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diagrams/data3.xml" ContentType="application/vnd.openxmlformats-officedocument.drawingml.diagramData+xml"/>
  <Override PartName="/ppt/slides/slide78.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notesSlides/notesSlide69.xml" ContentType="application/vnd.openxmlformats-officedocument.presentationml.notesSlide+xml"/>
  <Override PartName="/ppt/notesSlides/notesSlide1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26"/>
  </p:notesMasterIdLst>
  <p:sldIdLst>
    <p:sldId id="256" r:id="rId2"/>
    <p:sldId id="625" r:id="rId3"/>
    <p:sldId id="426" r:id="rId4"/>
    <p:sldId id="468" r:id="rId5"/>
    <p:sldId id="544" r:id="rId6"/>
    <p:sldId id="429" r:id="rId7"/>
    <p:sldId id="546" r:id="rId8"/>
    <p:sldId id="548" r:id="rId9"/>
    <p:sldId id="430" r:id="rId10"/>
    <p:sldId id="550" r:id="rId11"/>
    <p:sldId id="482" r:id="rId12"/>
    <p:sldId id="626" r:id="rId13"/>
    <p:sldId id="627" r:id="rId14"/>
    <p:sldId id="628" r:id="rId15"/>
    <p:sldId id="629" r:id="rId16"/>
    <p:sldId id="633" r:id="rId17"/>
    <p:sldId id="632" r:id="rId18"/>
    <p:sldId id="471" r:id="rId19"/>
    <p:sldId id="477" r:id="rId20"/>
    <p:sldId id="478" r:id="rId21"/>
    <p:sldId id="462" r:id="rId22"/>
    <p:sldId id="431" r:id="rId23"/>
    <p:sldId id="463" r:id="rId24"/>
    <p:sldId id="481" r:id="rId25"/>
    <p:sldId id="557" r:id="rId26"/>
    <p:sldId id="479" r:id="rId27"/>
    <p:sldId id="581" r:id="rId28"/>
    <p:sldId id="582" r:id="rId29"/>
    <p:sldId id="480" r:id="rId30"/>
    <p:sldId id="433" r:id="rId31"/>
    <p:sldId id="464" r:id="rId32"/>
    <p:sldId id="435" r:id="rId33"/>
    <p:sldId id="436" r:id="rId34"/>
    <p:sldId id="437" r:id="rId35"/>
    <p:sldId id="566" r:id="rId36"/>
    <p:sldId id="438" r:id="rId37"/>
    <p:sldId id="483" r:id="rId38"/>
    <p:sldId id="558" r:id="rId39"/>
    <p:sldId id="583" r:id="rId40"/>
    <p:sldId id="584" r:id="rId41"/>
    <p:sldId id="439" r:id="rId42"/>
    <p:sldId id="440" r:id="rId43"/>
    <p:sldId id="441" r:id="rId44"/>
    <p:sldId id="531" r:id="rId45"/>
    <p:sldId id="603" r:id="rId46"/>
    <p:sldId id="442" r:id="rId47"/>
    <p:sldId id="591" r:id="rId48"/>
    <p:sldId id="598" r:id="rId49"/>
    <p:sldId id="577" r:id="rId50"/>
    <p:sldId id="443" r:id="rId51"/>
    <p:sldId id="578" r:id="rId52"/>
    <p:sldId id="594" r:id="rId53"/>
    <p:sldId id="595" r:id="rId54"/>
    <p:sldId id="606" r:id="rId55"/>
    <p:sldId id="596" r:id="rId56"/>
    <p:sldId id="604" r:id="rId57"/>
    <p:sldId id="597" r:id="rId58"/>
    <p:sldId id="614" r:id="rId59"/>
    <p:sldId id="615" r:id="rId60"/>
    <p:sldId id="605" r:id="rId61"/>
    <p:sldId id="599" r:id="rId62"/>
    <p:sldId id="532" r:id="rId63"/>
    <p:sldId id="602" r:id="rId64"/>
    <p:sldId id="539" r:id="rId65"/>
    <p:sldId id="609" r:id="rId66"/>
    <p:sldId id="613" r:id="rId67"/>
    <p:sldId id="612" r:id="rId68"/>
    <p:sldId id="610" r:id="rId69"/>
    <p:sldId id="634" r:id="rId70"/>
    <p:sldId id="635" r:id="rId71"/>
    <p:sldId id="611" r:id="rId72"/>
    <p:sldId id="607" r:id="rId73"/>
    <p:sldId id="445" r:id="rId74"/>
    <p:sldId id="494" r:id="rId75"/>
    <p:sldId id="447" r:id="rId76"/>
    <p:sldId id="448" r:id="rId77"/>
    <p:sldId id="449" r:id="rId78"/>
    <p:sldId id="450" r:id="rId79"/>
    <p:sldId id="501" r:id="rId80"/>
    <p:sldId id="518" r:id="rId81"/>
    <p:sldId id="617" r:id="rId82"/>
    <p:sldId id="514" r:id="rId83"/>
    <p:sldId id="516" r:id="rId84"/>
    <p:sldId id="517" r:id="rId85"/>
    <p:sldId id="505" r:id="rId86"/>
    <p:sldId id="523" r:id="rId87"/>
    <p:sldId id="524" r:id="rId88"/>
    <p:sldId id="506" r:id="rId89"/>
    <p:sldId id="504" r:id="rId90"/>
    <p:sldId id="580" r:id="rId91"/>
    <p:sldId id="525" r:id="rId92"/>
    <p:sldId id="507" r:id="rId93"/>
    <p:sldId id="508" r:id="rId94"/>
    <p:sldId id="453" r:id="rId95"/>
    <p:sldId id="621" r:id="rId96"/>
    <p:sldId id="622" r:id="rId97"/>
    <p:sldId id="623" r:id="rId98"/>
    <p:sldId id="455" r:id="rId99"/>
    <p:sldId id="470" r:id="rId100"/>
    <p:sldId id="456" r:id="rId101"/>
    <p:sldId id="618" r:id="rId102"/>
    <p:sldId id="543" r:id="rId103"/>
    <p:sldId id="541" r:id="rId104"/>
    <p:sldId id="542" r:id="rId105"/>
    <p:sldId id="457" r:id="rId106"/>
    <p:sldId id="619" r:id="rId107"/>
    <p:sldId id="511" r:id="rId108"/>
    <p:sldId id="510" r:id="rId109"/>
    <p:sldId id="620" r:id="rId110"/>
    <p:sldId id="562" r:id="rId111"/>
    <p:sldId id="624" r:id="rId112"/>
    <p:sldId id="512" r:id="rId113"/>
    <p:sldId id="459" r:id="rId114"/>
    <p:sldId id="460" r:id="rId115"/>
    <p:sldId id="565" r:id="rId116"/>
    <p:sldId id="564" r:id="rId117"/>
    <p:sldId id="513" r:id="rId118"/>
    <p:sldId id="563" r:id="rId119"/>
    <p:sldId id="466" r:id="rId120"/>
    <p:sldId id="461" r:id="rId121"/>
    <p:sldId id="467" r:id="rId122"/>
    <p:sldId id="388" r:id="rId123"/>
    <p:sldId id="600" r:id="rId124"/>
    <p:sldId id="601" r:id="rId125"/>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000000"/>
    <a:srgbClr val="FFCCFF"/>
    <a:srgbClr val="FFFFFF"/>
    <a:srgbClr val="FF33CC"/>
    <a:srgbClr val="FFFF99"/>
    <a:srgbClr val="FFFF66"/>
    <a:srgbClr val="009900"/>
    <a:srgbClr val="33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309" autoAdjust="0"/>
    <p:restoredTop sz="91486" autoAdjust="0"/>
  </p:normalViewPr>
  <p:slideViewPr>
    <p:cSldViewPr>
      <p:cViewPr>
        <p:scale>
          <a:sx n="68" d="100"/>
          <a:sy n="68" d="100"/>
        </p:scale>
        <p:origin x="-732" y="-210"/>
      </p:cViewPr>
      <p:guideLst>
        <p:guide orient="horz" pos="2160"/>
        <p:guide pos="2880"/>
      </p:guideLst>
    </p:cSldViewPr>
  </p:slideViewPr>
  <p:outlineViewPr>
    <p:cViewPr>
      <p:scale>
        <a:sx n="33" d="100"/>
        <a:sy n="33" d="100"/>
      </p:scale>
      <p:origin x="0" y="3072"/>
    </p:cViewPr>
  </p:outlineViewPr>
  <p:notesTextViewPr>
    <p:cViewPr>
      <p:scale>
        <a:sx n="100" d="100"/>
        <a:sy n="100" d="100"/>
      </p:scale>
      <p:origin x="0" y="0"/>
    </p:cViewPr>
  </p:notesTextViewPr>
  <p:sorterViewPr>
    <p:cViewPr>
      <p:scale>
        <a:sx n="66" d="100"/>
        <a:sy n="66" d="100"/>
      </p:scale>
      <p:origin x="0" y="1299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51230-8C79-4A01-9521-7C09AE28843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pPr rtl="1"/>
          <a:endParaRPr lang="ar-SA"/>
        </a:p>
      </dgm:t>
    </dgm:pt>
    <dgm:pt modelId="{3DCF7CCC-52B9-47EA-86B1-C098C34F81D3}">
      <dgm:prSet phldrT="[Text]" custT="1"/>
      <dgm:spPr>
        <a:solidFill>
          <a:srgbClr val="FF33CC">
            <a:alpha val="50000"/>
          </a:srgbClr>
        </a:solidFill>
      </dgm:spPr>
      <dgm:t>
        <a:bodyPr/>
        <a:lstStyle/>
        <a:p>
          <a:pPr rtl="1"/>
          <a:r>
            <a:rPr lang="en-US" sz="1800" dirty="0" smtClean="0"/>
            <a:t>Quantitative</a:t>
          </a:r>
          <a:endParaRPr lang="ar-SA" sz="1800" dirty="0"/>
        </a:p>
      </dgm:t>
    </dgm:pt>
    <dgm:pt modelId="{4A77F49B-7E08-4105-9AA6-0FFCB3490CDB}" type="parTrans" cxnId="{348DC845-A334-4DE3-852D-B0CA283DCCD2}">
      <dgm:prSet/>
      <dgm:spPr/>
      <dgm:t>
        <a:bodyPr/>
        <a:lstStyle/>
        <a:p>
          <a:pPr rtl="1"/>
          <a:endParaRPr lang="ar-SA" sz="2000"/>
        </a:p>
      </dgm:t>
    </dgm:pt>
    <dgm:pt modelId="{AB94C2CB-DD0A-4985-B9F6-B2A85274F006}" type="sibTrans" cxnId="{348DC845-A334-4DE3-852D-B0CA283DCCD2}">
      <dgm:prSet/>
      <dgm:spPr/>
      <dgm:t>
        <a:bodyPr/>
        <a:lstStyle/>
        <a:p>
          <a:pPr rtl="1"/>
          <a:endParaRPr lang="ar-SA" sz="2000"/>
        </a:p>
      </dgm:t>
    </dgm:pt>
    <dgm:pt modelId="{A9AF25F2-7E9D-4CF4-B562-CD5E422A30C5}">
      <dgm:prSet phldrT="[Text]" custT="1"/>
      <dgm:spPr>
        <a:solidFill>
          <a:srgbClr val="FFFF00">
            <a:alpha val="50000"/>
          </a:srgbClr>
        </a:solidFill>
      </dgm:spPr>
      <dgm:t>
        <a:bodyPr/>
        <a:lstStyle/>
        <a:p>
          <a:pPr rtl="1"/>
          <a:r>
            <a:rPr lang="en-US" sz="3200" dirty="0" smtClean="0"/>
            <a:t>RCT</a:t>
          </a:r>
          <a:endParaRPr lang="ar-SA" sz="3200" dirty="0"/>
        </a:p>
      </dgm:t>
    </dgm:pt>
    <dgm:pt modelId="{1BE1979A-D376-4EB8-830C-E7DD70AD2D36}" type="parTrans" cxnId="{FEE18F52-C387-4A7B-8118-43ED47A2CF19}">
      <dgm:prSet/>
      <dgm:spPr/>
      <dgm:t>
        <a:bodyPr/>
        <a:lstStyle/>
        <a:p>
          <a:pPr rtl="1"/>
          <a:endParaRPr lang="ar-SA" sz="2000"/>
        </a:p>
      </dgm:t>
    </dgm:pt>
    <dgm:pt modelId="{BDF3EB15-1B5C-4434-B0D9-EA850EF2C0C1}" type="sibTrans" cxnId="{FEE18F52-C387-4A7B-8118-43ED47A2CF19}">
      <dgm:prSet/>
      <dgm:spPr/>
      <dgm:t>
        <a:bodyPr/>
        <a:lstStyle/>
        <a:p>
          <a:pPr rtl="1"/>
          <a:endParaRPr lang="ar-SA" sz="2000"/>
        </a:p>
      </dgm:t>
    </dgm:pt>
    <dgm:pt modelId="{E41D32ED-D642-4854-888B-5F46932F9D0E}">
      <dgm:prSet phldrT="[Text]" custT="1"/>
      <dgm:spPr>
        <a:solidFill>
          <a:srgbClr val="FF0000">
            <a:alpha val="50000"/>
          </a:srgbClr>
        </a:solidFill>
      </dgm:spPr>
      <dgm:t>
        <a:bodyPr/>
        <a:lstStyle/>
        <a:p>
          <a:pPr rtl="1"/>
          <a:r>
            <a:rPr lang="en-US" sz="3200" dirty="0" smtClean="0"/>
            <a:t>Open</a:t>
          </a:r>
          <a:endParaRPr lang="ar-SA" sz="3200" dirty="0"/>
        </a:p>
      </dgm:t>
    </dgm:pt>
    <dgm:pt modelId="{BEC141C6-BF22-4243-88E5-B38F00896659}" type="parTrans" cxnId="{DC5AD276-B00B-487E-9940-E4B4CC0D0D38}">
      <dgm:prSet/>
      <dgm:spPr/>
      <dgm:t>
        <a:bodyPr/>
        <a:lstStyle/>
        <a:p>
          <a:pPr rtl="1"/>
          <a:endParaRPr lang="ar-SA" sz="2000"/>
        </a:p>
      </dgm:t>
    </dgm:pt>
    <dgm:pt modelId="{283D7EB0-2B7B-4EF0-9629-C6C4E311E1E0}" type="sibTrans" cxnId="{DC5AD276-B00B-487E-9940-E4B4CC0D0D38}">
      <dgm:prSet/>
      <dgm:spPr/>
      <dgm:t>
        <a:bodyPr/>
        <a:lstStyle/>
        <a:p>
          <a:pPr rtl="1"/>
          <a:endParaRPr lang="ar-SA" sz="2000"/>
        </a:p>
      </dgm:t>
    </dgm:pt>
    <dgm:pt modelId="{D06449FA-8D7C-4AC4-AF9A-8BF5D2CD612A}">
      <dgm:prSet/>
      <dgm:spPr>
        <a:solidFill>
          <a:srgbClr val="00B0F0">
            <a:alpha val="50000"/>
          </a:srgbClr>
        </a:solidFill>
      </dgm:spPr>
      <dgm:t>
        <a:bodyPr/>
        <a:lstStyle/>
        <a:p>
          <a:pPr rtl="1"/>
          <a:r>
            <a:rPr lang="en-US" dirty="0" smtClean="0"/>
            <a:t>Prospective</a:t>
          </a:r>
          <a:endParaRPr lang="ar-SA" dirty="0"/>
        </a:p>
      </dgm:t>
    </dgm:pt>
    <dgm:pt modelId="{F5097DBE-5890-409D-A087-65EA8A2869ED}" type="parTrans" cxnId="{5B793ADA-D788-41B4-AC97-037997A88C34}">
      <dgm:prSet/>
      <dgm:spPr/>
      <dgm:t>
        <a:bodyPr/>
        <a:lstStyle/>
        <a:p>
          <a:pPr rtl="1"/>
          <a:endParaRPr lang="ar-SA"/>
        </a:p>
      </dgm:t>
    </dgm:pt>
    <dgm:pt modelId="{731624BE-5198-4D56-98B1-AF80E5432F2A}" type="sibTrans" cxnId="{5B793ADA-D788-41B4-AC97-037997A88C34}">
      <dgm:prSet/>
      <dgm:spPr/>
      <dgm:t>
        <a:bodyPr/>
        <a:lstStyle/>
        <a:p>
          <a:pPr rtl="1"/>
          <a:endParaRPr lang="ar-SA"/>
        </a:p>
      </dgm:t>
    </dgm:pt>
    <dgm:pt modelId="{58571C94-DEE8-4B61-851C-92228A33D02D}">
      <dgm:prSet/>
      <dgm:spPr>
        <a:solidFill>
          <a:srgbClr val="00B050">
            <a:alpha val="50000"/>
          </a:srgbClr>
        </a:solidFill>
      </dgm:spPr>
      <dgm:t>
        <a:bodyPr/>
        <a:lstStyle/>
        <a:p>
          <a:pPr rtl="1"/>
          <a:r>
            <a:rPr lang="en-US" dirty="0" smtClean="0"/>
            <a:t>Exploratory</a:t>
          </a:r>
          <a:endParaRPr lang="ar-SA" dirty="0"/>
        </a:p>
      </dgm:t>
    </dgm:pt>
    <dgm:pt modelId="{EB456B92-DF0E-4672-9B28-2541891A321C}" type="parTrans" cxnId="{ADFD8413-5482-4F79-AE14-13D7D2968AA0}">
      <dgm:prSet/>
      <dgm:spPr/>
      <dgm:t>
        <a:bodyPr/>
        <a:lstStyle/>
        <a:p>
          <a:pPr rtl="1"/>
          <a:endParaRPr lang="ar-SA"/>
        </a:p>
      </dgm:t>
    </dgm:pt>
    <dgm:pt modelId="{2B153AB1-05A6-4A94-AA51-ADB410E21652}" type="sibTrans" cxnId="{ADFD8413-5482-4F79-AE14-13D7D2968AA0}">
      <dgm:prSet/>
      <dgm:spPr/>
      <dgm:t>
        <a:bodyPr/>
        <a:lstStyle/>
        <a:p>
          <a:pPr rtl="1"/>
          <a:endParaRPr lang="ar-SA"/>
        </a:p>
      </dgm:t>
    </dgm:pt>
    <dgm:pt modelId="{6F6C0020-F5CB-43E8-960B-462E961E4AD2}" type="pres">
      <dgm:prSet presAssocID="{AE451230-8C79-4A01-9521-7C09AE28843D}" presName="Name0" presStyleCnt="0">
        <dgm:presLayoutVars>
          <dgm:dir/>
          <dgm:resizeHandles val="exact"/>
        </dgm:presLayoutVars>
      </dgm:prSet>
      <dgm:spPr/>
      <dgm:t>
        <a:bodyPr/>
        <a:lstStyle/>
        <a:p>
          <a:pPr rtl="1"/>
          <a:endParaRPr lang="ar-SA"/>
        </a:p>
      </dgm:t>
    </dgm:pt>
    <dgm:pt modelId="{8245CAE2-6A99-40D3-A129-7D7BC7E983D3}" type="pres">
      <dgm:prSet presAssocID="{3DCF7CCC-52B9-47EA-86B1-C098C34F81D3}" presName="Name5" presStyleLbl="vennNode1" presStyleIdx="0" presStyleCnt="5">
        <dgm:presLayoutVars>
          <dgm:bulletEnabled val="1"/>
        </dgm:presLayoutVars>
      </dgm:prSet>
      <dgm:spPr/>
      <dgm:t>
        <a:bodyPr/>
        <a:lstStyle/>
        <a:p>
          <a:pPr rtl="1"/>
          <a:endParaRPr lang="ar-SA"/>
        </a:p>
      </dgm:t>
    </dgm:pt>
    <dgm:pt modelId="{F0468C19-F652-4D0F-85BB-8D974B561278}" type="pres">
      <dgm:prSet presAssocID="{AB94C2CB-DD0A-4985-B9F6-B2A85274F006}" presName="space" presStyleCnt="0"/>
      <dgm:spPr/>
    </dgm:pt>
    <dgm:pt modelId="{2F8050E3-A382-4060-BCB9-E9107548CB2B}" type="pres">
      <dgm:prSet presAssocID="{58571C94-DEE8-4B61-851C-92228A33D02D}" presName="Name5" presStyleLbl="vennNode1" presStyleIdx="1" presStyleCnt="5">
        <dgm:presLayoutVars>
          <dgm:bulletEnabled val="1"/>
        </dgm:presLayoutVars>
      </dgm:prSet>
      <dgm:spPr/>
      <dgm:t>
        <a:bodyPr/>
        <a:lstStyle/>
        <a:p>
          <a:pPr rtl="1"/>
          <a:endParaRPr lang="ar-SA"/>
        </a:p>
      </dgm:t>
    </dgm:pt>
    <dgm:pt modelId="{62E0A78E-6855-46DB-8D25-50ED6854B9C8}" type="pres">
      <dgm:prSet presAssocID="{2B153AB1-05A6-4A94-AA51-ADB410E21652}" presName="space" presStyleCnt="0"/>
      <dgm:spPr/>
    </dgm:pt>
    <dgm:pt modelId="{C998D808-27AC-4FAA-9141-9067209516AC}" type="pres">
      <dgm:prSet presAssocID="{D06449FA-8D7C-4AC4-AF9A-8BF5D2CD612A}" presName="Name5" presStyleLbl="vennNode1" presStyleIdx="2" presStyleCnt="5">
        <dgm:presLayoutVars>
          <dgm:bulletEnabled val="1"/>
        </dgm:presLayoutVars>
      </dgm:prSet>
      <dgm:spPr/>
      <dgm:t>
        <a:bodyPr/>
        <a:lstStyle/>
        <a:p>
          <a:pPr rtl="1"/>
          <a:endParaRPr lang="ar-SA"/>
        </a:p>
      </dgm:t>
    </dgm:pt>
    <dgm:pt modelId="{5AEFA5CC-4C40-4498-9F0E-1DEA31A7FFDB}" type="pres">
      <dgm:prSet presAssocID="{731624BE-5198-4D56-98B1-AF80E5432F2A}" presName="space" presStyleCnt="0"/>
      <dgm:spPr/>
    </dgm:pt>
    <dgm:pt modelId="{3B504764-EE61-4C7B-8598-EBCE343A3EAB}" type="pres">
      <dgm:prSet presAssocID="{A9AF25F2-7E9D-4CF4-B562-CD5E422A30C5}" presName="Name5" presStyleLbl="vennNode1" presStyleIdx="3" presStyleCnt="5">
        <dgm:presLayoutVars>
          <dgm:bulletEnabled val="1"/>
        </dgm:presLayoutVars>
      </dgm:prSet>
      <dgm:spPr/>
      <dgm:t>
        <a:bodyPr/>
        <a:lstStyle/>
        <a:p>
          <a:pPr rtl="1"/>
          <a:endParaRPr lang="ar-SA"/>
        </a:p>
      </dgm:t>
    </dgm:pt>
    <dgm:pt modelId="{8280F02B-5D43-438F-8CCA-D233D6652EEE}" type="pres">
      <dgm:prSet presAssocID="{BDF3EB15-1B5C-4434-B0D9-EA850EF2C0C1}" presName="space" presStyleCnt="0"/>
      <dgm:spPr/>
    </dgm:pt>
    <dgm:pt modelId="{84BD143E-D903-4F8C-8BFF-A636EE713A55}" type="pres">
      <dgm:prSet presAssocID="{E41D32ED-D642-4854-888B-5F46932F9D0E}" presName="Name5" presStyleLbl="vennNode1" presStyleIdx="4" presStyleCnt="5">
        <dgm:presLayoutVars>
          <dgm:bulletEnabled val="1"/>
        </dgm:presLayoutVars>
      </dgm:prSet>
      <dgm:spPr/>
      <dgm:t>
        <a:bodyPr/>
        <a:lstStyle/>
        <a:p>
          <a:pPr rtl="1"/>
          <a:endParaRPr lang="ar-SA"/>
        </a:p>
      </dgm:t>
    </dgm:pt>
  </dgm:ptLst>
  <dgm:cxnLst>
    <dgm:cxn modelId="{DC5AD276-B00B-487E-9940-E4B4CC0D0D38}" srcId="{AE451230-8C79-4A01-9521-7C09AE28843D}" destId="{E41D32ED-D642-4854-888B-5F46932F9D0E}" srcOrd="4" destOrd="0" parTransId="{BEC141C6-BF22-4243-88E5-B38F00896659}" sibTransId="{283D7EB0-2B7B-4EF0-9629-C6C4E311E1E0}"/>
    <dgm:cxn modelId="{ADFD8413-5482-4F79-AE14-13D7D2968AA0}" srcId="{AE451230-8C79-4A01-9521-7C09AE28843D}" destId="{58571C94-DEE8-4B61-851C-92228A33D02D}" srcOrd="1" destOrd="0" parTransId="{EB456B92-DF0E-4672-9B28-2541891A321C}" sibTransId="{2B153AB1-05A6-4A94-AA51-ADB410E21652}"/>
    <dgm:cxn modelId="{5B793ADA-D788-41B4-AC97-037997A88C34}" srcId="{AE451230-8C79-4A01-9521-7C09AE28843D}" destId="{D06449FA-8D7C-4AC4-AF9A-8BF5D2CD612A}" srcOrd="2" destOrd="0" parTransId="{F5097DBE-5890-409D-A087-65EA8A2869ED}" sibTransId="{731624BE-5198-4D56-98B1-AF80E5432F2A}"/>
    <dgm:cxn modelId="{121F24C0-F2CB-4B7B-92EB-3D765099D74A}" type="presOf" srcId="{AE451230-8C79-4A01-9521-7C09AE28843D}" destId="{6F6C0020-F5CB-43E8-960B-462E961E4AD2}" srcOrd="0" destOrd="0" presId="urn:microsoft.com/office/officeart/2005/8/layout/venn3"/>
    <dgm:cxn modelId="{348DC845-A334-4DE3-852D-B0CA283DCCD2}" srcId="{AE451230-8C79-4A01-9521-7C09AE28843D}" destId="{3DCF7CCC-52B9-47EA-86B1-C098C34F81D3}" srcOrd="0" destOrd="0" parTransId="{4A77F49B-7E08-4105-9AA6-0FFCB3490CDB}" sibTransId="{AB94C2CB-DD0A-4985-B9F6-B2A85274F006}"/>
    <dgm:cxn modelId="{88376671-77BA-4462-95A8-2460BB6F5571}" type="presOf" srcId="{E41D32ED-D642-4854-888B-5F46932F9D0E}" destId="{84BD143E-D903-4F8C-8BFF-A636EE713A55}" srcOrd="0" destOrd="0" presId="urn:microsoft.com/office/officeart/2005/8/layout/venn3"/>
    <dgm:cxn modelId="{FEE18F52-C387-4A7B-8118-43ED47A2CF19}" srcId="{AE451230-8C79-4A01-9521-7C09AE28843D}" destId="{A9AF25F2-7E9D-4CF4-B562-CD5E422A30C5}" srcOrd="3" destOrd="0" parTransId="{1BE1979A-D376-4EB8-830C-E7DD70AD2D36}" sibTransId="{BDF3EB15-1B5C-4434-B0D9-EA850EF2C0C1}"/>
    <dgm:cxn modelId="{1FEC05B9-AA83-4D91-B8EB-1BF578BD9DBE}" type="presOf" srcId="{58571C94-DEE8-4B61-851C-92228A33D02D}" destId="{2F8050E3-A382-4060-BCB9-E9107548CB2B}" srcOrd="0" destOrd="0" presId="urn:microsoft.com/office/officeart/2005/8/layout/venn3"/>
    <dgm:cxn modelId="{A30FECC7-2FD8-457D-A2F2-E63E4C6B30F0}" type="presOf" srcId="{D06449FA-8D7C-4AC4-AF9A-8BF5D2CD612A}" destId="{C998D808-27AC-4FAA-9141-9067209516AC}" srcOrd="0" destOrd="0" presId="urn:microsoft.com/office/officeart/2005/8/layout/venn3"/>
    <dgm:cxn modelId="{52601884-D222-4E54-B375-259095758B98}" type="presOf" srcId="{A9AF25F2-7E9D-4CF4-B562-CD5E422A30C5}" destId="{3B504764-EE61-4C7B-8598-EBCE343A3EAB}" srcOrd="0" destOrd="0" presId="urn:microsoft.com/office/officeart/2005/8/layout/venn3"/>
    <dgm:cxn modelId="{71FD9AA6-B272-47E1-B723-A9C599071867}" type="presOf" srcId="{3DCF7CCC-52B9-47EA-86B1-C098C34F81D3}" destId="{8245CAE2-6A99-40D3-A129-7D7BC7E983D3}" srcOrd="0" destOrd="0" presId="urn:microsoft.com/office/officeart/2005/8/layout/venn3"/>
    <dgm:cxn modelId="{8083600B-D8EE-4909-AEBA-5FA79B5D7EC7}" type="presParOf" srcId="{6F6C0020-F5CB-43E8-960B-462E961E4AD2}" destId="{8245CAE2-6A99-40D3-A129-7D7BC7E983D3}" srcOrd="0" destOrd="0" presId="urn:microsoft.com/office/officeart/2005/8/layout/venn3"/>
    <dgm:cxn modelId="{EAA06820-2D5C-4569-9B47-81577E8C42E0}" type="presParOf" srcId="{6F6C0020-F5CB-43E8-960B-462E961E4AD2}" destId="{F0468C19-F652-4D0F-85BB-8D974B561278}" srcOrd="1" destOrd="0" presId="urn:microsoft.com/office/officeart/2005/8/layout/venn3"/>
    <dgm:cxn modelId="{546CECC9-2260-4B6C-93D8-FB47472B71A9}" type="presParOf" srcId="{6F6C0020-F5CB-43E8-960B-462E961E4AD2}" destId="{2F8050E3-A382-4060-BCB9-E9107548CB2B}" srcOrd="2" destOrd="0" presId="urn:microsoft.com/office/officeart/2005/8/layout/venn3"/>
    <dgm:cxn modelId="{C78DDD0D-E4B1-48E9-8339-5765565C8429}" type="presParOf" srcId="{6F6C0020-F5CB-43E8-960B-462E961E4AD2}" destId="{62E0A78E-6855-46DB-8D25-50ED6854B9C8}" srcOrd="3" destOrd="0" presId="urn:microsoft.com/office/officeart/2005/8/layout/venn3"/>
    <dgm:cxn modelId="{2D92C3C0-3108-449E-A3A9-72EDED772874}" type="presParOf" srcId="{6F6C0020-F5CB-43E8-960B-462E961E4AD2}" destId="{C998D808-27AC-4FAA-9141-9067209516AC}" srcOrd="4" destOrd="0" presId="urn:microsoft.com/office/officeart/2005/8/layout/venn3"/>
    <dgm:cxn modelId="{020EC432-DFCE-46D9-A5FE-ACC4E80BC73A}" type="presParOf" srcId="{6F6C0020-F5CB-43E8-960B-462E961E4AD2}" destId="{5AEFA5CC-4C40-4498-9F0E-1DEA31A7FFDB}" srcOrd="5" destOrd="0" presId="urn:microsoft.com/office/officeart/2005/8/layout/venn3"/>
    <dgm:cxn modelId="{C6BAC57C-C8E3-4211-9188-B204085E4AC0}" type="presParOf" srcId="{6F6C0020-F5CB-43E8-960B-462E961E4AD2}" destId="{3B504764-EE61-4C7B-8598-EBCE343A3EAB}" srcOrd="6" destOrd="0" presId="urn:microsoft.com/office/officeart/2005/8/layout/venn3"/>
    <dgm:cxn modelId="{697C9E0B-F447-49C0-BBEE-FD7690ACC8A2}" type="presParOf" srcId="{6F6C0020-F5CB-43E8-960B-462E961E4AD2}" destId="{8280F02B-5D43-438F-8CCA-D233D6652EEE}" srcOrd="7" destOrd="0" presId="urn:microsoft.com/office/officeart/2005/8/layout/venn3"/>
    <dgm:cxn modelId="{416808F4-B35F-4286-A87B-4B59E3E062C3}" type="presParOf" srcId="{6F6C0020-F5CB-43E8-960B-462E961E4AD2}" destId="{84BD143E-D903-4F8C-8BFF-A636EE713A55}" srcOrd="8" destOrd="0" presId="urn:microsoft.com/office/officeart/2005/8/layout/venn3"/>
  </dgm:cxnLst>
  <dgm:bg>
    <a:noFill/>
  </dgm:bg>
  <dgm:whole/>
</dgm:dataModel>
</file>

<file path=ppt/diagrams/data2.xml><?xml version="1.0" encoding="utf-8"?>
<dgm:dataModel xmlns:dgm="http://schemas.openxmlformats.org/drawingml/2006/diagram" xmlns:a="http://schemas.openxmlformats.org/drawingml/2006/main">
  <dgm:ptLst>
    <dgm:pt modelId="{3D835B88-C11F-4C48-A5DF-E862AEA57261}" type="doc">
      <dgm:prSet loTypeId="urn:microsoft.com/office/officeart/2005/8/layout/chevron1" loCatId="process" qsTypeId="urn:microsoft.com/office/officeart/2005/8/quickstyle/3d1" qsCatId="3D" csTypeId="urn:microsoft.com/office/officeart/2005/8/colors/accent1_2" csCatId="accent1" phldr="1"/>
      <dgm:spPr/>
    </dgm:pt>
    <dgm:pt modelId="{5BFD4CC4-FBD7-4A5A-A7E4-70AFFA11AFF2}">
      <dgm:prSet phldrT="[Text]"/>
      <dgm:spPr>
        <a:solidFill>
          <a:srgbClr val="FF0000"/>
        </a:solidFill>
      </dgm:spPr>
      <dgm:t>
        <a:bodyPr/>
        <a:lstStyle/>
        <a:p>
          <a:pPr rtl="1"/>
          <a:r>
            <a:rPr lang="en-US" dirty="0" smtClean="0"/>
            <a:t>Stage 1</a:t>
          </a:r>
          <a:endParaRPr lang="ar-SA" dirty="0"/>
        </a:p>
      </dgm:t>
    </dgm:pt>
    <dgm:pt modelId="{F2232F0F-BBDA-41EF-9F26-A769EE75245C}" type="parTrans" cxnId="{2E19B07A-5140-4628-9AB3-FFD6F23A9F97}">
      <dgm:prSet/>
      <dgm:spPr/>
      <dgm:t>
        <a:bodyPr/>
        <a:lstStyle/>
        <a:p>
          <a:pPr rtl="1"/>
          <a:endParaRPr lang="ar-SA"/>
        </a:p>
      </dgm:t>
    </dgm:pt>
    <dgm:pt modelId="{55280AC7-F1D2-4207-8F2F-540B5E171064}" type="sibTrans" cxnId="{2E19B07A-5140-4628-9AB3-FFD6F23A9F97}">
      <dgm:prSet/>
      <dgm:spPr/>
      <dgm:t>
        <a:bodyPr/>
        <a:lstStyle/>
        <a:p>
          <a:pPr rtl="1"/>
          <a:endParaRPr lang="ar-SA"/>
        </a:p>
      </dgm:t>
    </dgm:pt>
    <dgm:pt modelId="{9B6632A1-3FAC-458C-9E02-3CA8141EA824}">
      <dgm:prSet phldrT="[Text]"/>
      <dgm:spPr>
        <a:solidFill>
          <a:srgbClr val="00B050"/>
        </a:solidFill>
      </dgm:spPr>
      <dgm:t>
        <a:bodyPr/>
        <a:lstStyle/>
        <a:p>
          <a:pPr rtl="1"/>
          <a:r>
            <a:rPr lang="en-US" dirty="0" smtClean="0"/>
            <a:t>Stage 2</a:t>
          </a:r>
          <a:endParaRPr lang="ar-SA" dirty="0"/>
        </a:p>
      </dgm:t>
    </dgm:pt>
    <dgm:pt modelId="{0D91309C-BA55-40CF-B4F7-33386AA7ED92}" type="parTrans" cxnId="{F38F347A-96DF-4D5E-A764-A20A2B0C5167}">
      <dgm:prSet/>
      <dgm:spPr/>
      <dgm:t>
        <a:bodyPr/>
        <a:lstStyle/>
        <a:p>
          <a:pPr rtl="1"/>
          <a:endParaRPr lang="ar-SA"/>
        </a:p>
      </dgm:t>
    </dgm:pt>
    <dgm:pt modelId="{E2606CF8-EDB2-4073-AAB2-B2EF3BCA4D1E}" type="sibTrans" cxnId="{F38F347A-96DF-4D5E-A764-A20A2B0C5167}">
      <dgm:prSet/>
      <dgm:spPr/>
      <dgm:t>
        <a:bodyPr/>
        <a:lstStyle/>
        <a:p>
          <a:pPr rtl="1"/>
          <a:endParaRPr lang="ar-SA"/>
        </a:p>
      </dgm:t>
    </dgm:pt>
    <dgm:pt modelId="{515A17B2-3A0E-41A5-96DC-D437B6836BCD}" type="pres">
      <dgm:prSet presAssocID="{3D835B88-C11F-4C48-A5DF-E862AEA57261}" presName="Name0" presStyleCnt="0">
        <dgm:presLayoutVars>
          <dgm:dir/>
          <dgm:animLvl val="lvl"/>
          <dgm:resizeHandles val="exact"/>
        </dgm:presLayoutVars>
      </dgm:prSet>
      <dgm:spPr/>
    </dgm:pt>
    <dgm:pt modelId="{32496C73-A693-42DF-A109-67B00801743A}" type="pres">
      <dgm:prSet presAssocID="{5BFD4CC4-FBD7-4A5A-A7E4-70AFFA11AFF2}" presName="parTxOnly" presStyleLbl="node1" presStyleIdx="0" presStyleCnt="2">
        <dgm:presLayoutVars>
          <dgm:chMax val="0"/>
          <dgm:chPref val="0"/>
          <dgm:bulletEnabled val="1"/>
        </dgm:presLayoutVars>
      </dgm:prSet>
      <dgm:spPr/>
      <dgm:t>
        <a:bodyPr/>
        <a:lstStyle/>
        <a:p>
          <a:pPr rtl="1"/>
          <a:endParaRPr lang="ar-SA"/>
        </a:p>
      </dgm:t>
    </dgm:pt>
    <dgm:pt modelId="{0215B5DD-8DF8-4163-BBF2-A23F37164A3C}" type="pres">
      <dgm:prSet presAssocID="{55280AC7-F1D2-4207-8F2F-540B5E171064}" presName="parTxOnlySpace" presStyleCnt="0"/>
      <dgm:spPr/>
    </dgm:pt>
    <dgm:pt modelId="{09D3093A-874F-4D45-AA00-135C879683DF}" type="pres">
      <dgm:prSet presAssocID="{9B6632A1-3FAC-458C-9E02-3CA8141EA824}" presName="parTxOnly" presStyleLbl="node1" presStyleIdx="1" presStyleCnt="2">
        <dgm:presLayoutVars>
          <dgm:chMax val="0"/>
          <dgm:chPref val="0"/>
          <dgm:bulletEnabled val="1"/>
        </dgm:presLayoutVars>
      </dgm:prSet>
      <dgm:spPr/>
      <dgm:t>
        <a:bodyPr/>
        <a:lstStyle/>
        <a:p>
          <a:pPr rtl="1"/>
          <a:endParaRPr lang="ar-SA"/>
        </a:p>
      </dgm:t>
    </dgm:pt>
  </dgm:ptLst>
  <dgm:cxnLst>
    <dgm:cxn modelId="{2E19B07A-5140-4628-9AB3-FFD6F23A9F97}" srcId="{3D835B88-C11F-4C48-A5DF-E862AEA57261}" destId="{5BFD4CC4-FBD7-4A5A-A7E4-70AFFA11AFF2}" srcOrd="0" destOrd="0" parTransId="{F2232F0F-BBDA-41EF-9F26-A769EE75245C}" sibTransId="{55280AC7-F1D2-4207-8F2F-540B5E171064}"/>
    <dgm:cxn modelId="{72F50A4A-515A-4FC9-B337-3F9F13FBEFFD}" type="presOf" srcId="{5BFD4CC4-FBD7-4A5A-A7E4-70AFFA11AFF2}" destId="{32496C73-A693-42DF-A109-67B00801743A}" srcOrd="0" destOrd="0" presId="urn:microsoft.com/office/officeart/2005/8/layout/chevron1"/>
    <dgm:cxn modelId="{0C79F9A9-F982-4F35-B0A4-EF9C5D0B024A}" type="presOf" srcId="{3D835B88-C11F-4C48-A5DF-E862AEA57261}" destId="{515A17B2-3A0E-41A5-96DC-D437B6836BCD}" srcOrd="0" destOrd="0" presId="urn:microsoft.com/office/officeart/2005/8/layout/chevron1"/>
    <dgm:cxn modelId="{F38F347A-96DF-4D5E-A764-A20A2B0C5167}" srcId="{3D835B88-C11F-4C48-A5DF-E862AEA57261}" destId="{9B6632A1-3FAC-458C-9E02-3CA8141EA824}" srcOrd="1" destOrd="0" parTransId="{0D91309C-BA55-40CF-B4F7-33386AA7ED92}" sibTransId="{E2606CF8-EDB2-4073-AAB2-B2EF3BCA4D1E}"/>
    <dgm:cxn modelId="{1CC11A16-E86D-4040-9E85-4797FB50D854}" type="presOf" srcId="{9B6632A1-3FAC-458C-9E02-3CA8141EA824}" destId="{09D3093A-874F-4D45-AA00-135C879683DF}" srcOrd="0" destOrd="0" presId="urn:microsoft.com/office/officeart/2005/8/layout/chevron1"/>
    <dgm:cxn modelId="{C87D2BB1-945E-45E7-84F7-B2AE8EE94C35}" type="presParOf" srcId="{515A17B2-3A0E-41A5-96DC-D437B6836BCD}" destId="{32496C73-A693-42DF-A109-67B00801743A}" srcOrd="0" destOrd="0" presId="urn:microsoft.com/office/officeart/2005/8/layout/chevron1"/>
    <dgm:cxn modelId="{896563FC-E521-47E7-A1C8-13C954C159C7}" type="presParOf" srcId="{515A17B2-3A0E-41A5-96DC-D437B6836BCD}" destId="{0215B5DD-8DF8-4163-BBF2-A23F37164A3C}" srcOrd="1" destOrd="0" presId="urn:microsoft.com/office/officeart/2005/8/layout/chevron1"/>
    <dgm:cxn modelId="{1D8BF565-B3AA-462A-B502-E93A5C1F225F}" type="presParOf" srcId="{515A17B2-3A0E-41A5-96DC-D437B6836BCD}" destId="{09D3093A-874F-4D45-AA00-135C879683DF}" srcOrd="2" destOrd="0" presId="urn:microsoft.com/office/officeart/2005/8/layout/chevron1"/>
  </dgm:cxnLst>
  <dgm:bg/>
  <dgm:whole/>
</dgm:dataModel>
</file>

<file path=ppt/diagrams/data3.xml><?xml version="1.0" encoding="utf-8"?>
<dgm:dataModel xmlns:dgm="http://schemas.openxmlformats.org/drawingml/2006/diagram" xmlns:a="http://schemas.openxmlformats.org/drawingml/2006/main">
  <dgm:ptLst>
    <dgm:pt modelId="{3D835B88-C11F-4C48-A5DF-E862AEA57261}" type="doc">
      <dgm:prSet loTypeId="urn:microsoft.com/office/officeart/2005/8/layout/chevron1" loCatId="process" qsTypeId="urn:microsoft.com/office/officeart/2005/8/quickstyle/3d1" qsCatId="3D" csTypeId="urn:microsoft.com/office/officeart/2005/8/colors/accent1_2" csCatId="accent1" phldr="1"/>
      <dgm:spPr/>
    </dgm:pt>
    <dgm:pt modelId="{5BFD4CC4-FBD7-4A5A-A7E4-70AFFA11AFF2}">
      <dgm:prSet phldrT="[Text]" custT="1"/>
      <dgm:spPr>
        <a:solidFill>
          <a:srgbClr val="FF0000"/>
        </a:solidFill>
      </dgm:spPr>
      <dgm:t>
        <a:bodyPr/>
        <a:lstStyle/>
        <a:p>
          <a:pPr rtl="1"/>
          <a:r>
            <a:rPr lang="en-US" sz="1000" b="1" dirty="0" smtClean="0">
              <a:latin typeface="Calibri" pitchFamily="34" charset="0"/>
              <a:cs typeface="Calibri" pitchFamily="34" charset="0"/>
            </a:rPr>
            <a:t>Sub Stage 1</a:t>
          </a:r>
          <a:endParaRPr lang="ar-SA" sz="1000" b="1" dirty="0">
            <a:latin typeface="Calibri" pitchFamily="34" charset="0"/>
          </a:endParaRPr>
        </a:p>
      </dgm:t>
    </dgm:pt>
    <dgm:pt modelId="{F2232F0F-BBDA-41EF-9F26-A769EE75245C}" type="parTrans" cxnId="{2E19B07A-5140-4628-9AB3-FFD6F23A9F97}">
      <dgm:prSet/>
      <dgm:spPr/>
      <dgm:t>
        <a:bodyPr/>
        <a:lstStyle/>
        <a:p>
          <a:pPr rtl="1"/>
          <a:endParaRPr lang="ar-SA" sz="1000" b="1">
            <a:latin typeface="Calibri" pitchFamily="34" charset="0"/>
          </a:endParaRPr>
        </a:p>
      </dgm:t>
    </dgm:pt>
    <dgm:pt modelId="{55280AC7-F1D2-4207-8F2F-540B5E171064}" type="sibTrans" cxnId="{2E19B07A-5140-4628-9AB3-FFD6F23A9F97}">
      <dgm:prSet/>
      <dgm:spPr/>
      <dgm:t>
        <a:bodyPr/>
        <a:lstStyle/>
        <a:p>
          <a:pPr rtl="1"/>
          <a:endParaRPr lang="ar-SA" sz="1000" b="1">
            <a:latin typeface="Calibri" pitchFamily="34" charset="0"/>
          </a:endParaRPr>
        </a:p>
      </dgm:t>
    </dgm:pt>
    <dgm:pt modelId="{9B6632A1-3FAC-458C-9E02-3CA8141EA824}">
      <dgm:prSet phldrT="[Text]" custT="1"/>
      <dgm:spPr>
        <a:solidFill>
          <a:srgbClr val="FF0000"/>
        </a:solidFill>
      </dgm:spPr>
      <dgm:t>
        <a:bodyPr/>
        <a:lstStyle/>
        <a:p>
          <a:pPr rtl="1"/>
          <a:r>
            <a:rPr lang="en-US" sz="1000" b="1" dirty="0" smtClean="0">
              <a:latin typeface="Calibri" pitchFamily="34" charset="0"/>
              <a:cs typeface="Calibri" pitchFamily="34" charset="0"/>
            </a:rPr>
            <a:t>Sub Stage 2</a:t>
          </a:r>
          <a:endParaRPr lang="ar-SA" sz="1000" b="1" dirty="0">
            <a:latin typeface="Calibri" pitchFamily="34" charset="0"/>
          </a:endParaRPr>
        </a:p>
      </dgm:t>
    </dgm:pt>
    <dgm:pt modelId="{0D91309C-BA55-40CF-B4F7-33386AA7ED92}" type="parTrans" cxnId="{F38F347A-96DF-4D5E-A764-A20A2B0C5167}">
      <dgm:prSet/>
      <dgm:spPr/>
      <dgm:t>
        <a:bodyPr/>
        <a:lstStyle/>
        <a:p>
          <a:pPr rtl="1"/>
          <a:endParaRPr lang="ar-SA" sz="1000" b="1">
            <a:latin typeface="Calibri" pitchFamily="34" charset="0"/>
          </a:endParaRPr>
        </a:p>
      </dgm:t>
    </dgm:pt>
    <dgm:pt modelId="{E2606CF8-EDB2-4073-AAB2-B2EF3BCA4D1E}" type="sibTrans" cxnId="{F38F347A-96DF-4D5E-A764-A20A2B0C5167}">
      <dgm:prSet/>
      <dgm:spPr/>
      <dgm:t>
        <a:bodyPr/>
        <a:lstStyle/>
        <a:p>
          <a:pPr rtl="1"/>
          <a:endParaRPr lang="ar-SA" sz="1000" b="1">
            <a:latin typeface="Calibri" pitchFamily="34" charset="0"/>
          </a:endParaRPr>
        </a:p>
      </dgm:t>
    </dgm:pt>
    <dgm:pt modelId="{51BC6810-DEFA-4024-B60B-03C18D280B5D}">
      <dgm:prSet phldrT="[Text]" custT="1"/>
      <dgm:spPr>
        <a:solidFill>
          <a:srgbClr val="FF0000"/>
        </a:solidFill>
      </dgm:spPr>
      <dgm:t>
        <a:bodyPr/>
        <a:lstStyle/>
        <a:p>
          <a:pPr rtl="1"/>
          <a:r>
            <a:rPr lang="en-US" sz="1000" b="1" dirty="0" smtClean="0">
              <a:latin typeface="Calibri" pitchFamily="34" charset="0"/>
              <a:cs typeface="Calibri" pitchFamily="34" charset="0"/>
            </a:rPr>
            <a:t>Sub Stage 3</a:t>
          </a:r>
          <a:endParaRPr lang="ar-SA" sz="1000" b="1" dirty="0">
            <a:latin typeface="Calibri" pitchFamily="34" charset="0"/>
          </a:endParaRPr>
        </a:p>
      </dgm:t>
    </dgm:pt>
    <dgm:pt modelId="{C7336460-477F-4372-AF5A-B3C46E9E1BE4}" type="parTrans" cxnId="{DCE23A28-CDD0-4B7F-908A-ACBBD838F354}">
      <dgm:prSet/>
      <dgm:spPr/>
      <dgm:t>
        <a:bodyPr/>
        <a:lstStyle/>
        <a:p>
          <a:pPr rtl="1"/>
          <a:endParaRPr lang="ar-SA" sz="1000" b="1">
            <a:latin typeface="Calibri" pitchFamily="34" charset="0"/>
          </a:endParaRPr>
        </a:p>
      </dgm:t>
    </dgm:pt>
    <dgm:pt modelId="{69FAA692-2160-4202-ACCB-D2FD4502789E}" type="sibTrans" cxnId="{DCE23A28-CDD0-4B7F-908A-ACBBD838F354}">
      <dgm:prSet/>
      <dgm:spPr/>
      <dgm:t>
        <a:bodyPr/>
        <a:lstStyle/>
        <a:p>
          <a:pPr rtl="1"/>
          <a:endParaRPr lang="ar-SA" sz="1000" b="1">
            <a:latin typeface="Calibri" pitchFamily="34" charset="0"/>
          </a:endParaRPr>
        </a:p>
      </dgm:t>
    </dgm:pt>
    <dgm:pt modelId="{63E9C5F1-35BC-4591-B7AD-132FCC8642B2}">
      <dgm:prSet custT="1"/>
      <dgm:spPr>
        <a:solidFill>
          <a:srgbClr val="FF0000"/>
        </a:solidFill>
      </dgm:spPr>
      <dgm:t>
        <a:bodyPr/>
        <a:lstStyle/>
        <a:p>
          <a:pPr rtl="1"/>
          <a:endParaRPr lang="ar-SA" sz="1000">
            <a:latin typeface="Calibri" pitchFamily="34" charset="0"/>
          </a:endParaRPr>
        </a:p>
      </dgm:t>
    </dgm:pt>
    <dgm:pt modelId="{85ED6021-673D-4F21-9FBF-C145451221D2}" type="parTrans" cxnId="{D7D85093-7223-4F1C-8182-4771FA32A1C3}">
      <dgm:prSet/>
      <dgm:spPr/>
      <dgm:t>
        <a:bodyPr/>
        <a:lstStyle/>
        <a:p>
          <a:pPr rtl="1"/>
          <a:endParaRPr lang="ar-SA" sz="1000">
            <a:latin typeface="Calibri" pitchFamily="34" charset="0"/>
          </a:endParaRPr>
        </a:p>
      </dgm:t>
    </dgm:pt>
    <dgm:pt modelId="{518D2728-698F-4D64-8BCF-233154BAE362}" type="sibTrans" cxnId="{D7D85093-7223-4F1C-8182-4771FA32A1C3}">
      <dgm:prSet/>
      <dgm:spPr/>
      <dgm:t>
        <a:bodyPr/>
        <a:lstStyle/>
        <a:p>
          <a:pPr rtl="1"/>
          <a:endParaRPr lang="ar-SA" sz="1000">
            <a:latin typeface="Calibri" pitchFamily="34" charset="0"/>
          </a:endParaRPr>
        </a:p>
      </dgm:t>
    </dgm:pt>
    <dgm:pt modelId="{515A17B2-3A0E-41A5-96DC-D437B6836BCD}" type="pres">
      <dgm:prSet presAssocID="{3D835B88-C11F-4C48-A5DF-E862AEA57261}" presName="Name0" presStyleCnt="0">
        <dgm:presLayoutVars>
          <dgm:dir/>
          <dgm:animLvl val="lvl"/>
          <dgm:resizeHandles val="exact"/>
        </dgm:presLayoutVars>
      </dgm:prSet>
      <dgm:spPr/>
    </dgm:pt>
    <dgm:pt modelId="{32496C73-A693-42DF-A109-67B00801743A}" type="pres">
      <dgm:prSet presAssocID="{5BFD4CC4-FBD7-4A5A-A7E4-70AFFA11AFF2}" presName="parTxOnly" presStyleLbl="node1" presStyleIdx="0" presStyleCnt="4">
        <dgm:presLayoutVars>
          <dgm:chMax val="0"/>
          <dgm:chPref val="0"/>
          <dgm:bulletEnabled val="1"/>
        </dgm:presLayoutVars>
      </dgm:prSet>
      <dgm:spPr/>
      <dgm:t>
        <a:bodyPr/>
        <a:lstStyle/>
        <a:p>
          <a:pPr rtl="1"/>
          <a:endParaRPr lang="ar-SA"/>
        </a:p>
      </dgm:t>
    </dgm:pt>
    <dgm:pt modelId="{0215B5DD-8DF8-4163-BBF2-A23F37164A3C}" type="pres">
      <dgm:prSet presAssocID="{55280AC7-F1D2-4207-8F2F-540B5E171064}" presName="parTxOnlySpace" presStyleCnt="0"/>
      <dgm:spPr/>
    </dgm:pt>
    <dgm:pt modelId="{09D3093A-874F-4D45-AA00-135C879683DF}" type="pres">
      <dgm:prSet presAssocID="{9B6632A1-3FAC-458C-9E02-3CA8141EA824}" presName="parTxOnly" presStyleLbl="node1" presStyleIdx="1" presStyleCnt="4">
        <dgm:presLayoutVars>
          <dgm:chMax val="0"/>
          <dgm:chPref val="0"/>
          <dgm:bulletEnabled val="1"/>
        </dgm:presLayoutVars>
      </dgm:prSet>
      <dgm:spPr/>
      <dgm:t>
        <a:bodyPr/>
        <a:lstStyle/>
        <a:p>
          <a:pPr rtl="1"/>
          <a:endParaRPr lang="ar-SA"/>
        </a:p>
      </dgm:t>
    </dgm:pt>
    <dgm:pt modelId="{76F4BE0F-E5F1-4934-A3FC-243D0695D245}" type="pres">
      <dgm:prSet presAssocID="{E2606CF8-EDB2-4073-AAB2-B2EF3BCA4D1E}" presName="parTxOnlySpace" presStyleCnt="0"/>
      <dgm:spPr/>
    </dgm:pt>
    <dgm:pt modelId="{13C544B1-BA6E-4442-AA40-09108ED10376}" type="pres">
      <dgm:prSet presAssocID="{51BC6810-DEFA-4024-B60B-03C18D280B5D}" presName="parTxOnly" presStyleLbl="node1" presStyleIdx="2" presStyleCnt="4">
        <dgm:presLayoutVars>
          <dgm:chMax val="0"/>
          <dgm:chPref val="0"/>
          <dgm:bulletEnabled val="1"/>
        </dgm:presLayoutVars>
      </dgm:prSet>
      <dgm:spPr/>
      <dgm:t>
        <a:bodyPr/>
        <a:lstStyle/>
        <a:p>
          <a:pPr rtl="1"/>
          <a:endParaRPr lang="ar-SA"/>
        </a:p>
      </dgm:t>
    </dgm:pt>
    <dgm:pt modelId="{940284CA-29AD-498A-A9EB-F11A1FB42FC3}" type="pres">
      <dgm:prSet presAssocID="{69FAA692-2160-4202-ACCB-D2FD4502789E}" presName="parTxOnlySpace" presStyleCnt="0"/>
      <dgm:spPr/>
    </dgm:pt>
    <dgm:pt modelId="{8410204A-3588-4510-B30E-D1D5ABFFCA58}" type="pres">
      <dgm:prSet presAssocID="{63E9C5F1-35BC-4591-B7AD-132FCC8642B2}" presName="parTxOnly" presStyleLbl="node1" presStyleIdx="3" presStyleCnt="4">
        <dgm:presLayoutVars>
          <dgm:chMax val="0"/>
          <dgm:chPref val="0"/>
          <dgm:bulletEnabled val="1"/>
        </dgm:presLayoutVars>
      </dgm:prSet>
      <dgm:spPr/>
      <dgm:t>
        <a:bodyPr/>
        <a:lstStyle/>
        <a:p>
          <a:pPr rtl="1"/>
          <a:endParaRPr lang="ar-SA"/>
        </a:p>
      </dgm:t>
    </dgm:pt>
  </dgm:ptLst>
  <dgm:cxnLst>
    <dgm:cxn modelId="{5D9A86D1-E72D-4F22-AAE5-C32AF7977F15}" type="presOf" srcId="{3D835B88-C11F-4C48-A5DF-E862AEA57261}" destId="{515A17B2-3A0E-41A5-96DC-D437B6836BCD}" srcOrd="0" destOrd="0" presId="urn:microsoft.com/office/officeart/2005/8/layout/chevron1"/>
    <dgm:cxn modelId="{DCE23A28-CDD0-4B7F-908A-ACBBD838F354}" srcId="{3D835B88-C11F-4C48-A5DF-E862AEA57261}" destId="{51BC6810-DEFA-4024-B60B-03C18D280B5D}" srcOrd="2" destOrd="0" parTransId="{C7336460-477F-4372-AF5A-B3C46E9E1BE4}" sibTransId="{69FAA692-2160-4202-ACCB-D2FD4502789E}"/>
    <dgm:cxn modelId="{2E19B07A-5140-4628-9AB3-FFD6F23A9F97}" srcId="{3D835B88-C11F-4C48-A5DF-E862AEA57261}" destId="{5BFD4CC4-FBD7-4A5A-A7E4-70AFFA11AFF2}" srcOrd="0" destOrd="0" parTransId="{F2232F0F-BBDA-41EF-9F26-A769EE75245C}" sibTransId="{55280AC7-F1D2-4207-8F2F-540B5E171064}"/>
    <dgm:cxn modelId="{F38F347A-96DF-4D5E-A764-A20A2B0C5167}" srcId="{3D835B88-C11F-4C48-A5DF-E862AEA57261}" destId="{9B6632A1-3FAC-458C-9E02-3CA8141EA824}" srcOrd="1" destOrd="0" parTransId="{0D91309C-BA55-40CF-B4F7-33386AA7ED92}" sibTransId="{E2606CF8-EDB2-4073-AAB2-B2EF3BCA4D1E}"/>
    <dgm:cxn modelId="{22ED4C15-BE96-4E17-99C3-7618CF178D45}" type="presOf" srcId="{63E9C5F1-35BC-4591-B7AD-132FCC8642B2}" destId="{8410204A-3588-4510-B30E-D1D5ABFFCA58}" srcOrd="0" destOrd="0" presId="urn:microsoft.com/office/officeart/2005/8/layout/chevron1"/>
    <dgm:cxn modelId="{8B6D2781-B493-40AD-98D9-702756E06127}" type="presOf" srcId="{9B6632A1-3FAC-458C-9E02-3CA8141EA824}" destId="{09D3093A-874F-4D45-AA00-135C879683DF}" srcOrd="0" destOrd="0" presId="urn:microsoft.com/office/officeart/2005/8/layout/chevron1"/>
    <dgm:cxn modelId="{9CCEDE71-81C2-4C4E-B8A5-4202BE98D067}" type="presOf" srcId="{51BC6810-DEFA-4024-B60B-03C18D280B5D}" destId="{13C544B1-BA6E-4442-AA40-09108ED10376}" srcOrd="0" destOrd="0" presId="urn:microsoft.com/office/officeart/2005/8/layout/chevron1"/>
    <dgm:cxn modelId="{6F0E8060-DDDD-4251-9266-3B87CBD714E7}" type="presOf" srcId="{5BFD4CC4-FBD7-4A5A-A7E4-70AFFA11AFF2}" destId="{32496C73-A693-42DF-A109-67B00801743A}" srcOrd="0" destOrd="0" presId="urn:microsoft.com/office/officeart/2005/8/layout/chevron1"/>
    <dgm:cxn modelId="{D7D85093-7223-4F1C-8182-4771FA32A1C3}" srcId="{3D835B88-C11F-4C48-A5DF-E862AEA57261}" destId="{63E9C5F1-35BC-4591-B7AD-132FCC8642B2}" srcOrd="3" destOrd="0" parTransId="{85ED6021-673D-4F21-9FBF-C145451221D2}" sibTransId="{518D2728-698F-4D64-8BCF-233154BAE362}"/>
    <dgm:cxn modelId="{0326F1DE-46F2-4F84-ACF8-12679195A4C2}" type="presParOf" srcId="{515A17B2-3A0E-41A5-96DC-D437B6836BCD}" destId="{32496C73-A693-42DF-A109-67B00801743A}" srcOrd="0" destOrd="0" presId="urn:microsoft.com/office/officeart/2005/8/layout/chevron1"/>
    <dgm:cxn modelId="{4F1712EB-389E-4306-B835-F358D5B7020E}" type="presParOf" srcId="{515A17B2-3A0E-41A5-96DC-D437B6836BCD}" destId="{0215B5DD-8DF8-4163-BBF2-A23F37164A3C}" srcOrd="1" destOrd="0" presId="urn:microsoft.com/office/officeart/2005/8/layout/chevron1"/>
    <dgm:cxn modelId="{C212A4C6-9F5B-46F3-B3D2-BD62EBED0D0B}" type="presParOf" srcId="{515A17B2-3A0E-41A5-96DC-D437B6836BCD}" destId="{09D3093A-874F-4D45-AA00-135C879683DF}" srcOrd="2" destOrd="0" presId="urn:microsoft.com/office/officeart/2005/8/layout/chevron1"/>
    <dgm:cxn modelId="{6BBC9B01-A970-4E25-9C75-6DFEC0EE5413}" type="presParOf" srcId="{515A17B2-3A0E-41A5-96DC-D437B6836BCD}" destId="{76F4BE0F-E5F1-4934-A3FC-243D0695D245}" srcOrd="3" destOrd="0" presId="urn:microsoft.com/office/officeart/2005/8/layout/chevron1"/>
    <dgm:cxn modelId="{C6DC9144-D143-49CA-B8E8-01E4E5EB0879}" type="presParOf" srcId="{515A17B2-3A0E-41A5-96DC-D437B6836BCD}" destId="{13C544B1-BA6E-4442-AA40-09108ED10376}" srcOrd="4" destOrd="0" presId="urn:microsoft.com/office/officeart/2005/8/layout/chevron1"/>
    <dgm:cxn modelId="{F94B6162-DFC3-491C-B7B3-C46DA1523F48}" type="presParOf" srcId="{515A17B2-3A0E-41A5-96DC-D437B6836BCD}" destId="{940284CA-29AD-498A-A9EB-F11A1FB42FC3}" srcOrd="5" destOrd="0" presId="urn:microsoft.com/office/officeart/2005/8/layout/chevron1"/>
    <dgm:cxn modelId="{80E7CC3E-CA8F-496E-A308-E8630A6BAA0F}" type="presParOf" srcId="{515A17B2-3A0E-41A5-96DC-D437B6836BCD}" destId="{8410204A-3588-4510-B30E-D1D5ABFFCA58}" srcOrd="6" destOrd="0" presId="urn:microsoft.com/office/officeart/2005/8/layout/chevron1"/>
  </dgm:cxnLst>
  <dgm:bg>
    <a:noFill/>
  </dgm:bg>
  <dgm:whole/>
</dgm:dataModel>
</file>

<file path=ppt/diagrams/data4.xml><?xml version="1.0" encoding="utf-8"?>
<dgm:dataModel xmlns:dgm="http://schemas.openxmlformats.org/drawingml/2006/diagram" xmlns:a="http://schemas.openxmlformats.org/drawingml/2006/main">
  <dgm:ptLst>
    <dgm:pt modelId="{3D835B88-C11F-4C48-A5DF-E862AEA57261}" type="doc">
      <dgm:prSet loTypeId="urn:microsoft.com/office/officeart/2005/8/layout/chevron1" loCatId="process" qsTypeId="urn:microsoft.com/office/officeart/2005/8/quickstyle/3d1" qsCatId="3D" csTypeId="urn:microsoft.com/office/officeart/2005/8/colors/accent1_2" csCatId="accent1" phldr="1"/>
      <dgm:spPr/>
    </dgm:pt>
    <dgm:pt modelId="{5BFD4CC4-FBD7-4A5A-A7E4-70AFFA11AFF2}">
      <dgm:prSet phldrT="[Text]" custT="1"/>
      <dgm:spPr>
        <a:solidFill>
          <a:srgbClr val="00B050"/>
        </a:solidFill>
      </dgm:spPr>
      <dgm:t>
        <a:bodyPr/>
        <a:lstStyle/>
        <a:p>
          <a:pPr rtl="1"/>
          <a:r>
            <a:rPr lang="en-US" sz="1000" b="1" dirty="0" smtClean="0">
              <a:latin typeface="Calibri" pitchFamily="34" charset="0"/>
              <a:cs typeface="Calibri" pitchFamily="34" charset="0"/>
            </a:rPr>
            <a:t>Sub Stage 1</a:t>
          </a:r>
          <a:endParaRPr lang="ar-SA" sz="1000" b="1" dirty="0">
            <a:latin typeface="Calibri" pitchFamily="34" charset="0"/>
          </a:endParaRPr>
        </a:p>
      </dgm:t>
    </dgm:pt>
    <dgm:pt modelId="{F2232F0F-BBDA-41EF-9F26-A769EE75245C}" type="parTrans" cxnId="{2E19B07A-5140-4628-9AB3-FFD6F23A9F97}">
      <dgm:prSet/>
      <dgm:spPr/>
      <dgm:t>
        <a:bodyPr/>
        <a:lstStyle/>
        <a:p>
          <a:pPr rtl="1"/>
          <a:endParaRPr lang="ar-SA" sz="1000" b="1">
            <a:latin typeface="Calibri" pitchFamily="34" charset="0"/>
          </a:endParaRPr>
        </a:p>
      </dgm:t>
    </dgm:pt>
    <dgm:pt modelId="{55280AC7-F1D2-4207-8F2F-540B5E171064}" type="sibTrans" cxnId="{2E19B07A-5140-4628-9AB3-FFD6F23A9F97}">
      <dgm:prSet/>
      <dgm:spPr/>
      <dgm:t>
        <a:bodyPr/>
        <a:lstStyle/>
        <a:p>
          <a:pPr rtl="1"/>
          <a:endParaRPr lang="ar-SA" sz="1000" b="1">
            <a:latin typeface="Calibri" pitchFamily="34" charset="0"/>
          </a:endParaRPr>
        </a:p>
      </dgm:t>
    </dgm:pt>
    <dgm:pt modelId="{9B6632A1-3FAC-458C-9E02-3CA8141EA824}">
      <dgm:prSet phldrT="[Text]" custT="1"/>
      <dgm:spPr>
        <a:solidFill>
          <a:srgbClr val="00B050"/>
        </a:solidFill>
      </dgm:spPr>
      <dgm:t>
        <a:bodyPr/>
        <a:lstStyle/>
        <a:p>
          <a:pPr rtl="1"/>
          <a:r>
            <a:rPr lang="en-US" sz="1000" b="1" dirty="0" smtClean="0">
              <a:latin typeface="Calibri" pitchFamily="34" charset="0"/>
              <a:cs typeface="Calibri" pitchFamily="34" charset="0"/>
            </a:rPr>
            <a:t>Sub Stage 2</a:t>
          </a:r>
          <a:endParaRPr lang="ar-SA" sz="1000" b="1" dirty="0">
            <a:latin typeface="Calibri" pitchFamily="34" charset="0"/>
          </a:endParaRPr>
        </a:p>
      </dgm:t>
    </dgm:pt>
    <dgm:pt modelId="{0D91309C-BA55-40CF-B4F7-33386AA7ED92}" type="parTrans" cxnId="{F38F347A-96DF-4D5E-A764-A20A2B0C5167}">
      <dgm:prSet/>
      <dgm:spPr/>
      <dgm:t>
        <a:bodyPr/>
        <a:lstStyle/>
        <a:p>
          <a:pPr rtl="1"/>
          <a:endParaRPr lang="ar-SA" sz="1000" b="1">
            <a:latin typeface="Calibri" pitchFamily="34" charset="0"/>
          </a:endParaRPr>
        </a:p>
      </dgm:t>
    </dgm:pt>
    <dgm:pt modelId="{E2606CF8-EDB2-4073-AAB2-B2EF3BCA4D1E}" type="sibTrans" cxnId="{F38F347A-96DF-4D5E-A764-A20A2B0C5167}">
      <dgm:prSet/>
      <dgm:spPr/>
      <dgm:t>
        <a:bodyPr/>
        <a:lstStyle/>
        <a:p>
          <a:pPr rtl="1"/>
          <a:endParaRPr lang="ar-SA" sz="1000" b="1">
            <a:latin typeface="Calibri" pitchFamily="34" charset="0"/>
          </a:endParaRPr>
        </a:p>
      </dgm:t>
    </dgm:pt>
    <dgm:pt modelId="{51BC6810-DEFA-4024-B60B-03C18D280B5D}">
      <dgm:prSet phldrT="[Text]" custT="1"/>
      <dgm:spPr>
        <a:solidFill>
          <a:srgbClr val="00B050"/>
        </a:solidFill>
      </dgm:spPr>
      <dgm:t>
        <a:bodyPr/>
        <a:lstStyle/>
        <a:p>
          <a:pPr rtl="1"/>
          <a:r>
            <a:rPr lang="en-US" sz="1000" b="1" dirty="0" smtClean="0">
              <a:latin typeface="Calibri" pitchFamily="34" charset="0"/>
              <a:cs typeface="Calibri" pitchFamily="34" charset="0"/>
            </a:rPr>
            <a:t>Sub Stage  4</a:t>
          </a:r>
          <a:endParaRPr lang="ar-SA" sz="1000" b="1" dirty="0">
            <a:latin typeface="Calibri" pitchFamily="34" charset="0"/>
          </a:endParaRPr>
        </a:p>
      </dgm:t>
    </dgm:pt>
    <dgm:pt modelId="{C7336460-477F-4372-AF5A-B3C46E9E1BE4}" type="parTrans" cxnId="{DCE23A28-CDD0-4B7F-908A-ACBBD838F354}">
      <dgm:prSet/>
      <dgm:spPr/>
      <dgm:t>
        <a:bodyPr/>
        <a:lstStyle/>
        <a:p>
          <a:pPr rtl="1"/>
          <a:endParaRPr lang="ar-SA" sz="1000" b="1">
            <a:latin typeface="Calibri" pitchFamily="34" charset="0"/>
          </a:endParaRPr>
        </a:p>
      </dgm:t>
    </dgm:pt>
    <dgm:pt modelId="{69FAA692-2160-4202-ACCB-D2FD4502789E}" type="sibTrans" cxnId="{DCE23A28-CDD0-4B7F-908A-ACBBD838F354}">
      <dgm:prSet/>
      <dgm:spPr/>
      <dgm:t>
        <a:bodyPr/>
        <a:lstStyle/>
        <a:p>
          <a:pPr rtl="1"/>
          <a:endParaRPr lang="ar-SA" sz="1000" b="1">
            <a:latin typeface="Calibri" pitchFamily="34" charset="0"/>
          </a:endParaRPr>
        </a:p>
      </dgm:t>
    </dgm:pt>
    <dgm:pt modelId="{ECECEF92-94B0-4074-8362-984159E73CA2}">
      <dgm:prSet custT="1"/>
      <dgm:spPr>
        <a:solidFill>
          <a:srgbClr val="00B050"/>
        </a:solidFill>
      </dgm:spPr>
      <dgm:t>
        <a:bodyPr/>
        <a:lstStyle/>
        <a:p>
          <a:pPr rtl="1"/>
          <a:r>
            <a:rPr lang="en-US" sz="1000" dirty="0" smtClean="0">
              <a:latin typeface="Calibri" pitchFamily="34" charset="0"/>
              <a:cs typeface="Calibri" pitchFamily="34" charset="0"/>
            </a:rPr>
            <a:t>Sub Stage 3</a:t>
          </a:r>
          <a:endParaRPr lang="ar-SA" sz="1000" dirty="0">
            <a:latin typeface="Calibri" pitchFamily="34" charset="0"/>
          </a:endParaRPr>
        </a:p>
      </dgm:t>
    </dgm:pt>
    <dgm:pt modelId="{3E883CD5-DEA3-48AE-B5C5-254F8F611383}" type="parTrans" cxnId="{4AEA24A7-1BE0-4757-BC72-FFB4BEFCBDD6}">
      <dgm:prSet/>
      <dgm:spPr/>
      <dgm:t>
        <a:bodyPr/>
        <a:lstStyle/>
        <a:p>
          <a:pPr rtl="1"/>
          <a:endParaRPr lang="ar-SA" sz="1000">
            <a:latin typeface="Calibri" pitchFamily="34" charset="0"/>
          </a:endParaRPr>
        </a:p>
      </dgm:t>
    </dgm:pt>
    <dgm:pt modelId="{917971BB-1570-4528-9697-7BB8E66D322C}" type="sibTrans" cxnId="{4AEA24A7-1BE0-4757-BC72-FFB4BEFCBDD6}">
      <dgm:prSet/>
      <dgm:spPr/>
      <dgm:t>
        <a:bodyPr/>
        <a:lstStyle/>
        <a:p>
          <a:pPr rtl="1"/>
          <a:endParaRPr lang="ar-SA" sz="1000">
            <a:latin typeface="Calibri" pitchFamily="34" charset="0"/>
          </a:endParaRPr>
        </a:p>
      </dgm:t>
    </dgm:pt>
    <dgm:pt modelId="{515A17B2-3A0E-41A5-96DC-D437B6836BCD}" type="pres">
      <dgm:prSet presAssocID="{3D835B88-C11F-4C48-A5DF-E862AEA57261}" presName="Name0" presStyleCnt="0">
        <dgm:presLayoutVars>
          <dgm:dir/>
          <dgm:animLvl val="lvl"/>
          <dgm:resizeHandles val="exact"/>
        </dgm:presLayoutVars>
      </dgm:prSet>
      <dgm:spPr/>
    </dgm:pt>
    <dgm:pt modelId="{32496C73-A693-42DF-A109-67B00801743A}" type="pres">
      <dgm:prSet presAssocID="{5BFD4CC4-FBD7-4A5A-A7E4-70AFFA11AFF2}" presName="parTxOnly" presStyleLbl="node1" presStyleIdx="0" presStyleCnt="4">
        <dgm:presLayoutVars>
          <dgm:chMax val="0"/>
          <dgm:chPref val="0"/>
          <dgm:bulletEnabled val="1"/>
        </dgm:presLayoutVars>
      </dgm:prSet>
      <dgm:spPr/>
      <dgm:t>
        <a:bodyPr/>
        <a:lstStyle/>
        <a:p>
          <a:pPr rtl="1"/>
          <a:endParaRPr lang="ar-SA"/>
        </a:p>
      </dgm:t>
    </dgm:pt>
    <dgm:pt modelId="{0215B5DD-8DF8-4163-BBF2-A23F37164A3C}" type="pres">
      <dgm:prSet presAssocID="{55280AC7-F1D2-4207-8F2F-540B5E171064}" presName="parTxOnlySpace" presStyleCnt="0"/>
      <dgm:spPr/>
    </dgm:pt>
    <dgm:pt modelId="{09D3093A-874F-4D45-AA00-135C879683DF}" type="pres">
      <dgm:prSet presAssocID="{9B6632A1-3FAC-458C-9E02-3CA8141EA824}" presName="parTxOnly" presStyleLbl="node1" presStyleIdx="1" presStyleCnt="4">
        <dgm:presLayoutVars>
          <dgm:chMax val="0"/>
          <dgm:chPref val="0"/>
          <dgm:bulletEnabled val="1"/>
        </dgm:presLayoutVars>
      </dgm:prSet>
      <dgm:spPr/>
      <dgm:t>
        <a:bodyPr/>
        <a:lstStyle/>
        <a:p>
          <a:pPr rtl="1"/>
          <a:endParaRPr lang="ar-SA"/>
        </a:p>
      </dgm:t>
    </dgm:pt>
    <dgm:pt modelId="{76F4BE0F-E5F1-4934-A3FC-243D0695D245}" type="pres">
      <dgm:prSet presAssocID="{E2606CF8-EDB2-4073-AAB2-B2EF3BCA4D1E}" presName="parTxOnlySpace" presStyleCnt="0"/>
      <dgm:spPr/>
    </dgm:pt>
    <dgm:pt modelId="{6E854CB7-3E14-4B64-A7C5-A6E5064B778F}" type="pres">
      <dgm:prSet presAssocID="{ECECEF92-94B0-4074-8362-984159E73CA2}" presName="parTxOnly" presStyleLbl="node1" presStyleIdx="2" presStyleCnt="4">
        <dgm:presLayoutVars>
          <dgm:chMax val="0"/>
          <dgm:chPref val="0"/>
          <dgm:bulletEnabled val="1"/>
        </dgm:presLayoutVars>
      </dgm:prSet>
      <dgm:spPr/>
      <dgm:t>
        <a:bodyPr/>
        <a:lstStyle/>
        <a:p>
          <a:pPr rtl="1"/>
          <a:endParaRPr lang="ar-SA"/>
        </a:p>
      </dgm:t>
    </dgm:pt>
    <dgm:pt modelId="{721EBBBA-5D1A-4E85-9C23-127DBDB6FF8D}" type="pres">
      <dgm:prSet presAssocID="{917971BB-1570-4528-9697-7BB8E66D322C}" presName="parTxOnlySpace" presStyleCnt="0"/>
      <dgm:spPr/>
    </dgm:pt>
    <dgm:pt modelId="{13C544B1-BA6E-4442-AA40-09108ED10376}" type="pres">
      <dgm:prSet presAssocID="{51BC6810-DEFA-4024-B60B-03C18D280B5D}" presName="parTxOnly" presStyleLbl="node1" presStyleIdx="3" presStyleCnt="4">
        <dgm:presLayoutVars>
          <dgm:chMax val="0"/>
          <dgm:chPref val="0"/>
          <dgm:bulletEnabled val="1"/>
        </dgm:presLayoutVars>
      </dgm:prSet>
      <dgm:spPr/>
      <dgm:t>
        <a:bodyPr/>
        <a:lstStyle/>
        <a:p>
          <a:pPr rtl="1"/>
          <a:endParaRPr lang="ar-SA"/>
        </a:p>
      </dgm:t>
    </dgm:pt>
  </dgm:ptLst>
  <dgm:cxnLst>
    <dgm:cxn modelId="{DCE23A28-CDD0-4B7F-908A-ACBBD838F354}" srcId="{3D835B88-C11F-4C48-A5DF-E862AEA57261}" destId="{51BC6810-DEFA-4024-B60B-03C18D280B5D}" srcOrd="3" destOrd="0" parTransId="{C7336460-477F-4372-AF5A-B3C46E9E1BE4}" sibTransId="{69FAA692-2160-4202-ACCB-D2FD4502789E}"/>
    <dgm:cxn modelId="{2E19B07A-5140-4628-9AB3-FFD6F23A9F97}" srcId="{3D835B88-C11F-4C48-A5DF-E862AEA57261}" destId="{5BFD4CC4-FBD7-4A5A-A7E4-70AFFA11AFF2}" srcOrd="0" destOrd="0" parTransId="{F2232F0F-BBDA-41EF-9F26-A769EE75245C}" sibTransId="{55280AC7-F1D2-4207-8F2F-540B5E171064}"/>
    <dgm:cxn modelId="{3351768E-055B-408A-B6A3-60F02B7CEF5F}" type="presOf" srcId="{9B6632A1-3FAC-458C-9E02-3CA8141EA824}" destId="{09D3093A-874F-4D45-AA00-135C879683DF}" srcOrd="0" destOrd="0" presId="urn:microsoft.com/office/officeart/2005/8/layout/chevron1"/>
    <dgm:cxn modelId="{22262EEF-3552-4E35-A853-025D09A982AE}" type="presOf" srcId="{5BFD4CC4-FBD7-4A5A-A7E4-70AFFA11AFF2}" destId="{32496C73-A693-42DF-A109-67B00801743A}" srcOrd="0" destOrd="0" presId="urn:microsoft.com/office/officeart/2005/8/layout/chevron1"/>
    <dgm:cxn modelId="{0BF876FA-093C-4613-8C14-1568E0F133D1}" type="presOf" srcId="{ECECEF92-94B0-4074-8362-984159E73CA2}" destId="{6E854CB7-3E14-4B64-A7C5-A6E5064B778F}" srcOrd="0" destOrd="0" presId="urn:microsoft.com/office/officeart/2005/8/layout/chevron1"/>
    <dgm:cxn modelId="{F4A941EA-27A5-4C08-B28C-4AE3861A6035}" type="presOf" srcId="{3D835B88-C11F-4C48-A5DF-E862AEA57261}" destId="{515A17B2-3A0E-41A5-96DC-D437B6836BCD}" srcOrd="0" destOrd="0" presId="urn:microsoft.com/office/officeart/2005/8/layout/chevron1"/>
    <dgm:cxn modelId="{F38F347A-96DF-4D5E-A764-A20A2B0C5167}" srcId="{3D835B88-C11F-4C48-A5DF-E862AEA57261}" destId="{9B6632A1-3FAC-458C-9E02-3CA8141EA824}" srcOrd="1" destOrd="0" parTransId="{0D91309C-BA55-40CF-B4F7-33386AA7ED92}" sibTransId="{E2606CF8-EDB2-4073-AAB2-B2EF3BCA4D1E}"/>
    <dgm:cxn modelId="{4AEA24A7-1BE0-4757-BC72-FFB4BEFCBDD6}" srcId="{3D835B88-C11F-4C48-A5DF-E862AEA57261}" destId="{ECECEF92-94B0-4074-8362-984159E73CA2}" srcOrd="2" destOrd="0" parTransId="{3E883CD5-DEA3-48AE-B5C5-254F8F611383}" sibTransId="{917971BB-1570-4528-9697-7BB8E66D322C}"/>
    <dgm:cxn modelId="{E33AC0D6-1152-425C-847E-4522B83D6460}" type="presOf" srcId="{51BC6810-DEFA-4024-B60B-03C18D280B5D}" destId="{13C544B1-BA6E-4442-AA40-09108ED10376}" srcOrd="0" destOrd="0" presId="urn:microsoft.com/office/officeart/2005/8/layout/chevron1"/>
    <dgm:cxn modelId="{E51E899E-827D-4C58-9113-840137BC8EE9}" type="presParOf" srcId="{515A17B2-3A0E-41A5-96DC-D437B6836BCD}" destId="{32496C73-A693-42DF-A109-67B00801743A}" srcOrd="0" destOrd="0" presId="urn:microsoft.com/office/officeart/2005/8/layout/chevron1"/>
    <dgm:cxn modelId="{3A1E77AF-B98D-48DE-872C-0C319BFD92C7}" type="presParOf" srcId="{515A17B2-3A0E-41A5-96DC-D437B6836BCD}" destId="{0215B5DD-8DF8-4163-BBF2-A23F37164A3C}" srcOrd="1" destOrd="0" presId="urn:microsoft.com/office/officeart/2005/8/layout/chevron1"/>
    <dgm:cxn modelId="{D786E69F-F356-42F6-8B0F-4C6C251163B2}" type="presParOf" srcId="{515A17B2-3A0E-41A5-96DC-D437B6836BCD}" destId="{09D3093A-874F-4D45-AA00-135C879683DF}" srcOrd="2" destOrd="0" presId="urn:microsoft.com/office/officeart/2005/8/layout/chevron1"/>
    <dgm:cxn modelId="{1C8368CD-3970-44AE-8F6D-0F00B2DFD00F}" type="presParOf" srcId="{515A17B2-3A0E-41A5-96DC-D437B6836BCD}" destId="{76F4BE0F-E5F1-4934-A3FC-243D0695D245}" srcOrd="3" destOrd="0" presId="urn:microsoft.com/office/officeart/2005/8/layout/chevron1"/>
    <dgm:cxn modelId="{4D93FD0C-C078-4C8F-B96A-DD8A5F8981EC}" type="presParOf" srcId="{515A17B2-3A0E-41A5-96DC-D437B6836BCD}" destId="{6E854CB7-3E14-4B64-A7C5-A6E5064B778F}" srcOrd="4" destOrd="0" presId="urn:microsoft.com/office/officeart/2005/8/layout/chevron1"/>
    <dgm:cxn modelId="{7F7BA214-B305-497B-83B6-7B660E2CB43C}" type="presParOf" srcId="{515A17B2-3A0E-41A5-96DC-D437B6836BCD}" destId="{721EBBBA-5D1A-4E85-9C23-127DBDB6FF8D}" srcOrd="5" destOrd="0" presId="urn:microsoft.com/office/officeart/2005/8/layout/chevron1"/>
    <dgm:cxn modelId="{72204D2C-9FC5-4FA2-85E4-252098D4DC4D}" type="presParOf" srcId="{515A17B2-3A0E-41A5-96DC-D437B6836BCD}" destId="{13C544B1-BA6E-4442-AA40-09108ED10376}" srcOrd="6" destOrd="0" presId="urn:microsoft.com/office/officeart/2005/8/layout/chevron1"/>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229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229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fld id="{C3782044-C660-40E1-9E61-15EA8B51F3B4}" type="slidenum">
              <a:rPr lang="ar-EG"/>
              <a:pPr/>
              <a:t>‹#›</a:t>
            </a:fld>
            <a:endParaRPr lang="en-US"/>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r" rtl="1" fontAlgn="base">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r" rtl="1" fontAlgn="base">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r" rtl="1" fontAlgn="base">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fontAlgn="base">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DC6D8-D3D5-43A9-A2AE-5FFA9D443184}" type="slidenum">
              <a:rPr lang="ar-EG"/>
              <a:pPr/>
              <a:t>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algn="l" rtl="0"/>
            <a:r>
              <a:rPr lang="en-US"/>
              <a:t>What is an invention? An Invention is a new product that performs a new function</a:t>
            </a:r>
          </a:p>
          <a:p>
            <a:pPr algn="l" rtl="0"/>
            <a:r>
              <a:rPr lang="en-US" b="1"/>
              <a:t>2) Types of the AHD lines ? </a:t>
            </a:r>
          </a:p>
          <a:p>
            <a:pPr algn="l" rtl="0"/>
            <a:r>
              <a:rPr lang="en-US" sz="800" b="1" u="sng">
                <a:cs typeface="Times New Roman" pitchFamily="18" charset="0"/>
              </a:rPr>
              <a:t>According to the mode of control of differential blood flow rate: </a:t>
            </a:r>
          </a:p>
          <a:p>
            <a:pPr algn="l" rtl="0"/>
            <a:r>
              <a:rPr lang="en-US" b="1"/>
              <a:t>Type [AHD] </a:t>
            </a:r>
            <a:r>
              <a:rPr lang="en-US" sz="1000"/>
              <a:t>No mode of control</a:t>
            </a:r>
            <a:endParaRPr lang="en-US" sz="900"/>
          </a:p>
          <a:p>
            <a:pPr algn="l" rtl="0"/>
            <a:r>
              <a:rPr lang="en-US" b="1"/>
              <a:t>Type [ AHD-V] </a:t>
            </a:r>
            <a:r>
              <a:rPr lang="en-US" sz="1000"/>
              <a:t>Valve (s) in the patient and recirculation line.</a:t>
            </a:r>
          </a:p>
          <a:p>
            <a:pPr algn="l" rtl="0"/>
            <a:r>
              <a:rPr lang="en-US" b="1"/>
              <a:t>Type [AHD-PR] </a:t>
            </a:r>
            <a:r>
              <a:rPr lang="en-US" sz="900"/>
              <a:t>A blood pump in the Patient segment of the arterial line &amp; Additional pump in the recirculation line</a:t>
            </a:r>
          </a:p>
          <a:p>
            <a:pPr algn="l" rtl="0"/>
            <a:endParaRPr lang="en-US"/>
          </a:p>
          <a:p>
            <a:pPr algn="l" rtl="0"/>
            <a:r>
              <a:rPr lang="en-US"/>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pPr algn="just" rtl="0"/>
            <a:r>
              <a:rPr lang="en-US" sz="1200" dirty="0" smtClean="0">
                <a:latin typeface="Calibri" pitchFamily="34" charset="0"/>
                <a:cs typeface="Calibri" pitchFamily="34" charset="0"/>
              </a:rPr>
              <a:t>Accelerated </a:t>
            </a:r>
            <a:r>
              <a:rPr lang="en-US" sz="1200" dirty="0" err="1" smtClean="0">
                <a:latin typeface="Calibri" pitchFamily="34" charset="0"/>
                <a:cs typeface="Calibri" pitchFamily="34" charset="0"/>
              </a:rPr>
              <a:t>hemodialysis</a:t>
            </a:r>
            <a:r>
              <a:rPr lang="en-US" sz="1200" dirty="0" smtClean="0">
                <a:latin typeface="Calibri" pitchFamily="34" charset="0"/>
                <a:cs typeface="Calibri" pitchFamily="34" charset="0"/>
              </a:rPr>
              <a:t> (AHD) </a:t>
            </a:r>
            <a:r>
              <a:rPr lang="en-US" sz="1200" baseline="30000" dirty="0" smtClean="0">
                <a:latin typeface="Calibri" pitchFamily="34" charset="0"/>
                <a:cs typeface="Calibri" pitchFamily="34" charset="0"/>
              </a:rPr>
              <a:t>8, 9 </a:t>
            </a:r>
            <a:r>
              <a:rPr lang="en-US" sz="1200" dirty="0" smtClean="0">
                <a:latin typeface="Calibri" pitchFamily="34" charset="0"/>
                <a:cs typeface="Calibri" pitchFamily="34" charset="0"/>
              </a:rPr>
              <a:t>is carried out through H shaped AHD connections. </a:t>
            </a:r>
          </a:p>
          <a:p>
            <a:pPr marL="457200" indent="-457200" algn="just" rtl="0">
              <a:buFont typeface="+mj-lt"/>
              <a:buAutoNum type="arabicPeriod"/>
            </a:pPr>
            <a:r>
              <a:rPr lang="en-US" sz="1200" dirty="0" smtClean="0">
                <a:latin typeface="Calibri" pitchFamily="34" charset="0"/>
                <a:cs typeface="Calibri" pitchFamily="34" charset="0"/>
              </a:rPr>
              <a:t>The 2 vertical lines of the “H” are the inflow (arterial) blood line </a:t>
            </a:r>
            <a:r>
              <a:rPr lang="en-US" sz="1200" dirty="0" smtClean="0">
                <a:solidFill>
                  <a:srgbClr val="FFFF00"/>
                </a:solidFill>
                <a:latin typeface="Calibri" pitchFamily="34" charset="0"/>
                <a:cs typeface="Calibri" pitchFamily="34" charset="0"/>
              </a:rPr>
              <a:t>that drains blood from the vascular access to the </a:t>
            </a:r>
            <a:r>
              <a:rPr lang="en-US" sz="1200" dirty="0" err="1" smtClean="0">
                <a:solidFill>
                  <a:srgbClr val="FFFF00"/>
                </a:solidFill>
                <a:latin typeface="Calibri" pitchFamily="34" charset="0"/>
                <a:cs typeface="Calibri" pitchFamily="34" charset="0"/>
              </a:rPr>
              <a:t>dialyser</a:t>
            </a:r>
            <a:r>
              <a:rPr lang="en-US" sz="1200" dirty="0" smtClean="0">
                <a:solidFill>
                  <a:srgbClr val="FFFF00"/>
                </a:solidFill>
                <a:latin typeface="Calibri" pitchFamily="34" charset="0"/>
                <a:cs typeface="Calibri" pitchFamily="34" charset="0"/>
              </a:rPr>
              <a:t>, </a:t>
            </a:r>
            <a:r>
              <a:rPr lang="en-US" sz="1200" dirty="0" smtClean="0">
                <a:latin typeface="Calibri" pitchFamily="34" charset="0"/>
                <a:cs typeface="Calibri" pitchFamily="34" charset="0"/>
              </a:rPr>
              <a:t>and the outflow (venous) blood line </a:t>
            </a:r>
            <a:r>
              <a:rPr lang="en-US" sz="1200" dirty="0" smtClean="0">
                <a:solidFill>
                  <a:srgbClr val="FFFF00"/>
                </a:solidFill>
                <a:latin typeface="Calibri" pitchFamily="34" charset="0"/>
                <a:cs typeface="Calibri" pitchFamily="34" charset="0"/>
              </a:rPr>
              <a:t>that returns blood from the </a:t>
            </a:r>
            <a:r>
              <a:rPr lang="en-US" sz="1200" dirty="0" err="1" smtClean="0">
                <a:solidFill>
                  <a:srgbClr val="FFFF00"/>
                </a:solidFill>
                <a:latin typeface="Calibri" pitchFamily="34" charset="0"/>
                <a:cs typeface="Calibri" pitchFamily="34" charset="0"/>
              </a:rPr>
              <a:t>dialyser</a:t>
            </a:r>
            <a:r>
              <a:rPr lang="en-US" sz="1200" dirty="0" smtClean="0">
                <a:solidFill>
                  <a:srgbClr val="FFFF00"/>
                </a:solidFill>
                <a:latin typeface="Calibri" pitchFamily="34" charset="0"/>
                <a:cs typeface="Calibri" pitchFamily="34" charset="0"/>
              </a:rPr>
              <a:t> back to the vascular </a:t>
            </a:r>
            <a:r>
              <a:rPr lang="en-US" sz="1200" smtClean="0">
                <a:solidFill>
                  <a:srgbClr val="FFFF00"/>
                </a:solidFill>
                <a:latin typeface="Calibri" pitchFamily="34" charset="0"/>
                <a:cs typeface="Calibri" pitchFamily="34" charset="0"/>
              </a:rPr>
              <a:t>access </a:t>
            </a:r>
            <a:r>
              <a:rPr lang="en-US" sz="1200" baseline="30000" smtClean="0">
                <a:solidFill>
                  <a:srgbClr val="FFFF00"/>
                </a:solidFill>
                <a:latin typeface="Calibri" pitchFamily="34" charset="0"/>
                <a:cs typeface="Calibri" pitchFamily="34" charset="0"/>
              </a:rPr>
              <a:t>10</a:t>
            </a:r>
            <a:r>
              <a:rPr lang="en-US" sz="1200" dirty="0" smtClean="0">
                <a:solidFill>
                  <a:srgbClr val="FFFF00"/>
                </a:solidFill>
                <a:latin typeface="Calibri" pitchFamily="34" charset="0"/>
                <a:cs typeface="Calibri" pitchFamily="34" charset="0"/>
              </a:rPr>
              <a:t>.</a:t>
            </a:r>
            <a:r>
              <a:rPr lang="en-US" sz="1200" dirty="0" smtClean="0">
                <a:latin typeface="Calibri" pitchFamily="34" charset="0"/>
                <a:cs typeface="Calibri" pitchFamily="34" charset="0"/>
              </a:rPr>
              <a:t> </a:t>
            </a:r>
          </a:p>
          <a:p>
            <a:endParaRPr lang="ar-SA"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103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104</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105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106</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107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108</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109</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110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111</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112</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11</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113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114</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115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116</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117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118</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26B3E-800C-4560-BB87-6C8FB934481F}" type="slidenum">
              <a:rPr lang="ar-EG"/>
              <a:pPr/>
              <a:t>119</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120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121</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EB625-C165-461C-8A62-EABDA37528EE}" type="slidenum">
              <a:rPr lang="ar-EG"/>
              <a:pPr/>
              <a:t>122</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12</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123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pPr algn="just" rtl="0"/>
            <a:r>
              <a:rPr lang="en-US" dirty="0" smtClean="0"/>
              <a:t>Two changes in methodology were made after interim analysis of Stage 1. </a:t>
            </a:r>
          </a:p>
          <a:p>
            <a:pPr marL="342900" indent="-342900" algn="just" rtl="0">
              <a:buAutoNum type="alphaUcParenBoth"/>
            </a:pPr>
            <a:r>
              <a:rPr lang="en-US" dirty="0" smtClean="0">
                <a:solidFill>
                  <a:srgbClr val="FFFF00"/>
                </a:solidFill>
              </a:rPr>
              <a:t>To nullify possible errors in calculating efficiency due to errors in post dialysis sampling or due to residual renal function; </a:t>
            </a:r>
            <a:r>
              <a:rPr lang="en-US" dirty="0" smtClean="0"/>
              <a:t>efficiencies of AHD</a:t>
            </a:r>
            <a:r>
              <a:rPr lang="en-US" baseline="30000" dirty="0" smtClean="0"/>
              <a:t>PR</a:t>
            </a:r>
            <a:r>
              <a:rPr lang="en-US" dirty="0" smtClean="0"/>
              <a:t> and of DNHD periods in the same sessions were compared in </a:t>
            </a:r>
            <a:r>
              <a:rPr lang="en-US" i="1" dirty="0" smtClean="0"/>
              <a:t>Stage 2</a:t>
            </a:r>
            <a:r>
              <a:rPr lang="en-US" dirty="0" smtClean="0"/>
              <a:t> rather than comparing the efficiencies of R-AHD</a:t>
            </a:r>
            <a:r>
              <a:rPr lang="en-US" baseline="30000" dirty="0" smtClean="0"/>
              <a:t>0</a:t>
            </a:r>
            <a:r>
              <a:rPr lang="en-US" dirty="0" smtClean="0"/>
              <a:t> and of DNHD sessions of the same patients in </a:t>
            </a:r>
            <a:r>
              <a:rPr lang="en-US" i="1" dirty="0" smtClean="0"/>
              <a:t>Stage </a:t>
            </a:r>
            <a:r>
              <a:rPr lang="en-US" dirty="0" smtClean="0"/>
              <a:t>1. </a:t>
            </a:r>
          </a:p>
          <a:p>
            <a:pPr marL="342900" indent="-342900" algn="just" rtl="0">
              <a:buAutoNum type="alphaUcParenBoth"/>
            </a:pPr>
            <a:r>
              <a:rPr lang="en-US" dirty="0" smtClean="0"/>
              <a:t>PTT was monitored to adjust the heparin infusion dose in </a:t>
            </a:r>
            <a:r>
              <a:rPr lang="en-US" i="1" dirty="0" smtClean="0"/>
              <a:t>"low dose heparin R-AHD</a:t>
            </a:r>
            <a:r>
              <a:rPr lang="en-US" i="1" baseline="30000" dirty="0" smtClean="0"/>
              <a:t>PR</a:t>
            </a:r>
            <a:r>
              <a:rPr lang="en-US" i="1" dirty="0" smtClean="0"/>
              <a:t>" in Stage 2, </a:t>
            </a:r>
            <a:r>
              <a:rPr lang="en-US" dirty="0" smtClean="0"/>
              <a:t>rather than comparing</a:t>
            </a:r>
            <a:r>
              <a:rPr lang="en-US" i="1" dirty="0" smtClean="0"/>
              <a:t> </a:t>
            </a:r>
            <a:r>
              <a:rPr lang="en-US" dirty="0" smtClean="0"/>
              <a:t>the "routine heparin R-AHD</a:t>
            </a:r>
            <a:r>
              <a:rPr lang="en-US" baseline="30000" dirty="0" smtClean="0"/>
              <a:t>0</a:t>
            </a:r>
            <a:r>
              <a:rPr lang="en-US" dirty="0" smtClean="0"/>
              <a:t>" and "½ dose heparin R-AHD</a:t>
            </a:r>
            <a:r>
              <a:rPr lang="en-US" baseline="30000" dirty="0" smtClean="0"/>
              <a:t>0</a:t>
            </a:r>
            <a:r>
              <a:rPr lang="en-US" dirty="0" smtClean="0"/>
              <a:t>" sessions in </a:t>
            </a:r>
            <a:r>
              <a:rPr lang="en-US" i="1" dirty="0" smtClean="0"/>
              <a:t>Stage 1</a:t>
            </a:r>
            <a:r>
              <a:rPr lang="en-US" dirty="0" smtClean="0"/>
              <a:t>. </a:t>
            </a:r>
            <a:r>
              <a:rPr lang="en-US" dirty="0" smtClean="0">
                <a:solidFill>
                  <a:srgbClr val="FFFF00"/>
                </a:solidFill>
              </a:rPr>
              <a:t>The long clotting time before starting the sessions indicates that the used "routine dose heparin was actually a "high dose" of heparin with a prolonged residual anticoagulant effect.   </a:t>
            </a:r>
          </a:p>
          <a:p>
            <a:endParaRPr lang="ar-SA"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124</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pPr algn="just" rtl="0"/>
            <a:r>
              <a:rPr lang="en-US" dirty="0" smtClean="0"/>
              <a:t>Two changes in methodology were made after interim analysis of Stage 1. </a:t>
            </a:r>
          </a:p>
          <a:p>
            <a:pPr marL="342900" indent="-342900" algn="just" rtl="0">
              <a:buAutoNum type="alphaUcParenBoth"/>
            </a:pPr>
            <a:r>
              <a:rPr lang="en-US" dirty="0" smtClean="0">
                <a:solidFill>
                  <a:srgbClr val="FFFF00"/>
                </a:solidFill>
              </a:rPr>
              <a:t>To nullify possible errors in calculating efficiency due to errors in post dialysis sampling or due to residual renal function; </a:t>
            </a:r>
            <a:r>
              <a:rPr lang="en-US" dirty="0" smtClean="0"/>
              <a:t>efficiencies of AHD</a:t>
            </a:r>
            <a:r>
              <a:rPr lang="en-US" baseline="30000" dirty="0" smtClean="0"/>
              <a:t>PR</a:t>
            </a:r>
            <a:r>
              <a:rPr lang="en-US" dirty="0" smtClean="0"/>
              <a:t> and of DNHD periods in the same sessions were compared in </a:t>
            </a:r>
            <a:r>
              <a:rPr lang="en-US" i="1" dirty="0" smtClean="0"/>
              <a:t>Stage 2</a:t>
            </a:r>
            <a:r>
              <a:rPr lang="en-US" dirty="0" smtClean="0"/>
              <a:t> rather than comparing the efficiencies of R-AHD</a:t>
            </a:r>
            <a:r>
              <a:rPr lang="en-US" baseline="30000" dirty="0" smtClean="0"/>
              <a:t>0</a:t>
            </a:r>
            <a:r>
              <a:rPr lang="en-US" dirty="0" smtClean="0"/>
              <a:t> and of DNHD sessions of the same patients in </a:t>
            </a:r>
            <a:r>
              <a:rPr lang="en-US" i="1" dirty="0" smtClean="0"/>
              <a:t>Stage </a:t>
            </a:r>
            <a:r>
              <a:rPr lang="en-US" dirty="0" smtClean="0"/>
              <a:t>1. </a:t>
            </a:r>
          </a:p>
          <a:p>
            <a:pPr marL="342900" indent="-342900" algn="just" rtl="0">
              <a:buAutoNum type="alphaUcParenBoth"/>
            </a:pPr>
            <a:r>
              <a:rPr lang="en-US" dirty="0" smtClean="0"/>
              <a:t>PTT was monitored to adjust the heparin infusion dose in </a:t>
            </a:r>
            <a:r>
              <a:rPr lang="en-US" i="1" dirty="0" smtClean="0"/>
              <a:t>"low dose heparin R-AHD</a:t>
            </a:r>
            <a:r>
              <a:rPr lang="en-US" i="1" baseline="30000" dirty="0" smtClean="0"/>
              <a:t>PR</a:t>
            </a:r>
            <a:r>
              <a:rPr lang="en-US" i="1" dirty="0" smtClean="0"/>
              <a:t>" in Stage 2, </a:t>
            </a:r>
            <a:r>
              <a:rPr lang="en-US" dirty="0" smtClean="0"/>
              <a:t>rather than comparing</a:t>
            </a:r>
            <a:r>
              <a:rPr lang="en-US" i="1" dirty="0" smtClean="0"/>
              <a:t> </a:t>
            </a:r>
            <a:r>
              <a:rPr lang="en-US" dirty="0" smtClean="0"/>
              <a:t>the "Routine heparin R-AHD</a:t>
            </a:r>
            <a:r>
              <a:rPr lang="en-US" baseline="30000" dirty="0" smtClean="0"/>
              <a:t>0</a:t>
            </a:r>
            <a:r>
              <a:rPr lang="en-US" dirty="0" smtClean="0"/>
              <a:t>" and "½ dose heparin R-AHD</a:t>
            </a:r>
            <a:r>
              <a:rPr lang="en-US" baseline="30000" dirty="0" smtClean="0"/>
              <a:t>0</a:t>
            </a:r>
            <a:r>
              <a:rPr lang="en-US" dirty="0" smtClean="0"/>
              <a:t>" sessions in </a:t>
            </a:r>
            <a:r>
              <a:rPr lang="en-US" i="1" dirty="0" smtClean="0"/>
              <a:t>Stage 1</a:t>
            </a:r>
            <a:r>
              <a:rPr lang="en-US" dirty="0" smtClean="0"/>
              <a:t>. </a:t>
            </a:r>
            <a:r>
              <a:rPr lang="en-US" dirty="0" smtClean="0">
                <a:solidFill>
                  <a:srgbClr val="FFFF00"/>
                </a:solidFill>
              </a:rPr>
              <a:t>The long clotting time before starting the sessions indicates that the used "routine dose heparin was actually a "high dose" of heparin with a prolonged residual anticoagulant effect.   </a:t>
            </a:r>
          </a:p>
          <a:p>
            <a:endParaRPr lang="ar-S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14</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16</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18</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19</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DC6D8-D3D5-43A9-A2AE-5FFA9D443184}" type="slidenum">
              <a:rPr lang="ar-EG"/>
              <a:pPr/>
              <a:t>2</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algn="l" rtl="0"/>
            <a:r>
              <a:rPr lang="en-US"/>
              <a:t>What is an invention? An Invention is a new product that performs a new function</a:t>
            </a:r>
          </a:p>
          <a:p>
            <a:pPr algn="l" rtl="0"/>
            <a:r>
              <a:rPr lang="en-US" b="1"/>
              <a:t>2) Types of the AHD lines ? </a:t>
            </a:r>
          </a:p>
          <a:p>
            <a:pPr algn="l" rtl="0"/>
            <a:r>
              <a:rPr lang="en-US" sz="800" b="1" u="sng">
                <a:cs typeface="Times New Roman" pitchFamily="18" charset="0"/>
              </a:rPr>
              <a:t>According to the mode of control of differential blood flow rate: </a:t>
            </a:r>
          </a:p>
          <a:p>
            <a:pPr algn="l" rtl="0"/>
            <a:r>
              <a:rPr lang="en-US" b="1"/>
              <a:t>Type [AHD] </a:t>
            </a:r>
            <a:r>
              <a:rPr lang="en-US" sz="1000"/>
              <a:t>No mode of control</a:t>
            </a:r>
            <a:endParaRPr lang="en-US" sz="900"/>
          </a:p>
          <a:p>
            <a:pPr algn="l" rtl="0"/>
            <a:r>
              <a:rPr lang="en-US" b="1"/>
              <a:t>Type [ AHD-V] </a:t>
            </a:r>
            <a:r>
              <a:rPr lang="en-US" sz="1000"/>
              <a:t>Valve (s) in the patient and recirculation line.</a:t>
            </a:r>
          </a:p>
          <a:p>
            <a:pPr algn="l" rtl="0"/>
            <a:r>
              <a:rPr lang="en-US" b="1"/>
              <a:t>Type [AHD-PR] </a:t>
            </a:r>
            <a:r>
              <a:rPr lang="en-US" sz="900"/>
              <a:t>A blood pump in the Patient segment of the arterial line &amp; Additional pump in the recirculation line</a:t>
            </a:r>
          </a:p>
          <a:p>
            <a:pPr algn="l" rtl="0"/>
            <a:endParaRPr lang="en-US"/>
          </a:p>
          <a:p>
            <a:pPr algn="l" rtl="0"/>
            <a:r>
              <a:rPr lang="en-US"/>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20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21</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22</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23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24</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25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26</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27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28</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29</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26B3E-800C-4560-BB87-6C8FB934481F}" type="slidenum">
              <a:rPr lang="ar-EG"/>
              <a:pPr/>
              <a:t>30</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31</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32</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33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34</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35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36</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37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38</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39</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4</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40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41</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42</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43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44</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45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46</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48</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49</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50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51</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52</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53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54</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pPr algn="just" rtl="0"/>
            <a:r>
              <a:rPr lang="en-US" sz="1200" dirty="0" smtClean="0">
                <a:latin typeface="Calibri" pitchFamily="34" charset="0"/>
                <a:cs typeface="Calibri" pitchFamily="34" charset="0"/>
              </a:rPr>
              <a:t>The primary endpoint with respect to efficacy of the </a:t>
            </a:r>
            <a:r>
              <a:rPr lang="en-US" sz="1200" i="1" dirty="0" smtClean="0">
                <a:latin typeface="Calibri" pitchFamily="34" charset="0"/>
                <a:cs typeface="Calibri" pitchFamily="34" charset="0"/>
              </a:rPr>
              <a:t>"R-AHD</a:t>
            </a:r>
            <a:r>
              <a:rPr lang="en-US" sz="1200" i="1" baseline="30000" dirty="0" smtClean="0">
                <a:latin typeface="Calibri" pitchFamily="34" charset="0"/>
                <a:cs typeface="Calibri" pitchFamily="34" charset="0"/>
              </a:rPr>
              <a:t>0</a:t>
            </a:r>
            <a:r>
              <a:rPr lang="en-US" sz="1200" i="1" dirty="0" smtClean="0">
                <a:latin typeface="Calibri" pitchFamily="34" charset="0"/>
                <a:cs typeface="Calibri" pitchFamily="34" charset="0"/>
              </a:rPr>
              <a:t> sessions"</a:t>
            </a:r>
            <a:r>
              <a:rPr lang="en-US" sz="1200" dirty="0" smtClean="0">
                <a:latin typeface="Calibri" pitchFamily="34" charset="0"/>
                <a:cs typeface="Calibri" pitchFamily="34" charset="0"/>
              </a:rPr>
              <a:t> and the </a:t>
            </a:r>
            <a:r>
              <a:rPr lang="en-US" sz="1200" i="1" dirty="0" smtClean="0">
                <a:latin typeface="Calibri" pitchFamily="34" charset="0"/>
                <a:cs typeface="Calibri" pitchFamily="34" charset="0"/>
              </a:rPr>
              <a:t>"DNHD sessions"</a:t>
            </a:r>
            <a:r>
              <a:rPr lang="en-US" sz="1200" dirty="0" smtClean="0">
                <a:latin typeface="Calibri" pitchFamily="34" charset="0"/>
                <a:cs typeface="Calibri" pitchFamily="34" charset="0"/>
              </a:rPr>
              <a:t> was the (URR) of the tested session that was calculated as </a:t>
            </a:r>
          </a:p>
          <a:p>
            <a:pPr algn="just" rtl="0"/>
            <a:r>
              <a:rPr lang="en-US" sz="1200" dirty="0" smtClean="0">
                <a:latin typeface="Calibri" pitchFamily="34" charset="0"/>
                <a:cs typeface="Calibri" pitchFamily="34" charset="0"/>
              </a:rPr>
              <a:t>[URR = </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pre</a:t>
            </a:r>
            <a:r>
              <a:rPr lang="en-US" sz="1200" dirty="0" smtClean="0">
                <a:latin typeface="Calibri" pitchFamily="34" charset="0"/>
                <a:cs typeface="Calibri" pitchFamily="34" charset="0"/>
              </a:rPr>
              <a:t> – </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post</a:t>
            </a:r>
            <a:r>
              <a:rPr lang="en-US" sz="1200" dirty="0" smtClean="0">
                <a:latin typeface="Calibri" pitchFamily="34" charset="0"/>
                <a:cs typeface="Calibri" pitchFamily="34" charset="0"/>
              </a:rPr>
              <a:t> / </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pre</a:t>
            </a:r>
            <a:r>
              <a:rPr lang="en-US" sz="1200" baseline="-25000" dirty="0" smtClean="0">
                <a:latin typeface="Calibri" pitchFamily="34" charset="0"/>
                <a:cs typeface="Calibri" pitchFamily="34" charset="0"/>
              </a:rPr>
              <a:t> </a:t>
            </a:r>
            <a:r>
              <a:rPr lang="en-US" sz="1200" smtClean="0">
                <a:latin typeface="Calibri" pitchFamily="34" charset="0"/>
                <a:cs typeface="Calibri" pitchFamily="34" charset="0"/>
              </a:rPr>
              <a:t>X 100</a:t>
            </a:r>
            <a:r>
              <a:rPr lang="en-US" sz="1200" dirty="0" smtClean="0">
                <a:latin typeface="Calibri" pitchFamily="34" charset="0"/>
                <a:cs typeface="Calibri" pitchFamily="34" charset="0"/>
              </a:rPr>
              <a:t>] , where </a:t>
            </a:r>
          </a:p>
          <a:p>
            <a:pPr marL="457200" indent="-457200" algn="just" rtl="0">
              <a:buFont typeface="Arial" pitchFamily="34" charset="0"/>
              <a:buChar char="•"/>
            </a:pPr>
            <a:r>
              <a:rPr lang="en-US" sz="1200" dirty="0" smtClean="0">
                <a:latin typeface="Calibri" pitchFamily="34" charset="0"/>
                <a:cs typeface="Calibri" pitchFamily="34" charset="0"/>
              </a:rPr>
              <a:t>(</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pre</a:t>
            </a:r>
            <a:r>
              <a:rPr lang="en-US" sz="1200" dirty="0" smtClean="0">
                <a:latin typeface="Calibri" pitchFamily="34" charset="0"/>
                <a:cs typeface="Calibri" pitchFamily="34" charset="0"/>
              </a:rPr>
              <a:t>) was the Blood Urea Nitrogen (BUN) before the session and </a:t>
            </a:r>
          </a:p>
          <a:p>
            <a:pPr marL="457200" indent="-457200" algn="just" rtl="0">
              <a:buFont typeface="Arial" pitchFamily="34" charset="0"/>
              <a:buChar char="•"/>
            </a:pPr>
            <a:r>
              <a:rPr lang="en-US" sz="1200" dirty="0" smtClean="0">
                <a:latin typeface="Calibri" pitchFamily="34" charset="0"/>
                <a:cs typeface="Calibri" pitchFamily="34" charset="0"/>
              </a:rPr>
              <a:t>(</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post</a:t>
            </a:r>
            <a:r>
              <a:rPr lang="en-US" sz="1200" dirty="0" smtClean="0">
                <a:latin typeface="Calibri" pitchFamily="34" charset="0"/>
                <a:cs typeface="Calibri" pitchFamily="34" charset="0"/>
              </a:rPr>
              <a:t>) was the BUN after the session. </a:t>
            </a:r>
          </a:p>
          <a:p>
            <a:endParaRPr lang="ar-SA"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55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pPr marL="0" marR="0" indent="0" algn="r" defTabSz="914400" rtl="1" eaLnBrk="1" fontAlgn="base" latinLnBrk="0" hangingPunct="1">
              <a:lnSpc>
                <a:spcPct val="100000"/>
              </a:lnSpc>
              <a:spcBef>
                <a:spcPct val="30000"/>
              </a:spcBef>
              <a:spcAft>
                <a:spcPct val="0"/>
              </a:spcAft>
              <a:buClrTx/>
              <a:buSzTx/>
              <a:buFontTx/>
              <a:buNone/>
              <a:tabLst/>
              <a:defRPr/>
            </a:pPr>
            <a:r>
              <a:rPr lang="en-US" sz="1200" dirty="0" smtClean="0">
                <a:latin typeface="Calibri" pitchFamily="34" charset="0"/>
                <a:cs typeface="Calibri" pitchFamily="34" charset="0"/>
              </a:rPr>
              <a:t>Anticoagulant effect of the AHD was studied by comparing</a:t>
            </a:r>
            <a:r>
              <a:rPr lang="en-US" sz="1200" i="1" dirty="0" smtClean="0">
                <a:latin typeface="Calibri" pitchFamily="34" charset="0"/>
                <a:cs typeface="Calibri" pitchFamily="34" charset="0"/>
              </a:rPr>
              <a:t> </a:t>
            </a:r>
            <a:r>
              <a:rPr lang="en-US" sz="1200" dirty="0" smtClean="0">
                <a:latin typeface="Calibri" pitchFamily="34" charset="0"/>
                <a:cs typeface="Calibri" pitchFamily="34" charset="0"/>
              </a:rPr>
              <a:t>the "Routine heparin R-AHD</a:t>
            </a:r>
            <a:r>
              <a:rPr lang="en-US" sz="1200" baseline="30000" dirty="0" smtClean="0">
                <a:latin typeface="Calibri" pitchFamily="34" charset="0"/>
                <a:cs typeface="Calibri" pitchFamily="34" charset="0"/>
              </a:rPr>
              <a:t>0</a:t>
            </a:r>
            <a:r>
              <a:rPr lang="en-US" sz="1200" dirty="0" smtClean="0">
                <a:latin typeface="Calibri" pitchFamily="34" charset="0"/>
                <a:cs typeface="Calibri" pitchFamily="34" charset="0"/>
              </a:rPr>
              <a:t>“ </a:t>
            </a:r>
            <a:r>
              <a:rPr lang="en-US" sz="1200" dirty="0" smtClean="0">
                <a:solidFill>
                  <a:srgbClr val="FF0000"/>
                </a:solidFill>
                <a:latin typeface="Calibri" pitchFamily="34" charset="0"/>
                <a:cs typeface="Calibri" pitchFamily="34" charset="0"/>
              </a:rPr>
              <a:t>(Stage 1a)</a:t>
            </a:r>
            <a:r>
              <a:rPr lang="en-US" sz="1200" dirty="0" smtClean="0">
                <a:solidFill>
                  <a:srgbClr val="FFFF00"/>
                </a:solidFill>
                <a:latin typeface="Calibri" pitchFamily="34" charset="0"/>
                <a:cs typeface="Calibri" pitchFamily="34" charset="0"/>
              </a:rPr>
              <a:t> </a:t>
            </a:r>
            <a:r>
              <a:rPr lang="en-US" sz="1200" dirty="0" smtClean="0">
                <a:latin typeface="Calibri" pitchFamily="34" charset="0"/>
                <a:cs typeface="Calibri" pitchFamily="34" charset="0"/>
              </a:rPr>
              <a:t> and "½ dose heparin R-AHD</a:t>
            </a:r>
            <a:r>
              <a:rPr lang="en-US" sz="1200" baseline="30000" dirty="0" smtClean="0">
                <a:latin typeface="Calibri" pitchFamily="34" charset="0"/>
                <a:cs typeface="Calibri" pitchFamily="34" charset="0"/>
              </a:rPr>
              <a:t>0</a:t>
            </a:r>
            <a:r>
              <a:rPr lang="en-US" sz="1200" dirty="0" smtClean="0">
                <a:latin typeface="Calibri" pitchFamily="34" charset="0"/>
                <a:cs typeface="Calibri" pitchFamily="34" charset="0"/>
              </a:rPr>
              <a:t>" sessions </a:t>
            </a:r>
            <a:r>
              <a:rPr lang="en-US" sz="1200" dirty="0" smtClean="0">
                <a:solidFill>
                  <a:srgbClr val="FF0000"/>
                </a:solidFill>
                <a:latin typeface="Calibri" pitchFamily="34" charset="0"/>
                <a:cs typeface="Calibri" pitchFamily="34" charset="0"/>
              </a:rPr>
              <a:t>(Stage 1b)</a:t>
            </a:r>
            <a:r>
              <a:rPr lang="en-US" sz="1200" dirty="0" smtClean="0">
                <a:solidFill>
                  <a:srgbClr val="FFFF00"/>
                </a:solidFill>
                <a:latin typeface="Calibri" pitchFamily="34" charset="0"/>
                <a:cs typeface="Calibri" pitchFamily="34" charset="0"/>
              </a:rPr>
              <a:t> </a:t>
            </a:r>
            <a:r>
              <a:rPr lang="en-US" sz="1200" dirty="0" smtClean="0">
                <a:latin typeface="Calibri" pitchFamily="34" charset="0"/>
                <a:cs typeface="Calibri" pitchFamily="34" charset="0"/>
              </a:rPr>
              <a:t>.</a:t>
            </a:r>
            <a:r>
              <a:rPr lang="en-US" sz="1200" dirty="0" smtClean="0">
                <a:solidFill>
                  <a:srgbClr val="FFFF00"/>
                </a:solidFill>
                <a:latin typeface="Calibri" pitchFamily="34" charset="0"/>
                <a:cs typeface="Calibri" pitchFamily="34" charset="0"/>
              </a:rPr>
              <a:t> The long clotting time before starting the sessions indicates that the used "Routine dose heparin was actually a "high dose" of heparin with a prolonged residual anticoagulant effect.</a:t>
            </a:r>
          </a:p>
          <a:p>
            <a:endParaRPr lang="ar-SA"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56</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pPr marL="0" marR="0" indent="0" algn="r" defTabSz="914400" rtl="1" eaLnBrk="1" fontAlgn="base" latinLnBrk="0" hangingPunct="1">
              <a:lnSpc>
                <a:spcPct val="100000"/>
              </a:lnSpc>
              <a:spcBef>
                <a:spcPct val="30000"/>
              </a:spcBef>
              <a:spcAft>
                <a:spcPct val="0"/>
              </a:spcAft>
              <a:buClrTx/>
              <a:buSzTx/>
              <a:buFontTx/>
              <a:buNone/>
              <a:tabLst/>
              <a:defRPr/>
            </a:pPr>
            <a:r>
              <a:rPr lang="en-US" sz="1200" dirty="0" smtClean="0">
                <a:latin typeface="Calibri" pitchFamily="34" charset="0"/>
                <a:cs typeface="Calibri" pitchFamily="34" charset="0"/>
              </a:rPr>
              <a:t>Anticoagulant effect of the AHD was studied by comparing</a:t>
            </a:r>
            <a:r>
              <a:rPr lang="en-US" sz="1200" i="1" dirty="0" smtClean="0">
                <a:latin typeface="Calibri" pitchFamily="34" charset="0"/>
                <a:cs typeface="Calibri" pitchFamily="34" charset="0"/>
              </a:rPr>
              <a:t> </a:t>
            </a:r>
            <a:r>
              <a:rPr lang="en-US" sz="1200" dirty="0" smtClean="0">
                <a:latin typeface="Calibri" pitchFamily="34" charset="0"/>
                <a:cs typeface="Calibri" pitchFamily="34" charset="0"/>
              </a:rPr>
              <a:t>the "Routine heparin R-AHD</a:t>
            </a:r>
            <a:r>
              <a:rPr lang="en-US" sz="1200" baseline="30000" dirty="0" smtClean="0">
                <a:latin typeface="Calibri" pitchFamily="34" charset="0"/>
                <a:cs typeface="Calibri" pitchFamily="34" charset="0"/>
              </a:rPr>
              <a:t>0</a:t>
            </a:r>
            <a:r>
              <a:rPr lang="en-US" sz="1200" dirty="0" smtClean="0">
                <a:latin typeface="Calibri" pitchFamily="34" charset="0"/>
                <a:cs typeface="Calibri" pitchFamily="34" charset="0"/>
              </a:rPr>
              <a:t>“ </a:t>
            </a:r>
            <a:r>
              <a:rPr lang="en-US" sz="1200" dirty="0" smtClean="0">
                <a:solidFill>
                  <a:srgbClr val="FF0000"/>
                </a:solidFill>
                <a:latin typeface="Calibri" pitchFamily="34" charset="0"/>
                <a:cs typeface="Calibri" pitchFamily="34" charset="0"/>
              </a:rPr>
              <a:t>(Stage 1a)</a:t>
            </a:r>
            <a:r>
              <a:rPr lang="en-US" sz="1200" dirty="0" smtClean="0">
                <a:solidFill>
                  <a:srgbClr val="FFFF00"/>
                </a:solidFill>
                <a:latin typeface="Calibri" pitchFamily="34" charset="0"/>
                <a:cs typeface="Calibri" pitchFamily="34" charset="0"/>
              </a:rPr>
              <a:t> </a:t>
            </a:r>
            <a:r>
              <a:rPr lang="en-US" sz="1200" dirty="0" smtClean="0">
                <a:latin typeface="Calibri" pitchFamily="34" charset="0"/>
                <a:cs typeface="Calibri" pitchFamily="34" charset="0"/>
              </a:rPr>
              <a:t> and "½ dose heparin R-AHD</a:t>
            </a:r>
            <a:r>
              <a:rPr lang="en-US" sz="1200" baseline="30000" dirty="0" smtClean="0">
                <a:latin typeface="Calibri" pitchFamily="34" charset="0"/>
                <a:cs typeface="Calibri" pitchFamily="34" charset="0"/>
              </a:rPr>
              <a:t>0</a:t>
            </a:r>
            <a:r>
              <a:rPr lang="en-US" sz="1200" dirty="0" smtClean="0">
                <a:latin typeface="Calibri" pitchFamily="34" charset="0"/>
                <a:cs typeface="Calibri" pitchFamily="34" charset="0"/>
              </a:rPr>
              <a:t>" sessions </a:t>
            </a:r>
            <a:r>
              <a:rPr lang="en-US" sz="1200" dirty="0" smtClean="0">
                <a:solidFill>
                  <a:srgbClr val="FF0000"/>
                </a:solidFill>
                <a:latin typeface="Calibri" pitchFamily="34" charset="0"/>
                <a:cs typeface="Calibri" pitchFamily="34" charset="0"/>
              </a:rPr>
              <a:t>(Stage 1b)</a:t>
            </a:r>
            <a:r>
              <a:rPr lang="en-US" sz="1200" dirty="0" smtClean="0">
                <a:solidFill>
                  <a:srgbClr val="FFFF00"/>
                </a:solidFill>
                <a:latin typeface="Calibri" pitchFamily="34" charset="0"/>
                <a:cs typeface="Calibri" pitchFamily="34" charset="0"/>
              </a:rPr>
              <a:t> </a:t>
            </a:r>
            <a:r>
              <a:rPr lang="en-US" sz="1200" dirty="0" smtClean="0">
                <a:latin typeface="Calibri" pitchFamily="34" charset="0"/>
                <a:cs typeface="Calibri" pitchFamily="34" charset="0"/>
              </a:rPr>
              <a:t>.</a:t>
            </a:r>
            <a:r>
              <a:rPr lang="en-US" sz="1200" dirty="0" smtClean="0">
                <a:solidFill>
                  <a:srgbClr val="FFFF00"/>
                </a:solidFill>
                <a:latin typeface="Calibri" pitchFamily="34" charset="0"/>
                <a:cs typeface="Calibri" pitchFamily="34" charset="0"/>
              </a:rPr>
              <a:t> The long clotting time before starting the sessions indicates that the used "Routine dose heparin was actually a "high dose" of heparin with a prolonged residual anticoagulant effect.</a:t>
            </a:r>
          </a:p>
          <a:p>
            <a:endParaRPr lang="ar-SA"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57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58</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59</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pPr algn="just" rtl="0"/>
            <a:r>
              <a:rPr lang="en-US" sz="1200" dirty="0" smtClean="0">
                <a:latin typeface="Calibri" pitchFamily="34" charset="0"/>
                <a:cs typeface="Calibri" pitchFamily="34" charset="0"/>
              </a:rPr>
              <a:t>The primary endpoint with respect to efficacy of the </a:t>
            </a:r>
            <a:r>
              <a:rPr lang="en-US" sz="1200" i="1" dirty="0" smtClean="0">
                <a:latin typeface="Calibri" pitchFamily="34" charset="0"/>
                <a:cs typeface="Calibri" pitchFamily="34" charset="0"/>
              </a:rPr>
              <a:t>"R-AHD</a:t>
            </a:r>
            <a:r>
              <a:rPr lang="en-US" sz="1200" i="1" baseline="30000" dirty="0" smtClean="0">
                <a:latin typeface="Calibri" pitchFamily="34" charset="0"/>
                <a:cs typeface="Calibri" pitchFamily="34" charset="0"/>
              </a:rPr>
              <a:t>0</a:t>
            </a:r>
            <a:r>
              <a:rPr lang="en-US" sz="1200" i="1" dirty="0" smtClean="0">
                <a:latin typeface="Calibri" pitchFamily="34" charset="0"/>
                <a:cs typeface="Calibri" pitchFamily="34" charset="0"/>
              </a:rPr>
              <a:t> sessions"</a:t>
            </a:r>
            <a:r>
              <a:rPr lang="en-US" sz="1200" dirty="0" smtClean="0">
                <a:latin typeface="Calibri" pitchFamily="34" charset="0"/>
                <a:cs typeface="Calibri" pitchFamily="34" charset="0"/>
              </a:rPr>
              <a:t> and the </a:t>
            </a:r>
            <a:r>
              <a:rPr lang="en-US" sz="1200" i="1" dirty="0" smtClean="0">
                <a:latin typeface="Calibri" pitchFamily="34" charset="0"/>
                <a:cs typeface="Calibri" pitchFamily="34" charset="0"/>
              </a:rPr>
              <a:t>"DNHD sessions"</a:t>
            </a:r>
            <a:r>
              <a:rPr lang="en-US" sz="1200" dirty="0" smtClean="0">
                <a:latin typeface="Calibri" pitchFamily="34" charset="0"/>
                <a:cs typeface="Calibri" pitchFamily="34" charset="0"/>
              </a:rPr>
              <a:t> was the (URR) of the tested session that was calculated as </a:t>
            </a:r>
          </a:p>
          <a:p>
            <a:pPr algn="just" rtl="0"/>
            <a:r>
              <a:rPr lang="en-US" sz="1200" dirty="0" smtClean="0">
                <a:latin typeface="Calibri" pitchFamily="34" charset="0"/>
                <a:cs typeface="Calibri" pitchFamily="34" charset="0"/>
              </a:rPr>
              <a:t>[URR = </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pre</a:t>
            </a:r>
            <a:r>
              <a:rPr lang="en-US" sz="1200" dirty="0" smtClean="0">
                <a:latin typeface="Calibri" pitchFamily="34" charset="0"/>
                <a:cs typeface="Calibri" pitchFamily="34" charset="0"/>
              </a:rPr>
              <a:t> – </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post</a:t>
            </a:r>
            <a:r>
              <a:rPr lang="en-US" sz="1200" dirty="0" smtClean="0">
                <a:latin typeface="Calibri" pitchFamily="34" charset="0"/>
                <a:cs typeface="Calibri" pitchFamily="34" charset="0"/>
              </a:rPr>
              <a:t> / </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pre</a:t>
            </a:r>
            <a:r>
              <a:rPr lang="en-US" sz="1200" baseline="-25000" dirty="0" smtClean="0">
                <a:latin typeface="Calibri" pitchFamily="34" charset="0"/>
                <a:cs typeface="Calibri" pitchFamily="34" charset="0"/>
              </a:rPr>
              <a:t> </a:t>
            </a:r>
            <a:r>
              <a:rPr lang="en-US" sz="1200" smtClean="0">
                <a:latin typeface="Calibri" pitchFamily="34" charset="0"/>
                <a:cs typeface="Calibri" pitchFamily="34" charset="0"/>
              </a:rPr>
              <a:t>X 100</a:t>
            </a:r>
            <a:r>
              <a:rPr lang="en-US" sz="1200" dirty="0" smtClean="0">
                <a:latin typeface="Calibri" pitchFamily="34" charset="0"/>
                <a:cs typeface="Calibri" pitchFamily="34" charset="0"/>
              </a:rPr>
              <a:t>] , where </a:t>
            </a:r>
          </a:p>
          <a:p>
            <a:pPr marL="457200" indent="-457200" algn="just" rtl="0">
              <a:buFont typeface="Arial" pitchFamily="34" charset="0"/>
              <a:buChar char="•"/>
            </a:pPr>
            <a:r>
              <a:rPr lang="en-US" sz="1200" dirty="0" smtClean="0">
                <a:latin typeface="Calibri" pitchFamily="34" charset="0"/>
                <a:cs typeface="Calibri" pitchFamily="34" charset="0"/>
              </a:rPr>
              <a:t>(</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pre</a:t>
            </a:r>
            <a:r>
              <a:rPr lang="en-US" sz="1200" dirty="0" smtClean="0">
                <a:latin typeface="Calibri" pitchFamily="34" charset="0"/>
                <a:cs typeface="Calibri" pitchFamily="34" charset="0"/>
              </a:rPr>
              <a:t>) was the Blood Urea Nitrogen (BUN) before the session and </a:t>
            </a:r>
          </a:p>
          <a:p>
            <a:pPr marL="457200" indent="-457200" algn="just" rtl="0">
              <a:buFont typeface="Arial" pitchFamily="34" charset="0"/>
              <a:buChar char="•"/>
            </a:pPr>
            <a:r>
              <a:rPr lang="en-US" sz="1200" dirty="0" smtClean="0">
                <a:latin typeface="Calibri" pitchFamily="34" charset="0"/>
                <a:cs typeface="Calibri" pitchFamily="34" charset="0"/>
              </a:rPr>
              <a:t>(</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post</a:t>
            </a:r>
            <a:r>
              <a:rPr lang="en-US" sz="1200" dirty="0" smtClean="0">
                <a:latin typeface="Calibri" pitchFamily="34" charset="0"/>
                <a:cs typeface="Calibri" pitchFamily="34" charset="0"/>
              </a:rPr>
              <a:t>) was the BUN after the session. </a:t>
            </a:r>
          </a:p>
          <a:p>
            <a:endParaRPr lang="ar-SA"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60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6</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62</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63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64</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65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66</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67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pPr algn="just" rtl="0"/>
            <a:r>
              <a:rPr lang="en-US" sz="1200" dirty="0" smtClean="0">
                <a:latin typeface="Calibri" pitchFamily="34" charset="0"/>
                <a:cs typeface="Calibri" pitchFamily="34" charset="0"/>
              </a:rPr>
              <a:t>The primary endpoint with respect to efficacy of the </a:t>
            </a:r>
            <a:r>
              <a:rPr lang="en-US" sz="1200" i="1" dirty="0" smtClean="0">
                <a:latin typeface="Calibri" pitchFamily="34" charset="0"/>
                <a:cs typeface="Calibri" pitchFamily="34" charset="0"/>
              </a:rPr>
              <a:t>"R-AHD</a:t>
            </a:r>
            <a:r>
              <a:rPr lang="en-US" sz="1200" i="1" baseline="30000" dirty="0" smtClean="0">
                <a:latin typeface="Calibri" pitchFamily="34" charset="0"/>
                <a:cs typeface="Calibri" pitchFamily="34" charset="0"/>
              </a:rPr>
              <a:t>0</a:t>
            </a:r>
            <a:r>
              <a:rPr lang="en-US" sz="1200" i="1" dirty="0" smtClean="0">
                <a:latin typeface="Calibri" pitchFamily="34" charset="0"/>
                <a:cs typeface="Calibri" pitchFamily="34" charset="0"/>
              </a:rPr>
              <a:t> sessions"</a:t>
            </a:r>
            <a:r>
              <a:rPr lang="en-US" sz="1200" dirty="0" smtClean="0">
                <a:latin typeface="Calibri" pitchFamily="34" charset="0"/>
                <a:cs typeface="Calibri" pitchFamily="34" charset="0"/>
              </a:rPr>
              <a:t> and the </a:t>
            </a:r>
            <a:r>
              <a:rPr lang="en-US" sz="1200" i="1" dirty="0" smtClean="0">
                <a:latin typeface="Calibri" pitchFamily="34" charset="0"/>
                <a:cs typeface="Calibri" pitchFamily="34" charset="0"/>
              </a:rPr>
              <a:t>"DNHD sessions"</a:t>
            </a:r>
            <a:r>
              <a:rPr lang="en-US" sz="1200" dirty="0" smtClean="0">
                <a:latin typeface="Calibri" pitchFamily="34" charset="0"/>
                <a:cs typeface="Calibri" pitchFamily="34" charset="0"/>
              </a:rPr>
              <a:t> was the (URR) of the tested session that was calculated as </a:t>
            </a:r>
          </a:p>
          <a:p>
            <a:pPr algn="just" rtl="0"/>
            <a:r>
              <a:rPr lang="en-US" sz="1200" dirty="0" smtClean="0">
                <a:latin typeface="Calibri" pitchFamily="34" charset="0"/>
                <a:cs typeface="Calibri" pitchFamily="34" charset="0"/>
              </a:rPr>
              <a:t>[URR = </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pre</a:t>
            </a:r>
            <a:r>
              <a:rPr lang="en-US" sz="1200" dirty="0" smtClean="0">
                <a:latin typeface="Calibri" pitchFamily="34" charset="0"/>
                <a:cs typeface="Calibri" pitchFamily="34" charset="0"/>
              </a:rPr>
              <a:t> – </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post</a:t>
            </a:r>
            <a:r>
              <a:rPr lang="en-US" sz="1200" dirty="0" smtClean="0">
                <a:latin typeface="Calibri" pitchFamily="34" charset="0"/>
                <a:cs typeface="Calibri" pitchFamily="34" charset="0"/>
              </a:rPr>
              <a:t> / </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pre</a:t>
            </a:r>
            <a:r>
              <a:rPr lang="en-US" sz="1200" baseline="-25000" dirty="0" smtClean="0">
                <a:latin typeface="Calibri" pitchFamily="34" charset="0"/>
                <a:cs typeface="Calibri" pitchFamily="34" charset="0"/>
              </a:rPr>
              <a:t> </a:t>
            </a:r>
            <a:r>
              <a:rPr lang="en-US" sz="1200" smtClean="0">
                <a:latin typeface="Calibri" pitchFamily="34" charset="0"/>
                <a:cs typeface="Calibri" pitchFamily="34" charset="0"/>
              </a:rPr>
              <a:t>X 100</a:t>
            </a:r>
            <a:r>
              <a:rPr lang="en-US" sz="1200" dirty="0" smtClean="0">
                <a:latin typeface="Calibri" pitchFamily="34" charset="0"/>
                <a:cs typeface="Calibri" pitchFamily="34" charset="0"/>
              </a:rPr>
              <a:t>] , where </a:t>
            </a:r>
          </a:p>
          <a:p>
            <a:pPr marL="457200" indent="-457200" algn="just" rtl="0">
              <a:buFont typeface="Arial" pitchFamily="34" charset="0"/>
              <a:buChar char="•"/>
            </a:pPr>
            <a:r>
              <a:rPr lang="en-US" sz="1200" dirty="0" smtClean="0">
                <a:latin typeface="Calibri" pitchFamily="34" charset="0"/>
                <a:cs typeface="Calibri" pitchFamily="34" charset="0"/>
              </a:rPr>
              <a:t>(</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pre</a:t>
            </a:r>
            <a:r>
              <a:rPr lang="en-US" sz="1200" dirty="0" smtClean="0">
                <a:latin typeface="Calibri" pitchFamily="34" charset="0"/>
                <a:cs typeface="Calibri" pitchFamily="34" charset="0"/>
              </a:rPr>
              <a:t>) was the Blood Urea Nitrogen (BUN) before the session and </a:t>
            </a:r>
          </a:p>
          <a:p>
            <a:pPr marL="457200" indent="-457200" algn="just" rtl="0">
              <a:buFont typeface="Arial" pitchFamily="34" charset="0"/>
              <a:buChar char="•"/>
            </a:pPr>
            <a:r>
              <a:rPr lang="en-US" sz="1200" dirty="0" smtClean="0">
                <a:latin typeface="Calibri" pitchFamily="34" charset="0"/>
                <a:cs typeface="Calibri" pitchFamily="34" charset="0"/>
              </a:rPr>
              <a:t>(</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post</a:t>
            </a:r>
            <a:r>
              <a:rPr lang="en-US" sz="1200" dirty="0" smtClean="0">
                <a:latin typeface="Calibri" pitchFamily="34" charset="0"/>
                <a:cs typeface="Calibri" pitchFamily="34" charset="0"/>
              </a:rPr>
              <a:t>) was the BUN after the session. </a:t>
            </a:r>
          </a:p>
          <a:p>
            <a:endParaRPr lang="ar-SA"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68</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69</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70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71</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72</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pPr algn="just" rtl="0"/>
            <a:r>
              <a:rPr lang="en-US" sz="1200" dirty="0" smtClean="0">
                <a:latin typeface="Calibri" pitchFamily="34" charset="0"/>
                <a:cs typeface="Calibri" pitchFamily="34" charset="0"/>
              </a:rPr>
              <a:t>The primary endpoint with respect to efficacy of the </a:t>
            </a:r>
            <a:r>
              <a:rPr lang="en-US" sz="1200" i="1" dirty="0" smtClean="0">
                <a:latin typeface="Calibri" pitchFamily="34" charset="0"/>
                <a:cs typeface="Calibri" pitchFamily="34" charset="0"/>
              </a:rPr>
              <a:t>"R-AHD</a:t>
            </a:r>
            <a:r>
              <a:rPr lang="en-US" sz="1200" i="1" baseline="30000" dirty="0" smtClean="0">
                <a:latin typeface="Calibri" pitchFamily="34" charset="0"/>
                <a:cs typeface="Calibri" pitchFamily="34" charset="0"/>
              </a:rPr>
              <a:t>0</a:t>
            </a:r>
            <a:r>
              <a:rPr lang="en-US" sz="1200" i="1" dirty="0" smtClean="0">
                <a:latin typeface="Calibri" pitchFamily="34" charset="0"/>
                <a:cs typeface="Calibri" pitchFamily="34" charset="0"/>
              </a:rPr>
              <a:t> sessions"</a:t>
            </a:r>
            <a:r>
              <a:rPr lang="en-US" sz="1200" dirty="0" smtClean="0">
                <a:latin typeface="Calibri" pitchFamily="34" charset="0"/>
                <a:cs typeface="Calibri" pitchFamily="34" charset="0"/>
              </a:rPr>
              <a:t> and the </a:t>
            </a:r>
            <a:r>
              <a:rPr lang="en-US" sz="1200" i="1" dirty="0" smtClean="0">
                <a:latin typeface="Calibri" pitchFamily="34" charset="0"/>
                <a:cs typeface="Calibri" pitchFamily="34" charset="0"/>
              </a:rPr>
              <a:t>"DNHD sessions"</a:t>
            </a:r>
            <a:r>
              <a:rPr lang="en-US" sz="1200" dirty="0" smtClean="0">
                <a:latin typeface="Calibri" pitchFamily="34" charset="0"/>
                <a:cs typeface="Calibri" pitchFamily="34" charset="0"/>
              </a:rPr>
              <a:t> was the (URR) of the tested session that was calculated as </a:t>
            </a:r>
          </a:p>
          <a:p>
            <a:pPr algn="just" rtl="0"/>
            <a:r>
              <a:rPr lang="en-US" sz="1200" dirty="0" smtClean="0">
                <a:latin typeface="Calibri" pitchFamily="34" charset="0"/>
                <a:cs typeface="Calibri" pitchFamily="34" charset="0"/>
              </a:rPr>
              <a:t>[URR = </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pre</a:t>
            </a:r>
            <a:r>
              <a:rPr lang="en-US" sz="1200" dirty="0" smtClean="0">
                <a:latin typeface="Calibri" pitchFamily="34" charset="0"/>
                <a:cs typeface="Calibri" pitchFamily="34" charset="0"/>
              </a:rPr>
              <a:t> – </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post</a:t>
            </a:r>
            <a:r>
              <a:rPr lang="en-US" sz="1200" dirty="0" smtClean="0">
                <a:latin typeface="Calibri" pitchFamily="34" charset="0"/>
                <a:cs typeface="Calibri" pitchFamily="34" charset="0"/>
              </a:rPr>
              <a:t> / </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pre</a:t>
            </a:r>
            <a:r>
              <a:rPr lang="en-US" sz="1200" baseline="-25000" dirty="0" smtClean="0">
                <a:latin typeface="Calibri" pitchFamily="34" charset="0"/>
                <a:cs typeface="Calibri" pitchFamily="34" charset="0"/>
              </a:rPr>
              <a:t> </a:t>
            </a:r>
            <a:r>
              <a:rPr lang="en-US" sz="1200" smtClean="0">
                <a:latin typeface="Calibri" pitchFamily="34" charset="0"/>
                <a:cs typeface="Calibri" pitchFamily="34" charset="0"/>
              </a:rPr>
              <a:t>X 100</a:t>
            </a:r>
            <a:r>
              <a:rPr lang="en-US" sz="1200" dirty="0" smtClean="0">
                <a:latin typeface="Calibri" pitchFamily="34" charset="0"/>
                <a:cs typeface="Calibri" pitchFamily="34" charset="0"/>
              </a:rPr>
              <a:t>] , where </a:t>
            </a:r>
          </a:p>
          <a:p>
            <a:pPr marL="457200" indent="-457200" algn="just" rtl="0">
              <a:buFont typeface="Arial" pitchFamily="34" charset="0"/>
              <a:buChar char="•"/>
            </a:pPr>
            <a:r>
              <a:rPr lang="en-US" sz="1200" dirty="0" smtClean="0">
                <a:latin typeface="Calibri" pitchFamily="34" charset="0"/>
                <a:cs typeface="Calibri" pitchFamily="34" charset="0"/>
              </a:rPr>
              <a:t>(</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pre</a:t>
            </a:r>
            <a:r>
              <a:rPr lang="en-US" sz="1200" dirty="0" smtClean="0">
                <a:latin typeface="Calibri" pitchFamily="34" charset="0"/>
                <a:cs typeface="Calibri" pitchFamily="34" charset="0"/>
              </a:rPr>
              <a:t>) was the Blood Urea Nitrogen (BUN) before the session and </a:t>
            </a:r>
          </a:p>
          <a:p>
            <a:pPr marL="457200" indent="-457200" algn="just" rtl="0">
              <a:buFont typeface="Arial" pitchFamily="34" charset="0"/>
              <a:buChar char="•"/>
            </a:pPr>
            <a:r>
              <a:rPr lang="en-US" sz="1200" dirty="0" smtClean="0">
                <a:latin typeface="Calibri" pitchFamily="34" charset="0"/>
                <a:cs typeface="Calibri" pitchFamily="34" charset="0"/>
              </a:rPr>
              <a:t>(</a:t>
            </a:r>
            <a:r>
              <a:rPr lang="en-US" sz="1200" dirty="0" err="1" smtClean="0">
                <a:latin typeface="Calibri" pitchFamily="34" charset="0"/>
                <a:cs typeface="Calibri" pitchFamily="34" charset="0"/>
              </a:rPr>
              <a:t>BUN</a:t>
            </a:r>
            <a:r>
              <a:rPr lang="en-US" sz="1200" baseline="-25000" dirty="0" err="1" smtClean="0">
                <a:latin typeface="Calibri" pitchFamily="34" charset="0"/>
                <a:cs typeface="Calibri" pitchFamily="34" charset="0"/>
              </a:rPr>
              <a:t>post</a:t>
            </a:r>
            <a:r>
              <a:rPr lang="en-US" sz="1200" dirty="0" smtClean="0">
                <a:latin typeface="Calibri" pitchFamily="34" charset="0"/>
                <a:cs typeface="Calibri" pitchFamily="34" charset="0"/>
              </a:rPr>
              <a:t>) was the BUN after the session. </a:t>
            </a:r>
          </a:p>
          <a:p>
            <a:endParaRPr lang="ar-SA"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73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74</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75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76</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26B3E-800C-4560-BB87-6C8FB934481F}" type="slidenum">
              <a:rPr lang="ar-EG"/>
              <a:pPr/>
              <a:t>77</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ar-S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78</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79</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80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81</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8</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82</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83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84</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85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86</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88</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89</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90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91</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92</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9</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pPr algn="just" rtl="0"/>
            <a:r>
              <a:rPr lang="en-US" sz="1200" dirty="0" smtClean="0">
                <a:latin typeface="Calibri" pitchFamily="34" charset="0"/>
                <a:cs typeface="Calibri" pitchFamily="34" charset="0"/>
              </a:rPr>
              <a:t>Accelerated </a:t>
            </a:r>
            <a:r>
              <a:rPr lang="en-US" sz="1200" dirty="0" err="1" smtClean="0">
                <a:latin typeface="Calibri" pitchFamily="34" charset="0"/>
                <a:cs typeface="Calibri" pitchFamily="34" charset="0"/>
              </a:rPr>
              <a:t>hemodialysis</a:t>
            </a:r>
            <a:r>
              <a:rPr lang="en-US" sz="1200" dirty="0" smtClean="0">
                <a:latin typeface="Calibri" pitchFamily="34" charset="0"/>
                <a:cs typeface="Calibri" pitchFamily="34" charset="0"/>
              </a:rPr>
              <a:t> (AHD) </a:t>
            </a:r>
            <a:r>
              <a:rPr lang="en-US" sz="1200" baseline="30000" dirty="0" smtClean="0">
                <a:latin typeface="Calibri" pitchFamily="34" charset="0"/>
                <a:cs typeface="Calibri" pitchFamily="34" charset="0"/>
              </a:rPr>
              <a:t>8, 9 </a:t>
            </a:r>
            <a:r>
              <a:rPr lang="en-US" sz="1200" dirty="0" smtClean="0">
                <a:latin typeface="Calibri" pitchFamily="34" charset="0"/>
                <a:cs typeface="Calibri" pitchFamily="34" charset="0"/>
              </a:rPr>
              <a:t>is carried out through H shaped AHD connections. </a:t>
            </a:r>
          </a:p>
          <a:p>
            <a:pPr marL="457200" indent="-457200" algn="just" rtl="0">
              <a:buFont typeface="+mj-lt"/>
              <a:buAutoNum type="arabicPeriod"/>
            </a:pPr>
            <a:r>
              <a:rPr lang="en-US" sz="1200" dirty="0" smtClean="0">
                <a:latin typeface="Calibri" pitchFamily="34" charset="0"/>
                <a:cs typeface="Calibri" pitchFamily="34" charset="0"/>
              </a:rPr>
              <a:t>The 2 vertical lines of the “H” are the inflow (arterial) blood line </a:t>
            </a:r>
            <a:r>
              <a:rPr lang="en-US" sz="1200" dirty="0" smtClean="0">
                <a:solidFill>
                  <a:srgbClr val="FFFF00"/>
                </a:solidFill>
                <a:latin typeface="Calibri" pitchFamily="34" charset="0"/>
                <a:cs typeface="Calibri" pitchFamily="34" charset="0"/>
              </a:rPr>
              <a:t>that drains blood from the vascular access to the </a:t>
            </a:r>
            <a:r>
              <a:rPr lang="en-US" sz="1200" dirty="0" err="1" smtClean="0">
                <a:solidFill>
                  <a:srgbClr val="FFFF00"/>
                </a:solidFill>
                <a:latin typeface="Calibri" pitchFamily="34" charset="0"/>
                <a:cs typeface="Calibri" pitchFamily="34" charset="0"/>
              </a:rPr>
              <a:t>dialyser</a:t>
            </a:r>
            <a:r>
              <a:rPr lang="en-US" sz="1200" dirty="0" smtClean="0">
                <a:solidFill>
                  <a:srgbClr val="FFFF00"/>
                </a:solidFill>
                <a:latin typeface="Calibri" pitchFamily="34" charset="0"/>
                <a:cs typeface="Calibri" pitchFamily="34" charset="0"/>
              </a:rPr>
              <a:t>, </a:t>
            </a:r>
            <a:r>
              <a:rPr lang="en-US" sz="1200" dirty="0" smtClean="0">
                <a:latin typeface="Calibri" pitchFamily="34" charset="0"/>
                <a:cs typeface="Calibri" pitchFamily="34" charset="0"/>
              </a:rPr>
              <a:t>and the outflow (venous) blood line </a:t>
            </a:r>
            <a:r>
              <a:rPr lang="en-US" sz="1200" dirty="0" smtClean="0">
                <a:solidFill>
                  <a:srgbClr val="FFFF00"/>
                </a:solidFill>
                <a:latin typeface="Calibri" pitchFamily="34" charset="0"/>
                <a:cs typeface="Calibri" pitchFamily="34" charset="0"/>
              </a:rPr>
              <a:t>that returns blood from the </a:t>
            </a:r>
            <a:r>
              <a:rPr lang="en-US" sz="1200" dirty="0" err="1" smtClean="0">
                <a:solidFill>
                  <a:srgbClr val="FFFF00"/>
                </a:solidFill>
                <a:latin typeface="Calibri" pitchFamily="34" charset="0"/>
                <a:cs typeface="Calibri" pitchFamily="34" charset="0"/>
              </a:rPr>
              <a:t>dialyser</a:t>
            </a:r>
            <a:r>
              <a:rPr lang="en-US" sz="1200" dirty="0" smtClean="0">
                <a:solidFill>
                  <a:srgbClr val="FFFF00"/>
                </a:solidFill>
                <a:latin typeface="Calibri" pitchFamily="34" charset="0"/>
                <a:cs typeface="Calibri" pitchFamily="34" charset="0"/>
              </a:rPr>
              <a:t> back to the vascular </a:t>
            </a:r>
            <a:r>
              <a:rPr lang="en-US" sz="1200" smtClean="0">
                <a:solidFill>
                  <a:srgbClr val="FFFF00"/>
                </a:solidFill>
                <a:latin typeface="Calibri" pitchFamily="34" charset="0"/>
                <a:cs typeface="Calibri" pitchFamily="34" charset="0"/>
              </a:rPr>
              <a:t>access </a:t>
            </a:r>
            <a:r>
              <a:rPr lang="en-US" sz="1200" baseline="30000" smtClean="0">
                <a:solidFill>
                  <a:srgbClr val="FFFF00"/>
                </a:solidFill>
                <a:latin typeface="Calibri" pitchFamily="34" charset="0"/>
                <a:cs typeface="Calibri" pitchFamily="34" charset="0"/>
              </a:rPr>
              <a:t>10</a:t>
            </a:r>
            <a:r>
              <a:rPr lang="en-US" sz="1200" dirty="0" smtClean="0">
                <a:solidFill>
                  <a:srgbClr val="FFFF00"/>
                </a:solidFill>
                <a:latin typeface="Calibri" pitchFamily="34" charset="0"/>
                <a:cs typeface="Calibri" pitchFamily="34" charset="0"/>
              </a:rPr>
              <a:t>.</a:t>
            </a:r>
            <a:r>
              <a:rPr lang="en-US" sz="1200" dirty="0" smtClean="0">
                <a:latin typeface="Calibri" pitchFamily="34" charset="0"/>
                <a:cs typeface="Calibri" pitchFamily="34" charset="0"/>
              </a:rPr>
              <a:t> </a:t>
            </a:r>
          </a:p>
          <a:p>
            <a:endParaRPr lang="ar-SA"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93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26B3E-800C-4560-BB87-6C8FB934481F}" type="slidenum">
              <a:rPr lang="ar-EG"/>
              <a:pPr/>
              <a:t>94</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ar-S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95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96</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97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Calibri" pitchFamily="34" charset="0"/>
                <a:cs typeface="Calibri" pitchFamily="34" charset="0"/>
              </a:rPr>
              <a:t>All R-AHD</a:t>
            </a:r>
            <a:r>
              <a:rPr lang="en-US" sz="1200" baseline="30000" dirty="0" smtClean="0">
                <a:latin typeface="Calibri" pitchFamily="34" charset="0"/>
                <a:cs typeface="Calibri" pitchFamily="34" charset="0"/>
              </a:rPr>
              <a:t>PR</a:t>
            </a:r>
            <a:r>
              <a:rPr lang="en-US" sz="1200" dirty="0" smtClean="0">
                <a:latin typeface="Calibri" pitchFamily="34" charset="0"/>
                <a:cs typeface="Calibri" pitchFamily="34" charset="0"/>
              </a:rPr>
              <a:t> sessions with Routine, low and no heparin were not associated with blood clotting whereas serial R-AHD</a:t>
            </a:r>
            <a:r>
              <a:rPr lang="en-US" sz="1200" baseline="30000" dirty="0" smtClean="0">
                <a:latin typeface="Calibri" pitchFamily="34" charset="0"/>
                <a:cs typeface="Calibri" pitchFamily="34" charset="0"/>
              </a:rPr>
              <a:t>0</a:t>
            </a:r>
            <a:r>
              <a:rPr lang="en-US" sz="1200" dirty="0" smtClean="0">
                <a:latin typeface="Calibri" pitchFamily="34" charset="0"/>
                <a:cs typeface="Calibri" pitchFamily="34" charset="0"/>
              </a:rPr>
              <a:t> sessions with Routine heparin dose was associated with significant increase in incidence of blood clotting. There was an insignificant decrease, not increase, of the efficiency of the R-AHD</a:t>
            </a:r>
            <a:r>
              <a:rPr lang="en-US" sz="1200" baseline="30000" dirty="0" smtClean="0">
                <a:latin typeface="Calibri" pitchFamily="34" charset="0"/>
                <a:cs typeface="Calibri" pitchFamily="34" charset="0"/>
              </a:rPr>
              <a:t>0</a:t>
            </a:r>
            <a:r>
              <a:rPr lang="en-US" sz="1200" dirty="0" smtClean="0">
                <a:latin typeface="Calibri" pitchFamily="34" charset="0"/>
                <a:cs typeface="Calibri" pitchFamily="34" charset="0"/>
              </a:rPr>
              <a:t> and R-AHD</a:t>
            </a:r>
            <a:r>
              <a:rPr lang="en-US" sz="1200" baseline="30000" dirty="0" smtClean="0">
                <a:latin typeface="Calibri" pitchFamily="34" charset="0"/>
                <a:cs typeface="Calibri" pitchFamily="34" charset="0"/>
              </a:rPr>
              <a:t>PR</a:t>
            </a:r>
            <a:r>
              <a:rPr lang="en-US" sz="1200" dirty="0" smtClean="0">
                <a:latin typeface="Calibri" pitchFamily="34" charset="0"/>
                <a:cs typeface="Calibri" pitchFamily="34" charset="0"/>
              </a:rPr>
              <a:t> compared to the DNHD. Maintaining the children on R-AHD</a:t>
            </a:r>
            <a:r>
              <a:rPr lang="en-US" sz="1200" baseline="30000" dirty="0" smtClean="0">
                <a:latin typeface="Calibri" pitchFamily="34" charset="0"/>
                <a:cs typeface="Calibri" pitchFamily="34" charset="0"/>
              </a:rPr>
              <a:t>0</a:t>
            </a:r>
            <a:r>
              <a:rPr lang="en-US" sz="1200" dirty="0" smtClean="0">
                <a:latin typeface="Calibri" pitchFamily="34" charset="0"/>
                <a:cs typeface="Calibri" pitchFamily="34" charset="0"/>
              </a:rPr>
              <a:t> for a month was not associated with significant increase in the degree of anemia. No </a:t>
            </a:r>
            <a:r>
              <a:rPr lang="en-US" sz="1200" dirty="0" err="1" smtClean="0">
                <a:latin typeface="Calibri" pitchFamily="34" charset="0"/>
                <a:cs typeface="Calibri" pitchFamily="34" charset="0"/>
              </a:rPr>
              <a:t>Arterio</a:t>
            </a:r>
            <a:r>
              <a:rPr lang="en-US" sz="1200" dirty="0" smtClean="0">
                <a:latin typeface="Calibri" pitchFamily="34" charset="0"/>
                <a:cs typeface="Calibri" pitchFamily="34" charset="0"/>
              </a:rPr>
              <a:t>-venous fistula complications or blood leak problems were encountered in the trial.</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98</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99</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100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101</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2E1A6-3B3B-449D-AFFC-AB809D146A67}" type="slidenum">
              <a:rPr lang="ar-EG"/>
              <a:pPr/>
              <a:t>102</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3970" name="Group 2"/>
          <p:cNvGrpSpPr>
            <a:grpSpLocks/>
          </p:cNvGrpSpPr>
          <p:nvPr/>
        </p:nvGrpSpPr>
        <p:grpSpPr bwMode="auto">
          <a:xfrm>
            <a:off x="0" y="0"/>
            <a:ext cx="9144000" cy="6856413"/>
            <a:chOff x="0" y="0"/>
            <a:chExt cx="5760" cy="4319"/>
          </a:xfrm>
        </p:grpSpPr>
        <p:sp>
          <p:nvSpPr>
            <p:cNvPr id="8397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ar-SA"/>
            </a:p>
          </p:txBody>
        </p:sp>
        <p:sp>
          <p:nvSpPr>
            <p:cNvPr id="8397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ar-SA"/>
            </a:p>
          </p:txBody>
        </p:sp>
        <p:sp>
          <p:nvSpPr>
            <p:cNvPr id="8397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ar-SA"/>
            </a:p>
          </p:txBody>
        </p:sp>
        <p:sp>
          <p:nvSpPr>
            <p:cNvPr id="8397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ar-SA"/>
            </a:p>
          </p:txBody>
        </p:sp>
        <p:sp>
          <p:nvSpPr>
            <p:cNvPr id="8397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ar-SA"/>
            </a:p>
          </p:txBody>
        </p:sp>
        <p:sp>
          <p:nvSpPr>
            <p:cNvPr id="8397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ar-SA"/>
            </a:p>
          </p:txBody>
        </p:sp>
        <p:sp>
          <p:nvSpPr>
            <p:cNvPr id="8397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ar-SA"/>
            </a:p>
          </p:txBody>
        </p:sp>
        <p:sp>
          <p:nvSpPr>
            <p:cNvPr id="8397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ar-SA"/>
            </a:p>
          </p:txBody>
        </p:sp>
        <p:sp>
          <p:nvSpPr>
            <p:cNvPr id="8397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ar-SA"/>
            </a:p>
          </p:txBody>
        </p:sp>
        <p:sp>
          <p:nvSpPr>
            <p:cNvPr id="8398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ar-SA"/>
            </a:p>
          </p:txBody>
        </p:sp>
        <p:sp>
          <p:nvSpPr>
            <p:cNvPr id="8398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ar-SA"/>
            </a:p>
          </p:txBody>
        </p:sp>
        <p:sp>
          <p:nvSpPr>
            <p:cNvPr id="8398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ar-SA"/>
            </a:p>
          </p:txBody>
        </p:sp>
        <p:sp>
          <p:nvSpPr>
            <p:cNvPr id="8398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ar-SA"/>
            </a:p>
          </p:txBody>
        </p:sp>
        <p:sp>
          <p:nvSpPr>
            <p:cNvPr id="8398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ar-SA"/>
            </a:p>
          </p:txBody>
        </p:sp>
        <p:sp>
          <p:nvSpPr>
            <p:cNvPr id="8398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ar-SA"/>
            </a:p>
          </p:txBody>
        </p:sp>
        <p:sp>
          <p:nvSpPr>
            <p:cNvPr id="8398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ar-SA"/>
            </a:p>
          </p:txBody>
        </p:sp>
        <p:sp>
          <p:nvSpPr>
            <p:cNvPr id="8398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ar-SA"/>
            </a:p>
          </p:txBody>
        </p:sp>
        <p:sp>
          <p:nvSpPr>
            <p:cNvPr id="8398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ar-SA"/>
            </a:p>
          </p:txBody>
        </p:sp>
        <p:sp>
          <p:nvSpPr>
            <p:cNvPr id="8398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ar-SA"/>
            </a:p>
          </p:txBody>
        </p:sp>
        <p:sp>
          <p:nvSpPr>
            <p:cNvPr id="8399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ar-SA"/>
            </a:p>
          </p:txBody>
        </p:sp>
        <p:sp>
          <p:nvSpPr>
            <p:cNvPr id="8399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ar-SA"/>
            </a:p>
          </p:txBody>
        </p:sp>
        <p:sp>
          <p:nvSpPr>
            <p:cNvPr id="8399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ar-SA"/>
            </a:p>
          </p:txBody>
        </p:sp>
        <p:sp>
          <p:nvSpPr>
            <p:cNvPr id="8399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ar-SA"/>
            </a:p>
          </p:txBody>
        </p:sp>
        <p:sp>
          <p:nvSpPr>
            <p:cNvPr id="8399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ar-SA"/>
            </a:p>
          </p:txBody>
        </p:sp>
        <p:sp>
          <p:nvSpPr>
            <p:cNvPr id="8399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ar-SA"/>
            </a:p>
          </p:txBody>
        </p:sp>
        <p:sp>
          <p:nvSpPr>
            <p:cNvPr id="8399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ar-SA"/>
            </a:p>
          </p:txBody>
        </p:sp>
        <p:sp>
          <p:nvSpPr>
            <p:cNvPr id="8399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ar-SA"/>
            </a:p>
          </p:txBody>
        </p:sp>
        <p:sp>
          <p:nvSpPr>
            <p:cNvPr id="8399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ar-SA"/>
            </a:p>
          </p:txBody>
        </p:sp>
        <p:sp>
          <p:nvSpPr>
            <p:cNvPr id="8399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ar-SA"/>
            </a:p>
          </p:txBody>
        </p:sp>
        <p:sp>
          <p:nvSpPr>
            <p:cNvPr id="8400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ar-SA"/>
            </a:p>
          </p:txBody>
        </p:sp>
        <p:sp>
          <p:nvSpPr>
            <p:cNvPr id="8400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ar-SA"/>
            </a:p>
          </p:txBody>
        </p:sp>
        <p:sp>
          <p:nvSpPr>
            <p:cNvPr id="8400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ar-SA"/>
            </a:p>
          </p:txBody>
        </p:sp>
        <p:sp>
          <p:nvSpPr>
            <p:cNvPr id="8400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ar-SA"/>
            </a:p>
          </p:txBody>
        </p:sp>
        <p:sp>
          <p:nvSpPr>
            <p:cNvPr id="8400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ar-SA"/>
            </a:p>
          </p:txBody>
        </p:sp>
        <p:sp>
          <p:nvSpPr>
            <p:cNvPr id="8400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ar-SA"/>
            </a:p>
          </p:txBody>
        </p:sp>
        <p:sp>
          <p:nvSpPr>
            <p:cNvPr id="8400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ar-SA"/>
            </a:p>
          </p:txBody>
        </p:sp>
        <p:grpSp>
          <p:nvGrpSpPr>
            <p:cNvPr id="84007" name="Group 39"/>
            <p:cNvGrpSpPr>
              <a:grpSpLocks/>
            </p:cNvGrpSpPr>
            <p:nvPr userDrawn="1"/>
          </p:nvGrpSpPr>
          <p:grpSpPr bwMode="auto">
            <a:xfrm>
              <a:off x="0" y="1632"/>
              <a:ext cx="5758" cy="1858"/>
              <a:chOff x="0" y="1632"/>
              <a:chExt cx="5758" cy="1858"/>
            </a:xfrm>
          </p:grpSpPr>
          <p:sp>
            <p:nvSpPr>
              <p:cNvPr id="8400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ar-SA"/>
              </a:p>
            </p:txBody>
          </p:sp>
          <p:sp>
            <p:nvSpPr>
              <p:cNvPr id="8400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ar-SA"/>
              </a:p>
            </p:txBody>
          </p:sp>
        </p:grpSp>
      </p:grpSp>
      <p:sp>
        <p:nvSpPr>
          <p:cNvPr id="8401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840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84012" name="Rectangle 44"/>
          <p:cNvSpPr>
            <a:spLocks noGrp="1" noChangeArrowheads="1"/>
          </p:cNvSpPr>
          <p:nvPr>
            <p:ph type="dt" sz="quarter" idx="2"/>
          </p:nvPr>
        </p:nvSpPr>
        <p:spPr/>
        <p:txBody>
          <a:bodyPr/>
          <a:lstStyle>
            <a:lvl1pPr>
              <a:defRPr/>
            </a:lvl1pPr>
          </a:lstStyle>
          <a:p>
            <a:endParaRPr lang="en-US"/>
          </a:p>
        </p:txBody>
      </p:sp>
      <p:sp>
        <p:nvSpPr>
          <p:cNvPr id="84013" name="Rectangle 45"/>
          <p:cNvSpPr>
            <a:spLocks noGrp="1" noChangeArrowheads="1"/>
          </p:cNvSpPr>
          <p:nvPr>
            <p:ph type="ftr" sz="quarter" idx="3"/>
          </p:nvPr>
        </p:nvSpPr>
        <p:spPr/>
        <p:txBody>
          <a:bodyPr/>
          <a:lstStyle>
            <a:lvl1pPr>
              <a:defRPr/>
            </a:lvl1pPr>
          </a:lstStyle>
          <a:p>
            <a:endParaRPr lang="en-US"/>
          </a:p>
        </p:txBody>
      </p:sp>
      <p:sp>
        <p:nvSpPr>
          <p:cNvPr id="84014" name="Rectangle 46"/>
          <p:cNvSpPr>
            <a:spLocks noGrp="1" noChangeArrowheads="1"/>
          </p:cNvSpPr>
          <p:nvPr>
            <p:ph type="sldNum" sz="quarter" idx="4"/>
          </p:nvPr>
        </p:nvSpPr>
        <p:spPr/>
        <p:txBody>
          <a:bodyPr/>
          <a:lstStyle>
            <a:lvl1pPr>
              <a:defRPr/>
            </a:lvl1pPr>
          </a:lstStyle>
          <a:p>
            <a:fld id="{66C64FF9-4F04-4493-BCC8-D2689E245CC1}" type="slidenum">
              <a:rPr lang="ar-EG"/>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50088D-2A0D-4546-BA5D-08BF4CF3A387}" type="slidenum">
              <a:rPr lang="ar-EG"/>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9BA990-C1E0-4930-B9E3-8236C975EEBB}" type="slidenum">
              <a:rPr lang="ar-EG"/>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10C4FFB-3AAD-416C-BE20-9BF93BCA9D71}" type="slidenum">
              <a:rPr lang="ar-EG"/>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E61DF471-5235-4CCB-899B-A45068762B37}" type="slidenum">
              <a:rPr lang="ar-EG"/>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DAA2D1A4-3ADE-4F3E-8D29-D8B278DA15F9}" type="slidenum">
              <a:rPr lang="ar-EG"/>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827B9DE1-4771-496C-B855-813B04E91CAD}" type="slidenum">
              <a:rPr lang="ar-EG"/>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BA82C3-EEB3-4DBC-ACF7-AE3B135431FD}" type="slidenum">
              <a:rPr lang="ar-EG"/>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4331B5-2502-4F43-A85B-296D89795750}" type="slidenum">
              <a:rPr lang="ar-EG"/>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B6C946-F248-4457-891A-C5E68F10161C}" type="slidenum">
              <a:rPr lang="ar-EG"/>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D943CF-6F10-4E0A-B760-2508F370EEDE}" type="slidenum">
              <a:rPr lang="ar-EG"/>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7312223-8F1A-477A-8C7F-D456FD5C3836}" type="slidenum">
              <a:rPr lang="ar-EG"/>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03B9FD-3FC5-4F2E-BAEC-72E4C003C668}" type="slidenum">
              <a:rPr lang="ar-EG"/>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A401C0-739A-4251-A2C8-1F2CFBC00028}" type="slidenum">
              <a:rPr lang="ar-EG"/>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0726AF-EEC7-428E-832B-EBFA63970D5E}" type="slidenum">
              <a:rPr lang="ar-EG"/>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82946" name="Group 2"/>
          <p:cNvGrpSpPr>
            <a:grpSpLocks/>
          </p:cNvGrpSpPr>
          <p:nvPr/>
        </p:nvGrpSpPr>
        <p:grpSpPr bwMode="auto">
          <a:xfrm>
            <a:off x="0" y="0"/>
            <a:ext cx="9144000" cy="6856413"/>
            <a:chOff x="0" y="0"/>
            <a:chExt cx="5760" cy="4319"/>
          </a:xfrm>
        </p:grpSpPr>
        <p:sp>
          <p:nvSpPr>
            <p:cNvPr id="829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ar-SA"/>
            </a:p>
          </p:txBody>
        </p:sp>
        <p:sp>
          <p:nvSpPr>
            <p:cNvPr id="829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ar-SA"/>
            </a:p>
          </p:txBody>
        </p:sp>
        <p:sp>
          <p:nvSpPr>
            <p:cNvPr id="829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ar-SA"/>
            </a:p>
          </p:txBody>
        </p:sp>
        <p:sp>
          <p:nvSpPr>
            <p:cNvPr id="829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ar-SA"/>
            </a:p>
          </p:txBody>
        </p:sp>
        <p:sp>
          <p:nvSpPr>
            <p:cNvPr id="829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ar-SA"/>
            </a:p>
          </p:txBody>
        </p:sp>
        <p:sp>
          <p:nvSpPr>
            <p:cNvPr id="829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ar-SA"/>
            </a:p>
          </p:txBody>
        </p:sp>
        <p:sp>
          <p:nvSpPr>
            <p:cNvPr id="829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ar-SA"/>
            </a:p>
          </p:txBody>
        </p:sp>
        <p:sp>
          <p:nvSpPr>
            <p:cNvPr id="829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ar-SA"/>
            </a:p>
          </p:txBody>
        </p:sp>
        <p:sp>
          <p:nvSpPr>
            <p:cNvPr id="829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ar-SA"/>
            </a:p>
          </p:txBody>
        </p:sp>
        <p:sp>
          <p:nvSpPr>
            <p:cNvPr id="829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ar-SA"/>
            </a:p>
          </p:txBody>
        </p:sp>
        <p:sp>
          <p:nvSpPr>
            <p:cNvPr id="829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ar-SA"/>
            </a:p>
          </p:txBody>
        </p:sp>
        <p:sp>
          <p:nvSpPr>
            <p:cNvPr id="829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ar-SA"/>
            </a:p>
          </p:txBody>
        </p:sp>
        <p:sp>
          <p:nvSpPr>
            <p:cNvPr id="829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ar-SA"/>
            </a:p>
          </p:txBody>
        </p:sp>
        <p:sp>
          <p:nvSpPr>
            <p:cNvPr id="829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ar-SA"/>
            </a:p>
          </p:txBody>
        </p:sp>
        <p:sp>
          <p:nvSpPr>
            <p:cNvPr id="829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ar-SA"/>
            </a:p>
          </p:txBody>
        </p:sp>
        <p:sp>
          <p:nvSpPr>
            <p:cNvPr id="829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ar-SA"/>
            </a:p>
          </p:txBody>
        </p:sp>
        <p:sp>
          <p:nvSpPr>
            <p:cNvPr id="829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ar-SA"/>
            </a:p>
          </p:txBody>
        </p:sp>
        <p:sp>
          <p:nvSpPr>
            <p:cNvPr id="829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ar-SA"/>
            </a:p>
          </p:txBody>
        </p:sp>
        <p:sp>
          <p:nvSpPr>
            <p:cNvPr id="829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ar-SA"/>
            </a:p>
          </p:txBody>
        </p:sp>
        <p:sp>
          <p:nvSpPr>
            <p:cNvPr id="829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ar-SA"/>
            </a:p>
          </p:txBody>
        </p:sp>
        <p:sp>
          <p:nvSpPr>
            <p:cNvPr id="829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ar-SA"/>
            </a:p>
          </p:txBody>
        </p:sp>
        <p:sp>
          <p:nvSpPr>
            <p:cNvPr id="829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ar-SA"/>
            </a:p>
          </p:txBody>
        </p:sp>
        <p:sp>
          <p:nvSpPr>
            <p:cNvPr id="829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ar-SA"/>
            </a:p>
          </p:txBody>
        </p:sp>
        <p:sp>
          <p:nvSpPr>
            <p:cNvPr id="829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ar-SA"/>
            </a:p>
          </p:txBody>
        </p:sp>
        <p:sp>
          <p:nvSpPr>
            <p:cNvPr id="829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ar-SA"/>
            </a:p>
          </p:txBody>
        </p:sp>
        <p:sp>
          <p:nvSpPr>
            <p:cNvPr id="829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ar-SA"/>
            </a:p>
          </p:txBody>
        </p:sp>
        <p:sp>
          <p:nvSpPr>
            <p:cNvPr id="829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ar-SA"/>
            </a:p>
          </p:txBody>
        </p:sp>
        <p:sp>
          <p:nvSpPr>
            <p:cNvPr id="829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ar-SA"/>
            </a:p>
          </p:txBody>
        </p:sp>
        <p:sp>
          <p:nvSpPr>
            <p:cNvPr id="829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ar-SA"/>
            </a:p>
          </p:txBody>
        </p:sp>
        <p:sp>
          <p:nvSpPr>
            <p:cNvPr id="829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ar-SA"/>
            </a:p>
          </p:txBody>
        </p:sp>
        <p:sp>
          <p:nvSpPr>
            <p:cNvPr id="829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ar-SA"/>
            </a:p>
          </p:txBody>
        </p:sp>
        <p:sp>
          <p:nvSpPr>
            <p:cNvPr id="829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ar-SA"/>
            </a:p>
          </p:txBody>
        </p:sp>
        <p:sp>
          <p:nvSpPr>
            <p:cNvPr id="829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ar-SA"/>
            </a:p>
          </p:txBody>
        </p:sp>
        <p:sp>
          <p:nvSpPr>
            <p:cNvPr id="829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ar-SA"/>
            </a:p>
          </p:txBody>
        </p:sp>
        <p:sp>
          <p:nvSpPr>
            <p:cNvPr id="829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ar-SA"/>
            </a:p>
          </p:txBody>
        </p:sp>
        <p:sp>
          <p:nvSpPr>
            <p:cNvPr id="829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ar-SA"/>
            </a:p>
          </p:txBody>
        </p:sp>
        <p:grpSp>
          <p:nvGrpSpPr>
            <p:cNvPr id="82983" name="Group 39"/>
            <p:cNvGrpSpPr>
              <a:grpSpLocks/>
            </p:cNvGrpSpPr>
            <p:nvPr userDrawn="1"/>
          </p:nvGrpSpPr>
          <p:grpSpPr bwMode="auto">
            <a:xfrm>
              <a:off x="0" y="1632"/>
              <a:ext cx="5758" cy="1858"/>
              <a:chOff x="0" y="1632"/>
              <a:chExt cx="5758" cy="1858"/>
            </a:xfrm>
          </p:grpSpPr>
          <p:sp>
            <p:nvSpPr>
              <p:cNvPr id="829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ar-SA"/>
              </a:p>
            </p:txBody>
          </p:sp>
          <p:sp>
            <p:nvSpPr>
              <p:cNvPr id="829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ar-SA"/>
              </a:p>
            </p:txBody>
          </p:sp>
        </p:grpSp>
      </p:grpSp>
      <p:sp>
        <p:nvSpPr>
          <p:cNvPr id="829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9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9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defRPr>
            </a:lvl1pPr>
          </a:lstStyle>
          <a:p>
            <a:endParaRPr lang="en-US"/>
          </a:p>
        </p:txBody>
      </p:sp>
      <p:sp>
        <p:nvSpPr>
          <p:cNvPr id="829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defRPr>
            </a:lvl1pPr>
          </a:lstStyle>
          <a:p>
            <a:endParaRPr lang="en-US"/>
          </a:p>
        </p:txBody>
      </p:sp>
      <p:sp>
        <p:nvSpPr>
          <p:cNvPr id="829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defRPr>
            </a:lvl1pPr>
          </a:lstStyle>
          <a:p>
            <a:fld id="{950FF3E4-CC0B-4670-BDCB-FD0A60128653}" type="slidenum">
              <a:rPr lang="ar-EG"/>
              <a:pPr/>
              <a:t>‹#›</a:t>
            </a:fld>
            <a:endParaRPr lang="en-US"/>
          </a:p>
        </p:txBody>
      </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fontAlgn="base">
        <a:spcBef>
          <a:spcPct val="20000"/>
        </a:spcBef>
        <a:spcAft>
          <a:spcPct val="0"/>
        </a:spcAft>
        <a:buClr>
          <a:schemeClr val="hlink"/>
        </a:buClr>
        <a:buSzPct val="90000"/>
        <a:buFont typeface="Wingdings"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SzPct val="90000"/>
        <a:buFont typeface="Wingdings" pitchFamily="2" charset="2"/>
        <a:buBlip>
          <a:blip r:embed="rId18"/>
        </a:buBlip>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5.png"/></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png"/></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0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0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png"/></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png"/></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0.jpeg"/></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QuickStyle" Target="../diagrams/quickStyle4.xml"/><Relationship Id="rId3" Type="http://schemas.openxmlformats.org/officeDocument/2006/relationships/diagramData" Target="../diagrams/data2.xml"/><Relationship Id="rId7" Type="http://schemas.openxmlformats.org/officeDocument/2006/relationships/diagramData" Target="../diagrams/data3.xml"/><Relationship Id="rId12" Type="http://schemas.openxmlformats.org/officeDocument/2006/relationships/diagramLayout" Target="../diagrams/layout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Data" Target="../diagrams/data4.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openxmlformats.org/officeDocument/2006/relationships/diagramColors" Target="../diagrams/colors4.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13.jpe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0.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7.png"/></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jpe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jpe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289718" y="500042"/>
            <a:ext cx="8640000" cy="2835275"/>
          </a:xfrm>
        </p:spPr>
        <p:txBody>
          <a:bodyPr/>
          <a:lstStyle/>
          <a:p>
            <a:r>
              <a:rPr lang="en-US" sz="4400" b="1" dirty="0">
                <a:solidFill>
                  <a:srgbClr val="FFFF00"/>
                </a:solidFill>
              </a:rPr>
              <a:t>Rapid accelerated </a:t>
            </a:r>
            <a:r>
              <a:rPr lang="en-US" sz="4400" b="1" dirty="0" err="1">
                <a:solidFill>
                  <a:srgbClr val="FFFF00"/>
                </a:solidFill>
              </a:rPr>
              <a:t>Hemodialysis</a:t>
            </a:r>
            <a:r>
              <a:rPr lang="en-US" sz="4400" b="1" dirty="0">
                <a:solidFill>
                  <a:srgbClr val="FFFF00"/>
                </a:solidFill>
              </a:rPr>
              <a:t> in Children with End </a:t>
            </a:r>
            <a:r>
              <a:rPr lang="en-US" sz="4400" b="1" dirty="0" smtClean="0">
                <a:solidFill>
                  <a:srgbClr val="FFFF00"/>
                </a:solidFill>
              </a:rPr>
              <a:t>Stage </a:t>
            </a:r>
            <a:r>
              <a:rPr lang="en-US" sz="4400" b="1" dirty="0">
                <a:solidFill>
                  <a:srgbClr val="FFFF00"/>
                </a:solidFill>
              </a:rPr>
              <a:t>renal Disease, </a:t>
            </a:r>
            <a:r>
              <a:rPr lang="en-US" sz="2800" b="1" dirty="0">
                <a:solidFill>
                  <a:srgbClr val="FFFF00"/>
                </a:solidFill>
              </a:rPr>
              <a:t>randomized clinical trial on its anticoagulant role and effects on the efficiency    </a:t>
            </a:r>
            <a:endParaRPr lang="en-US" sz="4400" dirty="0">
              <a:solidFill>
                <a:srgbClr val="FFFF00"/>
              </a:solidFill>
            </a:endParaRPr>
          </a:p>
        </p:txBody>
      </p:sp>
      <p:sp>
        <p:nvSpPr>
          <p:cNvPr id="4103" name="Rectangle 7"/>
          <p:cNvSpPr>
            <a:spLocks noGrp="1" noChangeArrowheads="1"/>
          </p:cNvSpPr>
          <p:nvPr>
            <p:ph type="subTitle" idx="1"/>
          </p:nvPr>
        </p:nvSpPr>
        <p:spPr>
          <a:xfrm>
            <a:off x="285720" y="3748126"/>
            <a:ext cx="8429684" cy="2895584"/>
          </a:xfrm>
        </p:spPr>
        <p:txBody>
          <a:bodyPr/>
          <a:lstStyle/>
          <a:p>
            <a:pPr rtl="0">
              <a:spcBef>
                <a:spcPts val="0"/>
              </a:spcBef>
            </a:pPr>
            <a:r>
              <a:rPr lang="en-US" b="1" dirty="0"/>
              <a:t>Mohamed </a:t>
            </a:r>
            <a:r>
              <a:rPr lang="en-US" b="1" dirty="0" err="1"/>
              <a:t>Khaled</a:t>
            </a:r>
            <a:r>
              <a:rPr lang="en-US" b="1" dirty="0"/>
              <a:t> El </a:t>
            </a:r>
            <a:r>
              <a:rPr lang="en-US" b="1" dirty="0" err="1"/>
              <a:t>Hatw</a:t>
            </a:r>
            <a:r>
              <a:rPr lang="en-US" b="1" dirty="0"/>
              <a:t> </a:t>
            </a:r>
            <a:endParaRPr lang="en-US" b="1" dirty="0" smtClean="0"/>
          </a:p>
          <a:p>
            <a:pPr rtl="0">
              <a:spcBef>
                <a:spcPts val="0"/>
              </a:spcBef>
            </a:pPr>
            <a:r>
              <a:rPr lang="en-US" sz="2800" dirty="0" smtClean="0"/>
              <a:t>(M.D. Pediatrics), (MPH, Liverpool)</a:t>
            </a:r>
            <a:endParaRPr lang="en-US" sz="2800" dirty="0"/>
          </a:p>
          <a:p>
            <a:pPr rtl="0">
              <a:spcBef>
                <a:spcPts val="0"/>
              </a:spcBef>
            </a:pPr>
            <a:endParaRPr lang="en-US" sz="2800" b="1" dirty="0" smtClean="0"/>
          </a:p>
          <a:p>
            <a:pPr rtl="0">
              <a:spcBef>
                <a:spcPts val="0"/>
              </a:spcBef>
            </a:pPr>
            <a:r>
              <a:rPr lang="en-US" sz="2800" b="1" dirty="0" smtClean="0"/>
              <a:t>Pediatric Consultant; NAAFH, Saudi Arabia</a:t>
            </a:r>
          </a:p>
          <a:p>
            <a:pPr rtl="0">
              <a:spcBef>
                <a:spcPts val="0"/>
              </a:spcBef>
            </a:pPr>
            <a:endParaRPr lang="en-US" sz="1000" b="1" dirty="0" smtClean="0"/>
          </a:p>
          <a:p>
            <a:pPr rtl="0">
              <a:spcBef>
                <a:spcPts val="0"/>
              </a:spcBef>
            </a:pPr>
            <a:r>
              <a:rPr lang="en-US" sz="2800" b="1" dirty="0" smtClean="0"/>
              <a:t>Pediatric Nephrology Consultant; Cairo University Children Hospital</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srcRect/>
          <a:stretch>
            <a:fillRect/>
          </a:stretch>
        </p:blipFill>
        <p:spPr bwMode="auto">
          <a:xfrm>
            <a:off x="3207322" y="500042"/>
            <a:ext cx="2579124" cy="4320000"/>
          </a:xfrm>
          <a:prstGeom prst="rect">
            <a:avLst/>
          </a:prstGeom>
          <a:noFill/>
        </p:spPr>
      </p:pic>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5720" y="5534585"/>
            <a:ext cx="8640000" cy="1323439"/>
          </a:xfrm>
          <a:prstGeom prst="rect">
            <a:avLst/>
          </a:prstGeom>
          <a:noFill/>
        </p:spPr>
        <p:txBody>
          <a:bodyPr wrap="square" rtlCol="1">
            <a:spAutoFit/>
          </a:bodyPr>
          <a:lstStyle/>
          <a:p>
            <a:pPr algn="just" rtl="0"/>
            <a:r>
              <a:rPr lang="en-US" sz="2000" dirty="0" smtClean="0">
                <a:solidFill>
                  <a:srgbClr val="FFFF00"/>
                </a:solidFill>
                <a:latin typeface="Calibri" pitchFamily="34" charset="0"/>
                <a:cs typeface="Calibri" pitchFamily="34" charset="0"/>
              </a:rPr>
              <a:t>AHD is </a:t>
            </a:r>
            <a:r>
              <a:rPr lang="en-US" sz="2000" dirty="0">
                <a:solidFill>
                  <a:srgbClr val="FFFF00"/>
                </a:solidFill>
                <a:latin typeface="Calibri" pitchFamily="34" charset="0"/>
                <a:cs typeface="Calibri" pitchFamily="34" charset="0"/>
              </a:rPr>
              <a:t>carried out through H shaped AHD connections. </a:t>
            </a:r>
            <a:endParaRPr lang="en-US" sz="2000" dirty="0" smtClean="0">
              <a:solidFill>
                <a:srgbClr val="FFFF00"/>
              </a:solidFill>
              <a:latin typeface="Calibri" pitchFamily="34" charset="0"/>
              <a:cs typeface="Calibri" pitchFamily="34" charset="0"/>
            </a:endParaRPr>
          </a:p>
          <a:p>
            <a:pPr marL="457200" indent="-457200" algn="just" rtl="0">
              <a:buFont typeface="+mj-lt"/>
              <a:buAutoNum type="arabicPeriod"/>
            </a:pPr>
            <a:r>
              <a:rPr lang="en-US" sz="2000" dirty="0" smtClean="0">
                <a:solidFill>
                  <a:srgbClr val="FFFF00"/>
                </a:solidFill>
                <a:latin typeface="Calibri" pitchFamily="34" charset="0"/>
                <a:cs typeface="Calibri" pitchFamily="34" charset="0"/>
              </a:rPr>
              <a:t>The </a:t>
            </a:r>
            <a:r>
              <a:rPr lang="en-US" sz="2000" dirty="0">
                <a:solidFill>
                  <a:srgbClr val="FFFF00"/>
                </a:solidFill>
                <a:latin typeface="Calibri" pitchFamily="34" charset="0"/>
                <a:cs typeface="Calibri" pitchFamily="34" charset="0"/>
              </a:rPr>
              <a:t>2 vertical lines of the “H” are the inflow (arterial) blood line that drains blood from the vascular access to the </a:t>
            </a:r>
            <a:r>
              <a:rPr lang="en-US" sz="2000" dirty="0" err="1">
                <a:solidFill>
                  <a:srgbClr val="FFFF00"/>
                </a:solidFill>
                <a:latin typeface="Calibri" pitchFamily="34" charset="0"/>
                <a:cs typeface="Calibri" pitchFamily="34" charset="0"/>
              </a:rPr>
              <a:t>dialyser</a:t>
            </a:r>
            <a:r>
              <a:rPr lang="en-US" sz="2000" dirty="0">
                <a:solidFill>
                  <a:srgbClr val="FFFF00"/>
                </a:solidFill>
                <a:latin typeface="Calibri" pitchFamily="34" charset="0"/>
                <a:cs typeface="Calibri" pitchFamily="34" charset="0"/>
              </a:rPr>
              <a:t>, and </a:t>
            </a:r>
            <a:r>
              <a:rPr lang="en-US" sz="2000" dirty="0">
                <a:latin typeface="Calibri" pitchFamily="34" charset="0"/>
                <a:cs typeface="Calibri" pitchFamily="34" charset="0"/>
              </a:rPr>
              <a:t>the outflow (venous) blood line </a:t>
            </a:r>
            <a:r>
              <a:rPr lang="en-US" sz="2000" dirty="0">
                <a:solidFill>
                  <a:srgbClr val="FFFF00"/>
                </a:solidFill>
                <a:latin typeface="Calibri" pitchFamily="34" charset="0"/>
                <a:cs typeface="Calibri" pitchFamily="34" charset="0"/>
              </a:rPr>
              <a:t>that returns blood from the </a:t>
            </a:r>
            <a:r>
              <a:rPr lang="en-US" sz="2000" dirty="0" err="1">
                <a:solidFill>
                  <a:srgbClr val="FFFF00"/>
                </a:solidFill>
                <a:latin typeface="Calibri" pitchFamily="34" charset="0"/>
                <a:cs typeface="Calibri" pitchFamily="34" charset="0"/>
              </a:rPr>
              <a:t>dialyser</a:t>
            </a:r>
            <a:r>
              <a:rPr lang="en-US" sz="2000" dirty="0">
                <a:solidFill>
                  <a:srgbClr val="FFFF00"/>
                </a:solidFill>
                <a:latin typeface="Calibri" pitchFamily="34" charset="0"/>
                <a:cs typeface="Calibri" pitchFamily="34" charset="0"/>
              </a:rPr>
              <a:t> back to the vascular access </a:t>
            </a:r>
            <a:r>
              <a:rPr lang="en-US" sz="2000" baseline="30000" dirty="0" smtClean="0">
                <a:solidFill>
                  <a:srgbClr val="FFFF00"/>
                </a:solidFill>
                <a:latin typeface="Calibri" pitchFamily="34" charset="0"/>
                <a:cs typeface="Calibri" pitchFamily="34" charset="0"/>
              </a:rPr>
              <a:t>10</a:t>
            </a:r>
            <a:r>
              <a:rPr lang="en-US" sz="2000" dirty="0">
                <a:solidFill>
                  <a:srgbClr val="FFFF00"/>
                </a:solidFill>
                <a:latin typeface="Calibri" pitchFamily="34" charset="0"/>
                <a:cs typeface="Calibri" pitchFamily="34" charset="0"/>
              </a:rPr>
              <a:t>. </a:t>
            </a:r>
            <a:endParaRPr lang="en-US" sz="2000" dirty="0" smtClean="0">
              <a:solidFill>
                <a:srgbClr val="FFFF00"/>
              </a:solidFill>
              <a:latin typeface="Calibri" pitchFamily="34" charset="0"/>
              <a:cs typeface="Calibri" pitchFamily="34" charset="0"/>
            </a:endParaRPr>
          </a:p>
        </p:txBody>
      </p:sp>
      <p:sp>
        <p:nvSpPr>
          <p:cNvPr id="21" name="Rectangle 20"/>
          <p:cNvSpPr>
            <a:spLocks noChangeArrowheads="1"/>
          </p:cNvSpPr>
          <p:nvPr/>
        </p:nvSpPr>
        <p:spPr bwMode="auto">
          <a:xfrm>
            <a:off x="3598814" y="2143116"/>
            <a:ext cx="158734" cy="2483438"/>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22" name="Rectangle 21"/>
          <p:cNvSpPr>
            <a:spLocks noChangeArrowheads="1"/>
          </p:cNvSpPr>
          <p:nvPr/>
        </p:nvSpPr>
        <p:spPr bwMode="auto">
          <a:xfrm>
            <a:off x="3570231" y="788967"/>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4" name="AutoShape 8"/>
          <p:cNvSpPr>
            <a:spLocks noChangeArrowheads="1"/>
          </p:cNvSpPr>
          <p:nvPr/>
        </p:nvSpPr>
        <p:spPr bwMode="auto">
          <a:xfrm rot="10800000">
            <a:off x="3570182" y="2493960"/>
            <a:ext cx="216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6" name="AutoShape 8"/>
          <p:cNvSpPr>
            <a:spLocks noChangeArrowheads="1"/>
          </p:cNvSpPr>
          <p:nvPr/>
        </p:nvSpPr>
        <p:spPr bwMode="auto">
          <a:xfrm rot="10800000">
            <a:off x="3570181" y="1065201"/>
            <a:ext cx="216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 name="TextBox 8"/>
          <p:cNvSpPr txBox="1"/>
          <p:nvPr/>
        </p:nvSpPr>
        <p:spPr>
          <a:xfrm>
            <a:off x="3500430" y="5143512"/>
            <a:ext cx="2369256" cy="369332"/>
          </a:xfrm>
          <a:prstGeom prst="rect">
            <a:avLst/>
          </a:prstGeom>
          <a:noFill/>
        </p:spPr>
        <p:txBody>
          <a:bodyPr wrap="square" rtlCol="1">
            <a:spAutoFit/>
          </a:bodyPr>
          <a:lstStyle/>
          <a:p>
            <a:pPr algn="ctr" rtl="0"/>
            <a:r>
              <a:rPr lang="en-US" b="1" dirty="0" smtClean="0">
                <a:solidFill>
                  <a:srgbClr val="FFFF00"/>
                </a:solidFill>
                <a:latin typeface="Calibri" pitchFamily="34" charset="0"/>
                <a:cs typeface="Calibri" pitchFamily="34" charset="0"/>
              </a:rPr>
              <a:t>AHD Connections</a:t>
            </a:r>
            <a:endParaRPr lang="ar-SA" b="1" dirty="0">
              <a:solidFill>
                <a:srgbClr val="FFFF00"/>
              </a:solidFill>
              <a:latin typeface="Calibri" pitchFamily="34" charset="0"/>
            </a:endParaRPr>
          </a:p>
        </p:txBody>
      </p:sp>
      <p:sp>
        <p:nvSpPr>
          <p:cNvPr id="11" name="AutoShape 3"/>
          <p:cNvSpPr>
            <a:spLocks noChangeArrowheads="1"/>
          </p:cNvSpPr>
          <p:nvPr/>
        </p:nvSpPr>
        <p:spPr bwMode="auto">
          <a:xfrm rot="16609938">
            <a:off x="5421681" y="2954913"/>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2000"/>
                                        <p:tgtEl>
                                          <p:spTgt spid="16"/>
                                        </p:tgtEl>
                                      </p:cBhvr>
                                    </p:animEffect>
                                  </p:childTnLst>
                                </p:cTn>
                              </p:par>
                              <p:par>
                                <p:cTn id="11" presetID="8" presetClass="emph" presetSubtype="0" repeatCount="indefinite" fill="hold" grpId="0" nodeType="withEffect">
                                  <p:stCondLst>
                                    <p:cond delay="0"/>
                                  </p:stCondLst>
                                  <p:childTnLst>
                                    <p:animRot by="21600000">
                                      <p:cBhvr>
                                        <p:cTn id="12"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4" name="TextBox 3"/>
          <p:cNvSpPr txBox="1"/>
          <p:nvPr/>
        </p:nvSpPr>
        <p:spPr>
          <a:xfrm>
            <a:off x="218280" y="3495636"/>
            <a:ext cx="8640000" cy="2308324"/>
          </a:xfrm>
          <a:prstGeom prst="rect">
            <a:avLst/>
          </a:prstGeom>
          <a:noFill/>
        </p:spPr>
        <p:txBody>
          <a:bodyPr wrap="square" rtlCol="1">
            <a:spAutoFit/>
          </a:bodyPr>
          <a:lstStyle/>
          <a:p>
            <a:pPr algn="just" rtl="0"/>
            <a:r>
              <a:rPr lang="en-US" sz="2400" dirty="0" smtClean="0">
                <a:solidFill>
                  <a:srgbClr val="FFFF00"/>
                </a:solidFill>
                <a:latin typeface="Calibri" pitchFamily="34" charset="0"/>
                <a:cs typeface="Calibri" pitchFamily="34" charset="0"/>
              </a:rPr>
              <a:t>“No heparin  R-AHD</a:t>
            </a:r>
            <a:r>
              <a:rPr lang="en-US" sz="2400" baseline="30000" dirty="0" smtClean="0">
                <a:solidFill>
                  <a:srgbClr val="FFFF00"/>
                </a:solidFill>
                <a:latin typeface="Calibri" pitchFamily="34" charset="0"/>
                <a:cs typeface="Calibri" pitchFamily="34" charset="0"/>
              </a:rPr>
              <a:t>PR</a:t>
            </a:r>
            <a:r>
              <a:rPr lang="en-US" sz="2400" dirty="0" smtClean="0">
                <a:solidFill>
                  <a:srgbClr val="FFFF00"/>
                </a:solidFill>
                <a:latin typeface="Calibri" pitchFamily="34" charset="0"/>
                <a:cs typeface="Calibri" pitchFamily="34" charset="0"/>
              </a:rPr>
              <a:t>“ </a:t>
            </a:r>
            <a:r>
              <a:rPr lang="en-US" sz="2400" dirty="0" smtClean="0">
                <a:latin typeface="Calibri" pitchFamily="34" charset="0"/>
                <a:cs typeface="Calibri" pitchFamily="34" charset="0"/>
              </a:rPr>
              <a:t>is a promising mode for avoiding blood clotting in </a:t>
            </a:r>
            <a:r>
              <a:rPr lang="en-US" sz="2400" dirty="0" err="1" smtClean="0">
                <a:latin typeface="Calibri" pitchFamily="34" charset="0"/>
                <a:cs typeface="Calibri" pitchFamily="34" charset="0"/>
              </a:rPr>
              <a:t>hemodialysis</a:t>
            </a:r>
            <a:r>
              <a:rPr lang="en-US" sz="2400" dirty="0" smtClean="0">
                <a:latin typeface="Calibri" pitchFamily="34" charset="0"/>
                <a:cs typeface="Calibri" pitchFamily="34" charset="0"/>
              </a:rPr>
              <a:t>. </a:t>
            </a:r>
          </a:p>
          <a:p>
            <a:pPr algn="just" rtl="0"/>
            <a:r>
              <a:rPr lang="en-US" sz="2400" dirty="0" smtClean="0">
                <a:latin typeface="Calibri" pitchFamily="34" charset="0"/>
                <a:cs typeface="Calibri" pitchFamily="34" charset="0"/>
              </a:rPr>
              <a:t>It spares cost and complications of heparin and the cost of adding the (R) with 2 “T” shaped connections at its ends used to construct  AHD</a:t>
            </a:r>
            <a:r>
              <a:rPr lang="en-US" sz="2400" baseline="30000" dirty="0" smtClean="0">
                <a:latin typeface="Calibri" pitchFamily="34" charset="0"/>
                <a:cs typeface="Calibri" pitchFamily="34" charset="0"/>
              </a:rPr>
              <a:t>PR</a:t>
            </a:r>
            <a:r>
              <a:rPr lang="en-US" sz="2400" dirty="0" smtClean="0">
                <a:latin typeface="Calibri" pitchFamily="34" charset="0"/>
                <a:cs typeface="Calibri" pitchFamily="34" charset="0"/>
              </a:rPr>
              <a:t> connections was minimal.</a:t>
            </a:r>
          </a:p>
          <a:p>
            <a:pPr algn="just" rtl="0"/>
            <a:r>
              <a:rPr lang="en-US" sz="2400" dirty="0" smtClean="0">
                <a:latin typeface="Calibri" pitchFamily="34" charset="0"/>
                <a:cs typeface="Calibri" pitchFamily="34" charset="0"/>
              </a:rPr>
              <a:t>It is superior to other modes of dialysis.</a:t>
            </a:r>
          </a:p>
        </p:txBody>
      </p:sp>
      <p:pic>
        <p:nvPicPr>
          <p:cNvPr id="34" name="Picture 2"/>
          <p:cNvPicPr>
            <a:picLocks noChangeAspect="1" noChangeArrowheads="1"/>
          </p:cNvPicPr>
          <p:nvPr/>
        </p:nvPicPr>
        <p:blipFill>
          <a:blip r:embed="rId3"/>
          <a:srcRect/>
          <a:stretch>
            <a:fillRect/>
          </a:stretch>
        </p:blipFill>
        <p:spPr bwMode="auto">
          <a:xfrm>
            <a:off x="3731074" y="571480"/>
            <a:ext cx="1397013" cy="2340000"/>
          </a:xfrm>
          <a:prstGeom prst="rect">
            <a:avLst/>
          </a:prstGeom>
          <a:noFill/>
        </p:spPr>
      </p:pic>
      <p:sp>
        <p:nvSpPr>
          <p:cNvPr id="35" name="AutoShape 5"/>
          <p:cNvSpPr>
            <a:spLocks noChangeArrowheads="1"/>
          </p:cNvSpPr>
          <p:nvPr/>
        </p:nvSpPr>
        <p:spPr bwMode="auto">
          <a:xfrm>
            <a:off x="4825666"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6" name="AutoShape 6"/>
          <p:cNvSpPr>
            <a:spLocks noChangeArrowheads="1"/>
          </p:cNvSpPr>
          <p:nvPr/>
        </p:nvSpPr>
        <p:spPr bwMode="auto">
          <a:xfrm rot="16200000">
            <a:off x="4355915"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7" name="AutoShape 7"/>
          <p:cNvSpPr>
            <a:spLocks noChangeArrowheads="1"/>
          </p:cNvSpPr>
          <p:nvPr/>
        </p:nvSpPr>
        <p:spPr bwMode="auto">
          <a:xfrm>
            <a:off x="4825666"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8" name="AutoShape 8"/>
          <p:cNvSpPr>
            <a:spLocks noChangeArrowheads="1"/>
          </p:cNvSpPr>
          <p:nvPr/>
        </p:nvSpPr>
        <p:spPr bwMode="auto">
          <a:xfrm rot="10800000">
            <a:off x="3913506"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9" name="Rectangle 17"/>
          <p:cNvSpPr>
            <a:spLocks noChangeArrowheads="1"/>
          </p:cNvSpPr>
          <p:nvPr/>
        </p:nvSpPr>
        <p:spPr bwMode="auto">
          <a:xfrm>
            <a:off x="4834577"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0" name="Rectangle 18"/>
          <p:cNvSpPr>
            <a:spLocks noChangeArrowheads="1"/>
          </p:cNvSpPr>
          <p:nvPr/>
        </p:nvSpPr>
        <p:spPr bwMode="auto">
          <a:xfrm>
            <a:off x="4834577"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1" name="Rectangle 19"/>
          <p:cNvSpPr>
            <a:spLocks noChangeArrowheads="1"/>
          </p:cNvSpPr>
          <p:nvPr/>
        </p:nvSpPr>
        <p:spPr bwMode="auto">
          <a:xfrm>
            <a:off x="4025395"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2" name="Rectangle 20"/>
          <p:cNvSpPr>
            <a:spLocks noChangeArrowheads="1"/>
          </p:cNvSpPr>
          <p:nvPr/>
        </p:nvSpPr>
        <p:spPr bwMode="auto">
          <a:xfrm>
            <a:off x="4201666"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3" name="Rectangle 21"/>
          <p:cNvSpPr>
            <a:spLocks noChangeArrowheads="1"/>
          </p:cNvSpPr>
          <p:nvPr/>
        </p:nvSpPr>
        <p:spPr bwMode="auto">
          <a:xfrm>
            <a:off x="3915937"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4" name="Rectangle 22"/>
          <p:cNvSpPr>
            <a:spLocks noChangeArrowheads="1"/>
          </p:cNvSpPr>
          <p:nvPr/>
        </p:nvSpPr>
        <p:spPr bwMode="auto">
          <a:xfrm>
            <a:off x="3915126"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5" name="AutoShape 8"/>
          <p:cNvSpPr>
            <a:spLocks noChangeArrowheads="1"/>
          </p:cNvSpPr>
          <p:nvPr/>
        </p:nvSpPr>
        <p:spPr bwMode="auto">
          <a:xfrm rot="10800000">
            <a:off x="3913506"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6" name="Rounded Rectangle 45"/>
          <p:cNvSpPr/>
          <p:nvPr/>
        </p:nvSpPr>
        <p:spPr>
          <a:xfrm>
            <a:off x="5101884" y="1476125"/>
            <a:ext cx="756000" cy="238363"/>
          </a:xfrm>
          <a:prstGeom prst="roundRect">
            <a:avLst/>
          </a:prstGeom>
          <a:solidFill>
            <a:schemeClr val="tx1"/>
          </a:solidFill>
          <a:ln>
            <a:solidFill>
              <a:srgbClr val="FF0000"/>
            </a:solidFill>
          </a:ln>
        </p:spPr>
        <p:txBody>
          <a:bodyPr wrap="square" rtlCol="1">
            <a:spAutoFit/>
          </a:bodyPr>
          <a:lstStyle/>
          <a:p>
            <a:pPr algn="ctr"/>
            <a:r>
              <a:rPr lang="en-US" sz="800" dirty="0" smtClean="0">
                <a:solidFill>
                  <a:srgbClr val="FF0000"/>
                </a:solidFill>
                <a:latin typeface="Arial" pitchFamily="34" charset="0"/>
                <a:cs typeface="Arial" pitchFamily="34" charset="0"/>
              </a:rPr>
              <a:t>No Heparin</a:t>
            </a:r>
            <a:endParaRPr lang="ar-SA" sz="800" dirty="0" smtClean="0">
              <a:solidFill>
                <a:srgbClr val="FF0000"/>
              </a:solidFill>
              <a:latin typeface="Arial" pitchFamily="34" charset="0"/>
              <a:cs typeface="Arial" pitchFamily="34" charset="0"/>
            </a:endParaRPr>
          </a:p>
        </p:txBody>
      </p:sp>
      <p:sp>
        <p:nvSpPr>
          <p:cNvPr id="47" name="Rectangle 46"/>
          <p:cNvSpPr/>
          <p:nvPr/>
        </p:nvSpPr>
        <p:spPr>
          <a:xfrm>
            <a:off x="4959008" y="1559587"/>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AutoShape 3"/>
          <p:cNvSpPr>
            <a:spLocks noChangeArrowheads="1"/>
          </p:cNvSpPr>
          <p:nvPr/>
        </p:nvSpPr>
        <p:spPr bwMode="auto">
          <a:xfrm rot="16609938">
            <a:off x="4940178"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49" name="AutoShape 3"/>
          <p:cNvSpPr>
            <a:spLocks noChangeArrowheads="1"/>
          </p:cNvSpPr>
          <p:nvPr/>
        </p:nvSpPr>
        <p:spPr bwMode="auto">
          <a:xfrm rot="16609938">
            <a:off x="4246558"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50" name="AutoShape 3"/>
          <p:cNvSpPr>
            <a:spLocks noChangeArrowheads="1"/>
          </p:cNvSpPr>
          <p:nvPr/>
        </p:nvSpPr>
        <p:spPr bwMode="auto">
          <a:xfrm rot="16609938">
            <a:off x="4246558"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pic>
        <p:nvPicPr>
          <p:cNvPr id="51" name="Picture 1"/>
          <p:cNvPicPr>
            <a:picLocks noChangeAspect="1" noChangeArrowheads="1"/>
          </p:cNvPicPr>
          <p:nvPr/>
        </p:nvPicPr>
        <p:blipFill>
          <a:blip r:embed="rId4" cstate="print"/>
          <a:srcRect/>
          <a:stretch>
            <a:fillRect/>
          </a:stretch>
        </p:blipFill>
        <p:spPr bwMode="auto">
          <a:xfrm>
            <a:off x="2873818" y="1214422"/>
            <a:ext cx="792000" cy="792000"/>
          </a:xfrm>
          <a:prstGeom prst="rect">
            <a:avLst/>
          </a:prstGeom>
          <a:noFill/>
          <a:ln w="9525">
            <a:noFill/>
            <a:miter lim="800000"/>
            <a:headEnd/>
            <a:tailEnd/>
          </a:ln>
          <a:effectLst/>
        </p:spPr>
      </p:pic>
      <p:sp>
        <p:nvSpPr>
          <p:cNvPr id="55" name="TextBox 54"/>
          <p:cNvSpPr txBox="1"/>
          <p:nvPr/>
        </p:nvSpPr>
        <p:spPr>
          <a:xfrm>
            <a:off x="3428992" y="2928934"/>
            <a:ext cx="2124000"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No heparin  R-AHD</a:t>
            </a:r>
            <a:r>
              <a:rPr lang="en-US" baseline="30000" dirty="0" smtClean="0">
                <a:solidFill>
                  <a:srgbClr val="FFFF00"/>
                </a:solidFill>
                <a:latin typeface="Calibri" pitchFamily="34" charset="0"/>
                <a:cs typeface="Calibri" pitchFamily="34" charset="0"/>
              </a:rPr>
              <a:t>PR</a:t>
            </a:r>
            <a:endParaRPr lang="en-US" dirty="0" smtClean="0">
              <a:solidFill>
                <a:srgbClr val="FFFF00"/>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500"/>
                                        <p:tgtEl>
                                          <p:spTgt spid="35"/>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up)">
                                      <p:cBhvr>
                                        <p:cTn id="16" dur="500"/>
                                        <p:tgtEl>
                                          <p:spTgt spid="37"/>
                                        </p:tgtEl>
                                      </p:cBhvr>
                                    </p:animEffect>
                                  </p:childTnLst>
                                </p:cTn>
                              </p:par>
                              <p:par>
                                <p:cTn id="17" presetID="8" presetClass="emph" presetSubtype="0" repeatCount="indefinite" fill="hold" grpId="0" nodeType="withEffect">
                                  <p:stCondLst>
                                    <p:cond delay="0"/>
                                  </p:stCondLst>
                                  <p:childTnLst>
                                    <p:animRot by="21600000">
                                      <p:cBhvr>
                                        <p:cTn id="18" dur="500" fill="hold"/>
                                        <p:tgtEl>
                                          <p:spTgt spid="48"/>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49"/>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50"/>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linds(horizontal)">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8" grpId="0" animBg="1"/>
      <p:bldP spid="45" grpId="0" animBg="1"/>
      <p:bldP spid="48" grpId="0" animBg="1"/>
      <p:bldP spid="49" grpId="0" animBg="1"/>
      <p:bldP spid="50" grpId="0" animBg="1"/>
      <p:bldP spid="50"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pic>
        <p:nvPicPr>
          <p:cNvPr id="22" name="Picture 3"/>
          <p:cNvPicPr>
            <a:picLocks noChangeArrowheads="1"/>
          </p:cNvPicPr>
          <p:nvPr/>
        </p:nvPicPr>
        <p:blipFill>
          <a:blip r:embed="rId3"/>
          <a:srcRect l="16409" r="17597"/>
          <a:stretch>
            <a:fillRect/>
          </a:stretch>
        </p:blipFill>
        <p:spPr bwMode="auto">
          <a:xfrm>
            <a:off x="6188066" y="571480"/>
            <a:ext cx="1396800" cy="2340000"/>
          </a:xfrm>
          <a:prstGeom prst="rect">
            <a:avLst/>
          </a:prstGeom>
          <a:noFill/>
        </p:spPr>
      </p:pic>
      <p:sp>
        <p:nvSpPr>
          <p:cNvPr id="23" name="AutoShape 3"/>
          <p:cNvSpPr>
            <a:spLocks noChangeArrowheads="1"/>
          </p:cNvSpPr>
          <p:nvPr/>
        </p:nvSpPr>
        <p:spPr bwMode="auto">
          <a:xfrm rot="16609938">
            <a:off x="7346492"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4" name="AutoShape 5"/>
          <p:cNvSpPr>
            <a:spLocks noChangeArrowheads="1"/>
          </p:cNvSpPr>
          <p:nvPr/>
        </p:nvSpPr>
        <p:spPr bwMode="auto">
          <a:xfrm>
            <a:off x="7273828"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7"/>
          <p:cNvSpPr>
            <a:spLocks noChangeArrowheads="1"/>
          </p:cNvSpPr>
          <p:nvPr/>
        </p:nvSpPr>
        <p:spPr bwMode="auto">
          <a:xfrm>
            <a:off x="7273828"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6" name="AutoShape 8"/>
          <p:cNvSpPr>
            <a:spLocks noChangeArrowheads="1"/>
          </p:cNvSpPr>
          <p:nvPr/>
        </p:nvSpPr>
        <p:spPr bwMode="auto">
          <a:xfrm rot="10800000">
            <a:off x="6388892"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7" name="Rectangle 17"/>
          <p:cNvSpPr>
            <a:spLocks noChangeArrowheads="1"/>
          </p:cNvSpPr>
          <p:nvPr/>
        </p:nvSpPr>
        <p:spPr bwMode="auto">
          <a:xfrm>
            <a:off x="7282739"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8" name="Rectangle 20"/>
          <p:cNvSpPr>
            <a:spLocks noChangeArrowheads="1"/>
          </p:cNvSpPr>
          <p:nvPr/>
        </p:nvSpPr>
        <p:spPr bwMode="auto">
          <a:xfrm>
            <a:off x="6649828"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9" name="Rectangle 22"/>
          <p:cNvSpPr>
            <a:spLocks noChangeArrowheads="1"/>
          </p:cNvSpPr>
          <p:nvPr/>
        </p:nvSpPr>
        <p:spPr bwMode="auto">
          <a:xfrm>
            <a:off x="6398111"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0" name="AutoShape 8"/>
          <p:cNvSpPr>
            <a:spLocks noChangeArrowheads="1"/>
          </p:cNvSpPr>
          <p:nvPr/>
        </p:nvSpPr>
        <p:spPr bwMode="auto">
          <a:xfrm rot="10800000">
            <a:off x="6388892"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1" name="Rounded Rectangle 30"/>
          <p:cNvSpPr/>
          <p:nvPr/>
        </p:nvSpPr>
        <p:spPr>
          <a:xfrm>
            <a:off x="7531900"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32" name="Rectangle 31"/>
          <p:cNvSpPr/>
          <p:nvPr/>
        </p:nvSpPr>
        <p:spPr>
          <a:xfrm>
            <a:off x="7389024"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p:cNvPicPr>
            <a:picLocks noChangeAspect="1" noChangeArrowheads="1"/>
          </p:cNvPicPr>
          <p:nvPr/>
        </p:nvPicPr>
        <p:blipFill>
          <a:blip r:embed="rId4"/>
          <a:srcRect/>
          <a:stretch>
            <a:fillRect/>
          </a:stretch>
        </p:blipFill>
        <p:spPr bwMode="auto">
          <a:xfrm>
            <a:off x="1428728" y="571480"/>
            <a:ext cx="1397013" cy="2340000"/>
          </a:xfrm>
          <a:prstGeom prst="rect">
            <a:avLst/>
          </a:prstGeom>
          <a:noFill/>
        </p:spPr>
      </p:pic>
      <p:sp>
        <p:nvSpPr>
          <p:cNvPr id="35" name="AutoShape 5"/>
          <p:cNvSpPr>
            <a:spLocks noChangeArrowheads="1"/>
          </p:cNvSpPr>
          <p:nvPr/>
        </p:nvSpPr>
        <p:spPr bwMode="auto">
          <a:xfrm>
            <a:off x="2523320"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6" name="AutoShape 6"/>
          <p:cNvSpPr>
            <a:spLocks noChangeArrowheads="1"/>
          </p:cNvSpPr>
          <p:nvPr/>
        </p:nvSpPr>
        <p:spPr bwMode="auto">
          <a:xfrm rot="16200000">
            <a:off x="2053569"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7" name="AutoShape 7"/>
          <p:cNvSpPr>
            <a:spLocks noChangeArrowheads="1"/>
          </p:cNvSpPr>
          <p:nvPr/>
        </p:nvSpPr>
        <p:spPr bwMode="auto">
          <a:xfrm>
            <a:off x="2523320"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8" name="AutoShape 8"/>
          <p:cNvSpPr>
            <a:spLocks noChangeArrowheads="1"/>
          </p:cNvSpPr>
          <p:nvPr/>
        </p:nvSpPr>
        <p:spPr bwMode="auto">
          <a:xfrm rot="10800000">
            <a:off x="1611160"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9" name="Rectangle 17"/>
          <p:cNvSpPr>
            <a:spLocks noChangeArrowheads="1"/>
          </p:cNvSpPr>
          <p:nvPr/>
        </p:nvSpPr>
        <p:spPr bwMode="auto">
          <a:xfrm>
            <a:off x="2532231"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0" name="Rectangle 18"/>
          <p:cNvSpPr>
            <a:spLocks noChangeArrowheads="1"/>
          </p:cNvSpPr>
          <p:nvPr/>
        </p:nvSpPr>
        <p:spPr bwMode="auto">
          <a:xfrm>
            <a:off x="2532231"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1" name="Rectangle 19"/>
          <p:cNvSpPr>
            <a:spLocks noChangeArrowheads="1"/>
          </p:cNvSpPr>
          <p:nvPr/>
        </p:nvSpPr>
        <p:spPr bwMode="auto">
          <a:xfrm>
            <a:off x="1723049"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2" name="Rectangle 20"/>
          <p:cNvSpPr>
            <a:spLocks noChangeArrowheads="1"/>
          </p:cNvSpPr>
          <p:nvPr/>
        </p:nvSpPr>
        <p:spPr bwMode="auto">
          <a:xfrm>
            <a:off x="1899320"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3" name="Rectangle 21"/>
          <p:cNvSpPr>
            <a:spLocks noChangeArrowheads="1"/>
          </p:cNvSpPr>
          <p:nvPr/>
        </p:nvSpPr>
        <p:spPr bwMode="auto">
          <a:xfrm>
            <a:off x="1613591"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4" name="Rectangle 22"/>
          <p:cNvSpPr>
            <a:spLocks noChangeArrowheads="1"/>
          </p:cNvSpPr>
          <p:nvPr/>
        </p:nvSpPr>
        <p:spPr bwMode="auto">
          <a:xfrm>
            <a:off x="1612780"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5" name="AutoShape 8"/>
          <p:cNvSpPr>
            <a:spLocks noChangeArrowheads="1"/>
          </p:cNvSpPr>
          <p:nvPr/>
        </p:nvSpPr>
        <p:spPr bwMode="auto">
          <a:xfrm rot="10800000">
            <a:off x="1611160"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6" name="Rounded Rectangle 45"/>
          <p:cNvSpPr/>
          <p:nvPr/>
        </p:nvSpPr>
        <p:spPr>
          <a:xfrm>
            <a:off x="2799538" y="1476125"/>
            <a:ext cx="756000" cy="238363"/>
          </a:xfrm>
          <a:prstGeom prst="roundRect">
            <a:avLst/>
          </a:prstGeom>
          <a:solidFill>
            <a:schemeClr val="tx1"/>
          </a:solidFill>
          <a:ln>
            <a:solidFill>
              <a:srgbClr val="FF0000"/>
            </a:solidFill>
          </a:ln>
        </p:spPr>
        <p:txBody>
          <a:bodyPr wrap="square" rtlCol="1">
            <a:spAutoFit/>
          </a:bodyPr>
          <a:lstStyle/>
          <a:p>
            <a:pPr algn="ctr"/>
            <a:r>
              <a:rPr lang="en-US" sz="800" dirty="0" smtClean="0">
                <a:solidFill>
                  <a:srgbClr val="FF0000"/>
                </a:solidFill>
                <a:latin typeface="Arial" pitchFamily="34" charset="0"/>
                <a:cs typeface="Arial" pitchFamily="34" charset="0"/>
              </a:rPr>
              <a:t>No Heparin</a:t>
            </a:r>
            <a:endParaRPr lang="ar-SA" sz="800" dirty="0" smtClean="0">
              <a:solidFill>
                <a:srgbClr val="FF0000"/>
              </a:solidFill>
              <a:latin typeface="Arial" pitchFamily="34" charset="0"/>
              <a:cs typeface="Arial" pitchFamily="34" charset="0"/>
            </a:endParaRPr>
          </a:p>
        </p:txBody>
      </p:sp>
      <p:sp>
        <p:nvSpPr>
          <p:cNvPr id="47" name="Rectangle 46"/>
          <p:cNvSpPr/>
          <p:nvPr/>
        </p:nvSpPr>
        <p:spPr>
          <a:xfrm>
            <a:off x="2656662" y="1559587"/>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AutoShape 3"/>
          <p:cNvSpPr>
            <a:spLocks noChangeArrowheads="1"/>
          </p:cNvSpPr>
          <p:nvPr/>
        </p:nvSpPr>
        <p:spPr bwMode="auto">
          <a:xfrm rot="16609938">
            <a:off x="2637832"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49"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50"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33" name="&quot;No&quot; Symbol 32"/>
          <p:cNvSpPr/>
          <p:nvPr/>
        </p:nvSpPr>
        <p:spPr>
          <a:xfrm>
            <a:off x="5351636" y="1214422"/>
            <a:ext cx="792000" cy="792000"/>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pic>
        <p:nvPicPr>
          <p:cNvPr id="51" name="Picture 1"/>
          <p:cNvPicPr>
            <a:picLocks noChangeAspect="1" noChangeArrowheads="1"/>
          </p:cNvPicPr>
          <p:nvPr/>
        </p:nvPicPr>
        <p:blipFill>
          <a:blip r:embed="rId5" cstate="print"/>
          <a:srcRect/>
          <a:stretch>
            <a:fillRect/>
          </a:stretch>
        </p:blipFill>
        <p:spPr bwMode="auto">
          <a:xfrm>
            <a:off x="571472" y="1214422"/>
            <a:ext cx="792000" cy="792000"/>
          </a:xfrm>
          <a:prstGeom prst="rect">
            <a:avLst/>
          </a:prstGeom>
          <a:noFill/>
          <a:ln w="9525">
            <a:noFill/>
            <a:miter lim="800000"/>
            <a:headEnd/>
            <a:tailEnd/>
          </a:ln>
          <a:effectLst/>
        </p:spPr>
      </p:pic>
      <p:graphicFrame>
        <p:nvGraphicFramePr>
          <p:cNvPr id="54" name="Table 53"/>
          <p:cNvGraphicFramePr>
            <a:graphicFrameLocks noGrp="1"/>
          </p:cNvGraphicFramePr>
          <p:nvPr/>
        </p:nvGraphicFramePr>
        <p:xfrm>
          <a:off x="214282" y="3500438"/>
          <a:ext cx="8715436" cy="1645160"/>
        </p:xfrm>
        <a:graphic>
          <a:graphicData uri="http://schemas.openxmlformats.org/drawingml/2006/table">
            <a:tbl>
              <a:tblPr rtl="1"/>
              <a:tblGrid>
                <a:gridCol w="4228950"/>
                <a:gridCol w="4486486"/>
              </a:tblGrid>
              <a:tr h="142876">
                <a:tc>
                  <a:txBody>
                    <a:bodyPr/>
                    <a:lstStyle/>
                    <a:p>
                      <a:pPr algn="ctr"/>
                      <a:r>
                        <a:rPr lang="en-US" sz="2400" b="1" dirty="0" smtClean="0">
                          <a:solidFill>
                            <a:srgbClr val="FFFF00"/>
                          </a:solidFill>
                          <a:latin typeface="Calibri" pitchFamily="34" charset="0"/>
                          <a:cs typeface="Calibri" pitchFamily="34" charset="0"/>
                        </a:rPr>
                        <a:t>Routine heparin DNHD</a:t>
                      </a:r>
                      <a:endParaRPr lang="ar-SA" sz="2400" b="1" dirty="0">
                        <a:solidFill>
                          <a:srgbClr val="FFFF00"/>
                        </a:solidFill>
                      </a:endParaRP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400" b="1" dirty="0" smtClean="0">
                          <a:solidFill>
                            <a:srgbClr val="FFFF00"/>
                          </a:solidFill>
                          <a:latin typeface="Calibri" pitchFamily="34" charset="0"/>
                          <a:cs typeface="Calibri" pitchFamily="34" charset="0"/>
                        </a:rPr>
                        <a:t>No heparin  R-AHD</a:t>
                      </a:r>
                      <a:r>
                        <a:rPr lang="en-US" sz="2400" b="1" baseline="30000" dirty="0" smtClean="0">
                          <a:solidFill>
                            <a:srgbClr val="FFFF00"/>
                          </a:solidFill>
                          <a:latin typeface="Calibri" pitchFamily="34" charset="0"/>
                          <a:cs typeface="Calibri" pitchFamily="34" charset="0"/>
                        </a:rPr>
                        <a:t>PR</a:t>
                      </a: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576717">
                <a:tc>
                  <a:txBody>
                    <a:bodyPr/>
                    <a:lstStyle/>
                    <a:p>
                      <a:pPr marL="0" marR="0" indent="0" algn="l" rtl="0" eaLnBrk="1" fontAlgn="auto" latinLnBrk="0" hangingPunct="1">
                        <a:spcBef>
                          <a:spcPts val="0"/>
                        </a:spcBef>
                        <a:spcAft>
                          <a:spcPts val="0"/>
                        </a:spcAft>
                      </a:pPr>
                      <a:r>
                        <a:rPr lang="en-US" sz="2400" b="1" dirty="0" smtClean="0">
                          <a:latin typeface="Calibri" pitchFamily="34" charset="0"/>
                          <a:cs typeface="Calibri" pitchFamily="34" charset="0"/>
                        </a:rPr>
                        <a:t>Cost and the potential complications of heparin. </a:t>
                      </a:r>
                      <a:endParaRPr lang="en-US" sz="2400" b="1" i="0" u="none" strike="noStrike" kern="1200" dirty="0">
                        <a:solidFill>
                          <a:schemeClr val="tx1"/>
                        </a:solidFill>
                        <a:latin typeface="Calibri"/>
                        <a:cs typeface="Calibri"/>
                      </a:endParaRP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Calibri" pitchFamily="34" charset="0"/>
                          <a:cs typeface="Calibri" pitchFamily="34" charset="0"/>
                        </a:rPr>
                        <a:t>Spares the cost and the potential complications </a:t>
                      </a:r>
                      <a:r>
                        <a:rPr lang="en-US" sz="2400" b="1" dirty="0" smtClean="0">
                          <a:latin typeface="Calibri" pitchFamily="34" charset="0"/>
                          <a:cs typeface="Calibri" pitchFamily="34" charset="0"/>
                        </a:rPr>
                        <a:t>of heparin. </a:t>
                      </a:r>
                      <a:endParaRPr lang="en-US" sz="2400" b="1" i="0" u="none" strike="noStrike" kern="1200" dirty="0" smtClean="0">
                        <a:solidFill>
                          <a:schemeClr val="tx1"/>
                        </a:solidFill>
                        <a:latin typeface="Calibri"/>
                        <a:cs typeface="Calibri"/>
                      </a:endParaRPr>
                    </a:p>
                    <a:p>
                      <a:pPr marL="0" marR="0" indent="0" algn="l" rtl="0" eaLnBrk="1" fontAlgn="auto" latinLnBrk="0" hangingPunct="1">
                        <a:spcBef>
                          <a:spcPts val="0"/>
                        </a:spcBef>
                        <a:spcAft>
                          <a:spcPts val="0"/>
                        </a:spcAft>
                      </a:pPr>
                      <a:endParaRPr lang="en-US" sz="2400" b="1" i="0" u="none" strike="noStrike" kern="1200" dirty="0">
                        <a:solidFill>
                          <a:schemeClr val="tx1"/>
                        </a:solidFill>
                        <a:latin typeface="Calibri"/>
                        <a:cs typeface="Calibri"/>
                      </a:endParaRP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23"/>
                                        </p:tgtEl>
                                        <p:attrNameLst>
                                          <p:attrName>r</p:attrName>
                                        </p:attrNameLst>
                                      </p:cBhvr>
                                    </p:animRot>
                                  </p:childTnLst>
                                </p:cTn>
                              </p:par>
                              <p:par>
                                <p:cTn id="7" presetID="22" presetClass="entr" presetSubtype="1" repeatCount="indefinite"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wipe(up)">
                                      <p:cBhvr>
                                        <p:cTn id="9" dur="500"/>
                                        <p:tgtEl>
                                          <p:spTgt spid="24"/>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par>
                                <p:cTn id="13" presetID="22" presetClass="entr" presetSubtype="4" repeatCount="indefinite"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22" presetClass="entr" presetSubtype="4" repeatCount="indefinite"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repeatCount="indefinite"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par>
                                <p:cTn id="25" presetID="22" presetClass="entr" presetSubtype="1" repeatCount="indefinite"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22" presetClass="entr" presetSubtype="1" repeatCount="indefinite"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up)">
                                      <p:cBhvr>
                                        <p:cTn id="30" dur="500"/>
                                        <p:tgtEl>
                                          <p:spTgt spid="37"/>
                                        </p:tgtEl>
                                      </p:cBhvr>
                                    </p:animEffect>
                                  </p:childTnLst>
                                </p:cTn>
                              </p:par>
                              <p:par>
                                <p:cTn id="31" presetID="8" presetClass="emph" presetSubtype="0" repeatCount="indefinite" fill="hold" grpId="0" nodeType="withEffect">
                                  <p:stCondLst>
                                    <p:cond delay="0"/>
                                  </p:stCondLst>
                                  <p:childTnLst>
                                    <p:animRot by="21600000">
                                      <p:cBhvr>
                                        <p:cTn id="32" dur="500" fill="hold"/>
                                        <p:tgtEl>
                                          <p:spTgt spid="48"/>
                                        </p:tgtEl>
                                        <p:attrNameLst>
                                          <p:attrName>r</p:attrName>
                                        </p:attrNameLst>
                                      </p:cBhvr>
                                    </p:animRot>
                                  </p:childTnLst>
                                </p:cTn>
                              </p:par>
                              <p:par>
                                <p:cTn id="33" presetID="8" presetClass="emph" presetSubtype="0" repeatCount="indefinite" fill="hold" grpId="0" nodeType="withEffect">
                                  <p:stCondLst>
                                    <p:cond delay="0"/>
                                  </p:stCondLst>
                                  <p:childTnLst>
                                    <p:animRot by="21600000">
                                      <p:cBhvr>
                                        <p:cTn id="34" dur="500" fill="hold"/>
                                        <p:tgtEl>
                                          <p:spTgt spid="49"/>
                                        </p:tgtEl>
                                        <p:attrNameLst>
                                          <p:attrName>r</p:attrName>
                                        </p:attrNameLst>
                                      </p:cBhvr>
                                    </p:animRot>
                                  </p:childTnLst>
                                </p:cTn>
                              </p:par>
                              <p:par>
                                <p:cTn id="35" presetID="8" presetClass="emph" presetSubtype="0" repeatCount="indefinite" fill="hold" grpId="0" nodeType="withEffect">
                                  <p:stCondLst>
                                    <p:cond delay="0"/>
                                  </p:stCondLst>
                                  <p:childTnLst>
                                    <p:animRot by="21600000">
                                      <p:cBhvr>
                                        <p:cTn id="36" dur="500" fill="hold"/>
                                        <p:tgtEl>
                                          <p:spTgt spid="50"/>
                                        </p:tgtEl>
                                        <p:attrNameLst>
                                          <p:attrName>r</p:attrName>
                                        </p:attrNameLst>
                                      </p:cBhvr>
                                    </p:animRot>
                                  </p:childTnLst>
                                </p:cTn>
                              </p:par>
                              <p:par>
                                <p:cTn id="37" presetID="3" presetClass="entr" presetSubtype="10" repeatCount="indefinite"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blinds(horizontal)">
                                      <p:cBhvr>
                                        <p:cTn id="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0" grpId="0" animBg="1"/>
      <p:bldP spid="35" grpId="0" animBg="1"/>
      <p:bldP spid="37" grpId="0" animBg="1"/>
      <p:bldP spid="38" grpId="0" animBg="1"/>
      <p:bldP spid="45" grpId="0" animBg="1"/>
      <p:bldP spid="48" grpId="0" animBg="1"/>
      <p:bldP spid="49" grpId="0" animBg="1"/>
      <p:bldP spid="50" grpId="0" animBg="1"/>
      <p:bldP spid="50" grpId="1"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pic>
        <p:nvPicPr>
          <p:cNvPr id="22" name="Picture 3"/>
          <p:cNvPicPr>
            <a:picLocks noChangeArrowheads="1"/>
          </p:cNvPicPr>
          <p:nvPr/>
        </p:nvPicPr>
        <p:blipFill>
          <a:blip r:embed="rId3"/>
          <a:srcRect l="16409" r="17597"/>
          <a:stretch>
            <a:fillRect/>
          </a:stretch>
        </p:blipFill>
        <p:spPr bwMode="auto">
          <a:xfrm>
            <a:off x="6188066" y="571480"/>
            <a:ext cx="1396800" cy="2340000"/>
          </a:xfrm>
          <a:prstGeom prst="rect">
            <a:avLst/>
          </a:prstGeom>
          <a:noFill/>
        </p:spPr>
      </p:pic>
      <p:sp>
        <p:nvSpPr>
          <p:cNvPr id="23" name="AutoShape 3"/>
          <p:cNvSpPr>
            <a:spLocks noChangeArrowheads="1"/>
          </p:cNvSpPr>
          <p:nvPr/>
        </p:nvSpPr>
        <p:spPr bwMode="auto">
          <a:xfrm rot="16609938">
            <a:off x="7346492"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4" name="AutoShape 5"/>
          <p:cNvSpPr>
            <a:spLocks noChangeArrowheads="1"/>
          </p:cNvSpPr>
          <p:nvPr/>
        </p:nvSpPr>
        <p:spPr bwMode="auto">
          <a:xfrm>
            <a:off x="7273828"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7"/>
          <p:cNvSpPr>
            <a:spLocks noChangeArrowheads="1"/>
          </p:cNvSpPr>
          <p:nvPr/>
        </p:nvSpPr>
        <p:spPr bwMode="auto">
          <a:xfrm>
            <a:off x="7273828"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6" name="AutoShape 8"/>
          <p:cNvSpPr>
            <a:spLocks noChangeArrowheads="1"/>
          </p:cNvSpPr>
          <p:nvPr/>
        </p:nvSpPr>
        <p:spPr bwMode="auto">
          <a:xfrm rot="10800000">
            <a:off x="6388892"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7" name="Rectangle 17"/>
          <p:cNvSpPr>
            <a:spLocks noChangeArrowheads="1"/>
          </p:cNvSpPr>
          <p:nvPr/>
        </p:nvSpPr>
        <p:spPr bwMode="auto">
          <a:xfrm>
            <a:off x="7282739"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8" name="Rectangle 20"/>
          <p:cNvSpPr>
            <a:spLocks noChangeArrowheads="1"/>
          </p:cNvSpPr>
          <p:nvPr/>
        </p:nvSpPr>
        <p:spPr bwMode="auto">
          <a:xfrm>
            <a:off x="6649828"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9" name="Rectangle 22"/>
          <p:cNvSpPr>
            <a:spLocks noChangeArrowheads="1"/>
          </p:cNvSpPr>
          <p:nvPr/>
        </p:nvSpPr>
        <p:spPr bwMode="auto">
          <a:xfrm>
            <a:off x="6398111"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0" name="AutoShape 8"/>
          <p:cNvSpPr>
            <a:spLocks noChangeArrowheads="1"/>
          </p:cNvSpPr>
          <p:nvPr/>
        </p:nvSpPr>
        <p:spPr bwMode="auto">
          <a:xfrm rot="10800000">
            <a:off x="6388892"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2" name="Rectangle 31"/>
          <p:cNvSpPr/>
          <p:nvPr/>
        </p:nvSpPr>
        <p:spPr>
          <a:xfrm>
            <a:off x="7389024"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p:cNvPicPr>
            <a:picLocks noChangeAspect="1" noChangeArrowheads="1"/>
          </p:cNvPicPr>
          <p:nvPr/>
        </p:nvPicPr>
        <p:blipFill>
          <a:blip r:embed="rId4"/>
          <a:srcRect/>
          <a:stretch>
            <a:fillRect/>
          </a:stretch>
        </p:blipFill>
        <p:spPr bwMode="auto">
          <a:xfrm>
            <a:off x="1428728" y="571480"/>
            <a:ext cx="1397013" cy="2340000"/>
          </a:xfrm>
          <a:prstGeom prst="rect">
            <a:avLst/>
          </a:prstGeom>
          <a:noFill/>
        </p:spPr>
      </p:pic>
      <p:sp>
        <p:nvSpPr>
          <p:cNvPr id="35" name="AutoShape 5"/>
          <p:cNvSpPr>
            <a:spLocks noChangeArrowheads="1"/>
          </p:cNvSpPr>
          <p:nvPr/>
        </p:nvSpPr>
        <p:spPr bwMode="auto">
          <a:xfrm>
            <a:off x="2523320"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6" name="AutoShape 6"/>
          <p:cNvSpPr>
            <a:spLocks noChangeArrowheads="1"/>
          </p:cNvSpPr>
          <p:nvPr/>
        </p:nvSpPr>
        <p:spPr bwMode="auto">
          <a:xfrm rot="16200000">
            <a:off x="2053569"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7" name="AutoShape 7"/>
          <p:cNvSpPr>
            <a:spLocks noChangeArrowheads="1"/>
          </p:cNvSpPr>
          <p:nvPr/>
        </p:nvSpPr>
        <p:spPr bwMode="auto">
          <a:xfrm>
            <a:off x="2523320"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8" name="AutoShape 8"/>
          <p:cNvSpPr>
            <a:spLocks noChangeArrowheads="1"/>
          </p:cNvSpPr>
          <p:nvPr/>
        </p:nvSpPr>
        <p:spPr bwMode="auto">
          <a:xfrm rot="10800000">
            <a:off x="1611160"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9" name="Rectangle 17"/>
          <p:cNvSpPr>
            <a:spLocks noChangeArrowheads="1"/>
          </p:cNvSpPr>
          <p:nvPr/>
        </p:nvSpPr>
        <p:spPr bwMode="auto">
          <a:xfrm>
            <a:off x="2532231"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0" name="Rectangle 18"/>
          <p:cNvSpPr>
            <a:spLocks noChangeArrowheads="1"/>
          </p:cNvSpPr>
          <p:nvPr/>
        </p:nvSpPr>
        <p:spPr bwMode="auto">
          <a:xfrm>
            <a:off x="2532231"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1" name="Rectangle 19"/>
          <p:cNvSpPr>
            <a:spLocks noChangeArrowheads="1"/>
          </p:cNvSpPr>
          <p:nvPr/>
        </p:nvSpPr>
        <p:spPr bwMode="auto">
          <a:xfrm>
            <a:off x="1723049"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2" name="Rectangle 20"/>
          <p:cNvSpPr>
            <a:spLocks noChangeArrowheads="1"/>
          </p:cNvSpPr>
          <p:nvPr/>
        </p:nvSpPr>
        <p:spPr bwMode="auto">
          <a:xfrm>
            <a:off x="1899320"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3" name="Rectangle 21"/>
          <p:cNvSpPr>
            <a:spLocks noChangeArrowheads="1"/>
          </p:cNvSpPr>
          <p:nvPr/>
        </p:nvSpPr>
        <p:spPr bwMode="auto">
          <a:xfrm>
            <a:off x="1613591"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4" name="Rectangle 22"/>
          <p:cNvSpPr>
            <a:spLocks noChangeArrowheads="1"/>
          </p:cNvSpPr>
          <p:nvPr/>
        </p:nvSpPr>
        <p:spPr bwMode="auto">
          <a:xfrm>
            <a:off x="1612780"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5" name="AutoShape 8"/>
          <p:cNvSpPr>
            <a:spLocks noChangeArrowheads="1"/>
          </p:cNvSpPr>
          <p:nvPr/>
        </p:nvSpPr>
        <p:spPr bwMode="auto">
          <a:xfrm rot="10800000">
            <a:off x="1611160"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6" name="Rounded Rectangle 45"/>
          <p:cNvSpPr/>
          <p:nvPr/>
        </p:nvSpPr>
        <p:spPr>
          <a:xfrm>
            <a:off x="2799538" y="1476125"/>
            <a:ext cx="756000" cy="238363"/>
          </a:xfrm>
          <a:prstGeom prst="roundRect">
            <a:avLst/>
          </a:prstGeom>
          <a:solidFill>
            <a:schemeClr val="tx1"/>
          </a:solidFill>
          <a:ln>
            <a:solidFill>
              <a:srgbClr val="FF0000"/>
            </a:solidFill>
          </a:ln>
        </p:spPr>
        <p:txBody>
          <a:bodyPr wrap="square" rtlCol="1">
            <a:spAutoFit/>
          </a:bodyPr>
          <a:lstStyle/>
          <a:p>
            <a:pPr algn="ctr"/>
            <a:r>
              <a:rPr lang="en-US" sz="800" dirty="0" smtClean="0">
                <a:solidFill>
                  <a:srgbClr val="FF0000"/>
                </a:solidFill>
                <a:latin typeface="Arial" pitchFamily="34" charset="0"/>
                <a:cs typeface="Arial" pitchFamily="34" charset="0"/>
              </a:rPr>
              <a:t>No Heparin</a:t>
            </a:r>
            <a:endParaRPr lang="ar-SA" sz="800" dirty="0" smtClean="0">
              <a:solidFill>
                <a:srgbClr val="FF0000"/>
              </a:solidFill>
              <a:latin typeface="Arial" pitchFamily="34" charset="0"/>
              <a:cs typeface="Arial" pitchFamily="34" charset="0"/>
            </a:endParaRPr>
          </a:p>
        </p:txBody>
      </p:sp>
      <p:sp>
        <p:nvSpPr>
          <p:cNvPr id="47" name="Rectangle 46"/>
          <p:cNvSpPr/>
          <p:nvPr/>
        </p:nvSpPr>
        <p:spPr>
          <a:xfrm>
            <a:off x="2656662" y="1559587"/>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AutoShape 3"/>
          <p:cNvSpPr>
            <a:spLocks noChangeArrowheads="1"/>
          </p:cNvSpPr>
          <p:nvPr/>
        </p:nvSpPr>
        <p:spPr bwMode="auto">
          <a:xfrm rot="16609938">
            <a:off x="2637832"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49"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50"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33" name="Rounded Rectangle 32"/>
          <p:cNvSpPr/>
          <p:nvPr/>
        </p:nvSpPr>
        <p:spPr>
          <a:xfrm>
            <a:off x="7530776" y="1761877"/>
            <a:ext cx="756000" cy="238363"/>
          </a:xfrm>
          <a:prstGeom prst="roundRect">
            <a:avLst/>
          </a:prstGeom>
          <a:solidFill>
            <a:schemeClr val="tx1"/>
          </a:solidFill>
          <a:ln>
            <a:solidFill>
              <a:srgbClr val="FF0000"/>
            </a:solidFill>
          </a:ln>
        </p:spPr>
        <p:txBody>
          <a:bodyPr wrap="square" rtlCol="1">
            <a:spAutoFit/>
          </a:bodyPr>
          <a:lstStyle/>
          <a:p>
            <a:pPr algn="ctr"/>
            <a:r>
              <a:rPr lang="en-US" sz="800" dirty="0" smtClean="0">
                <a:solidFill>
                  <a:srgbClr val="FF0000"/>
                </a:solidFill>
                <a:latin typeface="Arial" pitchFamily="34" charset="0"/>
                <a:cs typeface="Arial" pitchFamily="34" charset="0"/>
              </a:rPr>
              <a:t>No Heparin</a:t>
            </a:r>
            <a:endParaRPr lang="ar-SA" sz="800" dirty="0" smtClean="0">
              <a:solidFill>
                <a:srgbClr val="FF0000"/>
              </a:solidFill>
              <a:latin typeface="Arial" pitchFamily="34" charset="0"/>
              <a:cs typeface="Arial" pitchFamily="34" charset="0"/>
            </a:endParaRPr>
          </a:p>
        </p:txBody>
      </p:sp>
      <p:pic>
        <p:nvPicPr>
          <p:cNvPr id="53" name="Picture 1"/>
          <p:cNvPicPr>
            <a:picLocks noChangeAspect="1" noChangeArrowheads="1"/>
          </p:cNvPicPr>
          <p:nvPr/>
        </p:nvPicPr>
        <p:blipFill>
          <a:blip r:embed="rId5" cstate="print"/>
          <a:srcRect/>
          <a:stretch>
            <a:fillRect/>
          </a:stretch>
        </p:blipFill>
        <p:spPr bwMode="auto">
          <a:xfrm>
            <a:off x="571472" y="1214422"/>
            <a:ext cx="792000" cy="792000"/>
          </a:xfrm>
          <a:prstGeom prst="rect">
            <a:avLst/>
          </a:prstGeom>
          <a:noFill/>
          <a:ln w="9525">
            <a:noFill/>
            <a:miter lim="800000"/>
            <a:headEnd/>
            <a:tailEnd/>
          </a:ln>
          <a:effectLst/>
        </p:spPr>
      </p:pic>
      <p:sp>
        <p:nvSpPr>
          <p:cNvPr id="54" name="&quot;No&quot; Symbol 53"/>
          <p:cNvSpPr/>
          <p:nvPr/>
        </p:nvSpPr>
        <p:spPr>
          <a:xfrm>
            <a:off x="5351636" y="1214422"/>
            <a:ext cx="792000" cy="792000"/>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graphicFrame>
        <p:nvGraphicFramePr>
          <p:cNvPr id="56" name="Table 55"/>
          <p:cNvGraphicFramePr>
            <a:graphicFrameLocks noGrp="1"/>
          </p:cNvGraphicFramePr>
          <p:nvPr/>
        </p:nvGraphicFramePr>
        <p:xfrm>
          <a:off x="214282" y="3500438"/>
          <a:ext cx="8715436" cy="1279400"/>
        </p:xfrm>
        <a:graphic>
          <a:graphicData uri="http://schemas.openxmlformats.org/drawingml/2006/table">
            <a:tbl>
              <a:tblPr rtl="1"/>
              <a:tblGrid>
                <a:gridCol w="4228950"/>
                <a:gridCol w="4486486"/>
              </a:tblGrid>
              <a:tr h="14287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400" b="1" dirty="0" smtClean="0">
                          <a:solidFill>
                            <a:srgbClr val="FFFF00"/>
                          </a:solidFill>
                          <a:latin typeface="Calibri" pitchFamily="34" charset="0"/>
                          <a:cs typeface="Calibri" pitchFamily="34" charset="0"/>
                        </a:rPr>
                        <a:t>No heparin DNHD</a:t>
                      </a:r>
                      <a:endParaRPr lang="ar-SA" sz="2400" b="1" dirty="0" smtClean="0">
                        <a:solidFill>
                          <a:srgbClr val="FFFF00"/>
                        </a:solidFill>
                      </a:endParaRP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400" b="1" dirty="0" smtClean="0">
                          <a:solidFill>
                            <a:srgbClr val="FFFF00"/>
                          </a:solidFill>
                          <a:latin typeface="Calibri" pitchFamily="34" charset="0"/>
                          <a:cs typeface="Calibri" pitchFamily="34" charset="0"/>
                        </a:rPr>
                        <a:t>No heparin  R-AHD</a:t>
                      </a:r>
                      <a:r>
                        <a:rPr lang="en-US" sz="2400" b="1" baseline="30000" dirty="0" smtClean="0">
                          <a:solidFill>
                            <a:srgbClr val="FFFF00"/>
                          </a:solidFill>
                          <a:latin typeface="Calibri" pitchFamily="34" charset="0"/>
                          <a:cs typeface="Calibri" pitchFamily="34" charset="0"/>
                        </a:rPr>
                        <a:t>PR</a:t>
                      </a: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576717">
                <a:tc>
                  <a:txBody>
                    <a:bodyPr/>
                    <a:lstStyle/>
                    <a:p>
                      <a:pPr marL="0" marR="0" indent="0" algn="l" rtl="0" eaLnBrk="1" fontAlgn="auto" latinLnBrk="0" hangingPunct="1">
                        <a:spcBef>
                          <a:spcPts val="0"/>
                        </a:spcBef>
                        <a:spcAft>
                          <a:spcPts val="0"/>
                        </a:spcAft>
                      </a:pPr>
                      <a:r>
                        <a:rPr lang="en-US" sz="2400" b="1" dirty="0" smtClean="0">
                          <a:latin typeface="Calibri" pitchFamily="34" charset="0"/>
                          <a:cs typeface="Calibri" pitchFamily="34" charset="0"/>
                        </a:rPr>
                        <a:t>Needs a patient blood flow rate of at least 300 ml/min. </a:t>
                      </a:r>
                      <a:endParaRPr lang="en-US" sz="2400" b="1" i="0" u="none" strike="noStrike" kern="1200" dirty="0">
                        <a:solidFill>
                          <a:schemeClr val="tx1"/>
                        </a:solidFill>
                        <a:latin typeface="Calibri"/>
                        <a:cs typeface="Calibri"/>
                      </a:endParaRP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rtl="0" eaLnBrk="1" fontAlgn="auto" latinLnBrk="0" hangingPunct="1">
                        <a:spcBef>
                          <a:spcPts val="0"/>
                        </a:spcBef>
                        <a:spcAft>
                          <a:spcPts val="0"/>
                        </a:spcAft>
                      </a:pPr>
                      <a:r>
                        <a:rPr lang="en-US" sz="2400" b="1" dirty="0" smtClean="0">
                          <a:solidFill>
                            <a:schemeClr val="tx1"/>
                          </a:solidFill>
                          <a:latin typeface="Calibri" pitchFamily="34" charset="0"/>
                          <a:cs typeface="Calibri" pitchFamily="34" charset="0"/>
                        </a:rPr>
                        <a:t>Does</a:t>
                      </a:r>
                      <a:r>
                        <a:rPr lang="en-US" sz="2400" b="1" baseline="0" dirty="0" smtClean="0">
                          <a:solidFill>
                            <a:schemeClr val="tx1"/>
                          </a:solidFill>
                          <a:latin typeface="Calibri" pitchFamily="34" charset="0"/>
                          <a:cs typeface="Calibri" pitchFamily="34" charset="0"/>
                        </a:rPr>
                        <a:t> not need </a:t>
                      </a:r>
                      <a:r>
                        <a:rPr lang="en-US" sz="2400" b="1" dirty="0" smtClean="0">
                          <a:solidFill>
                            <a:schemeClr val="tx1"/>
                          </a:solidFill>
                          <a:latin typeface="Calibri" pitchFamily="34" charset="0"/>
                          <a:cs typeface="Calibri" pitchFamily="34" charset="0"/>
                        </a:rPr>
                        <a:t>increasing the patient blood flow</a:t>
                      </a:r>
                      <a:endParaRPr lang="en-US" sz="2400" b="1" i="0" u="none" strike="noStrike" kern="1200" dirty="0">
                        <a:solidFill>
                          <a:schemeClr val="tx1"/>
                        </a:solidFill>
                        <a:latin typeface="Calibri"/>
                        <a:cs typeface="Calibri"/>
                      </a:endParaRP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23"/>
                                        </p:tgtEl>
                                        <p:attrNameLst>
                                          <p:attrName>r</p:attrName>
                                        </p:attrNameLst>
                                      </p:cBhvr>
                                    </p:animRot>
                                  </p:childTnLst>
                                </p:cTn>
                              </p:par>
                              <p:par>
                                <p:cTn id="7" presetID="22" presetClass="entr" presetSubtype="1" repeatCount="indefinite"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wipe(up)">
                                      <p:cBhvr>
                                        <p:cTn id="9" dur="500"/>
                                        <p:tgtEl>
                                          <p:spTgt spid="24"/>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par>
                                <p:cTn id="13" presetID="22" presetClass="entr" presetSubtype="4" repeatCount="indefinite"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22" presetClass="entr" presetSubtype="4" repeatCount="indefinite"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repeatCount="indefinite"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par>
                                <p:cTn id="25" presetID="22" presetClass="entr" presetSubtype="1" repeatCount="indefinite"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22" presetClass="entr" presetSubtype="1" repeatCount="indefinite"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up)">
                                      <p:cBhvr>
                                        <p:cTn id="30" dur="500"/>
                                        <p:tgtEl>
                                          <p:spTgt spid="37"/>
                                        </p:tgtEl>
                                      </p:cBhvr>
                                    </p:animEffect>
                                  </p:childTnLst>
                                </p:cTn>
                              </p:par>
                              <p:par>
                                <p:cTn id="31" presetID="8" presetClass="emph" presetSubtype="0" repeatCount="indefinite" fill="hold" grpId="0" nodeType="withEffect">
                                  <p:stCondLst>
                                    <p:cond delay="0"/>
                                  </p:stCondLst>
                                  <p:childTnLst>
                                    <p:animRot by="21600000">
                                      <p:cBhvr>
                                        <p:cTn id="32" dur="500" fill="hold"/>
                                        <p:tgtEl>
                                          <p:spTgt spid="48"/>
                                        </p:tgtEl>
                                        <p:attrNameLst>
                                          <p:attrName>r</p:attrName>
                                        </p:attrNameLst>
                                      </p:cBhvr>
                                    </p:animRot>
                                  </p:childTnLst>
                                </p:cTn>
                              </p:par>
                              <p:par>
                                <p:cTn id="33" presetID="8" presetClass="emph" presetSubtype="0" repeatCount="indefinite" fill="hold" grpId="0" nodeType="withEffect">
                                  <p:stCondLst>
                                    <p:cond delay="0"/>
                                  </p:stCondLst>
                                  <p:childTnLst>
                                    <p:animRot by="21600000">
                                      <p:cBhvr>
                                        <p:cTn id="34" dur="500" fill="hold"/>
                                        <p:tgtEl>
                                          <p:spTgt spid="49"/>
                                        </p:tgtEl>
                                        <p:attrNameLst>
                                          <p:attrName>r</p:attrName>
                                        </p:attrNameLst>
                                      </p:cBhvr>
                                    </p:animRot>
                                  </p:childTnLst>
                                </p:cTn>
                              </p:par>
                              <p:par>
                                <p:cTn id="35" presetID="8" presetClass="emph" presetSubtype="0" repeatCount="indefinite" fill="hold" grpId="0" nodeType="withEffect">
                                  <p:stCondLst>
                                    <p:cond delay="0"/>
                                  </p:stCondLst>
                                  <p:childTnLst>
                                    <p:animRot by="21600000">
                                      <p:cBhvr>
                                        <p:cTn id="36" dur="500" fill="hold"/>
                                        <p:tgtEl>
                                          <p:spTgt spid="50"/>
                                        </p:tgtEl>
                                        <p:attrNameLst>
                                          <p:attrName>r</p:attrName>
                                        </p:attrNameLst>
                                      </p:cBhvr>
                                    </p:animRot>
                                  </p:childTnLst>
                                </p:cTn>
                              </p:par>
                              <p:par>
                                <p:cTn id="37" presetID="3" presetClass="entr" presetSubtype="10" repeatCount="indefinite"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blinds(horizontal)">
                                      <p:cBhvr>
                                        <p:cTn id="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0" grpId="0" animBg="1"/>
      <p:bldP spid="35" grpId="0" animBg="1"/>
      <p:bldP spid="37" grpId="0" animBg="1"/>
      <p:bldP spid="38" grpId="0" animBg="1"/>
      <p:bldP spid="45" grpId="0" animBg="1"/>
      <p:bldP spid="48" grpId="0" animBg="1"/>
      <p:bldP spid="49" grpId="0" animBg="1"/>
      <p:bldP spid="50" grpId="0" animBg="1"/>
      <p:bldP spid="50"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32" y="5761041"/>
            <a:ext cx="9144032" cy="830997"/>
          </a:xfrm>
          <a:prstGeom prst="rect">
            <a:avLst/>
          </a:prstGeom>
          <a:noFill/>
        </p:spPr>
        <p:txBody>
          <a:bodyPr wrap="square" rtlCol="1">
            <a:spAutoFit/>
          </a:bodyPr>
          <a:lstStyle/>
          <a:p>
            <a:pPr algn="just" rtl="0"/>
            <a:r>
              <a:rPr lang="en-US" sz="1200" dirty="0" smtClean="0">
                <a:solidFill>
                  <a:srgbClr val="FFFF00"/>
                </a:solidFill>
                <a:latin typeface="Calibri" pitchFamily="34" charset="0"/>
                <a:cs typeface="Calibri" pitchFamily="34" charset="0"/>
              </a:rPr>
              <a:t>In our study, blood clotting was not due to </a:t>
            </a:r>
            <a:r>
              <a:rPr lang="en-US" sz="1200" dirty="0" err="1" smtClean="0">
                <a:solidFill>
                  <a:srgbClr val="FFFF00"/>
                </a:solidFill>
                <a:latin typeface="Calibri" pitchFamily="34" charset="0"/>
                <a:cs typeface="Calibri" pitchFamily="34" charset="0"/>
              </a:rPr>
              <a:t>hypercoagulable</a:t>
            </a:r>
            <a:r>
              <a:rPr lang="en-US" sz="1200" dirty="0" smtClean="0">
                <a:solidFill>
                  <a:srgbClr val="FFFF00"/>
                </a:solidFill>
                <a:latin typeface="Calibri" pitchFamily="34" charset="0"/>
                <a:cs typeface="Calibri" pitchFamily="34" charset="0"/>
              </a:rPr>
              <a:t> blood </a:t>
            </a:r>
            <a:r>
              <a:rPr lang="en-US" sz="1200" i="1" dirty="0" smtClean="0">
                <a:solidFill>
                  <a:srgbClr val="FFFF00"/>
                </a:solidFill>
                <a:latin typeface="Calibri" pitchFamily="34" charset="0"/>
                <a:cs typeface="Calibri" pitchFamily="34" charset="0"/>
              </a:rPr>
              <a:t>“Routine heparin R-AHD</a:t>
            </a:r>
            <a:r>
              <a:rPr lang="en-US" sz="1200" i="1" baseline="30000" dirty="0" smtClean="0">
                <a:solidFill>
                  <a:srgbClr val="FFFF00"/>
                </a:solidFill>
                <a:latin typeface="Calibri" pitchFamily="34" charset="0"/>
                <a:cs typeface="Calibri" pitchFamily="34" charset="0"/>
              </a:rPr>
              <a:t>0</a:t>
            </a:r>
            <a:r>
              <a:rPr lang="en-US" sz="1200" dirty="0" smtClean="0">
                <a:solidFill>
                  <a:srgbClr val="FFFF00"/>
                </a:solidFill>
                <a:latin typeface="Calibri" pitchFamily="34" charset="0"/>
                <a:cs typeface="Calibri" pitchFamily="34" charset="0"/>
              </a:rPr>
              <a:t> as the clotting time was normal or high before the sessions. Although </a:t>
            </a:r>
            <a:r>
              <a:rPr lang="en-US" sz="1200" dirty="0" smtClean="0">
                <a:latin typeface="Calibri" pitchFamily="34" charset="0"/>
                <a:cs typeface="Calibri" pitchFamily="34" charset="0"/>
              </a:rPr>
              <a:t>clotting occurred in the early sessions of the </a:t>
            </a:r>
            <a:r>
              <a:rPr lang="en-US" sz="1200" i="1" dirty="0" smtClean="0">
                <a:latin typeface="Calibri" pitchFamily="34" charset="0"/>
                <a:cs typeface="Calibri" pitchFamily="34" charset="0"/>
              </a:rPr>
              <a:t>Stage 1c </a:t>
            </a:r>
            <a:r>
              <a:rPr lang="en-US" sz="1200" dirty="0" smtClean="0">
                <a:latin typeface="Calibri" pitchFamily="34" charset="0"/>
                <a:cs typeface="Calibri" pitchFamily="34" charset="0"/>
              </a:rPr>
              <a:t>where a dry fistula needle was used and not in the later sessions when needles were flushed with </a:t>
            </a:r>
            <a:r>
              <a:rPr lang="en-US" sz="1200" dirty="0" err="1" smtClean="0">
                <a:latin typeface="Calibri" pitchFamily="34" charset="0"/>
                <a:cs typeface="Calibri" pitchFamily="34" charset="0"/>
              </a:rPr>
              <a:t>heparinized</a:t>
            </a:r>
            <a:r>
              <a:rPr lang="en-US" sz="1200" dirty="0" smtClean="0">
                <a:latin typeface="Calibri" pitchFamily="34" charset="0"/>
                <a:cs typeface="Calibri" pitchFamily="34" charset="0"/>
              </a:rPr>
              <a:t> saline</a:t>
            </a:r>
            <a:r>
              <a:rPr lang="en-US" sz="1200" dirty="0" smtClean="0">
                <a:solidFill>
                  <a:srgbClr val="FFFF00"/>
                </a:solidFill>
                <a:latin typeface="Calibri" pitchFamily="34" charset="0"/>
                <a:cs typeface="Calibri" pitchFamily="34" charset="0"/>
              </a:rPr>
              <a:t>, yet the results were not encouraging for proceeding to the </a:t>
            </a:r>
            <a:r>
              <a:rPr lang="en-US" sz="1200" i="1" dirty="0" smtClean="0">
                <a:solidFill>
                  <a:srgbClr val="FFFF00"/>
                </a:solidFill>
                <a:latin typeface="Calibri" pitchFamily="34" charset="0"/>
                <a:cs typeface="Calibri" pitchFamily="34" charset="0"/>
              </a:rPr>
              <a:t>“low heparin R-AHD</a:t>
            </a:r>
            <a:r>
              <a:rPr lang="en-US" sz="1200" i="1" baseline="30000" dirty="0" smtClean="0">
                <a:solidFill>
                  <a:srgbClr val="FFFF00"/>
                </a:solidFill>
                <a:latin typeface="Calibri" pitchFamily="34" charset="0"/>
                <a:cs typeface="Calibri" pitchFamily="34" charset="0"/>
              </a:rPr>
              <a:t>0</a:t>
            </a:r>
            <a:r>
              <a:rPr lang="en-US" sz="1200" i="1" dirty="0" smtClean="0">
                <a:solidFill>
                  <a:srgbClr val="FFFF00"/>
                </a:solidFill>
                <a:latin typeface="Calibri" pitchFamily="34" charset="0"/>
                <a:cs typeface="Calibri" pitchFamily="34" charset="0"/>
              </a:rPr>
              <a:t>”</a:t>
            </a:r>
            <a:r>
              <a:rPr lang="en-US" sz="1200" baseline="30000" dirty="0" smtClean="0">
                <a:solidFill>
                  <a:srgbClr val="FFFF00"/>
                </a:solidFill>
                <a:latin typeface="Calibri" pitchFamily="34" charset="0"/>
                <a:cs typeface="Calibri" pitchFamily="34" charset="0"/>
              </a:rPr>
              <a:t> </a:t>
            </a:r>
            <a:r>
              <a:rPr lang="en-US" sz="1200" dirty="0" smtClean="0">
                <a:solidFill>
                  <a:srgbClr val="FFFF00"/>
                </a:solidFill>
                <a:latin typeface="Calibri" pitchFamily="34" charset="0"/>
                <a:cs typeface="Calibri" pitchFamily="34" charset="0"/>
              </a:rPr>
              <a:t>and </a:t>
            </a:r>
            <a:r>
              <a:rPr lang="en-US" sz="1200" i="1" dirty="0" smtClean="0">
                <a:solidFill>
                  <a:srgbClr val="FFFF00"/>
                </a:solidFill>
                <a:latin typeface="Calibri" pitchFamily="34" charset="0"/>
                <a:cs typeface="Calibri" pitchFamily="34" charset="0"/>
              </a:rPr>
              <a:t>“no heparin R-AHD</a:t>
            </a:r>
            <a:r>
              <a:rPr lang="en-US" sz="1200" i="1" baseline="30000" dirty="0" smtClean="0">
                <a:solidFill>
                  <a:srgbClr val="FFFF00"/>
                </a:solidFill>
                <a:latin typeface="Calibri" pitchFamily="34" charset="0"/>
                <a:cs typeface="Calibri" pitchFamily="34" charset="0"/>
              </a:rPr>
              <a:t>0</a:t>
            </a:r>
            <a:r>
              <a:rPr lang="en-US" sz="1200" i="1" dirty="0" smtClean="0">
                <a:solidFill>
                  <a:srgbClr val="FFFF00"/>
                </a:solidFill>
                <a:latin typeface="Calibri" pitchFamily="34" charset="0"/>
                <a:cs typeface="Calibri" pitchFamily="34" charset="0"/>
              </a:rPr>
              <a:t>”</a:t>
            </a:r>
            <a:r>
              <a:rPr lang="en-US" sz="1200" dirty="0" smtClean="0">
                <a:solidFill>
                  <a:srgbClr val="FFFF00"/>
                </a:solidFill>
                <a:latin typeface="Calibri" pitchFamily="34" charset="0"/>
                <a:cs typeface="Calibri" pitchFamily="34" charset="0"/>
              </a:rPr>
              <a:t> Stages.  </a:t>
            </a:r>
            <a:endParaRPr lang="en-US" sz="1200" dirty="0">
              <a:solidFill>
                <a:srgbClr val="FFFF00"/>
              </a:solidFill>
              <a:latin typeface="Calibri" pitchFamily="34" charset="0"/>
              <a:cs typeface="Calibri" pitchFamily="34" charset="0"/>
            </a:endParaRPr>
          </a:p>
        </p:txBody>
      </p:sp>
      <p:pic>
        <p:nvPicPr>
          <p:cNvPr id="33" name="Picture 2"/>
          <p:cNvPicPr>
            <a:picLocks noChangeAspect="1" noChangeArrowheads="1"/>
          </p:cNvPicPr>
          <p:nvPr/>
        </p:nvPicPr>
        <p:blipFill>
          <a:blip r:embed="rId3"/>
          <a:srcRect/>
          <a:stretch>
            <a:fillRect/>
          </a:stretch>
        </p:blipFill>
        <p:spPr bwMode="auto">
          <a:xfrm>
            <a:off x="1428728" y="571480"/>
            <a:ext cx="1397013" cy="2340000"/>
          </a:xfrm>
          <a:prstGeom prst="rect">
            <a:avLst/>
          </a:prstGeom>
          <a:noFill/>
        </p:spPr>
      </p:pic>
      <p:sp>
        <p:nvSpPr>
          <p:cNvPr id="34" name="AutoShape 5"/>
          <p:cNvSpPr>
            <a:spLocks noChangeArrowheads="1"/>
          </p:cNvSpPr>
          <p:nvPr/>
        </p:nvSpPr>
        <p:spPr bwMode="auto">
          <a:xfrm>
            <a:off x="2523320"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5" name="AutoShape 6"/>
          <p:cNvSpPr>
            <a:spLocks noChangeArrowheads="1"/>
          </p:cNvSpPr>
          <p:nvPr/>
        </p:nvSpPr>
        <p:spPr bwMode="auto">
          <a:xfrm rot="16200000">
            <a:off x="2053569"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6" name="AutoShape 7"/>
          <p:cNvSpPr>
            <a:spLocks noChangeArrowheads="1"/>
          </p:cNvSpPr>
          <p:nvPr/>
        </p:nvSpPr>
        <p:spPr bwMode="auto">
          <a:xfrm>
            <a:off x="2523320"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7" name="AutoShape 8"/>
          <p:cNvSpPr>
            <a:spLocks noChangeArrowheads="1"/>
          </p:cNvSpPr>
          <p:nvPr/>
        </p:nvSpPr>
        <p:spPr bwMode="auto">
          <a:xfrm rot="10800000">
            <a:off x="1611160"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8" name="Rectangle 17"/>
          <p:cNvSpPr>
            <a:spLocks noChangeArrowheads="1"/>
          </p:cNvSpPr>
          <p:nvPr/>
        </p:nvSpPr>
        <p:spPr bwMode="auto">
          <a:xfrm>
            <a:off x="2532231"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9" name="Rectangle 18"/>
          <p:cNvSpPr>
            <a:spLocks noChangeArrowheads="1"/>
          </p:cNvSpPr>
          <p:nvPr/>
        </p:nvSpPr>
        <p:spPr bwMode="auto">
          <a:xfrm>
            <a:off x="2532231"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0" name="Rectangle 19"/>
          <p:cNvSpPr>
            <a:spLocks noChangeArrowheads="1"/>
          </p:cNvSpPr>
          <p:nvPr/>
        </p:nvSpPr>
        <p:spPr bwMode="auto">
          <a:xfrm>
            <a:off x="1723049"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1" name="Rectangle 20"/>
          <p:cNvSpPr>
            <a:spLocks noChangeArrowheads="1"/>
          </p:cNvSpPr>
          <p:nvPr/>
        </p:nvSpPr>
        <p:spPr bwMode="auto">
          <a:xfrm>
            <a:off x="1899320"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2" name="Rectangle 21"/>
          <p:cNvSpPr>
            <a:spLocks noChangeArrowheads="1"/>
          </p:cNvSpPr>
          <p:nvPr/>
        </p:nvSpPr>
        <p:spPr bwMode="auto">
          <a:xfrm>
            <a:off x="1613591"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3" name="Rectangle 22"/>
          <p:cNvSpPr>
            <a:spLocks noChangeArrowheads="1"/>
          </p:cNvSpPr>
          <p:nvPr/>
        </p:nvSpPr>
        <p:spPr bwMode="auto">
          <a:xfrm>
            <a:off x="1612780"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4" name="AutoShape 8"/>
          <p:cNvSpPr>
            <a:spLocks noChangeArrowheads="1"/>
          </p:cNvSpPr>
          <p:nvPr/>
        </p:nvSpPr>
        <p:spPr bwMode="auto">
          <a:xfrm rot="10800000">
            <a:off x="1611160"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5" name="Rounded Rectangle 44"/>
          <p:cNvSpPr/>
          <p:nvPr/>
        </p:nvSpPr>
        <p:spPr>
          <a:xfrm>
            <a:off x="2799538" y="1476125"/>
            <a:ext cx="756000" cy="238363"/>
          </a:xfrm>
          <a:prstGeom prst="roundRect">
            <a:avLst/>
          </a:prstGeom>
          <a:solidFill>
            <a:schemeClr val="tx1"/>
          </a:solidFill>
          <a:ln>
            <a:solidFill>
              <a:srgbClr val="FF0000"/>
            </a:solidFill>
          </a:ln>
        </p:spPr>
        <p:txBody>
          <a:bodyPr wrap="square" rtlCol="1">
            <a:spAutoFit/>
          </a:bodyPr>
          <a:lstStyle/>
          <a:p>
            <a:pPr algn="ctr"/>
            <a:r>
              <a:rPr lang="en-US" sz="800" dirty="0" smtClean="0">
                <a:solidFill>
                  <a:srgbClr val="FF0000"/>
                </a:solidFill>
                <a:latin typeface="Arial" pitchFamily="34" charset="0"/>
                <a:cs typeface="Arial" pitchFamily="34" charset="0"/>
              </a:rPr>
              <a:t>No Heparin</a:t>
            </a:r>
            <a:endParaRPr lang="ar-SA" sz="800" dirty="0" smtClean="0">
              <a:solidFill>
                <a:srgbClr val="FF0000"/>
              </a:solidFill>
              <a:latin typeface="Arial" pitchFamily="34" charset="0"/>
              <a:cs typeface="Arial" pitchFamily="34" charset="0"/>
            </a:endParaRPr>
          </a:p>
        </p:txBody>
      </p:sp>
      <p:sp>
        <p:nvSpPr>
          <p:cNvPr id="46" name="Rectangle 45"/>
          <p:cNvSpPr/>
          <p:nvPr/>
        </p:nvSpPr>
        <p:spPr>
          <a:xfrm>
            <a:off x="2656662" y="1559587"/>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AutoShape 3"/>
          <p:cNvSpPr>
            <a:spLocks noChangeArrowheads="1"/>
          </p:cNvSpPr>
          <p:nvPr/>
        </p:nvSpPr>
        <p:spPr bwMode="auto">
          <a:xfrm rot="16609938">
            <a:off x="2637832"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48"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49"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pic>
        <p:nvPicPr>
          <p:cNvPr id="50" name="Picture 2"/>
          <p:cNvPicPr>
            <a:picLocks noChangeAspect="1" noChangeArrowheads="1"/>
          </p:cNvPicPr>
          <p:nvPr/>
        </p:nvPicPr>
        <p:blipFill>
          <a:blip r:embed="rId3"/>
          <a:srcRect/>
          <a:stretch>
            <a:fillRect/>
          </a:stretch>
        </p:blipFill>
        <p:spPr bwMode="auto">
          <a:xfrm>
            <a:off x="6215074" y="571480"/>
            <a:ext cx="1397013" cy="2340000"/>
          </a:xfrm>
          <a:prstGeom prst="rect">
            <a:avLst/>
          </a:prstGeom>
          <a:noFill/>
        </p:spPr>
      </p:pic>
      <p:sp>
        <p:nvSpPr>
          <p:cNvPr id="51" name="AutoShape 3"/>
          <p:cNvSpPr>
            <a:spLocks noChangeArrowheads="1"/>
          </p:cNvSpPr>
          <p:nvPr/>
        </p:nvSpPr>
        <p:spPr bwMode="auto">
          <a:xfrm rot="16609938">
            <a:off x="7361570"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53" name="AutoShape 6"/>
          <p:cNvSpPr>
            <a:spLocks noChangeArrowheads="1"/>
          </p:cNvSpPr>
          <p:nvPr/>
        </p:nvSpPr>
        <p:spPr bwMode="auto">
          <a:xfrm rot="16200000">
            <a:off x="6839915"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4" name="AutoShape 7"/>
          <p:cNvSpPr>
            <a:spLocks noChangeArrowheads="1"/>
          </p:cNvSpPr>
          <p:nvPr/>
        </p:nvSpPr>
        <p:spPr bwMode="auto">
          <a:xfrm>
            <a:off x="7309666"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6" name="Rectangle 17"/>
          <p:cNvSpPr>
            <a:spLocks noChangeArrowheads="1"/>
          </p:cNvSpPr>
          <p:nvPr/>
        </p:nvSpPr>
        <p:spPr bwMode="auto">
          <a:xfrm>
            <a:off x="7318577"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7" name="Rectangle 18"/>
          <p:cNvSpPr>
            <a:spLocks noChangeArrowheads="1"/>
          </p:cNvSpPr>
          <p:nvPr/>
        </p:nvSpPr>
        <p:spPr bwMode="auto">
          <a:xfrm>
            <a:off x="7318577"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8" name="Rectangle 19"/>
          <p:cNvSpPr>
            <a:spLocks noChangeArrowheads="1"/>
          </p:cNvSpPr>
          <p:nvPr/>
        </p:nvSpPr>
        <p:spPr bwMode="auto">
          <a:xfrm>
            <a:off x="6509395"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9" name="Rectangle 20"/>
          <p:cNvSpPr>
            <a:spLocks noChangeArrowheads="1"/>
          </p:cNvSpPr>
          <p:nvPr/>
        </p:nvSpPr>
        <p:spPr bwMode="auto">
          <a:xfrm>
            <a:off x="6685666"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0" name="Rectangle 21"/>
          <p:cNvSpPr>
            <a:spLocks noChangeArrowheads="1"/>
          </p:cNvSpPr>
          <p:nvPr/>
        </p:nvSpPr>
        <p:spPr bwMode="auto">
          <a:xfrm>
            <a:off x="6399937"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1" name="Rectangle 22"/>
          <p:cNvSpPr>
            <a:spLocks noChangeArrowheads="1"/>
          </p:cNvSpPr>
          <p:nvPr/>
        </p:nvSpPr>
        <p:spPr bwMode="auto">
          <a:xfrm>
            <a:off x="6399126"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2" name="AutoShape 8"/>
          <p:cNvSpPr>
            <a:spLocks noChangeArrowheads="1"/>
          </p:cNvSpPr>
          <p:nvPr/>
        </p:nvSpPr>
        <p:spPr bwMode="auto">
          <a:xfrm rot="10800000">
            <a:off x="6397506"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3" name="Rounded Rectangle 62"/>
          <p:cNvSpPr/>
          <p:nvPr/>
        </p:nvSpPr>
        <p:spPr>
          <a:xfrm>
            <a:off x="7585884"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64" name="Rectangle 63"/>
          <p:cNvSpPr/>
          <p:nvPr/>
        </p:nvSpPr>
        <p:spPr>
          <a:xfrm>
            <a:off x="744300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7" name="&quot;No&quot; Symbol 66"/>
          <p:cNvSpPr/>
          <p:nvPr/>
        </p:nvSpPr>
        <p:spPr>
          <a:xfrm>
            <a:off x="5351636" y="1214422"/>
            <a:ext cx="792000" cy="792000"/>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pic>
        <p:nvPicPr>
          <p:cNvPr id="68" name="Picture 1"/>
          <p:cNvPicPr>
            <a:picLocks noChangeAspect="1" noChangeArrowheads="1"/>
          </p:cNvPicPr>
          <p:nvPr/>
        </p:nvPicPr>
        <p:blipFill>
          <a:blip r:embed="rId4" cstate="print"/>
          <a:srcRect/>
          <a:stretch>
            <a:fillRect/>
          </a:stretch>
        </p:blipFill>
        <p:spPr bwMode="auto">
          <a:xfrm>
            <a:off x="571472" y="1214422"/>
            <a:ext cx="792000" cy="792000"/>
          </a:xfrm>
          <a:prstGeom prst="rect">
            <a:avLst/>
          </a:prstGeom>
          <a:noFill/>
          <a:ln w="9525">
            <a:noFill/>
            <a:miter lim="800000"/>
            <a:headEnd/>
            <a:tailEnd/>
          </a:ln>
          <a:effectLst/>
        </p:spPr>
      </p:pic>
      <p:sp>
        <p:nvSpPr>
          <p:cNvPr id="69" name="AutoShape 3"/>
          <p:cNvSpPr>
            <a:spLocks noChangeArrowheads="1"/>
          </p:cNvSpPr>
          <p:nvPr/>
        </p:nvSpPr>
        <p:spPr bwMode="auto">
          <a:xfrm rot="16609938">
            <a:off x="6621302" y="1607677"/>
            <a:ext cx="568846" cy="60353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rgbClr val="FF0000"/>
            </a:solidFill>
            <a:miter lim="800000"/>
            <a:headEnd/>
            <a:tailEnd/>
          </a:ln>
          <a:effectLst/>
        </p:spPr>
        <p:txBody>
          <a:bodyPr wrap="none" anchor="ctr"/>
          <a:lstStyle/>
          <a:p>
            <a:endParaRPr lang="ar-SA"/>
          </a:p>
        </p:txBody>
      </p:sp>
      <p:sp>
        <p:nvSpPr>
          <p:cNvPr id="52" name="Isosceles Triangle 51"/>
          <p:cNvSpPr/>
          <p:nvPr/>
        </p:nvSpPr>
        <p:spPr>
          <a:xfrm rot="16046182">
            <a:off x="7312750" y="811900"/>
            <a:ext cx="324000" cy="324000"/>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55" name="Isosceles Triangle 54"/>
          <p:cNvSpPr/>
          <p:nvPr/>
        </p:nvSpPr>
        <p:spPr>
          <a:xfrm rot="16046182">
            <a:off x="6455494" y="811900"/>
            <a:ext cx="324000" cy="324000"/>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graphicFrame>
        <p:nvGraphicFramePr>
          <p:cNvPr id="65" name="Table 64"/>
          <p:cNvGraphicFramePr>
            <a:graphicFrameLocks noGrp="1"/>
          </p:cNvGraphicFramePr>
          <p:nvPr/>
        </p:nvGraphicFramePr>
        <p:xfrm>
          <a:off x="214282" y="3071810"/>
          <a:ext cx="8715436" cy="2620520"/>
        </p:xfrm>
        <a:graphic>
          <a:graphicData uri="http://schemas.openxmlformats.org/drawingml/2006/table">
            <a:tbl>
              <a:tblPr rtl="1"/>
              <a:tblGrid>
                <a:gridCol w="4228950"/>
                <a:gridCol w="4486486"/>
              </a:tblGrid>
              <a:tr h="142876">
                <a:tc>
                  <a:txBody>
                    <a:bodyPr/>
                    <a:lstStyle/>
                    <a:p>
                      <a:pPr algn="ctr"/>
                      <a:r>
                        <a:rPr lang="en-US" sz="2000" b="1" dirty="0" smtClean="0">
                          <a:solidFill>
                            <a:srgbClr val="FFFF00"/>
                          </a:solidFill>
                          <a:latin typeface="Calibri" pitchFamily="34" charset="0"/>
                          <a:cs typeface="Calibri" pitchFamily="34" charset="0"/>
                        </a:rPr>
                        <a:t>Routine heparin R-AHD</a:t>
                      </a:r>
                      <a:r>
                        <a:rPr lang="en-US" sz="2000" b="1" baseline="30000" dirty="0" smtClean="0">
                          <a:solidFill>
                            <a:srgbClr val="FFFF00"/>
                          </a:solidFill>
                          <a:latin typeface="Calibri" pitchFamily="34" charset="0"/>
                          <a:cs typeface="Calibri" pitchFamily="34" charset="0"/>
                        </a:rPr>
                        <a:t>0</a:t>
                      </a:r>
                      <a:endParaRPr lang="ar-SA" sz="2000" b="1" dirty="0">
                        <a:solidFill>
                          <a:srgbClr val="FFFF00"/>
                        </a:solidFill>
                      </a:endParaRP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dirty="0" smtClean="0">
                          <a:solidFill>
                            <a:srgbClr val="FFFF00"/>
                          </a:solidFill>
                          <a:latin typeface="Calibri" pitchFamily="34" charset="0"/>
                          <a:cs typeface="Calibri" pitchFamily="34" charset="0"/>
                        </a:rPr>
                        <a:t>No heparin  R-AHD</a:t>
                      </a:r>
                      <a:r>
                        <a:rPr lang="en-US" sz="2000" b="1" baseline="30000" dirty="0" smtClean="0">
                          <a:solidFill>
                            <a:srgbClr val="FFFF00"/>
                          </a:solidFill>
                          <a:latin typeface="Calibri" pitchFamily="34" charset="0"/>
                          <a:cs typeface="Calibri" pitchFamily="34" charset="0"/>
                        </a:rPr>
                        <a:t>PR</a:t>
                      </a: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576717">
                <a:tc>
                  <a:txBody>
                    <a:bodyPr/>
                    <a:lstStyle/>
                    <a:p>
                      <a:pPr marL="0" marR="0" indent="0" algn="l" rtl="0" eaLnBrk="1" fontAlgn="auto" latinLnBrk="0" hangingPunct="1">
                        <a:spcBef>
                          <a:spcPts val="0"/>
                        </a:spcBef>
                        <a:spcAft>
                          <a:spcPts val="0"/>
                        </a:spcAft>
                      </a:pPr>
                      <a:r>
                        <a:rPr lang="en-US" sz="2000" b="1" dirty="0" smtClean="0">
                          <a:solidFill>
                            <a:srgbClr val="FFFF00"/>
                          </a:solidFill>
                          <a:latin typeface="Calibri" pitchFamily="34" charset="0"/>
                          <a:cs typeface="Calibri" pitchFamily="34" charset="0"/>
                        </a:rPr>
                        <a:t>The single blood pump can not accurately adjust and maintain the patient BFR.</a:t>
                      </a:r>
                    </a:p>
                    <a:p>
                      <a:pPr marL="0" marR="0" indent="0" algn="l" rtl="0" eaLnBrk="1" fontAlgn="auto" latinLnBrk="0" hangingPunct="1">
                        <a:spcBef>
                          <a:spcPts val="0"/>
                        </a:spcBef>
                        <a:spcAft>
                          <a:spcPts val="0"/>
                        </a:spcAft>
                      </a:pPr>
                      <a:r>
                        <a:rPr lang="en-US" sz="2000" b="1" dirty="0" smtClean="0">
                          <a:solidFill>
                            <a:srgbClr val="FFFF00"/>
                          </a:solidFill>
                          <a:latin typeface="Calibri" pitchFamily="34" charset="0"/>
                          <a:cs typeface="Calibri" pitchFamily="34" charset="0"/>
                        </a:rPr>
                        <a:t>Lacks  alarm</a:t>
                      </a:r>
                      <a:r>
                        <a:rPr lang="en-US" sz="2000" b="1" baseline="0" dirty="0" smtClean="0">
                          <a:solidFill>
                            <a:srgbClr val="FFFF00"/>
                          </a:solidFill>
                          <a:latin typeface="Calibri" pitchFamily="34" charset="0"/>
                          <a:cs typeface="Calibri" pitchFamily="34" charset="0"/>
                        </a:rPr>
                        <a:t> if </a:t>
                      </a:r>
                      <a:r>
                        <a:rPr lang="en-US" sz="2000" b="1" dirty="0" smtClean="0">
                          <a:solidFill>
                            <a:srgbClr val="FFFF00"/>
                          </a:solidFill>
                          <a:latin typeface="Calibri" pitchFamily="34" charset="0"/>
                          <a:cs typeface="Calibri" pitchFamily="34" charset="0"/>
                        </a:rPr>
                        <a:t>the venous fistula</a:t>
                      </a:r>
                      <a:r>
                        <a:rPr lang="en-US" sz="2000" b="1" i="1" dirty="0" smtClean="0">
                          <a:solidFill>
                            <a:srgbClr val="FFFF00"/>
                          </a:solidFill>
                          <a:latin typeface="Calibri" pitchFamily="34" charset="0"/>
                          <a:cs typeface="Calibri" pitchFamily="34" charset="0"/>
                        </a:rPr>
                        <a:t> </a:t>
                      </a:r>
                      <a:r>
                        <a:rPr lang="en-US" sz="2000" b="1" dirty="0" smtClean="0">
                          <a:solidFill>
                            <a:srgbClr val="FFFF00"/>
                          </a:solidFill>
                          <a:latin typeface="Calibri" pitchFamily="34" charset="0"/>
                          <a:cs typeface="Calibri" pitchFamily="34" charset="0"/>
                        </a:rPr>
                        <a:t>is accidentally obstructed</a:t>
                      </a:r>
                      <a:r>
                        <a:rPr lang="en-US" sz="2000" b="1" dirty="0" smtClean="0">
                          <a:latin typeface="Calibri" pitchFamily="34" charset="0"/>
                          <a:cs typeface="Calibri" pitchFamily="34" charset="0"/>
                        </a:rPr>
                        <a:t>.</a:t>
                      </a:r>
                      <a:endParaRPr lang="en-US" sz="2000" b="1" i="0" u="none" strike="noStrike" kern="1200" dirty="0">
                        <a:solidFill>
                          <a:schemeClr val="tx1"/>
                        </a:solidFill>
                        <a:latin typeface="Calibri"/>
                        <a:cs typeface="Calibri"/>
                      </a:endParaRP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rtl="0" eaLnBrk="1" fontAlgn="auto" latinLnBrk="0" hangingPunct="1">
                        <a:spcBef>
                          <a:spcPts val="0"/>
                        </a:spcBef>
                        <a:spcAft>
                          <a:spcPts val="0"/>
                        </a:spcAft>
                      </a:pPr>
                      <a:r>
                        <a:rPr lang="en-US" sz="2000" b="1" dirty="0" smtClean="0">
                          <a:solidFill>
                            <a:schemeClr val="tx1"/>
                          </a:solidFill>
                          <a:latin typeface="Calibri" pitchFamily="34" charset="0"/>
                          <a:cs typeface="Calibri" pitchFamily="34" charset="0"/>
                        </a:rPr>
                        <a:t>Can detect accidental obstruction of the venous line:</a:t>
                      </a:r>
                    </a:p>
                    <a:p>
                      <a:pPr marL="0" marR="0" indent="0" algn="l" rtl="0" eaLnBrk="1" fontAlgn="auto" latinLnBrk="0" hangingPunct="1">
                        <a:spcBef>
                          <a:spcPts val="0"/>
                        </a:spcBef>
                        <a:spcAft>
                          <a:spcPts val="0"/>
                        </a:spcAft>
                        <a:buFont typeface="Arial" pitchFamily="34" charset="0"/>
                        <a:buChar char="•"/>
                      </a:pPr>
                      <a:r>
                        <a:rPr lang="en-US" sz="2000" b="1" dirty="0" smtClean="0">
                          <a:solidFill>
                            <a:srgbClr val="FFFF00"/>
                          </a:solidFill>
                          <a:latin typeface="Calibri" pitchFamily="34" charset="0"/>
                          <a:cs typeface="Calibri" pitchFamily="34" charset="0"/>
                        </a:rPr>
                        <a:t>   Creates</a:t>
                      </a:r>
                      <a:r>
                        <a:rPr lang="en-US" sz="2000" b="1" baseline="0" dirty="0" smtClean="0">
                          <a:solidFill>
                            <a:srgbClr val="FFFF00"/>
                          </a:solidFill>
                          <a:latin typeface="Calibri" pitchFamily="34" charset="0"/>
                          <a:cs typeface="Calibri" pitchFamily="34" charset="0"/>
                        </a:rPr>
                        <a:t> </a:t>
                      </a:r>
                      <a:r>
                        <a:rPr lang="en-US" sz="2000" b="1" dirty="0" smtClean="0">
                          <a:solidFill>
                            <a:srgbClr val="FFFF00"/>
                          </a:solidFill>
                          <a:latin typeface="Calibri" pitchFamily="34" charset="0"/>
                          <a:cs typeface="Calibri" pitchFamily="34" charset="0"/>
                        </a:rPr>
                        <a:t>a negative venous pressure at the venous pressure monitors </a:t>
                      </a:r>
                    </a:p>
                    <a:p>
                      <a:pPr marL="0" marR="0" indent="0" algn="l" rtl="0" eaLnBrk="1" fontAlgn="auto" latinLnBrk="0" hangingPunct="1">
                        <a:spcBef>
                          <a:spcPts val="0"/>
                        </a:spcBef>
                        <a:spcAft>
                          <a:spcPts val="0"/>
                        </a:spcAft>
                        <a:buFont typeface="Arial" pitchFamily="34" charset="0"/>
                        <a:buChar char="•"/>
                      </a:pPr>
                      <a:r>
                        <a:rPr lang="en-US" sz="2000" b="1" dirty="0" smtClean="0">
                          <a:solidFill>
                            <a:srgbClr val="FFFF00"/>
                          </a:solidFill>
                          <a:latin typeface="Calibri" pitchFamily="34" charset="0"/>
                          <a:cs typeface="Calibri" pitchFamily="34" charset="0"/>
                        </a:rPr>
                        <a:t>    Produce the audible sheering sound of the blood pump</a:t>
                      </a:r>
                      <a:r>
                        <a:rPr lang="en-US" sz="2000" b="1" baseline="0" dirty="0" smtClean="0">
                          <a:solidFill>
                            <a:srgbClr val="FFFF00"/>
                          </a:solidFill>
                          <a:latin typeface="Calibri" pitchFamily="34" charset="0"/>
                          <a:cs typeface="Calibri" pitchFamily="34" charset="0"/>
                        </a:rPr>
                        <a:t> that alerts </a:t>
                      </a:r>
                      <a:r>
                        <a:rPr lang="en-US" sz="2000" b="1" dirty="0" smtClean="0">
                          <a:solidFill>
                            <a:srgbClr val="FFFF00"/>
                          </a:solidFill>
                          <a:latin typeface="Calibri" pitchFamily="34" charset="0"/>
                          <a:cs typeface="Calibri" pitchFamily="34" charset="0"/>
                        </a:rPr>
                        <a:t> the operator to fix the problem</a:t>
                      </a:r>
                      <a:endParaRPr lang="en-US" sz="2000" b="1" i="0" u="none" strike="noStrike" kern="1200" dirty="0">
                        <a:solidFill>
                          <a:schemeClr val="tx1"/>
                        </a:solidFill>
                        <a:latin typeface="Calibri"/>
                        <a:cs typeface="Calibri"/>
                      </a:endParaRP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par>
                                <p:cTn id="17" presetID="8" presetClass="emph" presetSubtype="0" repeatCount="indefinite" fill="hold" grpId="0" nodeType="withEffect">
                                  <p:stCondLst>
                                    <p:cond delay="0"/>
                                  </p:stCondLst>
                                  <p:childTnLst>
                                    <p:animRot by="21600000">
                                      <p:cBhvr>
                                        <p:cTn id="18" dur="500" fill="hold"/>
                                        <p:tgtEl>
                                          <p:spTgt spid="47"/>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48"/>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49"/>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linds(horizontal)">
                                      <p:cBhvr>
                                        <p:cTn id="25" dur="500"/>
                                        <p:tgtEl>
                                          <p:spTgt spid="49"/>
                                        </p:tgtEl>
                                      </p:cBhvr>
                                    </p:animEffect>
                                  </p:childTnLst>
                                </p:cTn>
                              </p:par>
                              <p:par>
                                <p:cTn id="26" presetID="8" presetClass="emph" presetSubtype="0" repeatCount="indefinite" fill="hold" grpId="0" nodeType="withEffect">
                                  <p:stCondLst>
                                    <p:cond delay="0"/>
                                  </p:stCondLst>
                                  <p:childTnLst>
                                    <p:animRot by="21600000">
                                      <p:cBhvr>
                                        <p:cTn id="27" dur="500" fill="hold"/>
                                        <p:tgtEl>
                                          <p:spTgt spid="51"/>
                                        </p:tgtEl>
                                        <p:attrNameLst>
                                          <p:attrName>r</p:attrName>
                                        </p:attrNameLst>
                                      </p:cBhvr>
                                    </p:animRot>
                                  </p:childTnLst>
                                </p:cTn>
                              </p:par>
                              <p:par>
                                <p:cTn id="28" presetID="22" presetClass="entr" presetSubtype="4" repeatCount="indefinite"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00"/>
                                        <p:tgtEl>
                                          <p:spTgt spid="62"/>
                                        </p:tgtEl>
                                      </p:cBhvr>
                                    </p:animEffect>
                                  </p:childTnLst>
                                </p:cTn>
                              </p:par>
                              <p:par>
                                <p:cTn id="31" presetID="22" presetClass="entr" presetSubtype="1" repeatCount="indefinite"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up)">
                                      <p:cBhvr>
                                        <p:cTn id="33" dur="500"/>
                                        <p:tgtEl>
                                          <p:spTgt spid="54"/>
                                        </p:tgtEl>
                                      </p:cBhvr>
                                    </p:animEffect>
                                  </p:childTnLst>
                                </p:cTn>
                              </p:par>
                              <p:par>
                                <p:cTn id="34" presetID="8" presetClass="emph" presetSubtype="0" repeatCount="indefinite" fill="hold" grpId="0" nodeType="withEffect">
                                  <p:stCondLst>
                                    <p:cond delay="0"/>
                                  </p:stCondLst>
                                  <p:childTnLst>
                                    <p:animRot by="21600000">
                                      <p:cBhvr>
                                        <p:cTn id="35" dur="500" fill="hold"/>
                                        <p:tgtEl>
                                          <p:spTgt spid="69"/>
                                        </p:tgtEl>
                                        <p:attrNameLst>
                                          <p:attrName>r</p:attrName>
                                        </p:attrNameLst>
                                      </p:cBhvr>
                                    </p:animRot>
                                  </p:childTnLst>
                                </p:cTn>
                              </p:par>
                              <p:par>
                                <p:cTn id="36" presetID="18" presetClass="entr" presetSubtype="3" repeatCount="indefinite"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strips(upRigh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44" grpId="0" animBg="1"/>
      <p:bldP spid="47" grpId="0" animBg="1"/>
      <p:bldP spid="48" grpId="0" animBg="1"/>
      <p:bldP spid="49" grpId="0" animBg="1"/>
      <p:bldP spid="49" grpId="1" animBg="1"/>
      <p:bldP spid="51" grpId="0" animBg="1"/>
      <p:bldP spid="53" grpId="0" animBg="1"/>
      <p:bldP spid="54" grpId="0" animBg="1"/>
      <p:bldP spid="62" grpId="0" animBg="1"/>
      <p:bldP spid="69"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pic>
        <p:nvPicPr>
          <p:cNvPr id="5" name="Picture 2"/>
          <p:cNvPicPr>
            <a:picLocks noChangeAspect="1" noChangeArrowheads="1"/>
          </p:cNvPicPr>
          <p:nvPr/>
        </p:nvPicPr>
        <p:blipFill>
          <a:blip r:embed="rId3"/>
          <a:srcRect/>
          <a:stretch>
            <a:fillRect/>
          </a:stretch>
        </p:blipFill>
        <p:spPr bwMode="auto">
          <a:xfrm>
            <a:off x="1428728" y="571480"/>
            <a:ext cx="1397013" cy="2340000"/>
          </a:xfrm>
          <a:prstGeom prst="rect">
            <a:avLst/>
          </a:prstGeom>
          <a:noFill/>
        </p:spPr>
      </p:pic>
      <p:sp>
        <p:nvSpPr>
          <p:cNvPr id="6" name="AutoShape 5"/>
          <p:cNvSpPr>
            <a:spLocks noChangeArrowheads="1"/>
          </p:cNvSpPr>
          <p:nvPr/>
        </p:nvSpPr>
        <p:spPr bwMode="auto">
          <a:xfrm>
            <a:off x="2523320"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 name="AutoShape 6"/>
          <p:cNvSpPr>
            <a:spLocks noChangeArrowheads="1"/>
          </p:cNvSpPr>
          <p:nvPr/>
        </p:nvSpPr>
        <p:spPr bwMode="auto">
          <a:xfrm rot="16200000">
            <a:off x="2053569"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 name="AutoShape 7"/>
          <p:cNvSpPr>
            <a:spLocks noChangeArrowheads="1"/>
          </p:cNvSpPr>
          <p:nvPr/>
        </p:nvSpPr>
        <p:spPr bwMode="auto">
          <a:xfrm>
            <a:off x="2523320"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8"/>
          <p:cNvSpPr>
            <a:spLocks noChangeArrowheads="1"/>
          </p:cNvSpPr>
          <p:nvPr/>
        </p:nvSpPr>
        <p:spPr bwMode="auto">
          <a:xfrm rot="10800000">
            <a:off x="1611160"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 name="Rectangle 17"/>
          <p:cNvSpPr>
            <a:spLocks noChangeArrowheads="1"/>
          </p:cNvSpPr>
          <p:nvPr/>
        </p:nvSpPr>
        <p:spPr bwMode="auto">
          <a:xfrm>
            <a:off x="2532231"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 name="Rectangle 18"/>
          <p:cNvSpPr>
            <a:spLocks noChangeArrowheads="1"/>
          </p:cNvSpPr>
          <p:nvPr/>
        </p:nvSpPr>
        <p:spPr bwMode="auto">
          <a:xfrm>
            <a:off x="2532231"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 name="Rectangle 19"/>
          <p:cNvSpPr>
            <a:spLocks noChangeArrowheads="1"/>
          </p:cNvSpPr>
          <p:nvPr/>
        </p:nvSpPr>
        <p:spPr bwMode="auto">
          <a:xfrm>
            <a:off x="1723049"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3" name="Rectangle 20"/>
          <p:cNvSpPr>
            <a:spLocks noChangeArrowheads="1"/>
          </p:cNvSpPr>
          <p:nvPr/>
        </p:nvSpPr>
        <p:spPr bwMode="auto">
          <a:xfrm>
            <a:off x="1899320"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4" name="Rectangle 21"/>
          <p:cNvSpPr>
            <a:spLocks noChangeArrowheads="1"/>
          </p:cNvSpPr>
          <p:nvPr/>
        </p:nvSpPr>
        <p:spPr bwMode="auto">
          <a:xfrm>
            <a:off x="1613591"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5" name="Rectangle 22"/>
          <p:cNvSpPr>
            <a:spLocks noChangeArrowheads="1"/>
          </p:cNvSpPr>
          <p:nvPr/>
        </p:nvSpPr>
        <p:spPr bwMode="auto">
          <a:xfrm>
            <a:off x="1612780"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6" name="AutoShape 8"/>
          <p:cNvSpPr>
            <a:spLocks noChangeArrowheads="1"/>
          </p:cNvSpPr>
          <p:nvPr/>
        </p:nvSpPr>
        <p:spPr bwMode="auto">
          <a:xfrm rot="10800000">
            <a:off x="1611160"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7" name="Rounded Rectangle 16"/>
          <p:cNvSpPr/>
          <p:nvPr/>
        </p:nvSpPr>
        <p:spPr>
          <a:xfrm>
            <a:off x="2799538" y="1476125"/>
            <a:ext cx="756000" cy="238363"/>
          </a:xfrm>
          <a:prstGeom prst="roundRect">
            <a:avLst/>
          </a:prstGeom>
          <a:solidFill>
            <a:schemeClr val="tx1"/>
          </a:solidFill>
          <a:ln>
            <a:solidFill>
              <a:srgbClr val="FF0000"/>
            </a:solidFill>
          </a:ln>
        </p:spPr>
        <p:txBody>
          <a:bodyPr wrap="square" rtlCol="1">
            <a:spAutoFit/>
          </a:bodyPr>
          <a:lstStyle/>
          <a:p>
            <a:pPr algn="ctr"/>
            <a:r>
              <a:rPr lang="en-US" sz="800" dirty="0" smtClean="0">
                <a:solidFill>
                  <a:srgbClr val="FF0000"/>
                </a:solidFill>
                <a:latin typeface="Arial" pitchFamily="34" charset="0"/>
                <a:cs typeface="Arial" pitchFamily="34" charset="0"/>
              </a:rPr>
              <a:t>No Heparin</a:t>
            </a:r>
            <a:endParaRPr lang="ar-SA" sz="800" dirty="0" smtClean="0">
              <a:solidFill>
                <a:srgbClr val="FF0000"/>
              </a:solidFill>
              <a:latin typeface="Arial" pitchFamily="34" charset="0"/>
              <a:cs typeface="Arial" pitchFamily="34" charset="0"/>
            </a:endParaRPr>
          </a:p>
        </p:txBody>
      </p:sp>
      <p:sp>
        <p:nvSpPr>
          <p:cNvPr id="18" name="Rectangle 17"/>
          <p:cNvSpPr/>
          <p:nvPr/>
        </p:nvSpPr>
        <p:spPr>
          <a:xfrm>
            <a:off x="2656662" y="1559587"/>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AutoShape 3"/>
          <p:cNvSpPr>
            <a:spLocks noChangeArrowheads="1"/>
          </p:cNvSpPr>
          <p:nvPr/>
        </p:nvSpPr>
        <p:spPr bwMode="auto">
          <a:xfrm rot="16609938">
            <a:off x="2637832"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0"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1"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pic>
        <p:nvPicPr>
          <p:cNvPr id="22" name="Picture 3"/>
          <p:cNvPicPr>
            <a:picLocks noChangeArrowheads="1"/>
          </p:cNvPicPr>
          <p:nvPr/>
        </p:nvPicPr>
        <p:blipFill>
          <a:blip r:embed="rId4"/>
          <a:srcRect l="16409" r="17597"/>
          <a:stretch>
            <a:fillRect/>
          </a:stretch>
        </p:blipFill>
        <p:spPr bwMode="auto">
          <a:xfrm>
            <a:off x="6114380" y="571480"/>
            <a:ext cx="1396800" cy="2340000"/>
          </a:xfrm>
          <a:prstGeom prst="rect">
            <a:avLst/>
          </a:prstGeom>
          <a:noFill/>
        </p:spPr>
      </p:pic>
      <p:sp>
        <p:nvSpPr>
          <p:cNvPr id="23" name="AutoShape 3"/>
          <p:cNvSpPr>
            <a:spLocks noChangeArrowheads="1"/>
          </p:cNvSpPr>
          <p:nvPr/>
        </p:nvSpPr>
        <p:spPr bwMode="auto">
          <a:xfrm rot="16609938">
            <a:off x="7272806"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4" name="AutoShape 5"/>
          <p:cNvSpPr>
            <a:spLocks noChangeArrowheads="1"/>
          </p:cNvSpPr>
          <p:nvPr/>
        </p:nvSpPr>
        <p:spPr bwMode="auto">
          <a:xfrm>
            <a:off x="7200142"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7"/>
          <p:cNvSpPr>
            <a:spLocks noChangeArrowheads="1"/>
          </p:cNvSpPr>
          <p:nvPr/>
        </p:nvSpPr>
        <p:spPr bwMode="auto">
          <a:xfrm>
            <a:off x="7200142"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6" name="AutoShape 8"/>
          <p:cNvSpPr>
            <a:spLocks noChangeArrowheads="1"/>
          </p:cNvSpPr>
          <p:nvPr/>
        </p:nvSpPr>
        <p:spPr bwMode="auto">
          <a:xfrm rot="10800000">
            <a:off x="6315206"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7" name="Rectangle 17"/>
          <p:cNvSpPr>
            <a:spLocks noChangeArrowheads="1"/>
          </p:cNvSpPr>
          <p:nvPr/>
        </p:nvSpPr>
        <p:spPr bwMode="auto">
          <a:xfrm>
            <a:off x="7209053"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8" name="Rectangle 20"/>
          <p:cNvSpPr>
            <a:spLocks noChangeArrowheads="1"/>
          </p:cNvSpPr>
          <p:nvPr/>
        </p:nvSpPr>
        <p:spPr bwMode="auto">
          <a:xfrm>
            <a:off x="6576142"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9" name="Rectangle 22"/>
          <p:cNvSpPr>
            <a:spLocks noChangeArrowheads="1"/>
          </p:cNvSpPr>
          <p:nvPr/>
        </p:nvSpPr>
        <p:spPr bwMode="auto">
          <a:xfrm>
            <a:off x="6324425"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0" name="AutoShape 8"/>
          <p:cNvSpPr>
            <a:spLocks noChangeArrowheads="1"/>
          </p:cNvSpPr>
          <p:nvPr/>
        </p:nvSpPr>
        <p:spPr bwMode="auto">
          <a:xfrm rot="10800000">
            <a:off x="6315206"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1" name="Rounded Rectangle 30"/>
          <p:cNvSpPr/>
          <p:nvPr/>
        </p:nvSpPr>
        <p:spPr>
          <a:xfrm>
            <a:off x="7458214" y="1785926"/>
            <a:ext cx="900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Low Heparin</a:t>
            </a:r>
            <a:endParaRPr lang="ar-SA" sz="900" dirty="0" smtClean="0">
              <a:solidFill>
                <a:schemeClr val="tx1"/>
              </a:solidFill>
              <a:latin typeface="Arial" pitchFamily="34" charset="0"/>
              <a:cs typeface="Arial" pitchFamily="34" charset="0"/>
            </a:endParaRPr>
          </a:p>
        </p:txBody>
      </p:sp>
      <p:sp>
        <p:nvSpPr>
          <p:cNvPr id="32" name="Rectangle 31"/>
          <p:cNvSpPr/>
          <p:nvPr/>
        </p:nvSpPr>
        <p:spPr>
          <a:xfrm>
            <a:off x="7315338" y="1857364"/>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1"/>
          <p:cNvPicPr>
            <a:picLocks noChangeAspect="1" noChangeArrowheads="1"/>
          </p:cNvPicPr>
          <p:nvPr/>
        </p:nvPicPr>
        <p:blipFill>
          <a:blip r:embed="rId5" cstate="print"/>
          <a:srcRect/>
          <a:stretch>
            <a:fillRect/>
          </a:stretch>
        </p:blipFill>
        <p:spPr bwMode="auto">
          <a:xfrm>
            <a:off x="571472" y="1214422"/>
            <a:ext cx="792000" cy="792000"/>
          </a:xfrm>
          <a:prstGeom prst="rect">
            <a:avLst/>
          </a:prstGeom>
          <a:noFill/>
          <a:ln w="9525">
            <a:noFill/>
            <a:miter lim="800000"/>
            <a:headEnd/>
            <a:tailEnd/>
          </a:ln>
          <a:effectLst/>
        </p:spPr>
      </p:pic>
      <p:sp>
        <p:nvSpPr>
          <p:cNvPr id="35" name="&quot;No&quot; Symbol 34"/>
          <p:cNvSpPr/>
          <p:nvPr/>
        </p:nvSpPr>
        <p:spPr>
          <a:xfrm>
            <a:off x="5351636" y="1214422"/>
            <a:ext cx="792000" cy="792000"/>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graphicFrame>
        <p:nvGraphicFramePr>
          <p:cNvPr id="38" name="Table 37"/>
          <p:cNvGraphicFramePr>
            <a:graphicFrameLocks noGrp="1"/>
          </p:cNvGraphicFramePr>
          <p:nvPr/>
        </p:nvGraphicFramePr>
        <p:xfrm>
          <a:off x="214282" y="3214686"/>
          <a:ext cx="8715436" cy="3656840"/>
        </p:xfrm>
        <a:graphic>
          <a:graphicData uri="http://schemas.openxmlformats.org/drawingml/2006/table">
            <a:tbl>
              <a:tblPr rtl="1"/>
              <a:tblGrid>
                <a:gridCol w="4814256"/>
                <a:gridCol w="3901180"/>
              </a:tblGrid>
              <a:tr h="142876">
                <a:tc>
                  <a:txBody>
                    <a:bodyPr/>
                    <a:lstStyle/>
                    <a:p>
                      <a:pPr algn="ctr"/>
                      <a:r>
                        <a:rPr lang="en-US" sz="2000" b="1" dirty="0" smtClean="0">
                          <a:solidFill>
                            <a:srgbClr val="FFFF00"/>
                          </a:solidFill>
                          <a:latin typeface="Calibri" pitchFamily="34" charset="0"/>
                          <a:cs typeface="Calibri" pitchFamily="34" charset="0"/>
                        </a:rPr>
                        <a:t>Low heparin DNHD</a:t>
                      </a:r>
                      <a:endParaRPr lang="ar-SA" sz="2000" b="1" dirty="0">
                        <a:solidFill>
                          <a:srgbClr val="FFFF00"/>
                        </a:solidFill>
                      </a:endParaRP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dirty="0" smtClean="0">
                          <a:solidFill>
                            <a:srgbClr val="FFFF00"/>
                          </a:solidFill>
                          <a:latin typeface="Calibri" pitchFamily="34" charset="0"/>
                          <a:cs typeface="Calibri" pitchFamily="34" charset="0"/>
                        </a:rPr>
                        <a:t>No heparin  R-AHD</a:t>
                      </a:r>
                      <a:r>
                        <a:rPr lang="en-US" sz="2000" b="1" baseline="30000" dirty="0" smtClean="0">
                          <a:solidFill>
                            <a:srgbClr val="FFFF00"/>
                          </a:solidFill>
                          <a:latin typeface="Calibri" pitchFamily="34" charset="0"/>
                          <a:cs typeface="Calibri" pitchFamily="34" charset="0"/>
                        </a:rPr>
                        <a:t>PR</a:t>
                      </a: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57671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smtClean="0">
                          <a:latin typeface="Calibri" pitchFamily="34" charset="0"/>
                          <a:cs typeface="Calibri" pitchFamily="34" charset="0"/>
                        </a:rPr>
                        <a:t>Needs a bedside PTT monitoring,</a:t>
                      </a:r>
                      <a:r>
                        <a:rPr lang="en-US" sz="2000" b="1" baseline="0" dirty="0" smtClean="0">
                          <a:latin typeface="Calibri" pitchFamily="34" charset="0"/>
                          <a:cs typeface="Calibri" pitchFamily="34" charset="0"/>
                        </a:rPr>
                        <a:t> which is: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baseline="0" dirty="0" smtClean="0">
                          <a:latin typeface="Calibri" pitchFamily="34" charset="0"/>
                          <a:cs typeface="Calibri" pitchFamily="34" charset="0"/>
                        </a:rPr>
                        <a:t>   C</a:t>
                      </a:r>
                      <a:r>
                        <a:rPr lang="en-US" sz="2000" b="1" dirty="0" smtClean="0">
                          <a:latin typeface="Calibri" pitchFamily="34" charset="0"/>
                          <a:cs typeface="Calibri" pitchFamily="34" charset="0"/>
                        </a:rPr>
                        <a:t>ostly </a:t>
                      </a:r>
                      <a:r>
                        <a:rPr lang="en-US" sz="2000" b="0" dirty="0" smtClean="0">
                          <a:solidFill>
                            <a:srgbClr val="FFFF00"/>
                          </a:solidFill>
                          <a:latin typeface="Calibri" pitchFamily="34" charset="0"/>
                          <a:cs typeface="Calibri" pitchFamily="34" charset="0"/>
                        </a:rPr>
                        <a:t>as it needs a </a:t>
                      </a:r>
                      <a:r>
                        <a:rPr lang="en-US" sz="2000" b="0" dirty="0" err="1" smtClean="0">
                          <a:solidFill>
                            <a:srgbClr val="FFFF00"/>
                          </a:solidFill>
                          <a:latin typeface="Calibri" pitchFamily="34" charset="0"/>
                          <a:cs typeface="Calibri" pitchFamily="34" charset="0"/>
                        </a:rPr>
                        <a:t>coagulometer</a:t>
                      </a:r>
                      <a:r>
                        <a:rPr lang="en-US" sz="2000" b="0" dirty="0" smtClean="0">
                          <a:solidFill>
                            <a:srgbClr val="FFFF00"/>
                          </a:solidFill>
                          <a:latin typeface="Calibri" pitchFamily="34" charset="0"/>
                          <a:cs typeface="Calibri" pitchFamily="34" charset="0"/>
                        </a:rPr>
                        <a:t>, a centrifuge and a trained personnel.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latin typeface="Calibri" pitchFamily="34" charset="0"/>
                          <a:cs typeface="Calibri" pitchFamily="34" charset="0"/>
                        </a:rPr>
                        <a:t>   Risk of Anemia &amp; infection </a:t>
                      </a:r>
                      <a:r>
                        <a:rPr lang="en-US" sz="2000" b="0" dirty="0" smtClean="0">
                          <a:solidFill>
                            <a:srgbClr val="FFFF00"/>
                          </a:solidFill>
                          <a:latin typeface="Calibri" pitchFamily="34" charset="0"/>
                          <a:cs typeface="Calibri" pitchFamily="34" charset="0"/>
                        </a:rPr>
                        <a:t>from repeated sampling.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solidFill>
                            <a:schemeClr val="tx1"/>
                          </a:solidFill>
                          <a:latin typeface="Calibri" pitchFamily="34" charset="0"/>
                          <a:cs typeface="Calibri" pitchFamily="34" charset="0"/>
                        </a:rPr>
                        <a:t>  I</a:t>
                      </a:r>
                      <a:r>
                        <a:rPr lang="en-US" sz="2000" b="1" dirty="0" smtClean="0">
                          <a:latin typeface="Calibri" pitchFamily="34" charset="0"/>
                          <a:cs typeface="Calibri" pitchFamily="34" charset="0"/>
                        </a:rPr>
                        <a:t>naccurate </a:t>
                      </a:r>
                      <a:r>
                        <a:rPr lang="en-US" sz="2000" b="0" dirty="0" smtClean="0">
                          <a:solidFill>
                            <a:srgbClr val="FFFF00"/>
                          </a:solidFill>
                          <a:latin typeface="Calibri" pitchFamily="34" charset="0"/>
                          <a:cs typeface="Calibri" pitchFamily="34" charset="0"/>
                        </a:rPr>
                        <a:t>as the PTT was widely fluctuating around the target PTT </a:t>
                      </a:r>
                      <a:endParaRPr lang="en-US" sz="2000" b="1" dirty="0" smtClean="0">
                        <a:solidFill>
                          <a:srgbClr val="FFFF00"/>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baseline="0" dirty="0" smtClean="0">
                          <a:solidFill>
                            <a:srgbClr val="FFFF00"/>
                          </a:solidFill>
                          <a:latin typeface="Calibri" pitchFamily="34" charset="0"/>
                          <a:cs typeface="Calibri" pitchFamily="34" charset="0"/>
                        </a:rPr>
                        <a:t>    </a:t>
                      </a:r>
                      <a:r>
                        <a:rPr lang="en-US" sz="2000" b="1" baseline="0" dirty="0" smtClean="0">
                          <a:solidFill>
                            <a:schemeClr val="tx1"/>
                          </a:solidFill>
                          <a:latin typeface="Calibri" pitchFamily="34" charset="0"/>
                          <a:cs typeface="Calibri" pitchFamily="34" charset="0"/>
                        </a:rPr>
                        <a:t>U</a:t>
                      </a:r>
                      <a:r>
                        <a:rPr lang="en-US" sz="2000" b="1" dirty="0" smtClean="0">
                          <a:solidFill>
                            <a:schemeClr val="tx1"/>
                          </a:solidFill>
                          <a:latin typeface="Calibri" pitchFamily="34" charset="0"/>
                          <a:cs typeface="Calibri" pitchFamily="34" charset="0"/>
                        </a:rPr>
                        <a:t>lt</a:t>
                      </a:r>
                      <a:r>
                        <a:rPr lang="en-US" sz="2000" b="1" dirty="0" smtClean="0">
                          <a:latin typeface="Calibri" pitchFamily="34" charset="0"/>
                          <a:cs typeface="Calibri" pitchFamily="34" charset="0"/>
                        </a:rPr>
                        <a:t>imately useless </a:t>
                      </a:r>
                      <a:r>
                        <a:rPr lang="en-US" sz="1200" b="0" dirty="0" smtClean="0">
                          <a:solidFill>
                            <a:srgbClr val="FFFF00"/>
                          </a:solidFill>
                          <a:latin typeface="Calibri" pitchFamily="34" charset="0"/>
                          <a:cs typeface="Calibri" pitchFamily="34" charset="0"/>
                        </a:rPr>
                        <a:t>as reduction of the total dose of heparin/kilogram body weight was insignificant, </a:t>
                      </a:r>
                      <a:r>
                        <a:rPr lang="en-US" sz="1200" b="0" i="1" dirty="0" smtClean="0">
                          <a:solidFill>
                            <a:srgbClr val="FFFF00"/>
                          </a:solidFill>
                          <a:latin typeface="Calibri" pitchFamily="34" charset="0"/>
                          <a:cs typeface="Calibri" pitchFamily="34" charset="0"/>
                        </a:rPr>
                        <a:t>where a smaller dose of heparin was infused through out the session</a:t>
                      </a:r>
                      <a:r>
                        <a:rPr lang="en-US" sz="1200" b="1" dirty="0" smtClean="0">
                          <a:solidFill>
                            <a:srgbClr val="FFFF00"/>
                          </a:solidFill>
                          <a:latin typeface="Calibri" pitchFamily="34" charset="0"/>
                          <a:cs typeface="Calibri" pitchFamily="34" charset="0"/>
                        </a:rPr>
                        <a:t>, compared to the </a:t>
                      </a:r>
                      <a:r>
                        <a:rPr lang="en-US" sz="1200" b="1" i="1" dirty="0" smtClean="0">
                          <a:solidFill>
                            <a:srgbClr val="FFFF00"/>
                          </a:solidFill>
                          <a:latin typeface="Calibri" pitchFamily="34" charset="0"/>
                          <a:cs typeface="Calibri" pitchFamily="34" charset="0"/>
                        </a:rPr>
                        <a:t>“Routine heparin sessions”</a:t>
                      </a:r>
                      <a:r>
                        <a:rPr lang="en-US" sz="1200" b="1" dirty="0" smtClean="0">
                          <a:solidFill>
                            <a:srgbClr val="FFFF00"/>
                          </a:solidFill>
                          <a:latin typeface="Calibri" pitchFamily="34" charset="0"/>
                          <a:cs typeface="Calibri" pitchFamily="34" charset="0"/>
                        </a:rPr>
                        <a:t> where heparin was discontinued in the last hour of the session.</a:t>
                      </a:r>
                      <a:r>
                        <a:rPr lang="en-US" sz="1200" b="1" dirty="0" smtClean="0">
                          <a:latin typeface="Calibri" pitchFamily="34" charset="0"/>
                          <a:cs typeface="Calibri" pitchFamily="34" charset="0"/>
                        </a:rPr>
                        <a:t>  </a:t>
                      </a: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rtl="0" eaLnBrk="1" fontAlgn="auto" latinLnBrk="0" hangingPunct="1">
                        <a:spcBef>
                          <a:spcPts val="0"/>
                        </a:spcBef>
                        <a:spcAft>
                          <a:spcPts val="0"/>
                        </a:spcAft>
                      </a:pPr>
                      <a:r>
                        <a:rPr lang="en-US" sz="2000" b="1" dirty="0" smtClean="0">
                          <a:solidFill>
                            <a:schemeClr val="tx1"/>
                          </a:solidFill>
                          <a:latin typeface="Calibri" pitchFamily="34" charset="0"/>
                          <a:cs typeface="Calibri" pitchFamily="34" charset="0"/>
                        </a:rPr>
                        <a:t>Technically easy</a:t>
                      </a:r>
                    </a:p>
                    <a:p>
                      <a:pPr marL="0" marR="0" indent="0" algn="l" rtl="0" eaLnBrk="1" fontAlgn="auto" latinLnBrk="0" hangingPunct="1">
                        <a:spcBef>
                          <a:spcPts val="0"/>
                        </a:spcBef>
                        <a:spcAft>
                          <a:spcPts val="0"/>
                        </a:spcAft>
                      </a:pPr>
                      <a:r>
                        <a:rPr lang="en-US" sz="2000" b="1" dirty="0" smtClean="0">
                          <a:solidFill>
                            <a:schemeClr val="tx1"/>
                          </a:solidFill>
                          <a:latin typeface="Calibri" pitchFamily="34" charset="0"/>
                          <a:cs typeface="Calibri" pitchFamily="34" charset="0"/>
                        </a:rPr>
                        <a:t>Does</a:t>
                      </a:r>
                      <a:r>
                        <a:rPr lang="en-US" sz="2000" b="1" baseline="0" dirty="0" smtClean="0">
                          <a:solidFill>
                            <a:schemeClr val="tx1"/>
                          </a:solidFill>
                          <a:latin typeface="Calibri" pitchFamily="34" charset="0"/>
                          <a:cs typeface="Calibri" pitchFamily="34" charset="0"/>
                        </a:rPr>
                        <a:t> not need sophisticated bedside laboratory monitoring.</a:t>
                      </a:r>
                      <a:endParaRPr lang="en-US" sz="2000" b="1" i="0" u="none" strike="noStrike" kern="1200" dirty="0">
                        <a:solidFill>
                          <a:schemeClr val="tx1"/>
                        </a:solidFill>
                        <a:latin typeface="Calibri"/>
                        <a:cs typeface="Calibri"/>
                      </a:endParaRPr>
                    </a:p>
                  </a:txBody>
                  <a:tcPr marL="91061" marR="91061" marT="45530" marB="455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8" presetClass="emph" presetSubtype="0" repeatCount="indefinite" fill="hold" grpId="0" nodeType="withEffect">
                                  <p:stCondLst>
                                    <p:cond delay="0"/>
                                  </p:stCondLst>
                                  <p:childTnLst>
                                    <p:animRot by="21600000">
                                      <p:cBhvr>
                                        <p:cTn id="18" dur="500" fill="hold"/>
                                        <p:tgtEl>
                                          <p:spTgt spid="19"/>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20"/>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21"/>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8" presetClass="emph" presetSubtype="0" repeatCount="indefinite" fill="hold" grpId="0" nodeType="withEffect">
                                  <p:stCondLst>
                                    <p:cond delay="0"/>
                                  </p:stCondLst>
                                  <p:childTnLst>
                                    <p:animRot by="21600000">
                                      <p:cBhvr>
                                        <p:cTn id="27" dur="500" fill="hold"/>
                                        <p:tgtEl>
                                          <p:spTgt spid="23"/>
                                        </p:tgtEl>
                                        <p:attrNameLst>
                                          <p:attrName>r</p:attrName>
                                        </p:attrNameLst>
                                      </p:cBhvr>
                                    </p:animRot>
                                  </p:childTnLst>
                                </p:cTn>
                              </p:par>
                              <p:par>
                                <p:cTn id="28" presetID="22" presetClass="entr" presetSubtype="1" repeatCount="indefinite"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22" presetClass="entr" presetSubtype="1" repeatCount="indefinite"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par>
                                <p:cTn id="34" presetID="22" presetClass="entr" presetSubtype="4" repeatCount="indefinite"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repeatCount="indefinite"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6" grpId="0" animBg="1"/>
      <p:bldP spid="19" grpId="0" animBg="1"/>
      <p:bldP spid="20" grpId="0" animBg="1"/>
      <p:bldP spid="21" grpId="0" animBg="1"/>
      <p:bldP spid="21" grpId="1" animBg="1"/>
      <p:bldP spid="23" grpId="0" animBg="1"/>
      <p:bldP spid="24" grpId="0" animBg="1"/>
      <p:bldP spid="25" grpId="0" animBg="1"/>
      <p:bldP spid="26" grpId="0" animBg="1"/>
      <p:bldP spid="30"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5155370"/>
            <a:ext cx="8640000" cy="1631216"/>
          </a:xfrm>
          <a:prstGeom prst="rect">
            <a:avLst/>
          </a:prstGeom>
          <a:noFill/>
        </p:spPr>
        <p:txBody>
          <a:bodyPr wrap="square" rtlCol="1">
            <a:spAutoFit/>
          </a:bodyPr>
          <a:lstStyle/>
          <a:p>
            <a:pPr algn="just" rtl="0"/>
            <a:r>
              <a:rPr lang="en-US" sz="2000" dirty="0" smtClean="0">
                <a:solidFill>
                  <a:srgbClr val="FFFF00"/>
                </a:solidFill>
                <a:latin typeface="Calibri" pitchFamily="34" charset="0"/>
                <a:cs typeface="Calibri" pitchFamily="34" charset="0"/>
              </a:rPr>
              <a:t>“The possibility that the rapid filter BFR in R-AHD will increase the dialysis efficiency and decrease the dialysis session time was attractive but actually </a:t>
            </a:r>
            <a:r>
              <a:rPr lang="en-US" sz="2000" dirty="0" smtClean="0">
                <a:latin typeface="Calibri" pitchFamily="34" charset="0"/>
                <a:cs typeface="Calibri" pitchFamily="34" charset="0"/>
              </a:rPr>
              <a:t>PBR was associated in both R-AHD</a:t>
            </a:r>
            <a:r>
              <a:rPr lang="en-US" sz="2000" baseline="30000" dirty="0" smtClean="0">
                <a:latin typeface="Calibri" pitchFamily="34" charset="0"/>
                <a:cs typeface="Calibri" pitchFamily="34" charset="0"/>
              </a:rPr>
              <a:t>0</a:t>
            </a:r>
            <a:r>
              <a:rPr lang="en-US" sz="2000" dirty="0" smtClean="0">
                <a:latin typeface="Calibri" pitchFamily="34" charset="0"/>
                <a:cs typeface="Calibri" pitchFamily="34" charset="0"/>
              </a:rPr>
              <a:t> and R-AHD</a:t>
            </a:r>
            <a:r>
              <a:rPr lang="en-US" sz="2000" baseline="30000" dirty="0" smtClean="0">
                <a:latin typeface="Calibri" pitchFamily="34" charset="0"/>
                <a:cs typeface="Calibri" pitchFamily="34" charset="0"/>
              </a:rPr>
              <a:t>PR</a:t>
            </a:r>
            <a:r>
              <a:rPr lang="en-US" sz="2000" dirty="0" smtClean="0">
                <a:latin typeface="Calibri" pitchFamily="34" charset="0"/>
                <a:cs typeface="Calibri" pitchFamily="34" charset="0"/>
              </a:rPr>
              <a:t> with insignificant decrease in the </a:t>
            </a:r>
            <a:r>
              <a:rPr lang="en-US" sz="2000" dirty="0" err="1" smtClean="0">
                <a:latin typeface="Calibri" pitchFamily="34" charset="0"/>
                <a:cs typeface="Calibri" pitchFamily="34" charset="0"/>
              </a:rPr>
              <a:t>hemodialysis</a:t>
            </a:r>
            <a:r>
              <a:rPr lang="en-US" sz="2000" dirty="0" smtClean="0">
                <a:latin typeface="Calibri" pitchFamily="34" charset="0"/>
                <a:cs typeface="Calibri" pitchFamily="34" charset="0"/>
              </a:rPr>
              <a:t> efficiency</a:t>
            </a:r>
            <a:r>
              <a:rPr lang="en-US" sz="2000" dirty="0" smtClean="0">
                <a:solidFill>
                  <a:srgbClr val="FFFF00"/>
                </a:solidFill>
                <a:latin typeface="Calibri" pitchFamily="34" charset="0"/>
                <a:cs typeface="Calibri" pitchFamily="34" charset="0"/>
              </a:rPr>
              <a:t>, indicating that </a:t>
            </a:r>
            <a:r>
              <a:rPr lang="en-US" sz="2000" dirty="0" smtClean="0">
                <a:latin typeface="Calibri" pitchFamily="34" charset="0"/>
                <a:cs typeface="Calibri" pitchFamily="34" charset="0"/>
              </a:rPr>
              <a:t>the efficiency depends on the BFR to &amp; from the patient not on the filter BFR.  </a:t>
            </a:r>
            <a:endParaRPr lang="en-US" sz="2000" dirty="0">
              <a:solidFill>
                <a:srgbClr val="FFFF00"/>
              </a:solidFill>
              <a:latin typeface="Calibri" pitchFamily="34" charset="0"/>
              <a:cs typeface="Calibri" pitchFamily="34" charset="0"/>
            </a:endParaRPr>
          </a:p>
        </p:txBody>
      </p:sp>
      <p:pic>
        <p:nvPicPr>
          <p:cNvPr id="25" name="Picture 2"/>
          <p:cNvPicPr>
            <a:picLocks noChangeAspect="1" noChangeArrowheads="1"/>
          </p:cNvPicPr>
          <p:nvPr/>
        </p:nvPicPr>
        <p:blipFill>
          <a:blip r:embed="rId3"/>
          <a:srcRect/>
          <a:stretch>
            <a:fillRect/>
          </a:stretch>
        </p:blipFill>
        <p:spPr bwMode="auto">
          <a:xfrm>
            <a:off x="3214678" y="500042"/>
            <a:ext cx="2579123" cy="4320000"/>
          </a:xfrm>
          <a:prstGeom prst="rect">
            <a:avLst/>
          </a:prstGeom>
          <a:noFill/>
        </p:spPr>
      </p:pic>
      <p:sp>
        <p:nvSpPr>
          <p:cNvPr id="26" name="AutoShape 5"/>
          <p:cNvSpPr>
            <a:spLocks noChangeArrowheads="1"/>
          </p:cNvSpPr>
          <p:nvPr/>
        </p:nvSpPr>
        <p:spPr bwMode="auto">
          <a:xfrm>
            <a:off x="5248692" y="1136639"/>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7" name="AutoShape 6"/>
          <p:cNvSpPr>
            <a:spLocks noChangeArrowheads="1"/>
          </p:cNvSpPr>
          <p:nvPr/>
        </p:nvSpPr>
        <p:spPr bwMode="auto">
          <a:xfrm rot="16200000">
            <a:off x="4438075" y="1569002"/>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8" name="AutoShape 7"/>
          <p:cNvSpPr>
            <a:spLocks noChangeArrowheads="1"/>
          </p:cNvSpPr>
          <p:nvPr/>
        </p:nvSpPr>
        <p:spPr bwMode="auto">
          <a:xfrm>
            <a:off x="5248692" y="3786190"/>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9" name="AutoShape 8"/>
          <p:cNvSpPr>
            <a:spLocks noChangeArrowheads="1"/>
          </p:cNvSpPr>
          <p:nvPr/>
        </p:nvSpPr>
        <p:spPr bwMode="auto">
          <a:xfrm rot="10800000">
            <a:off x="3500428" y="1065201"/>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0" name="Rectangle 17"/>
          <p:cNvSpPr>
            <a:spLocks noChangeArrowheads="1"/>
          </p:cNvSpPr>
          <p:nvPr/>
        </p:nvSpPr>
        <p:spPr bwMode="auto">
          <a:xfrm>
            <a:off x="5284792" y="785794"/>
            <a:ext cx="215900" cy="104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1" name="Rectangle 18"/>
          <p:cNvSpPr>
            <a:spLocks noChangeArrowheads="1"/>
          </p:cNvSpPr>
          <p:nvPr/>
        </p:nvSpPr>
        <p:spPr bwMode="auto">
          <a:xfrm>
            <a:off x="5284792" y="2143116"/>
            <a:ext cx="215900" cy="248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2" name="Rectangle 19"/>
          <p:cNvSpPr>
            <a:spLocks noChangeArrowheads="1"/>
          </p:cNvSpPr>
          <p:nvPr/>
        </p:nvSpPr>
        <p:spPr bwMode="auto">
          <a:xfrm>
            <a:off x="3790938" y="1928802"/>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3" name="Rectangle 20"/>
          <p:cNvSpPr>
            <a:spLocks noChangeArrowheads="1"/>
          </p:cNvSpPr>
          <p:nvPr/>
        </p:nvSpPr>
        <p:spPr bwMode="auto">
          <a:xfrm>
            <a:off x="4071932" y="4429132"/>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4" name="Rectangle 21"/>
          <p:cNvSpPr>
            <a:spLocks noChangeArrowheads="1"/>
          </p:cNvSpPr>
          <p:nvPr/>
        </p:nvSpPr>
        <p:spPr bwMode="auto">
          <a:xfrm>
            <a:off x="3576626" y="2071678"/>
            <a:ext cx="214312" cy="2556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5" name="Rectangle 22"/>
          <p:cNvSpPr>
            <a:spLocks noChangeArrowheads="1"/>
          </p:cNvSpPr>
          <p:nvPr/>
        </p:nvSpPr>
        <p:spPr bwMode="auto">
          <a:xfrm>
            <a:off x="3575038" y="788967"/>
            <a:ext cx="215900" cy="1044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6" name="AutoShape 8"/>
          <p:cNvSpPr>
            <a:spLocks noChangeArrowheads="1"/>
          </p:cNvSpPr>
          <p:nvPr/>
        </p:nvSpPr>
        <p:spPr bwMode="auto">
          <a:xfrm rot="10800000">
            <a:off x="3534180" y="2493960"/>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7" name="AutoShape 3"/>
          <p:cNvSpPr>
            <a:spLocks noChangeArrowheads="1"/>
          </p:cNvSpPr>
          <p:nvPr/>
        </p:nvSpPr>
        <p:spPr bwMode="auto">
          <a:xfrm rot="16609938">
            <a:off x="5455431" y="1220312"/>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8" name="TextBox 37"/>
          <p:cNvSpPr txBox="1"/>
          <p:nvPr/>
        </p:nvSpPr>
        <p:spPr>
          <a:xfrm>
            <a:off x="3286116" y="4845618"/>
            <a:ext cx="2369256"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R - AHD</a:t>
            </a:r>
            <a:r>
              <a:rPr lang="en-US" baseline="30000" dirty="0" smtClean="0">
                <a:solidFill>
                  <a:srgbClr val="FFFF00"/>
                </a:solidFill>
                <a:latin typeface="Calibri" pitchFamily="34" charset="0"/>
                <a:cs typeface="Calibri" pitchFamily="34" charset="0"/>
              </a:rPr>
              <a:t>PR</a:t>
            </a:r>
            <a:endParaRPr lang="ar-SA" b="1" dirty="0">
              <a:solidFill>
                <a:srgbClr val="FFFF00"/>
              </a:solidFill>
              <a:latin typeface="Calibri" pitchFamily="34" charset="0"/>
            </a:endParaRPr>
          </a:p>
        </p:txBody>
      </p:sp>
      <p:sp>
        <p:nvSpPr>
          <p:cNvPr id="39" name="AutoShape 3"/>
          <p:cNvSpPr>
            <a:spLocks noChangeArrowheads="1"/>
          </p:cNvSpPr>
          <p:nvPr/>
        </p:nvSpPr>
        <p:spPr bwMode="auto">
          <a:xfrm rot="16609938">
            <a:off x="4292138" y="2026416"/>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42" name="&quot;No&quot; Symbol 41"/>
          <p:cNvSpPr/>
          <p:nvPr/>
        </p:nvSpPr>
        <p:spPr>
          <a:xfrm>
            <a:off x="8352032" y="3000372"/>
            <a:ext cx="792000" cy="792000"/>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pic>
        <p:nvPicPr>
          <p:cNvPr id="43" name="Picture 1"/>
          <p:cNvPicPr>
            <a:picLocks noChangeAspect="1" noChangeArrowheads="1"/>
          </p:cNvPicPr>
          <p:nvPr/>
        </p:nvPicPr>
        <p:blipFill>
          <a:blip r:embed="rId4" cstate="print"/>
          <a:srcRect/>
          <a:stretch>
            <a:fillRect/>
          </a:stretch>
        </p:blipFill>
        <p:spPr bwMode="auto">
          <a:xfrm>
            <a:off x="8352000" y="1071546"/>
            <a:ext cx="792000" cy="792000"/>
          </a:xfrm>
          <a:prstGeom prst="rect">
            <a:avLst/>
          </a:prstGeom>
          <a:noFill/>
          <a:ln w="9525">
            <a:noFill/>
            <a:miter lim="800000"/>
            <a:headEnd/>
            <a:tailEnd/>
          </a:ln>
          <a:effectLst/>
        </p:spPr>
      </p:pic>
      <p:pic>
        <p:nvPicPr>
          <p:cNvPr id="44" name="Picture 14" descr="File:Urr ktv.svg"/>
          <p:cNvPicPr>
            <a:picLocks noChangeAspect="1" noChangeArrowheads="1"/>
          </p:cNvPicPr>
          <p:nvPr/>
        </p:nvPicPr>
        <p:blipFill>
          <a:blip r:embed="rId5" cstate="print"/>
          <a:srcRect r="4569" b="12454"/>
          <a:stretch>
            <a:fillRect/>
          </a:stretch>
        </p:blipFill>
        <p:spPr bwMode="auto">
          <a:xfrm>
            <a:off x="214283" y="2071678"/>
            <a:ext cx="2000263" cy="1446781"/>
          </a:xfrm>
          <a:prstGeom prst="rect">
            <a:avLst/>
          </a:prstGeom>
          <a:solidFill>
            <a:schemeClr val="tx1"/>
          </a:solidFill>
        </p:spPr>
      </p:pic>
      <p:sp>
        <p:nvSpPr>
          <p:cNvPr id="45" name="Left Arrow 44"/>
          <p:cNvSpPr/>
          <p:nvPr/>
        </p:nvSpPr>
        <p:spPr>
          <a:xfrm>
            <a:off x="5857884" y="3071810"/>
            <a:ext cx="2448000" cy="648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latin typeface="Calibri" pitchFamily="34" charset="0"/>
                <a:cs typeface="Calibri" pitchFamily="34" charset="0"/>
              </a:rPr>
              <a:t> Filter BFR</a:t>
            </a:r>
            <a:endParaRPr lang="ar-SA" dirty="0"/>
          </a:p>
        </p:txBody>
      </p:sp>
      <p:sp>
        <p:nvSpPr>
          <p:cNvPr id="46" name="Left Arrow 45"/>
          <p:cNvSpPr/>
          <p:nvPr/>
        </p:nvSpPr>
        <p:spPr>
          <a:xfrm>
            <a:off x="5857884" y="1071546"/>
            <a:ext cx="2448000" cy="648000"/>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latin typeface="Calibri" pitchFamily="34" charset="0"/>
                <a:cs typeface="Calibri" pitchFamily="34" charset="0"/>
              </a:rPr>
              <a:t>BFR to &amp; from the patient</a:t>
            </a:r>
            <a:endParaRPr lang="ar-SA" sz="1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37"/>
                                        </p:tgtEl>
                                        <p:attrNameLst>
                                          <p:attrName>r</p:attrName>
                                        </p:attrNameLst>
                                      </p:cBhvr>
                                    </p:animRot>
                                  </p:childTnLst>
                                </p:cTn>
                              </p:par>
                              <p:par>
                                <p:cTn id="7" presetID="22" presetClass="entr" presetSubtype="8" repeatCount="indefinite"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wipe(left)">
                                      <p:cBhvr>
                                        <p:cTn id="9" dur="1000"/>
                                        <p:tgtEl>
                                          <p:spTgt spid="27"/>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2000"/>
                                        <p:tgtEl>
                                          <p:spTgt spid="26"/>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2000"/>
                                        <p:tgtEl>
                                          <p:spTgt spid="29"/>
                                        </p:tgtEl>
                                      </p:cBhvr>
                                    </p:animEffect>
                                  </p:childTnLst>
                                </p:cTn>
                              </p:par>
                              <p:par>
                                <p:cTn id="19" presetID="22" presetClass="entr" presetSubtype="4" repeatCount="indefinite"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par>
                                <p:cTn id="22" presetID="8" presetClass="emph" presetSubtype="0" repeatCount="indefinite" fill="hold" grpId="0" nodeType="withEffect">
                                  <p:stCondLst>
                                    <p:cond delay="0"/>
                                  </p:stCondLst>
                                  <p:childTnLst>
                                    <p:animRot by="21600000">
                                      <p:cBhvr>
                                        <p:cTn id="23" dur="5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6" grpId="0" animBg="1"/>
      <p:bldP spid="37" grpId="0" animBg="1"/>
      <p:bldP spid="3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5155370"/>
            <a:ext cx="8640000" cy="1200329"/>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Increasing the filter BFR in R-AHD (both R-AHD</a:t>
            </a:r>
            <a:r>
              <a:rPr lang="en-US" sz="2400" baseline="30000" dirty="0" smtClean="0">
                <a:latin typeface="Calibri" pitchFamily="34" charset="0"/>
                <a:cs typeface="Calibri" pitchFamily="34" charset="0"/>
              </a:rPr>
              <a:t>0</a:t>
            </a:r>
            <a:r>
              <a:rPr lang="en-US" sz="2400" dirty="0" smtClean="0">
                <a:latin typeface="Calibri" pitchFamily="34" charset="0"/>
                <a:cs typeface="Calibri" pitchFamily="34" charset="0"/>
              </a:rPr>
              <a:t> and R-AHD</a:t>
            </a:r>
            <a:r>
              <a:rPr lang="en-US" sz="2400" baseline="30000" dirty="0" smtClean="0">
                <a:latin typeface="Calibri" pitchFamily="34" charset="0"/>
                <a:cs typeface="Calibri" pitchFamily="34" charset="0"/>
              </a:rPr>
              <a:t>PR</a:t>
            </a:r>
            <a:r>
              <a:rPr lang="en-US" sz="2400" dirty="0" smtClean="0">
                <a:latin typeface="Calibri" pitchFamily="34" charset="0"/>
                <a:cs typeface="Calibri" pitchFamily="34" charset="0"/>
              </a:rPr>
              <a:t>) did not increase the dialysis efficiency. The efficiency depends on the BFR to &amp; from the patient not on the filter BFR.  </a:t>
            </a:r>
            <a:endParaRPr lang="en-US" sz="2400" dirty="0">
              <a:latin typeface="Calibri" pitchFamily="34" charset="0"/>
              <a:cs typeface="Calibri" pitchFamily="34" charset="0"/>
            </a:endParaRPr>
          </a:p>
        </p:txBody>
      </p:sp>
      <p:pic>
        <p:nvPicPr>
          <p:cNvPr id="25" name="Picture 2"/>
          <p:cNvPicPr>
            <a:picLocks noChangeAspect="1" noChangeArrowheads="1"/>
          </p:cNvPicPr>
          <p:nvPr/>
        </p:nvPicPr>
        <p:blipFill>
          <a:blip r:embed="rId3"/>
          <a:srcRect/>
          <a:stretch>
            <a:fillRect/>
          </a:stretch>
        </p:blipFill>
        <p:spPr bwMode="auto">
          <a:xfrm>
            <a:off x="3214678" y="500042"/>
            <a:ext cx="2579123" cy="4320000"/>
          </a:xfrm>
          <a:prstGeom prst="rect">
            <a:avLst/>
          </a:prstGeom>
          <a:noFill/>
        </p:spPr>
      </p:pic>
      <p:sp>
        <p:nvSpPr>
          <p:cNvPr id="26" name="AutoShape 5"/>
          <p:cNvSpPr>
            <a:spLocks noChangeArrowheads="1"/>
          </p:cNvSpPr>
          <p:nvPr/>
        </p:nvSpPr>
        <p:spPr bwMode="auto">
          <a:xfrm>
            <a:off x="5248692" y="1136639"/>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7" name="AutoShape 6"/>
          <p:cNvSpPr>
            <a:spLocks noChangeArrowheads="1"/>
          </p:cNvSpPr>
          <p:nvPr/>
        </p:nvSpPr>
        <p:spPr bwMode="auto">
          <a:xfrm rot="16200000">
            <a:off x="4438075" y="1569002"/>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8" name="AutoShape 7"/>
          <p:cNvSpPr>
            <a:spLocks noChangeArrowheads="1"/>
          </p:cNvSpPr>
          <p:nvPr/>
        </p:nvSpPr>
        <p:spPr bwMode="auto">
          <a:xfrm>
            <a:off x="5248692" y="3786190"/>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9" name="AutoShape 8"/>
          <p:cNvSpPr>
            <a:spLocks noChangeArrowheads="1"/>
          </p:cNvSpPr>
          <p:nvPr/>
        </p:nvSpPr>
        <p:spPr bwMode="auto">
          <a:xfrm rot="10800000">
            <a:off x="3500428" y="1065201"/>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0" name="Rectangle 17"/>
          <p:cNvSpPr>
            <a:spLocks noChangeArrowheads="1"/>
          </p:cNvSpPr>
          <p:nvPr/>
        </p:nvSpPr>
        <p:spPr bwMode="auto">
          <a:xfrm>
            <a:off x="5284792" y="785794"/>
            <a:ext cx="215900" cy="104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1" name="Rectangle 18"/>
          <p:cNvSpPr>
            <a:spLocks noChangeArrowheads="1"/>
          </p:cNvSpPr>
          <p:nvPr/>
        </p:nvSpPr>
        <p:spPr bwMode="auto">
          <a:xfrm>
            <a:off x="5284792" y="2143116"/>
            <a:ext cx="215900" cy="248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2" name="Rectangle 19"/>
          <p:cNvSpPr>
            <a:spLocks noChangeArrowheads="1"/>
          </p:cNvSpPr>
          <p:nvPr/>
        </p:nvSpPr>
        <p:spPr bwMode="auto">
          <a:xfrm>
            <a:off x="3790938" y="1928802"/>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3" name="Rectangle 20"/>
          <p:cNvSpPr>
            <a:spLocks noChangeArrowheads="1"/>
          </p:cNvSpPr>
          <p:nvPr/>
        </p:nvSpPr>
        <p:spPr bwMode="auto">
          <a:xfrm>
            <a:off x="4071932" y="4429132"/>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4" name="Rectangle 21"/>
          <p:cNvSpPr>
            <a:spLocks noChangeArrowheads="1"/>
          </p:cNvSpPr>
          <p:nvPr/>
        </p:nvSpPr>
        <p:spPr bwMode="auto">
          <a:xfrm>
            <a:off x="3576626" y="2071678"/>
            <a:ext cx="214312" cy="2556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5" name="Rectangle 22"/>
          <p:cNvSpPr>
            <a:spLocks noChangeArrowheads="1"/>
          </p:cNvSpPr>
          <p:nvPr/>
        </p:nvSpPr>
        <p:spPr bwMode="auto">
          <a:xfrm>
            <a:off x="3575038" y="788967"/>
            <a:ext cx="215900" cy="1044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6" name="AutoShape 8"/>
          <p:cNvSpPr>
            <a:spLocks noChangeArrowheads="1"/>
          </p:cNvSpPr>
          <p:nvPr/>
        </p:nvSpPr>
        <p:spPr bwMode="auto">
          <a:xfrm rot="10800000">
            <a:off x="3534180" y="2493960"/>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7" name="AutoShape 3"/>
          <p:cNvSpPr>
            <a:spLocks noChangeArrowheads="1"/>
          </p:cNvSpPr>
          <p:nvPr/>
        </p:nvSpPr>
        <p:spPr bwMode="auto">
          <a:xfrm rot="16609938">
            <a:off x="5455431" y="1220312"/>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8" name="TextBox 37"/>
          <p:cNvSpPr txBox="1"/>
          <p:nvPr/>
        </p:nvSpPr>
        <p:spPr>
          <a:xfrm>
            <a:off x="3286116" y="4845618"/>
            <a:ext cx="2369256"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R - AHD</a:t>
            </a:r>
            <a:r>
              <a:rPr lang="en-US" baseline="30000" dirty="0" smtClean="0">
                <a:solidFill>
                  <a:srgbClr val="FFFF00"/>
                </a:solidFill>
                <a:latin typeface="Calibri" pitchFamily="34" charset="0"/>
                <a:cs typeface="Calibri" pitchFamily="34" charset="0"/>
              </a:rPr>
              <a:t>PR</a:t>
            </a:r>
            <a:endParaRPr lang="ar-SA" b="1" dirty="0">
              <a:solidFill>
                <a:srgbClr val="FFFF00"/>
              </a:solidFill>
              <a:latin typeface="Calibri" pitchFamily="34" charset="0"/>
            </a:endParaRPr>
          </a:p>
        </p:txBody>
      </p:sp>
      <p:sp>
        <p:nvSpPr>
          <p:cNvPr id="39" name="AutoShape 3"/>
          <p:cNvSpPr>
            <a:spLocks noChangeArrowheads="1"/>
          </p:cNvSpPr>
          <p:nvPr/>
        </p:nvSpPr>
        <p:spPr bwMode="auto">
          <a:xfrm rot="16609938">
            <a:off x="4292138" y="2026416"/>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42" name="&quot;No&quot; Symbol 41"/>
          <p:cNvSpPr/>
          <p:nvPr/>
        </p:nvSpPr>
        <p:spPr>
          <a:xfrm>
            <a:off x="8352032" y="3000372"/>
            <a:ext cx="792000" cy="792000"/>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pic>
        <p:nvPicPr>
          <p:cNvPr id="43" name="Picture 1"/>
          <p:cNvPicPr>
            <a:picLocks noChangeAspect="1" noChangeArrowheads="1"/>
          </p:cNvPicPr>
          <p:nvPr/>
        </p:nvPicPr>
        <p:blipFill>
          <a:blip r:embed="rId4" cstate="print"/>
          <a:srcRect/>
          <a:stretch>
            <a:fillRect/>
          </a:stretch>
        </p:blipFill>
        <p:spPr bwMode="auto">
          <a:xfrm>
            <a:off x="8352000" y="1071546"/>
            <a:ext cx="792000" cy="792000"/>
          </a:xfrm>
          <a:prstGeom prst="rect">
            <a:avLst/>
          </a:prstGeom>
          <a:noFill/>
          <a:ln w="9525">
            <a:noFill/>
            <a:miter lim="800000"/>
            <a:headEnd/>
            <a:tailEnd/>
          </a:ln>
          <a:effectLst/>
        </p:spPr>
      </p:pic>
      <p:pic>
        <p:nvPicPr>
          <p:cNvPr id="44" name="Picture 14" descr="File:Urr ktv.svg"/>
          <p:cNvPicPr>
            <a:picLocks noChangeAspect="1" noChangeArrowheads="1"/>
          </p:cNvPicPr>
          <p:nvPr/>
        </p:nvPicPr>
        <p:blipFill>
          <a:blip r:embed="rId5" cstate="print"/>
          <a:srcRect r="4569" b="12454"/>
          <a:stretch>
            <a:fillRect/>
          </a:stretch>
        </p:blipFill>
        <p:spPr bwMode="auto">
          <a:xfrm>
            <a:off x="214283" y="2071678"/>
            <a:ext cx="2000263" cy="1446781"/>
          </a:xfrm>
          <a:prstGeom prst="rect">
            <a:avLst/>
          </a:prstGeom>
          <a:solidFill>
            <a:schemeClr val="tx1"/>
          </a:solidFill>
        </p:spPr>
      </p:pic>
      <p:sp>
        <p:nvSpPr>
          <p:cNvPr id="45" name="Left Arrow 44"/>
          <p:cNvSpPr/>
          <p:nvPr/>
        </p:nvSpPr>
        <p:spPr>
          <a:xfrm>
            <a:off x="5857884" y="3071810"/>
            <a:ext cx="2448000" cy="648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latin typeface="Calibri" pitchFamily="34" charset="0"/>
                <a:cs typeface="Calibri" pitchFamily="34" charset="0"/>
              </a:rPr>
              <a:t> Filter BFR</a:t>
            </a:r>
            <a:endParaRPr lang="ar-SA" dirty="0"/>
          </a:p>
        </p:txBody>
      </p:sp>
      <p:sp>
        <p:nvSpPr>
          <p:cNvPr id="46" name="Left Arrow 45"/>
          <p:cNvSpPr/>
          <p:nvPr/>
        </p:nvSpPr>
        <p:spPr>
          <a:xfrm>
            <a:off x="5857884" y="1071546"/>
            <a:ext cx="2448000" cy="648000"/>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latin typeface="Calibri" pitchFamily="34" charset="0"/>
                <a:cs typeface="Calibri" pitchFamily="34" charset="0"/>
              </a:rPr>
              <a:t>BFR to &amp; from the patient</a:t>
            </a:r>
            <a:endParaRPr lang="ar-SA"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37"/>
                                        </p:tgtEl>
                                        <p:attrNameLst>
                                          <p:attrName>r</p:attrName>
                                        </p:attrNameLst>
                                      </p:cBhvr>
                                    </p:animRot>
                                  </p:childTnLst>
                                </p:cTn>
                              </p:par>
                              <p:par>
                                <p:cTn id="7" presetID="22" presetClass="entr" presetSubtype="8" repeatCount="indefinite"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wipe(left)">
                                      <p:cBhvr>
                                        <p:cTn id="9" dur="1000"/>
                                        <p:tgtEl>
                                          <p:spTgt spid="27"/>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2000"/>
                                        <p:tgtEl>
                                          <p:spTgt spid="26"/>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2000"/>
                                        <p:tgtEl>
                                          <p:spTgt spid="29"/>
                                        </p:tgtEl>
                                      </p:cBhvr>
                                    </p:animEffect>
                                  </p:childTnLst>
                                </p:cTn>
                              </p:par>
                              <p:par>
                                <p:cTn id="19" presetID="22" presetClass="entr" presetSubtype="4" repeatCount="indefinite"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par>
                                <p:cTn id="22" presetID="8" presetClass="emph" presetSubtype="0" repeatCount="indefinite" fill="hold" grpId="0" nodeType="withEffect">
                                  <p:stCondLst>
                                    <p:cond delay="0"/>
                                  </p:stCondLst>
                                  <p:childTnLst>
                                    <p:animRot by="21600000">
                                      <p:cBhvr>
                                        <p:cTn id="23" dur="5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6" grpId="0" animBg="1"/>
      <p:bldP spid="37" grpId="0" animBg="1"/>
      <p:bldP spid="3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4929198"/>
            <a:ext cx="8640000" cy="1569660"/>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PBR was associated with insignificant decrease in the </a:t>
            </a:r>
            <a:r>
              <a:rPr lang="en-US" sz="2400" dirty="0" err="1" smtClean="0">
                <a:latin typeface="Calibri" pitchFamily="34" charset="0"/>
                <a:cs typeface="Calibri" pitchFamily="34" charset="0"/>
              </a:rPr>
              <a:t>hemodialysis</a:t>
            </a:r>
            <a:r>
              <a:rPr lang="en-US" sz="2400" dirty="0" smtClean="0">
                <a:latin typeface="Calibri" pitchFamily="34" charset="0"/>
                <a:cs typeface="Calibri" pitchFamily="34" charset="0"/>
              </a:rPr>
              <a:t> efficiency</a:t>
            </a:r>
            <a:r>
              <a:rPr lang="en-US" sz="2400" dirty="0" smtClean="0">
                <a:solidFill>
                  <a:srgbClr val="FFFF00"/>
                </a:solidFill>
                <a:latin typeface="Calibri" pitchFamily="34" charset="0"/>
                <a:cs typeface="Calibri" pitchFamily="34" charset="0"/>
              </a:rPr>
              <a:t>, </a:t>
            </a:r>
            <a:r>
              <a:rPr lang="en-US" sz="2400" dirty="0" smtClean="0">
                <a:latin typeface="Calibri" pitchFamily="34" charset="0"/>
                <a:cs typeface="Calibri" pitchFamily="34" charset="0"/>
              </a:rPr>
              <a:t>possibly due to influx of uremic toxins from the </a:t>
            </a:r>
            <a:r>
              <a:rPr lang="en-US" sz="2400" dirty="0" err="1" smtClean="0">
                <a:latin typeface="Calibri" pitchFamily="34" charset="0"/>
                <a:cs typeface="Calibri" pitchFamily="34" charset="0"/>
              </a:rPr>
              <a:t>dialysate</a:t>
            </a:r>
            <a:r>
              <a:rPr lang="en-US" sz="2400" dirty="0" smtClean="0">
                <a:latin typeface="Calibri" pitchFamily="34" charset="0"/>
                <a:cs typeface="Calibri" pitchFamily="34" charset="0"/>
              </a:rPr>
              <a:t> </a:t>
            </a:r>
            <a:r>
              <a:rPr lang="en-US" sz="2400" dirty="0" smtClean="0">
                <a:solidFill>
                  <a:srgbClr val="FFFF00"/>
                </a:solidFill>
                <a:latin typeface="Calibri" pitchFamily="34" charset="0"/>
                <a:cs typeface="Calibri" pitchFamily="34" charset="0"/>
              </a:rPr>
              <a:t>to the recalculating blood in the filter. Increasing the </a:t>
            </a:r>
            <a:r>
              <a:rPr lang="en-US" sz="2400" dirty="0" err="1" smtClean="0">
                <a:solidFill>
                  <a:srgbClr val="FFFF00"/>
                </a:solidFill>
                <a:latin typeface="Calibri" pitchFamily="34" charset="0"/>
                <a:cs typeface="Calibri" pitchFamily="34" charset="0"/>
              </a:rPr>
              <a:t>dilayste</a:t>
            </a:r>
            <a:r>
              <a:rPr lang="en-US" sz="2400" dirty="0" smtClean="0">
                <a:solidFill>
                  <a:srgbClr val="FFFF00"/>
                </a:solidFill>
                <a:latin typeface="Calibri" pitchFamily="34" charset="0"/>
                <a:cs typeface="Calibri" pitchFamily="34" charset="0"/>
              </a:rPr>
              <a:t> flow rate may prevent this possible influx and improve the efficiency. </a:t>
            </a:r>
            <a:endParaRPr lang="en-US" sz="2400" dirty="0">
              <a:solidFill>
                <a:srgbClr val="FFFF00"/>
              </a:solidFill>
              <a:latin typeface="Calibri" pitchFamily="34" charset="0"/>
              <a:cs typeface="Calibri" pitchFamily="34" charset="0"/>
            </a:endParaRPr>
          </a:p>
        </p:txBody>
      </p:sp>
      <p:pic>
        <p:nvPicPr>
          <p:cNvPr id="646146" name="Picture 2"/>
          <p:cNvPicPr>
            <a:picLocks noChangeAspect="1" noChangeArrowheads="1"/>
          </p:cNvPicPr>
          <p:nvPr/>
        </p:nvPicPr>
        <p:blipFill>
          <a:blip r:embed="rId3"/>
          <a:srcRect l="2025" t="2114" r="1428" b="2748"/>
          <a:stretch>
            <a:fillRect/>
          </a:stretch>
        </p:blipFill>
        <p:spPr bwMode="auto">
          <a:xfrm>
            <a:off x="922214" y="606388"/>
            <a:ext cx="6864000" cy="43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4539817"/>
            <a:ext cx="8640000" cy="1938992"/>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Anyhow, </a:t>
            </a:r>
          </a:p>
          <a:p>
            <a:pPr marL="457200" indent="-457200" algn="just" rtl="0">
              <a:buFont typeface="Arial" pitchFamily="34" charset="0"/>
              <a:buChar char="•"/>
            </a:pPr>
            <a:r>
              <a:rPr lang="en-US" sz="2400" dirty="0" smtClean="0">
                <a:latin typeface="Calibri" pitchFamily="34" charset="0"/>
                <a:cs typeface="Calibri" pitchFamily="34" charset="0"/>
              </a:rPr>
              <a:t>Increasing the dialysis efficiency in the traditional chronic </a:t>
            </a:r>
            <a:r>
              <a:rPr lang="en-US" sz="2400" dirty="0" err="1" smtClean="0">
                <a:latin typeface="Calibri" pitchFamily="34" charset="0"/>
                <a:cs typeface="Calibri" pitchFamily="34" charset="0"/>
              </a:rPr>
              <a:t>hemodialysis</a:t>
            </a:r>
            <a:r>
              <a:rPr lang="en-US" sz="2400" dirty="0" smtClean="0">
                <a:latin typeface="Calibri" pitchFamily="34" charset="0"/>
                <a:cs typeface="Calibri" pitchFamily="34" charset="0"/>
              </a:rPr>
              <a:t> sessions that are carried for 4 hours, three times per week is of limited value </a:t>
            </a:r>
            <a:r>
              <a:rPr lang="en-US" sz="2400" dirty="0" smtClean="0">
                <a:solidFill>
                  <a:srgbClr val="FFFF00"/>
                </a:solidFill>
                <a:latin typeface="Calibri" pitchFamily="34" charset="0"/>
                <a:cs typeface="Calibri" pitchFamily="34" charset="0"/>
              </a:rPr>
              <a:t>as the target efficiency can be achieved by the commercially available filters. </a:t>
            </a:r>
          </a:p>
        </p:txBody>
      </p:sp>
      <p:sp>
        <p:nvSpPr>
          <p:cNvPr id="13" name="Rectangle 12"/>
          <p:cNvSpPr/>
          <p:nvPr/>
        </p:nvSpPr>
        <p:spPr>
          <a:xfrm>
            <a:off x="4907105" y="714356"/>
            <a:ext cx="1450845" cy="3539430"/>
          </a:xfrm>
          <a:prstGeom prst="rect">
            <a:avLst/>
          </a:prstGeom>
          <a:noFill/>
          <a:ln>
            <a:solidFill>
              <a:schemeClr val="tx1"/>
            </a:solidFill>
          </a:ln>
        </p:spPr>
        <p:txBody>
          <a:bodyPr wrap="none" lIns="91440" tIns="45720" rIns="91440" bIns="45720">
            <a:spAutoFit/>
          </a:bodyPr>
          <a:lstStyle/>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2 hours</a:t>
            </a:r>
          </a:p>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2 hours</a:t>
            </a:r>
          </a:p>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2 hours</a:t>
            </a:r>
          </a:p>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2 hours</a:t>
            </a:r>
          </a:p>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2 hours</a:t>
            </a:r>
          </a:p>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2 hours</a:t>
            </a:r>
          </a:p>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endParaRPr>
          </a:p>
        </p:txBody>
      </p:sp>
      <p:sp>
        <p:nvSpPr>
          <p:cNvPr id="12" name="Rectangle 11"/>
          <p:cNvSpPr/>
          <p:nvPr/>
        </p:nvSpPr>
        <p:spPr>
          <a:xfrm>
            <a:off x="1928794" y="714356"/>
            <a:ext cx="1450845" cy="3539430"/>
          </a:xfrm>
          <a:prstGeom prst="rect">
            <a:avLst/>
          </a:prstGeom>
          <a:noFill/>
          <a:ln>
            <a:solidFill>
              <a:schemeClr val="tx1"/>
            </a:solidFill>
          </a:ln>
        </p:spPr>
        <p:txBody>
          <a:bodyPr wrap="none" lIns="91440" tIns="45720" rIns="91440" bIns="45720">
            <a:spAutoFit/>
          </a:bodyPr>
          <a:lstStyle/>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4 hours</a:t>
            </a:r>
          </a:p>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a:t>
            </a:r>
          </a:p>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4 hours</a:t>
            </a:r>
          </a:p>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a:t>
            </a:r>
          </a:p>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4 hours</a:t>
            </a:r>
          </a:p>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a:t>
            </a:r>
          </a:p>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endParaRPr>
          </a:p>
        </p:txBody>
      </p:sp>
      <p:pic>
        <p:nvPicPr>
          <p:cNvPr id="647170" name="Picture 2"/>
          <p:cNvPicPr>
            <a:picLocks noChangeAspect="1" noChangeArrowheads="1"/>
          </p:cNvPicPr>
          <p:nvPr/>
        </p:nvPicPr>
        <p:blipFill>
          <a:blip r:embed="rId3"/>
          <a:srcRect/>
          <a:stretch>
            <a:fillRect/>
          </a:stretch>
        </p:blipFill>
        <p:spPr bwMode="auto">
          <a:xfrm>
            <a:off x="6485168" y="714356"/>
            <a:ext cx="2373112" cy="1785950"/>
          </a:xfrm>
          <a:prstGeom prst="rect">
            <a:avLst/>
          </a:prstGeom>
          <a:noFill/>
          <a:ln w="9525">
            <a:noFill/>
            <a:miter lim="800000"/>
            <a:headEnd/>
            <a:tailEnd/>
          </a:ln>
          <a:effectLst/>
        </p:spPr>
      </p:pic>
      <p:pic>
        <p:nvPicPr>
          <p:cNvPr id="647171" name="Picture 3"/>
          <p:cNvPicPr>
            <a:picLocks noChangeAspect="1" noChangeArrowheads="1"/>
          </p:cNvPicPr>
          <p:nvPr/>
        </p:nvPicPr>
        <p:blipFill>
          <a:blip r:embed="rId4"/>
          <a:srcRect t="28947" b="11842"/>
          <a:stretch>
            <a:fillRect/>
          </a:stretch>
        </p:blipFill>
        <p:spPr bwMode="auto">
          <a:xfrm rot="5400000">
            <a:off x="-67353" y="1631629"/>
            <a:ext cx="2770541" cy="936000"/>
          </a:xfrm>
          <a:prstGeom prst="rect">
            <a:avLst/>
          </a:prstGeom>
          <a:noFill/>
          <a:ln w="9525">
            <a:solidFill>
              <a:schemeClr val="tx1"/>
            </a:solidFill>
            <a:miter lim="800000"/>
            <a:headEnd/>
            <a:tailEnd/>
          </a:ln>
          <a:effectLst/>
        </p:spPr>
      </p:pic>
      <p:pic>
        <p:nvPicPr>
          <p:cNvPr id="800770" name="Picture 2"/>
          <p:cNvPicPr>
            <a:picLocks noChangeAspect="1" noChangeArrowheads="1"/>
          </p:cNvPicPr>
          <p:nvPr/>
        </p:nvPicPr>
        <p:blipFill>
          <a:blip r:embed="rId5"/>
          <a:srcRect l="10000" t="11429" r="13333" b="6666"/>
          <a:stretch>
            <a:fillRect/>
          </a:stretch>
        </p:blipFill>
        <p:spPr bwMode="auto">
          <a:xfrm>
            <a:off x="3417190" y="714356"/>
            <a:ext cx="1512000" cy="3600000"/>
          </a:xfrm>
          <a:prstGeom prst="rect">
            <a:avLst/>
          </a:prstGeom>
          <a:noFill/>
          <a:ln w="9525">
            <a:noFill/>
            <a:miter lim="800000"/>
            <a:headEnd/>
            <a:tailEnd/>
          </a:ln>
          <a:effectLst/>
        </p:spPr>
      </p:pic>
      <p:sp>
        <p:nvSpPr>
          <p:cNvPr id="10" name="Rectangle 9"/>
          <p:cNvSpPr/>
          <p:nvPr/>
        </p:nvSpPr>
        <p:spPr>
          <a:xfrm>
            <a:off x="4982114" y="571480"/>
            <a:ext cx="3947604" cy="392909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4539817"/>
            <a:ext cx="8640000" cy="1200329"/>
          </a:xfrm>
          <a:prstGeom prst="rect">
            <a:avLst/>
          </a:prstGeom>
          <a:noFill/>
        </p:spPr>
        <p:txBody>
          <a:bodyPr wrap="square" rtlCol="1">
            <a:spAutoFit/>
          </a:bodyPr>
          <a:lstStyle/>
          <a:p>
            <a:pPr marL="457200" indent="-457200" algn="just" rtl="0">
              <a:buFont typeface="Arial" pitchFamily="34" charset="0"/>
              <a:buChar char="•"/>
            </a:pPr>
            <a:r>
              <a:rPr lang="en-US" sz="2400" dirty="0" smtClean="0">
                <a:latin typeface="Calibri" pitchFamily="34" charset="0"/>
                <a:cs typeface="Calibri" pitchFamily="34" charset="0"/>
              </a:rPr>
              <a:t>The use of high flux filter remains the recommended approach if the efficiency is a concern as in daily dialysis where 2 hours sessions are carried out 5-6 days every week</a:t>
            </a:r>
            <a:r>
              <a:rPr lang="en-US" sz="2400" dirty="0" smtClean="0">
                <a:solidFill>
                  <a:srgbClr val="FFFF00"/>
                </a:solidFill>
                <a:latin typeface="Calibri" pitchFamily="34" charset="0"/>
                <a:cs typeface="Calibri" pitchFamily="34" charset="0"/>
              </a:rPr>
              <a:t>.</a:t>
            </a:r>
            <a:r>
              <a:rPr lang="en-US" sz="2400" baseline="30000" dirty="0" smtClean="0">
                <a:solidFill>
                  <a:srgbClr val="FFFF00"/>
                </a:solidFill>
                <a:latin typeface="Calibri" pitchFamily="34" charset="0"/>
                <a:cs typeface="Calibri" pitchFamily="34" charset="0"/>
              </a:rPr>
              <a:t> 13, 14</a:t>
            </a:r>
            <a:endParaRPr lang="en-US" sz="2400" dirty="0">
              <a:solidFill>
                <a:srgbClr val="FFFF00"/>
              </a:solidFill>
              <a:latin typeface="Calibri" pitchFamily="34" charset="0"/>
              <a:cs typeface="Calibri" pitchFamily="34" charset="0"/>
            </a:endParaRPr>
          </a:p>
        </p:txBody>
      </p:sp>
      <p:sp>
        <p:nvSpPr>
          <p:cNvPr id="13" name="Rectangle 12"/>
          <p:cNvSpPr/>
          <p:nvPr/>
        </p:nvSpPr>
        <p:spPr>
          <a:xfrm>
            <a:off x="4907105" y="714356"/>
            <a:ext cx="1450845" cy="3539430"/>
          </a:xfrm>
          <a:prstGeom prst="rect">
            <a:avLst/>
          </a:prstGeom>
          <a:noFill/>
          <a:ln>
            <a:solidFill>
              <a:schemeClr val="tx1"/>
            </a:solidFill>
          </a:ln>
        </p:spPr>
        <p:txBody>
          <a:bodyPr wrap="none" lIns="91440" tIns="45720" rIns="91440" bIns="45720">
            <a:spAutoFit/>
          </a:bodyPr>
          <a:lstStyle/>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2 hours</a:t>
            </a:r>
          </a:p>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2 hours</a:t>
            </a:r>
          </a:p>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2 hours</a:t>
            </a:r>
          </a:p>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2 hours</a:t>
            </a:r>
          </a:p>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2 hours</a:t>
            </a:r>
          </a:p>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2 hours</a:t>
            </a:r>
          </a:p>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endParaRPr>
          </a:p>
        </p:txBody>
      </p:sp>
      <p:sp>
        <p:nvSpPr>
          <p:cNvPr id="12" name="Rectangle 11"/>
          <p:cNvSpPr/>
          <p:nvPr/>
        </p:nvSpPr>
        <p:spPr>
          <a:xfrm>
            <a:off x="1928794" y="714356"/>
            <a:ext cx="1450845" cy="3539430"/>
          </a:xfrm>
          <a:prstGeom prst="rect">
            <a:avLst/>
          </a:prstGeom>
          <a:noFill/>
          <a:ln>
            <a:solidFill>
              <a:schemeClr val="tx1"/>
            </a:solidFill>
          </a:ln>
        </p:spPr>
        <p:txBody>
          <a:bodyPr wrap="none" lIns="91440" tIns="45720" rIns="91440" bIns="45720">
            <a:spAutoFit/>
          </a:bodyPr>
          <a:lstStyle/>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4 hours</a:t>
            </a:r>
          </a:p>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a:t>
            </a:r>
          </a:p>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4 hours</a:t>
            </a:r>
          </a:p>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a:t>
            </a:r>
          </a:p>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4 hours</a:t>
            </a:r>
          </a:p>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a:t>
            </a:r>
          </a:p>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rPr>
              <a:t>----------</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pitchFamily="34" charset="0"/>
              <a:cs typeface="Calibri" pitchFamily="34" charset="0"/>
            </a:endParaRPr>
          </a:p>
        </p:txBody>
      </p:sp>
      <p:pic>
        <p:nvPicPr>
          <p:cNvPr id="647170" name="Picture 2"/>
          <p:cNvPicPr>
            <a:picLocks noChangeAspect="1" noChangeArrowheads="1"/>
          </p:cNvPicPr>
          <p:nvPr/>
        </p:nvPicPr>
        <p:blipFill>
          <a:blip r:embed="rId3"/>
          <a:srcRect/>
          <a:stretch>
            <a:fillRect/>
          </a:stretch>
        </p:blipFill>
        <p:spPr bwMode="auto">
          <a:xfrm>
            <a:off x="6485168" y="714356"/>
            <a:ext cx="2373112" cy="1785950"/>
          </a:xfrm>
          <a:prstGeom prst="rect">
            <a:avLst/>
          </a:prstGeom>
          <a:noFill/>
          <a:ln w="9525">
            <a:noFill/>
            <a:miter lim="800000"/>
            <a:headEnd/>
            <a:tailEnd/>
          </a:ln>
          <a:effectLst/>
        </p:spPr>
      </p:pic>
      <p:pic>
        <p:nvPicPr>
          <p:cNvPr id="647171" name="Picture 3"/>
          <p:cNvPicPr>
            <a:picLocks noChangeAspect="1" noChangeArrowheads="1"/>
          </p:cNvPicPr>
          <p:nvPr/>
        </p:nvPicPr>
        <p:blipFill>
          <a:blip r:embed="rId4"/>
          <a:srcRect t="28947" b="11842"/>
          <a:stretch>
            <a:fillRect/>
          </a:stretch>
        </p:blipFill>
        <p:spPr bwMode="auto">
          <a:xfrm rot="5400000">
            <a:off x="-67353" y="1631629"/>
            <a:ext cx="2770541" cy="936000"/>
          </a:xfrm>
          <a:prstGeom prst="rect">
            <a:avLst/>
          </a:prstGeom>
          <a:noFill/>
          <a:ln w="9525">
            <a:solidFill>
              <a:schemeClr val="tx1"/>
            </a:solidFill>
            <a:miter lim="800000"/>
            <a:headEnd/>
            <a:tailEnd/>
          </a:ln>
          <a:effectLst/>
        </p:spPr>
      </p:pic>
      <p:pic>
        <p:nvPicPr>
          <p:cNvPr id="800770" name="Picture 2"/>
          <p:cNvPicPr>
            <a:picLocks noChangeAspect="1" noChangeArrowheads="1"/>
          </p:cNvPicPr>
          <p:nvPr/>
        </p:nvPicPr>
        <p:blipFill>
          <a:blip r:embed="rId5"/>
          <a:srcRect l="10000" t="11429" r="13333" b="6666"/>
          <a:stretch>
            <a:fillRect/>
          </a:stretch>
        </p:blipFill>
        <p:spPr bwMode="auto">
          <a:xfrm>
            <a:off x="3417190" y="714356"/>
            <a:ext cx="1512000" cy="3600000"/>
          </a:xfrm>
          <a:prstGeom prst="rect">
            <a:avLst/>
          </a:prstGeom>
          <a:noFill/>
          <a:ln w="9525">
            <a:noFill/>
            <a:miter lim="800000"/>
            <a:headEnd/>
            <a:tailEnd/>
          </a:ln>
          <a:effectLst/>
        </p:spPr>
      </p:pic>
      <p:sp>
        <p:nvSpPr>
          <p:cNvPr id="10" name="Rectangle 9"/>
          <p:cNvSpPr/>
          <p:nvPr/>
        </p:nvSpPr>
        <p:spPr>
          <a:xfrm>
            <a:off x="71406" y="546752"/>
            <a:ext cx="3286148" cy="3953818"/>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9718" y="5534585"/>
            <a:ext cx="8640000" cy="1323439"/>
          </a:xfrm>
          <a:prstGeom prst="rect">
            <a:avLst/>
          </a:prstGeom>
          <a:noFill/>
        </p:spPr>
        <p:txBody>
          <a:bodyPr wrap="square" rtlCol="1">
            <a:spAutoFit/>
          </a:bodyPr>
          <a:lstStyle/>
          <a:p>
            <a:pPr marL="457200" indent="-457200" algn="just" rtl="0"/>
            <a:r>
              <a:rPr lang="en-US" sz="2000" dirty="0" smtClean="0">
                <a:latin typeface="Calibri" pitchFamily="34" charset="0"/>
                <a:cs typeface="Calibri" pitchFamily="34" charset="0"/>
              </a:rPr>
              <a:t>(2)  The </a:t>
            </a:r>
            <a:r>
              <a:rPr lang="en-US" sz="2000" dirty="0">
                <a:latin typeface="Calibri" pitchFamily="34" charset="0"/>
                <a:cs typeface="Calibri" pitchFamily="34" charset="0"/>
              </a:rPr>
              <a:t>recirculation line (R) forms the transverse limb of the H </a:t>
            </a:r>
            <a:r>
              <a:rPr lang="en-US" sz="2000" dirty="0">
                <a:solidFill>
                  <a:srgbClr val="FFFF00"/>
                </a:solidFill>
                <a:latin typeface="Calibri" pitchFamily="34" charset="0"/>
                <a:cs typeface="Calibri" pitchFamily="34" charset="0"/>
              </a:rPr>
              <a:t>and divides the arterial line into the filter segment (</a:t>
            </a:r>
            <a:r>
              <a:rPr lang="en-US" sz="2000" dirty="0" err="1">
                <a:solidFill>
                  <a:srgbClr val="FFFF00"/>
                </a:solidFill>
                <a:latin typeface="Calibri" pitchFamily="34" charset="0"/>
                <a:cs typeface="Calibri" pitchFamily="34" charset="0"/>
              </a:rPr>
              <a:t>F</a:t>
            </a:r>
            <a:r>
              <a:rPr lang="en-US" sz="2000" baseline="30000" dirty="0" err="1">
                <a:solidFill>
                  <a:srgbClr val="FFFF00"/>
                </a:solidFill>
                <a:latin typeface="Calibri" pitchFamily="34" charset="0"/>
                <a:cs typeface="Calibri" pitchFamily="34" charset="0"/>
              </a:rPr>
              <a:t>a</a:t>
            </a:r>
            <a:r>
              <a:rPr lang="en-US" sz="2000" dirty="0">
                <a:solidFill>
                  <a:srgbClr val="FFFF00"/>
                </a:solidFill>
                <a:latin typeface="Calibri" pitchFamily="34" charset="0"/>
                <a:cs typeface="Calibri" pitchFamily="34" charset="0"/>
              </a:rPr>
              <a:t>) and the patient segment (P</a:t>
            </a:r>
            <a:r>
              <a:rPr lang="en-US" sz="2000" baseline="30000" dirty="0">
                <a:solidFill>
                  <a:srgbClr val="FFFF00"/>
                </a:solidFill>
                <a:latin typeface="Calibri" pitchFamily="34" charset="0"/>
                <a:cs typeface="Calibri" pitchFamily="34" charset="0"/>
              </a:rPr>
              <a:t>a</a:t>
            </a:r>
            <a:r>
              <a:rPr lang="en-US" sz="2000" dirty="0">
                <a:solidFill>
                  <a:srgbClr val="FFFF00"/>
                </a:solidFill>
                <a:latin typeface="Calibri" pitchFamily="34" charset="0"/>
                <a:cs typeface="Calibri" pitchFamily="34" charset="0"/>
              </a:rPr>
              <a:t>) of the arterial line and divides the venous line into the filter segment (F</a:t>
            </a:r>
            <a:r>
              <a:rPr lang="en-US" sz="2000" baseline="30000" dirty="0">
                <a:solidFill>
                  <a:srgbClr val="FFFF00"/>
                </a:solidFill>
                <a:latin typeface="Calibri" pitchFamily="34" charset="0"/>
                <a:cs typeface="Calibri" pitchFamily="34" charset="0"/>
              </a:rPr>
              <a:t>v</a:t>
            </a:r>
            <a:r>
              <a:rPr lang="en-US" sz="2000" dirty="0">
                <a:solidFill>
                  <a:srgbClr val="FFFF00"/>
                </a:solidFill>
                <a:latin typeface="Calibri" pitchFamily="34" charset="0"/>
                <a:cs typeface="Calibri" pitchFamily="34" charset="0"/>
              </a:rPr>
              <a:t>) and the patient segment (</a:t>
            </a:r>
            <a:r>
              <a:rPr lang="en-US" sz="2000" dirty="0" err="1">
                <a:solidFill>
                  <a:srgbClr val="FFFF00"/>
                </a:solidFill>
                <a:latin typeface="Calibri" pitchFamily="34" charset="0"/>
                <a:cs typeface="Calibri" pitchFamily="34" charset="0"/>
              </a:rPr>
              <a:t>P</a:t>
            </a:r>
            <a:r>
              <a:rPr lang="en-US" sz="2000" baseline="30000" dirty="0" err="1">
                <a:solidFill>
                  <a:srgbClr val="FFFF00"/>
                </a:solidFill>
                <a:latin typeface="Calibri" pitchFamily="34" charset="0"/>
                <a:cs typeface="Calibri" pitchFamily="34" charset="0"/>
              </a:rPr>
              <a:t>v</a:t>
            </a:r>
            <a:r>
              <a:rPr lang="en-US" sz="2000" dirty="0">
                <a:solidFill>
                  <a:srgbClr val="FFFF00"/>
                </a:solidFill>
                <a:latin typeface="Calibri" pitchFamily="34" charset="0"/>
                <a:cs typeface="Calibri" pitchFamily="34" charset="0"/>
              </a:rPr>
              <a:t>) of the venous line. </a:t>
            </a:r>
            <a:endParaRPr lang="en-US" sz="2000" dirty="0" smtClean="0">
              <a:solidFill>
                <a:srgbClr val="FFFF00"/>
              </a:solidFill>
              <a:latin typeface="Calibri" pitchFamily="34" charset="0"/>
              <a:cs typeface="Calibri" pitchFamily="34" charset="0"/>
            </a:endParaRPr>
          </a:p>
        </p:txBody>
      </p:sp>
      <p:sp>
        <p:nvSpPr>
          <p:cNvPr id="7" name="TextBox 6"/>
          <p:cNvSpPr txBox="1"/>
          <p:nvPr/>
        </p:nvSpPr>
        <p:spPr>
          <a:xfrm>
            <a:off x="3500430" y="5143512"/>
            <a:ext cx="2369256" cy="369332"/>
          </a:xfrm>
          <a:prstGeom prst="rect">
            <a:avLst/>
          </a:prstGeom>
          <a:noFill/>
        </p:spPr>
        <p:txBody>
          <a:bodyPr wrap="square" rtlCol="1">
            <a:spAutoFit/>
          </a:bodyPr>
          <a:lstStyle/>
          <a:p>
            <a:pPr algn="ctr" rtl="0"/>
            <a:r>
              <a:rPr lang="en-US" b="1" dirty="0" smtClean="0">
                <a:solidFill>
                  <a:srgbClr val="FFFF00"/>
                </a:solidFill>
                <a:latin typeface="Calibri" pitchFamily="34" charset="0"/>
                <a:cs typeface="Calibri" pitchFamily="34" charset="0"/>
              </a:rPr>
              <a:t>AHD Connections</a:t>
            </a:r>
            <a:endParaRPr lang="ar-SA" b="1" dirty="0">
              <a:solidFill>
                <a:srgbClr val="FFFF00"/>
              </a:solidFill>
              <a:latin typeface="Calibri" pitchFamily="34" charset="0"/>
            </a:endParaRPr>
          </a:p>
        </p:txBody>
      </p:sp>
      <p:pic>
        <p:nvPicPr>
          <p:cNvPr id="8" name="Picture 2"/>
          <p:cNvPicPr>
            <a:picLocks noChangeAspect="1" noChangeArrowheads="1"/>
          </p:cNvPicPr>
          <p:nvPr/>
        </p:nvPicPr>
        <p:blipFill>
          <a:blip r:embed="rId3"/>
          <a:srcRect/>
          <a:stretch>
            <a:fillRect/>
          </a:stretch>
        </p:blipFill>
        <p:spPr bwMode="auto">
          <a:xfrm>
            <a:off x="3207322" y="500042"/>
            <a:ext cx="2579124" cy="4320000"/>
          </a:xfrm>
          <a:prstGeom prst="rect">
            <a:avLst/>
          </a:prstGeom>
          <a:noFill/>
        </p:spPr>
      </p:pic>
      <p:sp>
        <p:nvSpPr>
          <p:cNvPr id="9" name="AutoShape 3"/>
          <p:cNvSpPr>
            <a:spLocks noChangeArrowheads="1"/>
          </p:cNvSpPr>
          <p:nvPr/>
        </p:nvSpPr>
        <p:spPr bwMode="auto">
          <a:xfrm rot="16609938">
            <a:off x="5421681" y="2954913"/>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0" name="AutoShape 6"/>
          <p:cNvSpPr>
            <a:spLocks noChangeArrowheads="1"/>
          </p:cNvSpPr>
          <p:nvPr/>
        </p:nvSpPr>
        <p:spPr bwMode="auto">
          <a:xfrm rot="16200000">
            <a:off x="4361881" y="1569002"/>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1" name="Rectangle 10"/>
          <p:cNvSpPr>
            <a:spLocks noChangeArrowheads="1"/>
          </p:cNvSpPr>
          <p:nvPr/>
        </p:nvSpPr>
        <p:spPr bwMode="auto">
          <a:xfrm>
            <a:off x="3714744" y="1884364"/>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9"/>
                                        </p:tgtEl>
                                        <p:attrNameLst>
                                          <p:attrName>r</p:attrName>
                                        </p:attrNameLst>
                                      </p:cBhvr>
                                    </p:animRot>
                                  </p:childTnLst>
                                </p:cTn>
                              </p:par>
                              <p:par>
                                <p:cTn id="7" presetID="22" presetClass="entr" presetSubtype="8" repeatCount="indefinite"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3357562"/>
            <a:ext cx="8640000" cy="1569660"/>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The results on effect on efficiency in the current study is compatible with the results of an earlier study by El </a:t>
            </a:r>
            <a:r>
              <a:rPr lang="en-US" sz="2400" dirty="0" err="1" smtClean="0">
                <a:latin typeface="Calibri" pitchFamily="34" charset="0"/>
                <a:cs typeface="Calibri" pitchFamily="34" charset="0"/>
              </a:rPr>
              <a:t>Hatw</a:t>
            </a:r>
            <a:r>
              <a:rPr lang="en-US" sz="2400" dirty="0" smtClean="0">
                <a:latin typeface="Calibri" pitchFamily="34" charset="0"/>
                <a:cs typeface="Calibri" pitchFamily="34" charset="0"/>
              </a:rPr>
              <a:t> on 1999</a:t>
            </a:r>
            <a:r>
              <a:rPr lang="en-US" sz="2400" baseline="30000" dirty="0" smtClean="0">
                <a:latin typeface="Calibri" pitchFamily="34" charset="0"/>
                <a:cs typeface="Calibri" pitchFamily="34" charset="0"/>
              </a:rPr>
              <a:t> 6</a:t>
            </a:r>
            <a:r>
              <a:rPr lang="en-US" sz="2400" dirty="0" smtClean="0">
                <a:latin typeface="Calibri" pitchFamily="34" charset="0"/>
                <a:cs typeface="Calibri" pitchFamily="34" charset="0"/>
              </a:rPr>
              <a:t>  who stated that “The efficiency of AHD was not increased by increasing the filter BFR in both pediatric and adult filters”. </a:t>
            </a:r>
            <a:r>
              <a:rPr lang="en-US" sz="2400" dirty="0" smtClean="0">
                <a:solidFill>
                  <a:srgbClr val="FFFF00"/>
                </a:solidFill>
                <a:latin typeface="Calibri" pitchFamily="34" charset="0"/>
                <a:cs typeface="Calibri" pitchFamily="34" charset="0"/>
              </a:rPr>
              <a:t> </a:t>
            </a:r>
          </a:p>
        </p:txBody>
      </p:sp>
      <p:pic>
        <p:nvPicPr>
          <p:cNvPr id="5" name="Picture 2"/>
          <p:cNvPicPr>
            <a:picLocks noChangeAspect="1" noChangeArrowheads="1"/>
          </p:cNvPicPr>
          <p:nvPr/>
        </p:nvPicPr>
        <p:blipFill>
          <a:blip r:embed="rId3"/>
          <a:srcRect/>
          <a:stretch>
            <a:fillRect/>
          </a:stretch>
        </p:blipFill>
        <p:spPr bwMode="auto">
          <a:xfrm>
            <a:off x="1428728" y="571480"/>
            <a:ext cx="1397013" cy="2340000"/>
          </a:xfrm>
          <a:prstGeom prst="rect">
            <a:avLst/>
          </a:prstGeom>
          <a:noFill/>
        </p:spPr>
      </p:pic>
      <p:sp>
        <p:nvSpPr>
          <p:cNvPr id="6" name="AutoShape 5"/>
          <p:cNvSpPr>
            <a:spLocks noChangeArrowheads="1"/>
          </p:cNvSpPr>
          <p:nvPr/>
        </p:nvSpPr>
        <p:spPr bwMode="auto">
          <a:xfrm>
            <a:off x="2523320"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 name="AutoShape 6"/>
          <p:cNvSpPr>
            <a:spLocks noChangeArrowheads="1"/>
          </p:cNvSpPr>
          <p:nvPr/>
        </p:nvSpPr>
        <p:spPr bwMode="auto">
          <a:xfrm rot="16200000">
            <a:off x="2053569"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 name="AutoShape 7"/>
          <p:cNvSpPr>
            <a:spLocks noChangeArrowheads="1"/>
          </p:cNvSpPr>
          <p:nvPr/>
        </p:nvSpPr>
        <p:spPr bwMode="auto">
          <a:xfrm>
            <a:off x="2523320"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8"/>
          <p:cNvSpPr>
            <a:spLocks noChangeArrowheads="1"/>
          </p:cNvSpPr>
          <p:nvPr/>
        </p:nvSpPr>
        <p:spPr bwMode="auto">
          <a:xfrm rot="10800000">
            <a:off x="1611160"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 name="Rectangle 17"/>
          <p:cNvSpPr>
            <a:spLocks noChangeArrowheads="1"/>
          </p:cNvSpPr>
          <p:nvPr/>
        </p:nvSpPr>
        <p:spPr bwMode="auto">
          <a:xfrm>
            <a:off x="2532231"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 name="Rectangle 18"/>
          <p:cNvSpPr>
            <a:spLocks noChangeArrowheads="1"/>
          </p:cNvSpPr>
          <p:nvPr/>
        </p:nvSpPr>
        <p:spPr bwMode="auto">
          <a:xfrm>
            <a:off x="2532231"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 name="Rectangle 19"/>
          <p:cNvSpPr>
            <a:spLocks noChangeArrowheads="1"/>
          </p:cNvSpPr>
          <p:nvPr/>
        </p:nvSpPr>
        <p:spPr bwMode="auto">
          <a:xfrm>
            <a:off x="1723049"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3" name="Rectangle 20"/>
          <p:cNvSpPr>
            <a:spLocks noChangeArrowheads="1"/>
          </p:cNvSpPr>
          <p:nvPr/>
        </p:nvSpPr>
        <p:spPr bwMode="auto">
          <a:xfrm>
            <a:off x="1899320"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4" name="Rectangle 21"/>
          <p:cNvSpPr>
            <a:spLocks noChangeArrowheads="1"/>
          </p:cNvSpPr>
          <p:nvPr/>
        </p:nvSpPr>
        <p:spPr bwMode="auto">
          <a:xfrm>
            <a:off x="1613591"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5" name="Rectangle 22"/>
          <p:cNvSpPr>
            <a:spLocks noChangeArrowheads="1"/>
          </p:cNvSpPr>
          <p:nvPr/>
        </p:nvSpPr>
        <p:spPr bwMode="auto">
          <a:xfrm>
            <a:off x="1612780"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6" name="AutoShape 8"/>
          <p:cNvSpPr>
            <a:spLocks noChangeArrowheads="1"/>
          </p:cNvSpPr>
          <p:nvPr/>
        </p:nvSpPr>
        <p:spPr bwMode="auto">
          <a:xfrm rot="10800000">
            <a:off x="1611160"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9" name="AutoShape 3"/>
          <p:cNvSpPr>
            <a:spLocks noChangeArrowheads="1"/>
          </p:cNvSpPr>
          <p:nvPr/>
        </p:nvSpPr>
        <p:spPr bwMode="auto">
          <a:xfrm rot="16609938">
            <a:off x="2637832"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0"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1"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pic>
        <p:nvPicPr>
          <p:cNvPr id="22" name="Picture 3"/>
          <p:cNvPicPr>
            <a:picLocks noChangeArrowheads="1"/>
          </p:cNvPicPr>
          <p:nvPr/>
        </p:nvPicPr>
        <p:blipFill>
          <a:blip r:embed="rId4"/>
          <a:srcRect l="16409" r="17597"/>
          <a:stretch>
            <a:fillRect/>
          </a:stretch>
        </p:blipFill>
        <p:spPr bwMode="auto">
          <a:xfrm>
            <a:off x="6114380" y="571480"/>
            <a:ext cx="1396800" cy="2340000"/>
          </a:xfrm>
          <a:prstGeom prst="rect">
            <a:avLst/>
          </a:prstGeom>
          <a:noFill/>
        </p:spPr>
      </p:pic>
      <p:sp>
        <p:nvSpPr>
          <p:cNvPr id="23" name="AutoShape 3"/>
          <p:cNvSpPr>
            <a:spLocks noChangeArrowheads="1"/>
          </p:cNvSpPr>
          <p:nvPr/>
        </p:nvSpPr>
        <p:spPr bwMode="auto">
          <a:xfrm rot="16609938">
            <a:off x="7272806"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4" name="AutoShape 5"/>
          <p:cNvSpPr>
            <a:spLocks noChangeArrowheads="1"/>
          </p:cNvSpPr>
          <p:nvPr/>
        </p:nvSpPr>
        <p:spPr bwMode="auto">
          <a:xfrm>
            <a:off x="7200142"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7"/>
          <p:cNvSpPr>
            <a:spLocks noChangeArrowheads="1"/>
          </p:cNvSpPr>
          <p:nvPr/>
        </p:nvSpPr>
        <p:spPr bwMode="auto">
          <a:xfrm>
            <a:off x="7200142"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6" name="AutoShape 8"/>
          <p:cNvSpPr>
            <a:spLocks noChangeArrowheads="1"/>
          </p:cNvSpPr>
          <p:nvPr/>
        </p:nvSpPr>
        <p:spPr bwMode="auto">
          <a:xfrm rot="10800000">
            <a:off x="6315206"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7" name="Rectangle 17"/>
          <p:cNvSpPr>
            <a:spLocks noChangeArrowheads="1"/>
          </p:cNvSpPr>
          <p:nvPr/>
        </p:nvSpPr>
        <p:spPr bwMode="auto">
          <a:xfrm>
            <a:off x="7209053"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8" name="Rectangle 20"/>
          <p:cNvSpPr>
            <a:spLocks noChangeArrowheads="1"/>
          </p:cNvSpPr>
          <p:nvPr/>
        </p:nvSpPr>
        <p:spPr bwMode="auto">
          <a:xfrm>
            <a:off x="6576142"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9" name="Rectangle 22"/>
          <p:cNvSpPr>
            <a:spLocks noChangeArrowheads="1"/>
          </p:cNvSpPr>
          <p:nvPr/>
        </p:nvSpPr>
        <p:spPr bwMode="auto">
          <a:xfrm>
            <a:off x="6324425"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0" name="AutoShape 8"/>
          <p:cNvSpPr>
            <a:spLocks noChangeArrowheads="1"/>
          </p:cNvSpPr>
          <p:nvPr/>
        </p:nvSpPr>
        <p:spPr bwMode="auto">
          <a:xfrm rot="10800000">
            <a:off x="6315206"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5" name="TextBox 34"/>
          <p:cNvSpPr txBox="1"/>
          <p:nvPr/>
        </p:nvSpPr>
        <p:spPr>
          <a:xfrm>
            <a:off x="1785918" y="2928934"/>
            <a:ext cx="684000"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AHD</a:t>
            </a:r>
          </a:p>
        </p:txBody>
      </p:sp>
      <p:sp>
        <p:nvSpPr>
          <p:cNvPr id="36" name="TextBox 35"/>
          <p:cNvSpPr txBox="1"/>
          <p:nvPr/>
        </p:nvSpPr>
        <p:spPr>
          <a:xfrm>
            <a:off x="6357950" y="2928934"/>
            <a:ext cx="864000" cy="369332"/>
          </a:xfrm>
          <a:prstGeom prst="rect">
            <a:avLst/>
          </a:prstGeom>
          <a:noFill/>
        </p:spPr>
        <p:txBody>
          <a:bodyPr wrap="square" rtlCol="1">
            <a:spAutoFit/>
          </a:bodyPr>
          <a:lstStyle/>
          <a:p>
            <a:pPr algn="ctr"/>
            <a:r>
              <a:rPr lang="en-US" dirty="0" smtClean="0">
                <a:solidFill>
                  <a:srgbClr val="FFFF00"/>
                </a:solidFill>
                <a:latin typeface="Calibri" pitchFamily="34" charset="0"/>
                <a:cs typeface="Calibri" pitchFamily="34" charset="0"/>
              </a:rPr>
              <a:t>DNHD</a:t>
            </a:r>
            <a:endParaRPr lang="ar-SA" dirty="0">
              <a:solidFill>
                <a:srgbClr val="FFFF00"/>
              </a:solidFill>
            </a:endParaRPr>
          </a:p>
        </p:txBody>
      </p:sp>
      <p:pic>
        <p:nvPicPr>
          <p:cNvPr id="39" name="Picture 14" descr="File:Urr ktv.svg"/>
          <p:cNvPicPr>
            <a:picLocks noChangeAspect="1" noChangeArrowheads="1"/>
          </p:cNvPicPr>
          <p:nvPr/>
        </p:nvPicPr>
        <p:blipFill>
          <a:blip r:embed="rId5" cstate="print"/>
          <a:srcRect r="4569" b="12454"/>
          <a:stretch>
            <a:fillRect/>
          </a:stretch>
        </p:blipFill>
        <p:spPr bwMode="auto">
          <a:xfrm>
            <a:off x="3357554" y="785794"/>
            <a:ext cx="1742038" cy="1260000"/>
          </a:xfrm>
          <a:prstGeom prst="rect">
            <a:avLst/>
          </a:prstGeom>
          <a:solidFill>
            <a:schemeClr val="tx1"/>
          </a:solidFill>
        </p:spPr>
      </p:pic>
      <p:sp>
        <p:nvSpPr>
          <p:cNvPr id="40" name="Equal 39"/>
          <p:cNvSpPr/>
          <p:nvPr/>
        </p:nvSpPr>
        <p:spPr>
          <a:xfrm>
            <a:off x="3525190" y="2143116"/>
            <a:ext cx="1404000" cy="864000"/>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8" presetClass="emph" presetSubtype="0" repeatCount="indefinite" fill="hold" grpId="0" nodeType="withEffect">
                                  <p:stCondLst>
                                    <p:cond delay="0"/>
                                  </p:stCondLst>
                                  <p:childTnLst>
                                    <p:animRot by="21600000">
                                      <p:cBhvr>
                                        <p:cTn id="18" dur="500" fill="hold"/>
                                        <p:tgtEl>
                                          <p:spTgt spid="19"/>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20"/>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21"/>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8" presetClass="emph" presetSubtype="0" repeatCount="indefinite" fill="hold" grpId="0" nodeType="withEffect">
                                  <p:stCondLst>
                                    <p:cond delay="0"/>
                                  </p:stCondLst>
                                  <p:childTnLst>
                                    <p:animRot by="21600000">
                                      <p:cBhvr>
                                        <p:cTn id="27" dur="500" fill="hold"/>
                                        <p:tgtEl>
                                          <p:spTgt spid="23"/>
                                        </p:tgtEl>
                                        <p:attrNameLst>
                                          <p:attrName>r</p:attrName>
                                        </p:attrNameLst>
                                      </p:cBhvr>
                                    </p:animRot>
                                  </p:childTnLst>
                                </p:cTn>
                              </p:par>
                              <p:par>
                                <p:cTn id="28" presetID="22" presetClass="entr" presetSubtype="1" repeatCount="indefinite"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22" presetClass="entr" presetSubtype="1" repeatCount="indefinite"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par>
                                <p:cTn id="34" presetID="22" presetClass="entr" presetSubtype="4" repeatCount="indefinite"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repeatCount="indefinite"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6" grpId="0" animBg="1"/>
      <p:bldP spid="19" grpId="0" animBg="1"/>
      <p:bldP spid="20" grpId="0" animBg="1"/>
      <p:bldP spid="21" grpId="0" animBg="1"/>
      <p:bldP spid="21" grpId="1" animBg="1"/>
      <p:bldP spid="23" grpId="0" animBg="1"/>
      <p:bldP spid="24" grpId="0" animBg="1"/>
      <p:bldP spid="25" grpId="0" animBg="1"/>
      <p:bldP spid="26" grpId="0" animBg="1"/>
      <p:bldP spid="3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3357562"/>
            <a:ext cx="8640000" cy="3108543"/>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Yuji, (2008)</a:t>
            </a:r>
            <a:r>
              <a:rPr lang="en-US" sz="2400" baseline="30000" dirty="0" smtClean="0">
                <a:latin typeface="Calibri" pitchFamily="34" charset="0"/>
                <a:cs typeface="Calibri" pitchFamily="34" charset="0"/>
              </a:rPr>
              <a:t> 5</a:t>
            </a:r>
            <a:r>
              <a:rPr lang="en-US" sz="2400" dirty="0" smtClean="0">
                <a:latin typeface="Calibri" pitchFamily="34" charset="0"/>
                <a:cs typeface="Calibri" pitchFamily="34" charset="0"/>
              </a:rPr>
              <a:t> reported that “the clearance of solutes calculated either with or without PBR, was not substantially different with and without PBR". </a:t>
            </a:r>
          </a:p>
          <a:p>
            <a:pPr algn="just" rtl="0"/>
            <a:endParaRPr lang="en-US" sz="2400" dirty="0" smtClean="0">
              <a:latin typeface="Calibri" pitchFamily="34" charset="0"/>
              <a:cs typeface="Calibri" pitchFamily="34" charset="0"/>
            </a:endParaRPr>
          </a:p>
          <a:p>
            <a:pPr algn="just" rtl="0"/>
            <a:r>
              <a:rPr lang="en-US" sz="2000" dirty="0" smtClean="0">
                <a:solidFill>
                  <a:srgbClr val="FFFF00"/>
                </a:solidFill>
                <a:latin typeface="Calibri" pitchFamily="34" charset="0"/>
                <a:cs typeface="Calibri" pitchFamily="34" charset="0"/>
              </a:rPr>
              <a:t>Another clue that the efficiency of the AHD depends on the patient BFR rate, not the filter BFR rate, was that in </a:t>
            </a:r>
            <a:r>
              <a:rPr lang="en-US" sz="2000" u="sng" dirty="0" smtClean="0">
                <a:solidFill>
                  <a:srgbClr val="FFFF00"/>
                </a:solidFill>
                <a:latin typeface="Calibri" pitchFamily="34" charset="0"/>
                <a:cs typeface="Calibri" pitchFamily="34" charset="0"/>
              </a:rPr>
              <a:t>S-AHD, efficiency decreased with the decrease of patient BFR</a:t>
            </a:r>
            <a:r>
              <a:rPr lang="en-US" sz="2000" u="sng" baseline="30000" dirty="0" smtClean="0">
                <a:solidFill>
                  <a:srgbClr val="FFFF00"/>
                </a:solidFill>
                <a:latin typeface="Calibri" pitchFamily="34" charset="0"/>
                <a:cs typeface="Calibri" pitchFamily="34" charset="0"/>
              </a:rPr>
              <a:t>6</a:t>
            </a:r>
            <a:r>
              <a:rPr lang="en-US" sz="2000" u="sng" dirty="0" smtClean="0">
                <a:solidFill>
                  <a:srgbClr val="FFFF00"/>
                </a:solidFill>
                <a:latin typeface="Calibri" pitchFamily="34" charset="0"/>
                <a:cs typeface="Calibri" pitchFamily="34" charset="0"/>
              </a:rPr>
              <a:t> </a:t>
            </a:r>
            <a:r>
              <a:rPr lang="en-US" sz="2000" dirty="0" smtClean="0">
                <a:solidFill>
                  <a:srgbClr val="FFFF00"/>
                </a:solidFill>
                <a:latin typeface="Calibri" pitchFamily="34" charset="0"/>
                <a:cs typeface="Calibri" pitchFamily="34" charset="0"/>
              </a:rPr>
              <a:t>and that in Long sessions of S-AHD, the slow patient BFR decreased the efficiency per unit time and prevented over-dialysis in the long, 8 hours, </a:t>
            </a:r>
            <a:r>
              <a:rPr lang="en-US" sz="2000" dirty="0" err="1" smtClean="0">
                <a:solidFill>
                  <a:srgbClr val="FFFF00"/>
                </a:solidFill>
                <a:latin typeface="Calibri" pitchFamily="34" charset="0"/>
                <a:cs typeface="Calibri" pitchFamily="34" charset="0"/>
              </a:rPr>
              <a:t>hemodialysis</a:t>
            </a:r>
            <a:r>
              <a:rPr lang="en-US" sz="2000" dirty="0" smtClean="0">
                <a:solidFill>
                  <a:srgbClr val="FFFF00"/>
                </a:solidFill>
                <a:latin typeface="Calibri" pitchFamily="34" charset="0"/>
                <a:cs typeface="Calibri" pitchFamily="34" charset="0"/>
              </a:rPr>
              <a:t> sessions. </a:t>
            </a:r>
            <a:r>
              <a:rPr lang="en-US" sz="2000" baseline="30000" dirty="0" smtClean="0">
                <a:solidFill>
                  <a:srgbClr val="FFFF00"/>
                </a:solidFill>
                <a:latin typeface="Calibri" pitchFamily="34" charset="0"/>
                <a:cs typeface="Calibri" pitchFamily="34" charset="0"/>
              </a:rPr>
              <a:t>7</a:t>
            </a:r>
            <a:r>
              <a:rPr lang="en-US" sz="2000" dirty="0" smtClean="0">
                <a:solidFill>
                  <a:srgbClr val="FFFF00"/>
                </a:solidFill>
                <a:latin typeface="Calibri" pitchFamily="34" charset="0"/>
                <a:cs typeface="Calibri" pitchFamily="34" charset="0"/>
              </a:rPr>
              <a:t>. </a:t>
            </a:r>
          </a:p>
        </p:txBody>
      </p:sp>
      <p:pic>
        <p:nvPicPr>
          <p:cNvPr id="5" name="Picture 2"/>
          <p:cNvPicPr>
            <a:picLocks noChangeAspect="1" noChangeArrowheads="1"/>
          </p:cNvPicPr>
          <p:nvPr/>
        </p:nvPicPr>
        <p:blipFill>
          <a:blip r:embed="rId3"/>
          <a:srcRect/>
          <a:stretch>
            <a:fillRect/>
          </a:stretch>
        </p:blipFill>
        <p:spPr bwMode="auto">
          <a:xfrm>
            <a:off x="1428728" y="571480"/>
            <a:ext cx="1397013" cy="2340000"/>
          </a:xfrm>
          <a:prstGeom prst="rect">
            <a:avLst/>
          </a:prstGeom>
          <a:noFill/>
        </p:spPr>
      </p:pic>
      <p:sp>
        <p:nvSpPr>
          <p:cNvPr id="6" name="AutoShape 5"/>
          <p:cNvSpPr>
            <a:spLocks noChangeArrowheads="1"/>
          </p:cNvSpPr>
          <p:nvPr/>
        </p:nvSpPr>
        <p:spPr bwMode="auto">
          <a:xfrm>
            <a:off x="2523320"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 name="AutoShape 6"/>
          <p:cNvSpPr>
            <a:spLocks noChangeArrowheads="1"/>
          </p:cNvSpPr>
          <p:nvPr/>
        </p:nvSpPr>
        <p:spPr bwMode="auto">
          <a:xfrm rot="16200000">
            <a:off x="2053569"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 name="AutoShape 7"/>
          <p:cNvSpPr>
            <a:spLocks noChangeArrowheads="1"/>
          </p:cNvSpPr>
          <p:nvPr/>
        </p:nvSpPr>
        <p:spPr bwMode="auto">
          <a:xfrm>
            <a:off x="2523320"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8"/>
          <p:cNvSpPr>
            <a:spLocks noChangeArrowheads="1"/>
          </p:cNvSpPr>
          <p:nvPr/>
        </p:nvSpPr>
        <p:spPr bwMode="auto">
          <a:xfrm rot="10800000">
            <a:off x="1611160"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 name="Rectangle 17"/>
          <p:cNvSpPr>
            <a:spLocks noChangeArrowheads="1"/>
          </p:cNvSpPr>
          <p:nvPr/>
        </p:nvSpPr>
        <p:spPr bwMode="auto">
          <a:xfrm>
            <a:off x="2532231"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 name="Rectangle 18"/>
          <p:cNvSpPr>
            <a:spLocks noChangeArrowheads="1"/>
          </p:cNvSpPr>
          <p:nvPr/>
        </p:nvSpPr>
        <p:spPr bwMode="auto">
          <a:xfrm>
            <a:off x="2532231"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 name="Rectangle 19"/>
          <p:cNvSpPr>
            <a:spLocks noChangeArrowheads="1"/>
          </p:cNvSpPr>
          <p:nvPr/>
        </p:nvSpPr>
        <p:spPr bwMode="auto">
          <a:xfrm>
            <a:off x="1723049"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3" name="Rectangle 20"/>
          <p:cNvSpPr>
            <a:spLocks noChangeArrowheads="1"/>
          </p:cNvSpPr>
          <p:nvPr/>
        </p:nvSpPr>
        <p:spPr bwMode="auto">
          <a:xfrm>
            <a:off x="1899320"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4" name="Rectangle 21"/>
          <p:cNvSpPr>
            <a:spLocks noChangeArrowheads="1"/>
          </p:cNvSpPr>
          <p:nvPr/>
        </p:nvSpPr>
        <p:spPr bwMode="auto">
          <a:xfrm>
            <a:off x="1613591"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5" name="Rectangle 22"/>
          <p:cNvSpPr>
            <a:spLocks noChangeArrowheads="1"/>
          </p:cNvSpPr>
          <p:nvPr/>
        </p:nvSpPr>
        <p:spPr bwMode="auto">
          <a:xfrm>
            <a:off x="1612780"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6" name="AutoShape 8"/>
          <p:cNvSpPr>
            <a:spLocks noChangeArrowheads="1"/>
          </p:cNvSpPr>
          <p:nvPr/>
        </p:nvSpPr>
        <p:spPr bwMode="auto">
          <a:xfrm rot="10800000">
            <a:off x="1611160"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9" name="AutoShape 3"/>
          <p:cNvSpPr>
            <a:spLocks noChangeArrowheads="1"/>
          </p:cNvSpPr>
          <p:nvPr/>
        </p:nvSpPr>
        <p:spPr bwMode="auto">
          <a:xfrm rot="16609938">
            <a:off x="2637832"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0"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1"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pic>
        <p:nvPicPr>
          <p:cNvPr id="22" name="Picture 3"/>
          <p:cNvPicPr>
            <a:picLocks noChangeArrowheads="1"/>
          </p:cNvPicPr>
          <p:nvPr/>
        </p:nvPicPr>
        <p:blipFill>
          <a:blip r:embed="rId4"/>
          <a:srcRect l="16409" r="17597"/>
          <a:stretch>
            <a:fillRect/>
          </a:stretch>
        </p:blipFill>
        <p:spPr bwMode="auto">
          <a:xfrm>
            <a:off x="6114380" y="571480"/>
            <a:ext cx="1396800" cy="2340000"/>
          </a:xfrm>
          <a:prstGeom prst="rect">
            <a:avLst/>
          </a:prstGeom>
          <a:noFill/>
        </p:spPr>
      </p:pic>
      <p:sp>
        <p:nvSpPr>
          <p:cNvPr id="23" name="AutoShape 3"/>
          <p:cNvSpPr>
            <a:spLocks noChangeArrowheads="1"/>
          </p:cNvSpPr>
          <p:nvPr/>
        </p:nvSpPr>
        <p:spPr bwMode="auto">
          <a:xfrm rot="16609938">
            <a:off x="7272806"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4" name="AutoShape 5"/>
          <p:cNvSpPr>
            <a:spLocks noChangeArrowheads="1"/>
          </p:cNvSpPr>
          <p:nvPr/>
        </p:nvSpPr>
        <p:spPr bwMode="auto">
          <a:xfrm>
            <a:off x="7200142"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7"/>
          <p:cNvSpPr>
            <a:spLocks noChangeArrowheads="1"/>
          </p:cNvSpPr>
          <p:nvPr/>
        </p:nvSpPr>
        <p:spPr bwMode="auto">
          <a:xfrm>
            <a:off x="7200142"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6" name="AutoShape 8"/>
          <p:cNvSpPr>
            <a:spLocks noChangeArrowheads="1"/>
          </p:cNvSpPr>
          <p:nvPr/>
        </p:nvSpPr>
        <p:spPr bwMode="auto">
          <a:xfrm rot="10800000">
            <a:off x="6315206"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7" name="Rectangle 17"/>
          <p:cNvSpPr>
            <a:spLocks noChangeArrowheads="1"/>
          </p:cNvSpPr>
          <p:nvPr/>
        </p:nvSpPr>
        <p:spPr bwMode="auto">
          <a:xfrm>
            <a:off x="7209053"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8" name="Rectangle 20"/>
          <p:cNvSpPr>
            <a:spLocks noChangeArrowheads="1"/>
          </p:cNvSpPr>
          <p:nvPr/>
        </p:nvSpPr>
        <p:spPr bwMode="auto">
          <a:xfrm>
            <a:off x="6576142"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9" name="Rectangle 22"/>
          <p:cNvSpPr>
            <a:spLocks noChangeArrowheads="1"/>
          </p:cNvSpPr>
          <p:nvPr/>
        </p:nvSpPr>
        <p:spPr bwMode="auto">
          <a:xfrm>
            <a:off x="6324425"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0" name="AutoShape 8"/>
          <p:cNvSpPr>
            <a:spLocks noChangeArrowheads="1"/>
          </p:cNvSpPr>
          <p:nvPr/>
        </p:nvSpPr>
        <p:spPr bwMode="auto">
          <a:xfrm rot="10800000">
            <a:off x="6315206"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5" name="TextBox 34"/>
          <p:cNvSpPr txBox="1"/>
          <p:nvPr/>
        </p:nvSpPr>
        <p:spPr>
          <a:xfrm>
            <a:off x="1785918" y="2928934"/>
            <a:ext cx="684000"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AHD</a:t>
            </a:r>
          </a:p>
        </p:txBody>
      </p:sp>
      <p:sp>
        <p:nvSpPr>
          <p:cNvPr id="36" name="TextBox 35"/>
          <p:cNvSpPr txBox="1"/>
          <p:nvPr/>
        </p:nvSpPr>
        <p:spPr>
          <a:xfrm>
            <a:off x="6357950" y="2928934"/>
            <a:ext cx="864000" cy="369332"/>
          </a:xfrm>
          <a:prstGeom prst="rect">
            <a:avLst/>
          </a:prstGeom>
          <a:noFill/>
        </p:spPr>
        <p:txBody>
          <a:bodyPr wrap="square" rtlCol="1">
            <a:spAutoFit/>
          </a:bodyPr>
          <a:lstStyle/>
          <a:p>
            <a:pPr algn="ctr"/>
            <a:r>
              <a:rPr lang="en-US" dirty="0" smtClean="0">
                <a:solidFill>
                  <a:srgbClr val="FFFF00"/>
                </a:solidFill>
                <a:latin typeface="Calibri" pitchFamily="34" charset="0"/>
                <a:cs typeface="Calibri" pitchFamily="34" charset="0"/>
              </a:rPr>
              <a:t>DNHD</a:t>
            </a:r>
            <a:endParaRPr lang="ar-SA" dirty="0">
              <a:solidFill>
                <a:srgbClr val="FFFF00"/>
              </a:solidFill>
            </a:endParaRPr>
          </a:p>
        </p:txBody>
      </p:sp>
      <p:pic>
        <p:nvPicPr>
          <p:cNvPr id="39" name="Picture 14" descr="File:Urr ktv.svg"/>
          <p:cNvPicPr>
            <a:picLocks noChangeAspect="1" noChangeArrowheads="1"/>
          </p:cNvPicPr>
          <p:nvPr/>
        </p:nvPicPr>
        <p:blipFill>
          <a:blip r:embed="rId5" cstate="print"/>
          <a:srcRect r="4569" b="12454"/>
          <a:stretch>
            <a:fillRect/>
          </a:stretch>
        </p:blipFill>
        <p:spPr bwMode="auto">
          <a:xfrm>
            <a:off x="3357554" y="785794"/>
            <a:ext cx="1742038" cy="1260000"/>
          </a:xfrm>
          <a:prstGeom prst="rect">
            <a:avLst/>
          </a:prstGeom>
          <a:solidFill>
            <a:schemeClr val="tx1"/>
          </a:solidFill>
        </p:spPr>
      </p:pic>
      <p:sp>
        <p:nvSpPr>
          <p:cNvPr id="40" name="Equal 39"/>
          <p:cNvSpPr/>
          <p:nvPr/>
        </p:nvSpPr>
        <p:spPr>
          <a:xfrm>
            <a:off x="3525190" y="2143116"/>
            <a:ext cx="1404000" cy="864000"/>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8" presetClass="emph" presetSubtype="0" repeatCount="indefinite" fill="hold" grpId="0" nodeType="withEffect">
                                  <p:stCondLst>
                                    <p:cond delay="0"/>
                                  </p:stCondLst>
                                  <p:childTnLst>
                                    <p:animRot by="21600000">
                                      <p:cBhvr>
                                        <p:cTn id="18" dur="500" fill="hold"/>
                                        <p:tgtEl>
                                          <p:spTgt spid="19"/>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20"/>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21"/>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8" presetClass="emph" presetSubtype="0" repeatCount="indefinite" fill="hold" grpId="0" nodeType="withEffect">
                                  <p:stCondLst>
                                    <p:cond delay="0"/>
                                  </p:stCondLst>
                                  <p:childTnLst>
                                    <p:animRot by="21600000">
                                      <p:cBhvr>
                                        <p:cTn id="27" dur="500" fill="hold"/>
                                        <p:tgtEl>
                                          <p:spTgt spid="23"/>
                                        </p:tgtEl>
                                        <p:attrNameLst>
                                          <p:attrName>r</p:attrName>
                                        </p:attrNameLst>
                                      </p:cBhvr>
                                    </p:animRot>
                                  </p:childTnLst>
                                </p:cTn>
                              </p:par>
                              <p:par>
                                <p:cTn id="28" presetID="22" presetClass="entr" presetSubtype="1" repeatCount="indefinite"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22" presetClass="entr" presetSubtype="1" repeatCount="indefinite"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par>
                                <p:cTn id="34" presetID="22" presetClass="entr" presetSubtype="4" repeatCount="indefinite"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repeatCount="indefinite"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6" grpId="0" animBg="1"/>
      <p:bldP spid="19" grpId="0" animBg="1"/>
      <p:bldP spid="20" grpId="0" animBg="1"/>
      <p:bldP spid="21" grpId="0" animBg="1"/>
      <p:bldP spid="21" grpId="1" animBg="1"/>
      <p:bldP spid="23" grpId="0" animBg="1"/>
      <p:bldP spid="24" grpId="0" animBg="1"/>
      <p:bldP spid="25" grpId="0" animBg="1"/>
      <p:bldP spid="26" grpId="0" animBg="1"/>
      <p:bldP spid="3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4" name="TextBox 3"/>
          <p:cNvSpPr txBox="1"/>
          <p:nvPr/>
        </p:nvSpPr>
        <p:spPr>
          <a:xfrm>
            <a:off x="361156" y="3995702"/>
            <a:ext cx="8640000" cy="2862322"/>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Yuji et al (2008) </a:t>
            </a:r>
            <a:r>
              <a:rPr lang="en-US" sz="2000" baseline="30000" dirty="0" smtClean="0">
                <a:latin typeface="Calibri" pitchFamily="34" charset="0"/>
                <a:cs typeface="Calibri" pitchFamily="34" charset="0"/>
              </a:rPr>
              <a:t>5</a:t>
            </a:r>
            <a:r>
              <a:rPr lang="en-US" sz="2000" dirty="0" smtClean="0">
                <a:latin typeface="Calibri" pitchFamily="34" charset="0"/>
                <a:cs typeface="Calibri" pitchFamily="34" charset="0"/>
              </a:rPr>
              <a:t> used a low recirculation rate of 30 ml/minute as they were “afraid that PBR might increase the </a:t>
            </a:r>
            <a:r>
              <a:rPr lang="en-US" sz="2000" dirty="0" err="1" smtClean="0">
                <a:latin typeface="Calibri" pitchFamily="34" charset="0"/>
                <a:cs typeface="Calibri" pitchFamily="34" charset="0"/>
              </a:rPr>
              <a:t>intracircuit</a:t>
            </a:r>
            <a:r>
              <a:rPr lang="en-US" sz="2000" dirty="0" smtClean="0">
                <a:latin typeface="Calibri" pitchFamily="34" charset="0"/>
                <a:cs typeface="Calibri" pitchFamily="34" charset="0"/>
              </a:rPr>
              <a:t> pressure”. </a:t>
            </a:r>
          </a:p>
          <a:p>
            <a:pPr algn="just" rtl="0"/>
            <a:r>
              <a:rPr lang="en-US" sz="2000" dirty="0" smtClean="0">
                <a:latin typeface="Calibri" pitchFamily="34" charset="0"/>
                <a:cs typeface="Calibri" pitchFamily="34" charset="0"/>
              </a:rPr>
              <a:t>In our study blood recirculation was adjusted to achieve a filter BFR of 500 ml/minute with no mechanical drawback on the hollow fibers, the </a:t>
            </a:r>
            <a:r>
              <a:rPr lang="en-US" sz="2000" dirty="0" err="1" smtClean="0">
                <a:latin typeface="Calibri" pitchFamily="34" charset="0"/>
                <a:cs typeface="Calibri" pitchFamily="34" charset="0"/>
              </a:rPr>
              <a:t>arteriovenous</a:t>
            </a:r>
            <a:r>
              <a:rPr lang="en-US" sz="2000" dirty="0" smtClean="0">
                <a:latin typeface="Calibri" pitchFamily="34" charset="0"/>
                <a:cs typeface="Calibri" pitchFamily="34" charset="0"/>
              </a:rPr>
              <a:t> fistula or the integrity of the RBCs, </a:t>
            </a:r>
            <a:r>
              <a:rPr lang="en-US" sz="2000" dirty="0" smtClean="0">
                <a:solidFill>
                  <a:srgbClr val="FFFF00"/>
                </a:solidFill>
                <a:latin typeface="Calibri" pitchFamily="34" charset="0"/>
                <a:cs typeface="Calibri" pitchFamily="34" charset="0"/>
              </a:rPr>
              <a:t>issues that worried the reviewers of the proposal of the project. This goes with the experience in adult </a:t>
            </a:r>
            <a:r>
              <a:rPr lang="en-US" sz="2000" dirty="0" err="1" smtClean="0">
                <a:solidFill>
                  <a:srgbClr val="FFFF00"/>
                </a:solidFill>
                <a:latin typeface="Calibri" pitchFamily="34" charset="0"/>
                <a:cs typeface="Calibri" pitchFamily="34" charset="0"/>
              </a:rPr>
              <a:t>hemodialysis</a:t>
            </a:r>
            <a:r>
              <a:rPr lang="en-US" sz="2000" dirty="0" smtClean="0">
                <a:solidFill>
                  <a:srgbClr val="FFFF00"/>
                </a:solidFill>
                <a:latin typeface="Calibri" pitchFamily="34" charset="0"/>
                <a:cs typeface="Calibri" pitchFamily="34" charset="0"/>
              </a:rPr>
              <a:t> that is routinely carried out with a high BFR of 400-500 ml/ minute. </a:t>
            </a:r>
          </a:p>
          <a:p>
            <a:pPr algn="just" rtl="0"/>
            <a:r>
              <a:rPr lang="en-US" sz="2000" dirty="0" smtClean="0">
                <a:latin typeface="Calibri" pitchFamily="34" charset="0"/>
                <a:cs typeface="Calibri" pitchFamily="34" charset="0"/>
              </a:rPr>
              <a:t>Yuji et al (2008) </a:t>
            </a:r>
            <a:r>
              <a:rPr lang="en-US" sz="2000" baseline="30000" dirty="0" smtClean="0">
                <a:latin typeface="Calibri" pitchFamily="34" charset="0"/>
                <a:cs typeface="Calibri" pitchFamily="34" charset="0"/>
              </a:rPr>
              <a:t>5 </a:t>
            </a:r>
            <a:r>
              <a:rPr lang="en-US" sz="2000" dirty="0" smtClean="0">
                <a:latin typeface="Calibri" pitchFamily="34" charset="0"/>
                <a:cs typeface="Calibri" pitchFamily="34" charset="0"/>
              </a:rPr>
              <a:t>reported a similar result that the </a:t>
            </a:r>
            <a:r>
              <a:rPr lang="en-US" sz="2000" dirty="0" err="1" smtClean="0">
                <a:latin typeface="Calibri" pitchFamily="34" charset="0"/>
                <a:cs typeface="Calibri" pitchFamily="34" charset="0"/>
              </a:rPr>
              <a:t>hemogram</a:t>
            </a:r>
            <a:r>
              <a:rPr lang="en-US" sz="2000" dirty="0" smtClean="0">
                <a:latin typeface="Calibri" pitchFamily="34" charset="0"/>
                <a:cs typeface="Calibri" pitchFamily="34" charset="0"/>
              </a:rPr>
              <a:t> did not show any significant differences whether PBR was used or not.</a:t>
            </a:r>
            <a:r>
              <a:rPr lang="en-US" sz="2000" baseline="30000" dirty="0" smtClean="0">
                <a:latin typeface="Calibri" pitchFamily="34" charset="0"/>
                <a:cs typeface="Calibri" pitchFamily="34" charset="0"/>
              </a:rPr>
              <a:t> </a:t>
            </a:r>
            <a:endParaRPr lang="en-US" sz="2000" dirty="0">
              <a:latin typeface="Calibri" pitchFamily="34" charset="0"/>
              <a:cs typeface="Calibri" pitchFamily="34" charset="0"/>
            </a:endParaRPr>
          </a:p>
        </p:txBody>
      </p:sp>
      <p:pic>
        <p:nvPicPr>
          <p:cNvPr id="20" name="Picture 2"/>
          <p:cNvPicPr>
            <a:picLocks noChangeAspect="1" noChangeArrowheads="1"/>
          </p:cNvPicPr>
          <p:nvPr/>
        </p:nvPicPr>
        <p:blipFill>
          <a:blip r:embed="rId3"/>
          <a:srcRect/>
          <a:stretch>
            <a:fillRect/>
          </a:stretch>
        </p:blipFill>
        <p:spPr bwMode="auto">
          <a:xfrm>
            <a:off x="714348" y="571480"/>
            <a:ext cx="1397013" cy="2340000"/>
          </a:xfrm>
          <a:prstGeom prst="rect">
            <a:avLst/>
          </a:prstGeom>
          <a:noFill/>
        </p:spPr>
      </p:pic>
      <p:sp>
        <p:nvSpPr>
          <p:cNvPr id="23" name="AutoShape 5"/>
          <p:cNvSpPr>
            <a:spLocks noChangeArrowheads="1"/>
          </p:cNvSpPr>
          <p:nvPr/>
        </p:nvSpPr>
        <p:spPr bwMode="auto">
          <a:xfrm>
            <a:off x="1808940"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4" name="AutoShape 6"/>
          <p:cNvSpPr>
            <a:spLocks noChangeArrowheads="1"/>
          </p:cNvSpPr>
          <p:nvPr/>
        </p:nvSpPr>
        <p:spPr bwMode="auto">
          <a:xfrm rot="16200000">
            <a:off x="1339189"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5" name="AutoShape 7"/>
          <p:cNvSpPr>
            <a:spLocks noChangeArrowheads="1"/>
          </p:cNvSpPr>
          <p:nvPr/>
        </p:nvSpPr>
        <p:spPr bwMode="auto">
          <a:xfrm>
            <a:off x="1808940"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6" name="AutoShape 8"/>
          <p:cNvSpPr>
            <a:spLocks noChangeArrowheads="1"/>
          </p:cNvSpPr>
          <p:nvPr/>
        </p:nvSpPr>
        <p:spPr bwMode="auto">
          <a:xfrm rot="10800000">
            <a:off x="896780"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7" name="Rectangle 17"/>
          <p:cNvSpPr>
            <a:spLocks noChangeArrowheads="1"/>
          </p:cNvSpPr>
          <p:nvPr/>
        </p:nvSpPr>
        <p:spPr bwMode="auto">
          <a:xfrm>
            <a:off x="1817851"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8" name="Rectangle 18"/>
          <p:cNvSpPr>
            <a:spLocks noChangeArrowheads="1"/>
          </p:cNvSpPr>
          <p:nvPr/>
        </p:nvSpPr>
        <p:spPr bwMode="auto">
          <a:xfrm>
            <a:off x="1817851"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9" name="Rectangle 19"/>
          <p:cNvSpPr>
            <a:spLocks noChangeArrowheads="1"/>
          </p:cNvSpPr>
          <p:nvPr/>
        </p:nvSpPr>
        <p:spPr bwMode="auto">
          <a:xfrm>
            <a:off x="1008669"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0" name="Rectangle 20"/>
          <p:cNvSpPr>
            <a:spLocks noChangeArrowheads="1"/>
          </p:cNvSpPr>
          <p:nvPr/>
        </p:nvSpPr>
        <p:spPr bwMode="auto">
          <a:xfrm>
            <a:off x="1184940"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1" name="Rectangle 21"/>
          <p:cNvSpPr>
            <a:spLocks noChangeArrowheads="1"/>
          </p:cNvSpPr>
          <p:nvPr/>
        </p:nvSpPr>
        <p:spPr bwMode="auto">
          <a:xfrm>
            <a:off x="899211"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2" name="Rectangle 22"/>
          <p:cNvSpPr>
            <a:spLocks noChangeArrowheads="1"/>
          </p:cNvSpPr>
          <p:nvPr/>
        </p:nvSpPr>
        <p:spPr bwMode="auto">
          <a:xfrm>
            <a:off x="898400"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3" name="AutoShape 8"/>
          <p:cNvSpPr>
            <a:spLocks noChangeArrowheads="1"/>
          </p:cNvSpPr>
          <p:nvPr/>
        </p:nvSpPr>
        <p:spPr bwMode="auto">
          <a:xfrm rot="10800000">
            <a:off x="896780"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4" name="AutoShape 3"/>
          <p:cNvSpPr>
            <a:spLocks noChangeArrowheads="1"/>
          </p:cNvSpPr>
          <p:nvPr/>
        </p:nvSpPr>
        <p:spPr bwMode="auto">
          <a:xfrm rot="16609938">
            <a:off x="1923452"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5" name="AutoShape 3"/>
          <p:cNvSpPr>
            <a:spLocks noChangeArrowheads="1"/>
          </p:cNvSpPr>
          <p:nvPr/>
        </p:nvSpPr>
        <p:spPr bwMode="auto">
          <a:xfrm rot="16609938">
            <a:off x="122983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6" name="AutoShape 3"/>
          <p:cNvSpPr>
            <a:spLocks noChangeArrowheads="1"/>
          </p:cNvSpPr>
          <p:nvPr/>
        </p:nvSpPr>
        <p:spPr bwMode="auto">
          <a:xfrm rot="16609938">
            <a:off x="122983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46" name="TextBox 45"/>
          <p:cNvSpPr txBox="1"/>
          <p:nvPr/>
        </p:nvSpPr>
        <p:spPr>
          <a:xfrm>
            <a:off x="714348" y="2928934"/>
            <a:ext cx="1285884" cy="646331"/>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Our Study (2005)</a:t>
            </a:r>
          </a:p>
        </p:txBody>
      </p:sp>
      <p:sp>
        <p:nvSpPr>
          <p:cNvPr id="47" name="TextBox 46"/>
          <p:cNvSpPr txBox="1"/>
          <p:nvPr/>
        </p:nvSpPr>
        <p:spPr>
          <a:xfrm>
            <a:off x="5357818" y="2928934"/>
            <a:ext cx="1357322" cy="646331"/>
          </a:xfrm>
          <a:prstGeom prst="rect">
            <a:avLst/>
          </a:prstGeom>
          <a:noFill/>
        </p:spPr>
        <p:txBody>
          <a:bodyPr wrap="square" rtlCol="1">
            <a:spAutoFit/>
          </a:bodyPr>
          <a:lstStyle/>
          <a:p>
            <a:pPr algn="ctr" rtl="0"/>
            <a:r>
              <a:rPr lang="ar-SA" dirty="0" smtClean="0">
                <a:solidFill>
                  <a:srgbClr val="FFFF00"/>
                </a:solidFill>
                <a:latin typeface="Calibri" pitchFamily="34" charset="0"/>
                <a:cs typeface="Calibri" pitchFamily="34" charset="0"/>
              </a:rPr>
              <a:t> </a:t>
            </a:r>
            <a:r>
              <a:rPr lang="en-US" dirty="0" smtClean="0">
                <a:solidFill>
                  <a:srgbClr val="FFFF00"/>
                </a:solidFill>
                <a:latin typeface="Calibri" pitchFamily="34" charset="0"/>
                <a:cs typeface="Calibri" pitchFamily="34" charset="0"/>
              </a:rPr>
              <a:t>Yuji et al (2008)</a:t>
            </a:r>
            <a:endParaRPr lang="ar-SA" dirty="0">
              <a:solidFill>
                <a:srgbClr val="FFFF00"/>
              </a:solidFill>
            </a:endParaRPr>
          </a:p>
        </p:txBody>
      </p:sp>
      <p:pic>
        <p:nvPicPr>
          <p:cNvPr id="65" name="Picture 2"/>
          <p:cNvPicPr>
            <a:picLocks noChangeAspect="1" noChangeArrowheads="1"/>
          </p:cNvPicPr>
          <p:nvPr/>
        </p:nvPicPr>
        <p:blipFill>
          <a:blip r:embed="rId3"/>
          <a:srcRect/>
          <a:stretch>
            <a:fillRect/>
          </a:stretch>
        </p:blipFill>
        <p:spPr bwMode="auto">
          <a:xfrm>
            <a:off x="5357818" y="571480"/>
            <a:ext cx="1397013" cy="2340000"/>
          </a:xfrm>
          <a:prstGeom prst="rect">
            <a:avLst/>
          </a:prstGeom>
          <a:noFill/>
        </p:spPr>
      </p:pic>
      <p:sp>
        <p:nvSpPr>
          <p:cNvPr id="66" name="AutoShape 5"/>
          <p:cNvSpPr>
            <a:spLocks noChangeArrowheads="1"/>
          </p:cNvSpPr>
          <p:nvPr/>
        </p:nvSpPr>
        <p:spPr bwMode="auto">
          <a:xfrm>
            <a:off x="6452410"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7" name="AutoShape 6"/>
          <p:cNvSpPr>
            <a:spLocks noChangeArrowheads="1"/>
          </p:cNvSpPr>
          <p:nvPr/>
        </p:nvSpPr>
        <p:spPr bwMode="auto">
          <a:xfrm rot="16200000">
            <a:off x="5982659"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8" name="AutoShape 7"/>
          <p:cNvSpPr>
            <a:spLocks noChangeArrowheads="1"/>
          </p:cNvSpPr>
          <p:nvPr/>
        </p:nvSpPr>
        <p:spPr bwMode="auto">
          <a:xfrm>
            <a:off x="6452410"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9" name="AutoShape 8"/>
          <p:cNvSpPr>
            <a:spLocks noChangeArrowheads="1"/>
          </p:cNvSpPr>
          <p:nvPr/>
        </p:nvSpPr>
        <p:spPr bwMode="auto">
          <a:xfrm rot="10800000">
            <a:off x="5540250"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0" name="Rectangle 17"/>
          <p:cNvSpPr>
            <a:spLocks noChangeArrowheads="1"/>
          </p:cNvSpPr>
          <p:nvPr/>
        </p:nvSpPr>
        <p:spPr bwMode="auto">
          <a:xfrm>
            <a:off x="6461321"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1" name="Rectangle 18"/>
          <p:cNvSpPr>
            <a:spLocks noChangeArrowheads="1"/>
          </p:cNvSpPr>
          <p:nvPr/>
        </p:nvSpPr>
        <p:spPr bwMode="auto">
          <a:xfrm>
            <a:off x="6461321"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2" name="Rectangle 19"/>
          <p:cNvSpPr>
            <a:spLocks noChangeArrowheads="1"/>
          </p:cNvSpPr>
          <p:nvPr/>
        </p:nvSpPr>
        <p:spPr bwMode="auto">
          <a:xfrm>
            <a:off x="5652139"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3" name="Rectangle 20"/>
          <p:cNvSpPr>
            <a:spLocks noChangeArrowheads="1"/>
          </p:cNvSpPr>
          <p:nvPr/>
        </p:nvSpPr>
        <p:spPr bwMode="auto">
          <a:xfrm>
            <a:off x="5828410"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4" name="Rectangle 21"/>
          <p:cNvSpPr>
            <a:spLocks noChangeArrowheads="1"/>
          </p:cNvSpPr>
          <p:nvPr/>
        </p:nvSpPr>
        <p:spPr bwMode="auto">
          <a:xfrm>
            <a:off x="5542681"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75" name="Rectangle 22"/>
          <p:cNvSpPr>
            <a:spLocks noChangeArrowheads="1"/>
          </p:cNvSpPr>
          <p:nvPr/>
        </p:nvSpPr>
        <p:spPr bwMode="auto">
          <a:xfrm>
            <a:off x="5541870"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76" name="AutoShape 8"/>
          <p:cNvSpPr>
            <a:spLocks noChangeArrowheads="1"/>
          </p:cNvSpPr>
          <p:nvPr/>
        </p:nvSpPr>
        <p:spPr bwMode="auto">
          <a:xfrm rot="10800000">
            <a:off x="5540250"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7" name="AutoShape 3"/>
          <p:cNvSpPr>
            <a:spLocks noChangeArrowheads="1"/>
          </p:cNvSpPr>
          <p:nvPr/>
        </p:nvSpPr>
        <p:spPr bwMode="auto">
          <a:xfrm rot="16609938">
            <a:off x="6566922"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78" name="AutoShape 3"/>
          <p:cNvSpPr>
            <a:spLocks noChangeArrowheads="1"/>
          </p:cNvSpPr>
          <p:nvPr/>
        </p:nvSpPr>
        <p:spPr bwMode="auto">
          <a:xfrm rot="16609938">
            <a:off x="587330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7" name="Left Arrow 36"/>
          <p:cNvSpPr/>
          <p:nvPr/>
        </p:nvSpPr>
        <p:spPr>
          <a:xfrm>
            <a:off x="6953090" y="1142984"/>
            <a:ext cx="1548000" cy="432000"/>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dirty="0" smtClean="0">
                <a:solidFill>
                  <a:srgbClr val="FFFF00"/>
                </a:solidFill>
                <a:latin typeface="Calibri" pitchFamily="34" charset="0"/>
                <a:cs typeface="Calibri" pitchFamily="34" charset="0"/>
              </a:rPr>
              <a:t>30 ml/min.</a:t>
            </a:r>
            <a:endParaRPr lang="ar-SA" sz="1400" dirty="0">
              <a:solidFill>
                <a:srgbClr val="FFFF00"/>
              </a:solidFill>
            </a:endParaRPr>
          </a:p>
        </p:txBody>
      </p:sp>
      <p:sp>
        <p:nvSpPr>
          <p:cNvPr id="38" name="Left Arrow 37"/>
          <p:cNvSpPr/>
          <p:nvPr/>
        </p:nvSpPr>
        <p:spPr>
          <a:xfrm>
            <a:off x="2143108" y="2071678"/>
            <a:ext cx="1548000" cy="432000"/>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dirty="0" smtClean="0">
                <a:solidFill>
                  <a:srgbClr val="FFFF00"/>
                </a:solidFill>
                <a:latin typeface="Calibri" pitchFamily="34" charset="0"/>
                <a:cs typeface="Calibri" pitchFamily="34" charset="0"/>
              </a:rPr>
              <a:t>500 ml/min.</a:t>
            </a:r>
            <a:endParaRPr lang="ar-SA" sz="1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8" presetClass="emph" presetSubtype="0" repeatCount="indefinite" fill="hold" grpId="0" nodeType="withEffect">
                                  <p:stCondLst>
                                    <p:cond delay="0"/>
                                  </p:stCondLst>
                                  <p:childTnLst>
                                    <p:animRot by="21600000">
                                      <p:cBhvr>
                                        <p:cTn id="18" dur="500" fill="hold"/>
                                        <p:tgtEl>
                                          <p:spTgt spid="34"/>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35"/>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36"/>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par>
                                <p:cTn id="26" presetID="22" presetClass="entr" presetSubtype="4" repeatCount="indefinite"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down)">
                                      <p:cBhvr>
                                        <p:cTn id="28" dur="500"/>
                                        <p:tgtEl>
                                          <p:spTgt spid="69"/>
                                        </p:tgtEl>
                                      </p:cBhvr>
                                    </p:animEffect>
                                  </p:childTnLst>
                                </p:cTn>
                              </p:par>
                              <p:par>
                                <p:cTn id="29" presetID="22" presetClass="entr" presetSubtype="4" repeatCount="indefinite"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down)">
                                      <p:cBhvr>
                                        <p:cTn id="31" dur="500"/>
                                        <p:tgtEl>
                                          <p:spTgt spid="76"/>
                                        </p:tgtEl>
                                      </p:cBhvr>
                                    </p:animEffect>
                                  </p:childTnLst>
                                </p:cTn>
                              </p:par>
                              <p:par>
                                <p:cTn id="32" presetID="22" presetClass="entr" presetSubtype="1" repeatCount="indefinite"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wipe(up)">
                                      <p:cBhvr>
                                        <p:cTn id="34" dur="500"/>
                                        <p:tgtEl>
                                          <p:spTgt spid="66"/>
                                        </p:tgtEl>
                                      </p:cBhvr>
                                    </p:animEffect>
                                  </p:childTnLst>
                                </p:cTn>
                              </p:par>
                              <p:par>
                                <p:cTn id="35" presetID="22" presetClass="entr" presetSubtype="1" repeatCount="indefinite"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up)">
                                      <p:cBhvr>
                                        <p:cTn id="37" dur="500"/>
                                        <p:tgtEl>
                                          <p:spTgt spid="68"/>
                                        </p:tgtEl>
                                      </p:cBhvr>
                                    </p:animEffect>
                                  </p:childTnLst>
                                </p:cTn>
                              </p:par>
                              <p:par>
                                <p:cTn id="38" presetID="8" presetClass="emph" presetSubtype="0" repeatCount="indefinite" fill="hold" grpId="0" nodeType="withEffect">
                                  <p:stCondLst>
                                    <p:cond delay="0"/>
                                  </p:stCondLst>
                                  <p:childTnLst>
                                    <p:animRot by="21600000">
                                      <p:cBhvr>
                                        <p:cTn id="39" dur="500" fill="hold"/>
                                        <p:tgtEl>
                                          <p:spTgt spid="77"/>
                                        </p:tgtEl>
                                        <p:attrNameLst>
                                          <p:attrName>r</p:attrName>
                                        </p:attrNameLst>
                                      </p:cBhvr>
                                    </p:animRot>
                                  </p:childTnLst>
                                </p:cTn>
                              </p:par>
                              <p:par>
                                <p:cTn id="40" presetID="8" presetClass="emph" presetSubtype="0" repeatCount="indefinite" fill="hold" grpId="0" nodeType="withEffect">
                                  <p:stCondLst>
                                    <p:cond delay="0"/>
                                  </p:stCondLst>
                                  <p:childTnLst>
                                    <p:animRot by="21600000">
                                      <p:cBhvr>
                                        <p:cTn id="41" dur="500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33" grpId="0" animBg="1"/>
      <p:bldP spid="34" grpId="0" animBg="1"/>
      <p:bldP spid="35" grpId="0" animBg="1"/>
      <p:bldP spid="36" grpId="0" animBg="1"/>
      <p:bldP spid="36" grpId="1" animBg="1"/>
      <p:bldP spid="66" grpId="0" animBg="1"/>
      <p:bldP spid="68" grpId="0" animBg="1"/>
      <p:bldP spid="69" grpId="0" animBg="1"/>
      <p:bldP spid="76" grpId="0" animBg="1"/>
      <p:bldP spid="77" grpId="0" animBg="1"/>
      <p:bldP spid="78"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4" name="TextBox 3"/>
          <p:cNvSpPr txBox="1"/>
          <p:nvPr/>
        </p:nvSpPr>
        <p:spPr>
          <a:xfrm>
            <a:off x="285720" y="2764596"/>
            <a:ext cx="8640000" cy="4093428"/>
          </a:xfrm>
          <a:prstGeom prst="rect">
            <a:avLst/>
          </a:prstGeom>
          <a:noFill/>
        </p:spPr>
        <p:txBody>
          <a:bodyPr wrap="square" rtlCol="1">
            <a:spAutoFit/>
          </a:bodyPr>
          <a:lstStyle/>
          <a:p>
            <a:pPr algn="just" rtl="0"/>
            <a:r>
              <a:rPr lang="en-US" sz="2000" i="1" dirty="0" smtClean="0">
                <a:latin typeface="Calibri" pitchFamily="34" charset="0"/>
                <a:cs typeface="Calibri" pitchFamily="34" charset="0"/>
              </a:rPr>
              <a:t>The “no heparin R-AHD</a:t>
            </a:r>
            <a:r>
              <a:rPr lang="en-US" sz="2000" i="1" baseline="30000" dirty="0" smtClean="0">
                <a:latin typeface="Calibri" pitchFamily="34" charset="0"/>
                <a:cs typeface="Calibri" pitchFamily="34" charset="0"/>
              </a:rPr>
              <a:t>PR</a:t>
            </a:r>
            <a:r>
              <a:rPr lang="en-US" sz="2000" i="1" dirty="0" smtClean="0">
                <a:latin typeface="Calibri" pitchFamily="34" charset="0"/>
                <a:cs typeface="Calibri" pitchFamily="34" charset="0"/>
              </a:rPr>
              <a:t>”</a:t>
            </a:r>
            <a:r>
              <a:rPr lang="en-US" sz="2000" dirty="0" smtClean="0">
                <a:latin typeface="Calibri" pitchFamily="34" charset="0"/>
                <a:cs typeface="Calibri" pitchFamily="34" charset="0"/>
              </a:rPr>
              <a:t> is a promising strategy of no heparin </a:t>
            </a:r>
            <a:r>
              <a:rPr lang="en-US" sz="2000" dirty="0" err="1" smtClean="0">
                <a:latin typeface="Calibri" pitchFamily="34" charset="0"/>
                <a:cs typeface="Calibri" pitchFamily="34" charset="0"/>
              </a:rPr>
              <a:t>hemodialysis</a:t>
            </a:r>
            <a:r>
              <a:rPr lang="en-US" sz="2000" dirty="0" smtClean="0">
                <a:latin typeface="Calibri" pitchFamily="34" charset="0"/>
                <a:cs typeface="Calibri" pitchFamily="34" charset="0"/>
              </a:rPr>
              <a:t> in children in whom achieving a fast BFR is not possible with the traditional </a:t>
            </a:r>
            <a:r>
              <a:rPr lang="en-US" sz="2000" dirty="0" err="1" smtClean="0">
                <a:latin typeface="Calibri" pitchFamily="34" charset="0"/>
                <a:cs typeface="Calibri" pitchFamily="34" charset="0"/>
              </a:rPr>
              <a:t>hemodialysis</a:t>
            </a:r>
            <a:r>
              <a:rPr lang="en-US" sz="2000" dirty="0" smtClean="0">
                <a:latin typeface="Calibri" pitchFamily="34" charset="0"/>
                <a:cs typeface="Calibri" pitchFamily="34" charset="0"/>
              </a:rPr>
              <a:t> sessions. More cases have to be studied before its recommendation in clinical practice. Financial and logistic difficulties limited number of the</a:t>
            </a:r>
            <a:r>
              <a:rPr lang="en-US" sz="2000" i="1" dirty="0" smtClean="0">
                <a:latin typeface="Calibri" pitchFamily="34" charset="0"/>
                <a:cs typeface="Calibri" pitchFamily="34" charset="0"/>
              </a:rPr>
              <a:t> </a:t>
            </a:r>
            <a:r>
              <a:rPr lang="en-US" sz="2000" dirty="0" smtClean="0">
                <a:latin typeface="Calibri" pitchFamily="34" charset="0"/>
                <a:cs typeface="Calibri" pitchFamily="34" charset="0"/>
              </a:rPr>
              <a:t>studied </a:t>
            </a:r>
            <a:r>
              <a:rPr lang="en-US" sz="2000" i="1" dirty="0" smtClean="0">
                <a:latin typeface="Calibri" pitchFamily="34" charset="0"/>
                <a:cs typeface="Calibri" pitchFamily="34" charset="0"/>
              </a:rPr>
              <a:t>“no heparin R-AHD</a:t>
            </a:r>
            <a:r>
              <a:rPr lang="en-US" sz="2000" i="1" baseline="30000" dirty="0" smtClean="0">
                <a:latin typeface="Calibri" pitchFamily="34" charset="0"/>
                <a:cs typeface="Calibri" pitchFamily="34" charset="0"/>
              </a:rPr>
              <a:t>PR</a:t>
            </a:r>
            <a:r>
              <a:rPr lang="en-US" sz="2000" i="1" dirty="0" smtClean="0">
                <a:latin typeface="Calibri" pitchFamily="34" charset="0"/>
                <a:cs typeface="Calibri" pitchFamily="34" charset="0"/>
              </a:rPr>
              <a:t>”</a:t>
            </a:r>
            <a:r>
              <a:rPr lang="en-US" sz="2000" dirty="0" smtClean="0">
                <a:latin typeface="Calibri" pitchFamily="34" charset="0"/>
                <a:cs typeface="Calibri" pitchFamily="34" charset="0"/>
              </a:rPr>
              <a:t> sessions in this study. </a:t>
            </a:r>
            <a:r>
              <a:rPr lang="en-US" sz="2000" i="1" dirty="0" smtClean="0">
                <a:latin typeface="Calibri" pitchFamily="34" charset="0"/>
                <a:cs typeface="Calibri" pitchFamily="34" charset="0"/>
              </a:rPr>
              <a:t>“No heparin R-AHD</a:t>
            </a:r>
            <a:r>
              <a:rPr lang="en-US" sz="2000" i="1" baseline="30000" dirty="0" smtClean="0">
                <a:latin typeface="Calibri" pitchFamily="34" charset="0"/>
                <a:cs typeface="Calibri" pitchFamily="34" charset="0"/>
              </a:rPr>
              <a:t>PR </a:t>
            </a:r>
            <a:r>
              <a:rPr lang="en-US" sz="2000" i="1" dirty="0" smtClean="0">
                <a:latin typeface="Calibri" pitchFamily="34" charset="0"/>
                <a:cs typeface="Calibri" pitchFamily="34" charset="0"/>
              </a:rPr>
              <a:t>“</a:t>
            </a:r>
            <a:r>
              <a:rPr lang="en-US" sz="2000" dirty="0" smtClean="0">
                <a:latin typeface="Calibri" pitchFamily="34" charset="0"/>
                <a:cs typeface="Calibri" pitchFamily="34" charset="0"/>
              </a:rPr>
              <a:t>sessions were the last Stage to be studies when the budged was exhausted and</a:t>
            </a:r>
            <a:r>
              <a:rPr lang="en-US" sz="2000" i="1" dirty="0" smtClean="0">
                <a:latin typeface="Calibri" pitchFamily="34" charset="0"/>
                <a:cs typeface="Calibri" pitchFamily="34" charset="0"/>
              </a:rPr>
              <a:t> </a:t>
            </a:r>
            <a:r>
              <a:rPr lang="en-US" sz="2000" dirty="0" smtClean="0">
                <a:latin typeface="Calibri" pitchFamily="34" charset="0"/>
                <a:cs typeface="Calibri" pitchFamily="34" charset="0"/>
              </a:rPr>
              <a:t>were carried out using an old version calibrated double blood pump Fresenius 2004B® </a:t>
            </a:r>
            <a:r>
              <a:rPr lang="en-US" sz="2000" dirty="0" err="1" smtClean="0">
                <a:latin typeface="Calibri" pitchFamily="34" charset="0"/>
                <a:cs typeface="Calibri" pitchFamily="34" charset="0"/>
              </a:rPr>
              <a:t>hemodialysis</a:t>
            </a:r>
            <a:r>
              <a:rPr lang="en-US" sz="2000" dirty="0" smtClean="0">
                <a:latin typeface="Calibri" pitchFamily="34" charset="0"/>
                <a:cs typeface="Calibri" pitchFamily="34" charset="0"/>
              </a:rPr>
              <a:t> machine that was about to be condemned from the unit that were fixed in the small and “unpleasant” acute </a:t>
            </a:r>
            <a:r>
              <a:rPr lang="en-US" sz="2000" dirty="0" err="1" smtClean="0">
                <a:latin typeface="Calibri" pitchFamily="34" charset="0"/>
                <a:cs typeface="Calibri" pitchFamily="34" charset="0"/>
              </a:rPr>
              <a:t>hemodialysis</a:t>
            </a:r>
            <a:r>
              <a:rPr lang="en-US" sz="2000" dirty="0" smtClean="0">
                <a:latin typeface="Calibri" pitchFamily="34" charset="0"/>
                <a:cs typeface="Calibri" pitchFamily="34" charset="0"/>
              </a:rPr>
              <a:t> room where trials for entertainment were not fruitful to attract the children. These confounding factors affected the compliance of children to the R-AHD</a:t>
            </a:r>
            <a:r>
              <a:rPr lang="en-US" sz="2000" baseline="30000" dirty="0" smtClean="0">
                <a:latin typeface="Calibri" pitchFamily="34" charset="0"/>
                <a:cs typeface="Calibri" pitchFamily="34" charset="0"/>
              </a:rPr>
              <a:t>PR</a:t>
            </a:r>
            <a:r>
              <a:rPr lang="en-US" sz="2000" dirty="0" smtClean="0">
                <a:latin typeface="Calibri" pitchFamily="34" charset="0"/>
                <a:cs typeface="Calibri" pitchFamily="34" charset="0"/>
              </a:rPr>
              <a:t>, compared to R-AHD</a:t>
            </a:r>
            <a:r>
              <a:rPr lang="en-US" sz="2000" baseline="30000" dirty="0" smtClean="0">
                <a:latin typeface="Calibri" pitchFamily="34" charset="0"/>
                <a:cs typeface="Calibri" pitchFamily="34" charset="0"/>
              </a:rPr>
              <a:t>0</a:t>
            </a:r>
            <a:r>
              <a:rPr lang="en-US" sz="2000" dirty="0" smtClean="0">
                <a:latin typeface="Calibri" pitchFamily="34" charset="0"/>
                <a:cs typeface="Calibri" pitchFamily="34" charset="0"/>
              </a:rPr>
              <a:t>, where 2 of the 10 patients skipped Stage 2b and only one child accepted to be maintained on R-AHD</a:t>
            </a:r>
            <a:r>
              <a:rPr lang="en-US" sz="2000" baseline="30000" dirty="0" smtClean="0">
                <a:latin typeface="Calibri" pitchFamily="34" charset="0"/>
                <a:cs typeface="Calibri" pitchFamily="34" charset="0"/>
              </a:rPr>
              <a:t>PR</a:t>
            </a:r>
            <a:r>
              <a:rPr lang="en-US" sz="2000" dirty="0" smtClean="0">
                <a:latin typeface="Calibri" pitchFamily="34" charset="0"/>
                <a:cs typeface="Calibri" pitchFamily="34" charset="0"/>
              </a:rPr>
              <a:t> for 10 continuous sessions.  </a:t>
            </a:r>
            <a:endParaRPr lang="en-US" sz="2000" dirty="0">
              <a:latin typeface="Calibri" pitchFamily="34" charset="0"/>
              <a:cs typeface="Calibri" pitchFamily="34" charset="0"/>
            </a:endParaRPr>
          </a:p>
        </p:txBody>
      </p:sp>
      <p:pic>
        <p:nvPicPr>
          <p:cNvPr id="414721" name="Picture 1"/>
          <p:cNvPicPr>
            <a:picLocks noChangeAspect="1" noChangeArrowheads="1"/>
          </p:cNvPicPr>
          <p:nvPr/>
        </p:nvPicPr>
        <p:blipFill>
          <a:blip r:embed="rId3"/>
          <a:srcRect/>
          <a:stretch>
            <a:fillRect/>
          </a:stretch>
        </p:blipFill>
        <p:spPr bwMode="auto">
          <a:xfrm>
            <a:off x="3640104" y="500042"/>
            <a:ext cx="1860590" cy="2196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4" name="TextBox 3"/>
          <p:cNvSpPr txBox="1"/>
          <p:nvPr/>
        </p:nvSpPr>
        <p:spPr>
          <a:xfrm>
            <a:off x="285720" y="3714752"/>
            <a:ext cx="8640000" cy="3046988"/>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To test reproducibility of the study and for further studies on R-AHD</a:t>
            </a:r>
            <a:r>
              <a:rPr lang="en-US" sz="2400" baseline="30000" dirty="0" smtClean="0">
                <a:latin typeface="Calibri" pitchFamily="34" charset="0"/>
                <a:cs typeface="Calibri" pitchFamily="34" charset="0"/>
              </a:rPr>
              <a:t>PR</a:t>
            </a:r>
            <a:r>
              <a:rPr lang="en-US" sz="2400" dirty="0" smtClean="0">
                <a:latin typeface="Calibri" pitchFamily="34" charset="0"/>
                <a:cs typeface="Calibri" pitchFamily="34" charset="0"/>
              </a:rPr>
              <a:t>, </a:t>
            </a:r>
          </a:p>
          <a:p>
            <a:pPr marL="457200" indent="-457200" algn="just" rtl="0">
              <a:buFont typeface="Arial" pitchFamily="34" charset="0"/>
              <a:buChar char="•"/>
            </a:pPr>
            <a:r>
              <a:rPr lang="en-US" sz="2400" dirty="0" smtClean="0">
                <a:latin typeface="Calibri" pitchFamily="34" charset="0"/>
                <a:cs typeface="Calibri" pitchFamily="34" charset="0"/>
              </a:rPr>
              <a:t>The corresponding author is willing to arrange </a:t>
            </a:r>
            <a:r>
              <a:rPr lang="en-US" sz="2400" dirty="0" smtClean="0">
                <a:solidFill>
                  <a:srgbClr val="FF33CC"/>
                </a:solidFill>
                <a:latin typeface="Calibri" pitchFamily="34" charset="0"/>
                <a:cs typeface="Calibri" pitchFamily="34" charset="0"/>
              </a:rPr>
              <a:t>in</a:t>
            </a:r>
            <a:r>
              <a:rPr lang="en-US" sz="2400" dirty="0" smtClean="0">
                <a:latin typeface="Calibri" pitchFamily="34" charset="0"/>
                <a:cs typeface="Calibri" pitchFamily="34" charset="0"/>
              </a:rPr>
              <a:t> the supply of the AHD</a:t>
            </a:r>
            <a:r>
              <a:rPr lang="en-US" sz="2400" baseline="30000" dirty="0" smtClean="0">
                <a:latin typeface="Calibri" pitchFamily="34" charset="0"/>
                <a:cs typeface="Calibri" pitchFamily="34" charset="0"/>
              </a:rPr>
              <a:t>PR </a:t>
            </a:r>
            <a:r>
              <a:rPr lang="en-US" sz="2400" dirty="0" smtClean="0">
                <a:latin typeface="Calibri" pitchFamily="34" charset="0"/>
                <a:cs typeface="Calibri" pitchFamily="34" charset="0"/>
              </a:rPr>
              <a:t>connections. </a:t>
            </a:r>
          </a:p>
          <a:p>
            <a:pPr marL="457200" indent="-457200" algn="just" rtl="0">
              <a:buFont typeface="Arial" pitchFamily="34" charset="0"/>
              <a:buChar char="•"/>
            </a:pPr>
            <a:r>
              <a:rPr lang="en-US" sz="2400" dirty="0" smtClean="0">
                <a:latin typeface="Calibri" pitchFamily="34" charset="0"/>
                <a:cs typeface="Calibri" pitchFamily="34" charset="0"/>
              </a:rPr>
              <a:t>Most </a:t>
            </a:r>
            <a:r>
              <a:rPr lang="en-US" sz="2400" dirty="0" err="1" smtClean="0">
                <a:latin typeface="Calibri" pitchFamily="34" charset="0"/>
                <a:cs typeface="Calibri" pitchFamily="34" charset="0"/>
              </a:rPr>
              <a:t>hemodialysis</a:t>
            </a:r>
            <a:r>
              <a:rPr lang="en-US" sz="2400" dirty="0" smtClean="0">
                <a:latin typeface="Calibri" pitchFamily="34" charset="0"/>
                <a:cs typeface="Calibri" pitchFamily="34" charset="0"/>
              </a:rPr>
              <a:t> machines can be modified to be used in R-AHD</a:t>
            </a:r>
            <a:r>
              <a:rPr lang="en-US" sz="2400" baseline="30000" dirty="0" smtClean="0">
                <a:latin typeface="Calibri" pitchFamily="34" charset="0"/>
                <a:cs typeface="Calibri" pitchFamily="34" charset="0"/>
              </a:rPr>
              <a:t>PR</a:t>
            </a:r>
            <a:r>
              <a:rPr lang="en-US" sz="2400" dirty="0" smtClean="0">
                <a:latin typeface="Calibri" pitchFamily="34" charset="0"/>
                <a:cs typeface="Calibri" pitchFamily="34" charset="0"/>
              </a:rPr>
              <a:t> without changing its software by adding a 2</a:t>
            </a:r>
            <a:r>
              <a:rPr lang="en-US" sz="2400" baseline="30000" dirty="0" smtClean="0">
                <a:latin typeface="Calibri" pitchFamily="34" charset="0"/>
                <a:cs typeface="Calibri" pitchFamily="34" charset="0"/>
              </a:rPr>
              <a:t>nd</a:t>
            </a:r>
            <a:r>
              <a:rPr lang="en-US" sz="2400" dirty="0" smtClean="0">
                <a:latin typeface="Calibri" pitchFamily="34" charset="0"/>
                <a:cs typeface="Calibri" pitchFamily="34" charset="0"/>
              </a:rPr>
              <a:t> blood pump, for around 3000 $, and directly connect it to the Alternating Current outlet. </a:t>
            </a:r>
            <a:endParaRPr lang="en-US" sz="2400" strike="sngStrike" dirty="0" smtClean="0">
              <a:latin typeface="Calibri" pitchFamily="34" charset="0"/>
              <a:cs typeface="Calibri" pitchFamily="34" charset="0"/>
            </a:endParaRPr>
          </a:p>
        </p:txBody>
      </p:sp>
      <p:grpSp>
        <p:nvGrpSpPr>
          <p:cNvPr id="16" name="Group 15"/>
          <p:cNvGrpSpPr/>
          <p:nvPr/>
        </p:nvGrpSpPr>
        <p:grpSpPr>
          <a:xfrm>
            <a:off x="1674789" y="571480"/>
            <a:ext cx="1397013" cy="2340000"/>
            <a:chOff x="3714744" y="630776"/>
            <a:chExt cx="1397013" cy="2340000"/>
          </a:xfrm>
        </p:grpSpPr>
        <p:pic>
          <p:nvPicPr>
            <p:cNvPr id="5" name="Picture 2"/>
            <p:cNvPicPr>
              <a:picLocks noChangeAspect="1" noChangeArrowheads="1"/>
            </p:cNvPicPr>
            <p:nvPr/>
          </p:nvPicPr>
          <p:blipFill>
            <a:blip r:embed="rId3"/>
            <a:srcRect/>
            <a:stretch>
              <a:fillRect/>
            </a:stretch>
          </p:blipFill>
          <p:spPr bwMode="auto">
            <a:xfrm>
              <a:off x="3714744" y="630776"/>
              <a:ext cx="1397013" cy="2340000"/>
            </a:xfrm>
            <a:prstGeom prst="rect">
              <a:avLst/>
            </a:prstGeom>
            <a:noFill/>
          </p:spPr>
        </p:pic>
        <p:sp>
          <p:nvSpPr>
            <p:cNvPr id="10" name="Rectangle 17"/>
            <p:cNvSpPr>
              <a:spLocks noChangeArrowheads="1"/>
            </p:cNvSpPr>
            <p:nvPr/>
          </p:nvSpPr>
          <p:spPr bwMode="auto">
            <a:xfrm>
              <a:off x="4818247" y="776723"/>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 name="Rectangle 18"/>
            <p:cNvSpPr>
              <a:spLocks noChangeArrowheads="1"/>
            </p:cNvSpPr>
            <p:nvPr/>
          </p:nvSpPr>
          <p:spPr bwMode="auto">
            <a:xfrm>
              <a:off x="4818247" y="1506458"/>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 name="Rectangle 19"/>
            <p:cNvSpPr>
              <a:spLocks noChangeArrowheads="1"/>
            </p:cNvSpPr>
            <p:nvPr/>
          </p:nvSpPr>
          <p:spPr bwMode="auto">
            <a:xfrm>
              <a:off x="4009065" y="1410213"/>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3" name="Rectangle 20"/>
            <p:cNvSpPr>
              <a:spLocks noChangeArrowheads="1"/>
            </p:cNvSpPr>
            <p:nvPr/>
          </p:nvSpPr>
          <p:spPr bwMode="auto">
            <a:xfrm>
              <a:off x="4185336" y="2782684"/>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4" name="Rectangle 21"/>
            <p:cNvSpPr>
              <a:spLocks noChangeArrowheads="1"/>
            </p:cNvSpPr>
            <p:nvPr/>
          </p:nvSpPr>
          <p:spPr bwMode="auto">
            <a:xfrm>
              <a:off x="3899607" y="1506458"/>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5" name="Rectangle 22"/>
            <p:cNvSpPr>
              <a:spLocks noChangeArrowheads="1"/>
            </p:cNvSpPr>
            <p:nvPr/>
          </p:nvSpPr>
          <p:spPr bwMode="auto">
            <a:xfrm>
              <a:off x="3898796" y="778344"/>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grpSp>
      <p:sp>
        <p:nvSpPr>
          <p:cNvPr id="22" name="TextBox 21"/>
          <p:cNvSpPr txBox="1"/>
          <p:nvPr/>
        </p:nvSpPr>
        <p:spPr>
          <a:xfrm>
            <a:off x="1785918" y="2964653"/>
            <a:ext cx="1214446"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“R-AHD</a:t>
            </a:r>
            <a:r>
              <a:rPr lang="en-US" baseline="30000" dirty="0" smtClean="0">
                <a:solidFill>
                  <a:srgbClr val="FFFF00"/>
                </a:solidFill>
                <a:latin typeface="Calibri" pitchFamily="34" charset="0"/>
                <a:cs typeface="Calibri" pitchFamily="34" charset="0"/>
              </a:rPr>
              <a:t>PR</a:t>
            </a:r>
            <a:r>
              <a:rPr lang="en-US" dirty="0" smtClean="0">
                <a:solidFill>
                  <a:srgbClr val="FFFF00"/>
                </a:solidFill>
                <a:latin typeface="Calibri" pitchFamily="34" charset="0"/>
                <a:cs typeface="Calibri" pitchFamily="34" charset="0"/>
              </a:rPr>
              <a:t>  </a:t>
            </a:r>
          </a:p>
        </p:txBody>
      </p:sp>
      <p:pic>
        <p:nvPicPr>
          <p:cNvPr id="23" name="Picture 2" descr="D:\RESEARCH RESEARCH RESEARCH RESEARCH\2) To Publish Researches\To Publish Rapid AHD\Hemodialysis.jpg"/>
          <p:cNvPicPr>
            <a:picLocks noChangeAspect="1" noChangeArrowheads="1"/>
          </p:cNvPicPr>
          <p:nvPr/>
        </p:nvPicPr>
        <p:blipFill>
          <a:blip r:embed="rId4"/>
          <a:srcRect l="50805" t="4579" r="5124"/>
          <a:stretch>
            <a:fillRect/>
          </a:stretch>
        </p:blipFill>
        <p:spPr bwMode="auto">
          <a:xfrm>
            <a:off x="5929322" y="571480"/>
            <a:ext cx="1609628" cy="2340000"/>
          </a:xfrm>
          <a:prstGeom prst="rect">
            <a:avLst/>
          </a:prstGeom>
          <a:noFill/>
        </p:spPr>
      </p:pic>
      <p:sp>
        <p:nvSpPr>
          <p:cNvPr id="17" name="TextBox 16"/>
          <p:cNvSpPr txBox="1"/>
          <p:nvPr/>
        </p:nvSpPr>
        <p:spPr>
          <a:xfrm>
            <a:off x="5348294" y="2964653"/>
            <a:ext cx="2867044"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Double Pump HD machines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4" name="TextBox 3"/>
          <p:cNvSpPr txBox="1"/>
          <p:nvPr/>
        </p:nvSpPr>
        <p:spPr>
          <a:xfrm>
            <a:off x="285720" y="3995702"/>
            <a:ext cx="8640000" cy="1569660"/>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Potential fields for further studies on </a:t>
            </a:r>
            <a:r>
              <a:rPr lang="en-US" sz="2400" i="1" dirty="0" smtClean="0">
                <a:latin typeface="Calibri" pitchFamily="34" charset="0"/>
                <a:cs typeface="Calibri" pitchFamily="34" charset="0"/>
              </a:rPr>
              <a:t>R-AHD</a:t>
            </a:r>
            <a:r>
              <a:rPr lang="en-US" sz="2400" i="1" baseline="30000" dirty="0" smtClean="0">
                <a:latin typeface="Calibri" pitchFamily="34" charset="0"/>
                <a:cs typeface="Calibri" pitchFamily="34" charset="0"/>
              </a:rPr>
              <a:t>PR</a:t>
            </a:r>
            <a:r>
              <a:rPr lang="en-US" sz="2400" dirty="0" smtClean="0">
                <a:latin typeface="Calibri" pitchFamily="34" charset="0"/>
                <a:cs typeface="Calibri" pitchFamily="34" charset="0"/>
              </a:rPr>
              <a:t> includes </a:t>
            </a:r>
          </a:p>
          <a:p>
            <a:pPr algn="just" rtl="0"/>
            <a:endParaRPr lang="en-US" sz="2400" dirty="0" smtClean="0">
              <a:latin typeface="Calibri" pitchFamily="34" charset="0"/>
              <a:cs typeface="Calibri" pitchFamily="34" charset="0"/>
            </a:endParaRPr>
          </a:p>
          <a:p>
            <a:pPr marL="457200" indent="-457200" algn="just" rtl="0">
              <a:buAutoNum type="arabicParenBoth"/>
            </a:pPr>
            <a:r>
              <a:rPr lang="en-US" sz="2400" dirty="0" smtClean="0">
                <a:latin typeface="Calibri" pitchFamily="34" charset="0"/>
                <a:cs typeface="Calibri" pitchFamily="34" charset="0"/>
              </a:rPr>
              <a:t>Study a bigger number of </a:t>
            </a:r>
            <a:r>
              <a:rPr lang="en-US" sz="2400" i="1" dirty="0" smtClean="0">
                <a:latin typeface="Calibri" pitchFamily="34" charset="0"/>
                <a:cs typeface="Calibri" pitchFamily="34" charset="0"/>
              </a:rPr>
              <a:t>“no heparin R-AHD</a:t>
            </a:r>
            <a:r>
              <a:rPr lang="en-US" sz="2400" i="1" baseline="30000" dirty="0" smtClean="0">
                <a:latin typeface="Calibri" pitchFamily="34" charset="0"/>
                <a:cs typeface="Calibri" pitchFamily="34" charset="0"/>
              </a:rPr>
              <a:t>PR</a:t>
            </a:r>
            <a:r>
              <a:rPr lang="en-US" sz="2400" i="1" dirty="0" smtClean="0">
                <a:latin typeface="Calibri" pitchFamily="34" charset="0"/>
                <a:cs typeface="Calibri" pitchFamily="34" charset="0"/>
              </a:rPr>
              <a:t>”</a:t>
            </a:r>
            <a:r>
              <a:rPr lang="en-US" sz="2400" dirty="0" smtClean="0">
                <a:latin typeface="Calibri" pitchFamily="34" charset="0"/>
                <a:cs typeface="Calibri" pitchFamily="34" charset="0"/>
              </a:rPr>
              <a:t> children and adults for a longer period. </a:t>
            </a:r>
          </a:p>
        </p:txBody>
      </p:sp>
      <p:pic>
        <p:nvPicPr>
          <p:cNvPr id="5" name="Picture 2"/>
          <p:cNvPicPr>
            <a:picLocks noChangeAspect="1" noChangeArrowheads="1"/>
          </p:cNvPicPr>
          <p:nvPr/>
        </p:nvPicPr>
        <p:blipFill>
          <a:blip r:embed="rId3"/>
          <a:srcRect/>
          <a:stretch>
            <a:fillRect/>
          </a:stretch>
        </p:blipFill>
        <p:spPr bwMode="auto">
          <a:xfrm>
            <a:off x="3714744" y="630776"/>
            <a:ext cx="1397013" cy="2340000"/>
          </a:xfrm>
          <a:prstGeom prst="rect">
            <a:avLst/>
          </a:prstGeom>
          <a:noFill/>
        </p:spPr>
      </p:pic>
      <p:sp>
        <p:nvSpPr>
          <p:cNvPr id="6" name="AutoShape 5"/>
          <p:cNvSpPr>
            <a:spLocks noChangeArrowheads="1"/>
          </p:cNvSpPr>
          <p:nvPr/>
        </p:nvSpPr>
        <p:spPr bwMode="auto">
          <a:xfrm>
            <a:off x="4809336" y="95591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 name="AutoShape 6"/>
          <p:cNvSpPr>
            <a:spLocks noChangeArrowheads="1"/>
          </p:cNvSpPr>
          <p:nvPr/>
        </p:nvSpPr>
        <p:spPr bwMode="auto">
          <a:xfrm rot="16200000">
            <a:off x="4339585" y="1249145"/>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 name="AutoShape 7"/>
          <p:cNvSpPr>
            <a:spLocks noChangeArrowheads="1"/>
          </p:cNvSpPr>
          <p:nvPr/>
        </p:nvSpPr>
        <p:spPr bwMode="auto">
          <a:xfrm>
            <a:off x="4809336" y="238214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8"/>
          <p:cNvSpPr>
            <a:spLocks noChangeArrowheads="1"/>
          </p:cNvSpPr>
          <p:nvPr/>
        </p:nvSpPr>
        <p:spPr bwMode="auto">
          <a:xfrm rot="10800000">
            <a:off x="3897176" y="919429"/>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 name="Rectangle 17"/>
          <p:cNvSpPr>
            <a:spLocks noChangeArrowheads="1"/>
          </p:cNvSpPr>
          <p:nvPr/>
        </p:nvSpPr>
        <p:spPr bwMode="auto">
          <a:xfrm>
            <a:off x="4818247" y="776723"/>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 name="Rectangle 18"/>
          <p:cNvSpPr>
            <a:spLocks noChangeArrowheads="1"/>
          </p:cNvSpPr>
          <p:nvPr/>
        </p:nvSpPr>
        <p:spPr bwMode="auto">
          <a:xfrm>
            <a:off x="4818247" y="1506458"/>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 name="Rectangle 19"/>
          <p:cNvSpPr>
            <a:spLocks noChangeArrowheads="1"/>
          </p:cNvSpPr>
          <p:nvPr/>
        </p:nvSpPr>
        <p:spPr bwMode="auto">
          <a:xfrm>
            <a:off x="4009065" y="1410213"/>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3" name="Rectangle 20"/>
          <p:cNvSpPr>
            <a:spLocks noChangeArrowheads="1"/>
          </p:cNvSpPr>
          <p:nvPr/>
        </p:nvSpPr>
        <p:spPr bwMode="auto">
          <a:xfrm>
            <a:off x="4185336" y="2782684"/>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4" name="Rectangle 21"/>
          <p:cNvSpPr>
            <a:spLocks noChangeArrowheads="1"/>
          </p:cNvSpPr>
          <p:nvPr/>
        </p:nvSpPr>
        <p:spPr bwMode="auto">
          <a:xfrm>
            <a:off x="3899607" y="1506458"/>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5" name="Rectangle 22"/>
          <p:cNvSpPr>
            <a:spLocks noChangeArrowheads="1"/>
          </p:cNvSpPr>
          <p:nvPr/>
        </p:nvSpPr>
        <p:spPr bwMode="auto">
          <a:xfrm>
            <a:off x="3898796" y="778344"/>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6" name="AutoShape 8"/>
          <p:cNvSpPr>
            <a:spLocks noChangeArrowheads="1"/>
          </p:cNvSpPr>
          <p:nvPr/>
        </p:nvSpPr>
        <p:spPr bwMode="auto">
          <a:xfrm rot="10800000">
            <a:off x="3897176" y="1649164"/>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7" name="Rounded Rectangle 16"/>
          <p:cNvSpPr/>
          <p:nvPr/>
        </p:nvSpPr>
        <p:spPr>
          <a:xfrm>
            <a:off x="5085554" y="1535421"/>
            <a:ext cx="756000" cy="238363"/>
          </a:xfrm>
          <a:prstGeom prst="roundRect">
            <a:avLst/>
          </a:prstGeom>
          <a:solidFill>
            <a:schemeClr val="tx1"/>
          </a:solidFill>
          <a:ln>
            <a:solidFill>
              <a:srgbClr val="FF0000"/>
            </a:solidFill>
          </a:ln>
        </p:spPr>
        <p:txBody>
          <a:bodyPr wrap="square" rtlCol="1">
            <a:spAutoFit/>
          </a:bodyPr>
          <a:lstStyle/>
          <a:p>
            <a:pPr algn="ctr"/>
            <a:r>
              <a:rPr lang="en-US" sz="800" dirty="0" smtClean="0">
                <a:solidFill>
                  <a:srgbClr val="FF0000"/>
                </a:solidFill>
                <a:latin typeface="Arial" pitchFamily="34" charset="0"/>
                <a:cs typeface="Arial" pitchFamily="34" charset="0"/>
              </a:rPr>
              <a:t>No Heparin</a:t>
            </a:r>
            <a:endParaRPr lang="ar-SA" sz="800" dirty="0" smtClean="0">
              <a:solidFill>
                <a:srgbClr val="FF0000"/>
              </a:solidFill>
              <a:latin typeface="Arial" pitchFamily="34" charset="0"/>
              <a:cs typeface="Arial" pitchFamily="34" charset="0"/>
            </a:endParaRPr>
          </a:p>
        </p:txBody>
      </p:sp>
      <p:sp>
        <p:nvSpPr>
          <p:cNvPr id="18" name="Rectangle 17"/>
          <p:cNvSpPr/>
          <p:nvPr/>
        </p:nvSpPr>
        <p:spPr>
          <a:xfrm>
            <a:off x="4942678" y="161888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AutoShape 3"/>
          <p:cNvSpPr>
            <a:spLocks noChangeArrowheads="1"/>
          </p:cNvSpPr>
          <p:nvPr/>
        </p:nvSpPr>
        <p:spPr bwMode="auto">
          <a:xfrm rot="16609938">
            <a:off x="4923848" y="93194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0" name="AutoShape 3"/>
          <p:cNvSpPr>
            <a:spLocks noChangeArrowheads="1"/>
          </p:cNvSpPr>
          <p:nvPr/>
        </p:nvSpPr>
        <p:spPr bwMode="auto">
          <a:xfrm rot="16609938">
            <a:off x="4230228" y="143201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1" name="AutoShape 3"/>
          <p:cNvSpPr>
            <a:spLocks noChangeArrowheads="1"/>
          </p:cNvSpPr>
          <p:nvPr/>
        </p:nvSpPr>
        <p:spPr bwMode="auto">
          <a:xfrm rot="16609938">
            <a:off x="4230228" y="143201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2" name="TextBox 21"/>
          <p:cNvSpPr txBox="1"/>
          <p:nvPr/>
        </p:nvSpPr>
        <p:spPr>
          <a:xfrm>
            <a:off x="2686512" y="3000372"/>
            <a:ext cx="3600000"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“No heparin-AHD</a:t>
            </a:r>
            <a:r>
              <a:rPr lang="en-US" baseline="30000" dirty="0" smtClean="0">
                <a:solidFill>
                  <a:srgbClr val="FFFF00"/>
                </a:solidFill>
                <a:latin typeface="Calibri" pitchFamily="34" charset="0"/>
                <a:cs typeface="Calibri" pitchFamily="34" charset="0"/>
              </a:rPr>
              <a:t>PR</a:t>
            </a:r>
            <a:r>
              <a:rPr lang="en-US" dirty="0" smtClean="0">
                <a:solidFill>
                  <a:srgbClr val="FFFF00"/>
                </a:solidFill>
                <a:latin typeface="Calibri" pitchFamily="34" charset="0"/>
                <a:cs typeface="Calibri" pitchFamily="34" charset="0"/>
              </a:rPr>
              <a:t> X higher number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8" presetClass="emph" presetSubtype="0" repeatCount="indefinite" fill="hold" grpId="0" nodeType="withEffect">
                                  <p:stCondLst>
                                    <p:cond delay="0"/>
                                  </p:stCondLst>
                                  <p:childTnLst>
                                    <p:animRot by="21600000">
                                      <p:cBhvr>
                                        <p:cTn id="18" dur="5000" fill="hold"/>
                                        <p:tgtEl>
                                          <p:spTgt spid="19"/>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20"/>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21"/>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6" grpId="0" animBg="1"/>
      <p:bldP spid="19" grpId="0" animBg="1"/>
      <p:bldP spid="20" grpId="0" animBg="1"/>
      <p:bldP spid="21" grpId="0" animBg="1"/>
      <p:bldP spid="21" grpId="1"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4" name="TextBox 3"/>
          <p:cNvSpPr txBox="1"/>
          <p:nvPr/>
        </p:nvSpPr>
        <p:spPr>
          <a:xfrm>
            <a:off x="285720" y="4286256"/>
            <a:ext cx="8640000" cy="2308324"/>
          </a:xfrm>
          <a:prstGeom prst="rect">
            <a:avLst/>
          </a:prstGeom>
          <a:noFill/>
        </p:spPr>
        <p:txBody>
          <a:bodyPr wrap="square" rtlCol="1">
            <a:spAutoFit/>
          </a:bodyPr>
          <a:lstStyle/>
          <a:p>
            <a:pPr marL="457200" indent="-457200" algn="just" rtl="0"/>
            <a:r>
              <a:rPr lang="en-US" sz="2400" dirty="0" smtClean="0">
                <a:latin typeface="Calibri" pitchFamily="34" charset="0"/>
                <a:cs typeface="Calibri" pitchFamily="34" charset="0"/>
              </a:rPr>
              <a:t>(2)  Study </a:t>
            </a:r>
            <a:r>
              <a:rPr lang="en-US" sz="2400" i="1" dirty="0" smtClean="0">
                <a:latin typeface="Calibri" pitchFamily="34" charset="0"/>
                <a:cs typeface="Calibri" pitchFamily="34" charset="0"/>
              </a:rPr>
              <a:t>“no-flush no-heparin R-AHD</a:t>
            </a:r>
            <a:r>
              <a:rPr lang="en-US" sz="2400" i="1" baseline="30000" dirty="0" smtClean="0">
                <a:latin typeface="Calibri" pitchFamily="34" charset="0"/>
                <a:cs typeface="Calibri" pitchFamily="34" charset="0"/>
              </a:rPr>
              <a:t>PR</a:t>
            </a:r>
            <a:r>
              <a:rPr lang="en-US" sz="2400" dirty="0" smtClean="0">
                <a:latin typeface="Calibri" pitchFamily="34" charset="0"/>
                <a:cs typeface="Calibri" pitchFamily="34" charset="0"/>
              </a:rPr>
              <a:t>" to rule out the role of the concomitant flushing of the lines with saline in the inhibition of the blood coagulation.</a:t>
            </a:r>
            <a:r>
              <a:rPr lang="en-US" sz="2400" i="1" dirty="0" smtClean="0">
                <a:latin typeface="Calibri" pitchFamily="34" charset="0"/>
                <a:cs typeface="Calibri" pitchFamily="34" charset="0"/>
              </a:rPr>
              <a:t> </a:t>
            </a:r>
            <a:r>
              <a:rPr lang="en-US" sz="2400" i="1" dirty="0" smtClean="0">
                <a:solidFill>
                  <a:srgbClr val="FFFF00"/>
                </a:solidFill>
                <a:latin typeface="Calibri" pitchFamily="34" charset="0"/>
                <a:cs typeface="Calibri" pitchFamily="34" charset="0"/>
              </a:rPr>
              <a:t>“No-flush No-heparin R-AHD</a:t>
            </a:r>
            <a:r>
              <a:rPr lang="en-US" sz="2400" i="1" baseline="30000" dirty="0" smtClean="0">
                <a:solidFill>
                  <a:srgbClr val="FFFF00"/>
                </a:solidFill>
                <a:latin typeface="Calibri" pitchFamily="34" charset="0"/>
                <a:cs typeface="Calibri" pitchFamily="34" charset="0"/>
              </a:rPr>
              <a:t>PR</a:t>
            </a:r>
            <a:r>
              <a:rPr lang="en-US" sz="2400" dirty="0" smtClean="0">
                <a:solidFill>
                  <a:srgbClr val="FFFF00"/>
                </a:solidFill>
                <a:latin typeface="Calibri" pitchFamily="34" charset="0"/>
                <a:cs typeface="Calibri" pitchFamily="34" charset="0"/>
              </a:rPr>
              <a:t>" can be used even in patients without bleeding tendency to spare the potential complications of heparin and spares cost of heparin and the saline flush</a:t>
            </a:r>
            <a:r>
              <a:rPr lang="en-US" sz="2400" i="1" dirty="0" smtClean="0">
                <a:solidFill>
                  <a:srgbClr val="FFFF00"/>
                </a:solidFill>
                <a:latin typeface="Calibri" pitchFamily="34" charset="0"/>
                <a:cs typeface="Calibri" pitchFamily="34" charset="0"/>
              </a:rPr>
              <a:t> </a:t>
            </a:r>
            <a:endParaRPr lang="en-US" sz="2400" dirty="0">
              <a:solidFill>
                <a:srgbClr val="FFFF00"/>
              </a:solidFill>
              <a:latin typeface="Calibri" pitchFamily="34" charset="0"/>
              <a:cs typeface="Calibri" pitchFamily="34" charset="0"/>
            </a:endParaRPr>
          </a:p>
        </p:txBody>
      </p:sp>
      <p:pic>
        <p:nvPicPr>
          <p:cNvPr id="5" name="Picture 2"/>
          <p:cNvPicPr>
            <a:picLocks noChangeAspect="1" noChangeArrowheads="1"/>
          </p:cNvPicPr>
          <p:nvPr/>
        </p:nvPicPr>
        <p:blipFill>
          <a:blip r:embed="rId3"/>
          <a:srcRect/>
          <a:stretch>
            <a:fillRect/>
          </a:stretch>
        </p:blipFill>
        <p:spPr bwMode="auto">
          <a:xfrm>
            <a:off x="3714744" y="630776"/>
            <a:ext cx="1397013" cy="2340000"/>
          </a:xfrm>
          <a:prstGeom prst="rect">
            <a:avLst/>
          </a:prstGeom>
          <a:noFill/>
        </p:spPr>
      </p:pic>
      <p:sp>
        <p:nvSpPr>
          <p:cNvPr id="6" name="AutoShape 5"/>
          <p:cNvSpPr>
            <a:spLocks noChangeArrowheads="1"/>
          </p:cNvSpPr>
          <p:nvPr/>
        </p:nvSpPr>
        <p:spPr bwMode="auto">
          <a:xfrm>
            <a:off x="4809336" y="95591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 name="AutoShape 6"/>
          <p:cNvSpPr>
            <a:spLocks noChangeArrowheads="1"/>
          </p:cNvSpPr>
          <p:nvPr/>
        </p:nvSpPr>
        <p:spPr bwMode="auto">
          <a:xfrm rot="16200000">
            <a:off x="4339585" y="1249145"/>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 name="AutoShape 7"/>
          <p:cNvSpPr>
            <a:spLocks noChangeArrowheads="1"/>
          </p:cNvSpPr>
          <p:nvPr/>
        </p:nvSpPr>
        <p:spPr bwMode="auto">
          <a:xfrm>
            <a:off x="4809336" y="238214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8"/>
          <p:cNvSpPr>
            <a:spLocks noChangeArrowheads="1"/>
          </p:cNvSpPr>
          <p:nvPr/>
        </p:nvSpPr>
        <p:spPr bwMode="auto">
          <a:xfrm rot="10800000">
            <a:off x="3897176" y="919429"/>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 name="Rectangle 17"/>
          <p:cNvSpPr>
            <a:spLocks noChangeArrowheads="1"/>
          </p:cNvSpPr>
          <p:nvPr/>
        </p:nvSpPr>
        <p:spPr bwMode="auto">
          <a:xfrm>
            <a:off x="4818247" y="776723"/>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 name="Rectangle 18"/>
          <p:cNvSpPr>
            <a:spLocks noChangeArrowheads="1"/>
          </p:cNvSpPr>
          <p:nvPr/>
        </p:nvSpPr>
        <p:spPr bwMode="auto">
          <a:xfrm>
            <a:off x="4818247" y="1506458"/>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 name="Rectangle 19"/>
          <p:cNvSpPr>
            <a:spLocks noChangeArrowheads="1"/>
          </p:cNvSpPr>
          <p:nvPr/>
        </p:nvSpPr>
        <p:spPr bwMode="auto">
          <a:xfrm>
            <a:off x="4009065" y="1410213"/>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3" name="Rectangle 20"/>
          <p:cNvSpPr>
            <a:spLocks noChangeArrowheads="1"/>
          </p:cNvSpPr>
          <p:nvPr/>
        </p:nvSpPr>
        <p:spPr bwMode="auto">
          <a:xfrm>
            <a:off x="4185336" y="2782684"/>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4" name="Rectangle 21"/>
          <p:cNvSpPr>
            <a:spLocks noChangeArrowheads="1"/>
          </p:cNvSpPr>
          <p:nvPr/>
        </p:nvSpPr>
        <p:spPr bwMode="auto">
          <a:xfrm>
            <a:off x="3899607" y="1506458"/>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5" name="Rectangle 22"/>
          <p:cNvSpPr>
            <a:spLocks noChangeArrowheads="1"/>
          </p:cNvSpPr>
          <p:nvPr/>
        </p:nvSpPr>
        <p:spPr bwMode="auto">
          <a:xfrm>
            <a:off x="3898796" y="778344"/>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6" name="AutoShape 8"/>
          <p:cNvSpPr>
            <a:spLocks noChangeArrowheads="1"/>
          </p:cNvSpPr>
          <p:nvPr/>
        </p:nvSpPr>
        <p:spPr bwMode="auto">
          <a:xfrm rot="10800000">
            <a:off x="3897176" y="1649164"/>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7" name="Rounded Rectangle 16"/>
          <p:cNvSpPr/>
          <p:nvPr/>
        </p:nvSpPr>
        <p:spPr>
          <a:xfrm>
            <a:off x="5085554" y="1535421"/>
            <a:ext cx="756000" cy="238363"/>
          </a:xfrm>
          <a:prstGeom prst="roundRect">
            <a:avLst/>
          </a:prstGeom>
          <a:solidFill>
            <a:schemeClr val="tx1"/>
          </a:solidFill>
          <a:ln>
            <a:solidFill>
              <a:srgbClr val="FF0000"/>
            </a:solidFill>
          </a:ln>
        </p:spPr>
        <p:txBody>
          <a:bodyPr wrap="square" rtlCol="1">
            <a:spAutoFit/>
          </a:bodyPr>
          <a:lstStyle/>
          <a:p>
            <a:pPr algn="ctr"/>
            <a:r>
              <a:rPr lang="en-US" sz="800" dirty="0" smtClean="0">
                <a:solidFill>
                  <a:srgbClr val="FF0000"/>
                </a:solidFill>
                <a:latin typeface="Arial" pitchFamily="34" charset="0"/>
                <a:cs typeface="Arial" pitchFamily="34" charset="0"/>
              </a:rPr>
              <a:t>No Heparin</a:t>
            </a:r>
            <a:endParaRPr lang="ar-SA" sz="800" dirty="0" smtClean="0">
              <a:solidFill>
                <a:srgbClr val="FF0000"/>
              </a:solidFill>
              <a:latin typeface="Arial" pitchFamily="34" charset="0"/>
              <a:cs typeface="Arial" pitchFamily="34" charset="0"/>
            </a:endParaRPr>
          </a:p>
        </p:txBody>
      </p:sp>
      <p:sp>
        <p:nvSpPr>
          <p:cNvPr id="18" name="Rectangle 17"/>
          <p:cNvSpPr/>
          <p:nvPr/>
        </p:nvSpPr>
        <p:spPr>
          <a:xfrm>
            <a:off x="4942678" y="161888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AutoShape 3"/>
          <p:cNvSpPr>
            <a:spLocks noChangeArrowheads="1"/>
          </p:cNvSpPr>
          <p:nvPr/>
        </p:nvSpPr>
        <p:spPr bwMode="auto">
          <a:xfrm rot="16609938">
            <a:off x="4923848" y="93194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0" name="AutoShape 3"/>
          <p:cNvSpPr>
            <a:spLocks noChangeArrowheads="1"/>
          </p:cNvSpPr>
          <p:nvPr/>
        </p:nvSpPr>
        <p:spPr bwMode="auto">
          <a:xfrm rot="16609938">
            <a:off x="4230228" y="143201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1" name="AutoShape 3"/>
          <p:cNvSpPr>
            <a:spLocks noChangeArrowheads="1"/>
          </p:cNvSpPr>
          <p:nvPr/>
        </p:nvSpPr>
        <p:spPr bwMode="auto">
          <a:xfrm rot="16609938">
            <a:off x="4230228" y="143201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2" name="TextBox 21"/>
          <p:cNvSpPr txBox="1"/>
          <p:nvPr/>
        </p:nvSpPr>
        <p:spPr>
          <a:xfrm>
            <a:off x="2805190" y="3000372"/>
            <a:ext cx="3267008"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“No heparin-AHD</a:t>
            </a:r>
            <a:r>
              <a:rPr lang="en-US" baseline="30000" dirty="0" smtClean="0">
                <a:solidFill>
                  <a:srgbClr val="FFFF00"/>
                </a:solidFill>
                <a:latin typeface="Calibri" pitchFamily="34" charset="0"/>
                <a:cs typeface="Calibri" pitchFamily="34" charset="0"/>
              </a:rPr>
              <a:t>PR</a:t>
            </a:r>
            <a:r>
              <a:rPr lang="en-US" dirty="0" smtClean="0">
                <a:solidFill>
                  <a:srgbClr val="FFFF00"/>
                </a:solidFill>
                <a:latin typeface="Calibri" pitchFamily="34" charset="0"/>
                <a:cs typeface="Calibri" pitchFamily="34" charset="0"/>
              </a:rPr>
              <a:t> +  No Flush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8" presetClass="emph" presetSubtype="0" repeatCount="indefinite" fill="hold" grpId="0" nodeType="withEffect">
                                  <p:stCondLst>
                                    <p:cond delay="0"/>
                                  </p:stCondLst>
                                  <p:childTnLst>
                                    <p:animRot by="21600000">
                                      <p:cBhvr>
                                        <p:cTn id="18" dur="5000" fill="hold"/>
                                        <p:tgtEl>
                                          <p:spTgt spid="19"/>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20"/>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21"/>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6" grpId="0" animBg="1"/>
      <p:bldP spid="19" grpId="0" animBg="1"/>
      <p:bldP spid="20" grpId="0" animBg="1"/>
      <p:bldP spid="21" grpId="0" animBg="1"/>
      <p:bldP spid="21" grpId="1"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3500438"/>
            <a:ext cx="8640000" cy="3323987"/>
          </a:xfrm>
          <a:prstGeom prst="rect">
            <a:avLst/>
          </a:prstGeom>
          <a:noFill/>
        </p:spPr>
        <p:txBody>
          <a:bodyPr wrap="square" rtlCol="1">
            <a:spAutoFit/>
          </a:bodyPr>
          <a:lstStyle/>
          <a:p>
            <a:pPr algn="just" rtl="0"/>
            <a:r>
              <a:rPr lang="en-US" sz="2200" dirty="0" smtClean="0">
                <a:latin typeface="Calibri" pitchFamily="34" charset="0"/>
                <a:cs typeface="Calibri" pitchFamily="34" charset="0"/>
              </a:rPr>
              <a:t>(3) Study a combination of </a:t>
            </a:r>
            <a:r>
              <a:rPr lang="en-US" sz="2200" i="1" dirty="0" smtClean="0">
                <a:latin typeface="Calibri" pitchFamily="34" charset="0"/>
                <a:cs typeface="Calibri" pitchFamily="34" charset="0"/>
              </a:rPr>
              <a:t>“no heparin-AHD</a:t>
            </a:r>
            <a:r>
              <a:rPr lang="en-US" sz="2200" i="1" baseline="30000" dirty="0" smtClean="0">
                <a:latin typeface="Calibri" pitchFamily="34" charset="0"/>
                <a:cs typeface="Calibri" pitchFamily="34" charset="0"/>
              </a:rPr>
              <a:t>PR</a:t>
            </a:r>
            <a:r>
              <a:rPr lang="en-US" sz="2200" i="1" dirty="0" smtClean="0">
                <a:latin typeface="Calibri" pitchFamily="34" charset="0"/>
                <a:cs typeface="Calibri" pitchFamily="34" charset="0"/>
              </a:rPr>
              <a:t> and S-AHD</a:t>
            </a:r>
            <a:r>
              <a:rPr lang="en-US" sz="2200" i="1" baseline="30000" dirty="0" smtClean="0">
                <a:latin typeface="Calibri" pitchFamily="34" charset="0"/>
                <a:cs typeface="Calibri" pitchFamily="34" charset="0"/>
              </a:rPr>
              <a:t>PR</a:t>
            </a:r>
            <a:r>
              <a:rPr lang="en-US" sz="2200" dirty="0" smtClean="0">
                <a:latin typeface="Calibri" pitchFamily="34" charset="0"/>
                <a:cs typeface="Calibri" pitchFamily="34" charset="0"/>
              </a:rPr>
              <a:t>“ where </a:t>
            </a:r>
          </a:p>
          <a:p>
            <a:pPr marL="457200" indent="-457200" algn="just" rtl="0">
              <a:buFont typeface="+mj-lt"/>
              <a:buAutoNum type="arabicPeriod"/>
            </a:pPr>
            <a:r>
              <a:rPr lang="en-US" sz="2200" dirty="0" smtClean="0">
                <a:latin typeface="Calibri" pitchFamily="34" charset="0"/>
                <a:cs typeface="Calibri" pitchFamily="34" charset="0"/>
              </a:rPr>
              <a:t>The filter BFR is increased to avoid clotting whereas </a:t>
            </a:r>
          </a:p>
          <a:p>
            <a:pPr marL="457200" indent="-457200" algn="just" rtl="0">
              <a:buFont typeface="+mj-lt"/>
              <a:buAutoNum type="arabicPeriod"/>
            </a:pPr>
            <a:r>
              <a:rPr lang="en-US" sz="2200" dirty="0" smtClean="0">
                <a:latin typeface="Calibri" pitchFamily="34" charset="0"/>
                <a:cs typeface="Calibri" pitchFamily="34" charset="0"/>
              </a:rPr>
              <a:t>The patient BFR is decreased simultaneously </a:t>
            </a:r>
            <a:r>
              <a:rPr lang="en-US" sz="2200" dirty="0" smtClean="0">
                <a:solidFill>
                  <a:srgbClr val="FF33CC"/>
                </a:solidFill>
                <a:latin typeface="Calibri" pitchFamily="34" charset="0"/>
                <a:cs typeface="Calibri" pitchFamily="34" charset="0"/>
              </a:rPr>
              <a:t>Study Patient BFR less than 100 ml/ minute. </a:t>
            </a:r>
            <a:r>
              <a:rPr lang="en-US" sz="2200" dirty="0" smtClean="0">
                <a:latin typeface="Calibri" pitchFamily="34" charset="0"/>
                <a:cs typeface="Calibri" pitchFamily="34" charset="0"/>
              </a:rPr>
              <a:t>to fit patients with low body weight, compromised cardiac function or poor vascular access or is very low </a:t>
            </a:r>
            <a:r>
              <a:rPr lang="en-US" sz="2000" dirty="0" smtClean="0">
                <a:solidFill>
                  <a:srgbClr val="FFFF00"/>
                </a:solidFill>
                <a:latin typeface="Calibri" pitchFamily="34" charset="0"/>
                <a:cs typeface="Calibri" pitchFamily="34" charset="0"/>
              </a:rPr>
              <a:t>as in continuous </a:t>
            </a:r>
            <a:r>
              <a:rPr lang="en-US" sz="2000" dirty="0" err="1" smtClean="0">
                <a:solidFill>
                  <a:srgbClr val="FFFF00"/>
                </a:solidFill>
                <a:latin typeface="Calibri" pitchFamily="34" charset="0"/>
                <a:cs typeface="Calibri" pitchFamily="34" charset="0"/>
              </a:rPr>
              <a:t>arteriovenous</a:t>
            </a:r>
            <a:r>
              <a:rPr lang="en-US" sz="2000" dirty="0" smtClean="0">
                <a:solidFill>
                  <a:srgbClr val="FFFF00"/>
                </a:solidFill>
                <a:latin typeface="Calibri" pitchFamily="34" charset="0"/>
                <a:cs typeface="Calibri" pitchFamily="34" charset="0"/>
              </a:rPr>
              <a:t> or </a:t>
            </a:r>
            <a:r>
              <a:rPr lang="en-US" sz="2000" dirty="0" err="1" smtClean="0">
                <a:solidFill>
                  <a:srgbClr val="FFFF00"/>
                </a:solidFill>
                <a:latin typeface="Calibri" pitchFamily="34" charset="0"/>
                <a:cs typeface="Calibri" pitchFamily="34" charset="0"/>
              </a:rPr>
              <a:t>venovenous</a:t>
            </a:r>
            <a:r>
              <a:rPr lang="en-US" sz="2000" dirty="0" smtClean="0">
                <a:solidFill>
                  <a:srgbClr val="FFFF00"/>
                </a:solidFill>
                <a:latin typeface="Calibri" pitchFamily="34" charset="0"/>
                <a:cs typeface="Calibri" pitchFamily="34" charset="0"/>
              </a:rPr>
              <a:t> </a:t>
            </a:r>
            <a:r>
              <a:rPr lang="en-US" sz="2000" dirty="0" err="1" smtClean="0">
                <a:solidFill>
                  <a:srgbClr val="FFFF00"/>
                </a:solidFill>
                <a:latin typeface="Calibri" pitchFamily="34" charset="0"/>
                <a:cs typeface="Calibri" pitchFamily="34" charset="0"/>
              </a:rPr>
              <a:t>hemofiltration</a:t>
            </a:r>
            <a:r>
              <a:rPr lang="en-US" sz="2000" dirty="0" smtClean="0">
                <a:solidFill>
                  <a:srgbClr val="FFFF00"/>
                </a:solidFill>
                <a:latin typeface="Calibri" pitchFamily="34" charset="0"/>
                <a:cs typeface="Calibri" pitchFamily="34" charset="0"/>
              </a:rPr>
              <a:t> or </a:t>
            </a:r>
            <a:r>
              <a:rPr lang="en-US" sz="2000" dirty="0" err="1" smtClean="0">
                <a:solidFill>
                  <a:srgbClr val="FFFF00"/>
                </a:solidFill>
                <a:latin typeface="Calibri" pitchFamily="34" charset="0"/>
                <a:cs typeface="Calibri" pitchFamily="34" charset="0"/>
              </a:rPr>
              <a:t>hemodialysis</a:t>
            </a:r>
            <a:r>
              <a:rPr lang="en-US" sz="2000" dirty="0" smtClean="0">
                <a:solidFill>
                  <a:srgbClr val="FFFF00"/>
                </a:solidFill>
                <a:latin typeface="Calibri" pitchFamily="34" charset="0"/>
                <a:cs typeface="Calibri" pitchFamily="34" charset="0"/>
              </a:rPr>
              <a:t> (CAVH/D and CVVH/D) as “the no heparin regiment is ineffective in this setting due to the low BFR rates with these techniques and their continuous nature increases the likelihood of side effects with </a:t>
            </a:r>
            <a:r>
              <a:rPr lang="en-US" sz="2000" dirty="0" err="1" smtClean="0">
                <a:solidFill>
                  <a:srgbClr val="FFFF00"/>
                </a:solidFill>
                <a:latin typeface="Calibri" pitchFamily="34" charset="0"/>
                <a:cs typeface="Calibri" pitchFamily="34" charset="0"/>
              </a:rPr>
              <a:t>prostacyclin</a:t>
            </a:r>
            <a:r>
              <a:rPr lang="en-US" sz="2000" dirty="0" smtClean="0">
                <a:solidFill>
                  <a:srgbClr val="FFFF00"/>
                </a:solidFill>
                <a:latin typeface="Calibri" pitchFamily="34" charset="0"/>
                <a:cs typeface="Calibri" pitchFamily="34" charset="0"/>
              </a:rPr>
              <a:t> or </a:t>
            </a:r>
            <a:r>
              <a:rPr lang="en-US" sz="2000" dirty="0" err="1" smtClean="0">
                <a:solidFill>
                  <a:srgbClr val="FFFF00"/>
                </a:solidFill>
                <a:latin typeface="Calibri" pitchFamily="34" charset="0"/>
                <a:cs typeface="Calibri" pitchFamily="34" charset="0"/>
              </a:rPr>
              <a:t>protamine</a:t>
            </a:r>
            <a:r>
              <a:rPr lang="en-US" sz="2000" dirty="0" smtClean="0">
                <a:solidFill>
                  <a:srgbClr val="FFFF00"/>
                </a:solidFill>
                <a:latin typeface="Calibri" pitchFamily="34" charset="0"/>
                <a:cs typeface="Calibri" pitchFamily="34" charset="0"/>
              </a:rPr>
              <a:t>” </a:t>
            </a:r>
            <a:r>
              <a:rPr lang="en-US" sz="2000" baseline="30000" dirty="0" smtClean="0">
                <a:solidFill>
                  <a:srgbClr val="FFFF00"/>
                </a:solidFill>
                <a:latin typeface="Calibri" pitchFamily="34" charset="0"/>
                <a:cs typeface="Calibri" pitchFamily="34" charset="0"/>
              </a:rPr>
              <a:t>2</a:t>
            </a:r>
            <a:r>
              <a:rPr lang="en-US" sz="2000" dirty="0" smtClean="0">
                <a:solidFill>
                  <a:srgbClr val="FFFF00"/>
                </a:solidFill>
                <a:latin typeface="Calibri" pitchFamily="34" charset="0"/>
                <a:cs typeface="Calibri" pitchFamily="34" charset="0"/>
              </a:rPr>
              <a:t>. </a:t>
            </a:r>
          </a:p>
        </p:txBody>
      </p:sp>
      <p:pic>
        <p:nvPicPr>
          <p:cNvPr id="19" name="Picture 2"/>
          <p:cNvPicPr>
            <a:picLocks noChangeAspect="1" noChangeArrowheads="1"/>
          </p:cNvPicPr>
          <p:nvPr/>
        </p:nvPicPr>
        <p:blipFill>
          <a:blip r:embed="rId3"/>
          <a:srcRect/>
          <a:stretch>
            <a:fillRect/>
          </a:stretch>
        </p:blipFill>
        <p:spPr bwMode="auto">
          <a:xfrm>
            <a:off x="3714744" y="630776"/>
            <a:ext cx="1397013" cy="2340000"/>
          </a:xfrm>
          <a:prstGeom prst="rect">
            <a:avLst/>
          </a:prstGeom>
          <a:noFill/>
        </p:spPr>
      </p:pic>
      <p:sp>
        <p:nvSpPr>
          <p:cNvPr id="20" name="AutoShape 5"/>
          <p:cNvSpPr>
            <a:spLocks noChangeArrowheads="1"/>
          </p:cNvSpPr>
          <p:nvPr/>
        </p:nvSpPr>
        <p:spPr bwMode="auto">
          <a:xfrm>
            <a:off x="4809336" y="95591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1" name="AutoShape 6"/>
          <p:cNvSpPr>
            <a:spLocks noChangeArrowheads="1"/>
          </p:cNvSpPr>
          <p:nvPr/>
        </p:nvSpPr>
        <p:spPr bwMode="auto">
          <a:xfrm rot="16200000">
            <a:off x="4339585" y="1249145"/>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2" name="AutoShape 7"/>
          <p:cNvSpPr>
            <a:spLocks noChangeArrowheads="1"/>
          </p:cNvSpPr>
          <p:nvPr/>
        </p:nvSpPr>
        <p:spPr bwMode="auto">
          <a:xfrm>
            <a:off x="4809336" y="238214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3" name="AutoShape 8"/>
          <p:cNvSpPr>
            <a:spLocks noChangeArrowheads="1"/>
          </p:cNvSpPr>
          <p:nvPr/>
        </p:nvSpPr>
        <p:spPr bwMode="auto">
          <a:xfrm rot="10800000">
            <a:off x="3897176" y="919429"/>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4" name="Rectangle 17"/>
          <p:cNvSpPr>
            <a:spLocks noChangeArrowheads="1"/>
          </p:cNvSpPr>
          <p:nvPr/>
        </p:nvSpPr>
        <p:spPr bwMode="auto">
          <a:xfrm>
            <a:off x="4818247" y="776723"/>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5" name="Rectangle 18"/>
          <p:cNvSpPr>
            <a:spLocks noChangeArrowheads="1"/>
          </p:cNvSpPr>
          <p:nvPr/>
        </p:nvSpPr>
        <p:spPr bwMode="auto">
          <a:xfrm>
            <a:off x="4818247" y="1506458"/>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6" name="Rectangle 19"/>
          <p:cNvSpPr>
            <a:spLocks noChangeArrowheads="1"/>
          </p:cNvSpPr>
          <p:nvPr/>
        </p:nvSpPr>
        <p:spPr bwMode="auto">
          <a:xfrm>
            <a:off x="4009065" y="1410213"/>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27" name="Rectangle 20"/>
          <p:cNvSpPr>
            <a:spLocks noChangeArrowheads="1"/>
          </p:cNvSpPr>
          <p:nvPr/>
        </p:nvSpPr>
        <p:spPr bwMode="auto">
          <a:xfrm>
            <a:off x="4185336" y="2782684"/>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8" name="Rectangle 21"/>
          <p:cNvSpPr>
            <a:spLocks noChangeArrowheads="1"/>
          </p:cNvSpPr>
          <p:nvPr/>
        </p:nvSpPr>
        <p:spPr bwMode="auto">
          <a:xfrm>
            <a:off x="3899607" y="1506458"/>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29" name="Rectangle 22"/>
          <p:cNvSpPr>
            <a:spLocks noChangeArrowheads="1"/>
          </p:cNvSpPr>
          <p:nvPr/>
        </p:nvSpPr>
        <p:spPr bwMode="auto">
          <a:xfrm>
            <a:off x="3898796" y="778344"/>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0" name="AutoShape 8"/>
          <p:cNvSpPr>
            <a:spLocks noChangeArrowheads="1"/>
          </p:cNvSpPr>
          <p:nvPr/>
        </p:nvSpPr>
        <p:spPr bwMode="auto">
          <a:xfrm rot="10800000">
            <a:off x="3897176" y="1649164"/>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1" name="Rounded Rectangle 30"/>
          <p:cNvSpPr/>
          <p:nvPr/>
        </p:nvSpPr>
        <p:spPr>
          <a:xfrm>
            <a:off x="5085554" y="1535421"/>
            <a:ext cx="756000" cy="238363"/>
          </a:xfrm>
          <a:prstGeom prst="roundRect">
            <a:avLst/>
          </a:prstGeom>
          <a:solidFill>
            <a:schemeClr val="tx1"/>
          </a:solidFill>
          <a:ln>
            <a:solidFill>
              <a:srgbClr val="FF0000"/>
            </a:solidFill>
          </a:ln>
        </p:spPr>
        <p:txBody>
          <a:bodyPr wrap="square" rtlCol="1">
            <a:spAutoFit/>
          </a:bodyPr>
          <a:lstStyle/>
          <a:p>
            <a:pPr algn="ctr"/>
            <a:r>
              <a:rPr lang="en-US" sz="800" dirty="0" smtClean="0">
                <a:solidFill>
                  <a:srgbClr val="FF0000"/>
                </a:solidFill>
                <a:latin typeface="Arial" pitchFamily="34" charset="0"/>
                <a:cs typeface="Arial" pitchFamily="34" charset="0"/>
              </a:rPr>
              <a:t>No Heparin</a:t>
            </a:r>
            <a:endParaRPr lang="ar-SA" sz="800" dirty="0" smtClean="0">
              <a:solidFill>
                <a:srgbClr val="FF0000"/>
              </a:solidFill>
              <a:latin typeface="Arial" pitchFamily="34" charset="0"/>
              <a:cs typeface="Arial" pitchFamily="34" charset="0"/>
            </a:endParaRPr>
          </a:p>
        </p:txBody>
      </p:sp>
      <p:sp>
        <p:nvSpPr>
          <p:cNvPr id="32" name="Rectangle 31"/>
          <p:cNvSpPr/>
          <p:nvPr/>
        </p:nvSpPr>
        <p:spPr>
          <a:xfrm>
            <a:off x="4942678" y="161888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3" name="AutoShape 3"/>
          <p:cNvSpPr>
            <a:spLocks noChangeArrowheads="1"/>
          </p:cNvSpPr>
          <p:nvPr/>
        </p:nvSpPr>
        <p:spPr bwMode="auto">
          <a:xfrm rot="16609938">
            <a:off x="4923848" y="93194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4" name="AutoShape 3"/>
          <p:cNvSpPr>
            <a:spLocks noChangeArrowheads="1"/>
          </p:cNvSpPr>
          <p:nvPr/>
        </p:nvSpPr>
        <p:spPr bwMode="auto">
          <a:xfrm rot="16609938">
            <a:off x="4230228" y="143201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5" name="AutoShape 3"/>
          <p:cNvSpPr>
            <a:spLocks noChangeArrowheads="1"/>
          </p:cNvSpPr>
          <p:nvPr/>
        </p:nvSpPr>
        <p:spPr bwMode="auto">
          <a:xfrm rot="16609938">
            <a:off x="4230228" y="143201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36" name="TextBox 35"/>
          <p:cNvSpPr txBox="1"/>
          <p:nvPr/>
        </p:nvSpPr>
        <p:spPr>
          <a:xfrm>
            <a:off x="2805190" y="3000372"/>
            <a:ext cx="3267008"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“No heparin-AHD</a:t>
            </a:r>
            <a:r>
              <a:rPr lang="en-US" baseline="30000" dirty="0" smtClean="0">
                <a:solidFill>
                  <a:srgbClr val="FFFF00"/>
                </a:solidFill>
                <a:latin typeface="Calibri" pitchFamily="34" charset="0"/>
                <a:cs typeface="Calibri" pitchFamily="34" charset="0"/>
              </a:rPr>
              <a:t>PR</a:t>
            </a:r>
            <a:r>
              <a:rPr lang="en-US" dirty="0" smtClean="0">
                <a:solidFill>
                  <a:srgbClr val="FFFF00"/>
                </a:solidFill>
                <a:latin typeface="Calibri" pitchFamily="34" charset="0"/>
                <a:cs typeface="Calibri" pitchFamily="34" charset="0"/>
              </a:rPr>
              <a:t> +  S-AHD</a:t>
            </a:r>
            <a:r>
              <a:rPr lang="en-US" baseline="30000" dirty="0" smtClean="0">
                <a:solidFill>
                  <a:srgbClr val="FFFF00"/>
                </a:solidFill>
                <a:latin typeface="Calibri" pitchFamily="34" charset="0"/>
                <a:cs typeface="Calibri" pitchFamily="34" charset="0"/>
              </a:rPr>
              <a:t>PR</a:t>
            </a:r>
            <a:r>
              <a:rPr lang="en-US" dirty="0" smtClean="0">
                <a:solidFill>
                  <a:srgbClr val="FFFF00"/>
                </a:solidFill>
                <a:latin typeface="Calibri" pitchFamily="34" charset="0"/>
                <a:cs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par>
                                <p:cTn id="17" presetID="8" presetClass="emph" presetSubtype="0" repeatCount="indefinite" fill="hold" grpId="0" nodeType="withEffect">
                                  <p:stCondLst>
                                    <p:cond delay="0"/>
                                  </p:stCondLst>
                                  <p:childTnLst>
                                    <p:animRot by="21600000">
                                      <p:cBhvr>
                                        <p:cTn id="18" dur="5000" fill="hold"/>
                                        <p:tgtEl>
                                          <p:spTgt spid="33"/>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34"/>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35"/>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linds(horizontal)">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30" grpId="0" animBg="1"/>
      <p:bldP spid="33" grpId="0" animBg="1"/>
      <p:bldP spid="34" grpId="0" animBg="1"/>
      <p:bldP spid="35" grpId="0" animBg="1"/>
      <p:bldP spid="35"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3677197"/>
            <a:ext cx="8640000" cy="1569660"/>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(4) Study the effect of </a:t>
            </a:r>
            <a:r>
              <a:rPr lang="en-US" sz="2400" i="1" dirty="0" smtClean="0">
                <a:latin typeface="Calibri" pitchFamily="34" charset="0"/>
                <a:cs typeface="Calibri" pitchFamily="34" charset="0"/>
              </a:rPr>
              <a:t>"R-AHD</a:t>
            </a:r>
            <a:r>
              <a:rPr lang="en-US" sz="2400" i="1" baseline="30000" dirty="0" smtClean="0">
                <a:latin typeface="Calibri" pitchFamily="34" charset="0"/>
                <a:cs typeface="Calibri" pitchFamily="34" charset="0"/>
              </a:rPr>
              <a:t>PR</a:t>
            </a:r>
            <a:r>
              <a:rPr lang="en-US" sz="2400" i="1" dirty="0" smtClean="0">
                <a:latin typeface="Calibri" pitchFamily="34" charset="0"/>
                <a:cs typeface="Calibri" pitchFamily="34" charset="0"/>
              </a:rPr>
              <a:t>"</a:t>
            </a:r>
            <a:r>
              <a:rPr lang="en-US" sz="2400" dirty="0" smtClean="0">
                <a:latin typeface="Calibri" pitchFamily="34" charset="0"/>
                <a:cs typeface="Calibri" pitchFamily="34" charset="0"/>
              </a:rPr>
              <a:t> with high </a:t>
            </a:r>
            <a:r>
              <a:rPr lang="en-US" sz="2400" dirty="0" err="1" smtClean="0">
                <a:latin typeface="Calibri" pitchFamily="34" charset="0"/>
                <a:cs typeface="Calibri" pitchFamily="34" charset="0"/>
              </a:rPr>
              <a:t>dialysate</a:t>
            </a:r>
            <a:r>
              <a:rPr lang="en-US" sz="2400" dirty="0" smtClean="0">
                <a:latin typeface="Calibri" pitchFamily="34" charset="0"/>
                <a:cs typeface="Calibri" pitchFamily="34" charset="0"/>
              </a:rPr>
              <a:t> flow rate and with bigger filters on the efficiency. </a:t>
            </a:r>
            <a:r>
              <a:rPr lang="en-US" sz="2400" dirty="0" smtClean="0">
                <a:solidFill>
                  <a:srgbClr val="FFFF00"/>
                </a:solidFill>
                <a:latin typeface="Calibri" pitchFamily="34" charset="0"/>
                <a:cs typeface="Calibri" pitchFamily="34" charset="0"/>
              </a:rPr>
              <a:t>Bigger filters will still increase the extra corporeal blood compartment, but PBR increase the BFR per single hollow fiber to prevent blood stagnation. </a:t>
            </a:r>
            <a:endParaRPr lang="en-US" sz="2400" dirty="0">
              <a:solidFill>
                <a:srgbClr val="FFFF00"/>
              </a:solidFill>
              <a:latin typeface="Calibri" pitchFamily="34" charset="0"/>
              <a:cs typeface="Calibri" pitchFamily="34" charset="0"/>
            </a:endParaRPr>
          </a:p>
        </p:txBody>
      </p:sp>
      <p:pic>
        <p:nvPicPr>
          <p:cNvPr id="34" name="Picture 2"/>
          <p:cNvPicPr>
            <a:picLocks noChangeAspect="1" noChangeArrowheads="1"/>
          </p:cNvPicPr>
          <p:nvPr/>
        </p:nvPicPr>
        <p:blipFill>
          <a:blip r:embed="rId3"/>
          <a:srcRect/>
          <a:stretch>
            <a:fillRect/>
          </a:stretch>
        </p:blipFill>
        <p:spPr bwMode="auto">
          <a:xfrm>
            <a:off x="3714744" y="630776"/>
            <a:ext cx="1397013" cy="2340000"/>
          </a:xfrm>
          <a:prstGeom prst="rect">
            <a:avLst/>
          </a:prstGeom>
          <a:noFill/>
        </p:spPr>
      </p:pic>
      <p:sp>
        <p:nvSpPr>
          <p:cNvPr id="35" name="AutoShape 5"/>
          <p:cNvSpPr>
            <a:spLocks noChangeArrowheads="1"/>
          </p:cNvSpPr>
          <p:nvPr/>
        </p:nvSpPr>
        <p:spPr bwMode="auto">
          <a:xfrm>
            <a:off x="4809336" y="95591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6" name="AutoShape 6"/>
          <p:cNvSpPr>
            <a:spLocks noChangeArrowheads="1"/>
          </p:cNvSpPr>
          <p:nvPr/>
        </p:nvSpPr>
        <p:spPr bwMode="auto">
          <a:xfrm rot="16200000">
            <a:off x="4339585" y="1249145"/>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7" name="AutoShape 7"/>
          <p:cNvSpPr>
            <a:spLocks noChangeArrowheads="1"/>
          </p:cNvSpPr>
          <p:nvPr/>
        </p:nvSpPr>
        <p:spPr bwMode="auto">
          <a:xfrm>
            <a:off x="4809336" y="238214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8" name="AutoShape 8"/>
          <p:cNvSpPr>
            <a:spLocks noChangeArrowheads="1"/>
          </p:cNvSpPr>
          <p:nvPr/>
        </p:nvSpPr>
        <p:spPr bwMode="auto">
          <a:xfrm rot="10800000">
            <a:off x="3897176" y="919429"/>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9" name="Rectangle 17"/>
          <p:cNvSpPr>
            <a:spLocks noChangeArrowheads="1"/>
          </p:cNvSpPr>
          <p:nvPr/>
        </p:nvSpPr>
        <p:spPr bwMode="auto">
          <a:xfrm>
            <a:off x="4818247" y="776723"/>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0" name="Rectangle 18"/>
          <p:cNvSpPr>
            <a:spLocks noChangeArrowheads="1"/>
          </p:cNvSpPr>
          <p:nvPr/>
        </p:nvSpPr>
        <p:spPr bwMode="auto">
          <a:xfrm>
            <a:off x="4818247" y="1506458"/>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1" name="Rectangle 19"/>
          <p:cNvSpPr>
            <a:spLocks noChangeArrowheads="1"/>
          </p:cNvSpPr>
          <p:nvPr/>
        </p:nvSpPr>
        <p:spPr bwMode="auto">
          <a:xfrm>
            <a:off x="4009065" y="1410213"/>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2" name="Rectangle 20"/>
          <p:cNvSpPr>
            <a:spLocks noChangeArrowheads="1"/>
          </p:cNvSpPr>
          <p:nvPr/>
        </p:nvSpPr>
        <p:spPr bwMode="auto">
          <a:xfrm>
            <a:off x="4185336" y="2782684"/>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3" name="Rectangle 21"/>
          <p:cNvSpPr>
            <a:spLocks noChangeArrowheads="1"/>
          </p:cNvSpPr>
          <p:nvPr/>
        </p:nvSpPr>
        <p:spPr bwMode="auto">
          <a:xfrm>
            <a:off x="3899607" y="1506458"/>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4" name="Rectangle 22"/>
          <p:cNvSpPr>
            <a:spLocks noChangeArrowheads="1"/>
          </p:cNvSpPr>
          <p:nvPr/>
        </p:nvSpPr>
        <p:spPr bwMode="auto">
          <a:xfrm>
            <a:off x="3898796" y="778344"/>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5" name="AutoShape 8"/>
          <p:cNvSpPr>
            <a:spLocks noChangeArrowheads="1"/>
          </p:cNvSpPr>
          <p:nvPr/>
        </p:nvSpPr>
        <p:spPr bwMode="auto">
          <a:xfrm rot="10800000">
            <a:off x="3897176" y="1649164"/>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6" name="Rounded Rectangle 45"/>
          <p:cNvSpPr/>
          <p:nvPr/>
        </p:nvSpPr>
        <p:spPr>
          <a:xfrm>
            <a:off x="5085554" y="1535421"/>
            <a:ext cx="756000" cy="238363"/>
          </a:xfrm>
          <a:prstGeom prst="roundRect">
            <a:avLst/>
          </a:prstGeom>
          <a:solidFill>
            <a:srgbClr val="FF0000"/>
          </a:solidFill>
          <a:ln>
            <a:solidFill>
              <a:srgbClr val="FF0000"/>
            </a:solidFill>
          </a:ln>
        </p:spPr>
        <p:txBody>
          <a:bodyPr wrap="square" rtlCol="1">
            <a:spAutoFit/>
          </a:bodyPr>
          <a:lstStyle/>
          <a:p>
            <a:pPr algn="ctr"/>
            <a:r>
              <a:rPr lang="en-US" sz="800" b="1" dirty="0" smtClean="0">
                <a:latin typeface="Arial" pitchFamily="34" charset="0"/>
                <a:cs typeface="Arial" pitchFamily="34" charset="0"/>
              </a:rPr>
              <a:t>Heparin</a:t>
            </a:r>
            <a:endParaRPr lang="ar-SA" sz="800" b="1" dirty="0" smtClean="0">
              <a:latin typeface="Arial" pitchFamily="34" charset="0"/>
              <a:cs typeface="Arial" pitchFamily="34" charset="0"/>
            </a:endParaRPr>
          </a:p>
        </p:txBody>
      </p:sp>
      <p:sp>
        <p:nvSpPr>
          <p:cNvPr id="47" name="Rectangle 46"/>
          <p:cNvSpPr/>
          <p:nvPr/>
        </p:nvSpPr>
        <p:spPr>
          <a:xfrm>
            <a:off x="4942678" y="161888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AutoShape 3"/>
          <p:cNvSpPr>
            <a:spLocks noChangeArrowheads="1"/>
          </p:cNvSpPr>
          <p:nvPr/>
        </p:nvSpPr>
        <p:spPr bwMode="auto">
          <a:xfrm rot="16609938">
            <a:off x="4923848" y="93194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49" name="AutoShape 3"/>
          <p:cNvSpPr>
            <a:spLocks noChangeArrowheads="1"/>
          </p:cNvSpPr>
          <p:nvPr/>
        </p:nvSpPr>
        <p:spPr bwMode="auto">
          <a:xfrm rot="16609938">
            <a:off x="4230228" y="143201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50" name="AutoShape 3"/>
          <p:cNvSpPr>
            <a:spLocks noChangeArrowheads="1"/>
          </p:cNvSpPr>
          <p:nvPr/>
        </p:nvSpPr>
        <p:spPr bwMode="auto">
          <a:xfrm rot="16609938">
            <a:off x="4230228" y="143201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51" name="TextBox 50"/>
          <p:cNvSpPr txBox="1"/>
          <p:nvPr/>
        </p:nvSpPr>
        <p:spPr>
          <a:xfrm>
            <a:off x="2178578" y="3000372"/>
            <a:ext cx="4608000"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“R-AHD</a:t>
            </a:r>
            <a:r>
              <a:rPr lang="en-US" baseline="30000" dirty="0" smtClean="0">
                <a:solidFill>
                  <a:srgbClr val="FFFF00"/>
                </a:solidFill>
                <a:latin typeface="Calibri" pitchFamily="34" charset="0"/>
                <a:cs typeface="Calibri" pitchFamily="34" charset="0"/>
              </a:rPr>
              <a:t>PR</a:t>
            </a:r>
            <a:r>
              <a:rPr lang="en-US" dirty="0" smtClean="0">
                <a:solidFill>
                  <a:srgbClr val="FFFF00"/>
                </a:solidFill>
                <a:latin typeface="Calibri" pitchFamily="34" charset="0"/>
                <a:cs typeface="Calibri" pitchFamily="34" charset="0"/>
              </a:rPr>
              <a:t> +  High </a:t>
            </a:r>
            <a:r>
              <a:rPr lang="en-US" dirty="0" err="1" smtClean="0">
                <a:solidFill>
                  <a:srgbClr val="FFFF00"/>
                </a:solidFill>
                <a:latin typeface="Calibri" pitchFamily="34" charset="0"/>
                <a:cs typeface="Calibri" pitchFamily="34" charset="0"/>
              </a:rPr>
              <a:t>dialysate</a:t>
            </a:r>
            <a:r>
              <a:rPr lang="en-US" dirty="0" smtClean="0">
                <a:solidFill>
                  <a:srgbClr val="FFFF00"/>
                </a:solidFill>
                <a:latin typeface="Calibri" pitchFamily="34" charset="0"/>
                <a:cs typeface="Calibri" pitchFamily="34" charset="0"/>
              </a:rPr>
              <a:t> flow rate + Big filter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500"/>
                                        <p:tgtEl>
                                          <p:spTgt spid="35"/>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up)">
                                      <p:cBhvr>
                                        <p:cTn id="16" dur="500"/>
                                        <p:tgtEl>
                                          <p:spTgt spid="37"/>
                                        </p:tgtEl>
                                      </p:cBhvr>
                                    </p:animEffect>
                                  </p:childTnLst>
                                </p:cTn>
                              </p:par>
                              <p:par>
                                <p:cTn id="17" presetID="8" presetClass="emph" presetSubtype="0" repeatCount="indefinite" fill="hold" grpId="0" nodeType="withEffect">
                                  <p:stCondLst>
                                    <p:cond delay="0"/>
                                  </p:stCondLst>
                                  <p:childTnLst>
                                    <p:animRot by="21600000">
                                      <p:cBhvr>
                                        <p:cTn id="18" dur="5000" fill="hold"/>
                                        <p:tgtEl>
                                          <p:spTgt spid="48"/>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49"/>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50"/>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linds(horizontal)">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8" grpId="0" animBg="1"/>
      <p:bldP spid="45" grpId="0" animBg="1"/>
      <p:bldP spid="48" grpId="0" animBg="1"/>
      <p:bldP spid="49" grpId="0" animBg="1"/>
      <p:bldP spid="50" grpId="0" animBg="1"/>
      <p:bldP spid="50" grpId="1"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ChangeArrowheads="1"/>
          </p:cNvSpPr>
          <p:nvPr/>
        </p:nvSpPr>
        <p:spPr bwMode="auto">
          <a:xfrm>
            <a:off x="250825" y="1844675"/>
            <a:ext cx="8497888" cy="3240088"/>
          </a:xfrm>
          <a:prstGeom prst="rect">
            <a:avLst/>
          </a:prstGeom>
          <a:solidFill>
            <a:schemeClr val="tx1">
              <a:lumMod val="65000"/>
            </a:schemeClr>
          </a:solidFill>
          <a:ln w="9525" algn="ctr">
            <a:noFill/>
            <a:miter lim="800000"/>
            <a:headEnd/>
            <a:tailEnd/>
          </a:ln>
          <a:effectLst/>
        </p:spPr>
        <p:txBody>
          <a:bodyPr anchor="ctr"/>
          <a:lstStyle/>
          <a:p>
            <a:pPr algn="ctr"/>
            <a:r>
              <a:rPr lang="en-US" sz="9600" b="1" dirty="0" smtClean="0"/>
              <a:t>Conclusion</a:t>
            </a:r>
            <a:endParaRPr lang="en-US" sz="9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9718" y="4214818"/>
            <a:ext cx="8640000" cy="707886"/>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AHD </a:t>
            </a:r>
            <a:r>
              <a:rPr lang="en-US" sz="2000" dirty="0">
                <a:latin typeface="Calibri" pitchFamily="34" charset="0"/>
                <a:cs typeface="Calibri" pitchFamily="34" charset="0"/>
              </a:rPr>
              <a:t>connections are available in 5 </a:t>
            </a:r>
            <a:r>
              <a:rPr lang="en-US" sz="2000" dirty="0" smtClean="0">
                <a:latin typeface="Calibri" pitchFamily="34" charset="0"/>
                <a:cs typeface="Calibri" pitchFamily="34" charset="0"/>
              </a:rPr>
              <a:t>models; named according to the </a:t>
            </a:r>
            <a:r>
              <a:rPr lang="en-US" sz="2000" dirty="0">
                <a:latin typeface="Calibri" pitchFamily="34" charset="0"/>
                <a:cs typeface="Calibri" pitchFamily="34" charset="0"/>
              </a:rPr>
              <a:t>mode of control BFR of its different parts. </a:t>
            </a:r>
            <a:endParaRPr lang="en-US" sz="2000" dirty="0" smtClean="0">
              <a:latin typeface="Calibri" pitchFamily="34" charset="0"/>
              <a:cs typeface="Calibri" pitchFamily="34" charset="0"/>
            </a:endParaRPr>
          </a:p>
        </p:txBody>
      </p:sp>
      <p:grpSp>
        <p:nvGrpSpPr>
          <p:cNvPr id="4" name="Group 48"/>
          <p:cNvGrpSpPr>
            <a:grpSpLocks noChangeAspect="1"/>
          </p:cNvGrpSpPr>
          <p:nvPr/>
        </p:nvGrpSpPr>
        <p:grpSpPr>
          <a:xfrm>
            <a:off x="1886342" y="617628"/>
            <a:ext cx="1750368" cy="2880000"/>
            <a:chOff x="5543508" y="571480"/>
            <a:chExt cx="2784517" cy="4581525"/>
          </a:xfrm>
        </p:grpSpPr>
        <p:pic>
          <p:nvPicPr>
            <p:cNvPr id="50" name="Picture 2"/>
            <p:cNvPicPr>
              <a:picLocks noChangeAspect="1" noChangeArrowheads="1"/>
            </p:cNvPicPr>
            <p:nvPr/>
          </p:nvPicPr>
          <p:blipFill>
            <a:blip r:embed="rId3"/>
            <a:srcRect/>
            <a:stretch>
              <a:fillRect/>
            </a:stretch>
          </p:blipFill>
          <p:spPr bwMode="auto">
            <a:xfrm>
              <a:off x="5543508" y="571480"/>
              <a:ext cx="2735262" cy="4581525"/>
            </a:xfrm>
            <a:prstGeom prst="rect">
              <a:avLst/>
            </a:prstGeom>
            <a:noFill/>
          </p:spPr>
        </p:pic>
        <p:sp>
          <p:nvSpPr>
            <p:cNvPr id="51" name="AutoShape 3"/>
            <p:cNvSpPr>
              <a:spLocks noChangeArrowheads="1"/>
            </p:cNvSpPr>
            <p:nvPr/>
          </p:nvSpPr>
          <p:spPr bwMode="auto">
            <a:xfrm rot="16609938">
              <a:off x="778827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52" name="AutoShape 5"/>
            <p:cNvSpPr>
              <a:spLocks noChangeArrowheads="1"/>
            </p:cNvSpPr>
            <p:nvPr/>
          </p:nvSpPr>
          <p:spPr bwMode="auto">
            <a:xfrm>
              <a:off x="768664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3" name="AutoShape 6"/>
            <p:cNvSpPr>
              <a:spLocks noChangeArrowheads="1"/>
            </p:cNvSpPr>
            <p:nvPr/>
          </p:nvSpPr>
          <p:spPr bwMode="auto">
            <a:xfrm rot="16200000">
              <a:off x="676690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4" name="AutoShape 7"/>
            <p:cNvSpPr>
              <a:spLocks noChangeArrowheads="1"/>
            </p:cNvSpPr>
            <p:nvPr/>
          </p:nvSpPr>
          <p:spPr bwMode="auto">
            <a:xfrm>
              <a:off x="768664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5" name="AutoShape 8"/>
            <p:cNvSpPr>
              <a:spLocks noChangeArrowheads="1"/>
            </p:cNvSpPr>
            <p:nvPr/>
          </p:nvSpPr>
          <p:spPr bwMode="auto">
            <a:xfrm rot="10800000">
              <a:off x="590069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6" name="Rectangle 17"/>
            <p:cNvSpPr>
              <a:spLocks noChangeArrowheads="1"/>
            </p:cNvSpPr>
            <p:nvPr/>
          </p:nvSpPr>
          <p:spPr bwMode="auto">
            <a:xfrm>
              <a:off x="770409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7" name="Rectangle 18"/>
            <p:cNvSpPr>
              <a:spLocks noChangeArrowheads="1"/>
            </p:cNvSpPr>
            <p:nvPr/>
          </p:nvSpPr>
          <p:spPr bwMode="auto">
            <a:xfrm>
              <a:off x="770409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8" name="Rectangle 19"/>
            <p:cNvSpPr>
              <a:spLocks noChangeArrowheads="1"/>
            </p:cNvSpPr>
            <p:nvPr/>
          </p:nvSpPr>
          <p:spPr bwMode="auto">
            <a:xfrm>
              <a:off x="611977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9" name="Rectangle 20"/>
            <p:cNvSpPr>
              <a:spLocks noChangeArrowheads="1"/>
            </p:cNvSpPr>
            <p:nvPr/>
          </p:nvSpPr>
          <p:spPr bwMode="auto">
            <a:xfrm>
              <a:off x="646489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0" name="Rectangle 21"/>
            <p:cNvSpPr>
              <a:spLocks noChangeArrowheads="1"/>
            </p:cNvSpPr>
            <p:nvPr/>
          </p:nvSpPr>
          <p:spPr bwMode="auto">
            <a:xfrm>
              <a:off x="590545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1" name="Rectangle 22"/>
            <p:cNvSpPr>
              <a:spLocks noChangeArrowheads="1"/>
            </p:cNvSpPr>
            <p:nvPr/>
          </p:nvSpPr>
          <p:spPr bwMode="auto">
            <a:xfrm>
              <a:off x="590387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2" name="AutoShape 8"/>
            <p:cNvSpPr>
              <a:spLocks noChangeArrowheads="1"/>
            </p:cNvSpPr>
            <p:nvPr/>
          </p:nvSpPr>
          <p:spPr bwMode="auto">
            <a:xfrm rot="10800000">
              <a:off x="590069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grpSp>
        <p:nvGrpSpPr>
          <p:cNvPr id="5" name="Group 62"/>
          <p:cNvGrpSpPr>
            <a:grpSpLocks noChangeAspect="1"/>
          </p:cNvGrpSpPr>
          <p:nvPr/>
        </p:nvGrpSpPr>
        <p:grpSpPr>
          <a:xfrm>
            <a:off x="3701278" y="617628"/>
            <a:ext cx="1777301" cy="2880000"/>
            <a:chOff x="214282" y="571480"/>
            <a:chExt cx="2827331" cy="4581525"/>
          </a:xfrm>
        </p:grpSpPr>
        <p:pic>
          <p:nvPicPr>
            <p:cNvPr id="64" name="Picture 2"/>
            <p:cNvPicPr>
              <a:picLocks noChangeAspect="1" noChangeArrowheads="1"/>
            </p:cNvPicPr>
            <p:nvPr/>
          </p:nvPicPr>
          <p:blipFill>
            <a:blip r:embed="rId3"/>
            <a:srcRect/>
            <a:stretch>
              <a:fillRect/>
            </a:stretch>
          </p:blipFill>
          <p:spPr bwMode="auto">
            <a:xfrm>
              <a:off x="214282" y="571480"/>
              <a:ext cx="2735262" cy="4581525"/>
            </a:xfrm>
            <a:prstGeom prst="rect">
              <a:avLst/>
            </a:prstGeom>
            <a:noFill/>
          </p:spPr>
        </p:pic>
        <p:sp>
          <p:nvSpPr>
            <p:cNvPr id="65" name="AutoShape 3"/>
            <p:cNvSpPr>
              <a:spLocks noChangeArrowheads="1"/>
            </p:cNvSpPr>
            <p:nvPr/>
          </p:nvSpPr>
          <p:spPr bwMode="auto">
            <a:xfrm rot="16609938">
              <a:off x="2501863" y="121598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6" name="AutoShape 5"/>
            <p:cNvSpPr>
              <a:spLocks noChangeArrowheads="1"/>
            </p:cNvSpPr>
            <p:nvPr/>
          </p:nvSpPr>
          <p:spPr bwMode="auto">
            <a:xfrm>
              <a:off x="2357422"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7" name="AutoShape 6"/>
            <p:cNvSpPr>
              <a:spLocks noChangeArrowheads="1"/>
            </p:cNvSpPr>
            <p:nvPr/>
          </p:nvSpPr>
          <p:spPr bwMode="auto">
            <a:xfrm rot="16200000">
              <a:off x="1437681"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8" name="AutoShape 7"/>
            <p:cNvSpPr>
              <a:spLocks noChangeArrowheads="1"/>
            </p:cNvSpPr>
            <p:nvPr/>
          </p:nvSpPr>
          <p:spPr bwMode="auto">
            <a:xfrm>
              <a:off x="2357422"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9" name="AutoShape 8"/>
            <p:cNvSpPr>
              <a:spLocks noChangeArrowheads="1"/>
            </p:cNvSpPr>
            <p:nvPr/>
          </p:nvSpPr>
          <p:spPr bwMode="auto">
            <a:xfrm rot="10800000">
              <a:off x="571472"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0" name="Rectangle 17"/>
            <p:cNvSpPr>
              <a:spLocks noChangeArrowheads="1"/>
            </p:cNvSpPr>
            <p:nvPr/>
          </p:nvSpPr>
          <p:spPr bwMode="auto">
            <a:xfrm>
              <a:off x="2374869"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1" name="Rectangle 18"/>
            <p:cNvSpPr>
              <a:spLocks noChangeArrowheads="1"/>
            </p:cNvSpPr>
            <p:nvPr/>
          </p:nvSpPr>
          <p:spPr bwMode="auto">
            <a:xfrm>
              <a:off x="2374869"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2" name="Rectangle 19"/>
            <p:cNvSpPr>
              <a:spLocks noChangeArrowheads="1"/>
            </p:cNvSpPr>
            <p:nvPr/>
          </p:nvSpPr>
          <p:spPr bwMode="auto">
            <a:xfrm>
              <a:off x="790544"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3" name="Rectangle 20"/>
            <p:cNvSpPr>
              <a:spLocks noChangeArrowheads="1"/>
            </p:cNvSpPr>
            <p:nvPr/>
          </p:nvSpPr>
          <p:spPr bwMode="auto">
            <a:xfrm>
              <a:off x="1135670"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4" name="Rectangle 21"/>
            <p:cNvSpPr>
              <a:spLocks noChangeArrowheads="1"/>
            </p:cNvSpPr>
            <p:nvPr/>
          </p:nvSpPr>
          <p:spPr bwMode="auto">
            <a:xfrm>
              <a:off x="576232"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75" name="Rectangle 22"/>
            <p:cNvSpPr>
              <a:spLocks noChangeArrowheads="1"/>
            </p:cNvSpPr>
            <p:nvPr/>
          </p:nvSpPr>
          <p:spPr bwMode="auto">
            <a:xfrm>
              <a:off x="574644"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76" name="AutoShape 8"/>
            <p:cNvSpPr>
              <a:spLocks noChangeArrowheads="1"/>
            </p:cNvSpPr>
            <p:nvPr/>
          </p:nvSpPr>
          <p:spPr bwMode="auto">
            <a:xfrm rot="10800000">
              <a:off x="571473"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7" name="AutoShape 3"/>
            <p:cNvSpPr>
              <a:spLocks noChangeArrowheads="1"/>
            </p:cNvSpPr>
            <p:nvPr/>
          </p:nvSpPr>
          <p:spPr bwMode="auto">
            <a:xfrm rot="16609938">
              <a:off x="1244603" y="2216119"/>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grpSp>
        <p:nvGrpSpPr>
          <p:cNvPr id="6" name="Group 77"/>
          <p:cNvGrpSpPr>
            <a:grpSpLocks noChangeAspect="1"/>
          </p:cNvGrpSpPr>
          <p:nvPr/>
        </p:nvGrpSpPr>
        <p:grpSpPr>
          <a:xfrm>
            <a:off x="5543147" y="617628"/>
            <a:ext cx="1750368" cy="2880000"/>
            <a:chOff x="3214678" y="571480"/>
            <a:chExt cx="2784517" cy="4581525"/>
          </a:xfrm>
        </p:grpSpPr>
        <p:pic>
          <p:nvPicPr>
            <p:cNvPr id="79" name="Picture 2"/>
            <p:cNvPicPr>
              <a:picLocks noChangeAspect="1" noChangeArrowheads="1"/>
            </p:cNvPicPr>
            <p:nvPr/>
          </p:nvPicPr>
          <p:blipFill>
            <a:blip r:embed="rId3"/>
            <a:srcRect/>
            <a:stretch>
              <a:fillRect/>
            </a:stretch>
          </p:blipFill>
          <p:spPr bwMode="auto">
            <a:xfrm>
              <a:off x="3214678" y="571480"/>
              <a:ext cx="2735262" cy="4581525"/>
            </a:xfrm>
            <a:prstGeom prst="rect">
              <a:avLst/>
            </a:prstGeom>
            <a:noFill/>
          </p:spPr>
        </p:pic>
        <p:sp>
          <p:nvSpPr>
            <p:cNvPr id="80" name="AutoShape 3"/>
            <p:cNvSpPr>
              <a:spLocks noChangeArrowheads="1"/>
            </p:cNvSpPr>
            <p:nvPr/>
          </p:nvSpPr>
          <p:spPr bwMode="auto">
            <a:xfrm rot="16609938">
              <a:off x="545944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81" name="AutoShape 5"/>
            <p:cNvSpPr>
              <a:spLocks noChangeArrowheads="1"/>
            </p:cNvSpPr>
            <p:nvPr/>
          </p:nvSpPr>
          <p:spPr bwMode="auto">
            <a:xfrm>
              <a:off x="535781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2" name="AutoShape 6"/>
            <p:cNvSpPr>
              <a:spLocks noChangeArrowheads="1"/>
            </p:cNvSpPr>
            <p:nvPr/>
          </p:nvSpPr>
          <p:spPr bwMode="auto">
            <a:xfrm rot="16200000">
              <a:off x="443807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3" name="AutoShape 7"/>
            <p:cNvSpPr>
              <a:spLocks noChangeArrowheads="1"/>
            </p:cNvSpPr>
            <p:nvPr/>
          </p:nvSpPr>
          <p:spPr bwMode="auto">
            <a:xfrm>
              <a:off x="535781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4" name="AutoShape 8"/>
            <p:cNvSpPr>
              <a:spLocks noChangeArrowheads="1"/>
            </p:cNvSpPr>
            <p:nvPr/>
          </p:nvSpPr>
          <p:spPr bwMode="auto">
            <a:xfrm rot="10800000">
              <a:off x="357186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5" name="Rectangle 17"/>
            <p:cNvSpPr>
              <a:spLocks noChangeArrowheads="1"/>
            </p:cNvSpPr>
            <p:nvPr/>
          </p:nvSpPr>
          <p:spPr bwMode="auto">
            <a:xfrm>
              <a:off x="537526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6" name="Rectangle 18"/>
            <p:cNvSpPr>
              <a:spLocks noChangeArrowheads="1"/>
            </p:cNvSpPr>
            <p:nvPr/>
          </p:nvSpPr>
          <p:spPr bwMode="auto">
            <a:xfrm>
              <a:off x="537526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7" name="Rectangle 19"/>
            <p:cNvSpPr>
              <a:spLocks noChangeArrowheads="1"/>
            </p:cNvSpPr>
            <p:nvPr/>
          </p:nvSpPr>
          <p:spPr bwMode="auto">
            <a:xfrm>
              <a:off x="379094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88" name="Rectangle 20"/>
            <p:cNvSpPr>
              <a:spLocks noChangeArrowheads="1"/>
            </p:cNvSpPr>
            <p:nvPr/>
          </p:nvSpPr>
          <p:spPr bwMode="auto">
            <a:xfrm>
              <a:off x="413606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9" name="Rectangle 21"/>
            <p:cNvSpPr>
              <a:spLocks noChangeArrowheads="1"/>
            </p:cNvSpPr>
            <p:nvPr/>
          </p:nvSpPr>
          <p:spPr bwMode="auto">
            <a:xfrm>
              <a:off x="357662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0" name="Rectangle 22"/>
            <p:cNvSpPr>
              <a:spLocks noChangeArrowheads="1"/>
            </p:cNvSpPr>
            <p:nvPr/>
          </p:nvSpPr>
          <p:spPr bwMode="auto">
            <a:xfrm>
              <a:off x="357504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1" name="AutoShape 8"/>
            <p:cNvSpPr>
              <a:spLocks noChangeArrowheads="1"/>
            </p:cNvSpPr>
            <p:nvPr/>
          </p:nvSpPr>
          <p:spPr bwMode="auto">
            <a:xfrm rot="10800000">
              <a:off x="357186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2" name="AutoShape 3"/>
            <p:cNvSpPr>
              <a:spLocks noChangeArrowheads="1"/>
            </p:cNvSpPr>
            <p:nvPr/>
          </p:nvSpPr>
          <p:spPr bwMode="auto">
            <a:xfrm rot="16609938">
              <a:off x="4316437" y="2173305"/>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grpSp>
        <p:nvGrpSpPr>
          <p:cNvPr id="7" name="Group 92"/>
          <p:cNvGrpSpPr>
            <a:grpSpLocks noChangeAspect="1"/>
          </p:cNvGrpSpPr>
          <p:nvPr/>
        </p:nvGrpSpPr>
        <p:grpSpPr>
          <a:xfrm>
            <a:off x="7358082" y="617628"/>
            <a:ext cx="1750368" cy="2880000"/>
            <a:chOff x="6186450" y="571480"/>
            <a:chExt cx="2784517" cy="4581525"/>
          </a:xfrm>
        </p:grpSpPr>
        <p:pic>
          <p:nvPicPr>
            <p:cNvPr id="94" name="Picture 2"/>
            <p:cNvPicPr>
              <a:picLocks noChangeAspect="1" noChangeArrowheads="1"/>
            </p:cNvPicPr>
            <p:nvPr/>
          </p:nvPicPr>
          <p:blipFill>
            <a:blip r:embed="rId3"/>
            <a:srcRect/>
            <a:stretch>
              <a:fillRect/>
            </a:stretch>
          </p:blipFill>
          <p:spPr bwMode="auto">
            <a:xfrm>
              <a:off x="6186450" y="571480"/>
              <a:ext cx="2735262" cy="4581525"/>
            </a:xfrm>
            <a:prstGeom prst="rect">
              <a:avLst/>
            </a:prstGeom>
            <a:noFill/>
          </p:spPr>
        </p:pic>
        <p:sp>
          <p:nvSpPr>
            <p:cNvPr id="95" name="AutoShape 3"/>
            <p:cNvSpPr>
              <a:spLocks noChangeArrowheads="1"/>
            </p:cNvSpPr>
            <p:nvPr/>
          </p:nvSpPr>
          <p:spPr bwMode="auto">
            <a:xfrm rot="16609938">
              <a:off x="8431217"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96" name="AutoShape 5"/>
            <p:cNvSpPr>
              <a:spLocks noChangeArrowheads="1"/>
            </p:cNvSpPr>
            <p:nvPr/>
          </p:nvSpPr>
          <p:spPr bwMode="auto">
            <a:xfrm>
              <a:off x="8329590"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7" name="AutoShape 6"/>
            <p:cNvSpPr>
              <a:spLocks noChangeArrowheads="1"/>
            </p:cNvSpPr>
            <p:nvPr/>
          </p:nvSpPr>
          <p:spPr bwMode="auto">
            <a:xfrm rot="16200000">
              <a:off x="7409849"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98" name="AutoShape 7"/>
            <p:cNvSpPr>
              <a:spLocks noChangeArrowheads="1"/>
            </p:cNvSpPr>
            <p:nvPr/>
          </p:nvSpPr>
          <p:spPr bwMode="auto">
            <a:xfrm>
              <a:off x="8329590"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9" name="AutoShape 8"/>
            <p:cNvSpPr>
              <a:spLocks noChangeArrowheads="1"/>
            </p:cNvSpPr>
            <p:nvPr/>
          </p:nvSpPr>
          <p:spPr bwMode="auto">
            <a:xfrm rot="10800000">
              <a:off x="6543640"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0" name="Rectangle 17"/>
            <p:cNvSpPr>
              <a:spLocks noChangeArrowheads="1"/>
            </p:cNvSpPr>
            <p:nvPr/>
          </p:nvSpPr>
          <p:spPr bwMode="auto">
            <a:xfrm>
              <a:off x="8347037"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1" name="Rectangle 18"/>
            <p:cNvSpPr>
              <a:spLocks noChangeArrowheads="1"/>
            </p:cNvSpPr>
            <p:nvPr/>
          </p:nvSpPr>
          <p:spPr bwMode="auto">
            <a:xfrm>
              <a:off x="8347037"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2" name="Rectangle 19"/>
            <p:cNvSpPr>
              <a:spLocks noChangeArrowheads="1"/>
            </p:cNvSpPr>
            <p:nvPr/>
          </p:nvSpPr>
          <p:spPr bwMode="auto">
            <a:xfrm>
              <a:off x="6762712"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03" name="Rectangle 20"/>
            <p:cNvSpPr>
              <a:spLocks noChangeArrowheads="1"/>
            </p:cNvSpPr>
            <p:nvPr/>
          </p:nvSpPr>
          <p:spPr bwMode="auto">
            <a:xfrm>
              <a:off x="7107838"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4" name="Rectangle 21"/>
            <p:cNvSpPr>
              <a:spLocks noChangeArrowheads="1"/>
            </p:cNvSpPr>
            <p:nvPr/>
          </p:nvSpPr>
          <p:spPr bwMode="auto">
            <a:xfrm>
              <a:off x="6548400"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05" name="Rectangle 22"/>
            <p:cNvSpPr>
              <a:spLocks noChangeArrowheads="1"/>
            </p:cNvSpPr>
            <p:nvPr/>
          </p:nvSpPr>
          <p:spPr bwMode="auto">
            <a:xfrm>
              <a:off x="6546812"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6" name="AutoShape 8"/>
            <p:cNvSpPr>
              <a:spLocks noChangeArrowheads="1"/>
            </p:cNvSpPr>
            <p:nvPr/>
          </p:nvSpPr>
          <p:spPr bwMode="auto">
            <a:xfrm rot="10800000">
              <a:off x="6543641"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7" name="AutoShape 3"/>
            <p:cNvSpPr>
              <a:spLocks noChangeArrowheads="1"/>
            </p:cNvSpPr>
            <p:nvPr/>
          </p:nvSpPr>
          <p:spPr bwMode="auto">
            <a:xfrm rot="16609938">
              <a:off x="8431217" y="1173173"/>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sp>
        <p:nvSpPr>
          <p:cNvPr id="108" name="AutoShape 14"/>
          <p:cNvSpPr>
            <a:spLocks noChangeArrowheads="1"/>
          </p:cNvSpPr>
          <p:nvPr/>
        </p:nvSpPr>
        <p:spPr bwMode="auto">
          <a:xfrm>
            <a:off x="2500298" y="1214422"/>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09" name="AutoShape 14"/>
          <p:cNvSpPr>
            <a:spLocks noChangeArrowheads="1"/>
          </p:cNvSpPr>
          <p:nvPr/>
        </p:nvSpPr>
        <p:spPr bwMode="auto">
          <a:xfrm rot="5400000">
            <a:off x="3108926" y="748670"/>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12" name="TextBox 111"/>
          <p:cNvSpPr txBox="1"/>
          <p:nvPr/>
        </p:nvSpPr>
        <p:spPr>
          <a:xfrm>
            <a:off x="0"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0 </a:t>
            </a:r>
            <a:r>
              <a:rPr lang="en-US" sz="1400" b="1" dirty="0" smtClean="0">
                <a:solidFill>
                  <a:srgbClr val="FFFF00"/>
                </a:solidFill>
                <a:latin typeface="Calibri" pitchFamily="34" charset="0"/>
                <a:cs typeface="Calibri" pitchFamily="34" charset="0"/>
              </a:rPr>
              <a:t>Connections</a:t>
            </a:r>
            <a:endParaRPr lang="ar-SA" sz="1400" b="1" dirty="0">
              <a:solidFill>
                <a:srgbClr val="FFFF00"/>
              </a:solidFill>
              <a:latin typeface="Calibri" pitchFamily="34" charset="0"/>
            </a:endParaRPr>
          </a:p>
        </p:txBody>
      </p:sp>
      <p:sp>
        <p:nvSpPr>
          <p:cNvPr id="114" name="TextBox 113"/>
          <p:cNvSpPr txBox="1"/>
          <p:nvPr/>
        </p:nvSpPr>
        <p:spPr>
          <a:xfrm>
            <a:off x="37006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PR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7" name="TextBox 116"/>
          <p:cNvSpPr txBox="1"/>
          <p:nvPr/>
        </p:nvSpPr>
        <p:spPr>
          <a:xfrm>
            <a:off x="1899149"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V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8" name="TextBox 117"/>
          <p:cNvSpPr txBox="1"/>
          <p:nvPr/>
        </p:nvSpPr>
        <p:spPr>
          <a:xfrm>
            <a:off x="5409445"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9" name="TextBox 118"/>
          <p:cNvSpPr txBox="1"/>
          <p:nvPr/>
        </p:nvSpPr>
        <p:spPr>
          <a:xfrm>
            <a:off x="73085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FP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pic>
        <p:nvPicPr>
          <p:cNvPr id="93" name="Picture 2"/>
          <p:cNvPicPr>
            <a:picLocks noChangeAspect="1" noChangeArrowheads="1"/>
          </p:cNvPicPr>
          <p:nvPr/>
        </p:nvPicPr>
        <p:blipFill>
          <a:blip r:embed="rId3"/>
          <a:srcRect/>
          <a:stretch>
            <a:fillRect/>
          </a:stretch>
        </p:blipFill>
        <p:spPr bwMode="auto">
          <a:xfrm>
            <a:off x="71406" y="620438"/>
            <a:ext cx="1719406" cy="2880000"/>
          </a:xfrm>
          <a:prstGeom prst="rect">
            <a:avLst/>
          </a:prstGeom>
          <a:noFill/>
        </p:spPr>
      </p:pic>
      <p:sp>
        <p:nvSpPr>
          <p:cNvPr id="110" name="AutoShape 3"/>
          <p:cNvSpPr>
            <a:spLocks noChangeArrowheads="1"/>
          </p:cNvSpPr>
          <p:nvPr/>
        </p:nvSpPr>
        <p:spPr bwMode="auto">
          <a:xfrm rot="16609938">
            <a:off x="1482482" y="2256060"/>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11" name="AutoShape 5"/>
          <p:cNvSpPr>
            <a:spLocks noChangeArrowheads="1"/>
          </p:cNvSpPr>
          <p:nvPr/>
        </p:nvSpPr>
        <p:spPr bwMode="auto">
          <a:xfrm>
            <a:off x="1418600" y="1020610"/>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3" name="AutoShape 6"/>
          <p:cNvSpPr>
            <a:spLocks noChangeArrowheads="1"/>
          </p:cNvSpPr>
          <p:nvPr/>
        </p:nvSpPr>
        <p:spPr bwMode="auto">
          <a:xfrm rot="16200000">
            <a:off x="840443" y="1381507"/>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15" name="AutoShape 7"/>
          <p:cNvSpPr>
            <a:spLocks noChangeArrowheads="1"/>
          </p:cNvSpPr>
          <p:nvPr/>
        </p:nvSpPr>
        <p:spPr bwMode="auto">
          <a:xfrm>
            <a:off x="1418600" y="277596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6" name="AutoShape 8"/>
          <p:cNvSpPr>
            <a:spLocks noChangeArrowheads="1"/>
          </p:cNvSpPr>
          <p:nvPr/>
        </p:nvSpPr>
        <p:spPr bwMode="auto">
          <a:xfrm rot="10800000">
            <a:off x="295938" y="975704"/>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0" name="Rectangle 17"/>
          <p:cNvSpPr>
            <a:spLocks noChangeArrowheads="1"/>
          </p:cNvSpPr>
          <p:nvPr/>
        </p:nvSpPr>
        <p:spPr bwMode="auto">
          <a:xfrm>
            <a:off x="1429567" y="800065"/>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1" name="Rectangle 18"/>
          <p:cNvSpPr>
            <a:spLocks noChangeArrowheads="1"/>
          </p:cNvSpPr>
          <p:nvPr/>
        </p:nvSpPr>
        <p:spPr bwMode="auto">
          <a:xfrm>
            <a:off x="1429567" y="1698200"/>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2" name="Rectangle 19"/>
          <p:cNvSpPr>
            <a:spLocks noChangeArrowheads="1"/>
          </p:cNvSpPr>
          <p:nvPr/>
        </p:nvSpPr>
        <p:spPr bwMode="auto">
          <a:xfrm>
            <a:off x="433649" y="1579745"/>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3" name="Rectangle 20"/>
          <p:cNvSpPr>
            <a:spLocks noChangeArrowheads="1"/>
          </p:cNvSpPr>
          <p:nvPr/>
        </p:nvSpPr>
        <p:spPr bwMode="auto">
          <a:xfrm>
            <a:off x="650597" y="3268940"/>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24" name="Rectangle 21"/>
          <p:cNvSpPr>
            <a:spLocks noChangeArrowheads="1"/>
          </p:cNvSpPr>
          <p:nvPr/>
        </p:nvSpPr>
        <p:spPr bwMode="auto">
          <a:xfrm>
            <a:off x="298930" y="1698200"/>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25" name="Rectangle 22"/>
          <p:cNvSpPr>
            <a:spLocks noChangeArrowheads="1"/>
          </p:cNvSpPr>
          <p:nvPr/>
        </p:nvSpPr>
        <p:spPr bwMode="auto">
          <a:xfrm>
            <a:off x="297932" y="802060"/>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26" name="AutoShape 8"/>
          <p:cNvSpPr>
            <a:spLocks noChangeArrowheads="1"/>
          </p:cNvSpPr>
          <p:nvPr/>
        </p:nvSpPr>
        <p:spPr bwMode="auto">
          <a:xfrm rot="10800000">
            <a:off x="295939" y="1873838"/>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chemeClr val="tx1">
              <a:lumMod val="6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Conclusion </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5288364"/>
            <a:ext cx="8640000" cy="1200329"/>
          </a:xfrm>
          <a:prstGeom prst="rect">
            <a:avLst/>
          </a:prstGeom>
          <a:solidFill>
            <a:srgbClr val="FF0000"/>
          </a:solidFill>
        </p:spPr>
        <p:txBody>
          <a:bodyPr wrap="square" rtlCol="1">
            <a:spAutoFit/>
          </a:bodyPr>
          <a:lstStyle/>
          <a:p>
            <a:pPr algn="just" rtl="0"/>
            <a:r>
              <a:rPr lang="en-US" sz="2400" dirty="0" smtClean="0"/>
              <a:t>R-AHD</a:t>
            </a:r>
            <a:r>
              <a:rPr lang="en-US" sz="2400" baseline="30000" dirty="0" smtClean="0"/>
              <a:t>PR</a:t>
            </a:r>
            <a:r>
              <a:rPr lang="en-US" sz="2400" dirty="0" smtClean="0"/>
              <a:t> allowed successful low heparin and no heparin </a:t>
            </a:r>
            <a:r>
              <a:rPr lang="en-US" sz="2400" dirty="0" err="1" smtClean="0"/>
              <a:t>hemodialysis</a:t>
            </a:r>
            <a:r>
              <a:rPr lang="en-US" sz="2400" dirty="0" smtClean="0"/>
              <a:t> in children without increasing the patient BFR but did not increase the efficiency.</a:t>
            </a:r>
            <a:endParaRPr lang="en-US" sz="2400"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chemeClr val="tx1">
              <a:lumMod val="6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Conclusion </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500042"/>
            <a:ext cx="8640000" cy="5262979"/>
          </a:xfrm>
          <a:prstGeom prst="rect">
            <a:avLst/>
          </a:prstGeom>
          <a:noFill/>
        </p:spPr>
        <p:txBody>
          <a:bodyPr wrap="square" rtlCol="1">
            <a:spAutoFit/>
          </a:bodyPr>
          <a:lstStyle/>
          <a:p>
            <a:pPr algn="just" rtl="0"/>
            <a:r>
              <a:rPr lang="en-US" sz="4800" dirty="0" smtClean="0">
                <a:latin typeface="Calibri" pitchFamily="34" charset="0"/>
                <a:cs typeface="Calibri" pitchFamily="34" charset="0"/>
              </a:rPr>
              <a:t>It is concluded that </a:t>
            </a:r>
          </a:p>
          <a:p>
            <a:pPr marL="914400" indent="-914400" algn="just" rtl="0">
              <a:buAutoNum type="arabicParenBoth"/>
            </a:pPr>
            <a:r>
              <a:rPr lang="en-US" sz="4800" dirty="0" smtClean="0">
                <a:latin typeface="Calibri" pitchFamily="34" charset="0"/>
                <a:cs typeface="Calibri" pitchFamily="34" charset="0"/>
              </a:rPr>
              <a:t>"no heparin R-AHD</a:t>
            </a:r>
            <a:r>
              <a:rPr lang="en-US" sz="4800" baseline="30000" dirty="0" smtClean="0">
                <a:latin typeface="Calibri" pitchFamily="34" charset="0"/>
                <a:cs typeface="Calibri" pitchFamily="34" charset="0"/>
              </a:rPr>
              <a:t>PR</a:t>
            </a:r>
            <a:r>
              <a:rPr lang="en-US" sz="4800" dirty="0" smtClean="0">
                <a:latin typeface="Calibri" pitchFamily="34" charset="0"/>
                <a:cs typeface="Calibri" pitchFamily="34" charset="0"/>
              </a:rPr>
              <a:t>" is an applicable and safe </a:t>
            </a:r>
            <a:r>
              <a:rPr lang="en-US" sz="4800" dirty="0" err="1" smtClean="0">
                <a:latin typeface="Calibri" pitchFamily="34" charset="0"/>
                <a:cs typeface="Calibri" pitchFamily="34" charset="0"/>
              </a:rPr>
              <a:t>hemodialysis</a:t>
            </a:r>
            <a:r>
              <a:rPr lang="en-US" sz="4800" dirty="0" smtClean="0">
                <a:latin typeface="Calibri" pitchFamily="34" charset="0"/>
                <a:cs typeface="Calibri" pitchFamily="34" charset="0"/>
              </a:rPr>
              <a:t> method in children </a:t>
            </a:r>
          </a:p>
          <a:p>
            <a:pPr marL="914400" indent="-914400" algn="just" rtl="0">
              <a:buAutoNum type="arabicParenBoth"/>
            </a:pPr>
            <a:r>
              <a:rPr lang="en-US" sz="4800" dirty="0" smtClean="0">
                <a:latin typeface="Calibri" pitchFamily="34" charset="0"/>
                <a:cs typeface="Calibri" pitchFamily="34" charset="0"/>
              </a:rPr>
              <a:t>R-AHD does not increase dialysis efficiency.</a:t>
            </a:r>
            <a:endParaRPr lang="en-US" sz="4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0" y="1557338"/>
            <a:ext cx="7772400" cy="2008187"/>
          </a:xfrm>
          <a:solidFill>
            <a:srgbClr val="FFFF00"/>
          </a:solidFill>
        </p:spPr>
        <p:txBody>
          <a:bodyPr/>
          <a:lstStyle/>
          <a:p>
            <a:r>
              <a:rPr lang="en-US" sz="12900">
                <a:solidFill>
                  <a:srgbClr val="FF0000"/>
                </a:solidFill>
              </a:rPr>
              <a:t>Thank</a:t>
            </a:r>
          </a:p>
        </p:txBody>
      </p:sp>
      <p:sp>
        <p:nvSpPr>
          <p:cNvPr id="337923" name="Rectangle 3"/>
          <p:cNvSpPr>
            <a:spLocks noChangeArrowheads="1"/>
          </p:cNvSpPr>
          <p:nvPr/>
        </p:nvSpPr>
        <p:spPr bwMode="auto">
          <a:xfrm>
            <a:off x="1371600" y="3652838"/>
            <a:ext cx="7772400" cy="2008187"/>
          </a:xfrm>
          <a:prstGeom prst="rect">
            <a:avLst/>
          </a:prstGeom>
          <a:solidFill>
            <a:srgbClr val="FFFF00"/>
          </a:solidFill>
          <a:ln w="9525">
            <a:noFill/>
            <a:miter lim="800000"/>
            <a:headEnd/>
            <a:tailEnd/>
          </a:ln>
          <a:effectLst/>
        </p:spPr>
        <p:txBody>
          <a:bodyPr anchor="ctr"/>
          <a:lstStyle/>
          <a:p>
            <a:pPr algn="ctr"/>
            <a:r>
              <a:rPr lang="en-US" sz="12900">
                <a:solidFill>
                  <a:srgbClr val="FF0000"/>
                </a:solidFill>
                <a:effectLst>
                  <a:outerShdw blurRad="38100" dist="38100" dir="2700000" algn="tl">
                    <a:srgbClr val="000000"/>
                  </a:outerShdw>
                </a:effectLst>
              </a:rPr>
              <a:t>you</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en-US" sz="2800" b="1" dirty="0" smtClean="0">
                <a:solidFill>
                  <a:srgbClr val="000000"/>
                </a:solidFill>
              </a:rPr>
              <a:t>Methods - </a:t>
            </a:r>
            <a:r>
              <a:rPr lang="en-US" sz="2800" i="1" dirty="0" smtClean="0">
                <a:solidFill>
                  <a:srgbClr val="000000"/>
                </a:solidFill>
              </a:rPr>
              <a:t>Setting and Study design</a:t>
            </a:r>
            <a:endParaRPr lang="en-US" sz="2800" dirty="0" smtClean="0">
              <a:solidFill>
                <a:srgbClr val="000000"/>
              </a:solidFill>
            </a:endParaRPr>
          </a:p>
        </p:txBody>
      </p:sp>
      <p:sp>
        <p:nvSpPr>
          <p:cNvPr id="4" name="TextBox 3"/>
          <p:cNvSpPr txBox="1"/>
          <p:nvPr/>
        </p:nvSpPr>
        <p:spPr>
          <a:xfrm>
            <a:off x="289718" y="4418966"/>
            <a:ext cx="8640000" cy="1631216"/>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 </a:t>
            </a:r>
          </a:p>
          <a:p>
            <a:pPr marL="342900" indent="-342900" algn="just" rtl="0">
              <a:buFontTx/>
              <a:buAutoNum type="alphaUcParenBoth"/>
            </a:pPr>
            <a:r>
              <a:rPr lang="en-US" sz="2000" u="sng" dirty="0" smtClean="0">
                <a:latin typeface="Calibri" pitchFamily="34" charset="0"/>
                <a:cs typeface="Calibri" pitchFamily="34" charset="0"/>
              </a:rPr>
              <a:t>Efficiency of the AHD: </a:t>
            </a:r>
            <a:r>
              <a:rPr lang="en-US" sz="2000" dirty="0" smtClean="0">
                <a:latin typeface="Calibri" pitchFamily="34" charset="0"/>
                <a:cs typeface="Calibri" pitchFamily="34" charset="0"/>
              </a:rPr>
              <a:t>Was measured by comparing the URR in R-AHD</a:t>
            </a:r>
            <a:r>
              <a:rPr lang="en-US" sz="2000" baseline="30000" dirty="0" smtClean="0">
                <a:latin typeface="Calibri" pitchFamily="34" charset="0"/>
                <a:cs typeface="Calibri" pitchFamily="34" charset="0"/>
              </a:rPr>
              <a:t>0</a:t>
            </a:r>
            <a:r>
              <a:rPr lang="en-US" sz="2000" dirty="0" smtClean="0">
                <a:latin typeface="Calibri" pitchFamily="34" charset="0"/>
                <a:cs typeface="Calibri" pitchFamily="34" charset="0"/>
              </a:rPr>
              <a:t>  </a:t>
            </a:r>
            <a:r>
              <a:rPr lang="en-US" sz="2000" dirty="0" smtClean="0">
                <a:solidFill>
                  <a:srgbClr val="FF0000"/>
                </a:solidFill>
                <a:latin typeface="Calibri" pitchFamily="34" charset="0"/>
                <a:cs typeface="Calibri" pitchFamily="34" charset="0"/>
              </a:rPr>
              <a:t>(Stage 1a,b)</a:t>
            </a:r>
            <a:r>
              <a:rPr lang="en-US" sz="2000" dirty="0" smtClean="0">
                <a:solidFill>
                  <a:srgbClr val="FFFF00"/>
                </a:solidFill>
                <a:latin typeface="Calibri" pitchFamily="34" charset="0"/>
                <a:cs typeface="Calibri" pitchFamily="34" charset="0"/>
              </a:rPr>
              <a:t> </a:t>
            </a:r>
            <a:r>
              <a:rPr lang="en-US" sz="2000" dirty="0" smtClean="0">
                <a:latin typeface="Calibri" pitchFamily="34" charset="0"/>
                <a:cs typeface="Calibri" pitchFamily="34" charset="0"/>
              </a:rPr>
              <a:t>and in DNHD sessions </a:t>
            </a:r>
            <a:r>
              <a:rPr lang="en-US" sz="2000" dirty="0" smtClean="0">
                <a:solidFill>
                  <a:srgbClr val="FF0000"/>
                </a:solidFill>
                <a:latin typeface="Calibri" pitchFamily="34" charset="0"/>
                <a:cs typeface="Calibri" pitchFamily="34" charset="0"/>
              </a:rPr>
              <a:t>(Stage 1d) </a:t>
            </a:r>
            <a:r>
              <a:rPr lang="en-US" sz="2000" dirty="0" smtClean="0">
                <a:latin typeface="Calibri" pitchFamily="34" charset="0"/>
                <a:cs typeface="Calibri" pitchFamily="34" charset="0"/>
              </a:rPr>
              <a:t>measured in  the same patient. </a:t>
            </a:r>
            <a:r>
              <a:rPr lang="en-US" sz="2000" dirty="0" smtClean="0">
                <a:solidFill>
                  <a:srgbClr val="FFFF00"/>
                </a:solidFill>
                <a:latin typeface="Calibri" pitchFamily="34" charset="0"/>
                <a:cs typeface="Calibri" pitchFamily="34" charset="0"/>
              </a:rPr>
              <a:t>URR carries a possibility errors in calculating efficiency due to errors in post dialysis sampling or due to residual renal function. </a:t>
            </a:r>
          </a:p>
        </p:txBody>
      </p:sp>
      <p:pic>
        <p:nvPicPr>
          <p:cNvPr id="27" name="Picture 2"/>
          <p:cNvPicPr>
            <a:picLocks noChangeAspect="1" noChangeArrowheads="1"/>
          </p:cNvPicPr>
          <p:nvPr/>
        </p:nvPicPr>
        <p:blipFill>
          <a:blip r:embed="rId3"/>
          <a:srcRect/>
          <a:stretch>
            <a:fillRect/>
          </a:stretch>
        </p:blipFill>
        <p:spPr bwMode="auto">
          <a:xfrm>
            <a:off x="2574059" y="642918"/>
            <a:ext cx="1397013" cy="2340000"/>
          </a:xfrm>
          <a:prstGeom prst="rect">
            <a:avLst/>
          </a:prstGeom>
          <a:noFill/>
        </p:spPr>
      </p:pic>
      <p:sp>
        <p:nvSpPr>
          <p:cNvPr id="28" name="AutoShape 5"/>
          <p:cNvSpPr>
            <a:spLocks noChangeArrowheads="1"/>
          </p:cNvSpPr>
          <p:nvPr/>
        </p:nvSpPr>
        <p:spPr bwMode="auto">
          <a:xfrm>
            <a:off x="3668651" y="968058"/>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9" name="AutoShape 7"/>
          <p:cNvSpPr>
            <a:spLocks noChangeArrowheads="1"/>
          </p:cNvSpPr>
          <p:nvPr/>
        </p:nvSpPr>
        <p:spPr bwMode="auto">
          <a:xfrm>
            <a:off x="3668651" y="23942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solidFill>
                <a:srgbClr val="FFFF00"/>
              </a:solidFill>
            </a:endParaRPr>
          </a:p>
        </p:txBody>
      </p:sp>
      <p:sp>
        <p:nvSpPr>
          <p:cNvPr id="30" name="AutoShape 8"/>
          <p:cNvSpPr>
            <a:spLocks noChangeArrowheads="1"/>
          </p:cNvSpPr>
          <p:nvPr/>
        </p:nvSpPr>
        <p:spPr bwMode="auto">
          <a:xfrm rot="10800000">
            <a:off x="2756491" y="931571"/>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1" name="Rectangle 17"/>
          <p:cNvSpPr>
            <a:spLocks noChangeArrowheads="1"/>
          </p:cNvSpPr>
          <p:nvPr/>
        </p:nvSpPr>
        <p:spPr bwMode="auto">
          <a:xfrm>
            <a:off x="3677562" y="788865"/>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2" name="Rectangle 18"/>
          <p:cNvSpPr>
            <a:spLocks noChangeArrowheads="1"/>
          </p:cNvSpPr>
          <p:nvPr/>
        </p:nvSpPr>
        <p:spPr bwMode="auto">
          <a:xfrm>
            <a:off x="3677562" y="1518600"/>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3" name="Rectangle 19"/>
          <p:cNvSpPr>
            <a:spLocks noChangeArrowheads="1"/>
          </p:cNvSpPr>
          <p:nvPr/>
        </p:nvSpPr>
        <p:spPr bwMode="auto">
          <a:xfrm>
            <a:off x="2868380" y="1422355"/>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4" name="Rectangle 20"/>
          <p:cNvSpPr>
            <a:spLocks noChangeArrowheads="1"/>
          </p:cNvSpPr>
          <p:nvPr/>
        </p:nvSpPr>
        <p:spPr bwMode="auto">
          <a:xfrm>
            <a:off x="3044651" y="2794826"/>
            <a:ext cx="441281" cy="110270"/>
          </a:xfrm>
          <a:prstGeom prst="rect">
            <a:avLst/>
          </a:prstGeom>
          <a:solidFill>
            <a:srgbClr val="800080">
              <a:alpha val="50000"/>
            </a:srgbClr>
          </a:solidFill>
          <a:ln w="9525">
            <a:noFill/>
            <a:miter lim="800000"/>
            <a:headEnd/>
            <a:tailEnd/>
          </a:ln>
          <a:effectLst/>
        </p:spPr>
        <p:txBody>
          <a:bodyPr wrap="none" anchor="ctr"/>
          <a:lstStyle/>
          <a:p>
            <a:endParaRPr lang="ar-SA">
              <a:solidFill>
                <a:srgbClr val="FFFF00"/>
              </a:solidFill>
            </a:endParaRPr>
          </a:p>
        </p:txBody>
      </p:sp>
      <p:sp>
        <p:nvSpPr>
          <p:cNvPr id="35" name="Rectangle 21"/>
          <p:cNvSpPr>
            <a:spLocks noChangeArrowheads="1"/>
          </p:cNvSpPr>
          <p:nvPr/>
        </p:nvSpPr>
        <p:spPr bwMode="auto">
          <a:xfrm>
            <a:off x="2758922" y="1518600"/>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6" name="Rectangle 22"/>
          <p:cNvSpPr>
            <a:spLocks noChangeArrowheads="1"/>
          </p:cNvSpPr>
          <p:nvPr/>
        </p:nvSpPr>
        <p:spPr bwMode="auto">
          <a:xfrm>
            <a:off x="2758111" y="790486"/>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7" name="AutoShape 8"/>
          <p:cNvSpPr>
            <a:spLocks noChangeArrowheads="1"/>
          </p:cNvSpPr>
          <p:nvPr/>
        </p:nvSpPr>
        <p:spPr bwMode="auto">
          <a:xfrm rot="10800000">
            <a:off x="2756491" y="1661306"/>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41"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3994195" y="642918"/>
            <a:ext cx="262701" cy="648000"/>
          </a:xfrm>
          <a:prstGeom prst="rect">
            <a:avLst/>
          </a:prstGeom>
          <a:noFill/>
        </p:spPr>
      </p:pic>
      <p:pic>
        <p:nvPicPr>
          <p:cNvPr id="42"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3994195" y="1285860"/>
            <a:ext cx="262701" cy="648000"/>
          </a:xfrm>
          <a:prstGeom prst="rect">
            <a:avLst/>
          </a:prstGeom>
          <a:noFill/>
        </p:spPr>
      </p:pic>
      <p:sp>
        <p:nvSpPr>
          <p:cNvPr id="43" name="AutoShape 3"/>
          <p:cNvSpPr>
            <a:spLocks noChangeArrowheads="1"/>
          </p:cNvSpPr>
          <p:nvPr/>
        </p:nvSpPr>
        <p:spPr bwMode="auto">
          <a:xfrm rot="16609938">
            <a:off x="3720555" y="1994898"/>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pic>
        <p:nvPicPr>
          <p:cNvPr id="61" name="Picture 3"/>
          <p:cNvPicPr>
            <a:picLocks noChangeArrowheads="1"/>
          </p:cNvPicPr>
          <p:nvPr/>
        </p:nvPicPr>
        <p:blipFill>
          <a:blip r:embed="rId5"/>
          <a:srcRect l="16409" r="17597"/>
          <a:stretch>
            <a:fillRect/>
          </a:stretch>
        </p:blipFill>
        <p:spPr bwMode="auto">
          <a:xfrm>
            <a:off x="4645761" y="642918"/>
            <a:ext cx="1396800" cy="2340000"/>
          </a:xfrm>
          <a:prstGeom prst="rect">
            <a:avLst/>
          </a:prstGeom>
          <a:noFill/>
        </p:spPr>
      </p:pic>
      <p:sp>
        <p:nvSpPr>
          <p:cNvPr id="63" name="AutoShape 5"/>
          <p:cNvSpPr>
            <a:spLocks noChangeArrowheads="1"/>
          </p:cNvSpPr>
          <p:nvPr/>
        </p:nvSpPr>
        <p:spPr bwMode="auto">
          <a:xfrm>
            <a:off x="5731523" y="964987"/>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4" name="AutoShape 7"/>
          <p:cNvSpPr>
            <a:spLocks noChangeArrowheads="1"/>
          </p:cNvSpPr>
          <p:nvPr/>
        </p:nvSpPr>
        <p:spPr bwMode="auto">
          <a:xfrm>
            <a:off x="5731523" y="241795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solidFill>
                <a:srgbClr val="FFFF00"/>
              </a:solidFill>
            </a:endParaRPr>
          </a:p>
        </p:txBody>
      </p:sp>
      <p:sp>
        <p:nvSpPr>
          <p:cNvPr id="65" name="AutoShape 8"/>
          <p:cNvSpPr>
            <a:spLocks noChangeArrowheads="1"/>
          </p:cNvSpPr>
          <p:nvPr/>
        </p:nvSpPr>
        <p:spPr bwMode="auto">
          <a:xfrm rot="10800000">
            <a:off x="4846587" y="92850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6" name="Rectangle 17"/>
          <p:cNvSpPr>
            <a:spLocks noChangeArrowheads="1"/>
          </p:cNvSpPr>
          <p:nvPr/>
        </p:nvSpPr>
        <p:spPr bwMode="auto">
          <a:xfrm>
            <a:off x="5740434" y="785794"/>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7" name="Rectangle 20"/>
          <p:cNvSpPr>
            <a:spLocks noChangeArrowheads="1"/>
          </p:cNvSpPr>
          <p:nvPr/>
        </p:nvSpPr>
        <p:spPr bwMode="auto">
          <a:xfrm>
            <a:off x="5107523" y="2791755"/>
            <a:ext cx="441281" cy="110270"/>
          </a:xfrm>
          <a:prstGeom prst="rect">
            <a:avLst/>
          </a:prstGeom>
          <a:solidFill>
            <a:srgbClr val="800080">
              <a:alpha val="50000"/>
            </a:srgbClr>
          </a:solidFill>
          <a:ln w="9525">
            <a:noFill/>
            <a:miter lim="800000"/>
            <a:headEnd/>
            <a:tailEnd/>
          </a:ln>
          <a:effectLst/>
        </p:spPr>
        <p:txBody>
          <a:bodyPr wrap="none" anchor="ctr"/>
          <a:lstStyle/>
          <a:p>
            <a:endParaRPr lang="ar-SA">
              <a:solidFill>
                <a:srgbClr val="FFFF00"/>
              </a:solidFill>
            </a:endParaRPr>
          </a:p>
        </p:txBody>
      </p:sp>
      <p:sp>
        <p:nvSpPr>
          <p:cNvPr id="68" name="Rectangle 22"/>
          <p:cNvSpPr>
            <a:spLocks noChangeArrowheads="1"/>
          </p:cNvSpPr>
          <p:nvPr/>
        </p:nvSpPr>
        <p:spPr bwMode="auto">
          <a:xfrm>
            <a:off x="4855806" y="787415"/>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9" name="AutoShape 8"/>
          <p:cNvSpPr>
            <a:spLocks noChangeArrowheads="1"/>
          </p:cNvSpPr>
          <p:nvPr/>
        </p:nvSpPr>
        <p:spPr bwMode="auto">
          <a:xfrm rot="10800000">
            <a:off x="4846587" y="171448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2" name="AutoShape 3"/>
          <p:cNvSpPr>
            <a:spLocks noChangeArrowheads="1"/>
          </p:cNvSpPr>
          <p:nvPr/>
        </p:nvSpPr>
        <p:spPr bwMode="auto">
          <a:xfrm rot="16609938">
            <a:off x="5804187" y="208709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pic>
        <p:nvPicPr>
          <p:cNvPr id="89"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6095281" y="1285860"/>
            <a:ext cx="262701" cy="648000"/>
          </a:xfrm>
          <a:prstGeom prst="rect">
            <a:avLst/>
          </a:prstGeom>
          <a:noFill/>
        </p:spPr>
      </p:pic>
      <p:pic>
        <p:nvPicPr>
          <p:cNvPr id="92"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6095281" y="642918"/>
            <a:ext cx="262701" cy="648000"/>
          </a:xfrm>
          <a:prstGeom prst="rect">
            <a:avLst/>
          </a:prstGeom>
          <a:noFill/>
        </p:spPr>
      </p:pic>
      <p:sp>
        <p:nvSpPr>
          <p:cNvPr id="94" name="TextBox 93"/>
          <p:cNvSpPr txBox="1"/>
          <p:nvPr/>
        </p:nvSpPr>
        <p:spPr>
          <a:xfrm>
            <a:off x="2549893" y="3090446"/>
            <a:ext cx="1548000" cy="584775"/>
          </a:xfrm>
          <a:prstGeom prst="rect">
            <a:avLst/>
          </a:prstGeom>
          <a:noFill/>
        </p:spPr>
        <p:txBody>
          <a:bodyPr wrap="square" rtlCol="1">
            <a:spAutoFit/>
          </a:bodyPr>
          <a:lstStyle/>
          <a:p>
            <a:pPr algn="ctr" rtl="0"/>
            <a:r>
              <a:rPr lang="en-US" sz="1600" dirty="0" smtClean="0">
                <a:solidFill>
                  <a:srgbClr val="FFFF00"/>
                </a:solidFill>
                <a:latin typeface="Calibri" pitchFamily="34" charset="0"/>
                <a:cs typeface="Calibri" pitchFamily="34" charset="0"/>
              </a:rPr>
              <a:t>R-AHD</a:t>
            </a:r>
            <a:r>
              <a:rPr lang="en-US" sz="1600" baseline="30000" dirty="0" smtClean="0">
                <a:solidFill>
                  <a:srgbClr val="FFFF00"/>
                </a:solidFill>
                <a:latin typeface="Calibri" pitchFamily="34" charset="0"/>
                <a:cs typeface="Calibri" pitchFamily="34" charset="0"/>
              </a:rPr>
              <a:t>0</a:t>
            </a:r>
          </a:p>
          <a:p>
            <a:pPr algn="ctr" rtl="0"/>
            <a:r>
              <a:rPr lang="en-US" sz="1600" dirty="0" smtClean="0">
                <a:solidFill>
                  <a:srgbClr val="FF0000"/>
                </a:solidFill>
                <a:latin typeface="Calibri" pitchFamily="34" charset="0"/>
                <a:cs typeface="Calibri" pitchFamily="34" charset="0"/>
              </a:rPr>
              <a:t>Stage 1a,b</a:t>
            </a:r>
            <a:r>
              <a:rPr lang="en-US" sz="1600" dirty="0" smtClean="0">
                <a:solidFill>
                  <a:srgbClr val="FFFF00"/>
                </a:solidFill>
                <a:latin typeface="Calibri" pitchFamily="34" charset="0"/>
                <a:cs typeface="Calibri" pitchFamily="34" charset="0"/>
              </a:rPr>
              <a:t>      </a:t>
            </a:r>
            <a:endParaRPr lang="ar-SA" sz="1600" dirty="0">
              <a:solidFill>
                <a:srgbClr val="FFFF00"/>
              </a:solidFill>
              <a:latin typeface="Calibri" pitchFamily="34" charset="0"/>
            </a:endParaRPr>
          </a:p>
        </p:txBody>
      </p:sp>
      <p:sp>
        <p:nvSpPr>
          <p:cNvPr id="95" name="TextBox 94"/>
          <p:cNvSpPr txBox="1"/>
          <p:nvPr/>
        </p:nvSpPr>
        <p:spPr>
          <a:xfrm>
            <a:off x="4597959" y="3090446"/>
            <a:ext cx="1548000" cy="584775"/>
          </a:xfrm>
          <a:prstGeom prst="rect">
            <a:avLst/>
          </a:prstGeom>
          <a:noFill/>
        </p:spPr>
        <p:txBody>
          <a:bodyPr wrap="square" rtlCol="1">
            <a:spAutoFit/>
          </a:bodyPr>
          <a:lstStyle/>
          <a:p>
            <a:pPr algn="ctr" rtl="0"/>
            <a:r>
              <a:rPr lang="en-US" sz="1600" dirty="0" smtClean="0">
                <a:solidFill>
                  <a:srgbClr val="FFFF00"/>
                </a:solidFill>
                <a:latin typeface="Calibri" pitchFamily="34" charset="0"/>
                <a:cs typeface="Calibri" pitchFamily="34" charset="0"/>
              </a:rPr>
              <a:t>DNHD</a:t>
            </a:r>
          </a:p>
          <a:p>
            <a:pPr algn="ctr" rtl="0"/>
            <a:r>
              <a:rPr lang="en-US" sz="1600" dirty="0" smtClean="0">
                <a:solidFill>
                  <a:srgbClr val="FF0000"/>
                </a:solidFill>
                <a:latin typeface="Calibri" pitchFamily="34" charset="0"/>
                <a:cs typeface="Calibri" pitchFamily="34" charset="0"/>
              </a:rPr>
              <a:t>Stage 1d</a:t>
            </a:r>
            <a:r>
              <a:rPr lang="en-US" sz="1600" dirty="0" smtClean="0">
                <a:solidFill>
                  <a:srgbClr val="FFFF00"/>
                </a:solidFill>
                <a:latin typeface="Calibri" pitchFamily="34" charset="0"/>
                <a:cs typeface="Calibri" pitchFamily="34" charset="0"/>
              </a:rPr>
              <a:t>      </a:t>
            </a:r>
            <a:endParaRPr lang="ar-SA" sz="1600" dirty="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43"/>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down)">
                                      <p:cBhvr>
                                        <p:cTn id="9" dur="500"/>
                                        <p:tgtEl>
                                          <p:spTgt spid="30"/>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par>
                                <p:cTn id="19" presetID="8" presetClass="emph" presetSubtype="0" repeatCount="indefinite" fill="hold" grpId="0" nodeType="withEffect">
                                  <p:stCondLst>
                                    <p:cond delay="0"/>
                                  </p:stCondLst>
                                  <p:childTnLst>
                                    <p:animRot by="21600000">
                                      <p:cBhvr>
                                        <p:cTn id="20" dur="500" fill="hold"/>
                                        <p:tgtEl>
                                          <p:spTgt spid="62"/>
                                        </p:tgtEl>
                                        <p:attrNameLst>
                                          <p:attrName>r</p:attrName>
                                        </p:attrNameLst>
                                      </p:cBhvr>
                                    </p:animRot>
                                  </p:childTnLst>
                                </p:cTn>
                              </p:par>
                              <p:par>
                                <p:cTn id="21" presetID="22" presetClass="entr" presetSubtype="1" repeatCount="indefinite"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up)">
                                      <p:cBhvr>
                                        <p:cTn id="23" dur="500"/>
                                        <p:tgtEl>
                                          <p:spTgt spid="63"/>
                                        </p:tgtEl>
                                      </p:cBhvr>
                                    </p:animEffect>
                                  </p:childTnLst>
                                </p:cTn>
                              </p:par>
                              <p:par>
                                <p:cTn id="24" presetID="22" presetClass="entr" presetSubtype="1" repeatCount="indefinite"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up)">
                                      <p:cBhvr>
                                        <p:cTn id="26" dur="500"/>
                                        <p:tgtEl>
                                          <p:spTgt spid="64"/>
                                        </p:tgtEl>
                                      </p:cBhvr>
                                    </p:animEffect>
                                  </p:childTnLst>
                                </p:cTn>
                              </p:par>
                              <p:par>
                                <p:cTn id="27" presetID="22" presetClass="entr" presetSubtype="4" repeatCount="indefinite"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down)">
                                      <p:cBhvr>
                                        <p:cTn id="29" dur="500"/>
                                        <p:tgtEl>
                                          <p:spTgt spid="65"/>
                                        </p:tgtEl>
                                      </p:cBhvr>
                                    </p:animEffect>
                                  </p:childTnLst>
                                </p:cTn>
                              </p:par>
                              <p:par>
                                <p:cTn id="30" presetID="22" presetClass="entr" presetSubtype="4" repeatCount="indefinite"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down)">
                                      <p:cBhvr>
                                        <p:cTn id="3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7" grpId="0" animBg="1"/>
      <p:bldP spid="43" grpId="0" animBg="1"/>
      <p:bldP spid="63" grpId="0" animBg="1"/>
      <p:bldP spid="64" grpId="0" animBg="1"/>
      <p:bldP spid="65" grpId="0" animBg="1"/>
      <p:bldP spid="69" grpId="0" animBg="1"/>
      <p:bldP spid="62"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en-US" sz="2800" b="1" dirty="0" smtClean="0">
                <a:solidFill>
                  <a:srgbClr val="000000"/>
                </a:solidFill>
              </a:rPr>
              <a:t>Methods - </a:t>
            </a:r>
            <a:r>
              <a:rPr lang="en-US" sz="2800" i="1" dirty="0" smtClean="0">
                <a:solidFill>
                  <a:srgbClr val="000000"/>
                </a:solidFill>
              </a:rPr>
              <a:t>Setting and Study design</a:t>
            </a:r>
            <a:endParaRPr lang="en-US" sz="2800" dirty="0" smtClean="0">
              <a:solidFill>
                <a:srgbClr val="000000"/>
              </a:solidFill>
            </a:endParaRPr>
          </a:p>
        </p:txBody>
      </p:sp>
      <p:sp>
        <p:nvSpPr>
          <p:cNvPr id="4" name="TextBox 3"/>
          <p:cNvSpPr txBox="1"/>
          <p:nvPr/>
        </p:nvSpPr>
        <p:spPr>
          <a:xfrm>
            <a:off x="289718" y="4108930"/>
            <a:ext cx="8640000" cy="1323439"/>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 (B) Anticoagulant effect of the AHD was studied by comparing</a:t>
            </a:r>
            <a:r>
              <a:rPr lang="en-US" sz="2000" i="1" dirty="0" smtClean="0">
                <a:latin typeface="Calibri" pitchFamily="34" charset="0"/>
                <a:cs typeface="Calibri" pitchFamily="34" charset="0"/>
              </a:rPr>
              <a:t> </a:t>
            </a:r>
            <a:r>
              <a:rPr lang="en-US" sz="2000" dirty="0" smtClean="0">
                <a:latin typeface="Calibri" pitchFamily="34" charset="0"/>
                <a:cs typeface="Calibri" pitchFamily="34" charset="0"/>
              </a:rPr>
              <a:t>the "Routine heparin R-AHD</a:t>
            </a:r>
            <a:r>
              <a:rPr lang="en-US" sz="2000" baseline="30000" dirty="0" smtClean="0">
                <a:latin typeface="Calibri" pitchFamily="34" charset="0"/>
                <a:cs typeface="Calibri" pitchFamily="34" charset="0"/>
              </a:rPr>
              <a:t>0</a:t>
            </a:r>
            <a:r>
              <a:rPr lang="en-US" sz="2000" dirty="0" smtClean="0">
                <a:latin typeface="Calibri" pitchFamily="34" charset="0"/>
                <a:cs typeface="Calibri" pitchFamily="34" charset="0"/>
              </a:rPr>
              <a:t>" and "½ dose heparin R-AHD</a:t>
            </a:r>
            <a:r>
              <a:rPr lang="en-US" sz="2000" baseline="30000" dirty="0" smtClean="0">
                <a:latin typeface="Calibri" pitchFamily="34" charset="0"/>
                <a:cs typeface="Calibri" pitchFamily="34" charset="0"/>
              </a:rPr>
              <a:t>0</a:t>
            </a:r>
            <a:r>
              <a:rPr lang="en-US" sz="2000" dirty="0" smtClean="0">
                <a:latin typeface="Calibri" pitchFamily="34" charset="0"/>
                <a:cs typeface="Calibri" pitchFamily="34" charset="0"/>
              </a:rPr>
              <a:t>" sessions.</a:t>
            </a:r>
            <a:r>
              <a:rPr lang="en-US" sz="2000" dirty="0" smtClean="0">
                <a:solidFill>
                  <a:srgbClr val="FFFF00"/>
                </a:solidFill>
                <a:latin typeface="Calibri" pitchFamily="34" charset="0"/>
                <a:cs typeface="Calibri" pitchFamily="34" charset="0"/>
              </a:rPr>
              <a:t> The long clotting time before starting the sessions indicates that the used "Routine dose heparin was actually a "high dose" of heparin with a prolonged residual anticoagulant effect.</a:t>
            </a:r>
          </a:p>
        </p:txBody>
      </p:sp>
      <p:pic>
        <p:nvPicPr>
          <p:cNvPr id="83" name="Picture 2"/>
          <p:cNvPicPr>
            <a:picLocks noChangeAspect="1" noChangeArrowheads="1"/>
          </p:cNvPicPr>
          <p:nvPr/>
        </p:nvPicPr>
        <p:blipFill>
          <a:blip r:embed="rId3"/>
          <a:srcRect/>
          <a:stretch>
            <a:fillRect/>
          </a:stretch>
        </p:blipFill>
        <p:spPr bwMode="auto">
          <a:xfrm>
            <a:off x="2522173" y="642918"/>
            <a:ext cx="1397013" cy="2340000"/>
          </a:xfrm>
          <a:prstGeom prst="rect">
            <a:avLst/>
          </a:prstGeom>
          <a:noFill/>
        </p:spPr>
      </p:pic>
      <p:sp>
        <p:nvSpPr>
          <p:cNvPr id="84" name="AutoShape 3"/>
          <p:cNvSpPr>
            <a:spLocks noChangeArrowheads="1"/>
          </p:cNvSpPr>
          <p:nvPr/>
        </p:nvSpPr>
        <p:spPr bwMode="auto">
          <a:xfrm rot="16609938">
            <a:off x="3668669" y="19718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90" name="AutoShape 5"/>
          <p:cNvSpPr>
            <a:spLocks noChangeArrowheads="1"/>
          </p:cNvSpPr>
          <p:nvPr/>
        </p:nvSpPr>
        <p:spPr bwMode="auto">
          <a:xfrm>
            <a:off x="3616765" y="968058"/>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1" name="AutoShape 6"/>
          <p:cNvSpPr>
            <a:spLocks noChangeArrowheads="1"/>
          </p:cNvSpPr>
          <p:nvPr/>
        </p:nvSpPr>
        <p:spPr bwMode="auto">
          <a:xfrm rot="16200000">
            <a:off x="3147014" y="1261287"/>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96" name="AutoShape 7"/>
          <p:cNvSpPr>
            <a:spLocks noChangeArrowheads="1"/>
          </p:cNvSpPr>
          <p:nvPr/>
        </p:nvSpPr>
        <p:spPr bwMode="auto">
          <a:xfrm>
            <a:off x="3616765" y="23942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7" name="AutoShape 8"/>
          <p:cNvSpPr>
            <a:spLocks noChangeArrowheads="1"/>
          </p:cNvSpPr>
          <p:nvPr/>
        </p:nvSpPr>
        <p:spPr bwMode="auto">
          <a:xfrm rot="10800000">
            <a:off x="2704605" y="931571"/>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8" name="Rectangle 17"/>
          <p:cNvSpPr>
            <a:spLocks noChangeArrowheads="1"/>
          </p:cNvSpPr>
          <p:nvPr/>
        </p:nvSpPr>
        <p:spPr bwMode="auto">
          <a:xfrm>
            <a:off x="3625676" y="788865"/>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9" name="Rectangle 18"/>
          <p:cNvSpPr>
            <a:spLocks noChangeArrowheads="1"/>
          </p:cNvSpPr>
          <p:nvPr/>
        </p:nvSpPr>
        <p:spPr bwMode="auto">
          <a:xfrm>
            <a:off x="3625676" y="1518600"/>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0" name="Rectangle 19"/>
          <p:cNvSpPr>
            <a:spLocks noChangeArrowheads="1"/>
          </p:cNvSpPr>
          <p:nvPr/>
        </p:nvSpPr>
        <p:spPr bwMode="auto">
          <a:xfrm>
            <a:off x="2816494" y="1422355"/>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01" name="Rectangle 20"/>
          <p:cNvSpPr>
            <a:spLocks noChangeArrowheads="1"/>
          </p:cNvSpPr>
          <p:nvPr/>
        </p:nvSpPr>
        <p:spPr bwMode="auto">
          <a:xfrm>
            <a:off x="2992765" y="2794826"/>
            <a:ext cx="441281" cy="110270"/>
          </a:xfrm>
          <a:prstGeom prst="rect">
            <a:avLst/>
          </a:prstGeom>
          <a:solidFill>
            <a:srgbClr val="800080">
              <a:alpha val="50000"/>
            </a:srgbClr>
          </a:solidFill>
          <a:ln w="9525">
            <a:noFill/>
            <a:miter lim="800000"/>
            <a:headEnd/>
            <a:tailEnd/>
          </a:ln>
          <a:effectLst/>
        </p:spPr>
        <p:txBody>
          <a:bodyPr wrap="none" anchor="ctr"/>
          <a:lstStyle/>
          <a:p>
            <a:endParaRPr lang="ar-SA" sz="1600">
              <a:solidFill>
                <a:srgbClr val="FFFF00"/>
              </a:solidFill>
              <a:latin typeface="Calibri" pitchFamily="34" charset="0"/>
            </a:endParaRPr>
          </a:p>
        </p:txBody>
      </p:sp>
      <p:sp>
        <p:nvSpPr>
          <p:cNvPr id="102" name="Rectangle 21"/>
          <p:cNvSpPr>
            <a:spLocks noChangeArrowheads="1"/>
          </p:cNvSpPr>
          <p:nvPr/>
        </p:nvSpPr>
        <p:spPr bwMode="auto">
          <a:xfrm>
            <a:off x="2707036" y="1518600"/>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03" name="Rectangle 22"/>
          <p:cNvSpPr>
            <a:spLocks noChangeArrowheads="1"/>
          </p:cNvSpPr>
          <p:nvPr/>
        </p:nvSpPr>
        <p:spPr bwMode="auto">
          <a:xfrm>
            <a:off x="2706225" y="790486"/>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4" name="AutoShape 8"/>
          <p:cNvSpPr>
            <a:spLocks noChangeArrowheads="1"/>
          </p:cNvSpPr>
          <p:nvPr/>
        </p:nvSpPr>
        <p:spPr bwMode="auto">
          <a:xfrm rot="10800000">
            <a:off x="2704605" y="1661306"/>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05" name="Picture 2"/>
          <p:cNvPicPr>
            <a:picLocks noChangeAspect="1" noChangeArrowheads="1"/>
          </p:cNvPicPr>
          <p:nvPr/>
        </p:nvPicPr>
        <p:blipFill>
          <a:blip r:embed="rId3"/>
          <a:srcRect/>
          <a:stretch>
            <a:fillRect/>
          </a:stretch>
        </p:blipFill>
        <p:spPr bwMode="auto">
          <a:xfrm>
            <a:off x="4602499" y="642918"/>
            <a:ext cx="1397013" cy="2340000"/>
          </a:xfrm>
          <a:prstGeom prst="rect">
            <a:avLst/>
          </a:prstGeom>
          <a:noFill/>
        </p:spPr>
      </p:pic>
      <p:sp>
        <p:nvSpPr>
          <p:cNvPr id="106" name="AutoShape 3"/>
          <p:cNvSpPr>
            <a:spLocks noChangeArrowheads="1"/>
          </p:cNvSpPr>
          <p:nvPr/>
        </p:nvSpPr>
        <p:spPr bwMode="auto">
          <a:xfrm rot="16609938">
            <a:off x="5748995" y="19718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07" name="AutoShape 5"/>
          <p:cNvSpPr>
            <a:spLocks noChangeArrowheads="1"/>
          </p:cNvSpPr>
          <p:nvPr/>
        </p:nvSpPr>
        <p:spPr bwMode="auto">
          <a:xfrm>
            <a:off x="5697091" y="968058"/>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8" name="AutoShape 6"/>
          <p:cNvSpPr>
            <a:spLocks noChangeArrowheads="1"/>
          </p:cNvSpPr>
          <p:nvPr/>
        </p:nvSpPr>
        <p:spPr bwMode="auto">
          <a:xfrm rot="16200000">
            <a:off x="5227340" y="1261287"/>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09" name="AutoShape 7"/>
          <p:cNvSpPr>
            <a:spLocks noChangeArrowheads="1"/>
          </p:cNvSpPr>
          <p:nvPr/>
        </p:nvSpPr>
        <p:spPr bwMode="auto">
          <a:xfrm>
            <a:off x="5697091" y="23942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0" name="AutoShape 8"/>
          <p:cNvSpPr>
            <a:spLocks noChangeArrowheads="1"/>
          </p:cNvSpPr>
          <p:nvPr/>
        </p:nvSpPr>
        <p:spPr bwMode="auto">
          <a:xfrm rot="10800000">
            <a:off x="4784931" y="931571"/>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1" name="Rectangle 17"/>
          <p:cNvSpPr>
            <a:spLocks noChangeArrowheads="1"/>
          </p:cNvSpPr>
          <p:nvPr/>
        </p:nvSpPr>
        <p:spPr bwMode="auto">
          <a:xfrm>
            <a:off x="5706002" y="788865"/>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2" name="Rectangle 18"/>
          <p:cNvSpPr>
            <a:spLocks noChangeArrowheads="1"/>
          </p:cNvSpPr>
          <p:nvPr/>
        </p:nvSpPr>
        <p:spPr bwMode="auto">
          <a:xfrm>
            <a:off x="5706002" y="1518600"/>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3" name="Rectangle 19"/>
          <p:cNvSpPr>
            <a:spLocks noChangeArrowheads="1"/>
          </p:cNvSpPr>
          <p:nvPr/>
        </p:nvSpPr>
        <p:spPr bwMode="auto">
          <a:xfrm>
            <a:off x="4896820" y="1422355"/>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14" name="Rectangle 20"/>
          <p:cNvSpPr>
            <a:spLocks noChangeArrowheads="1"/>
          </p:cNvSpPr>
          <p:nvPr/>
        </p:nvSpPr>
        <p:spPr bwMode="auto">
          <a:xfrm>
            <a:off x="5073091" y="2794826"/>
            <a:ext cx="441281" cy="110270"/>
          </a:xfrm>
          <a:prstGeom prst="rect">
            <a:avLst/>
          </a:prstGeom>
          <a:solidFill>
            <a:srgbClr val="800080">
              <a:alpha val="50000"/>
            </a:srgbClr>
          </a:solidFill>
          <a:ln w="9525">
            <a:noFill/>
            <a:miter lim="800000"/>
            <a:headEnd/>
            <a:tailEnd/>
          </a:ln>
          <a:effectLst/>
        </p:spPr>
        <p:txBody>
          <a:bodyPr wrap="none" anchor="ctr"/>
          <a:lstStyle/>
          <a:p>
            <a:endParaRPr lang="ar-SA" sz="1600">
              <a:solidFill>
                <a:srgbClr val="FFFF00"/>
              </a:solidFill>
              <a:latin typeface="Calibri" pitchFamily="34" charset="0"/>
            </a:endParaRPr>
          </a:p>
        </p:txBody>
      </p:sp>
      <p:sp>
        <p:nvSpPr>
          <p:cNvPr id="115" name="Rectangle 21"/>
          <p:cNvSpPr>
            <a:spLocks noChangeArrowheads="1"/>
          </p:cNvSpPr>
          <p:nvPr/>
        </p:nvSpPr>
        <p:spPr bwMode="auto">
          <a:xfrm>
            <a:off x="4787362" y="1518600"/>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16" name="Rectangle 22"/>
          <p:cNvSpPr>
            <a:spLocks noChangeArrowheads="1"/>
          </p:cNvSpPr>
          <p:nvPr/>
        </p:nvSpPr>
        <p:spPr bwMode="auto">
          <a:xfrm>
            <a:off x="4786551" y="790486"/>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17" name="AutoShape 8"/>
          <p:cNvSpPr>
            <a:spLocks noChangeArrowheads="1"/>
          </p:cNvSpPr>
          <p:nvPr/>
        </p:nvSpPr>
        <p:spPr bwMode="auto">
          <a:xfrm rot="10800000">
            <a:off x="4784931" y="1661306"/>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8" name="Rounded Rectangle 117"/>
          <p:cNvSpPr/>
          <p:nvPr/>
        </p:nvSpPr>
        <p:spPr>
          <a:xfrm>
            <a:off x="5982139" y="1377303"/>
            <a:ext cx="683438" cy="408623"/>
          </a:xfrm>
          <a:prstGeom prst="roundRect">
            <a:avLst/>
          </a:prstGeom>
          <a:solidFill>
            <a:srgbClr val="FF33CC"/>
          </a:solidFill>
        </p:spPr>
        <p:txBody>
          <a:bodyPr wrap="square" rtlCol="1">
            <a:spAutoFit/>
          </a:bodyPr>
          <a:lstStyle/>
          <a:p>
            <a:pPr algn="l" rtl="0"/>
            <a:r>
              <a:rPr lang="ar-SA" sz="900" dirty="0" smtClean="0">
                <a:solidFill>
                  <a:schemeClr val="tx1"/>
                </a:solidFill>
                <a:latin typeface="Arial" pitchFamily="34" charset="0"/>
                <a:cs typeface="Arial" pitchFamily="34" charset="0"/>
              </a:rPr>
              <a:t> </a:t>
            </a:r>
            <a:r>
              <a:rPr lang="en-US" sz="900" dirty="0" smtClean="0">
                <a:solidFill>
                  <a:schemeClr val="tx1"/>
                </a:solidFill>
                <a:latin typeface="Arial" pitchFamily="34" charset="0"/>
                <a:cs typeface="Arial" pitchFamily="34" charset="0"/>
              </a:rPr>
              <a:t>½  dose</a:t>
            </a:r>
          </a:p>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19" name="Rectangle 118"/>
          <p:cNvSpPr/>
          <p:nvPr/>
        </p:nvSpPr>
        <p:spPr>
          <a:xfrm>
            <a:off x="5839263" y="1541249"/>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0" name="Rounded Rectangle 119"/>
          <p:cNvSpPr/>
          <p:nvPr/>
        </p:nvSpPr>
        <p:spPr>
          <a:xfrm>
            <a:off x="3892983" y="1428736"/>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21" name="Rectangle 120"/>
          <p:cNvSpPr/>
          <p:nvPr/>
        </p:nvSpPr>
        <p:spPr>
          <a:xfrm>
            <a:off x="3750107" y="1541249"/>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2" name="TextBox 121"/>
          <p:cNvSpPr txBox="1"/>
          <p:nvPr/>
        </p:nvSpPr>
        <p:spPr>
          <a:xfrm>
            <a:off x="2500298" y="3019008"/>
            <a:ext cx="1548000" cy="830997"/>
          </a:xfrm>
          <a:prstGeom prst="rect">
            <a:avLst/>
          </a:prstGeom>
          <a:noFill/>
        </p:spPr>
        <p:txBody>
          <a:bodyPr wrap="square" rtlCol="1">
            <a:spAutoFit/>
          </a:bodyPr>
          <a:lstStyle/>
          <a:p>
            <a:pPr algn="ctr" rtl="0"/>
            <a:r>
              <a:rPr lang="en-US" sz="1600" dirty="0" smtClean="0">
                <a:solidFill>
                  <a:srgbClr val="FFFF00"/>
                </a:solidFill>
                <a:latin typeface="Calibri" pitchFamily="34" charset="0"/>
                <a:cs typeface="Calibri" pitchFamily="34" charset="0"/>
              </a:rPr>
              <a:t>Routine heparin R-AHD</a:t>
            </a:r>
            <a:r>
              <a:rPr lang="en-US" sz="1600" baseline="30000" dirty="0" smtClean="0">
                <a:solidFill>
                  <a:srgbClr val="FFFF00"/>
                </a:solidFill>
                <a:latin typeface="Calibri" pitchFamily="34" charset="0"/>
                <a:cs typeface="Calibri" pitchFamily="34" charset="0"/>
              </a:rPr>
              <a:t>0</a:t>
            </a:r>
            <a:r>
              <a:rPr lang="en-US" sz="1600" dirty="0" smtClean="0">
                <a:solidFill>
                  <a:srgbClr val="FFFF00"/>
                </a:solidFill>
                <a:latin typeface="Calibri" pitchFamily="34" charset="0"/>
                <a:cs typeface="Calibri" pitchFamily="34" charset="0"/>
              </a:rPr>
              <a:t>  </a:t>
            </a:r>
          </a:p>
          <a:p>
            <a:pPr algn="ctr" rtl="0"/>
            <a:r>
              <a:rPr lang="en-US" sz="1600" dirty="0" smtClean="0">
                <a:solidFill>
                  <a:srgbClr val="FF0000"/>
                </a:solidFill>
                <a:latin typeface="Calibri" pitchFamily="34" charset="0"/>
                <a:cs typeface="Calibri" pitchFamily="34" charset="0"/>
              </a:rPr>
              <a:t>Stage 1a</a:t>
            </a:r>
            <a:r>
              <a:rPr lang="en-US" sz="1600" dirty="0" smtClean="0">
                <a:solidFill>
                  <a:srgbClr val="FFFF00"/>
                </a:solidFill>
                <a:latin typeface="Calibri" pitchFamily="34" charset="0"/>
                <a:cs typeface="Calibri" pitchFamily="34" charset="0"/>
              </a:rPr>
              <a:t> </a:t>
            </a:r>
            <a:endParaRPr lang="ar-SA" sz="1600" dirty="0">
              <a:solidFill>
                <a:srgbClr val="FFFF00"/>
              </a:solidFill>
              <a:latin typeface="Calibri" pitchFamily="34" charset="0"/>
            </a:endParaRPr>
          </a:p>
        </p:txBody>
      </p:sp>
      <p:sp>
        <p:nvSpPr>
          <p:cNvPr id="123" name="TextBox 122"/>
          <p:cNvSpPr txBox="1"/>
          <p:nvPr/>
        </p:nvSpPr>
        <p:spPr>
          <a:xfrm>
            <a:off x="4546073" y="3000372"/>
            <a:ext cx="1548000" cy="830997"/>
          </a:xfrm>
          <a:prstGeom prst="rect">
            <a:avLst/>
          </a:prstGeom>
          <a:noFill/>
        </p:spPr>
        <p:txBody>
          <a:bodyPr wrap="square" rtlCol="1">
            <a:spAutoFit/>
          </a:bodyPr>
          <a:lstStyle/>
          <a:p>
            <a:pPr algn="ctr" rtl="0"/>
            <a:r>
              <a:rPr lang="en-US" sz="1600" dirty="0" smtClean="0">
                <a:solidFill>
                  <a:srgbClr val="FFFF00"/>
                </a:solidFill>
                <a:latin typeface="Calibri" pitchFamily="34" charset="0"/>
                <a:cs typeface="Calibri" pitchFamily="34" charset="0"/>
              </a:rPr>
              <a:t>½ dose heparin R-AHD</a:t>
            </a:r>
            <a:r>
              <a:rPr lang="en-US" sz="1600" baseline="30000" dirty="0" smtClean="0">
                <a:solidFill>
                  <a:srgbClr val="FFFF00"/>
                </a:solidFill>
                <a:latin typeface="Calibri" pitchFamily="34" charset="0"/>
                <a:cs typeface="Calibri" pitchFamily="34" charset="0"/>
              </a:rPr>
              <a:t>0</a:t>
            </a:r>
          </a:p>
          <a:p>
            <a:pPr algn="ctr" rtl="0"/>
            <a:r>
              <a:rPr lang="en-US" sz="1600" dirty="0" smtClean="0">
                <a:solidFill>
                  <a:srgbClr val="FF0000"/>
                </a:solidFill>
                <a:latin typeface="Calibri" pitchFamily="34" charset="0"/>
                <a:cs typeface="Calibri" pitchFamily="34" charset="0"/>
              </a:rPr>
              <a:t>Stage 1b</a:t>
            </a:r>
            <a:endParaRPr lang="ar-SA" sz="1600" dirty="0" smtClean="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9718" y="4214818"/>
            <a:ext cx="8640000" cy="830997"/>
          </a:xfrm>
          <a:prstGeom prst="rect">
            <a:avLst/>
          </a:prstGeom>
          <a:noFill/>
        </p:spPr>
        <p:txBody>
          <a:bodyPr wrap="square" rtlCol="1">
            <a:spAutoFit/>
          </a:bodyPr>
          <a:lstStyle/>
          <a:p>
            <a:pPr algn="just" rtl="0"/>
            <a:r>
              <a:rPr lang="en-US" sz="2400" b="1" dirty="0" smtClean="0">
                <a:latin typeface="Calibri" pitchFamily="34" charset="0"/>
                <a:cs typeface="Calibri" pitchFamily="34" charset="0"/>
              </a:rPr>
              <a:t>Model AHD</a:t>
            </a:r>
            <a:r>
              <a:rPr lang="en-US" sz="2400" b="1" baseline="30000" dirty="0" smtClean="0">
                <a:latin typeface="Calibri" pitchFamily="34" charset="0"/>
                <a:cs typeface="Calibri" pitchFamily="34" charset="0"/>
              </a:rPr>
              <a:t>0 </a:t>
            </a:r>
            <a:r>
              <a:rPr lang="en-US" sz="2400" b="1" dirty="0" smtClean="0">
                <a:latin typeface="Calibri" pitchFamily="34" charset="0"/>
                <a:cs typeface="Calibri" pitchFamily="34" charset="0"/>
              </a:rPr>
              <a:t>has a single blood pump the filter portion of the arterial line (</a:t>
            </a:r>
            <a:r>
              <a:rPr lang="en-US" sz="2400" b="1" dirty="0" err="1" smtClean="0">
                <a:latin typeface="Calibri" pitchFamily="34" charset="0"/>
                <a:cs typeface="Calibri" pitchFamily="34" charset="0"/>
              </a:rPr>
              <a:t>F</a:t>
            </a:r>
            <a:r>
              <a:rPr lang="en-US" sz="2400" b="1" baseline="30000" dirty="0" err="1" smtClean="0">
                <a:latin typeface="Calibri" pitchFamily="34" charset="0"/>
                <a:cs typeface="Calibri" pitchFamily="34" charset="0"/>
              </a:rPr>
              <a:t>a</a:t>
            </a:r>
            <a:r>
              <a:rPr lang="en-US" sz="2400" b="1" dirty="0" smtClean="0">
                <a:latin typeface="Calibri" pitchFamily="34" charset="0"/>
                <a:cs typeface="Calibri" pitchFamily="34" charset="0"/>
              </a:rPr>
              <a:t>) </a:t>
            </a:r>
          </a:p>
        </p:txBody>
      </p:sp>
      <p:grpSp>
        <p:nvGrpSpPr>
          <p:cNvPr id="4" name="Group 48"/>
          <p:cNvGrpSpPr>
            <a:grpSpLocks noChangeAspect="1"/>
          </p:cNvGrpSpPr>
          <p:nvPr/>
        </p:nvGrpSpPr>
        <p:grpSpPr>
          <a:xfrm>
            <a:off x="1886342" y="617628"/>
            <a:ext cx="1750368" cy="2880000"/>
            <a:chOff x="5543508" y="571480"/>
            <a:chExt cx="2784517" cy="4581525"/>
          </a:xfrm>
        </p:grpSpPr>
        <p:pic>
          <p:nvPicPr>
            <p:cNvPr id="50" name="Picture 2"/>
            <p:cNvPicPr>
              <a:picLocks noChangeAspect="1" noChangeArrowheads="1"/>
            </p:cNvPicPr>
            <p:nvPr/>
          </p:nvPicPr>
          <p:blipFill>
            <a:blip r:embed="rId3"/>
            <a:srcRect/>
            <a:stretch>
              <a:fillRect/>
            </a:stretch>
          </p:blipFill>
          <p:spPr bwMode="auto">
            <a:xfrm>
              <a:off x="5543508" y="571480"/>
              <a:ext cx="2735262" cy="4581525"/>
            </a:xfrm>
            <a:prstGeom prst="rect">
              <a:avLst/>
            </a:prstGeom>
            <a:noFill/>
          </p:spPr>
        </p:pic>
        <p:sp>
          <p:nvSpPr>
            <p:cNvPr id="51" name="AutoShape 3"/>
            <p:cNvSpPr>
              <a:spLocks noChangeArrowheads="1"/>
            </p:cNvSpPr>
            <p:nvPr/>
          </p:nvSpPr>
          <p:spPr bwMode="auto">
            <a:xfrm rot="16609938">
              <a:off x="778827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52" name="AutoShape 5"/>
            <p:cNvSpPr>
              <a:spLocks noChangeArrowheads="1"/>
            </p:cNvSpPr>
            <p:nvPr/>
          </p:nvSpPr>
          <p:spPr bwMode="auto">
            <a:xfrm>
              <a:off x="768664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3" name="AutoShape 6"/>
            <p:cNvSpPr>
              <a:spLocks noChangeArrowheads="1"/>
            </p:cNvSpPr>
            <p:nvPr/>
          </p:nvSpPr>
          <p:spPr bwMode="auto">
            <a:xfrm rot="16200000">
              <a:off x="676690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4" name="AutoShape 7"/>
            <p:cNvSpPr>
              <a:spLocks noChangeArrowheads="1"/>
            </p:cNvSpPr>
            <p:nvPr/>
          </p:nvSpPr>
          <p:spPr bwMode="auto">
            <a:xfrm>
              <a:off x="768664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5" name="AutoShape 8"/>
            <p:cNvSpPr>
              <a:spLocks noChangeArrowheads="1"/>
            </p:cNvSpPr>
            <p:nvPr/>
          </p:nvSpPr>
          <p:spPr bwMode="auto">
            <a:xfrm rot="10800000">
              <a:off x="590069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6" name="Rectangle 17"/>
            <p:cNvSpPr>
              <a:spLocks noChangeArrowheads="1"/>
            </p:cNvSpPr>
            <p:nvPr/>
          </p:nvSpPr>
          <p:spPr bwMode="auto">
            <a:xfrm>
              <a:off x="770409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7" name="Rectangle 18"/>
            <p:cNvSpPr>
              <a:spLocks noChangeArrowheads="1"/>
            </p:cNvSpPr>
            <p:nvPr/>
          </p:nvSpPr>
          <p:spPr bwMode="auto">
            <a:xfrm>
              <a:off x="770409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8" name="Rectangle 19"/>
            <p:cNvSpPr>
              <a:spLocks noChangeArrowheads="1"/>
            </p:cNvSpPr>
            <p:nvPr/>
          </p:nvSpPr>
          <p:spPr bwMode="auto">
            <a:xfrm>
              <a:off x="611977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9" name="Rectangle 20"/>
            <p:cNvSpPr>
              <a:spLocks noChangeArrowheads="1"/>
            </p:cNvSpPr>
            <p:nvPr/>
          </p:nvSpPr>
          <p:spPr bwMode="auto">
            <a:xfrm>
              <a:off x="646489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0" name="Rectangle 21"/>
            <p:cNvSpPr>
              <a:spLocks noChangeArrowheads="1"/>
            </p:cNvSpPr>
            <p:nvPr/>
          </p:nvSpPr>
          <p:spPr bwMode="auto">
            <a:xfrm>
              <a:off x="590545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1" name="Rectangle 22"/>
            <p:cNvSpPr>
              <a:spLocks noChangeArrowheads="1"/>
            </p:cNvSpPr>
            <p:nvPr/>
          </p:nvSpPr>
          <p:spPr bwMode="auto">
            <a:xfrm>
              <a:off x="590387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2" name="AutoShape 8"/>
            <p:cNvSpPr>
              <a:spLocks noChangeArrowheads="1"/>
            </p:cNvSpPr>
            <p:nvPr/>
          </p:nvSpPr>
          <p:spPr bwMode="auto">
            <a:xfrm rot="10800000">
              <a:off x="590069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grpSp>
        <p:nvGrpSpPr>
          <p:cNvPr id="5" name="Group 62"/>
          <p:cNvGrpSpPr>
            <a:grpSpLocks noChangeAspect="1"/>
          </p:cNvGrpSpPr>
          <p:nvPr/>
        </p:nvGrpSpPr>
        <p:grpSpPr>
          <a:xfrm>
            <a:off x="3701278" y="617628"/>
            <a:ext cx="1777301" cy="2880000"/>
            <a:chOff x="214282" y="571480"/>
            <a:chExt cx="2827331" cy="4581525"/>
          </a:xfrm>
        </p:grpSpPr>
        <p:pic>
          <p:nvPicPr>
            <p:cNvPr id="64" name="Picture 2"/>
            <p:cNvPicPr>
              <a:picLocks noChangeAspect="1" noChangeArrowheads="1"/>
            </p:cNvPicPr>
            <p:nvPr/>
          </p:nvPicPr>
          <p:blipFill>
            <a:blip r:embed="rId3"/>
            <a:srcRect/>
            <a:stretch>
              <a:fillRect/>
            </a:stretch>
          </p:blipFill>
          <p:spPr bwMode="auto">
            <a:xfrm>
              <a:off x="214282" y="571480"/>
              <a:ext cx="2735262" cy="4581525"/>
            </a:xfrm>
            <a:prstGeom prst="rect">
              <a:avLst/>
            </a:prstGeom>
            <a:noFill/>
          </p:spPr>
        </p:pic>
        <p:sp>
          <p:nvSpPr>
            <p:cNvPr id="65" name="AutoShape 3"/>
            <p:cNvSpPr>
              <a:spLocks noChangeArrowheads="1"/>
            </p:cNvSpPr>
            <p:nvPr/>
          </p:nvSpPr>
          <p:spPr bwMode="auto">
            <a:xfrm rot="16609938">
              <a:off x="2501863" y="121598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6" name="AutoShape 5"/>
            <p:cNvSpPr>
              <a:spLocks noChangeArrowheads="1"/>
            </p:cNvSpPr>
            <p:nvPr/>
          </p:nvSpPr>
          <p:spPr bwMode="auto">
            <a:xfrm>
              <a:off x="2357422"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7" name="AutoShape 6"/>
            <p:cNvSpPr>
              <a:spLocks noChangeArrowheads="1"/>
            </p:cNvSpPr>
            <p:nvPr/>
          </p:nvSpPr>
          <p:spPr bwMode="auto">
            <a:xfrm rot="16200000">
              <a:off x="1437681"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8" name="AutoShape 7"/>
            <p:cNvSpPr>
              <a:spLocks noChangeArrowheads="1"/>
            </p:cNvSpPr>
            <p:nvPr/>
          </p:nvSpPr>
          <p:spPr bwMode="auto">
            <a:xfrm>
              <a:off x="2357422"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9" name="AutoShape 8"/>
            <p:cNvSpPr>
              <a:spLocks noChangeArrowheads="1"/>
            </p:cNvSpPr>
            <p:nvPr/>
          </p:nvSpPr>
          <p:spPr bwMode="auto">
            <a:xfrm rot="10800000">
              <a:off x="571472"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0" name="Rectangle 17"/>
            <p:cNvSpPr>
              <a:spLocks noChangeArrowheads="1"/>
            </p:cNvSpPr>
            <p:nvPr/>
          </p:nvSpPr>
          <p:spPr bwMode="auto">
            <a:xfrm>
              <a:off x="2374869"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1" name="Rectangle 18"/>
            <p:cNvSpPr>
              <a:spLocks noChangeArrowheads="1"/>
            </p:cNvSpPr>
            <p:nvPr/>
          </p:nvSpPr>
          <p:spPr bwMode="auto">
            <a:xfrm>
              <a:off x="2374869"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2" name="Rectangle 19"/>
            <p:cNvSpPr>
              <a:spLocks noChangeArrowheads="1"/>
            </p:cNvSpPr>
            <p:nvPr/>
          </p:nvSpPr>
          <p:spPr bwMode="auto">
            <a:xfrm>
              <a:off x="790544"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3" name="Rectangle 20"/>
            <p:cNvSpPr>
              <a:spLocks noChangeArrowheads="1"/>
            </p:cNvSpPr>
            <p:nvPr/>
          </p:nvSpPr>
          <p:spPr bwMode="auto">
            <a:xfrm>
              <a:off x="1135670"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4" name="Rectangle 21"/>
            <p:cNvSpPr>
              <a:spLocks noChangeArrowheads="1"/>
            </p:cNvSpPr>
            <p:nvPr/>
          </p:nvSpPr>
          <p:spPr bwMode="auto">
            <a:xfrm>
              <a:off x="576232"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75" name="Rectangle 22"/>
            <p:cNvSpPr>
              <a:spLocks noChangeArrowheads="1"/>
            </p:cNvSpPr>
            <p:nvPr/>
          </p:nvSpPr>
          <p:spPr bwMode="auto">
            <a:xfrm>
              <a:off x="574644"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76" name="AutoShape 8"/>
            <p:cNvSpPr>
              <a:spLocks noChangeArrowheads="1"/>
            </p:cNvSpPr>
            <p:nvPr/>
          </p:nvSpPr>
          <p:spPr bwMode="auto">
            <a:xfrm rot="10800000">
              <a:off x="571473"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7" name="AutoShape 3"/>
            <p:cNvSpPr>
              <a:spLocks noChangeArrowheads="1"/>
            </p:cNvSpPr>
            <p:nvPr/>
          </p:nvSpPr>
          <p:spPr bwMode="auto">
            <a:xfrm rot="16609938">
              <a:off x="1244603" y="2216119"/>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grpSp>
        <p:nvGrpSpPr>
          <p:cNvPr id="6" name="Group 77"/>
          <p:cNvGrpSpPr>
            <a:grpSpLocks noChangeAspect="1"/>
          </p:cNvGrpSpPr>
          <p:nvPr/>
        </p:nvGrpSpPr>
        <p:grpSpPr>
          <a:xfrm>
            <a:off x="5543147" y="617628"/>
            <a:ext cx="1750368" cy="2880000"/>
            <a:chOff x="3214678" y="571480"/>
            <a:chExt cx="2784517" cy="4581525"/>
          </a:xfrm>
        </p:grpSpPr>
        <p:pic>
          <p:nvPicPr>
            <p:cNvPr id="79" name="Picture 2"/>
            <p:cNvPicPr>
              <a:picLocks noChangeAspect="1" noChangeArrowheads="1"/>
            </p:cNvPicPr>
            <p:nvPr/>
          </p:nvPicPr>
          <p:blipFill>
            <a:blip r:embed="rId3"/>
            <a:srcRect/>
            <a:stretch>
              <a:fillRect/>
            </a:stretch>
          </p:blipFill>
          <p:spPr bwMode="auto">
            <a:xfrm>
              <a:off x="3214678" y="571480"/>
              <a:ext cx="2735262" cy="4581525"/>
            </a:xfrm>
            <a:prstGeom prst="rect">
              <a:avLst/>
            </a:prstGeom>
            <a:noFill/>
          </p:spPr>
        </p:pic>
        <p:sp>
          <p:nvSpPr>
            <p:cNvPr id="80" name="AutoShape 3"/>
            <p:cNvSpPr>
              <a:spLocks noChangeArrowheads="1"/>
            </p:cNvSpPr>
            <p:nvPr/>
          </p:nvSpPr>
          <p:spPr bwMode="auto">
            <a:xfrm rot="16609938">
              <a:off x="545944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81" name="AutoShape 5"/>
            <p:cNvSpPr>
              <a:spLocks noChangeArrowheads="1"/>
            </p:cNvSpPr>
            <p:nvPr/>
          </p:nvSpPr>
          <p:spPr bwMode="auto">
            <a:xfrm>
              <a:off x="535781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2" name="AutoShape 6"/>
            <p:cNvSpPr>
              <a:spLocks noChangeArrowheads="1"/>
            </p:cNvSpPr>
            <p:nvPr/>
          </p:nvSpPr>
          <p:spPr bwMode="auto">
            <a:xfrm rot="16200000">
              <a:off x="443807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3" name="AutoShape 7"/>
            <p:cNvSpPr>
              <a:spLocks noChangeArrowheads="1"/>
            </p:cNvSpPr>
            <p:nvPr/>
          </p:nvSpPr>
          <p:spPr bwMode="auto">
            <a:xfrm>
              <a:off x="535781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4" name="AutoShape 8"/>
            <p:cNvSpPr>
              <a:spLocks noChangeArrowheads="1"/>
            </p:cNvSpPr>
            <p:nvPr/>
          </p:nvSpPr>
          <p:spPr bwMode="auto">
            <a:xfrm rot="10800000">
              <a:off x="357186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5" name="Rectangle 17"/>
            <p:cNvSpPr>
              <a:spLocks noChangeArrowheads="1"/>
            </p:cNvSpPr>
            <p:nvPr/>
          </p:nvSpPr>
          <p:spPr bwMode="auto">
            <a:xfrm>
              <a:off x="537526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6" name="Rectangle 18"/>
            <p:cNvSpPr>
              <a:spLocks noChangeArrowheads="1"/>
            </p:cNvSpPr>
            <p:nvPr/>
          </p:nvSpPr>
          <p:spPr bwMode="auto">
            <a:xfrm>
              <a:off x="537526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7" name="Rectangle 19"/>
            <p:cNvSpPr>
              <a:spLocks noChangeArrowheads="1"/>
            </p:cNvSpPr>
            <p:nvPr/>
          </p:nvSpPr>
          <p:spPr bwMode="auto">
            <a:xfrm>
              <a:off x="379094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88" name="Rectangle 20"/>
            <p:cNvSpPr>
              <a:spLocks noChangeArrowheads="1"/>
            </p:cNvSpPr>
            <p:nvPr/>
          </p:nvSpPr>
          <p:spPr bwMode="auto">
            <a:xfrm>
              <a:off x="413606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9" name="Rectangle 21"/>
            <p:cNvSpPr>
              <a:spLocks noChangeArrowheads="1"/>
            </p:cNvSpPr>
            <p:nvPr/>
          </p:nvSpPr>
          <p:spPr bwMode="auto">
            <a:xfrm>
              <a:off x="357662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0" name="Rectangle 22"/>
            <p:cNvSpPr>
              <a:spLocks noChangeArrowheads="1"/>
            </p:cNvSpPr>
            <p:nvPr/>
          </p:nvSpPr>
          <p:spPr bwMode="auto">
            <a:xfrm>
              <a:off x="357504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1" name="AutoShape 8"/>
            <p:cNvSpPr>
              <a:spLocks noChangeArrowheads="1"/>
            </p:cNvSpPr>
            <p:nvPr/>
          </p:nvSpPr>
          <p:spPr bwMode="auto">
            <a:xfrm rot="10800000">
              <a:off x="357186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2" name="AutoShape 3"/>
            <p:cNvSpPr>
              <a:spLocks noChangeArrowheads="1"/>
            </p:cNvSpPr>
            <p:nvPr/>
          </p:nvSpPr>
          <p:spPr bwMode="auto">
            <a:xfrm rot="16609938">
              <a:off x="4316437" y="2173305"/>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grpSp>
        <p:nvGrpSpPr>
          <p:cNvPr id="7" name="Group 92"/>
          <p:cNvGrpSpPr>
            <a:grpSpLocks noChangeAspect="1"/>
          </p:cNvGrpSpPr>
          <p:nvPr/>
        </p:nvGrpSpPr>
        <p:grpSpPr>
          <a:xfrm>
            <a:off x="7358082" y="617628"/>
            <a:ext cx="1750368" cy="2880000"/>
            <a:chOff x="6186450" y="571480"/>
            <a:chExt cx="2784517" cy="4581525"/>
          </a:xfrm>
        </p:grpSpPr>
        <p:pic>
          <p:nvPicPr>
            <p:cNvPr id="94" name="Picture 2"/>
            <p:cNvPicPr>
              <a:picLocks noChangeAspect="1" noChangeArrowheads="1"/>
            </p:cNvPicPr>
            <p:nvPr/>
          </p:nvPicPr>
          <p:blipFill>
            <a:blip r:embed="rId3"/>
            <a:srcRect/>
            <a:stretch>
              <a:fillRect/>
            </a:stretch>
          </p:blipFill>
          <p:spPr bwMode="auto">
            <a:xfrm>
              <a:off x="6186450" y="571480"/>
              <a:ext cx="2735262" cy="4581525"/>
            </a:xfrm>
            <a:prstGeom prst="rect">
              <a:avLst/>
            </a:prstGeom>
            <a:noFill/>
          </p:spPr>
        </p:pic>
        <p:sp>
          <p:nvSpPr>
            <p:cNvPr id="95" name="AutoShape 3"/>
            <p:cNvSpPr>
              <a:spLocks noChangeArrowheads="1"/>
            </p:cNvSpPr>
            <p:nvPr/>
          </p:nvSpPr>
          <p:spPr bwMode="auto">
            <a:xfrm rot="16609938">
              <a:off x="8431217"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96" name="AutoShape 5"/>
            <p:cNvSpPr>
              <a:spLocks noChangeArrowheads="1"/>
            </p:cNvSpPr>
            <p:nvPr/>
          </p:nvSpPr>
          <p:spPr bwMode="auto">
            <a:xfrm>
              <a:off x="8329590"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7" name="AutoShape 6"/>
            <p:cNvSpPr>
              <a:spLocks noChangeArrowheads="1"/>
            </p:cNvSpPr>
            <p:nvPr/>
          </p:nvSpPr>
          <p:spPr bwMode="auto">
            <a:xfrm rot="16200000">
              <a:off x="7409849"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98" name="AutoShape 7"/>
            <p:cNvSpPr>
              <a:spLocks noChangeArrowheads="1"/>
            </p:cNvSpPr>
            <p:nvPr/>
          </p:nvSpPr>
          <p:spPr bwMode="auto">
            <a:xfrm>
              <a:off x="8329590"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9" name="AutoShape 8"/>
            <p:cNvSpPr>
              <a:spLocks noChangeArrowheads="1"/>
            </p:cNvSpPr>
            <p:nvPr/>
          </p:nvSpPr>
          <p:spPr bwMode="auto">
            <a:xfrm rot="10800000">
              <a:off x="6543640"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0" name="Rectangle 17"/>
            <p:cNvSpPr>
              <a:spLocks noChangeArrowheads="1"/>
            </p:cNvSpPr>
            <p:nvPr/>
          </p:nvSpPr>
          <p:spPr bwMode="auto">
            <a:xfrm>
              <a:off x="8347037"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1" name="Rectangle 18"/>
            <p:cNvSpPr>
              <a:spLocks noChangeArrowheads="1"/>
            </p:cNvSpPr>
            <p:nvPr/>
          </p:nvSpPr>
          <p:spPr bwMode="auto">
            <a:xfrm>
              <a:off x="8347037"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2" name="Rectangle 19"/>
            <p:cNvSpPr>
              <a:spLocks noChangeArrowheads="1"/>
            </p:cNvSpPr>
            <p:nvPr/>
          </p:nvSpPr>
          <p:spPr bwMode="auto">
            <a:xfrm>
              <a:off x="6762712"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03" name="Rectangle 20"/>
            <p:cNvSpPr>
              <a:spLocks noChangeArrowheads="1"/>
            </p:cNvSpPr>
            <p:nvPr/>
          </p:nvSpPr>
          <p:spPr bwMode="auto">
            <a:xfrm>
              <a:off x="7107838"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4" name="Rectangle 21"/>
            <p:cNvSpPr>
              <a:spLocks noChangeArrowheads="1"/>
            </p:cNvSpPr>
            <p:nvPr/>
          </p:nvSpPr>
          <p:spPr bwMode="auto">
            <a:xfrm>
              <a:off x="6548400"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05" name="Rectangle 22"/>
            <p:cNvSpPr>
              <a:spLocks noChangeArrowheads="1"/>
            </p:cNvSpPr>
            <p:nvPr/>
          </p:nvSpPr>
          <p:spPr bwMode="auto">
            <a:xfrm>
              <a:off x="6546812"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6" name="AutoShape 8"/>
            <p:cNvSpPr>
              <a:spLocks noChangeArrowheads="1"/>
            </p:cNvSpPr>
            <p:nvPr/>
          </p:nvSpPr>
          <p:spPr bwMode="auto">
            <a:xfrm rot="10800000">
              <a:off x="6543641"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7" name="AutoShape 3"/>
            <p:cNvSpPr>
              <a:spLocks noChangeArrowheads="1"/>
            </p:cNvSpPr>
            <p:nvPr/>
          </p:nvSpPr>
          <p:spPr bwMode="auto">
            <a:xfrm rot="16609938">
              <a:off x="8431217" y="1173173"/>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sp>
        <p:nvSpPr>
          <p:cNvPr id="108" name="AutoShape 14"/>
          <p:cNvSpPr>
            <a:spLocks noChangeArrowheads="1"/>
          </p:cNvSpPr>
          <p:nvPr/>
        </p:nvSpPr>
        <p:spPr bwMode="auto">
          <a:xfrm>
            <a:off x="2500298" y="1214422"/>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09" name="AutoShape 14"/>
          <p:cNvSpPr>
            <a:spLocks noChangeArrowheads="1"/>
          </p:cNvSpPr>
          <p:nvPr/>
        </p:nvSpPr>
        <p:spPr bwMode="auto">
          <a:xfrm rot="5400000">
            <a:off x="3108926" y="748670"/>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12" name="TextBox 111"/>
          <p:cNvSpPr txBox="1"/>
          <p:nvPr/>
        </p:nvSpPr>
        <p:spPr>
          <a:xfrm>
            <a:off x="0"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0 </a:t>
            </a:r>
            <a:r>
              <a:rPr lang="en-US" sz="1400" b="1" dirty="0" smtClean="0">
                <a:solidFill>
                  <a:srgbClr val="FFFF00"/>
                </a:solidFill>
                <a:latin typeface="Calibri" pitchFamily="34" charset="0"/>
                <a:cs typeface="Calibri" pitchFamily="34" charset="0"/>
              </a:rPr>
              <a:t>Connections</a:t>
            </a:r>
            <a:endParaRPr lang="ar-SA" sz="1400" b="1" dirty="0">
              <a:solidFill>
                <a:srgbClr val="FFFF00"/>
              </a:solidFill>
              <a:latin typeface="Calibri" pitchFamily="34" charset="0"/>
            </a:endParaRPr>
          </a:p>
        </p:txBody>
      </p:sp>
      <p:sp>
        <p:nvSpPr>
          <p:cNvPr id="114" name="TextBox 113"/>
          <p:cNvSpPr txBox="1"/>
          <p:nvPr/>
        </p:nvSpPr>
        <p:spPr>
          <a:xfrm>
            <a:off x="37006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PR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7" name="TextBox 116"/>
          <p:cNvSpPr txBox="1"/>
          <p:nvPr/>
        </p:nvSpPr>
        <p:spPr>
          <a:xfrm>
            <a:off x="1899149"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V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8" name="TextBox 117"/>
          <p:cNvSpPr txBox="1"/>
          <p:nvPr/>
        </p:nvSpPr>
        <p:spPr>
          <a:xfrm>
            <a:off x="5409445"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9" name="TextBox 118"/>
          <p:cNvSpPr txBox="1"/>
          <p:nvPr/>
        </p:nvSpPr>
        <p:spPr>
          <a:xfrm>
            <a:off x="73085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FP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93" name="Rectangle 92"/>
          <p:cNvSpPr/>
          <p:nvPr/>
        </p:nvSpPr>
        <p:spPr>
          <a:xfrm>
            <a:off x="1857356" y="500042"/>
            <a:ext cx="7286644" cy="3357586"/>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0" name="Picture 2"/>
          <p:cNvPicPr>
            <a:picLocks noChangeAspect="1" noChangeArrowheads="1"/>
          </p:cNvPicPr>
          <p:nvPr/>
        </p:nvPicPr>
        <p:blipFill>
          <a:blip r:embed="rId3"/>
          <a:srcRect/>
          <a:stretch>
            <a:fillRect/>
          </a:stretch>
        </p:blipFill>
        <p:spPr bwMode="auto">
          <a:xfrm>
            <a:off x="71406" y="620438"/>
            <a:ext cx="1719406" cy="2880000"/>
          </a:xfrm>
          <a:prstGeom prst="rect">
            <a:avLst/>
          </a:prstGeom>
          <a:noFill/>
        </p:spPr>
      </p:pic>
      <p:sp>
        <p:nvSpPr>
          <p:cNvPr id="111" name="AutoShape 3"/>
          <p:cNvSpPr>
            <a:spLocks noChangeArrowheads="1"/>
          </p:cNvSpPr>
          <p:nvPr/>
        </p:nvSpPr>
        <p:spPr bwMode="auto">
          <a:xfrm rot="16609938">
            <a:off x="1482482" y="2256060"/>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13" name="AutoShape 5"/>
          <p:cNvSpPr>
            <a:spLocks noChangeArrowheads="1"/>
          </p:cNvSpPr>
          <p:nvPr/>
        </p:nvSpPr>
        <p:spPr bwMode="auto">
          <a:xfrm>
            <a:off x="1418600" y="1020610"/>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5" name="AutoShape 6"/>
          <p:cNvSpPr>
            <a:spLocks noChangeArrowheads="1"/>
          </p:cNvSpPr>
          <p:nvPr/>
        </p:nvSpPr>
        <p:spPr bwMode="auto">
          <a:xfrm rot="16200000">
            <a:off x="840443" y="1381507"/>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16" name="AutoShape 7"/>
          <p:cNvSpPr>
            <a:spLocks noChangeArrowheads="1"/>
          </p:cNvSpPr>
          <p:nvPr/>
        </p:nvSpPr>
        <p:spPr bwMode="auto">
          <a:xfrm>
            <a:off x="1418600" y="277596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0" name="AutoShape 8"/>
          <p:cNvSpPr>
            <a:spLocks noChangeArrowheads="1"/>
          </p:cNvSpPr>
          <p:nvPr/>
        </p:nvSpPr>
        <p:spPr bwMode="auto">
          <a:xfrm rot="10800000">
            <a:off x="295938" y="975704"/>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1" name="Rectangle 17"/>
          <p:cNvSpPr>
            <a:spLocks noChangeArrowheads="1"/>
          </p:cNvSpPr>
          <p:nvPr/>
        </p:nvSpPr>
        <p:spPr bwMode="auto">
          <a:xfrm>
            <a:off x="1429567" y="800065"/>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2" name="Rectangle 18"/>
          <p:cNvSpPr>
            <a:spLocks noChangeArrowheads="1"/>
          </p:cNvSpPr>
          <p:nvPr/>
        </p:nvSpPr>
        <p:spPr bwMode="auto">
          <a:xfrm>
            <a:off x="1429567" y="1698200"/>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3" name="Rectangle 19"/>
          <p:cNvSpPr>
            <a:spLocks noChangeArrowheads="1"/>
          </p:cNvSpPr>
          <p:nvPr/>
        </p:nvSpPr>
        <p:spPr bwMode="auto">
          <a:xfrm>
            <a:off x="433649" y="1579745"/>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4" name="Rectangle 20"/>
          <p:cNvSpPr>
            <a:spLocks noChangeArrowheads="1"/>
          </p:cNvSpPr>
          <p:nvPr/>
        </p:nvSpPr>
        <p:spPr bwMode="auto">
          <a:xfrm>
            <a:off x="650597" y="3268940"/>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25" name="Rectangle 21"/>
          <p:cNvSpPr>
            <a:spLocks noChangeArrowheads="1"/>
          </p:cNvSpPr>
          <p:nvPr/>
        </p:nvSpPr>
        <p:spPr bwMode="auto">
          <a:xfrm>
            <a:off x="298930" y="1698200"/>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26" name="Rectangle 22"/>
          <p:cNvSpPr>
            <a:spLocks noChangeArrowheads="1"/>
          </p:cNvSpPr>
          <p:nvPr/>
        </p:nvSpPr>
        <p:spPr bwMode="auto">
          <a:xfrm>
            <a:off x="297932" y="802060"/>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27" name="AutoShape 8"/>
          <p:cNvSpPr>
            <a:spLocks noChangeArrowheads="1"/>
          </p:cNvSpPr>
          <p:nvPr/>
        </p:nvSpPr>
        <p:spPr bwMode="auto">
          <a:xfrm rot="10800000">
            <a:off x="295939" y="1873838"/>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1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9718" y="4214818"/>
            <a:ext cx="8640000" cy="1200329"/>
          </a:xfrm>
          <a:prstGeom prst="rect">
            <a:avLst/>
          </a:prstGeom>
          <a:noFill/>
        </p:spPr>
        <p:txBody>
          <a:bodyPr wrap="square" rtlCol="1">
            <a:spAutoFit/>
          </a:bodyPr>
          <a:lstStyle/>
          <a:p>
            <a:pPr algn="just" rtl="0"/>
            <a:r>
              <a:rPr lang="en-US" sz="2400" b="1" dirty="0" smtClean="0">
                <a:latin typeface="Calibri" pitchFamily="34" charset="0"/>
                <a:cs typeface="Calibri" pitchFamily="34" charset="0"/>
              </a:rPr>
              <a:t>Model AHD</a:t>
            </a:r>
            <a:r>
              <a:rPr lang="en-US" sz="2400" b="1" baseline="30000" dirty="0" smtClean="0">
                <a:latin typeface="Calibri" pitchFamily="34" charset="0"/>
                <a:cs typeface="Calibri" pitchFamily="34" charset="0"/>
              </a:rPr>
              <a:t>V </a:t>
            </a:r>
            <a:r>
              <a:rPr lang="en-US" sz="2400" b="1" dirty="0" smtClean="0">
                <a:latin typeface="Calibri" pitchFamily="34" charset="0"/>
                <a:cs typeface="Calibri" pitchFamily="34" charset="0"/>
              </a:rPr>
              <a:t>has a single blood pump segment at the filter portion of the arterial line (</a:t>
            </a:r>
            <a:r>
              <a:rPr lang="en-US" sz="2400" b="1" dirty="0" err="1" smtClean="0">
                <a:latin typeface="Calibri" pitchFamily="34" charset="0"/>
                <a:cs typeface="Calibri" pitchFamily="34" charset="0"/>
              </a:rPr>
              <a:t>F</a:t>
            </a:r>
            <a:r>
              <a:rPr lang="en-US" sz="2400" b="1" baseline="30000" dirty="0" err="1" smtClean="0">
                <a:latin typeface="Calibri" pitchFamily="34" charset="0"/>
                <a:cs typeface="Calibri" pitchFamily="34" charset="0"/>
              </a:rPr>
              <a:t>a</a:t>
            </a:r>
            <a:r>
              <a:rPr lang="en-US" sz="2400" b="1" dirty="0" smtClean="0">
                <a:latin typeface="Calibri" pitchFamily="34" charset="0"/>
                <a:cs typeface="Calibri" pitchFamily="34" charset="0"/>
              </a:rPr>
              <a:t>) in addition to 2 valves at the recirculation line (R) and the patient segment of the arterial line (P</a:t>
            </a:r>
            <a:r>
              <a:rPr lang="en-US" sz="2400" b="1" baseline="30000" dirty="0" smtClean="0">
                <a:latin typeface="Calibri" pitchFamily="34" charset="0"/>
                <a:cs typeface="Calibri" pitchFamily="34" charset="0"/>
              </a:rPr>
              <a:t>a</a:t>
            </a:r>
            <a:r>
              <a:rPr lang="en-US" sz="2400" b="1" dirty="0" smtClean="0">
                <a:latin typeface="Calibri" pitchFamily="34" charset="0"/>
                <a:cs typeface="Calibri" pitchFamily="34" charset="0"/>
              </a:rPr>
              <a:t>)</a:t>
            </a:r>
          </a:p>
        </p:txBody>
      </p:sp>
      <p:grpSp>
        <p:nvGrpSpPr>
          <p:cNvPr id="2" name="Group 34"/>
          <p:cNvGrpSpPr>
            <a:grpSpLocks noChangeAspect="1"/>
          </p:cNvGrpSpPr>
          <p:nvPr/>
        </p:nvGrpSpPr>
        <p:grpSpPr>
          <a:xfrm>
            <a:off x="71406" y="617628"/>
            <a:ext cx="1750368" cy="2880000"/>
            <a:chOff x="785786" y="571480"/>
            <a:chExt cx="1750368" cy="2880000"/>
          </a:xfrm>
        </p:grpSpPr>
        <p:pic>
          <p:nvPicPr>
            <p:cNvPr id="36" name="Picture 2"/>
            <p:cNvPicPr>
              <a:picLocks noChangeAspect="1" noChangeArrowheads="1"/>
            </p:cNvPicPr>
            <p:nvPr/>
          </p:nvPicPr>
          <p:blipFill>
            <a:blip r:embed="rId3"/>
            <a:srcRect/>
            <a:stretch>
              <a:fillRect/>
            </a:stretch>
          </p:blipFill>
          <p:spPr bwMode="auto">
            <a:xfrm>
              <a:off x="785786" y="571480"/>
              <a:ext cx="1719406" cy="2880000"/>
            </a:xfrm>
            <a:prstGeom prst="rect">
              <a:avLst/>
            </a:prstGeom>
            <a:noFill/>
          </p:spPr>
        </p:pic>
        <p:sp>
          <p:nvSpPr>
            <p:cNvPr id="37" name="AutoShape 3"/>
            <p:cNvSpPr>
              <a:spLocks noChangeArrowheads="1"/>
            </p:cNvSpPr>
            <p:nvPr/>
          </p:nvSpPr>
          <p:spPr bwMode="auto">
            <a:xfrm rot="16609938">
              <a:off x="2196862" y="2207102"/>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38" name="AutoShape 5"/>
            <p:cNvSpPr>
              <a:spLocks noChangeArrowheads="1"/>
            </p:cNvSpPr>
            <p:nvPr/>
          </p:nvSpPr>
          <p:spPr bwMode="auto">
            <a:xfrm>
              <a:off x="2132980" y="97165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9" name="AutoShape 6"/>
            <p:cNvSpPr>
              <a:spLocks noChangeArrowheads="1"/>
            </p:cNvSpPr>
            <p:nvPr/>
          </p:nvSpPr>
          <p:spPr bwMode="auto">
            <a:xfrm rot="16200000">
              <a:off x="1554823" y="1332549"/>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40" name="AutoShape 7"/>
            <p:cNvSpPr>
              <a:spLocks noChangeArrowheads="1"/>
            </p:cNvSpPr>
            <p:nvPr/>
          </p:nvSpPr>
          <p:spPr bwMode="auto">
            <a:xfrm>
              <a:off x="2132980" y="2727004"/>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1" name="AutoShape 8"/>
            <p:cNvSpPr>
              <a:spLocks noChangeArrowheads="1"/>
            </p:cNvSpPr>
            <p:nvPr/>
          </p:nvSpPr>
          <p:spPr bwMode="auto">
            <a:xfrm rot="10800000">
              <a:off x="1010318" y="926746"/>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2" name="Rectangle 17"/>
            <p:cNvSpPr>
              <a:spLocks noChangeArrowheads="1"/>
            </p:cNvSpPr>
            <p:nvPr/>
          </p:nvSpPr>
          <p:spPr bwMode="auto">
            <a:xfrm>
              <a:off x="2143947" y="751107"/>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3" name="Rectangle 18"/>
            <p:cNvSpPr>
              <a:spLocks noChangeArrowheads="1"/>
            </p:cNvSpPr>
            <p:nvPr/>
          </p:nvSpPr>
          <p:spPr bwMode="auto">
            <a:xfrm>
              <a:off x="2143947" y="1649242"/>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4" name="Rectangle 19"/>
            <p:cNvSpPr>
              <a:spLocks noChangeArrowheads="1"/>
            </p:cNvSpPr>
            <p:nvPr/>
          </p:nvSpPr>
          <p:spPr bwMode="auto">
            <a:xfrm>
              <a:off x="1148029" y="1530787"/>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5" name="Rectangle 20"/>
            <p:cNvSpPr>
              <a:spLocks noChangeArrowheads="1"/>
            </p:cNvSpPr>
            <p:nvPr/>
          </p:nvSpPr>
          <p:spPr bwMode="auto">
            <a:xfrm>
              <a:off x="1364977" y="3219982"/>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6" name="Rectangle 21"/>
            <p:cNvSpPr>
              <a:spLocks noChangeArrowheads="1"/>
            </p:cNvSpPr>
            <p:nvPr/>
          </p:nvSpPr>
          <p:spPr bwMode="auto">
            <a:xfrm>
              <a:off x="1013310" y="1649242"/>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7" name="Rectangle 22"/>
            <p:cNvSpPr>
              <a:spLocks noChangeArrowheads="1"/>
            </p:cNvSpPr>
            <p:nvPr/>
          </p:nvSpPr>
          <p:spPr bwMode="auto">
            <a:xfrm>
              <a:off x="1012312" y="753102"/>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8" name="AutoShape 8"/>
            <p:cNvSpPr>
              <a:spLocks noChangeArrowheads="1"/>
            </p:cNvSpPr>
            <p:nvPr/>
          </p:nvSpPr>
          <p:spPr bwMode="auto">
            <a:xfrm rot="10800000">
              <a:off x="1010319" y="1824880"/>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pic>
        <p:nvPicPr>
          <p:cNvPr id="50" name="Picture 2"/>
          <p:cNvPicPr>
            <a:picLocks noChangeAspect="1" noChangeArrowheads="1"/>
          </p:cNvPicPr>
          <p:nvPr/>
        </p:nvPicPr>
        <p:blipFill>
          <a:blip r:embed="rId3"/>
          <a:srcRect/>
          <a:stretch>
            <a:fillRect/>
          </a:stretch>
        </p:blipFill>
        <p:spPr bwMode="auto">
          <a:xfrm>
            <a:off x="1886342" y="617628"/>
            <a:ext cx="1719406" cy="2880000"/>
          </a:xfrm>
          <a:prstGeom prst="rect">
            <a:avLst/>
          </a:prstGeom>
          <a:noFill/>
        </p:spPr>
      </p:pic>
      <p:sp>
        <p:nvSpPr>
          <p:cNvPr id="52" name="AutoShape 5"/>
          <p:cNvSpPr>
            <a:spLocks noChangeArrowheads="1"/>
          </p:cNvSpPr>
          <p:nvPr/>
        </p:nvSpPr>
        <p:spPr bwMode="auto">
          <a:xfrm>
            <a:off x="3233536" y="1017800"/>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3" name="AutoShape 6"/>
          <p:cNvSpPr>
            <a:spLocks noChangeArrowheads="1"/>
          </p:cNvSpPr>
          <p:nvPr/>
        </p:nvSpPr>
        <p:spPr bwMode="auto">
          <a:xfrm rot="16200000">
            <a:off x="2655379" y="1378697"/>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4" name="AutoShape 7"/>
          <p:cNvSpPr>
            <a:spLocks noChangeArrowheads="1"/>
          </p:cNvSpPr>
          <p:nvPr/>
        </p:nvSpPr>
        <p:spPr bwMode="auto">
          <a:xfrm>
            <a:off x="3233536" y="277315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5" name="AutoShape 8"/>
          <p:cNvSpPr>
            <a:spLocks noChangeArrowheads="1"/>
          </p:cNvSpPr>
          <p:nvPr/>
        </p:nvSpPr>
        <p:spPr bwMode="auto">
          <a:xfrm rot="10800000">
            <a:off x="2110874" y="972894"/>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6" name="Rectangle 17"/>
          <p:cNvSpPr>
            <a:spLocks noChangeArrowheads="1"/>
          </p:cNvSpPr>
          <p:nvPr/>
        </p:nvSpPr>
        <p:spPr bwMode="auto">
          <a:xfrm>
            <a:off x="3244503" y="797255"/>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7" name="Rectangle 18"/>
          <p:cNvSpPr>
            <a:spLocks noChangeArrowheads="1"/>
          </p:cNvSpPr>
          <p:nvPr/>
        </p:nvSpPr>
        <p:spPr bwMode="auto">
          <a:xfrm>
            <a:off x="3244503" y="1695390"/>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8" name="Rectangle 19"/>
          <p:cNvSpPr>
            <a:spLocks noChangeArrowheads="1"/>
          </p:cNvSpPr>
          <p:nvPr/>
        </p:nvSpPr>
        <p:spPr bwMode="auto">
          <a:xfrm>
            <a:off x="2248585" y="1576935"/>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9" name="Rectangle 20"/>
          <p:cNvSpPr>
            <a:spLocks noChangeArrowheads="1"/>
          </p:cNvSpPr>
          <p:nvPr/>
        </p:nvSpPr>
        <p:spPr bwMode="auto">
          <a:xfrm>
            <a:off x="2465533" y="3266130"/>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0" name="Rectangle 21"/>
          <p:cNvSpPr>
            <a:spLocks noChangeArrowheads="1"/>
          </p:cNvSpPr>
          <p:nvPr/>
        </p:nvSpPr>
        <p:spPr bwMode="auto">
          <a:xfrm>
            <a:off x="2113866" y="1695390"/>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1" name="Rectangle 22"/>
          <p:cNvSpPr>
            <a:spLocks noChangeArrowheads="1"/>
          </p:cNvSpPr>
          <p:nvPr/>
        </p:nvSpPr>
        <p:spPr bwMode="auto">
          <a:xfrm>
            <a:off x="2112868" y="799250"/>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2" name="AutoShape 8"/>
          <p:cNvSpPr>
            <a:spLocks noChangeArrowheads="1"/>
          </p:cNvSpPr>
          <p:nvPr/>
        </p:nvSpPr>
        <p:spPr bwMode="auto">
          <a:xfrm rot="10800000">
            <a:off x="2110875" y="1871028"/>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nvGrpSpPr>
          <p:cNvPr id="5" name="Group 62"/>
          <p:cNvGrpSpPr>
            <a:grpSpLocks noChangeAspect="1"/>
          </p:cNvGrpSpPr>
          <p:nvPr/>
        </p:nvGrpSpPr>
        <p:grpSpPr>
          <a:xfrm>
            <a:off x="3701278" y="617628"/>
            <a:ext cx="1777301" cy="2880000"/>
            <a:chOff x="214282" y="571480"/>
            <a:chExt cx="2827331" cy="4581525"/>
          </a:xfrm>
        </p:grpSpPr>
        <p:pic>
          <p:nvPicPr>
            <p:cNvPr id="64" name="Picture 2"/>
            <p:cNvPicPr>
              <a:picLocks noChangeAspect="1" noChangeArrowheads="1"/>
            </p:cNvPicPr>
            <p:nvPr/>
          </p:nvPicPr>
          <p:blipFill>
            <a:blip r:embed="rId3"/>
            <a:srcRect/>
            <a:stretch>
              <a:fillRect/>
            </a:stretch>
          </p:blipFill>
          <p:spPr bwMode="auto">
            <a:xfrm>
              <a:off x="214282" y="571480"/>
              <a:ext cx="2735262" cy="4581525"/>
            </a:xfrm>
            <a:prstGeom prst="rect">
              <a:avLst/>
            </a:prstGeom>
            <a:noFill/>
          </p:spPr>
        </p:pic>
        <p:sp>
          <p:nvSpPr>
            <p:cNvPr id="65" name="AutoShape 3"/>
            <p:cNvSpPr>
              <a:spLocks noChangeArrowheads="1"/>
            </p:cNvSpPr>
            <p:nvPr/>
          </p:nvSpPr>
          <p:spPr bwMode="auto">
            <a:xfrm rot="16609938">
              <a:off x="2501863" y="121598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6" name="AutoShape 5"/>
            <p:cNvSpPr>
              <a:spLocks noChangeArrowheads="1"/>
            </p:cNvSpPr>
            <p:nvPr/>
          </p:nvSpPr>
          <p:spPr bwMode="auto">
            <a:xfrm>
              <a:off x="2357422"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7" name="AutoShape 6"/>
            <p:cNvSpPr>
              <a:spLocks noChangeArrowheads="1"/>
            </p:cNvSpPr>
            <p:nvPr/>
          </p:nvSpPr>
          <p:spPr bwMode="auto">
            <a:xfrm rot="16200000">
              <a:off x="1437681"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8" name="AutoShape 7"/>
            <p:cNvSpPr>
              <a:spLocks noChangeArrowheads="1"/>
            </p:cNvSpPr>
            <p:nvPr/>
          </p:nvSpPr>
          <p:spPr bwMode="auto">
            <a:xfrm>
              <a:off x="2357422"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9" name="AutoShape 8"/>
            <p:cNvSpPr>
              <a:spLocks noChangeArrowheads="1"/>
            </p:cNvSpPr>
            <p:nvPr/>
          </p:nvSpPr>
          <p:spPr bwMode="auto">
            <a:xfrm rot="10800000">
              <a:off x="571472"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0" name="Rectangle 17"/>
            <p:cNvSpPr>
              <a:spLocks noChangeArrowheads="1"/>
            </p:cNvSpPr>
            <p:nvPr/>
          </p:nvSpPr>
          <p:spPr bwMode="auto">
            <a:xfrm>
              <a:off x="2374869"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1" name="Rectangle 18"/>
            <p:cNvSpPr>
              <a:spLocks noChangeArrowheads="1"/>
            </p:cNvSpPr>
            <p:nvPr/>
          </p:nvSpPr>
          <p:spPr bwMode="auto">
            <a:xfrm>
              <a:off x="2374869"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2" name="Rectangle 19"/>
            <p:cNvSpPr>
              <a:spLocks noChangeArrowheads="1"/>
            </p:cNvSpPr>
            <p:nvPr/>
          </p:nvSpPr>
          <p:spPr bwMode="auto">
            <a:xfrm>
              <a:off x="790544"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3" name="Rectangle 20"/>
            <p:cNvSpPr>
              <a:spLocks noChangeArrowheads="1"/>
            </p:cNvSpPr>
            <p:nvPr/>
          </p:nvSpPr>
          <p:spPr bwMode="auto">
            <a:xfrm>
              <a:off x="1135670"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4" name="Rectangle 21"/>
            <p:cNvSpPr>
              <a:spLocks noChangeArrowheads="1"/>
            </p:cNvSpPr>
            <p:nvPr/>
          </p:nvSpPr>
          <p:spPr bwMode="auto">
            <a:xfrm>
              <a:off x="576232"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75" name="Rectangle 22"/>
            <p:cNvSpPr>
              <a:spLocks noChangeArrowheads="1"/>
            </p:cNvSpPr>
            <p:nvPr/>
          </p:nvSpPr>
          <p:spPr bwMode="auto">
            <a:xfrm>
              <a:off x="574644"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76" name="AutoShape 8"/>
            <p:cNvSpPr>
              <a:spLocks noChangeArrowheads="1"/>
            </p:cNvSpPr>
            <p:nvPr/>
          </p:nvSpPr>
          <p:spPr bwMode="auto">
            <a:xfrm rot="10800000">
              <a:off x="571473"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7" name="AutoShape 3"/>
            <p:cNvSpPr>
              <a:spLocks noChangeArrowheads="1"/>
            </p:cNvSpPr>
            <p:nvPr/>
          </p:nvSpPr>
          <p:spPr bwMode="auto">
            <a:xfrm rot="16609938">
              <a:off x="1244603" y="2216119"/>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grpSp>
        <p:nvGrpSpPr>
          <p:cNvPr id="6" name="Group 77"/>
          <p:cNvGrpSpPr>
            <a:grpSpLocks noChangeAspect="1"/>
          </p:cNvGrpSpPr>
          <p:nvPr/>
        </p:nvGrpSpPr>
        <p:grpSpPr>
          <a:xfrm>
            <a:off x="5543147" y="617628"/>
            <a:ext cx="1750368" cy="2880000"/>
            <a:chOff x="3214678" y="571480"/>
            <a:chExt cx="2784517" cy="4581525"/>
          </a:xfrm>
        </p:grpSpPr>
        <p:pic>
          <p:nvPicPr>
            <p:cNvPr id="79" name="Picture 2"/>
            <p:cNvPicPr>
              <a:picLocks noChangeAspect="1" noChangeArrowheads="1"/>
            </p:cNvPicPr>
            <p:nvPr/>
          </p:nvPicPr>
          <p:blipFill>
            <a:blip r:embed="rId3"/>
            <a:srcRect/>
            <a:stretch>
              <a:fillRect/>
            </a:stretch>
          </p:blipFill>
          <p:spPr bwMode="auto">
            <a:xfrm>
              <a:off x="3214678" y="571480"/>
              <a:ext cx="2735262" cy="4581525"/>
            </a:xfrm>
            <a:prstGeom prst="rect">
              <a:avLst/>
            </a:prstGeom>
            <a:noFill/>
          </p:spPr>
        </p:pic>
        <p:sp>
          <p:nvSpPr>
            <p:cNvPr id="80" name="AutoShape 3"/>
            <p:cNvSpPr>
              <a:spLocks noChangeArrowheads="1"/>
            </p:cNvSpPr>
            <p:nvPr/>
          </p:nvSpPr>
          <p:spPr bwMode="auto">
            <a:xfrm rot="16609938">
              <a:off x="545944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81" name="AutoShape 5"/>
            <p:cNvSpPr>
              <a:spLocks noChangeArrowheads="1"/>
            </p:cNvSpPr>
            <p:nvPr/>
          </p:nvSpPr>
          <p:spPr bwMode="auto">
            <a:xfrm>
              <a:off x="535781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2" name="AutoShape 6"/>
            <p:cNvSpPr>
              <a:spLocks noChangeArrowheads="1"/>
            </p:cNvSpPr>
            <p:nvPr/>
          </p:nvSpPr>
          <p:spPr bwMode="auto">
            <a:xfrm rot="16200000">
              <a:off x="443807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3" name="AutoShape 7"/>
            <p:cNvSpPr>
              <a:spLocks noChangeArrowheads="1"/>
            </p:cNvSpPr>
            <p:nvPr/>
          </p:nvSpPr>
          <p:spPr bwMode="auto">
            <a:xfrm>
              <a:off x="535781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4" name="AutoShape 8"/>
            <p:cNvSpPr>
              <a:spLocks noChangeArrowheads="1"/>
            </p:cNvSpPr>
            <p:nvPr/>
          </p:nvSpPr>
          <p:spPr bwMode="auto">
            <a:xfrm rot="10800000">
              <a:off x="357186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5" name="Rectangle 17"/>
            <p:cNvSpPr>
              <a:spLocks noChangeArrowheads="1"/>
            </p:cNvSpPr>
            <p:nvPr/>
          </p:nvSpPr>
          <p:spPr bwMode="auto">
            <a:xfrm>
              <a:off x="537526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6" name="Rectangle 18"/>
            <p:cNvSpPr>
              <a:spLocks noChangeArrowheads="1"/>
            </p:cNvSpPr>
            <p:nvPr/>
          </p:nvSpPr>
          <p:spPr bwMode="auto">
            <a:xfrm>
              <a:off x="537526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7" name="Rectangle 19"/>
            <p:cNvSpPr>
              <a:spLocks noChangeArrowheads="1"/>
            </p:cNvSpPr>
            <p:nvPr/>
          </p:nvSpPr>
          <p:spPr bwMode="auto">
            <a:xfrm>
              <a:off x="379094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88" name="Rectangle 20"/>
            <p:cNvSpPr>
              <a:spLocks noChangeArrowheads="1"/>
            </p:cNvSpPr>
            <p:nvPr/>
          </p:nvSpPr>
          <p:spPr bwMode="auto">
            <a:xfrm>
              <a:off x="413606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9" name="Rectangle 21"/>
            <p:cNvSpPr>
              <a:spLocks noChangeArrowheads="1"/>
            </p:cNvSpPr>
            <p:nvPr/>
          </p:nvSpPr>
          <p:spPr bwMode="auto">
            <a:xfrm>
              <a:off x="357662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0" name="Rectangle 22"/>
            <p:cNvSpPr>
              <a:spLocks noChangeArrowheads="1"/>
            </p:cNvSpPr>
            <p:nvPr/>
          </p:nvSpPr>
          <p:spPr bwMode="auto">
            <a:xfrm>
              <a:off x="357504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1" name="AutoShape 8"/>
            <p:cNvSpPr>
              <a:spLocks noChangeArrowheads="1"/>
            </p:cNvSpPr>
            <p:nvPr/>
          </p:nvSpPr>
          <p:spPr bwMode="auto">
            <a:xfrm rot="10800000">
              <a:off x="357186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2" name="AutoShape 3"/>
            <p:cNvSpPr>
              <a:spLocks noChangeArrowheads="1"/>
            </p:cNvSpPr>
            <p:nvPr/>
          </p:nvSpPr>
          <p:spPr bwMode="auto">
            <a:xfrm rot="16609938">
              <a:off x="4316437" y="2173305"/>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grpSp>
        <p:nvGrpSpPr>
          <p:cNvPr id="7" name="Group 92"/>
          <p:cNvGrpSpPr>
            <a:grpSpLocks noChangeAspect="1"/>
          </p:cNvGrpSpPr>
          <p:nvPr/>
        </p:nvGrpSpPr>
        <p:grpSpPr>
          <a:xfrm>
            <a:off x="7358082" y="617628"/>
            <a:ext cx="1750368" cy="2880000"/>
            <a:chOff x="6186450" y="571480"/>
            <a:chExt cx="2784517" cy="4581525"/>
          </a:xfrm>
        </p:grpSpPr>
        <p:pic>
          <p:nvPicPr>
            <p:cNvPr id="94" name="Picture 2"/>
            <p:cNvPicPr>
              <a:picLocks noChangeAspect="1" noChangeArrowheads="1"/>
            </p:cNvPicPr>
            <p:nvPr/>
          </p:nvPicPr>
          <p:blipFill>
            <a:blip r:embed="rId3"/>
            <a:srcRect/>
            <a:stretch>
              <a:fillRect/>
            </a:stretch>
          </p:blipFill>
          <p:spPr bwMode="auto">
            <a:xfrm>
              <a:off x="6186450" y="571480"/>
              <a:ext cx="2735262" cy="4581525"/>
            </a:xfrm>
            <a:prstGeom prst="rect">
              <a:avLst/>
            </a:prstGeom>
            <a:noFill/>
          </p:spPr>
        </p:pic>
        <p:sp>
          <p:nvSpPr>
            <p:cNvPr id="95" name="AutoShape 3"/>
            <p:cNvSpPr>
              <a:spLocks noChangeArrowheads="1"/>
            </p:cNvSpPr>
            <p:nvPr/>
          </p:nvSpPr>
          <p:spPr bwMode="auto">
            <a:xfrm rot="16609938">
              <a:off x="8431217"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96" name="AutoShape 5"/>
            <p:cNvSpPr>
              <a:spLocks noChangeArrowheads="1"/>
            </p:cNvSpPr>
            <p:nvPr/>
          </p:nvSpPr>
          <p:spPr bwMode="auto">
            <a:xfrm>
              <a:off x="8329590"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7" name="AutoShape 6"/>
            <p:cNvSpPr>
              <a:spLocks noChangeArrowheads="1"/>
            </p:cNvSpPr>
            <p:nvPr/>
          </p:nvSpPr>
          <p:spPr bwMode="auto">
            <a:xfrm rot="16200000">
              <a:off x="7409849"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98" name="AutoShape 7"/>
            <p:cNvSpPr>
              <a:spLocks noChangeArrowheads="1"/>
            </p:cNvSpPr>
            <p:nvPr/>
          </p:nvSpPr>
          <p:spPr bwMode="auto">
            <a:xfrm>
              <a:off x="8329590"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9" name="AutoShape 8"/>
            <p:cNvSpPr>
              <a:spLocks noChangeArrowheads="1"/>
            </p:cNvSpPr>
            <p:nvPr/>
          </p:nvSpPr>
          <p:spPr bwMode="auto">
            <a:xfrm rot="10800000">
              <a:off x="6543640"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0" name="Rectangle 17"/>
            <p:cNvSpPr>
              <a:spLocks noChangeArrowheads="1"/>
            </p:cNvSpPr>
            <p:nvPr/>
          </p:nvSpPr>
          <p:spPr bwMode="auto">
            <a:xfrm>
              <a:off x="8347037"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1" name="Rectangle 18"/>
            <p:cNvSpPr>
              <a:spLocks noChangeArrowheads="1"/>
            </p:cNvSpPr>
            <p:nvPr/>
          </p:nvSpPr>
          <p:spPr bwMode="auto">
            <a:xfrm>
              <a:off x="8347037"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2" name="Rectangle 19"/>
            <p:cNvSpPr>
              <a:spLocks noChangeArrowheads="1"/>
            </p:cNvSpPr>
            <p:nvPr/>
          </p:nvSpPr>
          <p:spPr bwMode="auto">
            <a:xfrm>
              <a:off x="6762712"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03" name="Rectangle 20"/>
            <p:cNvSpPr>
              <a:spLocks noChangeArrowheads="1"/>
            </p:cNvSpPr>
            <p:nvPr/>
          </p:nvSpPr>
          <p:spPr bwMode="auto">
            <a:xfrm>
              <a:off x="7107838"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4" name="Rectangle 21"/>
            <p:cNvSpPr>
              <a:spLocks noChangeArrowheads="1"/>
            </p:cNvSpPr>
            <p:nvPr/>
          </p:nvSpPr>
          <p:spPr bwMode="auto">
            <a:xfrm>
              <a:off x="6548400"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05" name="Rectangle 22"/>
            <p:cNvSpPr>
              <a:spLocks noChangeArrowheads="1"/>
            </p:cNvSpPr>
            <p:nvPr/>
          </p:nvSpPr>
          <p:spPr bwMode="auto">
            <a:xfrm>
              <a:off x="6546812"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6" name="AutoShape 8"/>
            <p:cNvSpPr>
              <a:spLocks noChangeArrowheads="1"/>
            </p:cNvSpPr>
            <p:nvPr/>
          </p:nvSpPr>
          <p:spPr bwMode="auto">
            <a:xfrm rot="10800000">
              <a:off x="6543641"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7" name="AutoShape 3"/>
            <p:cNvSpPr>
              <a:spLocks noChangeArrowheads="1"/>
            </p:cNvSpPr>
            <p:nvPr/>
          </p:nvSpPr>
          <p:spPr bwMode="auto">
            <a:xfrm rot="16609938">
              <a:off x="8431217" y="1173173"/>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sp>
        <p:nvSpPr>
          <p:cNvPr id="108" name="AutoShape 14"/>
          <p:cNvSpPr>
            <a:spLocks noChangeArrowheads="1"/>
          </p:cNvSpPr>
          <p:nvPr/>
        </p:nvSpPr>
        <p:spPr bwMode="auto">
          <a:xfrm>
            <a:off x="2500298" y="1214422"/>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09" name="AutoShape 14"/>
          <p:cNvSpPr>
            <a:spLocks noChangeArrowheads="1"/>
          </p:cNvSpPr>
          <p:nvPr/>
        </p:nvSpPr>
        <p:spPr bwMode="auto">
          <a:xfrm rot="5400000">
            <a:off x="3108926" y="748670"/>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12" name="TextBox 111"/>
          <p:cNvSpPr txBox="1"/>
          <p:nvPr/>
        </p:nvSpPr>
        <p:spPr>
          <a:xfrm>
            <a:off x="0"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0 </a:t>
            </a:r>
            <a:r>
              <a:rPr lang="en-US" sz="1400" b="1" dirty="0" smtClean="0">
                <a:solidFill>
                  <a:srgbClr val="FFFF00"/>
                </a:solidFill>
                <a:latin typeface="Calibri" pitchFamily="34" charset="0"/>
                <a:cs typeface="Calibri" pitchFamily="34" charset="0"/>
              </a:rPr>
              <a:t>Connections</a:t>
            </a:r>
            <a:endParaRPr lang="ar-SA" sz="1400" b="1" dirty="0">
              <a:solidFill>
                <a:srgbClr val="FFFF00"/>
              </a:solidFill>
              <a:latin typeface="Calibri" pitchFamily="34" charset="0"/>
            </a:endParaRPr>
          </a:p>
        </p:txBody>
      </p:sp>
      <p:sp>
        <p:nvSpPr>
          <p:cNvPr id="114" name="TextBox 113"/>
          <p:cNvSpPr txBox="1"/>
          <p:nvPr/>
        </p:nvSpPr>
        <p:spPr>
          <a:xfrm>
            <a:off x="37006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PR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7" name="TextBox 116"/>
          <p:cNvSpPr txBox="1"/>
          <p:nvPr/>
        </p:nvSpPr>
        <p:spPr>
          <a:xfrm>
            <a:off x="1899149"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V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8" name="TextBox 117"/>
          <p:cNvSpPr txBox="1"/>
          <p:nvPr/>
        </p:nvSpPr>
        <p:spPr>
          <a:xfrm>
            <a:off x="5409445"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9" name="TextBox 118"/>
          <p:cNvSpPr txBox="1"/>
          <p:nvPr/>
        </p:nvSpPr>
        <p:spPr>
          <a:xfrm>
            <a:off x="73085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FP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93" name="Rectangle 92"/>
          <p:cNvSpPr/>
          <p:nvPr/>
        </p:nvSpPr>
        <p:spPr>
          <a:xfrm>
            <a:off x="3714744" y="500042"/>
            <a:ext cx="5429256" cy="3357586"/>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0" name="Rectangle 109"/>
          <p:cNvSpPr/>
          <p:nvPr/>
        </p:nvSpPr>
        <p:spPr>
          <a:xfrm>
            <a:off x="71406" y="571480"/>
            <a:ext cx="1714512" cy="3357586"/>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1" name="AutoShape 3"/>
          <p:cNvSpPr>
            <a:spLocks noChangeArrowheads="1"/>
          </p:cNvSpPr>
          <p:nvPr/>
        </p:nvSpPr>
        <p:spPr bwMode="auto">
          <a:xfrm rot="16609938">
            <a:off x="3356474" y="2284913"/>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1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9718" y="4214818"/>
            <a:ext cx="8640000" cy="830997"/>
          </a:xfrm>
          <a:prstGeom prst="rect">
            <a:avLst/>
          </a:prstGeom>
          <a:noFill/>
        </p:spPr>
        <p:txBody>
          <a:bodyPr wrap="square" rtlCol="1">
            <a:spAutoFit/>
          </a:bodyPr>
          <a:lstStyle/>
          <a:p>
            <a:pPr marL="457200" indent="-457200" algn="just" rtl="0"/>
            <a:r>
              <a:rPr lang="en-US" sz="2400" b="1" dirty="0" smtClean="0">
                <a:latin typeface="Calibri" pitchFamily="34" charset="0"/>
                <a:cs typeface="Calibri" pitchFamily="34" charset="0"/>
              </a:rPr>
              <a:t>Model AHD</a:t>
            </a:r>
            <a:r>
              <a:rPr lang="en-US" sz="2400" b="1" baseline="30000" dirty="0" smtClean="0">
                <a:latin typeface="Calibri" pitchFamily="34" charset="0"/>
                <a:cs typeface="Calibri" pitchFamily="34" charset="0"/>
              </a:rPr>
              <a:t>PR  </a:t>
            </a:r>
            <a:r>
              <a:rPr lang="en-US" sz="2400" dirty="0" smtClean="0">
                <a:latin typeface="Calibri" pitchFamily="34" charset="0"/>
                <a:cs typeface="Calibri" pitchFamily="34" charset="0"/>
              </a:rPr>
              <a:t>has one pump at Patient segment of arterial line (P</a:t>
            </a:r>
            <a:r>
              <a:rPr lang="en-US" sz="2400" baseline="30000" dirty="0" smtClean="0">
                <a:latin typeface="Calibri" pitchFamily="34" charset="0"/>
                <a:cs typeface="Calibri" pitchFamily="34" charset="0"/>
              </a:rPr>
              <a:t>a</a:t>
            </a:r>
            <a:r>
              <a:rPr lang="en-US" sz="2400" dirty="0" smtClean="0">
                <a:latin typeface="Calibri" pitchFamily="34" charset="0"/>
                <a:cs typeface="Calibri" pitchFamily="34" charset="0"/>
              </a:rPr>
              <a:t>) &amp; the second at the recirculation line (R) </a:t>
            </a:r>
            <a:endParaRPr lang="en-US" sz="2400" dirty="0">
              <a:latin typeface="Calibri" pitchFamily="34" charset="0"/>
              <a:cs typeface="Calibri" pitchFamily="34" charset="0"/>
            </a:endParaRPr>
          </a:p>
        </p:txBody>
      </p:sp>
      <p:grpSp>
        <p:nvGrpSpPr>
          <p:cNvPr id="2" name="Group 34"/>
          <p:cNvGrpSpPr>
            <a:grpSpLocks noChangeAspect="1"/>
          </p:cNvGrpSpPr>
          <p:nvPr/>
        </p:nvGrpSpPr>
        <p:grpSpPr>
          <a:xfrm>
            <a:off x="71406" y="617628"/>
            <a:ext cx="1750368" cy="2880000"/>
            <a:chOff x="785786" y="571480"/>
            <a:chExt cx="1750368" cy="2880000"/>
          </a:xfrm>
        </p:grpSpPr>
        <p:pic>
          <p:nvPicPr>
            <p:cNvPr id="36" name="Picture 2"/>
            <p:cNvPicPr>
              <a:picLocks noChangeAspect="1" noChangeArrowheads="1"/>
            </p:cNvPicPr>
            <p:nvPr/>
          </p:nvPicPr>
          <p:blipFill>
            <a:blip r:embed="rId3"/>
            <a:srcRect/>
            <a:stretch>
              <a:fillRect/>
            </a:stretch>
          </p:blipFill>
          <p:spPr bwMode="auto">
            <a:xfrm>
              <a:off x="785786" y="571480"/>
              <a:ext cx="1719406" cy="2880000"/>
            </a:xfrm>
            <a:prstGeom prst="rect">
              <a:avLst/>
            </a:prstGeom>
            <a:noFill/>
          </p:spPr>
        </p:pic>
        <p:sp>
          <p:nvSpPr>
            <p:cNvPr id="37" name="AutoShape 3"/>
            <p:cNvSpPr>
              <a:spLocks noChangeArrowheads="1"/>
            </p:cNvSpPr>
            <p:nvPr/>
          </p:nvSpPr>
          <p:spPr bwMode="auto">
            <a:xfrm rot="16609938">
              <a:off x="2196862" y="2207102"/>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38" name="AutoShape 5"/>
            <p:cNvSpPr>
              <a:spLocks noChangeArrowheads="1"/>
            </p:cNvSpPr>
            <p:nvPr/>
          </p:nvSpPr>
          <p:spPr bwMode="auto">
            <a:xfrm>
              <a:off x="2132980" y="97165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9" name="AutoShape 6"/>
            <p:cNvSpPr>
              <a:spLocks noChangeArrowheads="1"/>
            </p:cNvSpPr>
            <p:nvPr/>
          </p:nvSpPr>
          <p:spPr bwMode="auto">
            <a:xfrm rot="16200000">
              <a:off x="1554823" y="1332549"/>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40" name="AutoShape 7"/>
            <p:cNvSpPr>
              <a:spLocks noChangeArrowheads="1"/>
            </p:cNvSpPr>
            <p:nvPr/>
          </p:nvSpPr>
          <p:spPr bwMode="auto">
            <a:xfrm>
              <a:off x="2132980" y="2727004"/>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1" name="AutoShape 8"/>
            <p:cNvSpPr>
              <a:spLocks noChangeArrowheads="1"/>
            </p:cNvSpPr>
            <p:nvPr/>
          </p:nvSpPr>
          <p:spPr bwMode="auto">
            <a:xfrm rot="10800000">
              <a:off x="1010318" y="926746"/>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2" name="Rectangle 17"/>
            <p:cNvSpPr>
              <a:spLocks noChangeArrowheads="1"/>
            </p:cNvSpPr>
            <p:nvPr/>
          </p:nvSpPr>
          <p:spPr bwMode="auto">
            <a:xfrm>
              <a:off x="2143947" y="751107"/>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3" name="Rectangle 18"/>
            <p:cNvSpPr>
              <a:spLocks noChangeArrowheads="1"/>
            </p:cNvSpPr>
            <p:nvPr/>
          </p:nvSpPr>
          <p:spPr bwMode="auto">
            <a:xfrm>
              <a:off x="2143947" y="1649242"/>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4" name="Rectangle 19"/>
            <p:cNvSpPr>
              <a:spLocks noChangeArrowheads="1"/>
            </p:cNvSpPr>
            <p:nvPr/>
          </p:nvSpPr>
          <p:spPr bwMode="auto">
            <a:xfrm>
              <a:off x="1148029" y="1530787"/>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5" name="Rectangle 20"/>
            <p:cNvSpPr>
              <a:spLocks noChangeArrowheads="1"/>
            </p:cNvSpPr>
            <p:nvPr/>
          </p:nvSpPr>
          <p:spPr bwMode="auto">
            <a:xfrm>
              <a:off x="1364977" y="3219982"/>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6" name="Rectangle 21"/>
            <p:cNvSpPr>
              <a:spLocks noChangeArrowheads="1"/>
            </p:cNvSpPr>
            <p:nvPr/>
          </p:nvSpPr>
          <p:spPr bwMode="auto">
            <a:xfrm>
              <a:off x="1013310" y="1649242"/>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7" name="Rectangle 22"/>
            <p:cNvSpPr>
              <a:spLocks noChangeArrowheads="1"/>
            </p:cNvSpPr>
            <p:nvPr/>
          </p:nvSpPr>
          <p:spPr bwMode="auto">
            <a:xfrm>
              <a:off x="1012312" y="753102"/>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8" name="AutoShape 8"/>
            <p:cNvSpPr>
              <a:spLocks noChangeArrowheads="1"/>
            </p:cNvSpPr>
            <p:nvPr/>
          </p:nvSpPr>
          <p:spPr bwMode="auto">
            <a:xfrm rot="10800000">
              <a:off x="1010319" y="1824880"/>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grpSp>
        <p:nvGrpSpPr>
          <p:cNvPr id="4" name="Group 48"/>
          <p:cNvGrpSpPr>
            <a:grpSpLocks noChangeAspect="1"/>
          </p:cNvGrpSpPr>
          <p:nvPr/>
        </p:nvGrpSpPr>
        <p:grpSpPr>
          <a:xfrm>
            <a:off x="1886342" y="617628"/>
            <a:ext cx="1750368" cy="2880000"/>
            <a:chOff x="5543508" y="571480"/>
            <a:chExt cx="2784517" cy="4581525"/>
          </a:xfrm>
        </p:grpSpPr>
        <p:pic>
          <p:nvPicPr>
            <p:cNvPr id="50" name="Picture 2"/>
            <p:cNvPicPr>
              <a:picLocks noChangeAspect="1" noChangeArrowheads="1"/>
            </p:cNvPicPr>
            <p:nvPr/>
          </p:nvPicPr>
          <p:blipFill>
            <a:blip r:embed="rId3"/>
            <a:srcRect/>
            <a:stretch>
              <a:fillRect/>
            </a:stretch>
          </p:blipFill>
          <p:spPr bwMode="auto">
            <a:xfrm>
              <a:off x="5543508" y="571480"/>
              <a:ext cx="2735262" cy="4581525"/>
            </a:xfrm>
            <a:prstGeom prst="rect">
              <a:avLst/>
            </a:prstGeom>
            <a:noFill/>
          </p:spPr>
        </p:pic>
        <p:sp>
          <p:nvSpPr>
            <p:cNvPr id="51" name="AutoShape 3"/>
            <p:cNvSpPr>
              <a:spLocks noChangeArrowheads="1"/>
            </p:cNvSpPr>
            <p:nvPr/>
          </p:nvSpPr>
          <p:spPr bwMode="auto">
            <a:xfrm rot="16609938">
              <a:off x="778827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52" name="AutoShape 5"/>
            <p:cNvSpPr>
              <a:spLocks noChangeArrowheads="1"/>
            </p:cNvSpPr>
            <p:nvPr/>
          </p:nvSpPr>
          <p:spPr bwMode="auto">
            <a:xfrm>
              <a:off x="768664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3" name="AutoShape 6"/>
            <p:cNvSpPr>
              <a:spLocks noChangeArrowheads="1"/>
            </p:cNvSpPr>
            <p:nvPr/>
          </p:nvSpPr>
          <p:spPr bwMode="auto">
            <a:xfrm rot="16200000">
              <a:off x="676690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4" name="AutoShape 7"/>
            <p:cNvSpPr>
              <a:spLocks noChangeArrowheads="1"/>
            </p:cNvSpPr>
            <p:nvPr/>
          </p:nvSpPr>
          <p:spPr bwMode="auto">
            <a:xfrm>
              <a:off x="768664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5" name="AutoShape 8"/>
            <p:cNvSpPr>
              <a:spLocks noChangeArrowheads="1"/>
            </p:cNvSpPr>
            <p:nvPr/>
          </p:nvSpPr>
          <p:spPr bwMode="auto">
            <a:xfrm rot="10800000">
              <a:off x="590069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6" name="Rectangle 17"/>
            <p:cNvSpPr>
              <a:spLocks noChangeArrowheads="1"/>
            </p:cNvSpPr>
            <p:nvPr/>
          </p:nvSpPr>
          <p:spPr bwMode="auto">
            <a:xfrm>
              <a:off x="770409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7" name="Rectangle 18"/>
            <p:cNvSpPr>
              <a:spLocks noChangeArrowheads="1"/>
            </p:cNvSpPr>
            <p:nvPr/>
          </p:nvSpPr>
          <p:spPr bwMode="auto">
            <a:xfrm>
              <a:off x="770409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8" name="Rectangle 19"/>
            <p:cNvSpPr>
              <a:spLocks noChangeArrowheads="1"/>
            </p:cNvSpPr>
            <p:nvPr/>
          </p:nvSpPr>
          <p:spPr bwMode="auto">
            <a:xfrm>
              <a:off x="611977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9" name="Rectangle 20"/>
            <p:cNvSpPr>
              <a:spLocks noChangeArrowheads="1"/>
            </p:cNvSpPr>
            <p:nvPr/>
          </p:nvSpPr>
          <p:spPr bwMode="auto">
            <a:xfrm>
              <a:off x="646489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0" name="Rectangle 21"/>
            <p:cNvSpPr>
              <a:spLocks noChangeArrowheads="1"/>
            </p:cNvSpPr>
            <p:nvPr/>
          </p:nvSpPr>
          <p:spPr bwMode="auto">
            <a:xfrm>
              <a:off x="590545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1" name="Rectangle 22"/>
            <p:cNvSpPr>
              <a:spLocks noChangeArrowheads="1"/>
            </p:cNvSpPr>
            <p:nvPr/>
          </p:nvSpPr>
          <p:spPr bwMode="auto">
            <a:xfrm>
              <a:off x="590387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2" name="AutoShape 8"/>
            <p:cNvSpPr>
              <a:spLocks noChangeArrowheads="1"/>
            </p:cNvSpPr>
            <p:nvPr/>
          </p:nvSpPr>
          <p:spPr bwMode="auto">
            <a:xfrm rot="10800000">
              <a:off x="590069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grpSp>
        <p:nvGrpSpPr>
          <p:cNvPr id="6" name="Group 77"/>
          <p:cNvGrpSpPr>
            <a:grpSpLocks noChangeAspect="1"/>
          </p:cNvGrpSpPr>
          <p:nvPr/>
        </p:nvGrpSpPr>
        <p:grpSpPr>
          <a:xfrm>
            <a:off x="5543147" y="617628"/>
            <a:ext cx="1750368" cy="2880000"/>
            <a:chOff x="3214678" y="571480"/>
            <a:chExt cx="2784517" cy="4581525"/>
          </a:xfrm>
        </p:grpSpPr>
        <p:pic>
          <p:nvPicPr>
            <p:cNvPr id="79" name="Picture 2"/>
            <p:cNvPicPr>
              <a:picLocks noChangeAspect="1" noChangeArrowheads="1"/>
            </p:cNvPicPr>
            <p:nvPr/>
          </p:nvPicPr>
          <p:blipFill>
            <a:blip r:embed="rId3"/>
            <a:srcRect/>
            <a:stretch>
              <a:fillRect/>
            </a:stretch>
          </p:blipFill>
          <p:spPr bwMode="auto">
            <a:xfrm>
              <a:off x="3214678" y="571480"/>
              <a:ext cx="2735262" cy="4581525"/>
            </a:xfrm>
            <a:prstGeom prst="rect">
              <a:avLst/>
            </a:prstGeom>
            <a:noFill/>
          </p:spPr>
        </p:pic>
        <p:sp>
          <p:nvSpPr>
            <p:cNvPr id="80" name="AutoShape 3"/>
            <p:cNvSpPr>
              <a:spLocks noChangeArrowheads="1"/>
            </p:cNvSpPr>
            <p:nvPr/>
          </p:nvSpPr>
          <p:spPr bwMode="auto">
            <a:xfrm rot="16609938">
              <a:off x="545944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81" name="AutoShape 5"/>
            <p:cNvSpPr>
              <a:spLocks noChangeArrowheads="1"/>
            </p:cNvSpPr>
            <p:nvPr/>
          </p:nvSpPr>
          <p:spPr bwMode="auto">
            <a:xfrm>
              <a:off x="535781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2" name="AutoShape 6"/>
            <p:cNvSpPr>
              <a:spLocks noChangeArrowheads="1"/>
            </p:cNvSpPr>
            <p:nvPr/>
          </p:nvSpPr>
          <p:spPr bwMode="auto">
            <a:xfrm rot="16200000">
              <a:off x="443807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3" name="AutoShape 7"/>
            <p:cNvSpPr>
              <a:spLocks noChangeArrowheads="1"/>
            </p:cNvSpPr>
            <p:nvPr/>
          </p:nvSpPr>
          <p:spPr bwMode="auto">
            <a:xfrm>
              <a:off x="535781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4" name="AutoShape 8"/>
            <p:cNvSpPr>
              <a:spLocks noChangeArrowheads="1"/>
            </p:cNvSpPr>
            <p:nvPr/>
          </p:nvSpPr>
          <p:spPr bwMode="auto">
            <a:xfrm rot="10800000">
              <a:off x="357186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5" name="Rectangle 17"/>
            <p:cNvSpPr>
              <a:spLocks noChangeArrowheads="1"/>
            </p:cNvSpPr>
            <p:nvPr/>
          </p:nvSpPr>
          <p:spPr bwMode="auto">
            <a:xfrm>
              <a:off x="537526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6" name="Rectangle 18"/>
            <p:cNvSpPr>
              <a:spLocks noChangeArrowheads="1"/>
            </p:cNvSpPr>
            <p:nvPr/>
          </p:nvSpPr>
          <p:spPr bwMode="auto">
            <a:xfrm>
              <a:off x="537526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7" name="Rectangle 19"/>
            <p:cNvSpPr>
              <a:spLocks noChangeArrowheads="1"/>
            </p:cNvSpPr>
            <p:nvPr/>
          </p:nvSpPr>
          <p:spPr bwMode="auto">
            <a:xfrm>
              <a:off x="379094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88" name="Rectangle 20"/>
            <p:cNvSpPr>
              <a:spLocks noChangeArrowheads="1"/>
            </p:cNvSpPr>
            <p:nvPr/>
          </p:nvSpPr>
          <p:spPr bwMode="auto">
            <a:xfrm>
              <a:off x="413606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9" name="Rectangle 21"/>
            <p:cNvSpPr>
              <a:spLocks noChangeArrowheads="1"/>
            </p:cNvSpPr>
            <p:nvPr/>
          </p:nvSpPr>
          <p:spPr bwMode="auto">
            <a:xfrm>
              <a:off x="357662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0" name="Rectangle 22"/>
            <p:cNvSpPr>
              <a:spLocks noChangeArrowheads="1"/>
            </p:cNvSpPr>
            <p:nvPr/>
          </p:nvSpPr>
          <p:spPr bwMode="auto">
            <a:xfrm>
              <a:off x="357504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1" name="AutoShape 8"/>
            <p:cNvSpPr>
              <a:spLocks noChangeArrowheads="1"/>
            </p:cNvSpPr>
            <p:nvPr/>
          </p:nvSpPr>
          <p:spPr bwMode="auto">
            <a:xfrm rot="10800000">
              <a:off x="357186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2" name="AutoShape 3"/>
            <p:cNvSpPr>
              <a:spLocks noChangeArrowheads="1"/>
            </p:cNvSpPr>
            <p:nvPr/>
          </p:nvSpPr>
          <p:spPr bwMode="auto">
            <a:xfrm rot="16609938">
              <a:off x="4316437" y="2173305"/>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grpSp>
        <p:nvGrpSpPr>
          <p:cNvPr id="7" name="Group 92"/>
          <p:cNvGrpSpPr>
            <a:grpSpLocks noChangeAspect="1"/>
          </p:cNvGrpSpPr>
          <p:nvPr/>
        </p:nvGrpSpPr>
        <p:grpSpPr>
          <a:xfrm>
            <a:off x="7358082" y="617628"/>
            <a:ext cx="1750368" cy="2880000"/>
            <a:chOff x="6186450" y="571480"/>
            <a:chExt cx="2784517" cy="4581525"/>
          </a:xfrm>
        </p:grpSpPr>
        <p:pic>
          <p:nvPicPr>
            <p:cNvPr id="94" name="Picture 2"/>
            <p:cNvPicPr>
              <a:picLocks noChangeAspect="1" noChangeArrowheads="1"/>
            </p:cNvPicPr>
            <p:nvPr/>
          </p:nvPicPr>
          <p:blipFill>
            <a:blip r:embed="rId3"/>
            <a:srcRect/>
            <a:stretch>
              <a:fillRect/>
            </a:stretch>
          </p:blipFill>
          <p:spPr bwMode="auto">
            <a:xfrm>
              <a:off x="6186450" y="571480"/>
              <a:ext cx="2735262" cy="4581525"/>
            </a:xfrm>
            <a:prstGeom prst="rect">
              <a:avLst/>
            </a:prstGeom>
            <a:noFill/>
          </p:spPr>
        </p:pic>
        <p:sp>
          <p:nvSpPr>
            <p:cNvPr id="95" name="AutoShape 3"/>
            <p:cNvSpPr>
              <a:spLocks noChangeArrowheads="1"/>
            </p:cNvSpPr>
            <p:nvPr/>
          </p:nvSpPr>
          <p:spPr bwMode="auto">
            <a:xfrm rot="16609938">
              <a:off x="8431217"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96" name="AutoShape 5"/>
            <p:cNvSpPr>
              <a:spLocks noChangeArrowheads="1"/>
            </p:cNvSpPr>
            <p:nvPr/>
          </p:nvSpPr>
          <p:spPr bwMode="auto">
            <a:xfrm>
              <a:off x="8329590"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7" name="AutoShape 6"/>
            <p:cNvSpPr>
              <a:spLocks noChangeArrowheads="1"/>
            </p:cNvSpPr>
            <p:nvPr/>
          </p:nvSpPr>
          <p:spPr bwMode="auto">
            <a:xfrm rot="16200000">
              <a:off x="7409849"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98" name="AutoShape 7"/>
            <p:cNvSpPr>
              <a:spLocks noChangeArrowheads="1"/>
            </p:cNvSpPr>
            <p:nvPr/>
          </p:nvSpPr>
          <p:spPr bwMode="auto">
            <a:xfrm>
              <a:off x="8329590"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9" name="AutoShape 8"/>
            <p:cNvSpPr>
              <a:spLocks noChangeArrowheads="1"/>
            </p:cNvSpPr>
            <p:nvPr/>
          </p:nvSpPr>
          <p:spPr bwMode="auto">
            <a:xfrm rot="10800000">
              <a:off x="6543640"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0" name="Rectangle 17"/>
            <p:cNvSpPr>
              <a:spLocks noChangeArrowheads="1"/>
            </p:cNvSpPr>
            <p:nvPr/>
          </p:nvSpPr>
          <p:spPr bwMode="auto">
            <a:xfrm>
              <a:off x="8347037"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1" name="Rectangle 18"/>
            <p:cNvSpPr>
              <a:spLocks noChangeArrowheads="1"/>
            </p:cNvSpPr>
            <p:nvPr/>
          </p:nvSpPr>
          <p:spPr bwMode="auto">
            <a:xfrm>
              <a:off x="8347037"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2" name="Rectangle 19"/>
            <p:cNvSpPr>
              <a:spLocks noChangeArrowheads="1"/>
            </p:cNvSpPr>
            <p:nvPr/>
          </p:nvSpPr>
          <p:spPr bwMode="auto">
            <a:xfrm>
              <a:off x="6762712"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03" name="Rectangle 20"/>
            <p:cNvSpPr>
              <a:spLocks noChangeArrowheads="1"/>
            </p:cNvSpPr>
            <p:nvPr/>
          </p:nvSpPr>
          <p:spPr bwMode="auto">
            <a:xfrm>
              <a:off x="7107838"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4" name="Rectangle 21"/>
            <p:cNvSpPr>
              <a:spLocks noChangeArrowheads="1"/>
            </p:cNvSpPr>
            <p:nvPr/>
          </p:nvSpPr>
          <p:spPr bwMode="auto">
            <a:xfrm>
              <a:off x="6548400"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05" name="Rectangle 22"/>
            <p:cNvSpPr>
              <a:spLocks noChangeArrowheads="1"/>
            </p:cNvSpPr>
            <p:nvPr/>
          </p:nvSpPr>
          <p:spPr bwMode="auto">
            <a:xfrm>
              <a:off x="6546812"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6" name="AutoShape 8"/>
            <p:cNvSpPr>
              <a:spLocks noChangeArrowheads="1"/>
            </p:cNvSpPr>
            <p:nvPr/>
          </p:nvSpPr>
          <p:spPr bwMode="auto">
            <a:xfrm rot="10800000">
              <a:off x="6543641"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7" name="AutoShape 3"/>
            <p:cNvSpPr>
              <a:spLocks noChangeArrowheads="1"/>
            </p:cNvSpPr>
            <p:nvPr/>
          </p:nvSpPr>
          <p:spPr bwMode="auto">
            <a:xfrm rot="16609938">
              <a:off x="8431217" y="1173173"/>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sp>
        <p:nvSpPr>
          <p:cNvPr id="108" name="AutoShape 14"/>
          <p:cNvSpPr>
            <a:spLocks noChangeArrowheads="1"/>
          </p:cNvSpPr>
          <p:nvPr/>
        </p:nvSpPr>
        <p:spPr bwMode="auto">
          <a:xfrm>
            <a:off x="2500298" y="1214422"/>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09" name="AutoShape 14"/>
          <p:cNvSpPr>
            <a:spLocks noChangeArrowheads="1"/>
          </p:cNvSpPr>
          <p:nvPr/>
        </p:nvSpPr>
        <p:spPr bwMode="auto">
          <a:xfrm rot="5400000">
            <a:off x="3108926" y="748670"/>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12" name="TextBox 111"/>
          <p:cNvSpPr txBox="1"/>
          <p:nvPr/>
        </p:nvSpPr>
        <p:spPr>
          <a:xfrm>
            <a:off x="0"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0 </a:t>
            </a:r>
            <a:r>
              <a:rPr lang="en-US" sz="1400" b="1" dirty="0" smtClean="0">
                <a:solidFill>
                  <a:srgbClr val="FFFF00"/>
                </a:solidFill>
                <a:latin typeface="Calibri" pitchFamily="34" charset="0"/>
                <a:cs typeface="Calibri" pitchFamily="34" charset="0"/>
              </a:rPr>
              <a:t>Connections</a:t>
            </a:r>
            <a:endParaRPr lang="ar-SA" sz="1400" b="1" dirty="0">
              <a:solidFill>
                <a:srgbClr val="FFFF00"/>
              </a:solidFill>
              <a:latin typeface="Calibri" pitchFamily="34" charset="0"/>
            </a:endParaRPr>
          </a:p>
        </p:txBody>
      </p:sp>
      <p:sp>
        <p:nvSpPr>
          <p:cNvPr id="114" name="TextBox 113"/>
          <p:cNvSpPr txBox="1"/>
          <p:nvPr/>
        </p:nvSpPr>
        <p:spPr>
          <a:xfrm>
            <a:off x="37006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PR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7" name="TextBox 116"/>
          <p:cNvSpPr txBox="1"/>
          <p:nvPr/>
        </p:nvSpPr>
        <p:spPr>
          <a:xfrm>
            <a:off x="1899149"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V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8" name="TextBox 117"/>
          <p:cNvSpPr txBox="1"/>
          <p:nvPr/>
        </p:nvSpPr>
        <p:spPr>
          <a:xfrm>
            <a:off x="5409445"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9" name="TextBox 118"/>
          <p:cNvSpPr txBox="1"/>
          <p:nvPr/>
        </p:nvSpPr>
        <p:spPr>
          <a:xfrm>
            <a:off x="73085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FP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93" name="Rectangle 92"/>
          <p:cNvSpPr/>
          <p:nvPr/>
        </p:nvSpPr>
        <p:spPr>
          <a:xfrm>
            <a:off x="5500694" y="500042"/>
            <a:ext cx="3643306" cy="3357586"/>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0" name="Rectangle 109"/>
          <p:cNvSpPr/>
          <p:nvPr/>
        </p:nvSpPr>
        <p:spPr>
          <a:xfrm>
            <a:off x="71406" y="571480"/>
            <a:ext cx="3643338" cy="3357586"/>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5" name="Picture 2"/>
          <p:cNvPicPr>
            <a:picLocks noChangeAspect="1" noChangeArrowheads="1"/>
          </p:cNvPicPr>
          <p:nvPr/>
        </p:nvPicPr>
        <p:blipFill>
          <a:blip r:embed="rId3"/>
          <a:srcRect/>
          <a:stretch>
            <a:fillRect/>
          </a:stretch>
        </p:blipFill>
        <p:spPr bwMode="auto">
          <a:xfrm>
            <a:off x="3701278" y="549000"/>
            <a:ext cx="1719425" cy="2880000"/>
          </a:xfrm>
          <a:prstGeom prst="rect">
            <a:avLst/>
          </a:prstGeom>
          <a:noFill/>
        </p:spPr>
      </p:pic>
      <p:sp>
        <p:nvSpPr>
          <p:cNvPr id="116" name="AutoShape 3"/>
          <p:cNvSpPr>
            <a:spLocks noChangeArrowheads="1"/>
          </p:cNvSpPr>
          <p:nvPr/>
        </p:nvSpPr>
        <p:spPr bwMode="auto">
          <a:xfrm rot="16609938">
            <a:off x="5139285" y="954144"/>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20" name="AutoShape 5"/>
          <p:cNvSpPr>
            <a:spLocks noChangeArrowheads="1"/>
          </p:cNvSpPr>
          <p:nvPr/>
        </p:nvSpPr>
        <p:spPr bwMode="auto">
          <a:xfrm>
            <a:off x="5048487" y="949172"/>
            <a:ext cx="158411"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1" name="AutoShape 6"/>
          <p:cNvSpPr>
            <a:spLocks noChangeArrowheads="1"/>
          </p:cNvSpPr>
          <p:nvPr/>
        </p:nvSpPr>
        <p:spPr bwMode="auto">
          <a:xfrm rot="16200000">
            <a:off x="4470324" y="1310066"/>
            <a:ext cx="90520" cy="453058"/>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22" name="AutoShape 7"/>
          <p:cNvSpPr>
            <a:spLocks noChangeArrowheads="1"/>
          </p:cNvSpPr>
          <p:nvPr/>
        </p:nvSpPr>
        <p:spPr bwMode="auto">
          <a:xfrm>
            <a:off x="5048487" y="2704524"/>
            <a:ext cx="158411"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3" name="AutoShape 8"/>
          <p:cNvSpPr>
            <a:spLocks noChangeArrowheads="1"/>
          </p:cNvSpPr>
          <p:nvPr/>
        </p:nvSpPr>
        <p:spPr bwMode="auto">
          <a:xfrm rot="10800000">
            <a:off x="3925813" y="904266"/>
            <a:ext cx="158411"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4" name="Rectangle 17"/>
          <p:cNvSpPr>
            <a:spLocks noChangeArrowheads="1"/>
          </p:cNvSpPr>
          <p:nvPr/>
        </p:nvSpPr>
        <p:spPr bwMode="auto">
          <a:xfrm>
            <a:off x="5059454" y="728627"/>
            <a:ext cx="135718"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5" name="Rectangle 18"/>
          <p:cNvSpPr>
            <a:spLocks noChangeArrowheads="1"/>
          </p:cNvSpPr>
          <p:nvPr/>
        </p:nvSpPr>
        <p:spPr bwMode="auto">
          <a:xfrm>
            <a:off x="5059454" y="1626762"/>
            <a:ext cx="135718"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6" name="Rectangle 19"/>
          <p:cNvSpPr>
            <a:spLocks noChangeArrowheads="1"/>
          </p:cNvSpPr>
          <p:nvPr/>
        </p:nvSpPr>
        <p:spPr bwMode="auto">
          <a:xfrm>
            <a:off x="4063525" y="1508307"/>
            <a:ext cx="995930"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7" name="Rectangle 20"/>
          <p:cNvSpPr>
            <a:spLocks noChangeArrowheads="1"/>
          </p:cNvSpPr>
          <p:nvPr/>
        </p:nvSpPr>
        <p:spPr bwMode="auto">
          <a:xfrm>
            <a:off x="4280476" y="3197502"/>
            <a:ext cx="543123"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28" name="Rectangle 21"/>
          <p:cNvSpPr>
            <a:spLocks noChangeArrowheads="1"/>
          </p:cNvSpPr>
          <p:nvPr/>
        </p:nvSpPr>
        <p:spPr bwMode="auto">
          <a:xfrm>
            <a:off x="3928805" y="1626762"/>
            <a:ext cx="134720"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29" name="Rectangle 22"/>
          <p:cNvSpPr>
            <a:spLocks noChangeArrowheads="1"/>
          </p:cNvSpPr>
          <p:nvPr/>
        </p:nvSpPr>
        <p:spPr bwMode="auto">
          <a:xfrm>
            <a:off x="3927807" y="730622"/>
            <a:ext cx="135718"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30" name="AutoShape 8"/>
          <p:cNvSpPr>
            <a:spLocks noChangeArrowheads="1"/>
          </p:cNvSpPr>
          <p:nvPr/>
        </p:nvSpPr>
        <p:spPr bwMode="auto">
          <a:xfrm rot="10800000">
            <a:off x="3925813" y="1802400"/>
            <a:ext cx="158411"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31" name="AutoShape 3"/>
          <p:cNvSpPr>
            <a:spLocks noChangeArrowheads="1"/>
          </p:cNvSpPr>
          <p:nvPr/>
        </p:nvSpPr>
        <p:spPr bwMode="auto">
          <a:xfrm rot="16609938">
            <a:off x="4348953" y="1582838"/>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11" name="Rectangle 110"/>
          <p:cNvSpPr/>
          <p:nvPr/>
        </p:nvSpPr>
        <p:spPr>
          <a:xfrm>
            <a:off x="4286554" y="1161620"/>
            <a:ext cx="428322" cy="338554"/>
          </a:xfrm>
          <a:prstGeom prst="rect">
            <a:avLst/>
          </a:prstGeom>
          <a:solidFill>
            <a:schemeClr val="tx1"/>
          </a:solidFill>
        </p:spPr>
        <p:txBody>
          <a:bodyPr wrap="none">
            <a:spAutoFit/>
          </a:bodyPr>
          <a:lstStyle/>
          <a:p>
            <a:r>
              <a:rPr lang="en-US" sz="1600" b="1" dirty="0" smtClean="0">
                <a:solidFill>
                  <a:schemeClr val="bg1"/>
                </a:solidFill>
                <a:latin typeface="Calibri" pitchFamily="34" charset="0"/>
                <a:cs typeface="Calibri" pitchFamily="34" charset="0"/>
              </a:rPr>
              <a:t>(R)</a:t>
            </a:r>
            <a:endParaRPr lang="en-US" sz="1600" b="1" dirty="0">
              <a:solidFill>
                <a:schemeClr val="bg1"/>
              </a:solidFill>
            </a:endParaRPr>
          </a:p>
        </p:txBody>
      </p:sp>
      <p:sp>
        <p:nvSpPr>
          <p:cNvPr id="113" name="Rectangle 112"/>
          <p:cNvSpPr/>
          <p:nvPr/>
        </p:nvSpPr>
        <p:spPr>
          <a:xfrm>
            <a:off x="4484531" y="714356"/>
            <a:ext cx="485197" cy="338554"/>
          </a:xfrm>
          <a:prstGeom prst="rect">
            <a:avLst/>
          </a:prstGeom>
          <a:solidFill>
            <a:schemeClr val="tx1"/>
          </a:solidFill>
        </p:spPr>
        <p:txBody>
          <a:bodyPr wrap="none">
            <a:spAutoFit/>
          </a:bodyPr>
          <a:lstStyle/>
          <a:p>
            <a:r>
              <a:rPr lang="en-US" sz="1600" b="1" dirty="0" smtClean="0">
                <a:solidFill>
                  <a:schemeClr val="bg1"/>
                </a:solidFill>
                <a:latin typeface="Calibri" pitchFamily="34" charset="0"/>
                <a:cs typeface="Calibri" pitchFamily="34" charset="0"/>
              </a:rPr>
              <a:t>(P</a:t>
            </a:r>
            <a:r>
              <a:rPr lang="en-US" sz="1600" b="1" baseline="30000" dirty="0" smtClean="0">
                <a:solidFill>
                  <a:schemeClr val="bg1"/>
                </a:solidFill>
                <a:latin typeface="Calibri" pitchFamily="34" charset="0"/>
                <a:cs typeface="Calibri" pitchFamily="34" charset="0"/>
              </a:rPr>
              <a:t>a</a:t>
            </a:r>
            <a:r>
              <a:rPr lang="en-US" sz="1600" b="1" dirty="0" smtClean="0">
                <a:solidFill>
                  <a:schemeClr val="bg1"/>
                </a:solidFill>
                <a:latin typeface="Calibri" pitchFamily="34" charset="0"/>
                <a:cs typeface="Calibri" pitchFamily="34" charset="0"/>
              </a:rPr>
              <a:t>)</a:t>
            </a:r>
            <a:endParaRPr lang="en-US"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3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9718" y="4214818"/>
            <a:ext cx="8640000" cy="830997"/>
          </a:xfrm>
          <a:prstGeom prst="rect">
            <a:avLst/>
          </a:prstGeom>
          <a:noFill/>
        </p:spPr>
        <p:txBody>
          <a:bodyPr wrap="square" rtlCol="1">
            <a:spAutoFit/>
          </a:bodyPr>
          <a:lstStyle/>
          <a:p>
            <a:pPr marL="457200" indent="-457200" algn="just" rtl="0"/>
            <a:r>
              <a:rPr lang="en-US" sz="2400" b="1" dirty="0" smtClean="0">
                <a:latin typeface="Calibri" pitchFamily="34" charset="0"/>
                <a:cs typeface="Calibri" pitchFamily="34" charset="0"/>
              </a:rPr>
              <a:t>Model AHD</a:t>
            </a:r>
            <a:r>
              <a:rPr lang="en-US" sz="2400" b="1" baseline="30000" dirty="0" smtClean="0">
                <a:latin typeface="Calibri" pitchFamily="34" charset="0"/>
                <a:cs typeface="Calibri" pitchFamily="34" charset="0"/>
              </a:rPr>
              <a:t>FR  </a:t>
            </a:r>
            <a:r>
              <a:rPr lang="en-US" sz="2400" dirty="0" smtClean="0">
                <a:latin typeface="Calibri" pitchFamily="34" charset="0"/>
                <a:cs typeface="Calibri" pitchFamily="34" charset="0"/>
              </a:rPr>
              <a:t>has one pump at Filter segment of arterial line (</a:t>
            </a:r>
            <a:r>
              <a:rPr lang="en-US" sz="2400" dirty="0" err="1" smtClean="0">
                <a:latin typeface="Calibri" pitchFamily="34" charset="0"/>
                <a:cs typeface="Calibri" pitchFamily="34" charset="0"/>
              </a:rPr>
              <a:t>F</a:t>
            </a:r>
            <a:r>
              <a:rPr lang="en-US" sz="2400" baseline="30000" dirty="0" err="1" smtClean="0">
                <a:latin typeface="Calibri" pitchFamily="34" charset="0"/>
                <a:cs typeface="Calibri" pitchFamily="34" charset="0"/>
              </a:rPr>
              <a:t>a</a:t>
            </a:r>
            <a:r>
              <a:rPr lang="en-US" sz="2400" dirty="0" smtClean="0">
                <a:latin typeface="Calibri" pitchFamily="34" charset="0"/>
                <a:cs typeface="Calibri" pitchFamily="34" charset="0"/>
              </a:rPr>
              <a:t>) &amp; the second at the recirculation line (R) </a:t>
            </a:r>
            <a:endParaRPr lang="en-US" sz="2400" dirty="0">
              <a:latin typeface="Calibri" pitchFamily="34" charset="0"/>
              <a:cs typeface="Calibri" pitchFamily="34" charset="0"/>
            </a:endParaRPr>
          </a:p>
        </p:txBody>
      </p:sp>
      <p:grpSp>
        <p:nvGrpSpPr>
          <p:cNvPr id="2" name="Group 34"/>
          <p:cNvGrpSpPr>
            <a:grpSpLocks noChangeAspect="1"/>
          </p:cNvGrpSpPr>
          <p:nvPr/>
        </p:nvGrpSpPr>
        <p:grpSpPr>
          <a:xfrm>
            <a:off x="71406" y="617628"/>
            <a:ext cx="1750368" cy="2880000"/>
            <a:chOff x="785786" y="571480"/>
            <a:chExt cx="1750368" cy="2880000"/>
          </a:xfrm>
        </p:grpSpPr>
        <p:pic>
          <p:nvPicPr>
            <p:cNvPr id="36" name="Picture 2"/>
            <p:cNvPicPr>
              <a:picLocks noChangeAspect="1" noChangeArrowheads="1"/>
            </p:cNvPicPr>
            <p:nvPr/>
          </p:nvPicPr>
          <p:blipFill>
            <a:blip r:embed="rId3"/>
            <a:srcRect/>
            <a:stretch>
              <a:fillRect/>
            </a:stretch>
          </p:blipFill>
          <p:spPr bwMode="auto">
            <a:xfrm>
              <a:off x="785786" y="571480"/>
              <a:ext cx="1719406" cy="2880000"/>
            </a:xfrm>
            <a:prstGeom prst="rect">
              <a:avLst/>
            </a:prstGeom>
            <a:noFill/>
          </p:spPr>
        </p:pic>
        <p:sp>
          <p:nvSpPr>
            <p:cNvPr id="37" name="AutoShape 3"/>
            <p:cNvSpPr>
              <a:spLocks noChangeArrowheads="1"/>
            </p:cNvSpPr>
            <p:nvPr/>
          </p:nvSpPr>
          <p:spPr bwMode="auto">
            <a:xfrm rot="16609938">
              <a:off x="2196862" y="2207102"/>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38" name="AutoShape 5"/>
            <p:cNvSpPr>
              <a:spLocks noChangeArrowheads="1"/>
            </p:cNvSpPr>
            <p:nvPr/>
          </p:nvSpPr>
          <p:spPr bwMode="auto">
            <a:xfrm>
              <a:off x="2132980" y="97165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9" name="AutoShape 6"/>
            <p:cNvSpPr>
              <a:spLocks noChangeArrowheads="1"/>
            </p:cNvSpPr>
            <p:nvPr/>
          </p:nvSpPr>
          <p:spPr bwMode="auto">
            <a:xfrm rot="16200000">
              <a:off x="1554823" y="1332549"/>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40" name="AutoShape 7"/>
            <p:cNvSpPr>
              <a:spLocks noChangeArrowheads="1"/>
            </p:cNvSpPr>
            <p:nvPr/>
          </p:nvSpPr>
          <p:spPr bwMode="auto">
            <a:xfrm>
              <a:off x="2132980" y="2727004"/>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1" name="AutoShape 8"/>
            <p:cNvSpPr>
              <a:spLocks noChangeArrowheads="1"/>
            </p:cNvSpPr>
            <p:nvPr/>
          </p:nvSpPr>
          <p:spPr bwMode="auto">
            <a:xfrm rot="10800000">
              <a:off x="1010318" y="926746"/>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2" name="Rectangle 17"/>
            <p:cNvSpPr>
              <a:spLocks noChangeArrowheads="1"/>
            </p:cNvSpPr>
            <p:nvPr/>
          </p:nvSpPr>
          <p:spPr bwMode="auto">
            <a:xfrm>
              <a:off x="2143947" y="751107"/>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3" name="Rectangle 18"/>
            <p:cNvSpPr>
              <a:spLocks noChangeArrowheads="1"/>
            </p:cNvSpPr>
            <p:nvPr/>
          </p:nvSpPr>
          <p:spPr bwMode="auto">
            <a:xfrm>
              <a:off x="2143947" y="1649242"/>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4" name="Rectangle 19"/>
            <p:cNvSpPr>
              <a:spLocks noChangeArrowheads="1"/>
            </p:cNvSpPr>
            <p:nvPr/>
          </p:nvSpPr>
          <p:spPr bwMode="auto">
            <a:xfrm>
              <a:off x="1148029" y="1530787"/>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5" name="Rectangle 20"/>
            <p:cNvSpPr>
              <a:spLocks noChangeArrowheads="1"/>
            </p:cNvSpPr>
            <p:nvPr/>
          </p:nvSpPr>
          <p:spPr bwMode="auto">
            <a:xfrm>
              <a:off x="1364977" y="3219982"/>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6" name="Rectangle 21"/>
            <p:cNvSpPr>
              <a:spLocks noChangeArrowheads="1"/>
            </p:cNvSpPr>
            <p:nvPr/>
          </p:nvSpPr>
          <p:spPr bwMode="auto">
            <a:xfrm>
              <a:off x="1013310" y="1649242"/>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7" name="Rectangle 22"/>
            <p:cNvSpPr>
              <a:spLocks noChangeArrowheads="1"/>
            </p:cNvSpPr>
            <p:nvPr/>
          </p:nvSpPr>
          <p:spPr bwMode="auto">
            <a:xfrm>
              <a:off x="1012312" y="753102"/>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8" name="AutoShape 8"/>
            <p:cNvSpPr>
              <a:spLocks noChangeArrowheads="1"/>
            </p:cNvSpPr>
            <p:nvPr/>
          </p:nvSpPr>
          <p:spPr bwMode="auto">
            <a:xfrm rot="10800000">
              <a:off x="1010319" y="1824880"/>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grpSp>
        <p:nvGrpSpPr>
          <p:cNvPr id="4" name="Group 48"/>
          <p:cNvGrpSpPr>
            <a:grpSpLocks noChangeAspect="1"/>
          </p:cNvGrpSpPr>
          <p:nvPr/>
        </p:nvGrpSpPr>
        <p:grpSpPr>
          <a:xfrm>
            <a:off x="1886342" y="617628"/>
            <a:ext cx="1750368" cy="2880000"/>
            <a:chOff x="5543508" y="571480"/>
            <a:chExt cx="2784517" cy="4581525"/>
          </a:xfrm>
        </p:grpSpPr>
        <p:pic>
          <p:nvPicPr>
            <p:cNvPr id="50" name="Picture 2"/>
            <p:cNvPicPr>
              <a:picLocks noChangeAspect="1" noChangeArrowheads="1"/>
            </p:cNvPicPr>
            <p:nvPr/>
          </p:nvPicPr>
          <p:blipFill>
            <a:blip r:embed="rId3"/>
            <a:srcRect/>
            <a:stretch>
              <a:fillRect/>
            </a:stretch>
          </p:blipFill>
          <p:spPr bwMode="auto">
            <a:xfrm>
              <a:off x="5543508" y="571480"/>
              <a:ext cx="2735262" cy="4581525"/>
            </a:xfrm>
            <a:prstGeom prst="rect">
              <a:avLst/>
            </a:prstGeom>
            <a:noFill/>
          </p:spPr>
        </p:pic>
        <p:sp>
          <p:nvSpPr>
            <p:cNvPr id="51" name="AutoShape 3"/>
            <p:cNvSpPr>
              <a:spLocks noChangeArrowheads="1"/>
            </p:cNvSpPr>
            <p:nvPr/>
          </p:nvSpPr>
          <p:spPr bwMode="auto">
            <a:xfrm rot="16609938">
              <a:off x="778827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52" name="AutoShape 5"/>
            <p:cNvSpPr>
              <a:spLocks noChangeArrowheads="1"/>
            </p:cNvSpPr>
            <p:nvPr/>
          </p:nvSpPr>
          <p:spPr bwMode="auto">
            <a:xfrm>
              <a:off x="768664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3" name="AutoShape 6"/>
            <p:cNvSpPr>
              <a:spLocks noChangeArrowheads="1"/>
            </p:cNvSpPr>
            <p:nvPr/>
          </p:nvSpPr>
          <p:spPr bwMode="auto">
            <a:xfrm rot="16200000">
              <a:off x="676690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4" name="AutoShape 7"/>
            <p:cNvSpPr>
              <a:spLocks noChangeArrowheads="1"/>
            </p:cNvSpPr>
            <p:nvPr/>
          </p:nvSpPr>
          <p:spPr bwMode="auto">
            <a:xfrm>
              <a:off x="768664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5" name="AutoShape 8"/>
            <p:cNvSpPr>
              <a:spLocks noChangeArrowheads="1"/>
            </p:cNvSpPr>
            <p:nvPr/>
          </p:nvSpPr>
          <p:spPr bwMode="auto">
            <a:xfrm rot="10800000">
              <a:off x="590069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6" name="Rectangle 17"/>
            <p:cNvSpPr>
              <a:spLocks noChangeArrowheads="1"/>
            </p:cNvSpPr>
            <p:nvPr/>
          </p:nvSpPr>
          <p:spPr bwMode="auto">
            <a:xfrm>
              <a:off x="770409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7" name="Rectangle 18"/>
            <p:cNvSpPr>
              <a:spLocks noChangeArrowheads="1"/>
            </p:cNvSpPr>
            <p:nvPr/>
          </p:nvSpPr>
          <p:spPr bwMode="auto">
            <a:xfrm>
              <a:off x="770409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8" name="Rectangle 19"/>
            <p:cNvSpPr>
              <a:spLocks noChangeArrowheads="1"/>
            </p:cNvSpPr>
            <p:nvPr/>
          </p:nvSpPr>
          <p:spPr bwMode="auto">
            <a:xfrm>
              <a:off x="611977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9" name="Rectangle 20"/>
            <p:cNvSpPr>
              <a:spLocks noChangeArrowheads="1"/>
            </p:cNvSpPr>
            <p:nvPr/>
          </p:nvSpPr>
          <p:spPr bwMode="auto">
            <a:xfrm>
              <a:off x="646489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0" name="Rectangle 21"/>
            <p:cNvSpPr>
              <a:spLocks noChangeArrowheads="1"/>
            </p:cNvSpPr>
            <p:nvPr/>
          </p:nvSpPr>
          <p:spPr bwMode="auto">
            <a:xfrm>
              <a:off x="590545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1" name="Rectangle 22"/>
            <p:cNvSpPr>
              <a:spLocks noChangeArrowheads="1"/>
            </p:cNvSpPr>
            <p:nvPr/>
          </p:nvSpPr>
          <p:spPr bwMode="auto">
            <a:xfrm>
              <a:off x="590387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2" name="AutoShape 8"/>
            <p:cNvSpPr>
              <a:spLocks noChangeArrowheads="1"/>
            </p:cNvSpPr>
            <p:nvPr/>
          </p:nvSpPr>
          <p:spPr bwMode="auto">
            <a:xfrm rot="10800000">
              <a:off x="590069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grpSp>
        <p:nvGrpSpPr>
          <p:cNvPr id="5" name="Group 62"/>
          <p:cNvGrpSpPr>
            <a:grpSpLocks noChangeAspect="1"/>
          </p:cNvGrpSpPr>
          <p:nvPr/>
        </p:nvGrpSpPr>
        <p:grpSpPr>
          <a:xfrm>
            <a:off x="3701278" y="617628"/>
            <a:ext cx="1777301" cy="2880000"/>
            <a:chOff x="214282" y="571480"/>
            <a:chExt cx="2827331" cy="4581525"/>
          </a:xfrm>
        </p:grpSpPr>
        <p:pic>
          <p:nvPicPr>
            <p:cNvPr id="64" name="Picture 2"/>
            <p:cNvPicPr>
              <a:picLocks noChangeAspect="1" noChangeArrowheads="1"/>
            </p:cNvPicPr>
            <p:nvPr/>
          </p:nvPicPr>
          <p:blipFill>
            <a:blip r:embed="rId3"/>
            <a:srcRect/>
            <a:stretch>
              <a:fillRect/>
            </a:stretch>
          </p:blipFill>
          <p:spPr bwMode="auto">
            <a:xfrm>
              <a:off x="214282" y="571480"/>
              <a:ext cx="2735262" cy="4581525"/>
            </a:xfrm>
            <a:prstGeom prst="rect">
              <a:avLst/>
            </a:prstGeom>
            <a:noFill/>
          </p:spPr>
        </p:pic>
        <p:sp>
          <p:nvSpPr>
            <p:cNvPr id="65" name="AutoShape 3"/>
            <p:cNvSpPr>
              <a:spLocks noChangeArrowheads="1"/>
            </p:cNvSpPr>
            <p:nvPr/>
          </p:nvSpPr>
          <p:spPr bwMode="auto">
            <a:xfrm rot="16609938">
              <a:off x="2501863" y="121598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6" name="AutoShape 5"/>
            <p:cNvSpPr>
              <a:spLocks noChangeArrowheads="1"/>
            </p:cNvSpPr>
            <p:nvPr/>
          </p:nvSpPr>
          <p:spPr bwMode="auto">
            <a:xfrm>
              <a:off x="2357422"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7" name="AutoShape 6"/>
            <p:cNvSpPr>
              <a:spLocks noChangeArrowheads="1"/>
            </p:cNvSpPr>
            <p:nvPr/>
          </p:nvSpPr>
          <p:spPr bwMode="auto">
            <a:xfrm rot="16200000">
              <a:off x="1437681"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8" name="AutoShape 7"/>
            <p:cNvSpPr>
              <a:spLocks noChangeArrowheads="1"/>
            </p:cNvSpPr>
            <p:nvPr/>
          </p:nvSpPr>
          <p:spPr bwMode="auto">
            <a:xfrm>
              <a:off x="2357422"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9" name="AutoShape 8"/>
            <p:cNvSpPr>
              <a:spLocks noChangeArrowheads="1"/>
            </p:cNvSpPr>
            <p:nvPr/>
          </p:nvSpPr>
          <p:spPr bwMode="auto">
            <a:xfrm rot="10800000">
              <a:off x="571472"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0" name="Rectangle 17"/>
            <p:cNvSpPr>
              <a:spLocks noChangeArrowheads="1"/>
            </p:cNvSpPr>
            <p:nvPr/>
          </p:nvSpPr>
          <p:spPr bwMode="auto">
            <a:xfrm>
              <a:off x="2374869"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1" name="Rectangle 18"/>
            <p:cNvSpPr>
              <a:spLocks noChangeArrowheads="1"/>
            </p:cNvSpPr>
            <p:nvPr/>
          </p:nvSpPr>
          <p:spPr bwMode="auto">
            <a:xfrm>
              <a:off x="2374869"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2" name="Rectangle 19"/>
            <p:cNvSpPr>
              <a:spLocks noChangeArrowheads="1"/>
            </p:cNvSpPr>
            <p:nvPr/>
          </p:nvSpPr>
          <p:spPr bwMode="auto">
            <a:xfrm>
              <a:off x="790544"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3" name="Rectangle 20"/>
            <p:cNvSpPr>
              <a:spLocks noChangeArrowheads="1"/>
            </p:cNvSpPr>
            <p:nvPr/>
          </p:nvSpPr>
          <p:spPr bwMode="auto">
            <a:xfrm>
              <a:off x="1135670"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4" name="Rectangle 21"/>
            <p:cNvSpPr>
              <a:spLocks noChangeArrowheads="1"/>
            </p:cNvSpPr>
            <p:nvPr/>
          </p:nvSpPr>
          <p:spPr bwMode="auto">
            <a:xfrm>
              <a:off x="576232"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75" name="Rectangle 22"/>
            <p:cNvSpPr>
              <a:spLocks noChangeArrowheads="1"/>
            </p:cNvSpPr>
            <p:nvPr/>
          </p:nvSpPr>
          <p:spPr bwMode="auto">
            <a:xfrm>
              <a:off x="574644"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76" name="AutoShape 8"/>
            <p:cNvSpPr>
              <a:spLocks noChangeArrowheads="1"/>
            </p:cNvSpPr>
            <p:nvPr/>
          </p:nvSpPr>
          <p:spPr bwMode="auto">
            <a:xfrm rot="10800000">
              <a:off x="571473"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7" name="AutoShape 3"/>
            <p:cNvSpPr>
              <a:spLocks noChangeArrowheads="1"/>
            </p:cNvSpPr>
            <p:nvPr/>
          </p:nvSpPr>
          <p:spPr bwMode="auto">
            <a:xfrm rot="16609938">
              <a:off x="1244603" y="2216119"/>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pic>
        <p:nvPicPr>
          <p:cNvPr id="79" name="Picture 2"/>
          <p:cNvPicPr>
            <a:picLocks noChangeAspect="1" noChangeArrowheads="1"/>
          </p:cNvPicPr>
          <p:nvPr/>
        </p:nvPicPr>
        <p:blipFill>
          <a:blip r:embed="rId3"/>
          <a:srcRect/>
          <a:stretch>
            <a:fillRect/>
          </a:stretch>
        </p:blipFill>
        <p:spPr bwMode="auto">
          <a:xfrm>
            <a:off x="5543147" y="617628"/>
            <a:ext cx="1719406" cy="2880000"/>
          </a:xfrm>
          <a:prstGeom prst="rect">
            <a:avLst/>
          </a:prstGeom>
          <a:noFill/>
        </p:spPr>
      </p:pic>
      <p:sp>
        <p:nvSpPr>
          <p:cNvPr id="81" name="AutoShape 5"/>
          <p:cNvSpPr>
            <a:spLocks noChangeArrowheads="1"/>
          </p:cNvSpPr>
          <p:nvPr/>
        </p:nvSpPr>
        <p:spPr bwMode="auto">
          <a:xfrm>
            <a:off x="6890341" y="1017800"/>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2" name="AutoShape 6"/>
          <p:cNvSpPr>
            <a:spLocks noChangeArrowheads="1"/>
          </p:cNvSpPr>
          <p:nvPr/>
        </p:nvSpPr>
        <p:spPr bwMode="auto">
          <a:xfrm rot="16200000">
            <a:off x="6312184" y="1378697"/>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3" name="AutoShape 7"/>
          <p:cNvSpPr>
            <a:spLocks noChangeArrowheads="1"/>
          </p:cNvSpPr>
          <p:nvPr/>
        </p:nvSpPr>
        <p:spPr bwMode="auto">
          <a:xfrm>
            <a:off x="6890341" y="277315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4" name="AutoShape 8"/>
          <p:cNvSpPr>
            <a:spLocks noChangeArrowheads="1"/>
          </p:cNvSpPr>
          <p:nvPr/>
        </p:nvSpPr>
        <p:spPr bwMode="auto">
          <a:xfrm rot="10800000">
            <a:off x="5767679" y="972894"/>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5" name="Rectangle 17"/>
          <p:cNvSpPr>
            <a:spLocks noChangeArrowheads="1"/>
          </p:cNvSpPr>
          <p:nvPr/>
        </p:nvSpPr>
        <p:spPr bwMode="auto">
          <a:xfrm>
            <a:off x="6901308" y="797255"/>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6" name="Rectangle 18"/>
          <p:cNvSpPr>
            <a:spLocks noChangeArrowheads="1"/>
          </p:cNvSpPr>
          <p:nvPr/>
        </p:nvSpPr>
        <p:spPr bwMode="auto">
          <a:xfrm>
            <a:off x="6901308" y="1695390"/>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7" name="Rectangle 19"/>
          <p:cNvSpPr>
            <a:spLocks noChangeArrowheads="1"/>
          </p:cNvSpPr>
          <p:nvPr/>
        </p:nvSpPr>
        <p:spPr bwMode="auto">
          <a:xfrm>
            <a:off x="5905390" y="1576935"/>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88" name="Rectangle 20"/>
          <p:cNvSpPr>
            <a:spLocks noChangeArrowheads="1"/>
          </p:cNvSpPr>
          <p:nvPr/>
        </p:nvSpPr>
        <p:spPr bwMode="auto">
          <a:xfrm>
            <a:off x="6122338" y="3266130"/>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9" name="Rectangle 21"/>
          <p:cNvSpPr>
            <a:spLocks noChangeArrowheads="1"/>
          </p:cNvSpPr>
          <p:nvPr/>
        </p:nvSpPr>
        <p:spPr bwMode="auto">
          <a:xfrm>
            <a:off x="5770671" y="1695390"/>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0" name="Rectangle 22"/>
          <p:cNvSpPr>
            <a:spLocks noChangeArrowheads="1"/>
          </p:cNvSpPr>
          <p:nvPr/>
        </p:nvSpPr>
        <p:spPr bwMode="auto">
          <a:xfrm>
            <a:off x="5769673" y="799250"/>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1" name="AutoShape 8"/>
          <p:cNvSpPr>
            <a:spLocks noChangeArrowheads="1"/>
          </p:cNvSpPr>
          <p:nvPr/>
        </p:nvSpPr>
        <p:spPr bwMode="auto">
          <a:xfrm rot="10800000">
            <a:off x="5767680" y="1871028"/>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nvGrpSpPr>
          <p:cNvPr id="7" name="Group 92"/>
          <p:cNvGrpSpPr>
            <a:grpSpLocks noChangeAspect="1"/>
          </p:cNvGrpSpPr>
          <p:nvPr/>
        </p:nvGrpSpPr>
        <p:grpSpPr>
          <a:xfrm>
            <a:off x="7358082" y="617628"/>
            <a:ext cx="1750368" cy="2880000"/>
            <a:chOff x="6186450" y="571480"/>
            <a:chExt cx="2784517" cy="4581525"/>
          </a:xfrm>
        </p:grpSpPr>
        <p:pic>
          <p:nvPicPr>
            <p:cNvPr id="94" name="Picture 2"/>
            <p:cNvPicPr>
              <a:picLocks noChangeAspect="1" noChangeArrowheads="1"/>
            </p:cNvPicPr>
            <p:nvPr/>
          </p:nvPicPr>
          <p:blipFill>
            <a:blip r:embed="rId3"/>
            <a:srcRect/>
            <a:stretch>
              <a:fillRect/>
            </a:stretch>
          </p:blipFill>
          <p:spPr bwMode="auto">
            <a:xfrm>
              <a:off x="6186450" y="571480"/>
              <a:ext cx="2735262" cy="4581525"/>
            </a:xfrm>
            <a:prstGeom prst="rect">
              <a:avLst/>
            </a:prstGeom>
            <a:noFill/>
          </p:spPr>
        </p:pic>
        <p:sp>
          <p:nvSpPr>
            <p:cNvPr id="95" name="AutoShape 3"/>
            <p:cNvSpPr>
              <a:spLocks noChangeArrowheads="1"/>
            </p:cNvSpPr>
            <p:nvPr/>
          </p:nvSpPr>
          <p:spPr bwMode="auto">
            <a:xfrm rot="16609938">
              <a:off x="8431217"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96" name="AutoShape 5"/>
            <p:cNvSpPr>
              <a:spLocks noChangeArrowheads="1"/>
            </p:cNvSpPr>
            <p:nvPr/>
          </p:nvSpPr>
          <p:spPr bwMode="auto">
            <a:xfrm>
              <a:off x="8329590"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7" name="AutoShape 6"/>
            <p:cNvSpPr>
              <a:spLocks noChangeArrowheads="1"/>
            </p:cNvSpPr>
            <p:nvPr/>
          </p:nvSpPr>
          <p:spPr bwMode="auto">
            <a:xfrm rot="16200000">
              <a:off x="7409849"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98" name="AutoShape 7"/>
            <p:cNvSpPr>
              <a:spLocks noChangeArrowheads="1"/>
            </p:cNvSpPr>
            <p:nvPr/>
          </p:nvSpPr>
          <p:spPr bwMode="auto">
            <a:xfrm>
              <a:off x="8329590"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9" name="AutoShape 8"/>
            <p:cNvSpPr>
              <a:spLocks noChangeArrowheads="1"/>
            </p:cNvSpPr>
            <p:nvPr/>
          </p:nvSpPr>
          <p:spPr bwMode="auto">
            <a:xfrm rot="10800000">
              <a:off x="6543640"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0" name="Rectangle 17"/>
            <p:cNvSpPr>
              <a:spLocks noChangeArrowheads="1"/>
            </p:cNvSpPr>
            <p:nvPr/>
          </p:nvSpPr>
          <p:spPr bwMode="auto">
            <a:xfrm>
              <a:off x="8347037"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1" name="Rectangle 18"/>
            <p:cNvSpPr>
              <a:spLocks noChangeArrowheads="1"/>
            </p:cNvSpPr>
            <p:nvPr/>
          </p:nvSpPr>
          <p:spPr bwMode="auto">
            <a:xfrm>
              <a:off x="8347037"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2" name="Rectangle 19"/>
            <p:cNvSpPr>
              <a:spLocks noChangeArrowheads="1"/>
            </p:cNvSpPr>
            <p:nvPr/>
          </p:nvSpPr>
          <p:spPr bwMode="auto">
            <a:xfrm>
              <a:off x="6762712"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03" name="Rectangle 20"/>
            <p:cNvSpPr>
              <a:spLocks noChangeArrowheads="1"/>
            </p:cNvSpPr>
            <p:nvPr/>
          </p:nvSpPr>
          <p:spPr bwMode="auto">
            <a:xfrm>
              <a:off x="7107838"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4" name="Rectangle 21"/>
            <p:cNvSpPr>
              <a:spLocks noChangeArrowheads="1"/>
            </p:cNvSpPr>
            <p:nvPr/>
          </p:nvSpPr>
          <p:spPr bwMode="auto">
            <a:xfrm>
              <a:off x="6548400"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05" name="Rectangle 22"/>
            <p:cNvSpPr>
              <a:spLocks noChangeArrowheads="1"/>
            </p:cNvSpPr>
            <p:nvPr/>
          </p:nvSpPr>
          <p:spPr bwMode="auto">
            <a:xfrm>
              <a:off x="6546812"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6" name="AutoShape 8"/>
            <p:cNvSpPr>
              <a:spLocks noChangeArrowheads="1"/>
            </p:cNvSpPr>
            <p:nvPr/>
          </p:nvSpPr>
          <p:spPr bwMode="auto">
            <a:xfrm rot="10800000">
              <a:off x="6543641"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7" name="AutoShape 3"/>
            <p:cNvSpPr>
              <a:spLocks noChangeArrowheads="1"/>
            </p:cNvSpPr>
            <p:nvPr/>
          </p:nvSpPr>
          <p:spPr bwMode="auto">
            <a:xfrm rot="16609938">
              <a:off x="8431217" y="1173173"/>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sp>
        <p:nvSpPr>
          <p:cNvPr id="108" name="AutoShape 14"/>
          <p:cNvSpPr>
            <a:spLocks noChangeArrowheads="1"/>
          </p:cNvSpPr>
          <p:nvPr/>
        </p:nvSpPr>
        <p:spPr bwMode="auto">
          <a:xfrm>
            <a:off x="2500298" y="1214422"/>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09" name="AutoShape 14"/>
          <p:cNvSpPr>
            <a:spLocks noChangeArrowheads="1"/>
          </p:cNvSpPr>
          <p:nvPr/>
        </p:nvSpPr>
        <p:spPr bwMode="auto">
          <a:xfrm rot="5400000">
            <a:off x="3108926" y="748670"/>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12" name="TextBox 111"/>
          <p:cNvSpPr txBox="1"/>
          <p:nvPr/>
        </p:nvSpPr>
        <p:spPr>
          <a:xfrm>
            <a:off x="0"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0 </a:t>
            </a:r>
            <a:r>
              <a:rPr lang="en-US" sz="1400" b="1" dirty="0" smtClean="0">
                <a:solidFill>
                  <a:srgbClr val="FFFF00"/>
                </a:solidFill>
                <a:latin typeface="Calibri" pitchFamily="34" charset="0"/>
                <a:cs typeface="Calibri" pitchFamily="34" charset="0"/>
              </a:rPr>
              <a:t>Connections</a:t>
            </a:r>
            <a:endParaRPr lang="ar-SA" sz="1400" b="1" dirty="0">
              <a:solidFill>
                <a:srgbClr val="FFFF00"/>
              </a:solidFill>
              <a:latin typeface="Calibri" pitchFamily="34" charset="0"/>
            </a:endParaRPr>
          </a:p>
        </p:txBody>
      </p:sp>
      <p:sp>
        <p:nvSpPr>
          <p:cNvPr id="114" name="TextBox 113"/>
          <p:cNvSpPr txBox="1"/>
          <p:nvPr/>
        </p:nvSpPr>
        <p:spPr>
          <a:xfrm>
            <a:off x="37006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PR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7" name="TextBox 116"/>
          <p:cNvSpPr txBox="1"/>
          <p:nvPr/>
        </p:nvSpPr>
        <p:spPr>
          <a:xfrm>
            <a:off x="1899149"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V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8" name="TextBox 117"/>
          <p:cNvSpPr txBox="1"/>
          <p:nvPr/>
        </p:nvSpPr>
        <p:spPr>
          <a:xfrm>
            <a:off x="5409445"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9" name="TextBox 118"/>
          <p:cNvSpPr txBox="1"/>
          <p:nvPr/>
        </p:nvSpPr>
        <p:spPr>
          <a:xfrm>
            <a:off x="73085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FP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93" name="Rectangle 92"/>
          <p:cNvSpPr/>
          <p:nvPr/>
        </p:nvSpPr>
        <p:spPr>
          <a:xfrm>
            <a:off x="7286644" y="500042"/>
            <a:ext cx="1857356" cy="3357586"/>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0" name="Rectangle 109"/>
          <p:cNvSpPr/>
          <p:nvPr/>
        </p:nvSpPr>
        <p:spPr>
          <a:xfrm>
            <a:off x="71406" y="571480"/>
            <a:ext cx="5429288" cy="3357586"/>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1" name="Rectangle 110"/>
          <p:cNvSpPr/>
          <p:nvPr/>
        </p:nvSpPr>
        <p:spPr>
          <a:xfrm>
            <a:off x="6388850" y="2214554"/>
            <a:ext cx="469166" cy="338554"/>
          </a:xfrm>
          <a:prstGeom prst="rect">
            <a:avLst/>
          </a:prstGeom>
          <a:solidFill>
            <a:schemeClr val="tx1"/>
          </a:solidFill>
        </p:spPr>
        <p:txBody>
          <a:bodyPr wrap="none">
            <a:spAutoFit/>
          </a:bodyPr>
          <a:lstStyle/>
          <a:p>
            <a:r>
              <a:rPr lang="en-US" sz="1600" b="1" dirty="0" smtClean="0">
                <a:solidFill>
                  <a:schemeClr val="bg1"/>
                </a:solidFill>
                <a:latin typeface="Calibri" pitchFamily="34" charset="0"/>
                <a:cs typeface="Calibri" pitchFamily="34" charset="0"/>
              </a:rPr>
              <a:t>(</a:t>
            </a:r>
            <a:r>
              <a:rPr lang="en-US" sz="1600" b="1" dirty="0" err="1" smtClean="0">
                <a:solidFill>
                  <a:schemeClr val="bg1"/>
                </a:solidFill>
                <a:latin typeface="Calibri" pitchFamily="34" charset="0"/>
                <a:cs typeface="Calibri" pitchFamily="34" charset="0"/>
              </a:rPr>
              <a:t>F</a:t>
            </a:r>
            <a:r>
              <a:rPr lang="en-US" sz="1600" b="1" baseline="30000" dirty="0" err="1" smtClean="0">
                <a:solidFill>
                  <a:schemeClr val="bg1"/>
                </a:solidFill>
                <a:latin typeface="Calibri" pitchFamily="34" charset="0"/>
                <a:cs typeface="Calibri" pitchFamily="34" charset="0"/>
              </a:rPr>
              <a:t>a</a:t>
            </a:r>
            <a:r>
              <a:rPr lang="en-US" sz="1600" b="1" dirty="0" smtClean="0">
                <a:solidFill>
                  <a:schemeClr val="bg1"/>
                </a:solidFill>
                <a:latin typeface="Calibri" pitchFamily="34" charset="0"/>
                <a:cs typeface="Calibri" pitchFamily="34" charset="0"/>
              </a:rPr>
              <a:t>)</a:t>
            </a:r>
            <a:endParaRPr lang="en-US" sz="1600" b="1" dirty="0">
              <a:solidFill>
                <a:schemeClr val="bg1"/>
              </a:solidFill>
            </a:endParaRPr>
          </a:p>
        </p:txBody>
      </p:sp>
      <p:sp>
        <p:nvSpPr>
          <p:cNvPr id="113" name="Rectangle 112"/>
          <p:cNvSpPr/>
          <p:nvPr/>
        </p:nvSpPr>
        <p:spPr>
          <a:xfrm>
            <a:off x="6072198" y="1161620"/>
            <a:ext cx="428322" cy="338554"/>
          </a:xfrm>
          <a:prstGeom prst="rect">
            <a:avLst/>
          </a:prstGeom>
          <a:solidFill>
            <a:schemeClr val="tx1"/>
          </a:solidFill>
        </p:spPr>
        <p:txBody>
          <a:bodyPr wrap="none">
            <a:spAutoFit/>
          </a:bodyPr>
          <a:lstStyle/>
          <a:p>
            <a:r>
              <a:rPr lang="en-US" sz="1600" b="1" dirty="0" smtClean="0">
                <a:solidFill>
                  <a:schemeClr val="bg1"/>
                </a:solidFill>
                <a:latin typeface="Calibri" pitchFamily="34" charset="0"/>
                <a:cs typeface="Calibri" pitchFamily="34" charset="0"/>
              </a:rPr>
              <a:t>(R)</a:t>
            </a:r>
            <a:endParaRPr lang="en-US" sz="1600" b="1" dirty="0">
              <a:solidFill>
                <a:schemeClr val="bg1"/>
              </a:solidFill>
            </a:endParaRPr>
          </a:p>
        </p:txBody>
      </p:sp>
      <p:sp>
        <p:nvSpPr>
          <p:cNvPr id="120" name="AutoShape 3"/>
          <p:cNvSpPr>
            <a:spLocks noChangeArrowheads="1"/>
          </p:cNvSpPr>
          <p:nvPr/>
        </p:nvSpPr>
        <p:spPr bwMode="auto">
          <a:xfrm rot="16609938">
            <a:off x="6234053" y="1641968"/>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21" name="AutoShape 3"/>
          <p:cNvSpPr>
            <a:spLocks noChangeArrowheads="1"/>
          </p:cNvSpPr>
          <p:nvPr/>
        </p:nvSpPr>
        <p:spPr bwMode="auto">
          <a:xfrm rot="16609938">
            <a:off x="7019869" y="2284913"/>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2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 fill="hold"/>
                                        <p:tgtEl>
                                          <p:spTgt spid="1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9718" y="4214818"/>
            <a:ext cx="8640000" cy="830997"/>
          </a:xfrm>
          <a:prstGeom prst="rect">
            <a:avLst/>
          </a:prstGeom>
          <a:noFill/>
        </p:spPr>
        <p:txBody>
          <a:bodyPr wrap="square" rtlCol="1">
            <a:spAutoFit/>
          </a:bodyPr>
          <a:lstStyle/>
          <a:p>
            <a:pPr marL="457200" indent="-457200" algn="just" rtl="0"/>
            <a:r>
              <a:rPr lang="en-US" sz="2400" b="1" dirty="0" smtClean="0">
                <a:latin typeface="Calibri" pitchFamily="34" charset="0"/>
                <a:cs typeface="Calibri" pitchFamily="34" charset="0"/>
              </a:rPr>
              <a:t>Model AHD</a:t>
            </a:r>
            <a:r>
              <a:rPr lang="en-US" sz="2400" b="1" baseline="30000" dirty="0" smtClean="0">
                <a:latin typeface="Calibri" pitchFamily="34" charset="0"/>
                <a:cs typeface="Calibri" pitchFamily="34" charset="0"/>
              </a:rPr>
              <a:t>FP  </a:t>
            </a:r>
            <a:r>
              <a:rPr lang="en-US" sz="2400" dirty="0" smtClean="0">
                <a:latin typeface="Calibri" pitchFamily="34" charset="0"/>
                <a:cs typeface="Calibri" pitchFamily="34" charset="0"/>
              </a:rPr>
              <a:t>has one pump at Filter segment of arterial line (</a:t>
            </a:r>
            <a:r>
              <a:rPr lang="en-US" sz="2400" dirty="0" err="1" smtClean="0">
                <a:latin typeface="Calibri" pitchFamily="34" charset="0"/>
                <a:cs typeface="Calibri" pitchFamily="34" charset="0"/>
              </a:rPr>
              <a:t>F</a:t>
            </a:r>
            <a:r>
              <a:rPr lang="en-US" sz="2400" baseline="30000" dirty="0" err="1" smtClean="0">
                <a:latin typeface="Calibri" pitchFamily="34" charset="0"/>
                <a:cs typeface="Calibri" pitchFamily="34" charset="0"/>
              </a:rPr>
              <a:t>a</a:t>
            </a:r>
            <a:r>
              <a:rPr lang="en-US" sz="2400" dirty="0" smtClean="0">
                <a:latin typeface="Calibri" pitchFamily="34" charset="0"/>
                <a:cs typeface="Calibri" pitchFamily="34" charset="0"/>
              </a:rPr>
              <a:t>) &amp; the second at the Patient segment of the arterial line (P</a:t>
            </a:r>
            <a:r>
              <a:rPr lang="en-US" sz="2400" baseline="30000" dirty="0" smtClean="0">
                <a:latin typeface="Calibri" pitchFamily="34" charset="0"/>
                <a:cs typeface="Calibri" pitchFamily="34" charset="0"/>
              </a:rPr>
              <a:t>a</a:t>
            </a:r>
            <a:r>
              <a:rPr lang="en-US" sz="2400" dirty="0" smtClean="0">
                <a:latin typeface="Calibri" pitchFamily="34" charset="0"/>
                <a:cs typeface="Calibri" pitchFamily="34" charset="0"/>
              </a:rPr>
              <a:t>) </a:t>
            </a:r>
            <a:endParaRPr lang="en-US" sz="2400" dirty="0">
              <a:latin typeface="Calibri" pitchFamily="34" charset="0"/>
              <a:cs typeface="Calibri" pitchFamily="34" charset="0"/>
            </a:endParaRPr>
          </a:p>
        </p:txBody>
      </p:sp>
      <p:grpSp>
        <p:nvGrpSpPr>
          <p:cNvPr id="2" name="Group 34"/>
          <p:cNvGrpSpPr>
            <a:grpSpLocks noChangeAspect="1"/>
          </p:cNvGrpSpPr>
          <p:nvPr/>
        </p:nvGrpSpPr>
        <p:grpSpPr>
          <a:xfrm>
            <a:off x="71406" y="617628"/>
            <a:ext cx="1750368" cy="2880000"/>
            <a:chOff x="785786" y="571480"/>
            <a:chExt cx="1750368" cy="2880000"/>
          </a:xfrm>
        </p:grpSpPr>
        <p:pic>
          <p:nvPicPr>
            <p:cNvPr id="36" name="Picture 2"/>
            <p:cNvPicPr>
              <a:picLocks noChangeAspect="1" noChangeArrowheads="1"/>
            </p:cNvPicPr>
            <p:nvPr/>
          </p:nvPicPr>
          <p:blipFill>
            <a:blip r:embed="rId3"/>
            <a:srcRect/>
            <a:stretch>
              <a:fillRect/>
            </a:stretch>
          </p:blipFill>
          <p:spPr bwMode="auto">
            <a:xfrm>
              <a:off x="785786" y="571480"/>
              <a:ext cx="1719406" cy="2880000"/>
            </a:xfrm>
            <a:prstGeom prst="rect">
              <a:avLst/>
            </a:prstGeom>
            <a:noFill/>
          </p:spPr>
        </p:pic>
        <p:sp>
          <p:nvSpPr>
            <p:cNvPr id="37" name="AutoShape 3"/>
            <p:cNvSpPr>
              <a:spLocks noChangeArrowheads="1"/>
            </p:cNvSpPr>
            <p:nvPr/>
          </p:nvSpPr>
          <p:spPr bwMode="auto">
            <a:xfrm rot="16609938">
              <a:off x="2196862" y="2207102"/>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38" name="AutoShape 5"/>
            <p:cNvSpPr>
              <a:spLocks noChangeArrowheads="1"/>
            </p:cNvSpPr>
            <p:nvPr/>
          </p:nvSpPr>
          <p:spPr bwMode="auto">
            <a:xfrm>
              <a:off x="2132980" y="97165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9" name="AutoShape 6"/>
            <p:cNvSpPr>
              <a:spLocks noChangeArrowheads="1"/>
            </p:cNvSpPr>
            <p:nvPr/>
          </p:nvSpPr>
          <p:spPr bwMode="auto">
            <a:xfrm rot="16200000">
              <a:off x="1554823" y="1332549"/>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40" name="AutoShape 7"/>
            <p:cNvSpPr>
              <a:spLocks noChangeArrowheads="1"/>
            </p:cNvSpPr>
            <p:nvPr/>
          </p:nvSpPr>
          <p:spPr bwMode="auto">
            <a:xfrm>
              <a:off x="2132980" y="2727004"/>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1" name="AutoShape 8"/>
            <p:cNvSpPr>
              <a:spLocks noChangeArrowheads="1"/>
            </p:cNvSpPr>
            <p:nvPr/>
          </p:nvSpPr>
          <p:spPr bwMode="auto">
            <a:xfrm rot="10800000">
              <a:off x="1010318" y="926746"/>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2" name="Rectangle 17"/>
            <p:cNvSpPr>
              <a:spLocks noChangeArrowheads="1"/>
            </p:cNvSpPr>
            <p:nvPr/>
          </p:nvSpPr>
          <p:spPr bwMode="auto">
            <a:xfrm>
              <a:off x="2143947" y="751107"/>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3" name="Rectangle 18"/>
            <p:cNvSpPr>
              <a:spLocks noChangeArrowheads="1"/>
            </p:cNvSpPr>
            <p:nvPr/>
          </p:nvSpPr>
          <p:spPr bwMode="auto">
            <a:xfrm>
              <a:off x="2143947" y="1649242"/>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4" name="Rectangle 19"/>
            <p:cNvSpPr>
              <a:spLocks noChangeArrowheads="1"/>
            </p:cNvSpPr>
            <p:nvPr/>
          </p:nvSpPr>
          <p:spPr bwMode="auto">
            <a:xfrm>
              <a:off x="1148029" y="1530787"/>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5" name="Rectangle 20"/>
            <p:cNvSpPr>
              <a:spLocks noChangeArrowheads="1"/>
            </p:cNvSpPr>
            <p:nvPr/>
          </p:nvSpPr>
          <p:spPr bwMode="auto">
            <a:xfrm>
              <a:off x="1364977" y="3219982"/>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6" name="Rectangle 21"/>
            <p:cNvSpPr>
              <a:spLocks noChangeArrowheads="1"/>
            </p:cNvSpPr>
            <p:nvPr/>
          </p:nvSpPr>
          <p:spPr bwMode="auto">
            <a:xfrm>
              <a:off x="1013310" y="1649242"/>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7" name="Rectangle 22"/>
            <p:cNvSpPr>
              <a:spLocks noChangeArrowheads="1"/>
            </p:cNvSpPr>
            <p:nvPr/>
          </p:nvSpPr>
          <p:spPr bwMode="auto">
            <a:xfrm>
              <a:off x="1012312" y="753102"/>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8" name="AutoShape 8"/>
            <p:cNvSpPr>
              <a:spLocks noChangeArrowheads="1"/>
            </p:cNvSpPr>
            <p:nvPr/>
          </p:nvSpPr>
          <p:spPr bwMode="auto">
            <a:xfrm rot="10800000">
              <a:off x="1010319" y="1824880"/>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grpSp>
        <p:nvGrpSpPr>
          <p:cNvPr id="4" name="Group 48"/>
          <p:cNvGrpSpPr>
            <a:grpSpLocks noChangeAspect="1"/>
          </p:cNvGrpSpPr>
          <p:nvPr/>
        </p:nvGrpSpPr>
        <p:grpSpPr>
          <a:xfrm>
            <a:off x="1886342" y="617628"/>
            <a:ext cx="1750368" cy="2880000"/>
            <a:chOff x="5543508" y="571480"/>
            <a:chExt cx="2784517" cy="4581525"/>
          </a:xfrm>
        </p:grpSpPr>
        <p:pic>
          <p:nvPicPr>
            <p:cNvPr id="50" name="Picture 2"/>
            <p:cNvPicPr>
              <a:picLocks noChangeAspect="1" noChangeArrowheads="1"/>
            </p:cNvPicPr>
            <p:nvPr/>
          </p:nvPicPr>
          <p:blipFill>
            <a:blip r:embed="rId3"/>
            <a:srcRect/>
            <a:stretch>
              <a:fillRect/>
            </a:stretch>
          </p:blipFill>
          <p:spPr bwMode="auto">
            <a:xfrm>
              <a:off x="5543508" y="571480"/>
              <a:ext cx="2735262" cy="4581525"/>
            </a:xfrm>
            <a:prstGeom prst="rect">
              <a:avLst/>
            </a:prstGeom>
            <a:noFill/>
          </p:spPr>
        </p:pic>
        <p:sp>
          <p:nvSpPr>
            <p:cNvPr id="51" name="AutoShape 3"/>
            <p:cNvSpPr>
              <a:spLocks noChangeArrowheads="1"/>
            </p:cNvSpPr>
            <p:nvPr/>
          </p:nvSpPr>
          <p:spPr bwMode="auto">
            <a:xfrm rot="16609938">
              <a:off x="778827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52" name="AutoShape 5"/>
            <p:cNvSpPr>
              <a:spLocks noChangeArrowheads="1"/>
            </p:cNvSpPr>
            <p:nvPr/>
          </p:nvSpPr>
          <p:spPr bwMode="auto">
            <a:xfrm>
              <a:off x="768664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3" name="AutoShape 6"/>
            <p:cNvSpPr>
              <a:spLocks noChangeArrowheads="1"/>
            </p:cNvSpPr>
            <p:nvPr/>
          </p:nvSpPr>
          <p:spPr bwMode="auto">
            <a:xfrm rot="16200000">
              <a:off x="676690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4" name="AutoShape 7"/>
            <p:cNvSpPr>
              <a:spLocks noChangeArrowheads="1"/>
            </p:cNvSpPr>
            <p:nvPr/>
          </p:nvSpPr>
          <p:spPr bwMode="auto">
            <a:xfrm>
              <a:off x="768664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5" name="AutoShape 8"/>
            <p:cNvSpPr>
              <a:spLocks noChangeArrowheads="1"/>
            </p:cNvSpPr>
            <p:nvPr/>
          </p:nvSpPr>
          <p:spPr bwMode="auto">
            <a:xfrm rot="10800000">
              <a:off x="590069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6" name="Rectangle 17"/>
            <p:cNvSpPr>
              <a:spLocks noChangeArrowheads="1"/>
            </p:cNvSpPr>
            <p:nvPr/>
          </p:nvSpPr>
          <p:spPr bwMode="auto">
            <a:xfrm>
              <a:off x="770409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7" name="Rectangle 18"/>
            <p:cNvSpPr>
              <a:spLocks noChangeArrowheads="1"/>
            </p:cNvSpPr>
            <p:nvPr/>
          </p:nvSpPr>
          <p:spPr bwMode="auto">
            <a:xfrm>
              <a:off x="770409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8" name="Rectangle 19"/>
            <p:cNvSpPr>
              <a:spLocks noChangeArrowheads="1"/>
            </p:cNvSpPr>
            <p:nvPr/>
          </p:nvSpPr>
          <p:spPr bwMode="auto">
            <a:xfrm>
              <a:off x="611977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9" name="Rectangle 20"/>
            <p:cNvSpPr>
              <a:spLocks noChangeArrowheads="1"/>
            </p:cNvSpPr>
            <p:nvPr/>
          </p:nvSpPr>
          <p:spPr bwMode="auto">
            <a:xfrm>
              <a:off x="646489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0" name="Rectangle 21"/>
            <p:cNvSpPr>
              <a:spLocks noChangeArrowheads="1"/>
            </p:cNvSpPr>
            <p:nvPr/>
          </p:nvSpPr>
          <p:spPr bwMode="auto">
            <a:xfrm>
              <a:off x="590545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1" name="Rectangle 22"/>
            <p:cNvSpPr>
              <a:spLocks noChangeArrowheads="1"/>
            </p:cNvSpPr>
            <p:nvPr/>
          </p:nvSpPr>
          <p:spPr bwMode="auto">
            <a:xfrm>
              <a:off x="590387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2" name="AutoShape 8"/>
            <p:cNvSpPr>
              <a:spLocks noChangeArrowheads="1"/>
            </p:cNvSpPr>
            <p:nvPr/>
          </p:nvSpPr>
          <p:spPr bwMode="auto">
            <a:xfrm rot="10800000">
              <a:off x="590069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grpSp>
        <p:nvGrpSpPr>
          <p:cNvPr id="5" name="Group 62"/>
          <p:cNvGrpSpPr>
            <a:grpSpLocks noChangeAspect="1"/>
          </p:cNvGrpSpPr>
          <p:nvPr/>
        </p:nvGrpSpPr>
        <p:grpSpPr>
          <a:xfrm>
            <a:off x="3701278" y="617628"/>
            <a:ext cx="1777301" cy="2880000"/>
            <a:chOff x="214282" y="571480"/>
            <a:chExt cx="2827331" cy="4581525"/>
          </a:xfrm>
        </p:grpSpPr>
        <p:pic>
          <p:nvPicPr>
            <p:cNvPr id="64" name="Picture 2"/>
            <p:cNvPicPr>
              <a:picLocks noChangeAspect="1" noChangeArrowheads="1"/>
            </p:cNvPicPr>
            <p:nvPr/>
          </p:nvPicPr>
          <p:blipFill>
            <a:blip r:embed="rId3"/>
            <a:srcRect/>
            <a:stretch>
              <a:fillRect/>
            </a:stretch>
          </p:blipFill>
          <p:spPr bwMode="auto">
            <a:xfrm>
              <a:off x="214282" y="571480"/>
              <a:ext cx="2735262" cy="4581525"/>
            </a:xfrm>
            <a:prstGeom prst="rect">
              <a:avLst/>
            </a:prstGeom>
            <a:noFill/>
          </p:spPr>
        </p:pic>
        <p:sp>
          <p:nvSpPr>
            <p:cNvPr id="65" name="AutoShape 3"/>
            <p:cNvSpPr>
              <a:spLocks noChangeArrowheads="1"/>
            </p:cNvSpPr>
            <p:nvPr/>
          </p:nvSpPr>
          <p:spPr bwMode="auto">
            <a:xfrm rot="16609938">
              <a:off x="2501863" y="121598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6" name="AutoShape 5"/>
            <p:cNvSpPr>
              <a:spLocks noChangeArrowheads="1"/>
            </p:cNvSpPr>
            <p:nvPr/>
          </p:nvSpPr>
          <p:spPr bwMode="auto">
            <a:xfrm>
              <a:off x="2357422"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7" name="AutoShape 6"/>
            <p:cNvSpPr>
              <a:spLocks noChangeArrowheads="1"/>
            </p:cNvSpPr>
            <p:nvPr/>
          </p:nvSpPr>
          <p:spPr bwMode="auto">
            <a:xfrm rot="16200000">
              <a:off x="1437681"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8" name="AutoShape 7"/>
            <p:cNvSpPr>
              <a:spLocks noChangeArrowheads="1"/>
            </p:cNvSpPr>
            <p:nvPr/>
          </p:nvSpPr>
          <p:spPr bwMode="auto">
            <a:xfrm>
              <a:off x="2357422"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9" name="AutoShape 8"/>
            <p:cNvSpPr>
              <a:spLocks noChangeArrowheads="1"/>
            </p:cNvSpPr>
            <p:nvPr/>
          </p:nvSpPr>
          <p:spPr bwMode="auto">
            <a:xfrm rot="10800000">
              <a:off x="571472"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0" name="Rectangle 17"/>
            <p:cNvSpPr>
              <a:spLocks noChangeArrowheads="1"/>
            </p:cNvSpPr>
            <p:nvPr/>
          </p:nvSpPr>
          <p:spPr bwMode="auto">
            <a:xfrm>
              <a:off x="2374869"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1" name="Rectangle 18"/>
            <p:cNvSpPr>
              <a:spLocks noChangeArrowheads="1"/>
            </p:cNvSpPr>
            <p:nvPr/>
          </p:nvSpPr>
          <p:spPr bwMode="auto">
            <a:xfrm>
              <a:off x="2374869"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2" name="Rectangle 19"/>
            <p:cNvSpPr>
              <a:spLocks noChangeArrowheads="1"/>
            </p:cNvSpPr>
            <p:nvPr/>
          </p:nvSpPr>
          <p:spPr bwMode="auto">
            <a:xfrm>
              <a:off x="790544"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3" name="Rectangle 20"/>
            <p:cNvSpPr>
              <a:spLocks noChangeArrowheads="1"/>
            </p:cNvSpPr>
            <p:nvPr/>
          </p:nvSpPr>
          <p:spPr bwMode="auto">
            <a:xfrm>
              <a:off x="1135670"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4" name="Rectangle 21"/>
            <p:cNvSpPr>
              <a:spLocks noChangeArrowheads="1"/>
            </p:cNvSpPr>
            <p:nvPr/>
          </p:nvSpPr>
          <p:spPr bwMode="auto">
            <a:xfrm>
              <a:off x="576232"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75" name="Rectangle 22"/>
            <p:cNvSpPr>
              <a:spLocks noChangeArrowheads="1"/>
            </p:cNvSpPr>
            <p:nvPr/>
          </p:nvSpPr>
          <p:spPr bwMode="auto">
            <a:xfrm>
              <a:off x="574644"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76" name="AutoShape 8"/>
            <p:cNvSpPr>
              <a:spLocks noChangeArrowheads="1"/>
            </p:cNvSpPr>
            <p:nvPr/>
          </p:nvSpPr>
          <p:spPr bwMode="auto">
            <a:xfrm rot="10800000">
              <a:off x="571473"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7" name="AutoShape 3"/>
            <p:cNvSpPr>
              <a:spLocks noChangeArrowheads="1"/>
            </p:cNvSpPr>
            <p:nvPr/>
          </p:nvSpPr>
          <p:spPr bwMode="auto">
            <a:xfrm rot="16609938">
              <a:off x="1244603" y="2216119"/>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grpSp>
        <p:nvGrpSpPr>
          <p:cNvPr id="6" name="Group 77"/>
          <p:cNvGrpSpPr>
            <a:grpSpLocks noChangeAspect="1"/>
          </p:cNvGrpSpPr>
          <p:nvPr/>
        </p:nvGrpSpPr>
        <p:grpSpPr>
          <a:xfrm>
            <a:off x="5543147" y="617628"/>
            <a:ext cx="1750368" cy="2880000"/>
            <a:chOff x="3214678" y="571480"/>
            <a:chExt cx="2784517" cy="4581525"/>
          </a:xfrm>
        </p:grpSpPr>
        <p:pic>
          <p:nvPicPr>
            <p:cNvPr id="79" name="Picture 2"/>
            <p:cNvPicPr>
              <a:picLocks noChangeAspect="1" noChangeArrowheads="1"/>
            </p:cNvPicPr>
            <p:nvPr/>
          </p:nvPicPr>
          <p:blipFill>
            <a:blip r:embed="rId3"/>
            <a:srcRect/>
            <a:stretch>
              <a:fillRect/>
            </a:stretch>
          </p:blipFill>
          <p:spPr bwMode="auto">
            <a:xfrm>
              <a:off x="3214678" y="571480"/>
              <a:ext cx="2735262" cy="4581525"/>
            </a:xfrm>
            <a:prstGeom prst="rect">
              <a:avLst/>
            </a:prstGeom>
            <a:noFill/>
          </p:spPr>
        </p:pic>
        <p:sp>
          <p:nvSpPr>
            <p:cNvPr id="80" name="AutoShape 3"/>
            <p:cNvSpPr>
              <a:spLocks noChangeArrowheads="1"/>
            </p:cNvSpPr>
            <p:nvPr/>
          </p:nvSpPr>
          <p:spPr bwMode="auto">
            <a:xfrm rot="16609938">
              <a:off x="545944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81" name="AutoShape 5"/>
            <p:cNvSpPr>
              <a:spLocks noChangeArrowheads="1"/>
            </p:cNvSpPr>
            <p:nvPr/>
          </p:nvSpPr>
          <p:spPr bwMode="auto">
            <a:xfrm>
              <a:off x="535781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2" name="AutoShape 6"/>
            <p:cNvSpPr>
              <a:spLocks noChangeArrowheads="1"/>
            </p:cNvSpPr>
            <p:nvPr/>
          </p:nvSpPr>
          <p:spPr bwMode="auto">
            <a:xfrm rot="16200000">
              <a:off x="443807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3" name="AutoShape 7"/>
            <p:cNvSpPr>
              <a:spLocks noChangeArrowheads="1"/>
            </p:cNvSpPr>
            <p:nvPr/>
          </p:nvSpPr>
          <p:spPr bwMode="auto">
            <a:xfrm>
              <a:off x="535781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4" name="AutoShape 8"/>
            <p:cNvSpPr>
              <a:spLocks noChangeArrowheads="1"/>
            </p:cNvSpPr>
            <p:nvPr/>
          </p:nvSpPr>
          <p:spPr bwMode="auto">
            <a:xfrm rot="10800000">
              <a:off x="357186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5" name="Rectangle 17"/>
            <p:cNvSpPr>
              <a:spLocks noChangeArrowheads="1"/>
            </p:cNvSpPr>
            <p:nvPr/>
          </p:nvSpPr>
          <p:spPr bwMode="auto">
            <a:xfrm>
              <a:off x="537526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6" name="Rectangle 18"/>
            <p:cNvSpPr>
              <a:spLocks noChangeArrowheads="1"/>
            </p:cNvSpPr>
            <p:nvPr/>
          </p:nvSpPr>
          <p:spPr bwMode="auto">
            <a:xfrm>
              <a:off x="537526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7" name="Rectangle 19"/>
            <p:cNvSpPr>
              <a:spLocks noChangeArrowheads="1"/>
            </p:cNvSpPr>
            <p:nvPr/>
          </p:nvSpPr>
          <p:spPr bwMode="auto">
            <a:xfrm>
              <a:off x="379094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88" name="Rectangle 20"/>
            <p:cNvSpPr>
              <a:spLocks noChangeArrowheads="1"/>
            </p:cNvSpPr>
            <p:nvPr/>
          </p:nvSpPr>
          <p:spPr bwMode="auto">
            <a:xfrm>
              <a:off x="413606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9" name="Rectangle 21"/>
            <p:cNvSpPr>
              <a:spLocks noChangeArrowheads="1"/>
            </p:cNvSpPr>
            <p:nvPr/>
          </p:nvSpPr>
          <p:spPr bwMode="auto">
            <a:xfrm>
              <a:off x="357662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0" name="Rectangle 22"/>
            <p:cNvSpPr>
              <a:spLocks noChangeArrowheads="1"/>
            </p:cNvSpPr>
            <p:nvPr/>
          </p:nvSpPr>
          <p:spPr bwMode="auto">
            <a:xfrm>
              <a:off x="357504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1" name="AutoShape 8"/>
            <p:cNvSpPr>
              <a:spLocks noChangeArrowheads="1"/>
            </p:cNvSpPr>
            <p:nvPr/>
          </p:nvSpPr>
          <p:spPr bwMode="auto">
            <a:xfrm rot="10800000">
              <a:off x="357186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2" name="AutoShape 3"/>
            <p:cNvSpPr>
              <a:spLocks noChangeArrowheads="1"/>
            </p:cNvSpPr>
            <p:nvPr/>
          </p:nvSpPr>
          <p:spPr bwMode="auto">
            <a:xfrm rot="16609938">
              <a:off x="4316437" y="2173305"/>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pic>
        <p:nvPicPr>
          <p:cNvPr id="94" name="Picture 2"/>
          <p:cNvPicPr>
            <a:picLocks noChangeAspect="1" noChangeArrowheads="1"/>
          </p:cNvPicPr>
          <p:nvPr/>
        </p:nvPicPr>
        <p:blipFill>
          <a:blip r:embed="rId3"/>
          <a:srcRect/>
          <a:stretch>
            <a:fillRect/>
          </a:stretch>
        </p:blipFill>
        <p:spPr bwMode="auto">
          <a:xfrm>
            <a:off x="7358082" y="617628"/>
            <a:ext cx="1719406" cy="2880000"/>
          </a:xfrm>
          <a:prstGeom prst="rect">
            <a:avLst/>
          </a:prstGeom>
          <a:noFill/>
        </p:spPr>
      </p:pic>
      <p:sp>
        <p:nvSpPr>
          <p:cNvPr id="96" name="AutoShape 5"/>
          <p:cNvSpPr>
            <a:spLocks noChangeArrowheads="1"/>
          </p:cNvSpPr>
          <p:nvPr/>
        </p:nvSpPr>
        <p:spPr bwMode="auto">
          <a:xfrm>
            <a:off x="8705276" y="1017800"/>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7" name="AutoShape 6"/>
          <p:cNvSpPr>
            <a:spLocks noChangeArrowheads="1"/>
          </p:cNvSpPr>
          <p:nvPr/>
        </p:nvSpPr>
        <p:spPr bwMode="auto">
          <a:xfrm rot="16200000">
            <a:off x="8127119" y="1378697"/>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98" name="AutoShape 7"/>
          <p:cNvSpPr>
            <a:spLocks noChangeArrowheads="1"/>
          </p:cNvSpPr>
          <p:nvPr/>
        </p:nvSpPr>
        <p:spPr bwMode="auto">
          <a:xfrm>
            <a:off x="8705276" y="277315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9" name="AutoShape 8"/>
          <p:cNvSpPr>
            <a:spLocks noChangeArrowheads="1"/>
          </p:cNvSpPr>
          <p:nvPr/>
        </p:nvSpPr>
        <p:spPr bwMode="auto">
          <a:xfrm rot="10800000">
            <a:off x="7582614" y="972894"/>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0" name="Rectangle 17"/>
          <p:cNvSpPr>
            <a:spLocks noChangeArrowheads="1"/>
          </p:cNvSpPr>
          <p:nvPr/>
        </p:nvSpPr>
        <p:spPr bwMode="auto">
          <a:xfrm>
            <a:off x="8716243" y="797255"/>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1" name="Rectangle 18"/>
          <p:cNvSpPr>
            <a:spLocks noChangeArrowheads="1"/>
          </p:cNvSpPr>
          <p:nvPr/>
        </p:nvSpPr>
        <p:spPr bwMode="auto">
          <a:xfrm>
            <a:off x="8716243" y="1695390"/>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2" name="Rectangle 19"/>
          <p:cNvSpPr>
            <a:spLocks noChangeArrowheads="1"/>
          </p:cNvSpPr>
          <p:nvPr/>
        </p:nvSpPr>
        <p:spPr bwMode="auto">
          <a:xfrm>
            <a:off x="7720325" y="1576935"/>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03" name="Rectangle 20"/>
          <p:cNvSpPr>
            <a:spLocks noChangeArrowheads="1"/>
          </p:cNvSpPr>
          <p:nvPr/>
        </p:nvSpPr>
        <p:spPr bwMode="auto">
          <a:xfrm>
            <a:off x="7937273" y="3266130"/>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4" name="Rectangle 21"/>
          <p:cNvSpPr>
            <a:spLocks noChangeArrowheads="1"/>
          </p:cNvSpPr>
          <p:nvPr/>
        </p:nvSpPr>
        <p:spPr bwMode="auto">
          <a:xfrm>
            <a:off x="7585606" y="1695390"/>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05" name="Rectangle 22"/>
          <p:cNvSpPr>
            <a:spLocks noChangeArrowheads="1"/>
          </p:cNvSpPr>
          <p:nvPr/>
        </p:nvSpPr>
        <p:spPr bwMode="auto">
          <a:xfrm>
            <a:off x="7584608" y="799250"/>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6" name="AutoShape 8"/>
          <p:cNvSpPr>
            <a:spLocks noChangeArrowheads="1"/>
          </p:cNvSpPr>
          <p:nvPr/>
        </p:nvSpPr>
        <p:spPr bwMode="auto">
          <a:xfrm rot="10800000">
            <a:off x="7582615" y="1871028"/>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8" name="AutoShape 14"/>
          <p:cNvSpPr>
            <a:spLocks noChangeArrowheads="1"/>
          </p:cNvSpPr>
          <p:nvPr/>
        </p:nvSpPr>
        <p:spPr bwMode="auto">
          <a:xfrm>
            <a:off x="2500298" y="1214422"/>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09" name="AutoShape 14"/>
          <p:cNvSpPr>
            <a:spLocks noChangeArrowheads="1"/>
          </p:cNvSpPr>
          <p:nvPr/>
        </p:nvSpPr>
        <p:spPr bwMode="auto">
          <a:xfrm rot="5400000">
            <a:off x="3108926" y="748670"/>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12" name="TextBox 111"/>
          <p:cNvSpPr txBox="1"/>
          <p:nvPr/>
        </p:nvSpPr>
        <p:spPr>
          <a:xfrm>
            <a:off x="0"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0 </a:t>
            </a:r>
            <a:r>
              <a:rPr lang="en-US" sz="1400" b="1" dirty="0" smtClean="0">
                <a:solidFill>
                  <a:srgbClr val="FFFF00"/>
                </a:solidFill>
                <a:latin typeface="Calibri" pitchFamily="34" charset="0"/>
                <a:cs typeface="Calibri" pitchFamily="34" charset="0"/>
              </a:rPr>
              <a:t>Connections</a:t>
            </a:r>
            <a:endParaRPr lang="ar-SA" sz="1400" b="1" dirty="0">
              <a:solidFill>
                <a:srgbClr val="FFFF00"/>
              </a:solidFill>
              <a:latin typeface="Calibri" pitchFamily="34" charset="0"/>
            </a:endParaRPr>
          </a:p>
        </p:txBody>
      </p:sp>
      <p:sp>
        <p:nvSpPr>
          <p:cNvPr id="114" name="TextBox 113"/>
          <p:cNvSpPr txBox="1"/>
          <p:nvPr/>
        </p:nvSpPr>
        <p:spPr>
          <a:xfrm>
            <a:off x="37006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PR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7" name="TextBox 116"/>
          <p:cNvSpPr txBox="1"/>
          <p:nvPr/>
        </p:nvSpPr>
        <p:spPr>
          <a:xfrm>
            <a:off x="1899149"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V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8" name="TextBox 117"/>
          <p:cNvSpPr txBox="1"/>
          <p:nvPr/>
        </p:nvSpPr>
        <p:spPr>
          <a:xfrm>
            <a:off x="5409445"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9" name="TextBox 118"/>
          <p:cNvSpPr txBox="1"/>
          <p:nvPr/>
        </p:nvSpPr>
        <p:spPr>
          <a:xfrm>
            <a:off x="73085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FP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110" name="Rectangle 109"/>
          <p:cNvSpPr/>
          <p:nvPr/>
        </p:nvSpPr>
        <p:spPr>
          <a:xfrm>
            <a:off x="71406" y="571480"/>
            <a:ext cx="7286676" cy="3357586"/>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3" name="Rectangle 112"/>
          <p:cNvSpPr/>
          <p:nvPr/>
        </p:nvSpPr>
        <p:spPr>
          <a:xfrm>
            <a:off x="8174800" y="2214554"/>
            <a:ext cx="469166" cy="338554"/>
          </a:xfrm>
          <a:prstGeom prst="rect">
            <a:avLst/>
          </a:prstGeom>
          <a:solidFill>
            <a:schemeClr val="tx1"/>
          </a:solidFill>
        </p:spPr>
        <p:txBody>
          <a:bodyPr wrap="none">
            <a:spAutoFit/>
          </a:bodyPr>
          <a:lstStyle/>
          <a:p>
            <a:r>
              <a:rPr lang="en-US" sz="1600" b="1" dirty="0" smtClean="0">
                <a:solidFill>
                  <a:schemeClr val="bg1"/>
                </a:solidFill>
                <a:latin typeface="Calibri" pitchFamily="34" charset="0"/>
                <a:cs typeface="Calibri" pitchFamily="34" charset="0"/>
              </a:rPr>
              <a:t>(</a:t>
            </a:r>
            <a:r>
              <a:rPr lang="en-US" sz="1600" b="1" dirty="0" err="1" smtClean="0">
                <a:solidFill>
                  <a:schemeClr val="bg1"/>
                </a:solidFill>
                <a:latin typeface="Calibri" pitchFamily="34" charset="0"/>
                <a:cs typeface="Calibri" pitchFamily="34" charset="0"/>
              </a:rPr>
              <a:t>F</a:t>
            </a:r>
            <a:r>
              <a:rPr lang="en-US" sz="1600" b="1" baseline="30000" dirty="0" err="1" smtClean="0">
                <a:solidFill>
                  <a:schemeClr val="bg1"/>
                </a:solidFill>
                <a:latin typeface="Calibri" pitchFamily="34" charset="0"/>
                <a:cs typeface="Calibri" pitchFamily="34" charset="0"/>
              </a:rPr>
              <a:t>a</a:t>
            </a:r>
            <a:r>
              <a:rPr lang="en-US" sz="1600" b="1" dirty="0" smtClean="0">
                <a:solidFill>
                  <a:schemeClr val="bg1"/>
                </a:solidFill>
                <a:latin typeface="Calibri" pitchFamily="34" charset="0"/>
                <a:cs typeface="Calibri" pitchFamily="34" charset="0"/>
              </a:rPr>
              <a:t>)</a:t>
            </a:r>
            <a:endParaRPr lang="en-US" sz="1600" b="1" dirty="0">
              <a:solidFill>
                <a:schemeClr val="bg1"/>
              </a:solidFill>
            </a:endParaRPr>
          </a:p>
        </p:txBody>
      </p:sp>
      <p:sp>
        <p:nvSpPr>
          <p:cNvPr id="115" name="Rectangle 114"/>
          <p:cNvSpPr/>
          <p:nvPr/>
        </p:nvSpPr>
        <p:spPr>
          <a:xfrm>
            <a:off x="8127869" y="928670"/>
            <a:ext cx="485197" cy="338554"/>
          </a:xfrm>
          <a:prstGeom prst="rect">
            <a:avLst/>
          </a:prstGeom>
          <a:solidFill>
            <a:schemeClr val="tx1"/>
          </a:solidFill>
        </p:spPr>
        <p:txBody>
          <a:bodyPr wrap="none">
            <a:spAutoFit/>
          </a:bodyPr>
          <a:lstStyle/>
          <a:p>
            <a:r>
              <a:rPr lang="en-US" sz="1600" b="1" dirty="0" smtClean="0">
                <a:solidFill>
                  <a:schemeClr val="bg1"/>
                </a:solidFill>
                <a:latin typeface="Calibri" pitchFamily="34" charset="0"/>
                <a:cs typeface="Calibri" pitchFamily="34" charset="0"/>
              </a:rPr>
              <a:t>(P</a:t>
            </a:r>
            <a:r>
              <a:rPr lang="en-US" sz="1600" b="1" baseline="30000" dirty="0" smtClean="0">
                <a:solidFill>
                  <a:schemeClr val="bg1"/>
                </a:solidFill>
                <a:latin typeface="Calibri" pitchFamily="34" charset="0"/>
                <a:cs typeface="Calibri" pitchFamily="34" charset="0"/>
              </a:rPr>
              <a:t>a</a:t>
            </a:r>
            <a:r>
              <a:rPr lang="en-US" sz="1600" b="1" dirty="0" smtClean="0">
                <a:solidFill>
                  <a:schemeClr val="bg1"/>
                </a:solidFill>
                <a:latin typeface="Calibri" pitchFamily="34" charset="0"/>
                <a:cs typeface="Calibri" pitchFamily="34" charset="0"/>
              </a:rPr>
              <a:t>)</a:t>
            </a:r>
            <a:endParaRPr lang="en-US" sz="1600" b="1" dirty="0">
              <a:solidFill>
                <a:schemeClr val="bg1"/>
              </a:solidFill>
            </a:endParaRPr>
          </a:p>
        </p:txBody>
      </p:sp>
      <p:sp>
        <p:nvSpPr>
          <p:cNvPr id="111" name="AutoShape 3"/>
          <p:cNvSpPr>
            <a:spLocks noChangeArrowheads="1"/>
          </p:cNvSpPr>
          <p:nvPr/>
        </p:nvSpPr>
        <p:spPr bwMode="auto">
          <a:xfrm rot="16609938">
            <a:off x="8785760" y="1070464"/>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16" name="AutoShape 3"/>
          <p:cNvSpPr>
            <a:spLocks noChangeArrowheads="1"/>
          </p:cNvSpPr>
          <p:nvPr/>
        </p:nvSpPr>
        <p:spPr bwMode="auto">
          <a:xfrm rot="16609938">
            <a:off x="8785762" y="2284913"/>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 fill="hold"/>
                                        <p:tgtEl>
                                          <p:spTgt spid="1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14282" y="5291752"/>
            <a:ext cx="8640000" cy="1323439"/>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Closing the patient segment of the arterial line (P</a:t>
            </a:r>
            <a:r>
              <a:rPr lang="en-US" sz="2000" baseline="30000" dirty="0" smtClean="0">
                <a:latin typeface="Calibri" pitchFamily="34" charset="0"/>
                <a:cs typeface="Calibri" pitchFamily="34" charset="0"/>
              </a:rPr>
              <a:t>a</a:t>
            </a:r>
            <a:r>
              <a:rPr lang="en-US" sz="2000" dirty="0">
                <a:latin typeface="Calibri" pitchFamily="34" charset="0"/>
                <a:cs typeface="Calibri" pitchFamily="34" charset="0"/>
              </a:rPr>
              <a:t>) </a:t>
            </a:r>
            <a:r>
              <a:rPr lang="en-US" sz="2000" dirty="0" smtClean="0">
                <a:latin typeface="Calibri" pitchFamily="34" charset="0"/>
                <a:cs typeface="Calibri" pitchFamily="34" charset="0"/>
              </a:rPr>
              <a:t>and of the venous line </a:t>
            </a:r>
            <a:r>
              <a:rPr lang="en-US" sz="2000" dirty="0">
                <a:latin typeface="Calibri" pitchFamily="34" charset="0"/>
                <a:cs typeface="Calibri" pitchFamily="34" charset="0"/>
              </a:rPr>
              <a:t>(</a:t>
            </a:r>
            <a:r>
              <a:rPr lang="en-US" sz="2000" dirty="0" err="1">
                <a:latin typeface="Calibri" pitchFamily="34" charset="0"/>
                <a:cs typeface="Calibri" pitchFamily="34" charset="0"/>
              </a:rPr>
              <a:t>P</a:t>
            </a:r>
            <a:r>
              <a:rPr lang="en-US" sz="2000" baseline="30000" dirty="0" err="1">
                <a:latin typeface="Calibri" pitchFamily="34" charset="0"/>
                <a:cs typeface="Calibri" pitchFamily="34" charset="0"/>
              </a:rPr>
              <a:t>v</a:t>
            </a:r>
            <a:r>
              <a:rPr lang="en-US" sz="2000" dirty="0">
                <a:latin typeface="Calibri" pitchFamily="34" charset="0"/>
                <a:cs typeface="Calibri" pitchFamily="34" charset="0"/>
              </a:rPr>
              <a:t>) </a:t>
            </a:r>
            <a:r>
              <a:rPr lang="en-US" sz="2000" dirty="0" smtClean="0">
                <a:latin typeface="Calibri" pitchFamily="34" charset="0"/>
                <a:cs typeface="Calibri" pitchFamily="34" charset="0"/>
              </a:rPr>
              <a:t> clamps </a:t>
            </a:r>
            <a:r>
              <a:rPr lang="en-US" sz="2000" dirty="0">
                <a:latin typeface="Calibri" pitchFamily="34" charset="0"/>
                <a:cs typeface="Calibri" pitchFamily="34" charset="0"/>
              </a:rPr>
              <a:t>during the AHD session will create a closed circuit </a:t>
            </a:r>
            <a:r>
              <a:rPr lang="en-US" sz="2000" dirty="0">
                <a:solidFill>
                  <a:srgbClr val="FFFF00"/>
                </a:solidFill>
                <a:latin typeface="Calibri" pitchFamily="34" charset="0"/>
                <a:cs typeface="Calibri" pitchFamily="34" charset="0"/>
              </a:rPr>
              <a:t>involving the (R), (</a:t>
            </a:r>
            <a:r>
              <a:rPr lang="en-US" sz="2000" dirty="0" err="1">
                <a:solidFill>
                  <a:srgbClr val="FFFF00"/>
                </a:solidFill>
                <a:latin typeface="Calibri" pitchFamily="34" charset="0"/>
                <a:cs typeface="Calibri" pitchFamily="34" charset="0"/>
              </a:rPr>
              <a:t>F</a:t>
            </a:r>
            <a:r>
              <a:rPr lang="en-US" sz="2000" baseline="30000" dirty="0" err="1">
                <a:solidFill>
                  <a:srgbClr val="FFFF00"/>
                </a:solidFill>
                <a:latin typeface="Calibri" pitchFamily="34" charset="0"/>
                <a:cs typeface="Calibri" pitchFamily="34" charset="0"/>
              </a:rPr>
              <a:t>a</a:t>
            </a:r>
            <a:r>
              <a:rPr lang="en-US" sz="2000" dirty="0">
                <a:solidFill>
                  <a:srgbClr val="FFFF00"/>
                </a:solidFill>
                <a:latin typeface="Calibri" pitchFamily="34" charset="0"/>
                <a:cs typeface="Calibri" pitchFamily="34" charset="0"/>
              </a:rPr>
              <a:t>), the filter and (F</a:t>
            </a:r>
            <a:r>
              <a:rPr lang="en-US" sz="2000" baseline="30000" dirty="0">
                <a:solidFill>
                  <a:srgbClr val="FFFF00"/>
                </a:solidFill>
                <a:latin typeface="Calibri" pitchFamily="34" charset="0"/>
                <a:cs typeface="Calibri" pitchFamily="34" charset="0"/>
              </a:rPr>
              <a:t>v</a:t>
            </a:r>
            <a:r>
              <a:rPr lang="en-US" sz="2000" dirty="0">
                <a:solidFill>
                  <a:srgbClr val="FFFF00"/>
                </a:solidFill>
                <a:latin typeface="Calibri" pitchFamily="34" charset="0"/>
                <a:cs typeface="Calibri" pitchFamily="34" charset="0"/>
              </a:rPr>
              <a:t>) </a:t>
            </a:r>
            <a:r>
              <a:rPr lang="en-US" sz="2000" dirty="0" smtClean="0">
                <a:latin typeface="Calibri" pitchFamily="34" charset="0"/>
                <a:cs typeface="Calibri" pitchFamily="34" charset="0"/>
              </a:rPr>
              <a:t>and allow adjustment of the bypassed fistula </a:t>
            </a:r>
            <a:r>
              <a:rPr lang="en-US" sz="2000" dirty="0">
                <a:latin typeface="Calibri" pitchFamily="34" charset="0"/>
                <a:cs typeface="Calibri" pitchFamily="34" charset="0"/>
              </a:rPr>
              <a:t>needles </a:t>
            </a:r>
            <a:r>
              <a:rPr lang="en-US" sz="2000" dirty="0" smtClean="0">
                <a:latin typeface="Calibri" pitchFamily="34" charset="0"/>
                <a:cs typeface="Calibri" pitchFamily="34" charset="0"/>
              </a:rPr>
              <a:t>by </a:t>
            </a:r>
            <a:r>
              <a:rPr lang="en-US" sz="2000" dirty="0">
                <a:latin typeface="Calibri" pitchFamily="34" charset="0"/>
                <a:cs typeface="Calibri" pitchFamily="34" charset="0"/>
              </a:rPr>
              <a:t>the operator. </a:t>
            </a:r>
            <a:r>
              <a:rPr lang="en-US" sz="2000" dirty="0" smtClean="0">
                <a:latin typeface="Calibri" pitchFamily="34" charset="0"/>
                <a:cs typeface="Calibri" pitchFamily="34" charset="0"/>
              </a:rPr>
              <a:t> </a:t>
            </a:r>
            <a:endParaRPr lang="en-US" sz="2000" dirty="0">
              <a:latin typeface="Calibri" pitchFamily="34" charset="0"/>
              <a:cs typeface="Calibri" pitchFamily="34" charset="0"/>
            </a:endParaRPr>
          </a:p>
        </p:txBody>
      </p:sp>
      <p:pic>
        <p:nvPicPr>
          <p:cNvPr id="15" name="Picture 2"/>
          <p:cNvPicPr>
            <a:picLocks noChangeAspect="1" noChangeArrowheads="1"/>
          </p:cNvPicPr>
          <p:nvPr/>
        </p:nvPicPr>
        <p:blipFill>
          <a:blip r:embed="rId3"/>
          <a:srcRect/>
          <a:stretch>
            <a:fillRect/>
          </a:stretch>
        </p:blipFill>
        <p:spPr bwMode="auto">
          <a:xfrm>
            <a:off x="3214678" y="500042"/>
            <a:ext cx="2579123" cy="4320000"/>
          </a:xfrm>
          <a:prstGeom prst="rect">
            <a:avLst/>
          </a:prstGeom>
          <a:noFill/>
        </p:spPr>
      </p:pic>
      <p:sp>
        <p:nvSpPr>
          <p:cNvPr id="18" name="AutoShape 6"/>
          <p:cNvSpPr>
            <a:spLocks noChangeArrowheads="1"/>
          </p:cNvSpPr>
          <p:nvPr/>
        </p:nvSpPr>
        <p:spPr bwMode="auto">
          <a:xfrm rot="16200000">
            <a:off x="4438075" y="1639315"/>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9" name="AutoShape 7"/>
          <p:cNvSpPr>
            <a:spLocks noChangeArrowheads="1"/>
          </p:cNvSpPr>
          <p:nvPr/>
        </p:nvSpPr>
        <p:spPr bwMode="auto">
          <a:xfrm>
            <a:off x="5248692" y="3786190"/>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2" name="Rectangle 18"/>
          <p:cNvSpPr>
            <a:spLocks noChangeArrowheads="1"/>
          </p:cNvSpPr>
          <p:nvPr/>
        </p:nvSpPr>
        <p:spPr bwMode="auto">
          <a:xfrm>
            <a:off x="5284792" y="2143116"/>
            <a:ext cx="215900" cy="248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3" name="Rectangle 19"/>
          <p:cNvSpPr>
            <a:spLocks noChangeArrowheads="1"/>
          </p:cNvSpPr>
          <p:nvPr/>
        </p:nvSpPr>
        <p:spPr bwMode="auto">
          <a:xfrm>
            <a:off x="3790938" y="1954677"/>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24" name="Rectangle 20"/>
          <p:cNvSpPr>
            <a:spLocks noChangeArrowheads="1"/>
          </p:cNvSpPr>
          <p:nvPr/>
        </p:nvSpPr>
        <p:spPr bwMode="auto">
          <a:xfrm>
            <a:off x="4071932" y="4429132"/>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5" name="Rectangle 21"/>
          <p:cNvSpPr>
            <a:spLocks noChangeArrowheads="1"/>
          </p:cNvSpPr>
          <p:nvPr/>
        </p:nvSpPr>
        <p:spPr bwMode="auto">
          <a:xfrm>
            <a:off x="3576626" y="2071678"/>
            <a:ext cx="214312" cy="2556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27" name="AutoShape 8"/>
          <p:cNvSpPr>
            <a:spLocks noChangeArrowheads="1"/>
          </p:cNvSpPr>
          <p:nvPr/>
        </p:nvSpPr>
        <p:spPr bwMode="auto">
          <a:xfrm rot="10800000">
            <a:off x="3534180" y="2493960"/>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8" name="AutoShape 3"/>
          <p:cNvSpPr>
            <a:spLocks noChangeArrowheads="1"/>
          </p:cNvSpPr>
          <p:nvPr/>
        </p:nvSpPr>
        <p:spPr bwMode="auto">
          <a:xfrm rot="16609938">
            <a:off x="5455431" y="2954913"/>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9" name="TextBox 28"/>
          <p:cNvSpPr txBox="1"/>
          <p:nvPr/>
        </p:nvSpPr>
        <p:spPr>
          <a:xfrm>
            <a:off x="3345752" y="4845618"/>
            <a:ext cx="2369256" cy="369332"/>
          </a:xfrm>
          <a:prstGeom prst="rect">
            <a:avLst/>
          </a:prstGeom>
          <a:noFill/>
        </p:spPr>
        <p:txBody>
          <a:bodyPr wrap="square" rtlCol="1">
            <a:spAutoFit/>
          </a:bodyPr>
          <a:lstStyle/>
          <a:p>
            <a:pPr algn="ctr" rtl="0"/>
            <a:r>
              <a:rPr lang="en-US" b="1" dirty="0" smtClean="0">
                <a:solidFill>
                  <a:srgbClr val="FFFF00"/>
                </a:solidFill>
                <a:latin typeface="Calibri" pitchFamily="34" charset="0"/>
                <a:cs typeface="Calibri" pitchFamily="34" charset="0"/>
              </a:rPr>
              <a:t>Closed Circuit  AHD</a:t>
            </a:r>
            <a:endParaRPr lang="ar-SA" b="1" dirty="0">
              <a:solidFill>
                <a:srgbClr val="FFFF00"/>
              </a:solidFill>
              <a:latin typeface="Calibri" pitchFamily="34" charset="0"/>
            </a:endParaRPr>
          </a:p>
        </p:txBody>
      </p:sp>
      <p:sp>
        <p:nvSpPr>
          <p:cNvPr id="14" name="Rectangle 13"/>
          <p:cNvSpPr/>
          <p:nvPr/>
        </p:nvSpPr>
        <p:spPr>
          <a:xfrm>
            <a:off x="2285984" y="1000108"/>
            <a:ext cx="785793" cy="584775"/>
          </a:xfrm>
          <a:prstGeom prst="rect">
            <a:avLst/>
          </a:prstGeom>
          <a:solidFill>
            <a:schemeClr val="tx1"/>
          </a:solidFill>
        </p:spPr>
        <p:txBody>
          <a:bodyPr wrap="none">
            <a:spAutoFit/>
          </a:bodyPr>
          <a:lstStyle/>
          <a:p>
            <a:r>
              <a:rPr lang="en-US" sz="3200" b="1" dirty="0" smtClean="0">
                <a:solidFill>
                  <a:schemeClr val="bg1"/>
                </a:solidFill>
                <a:latin typeface="Calibri" pitchFamily="34" charset="0"/>
                <a:cs typeface="Calibri" pitchFamily="34" charset="0"/>
              </a:rPr>
              <a:t>(</a:t>
            </a:r>
            <a:r>
              <a:rPr lang="en-US" sz="3200" b="1" dirty="0" err="1" smtClean="0">
                <a:solidFill>
                  <a:schemeClr val="bg1"/>
                </a:solidFill>
                <a:latin typeface="Calibri" pitchFamily="34" charset="0"/>
                <a:cs typeface="Calibri" pitchFamily="34" charset="0"/>
              </a:rPr>
              <a:t>P</a:t>
            </a:r>
            <a:r>
              <a:rPr lang="en-US" sz="3200" b="1" baseline="30000" dirty="0" err="1" smtClean="0">
                <a:solidFill>
                  <a:schemeClr val="bg1"/>
                </a:solidFill>
                <a:latin typeface="Calibri" pitchFamily="34" charset="0"/>
                <a:cs typeface="Calibri" pitchFamily="34" charset="0"/>
              </a:rPr>
              <a:t>v</a:t>
            </a:r>
            <a:r>
              <a:rPr lang="en-US" sz="3200" b="1" dirty="0" smtClean="0">
                <a:solidFill>
                  <a:schemeClr val="bg1"/>
                </a:solidFill>
                <a:latin typeface="Calibri" pitchFamily="34" charset="0"/>
                <a:cs typeface="Calibri" pitchFamily="34" charset="0"/>
              </a:rPr>
              <a:t>)</a:t>
            </a:r>
            <a:endParaRPr lang="en-US" sz="3200" b="1" dirty="0">
              <a:solidFill>
                <a:schemeClr val="bg1"/>
              </a:solidFill>
            </a:endParaRPr>
          </a:p>
        </p:txBody>
      </p:sp>
      <p:sp>
        <p:nvSpPr>
          <p:cNvPr id="16" name="Rectangle 15"/>
          <p:cNvSpPr/>
          <p:nvPr/>
        </p:nvSpPr>
        <p:spPr>
          <a:xfrm>
            <a:off x="5929347" y="1000108"/>
            <a:ext cx="785793" cy="584775"/>
          </a:xfrm>
          <a:prstGeom prst="rect">
            <a:avLst/>
          </a:prstGeom>
          <a:solidFill>
            <a:schemeClr val="tx1"/>
          </a:solidFill>
        </p:spPr>
        <p:txBody>
          <a:bodyPr wrap="none">
            <a:spAutoFit/>
          </a:bodyPr>
          <a:lstStyle/>
          <a:p>
            <a:r>
              <a:rPr lang="en-US" sz="3200" b="1" dirty="0" smtClean="0">
                <a:solidFill>
                  <a:schemeClr val="bg1"/>
                </a:solidFill>
                <a:latin typeface="Calibri" pitchFamily="34" charset="0"/>
                <a:cs typeface="Calibri" pitchFamily="34" charset="0"/>
              </a:rPr>
              <a:t>(P</a:t>
            </a:r>
            <a:r>
              <a:rPr lang="en-US" sz="3200" b="1" baseline="30000" dirty="0" smtClean="0">
                <a:solidFill>
                  <a:schemeClr val="bg1"/>
                </a:solidFill>
                <a:latin typeface="Calibri" pitchFamily="34" charset="0"/>
                <a:cs typeface="Calibri" pitchFamily="34" charset="0"/>
              </a:rPr>
              <a:t>a</a:t>
            </a:r>
            <a:r>
              <a:rPr lang="en-US" sz="3200" b="1" dirty="0" smtClean="0">
                <a:solidFill>
                  <a:schemeClr val="bg1"/>
                </a:solidFill>
                <a:latin typeface="Calibri" pitchFamily="34" charset="0"/>
                <a:cs typeface="Calibri" pitchFamily="34" charset="0"/>
              </a:rPr>
              <a:t>)</a:t>
            </a:r>
            <a:endParaRPr lang="en-US"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28"/>
                                        </p:tgtEl>
                                        <p:attrNameLst>
                                          <p:attrName>r</p:attrName>
                                        </p:attrNameLst>
                                      </p:cBhvr>
                                    </p:animRot>
                                  </p:childTnLst>
                                </p:cTn>
                              </p:par>
                              <p:par>
                                <p:cTn id="7" presetID="22" presetClass="entr" presetSubtype="8" repeatCount="indefinite"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wipe(left)">
                                      <p:cBhvr>
                                        <p:cTn id="9" dur="1000"/>
                                        <p:tgtEl>
                                          <p:spTgt spid="18"/>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4" repeatCount="indefinite"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9718" y="6027027"/>
            <a:ext cx="8640000" cy="830997"/>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The </a:t>
            </a:r>
            <a:r>
              <a:rPr lang="en-US" sz="2400" dirty="0">
                <a:latin typeface="Calibri" pitchFamily="34" charset="0"/>
                <a:cs typeface="Calibri" pitchFamily="34" charset="0"/>
              </a:rPr>
              <a:t>AHD connections are registered inventions </a:t>
            </a:r>
            <a:r>
              <a:rPr lang="en-US" sz="2400" dirty="0">
                <a:solidFill>
                  <a:srgbClr val="FFFF00"/>
                </a:solidFill>
                <a:latin typeface="Calibri" pitchFamily="34" charset="0"/>
                <a:cs typeface="Calibri" pitchFamily="34" charset="0"/>
              </a:rPr>
              <a:t>by El </a:t>
            </a:r>
            <a:r>
              <a:rPr lang="en-US" sz="2400" dirty="0" err="1">
                <a:solidFill>
                  <a:srgbClr val="FFFF00"/>
                </a:solidFill>
                <a:latin typeface="Calibri" pitchFamily="34" charset="0"/>
                <a:cs typeface="Calibri" pitchFamily="34" charset="0"/>
              </a:rPr>
              <a:t>hatw</a:t>
            </a:r>
            <a:r>
              <a:rPr lang="en-US" sz="2400" dirty="0">
                <a:solidFill>
                  <a:srgbClr val="FFFF00"/>
                </a:solidFill>
                <a:latin typeface="Calibri" pitchFamily="34" charset="0"/>
                <a:cs typeface="Calibri" pitchFamily="34" charset="0"/>
              </a:rPr>
              <a:t> </a:t>
            </a:r>
            <a:r>
              <a:rPr lang="en-US" sz="2400" dirty="0">
                <a:latin typeface="Calibri" pitchFamily="34" charset="0"/>
                <a:cs typeface="Calibri" pitchFamily="34" charset="0"/>
              </a:rPr>
              <a:t>in the Egyptian patent office </a:t>
            </a:r>
            <a:r>
              <a:rPr lang="en-US" sz="2400" baseline="30000" dirty="0">
                <a:latin typeface="Calibri" pitchFamily="34" charset="0"/>
                <a:cs typeface="Calibri" pitchFamily="34" charset="0"/>
              </a:rPr>
              <a:t>8 </a:t>
            </a:r>
            <a:r>
              <a:rPr lang="en-US" sz="2400" dirty="0">
                <a:solidFill>
                  <a:srgbClr val="FFFF00"/>
                </a:solidFill>
                <a:latin typeface="Calibri" pitchFamily="34" charset="0"/>
                <a:cs typeface="Calibri" pitchFamily="34" charset="0"/>
              </a:rPr>
              <a:t>and the USA patent office</a:t>
            </a:r>
            <a:r>
              <a:rPr lang="en-US" sz="2400" baseline="30000" dirty="0">
                <a:solidFill>
                  <a:srgbClr val="FFFF00"/>
                </a:solidFill>
                <a:latin typeface="Calibri" pitchFamily="34" charset="0"/>
                <a:cs typeface="Calibri" pitchFamily="34" charset="0"/>
              </a:rPr>
              <a:t> 9</a:t>
            </a:r>
            <a:r>
              <a:rPr lang="en-US" sz="2400" dirty="0">
                <a:solidFill>
                  <a:srgbClr val="FFFF00"/>
                </a:solidFill>
                <a:latin typeface="Calibri" pitchFamily="34" charset="0"/>
                <a:cs typeface="Calibri" pitchFamily="34" charset="0"/>
              </a:rPr>
              <a:t>.</a:t>
            </a:r>
          </a:p>
        </p:txBody>
      </p:sp>
      <p:pic>
        <p:nvPicPr>
          <p:cNvPr id="17" name="Picture 4" descr="Picture 006"/>
          <p:cNvPicPr>
            <a:picLocks noGrp="1" noChangeAspect="1" noChangeArrowheads="1"/>
          </p:cNvPicPr>
          <p:nvPr>
            <p:ph idx="1"/>
          </p:nvPr>
        </p:nvPicPr>
        <p:blipFill>
          <a:blip r:embed="rId3" cstate="print"/>
          <a:srcRect/>
          <a:stretch>
            <a:fillRect/>
          </a:stretch>
        </p:blipFill>
        <p:spPr>
          <a:xfrm>
            <a:off x="1187450" y="574689"/>
            <a:ext cx="6694488" cy="4783137"/>
          </a:xfrm>
          <a:noFill/>
          <a:ln/>
        </p:spPr>
      </p:pic>
      <p:sp>
        <p:nvSpPr>
          <p:cNvPr id="18" name="Text Box 7"/>
          <p:cNvSpPr txBox="1">
            <a:spLocks noChangeArrowheads="1"/>
          </p:cNvSpPr>
          <p:nvPr/>
        </p:nvSpPr>
        <p:spPr bwMode="auto">
          <a:xfrm>
            <a:off x="395288" y="5286388"/>
            <a:ext cx="8208962" cy="579438"/>
          </a:xfrm>
          <a:prstGeom prst="rect">
            <a:avLst/>
          </a:prstGeom>
          <a:noFill/>
          <a:ln w="9525">
            <a:noFill/>
            <a:miter lim="800000"/>
            <a:headEnd/>
            <a:tailEnd/>
          </a:ln>
          <a:effectLst/>
        </p:spPr>
        <p:txBody>
          <a:bodyPr>
            <a:spAutoFit/>
          </a:bodyPr>
          <a:lstStyle/>
          <a:p>
            <a:pPr algn="l" rtl="0">
              <a:spcBef>
                <a:spcPct val="50000"/>
              </a:spcBef>
            </a:pPr>
            <a:r>
              <a:rPr lang="en-US" sz="3200" b="1" u="none" dirty="0"/>
              <a:t>Patent no</a:t>
            </a:r>
            <a:r>
              <a:rPr lang="en-US" sz="3200" b="1" u="none"/>
              <a:t>. </a:t>
            </a:r>
            <a:r>
              <a:rPr lang="en-US" sz="3200" b="1" u="none" smtClean="0"/>
              <a:t>21587    </a:t>
            </a:r>
            <a:r>
              <a:rPr lang="en-US" sz="3200" b="1" u="none" dirty="0">
                <a:solidFill>
                  <a:srgbClr val="FF0000"/>
                </a:solidFill>
              </a:rPr>
              <a:t>Egyptian patent office</a:t>
            </a:r>
            <a:endParaRPr lang="en-US" sz="4800" b="1" u="none"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289718" y="522287"/>
            <a:ext cx="8640000" cy="2835275"/>
          </a:xfrm>
        </p:spPr>
        <p:txBody>
          <a:bodyPr/>
          <a:lstStyle/>
          <a:p>
            <a:r>
              <a:rPr lang="en-US" sz="4400" b="1" dirty="0">
                <a:solidFill>
                  <a:srgbClr val="FFFF00"/>
                </a:solidFill>
              </a:rPr>
              <a:t>Rapid accelerated </a:t>
            </a:r>
            <a:r>
              <a:rPr lang="en-US" sz="4400" b="1" dirty="0" err="1">
                <a:solidFill>
                  <a:srgbClr val="FFFF00"/>
                </a:solidFill>
              </a:rPr>
              <a:t>Hemodialysis</a:t>
            </a:r>
            <a:r>
              <a:rPr lang="en-US" sz="4400" b="1" dirty="0">
                <a:solidFill>
                  <a:srgbClr val="FFFF00"/>
                </a:solidFill>
              </a:rPr>
              <a:t> in Children with End </a:t>
            </a:r>
            <a:r>
              <a:rPr lang="en-US" sz="4400" b="1" dirty="0" smtClean="0">
                <a:solidFill>
                  <a:srgbClr val="FFFF00"/>
                </a:solidFill>
              </a:rPr>
              <a:t>Stage </a:t>
            </a:r>
            <a:r>
              <a:rPr lang="en-US" sz="4400" b="1" dirty="0">
                <a:solidFill>
                  <a:srgbClr val="FFFF00"/>
                </a:solidFill>
              </a:rPr>
              <a:t>renal Disease, </a:t>
            </a:r>
            <a:r>
              <a:rPr lang="en-US" sz="2800" b="1" dirty="0">
                <a:solidFill>
                  <a:srgbClr val="FFFF00"/>
                </a:solidFill>
              </a:rPr>
              <a:t>randomized clinical trial on its anticoagulant role and effects on the efficiency    </a:t>
            </a:r>
            <a:endParaRPr lang="en-US" sz="4400" dirty="0">
              <a:solidFill>
                <a:srgbClr val="FFFF00"/>
              </a:solidFill>
            </a:endParaRPr>
          </a:p>
        </p:txBody>
      </p:sp>
      <p:sp>
        <p:nvSpPr>
          <p:cNvPr id="4103" name="Rectangle 7"/>
          <p:cNvSpPr>
            <a:spLocks noGrp="1" noChangeArrowheads="1"/>
          </p:cNvSpPr>
          <p:nvPr>
            <p:ph type="subTitle" idx="1"/>
          </p:nvPr>
        </p:nvSpPr>
        <p:spPr>
          <a:xfrm>
            <a:off x="1371600" y="3819540"/>
            <a:ext cx="6400800" cy="1752600"/>
          </a:xfrm>
        </p:spPr>
        <p:txBody>
          <a:bodyPr/>
          <a:lstStyle/>
          <a:p>
            <a:pPr>
              <a:lnSpc>
                <a:spcPct val="150000"/>
              </a:lnSpc>
            </a:pPr>
            <a:r>
              <a:rPr lang="en-US" sz="3200" b="1" dirty="0"/>
              <a:t>Mohamed </a:t>
            </a:r>
            <a:r>
              <a:rPr lang="en-US" sz="3200" b="1" dirty="0" err="1"/>
              <a:t>Khaled</a:t>
            </a:r>
            <a:r>
              <a:rPr lang="en-US" sz="3200" b="1" dirty="0"/>
              <a:t> El </a:t>
            </a:r>
            <a:r>
              <a:rPr lang="en-US" sz="3200" b="1" dirty="0" err="1"/>
              <a:t>Hatw</a:t>
            </a:r>
            <a:r>
              <a:rPr lang="en-US" sz="3200" b="1" dirty="0"/>
              <a:t> (MD), </a:t>
            </a:r>
          </a:p>
          <a:p>
            <a:pPr>
              <a:lnSpc>
                <a:spcPct val="150000"/>
              </a:lnSpc>
            </a:pPr>
            <a:r>
              <a:rPr lang="en-US" sz="3200" b="1" dirty="0" err="1"/>
              <a:t>Fatina</a:t>
            </a:r>
            <a:r>
              <a:rPr lang="en-US" sz="3200" b="1" dirty="0"/>
              <a:t> </a:t>
            </a:r>
            <a:r>
              <a:rPr lang="en-US" sz="3200" b="1" dirty="0" err="1"/>
              <a:t>Fadel</a:t>
            </a:r>
            <a:r>
              <a:rPr lang="en-US" sz="3200" b="1" dirty="0"/>
              <a:t> (MD) </a:t>
            </a:r>
            <a:r>
              <a:rPr lang="en-US" sz="3200" b="1" dirty="0" smtClean="0"/>
              <a:t>  </a:t>
            </a:r>
            <a:endParaRPr lang="en-US" sz="3200" b="1" dirty="0"/>
          </a:p>
          <a:p>
            <a:pPr>
              <a:lnSpc>
                <a:spcPct val="150000"/>
              </a:lnSpc>
            </a:pPr>
            <a:r>
              <a:rPr lang="en-US" sz="3200" b="1" dirty="0" err="1"/>
              <a:t>Ramzy</a:t>
            </a:r>
            <a:r>
              <a:rPr lang="en-US" sz="3200" b="1" dirty="0"/>
              <a:t> El </a:t>
            </a:r>
            <a:r>
              <a:rPr lang="en-US" sz="3200" b="1" dirty="0" err="1"/>
              <a:t>Baroudy</a:t>
            </a:r>
            <a:r>
              <a:rPr lang="en-US" sz="3200" b="1" dirty="0"/>
              <a:t> (MD)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9718" y="6027027"/>
            <a:ext cx="8640000" cy="830997"/>
          </a:xfrm>
          <a:prstGeom prst="rect">
            <a:avLst/>
          </a:prstGeom>
          <a:noFill/>
        </p:spPr>
        <p:txBody>
          <a:bodyPr wrap="square" rtlCol="1">
            <a:spAutoFit/>
          </a:bodyPr>
          <a:lstStyle/>
          <a:p>
            <a:pPr algn="just" rtl="0"/>
            <a:r>
              <a:rPr lang="en-US" sz="2400" dirty="0" smtClean="0">
                <a:solidFill>
                  <a:srgbClr val="FFFF00"/>
                </a:solidFill>
                <a:latin typeface="Calibri" pitchFamily="34" charset="0"/>
                <a:cs typeface="Calibri" pitchFamily="34" charset="0"/>
              </a:rPr>
              <a:t>The </a:t>
            </a:r>
            <a:r>
              <a:rPr lang="en-US" sz="2400" dirty="0">
                <a:solidFill>
                  <a:srgbClr val="FFFF00"/>
                </a:solidFill>
                <a:latin typeface="Calibri" pitchFamily="34" charset="0"/>
                <a:cs typeface="Calibri" pitchFamily="34" charset="0"/>
              </a:rPr>
              <a:t>AHD connections are registered inventions by El </a:t>
            </a:r>
            <a:r>
              <a:rPr lang="en-US" sz="2400" dirty="0" err="1">
                <a:solidFill>
                  <a:srgbClr val="FFFF00"/>
                </a:solidFill>
                <a:latin typeface="Calibri" pitchFamily="34" charset="0"/>
                <a:cs typeface="Calibri" pitchFamily="34" charset="0"/>
              </a:rPr>
              <a:t>hatw</a:t>
            </a:r>
            <a:r>
              <a:rPr lang="en-US" sz="2400" dirty="0">
                <a:solidFill>
                  <a:srgbClr val="FFFF00"/>
                </a:solidFill>
                <a:latin typeface="Calibri" pitchFamily="34" charset="0"/>
                <a:cs typeface="Calibri" pitchFamily="34" charset="0"/>
              </a:rPr>
              <a:t> in the Egyptian patent office </a:t>
            </a:r>
            <a:r>
              <a:rPr lang="en-US" sz="2400" baseline="30000" dirty="0">
                <a:solidFill>
                  <a:srgbClr val="FFFF00"/>
                </a:solidFill>
                <a:latin typeface="Calibri" pitchFamily="34" charset="0"/>
                <a:cs typeface="Calibri" pitchFamily="34" charset="0"/>
              </a:rPr>
              <a:t>8 </a:t>
            </a:r>
            <a:r>
              <a:rPr lang="en-US" sz="2400" dirty="0">
                <a:latin typeface="Calibri" pitchFamily="34" charset="0"/>
                <a:cs typeface="Calibri" pitchFamily="34" charset="0"/>
              </a:rPr>
              <a:t>and the USA patent office</a:t>
            </a:r>
            <a:r>
              <a:rPr lang="en-US" sz="2400" baseline="30000" dirty="0">
                <a:latin typeface="Calibri" pitchFamily="34" charset="0"/>
                <a:cs typeface="Calibri" pitchFamily="34" charset="0"/>
              </a:rPr>
              <a:t> 9</a:t>
            </a:r>
            <a:r>
              <a:rPr lang="en-US" sz="2400" dirty="0">
                <a:latin typeface="Calibri" pitchFamily="34" charset="0"/>
                <a:cs typeface="Calibri" pitchFamily="34" charset="0"/>
              </a:rPr>
              <a:t>.</a:t>
            </a:r>
          </a:p>
        </p:txBody>
      </p:sp>
      <p:pic>
        <p:nvPicPr>
          <p:cNvPr id="7" name="Picture 4" descr="Picture 005"/>
          <p:cNvPicPr>
            <a:picLocks noGrp="1" noChangeAspect="1" noChangeArrowheads="1"/>
          </p:cNvPicPr>
          <p:nvPr>
            <p:ph sz="half" idx="1"/>
          </p:nvPr>
        </p:nvPicPr>
        <p:blipFill>
          <a:blip r:embed="rId3"/>
          <a:srcRect/>
          <a:stretch>
            <a:fillRect/>
          </a:stretch>
        </p:blipFill>
        <p:spPr>
          <a:xfrm>
            <a:off x="1028700" y="581036"/>
            <a:ext cx="3048000" cy="4419600"/>
          </a:xfrm>
          <a:noFill/>
          <a:ln/>
        </p:spPr>
      </p:pic>
      <p:pic>
        <p:nvPicPr>
          <p:cNvPr id="8" name="Picture 6" descr="Picture 008"/>
          <p:cNvPicPr>
            <a:picLocks noChangeAspect="1" noChangeArrowheads="1"/>
          </p:cNvPicPr>
          <p:nvPr/>
        </p:nvPicPr>
        <p:blipFill>
          <a:blip r:embed="rId4" cstate="print"/>
          <a:srcRect/>
          <a:stretch>
            <a:fillRect/>
          </a:stretch>
        </p:blipFill>
        <p:spPr>
          <a:xfrm>
            <a:off x="5064125" y="581036"/>
            <a:ext cx="3052763" cy="4419600"/>
          </a:xfrm>
          <a:prstGeom prst="rect">
            <a:avLst/>
          </a:prstGeom>
          <a:noFill/>
          <a:ln/>
        </p:spPr>
      </p:pic>
      <p:sp>
        <p:nvSpPr>
          <p:cNvPr id="10" name="Text Box 8"/>
          <p:cNvSpPr txBox="1">
            <a:spLocks noChangeArrowheads="1"/>
          </p:cNvSpPr>
          <p:nvPr/>
        </p:nvSpPr>
        <p:spPr bwMode="auto">
          <a:xfrm>
            <a:off x="395288" y="5033980"/>
            <a:ext cx="8208962" cy="823912"/>
          </a:xfrm>
          <a:prstGeom prst="rect">
            <a:avLst/>
          </a:prstGeom>
          <a:noFill/>
          <a:ln w="9525">
            <a:noFill/>
            <a:miter lim="800000"/>
            <a:headEnd/>
            <a:tailEnd/>
          </a:ln>
          <a:effectLst/>
        </p:spPr>
        <p:txBody>
          <a:bodyPr>
            <a:spAutoFit/>
          </a:bodyPr>
          <a:lstStyle/>
          <a:p>
            <a:pPr algn="l" rtl="0">
              <a:spcBef>
                <a:spcPct val="50000"/>
              </a:spcBef>
            </a:pPr>
            <a:r>
              <a:rPr lang="en-US" sz="3200" b="1" u="none" dirty="0"/>
              <a:t>Patent no</a:t>
            </a:r>
            <a:r>
              <a:rPr lang="en-US" sz="3200" b="1" u="none"/>
              <a:t>. </a:t>
            </a:r>
            <a:r>
              <a:rPr lang="en-US" sz="3200" b="1" u="none" smtClean="0"/>
              <a:t>6610027                    </a:t>
            </a:r>
            <a:r>
              <a:rPr lang="en-US" sz="4800" b="1" u="none" dirty="0">
                <a:solidFill>
                  <a:srgbClr val="FF0000"/>
                </a:solidFill>
              </a:rPr>
              <a:t>USPTO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250825" y="1844675"/>
            <a:ext cx="8497888" cy="3240088"/>
          </a:xfrm>
          <a:prstGeom prst="rect">
            <a:avLst/>
          </a:prstGeom>
          <a:solidFill>
            <a:srgbClr val="FF0000"/>
          </a:solidFill>
          <a:ln w="9525" algn="ctr">
            <a:noFill/>
            <a:miter lim="800000"/>
            <a:headEnd/>
            <a:tailEnd/>
          </a:ln>
          <a:effectLst/>
        </p:spPr>
        <p:txBody>
          <a:bodyPr anchor="ctr"/>
          <a:lstStyle/>
          <a:p>
            <a:pPr algn="ctr" rtl="0"/>
            <a:r>
              <a:rPr lang="en-US" sz="10600" b="1" dirty="0" smtClean="0">
                <a:solidFill>
                  <a:srgbClr val="000000"/>
                </a:solidFill>
              </a:rPr>
              <a:t>Objectives</a:t>
            </a:r>
            <a:endParaRPr lang="en-US" sz="10600" b="1" dirty="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dirty="0" smtClean="0">
                <a:solidFill>
                  <a:srgbClr val="000000"/>
                </a:solidFill>
              </a:rPr>
              <a:t>Objectives</a:t>
            </a:r>
            <a:endParaRPr lang="en-US" sz="3200" b="1" dirty="0">
              <a:solidFill>
                <a:srgbClr val="000000"/>
              </a:solidFill>
            </a:endParaRPr>
          </a:p>
        </p:txBody>
      </p:sp>
      <p:sp>
        <p:nvSpPr>
          <p:cNvPr id="3" name="TextBox 2"/>
          <p:cNvSpPr txBox="1"/>
          <p:nvPr/>
        </p:nvSpPr>
        <p:spPr>
          <a:xfrm>
            <a:off x="289718" y="5955589"/>
            <a:ext cx="8640000" cy="830997"/>
          </a:xfrm>
          <a:prstGeom prst="rect">
            <a:avLst/>
          </a:prstGeom>
          <a:solidFill>
            <a:srgbClr val="FF0000"/>
          </a:solidFill>
        </p:spPr>
        <p:txBody>
          <a:bodyPr wrap="square" rtlCol="1">
            <a:spAutoFit/>
          </a:bodyPr>
          <a:lstStyle/>
          <a:p>
            <a:pPr algn="l" rtl="0"/>
            <a:r>
              <a:rPr lang="en-US" sz="2400" dirty="0" smtClean="0">
                <a:latin typeface="Calibri" pitchFamily="34" charset="0"/>
                <a:cs typeface="Calibri" pitchFamily="34" charset="0"/>
              </a:rPr>
              <a:t> </a:t>
            </a:r>
            <a:r>
              <a:rPr lang="en-US" sz="2400" b="1" dirty="0" smtClean="0">
                <a:latin typeface="Calibri" pitchFamily="34" charset="0"/>
                <a:cs typeface="Calibri" pitchFamily="34" charset="0"/>
              </a:rPr>
              <a:t>Objectives:</a:t>
            </a:r>
            <a:r>
              <a:rPr lang="en-US" sz="2400" dirty="0" smtClean="0">
                <a:latin typeface="Calibri" pitchFamily="34" charset="0"/>
                <a:cs typeface="Calibri" pitchFamily="34" charset="0"/>
              </a:rPr>
              <a:t> Assess R-AHD</a:t>
            </a:r>
            <a:r>
              <a:rPr lang="en-US" sz="2400" baseline="30000" dirty="0" smtClean="0">
                <a:latin typeface="Calibri" pitchFamily="34" charset="0"/>
                <a:cs typeface="Calibri" pitchFamily="34" charset="0"/>
              </a:rPr>
              <a:t> </a:t>
            </a:r>
            <a:r>
              <a:rPr lang="en-US" sz="2400" dirty="0" smtClean="0">
                <a:latin typeface="Calibri" pitchFamily="34" charset="0"/>
                <a:cs typeface="Calibri" pitchFamily="34" charset="0"/>
              </a:rPr>
              <a:t>with regards to anticoagulation effect and effect on the dialysis efficiency.   </a:t>
            </a:r>
            <a:endParaRPr lang="en-US" sz="24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dirty="0" smtClean="0">
                <a:solidFill>
                  <a:srgbClr val="000000"/>
                </a:solidFill>
              </a:rPr>
              <a:t>Objectives</a:t>
            </a:r>
            <a:endParaRPr lang="en-US" sz="3200" b="1" dirty="0">
              <a:solidFill>
                <a:srgbClr val="000000"/>
              </a:solidFill>
            </a:endParaRPr>
          </a:p>
        </p:txBody>
      </p:sp>
      <p:sp>
        <p:nvSpPr>
          <p:cNvPr id="3" name="TextBox 2"/>
          <p:cNvSpPr txBox="1"/>
          <p:nvPr/>
        </p:nvSpPr>
        <p:spPr>
          <a:xfrm>
            <a:off x="214282" y="5534585"/>
            <a:ext cx="8640000" cy="1323439"/>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 </a:t>
            </a:r>
            <a:r>
              <a:rPr lang="en-US" sz="2000" dirty="0">
                <a:latin typeface="Calibri" pitchFamily="34" charset="0"/>
                <a:cs typeface="Calibri" pitchFamily="34" charset="0"/>
              </a:rPr>
              <a:t>The main objectives of this study were to </a:t>
            </a:r>
            <a:endParaRPr lang="en-US" sz="2000" dirty="0" smtClean="0">
              <a:latin typeface="Calibri" pitchFamily="34" charset="0"/>
              <a:cs typeface="Calibri" pitchFamily="34" charset="0"/>
            </a:endParaRPr>
          </a:p>
          <a:p>
            <a:pPr marL="457200" indent="-457200" algn="just" rtl="0"/>
            <a:r>
              <a:rPr lang="en-US" sz="2000" smtClean="0">
                <a:latin typeface="Calibri" pitchFamily="34" charset="0"/>
                <a:cs typeface="Calibri" pitchFamily="34" charset="0"/>
              </a:rPr>
              <a:t>(1) </a:t>
            </a:r>
            <a:r>
              <a:rPr lang="en-US" sz="2000" dirty="0" smtClean="0">
                <a:latin typeface="Calibri" pitchFamily="34" charset="0"/>
                <a:cs typeface="Calibri" pitchFamily="34" charset="0"/>
              </a:rPr>
              <a:t>Explore </a:t>
            </a:r>
            <a:r>
              <a:rPr lang="en-US" sz="2000" dirty="0">
                <a:latin typeface="Calibri" pitchFamily="34" charset="0"/>
                <a:cs typeface="Calibri" pitchFamily="34" charset="0"/>
              </a:rPr>
              <a:t>the 5 different models of AHD connections with regards to </a:t>
            </a:r>
            <a:r>
              <a:rPr lang="en-US" sz="2000" dirty="0">
                <a:solidFill>
                  <a:srgbClr val="FFFF00"/>
                </a:solidFill>
                <a:latin typeface="Calibri" pitchFamily="34" charset="0"/>
                <a:cs typeface="Calibri" pitchFamily="34" charset="0"/>
              </a:rPr>
              <a:t>their ability to decrease the heparin dose during </a:t>
            </a:r>
            <a:r>
              <a:rPr lang="en-US" sz="2000" dirty="0" err="1">
                <a:solidFill>
                  <a:srgbClr val="FFFF00"/>
                </a:solidFill>
                <a:latin typeface="Calibri" pitchFamily="34" charset="0"/>
                <a:cs typeface="Calibri" pitchFamily="34" charset="0"/>
              </a:rPr>
              <a:t>hemodialysis</a:t>
            </a:r>
            <a:r>
              <a:rPr lang="en-US" sz="2000" dirty="0">
                <a:solidFill>
                  <a:srgbClr val="FFFF00"/>
                </a:solidFill>
                <a:latin typeface="Calibri" pitchFamily="34" charset="0"/>
                <a:cs typeface="Calibri" pitchFamily="34" charset="0"/>
              </a:rPr>
              <a:t> and their effect on the dialysis </a:t>
            </a:r>
            <a:r>
              <a:rPr lang="en-US" sz="2000" dirty="0" smtClean="0">
                <a:solidFill>
                  <a:srgbClr val="FFFF00"/>
                </a:solidFill>
                <a:latin typeface="Calibri" pitchFamily="34" charset="0"/>
                <a:cs typeface="Calibri" pitchFamily="34" charset="0"/>
              </a:rPr>
              <a:t>efficiency.</a:t>
            </a:r>
            <a:endParaRPr lang="en-US" sz="2000" dirty="0">
              <a:solidFill>
                <a:srgbClr val="FFFF00"/>
              </a:solidFill>
              <a:latin typeface="Calibri" pitchFamily="34" charset="0"/>
              <a:cs typeface="Calibri" pitchFamily="34" charset="0"/>
            </a:endParaRPr>
          </a:p>
        </p:txBody>
      </p:sp>
      <p:sp>
        <p:nvSpPr>
          <p:cNvPr id="83" name="TextBox 82"/>
          <p:cNvSpPr txBox="1"/>
          <p:nvPr/>
        </p:nvSpPr>
        <p:spPr>
          <a:xfrm>
            <a:off x="0"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0 </a:t>
            </a:r>
            <a:r>
              <a:rPr lang="en-US" sz="1400" b="1" dirty="0" smtClean="0">
                <a:solidFill>
                  <a:srgbClr val="FFFF00"/>
                </a:solidFill>
                <a:latin typeface="Calibri" pitchFamily="34" charset="0"/>
                <a:cs typeface="Calibri" pitchFamily="34" charset="0"/>
              </a:rPr>
              <a:t>Connections</a:t>
            </a:r>
            <a:endParaRPr lang="ar-SA" sz="1400" b="1" dirty="0">
              <a:solidFill>
                <a:srgbClr val="FFFF00"/>
              </a:solidFill>
              <a:latin typeface="Calibri" pitchFamily="34" charset="0"/>
            </a:endParaRPr>
          </a:p>
        </p:txBody>
      </p:sp>
      <p:sp>
        <p:nvSpPr>
          <p:cNvPr id="84" name="TextBox 83"/>
          <p:cNvSpPr txBox="1"/>
          <p:nvPr/>
        </p:nvSpPr>
        <p:spPr>
          <a:xfrm>
            <a:off x="37006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PR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85" name="TextBox 84"/>
          <p:cNvSpPr txBox="1"/>
          <p:nvPr/>
        </p:nvSpPr>
        <p:spPr>
          <a:xfrm>
            <a:off x="1899149" y="3536157"/>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V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86" name="TextBox 85"/>
          <p:cNvSpPr txBox="1"/>
          <p:nvPr/>
        </p:nvSpPr>
        <p:spPr>
          <a:xfrm>
            <a:off x="5409445"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FR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sp>
        <p:nvSpPr>
          <p:cNvPr id="87" name="TextBox 86"/>
          <p:cNvSpPr txBox="1"/>
          <p:nvPr/>
        </p:nvSpPr>
        <p:spPr>
          <a:xfrm>
            <a:off x="7308594" y="3536157"/>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AHD</a:t>
            </a:r>
            <a:r>
              <a:rPr lang="en-US" sz="1400" b="1" baseline="30000" dirty="0" smtClean="0">
                <a:solidFill>
                  <a:srgbClr val="FFFF00"/>
                </a:solidFill>
                <a:latin typeface="Calibri" pitchFamily="34" charset="0"/>
                <a:cs typeface="Calibri" pitchFamily="34" charset="0"/>
              </a:rPr>
              <a:t>FP </a:t>
            </a:r>
            <a:r>
              <a:rPr lang="en-US" sz="1400" b="1" dirty="0" smtClean="0">
                <a:solidFill>
                  <a:srgbClr val="FFFF00"/>
                </a:solidFill>
                <a:latin typeface="Calibri" pitchFamily="34" charset="0"/>
                <a:cs typeface="Calibri" pitchFamily="34" charset="0"/>
              </a:rPr>
              <a:t>Connections</a:t>
            </a:r>
            <a:endParaRPr lang="ar-SA" sz="1400" b="1" dirty="0" smtClean="0">
              <a:solidFill>
                <a:srgbClr val="FFFF00"/>
              </a:solidFill>
              <a:latin typeface="Calibri" pitchFamily="34" charset="0"/>
            </a:endParaRPr>
          </a:p>
        </p:txBody>
      </p:sp>
      <p:pic>
        <p:nvPicPr>
          <p:cNvPr id="88" name="Picture 2"/>
          <p:cNvPicPr>
            <a:picLocks noChangeAspect="1" noChangeArrowheads="1"/>
          </p:cNvPicPr>
          <p:nvPr/>
        </p:nvPicPr>
        <p:blipFill>
          <a:blip r:embed="rId3"/>
          <a:srcRect/>
          <a:stretch>
            <a:fillRect/>
          </a:stretch>
        </p:blipFill>
        <p:spPr bwMode="auto">
          <a:xfrm>
            <a:off x="71406" y="620438"/>
            <a:ext cx="1719406" cy="2880000"/>
          </a:xfrm>
          <a:prstGeom prst="rect">
            <a:avLst/>
          </a:prstGeom>
          <a:noFill/>
        </p:spPr>
      </p:pic>
      <p:sp>
        <p:nvSpPr>
          <p:cNvPr id="89" name="AutoShape 3"/>
          <p:cNvSpPr>
            <a:spLocks noChangeArrowheads="1"/>
          </p:cNvSpPr>
          <p:nvPr/>
        </p:nvSpPr>
        <p:spPr bwMode="auto">
          <a:xfrm rot="16609938">
            <a:off x="1482482" y="2256060"/>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90" name="AutoShape 5"/>
          <p:cNvSpPr>
            <a:spLocks noChangeArrowheads="1"/>
          </p:cNvSpPr>
          <p:nvPr/>
        </p:nvSpPr>
        <p:spPr bwMode="auto">
          <a:xfrm>
            <a:off x="1418600" y="1020610"/>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1" name="AutoShape 6"/>
          <p:cNvSpPr>
            <a:spLocks noChangeArrowheads="1"/>
          </p:cNvSpPr>
          <p:nvPr/>
        </p:nvSpPr>
        <p:spPr bwMode="auto">
          <a:xfrm rot="16200000">
            <a:off x="840443" y="1381507"/>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92" name="AutoShape 7"/>
          <p:cNvSpPr>
            <a:spLocks noChangeArrowheads="1"/>
          </p:cNvSpPr>
          <p:nvPr/>
        </p:nvSpPr>
        <p:spPr bwMode="auto">
          <a:xfrm>
            <a:off x="1418600" y="277596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3" name="AutoShape 8"/>
          <p:cNvSpPr>
            <a:spLocks noChangeArrowheads="1"/>
          </p:cNvSpPr>
          <p:nvPr/>
        </p:nvSpPr>
        <p:spPr bwMode="auto">
          <a:xfrm rot="10800000">
            <a:off x="295938" y="975704"/>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4" name="Rectangle 17"/>
          <p:cNvSpPr>
            <a:spLocks noChangeArrowheads="1"/>
          </p:cNvSpPr>
          <p:nvPr/>
        </p:nvSpPr>
        <p:spPr bwMode="auto">
          <a:xfrm>
            <a:off x="1429567" y="800065"/>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5" name="Rectangle 18"/>
          <p:cNvSpPr>
            <a:spLocks noChangeArrowheads="1"/>
          </p:cNvSpPr>
          <p:nvPr/>
        </p:nvSpPr>
        <p:spPr bwMode="auto">
          <a:xfrm>
            <a:off x="1429567" y="1698200"/>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6" name="Rectangle 19"/>
          <p:cNvSpPr>
            <a:spLocks noChangeArrowheads="1"/>
          </p:cNvSpPr>
          <p:nvPr/>
        </p:nvSpPr>
        <p:spPr bwMode="auto">
          <a:xfrm>
            <a:off x="433649" y="1579745"/>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97" name="Rectangle 20"/>
          <p:cNvSpPr>
            <a:spLocks noChangeArrowheads="1"/>
          </p:cNvSpPr>
          <p:nvPr/>
        </p:nvSpPr>
        <p:spPr bwMode="auto">
          <a:xfrm>
            <a:off x="650597" y="3268940"/>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98" name="Rectangle 21"/>
          <p:cNvSpPr>
            <a:spLocks noChangeArrowheads="1"/>
          </p:cNvSpPr>
          <p:nvPr/>
        </p:nvSpPr>
        <p:spPr bwMode="auto">
          <a:xfrm>
            <a:off x="298930" y="1698200"/>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9" name="Rectangle 22"/>
          <p:cNvSpPr>
            <a:spLocks noChangeArrowheads="1"/>
          </p:cNvSpPr>
          <p:nvPr/>
        </p:nvSpPr>
        <p:spPr bwMode="auto">
          <a:xfrm>
            <a:off x="297932" y="802060"/>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0" name="AutoShape 8"/>
          <p:cNvSpPr>
            <a:spLocks noChangeArrowheads="1"/>
          </p:cNvSpPr>
          <p:nvPr/>
        </p:nvSpPr>
        <p:spPr bwMode="auto">
          <a:xfrm rot="10800000">
            <a:off x="295939" y="1873838"/>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01" name="Picture 2"/>
          <p:cNvPicPr>
            <a:picLocks noChangeAspect="1" noChangeArrowheads="1"/>
          </p:cNvPicPr>
          <p:nvPr/>
        </p:nvPicPr>
        <p:blipFill>
          <a:blip r:embed="rId3"/>
          <a:srcRect/>
          <a:stretch>
            <a:fillRect/>
          </a:stretch>
        </p:blipFill>
        <p:spPr bwMode="auto">
          <a:xfrm>
            <a:off x="7358082" y="617628"/>
            <a:ext cx="1719406" cy="2880000"/>
          </a:xfrm>
          <a:prstGeom prst="rect">
            <a:avLst/>
          </a:prstGeom>
          <a:noFill/>
        </p:spPr>
      </p:pic>
      <p:sp>
        <p:nvSpPr>
          <p:cNvPr id="102" name="AutoShape 5"/>
          <p:cNvSpPr>
            <a:spLocks noChangeArrowheads="1"/>
          </p:cNvSpPr>
          <p:nvPr/>
        </p:nvSpPr>
        <p:spPr bwMode="auto">
          <a:xfrm>
            <a:off x="8705276" y="1017800"/>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3" name="AutoShape 6"/>
          <p:cNvSpPr>
            <a:spLocks noChangeArrowheads="1"/>
          </p:cNvSpPr>
          <p:nvPr/>
        </p:nvSpPr>
        <p:spPr bwMode="auto">
          <a:xfrm rot="16200000">
            <a:off x="8127119" y="1378697"/>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04" name="AutoShape 7"/>
          <p:cNvSpPr>
            <a:spLocks noChangeArrowheads="1"/>
          </p:cNvSpPr>
          <p:nvPr/>
        </p:nvSpPr>
        <p:spPr bwMode="auto">
          <a:xfrm>
            <a:off x="8705276" y="277315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5" name="AutoShape 8"/>
          <p:cNvSpPr>
            <a:spLocks noChangeArrowheads="1"/>
          </p:cNvSpPr>
          <p:nvPr/>
        </p:nvSpPr>
        <p:spPr bwMode="auto">
          <a:xfrm rot="10800000">
            <a:off x="7582614" y="972894"/>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6" name="Rectangle 17"/>
          <p:cNvSpPr>
            <a:spLocks noChangeArrowheads="1"/>
          </p:cNvSpPr>
          <p:nvPr/>
        </p:nvSpPr>
        <p:spPr bwMode="auto">
          <a:xfrm>
            <a:off x="8716243" y="797255"/>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7" name="Rectangle 18"/>
          <p:cNvSpPr>
            <a:spLocks noChangeArrowheads="1"/>
          </p:cNvSpPr>
          <p:nvPr/>
        </p:nvSpPr>
        <p:spPr bwMode="auto">
          <a:xfrm>
            <a:off x="8716243" y="1695390"/>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8" name="Rectangle 19"/>
          <p:cNvSpPr>
            <a:spLocks noChangeArrowheads="1"/>
          </p:cNvSpPr>
          <p:nvPr/>
        </p:nvSpPr>
        <p:spPr bwMode="auto">
          <a:xfrm>
            <a:off x="7720325" y="1576935"/>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09" name="Rectangle 20"/>
          <p:cNvSpPr>
            <a:spLocks noChangeArrowheads="1"/>
          </p:cNvSpPr>
          <p:nvPr/>
        </p:nvSpPr>
        <p:spPr bwMode="auto">
          <a:xfrm>
            <a:off x="7937273" y="3266130"/>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10" name="Rectangle 21"/>
          <p:cNvSpPr>
            <a:spLocks noChangeArrowheads="1"/>
          </p:cNvSpPr>
          <p:nvPr/>
        </p:nvSpPr>
        <p:spPr bwMode="auto">
          <a:xfrm>
            <a:off x="7585606" y="1695390"/>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11" name="Rectangle 22"/>
          <p:cNvSpPr>
            <a:spLocks noChangeArrowheads="1"/>
          </p:cNvSpPr>
          <p:nvPr/>
        </p:nvSpPr>
        <p:spPr bwMode="auto">
          <a:xfrm>
            <a:off x="7584608" y="799250"/>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12" name="AutoShape 8"/>
          <p:cNvSpPr>
            <a:spLocks noChangeArrowheads="1"/>
          </p:cNvSpPr>
          <p:nvPr/>
        </p:nvSpPr>
        <p:spPr bwMode="auto">
          <a:xfrm rot="10800000">
            <a:off x="7582615" y="1871028"/>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3" name="Rectangle 112"/>
          <p:cNvSpPr/>
          <p:nvPr/>
        </p:nvSpPr>
        <p:spPr>
          <a:xfrm>
            <a:off x="8174800" y="2214554"/>
            <a:ext cx="469166" cy="338554"/>
          </a:xfrm>
          <a:prstGeom prst="rect">
            <a:avLst/>
          </a:prstGeom>
          <a:solidFill>
            <a:schemeClr val="tx1"/>
          </a:solidFill>
        </p:spPr>
        <p:txBody>
          <a:bodyPr wrap="none">
            <a:spAutoFit/>
          </a:bodyPr>
          <a:lstStyle/>
          <a:p>
            <a:r>
              <a:rPr lang="en-US" sz="1600" b="1" dirty="0" smtClean="0">
                <a:solidFill>
                  <a:schemeClr val="bg1"/>
                </a:solidFill>
                <a:latin typeface="Calibri" pitchFamily="34" charset="0"/>
                <a:cs typeface="Calibri" pitchFamily="34" charset="0"/>
              </a:rPr>
              <a:t>(</a:t>
            </a:r>
            <a:r>
              <a:rPr lang="en-US" sz="1600" b="1" dirty="0" err="1" smtClean="0">
                <a:solidFill>
                  <a:schemeClr val="bg1"/>
                </a:solidFill>
                <a:latin typeface="Calibri" pitchFamily="34" charset="0"/>
                <a:cs typeface="Calibri" pitchFamily="34" charset="0"/>
              </a:rPr>
              <a:t>F</a:t>
            </a:r>
            <a:r>
              <a:rPr lang="en-US" sz="1600" b="1" baseline="30000" dirty="0" err="1" smtClean="0">
                <a:solidFill>
                  <a:schemeClr val="bg1"/>
                </a:solidFill>
                <a:latin typeface="Calibri" pitchFamily="34" charset="0"/>
                <a:cs typeface="Calibri" pitchFamily="34" charset="0"/>
              </a:rPr>
              <a:t>a</a:t>
            </a:r>
            <a:r>
              <a:rPr lang="en-US" sz="1600" b="1" dirty="0" smtClean="0">
                <a:solidFill>
                  <a:schemeClr val="bg1"/>
                </a:solidFill>
                <a:latin typeface="Calibri" pitchFamily="34" charset="0"/>
                <a:cs typeface="Calibri" pitchFamily="34" charset="0"/>
              </a:rPr>
              <a:t>)</a:t>
            </a:r>
            <a:endParaRPr lang="en-US" sz="1600" b="1" dirty="0">
              <a:solidFill>
                <a:schemeClr val="bg1"/>
              </a:solidFill>
            </a:endParaRPr>
          </a:p>
        </p:txBody>
      </p:sp>
      <p:sp>
        <p:nvSpPr>
          <p:cNvPr id="114" name="Rectangle 113"/>
          <p:cNvSpPr/>
          <p:nvPr/>
        </p:nvSpPr>
        <p:spPr>
          <a:xfrm>
            <a:off x="8127869" y="928670"/>
            <a:ext cx="485197" cy="338554"/>
          </a:xfrm>
          <a:prstGeom prst="rect">
            <a:avLst/>
          </a:prstGeom>
          <a:solidFill>
            <a:schemeClr val="tx1"/>
          </a:solidFill>
        </p:spPr>
        <p:txBody>
          <a:bodyPr wrap="none">
            <a:spAutoFit/>
          </a:bodyPr>
          <a:lstStyle/>
          <a:p>
            <a:r>
              <a:rPr lang="en-US" sz="1600" b="1" dirty="0" smtClean="0">
                <a:solidFill>
                  <a:schemeClr val="bg1"/>
                </a:solidFill>
                <a:latin typeface="Calibri" pitchFamily="34" charset="0"/>
                <a:cs typeface="Calibri" pitchFamily="34" charset="0"/>
              </a:rPr>
              <a:t>(P</a:t>
            </a:r>
            <a:r>
              <a:rPr lang="en-US" sz="1600" b="1" baseline="30000" dirty="0" smtClean="0">
                <a:solidFill>
                  <a:schemeClr val="bg1"/>
                </a:solidFill>
                <a:latin typeface="Calibri" pitchFamily="34" charset="0"/>
                <a:cs typeface="Calibri" pitchFamily="34" charset="0"/>
              </a:rPr>
              <a:t>a</a:t>
            </a:r>
            <a:r>
              <a:rPr lang="en-US" sz="1600" b="1" dirty="0" smtClean="0">
                <a:solidFill>
                  <a:schemeClr val="bg1"/>
                </a:solidFill>
                <a:latin typeface="Calibri" pitchFamily="34" charset="0"/>
                <a:cs typeface="Calibri" pitchFamily="34" charset="0"/>
              </a:rPr>
              <a:t>)</a:t>
            </a:r>
            <a:endParaRPr lang="en-US" sz="1600" b="1" dirty="0">
              <a:solidFill>
                <a:schemeClr val="bg1"/>
              </a:solidFill>
            </a:endParaRPr>
          </a:p>
        </p:txBody>
      </p:sp>
      <p:sp>
        <p:nvSpPr>
          <p:cNvPr id="115" name="AutoShape 3"/>
          <p:cNvSpPr>
            <a:spLocks noChangeArrowheads="1"/>
          </p:cNvSpPr>
          <p:nvPr/>
        </p:nvSpPr>
        <p:spPr bwMode="auto">
          <a:xfrm rot="16609938">
            <a:off x="8785760" y="1070464"/>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16" name="AutoShape 3"/>
          <p:cNvSpPr>
            <a:spLocks noChangeArrowheads="1"/>
          </p:cNvSpPr>
          <p:nvPr/>
        </p:nvSpPr>
        <p:spPr bwMode="auto">
          <a:xfrm rot="16609938">
            <a:off x="8785762" y="2284913"/>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pic>
        <p:nvPicPr>
          <p:cNvPr id="117" name="Picture 2"/>
          <p:cNvPicPr>
            <a:picLocks noChangeAspect="1" noChangeArrowheads="1"/>
          </p:cNvPicPr>
          <p:nvPr/>
        </p:nvPicPr>
        <p:blipFill>
          <a:blip r:embed="rId3"/>
          <a:srcRect/>
          <a:stretch>
            <a:fillRect/>
          </a:stretch>
        </p:blipFill>
        <p:spPr bwMode="auto">
          <a:xfrm>
            <a:off x="5543147" y="617628"/>
            <a:ext cx="1719406" cy="2880000"/>
          </a:xfrm>
          <a:prstGeom prst="rect">
            <a:avLst/>
          </a:prstGeom>
          <a:noFill/>
        </p:spPr>
      </p:pic>
      <p:sp>
        <p:nvSpPr>
          <p:cNvPr id="118" name="AutoShape 5"/>
          <p:cNvSpPr>
            <a:spLocks noChangeArrowheads="1"/>
          </p:cNvSpPr>
          <p:nvPr/>
        </p:nvSpPr>
        <p:spPr bwMode="auto">
          <a:xfrm>
            <a:off x="6890341" y="1017800"/>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9" name="AutoShape 6"/>
          <p:cNvSpPr>
            <a:spLocks noChangeArrowheads="1"/>
          </p:cNvSpPr>
          <p:nvPr/>
        </p:nvSpPr>
        <p:spPr bwMode="auto">
          <a:xfrm rot="16200000">
            <a:off x="6312184" y="1378697"/>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20" name="AutoShape 7"/>
          <p:cNvSpPr>
            <a:spLocks noChangeArrowheads="1"/>
          </p:cNvSpPr>
          <p:nvPr/>
        </p:nvSpPr>
        <p:spPr bwMode="auto">
          <a:xfrm>
            <a:off x="6890341" y="277315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1" name="AutoShape 8"/>
          <p:cNvSpPr>
            <a:spLocks noChangeArrowheads="1"/>
          </p:cNvSpPr>
          <p:nvPr/>
        </p:nvSpPr>
        <p:spPr bwMode="auto">
          <a:xfrm rot="10800000">
            <a:off x="5767679" y="972894"/>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2" name="Rectangle 17"/>
          <p:cNvSpPr>
            <a:spLocks noChangeArrowheads="1"/>
          </p:cNvSpPr>
          <p:nvPr/>
        </p:nvSpPr>
        <p:spPr bwMode="auto">
          <a:xfrm>
            <a:off x="6901308" y="797255"/>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3" name="Rectangle 18"/>
          <p:cNvSpPr>
            <a:spLocks noChangeArrowheads="1"/>
          </p:cNvSpPr>
          <p:nvPr/>
        </p:nvSpPr>
        <p:spPr bwMode="auto">
          <a:xfrm>
            <a:off x="6901308" y="1695390"/>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4" name="Rectangle 19"/>
          <p:cNvSpPr>
            <a:spLocks noChangeArrowheads="1"/>
          </p:cNvSpPr>
          <p:nvPr/>
        </p:nvSpPr>
        <p:spPr bwMode="auto">
          <a:xfrm>
            <a:off x="5905390" y="1576935"/>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5" name="Rectangle 20"/>
          <p:cNvSpPr>
            <a:spLocks noChangeArrowheads="1"/>
          </p:cNvSpPr>
          <p:nvPr/>
        </p:nvSpPr>
        <p:spPr bwMode="auto">
          <a:xfrm>
            <a:off x="6122338" y="3266130"/>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26" name="Rectangle 21"/>
          <p:cNvSpPr>
            <a:spLocks noChangeArrowheads="1"/>
          </p:cNvSpPr>
          <p:nvPr/>
        </p:nvSpPr>
        <p:spPr bwMode="auto">
          <a:xfrm>
            <a:off x="5770671" y="1695390"/>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27" name="Rectangle 22"/>
          <p:cNvSpPr>
            <a:spLocks noChangeArrowheads="1"/>
          </p:cNvSpPr>
          <p:nvPr/>
        </p:nvSpPr>
        <p:spPr bwMode="auto">
          <a:xfrm>
            <a:off x="5769673" y="799250"/>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28" name="AutoShape 8"/>
          <p:cNvSpPr>
            <a:spLocks noChangeArrowheads="1"/>
          </p:cNvSpPr>
          <p:nvPr/>
        </p:nvSpPr>
        <p:spPr bwMode="auto">
          <a:xfrm rot="10800000">
            <a:off x="5767680" y="1871028"/>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9" name="Rectangle 128"/>
          <p:cNvSpPr/>
          <p:nvPr/>
        </p:nvSpPr>
        <p:spPr>
          <a:xfrm>
            <a:off x="6388850" y="2214554"/>
            <a:ext cx="469166" cy="338554"/>
          </a:xfrm>
          <a:prstGeom prst="rect">
            <a:avLst/>
          </a:prstGeom>
          <a:solidFill>
            <a:schemeClr val="tx1"/>
          </a:solidFill>
        </p:spPr>
        <p:txBody>
          <a:bodyPr wrap="none">
            <a:spAutoFit/>
          </a:bodyPr>
          <a:lstStyle/>
          <a:p>
            <a:r>
              <a:rPr lang="en-US" sz="1600" b="1" dirty="0" smtClean="0">
                <a:solidFill>
                  <a:schemeClr val="bg1"/>
                </a:solidFill>
                <a:latin typeface="Calibri" pitchFamily="34" charset="0"/>
                <a:cs typeface="Calibri" pitchFamily="34" charset="0"/>
              </a:rPr>
              <a:t>(</a:t>
            </a:r>
            <a:r>
              <a:rPr lang="en-US" sz="1600" b="1" dirty="0" err="1" smtClean="0">
                <a:solidFill>
                  <a:schemeClr val="bg1"/>
                </a:solidFill>
                <a:latin typeface="Calibri" pitchFamily="34" charset="0"/>
                <a:cs typeface="Calibri" pitchFamily="34" charset="0"/>
              </a:rPr>
              <a:t>F</a:t>
            </a:r>
            <a:r>
              <a:rPr lang="en-US" sz="1600" b="1" baseline="30000" dirty="0" err="1" smtClean="0">
                <a:solidFill>
                  <a:schemeClr val="bg1"/>
                </a:solidFill>
                <a:latin typeface="Calibri" pitchFamily="34" charset="0"/>
                <a:cs typeface="Calibri" pitchFamily="34" charset="0"/>
              </a:rPr>
              <a:t>a</a:t>
            </a:r>
            <a:r>
              <a:rPr lang="en-US" sz="1600" b="1" dirty="0" smtClean="0">
                <a:solidFill>
                  <a:schemeClr val="bg1"/>
                </a:solidFill>
                <a:latin typeface="Calibri" pitchFamily="34" charset="0"/>
                <a:cs typeface="Calibri" pitchFamily="34" charset="0"/>
              </a:rPr>
              <a:t>)</a:t>
            </a:r>
            <a:endParaRPr lang="en-US" sz="1600" b="1" dirty="0">
              <a:solidFill>
                <a:schemeClr val="bg1"/>
              </a:solidFill>
            </a:endParaRPr>
          </a:p>
        </p:txBody>
      </p:sp>
      <p:sp>
        <p:nvSpPr>
          <p:cNvPr id="130" name="Rectangle 129"/>
          <p:cNvSpPr/>
          <p:nvPr/>
        </p:nvSpPr>
        <p:spPr>
          <a:xfrm>
            <a:off x="6072198" y="1161620"/>
            <a:ext cx="428322" cy="338554"/>
          </a:xfrm>
          <a:prstGeom prst="rect">
            <a:avLst/>
          </a:prstGeom>
          <a:solidFill>
            <a:schemeClr val="tx1"/>
          </a:solidFill>
        </p:spPr>
        <p:txBody>
          <a:bodyPr wrap="none">
            <a:spAutoFit/>
          </a:bodyPr>
          <a:lstStyle/>
          <a:p>
            <a:r>
              <a:rPr lang="en-US" sz="1600" b="1" dirty="0" smtClean="0">
                <a:solidFill>
                  <a:schemeClr val="bg1"/>
                </a:solidFill>
                <a:latin typeface="Calibri" pitchFamily="34" charset="0"/>
                <a:cs typeface="Calibri" pitchFamily="34" charset="0"/>
              </a:rPr>
              <a:t>(R)</a:t>
            </a:r>
            <a:endParaRPr lang="en-US" sz="1600" b="1" dirty="0">
              <a:solidFill>
                <a:schemeClr val="bg1"/>
              </a:solidFill>
            </a:endParaRPr>
          </a:p>
        </p:txBody>
      </p:sp>
      <p:sp>
        <p:nvSpPr>
          <p:cNvPr id="131" name="AutoShape 3"/>
          <p:cNvSpPr>
            <a:spLocks noChangeArrowheads="1"/>
          </p:cNvSpPr>
          <p:nvPr/>
        </p:nvSpPr>
        <p:spPr bwMode="auto">
          <a:xfrm rot="16609938">
            <a:off x="6234053" y="1641968"/>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32" name="AutoShape 3"/>
          <p:cNvSpPr>
            <a:spLocks noChangeArrowheads="1"/>
          </p:cNvSpPr>
          <p:nvPr/>
        </p:nvSpPr>
        <p:spPr bwMode="auto">
          <a:xfrm rot="16609938">
            <a:off x="7019869" y="2284913"/>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pic>
        <p:nvPicPr>
          <p:cNvPr id="133" name="Picture 2"/>
          <p:cNvPicPr>
            <a:picLocks noChangeAspect="1" noChangeArrowheads="1"/>
          </p:cNvPicPr>
          <p:nvPr/>
        </p:nvPicPr>
        <p:blipFill>
          <a:blip r:embed="rId3"/>
          <a:srcRect/>
          <a:stretch>
            <a:fillRect/>
          </a:stretch>
        </p:blipFill>
        <p:spPr bwMode="auto">
          <a:xfrm>
            <a:off x="3701278" y="549000"/>
            <a:ext cx="1719425" cy="2880000"/>
          </a:xfrm>
          <a:prstGeom prst="rect">
            <a:avLst/>
          </a:prstGeom>
          <a:noFill/>
        </p:spPr>
      </p:pic>
      <p:sp>
        <p:nvSpPr>
          <p:cNvPr id="134" name="AutoShape 3"/>
          <p:cNvSpPr>
            <a:spLocks noChangeArrowheads="1"/>
          </p:cNvSpPr>
          <p:nvPr/>
        </p:nvSpPr>
        <p:spPr bwMode="auto">
          <a:xfrm rot="16609938">
            <a:off x="5139285" y="954144"/>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35" name="AutoShape 5"/>
          <p:cNvSpPr>
            <a:spLocks noChangeArrowheads="1"/>
          </p:cNvSpPr>
          <p:nvPr/>
        </p:nvSpPr>
        <p:spPr bwMode="auto">
          <a:xfrm>
            <a:off x="5048487" y="949172"/>
            <a:ext cx="158411"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36" name="AutoShape 6"/>
          <p:cNvSpPr>
            <a:spLocks noChangeArrowheads="1"/>
          </p:cNvSpPr>
          <p:nvPr/>
        </p:nvSpPr>
        <p:spPr bwMode="auto">
          <a:xfrm rot="16200000">
            <a:off x="4470324" y="1310066"/>
            <a:ext cx="90520" cy="453058"/>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37" name="AutoShape 7"/>
          <p:cNvSpPr>
            <a:spLocks noChangeArrowheads="1"/>
          </p:cNvSpPr>
          <p:nvPr/>
        </p:nvSpPr>
        <p:spPr bwMode="auto">
          <a:xfrm>
            <a:off x="5048487" y="2704524"/>
            <a:ext cx="158411"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38" name="AutoShape 8"/>
          <p:cNvSpPr>
            <a:spLocks noChangeArrowheads="1"/>
          </p:cNvSpPr>
          <p:nvPr/>
        </p:nvSpPr>
        <p:spPr bwMode="auto">
          <a:xfrm rot="10800000">
            <a:off x="3925813" y="904266"/>
            <a:ext cx="158411"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39" name="Rectangle 17"/>
          <p:cNvSpPr>
            <a:spLocks noChangeArrowheads="1"/>
          </p:cNvSpPr>
          <p:nvPr/>
        </p:nvSpPr>
        <p:spPr bwMode="auto">
          <a:xfrm>
            <a:off x="5059454" y="728627"/>
            <a:ext cx="135718"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40" name="Rectangle 18"/>
          <p:cNvSpPr>
            <a:spLocks noChangeArrowheads="1"/>
          </p:cNvSpPr>
          <p:nvPr/>
        </p:nvSpPr>
        <p:spPr bwMode="auto">
          <a:xfrm>
            <a:off x="5059454" y="1626762"/>
            <a:ext cx="135718"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41" name="Rectangle 19"/>
          <p:cNvSpPr>
            <a:spLocks noChangeArrowheads="1"/>
          </p:cNvSpPr>
          <p:nvPr/>
        </p:nvSpPr>
        <p:spPr bwMode="auto">
          <a:xfrm>
            <a:off x="4063525" y="1508307"/>
            <a:ext cx="995930"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42" name="Rectangle 20"/>
          <p:cNvSpPr>
            <a:spLocks noChangeArrowheads="1"/>
          </p:cNvSpPr>
          <p:nvPr/>
        </p:nvSpPr>
        <p:spPr bwMode="auto">
          <a:xfrm>
            <a:off x="4280476" y="3197502"/>
            <a:ext cx="543123"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43" name="Rectangle 21"/>
          <p:cNvSpPr>
            <a:spLocks noChangeArrowheads="1"/>
          </p:cNvSpPr>
          <p:nvPr/>
        </p:nvSpPr>
        <p:spPr bwMode="auto">
          <a:xfrm>
            <a:off x="3928805" y="1626762"/>
            <a:ext cx="134720"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44" name="Rectangle 22"/>
          <p:cNvSpPr>
            <a:spLocks noChangeArrowheads="1"/>
          </p:cNvSpPr>
          <p:nvPr/>
        </p:nvSpPr>
        <p:spPr bwMode="auto">
          <a:xfrm>
            <a:off x="3927807" y="730622"/>
            <a:ext cx="135718"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45" name="AutoShape 8"/>
          <p:cNvSpPr>
            <a:spLocks noChangeArrowheads="1"/>
          </p:cNvSpPr>
          <p:nvPr/>
        </p:nvSpPr>
        <p:spPr bwMode="auto">
          <a:xfrm rot="10800000">
            <a:off x="3925813" y="1802400"/>
            <a:ext cx="158411"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46" name="AutoShape 3"/>
          <p:cNvSpPr>
            <a:spLocks noChangeArrowheads="1"/>
          </p:cNvSpPr>
          <p:nvPr/>
        </p:nvSpPr>
        <p:spPr bwMode="auto">
          <a:xfrm rot="16609938">
            <a:off x="4348953" y="1582838"/>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47" name="Rectangle 146"/>
          <p:cNvSpPr/>
          <p:nvPr/>
        </p:nvSpPr>
        <p:spPr>
          <a:xfrm>
            <a:off x="4286554" y="1161620"/>
            <a:ext cx="428322" cy="338554"/>
          </a:xfrm>
          <a:prstGeom prst="rect">
            <a:avLst/>
          </a:prstGeom>
          <a:solidFill>
            <a:schemeClr val="tx1"/>
          </a:solidFill>
        </p:spPr>
        <p:txBody>
          <a:bodyPr wrap="none">
            <a:spAutoFit/>
          </a:bodyPr>
          <a:lstStyle/>
          <a:p>
            <a:r>
              <a:rPr lang="en-US" sz="1600" b="1" dirty="0" smtClean="0">
                <a:solidFill>
                  <a:schemeClr val="bg1"/>
                </a:solidFill>
                <a:latin typeface="Calibri" pitchFamily="34" charset="0"/>
                <a:cs typeface="Calibri" pitchFamily="34" charset="0"/>
              </a:rPr>
              <a:t>(R)</a:t>
            </a:r>
            <a:endParaRPr lang="en-US" sz="1600" b="1" dirty="0">
              <a:solidFill>
                <a:schemeClr val="bg1"/>
              </a:solidFill>
            </a:endParaRPr>
          </a:p>
        </p:txBody>
      </p:sp>
      <p:sp>
        <p:nvSpPr>
          <p:cNvPr id="148" name="Rectangle 147"/>
          <p:cNvSpPr/>
          <p:nvPr/>
        </p:nvSpPr>
        <p:spPr>
          <a:xfrm>
            <a:off x="4484531" y="714356"/>
            <a:ext cx="485197" cy="338554"/>
          </a:xfrm>
          <a:prstGeom prst="rect">
            <a:avLst/>
          </a:prstGeom>
          <a:solidFill>
            <a:schemeClr val="tx1"/>
          </a:solidFill>
        </p:spPr>
        <p:txBody>
          <a:bodyPr wrap="none">
            <a:spAutoFit/>
          </a:bodyPr>
          <a:lstStyle/>
          <a:p>
            <a:r>
              <a:rPr lang="en-US" sz="1600" b="1" dirty="0" smtClean="0">
                <a:solidFill>
                  <a:schemeClr val="bg1"/>
                </a:solidFill>
                <a:latin typeface="Calibri" pitchFamily="34" charset="0"/>
                <a:cs typeface="Calibri" pitchFamily="34" charset="0"/>
              </a:rPr>
              <a:t>(P</a:t>
            </a:r>
            <a:r>
              <a:rPr lang="en-US" sz="1600" b="1" baseline="30000" dirty="0" smtClean="0">
                <a:solidFill>
                  <a:schemeClr val="bg1"/>
                </a:solidFill>
                <a:latin typeface="Calibri" pitchFamily="34" charset="0"/>
                <a:cs typeface="Calibri" pitchFamily="34" charset="0"/>
              </a:rPr>
              <a:t>a</a:t>
            </a:r>
            <a:r>
              <a:rPr lang="en-US" sz="1600" b="1" dirty="0" smtClean="0">
                <a:solidFill>
                  <a:schemeClr val="bg1"/>
                </a:solidFill>
                <a:latin typeface="Calibri" pitchFamily="34" charset="0"/>
                <a:cs typeface="Calibri" pitchFamily="34" charset="0"/>
              </a:rPr>
              <a:t>)</a:t>
            </a:r>
            <a:endParaRPr lang="en-US" sz="1600" b="1" dirty="0">
              <a:solidFill>
                <a:schemeClr val="bg1"/>
              </a:solidFill>
            </a:endParaRPr>
          </a:p>
        </p:txBody>
      </p:sp>
      <p:pic>
        <p:nvPicPr>
          <p:cNvPr id="149" name="Picture 2"/>
          <p:cNvPicPr>
            <a:picLocks noChangeAspect="1" noChangeArrowheads="1"/>
          </p:cNvPicPr>
          <p:nvPr/>
        </p:nvPicPr>
        <p:blipFill>
          <a:blip r:embed="rId3"/>
          <a:srcRect/>
          <a:stretch>
            <a:fillRect/>
          </a:stretch>
        </p:blipFill>
        <p:spPr bwMode="auto">
          <a:xfrm>
            <a:off x="1886342" y="617628"/>
            <a:ext cx="1719406" cy="2880000"/>
          </a:xfrm>
          <a:prstGeom prst="rect">
            <a:avLst/>
          </a:prstGeom>
          <a:noFill/>
        </p:spPr>
      </p:pic>
      <p:sp>
        <p:nvSpPr>
          <p:cNvPr id="150" name="AutoShape 5"/>
          <p:cNvSpPr>
            <a:spLocks noChangeArrowheads="1"/>
          </p:cNvSpPr>
          <p:nvPr/>
        </p:nvSpPr>
        <p:spPr bwMode="auto">
          <a:xfrm>
            <a:off x="3233536" y="1017800"/>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51" name="AutoShape 6"/>
          <p:cNvSpPr>
            <a:spLocks noChangeArrowheads="1"/>
          </p:cNvSpPr>
          <p:nvPr/>
        </p:nvSpPr>
        <p:spPr bwMode="auto">
          <a:xfrm rot="16200000">
            <a:off x="2655379" y="1378697"/>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52" name="AutoShape 7"/>
          <p:cNvSpPr>
            <a:spLocks noChangeArrowheads="1"/>
          </p:cNvSpPr>
          <p:nvPr/>
        </p:nvSpPr>
        <p:spPr bwMode="auto">
          <a:xfrm>
            <a:off x="3233536" y="277315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53" name="AutoShape 8"/>
          <p:cNvSpPr>
            <a:spLocks noChangeArrowheads="1"/>
          </p:cNvSpPr>
          <p:nvPr/>
        </p:nvSpPr>
        <p:spPr bwMode="auto">
          <a:xfrm rot="10800000">
            <a:off x="2110874" y="972894"/>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54" name="Rectangle 17"/>
          <p:cNvSpPr>
            <a:spLocks noChangeArrowheads="1"/>
          </p:cNvSpPr>
          <p:nvPr/>
        </p:nvSpPr>
        <p:spPr bwMode="auto">
          <a:xfrm>
            <a:off x="3244503" y="797255"/>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55" name="Rectangle 18"/>
          <p:cNvSpPr>
            <a:spLocks noChangeArrowheads="1"/>
          </p:cNvSpPr>
          <p:nvPr/>
        </p:nvSpPr>
        <p:spPr bwMode="auto">
          <a:xfrm>
            <a:off x="3244503" y="1695390"/>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56" name="Rectangle 19"/>
          <p:cNvSpPr>
            <a:spLocks noChangeArrowheads="1"/>
          </p:cNvSpPr>
          <p:nvPr/>
        </p:nvSpPr>
        <p:spPr bwMode="auto">
          <a:xfrm>
            <a:off x="2248585" y="1576935"/>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57" name="Rectangle 20"/>
          <p:cNvSpPr>
            <a:spLocks noChangeArrowheads="1"/>
          </p:cNvSpPr>
          <p:nvPr/>
        </p:nvSpPr>
        <p:spPr bwMode="auto">
          <a:xfrm>
            <a:off x="2465533" y="3266130"/>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58" name="Rectangle 21"/>
          <p:cNvSpPr>
            <a:spLocks noChangeArrowheads="1"/>
          </p:cNvSpPr>
          <p:nvPr/>
        </p:nvSpPr>
        <p:spPr bwMode="auto">
          <a:xfrm>
            <a:off x="2113866" y="1695390"/>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59" name="Rectangle 22"/>
          <p:cNvSpPr>
            <a:spLocks noChangeArrowheads="1"/>
          </p:cNvSpPr>
          <p:nvPr/>
        </p:nvSpPr>
        <p:spPr bwMode="auto">
          <a:xfrm>
            <a:off x="2112868" y="799250"/>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60" name="AutoShape 8"/>
          <p:cNvSpPr>
            <a:spLocks noChangeArrowheads="1"/>
          </p:cNvSpPr>
          <p:nvPr/>
        </p:nvSpPr>
        <p:spPr bwMode="auto">
          <a:xfrm rot="10800000">
            <a:off x="2110875" y="1871028"/>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61" name="AutoShape 14"/>
          <p:cNvSpPr>
            <a:spLocks noChangeArrowheads="1"/>
          </p:cNvSpPr>
          <p:nvPr/>
        </p:nvSpPr>
        <p:spPr bwMode="auto">
          <a:xfrm>
            <a:off x="2500298" y="1214422"/>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62" name="AutoShape 14"/>
          <p:cNvSpPr>
            <a:spLocks noChangeArrowheads="1"/>
          </p:cNvSpPr>
          <p:nvPr/>
        </p:nvSpPr>
        <p:spPr bwMode="auto">
          <a:xfrm rot="5400000">
            <a:off x="3108926" y="748670"/>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163" name="AutoShape 3"/>
          <p:cNvSpPr>
            <a:spLocks noChangeArrowheads="1"/>
          </p:cNvSpPr>
          <p:nvPr/>
        </p:nvSpPr>
        <p:spPr bwMode="auto">
          <a:xfrm rot="16609938">
            <a:off x="3356474" y="2284913"/>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8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500" fill="hold"/>
                                        <p:tgtEl>
                                          <p:spTgt spid="116"/>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31"/>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500" fill="hold"/>
                                        <p:tgtEl>
                                          <p:spTgt spid="132"/>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000" fill="hold"/>
                                        <p:tgtEl>
                                          <p:spTgt spid="146"/>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2000" fill="hold"/>
                                        <p:tgtEl>
                                          <p:spTgt spid="134"/>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1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15" grpId="0" animBg="1"/>
      <p:bldP spid="116" grpId="0" animBg="1"/>
      <p:bldP spid="131" grpId="0" animBg="1"/>
      <p:bldP spid="132" grpId="0" animBg="1"/>
      <p:bldP spid="134" grpId="0" animBg="1"/>
      <p:bldP spid="146" grpId="0" animBg="1"/>
      <p:bldP spid="1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dirty="0" smtClean="0">
                <a:solidFill>
                  <a:srgbClr val="000000"/>
                </a:solidFill>
              </a:rPr>
              <a:t>Objectives</a:t>
            </a:r>
            <a:endParaRPr lang="en-US" sz="3200" b="1" dirty="0">
              <a:solidFill>
                <a:srgbClr val="000000"/>
              </a:solidFill>
            </a:endParaRPr>
          </a:p>
        </p:txBody>
      </p:sp>
      <p:sp>
        <p:nvSpPr>
          <p:cNvPr id="3" name="TextBox 2"/>
          <p:cNvSpPr txBox="1"/>
          <p:nvPr/>
        </p:nvSpPr>
        <p:spPr>
          <a:xfrm>
            <a:off x="214282" y="5534585"/>
            <a:ext cx="8640000" cy="1323439"/>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 </a:t>
            </a:r>
            <a:r>
              <a:rPr lang="en-US" sz="2000" dirty="0">
                <a:solidFill>
                  <a:srgbClr val="FFFF00"/>
                </a:solidFill>
                <a:latin typeface="Calibri" pitchFamily="34" charset="0"/>
                <a:cs typeface="Calibri" pitchFamily="34" charset="0"/>
              </a:rPr>
              <a:t>The main objectives of this study were to </a:t>
            </a:r>
            <a:endParaRPr lang="en-US" sz="2000" dirty="0" smtClean="0">
              <a:solidFill>
                <a:srgbClr val="FFFF00"/>
              </a:solidFill>
              <a:latin typeface="Calibri" pitchFamily="34" charset="0"/>
              <a:cs typeface="Calibri" pitchFamily="34" charset="0"/>
            </a:endParaRPr>
          </a:p>
          <a:p>
            <a:pPr marL="457200" indent="-457200" algn="just" rtl="0"/>
            <a:r>
              <a:rPr lang="en-US" sz="2000" smtClean="0">
                <a:solidFill>
                  <a:srgbClr val="FFFF00"/>
                </a:solidFill>
                <a:latin typeface="Calibri" pitchFamily="34" charset="0"/>
                <a:cs typeface="Calibri" pitchFamily="34" charset="0"/>
              </a:rPr>
              <a:t>(1) </a:t>
            </a:r>
            <a:r>
              <a:rPr lang="en-US" sz="2000" dirty="0" smtClean="0">
                <a:solidFill>
                  <a:srgbClr val="FFFF00"/>
                </a:solidFill>
                <a:latin typeface="Calibri" pitchFamily="34" charset="0"/>
                <a:cs typeface="Calibri" pitchFamily="34" charset="0"/>
              </a:rPr>
              <a:t>Explore </a:t>
            </a:r>
            <a:r>
              <a:rPr lang="en-US" sz="2000" dirty="0">
                <a:solidFill>
                  <a:srgbClr val="FFFF00"/>
                </a:solidFill>
                <a:latin typeface="Calibri" pitchFamily="34" charset="0"/>
                <a:cs typeface="Calibri" pitchFamily="34" charset="0"/>
              </a:rPr>
              <a:t>the 5 different models of AHD connections with regards to </a:t>
            </a:r>
            <a:r>
              <a:rPr lang="en-US" sz="2000" dirty="0">
                <a:latin typeface="Calibri" pitchFamily="34" charset="0"/>
                <a:cs typeface="Calibri" pitchFamily="34" charset="0"/>
              </a:rPr>
              <a:t>their ability to decrease the heparin dose during </a:t>
            </a:r>
            <a:r>
              <a:rPr lang="en-US" sz="2000" dirty="0" err="1">
                <a:latin typeface="Calibri" pitchFamily="34" charset="0"/>
                <a:cs typeface="Calibri" pitchFamily="34" charset="0"/>
              </a:rPr>
              <a:t>hemodialysis</a:t>
            </a:r>
            <a:r>
              <a:rPr lang="en-US" sz="2000" dirty="0">
                <a:latin typeface="Calibri" pitchFamily="34" charset="0"/>
                <a:cs typeface="Calibri" pitchFamily="34" charset="0"/>
              </a:rPr>
              <a:t> </a:t>
            </a:r>
            <a:r>
              <a:rPr lang="en-US" sz="2000" dirty="0">
                <a:solidFill>
                  <a:srgbClr val="FFFF00"/>
                </a:solidFill>
                <a:latin typeface="Calibri" pitchFamily="34" charset="0"/>
                <a:cs typeface="Calibri" pitchFamily="34" charset="0"/>
              </a:rPr>
              <a:t>and their effect on the dialysis </a:t>
            </a:r>
            <a:r>
              <a:rPr lang="en-US" sz="2000" dirty="0" smtClean="0">
                <a:solidFill>
                  <a:srgbClr val="FFFF00"/>
                </a:solidFill>
                <a:latin typeface="Calibri" pitchFamily="34" charset="0"/>
                <a:cs typeface="Calibri" pitchFamily="34" charset="0"/>
              </a:rPr>
              <a:t>efficiency.</a:t>
            </a:r>
            <a:endParaRPr lang="en-US" sz="2000" dirty="0">
              <a:solidFill>
                <a:srgbClr val="FFFF00"/>
              </a:solidFill>
              <a:latin typeface="Calibri" pitchFamily="34" charset="0"/>
              <a:cs typeface="Calibri" pitchFamily="34" charset="0"/>
            </a:endParaRPr>
          </a:p>
        </p:txBody>
      </p:sp>
      <p:sp>
        <p:nvSpPr>
          <p:cNvPr id="616450" name="AutoShape 2" descr="http://upload.wikimedia.org/wikipedia/en/0/07/Urr_ktv.sv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16452" name="AutoShape 4" descr="http://upload.wikimedia.org/wikipedia/en/0/07/Urr_ktv.sv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16454" name="AutoShape 6" descr="http://upload.wikimedia.org/wikipedia/en/0/07/Urr_ktv.sv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16456" name="AutoShape 8" descr="http://upload.wikimedia.org/wikipedia/en/0/07/Urr_ktv.sv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16458" name="AutoShape 10" descr="http://upload.wikimedia.org/wikipedia/en/0/07/Urr_ktv.sv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16460" name="AutoShape 12" descr="http://upload.wikimedia.org/wikipedia/en/0/07/Urr_ktv.sv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616462" name="Picture 14" descr="File:Urr ktv.svg"/>
          <p:cNvPicPr>
            <a:picLocks noChangeAspect="1" noChangeArrowheads="1"/>
          </p:cNvPicPr>
          <p:nvPr/>
        </p:nvPicPr>
        <p:blipFill>
          <a:blip r:embed="rId3"/>
          <a:srcRect r="4569" b="12454"/>
          <a:stretch>
            <a:fillRect/>
          </a:stretch>
        </p:blipFill>
        <p:spPr bwMode="auto">
          <a:xfrm>
            <a:off x="2571736" y="534950"/>
            <a:ext cx="6470384" cy="4680000"/>
          </a:xfrm>
          <a:prstGeom prst="rect">
            <a:avLst/>
          </a:prstGeom>
          <a:solidFill>
            <a:schemeClr val="tx1"/>
          </a:solidFill>
        </p:spPr>
      </p:pic>
      <p:pic>
        <p:nvPicPr>
          <p:cNvPr id="616464" name="Picture 16" descr="http://www.elitelawyerproject.com/blog/wp-content/uploads/2012/05/Heparin.jpg"/>
          <p:cNvPicPr>
            <a:picLocks noChangeAspect="1" noChangeArrowheads="1"/>
          </p:cNvPicPr>
          <p:nvPr/>
        </p:nvPicPr>
        <p:blipFill>
          <a:blip r:embed="rId4"/>
          <a:srcRect l="18572" r="54285"/>
          <a:stretch>
            <a:fillRect/>
          </a:stretch>
        </p:blipFill>
        <p:spPr bwMode="auto">
          <a:xfrm>
            <a:off x="71406" y="534950"/>
            <a:ext cx="2425126" cy="4680000"/>
          </a:xfrm>
          <a:prstGeom prst="rect">
            <a:avLst/>
          </a:prstGeom>
          <a:noFill/>
        </p:spPr>
      </p:pic>
      <p:sp>
        <p:nvSpPr>
          <p:cNvPr id="12" name="Rectangle 11"/>
          <p:cNvSpPr/>
          <p:nvPr/>
        </p:nvSpPr>
        <p:spPr>
          <a:xfrm>
            <a:off x="2571736" y="500042"/>
            <a:ext cx="6572264" cy="4786346"/>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dirty="0" smtClean="0">
                <a:solidFill>
                  <a:srgbClr val="000000"/>
                </a:solidFill>
              </a:rPr>
              <a:t>Objectives</a:t>
            </a:r>
            <a:endParaRPr lang="en-US" sz="3200" b="1" dirty="0">
              <a:solidFill>
                <a:srgbClr val="000000"/>
              </a:solidFill>
            </a:endParaRPr>
          </a:p>
        </p:txBody>
      </p:sp>
      <p:sp>
        <p:nvSpPr>
          <p:cNvPr id="3" name="TextBox 2"/>
          <p:cNvSpPr txBox="1"/>
          <p:nvPr/>
        </p:nvSpPr>
        <p:spPr>
          <a:xfrm>
            <a:off x="289718" y="5500702"/>
            <a:ext cx="8640000" cy="1323439"/>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 </a:t>
            </a:r>
            <a:r>
              <a:rPr lang="en-US" sz="2000" dirty="0">
                <a:solidFill>
                  <a:srgbClr val="FFFF00"/>
                </a:solidFill>
                <a:latin typeface="Calibri" pitchFamily="34" charset="0"/>
                <a:cs typeface="Calibri" pitchFamily="34" charset="0"/>
              </a:rPr>
              <a:t>The main objectives of this study were to </a:t>
            </a:r>
            <a:endParaRPr lang="en-US" sz="2000" dirty="0" smtClean="0">
              <a:solidFill>
                <a:srgbClr val="FFFF00"/>
              </a:solidFill>
              <a:latin typeface="Calibri" pitchFamily="34" charset="0"/>
              <a:cs typeface="Calibri" pitchFamily="34" charset="0"/>
            </a:endParaRPr>
          </a:p>
          <a:p>
            <a:pPr marL="457200" indent="-457200" algn="just" rtl="0"/>
            <a:r>
              <a:rPr lang="en-US" sz="2000" smtClean="0">
                <a:solidFill>
                  <a:srgbClr val="FFFF00"/>
                </a:solidFill>
                <a:latin typeface="Calibri" pitchFamily="34" charset="0"/>
                <a:cs typeface="Calibri" pitchFamily="34" charset="0"/>
              </a:rPr>
              <a:t>(1) </a:t>
            </a:r>
            <a:r>
              <a:rPr lang="en-US" sz="2000" dirty="0" smtClean="0">
                <a:solidFill>
                  <a:srgbClr val="FFFF00"/>
                </a:solidFill>
                <a:latin typeface="Calibri" pitchFamily="34" charset="0"/>
                <a:cs typeface="Calibri" pitchFamily="34" charset="0"/>
              </a:rPr>
              <a:t>Explore </a:t>
            </a:r>
            <a:r>
              <a:rPr lang="en-US" sz="2000" dirty="0">
                <a:solidFill>
                  <a:srgbClr val="FFFF00"/>
                </a:solidFill>
                <a:latin typeface="Calibri" pitchFamily="34" charset="0"/>
                <a:cs typeface="Calibri" pitchFamily="34" charset="0"/>
              </a:rPr>
              <a:t>the 5 different models of AHD connections with regards to their ability to decrease the heparin dose during </a:t>
            </a:r>
            <a:r>
              <a:rPr lang="en-US" sz="2000" dirty="0" err="1">
                <a:solidFill>
                  <a:srgbClr val="FFFF00"/>
                </a:solidFill>
                <a:latin typeface="Calibri" pitchFamily="34" charset="0"/>
                <a:cs typeface="Calibri" pitchFamily="34" charset="0"/>
              </a:rPr>
              <a:t>hemodialysis</a:t>
            </a:r>
            <a:r>
              <a:rPr lang="en-US" sz="2000" dirty="0">
                <a:solidFill>
                  <a:srgbClr val="FFFF00"/>
                </a:solidFill>
                <a:latin typeface="Calibri" pitchFamily="34" charset="0"/>
                <a:cs typeface="Calibri" pitchFamily="34" charset="0"/>
              </a:rPr>
              <a:t> </a:t>
            </a:r>
            <a:r>
              <a:rPr lang="en-US" sz="2000" dirty="0">
                <a:latin typeface="Calibri" pitchFamily="34" charset="0"/>
                <a:cs typeface="Calibri" pitchFamily="34" charset="0"/>
              </a:rPr>
              <a:t>and their effect on the dialysis </a:t>
            </a:r>
            <a:r>
              <a:rPr lang="en-US" sz="2000" dirty="0" smtClean="0">
                <a:latin typeface="Calibri" pitchFamily="34" charset="0"/>
                <a:cs typeface="Calibri" pitchFamily="34" charset="0"/>
              </a:rPr>
              <a:t>efficiency.</a:t>
            </a:r>
            <a:endParaRPr lang="en-US" sz="2000" dirty="0">
              <a:latin typeface="Calibri" pitchFamily="34" charset="0"/>
              <a:cs typeface="Calibri" pitchFamily="34" charset="0"/>
            </a:endParaRPr>
          </a:p>
        </p:txBody>
      </p:sp>
      <p:sp>
        <p:nvSpPr>
          <p:cNvPr id="616450" name="AutoShape 2" descr="http://upload.wikimedia.org/wikipedia/en/0/07/Urr_ktv.sv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16452" name="AutoShape 4" descr="http://upload.wikimedia.org/wikipedia/en/0/07/Urr_ktv.sv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16454" name="AutoShape 6" descr="http://upload.wikimedia.org/wikipedia/en/0/07/Urr_ktv.sv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16456" name="AutoShape 8" descr="http://upload.wikimedia.org/wikipedia/en/0/07/Urr_ktv.sv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16458" name="AutoShape 10" descr="http://upload.wikimedia.org/wikipedia/en/0/07/Urr_ktv.sv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16460" name="AutoShape 12" descr="http://upload.wikimedia.org/wikipedia/en/0/07/Urr_ktv.sv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616462" name="Picture 14" descr="File:Urr ktv.svg"/>
          <p:cNvPicPr>
            <a:picLocks noChangeAspect="1" noChangeArrowheads="1"/>
          </p:cNvPicPr>
          <p:nvPr/>
        </p:nvPicPr>
        <p:blipFill>
          <a:blip r:embed="rId3"/>
          <a:srcRect r="4569" b="12454"/>
          <a:stretch>
            <a:fillRect/>
          </a:stretch>
        </p:blipFill>
        <p:spPr bwMode="auto">
          <a:xfrm>
            <a:off x="2571736" y="534950"/>
            <a:ext cx="6470384" cy="4680000"/>
          </a:xfrm>
          <a:prstGeom prst="rect">
            <a:avLst/>
          </a:prstGeom>
          <a:solidFill>
            <a:schemeClr val="tx1"/>
          </a:solidFill>
        </p:spPr>
      </p:pic>
      <p:pic>
        <p:nvPicPr>
          <p:cNvPr id="616464" name="Picture 16" descr="http://www.elitelawyerproject.com/blog/wp-content/uploads/2012/05/Heparin.jpg"/>
          <p:cNvPicPr>
            <a:picLocks noChangeAspect="1" noChangeArrowheads="1"/>
          </p:cNvPicPr>
          <p:nvPr/>
        </p:nvPicPr>
        <p:blipFill>
          <a:blip r:embed="rId4"/>
          <a:srcRect l="18572" r="54285"/>
          <a:stretch>
            <a:fillRect/>
          </a:stretch>
        </p:blipFill>
        <p:spPr bwMode="auto">
          <a:xfrm>
            <a:off x="71406" y="534950"/>
            <a:ext cx="2425126" cy="4680000"/>
          </a:xfrm>
          <a:prstGeom prst="rect">
            <a:avLst/>
          </a:prstGeom>
          <a:noFill/>
        </p:spPr>
      </p:pic>
      <p:sp>
        <p:nvSpPr>
          <p:cNvPr id="12" name="Rectangle 11"/>
          <p:cNvSpPr/>
          <p:nvPr/>
        </p:nvSpPr>
        <p:spPr>
          <a:xfrm>
            <a:off x="71406" y="500042"/>
            <a:ext cx="2484000" cy="4857784"/>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dirty="0" smtClean="0">
                <a:solidFill>
                  <a:srgbClr val="000000"/>
                </a:solidFill>
              </a:rPr>
              <a:t>Objectives</a:t>
            </a:r>
            <a:endParaRPr lang="en-US" sz="3200" b="1" dirty="0">
              <a:solidFill>
                <a:srgbClr val="000000"/>
              </a:solidFill>
            </a:endParaRPr>
          </a:p>
        </p:txBody>
      </p:sp>
      <p:sp>
        <p:nvSpPr>
          <p:cNvPr id="3" name="TextBox 2"/>
          <p:cNvSpPr txBox="1"/>
          <p:nvPr/>
        </p:nvSpPr>
        <p:spPr>
          <a:xfrm>
            <a:off x="289718" y="5715016"/>
            <a:ext cx="8640000" cy="707886"/>
          </a:xfrm>
          <a:prstGeom prst="rect">
            <a:avLst/>
          </a:prstGeom>
          <a:noFill/>
        </p:spPr>
        <p:txBody>
          <a:bodyPr wrap="square" rtlCol="1">
            <a:spAutoFit/>
          </a:bodyPr>
          <a:lstStyle/>
          <a:p>
            <a:pPr marL="457200" indent="-457200" algn="just" rtl="0"/>
            <a:r>
              <a:rPr lang="en-US" sz="2000" dirty="0" smtClean="0">
                <a:latin typeface="Calibri" pitchFamily="34" charset="0"/>
                <a:cs typeface="Calibri" pitchFamily="34" charset="0"/>
              </a:rPr>
              <a:t>(2) Test </a:t>
            </a:r>
            <a:r>
              <a:rPr lang="en-US" sz="2000" dirty="0">
                <a:latin typeface="Calibri" pitchFamily="34" charset="0"/>
                <a:cs typeface="Calibri" pitchFamily="34" charset="0"/>
              </a:rPr>
              <a:t>safety of R-AHD on the integrity of the Red Blood Cells (RBCs)</a:t>
            </a:r>
            <a:r>
              <a:rPr lang="en-US" sz="2000" dirty="0">
                <a:solidFill>
                  <a:srgbClr val="FFFF00"/>
                </a:solidFill>
                <a:latin typeface="Calibri" pitchFamily="34" charset="0"/>
                <a:cs typeface="Calibri" pitchFamily="34" charset="0"/>
              </a:rPr>
              <a:t>,</a:t>
            </a:r>
            <a:r>
              <a:rPr lang="en-US" sz="2000" dirty="0">
                <a:latin typeface="Calibri" pitchFamily="34" charset="0"/>
                <a:cs typeface="Calibri" pitchFamily="34" charset="0"/>
              </a:rPr>
              <a:t> </a:t>
            </a:r>
            <a:r>
              <a:rPr lang="en-US" sz="2000" dirty="0">
                <a:solidFill>
                  <a:srgbClr val="FFFF00"/>
                </a:solidFill>
                <a:latin typeface="Calibri" pitchFamily="34" charset="0"/>
                <a:cs typeface="Calibri" pitchFamily="34" charset="0"/>
              </a:rPr>
              <a:t>the </a:t>
            </a:r>
            <a:r>
              <a:rPr lang="en-US" sz="2000" dirty="0" err="1">
                <a:solidFill>
                  <a:srgbClr val="FFFF00"/>
                </a:solidFill>
                <a:latin typeface="Calibri" pitchFamily="34" charset="0"/>
                <a:cs typeface="Calibri" pitchFamily="34" charset="0"/>
              </a:rPr>
              <a:t>arteriovenous</a:t>
            </a:r>
            <a:r>
              <a:rPr lang="en-US" sz="2000" dirty="0">
                <a:solidFill>
                  <a:srgbClr val="FFFF00"/>
                </a:solidFill>
                <a:latin typeface="Calibri" pitchFamily="34" charset="0"/>
                <a:cs typeface="Calibri" pitchFamily="34" charset="0"/>
              </a:rPr>
              <a:t> (A-V) fistula and the hollow fibers of the </a:t>
            </a:r>
            <a:r>
              <a:rPr lang="en-US" sz="2000" dirty="0" smtClean="0">
                <a:solidFill>
                  <a:srgbClr val="FFFF00"/>
                </a:solidFill>
                <a:latin typeface="Calibri" pitchFamily="34" charset="0"/>
                <a:cs typeface="Calibri" pitchFamily="34" charset="0"/>
              </a:rPr>
              <a:t>filter.</a:t>
            </a:r>
            <a:endParaRPr lang="en-US" sz="2000" dirty="0">
              <a:solidFill>
                <a:srgbClr val="FFFF00"/>
              </a:solidFill>
              <a:latin typeface="Calibri" pitchFamily="34" charset="0"/>
              <a:cs typeface="Calibri" pitchFamily="34" charset="0"/>
            </a:endParaRPr>
          </a:p>
        </p:txBody>
      </p:sp>
      <p:pic>
        <p:nvPicPr>
          <p:cNvPr id="602114" name="Picture 2" descr="http://dermimages.med.jhmi.edu/images/Arteriovenous_fistula_1_071031.jpg"/>
          <p:cNvPicPr>
            <a:picLocks noChangeAspect="1" noChangeArrowheads="1"/>
          </p:cNvPicPr>
          <p:nvPr/>
        </p:nvPicPr>
        <p:blipFill>
          <a:blip r:embed="rId3" cstate="print"/>
          <a:srcRect l="9910" r="18735"/>
          <a:stretch>
            <a:fillRect/>
          </a:stretch>
        </p:blipFill>
        <p:spPr bwMode="auto">
          <a:xfrm>
            <a:off x="3714744" y="857232"/>
            <a:ext cx="3214708" cy="3600000"/>
          </a:xfrm>
          <a:prstGeom prst="rect">
            <a:avLst/>
          </a:prstGeom>
          <a:noFill/>
        </p:spPr>
      </p:pic>
      <p:pic>
        <p:nvPicPr>
          <p:cNvPr id="602118" name="Picture 6" descr="http://www.nikkiso.com/products/medical/dialysis/img/ef02-pct-ef02.jpg"/>
          <p:cNvPicPr>
            <a:picLocks noChangeAspect="1" noChangeArrowheads="1"/>
          </p:cNvPicPr>
          <p:nvPr/>
        </p:nvPicPr>
        <p:blipFill>
          <a:blip r:embed="rId4"/>
          <a:srcRect l="34546" r="34545"/>
          <a:stretch>
            <a:fillRect/>
          </a:stretch>
        </p:blipFill>
        <p:spPr bwMode="auto">
          <a:xfrm>
            <a:off x="7215211" y="500042"/>
            <a:ext cx="1669088" cy="4320000"/>
          </a:xfrm>
          <a:prstGeom prst="rect">
            <a:avLst/>
          </a:prstGeom>
          <a:noFill/>
        </p:spPr>
      </p:pic>
      <p:pic>
        <p:nvPicPr>
          <p:cNvPr id="7" name="Picture 4" descr="http://ghezaakhayatak.org/Portals/0/red%20blood%20cell%20-%20anemia.jpg"/>
          <p:cNvPicPr>
            <a:picLocks noChangeAspect="1" noChangeArrowheads="1"/>
          </p:cNvPicPr>
          <p:nvPr/>
        </p:nvPicPr>
        <p:blipFill>
          <a:blip r:embed="rId5"/>
          <a:srcRect l="5535" t="5376" r="3136"/>
          <a:stretch>
            <a:fillRect/>
          </a:stretch>
        </p:blipFill>
        <p:spPr bwMode="auto">
          <a:xfrm>
            <a:off x="71406" y="857232"/>
            <a:ext cx="3375016" cy="3600000"/>
          </a:xfrm>
          <a:prstGeom prst="rect">
            <a:avLst/>
          </a:prstGeom>
          <a:noFill/>
        </p:spPr>
      </p:pic>
      <p:sp>
        <p:nvSpPr>
          <p:cNvPr id="11" name="TextBox 10"/>
          <p:cNvSpPr txBox="1"/>
          <p:nvPr/>
        </p:nvSpPr>
        <p:spPr>
          <a:xfrm>
            <a:off x="0" y="4845618"/>
            <a:ext cx="3428992"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 RBCs Integrity</a:t>
            </a:r>
            <a:endParaRPr lang="ar-SA" b="1" dirty="0">
              <a:solidFill>
                <a:srgbClr val="FFFF00"/>
              </a:solidFill>
              <a:latin typeface="Calibri" pitchFamily="34" charset="0"/>
            </a:endParaRPr>
          </a:p>
        </p:txBody>
      </p:sp>
      <p:sp>
        <p:nvSpPr>
          <p:cNvPr id="12" name="TextBox 11"/>
          <p:cNvSpPr txBox="1"/>
          <p:nvPr/>
        </p:nvSpPr>
        <p:spPr>
          <a:xfrm>
            <a:off x="3643306" y="4845618"/>
            <a:ext cx="3286148"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AV Fistula Integrity</a:t>
            </a:r>
            <a:endParaRPr lang="ar-SA" b="1" dirty="0">
              <a:solidFill>
                <a:srgbClr val="FFFF00"/>
              </a:solidFill>
              <a:latin typeface="Calibri" pitchFamily="34" charset="0"/>
            </a:endParaRPr>
          </a:p>
        </p:txBody>
      </p:sp>
      <p:sp>
        <p:nvSpPr>
          <p:cNvPr id="13" name="TextBox 12"/>
          <p:cNvSpPr txBox="1"/>
          <p:nvPr/>
        </p:nvSpPr>
        <p:spPr>
          <a:xfrm>
            <a:off x="7143768" y="4845618"/>
            <a:ext cx="1714512"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 Hollow Fiber In</a:t>
            </a:r>
            <a:endParaRPr lang="ar-SA" b="1" dirty="0">
              <a:solidFill>
                <a:srgbClr val="FFFF00"/>
              </a:solidFill>
              <a:latin typeface="Calibri" pitchFamily="34" charset="0"/>
            </a:endParaRPr>
          </a:p>
        </p:txBody>
      </p:sp>
      <p:sp>
        <p:nvSpPr>
          <p:cNvPr id="10" name="Rectangle 9"/>
          <p:cNvSpPr/>
          <p:nvPr/>
        </p:nvSpPr>
        <p:spPr>
          <a:xfrm>
            <a:off x="3500430" y="714356"/>
            <a:ext cx="3571900" cy="4500594"/>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Rectangle 13"/>
          <p:cNvSpPr/>
          <p:nvPr/>
        </p:nvSpPr>
        <p:spPr>
          <a:xfrm>
            <a:off x="7215206" y="500042"/>
            <a:ext cx="1928794" cy="4786346"/>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dirty="0" smtClean="0">
                <a:solidFill>
                  <a:srgbClr val="000000"/>
                </a:solidFill>
              </a:rPr>
              <a:t>Objectives</a:t>
            </a:r>
            <a:endParaRPr lang="en-US" sz="3200" b="1" dirty="0">
              <a:solidFill>
                <a:srgbClr val="000000"/>
              </a:solidFill>
            </a:endParaRPr>
          </a:p>
        </p:txBody>
      </p:sp>
      <p:sp>
        <p:nvSpPr>
          <p:cNvPr id="3" name="TextBox 2"/>
          <p:cNvSpPr txBox="1"/>
          <p:nvPr/>
        </p:nvSpPr>
        <p:spPr>
          <a:xfrm>
            <a:off x="289718" y="5715016"/>
            <a:ext cx="8640000" cy="707886"/>
          </a:xfrm>
          <a:prstGeom prst="rect">
            <a:avLst/>
          </a:prstGeom>
          <a:noFill/>
        </p:spPr>
        <p:txBody>
          <a:bodyPr wrap="square" rtlCol="1">
            <a:spAutoFit/>
          </a:bodyPr>
          <a:lstStyle/>
          <a:p>
            <a:pPr marL="457200" indent="-457200" algn="just" rtl="0"/>
            <a:r>
              <a:rPr lang="en-US" sz="2000" dirty="0" smtClean="0">
                <a:latin typeface="Calibri" pitchFamily="34" charset="0"/>
                <a:cs typeface="Calibri" pitchFamily="34" charset="0"/>
              </a:rPr>
              <a:t>(</a:t>
            </a:r>
            <a:r>
              <a:rPr lang="en-US" sz="2000" dirty="0" smtClean="0">
                <a:solidFill>
                  <a:srgbClr val="FFFF00"/>
                </a:solidFill>
                <a:latin typeface="Calibri" pitchFamily="34" charset="0"/>
                <a:cs typeface="Calibri" pitchFamily="34" charset="0"/>
              </a:rPr>
              <a:t>2) Test </a:t>
            </a:r>
            <a:r>
              <a:rPr lang="en-US" sz="2000" dirty="0">
                <a:solidFill>
                  <a:srgbClr val="FFFF00"/>
                </a:solidFill>
                <a:latin typeface="Calibri" pitchFamily="34" charset="0"/>
                <a:cs typeface="Calibri" pitchFamily="34" charset="0"/>
              </a:rPr>
              <a:t>safety of R-AHD on the integrity of the Red Blood Cells (RBCs), </a:t>
            </a:r>
            <a:r>
              <a:rPr lang="en-US" sz="2000" dirty="0">
                <a:latin typeface="Calibri" pitchFamily="34" charset="0"/>
                <a:cs typeface="Calibri" pitchFamily="34" charset="0"/>
              </a:rPr>
              <a:t>the </a:t>
            </a:r>
            <a:r>
              <a:rPr lang="en-US" sz="2000" dirty="0" err="1">
                <a:latin typeface="Calibri" pitchFamily="34" charset="0"/>
                <a:cs typeface="Calibri" pitchFamily="34" charset="0"/>
              </a:rPr>
              <a:t>arteriovenous</a:t>
            </a:r>
            <a:r>
              <a:rPr lang="en-US" sz="2000" dirty="0">
                <a:latin typeface="Calibri" pitchFamily="34" charset="0"/>
                <a:cs typeface="Calibri" pitchFamily="34" charset="0"/>
              </a:rPr>
              <a:t> (A-V) fistula </a:t>
            </a:r>
            <a:r>
              <a:rPr lang="en-US" sz="2000" dirty="0">
                <a:solidFill>
                  <a:srgbClr val="FFFF00"/>
                </a:solidFill>
                <a:latin typeface="Calibri" pitchFamily="34" charset="0"/>
                <a:cs typeface="Calibri" pitchFamily="34" charset="0"/>
              </a:rPr>
              <a:t>and the hollow fibers of the </a:t>
            </a:r>
            <a:r>
              <a:rPr lang="en-US" sz="2000" dirty="0" smtClean="0">
                <a:solidFill>
                  <a:srgbClr val="FFFF00"/>
                </a:solidFill>
                <a:latin typeface="Calibri" pitchFamily="34" charset="0"/>
                <a:cs typeface="Calibri" pitchFamily="34" charset="0"/>
              </a:rPr>
              <a:t>filter.</a:t>
            </a:r>
            <a:endParaRPr lang="en-US" sz="2000" dirty="0">
              <a:solidFill>
                <a:srgbClr val="FFFF00"/>
              </a:solidFill>
              <a:latin typeface="Calibri" pitchFamily="34" charset="0"/>
              <a:cs typeface="Calibri" pitchFamily="34" charset="0"/>
            </a:endParaRPr>
          </a:p>
        </p:txBody>
      </p:sp>
      <p:pic>
        <p:nvPicPr>
          <p:cNvPr id="602114" name="Picture 2" descr="http://dermimages.med.jhmi.edu/images/Arteriovenous_fistula_1_071031.jpg"/>
          <p:cNvPicPr>
            <a:picLocks noChangeAspect="1" noChangeArrowheads="1"/>
          </p:cNvPicPr>
          <p:nvPr/>
        </p:nvPicPr>
        <p:blipFill>
          <a:blip r:embed="rId3" cstate="print"/>
          <a:srcRect l="9910" r="18735"/>
          <a:stretch>
            <a:fillRect/>
          </a:stretch>
        </p:blipFill>
        <p:spPr bwMode="auto">
          <a:xfrm>
            <a:off x="3714744" y="857232"/>
            <a:ext cx="3214708" cy="3600000"/>
          </a:xfrm>
          <a:prstGeom prst="rect">
            <a:avLst/>
          </a:prstGeom>
          <a:noFill/>
        </p:spPr>
      </p:pic>
      <p:pic>
        <p:nvPicPr>
          <p:cNvPr id="602118" name="Picture 6" descr="http://www.nikkiso.com/products/medical/dialysis/img/ef02-pct-ef02.jpg"/>
          <p:cNvPicPr>
            <a:picLocks noChangeAspect="1" noChangeArrowheads="1"/>
          </p:cNvPicPr>
          <p:nvPr/>
        </p:nvPicPr>
        <p:blipFill>
          <a:blip r:embed="rId4"/>
          <a:srcRect l="34546" r="34545"/>
          <a:stretch>
            <a:fillRect/>
          </a:stretch>
        </p:blipFill>
        <p:spPr bwMode="auto">
          <a:xfrm>
            <a:off x="7215211" y="500042"/>
            <a:ext cx="1669088" cy="4320000"/>
          </a:xfrm>
          <a:prstGeom prst="rect">
            <a:avLst/>
          </a:prstGeom>
          <a:noFill/>
        </p:spPr>
      </p:pic>
      <p:pic>
        <p:nvPicPr>
          <p:cNvPr id="7" name="Picture 4" descr="http://ghezaakhayatak.org/Portals/0/red%20blood%20cell%20-%20anemia.jpg"/>
          <p:cNvPicPr>
            <a:picLocks noChangeAspect="1" noChangeArrowheads="1"/>
          </p:cNvPicPr>
          <p:nvPr/>
        </p:nvPicPr>
        <p:blipFill>
          <a:blip r:embed="rId5"/>
          <a:srcRect l="5535" t="5376" r="3136"/>
          <a:stretch>
            <a:fillRect/>
          </a:stretch>
        </p:blipFill>
        <p:spPr bwMode="auto">
          <a:xfrm>
            <a:off x="71406" y="857232"/>
            <a:ext cx="3375016" cy="3600000"/>
          </a:xfrm>
          <a:prstGeom prst="rect">
            <a:avLst/>
          </a:prstGeom>
          <a:noFill/>
        </p:spPr>
      </p:pic>
      <p:sp>
        <p:nvSpPr>
          <p:cNvPr id="11" name="TextBox 10"/>
          <p:cNvSpPr txBox="1"/>
          <p:nvPr/>
        </p:nvSpPr>
        <p:spPr>
          <a:xfrm>
            <a:off x="0" y="4845618"/>
            <a:ext cx="3428992"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 RBCs Integrity</a:t>
            </a:r>
            <a:endParaRPr lang="ar-SA" b="1" dirty="0">
              <a:solidFill>
                <a:srgbClr val="FFFF00"/>
              </a:solidFill>
              <a:latin typeface="Calibri" pitchFamily="34" charset="0"/>
            </a:endParaRPr>
          </a:p>
        </p:txBody>
      </p:sp>
      <p:sp>
        <p:nvSpPr>
          <p:cNvPr id="12" name="TextBox 11"/>
          <p:cNvSpPr txBox="1"/>
          <p:nvPr/>
        </p:nvSpPr>
        <p:spPr>
          <a:xfrm>
            <a:off x="3643306" y="4845618"/>
            <a:ext cx="3286148"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AV Fistula Integrity</a:t>
            </a:r>
            <a:endParaRPr lang="ar-SA" b="1" dirty="0">
              <a:solidFill>
                <a:srgbClr val="FFFF00"/>
              </a:solidFill>
              <a:latin typeface="Calibri" pitchFamily="34" charset="0"/>
            </a:endParaRPr>
          </a:p>
        </p:txBody>
      </p:sp>
      <p:sp>
        <p:nvSpPr>
          <p:cNvPr id="13" name="TextBox 12"/>
          <p:cNvSpPr txBox="1"/>
          <p:nvPr/>
        </p:nvSpPr>
        <p:spPr>
          <a:xfrm>
            <a:off x="7143768" y="4845618"/>
            <a:ext cx="1714512"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 Hollow Fiber In</a:t>
            </a:r>
            <a:endParaRPr lang="ar-SA" b="1" dirty="0">
              <a:solidFill>
                <a:srgbClr val="FFFF00"/>
              </a:solidFill>
              <a:latin typeface="Calibri" pitchFamily="34" charset="0"/>
            </a:endParaRPr>
          </a:p>
        </p:txBody>
      </p:sp>
      <p:sp>
        <p:nvSpPr>
          <p:cNvPr id="10" name="Rectangle 9"/>
          <p:cNvSpPr/>
          <p:nvPr/>
        </p:nvSpPr>
        <p:spPr>
          <a:xfrm>
            <a:off x="7143768" y="500042"/>
            <a:ext cx="2000232" cy="4714908"/>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Rectangle 13"/>
          <p:cNvSpPr/>
          <p:nvPr/>
        </p:nvSpPr>
        <p:spPr>
          <a:xfrm>
            <a:off x="71406" y="785794"/>
            <a:ext cx="3500462" cy="4500594"/>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dirty="0" smtClean="0">
                <a:solidFill>
                  <a:srgbClr val="000000"/>
                </a:solidFill>
              </a:rPr>
              <a:t>Objectives</a:t>
            </a:r>
            <a:endParaRPr lang="en-US" sz="3200" b="1" dirty="0">
              <a:solidFill>
                <a:srgbClr val="000000"/>
              </a:solidFill>
            </a:endParaRPr>
          </a:p>
        </p:txBody>
      </p:sp>
      <p:sp>
        <p:nvSpPr>
          <p:cNvPr id="3" name="TextBox 2"/>
          <p:cNvSpPr txBox="1"/>
          <p:nvPr/>
        </p:nvSpPr>
        <p:spPr>
          <a:xfrm>
            <a:off x="289718" y="5715016"/>
            <a:ext cx="8640000" cy="707886"/>
          </a:xfrm>
          <a:prstGeom prst="rect">
            <a:avLst/>
          </a:prstGeom>
          <a:noFill/>
        </p:spPr>
        <p:txBody>
          <a:bodyPr wrap="square" rtlCol="1">
            <a:spAutoFit/>
          </a:bodyPr>
          <a:lstStyle/>
          <a:p>
            <a:pPr marL="457200" indent="-457200" algn="just" rtl="0"/>
            <a:r>
              <a:rPr lang="en-US" sz="2000" dirty="0" smtClean="0">
                <a:solidFill>
                  <a:srgbClr val="FFFF00"/>
                </a:solidFill>
                <a:latin typeface="Calibri" pitchFamily="34" charset="0"/>
                <a:cs typeface="Calibri" pitchFamily="34" charset="0"/>
              </a:rPr>
              <a:t>(2) Test </a:t>
            </a:r>
            <a:r>
              <a:rPr lang="en-US" sz="2000" dirty="0">
                <a:solidFill>
                  <a:srgbClr val="FFFF00"/>
                </a:solidFill>
                <a:latin typeface="Calibri" pitchFamily="34" charset="0"/>
                <a:cs typeface="Calibri" pitchFamily="34" charset="0"/>
              </a:rPr>
              <a:t>safety of R-AHD on the integrity of the Red Blood Cells (RBCs), the </a:t>
            </a:r>
            <a:r>
              <a:rPr lang="en-US" sz="2000" dirty="0" err="1">
                <a:solidFill>
                  <a:srgbClr val="FFFF00"/>
                </a:solidFill>
                <a:latin typeface="Calibri" pitchFamily="34" charset="0"/>
                <a:cs typeface="Calibri" pitchFamily="34" charset="0"/>
              </a:rPr>
              <a:t>arteriovenous</a:t>
            </a:r>
            <a:r>
              <a:rPr lang="en-US" sz="2000" dirty="0">
                <a:solidFill>
                  <a:srgbClr val="FFFF00"/>
                </a:solidFill>
                <a:latin typeface="Calibri" pitchFamily="34" charset="0"/>
                <a:cs typeface="Calibri" pitchFamily="34" charset="0"/>
              </a:rPr>
              <a:t> (A-V) fistula </a:t>
            </a:r>
            <a:r>
              <a:rPr lang="en-US" sz="2000" dirty="0">
                <a:latin typeface="Calibri" pitchFamily="34" charset="0"/>
                <a:cs typeface="Calibri" pitchFamily="34" charset="0"/>
              </a:rPr>
              <a:t>and the hollow fibers of the </a:t>
            </a:r>
            <a:r>
              <a:rPr lang="en-US" sz="2000" dirty="0" smtClean="0">
                <a:latin typeface="Calibri" pitchFamily="34" charset="0"/>
                <a:cs typeface="Calibri" pitchFamily="34" charset="0"/>
              </a:rPr>
              <a:t>filter.</a:t>
            </a:r>
            <a:endParaRPr lang="en-US" sz="2000" dirty="0">
              <a:latin typeface="Calibri" pitchFamily="34" charset="0"/>
              <a:cs typeface="Calibri" pitchFamily="34" charset="0"/>
            </a:endParaRPr>
          </a:p>
        </p:txBody>
      </p:sp>
      <p:pic>
        <p:nvPicPr>
          <p:cNvPr id="602114" name="Picture 2" descr="http://dermimages.med.jhmi.edu/images/Arteriovenous_fistula_1_071031.jpg"/>
          <p:cNvPicPr>
            <a:picLocks noChangeAspect="1" noChangeArrowheads="1"/>
          </p:cNvPicPr>
          <p:nvPr/>
        </p:nvPicPr>
        <p:blipFill>
          <a:blip r:embed="rId3" cstate="print"/>
          <a:srcRect l="9910" r="18735"/>
          <a:stretch>
            <a:fillRect/>
          </a:stretch>
        </p:blipFill>
        <p:spPr bwMode="auto">
          <a:xfrm>
            <a:off x="3714744" y="857232"/>
            <a:ext cx="3214708" cy="3600000"/>
          </a:xfrm>
          <a:prstGeom prst="rect">
            <a:avLst/>
          </a:prstGeom>
          <a:noFill/>
        </p:spPr>
      </p:pic>
      <p:pic>
        <p:nvPicPr>
          <p:cNvPr id="602118" name="Picture 6" descr="http://www.nikkiso.com/products/medical/dialysis/img/ef02-pct-ef02.jpg"/>
          <p:cNvPicPr>
            <a:picLocks noChangeAspect="1" noChangeArrowheads="1"/>
          </p:cNvPicPr>
          <p:nvPr/>
        </p:nvPicPr>
        <p:blipFill>
          <a:blip r:embed="rId4"/>
          <a:srcRect l="34546" r="34545"/>
          <a:stretch>
            <a:fillRect/>
          </a:stretch>
        </p:blipFill>
        <p:spPr bwMode="auto">
          <a:xfrm>
            <a:off x="7215211" y="500042"/>
            <a:ext cx="1669088" cy="4320000"/>
          </a:xfrm>
          <a:prstGeom prst="rect">
            <a:avLst/>
          </a:prstGeom>
          <a:solidFill>
            <a:schemeClr val="bg1"/>
          </a:solidFill>
        </p:spPr>
      </p:pic>
      <p:pic>
        <p:nvPicPr>
          <p:cNvPr id="7" name="Picture 4" descr="http://ghezaakhayatak.org/Portals/0/red%20blood%20cell%20-%20anemia.jpg"/>
          <p:cNvPicPr>
            <a:picLocks noChangeAspect="1" noChangeArrowheads="1"/>
          </p:cNvPicPr>
          <p:nvPr/>
        </p:nvPicPr>
        <p:blipFill>
          <a:blip r:embed="rId5"/>
          <a:srcRect l="5535" t="5376" r="3136"/>
          <a:stretch>
            <a:fillRect/>
          </a:stretch>
        </p:blipFill>
        <p:spPr bwMode="auto">
          <a:xfrm>
            <a:off x="71406" y="857232"/>
            <a:ext cx="3375016" cy="3600000"/>
          </a:xfrm>
          <a:prstGeom prst="rect">
            <a:avLst/>
          </a:prstGeom>
          <a:noFill/>
        </p:spPr>
      </p:pic>
      <p:sp>
        <p:nvSpPr>
          <p:cNvPr id="11" name="TextBox 10"/>
          <p:cNvSpPr txBox="1"/>
          <p:nvPr/>
        </p:nvSpPr>
        <p:spPr>
          <a:xfrm>
            <a:off x="0" y="4845618"/>
            <a:ext cx="3428992"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 RBCs Integrity</a:t>
            </a:r>
            <a:endParaRPr lang="ar-SA" b="1" dirty="0">
              <a:solidFill>
                <a:srgbClr val="FFFF00"/>
              </a:solidFill>
              <a:latin typeface="Calibri" pitchFamily="34" charset="0"/>
            </a:endParaRPr>
          </a:p>
        </p:txBody>
      </p:sp>
      <p:sp>
        <p:nvSpPr>
          <p:cNvPr id="12" name="TextBox 11"/>
          <p:cNvSpPr txBox="1"/>
          <p:nvPr/>
        </p:nvSpPr>
        <p:spPr>
          <a:xfrm>
            <a:off x="3643306" y="4845618"/>
            <a:ext cx="3286148"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AV Fistula Integrity</a:t>
            </a:r>
            <a:endParaRPr lang="ar-SA" b="1" dirty="0">
              <a:solidFill>
                <a:srgbClr val="FFFF00"/>
              </a:solidFill>
              <a:latin typeface="Calibri" pitchFamily="34" charset="0"/>
            </a:endParaRPr>
          </a:p>
        </p:txBody>
      </p:sp>
      <p:sp>
        <p:nvSpPr>
          <p:cNvPr id="13" name="TextBox 12"/>
          <p:cNvSpPr txBox="1"/>
          <p:nvPr/>
        </p:nvSpPr>
        <p:spPr>
          <a:xfrm>
            <a:off x="7143768" y="4845618"/>
            <a:ext cx="1714512"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 Hollow Fiber In</a:t>
            </a:r>
            <a:endParaRPr lang="ar-SA" b="1" dirty="0">
              <a:solidFill>
                <a:srgbClr val="FFFF00"/>
              </a:solidFill>
              <a:latin typeface="Calibri" pitchFamily="34" charset="0"/>
            </a:endParaRPr>
          </a:p>
        </p:txBody>
      </p:sp>
      <p:sp>
        <p:nvSpPr>
          <p:cNvPr id="10" name="Rectangle 9"/>
          <p:cNvSpPr/>
          <p:nvPr/>
        </p:nvSpPr>
        <p:spPr>
          <a:xfrm>
            <a:off x="3714744" y="785794"/>
            <a:ext cx="3214710" cy="3786214"/>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Rectangle 13"/>
          <p:cNvSpPr/>
          <p:nvPr/>
        </p:nvSpPr>
        <p:spPr>
          <a:xfrm>
            <a:off x="71406" y="714356"/>
            <a:ext cx="3429024" cy="3857652"/>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dirty="0" smtClean="0">
                <a:solidFill>
                  <a:srgbClr val="000000"/>
                </a:solidFill>
              </a:rPr>
              <a:t>Objectives</a:t>
            </a:r>
            <a:endParaRPr lang="en-US" sz="3200" b="1" dirty="0">
              <a:solidFill>
                <a:srgbClr val="000000"/>
              </a:solidFill>
            </a:endParaRPr>
          </a:p>
        </p:txBody>
      </p:sp>
      <p:sp>
        <p:nvSpPr>
          <p:cNvPr id="3" name="TextBox 2"/>
          <p:cNvSpPr txBox="1"/>
          <p:nvPr/>
        </p:nvSpPr>
        <p:spPr>
          <a:xfrm>
            <a:off x="289718" y="5286388"/>
            <a:ext cx="8640000" cy="707886"/>
          </a:xfrm>
          <a:prstGeom prst="rect">
            <a:avLst/>
          </a:prstGeom>
          <a:noFill/>
        </p:spPr>
        <p:txBody>
          <a:bodyPr wrap="square" rtlCol="1">
            <a:spAutoFit/>
          </a:bodyPr>
          <a:lstStyle/>
          <a:p>
            <a:pPr marL="457200" indent="-457200" algn="just" rtl="0"/>
            <a:r>
              <a:rPr lang="en-US" sz="2000" dirty="0" smtClean="0">
                <a:latin typeface="Calibri" pitchFamily="34" charset="0"/>
                <a:cs typeface="Calibri" pitchFamily="34" charset="0"/>
              </a:rPr>
              <a:t>(3) Assess </a:t>
            </a:r>
            <a:r>
              <a:rPr lang="en-US" sz="2000" dirty="0">
                <a:latin typeface="Calibri" pitchFamily="34" charset="0"/>
                <a:cs typeface="Calibri" pitchFamily="34" charset="0"/>
              </a:rPr>
              <a:t>the clinical feasibility of carrying out and maintaining children with end </a:t>
            </a:r>
            <a:r>
              <a:rPr lang="en-US" sz="2000" dirty="0" smtClean="0">
                <a:latin typeface="Calibri" pitchFamily="34" charset="0"/>
                <a:cs typeface="Calibri" pitchFamily="34" charset="0"/>
              </a:rPr>
              <a:t>Stage </a:t>
            </a:r>
            <a:r>
              <a:rPr lang="en-US" sz="2000" dirty="0">
                <a:latin typeface="Calibri" pitchFamily="34" charset="0"/>
                <a:cs typeface="Calibri" pitchFamily="34" charset="0"/>
              </a:rPr>
              <a:t>renal disease (ESRD) on R-AHD</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p:txBody>
      </p:sp>
      <p:pic>
        <p:nvPicPr>
          <p:cNvPr id="4" name="Picture 2" descr="D:\RESEARCH RESEARCH RESEARCH RESEARCH\2) To Publish Researches\To Publish Rapid AHD\Hemodialysis.jpg"/>
          <p:cNvPicPr>
            <a:picLocks noChangeAspect="1" noChangeArrowheads="1"/>
          </p:cNvPicPr>
          <p:nvPr/>
        </p:nvPicPr>
        <p:blipFill>
          <a:blip r:embed="rId3"/>
          <a:srcRect/>
          <a:stretch>
            <a:fillRect/>
          </a:stretch>
        </p:blipFill>
        <p:spPr bwMode="auto">
          <a:xfrm>
            <a:off x="1352566" y="500042"/>
            <a:ext cx="6434144" cy="4320000"/>
          </a:xfrm>
          <a:prstGeom prst="rect">
            <a:avLst/>
          </a:prstGeom>
          <a:noFill/>
        </p:spPr>
      </p:pic>
      <p:sp>
        <p:nvSpPr>
          <p:cNvPr id="5" name="Rectangle 4"/>
          <p:cNvSpPr/>
          <p:nvPr/>
        </p:nvSpPr>
        <p:spPr>
          <a:xfrm>
            <a:off x="3214678" y="2428868"/>
            <a:ext cx="500066" cy="2143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TextBox 6"/>
          <p:cNvSpPr txBox="1"/>
          <p:nvPr/>
        </p:nvSpPr>
        <p:spPr>
          <a:xfrm>
            <a:off x="3286116" y="4845618"/>
            <a:ext cx="2369256"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 Clinical Feasibility</a:t>
            </a:r>
            <a:endParaRPr lang="ar-SA" b="1" dirty="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250825" y="1844675"/>
            <a:ext cx="8497888" cy="3240088"/>
          </a:xfrm>
          <a:prstGeom prst="rect">
            <a:avLst/>
          </a:prstGeom>
          <a:solidFill>
            <a:srgbClr val="00FF00"/>
          </a:solidFill>
          <a:ln w="9525" algn="ctr">
            <a:noFill/>
            <a:miter lim="800000"/>
            <a:headEnd/>
            <a:tailEnd/>
          </a:ln>
          <a:effectLst/>
        </p:spPr>
        <p:txBody>
          <a:bodyPr anchor="ctr"/>
          <a:lstStyle/>
          <a:p>
            <a:pPr algn="ctr" rtl="0"/>
            <a:r>
              <a:rPr lang="en-US" sz="10600" b="1">
                <a:solidFill>
                  <a:srgbClr val="000000"/>
                </a:solidFill>
              </a:rPr>
              <a:t>Introduction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ChangeArrowheads="1"/>
          </p:cNvSpPr>
          <p:nvPr/>
        </p:nvSpPr>
        <p:spPr bwMode="auto">
          <a:xfrm>
            <a:off x="250825" y="1844675"/>
            <a:ext cx="8497888" cy="3240088"/>
          </a:xfrm>
          <a:prstGeom prst="rect">
            <a:avLst/>
          </a:prstGeom>
          <a:solidFill>
            <a:srgbClr val="FF6600"/>
          </a:solidFill>
          <a:ln w="9525" algn="ctr">
            <a:noFill/>
            <a:miter lim="800000"/>
            <a:headEnd/>
            <a:tailEnd/>
          </a:ln>
          <a:effectLst/>
        </p:spPr>
        <p:txBody>
          <a:bodyPr anchor="ctr"/>
          <a:lstStyle/>
          <a:p>
            <a:pPr algn="ctr"/>
            <a:r>
              <a:rPr lang="en-US" sz="9600" b="1">
                <a:solidFill>
                  <a:schemeClr val="tx2"/>
                </a:solidFill>
                <a:latin typeface="Times New Roman" pitchFamily="18" charset="0"/>
                <a:cs typeface="Times New Roman" pitchFamily="18" charset="0"/>
              </a:rPr>
              <a:t>PATIENTS </a:t>
            </a:r>
            <a:br>
              <a:rPr lang="en-US" sz="9600" b="1">
                <a:solidFill>
                  <a:schemeClr val="tx2"/>
                </a:solidFill>
                <a:latin typeface="Times New Roman" pitchFamily="18" charset="0"/>
                <a:cs typeface="Times New Roman" pitchFamily="18" charset="0"/>
              </a:rPr>
            </a:br>
            <a:r>
              <a:rPr lang="en-US" sz="9600" b="1">
                <a:solidFill>
                  <a:schemeClr val="tx2"/>
                </a:solidFill>
                <a:latin typeface="Times New Roman" pitchFamily="18" charset="0"/>
                <a:cs typeface="Times New Roman" pitchFamily="18" charset="0"/>
              </a:rPr>
              <a:t>&amp; METHODS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en-US" sz="2800" b="1" dirty="0" smtClean="0">
                <a:solidFill>
                  <a:srgbClr val="000000"/>
                </a:solidFill>
              </a:rPr>
              <a:t>Methods - </a:t>
            </a:r>
            <a:r>
              <a:rPr lang="en-US" sz="2800" i="1" dirty="0" smtClean="0">
                <a:solidFill>
                  <a:srgbClr val="000000"/>
                </a:solidFill>
              </a:rPr>
              <a:t>Setting and Study design</a:t>
            </a:r>
            <a:endParaRPr lang="en-US" sz="2800" dirty="0" smtClean="0">
              <a:solidFill>
                <a:srgbClr val="000000"/>
              </a:solidFill>
            </a:endParaRPr>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9718" y="4847594"/>
            <a:ext cx="8640000" cy="1200329"/>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This study was carried out at Cairo University Children's Hospital, </a:t>
            </a:r>
            <a:r>
              <a:rPr lang="en-US" sz="2400" dirty="0" smtClean="0">
                <a:solidFill>
                  <a:srgbClr val="FFFF00"/>
                </a:solidFill>
                <a:latin typeface="Calibri" pitchFamily="34" charset="0"/>
                <a:cs typeface="Calibri" pitchFamily="34" charset="0"/>
              </a:rPr>
              <a:t>a quaternary referral urban hospital in Egypt. </a:t>
            </a:r>
            <a:r>
              <a:rPr lang="en-US" sz="2400" dirty="0" smtClean="0">
                <a:latin typeface="Calibri" pitchFamily="34" charset="0"/>
                <a:cs typeface="Calibri" pitchFamily="34" charset="0"/>
              </a:rPr>
              <a:t>The hospital operates a </a:t>
            </a:r>
            <a:r>
              <a:rPr lang="en-US" sz="2400" dirty="0" err="1" smtClean="0">
                <a:latin typeface="Calibri" pitchFamily="34" charset="0"/>
                <a:cs typeface="Calibri" pitchFamily="34" charset="0"/>
              </a:rPr>
              <a:t>hemodialysis</a:t>
            </a:r>
            <a:r>
              <a:rPr lang="en-US" sz="2400" dirty="0" smtClean="0">
                <a:latin typeface="Calibri" pitchFamily="34" charset="0"/>
                <a:cs typeface="Calibri" pitchFamily="34" charset="0"/>
              </a:rPr>
              <a:t> unit with 25 </a:t>
            </a:r>
            <a:r>
              <a:rPr lang="en-US" sz="2400" dirty="0" err="1" smtClean="0">
                <a:latin typeface="Calibri" pitchFamily="34" charset="0"/>
                <a:cs typeface="Calibri" pitchFamily="34" charset="0"/>
              </a:rPr>
              <a:t>hemodialysis</a:t>
            </a:r>
            <a:r>
              <a:rPr lang="en-US" sz="2400" dirty="0" smtClean="0">
                <a:latin typeface="Calibri" pitchFamily="34" charset="0"/>
                <a:cs typeface="Calibri" pitchFamily="34" charset="0"/>
              </a:rPr>
              <a:t> machines. </a:t>
            </a:r>
            <a:endParaRPr lang="en-US" sz="2400" dirty="0">
              <a:latin typeface="Calibri" pitchFamily="34" charset="0"/>
              <a:cs typeface="Calibri" pitchFamily="34" charset="0"/>
            </a:endParaRPr>
          </a:p>
        </p:txBody>
      </p:sp>
      <p:pic>
        <p:nvPicPr>
          <p:cNvPr id="529410" name="Picture 2" descr="http://4.bp.blogspot.com/-vPRpzimlTyQ/Tzazgk7V2cI/AAAAAAAAAJA/QLz7wc1SiMg/s1600/253372_170354056367641_138626022873778_361270_1339232_n.jpg"/>
          <p:cNvPicPr>
            <a:picLocks noChangeAspect="1" noChangeArrowheads="1"/>
          </p:cNvPicPr>
          <p:nvPr/>
        </p:nvPicPr>
        <p:blipFill>
          <a:blip r:embed="rId3"/>
          <a:srcRect t="40662"/>
          <a:stretch>
            <a:fillRect/>
          </a:stretch>
        </p:blipFill>
        <p:spPr bwMode="auto">
          <a:xfrm>
            <a:off x="-32" y="571481"/>
            <a:ext cx="9090000" cy="373070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en-US" sz="2800" b="1" dirty="0" smtClean="0">
                <a:solidFill>
                  <a:srgbClr val="000000"/>
                </a:solidFill>
              </a:rPr>
              <a:t>Methods - </a:t>
            </a:r>
            <a:r>
              <a:rPr lang="en-US" sz="2800" i="1" dirty="0" smtClean="0">
                <a:solidFill>
                  <a:srgbClr val="000000"/>
                </a:solidFill>
              </a:rPr>
              <a:t>Setting and Study design</a:t>
            </a:r>
            <a:endParaRPr lang="en-US" sz="2800" dirty="0" smtClean="0">
              <a:solidFill>
                <a:srgbClr val="000000"/>
              </a:solidFill>
            </a:endParaRPr>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14282" y="5216926"/>
            <a:ext cx="8640000" cy="1569660"/>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The trial was part of a project to study “the outcomes of the invention AHD connections sponsored by the academy of Scientific Research, Egypt. </a:t>
            </a:r>
            <a:r>
              <a:rPr lang="en-US" sz="2400" dirty="0" smtClean="0">
                <a:solidFill>
                  <a:srgbClr val="FFFF00"/>
                </a:solidFill>
                <a:latin typeface="Calibri" pitchFamily="34" charset="0"/>
                <a:cs typeface="Calibri" pitchFamily="34" charset="0"/>
              </a:rPr>
              <a:t>where hydraulic and experimental studies preceded the clinical trial in addition to a clinical trial on S-AHD. </a:t>
            </a:r>
            <a:endParaRPr lang="en-US" sz="2400" dirty="0">
              <a:solidFill>
                <a:srgbClr val="FFFF00"/>
              </a:solidFill>
              <a:latin typeface="Calibri" pitchFamily="34" charset="0"/>
              <a:cs typeface="Calibri" pitchFamily="34" charset="0"/>
            </a:endParaRPr>
          </a:p>
        </p:txBody>
      </p:sp>
      <p:pic>
        <p:nvPicPr>
          <p:cNvPr id="470018" name="Picture 2" descr="http://image.moheet.com/images/06/big/0602839.jpg"/>
          <p:cNvPicPr>
            <a:picLocks noChangeAspect="1" noChangeArrowheads="1"/>
          </p:cNvPicPr>
          <p:nvPr/>
        </p:nvPicPr>
        <p:blipFill>
          <a:blip r:embed="rId3"/>
          <a:srcRect l="20339" t="9040" r="25424" b="9604"/>
          <a:stretch>
            <a:fillRect/>
          </a:stretch>
        </p:blipFill>
        <p:spPr bwMode="auto">
          <a:xfrm>
            <a:off x="4875404" y="500042"/>
            <a:ext cx="3840000" cy="4320000"/>
          </a:xfrm>
          <a:prstGeom prst="rect">
            <a:avLst/>
          </a:prstGeom>
          <a:noFill/>
        </p:spPr>
      </p:pic>
      <p:pic>
        <p:nvPicPr>
          <p:cNvPr id="470020" name="Picture 4" descr="http://secrets7days.com/files/img/f9121ddc0c.jpg"/>
          <p:cNvPicPr>
            <a:picLocks noChangeAspect="1" noChangeArrowheads="1"/>
          </p:cNvPicPr>
          <p:nvPr/>
        </p:nvPicPr>
        <p:blipFill>
          <a:blip r:embed="rId4"/>
          <a:srcRect r="44149"/>
          <a:stretch>
            <a:fillRect/>
          </a:stretch>
        </p:blipFill>
        <p:spPr bwMode="auto">
          <a:xfrm>
            <a:off x="897095" y="500042"/>
            <a:ext cx="3194391" cy="4320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en-US" sz="2800" b="1" dirty="0" smtClean="0">
                <a:solidFill>
                  <a:srgbClr val="000000"/>
                </a:solidFill>
              </a:rPr>
              <a:t>Methods - </a:t>
            </a:r>
            <a:r>
              <a:rPr lang="en-US" sz="2800" i="1" dirty="0" smtClean="0">
                <a:solidFill>
                  <a:srgbClr val="000000"/>
                </a:solidFill>
              </a:rPr>
              <a:t>Setting and Study design</a:t>
            </a:r>
            <a:endParaRPr lang="en-US" sz="2800" dirty="0" smtClean="0">
              <a:solidFill>
                <a:srgbClr val="000000"/>
              </a:solidFill>
            </a:endParaRPr>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14282" y="4108930"/>
            <a:ext cx="8640000" cy="2308324"/>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The hydraulic study of the project included calibration of the valve of AHD</a:t>
            </a:r>
            <a:r>
              <a:rPr lang="en-US" sz="2400" baseline="30000" dirty="0" smtClean="0">
                <a:latin typeface="Calibri" pitchFamily="34" charset="0"/>
                <a:cs typeface="Calibri" pitchFamily="34" charset="0"/>
              </a:rPr>
              <a:t>V </a:t>
            </a:r>
            <a:r>
              <a:rPr lang="en-US" sz="2400" dirty="0" smtClean="0">
                <a:latin typeface="Calibri" pitchFamily="34" charset="0"/>
                <a:cs typeface="Calibri" pitchFamily="34" charset="0"/>
              </a:rPr>
              <a:t>connections </a:t>
            </a:r>
            <a:r>
              <a:rPr lang="en-US" sz="2400" dirty="0" smtClean="0">
                <a:solidFill>
                  <a:srgbClr val="FFFF00"/>
                </a:solidFill>
                <a:latin typeface="Calibri" pitchFamily="34" charset="0"/>
                <a:cs typeface="Calibri" pitchFamily="34" charset="0"/>
              </a:rPr>
              <a:t>and development of a new instrument for measurement of the patient BFR in the (P</a:t>
            </a:r>
            <a:r>
              <a:rPr lang="en-US" sz="2400" baseline="30000" dirty="0" smtClean="0">
                <a:solidFill>
                  <a:srgbClr val="FFFF00"/>
                </a:solidFill>
                <a:latin typeface="Calibri" pitchFamily="34" charset="0"/>
                <a:cs typeface="Calibri" pitchFamily="34" charset="0"/>
              </a:rPr>
              <a:t>a</a:t>
            </a:r>
            <a:r>
              <a:rPr lang="en-US" sz="2400" dirty="0" smtClean="0">
                <a:solidFill>
                  <a:srgbClr val="FFFF00"/>
                </a:solidFill>
                <a:latin typeface="Calibri" pitchFamily="34" charset="0"/>
                <a:cs typeface="Calibri" pitchFamily="34" charset="0"/>
              </a:rPr>
              <a:t>) during AHD</a:t>
            </a:r>
            <a:r>
              <a:rPr lang="en-US" sz="2400" baseline="30000" dirty="0" smtClean="0">
                <a:solidFill>
                  <a:srgbClr val="FFFF00"/>
                </a:solidFill>
                <a:latin typeface="Calibri" pitchFamily="34" charset="0"/>
                <a:cs typeface="Calibri" pitchFamily="34" charset="0"/>
              </a:rPr>
              <a:t>0</a:t>
            </a:r>
            <a:r>
              <a:rPr lang="en-US" sz="2400" dirty="0" smtClean="0">
                <a:solidFill>
                  <a:srgbClr val="FFFF00"/>
                </a:solidFill>
                <a:latin typeface="Calibri" pitchFamily="34" charset="0"/>
                <a:cs typeface="Calibri" pitchFamily="34" charset="0"/>
              </a:rPr>
              <a:t> and AHD</a:t>
            </a:r>
            <a:r>
              <a:rPr lang="en-US" sz="2400" baseline="30000" dirty="0" smtClean="0">
                <a:solidFill>
                  <a:srgbClr val="FFFF00"/>
                </a:solidFill>
                <a:latin typeface="Calibri" pitchFamily="34" charset="0"/>
                <a:cs typeface="Calibri" pitchFamily="34" charset="0"/>
              </a:rPr>
              <a:t>V</a:t>
            </a:r>
            <a:r>
              <a:rPr lang="en-US" sz="2400" dirty="0" smtClean="0">
                <a:solidFill>
                  <a:srgbClr val="FFFF00"/>
                </a:solidFill>
                <a:latin typeface="Calibri" pitchFamily="34" charset="0"/>
                <a:cs typeface="Calibri" pitchFamily="34" charset="0"/>
              </a:rPr>
              <a:t> sessions called “air bubble speed”; whereby the patient BFR rate is estimated from the time needed for an air bubble injected at the injection site of (P</a:t>
            </a:r>
            <a:r>
              <a:rPr lang="en-US" sz="2400" baseline="30000" dirty="0" smtClean="0">
                <a:solidFill>
                  <a:srgbClr val="FFFF00"/>
                </a:solidFill>
                <a:latin typeface="Calibri" pitchFamily="34" charset="0"/>
                <a:cs typeface="Calibri" pitchFamily="34" charset="0"/>
              </a:rPr>
              <a:t>a</a:t>
            </a:r>
            <a:r>
              <a:rPr lang="en-US" sz="2400" dirty="0" smtClean="0">
                <a:solidFill>
                  <a:srgbClr val="FFFF00"/>
                </a:solidFill>
                <a:latin typeface="Calibri" pitchFamily="34" charset="0"/>
                <a:cs typeface="Calibri" pitchFamily="34" charset="0"/>
              </a:rPr>
              <a:t>) to reach the junction of (P</a:t>
            </a:r>
            <a:r>
              <a:rPr lang="en-US" sz="2400" baseline="30000" dirty="0" smtClean="0">
                <a:solidFill>
                  <a:srgbClr val="FFFF00"/>
                </a:solidFill>
                <a:latin typeface="Calibri" pitchFamily="34" charset="0"/>
                <a:cs typeface="Calibri" pitchFamily="34" charset="0"/>
              </a:rPr>
              <a:t>a</a:t>
            </a:r>
            <a:r>
              <a:rPr lang="en-US" sz="2400" dirty="0" smtClean="0">
                <a:solidFill>
                  <a:srgbClr val="FFFF00"/>
                </a:solidFill>
                <a:latin typeface="Calibri" pitchFamily="34" charset="0"/>
                <a:cs typeface="Calibri" pitchFamily="34" charset="0"/>
              </a:rPr>
              <a:t>) and (R). </a:t>
            </a:r>
            <a:endParaRPr lang="en-US" sz="2400" dirty="0">
              <a:solidFill>
                <a:srgbClr val="FFFF00"/>
              </a:solidFill>
              <a:latin typeface="Calibri" pitchFamily="34" charset="0"/>
              <a:cs typeface="Calibri" pitchFamily="34" charset="0"/>
            </a:endParaRPr>
          </a:p>
        </p:txBody>
      </p:sp>
      <p:pic>
        <p:nvPicPr>
          <p:cNvPr id="5" name="Picture 10" descr="valve 4"/>
          <p:cNvPicPr>
            <a:picLocks noChangeAspect="1" noChangeArrowheads="1"/>
          </p:cNvPicPr>
          <p:nvPr/>
        </p:nvPicPr>
        <p:blipFill>
          <a:blip r:embed="rId3"/>
          <a:srcRect/>
          <a:stretch>
            <a:fillRect/>
          </a:stretch>
        </p:blipFill>
        <p:spPr bwMode="auto">
          <a:xfrm>
            <a:off x="71406" y="668802"/>
            <a:ext cx="3887834" cy="2628000"/>
          </a:xfrm>
          <a:prstGeom prst="rect">
            <a:avLst/>
          </a:prstGeom>
          <a:noFill/>
          <a:ln w="9525">
            <a:noFill/>
            <a:miter lim="800000"/>
            <a:headEnd/>
            <a:tailEnd/>
          </a:ln>
        </p:spPr>
      </p:pic>
      <p:pic>
        <p:nvPicPr>
          <p:cNvPr id="6" name="Picture 3" descr="figure 8a"/>
          <p:cNvPicPr>
            <a:picLocks noGrp="1" noChangeAspect="1" noChangeArrowheads="1"/>
          </p:cNvPicPr>
          <p:nvPr>
            <p:ph idx="1"/>
          </p:nvPr>
        </p:nvPicPr>
        <p:blipFill>
          <a:blip r:embed="rId4"/>
          <a:srcRect/>
          <a:stretch>
            <a:fillRect/>
          </a:stretch>
        </p:blipFill>
        <p:spPr>
          <a:xfrm>
            <a:off x="4000496" y="668802"/>
            <a:ext cx="5060652" cy="26280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en-US" sz="2800" b="1" dirty="0" smtClean="0">
                <a:solidFill>
                  <a:srgbClr val="000000"/>
                </a:solidFill>
              </a:rPr>
              <a:t>Methods - </a:t>
            </a:r>
            <a:r>
              <a:rPr lang="en-US" sz="2800" i="1" dirty="0" smtClean="0">
                <a:solidFill>
                  <a:srgbClr val="000000"/>
                </a:solidFill>
              </a:rPr>
              <a:t>Setting and Study design</a:t>
            </a:r>
            <a:endParaRPr lang="en-US" sz="2800" dirty="0" smtClean="0">
              <a:solidFill>
                <a:srgbClr val="000000"/>
              </a:solidFill>
            </a:endParaRPr>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9718" y="5155370"/>
            <a:ext cx="8640000" cy="1631216"/>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The proposal of the project was revised, modified and finally approved by </a:t>
            </a:r>
          </a:p>
          <a:p>
            <a:pPr marL="457200" indent="-457200" algn="just" rtl="0">
              <a:buFont typeface="+mj-lt"/>
              <a:buAutoNum type="arabicPeriod"/>
            </a:pPr>
            <a:r>
              <a:rPr lang="en-US" sz="2000" dirty="0" smtClean="0">
                <a:latin typeface="Calibri" pitchFamily="34" charset="0"/>
                <a:cs typeface="Calibri" pitchFamily="34" charset="0"/>
              </a:rPr>
              <a:t>The scientific committee of the </a:t>
            </a:r>
            <a:r>
              <a:rPr lang="en-US" sz="2000" dirty="0" smtClean="0">
                <a:solidFill>
                  <a:srgbClr val="FFFF00"/>
                </a:solidFill>
                <a:latin typeface="Calibri" pitchFamily="34" charset="0"/>
                <a:cs typeface="Calibri" pitchFamily="34" charset="0"/>
              </a:rPr>
              <a:t>sponsoring governmental non profit organization</a:t>
            </a:r>
            <a:r>
              <a:rPr lang="en-US" sz="2000" dirty="0" smtClean="0">
                <a:latin typeface="Calibri" pitchFamily="34" charset="0"/>
                <a:cs typeface="Calibri" pitchFamily="34" charset="0"/>
              </a:rPr>
              <a:t> “Academy of scientific research and technology” and by </a:t>
            </a:r>
          </a:p>
          <a:p>
            <a:pPr marL="457200" indent="-457200" algn="just" rtl="0">
              <a:buFont typeface="+mj-lt"/>
              <a:buAutoNum type="arabicPeriod"/>
            </a:pPr>
            <a:r>
              <a:rPr lang="en-US" sz="2000" dirty="0" smtClean="0">
                <a:latin typeface="Calibri" pitchFamily="34" charset="0"/>
                <a:cs typeface="Calibri" pitchFamily="34" charset="0"/>
              </a:rPr>
              <a:t>The scientific committee of the pediatric department of Cairo University hospital </a:t>
            </a:r>
            <a:r>
              <a:rPr lang="en-US" sz="2000" dirty="0" smtClean="0">
                <a:solidFill>
                  <a:srgbClr val="FFFF00"/>
                </a:solidFill>
                <a:latin typeface="Calibri" pitchFamily="34" charset="0"/>
                <a:cs typeface="Calibri" pitchFamily="34" charset="0"/>
              </a:rPr>
              <a:t>where the trial was conducted. </a:t>
            </a:r>
          </a:p>
        </p:txBody>
      </p:sp>
      <p:pic>
        <p:nvPicPr>
          <p:cNvPr id="759809" name="Picture 1"/>
          <p:cNvPicPr>
            <a:picLocks noChangeAspect="1" noChangeArrowheads="1"/>
          </p:cNvPicPr>
          <p:nvPr/>
        </p:nvPicPr>
        <p:blipFill>
          <a:blip r:embed="rId3"/>
          <a:srcRect/>
          <a:stretch>
            <a:fillRect/>
          </a:stretch>
        </p:blipFill>
        <p:spPr bwMode="auto">
          <a:xfrm>
            <a:off x="5272824" y="500042"/>
            <a:ext cx="3013952" cy="4320000"/>
          </a:xfrm>
          <a:prstGeom prst="rect">
            <a:avLst/>
          </a:prstGeom>
          <a:noFill/>
          <a:ln w="9525">
            <a:noFill/>
            <a:miter lim="800000"/>
            <a:headEnd/>
            <a:tailEnd/>
          </a:ln>
          <a:effectLst/>
        </p:spPr>
      </p:pic>
      <p:pic>
        <p:nvPicPr>
          <p:cNvPr id="7" name="Picture 2" descr="http://image.moheet.com/images/06/big/0602839.jpg"/>
          <p:cNvPicPr>
            <a:picLocks noChangeAspect="1" noChangeArrowheads="1"/>
          </p:cNvPicPr>
          <p:nvPr/>
        </p:nvPicPr>
        <p:blipFill>
          <a:blip r:embed="rId4"/>
          <a:srcRect l="20339" t="9040" r="25424" b="9604"/>
          <a:stretch>
            <a:fillRect/>
          </a:stretch>
        </p:blipFill>
        <p:spPr bwMode="auto">
          <a:xfrm>
            <a:off x="714348" y="500042"/>
            <a:ext cx="3840000" cy="4320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en-US" sz="2800" b="1" dirty="0" smtClean="0">
                <a:solidFill>
                  <a:srgbClr val="000000"/>
                </a:solidFill>
              </a:rPr>
              <a:t>Methods - </a:t>
            </a:r>
            <a:r>
              <a:rPr lang="en-US" sz="2800" i="1" dirty="0" smtClean="0">
                <a:solidFill>
                  <a:srgbClr val="000000"/>
                </a:solidFill>
              </a:rPr>
              <a:t>Setting and Study design</a:t>
            </a:r>
            <a:endParaRPr lang="en-US" sz="2800" dirty="0" smtClean="0">
              <a:solidFill>
                <a:srgbClr val="000000"/>
              </a:solidFill>
            </a:endParaRPr>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9718" y="5068685"/>
            <a:ext cx="8640000" cy="707886"/>
          </a:xfrm>
          <a:prstGeom prst="rect">
            <a:avLst/>
          </a:prstGeom>
          <a:noFill/>
        </p:spPr>
        <p:txBody>
          <a:bodyPr wrap="square" rtlCol="1">
            <a:spAutoFit/>
          </a:bodyPr>
          <a:lstStyle/>
          <a:p>
            <a:pPr algn="just" rtl="0"/>
            <a:r>
              <a:rPr lang="en-US" sz="2000" dirty="0" smtClean="0">
                <a:solidFill>
                  <a:srgbClr val="FFFF00"/>
                </a:solidFill>
                <a:latin typeface="Calibri" pitchFamily="34" charset="0"/>
                <a:cs typeface="Calibri" pitchFamily="34" charset="0"/>
              </a:rPr>
              <a:t>The report of the project was disclosed, but not published, in </a:t>
            </a:r>
            <a:r>
              <a:rPr lang="en-US" sz="2000" smtClean="0">
                <a:solidFill>
                  <a:srgbClr val="FFFF00"/>
                </a:solidFill>
                <a:latin typeface="Calibri" pitchFamily="34" charset="0"/>
                <a:cs typeface="Calibri" pitchFamily="34" charset="0"/>
              </a:rPr>
              <a:t>2006</a:t>
            </a:r>
            <a:r>
              <a:rPr lang="en-US" sz="2000" baseline="30000" smtClean="0">
                <a:solidFill>
                  <a:srgbClr val="FFFF00"/>
                </a:solidFill>
                <a:latin typeface="Calibri" pitchFamily="34" charset="0"/>
                <a:cs typeface="Calibri" pitchFamily="34" charset="0"/>
              </a:rPr>
              <a:t> 11</a:t>
            </a:r>
            <a:r>
              <a:rPr lang="en-US" sz="2000" smtClean="0">
                <a:solidFill>
                  <a:srgbClr val="FFFF00"/>
                </a:solidFill>
                <a:latin typeface="Calibri" pitchFamily="34" charset="0"/>
                <a:cs typeface="Calibri" pitchFamily="34" charset="0"/>
              </a:rPr>
              <a:t> </a:t>
            </a:r>
            <a:r>
              <a:rPr lang="en-US" sz="2000" dirty="0" smtClean="0">
                <a:solidFill>
                  <a:srgbClr val="FFFF00"/>
                </a:solidFill>
                <a:latin typeface="Calibri" pitchFamily="34" charset="0"/>
                <a:cs typeface="Calibri" pitchFamily="34" charset="0"/>
              </a:rPr>
              <a:t>and the clinical trial on S-AHD was published in 2007</a:t>
            </a:r>
            <a:r>
              <a:rPr lang="en-US" sz="2000" baseline="30000" dirty="0" smtClean="0">
                <a:solidFill>
                  <a:srgbClr val="FFFF00"/>
                </a:solidFill>
                <a:latin typeface="Calibri" pitchFamily="34" charset="0"/>
                <a:cs typeface="Calibri" pitchFamily="34" charset="0"/>
              </a:rPr>
              <a:t>7</a:t>
            </a:r>
            <a:r>
              <a:rPr lang="en-US" sz="2000" dirty="0" smtClean="0">
                <a:solidFill>
                  <a:srgbClr val="FFFF00"/>
                </a:solidFill>
                <a:latin typeface="Calibri" pitchFamily="34" charset="0"/>
                <a:cs typeface="Calibri" pitchFamily="34" charset="0"/>
              </a:rPr>
              <a:t>.</a:t>
            </a:r>
            <a:endParaRPr lang="en-US" sz="2000" dirty="0">
              <a:solidFill>
                <a:srgbClr val="FFFF00"/>
              </a:solidFill>
              <a:latin typeface="Calibri" pitchFamily="34" charset="0"/>
              <a:cs typeface="Calibri" pitchFamily="34" charset="0"/>
            </a:endParaRPr>
          </a:p>
        </p:txBody>
      </p:sp>
      <p:pic>
        <p:nvPicPr>
          <p:cNvPr id="759809" name="Picture 1"/>
          <p:cNvPicPr>
            <a:picLocks noChangeAspect="1" noChangeArrowheads="1"/>
          </p:cNvPicPr>
          <p:nvPr/>
        </p:nvPicPr>
        <p:blipFill>
          <a:blip r:embed="rId3"/>
          <a:srcRect/>
          <a:stretch>
            <a:fillRect/>
          </a:stretch>
        </p:blipFill>
        <p:spPr bwMode="auto">
          <a:xfrm>
            <a:off x="5272824" y="500042"/>
            <a:ext cx="3013952" cy="4320000"/>
          </a:xfrm>
          <a:prstGeom prst="rect">
            <a:avLst/>
          </a:prstGeom>
          <a:noFill/>
          <a:ln w="9525">
            <a:noFill/>
            <a:miter lim="800000"/>
            <a:headEnd/>
            <a:tailEnd/>
          </a:ln>
          <a:effectLst/>
        </p:spPr>
      </p:pic>
      <p:pic>
        <p:nvPicPr>
          <p:cNvPr id="759810" name="Picture 2"/>
          <p:cNvPicPr>
            <a:picLocks noChangeAspect="1" noChangeArrowheads="1"/>
          </p:cNvPicPr>
          <p:nvPr/>
        </p:nvPicPr>
        <p:blipFill>
          <a:blip r:embed="rId4"/>
          <a:srcRect/>
          <a:stretch>
            <a:fillRect/>
          </a:stretch>
        </p:blipFill>
        <p:spPr bwMode="auto">
          <a:xfrm>
            <a:off x="642910" y="500042"/>
            <a:ext cx="3442501" cy="4320000"/>
          </a:xfrm>
          <a:prstGeom prst="rect">
            <a:avLst/>
          </a:prstGeom>
          <a:solidFill>
            <a:schemeClr val="tx1"/>
          </a:solidFill>
          <a:ln w="38100">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en-US" sz="2800" b="1" dirty="0" smtClean="0">
                <a:solidFill>
                  <a:srgbClr val="000000"/>
                </a:solidFill>
              </a:rPr>
              <a:t>Methods - </a:t>
            </a:r>
            <a:r>
              <a:rPr lang="en-US" sz="2800" i="1" dirty="0" smtClean="0">
                <a:solidFill>
                  <a:srgbClr val="000000"/>
                </a:solidFill>
              </a:rPr>
              <a:t>Setting and Study design</a:t>
            </a:r>
            <a:endParaRPr lang="en-US" sz="2800" dirty="0" smtClean="0">
              <a:solidFill>
                <a:srgbClr val="000000"/>
              </a:solidFill>
            </a:endParaRPr>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9718" y="3094397"/>
            <a:ext cx="8640000" cy="3139321"/>
          </a:xfrm>
          <a:prstGeom prst="rect">
            <a:avLst/>
          </a:prstGeom>
          <a:noFill/>
        </p:spPr>
        <p:txBody>
          <a:bodyPr wrap="square" rtlCol="1">
            <a:spAutoFit/>
          </a:bodyPr>
          <a:lstStyle/>
          <a:p>
            <a:pPr algn="just" rtl="0"/>
            <a:r>
              <a:rPr lang="en-US" sz="2200" dirty="0" smtClean="0">
                <a:latin typeface="Calibri" pitchFamily="34" charset="0"/>
                <a:cs typeface="Calibri" pitchFamily="34" charset="0"/>
              </a:rPr>
              <a:t>The clinical trial was </a:t>
            </a:r>
          </a:p>
          <a:p>
            <a:pPr marL="457200" indent="-457200" algn="just" rtl="0">
              <a:buAutoNum type="arabicParenBoth"/>
            </a:pPr>
            <a:r>
              <a:rPr lang="en-US" sz="2200" dirty="0" smtClean="0">
                <a:latin typeface="Calibri" pitchFamily="34" charset="0"/>
                <a:cs typeface="Calibri" pitchFamily="34" charset="0"/>
              </a:rPr>
              <a:t>Quantitative</a:t>
            </a:r>
          </a:p>
          <a:p>
            <a:pPr marL="457200" indent="-457200" algn="just" rtl="0">
              <a:buAutoNum type="arabicParenBoth"/>
            </a:pPr>
            <a:r>
              <a:rPr lang="en-US" sz="2200" dirty="0" smtClean="0">
                <a:latin typeface="Calibri" pitchFamily="34" charset="0"/>
                <a:cs typeface="Calibri" pitchFamily="34" charset="0"/>
              </a:rPr>
              <a:t>Exploratory: </a:t>
            </a:r>
            <a:r>
              <a:rPr lang="en-US" sz="2200" dirty="0" smtClean="0">
                <a:solidFill>
                  <a:srgbClr val="FFFF00"/>
                </a:solidFill>
                <a:latin typeface="Calibri" pitchFamily="34" charset="0"/>
                <a:cs typeface="Calibri" pitchFamily="34" charset="0"/>
              </a:rPr>
              <a:t>It explored the feasibility, benefits &amp; drawbacks of carrying R-AHD using 5 models of the invented AHD connections. </a:t>
            </a:r>
            <a:endParaRPr lang="en-US" sz="2200" dirty="0" smtClean="0">
              <a:latin typeface="Calibri" pitchFamily="34" charset="0"/>
              <a:cs typeface="Calibri" pitchFamily="34" charset="0"/>
            </a:endParaRPr>
          </a:p>
          <a:p>
            <a:pPr marL="457200" indent="-457200" algn="just" rtl="0">
              <a:buAutoNum type="arabicParenBoth"/>
            </a:pPr>
            <a:r>
              <a:rPr lang="en-US" sz="2200" dirty="0" smtClean="0">
                <a:latin typeface="Calibri" pitchFamily="34" charset="0"/>
                <a:cs typeface="Calibri" pitchFamily="34" charset="0"/>
              </a:rPr>
              <a:t>Prospective</a:t>
            </a:r>
          </a:p>
          <a:p>
            <a:pPr marL="457200" indent="-457200" algn="just" rtl="0">
              <a:buAutoNum type="arabicParenBoth"/>
            </a:pPr>
            <a:r>
              <a:rPr lang="en-US" sz="2200" dirty="0" smtClean="0">
                <a:latin typeface="Calibri" pitchFamily="34" charset="0"/>
                <a:cs typeface="Calibri" pitchFamily="34" charset="0"/>
              </a:rPr>
              <a:t>Randomized, Controlled </a:t>
            </a:r>
          </a:p>
          <a:p>
            <a:pPr marL="457200" indent="-457200" algn="just" rtl="0">
              <a:buAutoNum type="arabicParenBoth"/>
            </a:pPr>
            <a:r>
              <a:rPr lang="en-US" sz="2200" dirty="0" smtClean="0">
                <a:latin typeface="Calibri" pitchFamily="34" charset="0"/>
                <a:cs typeface="Calibri" pitchFamily="34" charset="0"/>
              </a:rPr>
              <a:t>Open to the operators and to the patients </a:t>
            </a:r>
            <a:r>
              <a:rPr lang="en-US" sz="2200" dirty="0" smtClean="0">
                <a:solidFill>
                  <a:srgbClr val="FFFF00"/>
                </a:solidFill>
                <a:latin typeface="Calibri" pitchFamily="34" charset="0"/>
                <a:cs typeface="Calibri" pitchFamily="34" charset="0"/>
              </a:rPr>
              <a:t>as blinding the intervention was impossible but the blood tests were blindly assessed outcomes. </a:t>
            </a:r>
          </a:p>
          <a:p>
            <a:pPr marL="457200" indent="-457200" algn="just" rtl="0">
              <a:buAutoNum type="arabicParenBoth"/>
            </a:pPr>
            <a:r>
              <a:rPr lang="en-US" sz="2200" dirty="0" smtClean="0">
                <a:latin typeface="Calibri" pitchFamily="34" charset="0"/>
                <a:cs typeface="Calibri" pitchFamily="34" charset="0"/>
              </a:rPr>
              <a:t>The primary and secondary endpoints were objective. </a:t>
            </a:r>
          </a:p>
        </p:txBody>
      </p:sp>
      <p:graphicFrame>
        <p:nvGraphicFramePr>
          <p:cNvPr id="5" name="Diagram 4"/>
          <p:cNvGraphicFramePr/>
          <p:nvPr/>
        </p:nvGraphicFramePr>
        <p:xfrm>
          <a:off x="214282" y="571480"/>
          <a:ext cx="8715436" cy="2571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en-US" sz="2800" b="1" dirty="0" smtClean="0">
                <a:solidFill>
                  <a:srgbClr val="000000"/>
                </a:solidFill>
              </a:rPr>
              <a:t>Methods - </a:t>
            </a:r>
            <a:r>
              <a:rPr lang="en-US" sz="2800" i="1" dirty="0" smtClean="0">
                <a:solidFill>
                  <a:srgbClr val="000000"/>
                </a:solidFill>
              </a:rPr>
              <a:t>Setting and Study design</a:t>
            </a:r>
            <a:endParaRPr lang="en-US" sz="2800" dirty="0" smtClean="0">
              <a:solidFill>
                <a:srgbClr val="000000"/>
              </a:solidFill>
            </a:endParaRPr>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14282" y="3929066"/>
            <a:ext cx="8640000" cy="830997"/>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Each Stage of the clinical trial was intended to study R-AHD, using one of the 5 models of AHD connections. </a:t>
            </a:r>
            <a:r>
              <a:rPr lang="en-US" sz="2400" dirty="0" smtClean="0">
                <a:solidFill>
                  <a:srgbClr val="FFFF00"/>
                </a:solidFill>
                <a:latin typeface="Calibri" pitchFamily="34" charset="0"/>
                <a:cs typeface="Calibri" pitchFamily="34" charset="0"/>
              </a:rPr>
              <a:t> </a:t>
            </a:r>
            <a:endParaRPr lang="en-US" sz="2400" dirty="0">
              <a:solidFill>
                <a:srgbClr val="FFFF00"/>
              </a:solidFill>
              <a:latin typeface="Calibri" pitchFamily="34" charset="0"/>
              <a:cs typeface="Calibri" pitchFamily="34" charset="0"/>
            </a:endParaRPr>
          </a:p>
        </p:txBody>
      </p:sp>
      <p:grpSp>
        <p:nvGrpSpPr>
          <p:cNvPr id="5" name="Group 4"/>
          <p:cNvGrpSpPr>
            <a:grpSpLocks noChangeAspect="1"/>
          </p:cNvGrpSpPr>
          <p:nvPr/>
        </p:nvGrpSpPr>
        <p:grpSpPr>
          <a:xfrm>
            <a:off x="71406" y="571480"/>
            <a:ext cx="1750368" cy="2880000"/>
            <a:chOff x="785786" y="571480"/>
            <a:chExt cx="1750368" cy="2880000"/>
          </a:xfrm>
        </p:grpSpPr>
        <p:pic>
          <p:nvPicPr>
            <p:cNvPr id="6" name="Picture 2"/>
            <p:cNvPicPr>
              <a:picLocks noChangeAspect="1" noChangeArrowheads="1"/>
            </p:cNvPicPr>
            <p:nvPr/>
          </p:nvPicPr>
          <p:blipFill>
            <a:blip r:embed="rId3"/>
            <a:srcRect/>
            <a:stretch>
              <a:fillRect/>
            </a:stretch>
          </p:blipFill>
          <p:spPr bwMode="auto">
            <a:xfrm>
              <a:off x="785786" y="571480"/>
              <a:ext cx="1719406" cy="2880000"/>
            </a:xfrm>
            <a:prstGeom prst="rect">
              <a:avLst/>
            </a:prstGeom>
            <a:noFill/>
          </p:spPr>
        </p:pic>
        <p:sp>
          <p:nvSpPr>
            <p:cNvPr id="7" name="AutoShape 3"/>
            <p:cNvSpPr>
              <a:spLocks noChangeArrowheads="1"/>
            </p:cNvSpPr>
            <p:nvPr/>
          </p:nvSpPr>
          <p:spPr bwMode="auto">
            <a:xfrm rot="16609938">
              <a:off x="2196862" y="2207102"/>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8" name="AutoShape 5"/>
            <p:cNvSpPr>
              <a:spLocks noChangeArrowheads="1"/>
            </p:cNvSpPr>
            <p:nvPr/>
          </p:nvSpPr>
          <p:spPr bwMode="auto">
            <a:xfrm>
              <a:off x="2132980" y="97165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6"/>
            <p:cNvSpPr>
              <a:spLocks noChangeArrowheads="1"/>
            </p:cNvSpPr>
            <p:nvPr/>
          </p:nvSpPr>
          <p:spPr bwMode="auto">
            <a:xfrm rot="16200000">
              <a:off x="1554823" y="1332549"/>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0" name="AutoShape 7"/>
            <p:cNvSpPr>
              <a:spLocks noChangeArrowheads="1"/>
            </p:cNvSpPr>
            <p:nvPr/>
          </p:nvSpPr>
          <p:spPr bwMode="auto">
            <a:xfrm>
              <a:off x="2132980" y="2727004"/>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 name="AutoShape 8"/>
            <p:cNvSpPr>
              <a:spLocks noChangeArrowheads="1"/>
            </p:cNvSpPr>
            <p:nvPr/>
          </p:nvSpPr>
          <p:spPr bwMode="auto">
            <a:xfrm rot="10800000">
              <a:off x="1010318" y="926746"/>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 name="Rectangle 17"/>
            <p:cNvSpPr>
              <a:spLocks noChangeArrowheads="1"/>
            </p:cNvSpPr>
            <p:nvPr/>
          </p:nvSpPr>
          <p:spPr bwMode="auto">
            <a:xfrm>
              <a:off x="2143947" y="751107"/>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3" name="Rectangle 18"/>
            <p:cNvSpPr>
              <a:spLocks noChangeArrowheads="1"/>
            </p:cNvSpPr>
            <p:nvPr/>
          </p:nvSpPr>
          <p:spPr bwMode="auto">
            <a:xfrm>
              <a:off x="2143947" y="1649242"/>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4" name="Rectangle 19"/>
            <p:cNvSpPr>
              <a:spLocks noChangeArrowheads="1"/>
            </p:cNvSpPr>
            <p:nvPr/>
          </p:nvSpPr>
          <p:spPr bwMode="auto">
            <a:xfrm>
              <a:off x="1148029" y="1530787"/>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5" name="Rectangle 20"/>
            <p:cNvSpPr>
              <a:spLocks noChangeArrowheads="1"/>
            </p:cNvSpPr>
            <p:nvPr/>
          </p:nvSpPr>
          <p:spPr bwMode="auto">
            <a:xfrm>
              <a:off x="1364977" y="3219982"/>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6" name="Rectangle 21"/>
            <p:cNvSpPr>
              <a:spLocks noChangeArrowheads="1"/>
            </p:cNvSpPr>
            <p:nvPr/>
          </p:nvSpPr>
          <p:spPr bwMode="auto">
            <a:xfrm>
              <a:off x="1013310" y="1649242"/>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7" name="Rectangle 22"/>
            <p:cNvSpPr>
              <a:spLocks noChangeArrowheads="1"/>
            </p:cNvSpPr>
            <p:nvPr/>
          </p:nvSpPr>
          <p:spPr bwMode="auto">
            <a:xfrm>
              <a:off x="1012312" y="753102"/>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8" name="AutoShape 8"/>
            <p:cNvSpPr>
              <a:spLocks noChangeArrowheads="1"/>
            </p:cNvSpPr>
            <p:nvPr/>
          </p:nvSpPr>
          <p:spPr bwMode="auto">
            <a:xfrm rot="10800000">
              <a:off x="1010319" y="1824880"/>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grpSp>
        <p:nvGrpSpPr>
          <p:cNvPr id="19" name="Group 18"/>
          <p:cNvGrpSpPr>
            <a:grpSpLocks noChangeAspect="1"/>
          </p:cNvGrpSpPr>
          <p:nvPr/>
        </p:nvGrpSpPr>
        <p:grpSpPr>
          <a:xfrm>
            <a:off x="1886342" y="571480"/>
            <a:ext cx="1750368" cy="2880000"/>
            <a:chOff x="5543508" y="571480"/>
            <a:chExt cx="2784517" cy="4581525"/>
          </a:xfrm>
        </p:grpSpPr>
        <p:pic>
          <p:nvPicPr>
            <p:cNvPr id="20" name="Picture 2"/>
            <p:cNvPicPr>
              <a:picLocks noChangeAspect="1" noChangeArrowheads="1"/>
            </p:cNvPicPr>
            <p:nvPr/>
          </p:nvPicPr>
          <p:blipFill>
            <a:blip r:embed="rId3"/>
            <a:srcRect/>
            <a:stretch>
              <a:fillRect/>
            </a:stretch>
          </p:blipFill>
          <p:spPr bwMode="auto">
            <a:xfrm>
              <a:off x="5543508" y="571480"/>
              <a:ext cx="2735262" cy="4581525"/>
            </a:xfrm>
            <a:prstGeom prst="rect">
              <a:avLst/>
            </a:prstGeom>
            <a:noFill/>
          </p:spPr>
        </p:pic>
        <p:sp>
          <p:nvSpPr>
            <p:cNvPr id="21" name="AutoShape 3"/>
            <p:cNvSpPr>
              <a:spLocks noChangeArrowheads="1"/>
            </p:cNvSpPr>
            <p:nvPr/>
          </p:nvSpPr>
          <p:spPr bwMode="auto">
            <a:xfrm rot="16609938">
              <a:off x="778827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2" name="AutoShape 5"/>
            <p:cNvSpPr>
              <a:spLocks noChangeArrowheads="1"/>
            </p:cNvSpPr>
            <p:nvPr/>
          </p:nvSpPr>
          <p:spPr bwMode="auto">
            <a:xfrm>
              <a:off x="768664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3" name="AutoShape 6"/>
            <p:cNvSpPr>
              <a:spLocks noChangeArrowheads="1"/>
            </p:cNvSpPr>
            <p:nvPr/>
          </p:nvSpPr>
          <p:spPr bwMode="auto">
            <a:xfrm rot="16200000">
              <a:off x="676690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4" name="AutoShape 7"/>
            <p:cNvSpPr>
              <a:spLocks noChangeArrowheads="1"/>
            </p:cNvSpPr>
            <p:nvPr/>
          </p:nvSpPr>
          <p:spPr bwMode="auto">
            <a:xfrm>
              <a:off x="768664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8"/>
            <p:cNvSpPr>
              <a:spLocks noChangeArrowheads="1"/>
            </p:cNvSpPr>
            <p:nvPr/>
          </p:nvSpPr>
          <p:spPr bwMode="auto">
            <a:xfrm rot="10800000">
              <a:off x="590069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6" name="Rectangle 17"/>
            <p:cNvSpPr>
              <a:spLocks noChangeArrowheads="1"/>
            </p:cNvSpPr>
            <p:nvPr/>
          </p:nvSpPr>
          <p:spPr bwMode="auto">
            <a:xfrm>
              <a:off x="770409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7" name="Rectangle 18"/>
            <p:cNvSpPr>
              <a:spLocks noChangeArrowheads="1"/>
            </p:cNvSpPr>
            <p:nvPr/>
          </p:nvSpPr>
          <p:spPr bwMode="auto">
            <a:xfrm>
              <a:off x="770409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8" name="Rectangle 19"/>
            <p:cNvSpPr>
              <a:spLocks noChangeArrowheads="1"/>
            </p:cNvSpPr>
            <p:nvPr/>
          </p:nvSpPr>
          <p:spPr bwMode="auto">
            <a:xfrm>
              <a:off x="611977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29" name="Rectangle 20"/>
            <p:cNvSpPr>
              <a:spLocks noChangeArrowheads="1"/>
            </p:cNvSpPr>
            <p:nvPr/>
          </p:nvSpPr>
          <p:spPr bwMode="auto">
            <a:xfrm>
              <a:off x="646489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0" name="Rectangle 21"/>
            <p:cNvSpPr>
              <a:spLocks noChangeArrowheads="1"/>
            </p:cNvSpPr>
            <p:nvPr/>
          </p:nvSpPr>
          <p:spPr bwMode="auto">
            <a:xfrm>
              <a:off x="590545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1" name="Rectangle 22"/>
            <p:cNvSpPr>
              <a:spLocks noChangeArrowheads="1"/>
            </p:cNvSpPr>
            <p:nvPr/>
          </p:nvSpPr>
          <p:spPr bwMode="auto">
            <a:xfrm>
              <a:off x="590387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2" name="AutoShape 8"/>
            <p:cNvSpPr>
              <a:spLocks noChangeArrowheads="1"/>
            </p:cNvSpPr>
            <p:nvPr/>
          </p:nvSpPr>
          <p:spPr bwMode="auto">
            <a:xfrm rot="10800000">
              <a:off x="590069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grpSp>
        <p:nvGrpSpPr>
          <p:cNvPr id="33" name="Group 32"/>
          <p:cNvGrpSpPr>
            <a:grpSpLocks noChangeAspect="1"/>
          </p:cNvGrpSpPr>
          <p:nvPr/>
        </p:nvGrpSpPr>
        <p:grpSpPr>
          <a:xfrm>
            <a:off x="3701278" y="571480"/>
            <a:ext cx="1777301" cy="2880000"/>
            <a:chOff x="214282" y="571480"/>
            <a:chExt cx="2827331" cy="4581525"/>
          </a:xfrm>
        </p:grpSpPr>
        <p:pic>
          <p:nvPicPr>
            <p:cNvPr id="34" name="Picture 2"/>
            <p:cNvPicPr>
              <a:picLocks noChangeAspect="1" noChangeArrowheads="1"/>
            </p:cNvPicPr>
            <p:nvPr/>
          </p:nvPicPr>
          <p:blipFill>
            <a:blip r:embed="rId3"/>
            <a:srcRect/>
            <a:stretch>
              <a:fillRect/>
            </a:stretch>
          </p:blipFill>
          <p:spPr bwMode="auto">
            <a:xfrm>
              <a:off x="214282" y="571480"/>
              <a:ext cx="2735262" cy="4581525"/>
            </a:xfrm>
            <a:prstGeom prst="rect">
              <a:avLst/>
            </a:prstGeom>
            <a:noFill/>
          </p:spPr>
        </p:pic>
        <p:sp>
          <p:nvSpPr>
            <p:cNvPr id="35" name="AutoShape 3"/>
            <p:cNvSpPr>
              <a:spLocks noChangeArrowheads="1"/>
            </p:cNvSpPr>
            <p:nvPr/>
          </p:nvSpPr>
          <p:spPr bwMode="auto">
            <a:xfrm rot="16609938">
              <a:off x="2501863" y="121598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6" name="AutoShape 5"/>
            <p:cNvSpPr>
              <a:spLocks noChangeArrowheads="1"/>
            </p:cNvSpPr>
            <p:nvPr/>
          </p:nvSpPr>
          <p:spPr bwMode="auto">
            <a:xfrm>
              <a:off x="2357422"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7" name="AutoShape 6"/>
            <p:cNvSpPr>
              <a:spLocks noChangeArrowheads="1"/>
            </p:cNvSpPr>
            <p:nvPr/>
          </p:nvSpPr>
          <p:spPr bwMode="auto">
            <a:xfrm rot="16200000">
              <a:off x="1437681"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8" name="AutoShape 7"/>
            <p:cNvSpPr>
              <a:spLocks noChangeArrowheads="1"/>
            </p:cNvSpPr>
            <p:nvPr/>
          </p:nvSpPr>
          <p:spPr bwMode="auto">
            <a:xfrm>
              <a:off x="2357422"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9" name="AutoShape 8"/>
            <p:cNvSpPr>
              <a:spLocks noChangeArrowheads="1"/>
            </p:cNvSpPr>
            <p:nvPr/>
          </p:nvSpPr>
          <p:spPr bwMode="auto">
            <a:xfrm rot="10800000">
              <a:off x="571472"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0" name="Rectangle 17"/>
            <p:cNvSpPr>
              <a:spLocks noChangeArrowheads="1"/>
            </p:cNvSpPr>
            <p:nvPr/>
          </p:nvSpPr>
          <p:spPr bwMode="auto">
            <a:xfrm>
              <a:off x="2374869"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1" name="Rectangle 18"/>
            <p:cNvSpPr>
              <a:spLocks noChangeArrowheads="1"/>
            </p:cNvSpPr>
            <p:nvPr/>
          </p:nvSpPr>
          <p:spPr bwMode="auto">
            <a:xfrm>
              <a:off x="2374869"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2" name="Rectangle 19"/>
            <p:cNvSpPr>
              <a:spLocks noChangeArrowheads="1"/>
            </p:cNvSpPr>
            <p:nvPr/>
          </p:nvSpPr>
          <p:spPr bwMode="auto">
            <a:xfrm>
              <a:off x="790544"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3" name="Rectangle 20"/>
            <p:cNvSpPr>
              <a:spLocks noChangeArrowheads="1"/>
            </p:cNvSpPr>
            <p:nvPr/>
          </p:nvSpPr>
          <p:spPr bwMode="auto">
            <a:xfrm>
              <a:off x="1135670"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4" name="Rectangle 21"/>
            <p:cNvSpPr>
              <a:spLocks noChangeArrowheads="1"/>
            </p:cNvSpPr>
            <p:nvPr/>
          </p:nvSpPr>
          <p:spPr bwMode="auto">
            <a:xfrm>
              <a:off x="576232"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5" name="Rectangle 22"/>
            <p:cNvSpPr>
              <a:spLocks noChangeArrowheads="1"/>
            </p:cNvSpPr>
            <p:nvPr/>
          </p:nvSpPr>
          <p:spPr bwMode="auto">
            <a:xfrm>
              <a:off x="574644"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6" name="AutoShape 8"/>
            <p:cNvSpPr>
              <a:spLocks noChangeArrowheads="1"/>
            </p:cNvSpPr>
            <p:nvPr/>
          </p:nvSpPr>
          <p:spPr bwMode="auto">
            <a:xfrm rot="10800000">
              <a:off x="571473"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7" name="AutoShape 3"/>
            <p:cNvSpPr>
              <a:spLocks noChangeArrowheads="1"/>
            </p:cNvSpPr>
            <p:nvPr/>
          </p:nvSpPr>
          <p:spPr bwMode="auto">
            <a:xfrm rot="16609938">
              <a:off x="1244603" y="2216119"/>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grpSp>
        <p:nvGrpSpPr>
          <p:cNvPr id="48" name="Group 47"/>
          <p:cNvGrpSpPr>
            <a:grpSpLocks noChangeAspect="1"/>
          </p:cNvGrpSpPr>
          <p:nvPr/>
        </p:nvGrpSpPr>
        <p:grpSpPr>
          <a:xfrm>
            <a:off x="5543147" y="571480"/>
            <a:ext cx="1750368" cy="2880000"/>
            <a:chOff x="3214678" y="571480"/>
            <a:chExt cx="2784517" cy="4581525"/>
          </a:xfrm>
        </p:grpSpPr>
        <p:pic>
          <p:nvPicPr>
            <p:cNvPr id="49" name="Picture 2"/>
            <p:cNvPicPr>
              <a:picLocks noChangeAspect="1" noChangeArrowheads="1"/>
            </p:cNvPicPr>
            <p:nvPr/>
          </p:nvPicPr>
          <p:blipFill>
            <a:blip r:embed="rId3"/>
            <a:srcRect/>
            <a:stretch>
              <a:fillRect/>
            </a:stretch>
          </p:blipFill>
          <p:spPr bwMode="auto">
            <a:xfrm>
              <a:off x="3214678" y="571480"/>
              <a:ext cx="2735262" cy="4581525"/>
            </a:xfrm>
            <a:prstGeom prst="rect">
              <a:avLst/>
            </a:prstGeom>
            <a:noFill/>
          </p:spPr>
        </p:pic>
        <p:sp>
          <p:nvSpPr>
            <p:cNvPr id="50" name="AutoShape 3"/>
            <p:cNvSpPr>
              <a:spLocks noChangeArrowheads="1"/>
            </p:cNvSpPr>
            <p:nvPr/>
          </p:nvSpPr>
          <p:spPr bwMode="auto">
            <a:xfrm rot="16609938">
              <a:off x="545944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51" name="AutoShape 5"/>
            <p:cNvSpPr>
              <a:spLocks noChangeArrowheads="1"/>
            </p:cNvSpPr>
            <p:nvPr/>
          </p:nvSpPr>
          <p:spPr bwMode="auto">
            <a:xfrm>
              <a:off x="535781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2" name="AutoShape 6"/>
            <p:cNvSpPr>
              <a:spLocks noChangeArrowheads="1"/>
            </p:cNvSpPr>
            <p:nvPr/>
          </p:nvSpPr>
          <p:spPr bwMode="auto">
            <a:xfrm rot="16200000">
              <a:off x="443807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3" name="AutoShape 7"/>
            <p:cNvSpPr>
              <a:spLocks noChangeArrowheads="1"/>
            </p:cNvSpPr>
            <p:nvPr/>
          </p:nvSpPr>
          <p:spPr bwMode="auto">
            <a:xfrm>
              <a:off x="535781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4" name="AutoShape 8"/>
            <p:cNvSpPr>
              <a:spLocks noChangeArrowheads="1"/>
            </p:cNvSpPr>
            <p:nvPr/>
          </p:nvSpPr>
          <p:spPr bwMode="auto">
            <a:xfrm rot="10800000">
              <a:off x="357186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5" name="Rectangle 17"/>
            <p:cNvSpPr>
              <a:spLocks noChangeArrowheads="1"/>
            </p:cNvSpPr>
            <p:nvPr/>
          </p:nvSpPr>
          <p:spPr bwMode="auto">
            <a:xfrm>
              <a:off x="537526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6" name="Rectangle 18"/>
            <p:cNvSpPr>
              <a:spLocks noChangeArrowheads="1"/>
            </p:cNvSpPr>
            <p:nvPr/>
          </p:nvSpPr>
          <p:spPr bwMode="auto">
            <a:xfrm>
              <a:off x="537526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7" name="Rectangle 19"/>
            <p:cNvSpPr>
              <a:spLocks noChangeArrowheads="1"/>
            </p:cNvSpPr>
            <p:nvPr/>
          </p:nvSpPr>
          <p:spPr bwMode="auto">
            <a:xfrm>
              <a:off x="379094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8" name="Rectangle 20"/>
            <p:cNvSpPr>
              <a:spLocks noChangeArrowheads="1"/>
            </p:cNvSpPr>
            <p:nvPr/>
          </p:nvSpPr>
          <p:spPr bwMode="auto">
            <a:xfrm>
              <a:off x="413606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9" name="Rectangle 21"/>
            <p:cNvSpPr>
              <a:spLocks noChangeArrowheads="1"/>
            </p:cNvSpPr>
            <p:nvPr/>
          </p:nvSpPr>
          <p:spPr bwMode="auto">
            <a:xfrm>
              <a:off x="357662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0" name="Rectangle 22"/>
            <p:cNvSpPr>
              <a:spLocks noChangeArrowheads="1"/>
            </p:cNvSpPr>
            <p:nvPr/>
          </p:nvSpPr>
          <p:spPr bwMode="auto">
            <a:xfrm>
              <a:off x="357504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1" name="AutoShape 8"/>
            <p:cNvSpPr>
              <a:spLocks noChangeArrowheads="1"/>
            </p:cNvSpPr>
            <p:nvPr/>
          </p:nvSpPr>
          <p:spPr bwMode="auto">
            <a:xfrm rot="10800000">
              <a:off x="357186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2" name="AutoShape 3"/>
            <p:cNvSpPr>
              <a:spLocks noChangeArrowheads="1"/>
            </p:cNvSpPr>
            <p:nvPr/>
          </p:nvSpPr>
          <p:spPr bwMode="auto">
            <a:xfrm rot="16609938">
              <a:off x="4316437" y="2173305"/>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grpSp>
        <p:nvGrpSpPr>
          <p:cNvPr id="63" name="Group 62"/>
          <p:cNvGrpSpPr>
            <a:grpSpLocks noChangeAspect="1"/>
          </p:cNvGrpSpPr>
          <p:nvPr/>
        </p:nvGrpSpPr>
        <p:grpSpPr>
          <a:xfrm>
            <a:off x="7358082" y="571480"/>
            <a:ext cx="1750368" cy="2880000"/>
            <a:chOff x="6186450" y="571480"/>
            <a:chExt cx="2784517" cy="4581525"/>
          </a:xfrm>
        </p:grpSpPr>
        <p:pic>
          <p:nvPicPr>
            <p:cNvPr id="64" name="Picture 2"/>
            <p:cNvPicPr>
              <a:picLocks noChangeAspect="1" noChangeArrowheads="1"/>
            </p:cNvPicPr>
            <p:nvPr/>
          </p:nvPicPr>
          <p:blipFill>
            <a:blip r:embed="rId3"/>
            <a:srcRect/>
            <a:stretch>
              <a:fillRect/>
            </a:stretch>
          </p:blipFill>
          <p:spPr bwMode="auto">
            <a:xfrm>
              <a:off x="6186450" y="571480"/>
              <a:ext cx="2735262" cy="4581525"/>
            </a:xfrm>
            <a:prstGeom prst="rect">
              <a:avLst/>
            </a:prstGeom>
            <a:noFill/>
          </p:spPr>
        </p:pic>
        <p:sp>
          <p:nvSpPr>
            <p:cNvPr id="65" name="AutoShape 3"/>
            <p:cNvSpPr>
              <a:spLocks noChangeArrowheads="1"/>
            </p:cNvSpPr>
            <p:nvPr/>
          </p:nvSpPr>
          <p:spPr bwMode="auto">
            <a:xfrm rot="16609938">
              <a:off x="8431217"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6" name="AutoShape 5"/>
            <p:cNvSpPr>
              <a:spLocks noChangeArrowheads="1"/>
            </p:cNvSpPr>
            <p:nvPr/>
          </p:nvSpPr>
          <p:spPr bwMode="auto">
            <a:xfrm>
              <a:off x="8329590"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7" name="AutoShape 6"/>
            <p:cNvSpPr>
              <a:spLocks noChangeArrowheads="1"/>
            </p:cNvSpPr>
            <p:nvPr/>
          </p:nvSpPr>
          <p:spPr bwMode="auto">
            <a:xfrm rot="16200000">
              <a:off x="7409849"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8" name="AutoShape 7"/>
            <p:cNvSpPr>
              <a:spLocks noChangeArrowheads="1"/>
            </p:cNvSpPr>
            <p:nvPr/>
          </p:nvSpPr>
          <p:spPr bwMode="auto">
            <a:xfrm>
              <a:off x="8329590"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9" name="AutoShape 8"/>
            <p:cNvSpPr>
              <a:spLocks noChangeArrowheads="1"/>
            </p:cNvSpPr>
            <p:nvPr/>
          </p:nvSpPr>
          <p:spPr bwMode="auto">
            <a:xfrm rot="10800000">
              <a:off x="6543640"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0" name="Rectangle 17"/>
            <p:cNvSpPr>
              <a:spLocks noChangeArrowheads="1"/>
            </p:cNvSpPr>
            <p:nvPr/>
          </p:nvSpPr>
          <p:spPr bwMode="auto">
            <a:xfrm>
              <a:off x="8347037"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1" name="Rectangle 18"/>
            <p:cNvSpPr>
              <a:spLocks noChangeArrowheads="1"/>
            </p:cNvSpPr>
            <p:nvPr/>
          </p:nvSpPr>
          <p:spPr bwMode="auto">
            <a:xfrm>
              <a:off x="8347037"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2" name="Rectangle 19"/>
            <p:cNvSpPr>
              <a:spLocks noChangeArrowheads="1"/>
            </p:cNvSpPr>
            <p:nvPr/>
          </p:nvSpPr>
          <p:spPr bwMode="auto">
            <a:xfrm>
              <a:off x="6762712"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3" name="Rectangle 20"/>
            <p:cNvSpPr>
              <a:spLocks noChangeArrowheads="1"/>
            </p:cNvSpPr>
            <p:nvPr/>
          </p:nvSpPr>
          <p:spPr bwMode="auto">
            <a:xfrm>
              <a:off x="7107838"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4" name="Rectangle 21"/>
            <p:cNvSpPr>
              <a:spLocks noChangeArrowheads="1"/>
            </p:cNvSpPr>
            <p:nvPr/>
          </p:nvSpPr>
          <p:spPr bwMode="auto">
            <a:xfrm>
              <a:off x="6548400"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75" name="Rectangle 22"/>
            <p:cNvSpPr>
              <a:spLocks noChangeArrowheads="1"/>
            </p:cNvSpPr>
            <p:nvPr/>
          </p:nvSpPr>
          <p:spPr bwMode="auto">
            <a:xfrm>
              <a:off x="6546812"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76" name="AutoShape 8"/>
            <p:cNvSpPr>
              <a:spLocks noChangeArrowheads="1"/>
            </p:cNvSpPr>
            <p:nvPr/>
          </p:nvSpPr>
          <p:spPr bwMode="auto">
            <a:xfrm rot="10800000">
              <a:off x="6543641"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7" name="AutoShape 3"/>
            <p:cNvSpPr>
              <a:spLocks noChangeArrowheads="1"/>
            </p:cNvSpPr>
            <p:nvPr/>
          </p:nvSpPr>
          <p:spPr bwMode="auto">
            <a:xfrm rot="16609938">
              <a:off x="8431217" y="1173173"/>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sp>
        <p:nvSpPr>
          <p:cNvPr id="78" name="AutoShape 14"/>
          <p:cNvSpPr>
            <a:spLocks noChangeArrowheads="1"/>
          </p:cNvSpPr>
          <p:nvPr/>
        </p:nvSpPr>
        <p:spPr bwMode="auto">
          <a:xfrm>
            <a:off x="2500298" y="1168274"/>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79" name="AutoShape 14"/>
          <p:cNvSpPr>
            <a:spLocks noChangeArrowheads="1"/>
          </p:cNvSpPr>
          <p:nvPr/>
        </p:nvSpPr>
        <p:spPr bwMode="auto">
          <a:xfrm rot="5400000">
            <a:off x="3108926" y="702522"/>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80" name="TextBox 79"/>
          <p:cNvSpPr txBox="1"/>
          <p:nvPr/>
        </p:nvSpPr>
        <p:spPr>
          <a:xfrm>
            <a:off x="0" y="3490009"/>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0</a:t>
            </a:r>
            <a:endParaRPr lang="ar-SA" sz="1400" b="1" dirty="0">
              <a:solidFill>
                <a:srgbClr val="FFFF00"/>
              </a:solidFill>
              <a:latin typeface="Calibri" pitchFamily="34" charset="0"/>
            </a:endParaRPr>
          </a:p>
        </p:txBody>
      </p:sp>
      <p:sp>
        <p:nvSpPr>
          <p:cNvPr id="81" name="TextBox 80"/>
          <p:cNvSpPr txBox="1"/>
          <p:nvPr/>
        </p:nvSpPr>
        <p:spPr>
          <a:xfrm>
            <a:off x="3700694" y="3490009"/>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PR</a:t>
            </a:r>
            <a:endParaRPr lang="ar-SA" sz="1400" b="1" dirty="0" smtClean="0">
              <a:solidFill>
                <a:srgbClr val="FFFF00"/>
              </a:solidFill>
              <a:latin typeface="Calibri" pitchFamily="34" charset="0"/>
            </a:endParaRPr>
          </a:p>
        </p:txBody>
      </p:sp>
      <p:sp>
        <p:nvSpPr>
          <p:cNvPr id="82" name="TextBox 81"/>
          <p:cNvSpPr txBox="1"/>
          <p:nvPr/>
        </p:nvSpPr>
        <p:spPr>
          <a:xfrm>
            <a:off x="1899149" y="3490009"/>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V</a:t>
            </a:r>
            <a:endParaRPr lang="ar-SA" sz="1400" b="1" dirty="0" smtClean="0">
              <a:solidFill>
                <a:srgbClr val="FFFF00"/>
              </a:solidFill>
              <a:latin typeface="Calibri" pitchFamily="34" charset="0"/>
            </a:endParaRPr>
          </a:p>
        </p:txBody>
      </p:sp>
      <p:sp>
        <p:nvSpPr>
          <p:cNvPr id="83" name="TextBox 82"/>
          <p:cNvSpPr txBox="1"/>
          <p:nvPr/>
        </p:nvSpPr>
        <p:spPr>
          <a:xfrm>
            <a:off x="5409445" y="3490009"/>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FR</a:t>
            </a:r>
            <a:endParaRPr lang="ar-SA" sz="1400" b="1" dirty="0" smtClean="0">
              <a:solidFill>
                <a:srgbClr val="FFFF00"/>
              </a:solidFill>
              <a:latin typeface="Calibri" pitchFamily="34" charset="0"/>
            </a:endParaRPr>
          </a:p>
        </p:txBody>
      </p:sp>
      <p:sp>
        <p:nvSpPr>
          <p:cNvPr id="84" name="TextBox 83"/>
          <p:cNvSpPr txBox="1"/>
          <p:nvPr/>
        </p:nvSpPr>
        <p:spPr>
          <a:xfrm>
            <a:off x="7308594" y="3490009"/>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FP </a:t>
            </a:r>
            <a:endParaRPr lang="ar-SA" sz="1400" b="1" dirty="0" smtClean="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en-US" sz="2800" b="1" dirty="0" smtClean="0">
                <a:solidFill>
                  <a:srgbClr val="000000"/>
                </a:solidFill>
              </a:rPr>
              <a:t>Methods - </a:t>
            </a:r>
            <a:r>
              <a:rPr lang="en-US" sz="2800" i="1" dirty="0" smtClean="0">
                <a:solidFill>
                  <a:srgbClr val="000000"/>
                </a:solidFill>
              </a:rPr>
              <a:t>Setting and Study design</a:t>
            </a:r>
            <a:endParaRPr lang="en-US" sz="2800" dirty="0" smtClean="0">
              <a:solidFill>
                <a:srgbClr val="000000"/>
              </a:solidFill>
            </a:endParaRPr>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14282" y="3924264"/>
            <a:ext cx="8640000" cy="830997"/>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1) R-AHD</a:t>
            </a:r>
            <a:r>
              <a:rPr lang="en-US" sz="2400" baseline="30000" dirty="0" smtClean="0">
                <a:latin typeface="Calibri" pitchFamily="34" charset="0"/>
                <a:cs typeface="Calibri" pitchFamily="34" charset="0"/>
              </a:rPr>
              <a:t>V</a:t>
            </a:r>
            <a:r>
              <a:rPr lang="en-US" sz="2400" dirty="0" smtClean="0">
                <a:latin typeface="Calibri" pitchFamily="34" charset="0"/>
                <a:cs typeface="Calibri" pitchFamily="34" charset="0"/>
              </a:rPr>
              <a:t> Stage was aborted due to difficulties in adjusting the manual valve in a clinical session</a:t>
            </a:r>
            <a:r>
              <a:rPr lang="en-US" sz="2400" dirty="0" smtClean="0">
                <a:solidFill>
                  <a:srgbClr val="FFFF00"/>
                </a:solidFill>
                <a:latin typeface="Calibri" pitchFamily="34" charset="0"/>
                <a:cs typeface="Calibri" pitchFamily="34" charset="0"/>
              </a:rPr>
              <a:t>  </a:t>
            </a:r>
            <a:endParaRPr lang="en-US" sz="2400" dirty="0">
              <a:solidFill>
                <a:srgbClr val="FFFF00"/>
              </a:solidFill>
              <a:latin typeface="Calibri" pitchFamily="34" charset="0"/>
              <a:cs typeface="Calibri" pitchFamily="34" charset="0"/>
            </a:endParaRPr>
          </a:p>
        </p:txBody>
      </p:sp>
      <p:pic>
        <p:nvPicPr>
          <p:cNvPr id="6" name="Picture 2"/>
          <p:cNvPicPr>
            <a:picLocks noChangeAspect="1" noChangeArrowheads="1"/>
          </p:cNvPicPr>
          <p:nvPr/>
        </p:nvPicPr>
        <p:blipFill>
          <a:blip r:embed="rId3"/>
          <a:srcRect/>
          <a:stretch>
            <a:fillRect/>
          </a:stretch>
        </p:blipFill>
        <p:spPr bwMode="auto">
          <a:xfrm>
            <a:off x="71406" y="549000"/>
            <a:ext cx="1719406" cy="2880000"/>
          </a:xfrm>
          <a:prstGeom prst="rect">
            <a:avLst/>
          </a:prstGeom>
          <a:noFill/>
        </p:spPr>
      </p:pic>
      <p:sp>
        <p:nvSpPr>
          <p:cNvPr id="7" name="AutoShape 3"/>
          <p:cNvSpPr>
            <a:spLocks noChangeArrowheads="1"/>
          </p:cNvSpPr>
          <p:nvPr/>
        </p:nvSpPr>
        <p:spPr bwMode="auto">
          <a:xfrm rot="16609938">
            <a:off x="1482482" y="2184622"/>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8" name="AutoShape 5"/>
          <p:cNvSpPr>
            <a:spLocks noChangeArrowheads="1"/>
          </p:cNvSpPr>
          <p:nvPr/>
        </p:nvSpPr>
        <p:spPr bwMode="auto">
          <a:xfrm>
            <a:off x="1418600" y="94917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6"/>
          <p:cNvSpPr>
            <a:spLocks noChangeArrowheads="1"/>
          </p:cNvSpPr>
          <p:nvPr/>
        </p:nvSpPr>
        <p:spPr bwMode="auto">
          <a:xfrm rot="16200000">
            <a:off x="840443" y="1310069"/>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0" name="AutoShape 7"/>
          <p:cNvSpPr>
            <a:spLocks noChangeArrowheads="1"/>
          </p:cNvSpPr>
          <p:nvPr/>
        </p:nvSpPr>
        <p:spPr bwMode="auto">
          <a:xfrm>
            <a:off x="1418600" y="2704524"/>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 name="AutoShape 8"/>
          <p:cNvSpPr>
            <a:spLocks noChangeArrowheads="1"/>
          </p:cNvSpPr>
          <p:nvPr/>
        </p:nvSpPr>
        <p:spPr bwMode="auto">
          <a:xfrm rot="10800000">
            <a:off x="295938" y="904266"/>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 name="Rectangle 17"/>
          <p:cNvSpPr>
            <a:spLocks noChangeArrowheads="1"/>
          </p:cNvSpPr>
          <p:nvPr/>
        </p:nvSpPr>
        <p:spPr bwMode="auto">
          <a:xfrm>
            <a:off x="1429567" y="728627"/>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3" name="Rectangle 18"/>
          <p:cNvSpPr>
            <a:spLocks noChangeArrowheads="1"/>
          </p:cNvSpPr>
          <p:nvPr/>
        </p:nvSpPr>
        <p:spPr bwMode="auto">
          <a:xfrm>
            <a:off x="1429567" y="1626762"/>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4" name="Rectangle 19"/>
          <p:cNvSpPr>
            <a:spLocks noChangeArrowheads="1"/>
          </p:cNvSpPr>
          <p:nvPr/>
        </p:nvSpPr>
        <p:spPr bwMode="auto">
          <a:xfrm>
            <a:off x="433649" y="1508307"/>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5" name="Rectangle 20"/>
          <p:cNvSpPr>
            <a:spLocks noChangeArrowheads="1"/>
          </p:cNvSpPr>
          <p:nvPr/>
        </p:nvSpPr>
        <p:spPr bwMode="auto">
          <a:xfrm>
            <a:off x="650597" y="3197502"/>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6" name="Rectangle 21"/>
          <p:cNvSpPr>
            <a:spLocks noChangeArrowheads="1"/>
          </p:cNvSpPr>
          <p:nvPr/>
        </p:nvSpPr>
        <p:spPr bwMode="auto">
          <a:xfrm>
            <a:off x="298930" y="1626762"/>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7" name="Rectangle 22"/>
          <p:cNvSpPr>
            <a:spLocks noChangeArrowheads="1"/>
          </p:cNvSpPr>
          <p:nvPr/>
        </p:nvSpPr>
        <p:spPr bwMode="auto">
          <a:xfrm>
            <a:off x="297932" y="730622"/>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8" name="AutoShape 8"/>
          <p:cNvSpPr>
            <a:spLocks noChangeArrowheads="1"/>
          </p:cNvSpPr>
          <p:nvPr/>
        </p:nvSpPr>
        <p:spPr bwMode="auto">
          <a:xfrm rot="10800000">
            <a:off x="295939" y="1802400"/>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nvGrpSpPr>
          <p:cNvPr id="5" name="Group 18"/>
          <p:cNvGrpSpPr>
            <a:grpSpLocks noChangeAspect="1"/>
          </p:cNvGrpSpPr>
          <p:nvPr/>
        </p:nvGrpSpPr>
        <p:grpSpPr>
          <a:xfrm>
            <a:off x="1886342" y="549000"/>
            <a:ext cx="1750368" cy="2880000"/>
            <a:chOff x="5543508" y="571480"/>
            <a:chExt cx="2784517" cy="4581525"/>
          </a:xfrm>
        </p:grpSpPr>
        <p:pic>
          <p:nvPicPr>
            <p:cNvPr id="20" name="Picture 2"/>
            <p:cNvPicPr>
              <a:picLocks noChangeAspect="1" noChangeArrowheads="1"/>
            </p:cNvPicPr>
            <p:nvPr/>
          </p:nvPicPr>
          <p:blipFill>
            <a:blip r:embed="rId3"/>
            <a:srcRect/>
            <a:stretch>
              <a:fillRect/>
            </a:stretch>
          </p:blipFill>
          <p:spPr bwMode="auto">
            <a:xfrm>
              <a:off x="5543508" y="571480"/>
              <a:ext cx="2735262" cy="4581525"/>
            </a:xfrm>
            <a:prstGeom prst="rect">
              <a:avLst/>
            </a:prstGeom>
            <a:noFill/>
          </p:spPr>
        </p:pic>
        <p:sp>
          <p:nvSpPr>
            <p:cNvPr id="21" name="AutoShape 3"/>
            <p:cNvSpPr>
              <a:spLocks noChangeArrowheads="1"/>
            </p:cNvSpPr>
            <p:nvPr/>
          </p:nvSpPr>
          <p:spPr bwMode="auto">
            <a:xfrm rot="16609938">
              <a:off x="778827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2" name="AutoShape 5"/>
            <p:cNvSpPr>
              <a:spLocks noChangeArrowheads="1"/>
            </p:cNvSpPr>
            <p:nvPr/>
          </p:nvSpPr>
          <p:spPr bwMode="auto">
            <a:xfrm>
              <a:off x="768664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3" name="AutoShape 6"/>
            <p:cNvSpPr>
              <a:spLocks noChangeArrowheads="1"/>
            </p:cNvSpPr>
            <p:nvPr/>
          </p:nvSpPr>
          <p:spPr bwMode="auto">
            <a:xfrm rot="16200000">
              <a:off x="676690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4" name="AutoShape 7"/>
            <p:cNvSpPr>
              <a:spLocks noChangeArrowheads="1"/>
            </p:cNvSpPr>
            <p:nvPr/>
          </p:nvSpPr>
          <p:spPr bwMode="auto">
            <a:xfrm>
              <a:off x="768664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8"/>
            <p:cNvSpPr>
              <a:spLocks noChangeArrowheads="1"/>
            </p:cNvSpPr>
            <p:nvPr/>
          </p:nvSpPr>
          <p:spPr bwMode="auto">
            <a:xfrm rot="10800000">
              <a:off x="590069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6" name="Rectangle 17"/>
            <p:cNvSpPr>
              <a:spLocks noChangeArrowheads="1"/>
            </p:cNvSpPr>
            <p:nvPr/>
          </p:nvSpPr>
          <p:spPr bwMode="auto">
            <a:xfrm>
              <a:off x="770409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7" name="Rectangle 18"/>
            <p:cNvSpPr>
              <a:spLocks noChangeArrowheads="1"/>
            </p:cNvSpPr>
            <p:nvPr/>
          </p:nvSpPr>
          <p:spPr bwMode="auto">
            <a:xfrm>
              <a:off x="770409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8" name="Rectangle 19"/>
            <p:cNvSpPr>
              <a:spLocks noChangeArrowheads="1"/>
            </p:cNvSpPr>
            <p:nvPr/>
          </p:nvSpPr>
          <p:spPr bwMode="auto">
            <a:xfrm>
              <a:off x="611977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29" name="Rectangle 20"/>
            <p:cNvSpPr>
              <a:spLocks noChangeArrowheads="1"/>
            </p:cNvSpPr>
            <p:nvPr/>
          </p:nvSpPr>
          <p:spPr bwMode="auto">
            <a:xfrm>
              <a:off x="646489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0" name="Rectangle 21"/>
            <p:cNvSpPr>
              <a:spLocks noChangeArrowheads="1"/>
            </p:cNvSpPr>
            <p:nvPr/>
          </p:nvSpPr>
          <p:spPr bwMode="auto">
            <a:xfrm>
              <a:off x="590545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1" name="Rectangle 22"/>
            <p:cNvSpPr>
              <a:spLocks noChangeArrowheads="1"/>
            </p:cNvSpPr>
            <p:nvPr/>
          </p:nvSpPr>
          <p:spPr bwMode="auto">
            <a:xfrm>
              <a:off x="590387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2" name="AutoShape 8"/>
            <p:cNvSpPr>
              <a:spLocks noChangeArrowheads="1"/>
            </p:cNvSpPr>
            <p:nvPr/>
          </p:nvSpPr>
          <p:spPr bwMode="auto">
            <a:xfrm rot="10800000">
              <a:off x="590069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pic>
        <p:nvPicPr>
          <p:cNvPr id="34" name="Picture 2"/>
          <p:cNvPicPr>
            <a:picLocks noChangeAspect="1" noChangeArrowheads="1"/>
          </p:cNvPicPr>
          <p:nvPr/>
        </p:nvPicPr>
        <p:blipFill>
          <a:blip r:embed="rId3"/>
          <a:srcRect/>
          <a:stretch>
            <a:fillRect/>
          </a:stretch>
        </p:blipFill>
        <p:spPr bwMode="auto">
          <a:xfrm>
            <a:off x="3701278" y="549000"/>
            <a:ext cx="1719425" cy="2880000"/>
          </a:xfrm>
          <a:prstGeom prst="rect">
            <a:avLst/>
          </a:prstGeom>
          <a:noFill/>
        </p:spPr>
      </p:pic>
      <p:sp>
        <p:nvSpPr>
          <p:cNvPr id="35" name="AutoShape 3"/>
          <p:cNvSpPr>
            <a:spLocks noChangeArrowheads="1"/>
          </p:cNvSpPr>
          <p:nvPr/>
        </p:nvSpPr>
        <p:spPr bwMode="auto">
          <a:xfrm rot="16609938">
            <a:off x="5139285" y="954144"/>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6" name="AutoShape 5"/>
          <p:cNvSpPr>
            <a:spLocks noChangeArrowheads="1"/>
          </p:cNvSpPr>
          <p:nvPr/>
        </p:nvSpPr>
        <p:spPr bwMode="auto">
          <a:xfrm>
            <a:off x="5048487" y="949172"/>
            <a:ext cx="158411"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7" name="AutoShape 6"/>
          <p:cNvSpPr>
            <a:spLocks noChangeArrowheads="1"/>
          </p:cNvSpPr>
          <p:nvPr/>
        </p:nvSpPr>
        <p:spPr bwMode="auto">
          <a:xfrm rot="16200000">
            <a:off x="4470324" y="1310066"/>
            <a:ext cx="90520" cy="453058"/>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8" name="AutoShape 7"/>
          <p:cNvSpPr>
            <a:spLocks noChangeArrowheads="1"/>
          </p:cNvSpPr>
          <p:nvPr/>
        </p:nvSpPr>
        <p:spPr bwMode="auto">
          <a:xfrm>
            <a:off x="5048487" y="2704524"/>
            <a:ext cx="158411"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9" name="AutoShape 8"/>
          <p:cNvSpPr>
            <a:spLocks noChangeArrowheads="1"/>
          </p:cNvSpPr>
          <p:nvPr/>
        </p:nvSpPr>
        <p:spPr bwMode="auto">
          <a:xfrm rot="10800000">
            <a:off x="3925813" y="904266"/>
            <a:ext cx="158411"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0" name="Rectangle 17"/>
          <p:cNvSpPr>
            <a:spLocks noChangeArrowheads="1"/>
          </p:cNvSpPr>
          <p:nvPr/>
        </p:nvSpPr>
        <p:spPr bwMode="auto">
          <a:xfrm>
            <a:off x="5059454" y="728627"/>
            <a:ext cx="135718"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1" name="Rectangle 18"/>
          <p:cNvSpPr>
            <a:spLocks noChangeArrowheads="1"/>
          </p:cNvSpPr>
          <p:nvPr/>
        </p:nvSpPr>
        <p:spPr bwMode="auto">
          <a:xfrm>
            <a:off x="5059454" y="1626762"/>
            <a:ext cx="135718"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2" name="Rectangle 19"/>
          <p:cNvSpPr>
            <a:spLocks noChangeArrowheads="1"/>
          </p:cNvSpPr>
          <p:nvPr/>
        </p:nvSpPr>
        <p:spPr bwMode="auto">
          <a:xfrm>
            <a:off x="4063525" y="1508307"/>
            <a:ext cx="995930"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3" name="Rectangle 20"/>
          <p:cNvSpPr>
            <a:spLocks noChangeArrowheads="1"/>
          </p:cNvSpPr>
          <p:nvPr/>
        </p:nvSpPr>
        <p:spPr bwMode="auto">
          <a:xfrm>
            <a:off x="4280476" y="3197502"/>
            <a:ext cx="543123"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4" name="Rectangle 21"/>
          <p:cNvSpPr>
            <a:spLocks noChangeArrowheads="1"/>
          </p:cNvSpPr>
          <p:nvPr/>
        </p:nvSpPr>
        <p:spPr bwMode="auto">
          <a:xfrm>
            <a:off x="3928805" y="1626762"/>
            <a:ext cx="134720"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5" name="Rectangle 22"/>
          <p:cNvSpPr>
            <a:spLocks noChangeArrowheads="1"/>
          </p:cNvSpPr>
          <p:nvPr/>
        </p:nvSpPr>
        <p:spPr bwMode="auto">
          <a:xfrm>
            <a:off x="3927807" y="730622"/>
            <a:ext cx="135718"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6" name="AutoShape 8"/>
          <p:cNvSpPr>
            <a:spLocks noChangeArrowheads="1"/>
          </p:cNvSpPr>
          <p:nvPr/>
        </p:nvSpPr>
        <p:spPr bwMode="auto">
          <a:xfrm rot="10800000">
            <a:off x="3925813" y="1802400"/>
            <a:ext cx="158411"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7" name="AutoShape 3"/>
          <p:cNvSpPr>
            <a:spLocks noChangeArrowheads="1"/>
          </p:cNvSpPr>
          <p:nvPr/>
        </p:nvSpPr>
        <p:spPr bwMode="auto">
          <a:xfrm rot="16609938">
            <a:off x="4348953" y="1582838"/>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grpSp>
        <p:nvGrpSpPr>
          <p:cNvPr id="33" name="Group 47"/>
          <p:cNvGrpSpPr>
            <a:grpSpLocks noChangeAspect="1"/>
          </p:cNvGrpSpPr>
          <p:nvPr/>
        </p:nvGrpSpPr>
        <p:grpSpPr>
          <a:xfrm>
            <a:off x="5543147" y="549000"/>
            <a:ext cx="1750368" cy="2880000"/>
            <a:chOff x="3214678" y="571480"/>
            <a:chExt cx="2784517" cy="4581525"/>
          </a:xfrm>
        </p:grpSpPr>
        <p:pic>
          <p:nvPicPr>
            <p:cNvPr id="49" name="Picture 2"/>
            <p:cNvPicPr>
              <a:picLocks noChangeAspect="1" noChangeArrowheads="1"/>
            </p:cNvPicPr>
            <p:nvPr/>
          </p:nvPicPr>
          <p:blipFill>
            <a:blip r:embed="rId3"/>
            <a:srcRect/>
            <a:stretch>
              <a:fillRect/>
            </a:stretch>
          </p:blipFill>
          <p:spPr bwMode="auto">
            <a:xfrm>
              <a:off x="3214678" y="571480"/>
              <a:ext cx="2735262" cy="4581525"/>
            </a:xfrm>
            <a:prstGeom prst="rect">
              <a:avLst/>
            </a:prstGeom>
            <a:noFill/>
          </p:spPr>
        </p:pic>
        <p:sp>
          <p:nvSpPr>
            <p:cNvPr id="50" name="AutoShape 3"/>
            <p:cNvSpPr>
              <a:spLocks noChangeArrowheads="1"/>
            </p:cNvSpPr>
            <p:nvPr/>
          </p:nvSpPr>
          <p:spPr bwMode="auto">
            <a:xfrm rot="16609938">
              <a:off x="545944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51" name="AutoShape 5"/>
            <p:cNvSpPr>
              <a:spLocks noChangeArrowheads="1"/>
            </p:cNvSpPr>
            <p:nvPr/>
          </p:nvSpPr>
          <p:spPr bwMode="auto">
            <a:xfrm>
              <a:off x="535781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2" name="AutoShape 6"/>
            <p:cNvSpPr>
              <a:spLocks noChangeArrowheads="1"/>
            </p:cNvSpPr>
            <p:nvPr/>
          </p:nvSpPr>
          <p:spPr bwMode="auto">
            <a:xfrm rot="16200000">
              <a:off x="443807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3" name="AutoShape 7"/>
            <p:cNvSpPr>
              <a:spLocks noChangeArrowheads="1"/>
            </p:cNvSpPr>
            <p:nvPr/>
          </p:nvSpPr>
          <p:spPr bwMode="auto">
            <a:xfrm>
              <a:off x="535781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4" name="AutoShape 8"/>
            <p:cNvSpPr>
              <a:spLocks noChangeArrowheads="1"/>
            </p:cNvSpPr>
            <p:nvPr/>
          </p:nvSpPr>
          <p:spPr bwMode="auto">
            <a:xfrm rot="10800000">
              <a:off x="357186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5" name="Rectangle 17"/>
            <p:cNvSpPr>
              <a:spLocks noChangeArrowheads="1"/>
            </p:cNvSpPr>
            <p:nvPr/>
          </p:nvSpPr>
          <p:spPr bwMode="auto">
            <a:xfrm>
              <a:off x="537526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6" name="Rectangle 18"/>
            <p:cNvSpPr>
              <a:spLocks noChangeArrowheads="1"/>
            </p:cNvSpPr>
            <p:nvPr/>
          </p:nvSpPr>
          <p:spPr bwMode="auto">
            <a:xfrm>
              <a:off x="537526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7" name="Rectangle 19"/>
            <p:cNvSpPr>
              <a:spLocks noChangeArrowheads="1"/>
            </p:cNvSpPr>
            <p:nvPr/>
          </p:nvSpPr>
          <p:spPr bwMode="auto">
            <a:xfrm>
              <a:off x="379094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8" name="Rectangle 20"/>
            <p:cNvSpPr>
              <a:spLocks noChangeArrowheads="1"/>
            </p:cNvSpPr>
            <p:nvPr/>
          </p:nvSpPr>
          <p:spPr bwMode="auto">
            <a:xfrm>
              <a:off x="413606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9" name="Rectangle 21"/>
            <p:cNvSpPr>
              <a:spLocks noChangeArrowheads="1"/>
            </p:cNvSpPr>
            <p:nvPr/>
          </p:nvSpPr>
          <p:spPr bwMode="auto">
            <a:xfrm>
              <a:off x="357662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0" name="Rectangle 22"/>
            <p:cNvSpPr>
              <a:spLocks noChangeArrowheads="1"/>
            </p:cNvSpPr>
            <p:nvPr/>
          </p:nvSpPr>
          <p:spPr bwMode="auto">
            <a:xfrm>
              <a:off x="357504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1" name="AutoShape 8"/>
            <p:cNvSpPr>
              <a:spLocks noChangeArrowheads="1"/>
            </p:cNvSpPr>
            <p:nvPr/>
          </p:nvSpPr>
          <p:spPr bwMode="auto">
            <a:xfrm rot="10800000">
              <a:off x="357186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2" name="AutoShape 3"/>
            <p:cNvSpPr>
              <a:spLocks noChangeArrowheads="1"/>
            </p:cNvSpPr>
            <p:nvPr/>
          </p:nvSpPr>
          <p:spPr bwMode="auto">
            <a:xfrm rot="16609938">
              <a:off x="4316437" y="2173305"/>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grpSp>
        <p:nvGrpSpPr>
          <p:cNvPr id="48" name="Group 62"/>
          <p:cNvGrpSpPr>
            <a:grpSpLocks noChangeAspect="1"/>
          </p:cNvGrpSpPr>
          <p:nvPr/>
        </p:nvGrpSpPr>
        <p:grpSpPr>
          <a:xfrm>
            <a:off x="7358082" y="549000"/>
            <a:ext cx="1750368" cy="2880000"/>
            <a:chOff x="6186450" y="571480"/>
            <a:chExt cx="2784517" cy="4581525"/>
          </a:xfrm>
        </p:grpSpPr>
        <p:pic>
          <p:nvPicPr>
            <p:cNvPr id="64" name="Picture 2"/>
            <p:cNvPicPr>
              <a:picLocks noChangeAspect="1" noChangeArrowheads="1"/>
            </p:cNvPicPr>
            <p:nvPr/>
          </p:nvPicPr>
          <p:blipFill>
            <a:blip r:embed="rId3"/>
            <a:srcRect/>
            <a:stretch>
              <a:fillRect/>
            </a:stretch>
          </p:blipFill>
          <p:spPr bwMode="auto">
            <a:xfrm>
              <a:off x="6186450" y="571480"/>
              <a:ext cx="2735262" cy="4581525"/>
            </a:xfrm>
            <a:prstGeom prst="rect">
              <a:avLst/>
            </a:prstGeom>
            <a:noFill/>
          </p:spPr>
        </p:pic>
        <p:sp>
          <p:nvSpPr>
            <p:cNvPr id="65" name="AutoShape 3"/>
            <p:cNvSpPr>
              <a:spLocks noChangeArrowheads="1"/>
            </p:cNvSpPr>
            <p:nvPr/>
          </p:nvSpPr>
          <p:spPr bwMode="auto">
            <a:xfrm rot="16609938">
              <a:off x="8431217"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6" name="AutoShape 5"/>
            <p:cNvSpPr>
              <a:spLocks noChangeArrowheads="1"/>
            </p:cNvSpPr>
            <p:nvPr/>
          </p:nvSpPr>
          <p:spPr bwMode="auto">
            <a:xfrm>
              <a:off x="8329590"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7" name="AutoShape 6"/>
            <p:cNvSpPr>
              <a:spLocks noChangeArrowheads="1"/>
            </p:cNvSpPr>
            <p:nvPr/>
          </p:nvSpPr>
          <p:spPr bwMode="auto">
            <a:xfrm rot="16200000">
              <a:off x="7409849"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8" name="AutoShape 7"/>
            <p:cNvSpPr>
              <a:spLocks noChangeArrowheads="1"/>
            </p:cNvSpPr>
            <p:nvPr/>
          </p:nvSpPr>
          <p:spPr bwMode="auto">
            <a:xfrm>
              <a:off x="8329590"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9" name="AutoShape 8"/>
            <p:cNvSpPr>
              <a:spLocks noChangeArrowheads="1"/>
            </p:cNvSpPr>
            <p:nvPr/>
          </p:nvSpPr>
          <p:spPr bwMode="auto">
            <a:xfrm rot="10800000">
              <a:off x="6543640"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0" name="Rectangle 17"/>
            <p:cNvSpPr>
              <a:spLocks noChangeArrowheads="1"/>
            </p:cNvSpPr>
            <p:nvPr/>
          </p:nvSpPr>
          <p:spPr bwMode="auto">
            <a:xfrm>
              <a:off x="8347037"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1" name="Rectangle 18"/>
            <p:cNvSpPr>
              <a:spLocks noChangeArrowheads="1"/>
            </p:cNvSpPr>
            <p:nvPr/>
          </p:nvSpPr>
          <p:spPr bwMode="auto">
            <a:xfrm>
              <a:off x="8347037"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2" name="Rectangle 19"/>
            <p:cNvSpPr>
              <a:spLocks noChangeArrowheads="1"/>
            </p:cNvSpPr>
            <p:nvPr/>
          </p:nvSpPr>
          <p:spPr bwMode="auto">
            <a:xfrm>
              <a:off x="6762712"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3" name="Rectangle 20"/>
            <p:cNvSpPr>
              <a:spLocks noChangeArrowheads="1"/>
            </p:cNvSpPr>
            <p:nvPr/>
          </p:nvSpPr>
          <p:spPr bwMode="auto">
            <a:xfrm>
              <a:off x="7107838"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4" name="Rectangle 21"/>
            <p:cNvSpPr>
              <a:spLocks noChangeArrowheads="1"/>
            </p:cNvSpPr>
            <p:nvPr/>
          </p:nvSpPr>
          <p:spPr bwMode="auto">
            <a:xfrm>
              <a:off x="6548400"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75" name="Rectangle 22"/>
            <p:cNvSpPr>
              <a:spLocks noChangeArrowheads="1"/>
            </p:cNvSpPr>
            <p:nvPr/>
          </p:nvSpPr>
          <p:spPr bwMode="auto">
            <a:xfrm>
              <a:off x="6546812"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76" name="AutoShape 8"/>
            <p:cNvSpPr>
              <a:spLocks noChangeArrowheads="1"/>
            </p:cNvSpPr>
            <p:nvPr/>
          </p:nvSpPr>
          <p:spPr bwMode="auto">
            <a:xfrm rot="10800000">
              <a:off x="6543641"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7" name="AutoShape 3"/>
            <p:cNvSpPr>
              <a:spLocks noChangeArrowheads="1"/>
            </p:cNvSpPr>
            <p:nvPr/>
          </p:nvSpPr>
          <p:spPr bwMode="auto">
            <a:xfrm rot="16609938">
              <a:off x="8431217" y="1173173"/>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sp>
        <p:nvSpPr>
          <p:cNvPr id="78" name="AutoShape 14"/>
          <p:cNvSpPr>
            <a:spLocks noChangeArrowheads="1"/>
          </p:cNvSpPr>
          <p:nvPr/>
        </p:nvSpPr>
        <p:spPr bwMode="auto">
          <a:xfrm>
            <a:off x="2500298" y="1145794"/>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79" name="AutoShape 14"/>
          <p:cNvSpPr>
            <a:spLocks noChangeArrowheads="1"/>
          </p:cNvSpPr>
          <p:nvPr/>
        </p:nvSpPr>
        <p:spPr bwMode="auto">
          <a:xfrm rot="5400000">
            <a:off x="3108926" y="680042"/>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80" name="Rectangle 79"/>
          <p:cNvSpPr/>
          <p:nvPr/>
        </p:nvSpPr>
        <p:spPr>
          <a:xfrm>
            <a:off x="1857356" y="546190"/>
            <a:ext cx="1800000" cy="3240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2" name="TextBox 81"/>
          <p:cNvSpPr txBox="1"/>
          <p:nvPr/>
        </p:nvSpPr>
        <p:spPr>
          <a:xfrm>
            <a:off x="0" y="3490009"/>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0</a:t>
            </a:r>
            <a:endParaRPr lang="ar-SA" sz="1400" b="1" dirty="0">
              <a:solidFill>
                <a:srgbClr val="FFFF00"/>
              </a:solidFill>
              <a:latin typeface="Calibri" pitchFamily="34" charset="0"/>
            </a:endParaRPr>
          </a:p>
        </p:txBody>
      </p:sp>
      <p:sp>
        <p:nvSpPr>
          <p:cNvPr id="83" name="TextBox 82"/>
          <p:cNvSpPr txBox="1"/>
          <p:nvPr/>
        </p:nvSpPr>
        <p:spPr>
          <a:xfrm>
            <a:off x="3700694" y="3490009"/>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PR</a:t>
            </a:r>
            <a:endParaRPr lang="ar-SA" sz="1400" b="1" dirty="0" smtClean="0">
              <a:solidFill>
                <a:srgbClr val="FFFF00"/>
              </a:solidFill>
              <a:latin typeface="Calibri" pitchFamily="34" charset="0"/>
            </a:endParaRPr>
          </a:p>
        </p:txBody>
      </p:sp>
      <p:sp>
        <p:nvSpPr>
          <p:cNvPr id="84" name="TextBox 83"/>
          <p:cNvSpPr txBox="1"/>
          <p:nvPr/>
        </p:nvSpPr>
        <p:spPr>
          <a:xfrm>
            <a:off x="1899149" y="3490009"/>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V</a:t>
            </a:r>
            <a:endParaRPr lang="ar-SA" sz="1400" b="1" dirty="0" smtClean="0">
              <a:solidFill>
                <a:srgbClr val="FFFF00"/>
              </a:solidFill>
              <a:latin typeface="Calibri" pitchFamily="34" charset="0"/>
            </a:endParaRPr>
          </a:p>
        </p:txBody>
      </p:sp>
      <p:sp>
        <p:nvSpPr>
          <p:cNvPr id="85" name="TextBox 84"/>
          <p:cNvSpPr txBox="1"/>
          <p:nvPr/>
        </p:nvSpPr>
        <p:spPr>
          <a:xfrm>
            <a:off x="5409445" y="3490009"/>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FR</a:t>
            </a:r>
            <a:endParaRPr lang="ar-SA" sz="1400" b="1" dirty="0" smtClean="0">
              <a:solidFill>
                <a:srgbClr val="FFFF00"/>
              </a:solidFill>
              <a:latin typeface="Calibri" pitchFamily="34" charset="0"/>
            </a:endParaRPr>
          </a:p>
        </p:txBody>
      </p:sp>
      <p:sp>
        <p:nvSpPr>
          <p:cNvPr id="86" name="TextBox 85"/>
          <p:cNvSpPr txBox="1"/>
          <p:nvPr/>
        </p:nvSpPr>
        <p:spPr>
          <a:xfrm>
            <a:off x="7308594" y="3490009"/>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FP </a:t>
            </a:r>
            <a:endParaRPr lang="ar-SA" sz="1400" b="1" dirty="0" smtClean="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47"/>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35"/>
                                        </p:tgtEl>
                                        <p:attrNameLst>
                                          <p:attrName>r</p:attrName>
                                        </p:attrNameLst>
                                      </p:cBhvr>
                                    </p:animRot>
                                  </p:childTnLst>
                                </p:cTn>
                              </p:par>
                              <p:par>
                                <p:cTn id="11" presetID="24" presetClass="emph" presetSubtype="0" repeatCount="indefinite" fill="hold" grpId="0" nodeType="withEffect">
                                  <p:stCondLst>
                                    <p:cond delay="0"/>
                                  </p:stCondLst>
                                  <p:childTnLst>
                                    <p:animClr clrSpc="hsl">
                                      <p:cBhvr override="childStyle">
                                        <p:cTn id="12" dur="500" fill="hold"/>
                                        <p:tgtEl>
                                          <p:spTgt spid="80"/>
                                        </p:tgtEl>
                                        <p:attrNameLst>
                                          <p:attrName>style.color</p:attrName>
                                        </p:attrNameLst>
                                      </p:cBhvr>
                                      <p:by>
                                        <p:hsl h="0" s="-12549" l="-25098"/>
                                      </p:by>
                                    </p:animClr>
                                    <p:animClr clrSpc="hsl">
                                      <p:cBhvr>
                                        <p:cTn id="13" dur="500" fill="hold"/>
                                        <p:tgtEl>
                                          <p:spTgt spid="80"/>
                                        </p:tgtEl>
                                        <p:attrNameLst>
                                          <p:attrName>fillcolor</p:attrName>
                                        </p:attrNameLst>
                                      </p:cBhvr>
                                      <p:by>
                                        <p:hsl h="0" s="-12549" l="-25098"/>
                                      </p:by>
                                    </p:animClr>
                                    <p:animClr clrSpc="hsl">
                                      <p:cBhvr>
                                        <p:cTn id="14" dur="500" fill="hold"/>
                                        <p:tgtEl>
                                          <p:spTgt spid="80"/>
                                        </p:tgtEl>
                                        <p:attrNameLst>
                                          <p:attrName>stroke.color</p:attrName>
                                        </p:attrNameLst>
                                      </p:cBhvr>
                                      <p:by>
                                        <p:hsl h="0" s="-12549" l="-25098"/>
                                      </p:by>
                                    </p:animClr>
                                    <p:set>
                                      <p:cBhvr>
                                        <p:cTn id="15" dur="500" fill="hold"/>
                                        <p:tgtEl>
                                          <p:spTgt spid="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47" grpId="0" animBg="1"/>
      <p:bldP spid="8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en-US" sz="2800" b="1" dirty="0" smtClean="0">
                <a:solidFill>
                  <a:srgbClr val="000000"/>
                </a:solidFill>
              </a:rPr>
              <a:t>Methods - </a:t>
            </a:r>
            <a:r>
              <a:rPr lang="en-US" sz="2800" i="1" dirty="0" smtClean="0">
                <a:solidFill>
                  <a:srgbClr val="000000"/>
                </a:solidFill>
              </a:rPr>
              <a:t>Setting and Study design</a:t>
            </a:r>
            <a:endParaRPr lang="en-US" sz="2800" dirty="0" smtClean="0">
              <a:solidFill>
                <a:srgbClr val="000000"/>
              </a:solidFill>
            </a:endParaRPr>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14282" y="3924264"/>
            <a:ext cx="8640000" cy="1200329"/>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 (2) R-AHD</a:t>
            </a:r>
            <a:r>
              <a:rPr lang="en-US" sz="2400" baseline="30000" dirty="0" smtClean="0">
                <a:latin typeface="Calibri" pitchFamily="34" charset="0"/>
                <a:cs typeface="Calibri" pitchFamily="34" charset="0"/>
              </a:rPr>
              <a:t>FR</a:t>
            </a:r>
            <a:r>
              <a:rPr lang="en-US" sz="2400" dirty="0" smtClean="0">
                <a:latin typeface="Calibri" pitchFamily="34" charset="0"/>
                <a:cs typeface="Calibri" pitchFamily="34" charset="0"/>
              </a:rPr>
              <a:t> and the R-AHD</a:t>
            </a:r>
            <a:r>
              <a:rPr lang="en-US" sz="2400" baseline="30000" dirty="0" smtClean="0">
                <a:latin typeface="Calibri" pitchFamily="34" charset="0"/>
                <a:cs typeface="Calibri" pitchFamily="34" charset="0"/>
              </a:rPr>
              <a:t>FP</a:t>
            </a:r>
            <a:r>
              <a:rPr lang="en-US" sz="2400" dirty="0" smtClean="0">
                <a:latin typeface="Calibri" pitchFamily="34" charset="0"/>
                <a:cs typeface="Calibri" pitchFamily="34" charset="0"/>
              </a:rPr>
              <a:t> Stages were aborted due to a threat of air embolism as the blood pump attached to (</a:t>
            </a:r>
            <a:r>
              <a:rPr lang="en-US" sz="2400" dirty="0" err="1" smtClean="0">
                <a:latin typeface="Calibri" pitchFamily="34" charset="0"/>
                <a:cs typeface="Calibri" pitchFamily="34" charset="0"/>
              </a:rPr>
              <a:t>F</a:t>
            </a:r>
            <a:r>
              <a:rPr lang="en-US" sz="2400" baseline="30000" dirty="0" err="1" smtClean="0">
                <a:latin typeface="Calibri" pitchFamily="34" charset="0"/>
                <a:cs typeface="Calibri" pitchFamily="34" charset="0"/>
              </a:rPr>
              <a:t>a</a:t>
            </a:r>
            <a:r>
              <a:rPr lang="en-US" sz="2400" dirty="0" smtClean="0">
                <a:latin typeface="Calibri" pitchFamily="34" charset="0"/>
                <a:cs typeface="Calibri" pitchFamily="34" charset="0"/>
              </a:rPr>
              <a:t>) while returning blood to the patient at the end of the session. </a:t>
            </a:r>
            <a:endParaRPr lang="en-US" sz="2400" dirty="0">
              <a:latin typeface="Calibri" pitchFamily="34" charset="0"/>
              <a:cs typeface="Calibri" pitchFamily="34" charset="0"/>
            </a:endParaRPr>
          </a:p>
        </p:txBody>
      </p:sp>
      <p:pic>
        <p:nvPicPr>
          <p:cNvPr id="6" name="Picture 2"/>
          <p:cNvPicPr>
            <a:picLocks noChangeAspect="1" noChangeArrowheads="1"/>
          </p:cNvPicPr>
          <p:nvPr/>
        </p:nvPicPr>
        <p:blipFill>
          <a:blip r:embed="rId3"/>
          <a:srcRect/>
          <a:stretch>
            <a:fillRect/>
          </a:stretch>
        </p:blipFill>
        <p:spPr bwMode="auto">
          <a:xfrm>
            <a:off x="71406" y="549000"/>
            <a:ext cx="1719406" cy="2880000"/>
          </a:xfrm>
          <a:prstGeom prst="rect">
            <a:avLst/>
          </a:prstGeom>
          <a:noFill/>
        </p:spPr>
      </p:pic>
      <p:sp>
        <p:nvSpPr>
          <p:cNvPr id="7" name="AutoShape 3"/>
          <p:cNvSpPr>
            <a:spLocks noChangeArrowheads="1"/>
          </p:cNvSpPr>
          <p:nvPr/>
        </p:nvSpPr>
        <p:spPr bwMode="auto">
          <a:xfrm rot="16609938">
            <a:off x="1482482" y="2184622"/>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8" name="AutoShape 5"/>
          <p:cNvSpPr>
            <a:spLocks noChangeArrowheads="1"/>
          </p:cNvSpPr>
          <p:nvPr/>
        </p:nvSpPr>
        <p:spPr bwMode="auto">
          <a:xfrm>
            <a:off x="1418600" y="94917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6"/>
          <p:cNvSpPr>
            <a:spLocks noChangeArrowheads="1"/>
          </p:cNvSpPr>
          <p:nvPr/>
        </p:nvSpPr>
        <p:spPr bwMode="auto">
          <a:xfrm rot="16200000">
            <a:off x="840443" y="1310069"/>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0" name="AutoShape 7"/>
          <p:cNvSpPr>
            <a:spLocks noChangeArrowheads="1"/>
          </p:cNvSpPr>
          <p:nvPr/>
        </p:nvSpPr>
        <p:spPr bwMode="auto">
          <a:xfrm>
            <a:off x="1418600" y="2704524"/>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 name="AutoShape 8"/>
          <p:cNvSpPr>
            <a:spLocks noChangeArrowheads="1"/>
          </p:cNvSpPr>
          <p:nvPr/>
        </p:nvSpPr>
        <p:spPr bwMode="auto">
          <a:xfrm rot="10800000">
            <a:off x="295938" y="904266"/>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 name="Rectangle 17"/>
          <p:cNvSpPr>
            <a:spLocks noChangeArrowheads="1"/>
          </p:cNvSpPr>
          <p:nvPr/>
        </p:nvSpPr>
        <p:spPr bwMode="auto">
          <a:xfrm>
            <a:off x="1429567" y="728627"/>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3" name="Rectangle 18"/>
          <p:cNvSpPr>
            <a:spLocks noChangeArrowheads="1"/>
          </p:cNvSpPr>
          <p:nvPr/>
        </p:nvSpPr>
        <p:spPr bwMode="auto">
          <a:xfrm>
            <a:off x="1429567" y="1626762"/>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4" name="Rectangle 19"/>
          <p:cNvSpPr>
            <a:spLocks noChangeArrowheads="1"/>
          </p:cNvSpPr>
          <p:nvPr/>
        </p:nvSpPr>
        <p:spPr bwMode="auto">
          <a:xfrm>
            <a:off x="433649" y="1508307"/>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5" name="Rectangle 20"/>
          <p:cNvSpPr>
            <a:spLocks noChangeArrowheads="1"/>
          </p:cNvSpPr>
          <p:nvPr/>
        </p:nvSpPr>
        <p:spPr bwMode="auto">
          <a:xfrm>
            <a:off x="650597" y="3197502"/>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6" name="Rectangle 21"/>
          <p:cNvSpPr>
            <a:spLocks noChangeArrowheads="1"/>
          </p:cNvSpPr>
          <p:nvPr/>
        </p:nvSpPr>
        <p:spPr bwMode="auto">
          <a:xfrm>
            <a:off x="298930" y="1626762"/>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7" name="Rectangle 22"/>
          <p:cNvSpPr>
            <a:spLocks noChangeArrowheads="1"/>
          </p:cNvSpPr>
          <p:nvPr/>
        </p:nvSpPr>
        <p:spPr bwMode="auto">
          <a:xfrm>
            <a:off x="297932" y="730622"/>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8" name="AutoShape 8"/>
          <p:cNvSpPr>
            <a:spLocks noChangeArrowheads="1"/>
          </p:cNvSpPr>
          <p:nvPr/>
        </p:nvSpPr>
        <p:spPr bwMode="auto">
          <a:xfrm rot="10800000">
            <a:off x="295939" y="1802400"/>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nvGrpSpPr>
          <p:cNvPr id="2" name="Group 18"/>
          <p:cNvGrpSpPr>
            <a:grpSpLocks noChangeAspect="1"/>
          </p:cNvGrpSpPr>
          <p:nvPr/>
        </p:nvGrpSpPr>
        <p:grpSpPr>
          <a:xfrm>
            <a:off x="1886342" y="549000"/>
            <a:ext cx="1750368" cy="2880000"/>
            <a:chOff x="5543508" y="571480"/>
            <a:chExt cx="2784517" cy="4581525"/>
          </a:xfrm>
        </p:grpSpPr>
        <p:pic>
          <p:nvPicPr>
            <p:cNvPr id="20" name="Picture 2"/>
            <p:cNvPicPr>
              <a:picLocks noChangeAspect="1" noChangeArrowheads="1"/>
            </p:cNvPicPr>
            <p:nvPr/>
          </p:nvPicPr>
          <p:blipFill>
            <a:blip r:embed="rId3"/>
            <a:srcRect/>
            <a:stretch>
              <a:fillRect/>
            </a:stretch>
          </p:blipFill>
          <p:spPr bwMode="auto">
            <a:xfrm>
              <a:off x="5543508" y="571480"/>
              <a:ext cx="2735262" cy="4581525"/>
            </a:xfrm>
            <a:prstGeom prst="rect">
              <a:avLst/>
            </a:prstGeom>
            <a:noFill/>
          </p:spPr>
        </p:pic>
        <p:sp>
          <p:nvSpPr>
            <p:cNvPr id="21" name="AutoShape 3"/>
            <p:cNvSpPr>
              <a:spLocks noChangeArrowheads="1"/>
            </p:cNvSpPr>
            <p:nvPr/>
          </p:nvSpPr>
          <p:spPr bwMode="auto">
            <a:xfrm rot="16609938">
              <a:off x="778827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2" name="AutoShape 5"/>
            <p:cNvSpPr>
              <a:spLocks noChangeArrowheads="1"/>
            </p:cNvSpPr>
            <p:nvPr/>
          </p:nvSpPr>
          <p:spPr bwMode="auto">
            <a:xfrm>
              <a:off x="768664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3" name="AutoShape 6"/>
            <p:cNvSpPr>
              <a:spLocks noChangeArrowheads="1"/>
            </p:cNvSpPr>
            <p:nvPr/>
          </p:nvSpPr>
          <p:spPr bwMode="auto">
            <a:xfrm rot="16200000">
              <a:off x="676690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4" name="AutoShape 7"/>
            <p:cNvSpPr>
              <a:spLocks noChangeArrowheads="1"/>
            </p:cNvSpPr>
            <p:nvPr/>
          </p:nvSpPr>
          <p:spPr bwMode="auto">
            <a:xfrm>
              <a:off x="768664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8"/>
            <p:cNvSpPr>
              <a:spLocks noChangeArrowheads="1"/>
            </p:cNvSpPr>
            <p:nvPr/>
          </p:nvSpPr>
          <p:spPr bwMode="auto">
            <a:xfrm rot="10800000">
              <a:off x="590069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6" name="Rectangle 17"/>
            <p:cNvSpPr>
              <a:spLocks noChangeArrowheads="1"/>
            </p:cNvSpPr>
            <p:nvPr/>
          </p:nvSpPr>
          <p:spPr bwMode="auto">
            <a:xfrm>
              <a:off x="770409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7" name="Rectangle 18"/>
            <p:cNvSpPr>
              <a:spLocks noChangeArrowheads="1"/>
            </p:cNvSpPr>
            <p:nvPr/>
          </p:nvSpPr>
          <p:spPr bwMode="auto">
            <a:xfrm>
              <a:off x="770409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8" name="Rectangle 19"/>
            <p:cNvSpPr>
              <a:spLocks noChangeArrowheads="1"/>
            </p:cNvSpPr>
            <p:nvPr/>
          </p:nvSpPr>
          <p:spPr bwMode="auto">
            <a:xfrm>
              <a:off x="611977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29" name="Rectangle 20"/>
            <p:cNvSpPr>
              <a:spLocks noChangeArrowheads="1"/>
            </p:cNvSpPr>
            <p:nvPr/>
          </p:nvSpPr>
          <p:spPr bwMode="auto">
            <a:xfrm>
              <a:off x="646489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0" name="Rectangle 21"/>
            <p:cNvSpPr>
              <a:spLocks noChangeArrowheads="1"/>
            </p:cNvSpPr>
            <p:nvPr/>
          </p:nvSpPr>
          <p:spPr bwMode="auto">
            <a:xfrm>
              <a:off x="590545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1" name="Rectangle 22"/>
            <p:cNvSpPr>
              <a:spLocks noChangeArrowheads="1"/>
            </p:cNvSpPr>
            <p:nvPr/>
          </p:nvSpPr>
          <p:spPr bwMode="auto">
            <a:xfrm>
              <a:off x="590387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2" name="AutoShape 8"/>
            <p:cNvSpPr>
              <a:spLocks noChangeArrowheads="1"/>
            </p:cNvSpPr>
            <p:nvPr/>
          </p:nvSpPr>
          <p:spPr bwMode="auto">
            <a:xfrm rot="10800000">
              <a:off x="590069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pic>
        <p:nvPicPr>
          <p:cNvPr id="34" name="Picture 2"/>
          <p:cNvPicPr>
            <a:picLocks noChangeAspect="1" noChangeArrowheads="1"/>
          </p:cNvPicPr>
          <p:nvPr/>
        </p:nvPicPr>
        <p:blipFill>
          <a:blip r:embed="rId3"/>
          <a:srcRect/>
          <a:stretch>
            <a:fillRect/>
          </a:stretch>
        </p:blipFill>
        <p:spPr bwMode="auto">
          <a:xfrm>
            <a:off x="3701278" y="549000"/>
            <a:ext cx="1719425" cy="2880000"/>
          </a:xfrm>
          <a:prstGeom prst="rect">
            <a:avLst/>
          </a:prstGeom>
          <a:noFill/>
        </p:spPr>
      </p:pic>
      <p:sp>
        <p:nvSpPr>
          <p:cNvPr id="35" name="AutoShape 3"/>
          <p:cNvSpPr>
            <a:spLocks noChangeArrowheads="1"/>
          </p:cNvSpPr>
          <p:nvPr/>
        </p:nvSpPr>
        <p:spPr bwMode="auto">
          <a:xfrm rot="16609938">
            <a:off x="5139285" y="954144"/>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6" name="AutoShape 5"/>
          <p:cNvSpPr>
            <a:spLocks noChangeArrowheads="1"/>
          </p:cNvSpPr>
          <p:nvPr/>
        </p:nvSpPr>
        <p:spPr bwMode="auto">
          <a:xfrm>
            <a:off x="5048487" y="949172"/>
            <a:ext cx="158411"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7" name="AutoShape 6"/>
          <p:cNvSpPr>
            <a:spLocks noChangeArrowheads="1"/>
          </p:cNvSpPr>
          <p:nvPr/>
        </p:nvSpPr>
        <p:spPr bwMode="auto">
          <a:xfrm rot="16200000">
            <a:off x="4470324" y="1310066"/>
            <a:ext cx="90520" cy="453058"/>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8" name="AutoShape 7"/>
          <p:cNvSpPr>
            <a:spLocks noChangeArrowheads="1"/>
          </p:cNvSpPr>
          <p:nvPr/>
        </p:nvSpPr>
        <p:spPr bwMode="auto">
          <a:xfrm>
            <a:off x="5048487" y="2704524"/>
            <a:ext cx="158411"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9" name="AutoShape 8"/>
          <p:cNvSpPr>
            <a:spLocks noChangeArrowheads="1"/>
          </p:cNvSpPr>
          <p:nvPr/>
        </p:nvSpPr>
        <p:spPr bwMode="auto">
          <a:xfrm rot="10800000">
            <a:off x="3925813" y="904266"/>
            <a:ext cx="158411"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0" name="Rectangle 17"/>
          <p:cNvSpPr>
            <a:spLocks noChangeArrowheads="1"/>
          </p:cNvSpPr>
          <p:nvPr/>
        </p:nvSpPr>
        <p:spPr bwMode="auto">
          <a:xfrm>
            <a:off x="5059454" y="728627"/>
            <a:ext cx="135718"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1" name="Rectangle 18"/>
          <p:cNvSpPr>
            <a:spLocks noChangeArrowheads="1"/>
          </p:cNvSpPr>
          <p:nvPr/>
        </p:nvSpPr>
        <p:spPr bwMode="auto">
          <a:xfrm>
            <a:off x="5059454" y="1626762"/>
            <a:ext cx="135718"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2" name="Rectangle 19"/>
          <p:cNvSpPr>
            <a:spLocks noChangeArrowheads="1"/>
          </p:cNvSpPr>
          <p:nvPr/>
        </p:nvSpPr>
        <p:spPr bwMode="auto">
          <a:xfrm>
            <a:off x="4063525" y="1508307"/>
            <a:ext cx="995930"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3" name="Rectangle 20"/>
          <p:cNvSpPr>
            <a:spLocks noChangeArrowheads="1"/>
          </p:cNvSpPr>
          <p:nvPr/>
        </p:nvSpPr>
        <p:spPr bwMode="auto">
          <a:xfrm>
            <a:off x="4280476" y="3197502"/>
            <a:ext cx="543123"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4" name="Rectangle 21"/>
          <p:cNvSpPr>
            <a:spLocks noChangeArrowheads="1"/>
          </p:cNvSpPr>
          <p:nvPr/>
        </p:nvSpPr>
        <p:spPr bwMode="auto">
          <a:xfrm>
            <a:off x="3928805" y="1626762"/>
            <a:ext cx="134720"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5" name="Rectangle 22"/>
          <p:cNvSpPr>
            <a:spLocks noChangeArrowheads="1"/>
          </p:cNvSpPr>
          <p:nvPr/>
        </p:nvSpPr>
        <p:spPr bwMode="auto">
          <a:xfrm>
            <a:off x="3927807" y="730622"/>
            <a:ext cx="135718"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6" name="AutoShape 8"/>
          <p:cNvSpPr>
            <a:spLocks noChangeArrowheads="1"/>
          </p:cNvSpPr>
          <p:nvPr/>
        </p:nvSpPr>
        <p:spPr bwMode="auto">
          <a:xfrm rot="10800000">
            <a:off x="3925813" y="1802400"/>
            <a:ext cx="158411"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7" name="AutoShape 3"/>
          <p:cNvSpPr>
            <a:spLocks noChangeArrowheads="1"/>
          </p:cNvSpPr>
          <p:nvPr/>
        </p:nvSpPr>
        <p:spPr bwMode="auto">
          <a:xfrm rot="16609938">
            <a:off x="4348953" y="1582838"/>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grpSp>
        <p:nvGrpSpPr>
          <p:cNvPr id="5" name="Group 47"/>
          <p:cNvGrpSpPr>
            <a:grpSpLocks noChangeAspect="1"/>
          </p:cNvGrpSpPr>
          <p:nvPr/>
        </p:nvGrpSpPr>
        <p:grpSpPr>
          <a:xfrm>
            <a:off x="5543147" y="549000"/>
            <a:ext cx="1750368" cy="2880000"/>
            <a:chOff x="3214678" y="571480"/>
            <a:chExt cx="2784517" cy="4581525"/>
          </a:xfrm>
        </p:grpSpPr>
        <p:pic>
          <p:nvPicPr>
            <p:cNvPr id="49" name="Picture 2"/>
            <p:cNvPicPr>
              <a:picLocks noChangeAspect="1" noChangeArrowheads="1"/>
            </p:cNvPicPr>
            <p:nvPr/>
          </p:nvPicPr>
          <p:blipFill>
            <a:blip r:embed="rId3"/>
            <a:srcRect/>
            <a:stretch>
              <a:fillRect/>
            </a:stretch>
          </p:blipFill>
          <p:spPr bwMode="auto">
            <a:xfrm>
              <a:off x="3214678" y="571480"/>
              <a:ext cx="2735262" cy="4581525"/>
            </a:xfrm>
            <a:prstGeom prst="rect">
              <a:avLst/>
            </a:prstGeom>
            <a:noFill/>
          </p:spPr>
        </p:pic>
        <p:sp>
          <p:nvSpPr>
            <p:cNvPr id="50" name="AutoShape 3"/>
            <p:cNvSpPr>
              <a:spLocks noChangeArrowheads="1"/>
            </p:cNvSpPr>
            <p:nvPr/>
          </p:nvSpPr>
          <p:spPr bwMode="auto">
            <a:xfrm rot="16609938">
              <a:off x="545944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51" name="AutoShape 5"/>
            <p:cNvSpPr>
              <a:spLocks noChangeArrowheads="1"/>
            </p:cNvSpPr>
            <p:nvPr/>
          </p:nvSpPr>
          <p:spPr bwMode="auto">
            <a:xfrm>
              <a:off x="535781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2" name="AutoShape 6"/>
            <p:cNvSpPr>
              <a:spLocks noChangeArrowheads="1"/>
            </p:cNvSpPr>
            <p:nvPr/>
          </p:nvSpPr>
          <p:spPr bwMode="auto">
            <a:xfrm rot="16200000">
              <a:off x="443807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3" name="AutoShape 7"/>
            <p:cNvSpPr>
              <a:spLocks noChangeArrowheads="1"/>
            </p:cNvSpPr>
            <p:nvPr/>
          </p:nvSpPr>
          <p:spPr bwMode="auto">
            <a:xfrm>
              <a:off x="535781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4" name="AutoShape 8"/>
            <p:cNvSpPr>
              <a:spLocks noChangeArrowheads="1"/>
            </p:cNvSpPr>
            <p:nvPr/>
          </p:nvSpPr>
          <p:spPr bwMode="auto">
            <a:xfrm rot="10800000">
              <a:off x="357186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5" name="Rectangle 17"/>
            <p:cNvSpPr>
              <a:spLocks noChangeArrowheads="1"/>
            </p:cNvSpPr>
            <p:nvPr/>
          </p:nvSpPr>
          <p:spPr bwMode="auto">
            <a:xfrm>
              <a:off x="537526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6" name="Rectangle 18"/>
            <p:cNvSpPr>
              <a:spLocks noChangeArrowheads="1"/>
            </p:cNvSpPr>
            <p:nvPr/>
          </p:nvSpPr>
          <p:spPr bwMode="auto">
            <a:xfrm>
              <a:off x="537526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7" name="Rectangle 19"/>
            <p:cNvSpPr>
              <a:spLocks noChangeArrowheads="1"/>
            </p:cNvSpPr>
            <p:nvPr/>
          </p:nvSpPr>
          <p:spPr bwMode="auto">
            <a:xfrm>
              <a:off x="379094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8" name="Rectangle 20"/>
            <p:cNvSpPr>
              <a:spLocks noChangeArrowheads="1"/>
            </p:cNvSpPr>
            <p:nvPr/>
          </p:nvSpPr>
          <p:spPr bwMode="auto">
            <a:xfrm>
              <a:off x="413606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9" name="Rectangle 21"/>
            <p:cNvSpPr>
              <a:spLocks noChangeArrowheads="1"/>
            </p:cNvSpPr>
            <p:nvPr/>
          </p:nvSpPr>
          <p:spPr bwMode="auto">
            <a:xfrm>
              <a:off x="357662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0" name="Rectangle 22"/>
            <p:cNvSpPr>
              <a:spLocks noChangeArrowheads="1"/>
            </p:cNvSpPr>
            <p:nvPr/>
          </p:nvSpPr>
          <p:spPr bwMode="auto">
            <a:xfrm>
              <a:off x="357504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1" name="AutoShape 8"/>
            <p:cNvSpPr>
              <a:spLocks noChangeArrowheads="1"/>
            </p:cNvSpPr>
            <p:nvPr/>
          </p:nvSpPr>
          <p:spPr bwMode="auto">
            <a:xfrm rot="10800000">
              <a:off x="357186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2" name="AutoShape 3"/>
            <p:cNvSpPr>
              <a:spLocks noChangeArrowheads="1"/>
            </p:cNvSpPr>
            <p:nvPr/>
          </p:nvSpPr>
          <p:spPr bwMode="auto">
            <a:xfrm rot="16609938">
              <a:off x="4316437" y="2173305"/>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grpSp>
        <p:nvGrpSpPr>
          <p:cNvPr id="19" name="Group 62"/>
          <p:cNvGrpSpPr>
            <a:grpSpLocks noChangeAspect="1"/>
          </p:cNvGrpSpPr>
          <p:nvPr/>
        </p:nvGrpSpPr>
        <p:grpSpPr>
          <a:xfrm>
            <a:off x="7358082" y="549000"/>
            <a:ext cx="1750368" cy="2880000"/>
            <a:chOff x="6186450" y="571480"/>
            <a:chExt cx="2784517" cy="4581525"/>
          </a:xfrm>
        </p:grpSpPr>
        <p:pic>
          <p:nvPicPr>
            <p:cNvPr id="64" name="Picture 2"/>
            <p:cNvPicPr>
              <a:picLocks noChangeAspect="1" noChangeArrowheads="1"/>
            </p:cNvPicPr>
            <p:nvPr/>
          </p:nvPicPr>
          <p:blipFill>
            <a:blip r:embed="rId3"/>
            <a:srcRect/>
            <a:stretch>
              <a:fillRect/>
            </a:stretch>
          </p:blipFill>
          <p:spPr bwMode="auto">
            <a:xfrm>
              <a:off x="6186450" y="571480"/>
              <a:ext cx="2735262" cy="4581525"/>
            </a:xfrm>
            <a:prstGeom prst="rect">
              <a:avLst/>
            </a:prstGeom>
            <a:noFill/>
          </p:spPr>
        </p:pic>
        <p:sp>
          <p:nvSpPr>
            <p:cNvPr id="65" name="AutoShape 3"/>
            <p:cNvSpPr>
              <a:spLocks noChangeArrowheads="1"/>
            </p:cNvSpPr>
            <p:nvPr/>
          </p:nvSpPr>
          <p:spPr bwMode="auto">
            <a:xfrm rot="16609938">
              <a:off x="8431217"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6" name="AutoShape 5"/>
            <p:cNvSpPr>
              <a:spLocks noChangeArrowheads="1"/>
            </p:cNvSpPr>
            <p:nvPr/>
          </p:nvSpPr>
          <p:spPr bwMode="auto">
            <a:xfrm>
              <a:off x="8329590"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7" name="AutoShape 6"/>
            <p:cNvSpPr>
              <a:spLocks noChangeArrowheads="1"/>
            </p:cNvSpPr>
            <p:nvPr/>
          </p:nvSpPr>
          <p:spPr bwMode="auto">
            <a:xfrm rot="16200000">
              <a:off x="7409849"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8" name="AutoShape 7"/>
            <p:cNvSpPr>
              <a:spLocks noChangeArrowheads="1"/>
            </p:cNvSpPr>
            <p:nvPr/>
          </p:nvSpPr>
          <p:spPr bwMode="auto">
            <a:xfrm>
              <a:off x="8329590"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9" name="AutoShape 8"/>
            <p:cNvSpPr>
              <a:spLocks noChangeArrowheads="1"/>
            </p:cNvSpPr>
            <p:nvPr/>
          </p:nvSpPr>
          <p:spPr bwMode="auto">
            <a:xfrm rot="10800000">
              <a:off x="6543640"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0" name="Rectangle 17"/>
            <p:cNvSpPr>
              <a:spLocks noChangeArrowheads="1"/>
            </p:cNvSpPr>
            <p:nvPr/>
          </p:nvSpPr>
          <p:spPr bwMode="auto">
            <a:xfrm>
              <a:off x="8347037"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1" name="Rectangle 18"/>
            <p:cNvSpPr>
              <a:spLocks noChangeArrowheads="1"/>
            </p:cNvSpPr>
            <p:nvPr/>
          </p:nvSpPr>
          <p:spPr bwMode="auto">
            <a:xfrm>
              <a:off x="8347037"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2" name="Rectangle 19"/>
            <p:cNvSpPr>
              <a:spLocks noChangeArrowheads="1"/>
            </p:cNvSpPr>
            <p:nvPr/>
          </p:nvSpPr>
          <p:spPr bwMode="auto">
            <a:xfrm>
              <a:off x="6762712"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3" name="Rectangle 20"/>
            <p:cNvSpPr>
              <a:spLocks noChangeArrowheads="1"/>
            </p:cNvSpPr>
            <p:nvPr/>
          </p:nvSpPr>
          <p:spPr bwMode="auto">
            <a:xfrm>
              <a:off x="7107838"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4" name="Rectangle 21"/>
            <p:cNvSpPr>
              <a:spLocks noChangeArrowheads="1"/>
            </p:cNvSpPr>
            <p:nvPr/>
          </p:nvSpPr>
          <p:spPr bwMode="auto">
            <a:xfrm>
              <a:off x="6548400"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75" name="Rectangle 22"/>
            <p:cNvSpPr>
              <a:spLocks noChangeArrowheads="1"/>
            </p:cNvSpPr>
            <p:nvPr/>
          </p:nvSpPr>
          <p:spPr bwMode="auto">
            <a:xfrm>
              <a:off x="6546812"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76" name="AutoShape 8"/>
            <p:cNvSpPr>
              <a:spLocks noChangeArrowheads="1"/>
            </p:cNvSpPr>
            <p:nvPr/>
          </p:nvSpPr>
          <p:spPr bwMode="auto">
            <a:xfrm rot="10800000">
              <a:off x="6543641"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7" name="AutoShape 3"/>
            <p:cNvSpPr>
              <a:spLocks noChangeArrowheads="1"/>
            </p:cNvSpPr>
            <p:nvPr/>
          </p:nvSpPr>
          <p:spPr bwMode="auto">
            <a:xfrm rot="16609938">
              <a:off x="8431217" y="1173173"/>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sp>
        <p:nvSpPr>
          <p:cNvPr id="78" name="AutoShape 14"/>
          <p:cNvSpPr>
            <a:spLocks noChangeArrowheads="1"/>
          </p:cNvSpPr>
          <p:nvPr/>
        </p:nvSpPr>
        <p:spPr bwMode="auto">
          <a:xfrm>
            <a:off x="2500298" y="1145794"/>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79" name="AutoShape 14"/>
          <p:cNvSpPr>
            <a:spLocks noChangeArrowheads="1"/>
          </p:cNvSpPr>
          <p:nvPr/>
        </p:nvSpPr>
        <p:spPr bwMode="auto">
          <a:xfrm rot="5400000">
            <a:off x="3108926" y="680042"/>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81" name="Rectangle 80"/>
          <p:cNvSpPr/>
          <p:nvPr/>
        </p:nvSpPr>
        <p:spPr>
          <a:xfrm>
            <a:off x="5500694" y="546190"/>
            <a:ext cx="3600000" cy="3240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2" name="TextBox 81"/>
          <p:cNvSpPr txBox="1"/>
          <p:nvPr/>
        </p:nvSpPr>
        <p:spPr>
          <a:xfrm>
            <a:off x="0" y="3490009"/>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0</a:t>
            </a:r>
            <a:endParaRPr lang="ar-SA" sz="1400" b="1" dirty="0">
              <a:solidFill>
                <a:srgbClr val="FFFF00"/>
              </a:solidFill>
              <a:latin typeface="Calibri" pitchFamily="34" charset="0"/>
            </a:endParaRPr>
          </a:p>
        </p:txBody>
      </p:sp>
      <p:sp>
        <p:nvSpPr>
          <p:cNvPr id="83" name="TextBox 82"/>
          <p:cNvSpPr txBox="1"/>
          <p:nvPr/>
        </p:nvSpPr>
        <p:spPr>
          <a:xfrm>
            <a:off x="3700694" y="3490009"/>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PR</a:t>
            </a:r>
            <a:endParaRPr lang="ar-SA" sz="1400" b="1" dirty="0" smtClean="0">
              <a:solidFill>
                <a:srgbClr val="FFFF00"/>
              </a:solidFill>
              <a:latin typeface="Calibri" pitchFamily="34" charset="0"/>
            </a:endParaRPr>
          </a:p>
        </p:txBody>
      </p:sp>
      <p:sp>
        <p:nvSpPr>
          <p:cNvPr id="84" name="TextBox 83"/>
          <p:cNvSpPr txBox="1"/>
          <p:nvPr/>
        </p:nvSpPr>
        <p:spPr>
          <a:xfrm>
            <a:off x="1899149" y="3490009"/>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V</a:t>
            </a:r>
            <a:endParaRPr lang="ar-SA" sz="1400" b="1" dirty="0" smtClean="0">
              <a:solidFill>
                <a:srgbClr val="FFFF00"/>
              </a:solidFill>
              <a:latin typeface="Calibri" pitchFamily="34" charset="0"/>
            </a:endParaRPr>
          </a:p>
        </p:txBody>
      </p:sp>
      <p:sp>
        <p:nvSpPr>
          <p:cNvPr id="85" name="TextBox 84"/>
          <p:cNvSpPr txBox="1"/>
          <p:nvPr/>
        </p:nvSpPr>
        <p:spPr>
          <a:xfrm>
            <a:off x="5409445" y="3490009"/>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FR</a:t>
            </a:r>
            <a:endParaRPr lang="ar-SA" sz="1400" b="1" dirty="0" smtClean="0">
              <a:solidFill>
                <a:srgbClr val="FFFF00"/>
              </a:solidFill>
              <a:latin typeface="Calibri" pitchFamily="34" charset="0"/>
            </a:endParaRPr>
          </a:p>
        </p:txBody>
      </p:sp>
      <p:sp>
        <p:nvSpPr>
          <p:cNvPr id="86" name="TextBox 85"/>
          <p:cNvSpPr txBox="1"/>
          <p:nvPr/>
        </p:nvSpPr>
        <p:spPr>
          <a:xfrm>
            <a:off x="7308594" y="3490009"/>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FP </a:t>
            </a:r>
            <a:endParaRPr lang="ar-SA" sz="1400" b="1" dirty="0" smtClean="0">
              <a:solidFill>
                <a:srgbClr val="FFFF00"/>
              </a:solidFill>
              <a:latin typeface="Calibri" pitchFamily="34" charset="0"/>
            </a:endParaRPr>
          </a:p>
        </p:txBody>
      </p:sp>
      <p:sp>
        <p:nvSpPr>
          <p:cNvPr id="80" name="Rectangle 79"/>
          <p:cNvSpPr/>
          <p:nvPr/>
        </p:nvSpPr>
        <p:spPr>
          <a:xfrm>
            <a:off x="1857356" y="500042"/>
            <a:ext cx="1800000" cy="3286148"/>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47"/>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35"/>
                                        </p:tgtEl>
                                        <p:attrNameLst>
                                          <p:attrName>r</p:attrName>
                                        </p:attrNameLst>
                                      </p:cBhvr>
                                    </p:animRot>
                                  </p:childTnLst>
                                </p:cTn>
                              </p:par>
                              <p:par>
                                <p:cTn id="11" presetID="24" presetClass="emph" presetSubtype="0" repeatCount="indefinite" fill="hold" grpId="0" nodeType="withEffect">
                                  <p:stCondLst>
                                    <p:cond delay="0"/>
                                  </p:stCondLst>
                                  <p:childTnLst>
                                    <p:animClr clrSpc="hsl">
                                      <p:cBhvr override="childStyle">
                                        <p:cTn id="12" dur="500" fill="hold"/>
                                        <p:tgtEl>
                                          <p:spTgt spid="81"/>
                                        </p:tgtEl>
                                        <p:attrNameLst>
                                          <p:attrName>style.color</p:attrName>
                                        </p:attrNameLst>
                                      </p:cBhvr>
                                      <p:by>
                                        <p:hsl h="0" s="-12549" l="-25098"/>
                                      </p:by>
                                    </p:animClr>
                                    <p:animClr clrSpc="hsl">
                                      <p:cBhvr>
                                        <p:cTn id="13" dur="500" fill="hold"/>
                                        <p:tgtEl>
                                          <p:spTgt spid="81"/>
                                        </p:tgtEl>
                                        <p:attrNameLst>
                                          <p:attrName>fillcolor</p:attrName>
                                        </p:attrNameLst>
                                      </p:cBhvr>
                                      <p:by>
                                        <p:hsl h="0" s="-12549" l="-25098"/>
                                      </p:by>
                                    </p:animClr>
                                    <p:animClr clrSpc="hsl">
                                      <p:cBhvr>
                                        <p:cTn id="14" dur="500" fill="hold"/>
                                        <p:tgtEl>
                                          <p:spTgt spid="81"/>
                                        </p:tgtEl>
                                        <p:attrNameLst>
                                          <p:attrName>stroke.color</p:attrName>
                                        </p:attrNameLst>
                                      </p:cBhvr>
                                      <p:by>
                                        <p:hsl h="0" s="-12549" l="-25098"/>
                                      </p:by>
                                    </p:animClr>
                                    <p:set>
                                      <p:cBhvr>
                                        <p:cTn id="15" dur="500" fill="hold"/>
                                        <p:tgtEl>
                                          <p:spTgt spid="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47"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9718" y="5143512"/>
            <a:ext cx="8640000" cy="1661993"/>
          </a:xfrm>
          <a:prstGeom prst="rect">
            <a:avLst/>
          </a:prstGeom>
          <a:noFill/>
        </p:spPr>
        <p:txBody>
          <a:bodyPr wrap="square" rtlCol="1">
            <a:spAutoFit/>
          </a:bodyPr>
          <a:lstStyle/>
          <a:p>
            <a:pPr algn="just" rtl="0"/>
            <a:r>
              <a:rPr lang="en-US" dirty="0">
                <a:latin typeface="Calibri" pitchFamily="34" charset="0"/>
                <a:cs typeface="Calibri" pitchFamily="34" charset="0"/>
              </a:rPr>
              <a:t>Increasing the blood flow rate (BFR) is a recommended strategy to improve efficiency of </a:t>
            </a:r>
            <a:r>
              <a:rPr lang="en-US" dirty="0" err="1">
                <a:latin typeface="Calibri" pitchFamily="34" charset="0"/>
                <a:cs typeface="Calibri" pitchFamily="34" charset="0"/>
              </a:rPr>
              <a:t>hemodialysis</a:t>
            </a:r>
            <a:r>
              <a:rPr lang="en-US" dirty="0">
                <a:latin typeface="Calibri" pitchFamily="34" charset="0"/>
                <a:cs typeface="Calibri" pitchFamily="34" charset="0"/>
              </a:rPr>
              <a:t> and to prevent blood clotting. </a:t>
            </a:r>
            <a:endParaRPr lang="en-US" dirty="0" smtClean="0">
              <a:latin typeface="Calibri" pitchFamily="34" charset="0"/>
              <a:cs typeface="Calibri" pitchFamily="34" charset="0"/>
            </a:endParaRPr>
          </a:p>
          <a:p>
            <a:pPr algn="just" rtl="0"/>
            <a:endParaRPr lang="en-US" sz="1100" dirty="0" smtClean="0">
              <a:latin typeface="Calibri" pitchFamily="34" charset="0"/>
              <a:cs typeface="Calibri" pitchFamily="34" charset="0"/>
            </a:endParaRPr>
          </a:p>
          <a:p>
            <a:pPr algn="just" rtl="0"/>
            <a:r>
              <a:rPr lang="en-US" dirty="0" smtClean="0">
                <a:latin typeface="Calibri" pitchFamily="34" charset="0"/>
                <a:cs typeface="Calibri" pitchFamily="34" charset="0"/>
              </a:rPr>
              <a:t>Rapid </a:t>
            </a:r>
            <a:r>
              <a:rPr lang="en-US" dirty="0">
                <a:latin typeface="Calibri" pitchFamily="34" charset="0"/>
                <a:cs typeface="Calibri" pitchFamily="34" charset="0"/>
              </a:rPr>
              <a:t>BFR “low dose heparin” and "no heparin" </a:t>
            </a:r>
            <a:r>
              <a:rPr lang="en-US" dirty="0" err="1">
                <a:latin typeface="Calibri" pitchFamily="34" charset="0"/>
                <a:cs typeface="Calibri" pitchFamily="34" charset="0"/>
              </a:rPr>
              <a:t>hemodialysis</a:t>
            </a:r>
            <a:r>
              <a:rPr lang="en-US" dirty="0">
                <a:latin typeface="Calibri" pitchFamily="34" charset="0"/>
                <a:cs typeface="Calibri" pitchFamily="34" charset="0"/>
              </a:rPr>
              <a:t> can achieve anticoagulation with low risk of anticoagulants induced bleeding, especially in patients with bleeding tendency</a:t>
            </a:r>
            <a:r>
              <a:rPr lang="en-US">
                <a:latin typeface="Calibri" pitchFamily="34" charset="0"/>
                <a:cs typeface="Calibri" pitchFamily="34" charset="0"/>
              </a:rPr>
              <a:t>. </a:t>
            </a:r>
            <a:r>
              <a:rPr lang="en-US" baseline="30000" smtClean="0">
                <a:latin typeface="Calibri" pitchFamily="34" charset="0"/>
                <a:cs typeface="Calibri" pitchFamily="34" charset="0"/>
              </a:rPr>
              <a:t>1,2</a:t>
            </a:r>
            <a:r>
              <a:rPr lang="en-US" smtClean="0">
                <a:latin typeface="Calibri" pitchFamily="34" charset="0"/>
                <a:cs typeface="Calibri" pitchFamily="34" charset="0"/>
              </a:rPr>
              <a:t> </a:t>
            </a:r>
            <a:endParaRPr lang="en-US" dirty="0" smtClean="0">
              <a:latin typeface="Calibri" pitchFamily="34" charset="0"/>
              <a:cs typeface="Calibri" pitchFamily="34" charset="0"/>
            </a:endParaRPr>
          </a:p>
        </p:txBody>
      </p:sp>
      <p:pic>
        <p:nvPicPr>
          <p:cNvPr id="16" name="Picture 15"/>
          <p:cNvPicPr>
            <a:picLocks noChangeAspect="1" noChangeArrowheads="1"/>
          </p:cNvPicPr>
          <p:nvPr/>
        </p:nvPicPr>
        <p:blipFill>
          <a:blip r:embed="rId3"/>
          <a:srcRect l="16409" r="17597"/>
          <a:stretch>
            <a:fillRect/>
          </a:stretch>
        </p:blipFill>
        <p:spPr bwMode="auto">
          <a:xfrm>
            <a:off x="3214678" y="526301"/>
            <a:ext cx="2578695" cy="4320000"/>
          </a:xfrm>
          <a:prstGeom prst="rect">
            <a:avLst/>
          </a:prstGeom>
          <a:noFill/>
        </p:spPr>
      </p:pic>
      <p:sp>
        <p:nvSpPr>
          <p:cNvPr id="17" name="AutoShape 3"/>
          <p:cNvSpPr>
            <a:spLocks noChangeArrowheads="1"/>
          </p:cNvSpPr>
          <p:nvPr/>
        </p:nvSpPr>
        <p:spPr bwMode="auto">
          <a:xfrm rot="16609938">
            <a:off x="5411029" y="3363452"/>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8" name="AutoShape 5"/>
          <p:cNvSpPr>
            <a:spLocks noChangeArrowheads="1"/>
          </p:cNvSpPr>
          <p:nvPr/>
        </p:nvSpPr>
        <p:spPr bwMode="auto">
          <a:xfrm>
            <a:off x="5241977" y="848370"/>
            <a:ext cx="216000" cy="684000"/>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9" name="AutoShape 7"/>
          <p:cNvSpPr>
            <a:spLocks noChangeArrowheads="1"/>
          </p:cNvSpPr>
          <p:nvPr/>
        </p:nvSpPr>
        <p:spPr bwMode="auto">
          <a:xfrm>
            <a:off x="5240291" y="2301333"/>
            <a:ext cx="216000" cy="684000"/>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0" name="Rectangle 17"/>
          <p:cNvSpPr>
            <a:spLocks noChangeAspect="1" noChangeArrowheads="1"/>
          </p:cNvSpPr>
          <p:nvPr/>
        </p:nvSpPr>
        <p:spPr bwMode="auto">
          <a:xfrm>
            <a:off x="5241977" y="791446"/>
            <a:ext cx="203418" cy="3852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1" name="Rectangle 20"/>
          <p:cNvSpPr>
            <a:spLocks noChangeArrowheads="1"/>
          </p:cNvSpPr>
          <p:nvPr/>
        </p:nvSpPr>
        <p:spPr bwMode="auto">
          <a:xfrm>
            <a:off x="5456291" y="2928934"/>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2" name="Rectangle 22"/>
          <p:cNvSpPr>
            <a:spLocks noChangeAspect="1" noChangeArrowheads="1"/>
          </p:cNvSpPr>
          <p:nvPr/>
        </p:nvSpPr>
        <p:spPr bwMode="auto">
          <a:xfrm>
            <a:off x="3569475" y="785794"/>
            <a:ext cx="203418" cy="3852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23" name="AutoShape 8"/>
          <p:cNvSpPr>
            <a:spLocks noChangeArrowheads="1"/>
          </p:cNvSpPr>
          <p:nvPr/>
        </p:nvSpPr>
        <p:spPr bwMode="auto">
          <a:xfrm rot="10800000">
            <a:off x="3563184" y="2714620"/>
            <a:ext cx="216000" cy="684000"/>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4" name="Rounded Rectangle 23"/>
          <p:cNvSpPr/>
          <p:nvPr/>
        </p:nvSpPr>
        <p:spPr>
          <a:xfrm>
            <a:off x="5630109" y="2857496"/>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25" name="Rectangle 24"/>
          <p:cNvSpPr/>
          <p:nvPr/>
        </p:nvSpPr>
        <p:spPr>
          <a:xfrm>
            <a:off x="5415795" y="2928934"/>
            <a:ext cx="254810" cy="1125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TextBox 25"/>
          <p:cNvSpPr txBox="1"/>
          <p:nvPr/>
        </p:nvSpPr>
        <p:spPr>
          <a:xfrm>
            <a:off x="3345752" y="4857760"/>
            <a:ext cx="2369256"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Routine heparin DNHD. </a:t>
            </a:r>
            <a:endParaRPr lang="ar-SA" dirty="0">
              <a:solidFill>
                <a:srgbClr val="FFFF00"/>
              </a:solidFill>
              <a:latin typeface="Calibri" pitchFamily="34" charset="0"/>
            </a:endParaRPr>
          </a:p>
        </p:txBody>
      </p:sp>
      <p:sp>
        <p:nvSpPr>
          <p:cNvPr id="27" name="AutoShape 8"/>
          <p:cNvSpPr>
            <a:spLocks noChangeArrowheads="1"/>
          </p:cNvSpPr>
          <p:nvPr/>
        </p:nvSpPr>
        <p:spPr bwMode="auto">
          <a:xfrm rot="10800000">
            <a:off x="3563184" y="1316240"/>
            <a:ext cx="216000" cy="684000"/>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17"/>
                                        </p:tgtEl>
                                        <p:attrNameLst>
                                          <p:attrName>r</p:attrName>
                                        </p:attrNameLst>
                                      </p:cBhvr>
                                    </p:animRot>
                                  </p:childTnLst>
                                </p:cTn>
                              </p:par>
                              <p:par>
                                <p:cTn id="7" presetID="22" presetClass="entr" presetSubtype="1" repeatCount="indefinite"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wipe(up)">
                                      <p:cBhvr>
                                        <p:cTn id="9" dur="500"/>
                                        <p:tgtEl>
                                          <p:spTgt spid="18"/>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4" repeatCount="indefinite"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3"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p:nvPr/>
        </p:nvSpPr>
        <p:spPr>
          <a:xfrm>
            <a:off x="5409445" y="3490009"/>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FR</a:t>
            </a:r>
            <a:endParaRPr lang="ar-SA" sz="1400" b="1" dirty="0" smtClean="0">
              <a:solidFill>
                <a:srgbClr val="FFFF00"/>
              </a:solidFill>
              <a:latin typeface="Calibri" pitchFamily="34" charset="0"/>
            </a:endParaRPr>
          </a:p>
        </p:txBody>
      </p:sp>
      <p:sp>
        <p:nvSpPr>
          <p:cNvPr id="86" name="TextBox 85"/>
          <p:cNvSpPr txBox="1"/>
          <p:nvPr/>
        </p:nvSpPr>
        <p:spPr>
          <a:xfrm>
            <a:off x="7308594" y="3490009"/>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FP </a:t>
            </a:r>
            <a:endParaRPr lang="ar-SA" sz="1400" b="1" dirty="0" smtClean="0">
              <a:solidFill>
                <a:srgbClr val="FFFF00"/>
              </a:solidFill>
              <a:latin typeface="Calibri" pitchFamily="34" charset="0"/>
            </a:endParaRPr>
          </a:p>
        </p:txBody>
      </p:sp>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en-US" sz="2800" b="1" dirty="0" smtClean="0">
                <a:solidFill>
                  <a:srgbClr val="000000"/>
                </a:solidFill>
              </a:rPr>
              <a:t>Methods - </a:t>
            </a:r>
            <a:r>
              <a:rPr lang="en-US" sz="2800" i="1" dirty="0" smtClean="0">
                <a:solidFill>
                  <a:srgbClr val="000000"/>
                </a:solidFill>
              </a:rPr>
              <a:t>Setting and Study design</a:t>
            </a:r>
            <a:endParaRPr lang="en-US" sz="2800" dirty="0" smtClean="0">
              <a:solidFill>
                <a:srgbClr val="000000"/>
              </a:solidFill>
            </a:endParaRPr>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14282" y="3924264"/>
            <a:ext cx="8640000" cy="1200329"/>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Two AHD models were ultimately studied</a:t>
            </a:r>
          </a:p>
          <a:p>
            <a:pPr algn="just" rtl="0">
              <a:buFont typeface="Arial" pitchFamily="34" charset="0"/>
              <a:buChar char="•"/>
            </a:pPr>
            <a:r>
              <a:rPr lang="en-US" sz="2400" dirty="0" smtClean="0">
                <a:latin typeface="Calibri" pitchFamily="34" charset="0"/>
                <a:cs typeface="Calibri" pitchFamily="34" charset="0"/>
              </a:rPr>
              <a:t>    R-AHD</a:t>
            </a:r>
            <a:r>
              <a:rPr lang="en-US" sz="2400" baseline="30000" dirty="0" smtClean="0">
                <a:latin typeface="Calibri" pitchFamily="34" charset="0"/>
                <a:cs typeface="Calibri" pitchFamily="34" charset="0"/>
              </a:rPr>
              <a:t>0</a:t>
            </a:r>
            <a:r>
              <a:rPr lang="en-US" sz="2400" dirty="0" smtClean="0">
                <a:latin typeface="Calibri" pitchFamily="34" charset="0"/>
                <a:cs typeface="Calibri" pitchFamily="34" charset="0"/>
              </a:rPr>
              <a:t> sessions in </a:t>
            </a:r>
            <a:r>
              <a:rPr lang="en-US" sz="2400" b="1" dirty="0" smtClean="0">
                <a:solidFill>
                  <a:srgbClr val="FF0000"/>
                </a:solidFill>
                <a:latin typeface="Calibri" pitchFamily="34" charset="0"/>
                <a:cs typeface="Calibri" pitchFamily="34" charset="0"/>
              </a:rPr>
              <a:t>Stage 1</a:t>
            </a:r>
            <a:r>
              <a:rPr lang="en-US" sz="2400" dirty="0" smtClean="0">
                <a:latin typeface="Calibri" pitchFamily="34" charset="0"/>
                <a:cs typeface="Calibri" pitchFamily="34" charset="0"/>
              </a:rPr>
              <a:t> and </a:t>
            </a:r>
          </a:p>
          <a:p>
            <a:pPr algn="just" rtl="0">
              <a:buFont typeface="Arial" pitchFamily="34" charset="0"/>
              <a:buChar char="•"/>
            </a:pPr>
            <a:r>
              <a:rPr lang="en-US" sz="2400" dirty="0" smtClean="0">
                <a:latin typeface="Calibri" pitchFamily="34" charset="0"/>
                <a:cs typeface="Calibri" pitchFamily="34" charset="0"/>
              </a:rPr>
              <a:t>    R-AHD</a:t>
            </a:r>
            <a:r>
              <a:rPr lang="en-US" sz="2400" baseline="30000" dirty="0" smtClean="0">
                <a:latin typeface="Calibri" pitchFamily="34" charset="0"/>
                <a:cs typeface="Calibri" pitchFamily="34" charset="0"/>
              </a:rPr>
              <a:t>PR</a:t>
            </a:r>
            <a:r>
              <a:rPr lang="en-US" sz="2400" dirty="0" smtClean="0">
                <a:latin typeface="Calibri" pitchFamily="34" charset="0"/>
                <a:cs typeface="Calibri" pitchFamily="34" charset="0"/>
              </a:rPr>
              <a:t> sessions in </a:t>
            </a:r>
            <a:r>
              <a:rPr lang="en-US" sz="2400" b="1" dirty="0" smtClean="0">
                <a:solidFill>
                  <a:srgbClr val="FF0000"/>
                </a:solidFill>
                <a:latin typeface="Calibri" pitchFamily="34" charset="0"/>
                <a:cs typeface="Calibri" pitchFamily="34" charset="0"/>
              </a:rPr>
              <a:t>Stage 2</a:t>
            </a:r>
            <a:r>
              <a:rPr lang="en-US" sz="2400" dirty="0" smtClean="0">
                <a:latin typeface="Calibri" pitchFamily="34" charset="0"/>
                <a:cs typeface="Calibri" pitchFamily="34" charset="0"/>
              </a:rPr>
              <a:t>.  </a:t>
            </a:r>
            <a:endParaRPr lang="en-US" sz="2400" dirty="0">
              <a:latin typeface="Calibri" pitchFamily="34" charset="0"/>
              <a:cs typeface="Calibri" pitchFamily="34" charset="0"/>
            </a:endParaRPr>
          </a:p>
        </p:txBody>
      </p:sp>
      <p:pic>
        <p:nvPicPr>
          <p:cNvPr id="6" name="Picture 2"/>
          <p:cNvPicPr>
            <a:picLocks noChangeAspect="1" noChangeArrowheads="1"/>
          </p:cNvPicPr>
          <p:nvPr/>
        </p:nvPicPr>
        <p:blipFill>
          <a:blip r:embed="rId3"/>
          <a:srcRect/>
          <a:stretch>
            <a:fillRect/>
          </a:stretch>
        </p:blipFill>
        <p:spPr bwMode="auto">
          <a:xfrm>
            <a:off x="71406" y="549000"/>
            <a:ext cx="1719406" cy="2880000"/>
          </a:xfrm>
          <a:prstGeom prst="rect">
            <a:avLst/>
          </a:prstGeom>
          <a:noFill/>
        </p:spPr>
      </p:pic>
      <p:sp>
        <p:nvSpPr>
          <p:cNvPr id="7" name="AutoShape 3"/>
          <p:cNvSpPr>
            <a:spLocks noChangeArrowheads="1"/>
          </p:cNvSpPr>
          <p:nvPr/>
        </p:nvSpPr>
        <p:spPr bwMode="auto">
          <a:xfrm rot="16609938">
            <a:off x="1482482" y="2184622"/>
            <a:ext cx="339293" cy="339291"/>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8" name="AutoShape 5"/>
          <p:cNvSpPr>
            <a:spLocks noChangeArrowheads="1"/>
          </p:cNvSpPr>
          <p:nvPr/>
        </p:nvSpPr>
        <p:spPr bwMode="auto">
          <a:xfrm>
            <a:off x="1418600" y="949172"/>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6"/>
          <p:cNvSpPr>
            <a:spLocks noChangeArrowheads="1"/>
          </p:cNvSpPr>
          <p:nvPr/>
        </p:nvSpPr>
        <p:spPr bwMode="auto">
          <a:xfrm rot="16200000">
            <a:off x="840443" y="1310069"/>
            <a:ext cx="90520" cy="453053"/>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0" name="AutoShape 7"/>
          <p:cNvSpPr>
            <a:spLocks noChangeArrowheads="1"/>
          </p:cNvSpPr>
          <p:nvPr/>
        </p:nvSpPr>
        <p:spPr bwMode="auto">
          <a:xfrm>
            <a:off x="1418600" y="2704524"/>
            <a:ext cx="158409"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 name="AutoShape 8"/>
          <p:cNvSpPr>
            <a:spLocks noChangeArrowheads="1"/>
          </p:cNvSpPr>
          <p:nvPr/>
        </p:nvSpPr>
        <p:spPr bwMode="auto">
          <a:xfrm rot="10800000">
            <a:off x="295938" y="904266"/>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 name="Rectangle 17"/>
          <p:cNvSpPr>
            <a:spLocks noChangeArrowheads="1"/>
          </p:cNvSpPr>
          <p:nvPr/>
        </p:nvSpPr>
        <p:spPr bwMode="auto">
          <a:xfrm>
            <a:off x="1429567" y="728627"/>
            <a:ext cx="135716"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3" name="Rectangle 18"/>
          <p:cNvSpPr>
            <a:spLocks noChangeArrowheads="1"/>
          </p:cNvSpPr>
          <p:nvPr/>
        </p:nvSpPr>
        <p:spPr bwMode="auto">
          <a:xfrm>
            <a:off x="1429567" y="1626762"/>
            <a:ext cx="135716"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4" name="Rectangle 19"/>
          <p:cNvSpPr>
            <a:spLocks noChangeArrowheads="1"/>
          </p:cNvSpPr>
          <p:nvPr/>
        </p:nvSpPr>
        <p:spPr bwMode="auto">
          <a:xfrm>
            <a:off x="433649" y="1508307"/>
            <a:ext cx="995918"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5" name="Rectangle 20"/>
          <p:cNvSpPr>
            <a:spLocks noChangeArrowheads="1"/>
          </p:cNvSpPr>
          <p:nvPr/>
        </p:nvSpPr>
        <p:spPr bwMode="auto">
          <a:xfrm>
            <a:off x="650597" y="3197502"/>
            <a:ext cx="543117"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6" name="Rectangle 21"/>
          <p:cNvSpPr>
            <a:spLocks noChangeArrowheads="1"/>
          </p:cNvSpPr>
          <p:nvPr/>
        </p:nvSpPr>
        <p:spPr bwMode="auto">
          <a:xfrm>
            <a:off x="298930" y="1626762"/>
            <a:ext cx="134718"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7" name="Rectangle 22"/>
          <p:cNvSpPr>
            <a:spLocks noChangeArrowheads="1"/>
          </p:cNvSpPr>
          <p:nvPr/>
        </p:nvSpPr>
        <p:spPr bwMode="auto">
          <a:xfrm>
            <a:off x="297932" y="730622"/>
            <a:ext cx="135716"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8" name="AutoShape 8"/>
          <p:cNvSpPr>
            <a:spLocks noChangeArrowheads="1"/>
          </p:cNvSpPr>
          <p:nvPr/>
        </p:nvSpPr>
        <p:spPr bwMode="auto">
          <a:xfrm rot="10800000">
            <a:off x="295939" y="1802400"/>
            <a:ext cx="158409"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nvGrpSpPr>
          <p:cNvPr id="2" name="Group 18"/>
          <p:cNvGrpSpPr>
            <a:grpSpLocks noChangeAspect="1"/>
          </p:cNvGrpSpPr>
          <p:nvPr/>
        </p:nvGrpSpPr>
        <p:grpSpPr>
          <a:xfrm>
            <a:off x="1886342" y="549000"/>
            <a:ext cx="1750368" cy="2880000"/>
            <a:chOff x="5543508" y="571480"/>
            <a:chExt cx="2784517" cy="4581525"/>
          </a:xfrm>
        </p:grpSpPr>
        <p:pic>
          <p:nvPicPr>
            <p:cNvPr id="20" name="Picture 2"/>
            <p:cNvPicPr>
              <a:picLocks noChangeAspect="1" noChangeArrowheads="1"/>
            </p:cNvPicPr>
            <p:nvPr/>
          </p:nvPicPr>
          <p:blipFill>
            <a:blip r:embed="rId3"/>
            <a:srcRect/>
            <a:stretch>
              <a:fillRect/>
            </a:stretch>
          </p:blipFill>
          <p:spPr bwMode="auto">
            <a:xfrm>
              <a:off x="5543508" y="571480"/>
              <a:ext cx="2735262" cy="4581525"/>
            </a:xfrm>
            <a:prstGeom prst="rect">
              <a:avLst/>
            </a:prstGeom>
            <a:noFill/>
          </p:spPr>
        </p:pic>
        <p:sp>
          <p:nvSpPr>
            <p:cNvPr id="21" name="AutoShape 3"/>
            <p:cNvSpPr>
              <a:spLocks noChangeArrowheads="1"/>
            </p:cNvSpPr>
            <p:nvPr/>
          </p:nvSpPr>
          <p:spPr bwMode="auto">
            <a:xfrm rot="16609938">
              <a:off x="778827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2" name="AutoShape 5"/>
            <p:cNvSpPr>
              <a:spLocks noChangeArrowheads="1"/>
            </p:cNvSpPr>
            <p:nvPr/>
          </p:nvSpPr>
          <p:spPr bwMode="auto">
            <a:xfrm>
              <a:off x="768664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3" name="AutoShape 6"/>
            <p:cNvSpPr>
              <a:spLocks noChangeArrowheads="1"/>
            </p:cNvSpPr>
            <p:nvPr/>
          </p:nvSpPr>
          <p:spPr bwMode="auto">
            <a:xfrm rot="16200000">
              <a:off x="676690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4" name="AutoShape 7"/>
            <p:cNvSpPr>
              <a:spLocks noChangeArrowheads="1"/>
            </p:cNvSpPr>
            <p:nvPr/>
          </p:nvSpPr>
          <p:spPr bwMode="auto">
            <a:xfrm>
              <a:off x="768664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8"/>
            <p:cNvSpPr>
              <a:spLocks noChangeArrowheads="1"/>
            </p:cNvSpPr>
            <p:nvPr/>
          </p:nvSpPr>
          <p:spPr bwMode="auto">
            <a:xfrm rot="10800000">
              <a:off x="590069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6" name="Rectangle 17"/>
            <p:cNvSpPr>
              <a:spLocks noChangeArrowheads="1"/>
            </p:cNvSpPr>
            <p:nvPr/>
          </p:nvSpPr>
          <p:spPr bwMode="auto">
            <a:xfrm>
              <a:off x="770409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7" name="Rectangle 18"/>
            <p:cNvSpPr>
              <a:spLocks noChangeArrowheads="1"/>
            </p:cNvSpPr>
            <p:nvPr/>
          </p:nvSpPr>
          <p:spPr bwMode="auto">
            <a:xfrm>
              <a:off x="770409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8" name="Rectangle 19"/>
            <p:cNvSpPr>
              <a:spLocks noChangeArrowheads="1"/>
            </p:cNvSpPr>
            <p:nvPr/>
          </p:nvSpPr>
          <p:spPr bwMode="auto">
            <a:xfrm>
              <a:off x="611977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29" name="Rectangle 20"/>
            <p:cNvSpPr>
              <a:spLocks noChangeArrowheads="1"/>
            </p:cNvSpPr>
            <p:nvPr/>
          </p:nvSpPr>
          <p:spPr bwMode="auto">
            <a:xfrm>
              <a:off x="646489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0" name="Rectangle 21"/>
            <p:cNvSpPr>
              <a:spLocks noChangeArrowheads="1"/>
            </p:cNvSpPr>
            <p:nvPr/>
          </p:nvSpPr>
          <p:spPr bwMode="auto">
            <a:xfrm>
              <a:off x="590545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1" name="Rectangle 22"/>
            <p:cNvSpPr>
              <a:spLocks noChangeArrowheads="1"/>
            </p:cNvSpPr>
            <p:nvPr/>
          </p:nvSpPr>
          <p:spPr bwMode="auto">
            <a:xfrm>
              <a:off x="590387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2" name="AutoShape 8"/>
            <p:cNvSpPr>
              <a:spLocks noChangeArrowheads="1"/>
            </p:cNvSpPr>
            <p:nvPr/>
          </p:nvSpPr>
          <p:spPr bwMode="auto">
            <a:xfrm rot="10800000">
              <a:off x="590069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grpSp>
      <p:pic>
        <p:nvPicPr>
          <p:cNvPr id="34" name="Picture 2"/>
          <p:cNvPicPr>
            <a:picLocks noChangeAspect="1" noChangeArrowheads="1"/>
          </p:cNvPicPr>
          <p:nvPr/>
        </p:nvPicPr>
        <p:blipFill>
          <a:blip r:embed="rId3"/>
          <a:srcRect/>
          <a:stretch>
            <a:fillRect/>
          </a:stretch>
        </p:blipFill>
        <p:spPr bwMode="auto">
          <a:xfrm>
            <a:off x="3701278" y="549000"/>
            <a:ext cx="1719425" cy="2880000"/>
          </a:xfrm>
          <a:prstGeom prst="rect">
            <a:avLst/>
          </a:prstGeom>
          <a:noFill/>
        </p:spPr>
      </p:pic>
      <p:sp>
        <p:nvSpPr>
          <p:cNvPr id="35" name="AutoShape 3"/>
          <p:cNvSpPr>
            <a:spLocks noChangeArrowheads="1"/>
          </p:cNvSpPr>
          <p:nvPr/>
        </p:nvSpPr>
        <p:spPr bwMode="auto">
          <a:xfrm rot="16609938">
            <a:off x="5139285" y="954144"/>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6" name="AutoShape 5"/>
          <p:cNvSpPr>
            <a:spLocks noChangeArrowheads="1"/>
          </p:cNvSpPr>
          <p:nvPr/>
        </p:nvSpPr>
        <p:spPr bwMode="auto">
          <a:xfrm>
            <a:off x="5048487" y="949172"/>
            <a:ext cx="158411"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7" name="AutoShape 6"/>
          <p:cNvSpPr>
            <a:spLocks noChangeArrowheads="1"/>
          </p:cNvSpPr>
          <p:nvPr/>
        </p:nvSpPr>
        <p:spPr bwMode="auto">
          <a:xfrm rot="16200000">
            <a:off x="4470324" y="1310066"/>
            <a:ext cx="90520" cy="453058"/>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8" name="AutoShape 7"/>
          <p:cNvSpPr>
            <a:spLocks noChangeArrowheads="1"/>
          </p:cNvSpPr>
          <p:nvPr/>
        </p:nvSpPr>
        <p:spPr bwMode="auto">
          <a:xfrm>
            <a:off x="5048487" y="2704524"/>
            <a:ext cx="158411" cy="453056"/>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9" name="AutoShape 8"/>
          <p:cNvSpPr>
            <a:spLocks noChangeArrowheads="1"/>
          </p:cNvSpPr>
          <p:nvPr/>
        </p:nvSpPr>
        <p:spPr bwMode="auto">
          <a:xfrm rot="10800000">
            <a:off x="3925813" y="904266"/>
            <a:ext cx="158411"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0" name="Rectangle 17"/>
          <p:cNvSpPr>
            <a:spLocks noChangeArrowheads="1"/>
          </p:cNvSpPr>
          <p:nvPr/>
        </p:nvSpPr>
        <p:spPr bwMode="auto">
          <a:xfrm>
            <a:off x="5059454" y="728627"/>
            <a:ext cx="135718" cy="700824"/>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1" name="Rectangle 18"/>
          <p:cNvSpPr>
            <a:spLocks noChangeArrowheads="1"/>
          </p:cNvSpPr>
          <p:nvPr/>
        </p:nvSpPr>
        <p:spPr bwMode="auto">
          <a:xfrm>
            <a:off x="5059454" y="1626762"/>
            <a:ext cx="135718" cy="1674621"/>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2" name="Rectangle 19"/>
          <p:cNvSpPr>
            <a:spLocks noChangeArrowheads="1"/>
          </p:cNvSpPr>
          <p:nvPr/>
        </p:nvSpPr>
        <p:spPr bwMode="auto">
          <a:xfrm>
            <a:off x="4063525" y="1508307"/>
            <a:ext cx="995930" cy="56575"/>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3" name="Rectangle 20"/>
          <p:cNvSpPr>
            <a:spLocks noChangeArrowheads="1"/>
          </p:cNvSpPr>
          <p:nvPr/>
        </p:nvSpPr>
        <p:spPr bwMode="auto">
          <a:xfrm>
            <a:off x="4280476" y="3197502"/>
            <a:ext cx="543123" cy="135717"/>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4" name="Rectangle 21"/>
          <p:cNvSpPr>
            <a:spLocks noChangeArrowheads="1"/>
          </p:cNvSpPr>
          <p:nvPr/>
        </p:nvSpPr>
        <p:spPr bwMode="auto">
          <a:xfrm>
            <a:off x="3928805" y="1626762"/>
            <a:ext cx="134720" cy="1674621"/>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5" name="Rectangle 22"/>
          <p:cNvSpPr>
            <a:spLocks noChangeArrowheads="1"/>
          </p:cNvSpPr>
          <p:nvPr/>
        </p:nvSpPr>
        <p:spPr bwMode="auto">
          <a:xfrm>
            <a:off x="3927807" y="730622"/>
            <a:ext cx="135718" cy="701531"/>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6" name="AutoShape 8"/>
          <p:cNvSpPr>
            <a:spLocks noChangeArrowheads="1"/>
          </p:cNvSpPr>
          <p:nvPr/>
        </p:nvSpPr>
        <p:spPr bwMode="auto">
          <a:xfrm rot="10800000">
            <a:off x="3925813" y="1802400"/>
            <a:ext cx="158411" cy="453056"/>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7" name="AutoShape 3"/>
          <p:cNvSpPr>
            <a:spLocks noChangeArrowheads="1"/>
          </p:cNvSpPr>
          <p:nvPr/>
        </p:nvSpPr>
        <p:spPr bwMode="auto">
          <a:xfrm rot="16609938">
            <a:off x="4348953" y="1582838"/>
            <a:ext cx="339293" cy="339295"/>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grpSp>
        <p:nvGrpSpPr>
          <p:cNvPr id="5" name="Group 47"/>
          <p:cNvGrpSpPr>
            <a:grpSpLocks noChangeAspect="1"/>
          </p:cNvGrpSpPr>
          <p:nvPr/>
        </p:nvGrpSpPr>
        <p:grpSpPr>
          <a:xfrm>
            <a:off x="5543147" y="549000"/>
            <a:ext cx="1750368" cy="2880000"/>
            <a:chOff x="3214678" y="571480"/>
            <a:chExt cx="2784517" cy="4581525"/>
          </a:xfrm>
        </p:grpSpPr>
        <p:pic>
          <p:nvPicPr>
            <p:cNvPr id="49" name="Picture 2"/>
            <p:cNvPicPr>
              <a:picLocks noChangeAspect="1" noChangeArrowheads="1"/>
            </p:cNvPicPr>
            <p:nvPr/>
          </p:nvPicPr>
          <p:blipFill>
            <a:blip r:embed="rId3"/>
            <a:srcRect/>
            <a:stretch>
              <a:fillRect/>
            </a:stretch>
          </p:blipFill>
          <p:spPr bwMode="auto">
            <a:xfrm>
              <a:off x="3214678" y="571480"/>
              <a:ext cx="2735262" cy="4581525"/>
            </a:xfrm>
            <a:prstGeom prst="rect">
              <a:avLst/>
            </a:prstGeom>
            <a:noFill/>
          </p:spPr>
        </p:pic>
        <p:sp>
          <p:nvSpPr>
            <p:cNvPr id="50" name="AutoShape 3"/>
            <p:cNvSpPr>
              <a:spLocks noChangeArrowheads="1"/>
            </p:cNvSpPr>
            <p:nvPr/>
          </p:nvSpPr>
          <p:spPr bwMode="auto">
            <a:xfrm rot="16609938">
              <a:off x="5459445"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51" name="AutoShape 5"/>
            <p:cNvSpPr>
              <a:spLocks noChangeArrowheads="1"/>
            </p:cNvSpPr>
            <p:nvPr/>
          </p:nvSpPr>
          <p:spPr bwMode="auto">
            <a:xfrm>
              <a:off x="5357818"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2" name="AutoShape 6"/>
            <p:cNvSpPr>
              <a:spLocks noChangeArrowheads="1"/>
            </p:cNvSpPr>
            <p:nvPr/>
          </p:nvSpPr>
          <p:spPr bwMode="auto">
            <a:xfrm rot="16200000">
              <a:off x="4438077"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3" name="AutoShape 7"/>
            <p:cNvSpPr>
              <a:spLocks noChangeArrowheads="1"/>
            </p:cNvSpPr>
            <p:nvPr/>
          </p:nvSpPr>
          <p:spPr bwMode="auto">
            <a:xfrm>
              <a:off x="5357818"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4" name="AutoShape 8"/>
            <p:cNvSpPr>
              <a:spLocks noChangeArrowheads="1"/>
            </p:cNvSpPr>
            <p:nvPr/>
          </p:nvSpPr>
          <p:spPr bwMode="auto">
            <a:xfrm rot="10800000">
              <a:off x="3571868"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5" name="Rectangle 17"/>
            <p:cNvSpPr>
              <a:spLocks noChangeArrowheads="1"/>
            </p:cNvSpPr>
            <p:nvPr/>
          </p:nvSpPr>
          <p:spPr bwMode="auto">
            <a:xfrm>
              <a:off x="5375265"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6" name="Rectangle 18"/>
            <p:cNvSpPr>
              <a:spLocks noChangeArrowheads="1"/>
            </p:cNvSpPr>
            <p:nvPr/>
          </p:nvSpPr>
          <p:spPr bwMode="auto">
            <a:xfrm>
              <a:off x="5375265"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7" name="Rectangle 19"/>
            <p:cNvSpPr>
              <a:spLocks noChangeArrowheads="1"/>
            </p:cNvSpPr>
            <p:nvPr/>
          </p:nvSpPr>
          <p:spPr bwMode="auto">
            <a:xfrm>
              <a:off x="3790940"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8" name="Rectangle 20"/>
            <p:cNvSpPr>
              <a:spLocks noChangeArrowheads="1"/>
            </p:cNvSpPr>
            <p:nvPr/>
          </p:nvSpPr>
          <p:spPr bwMode="auto">
            <a:xfrm>
              <a:off x="4136066"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9" name="Rectangle 21"/>
            <p:cNvSpPr>
              <a:spLocks noChangeArrowheads="1"/>
            </p:cNvSpPr>
            <p:nvPr/>
          </p:nvSpPr>
          <p:spPr bwMode="auto">
            <a:xfrm>
              <a:off x="3576628"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0" name="Rectangle 22"/>
            <p:cNvSpPr>
              <a:spLocks noChangeArrowheads="1"/>
            </p:cNvSpPr>
            <p:nvPr/>
          </p:nvSpPr>
          <p:spPr bwMode="auto">
            <a:xfrm>
              <a:off x="3575040"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1" name="AutoShape 8"/>
            <p:cNvSpPr>
              <a:spLocks noChangeArrowheads="1"/>
            </p:cNvSpPr>
            <p:nvPr/>
          </p:nvSpPr>
          <p:spPr bwMode="auto">
            <a:xfrm rot="10800000">
              <a:off x="3571869"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2" name="AutoShape 3"/>
            <p:cNvSpPr>
              <a:spLocks noChangeArrowheads="1"/>
            </p:cNvSpPr>
            <p:nvPr/>
          </p:nvSpPr>
          <p:spPr bwMode="auto">
            <a:xfrm rot="16609938">
              <a:off x="4316437" y="2173305"/>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grpSp>
        <p:nvGrpSpPr>
          <p:cNvPr id="19" name="Group 62"/>
          <p:cNvGrpSpPr>
            <a:grpSpLocks noChangeAspect="1"/>
          </p:cNvGrpSpPr>
          <p:nvPr/>
        </p:nvGrpSpPr>
        <p:grpSpPr>
          <a:xfrm>
            <a:off x="7358082" y="549000"/>
            <a:ext cx="1750368" cy="2880000"/>
            <a:chOff x="6186450" y="571480"/>
            <a:chExt cx="2784517" cy="4581525"/>
          </a:xfrm>
        </p:grpSpPr>
        <p:pic>
          <p:nvPicPr>
            <p:cNvPr id="64" name="Picture 2"/>
            <p:cNvPicPr>
              <a:picLocks noChangeAspect="1" noChangeArrowheads="1"/>
            </p:cNvPicPr>
            <p:nvPr/>
          </p:nvPicPr>
          <p:blipFill>
            <a:blip r:embed="rId3"/>
            <a:srcRect/>
            <a:stretch>
              <a:fillRect/>
            </a:stretch>
          </p:blipFill>
          <p:spPr bwMode="auto">
            <a:xfrm>
              <a:off x="6186450" y="571480"/>
              <a:ext cx="2735262" cy="4581525"/>
            </a:xfrm>
            <a:prstGeom prst="rect">
              <a:avLst/>
            </a:prstGeom>
            <a:noFill/>
          </p:spPr>
        </p:pic>
        <p:sp>
          <p:nvSpPr>
            <p:cNvPr id="65" name="AutoShape 3"/>
            <p:cNvSpPr>
              <a:spLocks noChangeArrowheads="1"/>
            </p:cNvSpPr>
            <p:nvPr/>
          </p:nvSpPr>
          <p:spPr bwMode="auto">
            <a:xfrm rot="16609938">
              <a:off x="8431217" y="3173437"/>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6" name="AutoShape 5"/>
            <p:cNvSpPr>
              <a:spLocks noChangeArrowheads="1"/>
            </p:cNvSpPr>
            <p:nvPr/>
          </p:nvSpPr>
          <p:spPr bwMode="auto">
            <a:xfrm>
              <a:off x="8329590" y="1208077"/>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7" name="AutoShape 6"/>
            <p:cNvSpPr>
              <a:spLocks noChangeArrowheads="1"/>
            </p:cNvSpPr>
            <p:nvPr/>
          </p:nvSpPr>
          <p:spPr bwMode="auto">
            <a:xfrm rot="16200000">
              <a:off x="7409849" y="1782191"/>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8" name="AutoShape 7"/>
            <p:cNvSpPr>
              <a:spLocks noChangeArrowheads="1"/>
            </p:cNvSpPr>
            <p:nvPr/>
          </p:nvSpPr>
          <p:spPr bwMode="auto">
            <a:xfrm>
              <a:off x="8329590" y="4000504"/>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9" name="AutoShape 8"/>
            <p:cNvSpPr>
              <a:spLocks noChangeArrowheads="1"/>
            </p:cNvSpPr>
            <p:nvPr/>
          </p:nvSpPr>
          <p:spPr bwMode="auto">
            <a:xfrm rot="10800000">
              <a:off x="6543640" y="1136639"/>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0" name="Rectangle 17"/>
            <p:cNvSpPr>
              <a:spLocks noChangeArrowheads="1"/>
            </p:cNvSpPr>
            <p:nvPr/>
          </p:nvSpPr>
          <p:spPr bwMode="auto">
            <a:xfrm>
              <a:off x="8347037" y="857232"/>
              <a:ext cx="215900" cy="1114876"/>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1" name="Rectangle 18"/>
            <p:cNvSpPr>
              <a:spLocks noChangeArrowheads="1"/>
            </p:cNvSpPr>
            <p:nvPr/>
          </p:nvSpPr>
          <p:spPr bwMode="auto">
            <a:xfrm>
              <a:off x="8347037" y="2285992"/>
              <a:ext cx="215900" cy="266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2" name="Rectangle 19"/>
            <p:cNvSpPr>
              <a:spLocks noChangeArrowheads="1"/>
            </p:cNvSpPr>
            <p:nvPr/>
          </p:nvSpPr>
          <p:spPr bwMode="auto">
            <a:xfrm>
              <a:off x="6762712" y="2097553"/>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3" name="Rectangle 20"/>
            <p:cNvSpPr>
              <a:spLocks noChangeArrowheads="1"/>
            </p:cNvSpPr>
            <p:nvPr/>
          </p:nvSpPr>
          <p:spPr bwMode="auto">
            <a:xfrm>
              <a:off x="7107838" y="4784736"/>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4" name="Rectangle 21"/>
            <p:cNvSpPr>
              <a:spLocks noChangeArrowheads="1"/>
            </p:cNvSpPr>
            <p:nvPr/>
          </p:nvSpPr>
          <p:spPr bwMode="auto">
            <a:xfrm>
              <a:off x="6548400" y="2285992"/>
              <a:ext cx="214312" cy="2664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75" name="Rectangle 22"/>
            <p:cNvSpPr>
              <a:spLocks noChangeArrowheads="1"/>
            </p:cNvSpPr>
            <p:nvPr/>
          </p:nvSpPr>
          <p:spPr bwMode="auto">
            <a:xfrm>
              <a:off x="6546812" y="860405"/>
              <a:ext cx="215900" cy="1116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76" name="AutoShape 8"/>
            <p:cNvSpPr>
              <a:spLocks noChangeArrowheads="1"/>
            </p:cNvSpPr>
            <p:nvPr/>
          </p:nvSpPr>
          <p:spPr bwMode="auto">
            <a:xfrm rot="10800000">
              <a:off x="6543641" y="2565398"/>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7" name="AutoShape 3"/>
            <p:cNvSpPr>
              <a:spLocks noChangeArrowheads="1"/>
            </p:cNvSpPr>
            <p:nvPr/>
          </p:nvSpPr>
          <p:spPr bwMode="auto">
            <a:xfrm rot="16609938">
              <a:off x="8431217" y="1173173"/>
              <a:ext cx="539750" cy="53975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grpSp>
      <p:sp>
        <p:nvSpPr>
          <p:cNvPr id="78" name="AutoShape 14"/>
          <p:cNvSpPr>
            <a:spLocks noChangeArrowheads="1"/>
          </p:cNvSpPr>
          <p:nvPr/>
        </p:nvSpPr>
        <p:spPr bwMode="auto">
          <a:xfrm>
            <a:off x="2500298" y="1145794"/>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79" name="AutoShape 14"/>
          <p:cNvSpPr>
            <a:spLocks noChangeArrowheads="1"/>
          </p:cNvSpPr>
          <p:nvPr/>
        </p:nvSpPr>
        <p:spPr bwMode="auto">
          <a:xfrm rot="5400000">
            <a:off x="3108926" y="680042"/>
            <a:ext cx="360000" cy="720000"/>
          </a:xfrm>
          <a:prstGeom prst="flowChartCollate">
            <a:avLst/>
          </a:prstGeom>
          <a:solidFill>
            <a:srgbClr val="000000"/>
          </a:solidFill>
          <a:ln w="9525">
            <a:solidFill>
              <a:srgbClr val="FF0000"/>
            </a:solidFill>
            <a:miter lim="800000"/>
            <a:headEnd/>
            <a:tailEnd/>
          </a:ln>
        </p:spPr>
        <p:txBody>
          <a:bodyPr wrap="none" anchor="ctr"/>
          <a:lstStyle/>
          <a:p>
            <a:endParaRPr lang="ar-SA"/>
          </a:p>
        </p:txBody>
      </p:sp>
      <p:sp>
        <p:nvSpPr>
          <p:cNvPr id="81" name="Rectangle 80"/>
          <p:cNvSpPr/>
          <p:nvPr/>
        </p:nvSpPr>
        <p:spPr>
          <a:xfrm>
            <a:off x="5500694" y="546190"/>
            <a:ext cx="3600000" cy="3240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2" name="TextBox 81"/>
          <p:cNvSpPr txBox="1"/>
          <p:nvPr/>
        </p:nvSpPr>
        <p:spPr>
          <a:xfrm>
            <a:off x="0" y="3490009"/>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0</a:t>
            </a:r>
            <a:endParaRPr lang="ar-SA" sz="1400" b="1" dirty="0">
              <a:solidFill>
                <a:srgbClr val="FFFF00"/>
              </a:solidFill>
              <a:latin typeface="Calibri" pitchFamily="34" charset="0"/>
            </a:endParaRPr>
          </a:p>
        </p:txBody>
      </p:sp>
      <p:sp>
        <p:nvSpPr>
          <p:cNvPr id="83" name="TextBox 82"/>
          <p:cNvSpPr txBox="1"/>
          <p:nvPr/>
        </p:nvSpPr>
        <p:spPr>
          <a:xfrm>
            <a:off x="3700694" y="3490009"/>
            <a:ext cx="1800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PR</a:t>
            </a:r>
            <a:endParaRPr lang="ar-SA" sz="1400" b="1" dirty="0" smtClean="0">
              <a:solidFill>
                <a:srgbClr val="FFFF00"/>
              </a:solidFill>
              <a:latin typeface="Calibri" pitchFamily="34" charset="0"/>
            </a:endParaRPr>
          </a:p>
        </p:txBody>
      </p:sp>
      <p:sp>
        <p:nvSpPr>
          <p:cNvPr id="84" name="TextBox 83"/>
          <p:cNvSpPr txBox="1"/>
          <p:nvPr/>
        </p:nvSpPr>
        <p:spPr>
          <a:xfrm>
            <a:off x="1899149" y="3490009"/>
            <a:ext cx="1764000" cy="307777"/>
          </a:xfrm>
          <a:prstGeom prst="rect">
            <a:avLst/>
          </a:prstGeom>
          <a:noFill/>
        </p:spPr>
        <p:txBody>
          <a:bodyPr wrap="square" rtlCol="1">
            <a:spAutoFit/>
          </a:bodyPr>
          <a:lstStyle/>
          <a:p>
            <a:pPr algn="ctr" rtl="0"/>
            <a:r>
              <a:rPr lang="en-US" sz="1400" b="1" dirty="0" smtClean="0">
                <a:solidFill>
                  <a:srgbClr val="FFFF00"/>
                </a:solidFill>
                <a:latin typeface="Calibri" pitchFamily="34" charset="0"/>
                <a:cs typeface="Calibri" pitchFamily="34" charset="0"/>
              </a:rPr>
              <a:t>R - AHD</a:t>
            </a:r>
            <a:r>
              <a:rPr lang="en-US" sz="1400" b="1" baseline="30000" dirty="0" smtClean="0">
                <a:solidFill>
                  <a:srgbClr val="FFFF00"/>
                </a:solidFill>
                <a:latin typeface="Calibri" pitchFamily="34" charset="0"/>
                <a:cs typeface="Calibri" pitchFamily="34" charset="0"/>
              </a:rPr>
              <a:t>V</a:t>
            </a:r>
            <a:endParaRPr lang="ar-SA" sz="1400" b="1" dirty="0" smtClean="0">
              <a:solidFill>
                <a:srgbClr val="FFFF00"/>
              </a:solidFill>
              <a:latin typeface="Calibri" pitchFamily="34" charset="0"/>
            </a:endParaRPr>
          </a:p>
        </p:txBody>
      </p:sp>
      <p:sp>
        <p:nvSpPr>
          <p:cNvPr id="80" name="Rectangle 79"/>
          <p:cNvSpPr/>
          <p:nvPr/>
        </p:nvSpPr>
        <p:spPr>
          <a:xfrm>
            <a:off x="1857356" y="500042"/>
            <a:ext cx="1800000" cy="3283338"/>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47"/>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35"/>
                                        </p:tgtEl>
                                        <p:attrNameLst>
                                          <p:attrName>r</p:attrName>
                                        </p:attrNameLst>
                                      </p:cBhvr>
                                    </p:animRot>
                                  </p:childTnLst>
                                </p:cTn>
                              </p:par>
                              <p:par>
                                <p:cTn id="11" presetID="24" presetClass="emph" presetSubtype="0" repeatCount="indefinite" fill="hold" grpId="0" nodeType="withEffect">
                                  <p:stCondLst>
                                    <p:cond delay="0"/>
                                  </p:stCondLst>
                                  <p:childTnLst>
                                    <p:animClr clrSpc="hsl">
                                      <p:cBhvr override="childStyle">
                                        <p:cTn id="12" dur="500" fill="hold"/>
                                        <p:tgtEl>
                                          <p:spTgt spid="81"/>
                                        </p:tgtEl>
                                        <p:attrNameLst>
                                          <p:attrName>style.color</p:attrName>
                                        </p:attrNameLst>
                                      </p:cBhvr>
                                      <p:by>
                                        <p:hsl h="0" s="-12549" l="-25098"/>
                                      </p:by>
                                    </p:animClr>
                                    <p:animClr clrSpc="hsl">
                                      <p:cBhvr>
                                        <p:cTn id="13" dur="500" fill="hold"/>
                                        <p:tgtEl>
                                          <p:spTgt spid="81"/>
                                        </p:tgtEl>
                                        <p:attrNameLst>
                                          <p:attrName>fillcolor</p:attrName>
                                        </p:attrNameLst>
                                      </p:cBhvr>
                                      <p:by>
                                        <p:hsl h="0" s="-12549" l="-25098"/>
                                      </p:by>
                                    </p:animClr>
                                    <p:animClr clrSpc="hsl">
                                      <p:cBhvr>
                                        <p:cTn id="14" dur="500" fill="hold"/>
                                        <p:tgtEl>
                                          <p:spTgt spid="81"/>
                                        </p:tgtEl>
                                        <p:attrNameLst>
                                          <p:attrName>stroke.color</p:attrName>
                                        </p:attrNameLst>
                                      </p:cBhvr>
                                      <p:by>
                                        <p:hsl h="0" s="-12549" l="-25098"/>
                                      </p:by>
                                    </p:animClr>
                                    <p:set>
                                      <p:cBhvr>
                                        <p:cTn id="15" dur="500" fill="hold"/>
                                        <p:tgtEl>
                                          <p:spTgt spid="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47" grpId="0" animBg="1"/>
      <p:bldP spid="8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en-US" sz="2800" b="1" dirty="0" smtClean="0">
                <a:solidFill>
                  <a:srgbClr val="000000"/>
                </a:solidFill>
              </a:rPr>
              <a:t>Methods - </a:t>
            </a:r>
            <a:r>
              <a:rPr lang="en-US" sz="2800" i="1" dirty="0" smtClean="0">
                <a:solidFill>
                  <a:srgbClr val="000000"/>
                </a:solidFill>
              </a:rPr>
              <a:t>Setting and Study design</a:t>
            </a:r>
            <a:endParaRPr lang="en-US" sz="2800" dirty="0" smtClean="0">
              <a:solidFill>
                <a:srgbClr val="000000"/>
              </a:solidFill>
            </a:endParaRPr>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14282" y="3308711"/>
            <a:ext cx="8640000" cy="1938992"/>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Each Stage was carried out in sequential sub-Stages of a particular </a:t>
            </a:r>
            <a:r>
              <a:rPr lang="en-US" sz="2400" dirty="0" err="1" smtClean="0">
                <a:latin typeface="Calibri" pitchFamily="34" charset="0"/>
                <a:cs typeface="Calibri" pitchFamily="34" charset="0"/>
              </a:rPr>
              <a:t>Hemodialysis</a:t>
            </a:r>
            <a:r>
              <a:rPr lang="en-US" sz="2400" dirty="0" smtClean="0">
                <a:latin typeface="Calibri" pitchFamily="34" charset="0"/>
                <a:cs typeface="Calibri" pitchFamily="34" charset="0"/>
              </a:rPr>
              <a:t> session designed to answer a particular research question. </a:t>
            </a:r>
          </a:p>
          <a:p>
            <a:pPr algn="just" rtl="0"/>
            <a:r>
              <a:rPr lang="en-US" sz="2400" dirty="0" smtClean="0">
                <a:latin typeface="Calibri" pitchFamily="34" charset="0"/>
                <a:cs typeface="Calibri" pitchFamily="34" charset="0"/>
              </a:rPr>
              <a:t>At the end of each Stage an interim analysis was done and recommendations for the coming Stage were given. </a:t>
            </a:r>
            <a:endParaRPr lang="en-US" sz="2400" dirty="0">
              <a:latin typeface="Calibri" pitchFamily="34" charset="0"/>
              <a:cs typeface="Calibri" pitchFamily="34" charset="0"/>
            </a:endParaRPr>
          </a:p>
        </p:txBody>
      </p:sp>
      <p:graphicFrame>
        <p:nvGraphicFramePr>
          <p:cNvPr id="5" name="Diagram 4"/>
          <p:cNvGraphicFramePr/>
          <p:nvPr/>
        </p:nvGraphicFramePr>
        <p:xfrm>
          <a:off x="218280" y="642918"/>
          <a:ext cx="8640000" cy="100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42876" y="1714488"/>
          <a:ext cx="4320000" cy="10001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nvGraphicFramePr>
        <p:xfrm>
          <a:off x="4357686" y="1714488"/>
          <a:ext cx="4320000" cy="100013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solidFill>
                  <a:srgbClr val="000000"/>
                </a:solidFill>
              </a:rPr>
              <a:t>Methods - </a:t>
            </a:r>
            <a:r>
              <a:rPr lang="en-US" sz="2800" i="1" dirty="0" smtClean="0">
                <a:solidFill>
                  <a:srgbClr val="000000"/>
                </a:solidFill>
              </a:rPr>
              <a:t>Materials </a:t>
            </a:r>
            <a:endParaRPr lang="en-US" sz="2800" dirty="0">
              <a:solidFill>
                <a:srgbClr val="000000"/>
              </a:solidFill>
            </a:endParaRPr>
          </a:p>
        </p:txBody>
      </p:sp>
      <p:sp>
        <p:nvSpPr>
          <p:cNvPr id="4" name="TextBox 3"/>
          <p:cNvSpPr txBox="1"/>
          <p:nvPr/>
        </p:nvSpPr>
        <p:spPr>
          <a:xfrm>
            <a:off x="214282" y="3857628"/>
            <a:ext cx="8640000" cy="1785104"/>
          </a:xfrm>
          <a:prstGeom prst="rect">
            <a:avLst/>
          </a:prstGeom>
          <a:noFill/>
        </p:spPr>
        <p:txBody>
          <a:bodyPr wrap="square" rtlCol="1">
            <a:spAutoFit/>
          </a:bodyPr>
          <a:lstStyle/>
          <a:p>
            <a:pPr algn="just" rtl="0"/>
            <a:r>
              <a:rPr lang="en-US" sz="2200" dirty="0" smtClean="0">
                <a:latin typeface="Calibri" pitchFamily="34" charset="0"/>
                <a:cs typeface="Calibri" pitchFamily="34" charset="0"/>
              </a:rPr>
              <a:t>Connections were manufactured with a special order by </a:t>
            </a:r>
            <a:r>
              <a:rPr lang="en-US" sz="2200" dirty="0" err="1" smtClean="0">
                <a:latin typeface="Calibri" pitchFamily="34" charset="0"/>
                <a:cs typeface="Calibri" pitchFamily="34" charset="0"/>
              </a:rPr>
              <a:t>Hydalina</a:t>
            </a:r>
            <a:r>
              <a:rPr lang="en-US" sz="2200" dirty="0" smtClean="0">
                <a:latin typeface="Calibri" pitchFamily="34" charset="0"/>
                <a:cs typeface="Calibri" pitchFamily="34" charset="0"/>
              </a:rPr>
              <a:t> Medical© company, Egypt, from the same material as the traditional connections. The cost was around 2.7 $ , per piece, compared to 1.8 per piece for the standard connections. Model AHD</a:t>
            </a:r>
            <a:r>
              <a:rPr lang="en-US" sz="2200" baseline="30000" dirty="0" smtClean="0">
                <a:latin typeface="Calibri" pitchFamily="34" charset="0"/>
                <a:cs typeface="Calibri" pitchFamily="34" charset="0"/>
              </a:rPr>
              <a:t>V </a:t>
            </a:r>
            <a:r>
              <a:rPr lang="en-US" sz="2200" dirty="0" smtClean="0">
                <a:latin typeface="Calibri" pitchFamily="34" charset="0"/>
                <a:cs typeface="Calibri" pitchFamily="34" charset="0"/>
              </a:rPr>
              <a:t>was assembled by adding 2 external valves at (R) and (P</a:t>
            </a:r>
            <a:r>
              <a:rPr lang="en-US" sz="2200" baseline="30000" dirty="0" smtClean="0">
                <a:latin typeface="Calibri" pitchFamily="34" charset="0"/>
                <a:cs typeface="Calibri" pitchFamily="34" charset="0"/>
              </a:rPr>
              <a:t>a</a:t>
            </a:r>
            <a:r>
              <a:rPr lang="en-US" sz="2200" dirty="0" smtClean="0">
                <a:latin typeface="Calibri" pitchFamily="34" charset="0"/>
                <a:cs typeface="Calibri" pitchFamily="34" charset="0"/>
              </a:rPr>
              <a:t>)</a:t>
            </a:r>
            <a:r>
              <a:rPr lang="en-US" sz="2200" baseline="30000" dirty="0" smtClean="0">
                <a:latin typeface="Calibri" pitchFamily="34" charset="0"/>
                <a:cs typeface="Calibri" pitchFamily="34" charset="0"/>
              </a:rPr>
              <a:t> </a:t>
            </a:r>
            <a:r>
              <a:rPr lang="en-US" sz="2200" dirty="0" smtClean="0">
                <a:latin typeface="Calibri" pitchFamily="34" charset="0"/>
                <a:cs typeface="Calibri" pitchFamily="34" charset="0"/>
              </a:rPr>
              <a:t>to model</a:t>
            </a:r>
            <a:r>
              <a:rPr lang="en-US" sz="2200" baseline="30000" dirty="0" smtClean="0">
                <a:latin typeface="Calibri" pitchFamily="34" charset="0"/>
                <a:cs typeface="Calibri" pitchFamily="34" charset="0"/>
              </a:rPr>
              <a:t> </a:t>
            </a:r>
            <a:r>
              <a:rPr lang="en-US" sz="2200" dirty="0" smtClean="0">
                <a:latin typeface="Calibri" pitchFamily="34" charset="0"/>
                <a:cs typeface="Calibri" pitchFamily="34" charset="0"/>
              </a:rPr>
              <a:t>AHD</a:t>
            </a:r>
            <a:r>
              <a:rPr lang="en-US" sz="2200" baseline="30000" dirty="0" smtClean="0">
                <a:latin typeface="Calibri" pitchFamily="34" charset="0"/>
                <a:cs typeface="Calibri" pitchFamily="34" charset="0"/>
              </a:rPr>
              <a:t>0. </a:t>
            </a:r>
            <a:r>
              <a:rPr lang="en-US" sz="2200" dirty="0" smtClean="0">
                <a:latin typeface="Calibri" pitchFamily="34" charset="0"/>
                <a:cs typeface="Calibri" pitchFamily="34" charset="0"/>
              </a:rPr>
              <a:t>  </a:t>
            </a:r>
            <a:endParaRPr lang="en-US" sz="2200" dirty="0">
              <a:latin typeface="Calibri" pitchFamily="34" charset="0"/>
              <a:cs typeface="Calibri" pitchFamily="34" charset="0"/>
            </a:endParaRPr>
          </a:p>
        </p:txBody>
      </p:sp>
      <p:pic>
        <p:nvPicPr>
          <p:cNvPr id="459778" name="Picture 2" descr="http://www.sharkawya.com/uploads/29-06-2011+7260150.jpg"/>
          <p:cNvPicPr>
            <a:picLocks noChangeAspect="1" noChangeArrowheads="1"/>
          </p:cNvPicPr>
          <p:nvPr/>
        </p:nvPicPr>
        <p:blipFill>
          <a:blip r:embed="rId3"/>
          <a:srcRect t="7441"/>
          <a:stretch>
            <a:fillRect/>
          </a:stretch>
        </p:blipFill>
        <p:spPr bwMode="auto">
          <a:xfrm>
            <a:off x="111066" y="857232"/>
            <a:ext cx="3889430" cy="2700000"/>
          </a:xfrm>
          <a:prstGeom prst="rect">
            <a:avLst/>
          </a:prstGeom>
          <a:noFill/>
        </p:spPr>
      </p:pic>
      <p:pic>
        <p:nvPicPr>
          <p:cNvPr id="459780" name="Picture 4" descr="http://tmsplc.en.ecplaza.net/16.jpg"/>
          <p:cNvPicPr>
            <a:picLocks noChangeAspect="1" noChangeArrowheads="1"/>
          </p:cNvPicPr>
          <p:nvPr/>
        </p:nvPicPr>
        <p:blipFill>
          <a:blip r:embed="rId4"/>
          <a:srcRect t="10504" b="11764"/>
          <a:stretch>
            <a:fillRect/>
          </a:stretch>
        </p:blipFill>
        <p:spPr bwMode="auto">
          <a:xfrm>
            <a:off x="4143372" y="857232"/>
            <a:ext cx="4864830" cy="2700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a:t>
            </a:r>
            <a:r>
              <a:rPr lang="en-US" sz="2800" i="1" dirty="0" smtClean="0"/>
              <a:t>Methods and Patient allocation </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14282" y="3616487"/>
            <a:ext cx="8640000" cy="2677656"/>
          </a:xfrm>
          <a:prstGeom prst="rect">
            <a:avLst/>
          </a:prstGeom>
          <a:noFill/>
        </p:spPr>
        <p:txBody>
          <a:bodyPr wrap="square" rtlCol="1">
            <a:spAutoFit/>
          </a:bodyPr>
          <a:lstStyle/>
          <a:p>
            <a:pPr algn="just" rtl="0"/>
            <a:r>
              <a:rPr lang="en-US" sz="2400" b="1" dirty="0" smtClean="0">
                <a:solidFill>
                  <a:srgbClr val="FFFF00"/>
                </a:solidFill>
                <a:latin typeface="Calibri" pitchFamily="34" charset="0"/>
                <a:cs typeface="Calibri" pitchFamily="34" charset="0"/>
              </a:rPr>
              <a:t>Criteria for Inclusion:</a:t>
            </a:r>
          </a:p>
          <a:p>
            <a:pPr algn="just" rtl="0"/>
            <a:r>
              <a:rPr lang="en-US" sz="2400" dirty="0" smtClean="0">
                <a:latin typeface="Calibri" pitchFamily="34" charset="0"/>
                <a:cs typeface="Calibri" pitchFamily="34" charset="0"/>
              </a:rPr>
              <a:t>Children were included in the trial if:</a:t>
            </a:r>
          </a:p>
          <a:p>
            <a:pPr marL="457200" indent="-457200" algn="just" rtl="0">
              <a:buFont typeface="Arial" pitchFamily="34" charset="0"/>
              <a:buChar char="•"/>
            </a:pPr>
            <a:r>
              <a:rPr lang="en-US" sz="2400" dirty="0" smtClean="0">
                <a:latin typeface="Calibri" pitchFamily="34" charset="0"/>
                <a:cs typeface="Calibri" pitchFamily="34" charset="0"/>
              </a:rPr>
              <a:t>They had ESRD</a:t>
            </a:r>
          </a:p>
          <a:p>
            <a:pPr marL="457200" indent="-457200" algn="just" rtl="0">
              <a:buFont typeface="Arial" pitchFamily="34" charset="0"/>
              <a:buChar char="•"/>
            </a:pPr>
            <a:r>
              <a:rPr lang="en-US" sz="2400" dirty="0" smtClean="0">
                <a:latin typeface="Calibri" pitchFamily="34" charset="0"/>
                <a:cs typeface="Calibri" pitchFamily="34" charset="0"/>
              </a:rPr>
              <a:t>Were on routine </a:t>
            </a:r>
            <a:r>
              <a:rPr lang="en-US" sz="2400" dirty="0" err="1" smtClean="0">
                <a:latin typeface="Calibri" pitchFamily="34" charset="0"/>
                <a:cs typeface="Calibri" pitchFamily="34" charset="0"/>
              </a:rPr>
              <a:t>hemodialysis</a:t>
            </a:r>
            <a:r>
              <a:rPr lang="en-US" sz="2400" dirty="0" smtClean="0">
                <a:latin typeface="Calibri" pitchFamily="34" charset="0"/>
                <a:cs typeface="Calibri" pitchFamily="34" charset="0"/>
              </a:rPr>
              <a:t> for at least 3 months</a:t>
            </a:r>
          </a:p>
          <a:p>
            <a:pPr marL="457200" indent="-457200" algn="just" rtl="0">
              <a:buFont typeface="Arial" pitchFamily="34" charset="0"/>
              <a:buChar char="•"/>
            </a:pPr>
            <a:r>
              <a:rPr lang="en-US" sz="2400" dirty="0" smtClean="0">
                <a:latin typeface="Calibri" pitchFamily="34" charset="0"/>
                <a:cs typeface="Calibri" pitchFamily="34" charset="0"/>
              </a:rPr>
              <a:t>Had stable general condition</a:t>
            </a:r>
          </a:p>
          <a:p>
            <a:pPr marL="457200" indent="-457200" algn="just" rtl="0">
              <a:buFont typeface="Arial" pitchFamily="34" charset="0"/>
              <a:buChar char="•"/>
            </a:pPr>
            <a:r>
              <a:rPr lang="en-US" sz="2400" dirty="0" smtClean="0">
                <a:latin typeface="Calibri" pitchFamily="34" charset="0"/>
                <a:cs typeface="Calibri" pitchFamily="34" charset="0"/>
              </a:rPr>
              <a:t>No associated major cardiovascular or neurological illness</a:t>
            </a:r>
          </a:p>
          <a:p>
            <a:pPr marL="457200" indent="-457200" algn="just" rtl="0">
              <a:buFont typeface="Arial" pitchFamily="34" charset="0"/>
              <a:buChar char="•"/>
            </a:pPr>
            <a:r>
              <a:rPr lang="en-US" sz="2400" dirty="0" smtClean="0">
                <a:latin typeface="Calibri" pitchFamily="34" charset="0"/>
                <a:cs typeface="Calibri" pitchFamily="34" charset="0"/>
              </a:rPr>
              <a:t>They and their parents were willing to be included in  the trial.  </a:t>
            </a:r>
            <a:endParaRPr lang="en-US" sz="2400" dirty="0">
              <a:latin typeface="Calibri" pitchFamily="34" charset="0"/>
              <a:cs typeface="Calibri" pitchFamily="34" charset="0"/>
            </a:endParaRPr>
          </a:p>
        </p:txBody>
      </p:sp>
      <p:pic>
        <p:nvPicPr>
          <p:cNvPr id="457730" name="Picture 2" descr="http://cdn.alwafd.org/images/news/2112161153-12.jpg"/>
          <p:cNvPicPr>
            <a:picLocks noChangeAspect="1" noChangeArrowheads="1"/>
          </p:cNvPicPr>
          <p:nvPr/>
        </p:nvPicPr>
        <p:blipFill>
          <a:blip r:embed="rId3"/>
          <a:srcRect/>
          <a:stretch>
            <a:fillRect/>
          </a:stretch>
        </p:blipFill>
        <p:spPr bwMode="auto">
          <a:xfrm>
            <a:off x="176239" y="631678"/>
            <a:ext cx="4324323" cy="2880000"/>
          </a:xfrm>
          <a:prstGeom prst="rect">
            <a:avLst/>
          </a:prstGeom>
          <a:noFill/>
        </p:spPr>
      </p:pic>
      <p:pic>
        <p:nvPicPr>
          <p:cNvPr id="457732" name="Picture 4" descr="http://www.alwafd.org/images/4-12(1).jpg"/>
          <p:cNvPicPr>
            <a:picLocks noChangeAspect="1" noChangeArrowheads="1"/>
          </p:cNvPicPr>
          <p:nvPr/>
        </p:nvPicPr>
        <p:blipFill>
          <a:blip r:embed="rId4"/>
          <a:srcRect/>
          <a:stretch>
            <a:fillRect/>
          </a:stretch>
        </p:blipFill>
        <p:spPr bwMode="auto">
          <a:xfrm>
            <a:off x="4676833" y="631678"/>
            <a:ext cx="4324323" cy="2880000"/>
          </a:xfrm>
          <a:prstGeom prst="rect">
            <a:avLst/>
          </a:prstGeom>
          <a:noFill/>
        </p:spPr>
      </p:pic>
      <p:sp>
        <p:nvSpPr>
          <p:cNvPr id="7" name="Rectangle 6"/>
          <p:cNvSpPr/>
          <p:nvPr/>
        </p:nvSpPr>
        <p:spPr>
          <a:xfrm>
            <a:off x="1500166" y="1500174"/>
            <a:ext cx="500066" cy="2143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7"/>
          <p:cNvSpPr/>
          <p:nvPr/>
        </p:nvSpPr>
        <p:spPr>
          <a:xfrm>
            <a:off x="5643570" y="1714488"/>
            <a:ext cx="571504" cy="2143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a:t>
            </a:r>
            <a:r>
              <a:rPr lang="en-US" sz="2800" i="1" dirty="0" smtClean="0"/>
              <a:t>Methods and Patient allocation </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14282" y="3616487"/>
            <a:ext cx="8640000" cy="2308324"/>
          </a:xfrm>
          <a:prstGeom prst="rect">
            <a:avLst/>
          </a:prstGeom>
          <a:noFill/>
        </p:spPr>
        <p:txBody>
          <a:bodyPr wrap="square" rtlCol="1">
            <a:spAutoFit/>
          </a:bodyPr>
          <a:lstStyle/>
          <a:p>
            <a:pPr algn="just" rtl="0"/>
            <a:r>
              <a:rPr lang="en-US" sz="2400" b="1" u="sng" dirty="0" smtClean="0">
                <a:latin typeface="Calibri" pitchFamily="34" charset="0"/>
                <a:cs typeface="Calibri" pitchFamily="34" charset="0"/>
              </a:rPr>
              <a:t>Sampling</a:t>
            </a:r>
          </a:p>
          <a:p>
            <a:pPr algn="just" rtl="0"/>
            <a:endParaRPr lang="en-US" sz="2400" b="1" u="sng" dirty="0" smtClean="0">
              <a:latin typeface="Calibri" pitchFamily="34" charset="0"/>
              <a:cs typeface="Calibri" pitchFamily="34" charset="0"/>
            </a:endParaRPr>
          </a:p>
          <a:p>
            <a:pPr algn="just" rtl="0"/>
            <a:r>
              <a:rPr lang="en-US" sz="2400" dirty="0" smtClean="0">
                <a:latin typeface="Calibri" pitchFamily="34" charset="0"/>
                <a:cs typeface="Calibri" pitchFamily="34" charset="0"/>
              </a:rPr>
              <a:t>Ten children with ESRD were randomized to be enrolled in the trial using a random-number table. Children who fulfilled the selection criteria were allocated in 2 sequential Stages. Informed Verbal consent was obtained.</a:t>
            </a:r>
            <a:endParaRPr lang="en-US" sz="2400" dirty="0">
              <a:latin typeface="Calibri" pitchFamily="34" charset="0"/>
              <a:cs typeface="Calibri" pitchFamily="34" charset="0"/>
            </a:endParaRPr>
          </a:p>
        </p:txBody>
      </p:sp>
      <p:pic>
        <p:nvPicPr>
          <p:cNvPr id="457730" name="Picture 2" descr="http://cdn.alwafd.org/images/news/2112161153-12.jpg"/>
          <p:cNvPicPr>
            <a:picLocks noChangeAspect="1" noChangeArrowheads="1"/>
          </p:cNvPicPr>
          <p:nvPr/>
        </p:nvPicPr>
        <p:blipFill>
          <a:blip r:embed="rId3"/>
          <a:srcRect/>
          <a:stretch>
            <a:fillRect/>
          </a:stretch>
        </p:blipFill>
        <p:spPr bwMode="auto">
          <a:xfrm>
            <a:off x="176239" y="631678"/>
            <a:ext cx="4324323" cy="2880000"/>
          </a:xfrm>
          <a:prstGeom prst="rect">
            <a:avLst/>
          </a:prstGeom>
          <a:noFill/>
        </p:spPr>
      </p:pic>
      <p:pic>
        <p:nvPicPr>
          <p:cNvPr id="457732" name="Picture 4" descr="http://www.alwafd.org/images/4-12(1).jpg"/>
          <p:cNvPicPr>
            <a:picLocks noChangeAspect="1" noChangeArrowheads="1"/>
          </p:cNvPicPr>
          <p:nvPr/>
        </p:nvPicPr>
        <p:blipFill>
          <a:blip r:embed="rId4"/>
          <a:srcRect/>
          <a:stretch>
            <a:fillRect/>
          </a:stretch>
        </p:blipFill>
        <p:spPr bwMode="auto">
          <a:xfrm>
            <a:off x="4676833" y="631678"/>
            <a:ext cx="4324323" cy="2880000"/>
          </a:xfrm>
          <a:prstGeom prst="rect">
            <a:avLst/>
          </a:prstGeom>
          <a:noFill/>
        </p:spPr>
      </p:pic>
      <p:sp>
        <p:nvSpPr>
          <p:cNvPr id="7" name="Rectangle 6"/>
          <p:cNvSpPr/>
          <p:nvPr/>
        </p:nvSpPr>
        <p:spPr>
          <a:xfrm>
            <a:off x="1500166" y="1500174"/>
            <a:ext cx="500066" cy="2143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7"/>
          <p:cNvSpPr/>
          <p:nvPr/>
        </p:nvSpPr>
        <p:spPr>
          <a:xfrm>
            <a:off x="5643570" y="1714488"/>
            <a:ext cx="571504" cy="2143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9718" y="4180368"/>
            <a:ext cx="8640000" cy="2677656"/>
          </a:xfrm>
          <a:prstGeom prst="rect">
            <a:avLst/>
          </a:prstGeom>
          <a:noFill/>
        </p:spPr>
        <p:txBody>
          <a:bodyPr wrap="square" rtlCol="1">
            <a:spAutoFit/>
          </a:bodyPr>
          <a:lstStyle/>
          <a:p>
            <a:pPr algn="just" rtl="0"/>
            <a:r>
              <a:rPr lang="en-US" sz="2400" dirty="0" smtClean="0">
                <a:solidFill>
                  <a:srgbClr val="FFFF00"/>
                </a:solidFill>
                <a:latin typeface="Calibri" pitchFamily="34" charset="0"/>
                <a:cs typeface="Calibri" pitchFamily="34" charset="0"/>
              </a:rPr>
              <a:t>Out of around 50 children with ESRD on a chronic </a:t>
            </a:r>
            <a:r>
              <a:rPr lang="en-US" sz="2400" dirty="0" err="1" smtClean="0">
                <a:solidFill>
                  <a:srgbClr val="FFFF00"/>
                </a:solidFill>
                <a:latin typeface="Calibri" pitchFamily="34" charset="0"/>
                <a:cs typeface="Calibri" pitchFamily="34" charset="0"/>
              </a:rPr>
              <a:t>hemodialysis</a:t>
            </a:r>
            <a:r>
              <a:rPr lang="en-US" sz="2400" dirty="0" smtClean="0">
                <a:solidFill>
                  <a:srgbClr val="FFFF00"/>
                </a:solidFill>
                <a:latin typeface="Calibri" pitchFamily="34" charset="0"/>
                <a:cs typeface="Calibri" pitchFamily="34" charset="0"/>
              </a:rPr>
              <a:t> program</a:t>
            </a:r>
            <a:r>
              <a:rPr lang="en-US" sz="2400" smtClean="0">
                <a:solidFill>
                  <a:srgbClr val="FFFF00"/>
                </a:solidFill>
                <a:latin typeface="Calibri" pitchFamily="34" charset="0"/>
                <a:cs typeface="Calibri" pitchFamily="34" charset="0"/>
              </a:rPr>
              <a:t>, </a:t>
            </a:r>
            <a:r>
              <a:rPr lang="en-US" sz="2400" smtClean="0">
                <a:latin typeface="Calibri" pitchFamily="34" charset="0"/>
                <a:cs typeface="Calibri" pitchFamily="34" charset="0"/>
              </a:rPr>
              <a:t>10 </a:t>
            </a:r>
            <a:r>
              <a:rPr lang="en-US" sz="2400" dirty="0" smtClean="0">
                <a:latin typeface="Calibri" pitchFamily="34" charset="0"/>
                <a:cs typeface="Calibri" pitchFamily="34" charset="0"/>
              </a:rPr>
              <a:t>children were enrolled in the study. </a:t>
            </a:r>
            <a:r>
              <a:rPr lang="en-US" sz="2400" smtClean="0">
                <a:solidFill>
                  <a:srgbClr val="FFFF00"/>
                </a:solidFill>
                <a:latin typeface="Calibri" pitchFamily="34" charset="0"/>
                <a:cs typeface="Calibri" pitchFamily="34" charset="0"/>
              </a:rPr>
              <a:t>The 10 </a:t>
            </a:r>
            <a:r>
              <a:rPr lang="en-US" sz="2400" dirty="0" smtClean="0">
                <a:solidFill>
                  <a:srgbClr val="FFFF00"/>
                </a:solidFill>
                <a:latin typeface="Calibri" pitchFamily="34" charset="0"/>
                <a:cs typeface="Calibri" pitchFamily="34" charset="0"/>
              </a:rPr>
              <a:t>children (6 boys and 4 girls) aged 8 </a:t>
            </a:r>
            <a:r>
              <a:rPr lang="en-US" sz="2400" smtClean="0">
                <a:solidFill>
                  <a:srgbClr val="FFFF00"/>
                </a:solidFill>
                <a:latin typeface="Calibri" pitchFamily="34" charset="0"/>
                <a:cs typeface="Calibri" pitchFamily="34" charset="0"/>
              </a:rPr>
              <a:t>- 16 </a:t>
            </a:r>
            <a:r>
              <a:rPr lang="en-US" sz="2400" dirty="0" smtClean="0">
                <a:solidFill>
                  <a:srgbClr val="FFFF00"/>
                </a:solidFill>
                <a:latin typeface="Calibri" pitchFamily="34" charset="0"/>
                <a:cs typeface="Calibri" pitchFamily="34" charset="0"/>
              </a:rPr>
              <a:t>years (mean</a:t>
            </a:r>
            <a:r>
              <a:rPr lang="en-US" sz="2400" smtClean="0">
                <a:solidFill>
                  <a:srgbClr val="FFFF00"/>
                </a:solidFill>
                <a:latin typeface="Calibri" pitchFamily="34" charset="0"/>
                <a:cs typeface="Calibri" pitchFamily="34" charset="0"/>
              </a:rPr>
              <a:t>= 10.93 </a:t>
            </a:r>
            <a:r>
              <a:rPr lang="en-US" sz="2400" dirty="0" smtClean="0">
                <a:solidFill>
                  <a:srgbClr val="FFFF00"/>
                </a:solidFill>
                <a:latin typeface="Calibri" pitchFamily="34" charset="0"/>
                <a:cs typeface="Calibri" pitchFamily="34" charset="0"/>
              </a:rPr>
              <a:t>years) with a dry body </a:t>
            </a:r>
            <a:r>
              <a:rPr lang="en-US" sz="2400" smtClean="0">
                <a:solidFill>
                  <a:srgbClr val="FFFF00"/>
                </a:solidFill>
                <a:latin typeface="Calibri" pitchFamily="34" charset="0"/>
                <a:cs typeface="Calibri" pitchFamily="34" charset="0"/>
              </a:rPr>
              <a:t>weight 15.5 </a:t>
            </a:r>
            <a:r>
              <a:rPr lang="en-US" sz="2400" dirty="0" smtClean="0">
                <a:solidFill>
                  <a:srgbClr val="FFFF00"/>
                </a:solidFill>
                <a:latin typeface="Calibri" pitchFamily="34" charset="0"/>
                <a:cs typeface="Calibri" pitchFamily="34" charset="0"/>
              </a:rPr>
              <a:t>- 26.6 kilogram (mean </a:t>
            </a:r>
            <a:r>
              <a:rPr lang="en-US" sz="2400" smtClean="0">
                <a:solidFill>
                  <a:srgbClr val="FFFF00"/>
                </a:solidFill>
                <a:latin typeface="Calibri" pitchFamily="34" charset="0"/>
                <a:cs typeface="Calibri" pitchFamily="34" charset="0"/>
              </a:rPr>
              <a:t>=22.14 </a:t>
            </a:r>
            <a:r>
              <a:rPr lang="en-US" sz="2400" dirty="0" smtClean="0">
                <a:solidFill>
                  <a:srgbClr val="FFFF00"/>
                </a:solidFill>
                <a:latin typeface="Calibri" pitchFamily="34" charset="0"/>
                <a:cs typeface="Calibri" pitchFamily="34" charset="0"/>
              </a:rPr>
              <a:t>kilogram). </a:t>
            </a:r>
            <a:r>
              <a:rPr lang="en-US" sz="2400" dirty="0" smtClean="0">
                <a:latin typeface="Calibri" pitchFamily="34" charset="0"/>
                <a:cs typeface="Calibri" pitchFamily="34" charset="0"/>
              </a:rPr>
              <a:t>They were on the chronic </a:t>
            </a:r>
            <a:r>
              <a:rPr lang="en-US" sz="2400" dirty="0" err="1" smtClean="0">
                <a:latin typeface="Calibri" pitchFamily="34" charset="0"/>
                <a:cs typeface="Calibri" pitchFamily="34" charset="0"/>
              </a:rPr>
              <a:t>hemodialysis</a:t>
            </a:r>
            <a:r>
              <a:rPr lang="en-US" sz="2400" dirty="0" smtClean="0">
                <a:latin typeface="Calibri" pitchFamily="34" charset="0"/>
                <a:cs typeface="Calibri" pitchFamily="34" charset="0"/>
              </a:rPr>
              <a:t> program for </a:t>
            </a:r>
            <a:r>
              <a:rPr lang="en-US" sz="2400" dirty="0" smtClean="0">
                <a:solidFill>
                  <a:srgbClr val="FFFF00"/>
                </a:solidFill>
                <a:latin typeface="Calibri" pitchFamily="34" charset="0"/>
                <a:cs typeface="Calibri" pitchFamily="34" charset="0"/>
              </a:rPr>
              <a:t>0.7 to 3.5 years </a:t>
            </a:r>
            <a:r>
              <a:rPr lang="en-US" sz="2400" dirty="0" smtClean="0">
                <a:latin typeface="Calibri" pitchFamily="34" charset="0"/>
                <a:cs typeface="Calibri" pitchFamily="34" charset="0"/>
              </a:rPr>
              <a:t>(mean= 2.05 years). </a:t>
            </a:r>
            <a:r>
              <a:rPr lang="en-US" sz="2400" dirty="0" smtClean="0">
                <a:solidFill>
                  <a:srgbClr val="FFFF00"/>
                </a:solidFill>
                <a:latin typeface="Calibri" pitchFamily="34" charset="0"/>
                <a:cs typeface="Calibri" pitchFamily="34" charset="0"/>
              </a:rPr>
              <a:t>Dialysis was done using </a:t>
            </a:r>
            <a:r>
              <a:rPr lang="en-US" sz="2400" dirty="0" err="1" smtClean="0">
                <a:solidFill>
                  <a:srgbClr val="FFFF00"/>
                </a:solidFill>
                <a:latin typeface="Calibri" pitchFamily="34" charset="0"/>
                <a:cs typeface="Calibri" pitchFamily="34" charset="0"/>
              </a:rPr>
              <a:t>Freseinus</a:t>
            </a:r>
            <a:r>
              <a:rPr lang="en-US" sz="2400" dirty="0" smtClean="0">
                <a:solidFill>
                  <a:srgbClr val="FFFF00"/>
                </a:solidFill>
                <a:latin typeface="Calibri" pitchFamily="34" charset="0"/>
                <a:cs typeface="Calibri" pitchFamily="34" charset="0"/>
              </a:rPr>
              <a:t> </a:t>
            </a:r>
            <a:r>
              <a:rPr lang="en-US" sz="2400" dirty="0" err="1" smtClean="0">
                <a:solidFill>
                  <a:srgbClr val="FFFF00"/>
                </a:solidFill>
                <a:latin typeface="Calibri" pitchFamily="34" charset="0"/>
                <a:cs typeface="Calibri" pitchFamily="34" charset="0"/>
              </a:rPr>
              <a:t>hemodialysis</a:t>
            </a:r>
            <a:r>
              <a:rPr lang="en-US" sz="2400" dirty="0" smtClean="0">
                <a:solidFill>
                  <a:srgbClr val="FFFF00"/>
                </a:solidFill>
                <a:latin typeface="Calibri" pitchFamily="34" charset="0"/>
                <a:cs typeface="Calibri" pitchFamily="34" charset="0"/>
              </a:rPr>
              <a:t> filter.</a:t>
            </a:r>
            <a:r>
              <a:rPr lang="en-US" sz="2400" dirty="0" smtClean="0">
                <a:latin typeface="Calibri" pitchFamily="34" charset="0"/>
                <a:cs typeface="Calibri" pitchFamily="34" charset="0"/>
              </a:rPr>
              <a:t> The session time was 3-3.5 hours (mean =3.2 hours). </a:t>
            </a:r>
            <a:endParaRPr lang="en-US" sz="2400" dirty="0">
              <a:latin typeface="Calibri" pitchFamily="34" charset="0"/>
              <a:cs typeface="Calibri" pitchFamily="34" charset="0"/>
            </a:endParaRPr>
          </a:p>
        </p:txBody>
      </p:sp>
      <p:pic>
        <p:nvPicPr>
          <p:cNvPr id="447489" name="Picture 1"/>
          <p:cNvPicPr>
            <a:picLocks noChangeAspect="1" noChangeArrowheads="1"/>
          </p:cNvPicPr>
          <p:nvPr/>
        </p:nvPicPr>
        <p:blipFill>
          <a:blip r:embed="rId3"/>
          <a:srcRect/>
          <a:stretch>
            <a:fillRect/>
          </a:stretch>
        </p:blipFill>
        <p:spPr bwMode="auto">
          <a:xfrm>
            <a:off x="2428860" y="571480"/>
            <a:ext cx="4214842" cy="3453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47490" name="Picture 2"/>
          <p:cNvPicPr>
            <a:picLocks noChangeAspect="1" noChangeArrowheads="1"/>
          </p:cNvPicPr>
          <p:nvPr/>
        </p:nvPicPr>
        <p:blipFill>
          <a:blip r:embed="rId4" cstate="print"/>
          <a:srcRect/>
          <a:stretch>
            <a:fillRect/>
          </a:stretch>
        </p:blipFill>
        <p:spPr bwMode="auto">
          <a:xfrm>
            <a:off x="5443919" y="616233"/>
            <a:ext cx="1128345" cy="109825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a:t>
            </a:r>
            <a:r>
              <a:rPr lang="en-US" sz="2800" i="1" dirty="0" smtClean="0"/>
              <a:t>Methods and Patient allocation </a:t>
            </a:r>
            <a:endParaRPr lang="en-US" sz="28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a:t>
            </a:r>
            <a:r>
              <a:rPr lang="en-US" sz="2800" i="1" dirty="0" smtClean="0"/>
              <a:t>Methods and Patient allocation </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14282" y="4357694"/>
            <a:ext cx="8640000" cy="1938992"/>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In this article ; </a:t>
            </a:r>
          </a:p>
          <a:p>
            <a:pPr marL="457200" indent="-457200" algn="just" rtl="0">
              <a:buFont typeface="Arial" pitchFamily="34" charset="0"/>
              <a:buChar char="•"/>
            </a:pPr>
            <a:r>
              <a:rPr lang="en-US" sz="2400" dirty="0" smtClean="0">
                <a:latin typeface="Calibri" pitchFamily="34" charset="0"/>
                <a:cs typeface="Calibri" pitchFamily="34" charset="0"/>
              </a:rPr>
              <a:t>“Routine heparin” indicates  a dose of 0.2 units/kg/minute. </a:t>
            </a:r>
          </a:p>
          <a:p>
            <a:pPr marL="457200" indent="-457200" algn="just" rtl="0">
              <a:buFont typeface="Arial" pitchFamily="34" charset="0"/>
              <a:buChar char="•"/>
            </a:pPr>
            <a:r>
              <a:rPr lang="en-US" sz="2400" dirty="0" smtClean="0">
                <a:latin typeface="Calibri" pitchFamily="34" charset="0"/>
                <a:cs typeface="Calibri" pitchFamily="34" charset="0"/>
              </a:rPr>
              <a:t>“Half heparin” indicates a dose of 0.1 units/kg/minute. </a:t>
            </a:r>
          </a:p>
          <a:p>
            <a:pPr marL="457200" indent="-457200" algn="just" rtl="0">
              <a:buFont typeface="Arial" pitchFamily="34" charset="0"/>
              <a:buChar char="•"/>
            </a:pPr>
            <a:r>
              <a:rPr lang="en-US" sz="2400" dirty="0" smtClean="0">
                <a:latin typeface="Calibri" pitchFamily="34" charset="0"/>
                <a:cs typeface="Calibri" pitchFamily="34" charset="0"/>
              </a:rPr>
              <a:t>“No heparin R-AHD</a:t>
            </a:r>
            <a:r>
              <a:rPr lang="en-US" sz="2400" baseline="30000" dirty="0" smtClean="0">
                <a:latin typeface="Calibri" pitchFamily="34" charset="0"/>
                <a:cs typeface="Calibri" pitchFamily="34" charset="0"/>
              </a:rPr>
              <a:t>PR</a:t>
            </a:r>
            <a:r>
              <a:rPr lang="en-US" sz="2400" dirty="0" smtClean="0">
                <a:latin typeface="Calibri" pitchFamily="34" charset="0"/>
                <a:cs typeface="Calibri" pitchFamily="34" charset="0"/>
              </a:rPr>
              <a:t>” indicates sessions without the use of heparin but the circuit was regularly flushed with normal saline.</a:t>
            </a:r>
            <a:endParaRPr lang="en-US" sz="2400" dirty="0">
              <a:latin typeface="Calibri" pitchFamily="34" charset="0"/>
              <a:cs typeface="Calibri" pitchFamily="34" charset="0"/>
            </a:endParaRPr>
          </a:p>
        </p:txBody>
      </p:sp>
      <p:pic>
        <p:nvPicPr>
          <p:cNvPr id="455684" name="Picture 4" descr="alt text"/>
          <p:cNvPicPr>
            <a:picLocks noChangeAspect="1" noChangeArrowheads="1"/>
          </p:cNvPicPr>
          <p:nvPr/>
        </p:nvPicPr>
        <p:blipFill>
          <a:blip r:embed="rId3"/>
          <a:srcRect t="8276" b="8964"/>
          <a:stretch>
            <a:fillRect/>
          </a:stretch>
        </p:blipFill>
        <p:spPr bwMode="auto">
          <a:xfrm>
            <a:off x="2769094" y="500042"/>
            <a:ext cx="3946046" cy="2857520"/>
          </a:xfrm>
          <a:prstGeom prst="rect">
            <a:avLst/>
          </a:prstGeom>
          <a:noFill/>
        </p:spPr>
      </p:pic>
      <p:graphicFrame>
        <p:nvGraphicFramePr>
          <p:cNvPr id="7" name="Table 6"/>
          <p:cNvGraphicFramePr>
            <a:graphicFrameLocks noGrp="1"/>
          </p:cNvGraphicFramePr>
          <p:nvPr/>
        </p:nvGraphicFramePr>
        <p:xfrm>
          <a:off x="289718" y="3429000"/>
          <a:ext cx="8640000" cy="914400"/>
        </p:xfrm>
        <a:graphic>
          <a:graphicData uri="http://schemas.openxmlformats.org/drawingml/2006/table">
            <a:tbl>
              <a:tblPr rtl="1" firstRow="1" bandRow="1">
                <a:tableStyleId>{2D5ABB26-0587-4C30-8999-92F81FD0307C}</a:tableStyleId>
              </a:tblPr>
              <a:tblGrid>
                <a:gridCol w="2880000"/>
                <a:gridCol w="2880000"/>
                <a:gridCol w="2880000"/>
              </a:tblGrid>
              <a:tr h="370840">
                <a:tc>
                  <a:txBody>
                    <a:bodyPr/>
                    <a:lstStyle/>
                    <a:p>
                      <a:pPr marL="0" algn="ctr" defTabSz="914400" rtl="0" eaLnBrk="1" latinLnBrk="0" hangingPunct="1"/>
                      <a:r>
                        <a:rPr lang="en-US" sz="2400" b="1" kern="1200" dirty="0" smtClean="0">
                          <a:solidFill>
                            <a:schemeClr val="bg1"/>
                          </a:solidFill>
                          <a:latin typeface="Calibri" pitchFamily="34" charset="0"/>
                          <a:ea typeface="+mn-ea"/>
                          <a:cs typeface="Calibri" pitchFamily="34" charset="0"/>
                        </a:rPr>
                        <a:t>No heparin R-AHD</a:t>
                      </a:r>
                      <a:r>
                        <a:rPr lang="en-US" sz="2400" b="1" kern="1200" baseline="30000" dirty="0" smtClean="0">
                          <a:solidFill>
                            <a:schemeClr val="bg1"/>
                          </a:solidFill>
                          <a:latin typeface="Calibri" pitchFamily="34" charset="0"/>
                          <a:ea typeface="+mn-ea"/>
                          <a:cs typeface="Calibri" pitchFamily="34" charset="0"/>
                        </a:rPr>
                        <a:t>PR</a:t>
                      </a:r>
                      <a:endParaRPr lang="ar-SA" sz="2400" b="1" kern="1200" baseline="30000" dirty="0" smtClean="0">
                        <a:solidFill>
                          <a:schemeClr val="bg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marL="0" algn="ctr" defTabSz="914400" rtl="0" eaLnBrk="1" latinLnBrk="0" hangingPunct="1"/>
                      <a:r>
                        <a:rPr lang="en-US" sz="2400" b="1" kern="1200" dirty="0" smtClean="0">
                          <a:solidFill>
                            <a:schemeClr val="bg1"/>
                          </a:solidFill>
                          <a:latin typeface="Calibri" pitchFamily="34" charset="0"/>
                          <a:ea typeface="+mn-ea"/>
                          <a:cs typeface="Calibri" pitchFamily="34" charset="0"/>
                        </a:rPr>
                        <a:t>Half heparin </a:t>
                      </a:r>
                      <a:endParaRPr lang="ar-SA" sz="2400" b="1" kern="1200" dirty="0" smtClean="0">
                        <a:solidFill>
                          <a:schemeClr val="bg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marL="0" algn="ctr" defTabSz="914400" rtl="0" eaLnBrk="1" latinLnBrk="0" hangingPunct="1"/>
                      <a:r>
                        <a:rPr lang="en-US" sz="2400" b="1" kern="1200" dirty="0" smtClean="0">
                          <a:solidFill>
                            <a:schemeClr val="bg1"/>
                          </a:solidFill>
                          <a:latin typeface="Calibri" pitchFamily="34" charset="0"/>
                          <a:ea typeface="+mn-ea"/>
                          <a:cs typeface="Calibri" pitchFamily="34" charset="0"/>
                        </a:rPr>
                        <a:t>Routine heparin </a:t>
                      </a:r>
                      <a:endParaRPr lang="ar-SA" sz="2400" b="1" kern="1200" dirty="0" smtClean="0">
                        <a:solidFill>
                          <a:schemeClr val="bg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r>
              <a:tr h="370840">
                <a:tc>
                  <a:txBody>
                    <a:bodyPr/>
                    <a:lstStyle/>
                    <a:p>
                      <a:pPr marL="0" algn="ctr" defTabSz="914400" rtl="0" eaLnBrk="1" latinLnBrk="0" hangingPunct="1"/>
                      <a:r>
                        <a:rPr lang="en-US" sz="2400" b="0" i="1" kern="1200" dirty="0" smtClean="0">
                          <a:solidFill>
                            <a:srgbClr val="FFFF00"/>
                          </a:solidFill>
                          <a:latin typeface="Calibri" pitchFamily="34" charset="0"/>
                          <a:ea typeface="+mn-ea"/>
                          <a:cs typeface="+mn-cs"/>
                        </a:rPr>
                        <a:t>Just flush</a:t>
                      </a:r>
                      <a:endParaRPr lang="ar-SA" sz="2400" b="0" i="1" kern="1200" dirty="0" smtClean="0">
                        <a:solidFill>
                          <a:srgbClr val="FFFF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noFill/>
                  </a:tcPr>
                </a:tc>
                <a:tc>
                  <a:txBody>
                    <a:bodyPr/>
                    <a:lstStyle/>
                    <a:p>
                      <a:pPr marL="0" algn="ctr" defTabSz="914400" rtl="0" eaLnBrk="1" latinLnBrk="0" hangingPunct="1"/>
                      <a:r>
                        <a:rPr lang="en-US" sz="2400" b="0" i="1" kern="1200" smtClean="0">
                          <a:solidFill>
                            <a:srgbClr val="FFFF00"/>
                          </a:solidFill>
                          <a:latin typeface="Calibri" pitchFamily="34" charset="0"/>
                          <a:ea typeface="+mn-ea"/>
                          <a:cs typeface="Calibri" pitchFamily="34" charset="0"/>
                        </a:rPr>
                        <a:t>0.1 </a:t>
                      </a:r>
                      <a:r>
                        <a:rPr lang="en-US" sz="2400" b="0" i="1" kern="1200" dirty="0" smtClean="0">
                          <a:solidFill>
                            <a:srgbClr val="FFFF00"/>
                          </a:solidFill>
                          <a:latin typeface="Calibri" pitchFamily="34" charset="0"/>
                          <a:ea typeface="+mn-ea"/>
                          <a:cs typeface="Calibri" pitchFamily="34" charset="0"/>
                        </a:rPr>
                        <a:t>units/kg/minute</a:t>
                      </a:r>
                      <a:endParaRPr lang="ar-SA" sz="2400" b="0" i="1" kern="1200" dirty="0" smtClean="0">
                        <a:solidFill>
                          <a:srgbClr val="FFFF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noFill/>
                  </a:tcPr>
                </a:tc>
                <a:tc>
                  <a:txBody>
                    <a:bodyPr/>
                    <a:lstStyle/>
                    <a:p>
                      <a:pPr marL="0" algn="ctr" defTabSz="914400" rtl="0" eaLnBrk="1" latinLnBrk="0" hangingPunct="1"/>
                      <a:r>
                        <a:rPr lang="en-US" sz="2400" b="0" i="1" kern="1200" dirty="0" smtClean="0">
                          <a:solidFill>
                            <a:srgbClr val="FFFF00"/>
                          </a:solidFill>
                          <a:latin typeface="Calibri" pitchFamily="34" charset="0"/>
                          <a:ea typeface="+mn-ea"/>
                          <a:cs typeface="Calibri" pitchFamily="34" charset="0"/>
                        </a:rPr>
                        <a:t>0.2 units/kg/minute</a:t>
                      </a:r>
                      <a:endParaRPr lang="ar-SA" sz="2400" b="0" i="1" kern="1200" dirty="0" smtClean="0">
                        <a:solidFill>
                          <a:srgbClr val="FFFF00"/>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rtl="0">
              <a:buNone/>
            </a:pPr>
            <a:r>
              <a:rPr lang="en-US" sz="16600" dirty="0" smtClean="0"/>
              <a:t>Stage 1</a:t>
            </a:r>
            <a:endParaRPr lang="en-US" sz="16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a:t>
            </a:r>
            <a:r>
              <a:rPr lang="en-US" sz="2800" i="1" dirty="0" smtClean="0"/>
              <a:t>Methods and Patient allocation </a:t>
            </a:r>
            <a:endParaRPr lang="en-US" sz="2800" dirty="0"/>
          </a:p>
        </p:txBody>
      </p:sp>
      <p:sp>
        <p:nvSpPr>
          <p:cNvPr id="4" name="TextBox 3"/>
          <p:cNvSpPr txBox="1"/>
          <p:nvPr/>
        </p:nvSpPr>
        <p:spPr>
          <a:xfrm>
            <a:off x="289718" y="5286388"/>
            <a:ext cx="8640000" cy="461665"/>
          </a:xfrm>
          <a:prstGeom prst="rect">
            <a:avLst/>
          </a:prstGeom>
          <a:noFill/>
        </p:spPr>
        <p:txBody>
          <a:bodyPr wrap="square" rtlCol="1">
            <a:spAutoFit/>
          </a:bodyPr>
          <a:lstStyle/>
          <a:p>
            <a:pPr algn="just" rtl="0"/>
            <a:r>
              <a:rPr lang="en-US" sz="2400" b="1" dirty="0" smtClean="0">
                <a:solidFill>
                  <a:srgbClr val="FF0000"/>
                </a:solidFill>
                <a:latin typeface="Calibri" pitchFamily="34" charset="0"/>
                <a:cs typeface="Calibri" pitchFamily="34" charset="0"/>
              </a:rPr>
              <a:t>Stage 1 </a:t>
            </a:r>
            <a:r>
              <a:rPr lang="en-US" sz="2400" dirty="0" smtClean="0">
                <a:latin typeface="Calibri" pitchFamily="34" charset="0"/>
                <a:cs typeface="Calibri" pitchFamily="34" charset="0"/>
              </a:rPr>
              <a:t>(R-AHD</a:t>
            </a:r>
            <a:r>
              <a:rPr lang="en-US" sz="2400" baseline="30000" dirty="0" smtClean="0">
                <a:latin typeface="Calibri" pitchFamily="34" charset="0"/>
                <a:cs typeface="Calibri" pitchFamily="34" charset="0"/>
              </a:rPr>
              <a:t>0</a:t>
            </a:r>
            <a:r>
              <a:rPr lang="en-US" sz="2400" dirty="0" smtClean="0">
                <a:latin typeface="Calibri" pitchFamily="34" charset="0"/>
                <a:cs typeface="Calibri" pitchFamily="34" charset="0"/>
              </a:rPr>
              <a:t>) was carried out using the AHD</a:t>
            </a:r>
            <a:r>
              <a:rPr lang="en-US" sz="2400" baseline="30000" dirty="0" smtClean="0">
                <a:latin typeface="Calibri" pitchFamily="34" charset="0"/>
                <a:cs typeface="Calibri" pitchFamily="34" charset="0"/>
              </a:rPr>
              <a:t>0</a:t>
            </a:r>
            <a:r>
              <a:rPr lang="en-US" sz="2400" dirty="0" smtClean="0">
                <a:latin typeface="Calibri" pitchFamily="34" charset="0"/>
                <a:cs typeface="Calibri" pitchFamily="34" charset="0"/>
              </a:rPr>
              <a:t> connections  </a:t>
            </a:r>
            <a:endParaRPr lang="en-US" sz="2400" dirty="0">
              <a:solidFill>
                <a:srgbClr val="FFFF00"/>
              </a:solidFill>
              <a:latin typeface="Calibri" pitchFamily="34" charset="0"/>
              <a:cs typeface="Calibri" pitchFamily="34" charset="0"/>
            </a:endParaRPr>
          </a:p>
        </p:txBody>
      </p:sp>
      <p:pic>
        <p:nvPicPr>
          <p:cNvPr id="18" name="Picture 2"/>
          <p:cNvPicPr>
            <a:picLocks noChangeAspect="1" noChangeArrowheads="1"/>
          </p:cNvPicPr>
          <p:nvPr/>
        </p:nvPicPr>
        <p:blipFill>
          <a:blip r:embed="rId3"/>
          <a:srcRect/>
          <a:stretch>
            <a:fillRect/>
          </a:stretch>
        </p:blipFill>
        <p:spPr bwMode="auto">
          <a:xfrm>
            <a:off x="3412705" y="500042"/>
            <a:ext cx="2579123" cy="4320000"/>
          </a:xfrm>
          <a:prstGeom prst="rect">
            <a:avLst/>
          </a:prstGeom>
          <a:noFill/>
        </p:spPr>
      </p:pic>
      <p:sp>
        <p:nvSpPr>
          <p:cNvPr id="32" name="AutoShape 5"/>
          <p:cNvSpPr>
            <a:spLocks noChangeArrowheads="1"/>
          </p:cNvSpPr>
          <p:nvPr/>
        </p:nvSpPr>
        <p:spPr bwMode="auto">
          <a:xfrm>
            <a:off x="5446719" y="1136639"/>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3" name="AutoShape 6"/>
          <p:cNvSpPr>
            <a:spLocks noChangeArrowheads="1"/>
          </p:cNvSpPr>
          <p:nvPr/>
        </p:nvSpPr>
        <p:spPr bwMode="auto">
          <a:xfrm rot="16200000">
            <a:off x="4636102" y="1569002"/>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4" name="AutoShape 7"/>
          <p:cNvSpPr>
            <a:spLocks noChangeArrowheads="1"/>
          </p:cNvSpPr>
          <p:nvPr/>
        </p:nvSpPr>
        <p:spPr bwMode="auto">
          <a:xfrm>
            <a:off x="5446719" y="3786190"/>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5" name="AutoShape 8"/>
          <p:cNvSpPr>
            <a:spLocks noChangeArrowheads="1"/>
          </p:cNvSpPr>
          <p:nvPr/>
        </p:nvSpPr>
        <p:spPr bwMode="auto">
          <a:xfrm rot="10800000">
            <a:off x="3698455" y="1065201"/>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6" name="Rectangle 17"/>
          <p:cNvSpPr>
            <a:spLocks noChangeArrowheads="1"/>
          </p:cNvSpPr>
          <p:nvPr/>
        </p:nvSpPr>
        <p:spPr bwMode="auto">
          <a:xfrm>
            <a:off x="5482819" y="785794"/>
            <a:ext cx="215900" cy="104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7" name="Rectangle 18"/>
          <p:cNvSpPr>
            <a:spLocks noChangeArrowheads="1"/>
          </p:cNvSpPr>
          <p:nvPr/>
        </p:nvSpPr>
        <p:spPr bwMode="auto">
          <a:xfrm>
            <a:off x="5482819" y="2143116"/>
            <a:ext cx="215900" cy="248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8" name="Rectangle 19"/>
          <p:cNvSpPr>
            <a:spLocks noChangeArrowheads="1"/>
          </p:cNvSpPr>
          <p:nvPr/>
        </p:nvSpPr>
        <p:spPr bwMode="auto">
          <a:xfrm>
            <a:off x="3988965" y="1928802"/>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9" name="Rectangle 20"/>
          <p:cNvSpPr>
            <a:spLocks noChangeArrowheads="1"/>
          </p:cNvSpPr>
          <p:nvPr/>
        </p:nvSpPr>
        <p:spPr bwMode="auto">
          <a:xfrm>
            <a:off x="4269959" y="4429132"/>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0" name="Rectangle 21"/>
          <p:cNvSpPr>
            <a:spLocks noChangeArrowheads="1"/>
          </p:cNvSpPr>
          <p:nvPr/>
        </p:nvSpPr>
        <p:spPr bwMode="auto">
          <a:xfrm>
            <a:off x="3774653" y="2071678"/>
            <a:ext cx="214312" cy="2556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1" name="Rectangle 22"/>
          <p:cNvSpPr>
            <a:spLocks noChangeArrowheads="1"/>
          </p:cNvSpPr>
          <p:nvPr/>
        </p:nvSpPr>
        <p:spPr bwMode="auto">
          <a:xfrm>
            <a:off x="3773065" y="788967"/>
            <a:ext cx="215900" cy="1044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2" name="AutoShape 8"/>
          <p:cNvSpPr>
            <a:spLocks noChangeArrowheads="1"/>
          </p:cNvSpPr>
          <p:nvPr/>
        </p:nvSpPr>
        <p:spPr bwMode="auto">
          <a:xfrm rot="10800000">
            <a:off x="3732207" y="2493960"/>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3" name="AutoShape 3"/>
          <p:cNvSpPr>
            <a:spLocks noChangeArrowheads="1"/>
          </p:cNvSpPr>
          <p:nvPr/>
        </p:nvSpPr>
        <p:spPr bwMode="auto">
          <a:xfrm rot="16609938">
            <a:off x="5653458" y="2954913"/>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44" name="TextBox 43"/>
          <p:cNvSpPr txBox="1"/>
          <p:nvPr/>
        </p:nvSpPr>
        <p:spPr>
          <a:xfrm>
            <a:off x="3484143" y="4845618"/>
            <a:ext cx="2369256"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R - AHD</a:t>
            </a:r>
            <a:r>
              <a:rPr lang="en-US" baseline="30000" dirty="0" smtClean="0">
                <a:solidFill>
                  <a:srgbClr val="FFFF00"/>
                </a:solidFill>
                <a:latin typeface="Calibri" pitchFamily="34" charset="0"/>
                <a:cs typeface="Calibri" pitchFamily="34" charset="0"/>
              </a:rPr>
              <a:t>0</a:t>
            </a:r>
            <a:endParaRPr lang="ar-SA" b="1" dirty="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43"/>
                                        </p:tgtEl>
                                        <p:attrNameLst>
                                          <p:attrName>r</p:attrName>
                                        </p:attrNameLst>
                                      </p:cBhvr>
                                    </p:animRot>
                                  </p:childTnLst>
                                </p:cTn>
                              </p:par>
                              <p:par>
                                <p:cTn id="7" presetID="22" presetClass="entr" presetSubtype="8" repeatCount="indefinite"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left)">
                                      <p:cBhvr>
                                        <p:cTn id="9" dur="1000"/>
                                        <p:tgtEl>
                                          <p:spTgt spid="33"/>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2000"/>
                                        <p:tgtEl>
                                          <p:spTgt spid="32"/>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2000"/>
                                        <p:tgtEl>
                                          <p:spTgt spid="35"/>
                                        </p:tgtEl>
                                      </p:cBhvr>
                                    </p:animEffect>
                                  </p:childTnLst>
                                </p:cTn>
                              </p:par>
                              <p:par>
                                <p:cTn id="19" presetID="22" presetClass="entr" presetSubtype="4" repeatCount="indefinite"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42" grpId="0" animBg="1"/>
      <p:bldP spid="4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a:t>
            </a:r>
            <a:r>
              <a:rPr lang="en-US" sz="2800" i="1" dirty="0" smtClean="0"/>
              <a:t>Methods and Patient allocation </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9718" y="5286388"/>
            <a:ext cx="8640000" cy="830997"/>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AHD</a:t>
            </a:r>
            <a:r>
              <a:rPr lang="en-US" sz="2400" baseline="30000" dirty="0" smtClean="0">
                <a:latin typeface="Calibri" pitchFamily="34" charset="0"/>
                <a:cs typeface="Calibri" pitchFamily="34" charset="0"/>
              </a:rPr>
              <a:t>0</a:t>
            </a:r>
            <a:r>
              <a:rPr lang="en-US" sz="2400" dirty="0" smtClean="0">
                <a:latin typeface="Calibri" pitchFamily="34" charset="0"/>
                <a:cs typeface="Calibri" pitchFamily="34" charset="0"/>
              </a:rPr>
              <a:t> connections were connected to a </a:t>
            </a:r>
            <a:r>
              <a:rPr lang="en-US" sz="2400" dirty="0" smtClean="0">
                <a:solidFill>
                  <a:srgbClr val="FFFF00"/>
                </a:solidFill>
                <a:latin typeface="Calibri" pitchFamily="34" charset="0"/>
                <a:cs typeface="Calibri" pitchFamily="34" charset="0"/>
              </a:rPr>
              <a:t>calibrated</a:t>
            </a:r>
            <a:r>
              <a:rPr lang="en-US" sz="2400" dirty="0" smtClean="0">
                <a:latin typeface="Calibri" pitchFamily="34" charset="0"/>
                <a:cs typeface="Calibri" pitchFamily="34" charset="0"/>
              </a:rPr>
              <a:t> single blood pump Fresenius 4008B® </a:t>
            </a:r>
            <a:r>
              <a:rPr lang="en-US" sz="2400" dirty="0" err="1" smtClean="0">
                <a:latin typeface="Calibri" pitchFamily="34" charset="0"/>
                <a:cs typeface="Calibri" pitchFamily="34" charset="0"/>
              </a:rPr>
              <a:t>hemodialysis</a:t>
            </a:r>
            <a:r>
              <a:rPr lang="en-US" sz="2400" dirty="0" smtClean="0">
                <a:latin typeface="Calibri" pitchFamily="34" charset="0"/>
                <a:cs typeface="Calibri" pitchFamily="34" charset="0"/>
              </a:rPr>
              <a:t> machines. </a:t>
            </a:r>
            <a:r>
              <a:rPr lang="en-US" sz="2400" dirty="0" smtClean="0">
                <a:solidFill>
                  <a:srgbClr val="FFFF00"/>
                </a:solidFill>
                <a:latin typeface="Calibri" pitchFamily="34" charset="0"/>
                <a:cs typeface="Calibri" pitchFamily="34" charset="0"/>
              </a:rPr>
              <a:t> </a:t>
            </a:r>
            <a:endParaRPr lang="en-US" sz="2400" dirty="0">
              <a:solidFill>
                <a:srgbClr val="FFFF00"/>
              </a:solidFill>
              <a:latin typeface="Calibri" pitchFamily="34" charset="0"/>
              <a:cs typeface="Calibri" pitchFamily="34" charset="0"/>
            </a:endParaRPr>
          </a:p>
        </p:txBody>
      </p:sp>
      <p:pic>
        <p:nvPicPr>
          <p:cNvPr id="21" name="Picture 4" descr="http://www.alwafd.org/images/4-12(1).jpg"/>
          <p:cNvPicPr>
            <a:picLocks noChangeAspect="1" noChangeArrowheads="1"/>
          </p:cNvPicPr>
          <p:nvPr/>
        </p:nvPicPr>
        <p:blipFill>
          <a:blip r:embed="rId3"/>
          <a:srcRect l="58700" t="2871"/>
          <a:stretch>
            <a:fillRect/>
          </a:stretch>
        </p:blipFill>
        <p:spPr bwMode="auto">
          <a:xfrm>
            <a:off x="3385541" y="500042"/>
            <a:ext cx="2758095" cy="4320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14282" y="5226808"/>
            <a:ext cx="8640000" cy="1631216"/>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Without </a:t>
            </a:r>
            <a:r>
              <a:rPr lang="en-US" sz="2000" dirty="0">
                <a:latin typeface="Calibri" pitchFamily="34" charset="0"/>
                <a:cs typeface="Calibri" pitchFamily="34" charset="0"/>
              </a:rPr>
              <a:t>increasing the BFR, system</a:t>
            </a:r>
            <a:r>
              <a:rPr lang="en-US" sz="2000" baseline="30000" dirty="0">
                <a:latin typeface="Calibri" pitchFamily="34" charset="0"/>
                <a:cs typeface="Calibri" pitchFamily="34" charset="0"/>
              </a:rPr>
              <a:t> </a:t>
            </a:r>
            <a:r>
              <a:rPr lang="en-US" sz="2000" dirty="0">
                <a:latin typeface="Calibri" pitchFamily="34" charset="0"/>
                <a:cs typeface="Calibri" pitchFamily="34" charset="0"/>
              </a:rPr>
              <a:t>coagulation occurred in no </a:t>
            </a:r>
            <a:r>
              <a:rPr lang="en-US" sz="2000">
                <a:latin typeface="Calibri" pitchFamily="34" charset="0"/>
                <a:cs typeface="Calibri" pitchFamily="34" charset="0"/>
              </a:rPr>
              <a:t>heparin </a:t>
            </a:r>
            <a:r>
              <a:rPr lang="en-US" sz="2000" smtClean="0">
                <a:latin typeface="Calibri" pitchFamily="34" charset="0"/>
                <a:cs typeface="Calibri" pitchFamily="34" charset="0"/>
              </a:rPr>
              <a:t>dialysis </a:t>
            </a:r>
            <a:r>
              <a:rPr lang="en-US" sz="2000" dirty="0">
                <a:latin typeface="Calibri" pitchFamily="34" charset="0"/>
                <a:cs typeface="Calibri" pitchFamily="34" charset="0"/>
              </a:rPr>
              <a:t>in </a:t>
            </a:r>
            <a:r>
              <a:rPr lang="en-US" sz="2000" dirty="0" smtClean="0">
                <a:solidFill>
                  <a:srgbClr val="FFFF00"/>
                </a:solidFill>
                <a:latin typeface="Calibri" pitchFamily="34" charset="0"/>
                <a:cs typeface="Calibri" pitchFamily="34" charset="0"/>
              </a:rPr>
              <a:t>13 </a:t>
            </a:r>
            <a:r>
              <a:rPr lang="en-US" sz="2000" dirty="0">
                <a:solidFill>
                  <a:srgbClr val="FFFF00"/>
                </a:solidFill>
                <a:latin typeface="Calibri" pitchFamily="34" charset="0"/>
                <a:cs typeface="Calibri" pitchFamily="34" charset="0"/>
              </a:rPr>
              <a:t>of 296 </a:t>
            </a:r>
            <a:r>
              <a:rPr lang="en-US" sz="2000" dirty="0" smtClean="0">
                <a:latin typeface="Calibri" pitchFamily="34" charset="0"/>
                <a:cs typeface="Calibri" pitchFamily="34" charset="0"/>
              </a:rPr>
              <a:t>(4 %) adults </a:t>
            </a:r>
            <a:r>
              <a:rPr lang="en-US" sz="2000" baseline="30000" dirty="0" smtClean="0">
                <a:latin typeface="Calibri" pitchFamily="34" charset="0"/>
                <a:cs typeface="Calibri" pitchFamily="34" charset="0"/>
              </a:rPr>
              <a:t>3</a:t>
            </a:r>
            <a:r>
              <a:rPr lang="en-US" sz="2000" dirty="0" smtClean="0">
                <a:latin typeface="Calibri" pitchFamily="34" charset="0"/>
                <a:cs typeface="Calibri" pitchFamily="34" charset="0"/>
              </a:rPr>
              <a:t> </a:t>
            </a:r>
            <a:r>
              <a:rPr lang="en-US" sz="2000" strike="sngStrike" dirty="0" smtClean="0">
                <a:latin typeface="Calibri" pitchFamily="34" charset="0"/>
                <a:cs typeface="Calibri" pitchFamily="34" charset="0"/>
              </a:rPr>
              <a:t> </a:t>
            </a:r>
            <a:r>
              <a:rPr lang="en-US" sz="2000" dirty="0" smtClean="0">
                <a:latin typeface="Calibri" pitchFamily="34" charset="0"/>
                <a:cs typeface="Calibri" pitchFamily="34" charset="0"/>
              </a:rPr>
              <a:t> </a:t>
            </a:r>
            <a:r>
              <a:rPr lang="en-US" sz="2000" dirty="0">
                <a:latin typeface="Calibri" pitchFamily="34" charset="0"/>
                <a:cs typeface="Calibri" pitchFamily="34" charset="0"/>
              </a:rPr>
              <a:t>and in </a:t>
            </a:r>
            <a:r>
              <a:rPr lang="en-US" sz="2000" dirty="0">
                <a:solidFill>
                  <a:srgbClr val="FFFF00"/>
                </a:solidFill>
                <a:latin typeface="Calibri" pitchFamily="34" charset="0"/>
                <a:cs typeface="Calibri" pitchFamily="34" charset="0"/>
              </a:rPr>
              <a:t>7 out of 28 </a:t>
            </a:r>
            <a:r>
              <a:rPr lang="en-US" sz="2000" dirty="0" smtClean="0">
                <a:latin typeface="Calibri" pitchFamily="34" charset="0"/>
                <a:cs typeface="Calibri" pitchFamily="34" charset="0"/>
              </a:rPr>
              <a:t>(25 %) children. </a:t>
            </a:r>
            <a:r>
              <a:rPr lang="en-US" sz="2000" baseline="30000" dirty="0">
                <a:latin typeface="Calibri" pitchFamily="34" charset="0"/>
                <a:cs typeface="Calibri" pitchFamily="34" charset="0"/>
              </a:rPr>
              <a:t>4</a:t>
            </a:r>
            <a:r>
              <a:rPr lang="en-US" sz="2000" dirty="0">
                <a:latin typeface="Calibri" pitchFamily="34" charset="0"/>
                <a:cs typeface="Calibri" pitchFamily="34" charset="0"/>
              </a:rPr>
              <a:t>  </a:t>
            </a:r>
            <a:endParaRPr lang="en-US" sz="2000" dirty="0" smtClean="0">
              <a:latin typeface="Calibri" pitchFamily="34" charset="0"/>
              <a:cs typeface="Calibri" pitchFamily="34" charset="0"/>
            </a:endParaRPr>
          </a:p>
          <a:p>
            <a:pPr algn="just" rtl="0"/>
            <a:endParaRPr lang="en-US" sz="2000" dirty="0" smtClean="0">
              <a:latin typeface="Calibri" pitchFamily="34" charset="0"/>
              <a:cs typeface="Calibri" pitchFamily="34" charset="0"/>
            </a:endParaRPr>
          </a:p>
          <a:p>
            <a:pPr algn="just" rtl="0"/>
            <a:r>
              <a:rPr lang="en-US" sz="2000" dirty="0" smtClean="0">
                <a:latin typeface="Calibri" pitchFamily="34" charset="0"/>
                <a:cs typeface="Calibri" pitchFamily="34" charset="0"/>
              </a:rPr>
              <a:t>Increasing </a:t>
            </a:r>
            <a:r>
              <a:rPr lang="en-US" sz="2000" dirty="0">
                <a:latin typeface="Calibri" pitchFamily="34" charset="0"/>
                <a:cs typeface="Calibri" pitchFamily="34" charset="0"/>
              </a:rPr>
              <a:t>the BFR carries the risk of heart failure and hypotension, especially in children, which might result in the interruption of treatment </a:t>
            </a:r>
            <a:r>
              <a:rPr lang="en-US" sz="2000" baseline="30000" dirty="0" smtClean="0">
                <a:latin typeface="Calibri" pitchFamily="34" charset="0"/>
                <a:cs typeface="Calibri" pitchFamily="34" charset="0"/>
              </a:rPr>
              <a:t>1 </a:t>
            </a:r>
            <a:endParaRPr lang="ar-SA" sz="2000" dirty="0">
              <a:latin typeface="Calibri" pitchFamily="34" charset="0"/>
            </a:endParaRPr>
          </a:p>
        </p:txBody>
      </p:sp>
      <p:pic>
        <p:nvPicPr>
          <p:cNvPr id="4" name="Picture 3"/>
          <p:cNvPicPr>
            <a:picLocks noChangeAspect="1" noChangeArrowheads="1"/>
          </p:cNvPicPr>
          <p:nvPr/>
        </p:nvPicPr>
        <p:blipFill>
          <a:blip r:embed="rId3"/>
          <a:srcRect l="16409" r="17597"/>
          <a:stretch>
            <a:fillRect/>
          </a:stretch>
        </p:blipFill>
        <p:spPr bwMode="auto">
          <a:xfrm>
            <a:off x="3214678" y="526301"/>
            <a:ext cx="2578695" cy="4320000"/>
          </a:xfrm>
          <a:prstGeom prst="rect">
            <a:avLst/>
          </a:prstGeom>
          <a:noFill/>
        </p:spPr>
      </p:pic>
      <p:sp>
        <p:nvSpPr>
          <p:cNvPr id="5" name="AutoShape 3"/>
          <p:cNvSpPr>
            <a:spLocks noChangeArrowheads="1"/>
          </p:cNvSpPr>
          <p:nvPr/>
        </p:nvSpPr>
        <p:spPr bwMode="auto">
          <a:xfrm rot="16609938">
            <a:off x="5411029" y="3363452"/>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6" name="AutoShape 5"/>
          <p:cNvSpPr>
            <a:spLocks noChangeArrowheads="1"/>
          </p:cNvSpPr>
          <p:nvPr/>
        </p:nvSpPr>
        <p:spPr bwMode="auto">
          <a:xfrm>
            <a:off x="5241977" y="848370"/>
            <a:ext cx="216000" cy="684000"/>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 name="AutoShape 7"/>
          <p:cNvSpPr>
            <a:spLocks noChangeArrowheads="1"/>
          </p:cNvSpPr>
          <p:nvPr/>
        </p:nvSpPr>
        <p:spPr bwMode="auto">
          <a:xfrm>
            <a:off x="5240291" y="2301333"/>
            <a:ext cx="216000" cy="684000"/>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Rectangle 17"/>
          <p:cNvSpPr>
            <a:spLocks noChangeAspect="1" noChangeArrowheads="1"/>
          </p:cNvSpPr>
          <p:nvPr/>
        </p:nvSpPr>
        <p:spPr bwMode="auto">
          <a:xfrm>
            <a:off x="5241977" y="791446"/>
            <a:ext cx="203418" cy="3852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 name="Rectangle 20"/>
          <p:cNvSpPr>
            <a:spLocks noChangeArrowheads="1"/>
          </p:cNvSpPr>
          <p:nvPr/>
        </p:nvSpPr>
        <p:spPr bwMode="auto">
          <a:xfrm>
            <a:off x="5456291" y="2928934"/>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1" name="Rectangle 22"/>
          <p:cNvSpPr>
            <a:spLocks noChangeAspect="1" noChangeArrowheads="1"/>
          </p:cNvSpPr>
          <p:nvPr/>
        </p:nvSpPr>
        <p:spPr bwMode="auto">
          <a:xfrm>
            <a:off x="3569475" y="785794"/>
            <a:ext cx="203418" cy="3852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2" name="AutoShape 8"/>
          <p:cNvSpPr>
            <a:spLocks noChangeArrowheads="1"/>
          </p:cNvSpPr>
          <p:nvPr/>
        </p:nvSpPr>
        <p:spPr bwMode="auto">
          <a:xfrm rot="10800000">
            <a:off x="3563184" y="2714620"/>
            <a:ext cx="216000" cy="684000"/>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3" name="Rounded Rectangle 12"/>
          <p:cNvSpPr/>
          <p:nvPr/>
        </p:nvSpPr>
        <p:spPr>
          <a:xfrm>
            <a:off x="5630109" y="2857496"/>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4" name="Rectangle 13"/>
          <p:cNvSpPr/>
          <p:nvPr/>
        </p:nvSpPr>
        <p:spPr>
          <a:xfrm>
            <a:off x="5415795" y="2928934"/>
            <a:ext cx="254810" cy="1125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TextBox 15"/>
          <p:cNvSpPr txBox="1"/>
          <p:nvPr/>
        </p:nvSpPr>
        <p:spPr>
          <a:xfrm>
            <a:off x="3274314" y="4857760"/>
            <a:ext cx="2369256"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Routine heparin DNHD. </a:t>
            </a:r>
            <a:endParaRPr lang="ar-SA" dirty="0">
              <a:solidFill>
                <a:srgbClr val="FFFF00"/>
              </a:solidFill>
              <a:latin typeface="Calibri" pitchFamily="34" charset="0"/>
            </a:endParaRPr>
          </a:p>
        </p:txBody>
      </p:sp>
      <p:sp>
        <p:nvSpPr>
          <p:cNvPr id="8" name="AutoShape 8"/>
          <p:cNvSpPr>
            <a:spLocks noChangeArrowheads="1"/>
          </p:cNvSpPr>
          <p:nvPr/>
        </p:nvSpPr>
        <p:spPr bwMode="auto">
          <a:xfrm rot="10800000">
            <a:off x="3563184" y="1316240"/>
            <a:ext cx="216000" cy="684000"/>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5"/>
                                        </p:tgtEl>
                                        <p:attrNameLst>
                                          <p:attrName>r</p:attrName>
                                        </p:attrNameLst>
                                      </p:cBhvr>
                                    </p:animRot>
                                  </p:childTnLst>
                                </p:cTn>
                              </p:par>
                              <p:par>
                                <p:cTn id="7" presetID="22" presetClass="entr" presetSubtype="1" repeatCount="indefinite"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up)">
                                      <p:cBhvr>
                                        <p:cTn id="9" dur="500"/>
                                        <p:tgtEl>
                                          <p:spTgt spid="6"/>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22" presetClass="entr" presetSubtype="4" repeatCount="indefinite"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a:t>
            </a:r>
            <a:r>
              <a:rPr lang="en-US" sz="2800" i="1" dirty="0" smtClean="0"/>
              <a:t>Methods and Patient allocation </a:t>
            </a:r>
            <a:endParaRPr lang="en-US" sz="2800" dirty="0"/>
          </a:p>
        </p:txBody>
      </p:sp>
      <p:sp>
        <p:nvSpPr>
          <p:cNvPr id="3" name="TextBox 2"/>
          <p:cNvSpPr txBox="1"/>
          <p:nvPr/>
        </p:nvSpPr>
        <p:spPr>
          <a:xfrm>
            <a:off x="300436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9718" y="5371943"/>
            <a:ext cx="8640000" cy="1200329"/>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The blood pump speed was initially adjusted to 3 folds the target patient BFR ,</a:t>
            </a:r>
            <a:r>
              <a:rPr lang="en-US" sz="2400" dirty="0" smtClean="0">
                <a:solidFill>
                  <a:srgbClr val="FFFF00"/>
                </a:solidFill>
                <a:latin typeface="Calibri" pitchFamily="34" charset="0"/>
                <a:cs typeface="Calibri" pitchFamily="34" charset="0"/>
              </a:rPr>
              <a:t>as the average patient/filter fluid flow rate of R-AHD</a:t>
            </a:r>
            <a:r>
              <a:rPr lang="en-US" sz="2400" baseline="30000" dirty="0" smtClean="0">
                <a:solidFill>
                  <a:srgbClr val="FFFF00"/>
                </a:solidFill>
                <a:latin typeface="Calibri" pitchFamily="34" charset="0"/>
                <a:cs typeface="Calibri" pitchFamily="34" charset="0"/>
              </a:rPr>
              <a:t>0</a:t>
            </a:r>
            <a:r>
              <a:rPr lang="en-US" sz="2400" dirty="0" smtClean="0">
                <a:solidFill>
                  <a:srgbClr val="FFFF00"/>
                </a:solidFill>
                <a:latin typeface="Calibri" pitchFamily="34" charset="0"/>
                <a:cs typeface="Calibri" pitchFamily="34" charset="0"/>
              </a:rPr>
              <a:t> </a:t>
            </a:r>
            <a:r>
              <a:rPr lang="en-US" sz="2400" i="1" dirty="0" smtClean="0">
                <a:solidFill>
                  <a:srgbClr val="FFFF00"/>
                </a:solidFill>
                <a:latin typeface="Calibri" pitchFamily="34" charset="0"/>
                <a:cs typeface="Calibri" pitchFamily="34" charset="0"/>
              </a:rPr>
              <a:t>in vitro</a:t>
            </a:r>
            <a:r>
              <a:rPr lang="en-US" sz="2400" dirty="0" smtClean="0">
                <a:solidFill>
                  <a:srgbClr val="FFFF00"/>
                </a:solidFill>
                <a:latin typeface="Calibri" pitchFamily="34" charset="0"/>
                <a:cs typeface="Calibri" pitchFamily="34" charset="0"/>
              </a:rPr>
              <a:t> was 1:3</a:t>
            </a:r>
            <a:endParaRPr lang="en-US" sz="2400" dirty="0">
              <a:solidFill>
                <a:srgbClr val="FFFF00"/>
              </a:solidFill>
              <a:latin typeface="Calibri" pitchFamily="34" charset="0"/>
              <a:cs typeface="Calibri" pitchFamily="34" charset="0"/>
            </a:endParaRPr>
          </a:p>
        </p:txBody>
      </p:sp>
      <p:sp>
        <p:nvSpPr>
          <p:cNvPr id="45" name="Left Arrow 44"/>
          <p:cNvSpPr/>
          <p:nvPr/>
        </p:nvSpPr>
        <p:spPr>
          <a:xfrm>
            <a:off x="6142565" y="2857496"/>
            <a:ext cx="2736000" cy="6429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Target Patient BFR X 3</a:t>
            </a:r>
            <a:endParaRPr lang="ar-SA" dirty="0"/>
          </a:p>
        </p:txBody>
      </p:sp>
      <p:sp>
        <p:nvSpPr>
          <p:cNvPr id="46" name="Left Arrow 45"/>
          <p:cNvSpPr/>
          <p:nvPr/>
        </p:nvSpPr>
        <p:spPr>
          <a:xfrm>
            <a:off x="6142565" y="714356"/>
            <a:ext cx="2736000" cy="642942"/>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Target Patient BFR</a:t>
            </a:r>
            <a:endParaRPr lang="ar-SA" dirty="0">
              <a:solidFill>
                <a:srgbClr val="FF0000"/>
              </a:solidFill>
            </a:endParaRPr>
          </a:p>
        </p:txBody>
      </p:sp>
      <p:pic>
        <p:nvPicPr>
          <p:cNvPr id="47" name="Picture 2"/>
          <p:cNvPicPr>
            <a:picLocks noChangeAspect="1" noChangeArrowheads="1"/>
          </p:cNvPicPr>
          <p:nvPr/>
        </p:nvPicPr>
        <p:blipFill>
          <a:blip r:embed="rId3"/>
          <a:srcRect/>
          <a:stretch>
            <a:fillRect/>
          </a:stretch>
        </p:blipFill>
        <p:spPr bwMode="auto">
          <a:xfrm>
            <a:off x="3428992" y="500042"/>
            <a:ext cx="2579123" cy="4320000"/>
          </a:xfrm>
          <a:prstGeom prst="rect">
            <a:avLst/>
          </a:prstGeom>
          <a:noFill/>
        </p:spPr>
      </p:pic>
      <p:sp>
        <p:nvSpPr>
          <p:cNvPr id="48" name="AutoShape 5"/>
          <p:cNvSpPr>
            <a:spLocks noChangeArrowheads="1"/>
          </p:cNvSpPr>
          <p:nvPr/>
        </p:nvSpPr>
        <p:spPr bwMode="auto">
          <a:xfrm>
            <a:off x="5463006" y="1136639"/>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9" name="AutoShape 6"/>
          <p:cNvSpPr>
            <a:spLocks noChangeArrowheads="1"/>
          </p:cNvSpPr>
          <p:nvPr/>
        </p:nvSpPr>
        <p:spPr bwMode="auto">
          <a:xfrm rot="16200000">
            <a:off x="4652389" y="1569002"/>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0" name="AutoShape 7"/>
          <p:cNvSpPr>
            <a:spLocks noChangeArrowheads="1"/>
          </p:cNvSpPr>
          <p:nvPr/>
        </p:nvSpPr>
        <p:spPr bwMode="auto">
          <a:xfrm>
            <a:off x="5463006" y="3786190"/>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1" name="AutoShape 8"/>
          <p:cNvSpPr>
            <a:spLocks noChangeArrowheads="1"/>
          </p:cNvSpPr>
          <p:nvPr/>
        </p:nvSpPr>
        <p:spPr bwMode="auto">
          <a:xfrm rot="10800000">
            <a:off x="3714742" y="1065201"/>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2" name="Rectangle 17"/>
          <p:cNvSpPr>
            <a:spLocks noChangeArrowheads="1"/>
          </p:cNvSpPr>
          <p:nvPr/>
        </p:nvSpPr>
        <p:spPr bwMode="auto">
          <a:xfrm>
            <a:off x="5499106" y="785794"/>
            <a:ext cx="215900" cy="104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3" name="Rectangle 18"/>
          <p:cNvSpPr>
            <a:spLocks noChangeArrowheads="1"/>
          </p:cNvSpPr>
          <p:nvPr/>
        </p:nvSpPr>
        <p:spPr bwMode="auto">
          <a:xfrm>
            <a:off x="5499106" y="2143116"/>
            <a:ext cx="215900" cy="248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4" name="Rectangle 19"/>
          <p:cNvSpPr>
            <a:spLocks noChangeArrowheads="1"/>
          </p:cNvSpPr>
          <p:nvPr/>
        </p:nvSpPr>
        <p:spPr bwMode="auto">
          <a:xfrm>
            <a:off x="4005252" y="1928802"/>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5" name="Rectangle 20"/>
          <p:cNvSpPr>
            <a:spLocks noChangeArrowheads="1"/>
          </p:cNvSpPr>
          <p:nvPr/>
        </p:nvSpPr>
        <p:spPr bwMode="auto">
          <a:xfrm>
            <a:off x="4286246" y="4429132"/>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6" name="Rectangle 21"/>
          <p:cNvSpPr>
            <a:spLocks noChangeArrowheads="1"/>
          </p:cNvSpPr>
          <p:nvPr/>
        </p:nvSpPr>
        <p:spPr bwMode="auto">
          <a:xfrm>
            <a:off x="3790940" y="2071678"/>
            <a:ext cx="214312" cy="2556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57" name="Rectangle 22"/>
          <p:cNvSpPr>
            <a:spLocks noChangeArrowheads="1"/>
          </p:cNvSpPr>
          <p:nvPr/>
        </p:nvSpPr>
        <p:spPr bwMode="auto">
          <a:xfrm>
            <a:off x="3789352" y="788967"/>
            <a:ext cx="215900" cy="1044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8" name="AutoShape 8"/>
          <p:cNvSpPr>
            <a:spLocks noChangeArrowheads="1"/>
          </p:cNvSpPr>
          <p:nvPr/>
        </p:nvSpPr>
        <p:spPr bwMode="auto">
          <a:xfrm rot="10800000">
            <a:off x="3748494" y="2493960"/>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9" name="AutoShape 3"/>
          <p:cNvSpPr>
            <a:spLocks noChangeArrowheads="1"/>
          </p:cNvSpPr>
          <p:nvPr/>
        </p:nvSpPr>
        <p:spPr bwMode="auto">
          <a:xfrm rot="16609938">
            <a:off x="5669745" y="2954913"/>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0" name="TextBox 59"/>
          <p:cNvSpPr txBox="1"/>
          <p:nvPr/>
        </p:nvSpPr>
        <p:spPr>
          <a:xfrm>
            <a:off x="3500430" y="4845618"/>
            <a:ext cx="2369256"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R - AHD</a:t>
            </a:r>
            <a:r>
              <a:rPr lang="en-US" baseline="30000" dirty="0" smtClean="0">
                <a:solidFill>
                  <a:srgbClr val="FFFF00"/>
                </a:solidFill>
                <a:latin typeface="Calibri" pitchFamily="34" charset="0"/>
                <a:cs typeface="Calibri" pitchFamily="34" charset="0"/>
              </a:rPr>
              <a:t>0</a:t>
            </a:r>
            <a:endParaRPr lang="ar-SA" b="1" dirty="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59"/>
                                        </p:tgtEl>
                                        <p:attrNameLst>
                                          <p:attrName>r</p:attrName>
                                        </p:attrNameLst>
                                      </p:cBhvr>
                                    </p:animRot>
                                  </p:childTnLst>
                                </p:cTn>
                              </p:par>
                              <p:par>
                                <p:cTn id="7" presetID="22" presetClass="entr" presetSubtype="8" repeatCount="indefinite"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wipe(left)">
                                      <p:cBhvr>
                                        <p:cTn id="9" dur="1000"/>
                                        <p:tgtEl>
                                          <p:spTgt spid="49"/>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2000"/>
                                        <p:tgtEl>
                                          <p:spTgt spid="48"/>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2000"/>
                                        <p:tgtEl>
                                          <p:spTgt spid="51"/>
                                        </p:tgtEl>
                                      </p:cBhvr>
                                    </p:animEffect>
                                  </p:childTnLst>
                                </p:cTn>
                              </p:par>
                              <p:par>
                                <p:cTn id="19" presetID="22" presetClass="entr" presetSubtype="4" repeatCount="indefinite"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8" grpId="0" animBg="1"/>
      <p:bldP spid="5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a:t>
            </a:r>
            <a:r>
              <a:rPr lang="en-US" sz="2800" i="1" dirty="0" smtClean="0"/>
              <a:t>Methods and Patient allocation </a:t>
            </a:r>
            <a:endParaRPr lang="en-US" sz="2800" dirty="0"/>
          </a:p>
        </p:txBody>
      </p:sp>
      <p:sp>
        <p:nvSpPr>
          <p:cNvPr id="4" name="TextBox 3"/>
          <p:cNvSpPr txBox="1"/>
          <p:nvPr/>
        </p:nvSpPr>
        <p:spPr>
          <a:xfrm>
            <a:off x="289718" y="5354437"/>
            <a:ext cx="8640000" cy="1200329"/>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The blood pump speed was then readjusted guided by the speed of an air bubble through the patient portion of the arterial line </a:t>
            </a:r>
            <a:r>
              <a:rPr lang="en-US" sz="2400" dirty="0" smtClean="0">
                <a:solidFill>
                  <a:srgbClr val="FFFF00"/>
                </a:solidFill>
                <a:latin typeface="Calibri" pitchFamily="34" charset="0"/>
                <a:cs typeface="Calibri" pitchFamily="34" charset="0"/>
              </a:rPr>
              <a:t>as previously described by EL </a:t>
            </a:r>
            <a:r>
              <a:rPr lang="en-US" sz="2400" dirty="0" err="1" smtClean="0">
                <a:solidFill>
                  <a:srgbClr val="FFFF00"/>
                </a:solidFill>
                <a:latin typeface="Calibri" pitchFamily="34" charset="0"/>
                <a:cs typeface="Calibri" pitchFamily="34" charset="0"/>
              </a:rPr>
              <a:t>Hatw</a:t>
            </a:r>
            <a:r>
              <a:rPr lang="en-US" sz="2400" dirty="0" smtClean="0">
                <a:solidFill>
                  <a:srgbClr val="FFFF00"/>
                </a:solidFill>
                <a:latin typeface="Calibri" pitchFamily="34" charset="0"/>
                <a:cs typeface="Calibri" pitchFamily="34" charset="0"/>
              </a:rPr>
              <a:t> in 2006</a:t>
            </a:r>
            <a:r>
              <a:rPr lang="en-US" sz="2400" baseline="30000" dirty="0" smtClean="0">
                <a:solidFill>
                  <a:srgbClr val="FFFF00"/>
                </a:solidFill>
                <a:latin typeface="Calibri" pitchFamily="34" charset="0"/>
                <a:cs typeface="Calibri" pitchFamily="34" charset="0"/>
              </a:rPr>
              <a:t>11</a:t>
            </a:r>
            <a:r>
              <a:rPr lang="en-US" sz="2400" dirty="0" smtClean="0">
                <a:solidFill>
                  <a:srgbClr val="FFFF00"/>
                </a:solidFill>
                <a:latin typeface="Calibri" pitchFamily="34" charset="0"/>
                <a:cs typeface="Calibri" pitchFamily="34" charset="0"/>
              </a:rPr>
              <a:t>.   </a:t>
            </a:r>
            <a:endParaRPr lang="en-US" sz="2400" dirty="0">
              <a:solidFill>
                <a:srgbClr val="FFFF00"/>
              </a:solidFill>
              <a:latin typeface="Calibri" pitchFamily="34" charset="0"/>
              <a:cs typeface="Calibri" pitchFamily="34" charset="0"/>
            </a:endParaRPr>
          </a:p>
        </p:txBody>
      </p:sp>
      <p:pic>
        <p:nvPicPr>
          <p:cNvPr id="47" name="Picture 2"/>
          <p:cNvPicPr>
            <a:picLocks noChangeAspect="1" noChangeArrowheads="1"/>
          </p:cNvPicPr>
          <p:nvPr/>
        </p:nvPicPr>
        <p:blipFill>
          <a:blip r:embed="rId3"/>
          <a:srcRect/>
          <a:stretch>
            <a:fillRect/>
          </a:stretch>
        </p:blipFill>
        <p:spPr bwMode="auto">
          <a:xfrm>
            <a:off x="3408707" y="500042"/>
            <a:ext cx="2579123" cy="4320000"/>
          </a:xfrm>
          <a:prstGeom prst="rect">
            <a:avLst/>
          </a:prstGeom>
          <a:noFill/>
        </p:spPr>
      </p:pic>
      <p:sp>
        <p:nvSpPr>
          <p:cNvPr id="48" name="AutoShape 5"/>
          <p:cNvSpPr>
            <a:spLocks noChangeArrowheads="1"/>
          </p:cNvSpPr>
          <p:nvPr/>
        </p:nvSpPr>
        <p:spPr bwMode="auto">
          <a:xfrm>
            <a:off x="5442721" y="1136639"/>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9" name="AutoShape 6"/>
          <p:cNvSpPr>
            <a:spLocks noChangeArrowheads="1"/>
          </p:cNvSpPr>
          <p:nvPr/>
        </p:nvSpPr>
        <p:spPr bwMode="auto">
          <a:xfrm rot="16200000">
            <a:off x="4632104" y="1569002"/>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0" name="AutoShape 7"/>
          <p:cNvSpPr>
            <a:spLocks noChangeArrowheads="1"/>
          </p:cNvSpPr>
          <p:nvPr/>
        </p:nvSpPr>
        <p:spPr bwMode="auto">
          <a:xfrm>
            <a:off x="5442721" y="3786190"/>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1" name="AutoShape 8"/>
          <p:cNvSpPr>
            <a:spLocks noChangeArrowheads="1"/>
          </p:cNvSpPr>
          <p:nvPr/>
        </p:nvSpPr>
        <p:spPr bwMode="auto">
          <a:xfrm rot="10800000">
            <a:off x="3694457" y="1065201"/>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2" name="Rectangle 17"/>
          <p:cNvSpPr>
            <a:spLocks noChangeArrowheads="1"/>
          </p:cNvSpPr>
          <p:nvPr/>
        </p:nvSpPr>
        <p:spPr bwMode="auto">
          <a:xfrm>
            <a:off x="5478821" y="785794"/>
            <a:ext cx="215900" cy="104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3" name="Rectangle 18"/>
          <p:cNvSpPr>
            <a:spLocks noChangeArrowheads="1"/>
          </p:cNvSpPr>
          <p:nvPr/>
        </p:nvSpPr>
        <p:spPr bwMode="auto">
          <a:xfrm>
            <a:off x="5478821" y="2143116"/>
            <a:ext cx="215900" cy="248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4" name="Rectangle 19"/>
          <p:cNvSpPr>
            <a:spLocks noChangeArrowheads="1"/>
          </p:cNvSpPr>
          <p:nvPr/>
        </p:nvSpPr>
        <p:spPr bwMode="auto">
          <a:xfrm>
            <a:off x="3984967" y="1928802"/>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5" name="Rectangle 20"/>
          <p:cNvSpPr>
            <a:spLocks noChangeArrowheads="1"/>
          </p:cNvSpPr>
          <p:nvPr/>
        </p:nvSpPr>
        <p:spPr bwMode="auto">
          <a:xfrm>
            <a:off x="4265961" y="4429132"/>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6" name="Rectangle 21"/>
          <p:cNvSpPr>
            <a:spLocks noChangeArrowheads="1"/>
          </p:cNvSpPr>
          <p:nvPr/>
        </p:nvSpPr>
        <p:spPr bwMode="auto">
          <a:xfrm>
            <a:off x="3770655" y="2071678"/>
            <a:ext cx="214312" cy="2556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57" name="Rectangle 22"/>
          <p:cNvSpPr>
            <a:spLocks noChangeArrowheads="1"/>
          </p:cNvSpPr>
          <p:nvPr/>
        </p:nvSpPr>
        <p:spPr bwMode="auto">
          <a:xfrm>
            <a:off x="3769067" y="788967"/>
            <a:ext cx="215900" cy="1044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8" name="AutoShape 8"/>
          <p:cNvSpPr>
            <a:spLocks noChangeArrowheads="1"/>
          </p:cNvSpPr>
          <p:nvPr/>
        </p:nvSpPr>
        <p:spPr bwMode="auto">
          <a:xfrm rot="10800000">
            <a:off x="3728209" y="2493960"/>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9" name="AutoShape 3"/>
          <p:cNvSpPr>
            <a:spLocks noChangeArrowheads="1"/>
          </p:cNvSpPr>
          <p:nvPr/>
        </p:nvSpPr>
        <p:spPr bwMode="auto">
          <a:xfrm rot="16609938">
            <a:off x="5649460" y="2954913"/>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0" name="TextBox 59"/>
          <p:cNvSpPr txBox="1"/>
          <p:nvPr/>
        </p:nvSpPr>
        <p:spPr>
          <a:xfrm>
            <a:off x="3480145" y="4845618"/>
            <a:ext cx="2369256"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R - AHD</a:t>
            </a:r>
            <a:r>
              <a:rPr lang="en-US" baseline="30000" dirty="0" smtClean="0">
                <a:solidFill>
                  <a:srgbClr val="FFFF00"/>
                </a:solidFill>
                <a:latin typeface="Calibri" pitchFamily="34" charset="0"/>
                <a:cs typeface="Calibri" pitchFamily="34" charset="0"/>
              </a:rPr>
              <a:t>0</a:t>
            </a:r>
            <a:endParaRPr lang="ar-SA" b="1" dirty="0">
              <a:solidFill>
                <a:srgbClr val="FFFF00"/>
              </a:solidFill>
              <a:latin typeface="Calibri" pitchFamily="34" charset="0"/>
            </a:endParaRPr>
          </a:p>
        </p:txBody>
      </p:sp>
      <p:sp>
        <p:nvSpPr>
          <p:cNvPr id="21" name="Oval 20"/>
          <p:cNvSpPr/>
          <p:nvPr/>
        </p:nvSpPr>
        <p:spPr>
          <a:xfrm>
            <a:off x="5500694" y="928670"/>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Oval 21"/>
          <p:cNvSpPr/>
          <p:nvPr/>
        </p:nvSpPr>
        <p:spPr>
          <a:xfrm>
            <a:off x="6500826" y="928670"/>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59"/>
                                        </p:tgtEl>
                                        <p:attrNameLst>
                                          <p:attrName>r</p:attrName>
                                        </p:attrNameLst>
                                      </p:cBhvr>
                                    </p:animRot>
                                  </p:childTnLst>
                                </p:cTn>
                              </p:par>
                              <p:par>
                                <p:cTn id="7" presetID="22" presetClass="entr" presetSubtype="8" repeatCount="indefinite"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wipe(left)">
                                      <p:cBhvr>
                                        <p:cTn id="9" dur="1000"/>
                                        <p:tgtEl>
                                          <p:spTgt spid="49"/>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2000"/>
                                        <p:tgtEl>
                                          <p:spTgt spid="48"/>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2000"/>
                                        <p:tgtEl>
                                          <p:spTgt spid="51"/>
                                        </p:tgtEl>
                                      </p:cBhvr>
                                    </p:animEffect>
                                  </p:childTnLst>
                                </p:cTn>
                              </p:par>
                              <p:par>
                                <p:cTn id="19" presetID="22" presetClass="entr" presetSubtype="4" repeatCount="indefinite"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par>
                                <p:cTn id="22" presetID="42" presetClass="path" presetSubtype="0" repeatCount="indefinite" accel="50000" decel="50000" fill="hold" grpId="0" nodeType="withEffect">
                                  <p:stCondLst>
                                    <p:cond delay="0"/>
                                  </p:stCondLst>
                                  <p:childTnLst>
                                    <p:animMotion origin="layout" path="M -0.00156 -0.00277 L -0.00156 0.13342 " pathEditMode="relative" rAng="0" ptsTypes="AA">
                                      <p:cBhvr>
                                        <p:cTn id="23" dur="2000" fill="hold"/>
                                        <p:tgtEl>
                                          <p:spTgt spid="21"/>
                                        </p:tgtEl>
                                        <p:attrNameLst>
                                          <p:attrName>ppt_x</p:attrName>
                                          <p:attrName>ppt_y</p:attrName>
                                        </p:attrNameLst>
                                      </p:cBhvr>
                                      <p:rCtr x="0" y="68"/>
                                    </p:animMotion>
                                  </p:childTnLst>
                                </p:cTn>
                              </p:par>
                              <p:par>
                                <p:cTn id="24" presetID="42" presetClass="path" presetSubtype="0" repeatCount="indefinite" accel="50000" decel="50000" fill="hold" grpId="0" nodeType="withEffect">
                                  <p:stCondLst>
                                    <p:cond delay="0"/>
                                  </p:stCondLst>
                                  <p:childTnLst>
                                    <p:animMotion origin="layout" path="M -0.00156 -0.00277 L -0.00156 0.13342 " pathEditMode="relative" rAng="0" ptsTypes="AA">
                                      <p:cBhvr>
                                        <p:cTn id="25" dur="2000" fill="hold"/>
                                        <p:tgtEl>
                                          <p:spTgt spid="22"/>
                                        </p:tgtEl>
                                        <p:attrNameLst>
                                          <p:attrName>ppt_x</p:attrName>
                                          <p:attrName>ppt_y</p:attrName>
                                        </p:attrNameLst>
                                      </p:cBhvr>
                                      <p:rCtr x="0" y="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8" grpId="0" animBg="1"/>
      <p:bldP spid="59" grpId="0" animBg="1"/>
      <p:bldP spid="21" grpId="0" animBg="1"/>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400" b="1" dirty="0" smtClean="0"/>
              <a:t>Methods – Stage 1</a:t>
            </a:r>
            <a:endParaRPr lang="en-US" sz="2400" dirty="0" smtClean="0">
              <a:latin typeface="Calibri" pitchFamily="34" charset="0"/>
              <a:cs typeface="Calibri" pitchFamily="34" charset="0"/>
            </a:endParaRPr>
          </a:p>
        </p:txBody>
      </p:sp>
      <p:graphicFrame>
        <p:nvGraphicFramePr>
          <p:cNvPr id="19" name="Table 18"/>
          <p:cNvGraphicFramePr>
            <a:graphicFrameLocks noGrp="1"/>
          </p:cNvGraphicFramePr>
          <p:nvPr/>
        </p:nvGraphicFramePr>
        <p:xfrm>
          <a:off x="217156" y="3309749"/>
          <a:ext cx="8784000" cy="3476837"/>
        </p:xfrm>
        <a:graphic>
          <a:graphicData uri="http://schemas.openxmlformats.org/drawingml/2006/table">
            <a:tbl>
              <a:tblPr rtl="1" firstRow="1" bandRow="1">
                <a:tableStyleId>{2D5ABB26-0587-4C30-8999-92F81FD0307C}</a:tableStyleId>
              </a:tblPr>
              <a:tblGrid>
                <a:gridCol w="1963318"/>
                <a:gridCol w="2429700"/>
                <a:gridCol w="2169162"/>
                <a:gridCol w="2221820"/>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1d</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1c</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1b</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1a</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Half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smtClean="0">
                          <a:solidFill>
                            <a:srgbClr val="FFFF00"/>
                          </a:solidFill>
                          <a:latin typeface="Calibri" pitchFamily="34" charset="0"/>
                          <a:ea typeface="+mn-ea"/>
                          <a:cs typeface="Calibri" pitchFamily="34" charset="0"/>
                        </a:rPr>
                        <a:t>R-AHD</a:t>
                      </a:r>
                      <a:r>
                        <a:rPr lang="en-US" sz="1800" kern="1200" baseline="30000" smtClean="0">
                          <a:solidFill>
                            <a:srgbClr val="FFFF00"/>
                          </a:solidFill>
                          <a:latin typeface="Calibri" pitchFamily="34" charset="0"/>
                          <a:ea typeface="+mn-ea"/>
                          <a:cs typeface="Calibri" pitchFamily="34" charset="0"/>
                        </a:rPr>
                        <a:t>0</a:t>
                      </a:r>
                      <a:r>
                        <a:rPr lang="en-US" sz="1800" kern="1200" smtClean="0">
                          <a:solidFill>
                            <a:srgbClr val="FFFF00"/>
                          </a:solidFill>
                          <a:latin typeface="Calibri" pitchFamily="34" charset="0"/>
                          <a:ea typeface="+mn-ea"/>
                          <a:cs typeface="Calibri" pitchFamily="34" charset="0"/>
                        </a:rPr>
                        <a:t> sessions</a:t>
                      </a:r>
                      <a:endParaRPr lang="en-US" sz="1800" kern="1200" dirty="0" smtClean="0">
                        <a:solidFill>
                          <a:srgbClr val="FFFF00"/>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649">
                <a:tc>
                  <a:txBody>
                    <a:bodyPr/>
                    <a:lstStyle/>
                    <a:p>
                      <a:pPr algn="l" rtl="0"/>
                      <a:r>
                        <a:rPr lang="en-US" sz="1800" b="0" i="0" u="none" strike="noStrike" kern="1200" dirty="0" smtClean="0">
                          <a:solidFill>
                            <a:schemeClr val="tx1"/>
                          </a:solidFill>
                          <a:latin typeface="Calibri" pitchFamily="34" charset="0"/>
                          <a:cs typeface="Calibri" pitchFamily="34" charset="0"/>
                        </a:rPr>
                        <a:t>One</a:t>
                      </a:r>
                      <a:r>
                        <a:rPr lang="en-US" sz="1800" b="0" i="0" u="none" strike="noStrike" kern="1200" baseline="0" dirty="0" smtClean="0">
                          <a:solidFill>
                            <a:schemeClr val="tx1"/>
                          </a:solidFill>
                          <a:latin typeface="Calibri" pitchFamily="34" charset="0"/>
                          <a:cs typeface="Calibri" pitchFamily="34" charset="0"/>
                        </a:rPr>
                        <a:t> month of </a:t>
                      </a:r>
                      <a:r>
                        <a:rPr lang="en-US" sz="1800" b="0" i="0" u="none" strike="noStrike" kern="1200" dirty="0" smtClean="0">
                          <a:solidFill>
                            <a:schemeClr val="tx1"/>
                          </a:solidFill>
                          <a:latin typeface="Calibri" pitchFamily="34" charset="0"/>
                          <a:cs typeface="Calibri" pitchFamily="34" charset="0"/>
                        </a:rPr>
                        <a:t>trice weekly sessions for 10 children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b="0" i="0" u="none" strike="noStrike" kern="1200" dirty="0" smtClean="0">
                          <a:solidFill>
                            <a:schemeClr val="tx1"/>
                          </a:solidFill>
                          <a:latin typeface="Calibri" pitchFamily="34" charset="0"/>
                          <a:cs typeface="Calibri" pitchFamily="34" charset="0"/>
                        </a:rPr>
                        <a:t>One</a:t>
                      </a:r>
                      <a:r>
                        <a:rPr lang="en-US" sz="1800" b="0" i="0" u="none" strike="noStrike" kern="1200" baseline="0" dirty="0" smtClean="0">
                          <a:solidFill>
                            <a:schemeClr val="tx1"/>
                          </a:solidFill>
                          <a:latin typeface="Calibri" pitchFamily="34" charset="0"/>
                          <a:cs typeface="Calibri" pitchFamily="34" charset="0"/>
                        </a:rPr>
                        <a:t> month of </a:t>
                      </a:r>
                      <a:r>
                        <a:rPr lang="en-US" sz="1800" b="0" i="0" u="none" strike="noStrike" kern="1200" dirty="0" smtClean="0">
                          <a:solidFill>
                            <a:schemeClr val="tx1"/>
                          </a:solidFill>
                          <a:latin typeface="Calibri" pitchFamily="34" charset="0"/>
                          <a:cs typeface="Calibri" pitchFamily="34" charset="0"/>
                        </a:rPr>
                        <a:t>trice weekly sessions for 10 children </a:t>
                      </a:r>
                      <a:r>
                        <a:rPr lang="en-US" sz="1800" b="0" i="0" u="none" strike="noStrike" kern="1200" dirty="0" smtClean="0">
                          <a:solidFill>
                            <a:srgbClr val="FFFF00"/>
                          </a:solidFill>
                          <a:latin typeface="Calibri" pitchFamily="34" charset="0"/>
                          <a:cs typeface="Calibri" pitchFamily="34" charset="0"/>
                        </a:rPr>
                        <a:t>(Total = 145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spcBef>
                          <a:spcPts val="0"/>
                        </a:spcBef>
                        <a:spcAft>
                          <a:spcPts val="0"/>
                        </a:spcAft>
                      </a:pPr>
                      <a:r>
                        <a:rPr lang="en-US" sz="1800" kern="1200" smtClean="0">
                          <a:solidFill>
                            <a:schemeClr val="tx1"/>
                          </a:solidFill>
                          <a:latin typeface="Calibri"/>
                          <a:ea typeface="+mn-ea"/>
                          <a:cs typeface="Calibri"/>
                        </a:rPr>
                        <a:t>10 children were treated with 10 sessions</a:t>
                      </a:r>
                      <a:endParaRPr lang="en-US" sz="1800" b="0" i="0" kern="120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spcBef>
                          <a:spcPts val="0"/>
                        </a:spcBef>
                        <a:spcAft>
                          <a:spcPts val="0"/>
                        </a:spcAft>
                      </a:pPr>
                      <a:r>
                        <a:rPr lang="en-US" sz="1800" kern="1200" dirty="0" smtClean="0">
                          <a:solidFill>
                            <a:schemeClr val="tx1"/>
                          </a:solidFill>
                          <a:latin typeface="Calibri"/>
                          <a:ea typeface="+mn-ea"/>
                          <a:cs typeface="Calibri"/>
                        </a:rPr>
                        <a:t>10 children were treated with 10 sessions</a:t>
                      </a:r>
                      <a:endParaRPr lang="en-US" sz="1800" b="0" i="0" kern="1200" dirty="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0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cs typeface="Calibri" pitchFamily="34" charset="0"/>
                        </a:rPr>
                        <a:t>At the end of the month URR, HB% and HT were measured.</a:t>
                      </a:r>
                      <a:endParaRPr lang="en-US" sz="1800" b="0" i="0" u="none" strike="noStrike" kern="12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latin typeface="Calibri" pitchFamily="34" charset="0"/>
                          <a:cs typeface="Calibri" pitchFamily="34" charset="0"/>
                        </a:rPr>
                        <a:t>At the end of the month URR, HB% and HT were measured.</a:t>
                      </a: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dirty="0" smtClean="0">
                          <a:latin typeface="Calibri" pitchFamily="34" charset="0"/>
                          <a:cs typeface="Calibri" pitchFamily="34" charset="0"/>
                        </a:rPr>
                        <a:t>Urea Reduction Ration (URR) of each session</a:t>
                      </a:r>
                      <a:r>
                        <a:rPr lang="en-US" sz="1800" baseline="0" dirty="0" smtClean="0">
                          <a:latin typeface="Calibri" pitchFamily="34" charset="0"/>
                          <a:cs typeface="Calibri" pitchFamily="34" charset="0"/>
                        </a:rPr>
                        <a:t> was measured</a:t>
                      </a: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800" dirty="0" smtClean="0">
                          <a:latin typeface="Calibri" pitchFamily="34" charset="0"/>
                          <a:cs typeface="Calibri" pitchFamily="34" charset="0"/>
                        </a:rPr>
                        <a:t>Urea Reduction Ration (URR) of each session</a:t>
                      </a:r>
                      <a:r>
                        <a:rPr lang="en-US" sz="1800" baseline="0" dirty="0" smtClean="0">
                          <a:latin typeface="Calibri" pitchFamily="34" charset="0"/>
                          <a:cs typeface="Calibri" pitchFamily="34" charset="0"/>
                        </a:rPr>
                        <a:t> was measured</a:t>
                      </a: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2" name="Picture 2"/>
          <p:cNvPicPr>
            <a:picLocks noChangeAspect="1" noChangeArrowheads="1"/>
          </p:cNvPicPr>
          <p:nvPr/>
        </p:nvPicPr>
        <p:blipFill>
          <a:blip r:embed="rId3"/>
          <a:srcRect/>
          <a:stretch>
            <a:fillRect/>
          </a:stretch>
        </p:blipFill>
        <p:spPr bwMode="auto">
          <a:xfrm>
            <a:off x="285720" y="500042"/>
            <a:ext cx="1397013" cy="2340000"/>
          </a:xfrm>
          <a:prstGeom prst="rect">
            <a:avLst/>
          </a:prstGeom>
          <a:noFill/>
        </p:spPr>
      </p:pic>
      <p:sp>
        <p:nvSpPr>
          <p:cNvPr id="23" name="AutoShape 3"/>
          <p:cNvSpPr>
            <a:spLocks noChangeArrowheads="1"/>
          </p:cNvSpPr>
          <p:nvPr/>
        </p:nvSpPr>
        <p:spPr bwMode="auto">
          <a:xfrm rot="16609938">
            <a:off x="1432216"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24" name="AutoShape 5"/>
          <p:cNvSpPr>
            <a:spLocks noChangeArrowheads="1"/>
          </p:cNvSpPr>
          <p:nvPr/>
        </p:nvSpPr>
        <p:spPr bwMode="auto">
          <a:xfrm>
            <a:off x="1380312"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6"/>
          <p:cNvSpPr>
            <a:spLocks noChangeArrowheads="1"/>
          </p:cNvSpPr>
          <p:nvPr/>
        </p:nvSpPr>
        <p:spPr bwMode="auto">
          <a:xfrm rot="16200000">
            <a:off x="910561"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6" name="AutoShape 7"/>
          <p:cNvSpPr>
            <a:spLocks noChangeArrowheads="1"/>
          </p:cNvSpPr>
          <p:nvPr/>
        </p:nvSpPr>
        <p:spPr bwMode="auto">
          <a:xfrm>
            <a:off x="1380312"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7" name="AutoShape 8"/>
          <p:cNvSpPr>
            <a:spLocks noChangeArrowheads="1"/>
          </p:cNvSpPr>
          <p:nvPr/>
        </p:nvSpPr>
        <p:spPr bwMode="auto">
          <a:xfrm rot="10800000">
            <a:off x="468152"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8" name="Rectangle 17"/>
          <p:cNvSpPr>
            <a:spLocks noChangeArrowheads="1"/>
          </p:cNvSpPr>
          <p:nvPr/>
        </p:nvSpPr>
        <p:spPr bwMode="auto">
          <a:xfrm>
            <a:off x="1389223"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9" name="Rectangle 18"/>
          <p:cNvSpPr>
            <a:spLocks noChangeArrowheads="1"/>
          </p:cNvSpPr>
          <p:nvPr/>
        </p:nvSpPr>
        <p:spPr bwMode="auto">
          <a:xfrm>
            <a:off x="1389223"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0" name="Rectangle 19"/>
          <p:cNvSpPr>
            <a:spLocks noChangeArrowheads="1"/>
          </p:cNvSpPr>
          <p:nvPr/>
        </p:nvSpPr>
        <p:spPr bwMode="auto">
          <a:xfrm>
            <a:off x="580041"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1" name="Rectangle 20"/>
          <p:cNvSpPr>
            <a:spLocks noChangeArrowheads="1"/>
          </p:cNvSpPr>
          <p:nvPr/>
        </p:nvSpPr>
        <p:spPr bwMode="auto">
          <a:xfrm>
            <a:off x="756312"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2" name="Rectangle 21"/>
          <p:cNvSpPr>
            <a:spLocks noChangeArrowheads="1"/>
          </p:cNvSpPr>
          <p:nvPr/>
        </p:nvSpPr>
        <p:spPr bwMode="auto">
          <a:xfrm>
            <a:off x="470583"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3" name="Rectangle 22"/>
          <p:cNvSpPr>
            <a:spLocks noChangeArrowheads="1"/>
          </p:cNvSpPr>
          <p:nvPr/>
        </p:nvSpPr>
        <p:spPr bwMode="auto">
          <a:xfrm>
            <a:off x="469772"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4" name="AutoShape 8"/>
          <p:cNvSpPr>
            <a:spLocks noChangeArrowheads="1"/>
          </p:cNvSpPr>
          <p:nvPr/>
        </p:nvSpPr>
        <p:spPr bwMode="auto">
          <a:xfrm rot="10800000">
            <a:off x="468152"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36" name="Picture 3"/>
          <p:cNvPicPr>
            <a:picLocks noChangeArrowheads="1"/>
          </p:cNvPicPr>
          <p:nvPr/>
        </p:nvPicPr>
        <p:blipFill>
          <a:blip r:embed="rId4"/>
          <a:srcRect l="16409" r="17597"/>
          <a:stretch>
            <a:fillRect/>
          </a:stretch>
        </p:blipFill>
        <p:spPr bwMode="auto">
          <a:xfrm>
            <a:off x="7027868" y="500042"/>
            <a:ext cx="1396800" cy="2340000"/>
          </a:xfrm>
          <a:prstGeom prst="rect">
            <a:avLst/>
          </a:prstGeom>
          <a:noFill/>
        </p:spPr>
      </p:pic>
      <p:sp>
        <p:nvSpPr>
          <p:cNvPr id="37" name="AutoShape 3"/>
          <p:cNvSpPr>
            <a:spLocks noChangeArrowheads="1"/>
          </p:cNvSpPr>
          <p:nvPr/>
        </p:nvSpPr>
        <p:spPr bwMode="auto">
          <a:xfrm rot="16609938">
            <a:off x="8186294" y="19442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38" name="AutoShape 5"/>
          <p:cNvSpPr>
            <a:spLocks noChangeArrowheads="1"/>
          </p:cNvSpPr>
          <p:nvPr/>
        </p:nvSpPr>
        <p:spPr bwMode="auto">
          <a:xfrm>
            <a:off x="8113630" y="822111"/>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0" name="AutoShape 7"/>
          <p:cNvSpPr>
            <a:spLocks noChangeArrowheads="1"/>
          </p:cNvSpPr>
          <p:nvPr/>
        </p:nvSpPr>
        <p:spPr bwMode="auto">
          <a:xfrm>
            <a:off x="8113630" y="227507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1" name="AutoShape 8"/>
          <p:cNvSpPr>
            <a:spLocks noChangeArrowheads="1"/>
          </p:cNvSpPr>
          <p:nvPr/>
        </p:nvSpPr>
        <p:spPr bwMode="auto">
          <a:xfrm rot="10800000">
            <a:off x="7228694" y="785624"/>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2" name="Rectangle 17"/>
          <p:cNvSpPr>
            <a:spLocks noChangeArrowheads="1"/>
          </p:cNvSpPr>
          <p:nvPr/>
        </p:nvSpPr>
        <p:spPr bwMode="auto">
          <a:xfrm>
            <a:off x="8122541" y="642918"/>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5" name="Rectangle 20"/>
          <p:cNvSpPr>
            <a:spLocks noChangeArrowheads="1"/>
          </p:cNvSpPr>
          <p:nvPr/>
        </p:nvSpPr>
        <p:spPr bwMode="auto">
          <a:xfrm>
            <a:off x="7489630" y="2648879"/>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7" name="Rectangle 22"/>
          <p:cNvSpPr>
            <a:spLocks noChangeArrowheads="1"/>
          </p:cNvSpPr>
          <p:nvPr/>
        </p:nvSpPr>
        <p:spPr bwMode="auto">
          <a:xfrm>
            <a:off x="7237913" y="644539"/>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0" name="AutoShape 8"/>
          <p:cNvSpPr>
            <a:spLocks noChangeArrowheads="1"/>
          </p:cNvSpPr>
          <p:nvPr/>
        </p:nvSpPr>
        <p:spPr bwMode="auto">
          <a:xfrm rot="10800000">
            <a:off x="7228694" y="157161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57" name="Picture 2"/>
          <p:cNvPicPr>
            <a:picLocks noChangeAspect="1" noChangeArrowheads="1"/>
          </p:cNvPicPr>
          <p:nvPr/>
        </p:nvPicPr>
        <p:blipFill>
          <a:blip r:embed="rId3"/>
          <a:srcRect/>
          <a:stretch>
            <a:fillRect/>
          </a:stretch>
        </p:blipFill>
        <p:spPr bwMode="auto">
          <a:xfrm>
            <a:off x="2562906" y="500042"/>
            <a:ext cx="1397013" cy="2340000"/>
          </a:xfrm>
          <a:prstGeom prst="rect">
            <a:avLst/>
          </a:prstGeom>
          <a:noFill/>
        </p:spPr>
      </p:pic>
      <p:sp>
        <p:nvSpPr>
          <p:cNvPr id="58" name="AutoShape 3"/>
          <p:cNvSpPr>
            <a:spLocks noChangeArrowheads="1"/>
          </p:cNvSpPr>
          <p:nvPr/>
        </p:nvSpPr>
        <p:spPr bwMode="auto">
          <a:xfrm rot="16609938">
            <a:off x="3709402"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59" name="AutoShape 5"/>
          <p:cNvSpPr>
            <a:spLocks noChangeArrowheads="1"/>
          </p:cNvSpPr>
          <p:nvPr/>
        </p:nvSpPr>
        <p:spPr bwMode="auto">
          <a:xfrm>
            <a:off x="3657498"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0" name="AutoShape 6"/>
          <p:cNvSpPr>
            <a:spLocks noChangeArrowheads="1"/>
          </p:cNvSpPr>
          <p:nvPr/>
        </p:nvSpPr>
        <p:spPr bwMode="auto">
          <a:xfrm rot="16200000">
            <a:off x="3187747"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1" name="AutoShape 7"/>
          <p:cNvSpPr>
            <a:spLocks noChangeArrowheads="1"/>
          </p:cNvSpPr>
          <p:nvPr/>
        </p:nvSpPr>
        <p:spPr bwMode="auto">
          <a:xfrm>
            <a:off x="3657498"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2" name="AutoShape 8"/>
          <p:cNvSpPr>
            <a:spLocks noChangeArrowheads="1"/>
          </p:cNvSpPr>
          <p:nvPr/>
        </p:nvSpPr>
        <p:spPr bwMode="auto">
          <a:xfrm rot="10800000">
            <a:off x="2745338"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3" name="Rectangle 17"/>
          <p:cNvSpPr>
            <a:spLocks noChangeArrowheads="1"/>
          </p:cNvSpPr>
          <p:nvPr/>
        </p:nvSpPr>
        <p:spPr bwMode="auto">
          <a:xfrm>
            <a:off x="3666409"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4" name="Rectangle 18"/>
          <p:cNvSpPr>
            <a:spLocks noChangeArrowheads="1"/>
          </p:cNvSpPr>
          <p:nvPr/>
        </p:nvSpPr>
        <p:spPr bwMode="auto">
          <a:xfrm>
            <a:off x="3666409"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5" name="Rectangle 19"/>
          <p:cNvSpPr>
            <a:spLocks noChangeArrowheads="1"/>
          </p:cNvSpPr>
          <p:nvPr/>
        </p:nvSpPr>
        <p:spPr bwMode="auto">
          <a:xfrm>
            <a:off x="2857227"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66" name="Rectangle 20"/>
          <p:cNvSpPr>
            <a:spLocks noChangeArrowheads="1"/>
          </p:cNvSpPr>
          <p:nvPr/>
        </p:nvSpPr>
        <p:spPr bwMode="auto">
          <a:xfrm>
            <a:off x="3033498"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7" name="Rectangle 21"/>
          <p:cNvSpPr>
            <a:spLocks noChangeArrowheads="1"/>
          </p:cNvSpPr>
          <p:nvPr/>
        </p:nvSpPr>
        <p:spPr bwMode="auto">
          <a:xfrm>
            <a:off x="2747769"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8" name="Rectangle 22"/>
          <p:cNvSpPr>
            <a:spLocks noChangeArrowheads="1"/>
          </p:cNvSpPr>
          <p:nvPr/>
        </p:nvSpPr>
        <p:spPr bwMode="auto">
          <a:xfrm>
            <a:off x="2746958"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9" name="AutoShape 8"/>
          <p:cNvSpPr>
            <a:spLocks noChangeArrowheads="1"/>
          </p:cNvSpPr>
          <p:nvPr/>
        </p:nvSpPr>
        <p:spPr bwMode="auto">
          <a:xfrm rot="10800000">
            <a:off x="2745338"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70" name="Picture 2"/>
          <p:cNvPicPr>
            <a:picLocks noChangeAspect="1" noChangeArrowheads="1"/>
          </p:cNvPicPr>
          <p:nvPr/>
        </p:nvPicPr>
        <p:blipFill>
          <a:blip r:embed="rId3"/>
          <a:srcRect/>
          <a:stretch>
            <a:fillRect/>
          </a:stretch>
        </p:blipFill>
        <p:spPr bwMode="auto">
          <a:xfrm>
            <a:off x="4790972" y="500042"/>
            <a:ext cx="1397013" cy="2340000"/>
          </a:xfrm>
          <a:prstGeom prst="rect">
            <a:avLst/>
          </a:prstGeom>
          <a:noFill/>
        </p:spPr>
      </p:pic>
      <p:sp>
        <p:nvSpPr>
          <p:cNvPr id="71" name="AutoShape 3"/>
          <p:cNvSpPr>
            <a:spLocks noChangeArrowheads="1"/>
          </p:cNvSpPr>
          <p:nvPr/>
        </p:nvSpPr>
        <p:spPr bwMode="auto">
          <a:xfrm rot="16609938">
            <a:off x="5937468"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72" name="AutoShape 5"/>
          <p:cNvSpPr>
            <a:spLocks noChangeArrowheads="1"/>
          </p:cNvSpPr>
          <p:nvPr/>
        </p:nvSpPr>
        <p:spPr bwMode="auto">
          <a:xfrm>
            <a:off x="5885564"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3" name="AutoShape 6"/>
          <p:cNvSpPr>
            <a:spLocks noChangeArrowheads="1"/>
          </p:cNvSpPr>
          <p:nvPr/>
        </p:nvSpPr>
        <p:spPr bwMode="auto">
          <a:xfrm rot="16200000">
            <a:off x="5415813"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4" name="AutoShape 7"/>
          <p:cNvSpPr>
            <a:spLocks noChangeArrowheads="1"/>
          </p:cNvSpPr>
          <p:nvPr/>
        </p:nvSpPr>
        <p:spPr bwMode="auto">
          <a:xfrm>
            <a:off x="5885564"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5" name="AutoShape 8"/>
          <p:cNvSpPr>
            <a:spLocks noChangeArrowheads="1"/>
          </p:cNvSpPr>
          <p:nvPr/>
        </p:nvSpPr>
        <p:spPr bwMode="auto">
          <a:xfrm rot="10800000">
            <a:off x="4973404"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6" name="Rectangle 17"/>
          <p:cNvSpPr>
            <a:spLocks noChangeArrowheads="1"/>
          </p:cNvSpPr>
          <p:nvPr/>
        </p:nvSpPr>
        <p:spPr bwMode="auto">
          <a:xfrm>
            <a:off x="5894475"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7" name="Rectangle 18"/>
          <p:cNvSpPr>
            <a:spLocks noChangeArrowheads="1"/>
          </p:cNvSpPr>
          <p:nvPr/>
        </p:nvSpPr>
        <p:spPr bwMode="auto">
          <a:xfrm>
            <a:off x="5894475"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8" name="Rectangle 19"/>
          <p:cNvSpPr>
            <a:spLocks noChangeArrowheads="1"/>
          </p:cNvSpPr>
          <p:nvPr/>
        </p:nvSpPr>
        <p:spPr bwMode="auto">
          <a:xfrm>
            <a:off x="5085293"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9" name="Rectangle 20"/>
          <p:cNvSpPr>
            <a:spLocks noChangeArrowheads="1"/>
          </p:cNvSpPr>
          <p:nvPr/>
        </p:nvSpPr>
        <p:spPr bwMode="auto">
          <a:xfrm>
            <a:off x="5261564"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0" name="Rectangle 21"/>
          <p:cNvSpPr>
            <a:spLocks noChangeArrowheads="1"/>
          </p:cNvSpPr>
          <p:nvPr/>
        </p:nvSpPr>
        <p:spPr bwMode="auto">
          <a:xfrm>
            <a:off x="4975835"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81" name="Rectangle 22"/>
          <p:cNvSpPr>
            <a:spLocks noChangeArrowheads="1"/>
          </p:cNvSpPr>
          <p:nvPr/>
        </p:nvSpPr>
        <p:spPr bwMode="auto">
          <a:xfrm>
            <a:off x="4975024"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82" name="AutoShape 8"/>
          <p:cNvSpPr>
            <a:spLocks noChangeArrowheads="1"/>
          </p:cNvSpPr>
          <p:nvPr/>
        </p:nvSpPr>
        <p:spPr bwMode="auto">
          <a:xfrm rot="10800000">
            <a:off x="4973404"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4" name="Rounded Rectangle 83"/>
          <p:cNvSpPr/>
          <p:nvPr/>
        </p:nvSpPr>
        <p:spPr>
          <a:xfrm>
            <a:off x="6157124"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5" name="Rectangle 84"/>
          <p:cNvSpPr/>
          <p:nvPr/>
        </p:nvSpPr>
        <p:spPr>
          <a:xfrm>
            <a:off x="6014248"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Rounded Rectangle 85"/>
          <p:cNvSpPr/>
          <p:nvPr/>
        </p:nvSpPr>
        <p:spPr>
          <a:xfrm>
            <a:off x="3942546" y="1285860"/>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7" name="Rectangle 86"/>
          <p:cNvSpPr/>
          <p:nvPr/>
        </p:nvSpPr>
        <p:spPr>
          <a:xfrm>
            <a:off x="3799670" y="1398373"/>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8" name="Rounded Rectangle 87"/>
          <p:cNvSpPr/>
          <p:nvPr/>
        </p:nvSpPr>
        <p:spPr>
          <a:xfrm>
            <a:off x="1656530"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9" name="Rectangle 88"/>
          <p:cNvSpPr/>
          <p:nvPr/>
        </p:nvSpPr>
        <p:spPr>
          <a:xfrm>
            <a:off x="1513654"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Rounded Rectangle 89"/>
          <p:cNvSpPr/>
          <p:nvPr/>
        </p:nvSpPr>
        <p:spPr>
          <a:xfrm>
            <a:off x="8371702" y="1673413"/>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1" name="Rectangle 90"/>
          <p:cNvSpPr/>
          <p:nvPr/>
        </p:nvSpPr>
        <p:spPr>
          <a:xfrm>
            <a:off x="8228826" y="1785926"/>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3" name="Rectangle 82"/>
          <p:cNvSpPr/>
          <p:nvPr/>
        </p:nvSpPr>
        <p:spPr>
          <a:xfrm>
            <a:off x="1571604" y="2916792"/>
            <a:ext cx="5643586" cy="369332"/>
          </a:xfrm>
          <a:prstGeom prst="rect">
            <a:avLst/>
          </a:prstGeom>
        </p:spPr>
        <p:txBody>
          <a:bodyPr wrap="square">
            <a:spAutoFit/>
          </a:bodyPr>
          <a:lstStyle/>
          <a:p>
            <a:pPr algn="l"/>
            <a:r>
              <a:rPr lang="en-US" dirty="0" smtClean="0">
                <a:latin typeface="Calibri" pitchFamily="34" charset="0"/>
                <a:cs typeface="Calibri" pitchFamily="34" charset="0"/>
              </a:rPr>
              <a:t>In </a:t>
            </a:r>
            <a:r>
              <a:rPr lang="en-US" b="1" dirty="0" smtClean="0">
                <a:solidFill>
                  <a:srgbClr val="FF0000"/>
                </a:solidFill>
                <a:latin typeface="Calibri" pitchFamily="34" charset="0"/>
                <a:cs typeface="Calibri" pitchFamily="34" charset="0"/>
              </a:rPr>
              <a:t>Stage 1</a:t>
            </a:r>
            <a:r>
              <a:rPr lang="en-US" dirty="0" smtClean="0">
                <a:latin typeface="Calibri" pitchFamily="34" charset="0"/>
                <a:cs typeface="Calibri" pitchFamily="34" charset="0"/>
              </a:rPr>
              <a:t>, the ten children passed 4 sequential sub-Stages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2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 fill="hold"/>
                                        <p:tgtEl>
                                          <p:spTgt spid="37"/>
                                        </p:tgtEl>
                                        <p:attrNameLst>
                                          <p:attrName>r</p:attrName>
                                        </p:attrNameLst>
                                      </p:cBhvr>
                                    </p:animRot>
                                  </p:childTnLst>
                                </p:cTn>
                              </p:par>
                              <p:par>
                                <p:cTn id="9" presetID="22" presetClass="entr" presetSubtype="4" repeatCount="indefinite"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par>
                                <p:cTn id="12" presetID="22" presetClass="entr" presetSubtype="4" repeatCount="indefinite"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00"/>
                                        <p:tgtEl>
                                          <p:spTgt spid="34"/>
                                        </p:tgtEl>
                                      </p:cBhvr>
                                    </p:animEffect>
                                  </p:childTnLst>
                                </p:cTn>
                              </p:par>
                              <p:par>
                                <p:cTn id="15" presetID="22" presetClass="entr" presetSubtype="1" repeatCount="indefinite"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par>
                                <p:cTn id="18" presetID="22" presetClass="entr" presetSubtype="1" repeatCount="indefinite"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par>
                                <p:cTn id="21" presetID="22" presetClass="entr" presetSubtype="1" repeatCount="indefinite"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up)">
                                      <p:cBhvr>
                                        <p:cTn id="23" dur="500"/>
                                        <p:tgtEl>
                                          <p:spTgt spid="38"/>
                                        </p:tgtEl>
                                      </p:cBhvr>
                                    </p:animEffect>
                                  </p:childTnLst>
                                </p:cTn>
                              </p:par>
                              <p:par>
                                <p:cTn id="24" presetID="22" presetClass="entr" presetSubtype="1" repeatCount="indefinite"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par>
                                <p:cTn id="27" presetID="22" presetClass="entr" presetSubtype="4" repeatCount="indefinite"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down)">
                                      <p:cBhvr>
                                        <p:cTn id="29" dur="500"/>
                                        <p:tgtEl>
                                          <p:spTgt spid="41"/>
                                        </p:tgtEl>
                                      </p:cBhvr>
                                    </p:animEffect>
                                  </p:childTnLst>
                                </p:cTn>
                              </p:par>
                              <p:par>
                                <p:cTn id="30" presetID="22" presetClass="entr" presetSubtype="4" repeatCount="indefinite"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down)">
                                      <p:cBhvr>
                                        <p:cTn id="32" dur="500"/>
                                        <p:tgtEl>
                                          <p:spTgt spid="50"/>
                                        </p:tgtEl>
                                      </p:cBhvr>
                                    </p:animEffect>
                                  </p:childTnLst>
                                </p:cTn>
                              </p:par>
                              <p:par>
                                <p:cTn id="33" presetID="8" presetClass="emph" presetSubtype="0" repeatCount="indefinite" fill="hold" grpId="0" nodeType="withEffect">
                                  <p:stCondLst>
                                    <p:cond delay="0"/>
                                  </p:stCondLst>
                                  <p:childTnLst>
                                    <p:animRot by="21600000">
                                      <p:cBhvr>
                                        <p:cTn id="34" dur="500" fill="hold"/>
                                        <p:tgtEl>
                                          <p:spTgt spid="58"/>
                                        </p:tgtEl>
                                        <p:attrNameLst>
                                          <p:attrName>r</p:attrName>
                                        </p:attrNameLst>
                                      </p:cBhvr>
                                    </p:animRot>
                                  </p:childTnLst>
                                </p:cTn>
                              </p:par>
                              <p:par>
                                <p:cTn id="35" presetID="22" presetClass="entr" presetSubtype="4" repeatCount="indefinite"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down)">
                                      <p:cBhvr>
                                        <p:cTn id="37" dur="500"/>
                                        <p:tgtEl>
                                          <p:spTgt spid="62"/>
                                        </p:tgtEl>
                                      </p:cBhvr>
                                    </p:animEffect>
                                  </p:childTnLst>
                                </p:cTn>
                              </p:par>
                              <p:par>
                                <p:cTn id="38" presetID="22" presetClass="entr" presetSubtype="4" repeatCount="indefinite"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down)">
                                      <p:cBhvr>
                                        <p:cTn id="40" dur="500"/>
                                        <p:tgtEl>
                                          <p:spTgt spid="69"/>
                                        </p:tgtEl>
                                      </p:cBhvr>
                                    </p:animEffect>
                                  </p:childTnLst>
                                </p:cTn>
                              </p:par>
                              <p:par>
                                <p:cTn id="41" presetID="22" presetClass="entr" presetSubtype="1" repeatCount="indefinite"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up)">
                                      <p:cBhvr>
                                        <p:cTn id="43" dur="500"/>
                                        <p:tgtEl>
                                          <p:spTgt spid="59"/>
                                        </p:tgtEl>
                                      </p:cBhvr>
                                    </p:animEffect>
                                  </p:childTnLst>
                                </p:cTn>
                              </p:par>
                              <p:par>
                                <p:cTn id="44" presetID="22" presetClass="entr" presetSubtype="1" repeatCount="indefinite"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up)">
                                      <p:cBhvr>
                                        <p:cTn id="46" dur="500"/>
                                        <p:tgtEl>
                                          <p:spTgt spid="61"/>
                                        </p:tgtEl>
                                      </p:cBhvr>
                                    </p:animEffect>
                                  </p:childTnLst>
                                </p:cTn>
                              </p:par>
                              <p:par>
                                <p:cTn id="47" presetID="8" presetClass="emph" presetSubtype="0" repeatCount="indefinite" fill="hold" grpId="0" nodeType="withEffect">
                                  <p:stCondLst>
                                    <p:cond delay="0"/>
                                  </p:stCondLst>
                                  <p:childTnLst>
                                    <p:animRot by="21600000">
                                      <p:cBhvr>
                                        <p:cTn id="48" dur="500" fill="hold"/>
                                        <p:tgtEl>
                                          <p:spTgt spid="71"/>
                                        </p:tgtEl>
                                        <p:attrNameLst>
                                          <p:attrName>r</p:attrName>
                                        </p:attrNameLst>
                                      </p:cBhvr>
                                    </p:animRot>
                                  </p:childTnLst>
                                </p:cTn>
                              </p:par>
                              <p:par>
                                <p:cTn id="49" presetID="22" presetClass="entr" presetSubtype="4" repeatCount="indefinite"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wipe(down)">
                                      <p:cBhvr>
                                        <p:cTn id="51" dur="500"/>
                                        <p:tgtEl>
                                          <p:spTgt spid="75"/>
                                        </p:tgtEl>
                                      </p:cBhvr>
                                    </p:animEffect>
                                  </p:childTnLst>
                                </p:cTn>
                              </p:par>
                              <p:par>
                                <p:cTn id="52" presetID="22" presetClass="entr" presetSubtype="4" repeatCount="indefinite" fill="hold" grpId="0"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down)">
                                      <p:cBhvr>
                                        <p:cTn id="54" dur="500"/>
                                        <p:tgtEl>
                                          <p:spTgt spid="82"/>
                                        </p:tgtEl>
                                      </p:cBhvr>
                                    </p:animEffect>
                                  </p:childTnLst>
                                </p:cTn>
                              </p:par>
                              <p:par>
                                <p:cTn id="55" presetID="22" presetClass="entr" presetSubtype="1" repeatCount="indefinite"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up)">
                                      <p:cBhvr>
                                        <p:cTn id="57" dur="500"/>
                                        <p:tgtEl>
                                          <p:spTgt spid="72"/>
                                        </p:tgtEl>
                                      </p:cBhvr>
                                    </p:animEffect>
                                  </p:childTnLst>
                                </p:cTn>
                              </p:par>
                              <p:par>
                                <p:cTn id="58" presetID="22" presetClass="entr" presetSubtype="1" repeatCount="indefinite" fill="hold" grpId="0"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wipe(up)">
                                      <p:cBhvr>
                                        <p:cTn id="6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34" grpId="0" animBg="1"/>
      <p:bldP spid="37" grpId="0" animBg="1"/>
      <p:bldP spid="38" grpId="0" animBg="1"/>
      <p:bldP spid="40" grpId="0" animBg="1"/>
      <p:bldP spid="41" grpId="0" animBg="1"/>
      <p:bldP spid="50" grpId="0" animBg="1"/>
      <p:bldP spid="58" grpId="0" animBg="1"/>
      <p:bldP spid="59" grpId="0" animBg="1"/>
      <p:bldP spid="61" grpId="0" animBg="1"/>
      <p:bldP spid="62" grpId="0" animBg="1"/>
      <p:bldP spid="69" grpId="0" animBg="1"/>
      <p:bldP spid="71" grpId="0" animBg="1"/>
      <p:bldP spid="72" grpId="0" animBg="1"/>
      <p:bldP spid="74" grpId="0" animBg="1"/>
      <p:bldP spid="75" grpId="0" animBg="1"/>
      <p:bldP spid="8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400" b="1" dirty="0" smtClean="0"/>
              <a:t>Methods - Stage 1</a:t>
            </a:r>
          </a:p>
        </p:txBody>
      </p:sp>
      <p:graphicFrame>
        <p:nvGraphicFramePr>
          <p:cNvPr id="19" name="Table 18"/>
          <p:cNvGraphicFramePr>
            <a:graphicFrameLocks noGrp="1"/>
          </p:cNvGraphicFramePr>
          <p:nvPr/>
        </p:nvGraphicFramePr>
        <p:xfrm>
          <a:off x="217156" y="3309749"/>
          <a:ext cx="8784000" cy="3749040"/>
        </p:xfrm>
        <a:graphic>
          <a:graphicData uri="http://schemas.openxmlformats.org/drawingml/2006/table">
            <a:tbl>
              <a:tblPr rtl="1" firstRow="1" bandRow="1">
                <a:tableStyleId>{2D5ABB26-0587-4C30-8999-92F81FD0307C}</a:tableStyleId>
              </a:tblPr>
              <a:tblGrid>
                <a:gridCol w="1963318"/>
                <a:gridCol w="2429700"/>
                <a:gridCol w="2169162"/>
                <a:gridCol w="2221820"/>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1d</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1c</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1b</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1a</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Half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smtClean="0">
                          <a:solidFill>
                            <a:srgbClr val="FFFF00"/>
                          </a:solidFill>
                          <a:latin typeface="Calibri" pitchFamily="34" charset="0"/>
                          <a:ea typeface="+mn-ea"/>
                          <a:cs typeface="Calibri" pitchFamily="34" charset="0"/>
                        </a:rPr>
                        <a:t>R-AHD</a:t>
                      </a:r>
                      <a:r>
                        <a:rPr lang="en-US" sz="1800" kern="1200" baseline="30000" smtClean="0">
                          <a:solidFill>
                            <a:srgbClr val="FFFF00"/>
                          </a:solidFill>
                          <a:latin typeface="Calibri" pitchFamily="34" charset="0"/>
                          <a:ea typeface="+mn-ea"/>
                          <a:cs typeface="Calibri" pitchFamily="34" charset="0"/>
                        </a:rPr>
                        <a:t>0</a:t>
                      </a:r>
                      <a:r>
                        <a:rPr lang="en-US" sz="1800" kern="1200" smtClean="0">
                          <a:solidFill>
                            <a:srgbClr val="FFFF00"/>
                          </a:solidFill>
                          <a:latin typeface="Calibri" pitchFamily="34" charset="0"/>
                          <a:ea typeface="+mn-ea"/>
                          <a:cs typeface="Calibri" pitchFamily="34" charset="0"/>
                        </a:rPr>
                        <a:t> sessions</a:t>
                      </a:r>
                      <a:endParaRPr lang="en-US" sz="1800" kern="1200" dirty="0" smtClean="0">
                        <a:solidFill>
                          <a:srgbClr val="FFFF00"/>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7594">
                <a:tc>
                  <a:txBody>
                    <a:bodyPr/>
                    <a:lstStyle/>
                    <a:p>
                      <a:pPr algn="l" rtl="0"/>
                      <a:r>
                        <a:rPr lang="en-US" sz="1800" dirty="0" smtClean="0">
                          <a:latin typeface="Calibri" pitchFamily="34" charset="0"/>
                          <a:cs typeface="Calibri" pitchFamily="34" charset="0"/>
                        </a:rPr>
                        <a:t>10 children were  treated</a:t>
                      </a:r>
                      <a:r>
                        <a:rPr lang="en-US" sz="1800" baseline="0" dirty="0" smtClean="0">
                          <a:latin typeface="Calibri" pitchFamily="34" charset="0"/>
                          <a:cs typeface="Calibri" pitchFamily="34" charset="0"/>
                        </a:rPr>
                        <a:t> with </a:t>
                      </a:r>
                      <a:endParaRPr lang="ar-SA" sz="180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tx1"/>
                          </a:solidFill>
                          <a:latin typeface="Calibri" pitchFamily="34" charset="0"/>
                          <a:cs typeface="Calibri" pitchFamily="34" charset="0"/>
                        </a:rPr>
                        <a:t> </a:t>
                      </a:r>
                      <a:r>
                        <a:rPr lang="en-US" sz="1800" b="0" i="0" u="none" strike="noStrike" kern="1200" baseline="0" dirty="0" smtClean="0">
                          <a:solidFill>
                            <a:schemeClr val="tx1"/>
                          </a:solidFill>
                          <a:latin typeface="Calibri" pitchFamily="34" charset="0"/>
                          <a:cs typeface="Calibri" pitchFamily="34" charset="0"/>
                        </a:rPr>
                        <a:t>t</a:t>
                      </a:r>
                      <a:r>
                        <a:rPr lang="en-US" sz="1800" b="0" i="0" u="none" strike="noStrike" kern="1200" dirty="0" smtClean="0">
                          <a:solidFill>
                            <a:schemeClr val="tx1"/>
                          </a:solidFill>
                          <a:latin typeface="Calibri" pitchFamily="34" charset="0"/>
                          <a:cs typeface="Calibri" pitchFamily="34" charset="0"/>
                        </a:rPr>
                        <a:t>rice </a:t>
                      </a:r>
                      <a:r>
                        <a:rPr lang="en-US" sz="1800" b="0" i="0" u="none" strike="noStrike" kern="1200" dirty="0">
                          <a:solidFill>
                            <a:schemeClr val="tx1"/>
                          </a:solidFill>
                          <a:latin typeface="Calibri" pitchFamily="34" charset="0"/>
                          <a:cs typeface="Calibri" pitchFamily="34" charset="0"/>
                        </a:rPr>
                        <a:t>weekly </a:t>
                      </a:r>
                      <a:r>
                        <a:rPr lang="en-US" sz="1800" b="0" i="0" u="none" strike="noStrike" kern="1200" dirty="0" smtClean="0">
                          <a:solidFill>
                            <a:schemeClr val="tx1"/>
                          </a:solidFill>
                          <a:latin typeface="Calibri" pitchFamily="34" charset="0"/>
                          <a:cs typeface="Calibri" pitchFamily="34" charset="0"/>
                        </a:rPr>
                        <a:t>for  1 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10 children </a:t>
                      </a:r>
                      <a:r>
                        <a:rPr lang="en-US" sz="1800" b="0" i="0" u="none" strike="noStrike" kern="1200" dirty="0" smtClean="0">
                          <a:solidFill>
                            <a:schemeClr val="tx1"/>
                          </a:solidFill>
                          <a:latin typeface="Calibri" pitchFamily="34" charset="0"/>
                          <a:cs typeface="Calibri" pitchFamily="34" charset="0"/>
                        </a:rPr>
                        <a:t>  were treated with trice </a:t>
                      </a:r>
                      <a:r>
                        <a:rPr lang="en-US" sz="1800" b="0" i="0" u="none" strike="noStrike" kern="1200" dirty="0">
                          <a:solidFill>
                            <a:schemeClr val="tx1"/>
                          </a:solidFill>
                          <a:latin typeface="Calibri" pitchFamily="34" charset="0"/>
                          <a:cs typeface="Calibri" pitchFamily="34" charset="0"/>
                        </a:rPr>
                        <a:t>weekly for </a:t>
                      </a:r>
                      <a:r>
                        <a:rPr lang="en-US" sz="1800" b="0" i="0" u="none" strike="noStrike" kern="1200" baseline="0" dirty="0">
                          <a:solidFill>
                            <a:schemeClr val="tx1"/>
                          </a:solidFill>
                          <a:latin typeface="Calibri" pitchFamily="34" charset="0"/>
                          <a:cs typeface="Calibri" pitchFamily="34" charset="0"/>
                        </a:rPr>
                        <a:t> ≈ </a:t>
                      </a:r>
                      <a:r>
                        <a:rPr lang="en-US" sz="1800" b="0" i="0" u="none" strike="noStrike" kern="1200" baseline="0" dirty="0" smtClean="0">
                          <a:solidFill>
                            <a:schemeClr val="tx1"/>
                          </a:solidFill>
                          <a:latin typeface="Calibri" pitchFamily="34" charset="0"/>
                          <a:cs typeface="Calibri" pitchFamily="34" charset="0"/>
                        </a:rPr>
                        <a:t>1</a:t>
                      </a:r>
                      <a:r>
                        <a:rPr lang="en-US" sz="1800" b="0" i="0" u="none" strike="noStrike" kern="1200" dirty="0" smtClean="0">
                          <a:solidFill>
                            <a:schemeClr val="tx1"/>
                          </a:solidFill>
                          <a:latin typeface="Calibri" pitchFamily="34" charset="0"/>
                          <a:cs typeface="Calibri" pitchFamily="34" charset="0"/>
                        </a:rPr>
                        <a:t> Mo</a:t>
                      </a:r>
                      <a:endParaRPr lang="en-US" sz="1800" b="0" i="0" u="none" strike="noStrike" kern="1200" dirty="0">
                        <a:solidFill>
                          <a:schemeClr val="tx1"/>
                        </a:solidFill>
                        <a:latin typeface="Calibri" pitchFamily="34" charset="0"/>
                        <a:cs typeface="Calibri"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rgbClr val="FFFF00"/>
                          </a:solidFill>
                          <a:latin typeface="Calibri" pitchFamily="34" charset="0"/>
                          <a:cs typeface="Calibri" pitchFamily="34" charset="0"/>
                        </a:rPr>
                        <a:t>(Total = 145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10 children were treated with 10 sessions</a:t>
                      </a: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10 children were treated with 10 sessions</a:t>
                      </a: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0837">
                <a:tc gridSpan="4">
                  <a:txBody>
                    <a:bodyPr/>
                    <a:lstStyle/>
                    <a:p>
                      <a:pPr marL="342900" indent="-342900" algn="just" rtl="0">
                        <a:buFontTx/>
                        <a:buAutoNum type="alphaUcParenBoth"/>
                      </a:pPr>
                      <a:r>
                        <a:rPr lang="en-US" sz="1800" b="1" u="none" dirty="0" smtClean="0">
                          <a:latin typeface="Calibri" pitchFamily="34" charset="0"/>
                          <a:cs typeface="Calibri" pitchFamily="34" charset="0"/>
                        </a:rPr>
                        <a:t>Efficiency of the AHD</a:t>
                      </a:r>
                      <a:r>
                        <a:rPr lang="en-US" sz="1800" u="none" dirty="0" smtClean="0">
                          <a:latin typeface="Calibri" pitchFamily="34" charset="0"/>
                          <a:cs typeface="Calibri" pitchFamily="34" charset="0"/>
                        </a:rPr>
                        <a:t>; was studied by </a:t>
                      </a:r>
                      <a:r>
                        <a:rPr lang="en-US" sz="1800" dirty="0" smtClean="0">
                          <a:latin typeface="Calibri" pitchFamily="34" charset="0"/>
                          <a:cs typeface="Calibri" pitchFamily="34" charset="0"/>
                        </a:rPr>
                        <a:t>comparing the URR in </a:t>
                      </a:r>
                    </a:p>
                    <a:p>
                      <a:pPr marL="342900" indent="-342900" algn="just" rtl="0">
                        <a:buFont typeface="Arial" pitchFamily="34" charset="0"/>
                        <a:buChar char="•"/>
                      </a:pPr>
                      <a:r>
                        <a:rPr lang="en-US" sz="1800" dirty="0" smtClean="0">
                          <a:latin typeface="Calibri" pitchFamily="34" charset="0"/>
                          <a:cs typeface="Calibri" pitchFamily="34" charset="0"/>
                        </a:rPr>
                        <a:t>       R-AHD</a:t>
                      </a:r>
                      <a:r>
                        <a:rPr lang="en-US" sz="1800" baseline="30000" dirty="0" smtClean="0">
                          <a:latin typeface="Calibri" pitchFamily="34" charset="0"/>
                          <a:cs typeface="Calibri" pitchFamily="34" charset="0"/>
                        </a:rPr>
                        <a:t>0</a:t>
                      </a:r>
                      <a:r>
                        <a:rPr lang="en-US" sz="1800" dirty="0" smtClean="0">
                          <a:latin typeface="Calibri" pitchFamily="34" charset="0"/>
                          <a:cs typeface="Calibri" pitchFamily="34" charset="0"/>
                        </a:rPr>
                        <a:t>  </a:t>
                      </a:r>
                      <a:r>
                        <a:rPr lang="en-US" sz="1800" dirty="0" smtClean="0">
                          <a:solidFill>
                            <a:srgbClr val="FF0000"/>
                          </a:solidFill>
                          <a:latin typeface="Calibri" pitchFamily="34" charset="0"/>
                          <a:cs typeface="Calibri" pitchFamily="34" charset="0"/>
                        </a:rPr>
                        <a:t>(Stage 1a,b)</a:t>
                      </a:r>
                      <a:r>
                        <a:rPr lang="en-US" sz="1800" dirty="0" smtClean="0">
                          <a:solidFill>
                            <a:srgbClr val="FFFF00"/>
                          </a:solidFill>
                          <a:latin typeface="Calibri" pitchFamily="34" charset="0"/>
                          <a:cs typeface="Calibri" pitchFamily="34" charset="0"/>
                        </a:rPr>
                        <a:t> </a:t>
                      </a:r>
                      <a:r>
                        <a:rPr lang="en-US" sz="1800" dirty="0" smtClean="0">
                          <a:latin typeface="Calibri" pitchFamily="34" charset="0"/>
                          <a:cs typeface="Calibri" pitchFamily="34" charset="0"/>
                        </a:rPr>
                        <a:t>and in </a:t>
                      </a:r>
                    </a:p>
                    <a:p>
                      <a:pPr marL="342900" indent="-342900" algn="just" rtl="0">
                        <a:buFont typeface="Arial" pitchFamily="34" charset="0"/>
                        <a:buChar char="•"/>
                      </a:pPr>
                      <a:r>
                        <a:rPr lang="en-US" sz="1800" dirty="0" smtClean="0">
                          <a:latin typeface="Calibri" pitchFamily="34" charset="0"/>
                          <a:cs typeface="Calibri" pitchFamily="34" charset="0"/>
                        </a:rPr>
                        <a:t>       DNHD sessions </a:t>
                      </a:r>
                      <a:r>
                        <a:rPr lang="en-US" sz="1800" dirty="0" smtClean="0">
                          <a:solidFill>
                            <a:srgbClr val="FF0000"/>
                          </a:solidFill>
                          <a:latin typeface="Calibri" pitchFamily="34" charset="0"/>
                          <a:cs typeface="Calibri" pitchFamily="34" charset="0"/>
                        </a:rPr>
                        <a:t>(Stage 1d) </a:t>
                      </a:r>
                      <a:r>
                        <a:rPr lang="en-US" sz="1800" dirty="0" smtClean="0">
                          <a:latin typeface="Calibri" pitchFamily="34" charset="0"/>
                          <a:cs typeface="Calibri" pitchFamily="34" charset="0"/>
                        </a:rPr>
                        <a:t>measured in  the same patient. </a:t>
                      </a:r>
                    </a:p>
                    <a:p>
                      <a:pPr marL="0" indent="0" algn="just" rtl="0">
                        <a:buFont typeface="Arial" pitchFamily="34" charset="0"/>
                        <a:buNone/>
                      </a:pPr>
                      <a:r>
                        <a:rPr lang="en-US" sz="1800" dirty="0" smtClean="0">
                          <a:solidFill>
                            <a:srgbClr val="FFFF00"/>
                          </a:solidFill>
                          <a:latin typeface="Calibri" pitchFamily="34" charset="0"/>
                          <a:cs typeface="Calibri" pitchFamily="34" charset="0"/>
                        </a:rPr>
                        <a:t>URR carries a possibility errors in calculating efficiency due to errors in post dialysis sampling or due to residual renal function.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2" name="Picture 2"/>
          <p:cNvPicPr>
            <a:picLocks noChangeAspect="1" noChangeArrowheads="1"/>
          </p:cNvPicPr>
          <p:nvPr/>
        </p:nvPicPr>
        <p:blipFill>
          <a:blip r:embed="rId3"/>
          <a:srcRect/>
          <a:stretch>
            <a:fillRect/>
          </a:stretch>
        </p:blipFill>
        <p:spPr bwMode="auto">
          <a:xfrm>
            <a:off x="285720" y="500042"/>
            <a:ext cx="1397013" cy="2340000"/>
          </a:xfrm>
          <a:prstGeom prst="rect">
            <a:avLst/>
          </a:prstGeom>
          <a:noFill/>
        </p:spPr>
      </p:pic>
      <p:sp>
        <p:nvSpPr>
          <p:cNvPr id="23" name="AutoShape 3"/>
          <p:cNvSpPr>
            <a:spLocks noChangeArrowheads="1"/>
          </p:cNvSpPr>
          <p:nvPr/>
        </p:nvSpPr>
        <p:spPr bwMode="auto">
          <a:xfrm rot="16609938">
            <a:off x="1432216"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24" name="AutoShape 5"/>
          <p:cNvSpPr>
            <a:spLocks noChangeArrowheads="1"/>
          </p:cNvSpPr>
          <p:nvPr/>
        </p:nvSpPr>
        <p:spPr bwMode="auto">
          <a:xfrm>
            <a:off x="1380312"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6"/>
          <p:cNvSpPr>
            <a:spLocks noChangeArrowheads="1"/>
          </p:cNvSpPr>
          <p:nvPr/>
        </p:nvSpPr>
        <p:spPr bwMode="auto">
          <a:xfrm rot="16200000">
            <a:off x="910561"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6" name="AutoShape 7"/>
          <p:cNvSpPr>
            <a:spLocks noChangeArrowheads="1"/>
          </p:cNvSpPr>
          <p:nvPr/>
        </p:nvSpPr>
        <p:spPr bwMode="auto">
          <a:xfrm>
            <a:off x="1380312"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7" name="AutoShape 8"/>
          <p:cNvSpPr>
            <a:spLocks noChangeArrowheads="1"/>
          </p:cNvSpPr>
          <p:nvPr/>
        </p:nvSpPr>
        <p:spPr bwMode="auto">
          <a:xfrm rot="10800000">
            <a:off x="468152"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8" name="Rectangle 17"/>
          <p:cNvSpPr>
            <a:spLocks noChangeArrowheads="1"/>
          </p:cNvSpPr>
          <p:nvPr/>
        </p:nvSpPr>
        <p:spPr bwMode="auto">
          <a:xfrm>
            <a:off x="1389223"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9" name="Rectangle 18"/>
          <p:cNvSpPr>
            <a:spLocks noChangeArrowheads="1"/>
          </p:cNvSpPr>
          <p:nvPr/>
        </p:nvSpPr>
        <p:spPr bwMode="auto">
          <a:xfrm>
            <a:off x="1389223"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0" name="Rectangle 19"/>
          <p:cNvSpPr>
            <a:spLocks noChangeArrowheads="1"/>
          </p:cNvSpPr>
          <p:nvPr/>
        </p:nvSpPr>
        <p:spPr bwMode="auto">
          <a:xfrm>
            <a:off x="580041"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1" name="Rectangle 20"/>
          <p:cNvSpPr>
            <a:spLocks noChangeArrowheads="1"/>
          </p:cNvSpPr>
          <p:nvPr/>
        </p:nvSpPr>
        <p:spPr bwMode="auto">
          <a:xfrm>
            <a:off x="756312"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2" name="Rectangle 21"/>
          <p:cNvSpPr>
            <a:spLocks noChangeArrowheads="1"/>
          </p:cNvSpPr>
          <p:nvPr/>
        </p:nvSpPr>
        <p:spPr bwMode="auto">
          <a:xfrm>
            <a:off x="470583"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3" name="Rectangle 22"/>
          <p:cNvSpPr>
            <a:spLocks noChangeArrowheads="1"/>
          </p:cNvSpPr>
          <p:nvPr/>
        </p:nvSpPr>
        <p:spPr bwMode="auto">
          <a:xfrm>
            <a:off x="469772"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4" name="AutoShape 8"/>
          <p:cNvSpPr>
            <a:spLocks noChangeArrowheads="1"/>
          </p:cNvSpPr>
          <p:nvPr/>
        </p:nvSpPr>
        <p:spPr bwMode="auto">
          <a:xfrm rot="10800000">
            <a:off x="468152"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36" name="Picture 3"/>
          <p:cNvPicPr>
            <a:picLocks noChangeArrowheads="1"/>
          </p:cNvPicPr>
          <p:nvPr/>
        </p:nvPicPr>
        <p:blipFill>
          <a:blip r:embed="rId4"/>
          <a:srcRect l="16409" r="17597"/>
          <a:stretch>
            <a:fillRect/>
          </a:stretch>
        </p:blipFill>
        <p:spPr bwMode="auto">
          <a:xfrm>
            <a:off x="7027868" y="500042"/>
            <a:ext cx="1396800" cy="2340000"/>
          </a:xfrm>
          <a:prstGeom prst="rect">
            <a:avLst/>
          </a:prstGeom>
          <a:noFill/>
        </p:spPr>
      </p:pic>
      <p:sp>
        <p:nvSpPr>
          <p:cNvPr id="37" name="AutoShape 3"/>
          <p:cNvSpPr>
            <a:spLocks noChangeArrowheads="1"/>
          </p:cNvSpPr>
          <p:nvPr/>
        </p:nvSpPr>
        <p:spPr bwMode="auto">
          <a:xfrm rot="16609938">
            <a:off x="8186294" y="19442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38" name="AutoShape 5"/>
          <p:cNvSpPr>
            <a:spLocks noChangeArrowheads="1"/>
          </p:cNvSpPr>
          <p:nvPr/>
        </p:nvSpPr>
        <p:spPr bwMode="auto">
          <a:xfrm>
            <a:off x="8113630" y="822111"/>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0" name="AutoShape 7"/>
          <p:cNvSpPr>
            <a:spLocks noChangeArrowheads="1"/>
          </p:cNvSpPr>
          <p:nvPr/>
        </p:nvSpPr>
        <p:spPr bwMode="auto">
          <a:xfrm>
            <a:off x="8113630" y="227507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1" name="AutoShape 8"/>
          <p:cNvSpPr>
            <a:spLocks noChangeArrowheads="1"/>
          </p:cNvSpPr>
          <p:nvPr/>
        </p:nvSpPr>
        <p:spPr bwMode="auto">
          <a:xfrm rot="10800000">
            <a:off x="7228694" y="785624"/>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2" name="Rectangle 17"/>
          <p:cNvSpPr>
            <a:spLocks noChangeArrowheads="1"/>
          </p:cNvSpPr>
          <p:nvPr/>
        </p:nvSpPr>
        <p:spPr bwMode="auto">
          <a:xfrm>
            <a:off x="8122541" y="642918"/>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5" name="Rectangle 20"/>
          <p:cNvSpPr>
            <a:spLocks noChangeArrowheads="1"/>
          </p:cNvSpPr>
          <p:nvPr/>
        </p:nvSpPr>
        <p:spPr bwMode="auto">
          <a:xfrm>
            <a:off x="7489630" y="2648879"/>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7" name="Rectangle 22"/>
          <p:cNvSpPr>
            <a:spLocks noChangeArrowheads="1"/>
          </p:cNvSpPr>
          <p:nvPr/>
        </p:nvSpPr>
        <p:spPr bwMode="auto">
          <a:xfrm>
            <a:off x="7237913" y="644539"/>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0" name="AutoShape 8"/>
          <p:cNvSpPr>
            <a:spLocks noChangeArrowheads="1"/>
          </p:cNvSpPr>
          <p:nvPr/>
        </p:nvSpPr>
        <p:spPr bwMode="auto">
          <a:xfrm rot="10800000">
            <a:off x="7228694" y="157161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57" name="Picture 2"/>
          <p:cNvPicPr>
            <a:picLocks noChangeAspect="1" noChangeArrowheads="1"/>
          </p:cNvPicPr>
          <p:nvPr/>
        </p:nvPicPr>
        <p:blipFill>
          <a:blip r:embed="rId3"/>
          <a:srcRect/>
          <a:stretch>
            <a:fillRect/>
          </a:stretch>
        </p:blipFill>
        <p:spPr bwMode="auto">
          <a:xfrm>
            <a:off x="2562906" y="500042"/>
            <a:ext cx="1397013" cy="2340000"/>
          </a:xfrm>
          <a:prstGeom prst="rect">
            <a:avLst/>
          </a:prstGeom>
          <a:noFill/>
        </p:spPr>
      </p:pic>
      <p:sp>
        <p:nvSpPr>
          <p:cNvPr id="58" name="AutoShape 3"/>
          <p:cNvSpPr>
            <a:spLocks noChangeArrowheads="1"/>
          </p:cNvSpPr>
          <p:nvPr/>
        </p:nvSpPr>
        <p:spPr bwMode="auto">
          <a:xfrm rot="16609938">
            <a:off x="3709402"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59" name="AutoShape 5"/>
          <p:cNvSpPr>
            <a:spLocks noChangeArrowheads="1"/>
          </p:cNvSpPr>
          <p:nvPr/>
        </p:nvSpPr>
        <p:spPr bwMode="auto">
          <a:xfrm>
            <a:off x="3657498"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0" name="AutoShape 6"/>
          <p:cNvSpPr>
            <a:spLocks noChangeArrowheads="1"/>
          </p:cNvSpPr>
          <p:nvPr/>
        </p:nvSpPr>
        <p:spPr bwMode="auto">
          <a:xfrm rot="16200000">
            <a:off x="3187747"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1" name="AutoShape 7"/>
          <p:cNvSpPr>
            <a:spLocks noChangeArrowheads="1"/>
          </p:cNvSpPr>
          <p:nvPr/>
        </p:nvSpPr>
        <p:spPr bwMode="auto">
          <a:xfrm>
            <a:off x="3657498"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2" name="AutoShape 8"/>
          <p:cNvSpPr>
            <a:spLocks noChangeArrowheads="1"/>
          </p:cNvSpPr>
          <p:nvPr/>
        </p:nvSpPr>
        <p:spPr bwMode="auto">
          <a:xfrm rot="10800000">
            <a:off x="2745338"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3" name="Rectangle 17"/>
          <p:cNvSpPr>
            <a:spLocks noChangeArrowheads="1"/>
          </p:cNvSpPr>
          <p:nvPr/>
        </p:nvSpPr>
        <p:spPr bwMode="auto">
          <a:xfrm>
            <a:off x="3666409"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4" name="Rectangle 18"/>
          <p:cNvSpPr>
            <a:spLocks noChangeArrowheads="1"/>
          </p:cNvSpPr>
          <p:nvPr/>
        </p:nvSpPr>
        <p:spPr bwMode="auto">
          <a:xfrm>
            <a:off x="3666409"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5" name="Rectangle 19"/>
          <p:cNvSpPr>
            <a:spLocks noChangeArrowheads="1"/>
          </p:cNvSpPr>
          <p:nvPr/>
        </p:nvSpPr>
        <p:spPr bwMode="auto">
          <a:xfrm>
            <a:off x="2857227"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66" name="Rectangle 20"/>
          <p:cNvSpPr>
            <a:spLocks noChangeArrowheads="1"/>
          </p:cNvSpPr>
          <p:nvPr/>
        </p:nvSpPr>
        <p:spPr bwMode="auto">
          <a:xfrm>
            <a:off x="3033498"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7" name="Rectangle 21"/>
          <p:cNvSpPr>
            <a:spLocks noChangeArrowheads="1"/>
          </p:cNvSpPr>
          <p:nvPr/>
        </p:nvSpPr>
        <p:spPr bwMode="auto">
          <a:xfrm>
            <a:off x="2747769"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8" name="Rectangle 22"/>
          <p:cNvSpPr>
            <a:spLocks noChangeArrowheads="1"/>
          </p:cNvSpPr>
          <p:nvPr/>
        </p:nvSpPr>
        <p:spPr bwMode="auto">
          <a:xfrm>
            <a:off x="2746958"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9" name="AutoShape 8"/>
          <p:cNvSpPr>
            <a:spLocks noChangeArrowheads="1"/>
          </p:cNvSpPr>
          <p:nvPr/>
        </p:nvSpPr>
        <p:spPr bwMode="auto">
          <a:xfrm rot="10800000">
            <a:off x="2745338"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70" name="Picture 2"/>
          <p:cNvPicPr>
            <a:picLocks noChangeAspect="1" noChangeArrowheads="1"/>
          </p:cNvPicPr>
          <p:nvPr/>
        </p:nvPicPr>
        <p:blipFill>
          <a:blip r:embed="rId3"/>
          <a:srcRect/>
          <a:stretch>
            <a:fillRect/>
          </a:stretch>
        </p:blipFill>
        <p:spPr bwMode="auto">
          <a:xfrm>
            <a:off x="4790972" y="500042"/>
            <a:ext cx="1397013" cy="2340000"/>
          </a:xfrm>
          <a:prstGeom prst="rect">
            <a:avLst/>
          </a:prstGeom>
          <a:noFill/>
        </p:spPr>
      </p:pic>
      <p:sp>
        <p:nvSpPr>
          <p:cNvPr id="71" name="AutoShape 3"/>
          <p:cNvSpPr>
            <a:spLocks noChangeArrowheads="1"/>
          </p:cNvSpPr>
          <p:nvPr/>
        </p:nvSpPr>
        <p:spPr bwMode="auto">
          <a:xfrm rot="16609938">
            <a:off x="5937468"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72" name="AutoShape 5"/>
          <p:cNvSpPr>
            <a:spLocks noChangeArrowheads="1"/>
          </p:cNvSpPr>
          <p:nvPr/>
        </p:nvSpPr>
        <p:spPr bwMode="auto">
          <a:xfrm>
            <a:off x="5885564"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3" name="AutoShape 6"/>
          <p:cNvSpPr>
            <a:spLocks noChangeArrowheads="1"/>
          </p:cNvSpPr>
          <p:nvPr/>
        </p:nvSpPr>
        <p:spPr bwMode="auto">
          <a:xfrm rot="16200000">
            <a:off x="5415813"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4" name="AutoShape 7"/>
          <p:cNvSpPr>
            <a:spLocks noChangeArrowheads="1"/>
          </p:cNvSpPr>
          <p:nvPr/>
        </p:nvSpPr>
        <p:spPr bwMode="auto">
          <a:xfrm>
            <a:off x="5885564"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5" name="AutoShape 8"/>
          <p:cNvSpPr>
            <a:spLocks noChangeArrowheads="1"/>
          </p:cNvSpPr>
          <p:nvPr/>
        </p:nvSpPr>
        <p:spPr bwMode="auto">
          <a:xfrm rot="10800000">
            <a:off x="4973404"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6" name="Rectangle 17"/>
          <p:cNvSpPr>
            <a:spLocks noChangeArrowheads="1"/>
          </p:cNvSpPr>
          <p:nvPr/>
        </p:nvSpPr>
        <p:spPr bwMode="auto">
          <a:xfrm>
            <a:off x="5894475"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7" name="Rectangle 18"/>
          <p:cNvSpPr>
            <a:spLocks noChangeArrowheads="1"/>
          </p:cNvSpPr>
          <p:nvPr/>
        </p:nvSpPr>
        <p:spPr bwMode="auto">
          <a:xfrm>
            <a:off x="5894475"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8" name="Rectangle 19"/>
          <p:cNvSpPr>
            <a:spLocks noChangeArrowheads="1"/>
          </p:cNvSpPr>
          <p:nvPr/>
        </p:nvSpPr>
        <p:spPr bwMode="auto">
          <a:xfrm>
            <a:off x="5085293"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9" name="Rectangle 20"/>
          <p:cNvSpPr>
            <a:spLocks noChangeArrowheads="1"/>
          </p:cNvSpPr>
          <p:nvPr/>
        </p:nvSpPr>
        <p:spPr bwMode="auto">
          <a:xfrm>
            <a:off x="5261564"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0" name="Rectangle 21"/>
          <p:cNvSpPr>
            <a:spLocks noChangeArrowheads="1"/>
          </p:cNvSpPr>
          <p:nvPr/>
        </p:nvSpPr>
        <p:spPr bwMode="auto">
          <a:xfrm>
            <a:off x="4975835"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81" name="Rectangle 22"/>
          <p:cNvSpPr>
            <a:spLocks noChangeArrowheads="1"/>
          </p:cNvSpPr>
          <p:nvPr/>
        </p:nvSpPr>
        <p:spPr bwMode="auto">
          <a:xfrm>
            <a:off x="4975024"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82" name="AutoShape 8"/>
          <p:cNvSpPr>
            <a:spLocks noChangeArrowheads="1"/>
          </p:cNvSpPr>
          <p:nvPr/>
        </p:nvSpPr>
        <p:spPr bwMode="auto">
          <a:xfrm rot="10800000">
            <a:off x="4973404"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4" name="Rounded Rectangle 83"/>
          <p:cNvSpPr/>
          <p:nvPr/>
        </p:nvSpPr>
        <p:spPr>
          <a:xfrm>
            <a:off x="6157124"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5" name="Rectangle 84"/>
          <p:cNvSpPr/>
          <p:nvPr/>
        </p:nvSpPr>
        <p:spPr>
          <a:xfrm>
            <a:off x="6014248"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Rounded Rectangle 85"/>
          <p:cNvSpPr/>
          <p:nvPr/>
        </p:nvSpPr>
        <p:spPr>
          <a:xfrm>
            <a:off x="3942546" y="1285860"/>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7" name="Rectangle 86"/>
          <p:cNvSpPr/>
          <p:nvPr/>
        </p:nvSpPr>
        <p:spPr>
          <a:xfrm>
            <a:off x="3799670" y="1398373"/>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8" name="Rounded Rectangle 87"/>
          <p:cNvSpPr/>
          <p:nvPr/>
        </p:nvSpPr>
        <p:spPr>
          <a:xfrm>
            <a:off x="1656530"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9" name="Rectangle 88"/>
          <p:cNvSpPr/>
          <p:nvPr/>
        </p:nvSpPr>
        <p:spPr>
          <a:xfrm>
            <a:off x="1513654"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Rounded Rectangle 89"/>
          <p:cNvSpPr/>
          <p:nvPr/>
        </p:nvSpPr>
        <p:spPr>
          <a:xfrm>
            <a:off x="8371702" y="1673413"/>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1" name="Rectangle 90"/>
          <p:cNvSpPr/>
          <p:nvPr/>
        </p:nvSpPr>
        <p:spPr>
          <a:xfrm>
            <a:off x="8228826" y="1785926"/>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92"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1714480" y="500042"/>
            <a:ext cx="222420" cy="548640"/>
          </a:xfrm>
          <a:prstGeom prst="rect">
            <a:avLst/>
          </a:prstGeom>
          <a:noFill/>
        </p:spPr>
      </p:pic>
      <p:pic>
        <p:nvPicPr>
          <p:cNvPr id="93"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1920688" y="500042"/>
            <a:ext cx="222420" cy="548640"/>
          </a:xfrm>
          <a:prstGeom prst="rect">
            <a:avLst/>
          </a:prstGeom>
          <a:noFill/>
        </p:spPr>
      </p:pic>
      <p:pic>
        <p:nvPicPr>
          <p:cNvPr id="94"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4000496" y="500042"/>
            <a:ext cx="222420" cy="548640"/>
          </a:xfrm>
          <a:prstGeom prst="rect">
            <a:avLst/>
          </a:prstGeom>
          <a:noFill/>
        </p:spPr>
      </p:pic>
      <p:pic>
        <p:nvPicPr>
          <p:cNvPr id="95"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4214810" y="500042"/>
            <a:ext cx="222420" cy="548640"/>
          </a:xfrm>
          <a:prstGeom prst="rect">
            <a:avLst/>
          </a:prstGeom>
          <a:noFill/>
        </p:spPr>
      </p:pic>
      <p:pic>
        <p:nvPicPr>
          <p:cNvPr id="96"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8501090" y="500042"/>
            <a:ext cx="222420" cy="548640"/>
          </a:xfrm>
          <a:prstGeom prst="rect">
            <a:avLst/>
          </a:prstGeom>
          <a:noFill/>
        </p:spPr>
      </p:pic>
      <p:pic>
        <p:nvPicPr>
          <p:cNvPr id="97"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8707298" y="500042"/>
            <a:ext cx="222420" cy="548640"/>
          </a:xfrm>
          <a:prstGeom prst="rect">
            <a:avLst/>
          </a:prstGeom>
          <a:noFill/>
        </p:spPr>
      </p:pic>
      <p:sp>
        <p:nvSpPr>
          <p:cNvPr id="98" name="Rectangle 97"/>
          <p:cNvSpPr/>
          <p:nvPr/>
        </p:nvSpPr>
        <p:spPr>
          <a:xfrm>
            <a:off x="4643438" y="491504"/>
            <a:ext cx="2377440" cy="5080636"/>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2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 fill="hold"/>
                                        <p:tgtEl>
                                          <p:spTgt spid="37"/>
                                        </p:tgtEl>
                                        <p:attrNameLst>
                                          <p:attrName>r</p:attrName>
                                        </p:attrNameLst>
                                      </p:cBhvr>
                                    </p:animRot>
                                  </p:childTnLst>
                                </p:cTn>
                              </p:par>
                              <p:par>
                                <p:cTn id="9" presetID="22" presetClass="entr" presetSubtype="4" repeatCount="indefinite"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par>
                                <p:cTn id="12" presetID="22" presetClass="entr" presetSubtype="4" repeatCount="indefinite"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00"/>
                                        <p:tgtEl>
                                          <p:spTgt spid="34"/>
                                        </p:tgtEl>
                                      </p:cBhvr>
                                    </p:animEffect>
                                  </p:childTnLst>
                                </p:cTn>
                              </p:par>
                              <p:par>
                                <p:cTn id="15" presetID="22" presetClass="entr" presetSubtype="1" repeatCount="indefinite"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par>
                                <p:cTn id="18" presetID="22" presetClass="entr" presetSubtype="1" repeatCount="indefinite"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par>
                                <p:cTn id="21" presetID="22" presetClass="entr" presetSubtype="1" repeatCount="indefinite"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up)">
                                      <p:cBhvr>
                                        <p:cTn id="23" dur="500"/>
                                        <p:tgtEl>
                                          <p:spTgt spid="38"/>
                                        </p:tgtEl>
                                      </p:cBhvr>
                                    </p:animEffect>
                                  </p:childTnLst>
                                </p:cTn>
                              </p:par>
                              <p:par>
                                <p:cTn id="24" presetID="22" presetClass="entr" presetSubtype="1" repeatCount="indefinite"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par>
                                <p:cTn id="27" presetID="8" presetClass="emph" presetSubtype="0" repeatCount="indefinite" fill="hold" grpId="0" nodeType="withEffect">
                                  <p:stCondLst>
                                    <p:cond delay="0"/>
                                  </p:stCondLst>
                                  <p:childTnLst>
                                    <p:animRot by="21600000">
                                      <p:cBhvr>
                                        <p:cTn id="28" dur="500" fill="hold"/>
                                        <p:tgtEl>
                                          <p:spTgt spid="58"/>
                                        </p:tgtEl>
                                        <p:attrNameLst>
                                          <p:attrName>r</p:attrName>
                                        </p:attrNameLst>
                                      </p:cBhvr>
                                    </p:animRot>
                                  </p:childTnLst>
                                </p:cTn>
                              </p:par>
                              <p:par>
                                <p:cTn id="29" presetID="22" presetClass="entr" presetSubtype="4" repeatCount="indefinite"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00"/>
                                        <p:tgtEl>
                                          <p:spTgt spid="62"/>
                                        </p:tgtEl>
                                      </p:cBhvr>
                                    </p:animEffect>
                                  </p:childTnLst>
                                </p:cTn>
                              </p:par>
                              <p:par>
                                <p:cTn id="32" presetID="22" presetClass="entr" presetSubtype="4" repeatCount="indefinite"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down)">
                                      <p:cBhvr>
                                        <p:cTn id="34" dur="500"/>
                                        <p:tgtEl>
                                          <p:spTgt spid="69"/>
                                        </p:tgtEl>
                                      </p:cBhvr>
                                    </p:animEffect>
                                  </p:childTnLst>
                                </p:cTn>
                              </p:par>
                              <p:par>
                                <p:cTn id="35" presetID="22" presetClass="entr" presetSubtype="1" repeatCount="indefinite"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500"/>
                                        <p:tgtEl>
                                          <p:spTgt spid="59"/>
                                        </p:tgtEl>
                                      </p:cBhvr>
                                    </p:animEffect>
                                  </p:childTnLst>
                                </p:cTn>
                              </p:par>
                              <p:par>
                                <p:cTn id="38" presetID="22" presetClass="entr" presetSubtype="1" repeatCount="indefinite"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up)">
                                      <p:cBhvr>
                                        <p:cTn id="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34" grpId="0" animBg="1"/>
      <p:bldP spid="37" grpId="0" animBg="1"/>
      <p:bldP spid="38" grpId="0" animBg="1"/>
      <p:bldP spid="40" grpId="0" animBg="1"/>
      <p:bldP spid="58" grpId="0" animBg="1"/>
      <p:bldP spid="59" grpId="0" animBg="1"/>
      <p:bldP spid="61" grpId="0" animBg="1"/>
      <p:bldP spid="62" grpId="0" animBg="1"/>
      <p:bldP spid="6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400" b="1" dirty="0" smtClean="0"/>
              <a:t>Methods - Stage 1</a:t>
            </a:r>
          </a:p>
        </p:txBody>
      </p:sp>
      <p:sp>
        <p:nvSpPr>
          <p:cNvPr id="3" name="TextBox 2"/>
          <p:cNvSpPr txBox="1"/>
          <p:nvPr/>
        </p:nvSpPr>
        <p:spPr>
          <a:xfrm>
            <a:off x="214282" y="3547025"/>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9718" y="4677329"/>
            <a:ext cx="8640000" cy="1015663"/>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Urea reduction ratio of the tested session that was calculated as:</a:t>
            </a:r>
          </a:p>
          <a:p>
            <a:pPr algn="just" rtl="0"/>
            <a:r>
              <a:rPr lang="en-US" sz="2000" dirty="0" smtClean="0">
                <a:latin typeface="Calibri" pitchFamily="34" charset="0"/>
                <a:cs typeface="Calibri" pitchFamily="34" charset="0"/>
              </a:rPr>
              <a:t>URR = Arterial BUN before the session – Arterial BUN after the session /  Arterial BUN before the session X 100 </a:t>
            </a:r>
          </a:p>
        </p:txBody>
      </p:sp>
      <p:pic>
        <p:nvPicPr>
          <p:cNvPr id="5" name="Picture 3"/>
          <p:cNvPicPr>
            <a:picLocks noChangeArrowheads="1"/>
          </p:cNvPicPr>
          <p:nvPr/>
        </p:nvPicPr>
        <p:blipFill>
          <a:blip r:embed="rId3"/>
          <a:srcRect l="16409" r="17597"/>
          <a:stretch>
            <a:fillRect/>
          </a:stretch>
        </p:blipFill>
        <p:spPr bwMode="auto">
          <a:xfrm>
            <a:off x="5286380" y="785794"/>
            <a:ext cx="1396800" cy="2340000"/>
          </a:xfrm>
          <a:prstGeom prst="rect">
            <a:avLst/>
          </a:prstGeom>
          <a:noFill/>
        </p:spPr>
      </p:pic>
      <p:sp>
        <p:nvSpPr>
          <p:cNvPr id="6" name="AutoShape 3"/>
          <p:cNvSpPr>
            <a:spLocks noChangeArrowheads="1"/>
          </p:cNvSpPr>
          <p:nvPr/>
        </p:nvSpPr>
        <p:spPr bwMode="auto">
          <a:xfrm rot="16609938">
            <a:off x="6444806" y="222997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7" name="AutoShape 5"/>
          <p:cNvSpPr>
            <a:spLocks noChangeArrowheads="1"/>
          </p:cNvSpPr>
          <p:nvPr/>
        </p:nvSpPr>
        <p:spPr bwMode="auto">
          <a:xfrm>
            <a:off x="6372142" y="1107863"/>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 name="AutoShape 7"/>
          <p:cNvSpPr>
            <a:spLocks noChangeArrowheads="1"/>
          </p:cNvSpPr>
          <p:nvPr/>
        </p:nvSpPr>
        <p:spPr bwMode="auto">
          <a:xfrm>
            <a:off x="6372142" y="256082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8"/>
          <p:cNvSpPr>
            <a:spLocks noChangeArrowheads="1"/>
          </p:cNvSpPr>
          <p:nvPr/>
        </p:nvSpPr>
        <p:spPr bwMode="auto">
          <a:xfrm rot="10800000">
            <a:off x="5487206" y="1071376"/>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 name="Rectangle 17"/>
          <p:cNvSpPr>
            <a:spLocks noChangeArrowheads="1"/>
          </p:cNvSpPr>
          <p:nvPr/>
        </p:nvSpPr>
        <p:spPr bwMode="auto">
          <a:xfrm>
            <a:off x="6381053" y="928670"/>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 name="Rectangle 20"/>
          <p:cNvSpPr>
            <a:spLocks noChangeArrowheads="1"/>
          </p:cNvSpPr>
          <p:nvPr/>
        </p:nvSpPr>
        <p:spPr bwMode="auto">
          <a:xfrm>
            <a:off x="5748142" y="2934631"/>
            <a:ext cx="441281" cy="110270"/>
          </a:xfrm>
          <a:prstGeom prst="rect">
            <a:avLst/>
          </a:prstGeom>
          <a:solidFill>
            <a:srgbClr val="800080">
              <a:alpha val="50000"/>
            </a:srgbClr>
          </a:solidFill>
          <a:ln w="9525">
            <a:noFill/>
            <a:miter lim="800000"/>
            <a:headEnd/>
            <a:tailEnd/>
          </a:ln>
          <a:effectLst/>
        </p:spPr>
        <p:txBody>
          <a:bodyPr wrap="none" anchor="ctr"/>
          <a:lstStyle/>
          <a:p>
            <a:endParaRPr lang="ar-SA">
              <a:solidFill>
                <a:srgbClr val="FFFF00"/>
              </a:solidFill>
              <a:latin typeface="Calibri" pitchFamily="34" charset="0"/>
            </a:endParaRPr>
          </a:p>
        </p:txBody>
      </p:sp>
      <p:sp>
        <p:nvSpPr>
          <p:cNvPr id="12" name="Rectangle 22"/>
          <p:cNvSpPr>
            <a:spLocks noChangeArrowheads="1"/>
          </p:cNvSpPr>
          <p:nvPr/>
        </p:nvSpPr>
        <p:spPr bwMode="auto">
          <a:xfrm>
            <a:off x="5496425" y="930291"/>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3" name="TextBox 12"/>
          <p:cNvSpPr txBox="1"/>
          <p:nvPr/>
        </p:nvSpPr>
        <p:spPr>
          <a:xfrm>
            <a:off x="5286380" y="3214686"/>
            <a:ext cx="1368000" cy="584775"/>
          </a:xfrm>
          <a:prstGeom prst="rect">
            <a:avLst/>
          </a:prstGeom>
          <a:noFill/>
        </p:spPr>
        <p:txBody>
          <a:bodyPr wrap="square" rtlCol="1">
            <a:spAutoFit/>
          </a:bodyPr>
          <a:lstStyle/>
          <a:p>
            <a:pPr algn="l" rtl="0"/>
            <a:r>
              <a:rPr lang="en-US" sz="1600" dirty="0" smtClean="0">
                <a:solidFill>
                  <a:srgbClr val="FFFF00"/>
                </a:solidFill>
                <a:latin typeface="Calibri" pitchFamily="34" charset="0"/>
                <a:cs typeface="Calibri" pitchFamily="34" charset="0"/>
              </a:rPr>
              <a:t>DNHD session</a:t>
            </a:r>
          </a:p>
          <a:p>
            <a:pPr algn="ctr" rtl="0"/>
            <a:r>
              <a:rPr lang="en-US" sz="1600" dirty="0" smtClean="0">
                <a:solidFill>
                  <a:srgbClr val="FF0000"/>
                </a:solidFill>
                <a:latin typeface="Calibri" pitchFamily="34" charset="0"/>
                <a:cs typeface="Calibri" pitchFamily="34" charset="0"/>
              </a:rPr>
              <a:t>Stage 1d</a:t>
            </a:r>
            <a:endParaRPr lang="ar-SA" sz="1600" dirty="0" smtClean="0">
              <a:solidFill>
                <a:srgbClr val="FF0000"/>
              </a:solidFill>
              <a:latin typeface="Calibri" pitchFamily="34" charset="0"/>
            </a:endParaRPr>
          </a:p>
        </p:txBody>
      </p:sp>
      <p:sp>
        <p:nvSpPr>
          <p:cNvPr id="14" name="AutoShape 8"/>
          <p:cNvSpPr>
            <a:spLocks noChangeArrowheads="1"/>
          </p:cNvSpPr>
          <p:nvPr/>
        </p:nvSpPr>
        <p:spPr bwMode="auto">
          <a:xfrm rot="10800000">
            <a:off x="5487206" y="1857364"/>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5" name="TextBox 14"/>
          <p:cNvSpPr txBox="1"/>
          <p:nvPr/>
        </p:nvSpPr>
        <p:spPr>
          <a:xfrm>
            <a:off x="2763938" y="792288"/>
            <a:ext cx="1143008" cy="646331"/>
          </a:xfrm>
          <a:prstGeom prst="rect">
            <a:avLst/>
          </a:prstGeom>
          <a:solidFill>
            <a:schemeClr val="tx1"/>
          </a:solidFill>
        </p:spPr>
        <p:txBody>
          <a:bodyPr wrap="square" lIns="91440" tIns="45720" rIns="91440" bIns="45720">
            <a:spAutoFit/>
          </a:bodyPr>
          <a:lstStyle/>
          <a:p>
            <a:pPr algn="l"/>
            <a:r>
              <a:rPr lang="en-US" b="1" dirty="0" err="1"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BUN</a:t>
            </a:r>
            <a:r>
              <a:rPr lang="en-US" b="1" baseline="-25000" dirty="0" err="1"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pre</a:t>
            </a:r>
            <a:r>
              <a:rPr lang="en-US" b="1" baseline="-25000"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 </a:t>
            </a:r>
          </a:p>
          <a:p>
            <a:pPr algn="l"/>
            <a:r>
              <a:rPr lang="en-US" b="1" dirty="0" err="1"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BUN</a:t>
            </a:r>
            <a:r>
              <a:rPr lang="en-US" b="1" baseline="-25000" dirty="0" err="1"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post</a:t>
            </a:r>
            <a:endParaRPr lang="ar-SA" b="1" baseline="-25000"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16" name="Picture 2"/>
          <p:cNvPicPr>
            <a:picLocks noChangeAspect="1" noChangeArrowheads="1"/>
          </p:cNvPicPr>
          <p:nvPr/>
        </p:nvPicPr>
        <p:blipFill>
          <a:blip r:embed="rId4"/>
          <a:srcRect/>
          <a:stretch>
            <a:fillRect/>
          </a:stretch>
        </p:blipFill>
        <p:spPr bwMode="auto">
          <a:xfrm>
            <a:off x="500034" y="785794"/>
            <a:ext cx="1397013" cy="2340000"/>
          </a:xfrm>
          <a:prstGeom prst="rect">
            <a:avLst/>
          </a:prstGeom>
          <a:noFill/>
        </p:spPr>
      </p:pic>
      <p:sp>
        <p:nvSpPr>
          <p:cNvPr id="31" name="Rounded Rectangle 30"/>
          <p:cNvSpPr/>
          <p:nvPr/>
        </p:nvSpPr>
        <p:spPr>
          <a:xfrm>
            <a:off x="6630214" y="1959165"/>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32" name="Rectangle 31"/>
          <p:cNvSpPr/>
          <p:nvPr/>
        </p:nvSpPr>
        <p:spPr>
          <a:xfrm>
            <a:off x="6487338" y="2071678"/>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3"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2049558" y="785794"/>
            <a:ext cx="262701" cy="648000"/>
          </a:xfrm>
          <a:prstGeom prst="rect">
            <a:avLst/>
          </a:prstGeom>
          <a:noFill/>
        </p:spPr>
      </p:pic>
      <p:pic>
        <p:nvPicPr>
          <p:cNvPr id="34"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2406748" y="785794"/>
            <a:ext cx="262701" cy="648000"/>
          </a:xfrm>
          <a:prstGeom prst="rect">
            <a:avLst/>
          </a:prstGeom>
          <a:noFill/>
        </p:spPr>
      </p:pic>
      <p:sp>
        <p:nvSpPr>
          <p:cNvPr id="35" name="Rectangle 34"/>
          <p:cNvSpPr/>
          <p:nvPr/>
        </p:nvSpPr>
        <p:spPr>
          <a:xfrm>
            <a:off x="642910" y="3891511"/>
            <a:ext cx="7419852" cy="646331"/>
          </a:xfrm>
          <a:prstGeom prst="rect">
            <a:avLst/>
          </a:prstGeom>
          <a:solidFill>
            <a:schemeClr val="tx1"/>
          </a:solidFill>
        </p:spPr>
        <p:txBody>
          <a:bodyPr wrap="none" lIns="91440" tIns="45720" rIns="91440" bIns="45720">
            <a:spAutoFit/>
          </a:bodyPr>
          <a:lstStyle/>
          <a:p>
            <a:pPr algn="ctr"/>
            <a:r>
              <a:rPr lang="en-US" sz="3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URR = </a:t>
            </a:r>
            <a:r>
              <a:rPr lang="en-US" sz="36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BUN</a:t>
            </a:r>
            <a:r>
              <a:rPr lang="en-US" sz="3600" b="1" baseline="-25000"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pre</a:t>
            </a:r>
            <a:r>
              <a:rPr lang="en-US" sz="3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 – </a:t>
            </a:r>
            <a:r>
              <a:rPr lang="en-US" sz="36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BUN</a:t>
            </a:r>
            <a:r>
              <a:rPr lang="en-US" sz="3600" b="1" baseline="-25000"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post</a:t>
            </a:r>
            <a:r>
              <a:rPr lang="en-US" sz="3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 / </a:t>
            </a:r>
            <a:r>
              <a:rPr lang="en-US" sz="36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BUN</a:t>
            </a:r>
            <a:r>
              <a:rPr lang="en-US" sz="3600" b="1" baseline="-25000"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pre</a:t>
            </a:r>
            <a:r>
              <a:rPr lang="en-US" sz="3600" b="1" baseline="-2500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 </a:t>
            </a:r>
            <a:r>
              <a:rPr lang="en-US" sz="3600" b="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X 100</a:t>
            </a:r>
            <a:endParaRPr lang="ar-SA" sz="3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36" name="AutoShape 3"/>
          <p:cNvSpPr>
            <a:spLocks noChangeArrowheads="1"/>
          </p:cNvSpPr>
          <p:nvPr/>
        </p:nvSpPr>
        <p:spPr bwMode="auto">
          <a:xfrm rot="16609938">
            <a:off x="1646530" y="2114737"/>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37" name="AutoShape 5"/>
          <p:cNvSpPr>
            <a:spLocks noChangeArrowheads="1"/>
          </p:cNvSpPr>
          <p:nvPr/>
        </p:nvSpPr>
        <p:spPr bwMode="auto">
          <a:xfrm>
            <a:off x="1594626" y="111093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8" name="AutoShape 6"/>
          <p:cNvSpPr>
            <a:spLocks noChangeArrowheads="1"/>
          </p:cNvSpPr>
          <p:nvPr/>
        </p:nvSpPr>
        <p:spPr bwMode="auto">
          <a:xfrm rot="16200000">
            <a:off x="1124875" y="1404163"/>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9" name="AutoShape 7"/>
          <p:cNvSpPr>
            <a:spLocks noChangeArrowheads="1"/>
          </p:cNvSpPr>
          <p:nvPr/>
        </p:nvSpPr>
        <p:spPr bwMode="auto">
          <a:xfrm>
            <a:off x="1594626" y="2537158"/>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0" name="AutoShape 8"/>
          <p:cNvSpPr>
            <a:spLocks noChangeArrowheads="1"/>
          </p:cNvSpPr>
          <p:nvPr/>
        </p:nvSpPr>
        <p:spPr bwMode="auto">
          <a:xfrm rot="10800000">
            <a:off x="682466" y="1074447"/>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1" name="Rectangle 17"/>
          <p:cNvSpPr>
            <a:spLocks noChangeArrowheads="1"/>
          </p:cNvSpPr>
          <p:nvPr/>
        </p:nvSpPr>
        <p:spPr bwMode="auto">
          <a:xfrm>
            <a:off x="1603537" y="931741"/>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2" name="Rectangle 18"/>
          <p:cNvSpPr>
            <a:spLocks noChangeArrowheads="1"/>
          </p:cNvSpPr>
          <p:nvPr/>
        </p:nvSpPr>
        <p:spPr bwMode="auto">
          <a:xfrm>
            <a:off x="1603537" y="1661476"/>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3" name="Rectangle 19"/>
          <p:cNvSpPr>
            <a:spLocks noChangeArrowheads="1"/>
          </p:cNvSpPr>
          <p:nvPr/>
        </p:nvSpPr>
        <p:spPr bwMode="auto">
          <a:xfrm>
            <a:off x="794355" y="1565231"/>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4" name="Rectangle 20"/>
          <p:cNvSpPr>
            <a:spLocks noChangeArrowheads="1"/>
          </p:cNvSpPr>
          <p:nvPr/>
        </p:nvSpPr>
        <p:spPr bwMode="auto">
          <a:xfrm>
            <a:off x="970626" y="2937702"/>
            <a:ext cx="441281" cy="110270"/>
          </a:xfrm>
          <a:prstGeom prst="rect">
            <a:avLst/>
          </a:prstGeom>
          <a:solidFill>
            <a:srgbClr val="800080">
              <a:alpha val="50000"/>
            </a:srgbClr>
          </a:solidFill>
          <a:ln w="9525">
            <a:noFill/>
            <a:miter lim="800000"/>
            <a:headEnd/>
            <a:tailEnd/>
          </a:ln>
          <a:effectLst/>
        </p:spPr>
        <p:txBody>
          <a:bodyPr wrap="none" anchor="ctr"/>
          <a:lstStyle/>
          <a:p>
            <a:endParaRPr lang="ar-SA">
              <a:solidFill>
                <a:srgbClr val="FFFF00"/>
              </a:solidFill>
              <a:latin typeface="Calibri" pitchFamily="34" charset="0"/>
            </a:endParaRPr>
          </a:p>
        </p:txBody>
      </p:sp>
      <p:sp>
        <p:nvSpPr>
          <p:cNvPr id="45" name="Rectangle 21"/>
          <p:cNvSpPr>
            <a:spLocks noChangeArrowheads="1"/>
          </p:cNvSpPr>
          <p:nvPr/>
        </p:nvSpPr>
        <p:spPr bwMode="auto">
          <a:xfrm>
            <a:off x="684897" y="1661476"/>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6" name="Rectangle 22"/>
          <p:cNvSpPr>
            <a:spLocks noChangeArrowheads="1"/>
          </p:cNvSpPr>
          <p:nvPr/>
        </p:nvSpPr>
        <p:spPr bwMode="auto">
          <a:xfrm>
            <a:off x="684086" y="933362"/>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7" name="AutoShape 8"/>
          <p:cNvSpPr>
            <a:spLocks noChangeArrowheads="1"/>
          </p:cNvSpPr>
          <p:nvPr/>
        </p:nvSpPr>
        <p:spPr bwMode="auto">
          <a:xfrm rot="10800000">
            <a:off x="682466" y="180418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8" name="Rounded Rectangle 47"/>
          <p:cNvSpPr/>
          <p:nvPr/>
        </p:nvSpPr>
        <p:spPr>
          <a:xfrm>
            <a:off x="1866186" y="1571612"/>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49" name="Rectangle 48"/>
          <p:cNvSpPr/>
          <p:nvPr/>
        </p:nvSpPr>
        <p:spPr>
          <a:xfrm>
            <a:off x="1723310" y="1684125"/>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TextBox 49"/>
          <p:cNvSpPr txBox="1"/>
          <p:nvPr/>
        </p:nvSpPr>
        <p:spPr>
          <a:xfrm>
            <a:off x="7500958" y="792288"/>
            <a:ext cx="1143008" cy="646331"/>
          </a:xfrm>
          <a:prstGeom prst="rect">
            <a:avLst/>
          </a:prstGeom>
          <a:solidFill>
            <a:schemeClr val="tx1"/>
          </a:solidFill>
        </p:spPr>
        <p:txBody>
          <a:bodyPr wrap="square" lIns="91440" tIns="45720" rIns="91440" bIns="45720">
            <a:spAutoFit/>
          </a:bodyPr>
          <a:lstStyle/>
          <a:p>
            <a:pPr algn="l"/>
            <a:r>
              <a:rPr lang="en-US" b="1" dirty="0" err="1"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BUN</a:t>
            </a:r>
            <a:r>
              <a:rPr lang="en-US" b="1" baseline="-25000" dirty="0" err="1"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pre</a:t>
            </a:r>
            <a:r>
              <a:rPr lang="en-US" b="1" baseline="-25000"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 </a:t>
            </a:r>
          </a:p>
          <a:p>
            <a:pPr algn="l"/>
            <a:r>
              <a:rPr lang="en-US" b="1" dirty="0" err="1"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BUN</a:t>
            </a:r>
            <a:r>
              <a:rPr lang="en-US" b="1" baseline="-25000" dirty="0" err="1"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post</a:t>
            </a:r>
            <a:endParaRPr lang="ar-SA" b="1" baseline="-25000"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51"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6786578" y="785794"/>
            <a:ext cx="262701" cy="648000"/>
          </a:xfrm>
          <a:prstGeom prst="rect">
            <a:avLst/>
          </a:prstGeom>
          <a:noFill/>
        </p:spPr>
      </p:pic>
      <p:pic>
        <p:nvPicPr>
          <p:cNvPr id="52"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7143768" y="785794"/>
            <a:ext cx="262701" cy="648000"/>
          </a:xfrm>
          <a:prstGeom prst="rect">
            <a:avLst/>
          </a:prstGeom>
          <a:noFill/>
        </p:spPr>
      </p:pic>
      <p:sp>
        <p:nvSpPr>
          <p:cNvPr id="53" name="TextBox 52"/>
          <p:cNvSpPr txBox="1"/>
          <p:nvPr/>
        </p:nvSpPr>
        <p:spPr>
          <a:xfrm>
            <a:off x="452232" y="3233322"/>
            <a:ext cx="1548000" cy="584775"/>
          </a:xfrm>
          <a:prstGeom prst="rect">
            <a:avLst/>
          </a:prstGeom>
          <a:noFill/>
        </p:spPr>
        <p:txBody>
          <a:bodyPr wrap="square" rtlCol="1">
            <a:spAutoFit/>
          </a:bodyPr>
          <a:lstStyle/>
          <a:p>
            <a:pPr algn="l" rtl="0"/>
            <a:r>
              <a:rPr lang="en-US" sz="1600" dirty="0" smtClean="0">
                <a:solidFill>
                  <a:srgbClr val="FFFF00"/>
                </a:solidFill>
                <a:latin typeface="Calibri" pitchFamily="34" charset="0"/>
                <a:cs typeface="Calibri" pitchFamily="34" charset="0"/>
              </a:rPr>
              <a:t>R-AHD</a:t>
            </a:r>
            <a:r>
              <a:rPr lang="en-US" sz="1600" baseline="30000" dirty="0" smtClean="0">
                <a:solidFill>
                  <a:srgbClr val="FFFF00"/>
                </a:solidFill>
                <a:latin typeface="Calibri" pitchFamily="34" charset="0"/>
                <a:cs typeface="Calibri" pitchFamily="34" charset="0"/>
              </a:rPr>
              <a:t>0</a:t>
            </a:r>
            <a:r>
              <a:rPr lang="en-US" sz="1600" dirty="0" smtClean="0">
                <a:solidFill>
                  <a:srgbClr val="FFFF00"/>
                </a:solidFill>
                <a:latin typeface="Calibri" pitchFamily="34" charset="0"/>
                <a:cs typeface="Calibri" pitchFamily="34" charset="0"/>
              </a:rPr>
              <a:t> session</a:t>
            </a:r>
          </a:p>
          <a:p>
            <a:pPr algn="ctr" rtl="0"/>
            <a:r>
              <a:rPr lang="en-US" sz="1600" dirty="0" smtClean="0">
                <a:solidFill>
                  <a:srgbClr val="FF0000"/>
                </a:solidFill>
                <a:latin typeface="Calibri" pitchFamily="34" charset="0"/>
                <a:cs typeface="Calibri" pitchFamily="34" charset="0"/>
              </a:rPr>
              <a:t>Stage 1a,b</a:t>
            </a:r>
            <a:endParaRPr lang="ar-SA" sz="1600" dirty="0" smtClean="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6"/>
                                        </p:tgtEl>
                                        <p:attrNameLst>
                                          <p:attrName>r</p:attrName>
                                        </p:attrNameLst>
                                      </p:cBhvr>
                                    </p:animRot>
                                  </p:childTnLst>
                                </p:cTn>
                              </p:par>
                              <p:par>
                                <p:cTn id="7" presetID="22" presetClass="entr" presetSubtype="1" repeatCount="indefinite"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up)">
                                      <p:cBhvr>
                                        <p:cTn id="9" dur="500"/>
                                        <p:tgtEl>
                                          <p:spTgt spid="7"/>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4" repeatCount="indefinite"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8" presetClass="emph" presetSubtype="0" repeatCount="indefinite" fill="hold" grpId="0" nodeType="withEffect">
                                  <p:stCondLst>
                                    <p:cond delay="0"/>
                                  </p:stCondLst>
                                  <p:childTnLst>
                                    <p:animRot by="21600000">
                                      <p:cBhvr>
                                        <p:cTn id="20" dur="500" fill="hold"/>
                                        <p:tgtEl>
                                          <p:spTgt spid="36"/>
                                        </p:tgtEl>
                                        <p:attrNameLst>
                                          <p:attrName>r</p:attrName>
                                        </p:attrNameLst>
                                      </p:cBhvr>
                                    </p:animRot>
                                  </p:childTnLst>
                                </p:cTn>
                              </p:par>
                              <p:par>
                                <p:cTn id="21" presetID="22" presetClass="entr" presetSubtype="4" repeatCount="indefinite"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par>
                                <p:cTn id="24" presetID="22" presetClass="entr" presetSubtype="4" repeatCount="indefinite"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down)">
                                      <p:cBhvr>
                                        <p:cTn id="26" dur="500"/>
                                        <p:tgtEl>
                                          <p:spTgt spid="47"/>
                                        </p:tgtEl>
                                      </p:cBhvr>
                                    </p:animEffect>
                                  </p:childTnLst>
                                </p:cTn>
                              </p:par>
                              <p:par>
                                <p:cTn id="27" presetID="22" presetClass="entr" presetSubtype="1" repeatCount="indefinite"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up)">
                                      <p:cBhvr>
                                        <p:cTn id="29" dur="500"/>
                                        <p:tgtEl>
                                          <p:spTgt spid="37"/>
                                        </p:tgtEl>
                                      </p:cBhvr>
                                    </p:animEffect>
                                  </p:childTnLst>
                                </p:cTn>
                              </p:par>
                              <p:par>
                                <p:cTn id="30" presetID="22" presetClass="entr" presetSubtype="1" repeatCount="indefinite"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up)">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36" grpId="0" animBg="1"/>
      <p:bldP spid="37" grpId="0" animBg="1"/>
      <p:bldP spid="39" grpId="0" animBg="1"/>
      <p:bldP spid="40"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nvGraphicFramePr>
        <p:xfrm>
          <a:off x="217156" y="3064955"/>
          <a:ext cx="8784000" cy="3476837"/>
        </p:xfrm>
        <a:graphic>
          <a:graphicData uri="http://schemas.openxmlformats.org/drawingml/2006/table">
            <a:tbl>
              <a:tblPr rtl="1" firstRow="1" bandRow="1">
                <a:tableStyleId>{2D5ABB26-0587-4C30-8999-92F81FD0307C}</a:tableStyleId>
              </a:tblPr>
              <a:tblGrid>
                <a:gridCol w="1963318"/>
                <a:gridCol w="2429700"/>
                <a:gridCol w="2169162"/>
                <a:gridCol w="2221820"/>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1d</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1c</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1b</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1a</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Half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smtClean="0">
                          <a:solidFill>
                            <a:srgbClr val="FFFF00"/>
                          </a:solidFill>
                          <a:latin typeface="Calibri" pitchFamily="34" charset="0"/>
                          <a:ea typeface="+mn-ea"/>
                          <a:cs typeface="Calibri" pitchFamily="34" charset="0"/>
                        </a:rPr>
                        <a:t>R-AHD</a:t>
                      </a:r>
                      <a:r>
                        <a:rPr lang="en-US" sz="1800" kern="1200" baseline="30000" smtClean="0">
                          <a:solidFill>
                            <a:srgbClr val="FFFF00"/>
                          </a:solidFill>
                          <a:latin typeface="Calibri" pitchFamily="34" charset="0"/>
                          <a:ea typeface="+mn-ea"/>
                          <a:cs typeface="Calibri" pitchFamily="34" charset="0"/>
                        </a:rPr>
                        <a:t>0</a:t>
                      </a:r>
                      <a:r>
                        <a:rPr lang="en-US" sz="1800" kern="1200" smtClean="0">
                          <a:solidFill>
                            <a:srgbClr val="FFFF00"/>
                          </a:solidFill>
                          <a:latin typeface="Calibri" pitchFamily="34" charset="0"/>
                          <a:ea typeface="+mn-ea"/>
                          <a:cs typeface="Calibri" pitchFamily="34" charset="0"/>
                        </a:rPr>
                        <a:t> sessions</a:t>
                      </a:r>
                      <a:endParaRPr lang="en-US" sz="1800" kern="1200" dirty="0" smtClean="0">
                        <a:solidFill>
                          <a:srgbClr val="FFFF00"/>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7594">
                <a:tc>
                  <a:txBody>
                    <a:bodyPr/>
                    <a:lstStyle/>
                    <a:p>
                      <a:pPr algn="l" rtl="0"/>
                      <a:r>
                        <a:rPr lang="en-US" sz="1800" smtClean="0">
                          <a:latin typeface="Calibri" pitchFamily="34" charset="0"/>
                          <a:cs typeface="Calibri" pitchFamily="34" charset="0"/>
                        </a:rPr>
                        <a:t>10 </a:t>
                      </a:r>
                      <a:r>
                        <a:rPr lang="en-US" sz="1800" dirty="0" smtClean="0">
                          <a:latin typeface="Calibri" pitchFamily="34" charset="0"/>
                          <a:cs typeface="Calibri" pitchFamily="34" charset="0"/>
                        </a:rPr>
                        <a:t>children (Controls)</a:t>
                      </a:r>
                      <a:endParaRPr lang="ar-SA" sz="180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tx1"/>
                          </a:solidFill>
                          <a:latin typeface="Calibri" pitchFamily="34" charset="0"/>
                          <a:cs typeface="Calibri" pitchFamily="34" charset="0"/>
                        </a:rPr>
                        <a:t> </a:t>
                      </a:r>
                      <a:r>
                        <a:rPr lang="en-US" sz="1800" b="0" i="0" u="none" strike="noStrike" kern="1200" baseline="0" dirty="0" smtClean="0">
                          <a:solidFill>
                            <a:schemeClr val="tx1"/>
                          </a:solidFill>
                          <a:latin typeface="Calibri" pitchFamily="34" charset="0"/>
                          <a:cs typeface="Calibri" pitchFamily="34" charset="0"/>
                        </a:rPr>
                        <a:t>t</a:t>
                      </a:r>
                      <a:r>
                        <a:rPr lang="en-US" sz="1800" b="0" i="0" u="none" strike="noStrike" kern="1200" dirty="0" smtClean="0">
                          <a:solidFill>
                            <a:schemeClr val="tx1"/>
                          </a:solidFill>
                          <a:latin typeface="Calibri" pitchFamily="34" charset="0"/>
                          <a:cs typeface="Calibri" pitchFamily="34" charset="0"/>
                        </a:rPr>
                        <a:t>rice </a:t>
                      </a:r>
                      <a:r>
                        <a:rPr lang="en-US" sz="1800" b="0" i="0" u="none" strike="noStrike" kern="1200" dirty="0">
                          <a:solidFill>
                            <a:schemeClr val="tx1"/>
                          </a:solidFill>
                          <a:latin typeface="Calibri" pitchFamily="34" charset="0"/>
                          <a:cs typeface="Calibri" pitchFamily="34" charset="0"/>
                        </a:rPr>
                        <a:t>weekly </a:t>
                      </a:r>
                      <a:r>
                        <a:rPr lang="en-US" sz="1800" b="0" i="0" u="none" strike="noStrike" kern="1200">
                          <a:solidFill>
                            <a:schemeClr val="tx1"/>
                          </a:solidFill>
                          <a:latin typeface="Calibri" pitchFamily="34" charset="0"/>
                          <a:cs typeface="Calibri" pitchFamily="34" charset="0"/>
                        </a:rPr>
                        <a:t>for </a:t>
                      </a:r>
                      <a:r>
                        <a:rPr lang="en-US" sz="1800" b="0" i="0" u="none" strike="noStrike" kern="1200" smtClean="0">
                          <a:solidFill>
                            <a:schemeClr val="tx1"/>
                          </a:solidFill>
                          <a:latin typeface="Calibri" pitchFamily="34" charset="0"/>
                          <a:cs typeface="Calibri" pitchFamily="34" charset="0"/>
                        </a:rPr>
                        <a:t> 1 </a:t>
                      </a:r>
                      <a:r>
                        <a:rPr lang="en-US" sz="1800" b="0" i="0" u="none" strike="noStrike" kern="1200" dirty="0" smtClean="0">
                          <a:solidFill>
                            <a:schemeClr val="tx1"/>
                          </a:solidFill>
                          <a:latin typeface="Calibri" pitchFamily="34" charset="0"/>
                          <a:cs typeface="Calibri" pitchFamily="34" charset="0"/>
                        </a:rPr>
                        <a:t>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smtClean="0">
                          <a:latin typeface="Calibri" pitchFamily="34" charset="0"/>
                          <a:cs typeface="Calibri" pitchFamily="34" charset="0"/>
                        </a:rPr>
                        <a:t>10 </a:t>
                      </a:r>
                      <a:r>
                        <a:rPr lang="en-US" sz="1800" dirty="0" smtClean="0">
                          <a:latin typeface="Calibri" pitchFamily="34" charset="0"/>
                          <a:cs typeface="Calibri" pitchFamily="34" charset="0"/>
                        </a:rPr>
                        <a:t>children </a:t>
                      </a:r>
                      <a:r>
                        <a:rPr lang="en-US" sz="1800" b="0" i="0" u="none" strike="noStrike" kern="1200" dirty="0" smtClean="0">
                          <a:solidFill>
                            <a:schemeClr val="tx1"/>
                          </a:solidFill>
                          <a:latin typeface="Calibri" pitchFamily="34" charset="0"/>
                          <a:cs typeface="Calibri" pitchFamily="34" charset="0"/>
                        </a:rPr>
                        <a:t>  trice </a:t>
                      </a:r>
                      <a:r>
                        <a:rPr lang="en-US" sz="1800" b="0" i="0" u="none" strike="noStrike" kern="1200" dirty="0">
                          <a:solidFill>
                            <a:schemeClr val="tx1"/>
                          </a:solidFill>
                          <a:latin typeface="Calibri" pitchFamily="34" charset="0"/>
                          <a:cs typeface="Calibri" pitchFamily="34" charset="0"/>
                        </a:rPr>
                        <a:t>weekly for </a:t>
                      </a:r>
                      <a:r>
                        <a:rPr lang="en-US" sz="1800" b="0" i="0" u="none" strike="noStrike" kern="1200" baseline="0" dirty="0">
                          <a:solidFill>
                            <a:schemeClr val="tx1"/>
                          </a:solidFill>
                          <a:latin typeface="Calibri" pitchFamily="34" charset="0"/>
                          <a:cs typeface="Calibri" pitchFamily="34" charset="0"/>
                        </a:rPr>
                        <a:t> </a:t>
                      </a:r>
                      <a:r>
                        <a:rPr lang="en-US" sz="1800" b="0" i="0" u="none" strike="noStrike" kern="1200" baseline="0">
                          <a:solidFill>
                            <a:schemeClr val="tx1"/>
                          </a:solidFill>
                          <a:latin typeface="Calibri" pitchFamily="34" charset="0"/>
                          <a:cs typeface="Calibri" pitchFamily="34" charset="0"/>
                        </a:rPr>
                        <a:t>≈ </a:t>
                      </a:r>
                      <a:r>
                        <a:rPr lang="en-US" sz="1800" b="0" i="0" u="none" strike="noStrike" kern="1200" baseline="0" smtClean="0">
                          <a:solidFill>
                            <a:schemeClr val="tx1"/>
                          </a:solidFill>
                          <a:latin typeface="Calibri" pitchFamily="34" charset="0"/>
                          <a:cs typeface="Calibri" pitchFamily="34" charset="0"/>
                        </a:rPr>
                        <a:t>1</a:t>
                      </a:r>
                      <a:r>
                        <a:rPr lang="en-US" sz="1800" b="0" i="0" u="none" strike="noStrike" kern="1200" smtClean="0">
                          <a:solidFill>
                            <a:schemeClr val="tx1"/>
                          </a:solidFill>
                          <a:latin typeface="Calibri" pitchFamily="34" charset="0"/>
                          <a:cs typeface="Calibri" pitchFamily="34" charset="0"/>
                        </a:rPr>
                        <a:t> </a:t>
                      </a:r>
                      <a:r>
                        <a:rPr lang="en-US" sz="1800" b="0" i="0" u="none" strike="noStrike" kern="1200" dirty="0" smtClean="0">
                          <a:solidFill>
                            <a:schemeClr val="tx1"/>
                          </a:solidFill>
                          <a:latin typeface="Calibri" pitchFamily="34" charset="0"/>
                          <a:cs typeface="Calibri" pitchFamily="34" charset="0"/>
                        </a:rPr>
                        <a:t>Mo</a:t>
                      </a:r>
                      <a:endParaRPr lang="en-US" sz="1800" b="0" i="0" u="none" strike="noStrike" kern="1200" dirty="0">
                        <a:solidFill>
                          <a:schemeClr val="tx1"/>
                        </a:solidFill>
                        <a:latin typeface="Calibri" pitchFamily="34" charset="0"/>
                        <a:cs typeface="Calibri"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rgbClr val="FFFF00"/>
                          </a:solidFill>
                          <a:latin typeface="Calibri" pitchFamily="34" charset="0"/>
                          <a:cs typeface="Calibri" pitchFamily="34" charset="0"/>
                        </a:rPr>
                        <a:t>(Total </a:t>
                      </a:r>
                      <a:r>
                        <a:rPr lang="en-US" sz="1800" b="0" i="0" u="none" strike="noStrike" kern="1200" smtClean="0">
                          <a:solidFill>
                            <a:srgbClr val="FFFF00"/>
                          </a:solidFill>
                          <a:latin typeface="Calibri" pitchFamily="34" charset="0"/>
                          <a:cs typeface="Calibri" pitchFamily="34" charset="0"/>
                        </a:rPr>
                        <a:t>= 145 </a:t>
                      </a:r>
                      <a:r>
                        <a:rPr lang="en-US" sz="1800" b="0" i="0" u="none" strike="noStrike" kern="1200" dirty="0" smtClean="0">
                          <a:solidFill>
                            <a:srgbClr val="FFFF00"/>
                          </a:solidFill>
                          <a:latin typeface="Calibri" pitchFamily="34" charset="0"/>
                          <a:cs typeface="Calibri" pitchFamily="34" charset="0"/>
                        </a:rPr>
                        <a:t>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spcBef>
                          <a:spcPts val="0"/>
                        </a:spcBef>
                        <a:spcAft>
                          <a:spcPts val="0"/>
                        </a:spcAft>
                      </a:pPr>
                      <a:r>
                        <a:rPr lang="en-US" sz="1800" kern="1200" smtClean="0">
                          <a:solidFill>
                            <a:schemeClr val="tx1"/>
                          </a:solidFill>
                          <a:latin typeface="Calibri"/>
                          <a:ea typeface="+mn-ea"/>
                          <a:cs typeface="Calibri"/>
                        </a:rPr>
                        <a:t>10 children were treated with 10 sessions</a:t>
                      </a:r>
                      <a:endParaRPr lang="en-US" sz="1800" b="0" i="0" kern="120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spcBef>
                          <a:spcPts val="0"/>
                        </a:spcBef>
                        <a:spcAft>
                          <a:spcPts val="0"/>
                        </a:spcAft>
                      </a:pPr>
                      <a:r>
                        <a:rPr lang="en-US" sz="1800" kern="1200" dirty="0" smtClean="0">
                          <a:solidFill>
                            <a:schemeClr val="tx1"/>
                          </a:solidFill>
                          <a:latin typeface="Calibri"/>
                          <a:ea typeface="+mn-ea"/>
                          <a:cs typeface="Calibri"/>
                        </a:rPr>
                        <a:t>10 children were treated with 10 sessions</a:t>
                      </a:r>
                      <a:endParaRPr lang="en-US" sz="1800" b="0" i="0" kern="1200" dirty="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0837">
                <a:tc gridSpan="4">
                  <a:txBody>
                    <a:bodyPr/>
                    <a:lstStyle/>
                    <a:p>
                      <a:pPr marL="342900" indent="-342900" algn="just" rtl="0">
                        <a:buFontTx/>
                        <a:buNone/>
                      </a:pPr>
                      <a:r>
                        <a:rPr lang="en-US" sz="1800" dirty="0" smtClean="0">
                          <a:latin typeface="Calibri" pitchFamily="34" charset="0"/>
                          <a:cs typeface="Calibri" pitchFamily="34" charset="0"/>
                        </a:rPr>
                        <a:t>(B) The Anticoagulant effect of the AHD was studied by comparing incidence of</a:t>
                      </a:r>
                      <a:r>
                        <a:rPr lang="en-US" sz="1800" baseline="0" dirty="0" smtClean="0">
                          <a:latin typeface="Calibri" pitchFamily="34" charset="0"/>
                          <a:cs typeface="Calibri" pitchFamily="34" charset="0"/>
                        </a:rPr>
                        <a:t> blood clotting in </a:t>
                      </a:r>
                      <a:r>
                        <a:rPr lang="en-US" sz="1800" dirty="0" smtClean="0">
                          <a:latin typeface="Calibri" pitchFamily="34" charset="0"/>
                          <a:cs typeface="Calibri" pitchFamily="34" charset="0"/>
                        </a:rPr>
                        <a:t>: </a:t>
                      </a:r>
                    </a:p>
                    <a:p>
                      <a:pPr marL="342900" indent="-342900" algn="just" rtl="0">
                        <a:buFont typeface="Arial" pitchFamily="34" charset="0"/>
                        <a:buChar char="•"/>
                      </a:pPr>
                      <a:r>
                        <a:rPr lang="en-US" sz="1800" i="0" dirty="0" smtClean="0">
                          <a:latin typeface="Calibri" pitchFamily="34" charset="0"/>
                          <a:cs typeface="Calibri" pitchFamily="34" charset="0"/>
                        </a:rPr>
                        <a:t>T</a:t>
                      </a:r>
                      <a:r>
                        <a:rPr lang="en-US" sz="1800" dirty="0" smtClean="0">
                          <a:latin typeface="Calibri" pitchFamily="34" charset="0"/>
                          <a:cs typeface="Calibri" pitchFamily="34" charset="0"/>
                        </a:rPr>
                        <a:t>he "Routine heparin R-AHD</a:t>
                      </a:r>
                      <a:r>
                        <a:rPr lang="en-US" sz="1800" baseline="30000" dirty="0" smtClean="0">
                          <a:latin typeface="Calibri" pitchFamily="34" charset="0"/>
                          <a:cs typeface="Calibri" pitchFamily="34" charset="0"/>
                        </a:rPr>
                        <a:t>0</a:t>
                      </a:r>
                      <a:r>
                        <a:rPr lang="en-US" sz="1800" dirty="0" smtClean="0">
                          <a:latin typeface="Calibri" pitchFamily="34" charset="0"/>
                          <a:cs typeface="Calibri" pitchFamily="34" charset="0"/>
                        </a:rPr>
                        <a:t>“ </a:t>
                      </a:r>
                      <a:r>
                        <a:rPr lang="en-US" sz="1800" b="1" dirty="0" smtClean="0">
                          <a:solidFill>
                            <a:srgbClr val="FF0000"/>
                          </a:solidFill>
                          <a:latin typeface="Calibri" pitchFamily="34" charset="0"/>
                          <a:cs typeface="Calibri" pitchFamily="34" charset="0"/>
                        </a:rPr>
                        <a:t>(Stage 1a)</a:t>
                      </a:r>
                      <a:r>
                        <a:rPr lang="en-US" sz="1800" b="1" dirty="0" smtClean="0">
                          <a:solidFill>
                            <a:srgbClr val="FFFF00"/>
                          </a:solidFill>
                          <a:latin typeface="Calibri" pitchFamily="34" charset="0"/>
                          <a:cs typeface="Calibri" pitchFamily="34" charset="0"/>
                        </a:rPr>
                        <a:t> </a:t>
                      </a:r>
                      <a:r>
                        <a:rPr lang="en-US" sz="1800" b="1" dirty="0" smtClean="0">
                          <a:latin typeface="Calibri" pitchFamily="34" charset="0"/>
                          <a:cs typeface="Calibri" pitchFamily="34" charset="0"/>
                        </a:rPr>
                        <a:t> </a:t>
                      </a:r>
                      <a:r>
                        <a:rPr lang="en-US" sz="1800" dirty="0" smtClean="0">
                          <a:latin typeface="Calibri" pitchFamily="34" charset="0"/>
                          <a:cs typeface="Calibri" pitchFamily="34" charset="0"/>
                        </a:rPr>
                        <a:t>and </a:t>
                      </a:r>
                    </a:p>
                    <a:p>
                      <a:pPr marL="342900" indent="-342900" algn="just" rtl="0">
                        <a:buFont typeface="Arial" pitchFamily="34" charset="0"/>
                        <a:buChar char="•"/>
                      </a:pPr>
                      <a:r>
                        <a:rPr lang="en-US" sz="1800" dirty="0" smtClean="0">
                          <a:latin typeface="Calibri" pitchFamily="34" charset="0"/>
                          <a:cs typeface="Calibri" pitchFamily="34" charset="0"/>
                        </a:rPr>
                        <a:t>"½ dose heparin R-AHD</a:t>
                      </a:r>
                      <a:r>
                        <a:rPr lang="en-US" sz="1800" baseline="30000" dirty="0" smtClean="0">
                          <a:latin typeface="Calibri" pitchFamily="34" charset="0"/>
                          <a:cs typeface="Calibri" pitchFamily="34" charset="0"/>
                        </a:rPr>
                        <a:t>0</a:t>
                      </a:r>
                      <a:r>
                        <a:rPr lang="en-US" sz="1800" dirty="0" smtClean="0">
                          <a:latin typeface="Calibri" pitchFamily="34" charset="0"/>
                          <a:cs typeface="Calibri" pitchFamily="34" charset="0"/>
                        </a:rPr>
                        <a:t>" sessions </a:t>
                      </a:r>
                      <a:r>
                        <a:rPr lang="en-US" sz="1800" b="1" dirty="0" smtClean="0">
                          <a:solidFill>
                            <a:srgbClr val="FF0000"/>
                          </a:solidFill>
                          <a:latin typeface="Calibri" pitchFamily="34" charset="0"/>
                          <a:cs typeface="Calibri" pitchFamily="34" charset="0"/>
                        </a:rPr>
                        <a:t>(Stage 1b)</a:t>
                      </a:r>
                      <a:r>
                        <a:rPr lang="en-US" sz="1800" b="1" dirty="0" smtClean="0">
                          <a:solidFill>
                            <a:srgbClr val="FFFF00"/>
                          </a:solidFill>
                          <a:latin typeface="Calibri" pitchFamily="34" charset="0"/>
                          <a:cs typeface="Calibri" pitchFamily="34" charset="0"/>
                        </a:rPr>
                        <a:t> </a:t>
                      </a:r>
                      <a:r>
                        <a:rPr lang="en-US" sz="1800" dirty="0" smtClean="0">
                          <a:latin typeface="Calibri" pitchFamily="34" charset="0"/>
                          <a:cs typeface="Calibri" pitchFamily="34" charset="0"/>
                        </a:rPr>
                        <a:t>.</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2" name="Picture 2"/>
          <p:cNvPicPr>
            <a:picLocks noChangeAspect="1" noChangeArrowheads="1"/>
          </p:cNvPicPr>
          <p:nvPr/>
        </p:nvPicPr>
        <p:blipFill>
          <a:blip r:embed="rId3"/>
          <a:srcRect/>
          <a:stretch>
            <a:fillRect/>
          </a:stretch>
        </p:blipFill>
        <p:spPr bwMode="auto">
          <a:xfrm>
            <a:off x="285720" y="500042"/>
            <a:ext cx="1397013" cy="2340000"/>
          </a:xfrm>
          <a:prstGeom prst="rect">
            <a:avLst/>
          </a:prstGeom>
          <a:noFill/>
        </p:spPr>
      </p:pic>
      <p:sp>
        <p:nvSpPr>
          <p:cNvPr id="23" name="AutoShape 3"/>
          <p:cNvSpPr>
            <a:spLocks noChangeArrowheads="1"/>
          </p:cNvSpPr>
          <p:nvPr/>
        </p:nvSpPr>
        <p:spPr bwMode="auto">
          <a:xfrm rot="16609938">
            <a:off x="1432216"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24" name="AutoShape 5"/>
          <p:cNvSpPr>
            <a:spLocks noChangeArrowheads="1"/>
          </p:cNvSpPr>
          <p:nvPr/>
        </p:nvSpPr>
        <p:spPr bwMode="auto">
          <a:xfrm>
            <a:off x="1380312"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6"/>
          <p:cNvSpPr>
            <a:spLocks noChangeArrowheads="1"/>
          </p:cNvSpPr>
          <p:nvPr/>
        </p:nvSpPr>
        <p:spPr bwMode="auto">
          <a:xfrm rot="16200000">
            <a:off x="910561"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6" name="AutoShape 7"/>
          <p:cNvSpPr>
            <a:spLocks noChangeArrowheads="1"/>
          </p:cNvSpPr>
          <p:nvPr/>
        </p:nvSpPr>
        <p:spPr bwMode="auto">
          <a:xfrm>
            <a:off x="1380312"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7" name="AutoShape 8"/>
          <p:cNvSpPr>
            <a:spLocks noChangeArrowheads="1"/>
          </p:cNvSpPr>
          <p:nvPr/>
        </p:nvSpPr>
        <p:spPr bwMode="auto">
          <a:xfrm rot="10800000">
            <a:off x="468152"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8" name="Rectangle 17"/>
          <p:cNvSpPr>
            <a:spLocks noChangeArrowheads="1"/>
          </p:cNvSpPr>
          <p:nvPr/>
        </p:nvSpPr>
        <p:spPr bwMode="auto">
          <a:xfrm>
            <a:off x="1389223"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9" name="Rectangle 18"/>
          <p:cNvSpPr>
            <a:spLocks noChangeArrowheads="1"/>
          </p:cNvSpPr>
          <p:nvPr/>
        </p:nvSpPr>
        <p:spPr bwMode="auto">
          <a:xfrm>
            <a:off x="1389223"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0" name="Rectangle 19"/>
          <p:cNvSpPr>
            <a:spLocks noChangeArrowheads="1"/>
          </p:cNvSpPr>
          <p:nvPr/>
        </p:nvSpPr>
        <p:spPr bwMode="auto">
          <a:xfrm>
            <a:off x="580041"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1" name="Rectangle 20"/>
          <p:cNvSpPr>
            <a:spLocks noChangeArrowheads="1"/>
          </p:cNvSpPr>
          <p:nvPr/>
        </p:nvSpPr>
        <p:spPr bwMode="auto">
          <a:xfrm>
            <a:off x="756312"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2" name="Rectangle 21"/>
          <p:cNvSpPr>
            <a:spLocks noChangeArrowheads="1"/>
          </p:cNvSpPr>
          <p:nvPr/>
        </p:nvSpPr>
        <p:spPr bwMode="auto">
          <a:xfrm>
            <a:off x="470583"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3" name="Rectangle 22"/>
          <p:cNvSpPr>
            <a:spLocks noChangeArrowheads="1"/>
          </p:cNvSpPr>
          <p:nvPr/>
        </p:nvSpPr>
        <p:spPr bwMode="auto">
          <a:xfrm>
            <a:off x="469772"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4" name="AutoShape 8"/>
          <p:cNvSpPr>
            <a:spLocks noChangeArrowheads="1"/>
          </p:cNvSpPr>
          <p:nvPr/>
        </p:nvSpPr>
        <p:spPr bwMode="auto">
          <a:xfrm rot="10800000">
            <a:off x="468152"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36" name="Picture 3"/>
          <p:cNvPicPr>
            <a:picLocks noChangeArrowheads="1"/>
          </p:cNvPicPr>
          <p:nvPr/>
        </p:nvPicPr>
        <p:blipFill>
          <a:blip r:embed="rId4"/>
          <a:srcRect l="16409" r="17597"/>
          <a:stretch>
            <a:fillRect/>
          </a:stretch>
        </p:blipFill>
        <p:spPr bwMode="auto">
          <a:xfrm>
            <a:off x="7027868" y="500042"/>
            <a:ext cx="1396800" cy="2340000"/>
          </a:xfrm>
          <a:prstGeom prst="rect">
            <a:avLst/>
          </a:prstGeom>
          <a:noFill/>
        </p:spPr>
      </p:pic>
      <p:sp>
        <p:nvSpPr>
          <p:cNvPr id="37" name="AutoShape 3"/>
          <p:cNvSpPr>
            <a:spLocks noChangeArrowheads="1"/>
          </p:cNvSpPr>
          <p:nvPr/>
        </p:nvSpPr>
        <p:spPr bwMode="auto">
          <a:xfrm rot="16609938">
            <a:off x="8186294" y="19442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38" name="AutoShape 5"/>
          <p:cNvSpPr>
            <a:spLocks noChangeArrowheads="1"/>
          </p:cNvSpPr>
          <p:nvPr/>
        </p:nvSpPr>
        <p:spPr bwMode="auto">
          <a:xfrm>
            <a:off x="8113630" y="822111"/>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0" name="AutoShape 7"/>
          <p:cNvSpPr>
            <a:spLocks noChangeArrowheads="1"/>
          </p:cNvSpPr>
          <p:nvPr/>
        </p:nvSpPr>
        <p:spPr bwMode="auto">
          <a:xfrm>
            <a:off x="8113630" y="227507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1" name="AutoShape 8"/>
          <p:cNvSpPr>
            <a:spLocks noChangeArrowheads="1"/>
          </p:cNvSpPr>
          <p:nvPr/>
        </p:nvSpPr>
        <p:spPr bwMode="auto">
          <a:xfrm rot="10800000">
            <a:off x="7228694" y="785624"/>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2" name="Rectangle 17"/>
          <p:cNvSpPr>
            <a:spLocks noChangeArrowheads="1"/>
          </p:cNvSpPr>
          <p:nvPr/>
        </p:nvSpPr>
        <p:spPr bwMode="auto">
          <a:xfrm>
            <a:off x="8122541" y="642918"/>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5" name="Rectangle 20"/>
          <p:cNvSpPr>
            <a:spLocks noChangeArrowheads="1"/>
          </p:cNvSpPr>
          <p:nvPr/>
        </p:nvSpPr>
        <p:spPr bwMode="auto">
          <a:xfrm>
            <a:off x="7489630" y="2648879"/>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7" name="Rectangle 22"/>
          <p:cNvSpPr>
            <a:spLocks noChangeArrowheads="1"/>
          </p:cNvSpPr>
          <p:nvPr/>
        </p:nvSpPr>
        <p:spPr bwMode="auto">
          <a:xfrm>
            <a:off x="7237913" y="644539"/>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0" name="AutoShape 8"/>
          <p:cNvSpPr>
            <a:spLocks noChangeArrowheads="1"/>
          </p:cNvSpPr>
          <p:nvPr/>
        </p:nvSpPr>
        <p:spPr bwMode="auto">
          <a:xfrm rot="10800000">
            <a:off x="7228694" y="157161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57" name="Picture 2"/>
          <p:cNvPicPr>
            <a:picLocks noChangeAspect="1" noChangeArrowheads="1"/>
          </p:cNvPicPr>
          <p:nvPr/>
        </p:nvPicPr>
        <p:blipFill>
          <a:blip r:embed="rId3"/>
          <a:srcRect/>
          <a:stretch>
            <a:fillRect/>
          </a:stretch>
        </p:blipFill>
        <p:spPr bwMode="auto">
          <a:xfrm>
            <a:off x="2562906" y="500042"/>
            <a:ext cx="1397013" cy="2340000"/>
          </a:xfrm>
          <a:prstGeom prst="rect">
            <a:avLst/>
          </a:prstGeom>
          <a:noFill/>
        </p:spPr>
      </p:pic>
      <p:sp>
        <p:nvSpPr>
          <p:cNvPr id="58" name="AutoShape 3"/>
          <p:cNvSpPr>
            <a:spLocks noChangeArrowheads="1"/>
          </p:cNvSpPr>
          <p:nvPr/>
        </p:nvSpPr>
        <p:spPr bwMode="auto">
          <a:xfrm rot="16609938">
            <a:off x="3709402"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59" name="AutoShape 5"/>
          <p:cNvSpPr>
            <a:spLocks noChangeArrowheads="1"/>
          </p:cNvSpPr>
          <p:nvPr/>
        </p:nvSpPr>
        <p:spPr bwMode="auto">
          <a:xfrm>
            <a:off x="3657498"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0" name="AutoShape 6"/>
          <p:cNvSpPr>
            <a:spLocks noChangeArrowheads="1"/>
          </p:cNvSpPr>
          <p:nvPr/>
        </p:nvSpPr>
        <p:spPr bwMode="auto">
          <a:xfrm rot="16200000">
            <a:off x="3187747"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1" name="AutoShape 7"/>
          <p:cNvSpPr>
            <a:spLocks noChangeArrowheads="1"/>
          </p:cNvSpPr>
          <p:nvPr/>
        </p:nvSpPr>
        <p:spPr bwMode="auto">
          <a:xfrm>
            <a:off x="3657498"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2" name="AutoShape 8"/>
          <p:cNvSpPr>
            <a:spLocks noChangeArrowheads="1"/>
          </p:cNvSpPr>
          <p:nvPr/>
        </p:nvSpPr>
        <p:spPr bwMode="auto">
          <a:xfrm rot="10800000">
            <a:off x="2745338"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3" name="Rectangle 17"/>
          <p:cNvSpPr>
            <a:spLocks noChangeArrowheads="1"/>
          </p:cNvSpPr>
          <p:nvPr/>
        </p:nvSpPr>
        <p:spPr bwMode="auto">
          <a:xfrm>
            <a:off x="3666409"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4" name="Rectangle 18"/>
          <p:cNvSpPr>
            <a:spLocks noChangeArrowheads="1"/>
          </p:cNvSpPr>
          <p:nvPr/>
        </p:nvSpPr>
        <p:spPr bwMode="auto">
          <a:xfrm>
            <a:off x="3666409"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5" name="Rectangle 19"/>
          <p:cNvSpPr>
            <a:spLocks noChangeArrowheads="1"/>
          </p:cNvSpPr>
          <p:nvPr/>
        </p:nvSpPr>
        <p:spPr bwMode="auto">
          <a:xfrm>
            <a:off x="2857227"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66" name="Rectangle 20"/>
          <p:cNvSpPr>
            <a:spLocks noChangeArrowheads="1"/>
          </p:cNvSpPr>
          <p:nvPr/>
        </p:nvSpPr>
        <p:spPr bwMode="auto">
          <a:xfrm>
            <a:off x="3033498"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7" name="Rectangle 21"/>
          <p:cNvSpPr>
            <a:spLocks noChangeArrowheads="1"/>
          </p:cNvSpPr>
          <p:nvPr/>
        </p:nvSpPr>
        <p:spPr bwMode="auto">
          <a:xfrm>
            <a:off x="2747769"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8" name="Rectangle 22"/>
          <p:cNvSpPr>
            <a:spLocks noChangeArrowheads="1"/>
          </p:cNvSpPr>
          <p:nvPr/>
        </p:nvSpPr>
        <p:spPr bwMode="auto">
          <a:xfrm>
            <a:off x="2746958"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9" name="AutoShape 8"/>
          <p:cNvSpPr>
            <a:spLocks noChangeArrowheads="1"/>
          </p:cNvSpPr>
          <p:nvPr/>
        </p:nvSpPr>
        <p:spPr bwMode="auto">
          <a:xfrm rot="10800000">
            <a:off x="2745338"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70" name="Picture 2"/>
          <p:cNvPicPr>
            <a:picLocks noChangeAspect="1" noChangeArrowheads="1"/>
          </p:cNvPicPr>
          <p:nvPr/>
        </p:nvPicPr>
        <p:blipFill>
          <a:blip r:embed="rId3"/>
          <a:srcRect/>
          <a:stretch>
            <a:fillRect/>
          </a:stretch>
        </p:blipFill>
        <p:spPr bwMode="auto">
          <a:xfrm>
            <a:off x="4790972" y="500042"/>
            <a:ext cx="1397013" cy="2340000"/>
          </a:xfrm>
          <a:prstGeom prst="rect">
            <a:avLst/>
          </a:prstGeom>
          <a:noFill/>
        </p:spPr>
      </p:pic>
      <p:sp>
        <p:nvSpPr>
          <p:cNvPr id="71" name="AutoShape 3"/>
          <p:cNvSpPr>
            <a:spLocks noChangeArrowheads="1"/>
          </p:cNvSpPr>
          <p:nvPr/>
        </p:nvSpPr>
        <p:spPr bwMode="auto">
          <a:xfrm rot="16609938">
            <a:off x="5937468"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72" name="AutoShape 5"/>
          <p:cNvSpPr>
            <a:spLocks noChangeArrowheads="1"/>
          </p:cNvSpPr>
          <p:nvPr/>
        </p:nvSpPr>
        <p:spPr bwMode="auto">
          <a:xfrm>
            <a:off x="5885564"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3" name="AutoShape 6"/>
          <p:cNvSpPr>
            <a:spLocks noChangeArrowheads="1"/>
          </p:cNvSpPr>
          <p:nvPr/>
        </p:nvSpPr>
        <p:spPr bwMode="auto">
          <a:xfrm rot="16200000">
            <a:off x="5415813"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4" name="AutoShape 7"/>
          <p:cNvSpPr>
            <a:spLocks noChangeArrowheads="1"/>
          </p:cNvSpPr>
          <p:nvPr/>
        </p:nvSpPr>
        <p:spPr bwMode="auto">
          <a:xfrm>
            <a:off x="5885564"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5" name="AutoShape 8"/>
          <p:cNvSpPr>
            <a:spLocks noChangeArrowheads="1"/>
          </p:cNvSpPr>
          <p:nvPr/>
        </p:nvSpPr>
        <p:spPr bwMode="auto">
          <a:xfrm rot="10800000">
            <a:off x="4973404"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6" name="Rectangle 17"/>
          <p:cNvSpPr>
            <a:spLocks noChangeArrowheads="1"/>
          </p:cNvSpPr>
          <p:nvPr/>
        </p:nvSpPr>
        <p:spPr bwMode="auto">
          <a:xfrm>
            <a:off x="5894475"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7" name="Rectangle 18"/>
          <p:cNvSpPr>
            <a:spLocks noChangeArrowheads="1"/>
          </p:cNvSpPr>
          <p:nvPr/>
        </p:nvSpPr>
        <p:spPr bwMode="auto">
          <a:xfrm>
            <a:off x="5894475"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8" name="Rectangle 19"/>
          <p:cNvSpPr>
            <a:spLocks noChangeArrowheads="1"/>
          </p:cNvSpPr>
          <p:nvPr/>
        </p:nvSpPr>
        <p:spPr bwMode="auto">
          <a:xfrm>
            <a:off x="5085293"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9" name="Rectangle 20"/>
          <p:cNvSpPr>
            <a:spLocks noChangeArrowheads="1"/>
          </p:cNvSpPr>
          <p:nvPr/>
        </p:nvSpPr>
        <p:spPr bwMode="auto">
          <a:xfrm>
            <a:off x="5261564"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0" name="Rectangle 21"/>
          <p:cNvSpPr>
            <a:spLocks noChangeArrowheads="1"/>
          </p:cNvSpPr>
          <p:nvPr/>
        </p:nvSpPr>
        <p:spPr bwMode="auto">
          <a:xfrm>
            <a:off x="4975835"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81" name="Rectangle 22"/>
          <p:cNvSpPr>
            <a:spLocks noChangeArrowheads="1"/>
          </p:cNvSpPr>
          <p:nvPr/>
        </p:nvSpPr>
        <p:spPr bwMode="auto">
          <a:xfrm>
            <a:off x="4975024"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82" name="AutoShape 8"/>
          <p:cNvSpPr>
            <a:spLocks noChangeArrowheads="1"/>
          </p:cNvSpPr>
          <p:nvPr/>
        </p:nvSpPr>
        <p:spPr bwMode="auto">
          <a:xfrm rot="10800000">
            <a:off x="4973404"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4" name="Rounded Rectangle 83"/>
          <p:cNvSpPr/>
          <p:nvPr/>
        </p:nvSpPr>
        <p:spPr>
          <a:xfrm>
            <a:off x="6157124"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5" name="Rectangle 84"/>
          <p:cNvSpPr/>
          <p:nvPr/>
        </p:nvSpPr>
        <p:spPr>
          <a:xfrm>
            <a:off x="6014248"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Rounded Rectangle 85"/>
          <p:cNvSpPr/>
          <p:nvPr/>
        </p:nvSpPr>
        <p:spPr>
          <a:xfrm>
            <a:off x="3942546" y="1285860"/>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7" name="Rectangle 86"/>
          <p:cNvSpPr/>
          <p:nvPr/>
        </p:nvSpPr>
        <p:spPr>
          <a:xfrm>
            <a:off x="3799670" y="1398373"/>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8" name="Rounded Rectangle 87"/>
          <p:cNvSpPr/>
          <p:nvPr/>
        </p:nvSpPr>
        <p:spPr>
          <a:xfrm>
            <a:off x="1656530"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9" name="Rectangle 88"/>
          <p:cNvSpPr/>
          <p:nvPr/>
        </p:nvSpPr>
        <p:spPr>
          <a:xfrm>
            <a:off x="1513654"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Rounded Rectangle 89"/>
          <p:cNvSpPr/>
          <p:nvPr/>
        </p:nvSpPr>
        <p:spPr>
          <a:xfrm>
            <a:off x="8371702" y="1673413"/>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1" name="Rectangle 90"/>
          <p:cNvSpPr/>
          <p:nvPr/>
        </p:nvSpPr>
        <p:spPr>
          <a:xfrm>
            <a:off x="8228826" y="1785926"/>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3" name="Rectangle 82"/>
          <p:cNvSpPr/>
          <p:nvPr/>
        </p:nvSpPr>
        <p:spPr>
          <a:xfrm>
            <a:off x="4643438" y="491504"/>
            <a:ext cx="4357718" cy="484632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2"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400" b="1" dirty="0" smtClean="0"/>
              <a:t>Methods - Stage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23"/>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wipe(down)">
                                      <p:cBhvr>
                                        <p:cTn id="9" dur="500"/>
                                        <p:tgtEl>
                                          <p:spTgt spid="27"/>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par>
                                <p:cTn id="19" presetID="8" presetClass="emph" presetSubtype="0" repeatCount="indefinite" fill="hold" grpId="0" nodeType="withEffect">
                                  <p:stCondLst>
                                    <p:cond delay="0"/>
                                  </p:stCondLst>
                                  <p:childTnLst>
                                    <p:animRot by="21600000">
                                      <p:cBhvr>
                                        <p:cTn id="20" dur="500" fill="hold"/>
                                        <p:tgtEl>
                                          <p:spTgt spid="58"/>
                                        </p:tgtEl>
                                        <p:attrNameLst>
                                          <p:attrName>r</p:attrName>
                                        </p:attrNameLst>
                                      </p:cBhvr>
                                    </p:animRot>
                                  </p:childTnLst>
                                </p:cTn>
                              </p:par>
                              <p:par>
                                <p:cTn id="21" presetID="22" presetClass="entr" presetSubtype="4" repeatCount="indefinite"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down)">
                                      <p:cBhvr>
                                        <p:cTn id="23" dur="500"/>
                                        <p:tgtEl>
                                          <p:spTgt spid="62"/>
                                        </p:tgtEl>
                                      </p:cBhvr>
                                    </p:animEffect>
                                  </p:childTnLst>
                                </p:cTn>
                              </p:par>
                              <p:par>
                                <p:cTn id="24" presetID="22" presetClass="entr" presetSubtype="4" repeatCount="indefinite"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down)">
                                      <p:cBhvr>
                                        <p:cTn id="26" dur="500"/>
                                        <p:tgtEl>
                                          <p:spTgt spid="69"/>
                                        </p:tgtEl>
                                      </p:cBhvr>
                                    </p:animEffect>
                                  </p:childTnLst>
                                </p:cTn>
                              </p:par>
                              <p:par>
                                <p:cTn id="27" presetID="22" presetClass="entr" presetSubtype="1" repeatCount="indefinite"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up)">
                                      <p:cBhvr>
                                        <p:cTn id="29" dur="500"/>
                                        <p:tgtEl>
                                          <p:spTgt spid="59"/>
                                        </p:tgtEl>
                                      </p:cBhvr>
                                    </p:animEffect>
                                  </p:childTnLst>
                                </p:cTn>
                              </p:par>
                              <p:par>
                                <p:cTn id="30" presetID="22" presetClass="entr" presetSubtype="1" repeatCount="indefinite"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up)">
                                      <p:cBhvr>
                                        <p:cTn id="3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34" grpId="0" animBg="1"/>
      <p:bldP spid="58" grpId="0" animBg="1"/>
      <p:bldP spid="59" grpId="0" animBg="1"/>
      <p:bldP spid="61" grpId="0" animBg="1"/>
      <p:bldP spid="62" grpId="0" animBg="1"/>
      <p:bldP spid="6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nvGraphicFramePr>
        <p:xfrm>
          <a:off x="217156" y="3064955"/>
          <a:ext cx="8784000" cy="3476837"/>
        </p:xfrm>
        <a:graphic>
          <a:graphicData uri="http://schemas.openxmlformats.org/drawingml/2006/table">
            <a:tbl>
              <a:tblPr rtl="1" firstRow="1" bandRow="1">
                <a:tableStyleId>{2D5ABB26-0587-4C30-8999-92F81FD0307C}</a:tableStyleId>
              </a:tblPr>
              <a:tblGrid>
                <a:gridCol w="1963318"/>
                <a:gridCol w="2429700"/>
                <a:gridCol w="2169162"/>
                <a:gridCol w="2221820"/>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1d</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1c</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1b</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1a</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Half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smtClean="0">
                          <a:solidFill>
                            <a:srgbClr val="FFFF00"/>
                          </a:solidFill>
                          <a:latin typeface="Calibri" pitchFamily="34" charset="0"/>
                          <a:ea typeface="+mn-ea"/>
                          <a:cs typeface="Calibri" pitchFamily="34" charset="0"/>
                        </a:rPr>
                        <a:t>R-AHD</a:t>
                      </a:r>
                      <a:r>
                        <a:rPr lang="en-US" sz="1800" kern="1200" baseline="30000" smtClean="0">
                          <a:solidFill>
                            <a:srgbClr val="FFFF00"/>
                          </a:solidFill>
                          <a:latin typeface="Calibri" pitchFamily="34" charset="0"/>
                          <a:ea typeface="+mn-ea"/>
                          <a:cs typeface="Calibri" pitchFamily="34" charset="0"/>
                        </a:rPr>
                        <a:t>0</a:t>
                      </a:r>
                      <a:r>
                        <a:rPr lang="en-US" sz="1800" kern="1200" smtClean="0">
                          <a:solidFill>
                            <a:srgbClr val="FFFF00"/>
                          </a:solidFill>
                          <a:latin typeface="Calibri" pitchFamily="34" charset="0"/>
                          <a:ea typeface="+mn-ea"/>
                          <a:cs typeface="Calibri" pitchFamily="34" charset="0"/>
                        </a:rPr>
                        <a:t> sessions</a:t>
                      </a:r>
                      <a:endParaRPr lang="en-US" sz="1800" kern="1200" dirty="0" smtClean="0">
                        <a:solidFill>
                          <a:srgbClr val="FFFF00"/>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7594">
                <a:tc>
                  <a:txBody>
                    <a:bodyPr/>
                    <a:lstStyle/>
                    <a:p>
                      <a:pPr algn="l" rtl="0"/>
                      <a:r>
                        <a:rPr lang="en-US" sz="1800" smtClean="0">
                          <a:latin typeface="Calibri" pitchFamily="34" charset="0"/>
                          <a:cs typeface="Calibri" pitchFamily="34" charset="0"/>
                        </a:rPr>
                        <a:t>10 </a:t>
                      </a:r>
                      <a:r>
                        <a:rPr lang="en-US" sz="1800" dirty="0" smtClean="0">
                          <a:latin typeface="Calibri" pitchFamily="34" charset="0"/>
                          <a:cs typeface="Calibri" pitchFamily="34" charset="0"/>
                        </a:rPr>
                        <a:t>children (Controls)</a:t>
                      </a:r>
                      <a:endParaRPr lang="ar-SA" sz="180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tx1"/>
                          </a:solidFill>
                          <a:latin typeface="Calibri" pitchFamily="34" charset="0"/>
                          <a:cs typeface="Calibri" pitchFamily="34" charset="0"/>
                        </a:rPr>
                        <a:t> </a:t>
                      </a:r>
                      <a:r>
                        <a:rPr lang="en-US" sz="1800" b="0" i="0" u="none" strike="noStrike" kern="1200" baseline="0" dirty="0" smtClean="0">
                          <a:solidFill>
                            <a:schemeClr val="tx1"/>
                          </a:solidFill>
                          <a:latin typeface="Calibri" pitchFamily="34" charset="0"/>
                          <a:cs typeface="Calibri" pitchFamily="34" charset="0"/>
                        </a:rPr>
                        <a:t>t</a:t>
                      </a:r>
                      <a:r>
                        <a:rPr lang="en-US" sz="1800" b="0" i="0" u="none" strike="noStrike" kern="1200" dirty="0" smtClean="0">
                          <a:solidFill>
                            <a:schemeClr val="tx1"/>
                          </a:solidFill>
                          <a:latin typeface="Calibri" pitchFamily="34" charset="0"/>
                          <a:cs typeface="Calibri" pitchFamily="34" charset="0"/>
                        </a:rPr>
                        <a:t>rice </a:t>
                      </a:r>
                      <a:r>
                        <a:rPr lang="en-US" sz="1800" b="0" i="0" u="none" strike="noStrike" kern="1200" dirty="0">
                          <a:solidFill>
                            <a:schemeClr val="tx1"/>
                          </a:solidFill>
                          <a:latin typeface="Calibri" pitchFamily="34" charset="0"/>
                          <a:cs typeface="Calibri" pitchFamily="34" charset="0"/>
                        </a:rPr>
                        <a:t>weekly </a:t>
                      </a:r>
                      <a:r>
                        <a:rPr lang="en-US" sz="1800" b="0" i="0" u="none" strike="noStrike" kern="1200">
                          <a:solidFill>
                            <a:schemeClr val="tx1"/>
                          </a:solidFill>
                          <a:latin typeface="Calibri" pitchFamily="34" charset="0"/>
                          <a:cs typeface="Calibri" pitchFamily="34" charset="0"/>
                        </a:rPr>
                        <a:t>for </a:t>
                      </a:r>
                      <a:r>
                        <a:rPr lang="en-US" sz="1800" b="0" i="0" u="none" strike="noStrike" kern="1200" smtClean="0">
                          <a:solidFill>
                            <a:schemeClr val="tx1"/>
                          </a:solidFill>
                          <a:latin typeface="Calibri" pitchFamily="34" charset="0"/>
                          <a:cs typeface="Calibri" pitchFamily="34" charset="0"/>
                        </a:rPr>
                        <a:t> 1 </a:t>
                      </a:r>
                      <a:r>
                        <a:rPr lang="en-US" sz="1800" b="0" i="0" u="none" strike="noStrike" kern="1200" dirty="0" smtClean="0">
                          <a:solidFill>
                            <a:schemeClr val="tx1"/>
                          </a:solidFill>
                          <a:latin typeface="Calibri" pitchFamily="34" charset="0"/>
                          <a:cs typeface="Calibri" pitchFamily="34" charset="0"/>
                        </a:rPr>
                        <a:t>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smtClean="0">
                          <a:latin typeface="Calibri" pitchFamily="34" charset="0"/>
                          <a:cs typeface="Calibri" pitchFamily="34" charset="0"/>
                        </a:rPr>
                        <a:t>10 </a:t>
                      </a:r>
                      <a:r>
                        <a:rPr lang="en-US" sz="1800" dirty="0" smtClean="0">
                          <a:latin typeface="Calibri" pitchFamily="34" charset="0"/>
                          <a:cs typeface="Calibri" pitchFamily="34" charset="0"/>
                        </a:rPr>
                        <a:t>children </a:t>
                      </a:r>
                      <a:r>
                        <a:rPr lang="en-US" sz="1800" b="0" i="0" u="none" strike="noStrike" kern="1200" dirty="0" smtClean="0">
                          <a:solidFill>
                            <a:schemeClr val="tx1"/>
                          </a:solidFill>
                          <a:latin typeface="Calibri" pitchFamily="34" charset="0"/>
                          <a:cs typeface="Calibri" pitchFamily="34" charset="0"/>
                        </a:rPr>
                        <a:t>  trice </a:t>
                      </a:r>
                      <a:r>
                        <a:rPr lang="en-US" sz="1800" b="0" i="0" u="none" strike="noStrike" kern="1200" dirty="0">
                          <a:solidFill>
                            <a:schemeClr val="tx1"/>
                          </a:solidFill>
                          <a:latin typeface="Calibri" pitchFamily="34" charset="0"/>
                          <a:cs typeface="Calibri" pitchFamily="34" charset="0"/>
                        </a:rPr>
                        <a:t>weekly for </a:t>
                      </a:r>
                      <a:r>
                        <a:rPr lang="en-US" sz="1800" b="0" i="0" u="none" strike="noStrike" kern="1200" baseline="0" dirty="0">
                          <a:solidFill>
                            <a:schemeClr val="tx1"/>
                          </a:solidFill>
                          <a:latin typeface="Calibri" pitchFamily="34" charset="0"/>
                          <a:cs typeface="Calibri" pitchFamily="34" charset="0"/>
                        </a:rPr>
                        <a:t> </a:t>
                      </a:r>
                      <a:r>
                        <a:rPr lang="en-US" sz="1800" b="0" i="0" u="none" strike="noStrike" kern="1200" baseline="0">
                          <a:solidFill>
                            <a:schemeClr val="tx1"/>
                          </a:solidFill>
                          <a:latin typeface="Calibri" pitchFamily="34" charset="0"/>
                          <a:cs typeface="Calibri" pitchFamily="34" charset="0"/>
                        </a:rPr>
                        <a:t>≈ </a:t>
                      </a:r>
                      <a:r>
                        <a:rPr lang="en-US" sz="1800" b="0" i="0" u="none" strike="noStrike" kern="1200" baseline="0" smtClean="0">
                          <a:solidFill>
                            <a:schemeClr val="tx1"/>
                          </a:solidFill>
                          <a:latin typeface="Calibri" pitchFamily="34" charset="0"/>
                          <a:cs typeface="Calibri" pitchFamily="34" charset="0"/>
                        </a:rPr>
                        <a:t>1</a:t>
                      </a:r>
                      <a:r>
                        <a:rPr lang="en-US" sz="1800" b="0" i="0" u="none" strike="noStrike" kern="1200" smtClean="0">
                          <a:solidFill>
                            <a:schemeClr val="tx1"/>
                          </a:solidFill>
                          <a:latin typeface="Calibri" pitchFamily="34" charset="0"/>
                          <a:cs typeface="Calibri" pitchFamily="34" charset="0"/>
                        </a:rPr>
                        <a:t> </a:t>
                      </a:r>
                      <a:r>
                        <a:rPr lang="en-US" sz="1800" b="0" i="0" u="none" strike="noStrike" kern="1200" dirty="0" smtClean="0">
                          <a:solidFill>
                            <a:schemeClr val="tx1"/>
                          </a:solidFill>
                          <a:latin typeface="Calibri" pitchFamily="34" charset="0"/>
                          <a:cs typeface="Calibri" pitchFamily="34" charset="0"/>
                        </a:rPr>
                        <a:t>Mo</a:t>
                      </a:r>
                      <a:endParaRPr lang="en-US" sz="1800" b="0" i="0" u="none" strike="noStrike" kern="1200" dirty="0">
                        <a:solidFill>
                          <a:schemeClr val="tx1"/>
                        </a:solidFill>
                        <a:latin typeface="Calibri" pitchFamily="34" charset="0"/>
                        <a:cs typeface="Calibri"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rgbClr val="FFFF00"/>
                          </a:solidFill>
                          <a:latin typeface="Calibri" pitchFamily="34" charset="0"/>
                          <a:cs typeface="Calibri" pitchFamily="34" charset="0"/>
                        </a:rPr>
                        <a:t>(Total </a:t>
                      </a:r>
                      <a:r>
                        <a:rPr lang="en-US" sz="1800" b="0" i="0" u="none" strike="noStrike" kern="1200" smtClean="0">
                          <a:solidFill>
                            <a:srgbClr val="FFFF00"/>
                          </a:solidFill>
                          <a:latin typeface="Calibri" pitchFamily="34" charset="0"/>
                          <a:cs typeface="Calibri" pitchFamily="34" charset="0"/>
                        </a:rPr>
                        <a:t>= 145 </a:t>
                      </a:r>
                      <a:r>
                        <a:rPr lang="en-US" sz="1800" b="0" i="0" u="none" strike="noStrike" kern="1200" dirty="0" smtClean="0">
                          <a:solidFill>
                            <a:srgbClr val="FFFF00"/>
                          </a:solidFill>
                          <a:latin typeface="Calibri" pitchFamily="34" charset="0"/>
                          <a:cs typeface="Calibri" pitchFamily="34" charset="0"/>
                        </a:rPr>
                        <a:t>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spcBef>
                          <a:spcPts val="0"/>
                        </a:spcBef>
                        <a:spcAft>
                          <a:spcPts val="0"/>
                        </a:spcAft>
                      </a:pPr>
                      <a:r>
                        <a:rPr lang="en-US" sz="1800" kern="1200" smtClean="0">
                          <a:solidFill>
                            <a:schemeClr val="tx1"/>
                          </a:solidFill>
                          <a:latin typeface="Calibri"/>
                          <a:ea typeface="+mn-ea"/>
                          <a:cs typeface="Calibri"/>
                        </a:rPr>
                        <a:t>10 children were treated with 10 sessions</a:t>
                      </a:r>
                      <a:endParaRPr lang="en-US" sz="1800" b="0" i="0" kern="120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spcBef>
                          <a:spcPts val="0"/>
                        </a:spcBef>
                        <a:spcAft>
                          <a:spcPts val="0"/>
                        </a:spcAft>
                      </a:pPr>
                      <a:r>
                        <a:rPr lang="en-US" sz="1800" kern="1200" dirty="0" smtClean="0">
                          <a:solidFill>
                            <a:schemeClr val="tx1"/>
                          </a:solidFill>
                          <a:latin typeface="Calibri"/>
                          <a:ea typeface="+mn-ea"/>
                          <a:cs typeface="Calibri"/>
                        </a:rPr>
                        <a:t>10 children were treated with 10 sessions</a:t>
                      </a:r>
                      <a:endParaRPr lang="en-US" sz="1800" b="0" i="0" kern="1200" dirty="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0837">
                <a:tc gridSpan="4">
                  <a:txBody>
                    <a:bodyPr/>
                    <a:lstStyle/>
                    <a:p>
                      <a:pPr marL="342900" indent="-342900" algn="just" rtl="0">
                        <a:buFontTx/>
                        <a:buNone/>
                      </a:pPr>
                      <a:r>
                        <a:rPr lang="en-US" sz="1800" dirty="0" smtClean="0">
                          <a:solidFill>
                            <a:srgbClr val="FFFF00"/>
                          </a:solidFill>
                          <a:latin typeface="Calibri" pitchFamily="34" charset="0"/>
                          <a:cs typeface="Calibri" pitchFamily="34" charset="0"/>
                        </a:rPr>
                        <a:t>The long clotting time before starting the sessions indicates that the used "Routine dose heparin was actually a "high dose" of heparin with a prolonged residual anticoagulant 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2" name="Picture 2"/>
          <p:cNvPicPr>
            <a:picLocks noChangeAspect="1" noChangeArrowheads="1"/>
          </p:cNvPicPr>
          <p:nvPr/>
        </p:nvPicPr>
        <p:blipFill>
          <a:blip r:embed="rId3"/>
          <a:srcRect/>
          <a:stretch>
            <a:fillRect/>
          </a:stretch>
        </p:blipFill>
        <p:spPr bwMode="auto">
          <a:xfrm>
            <a:off x="285720" y="500042"/>
            <a:ext cx="1397013" cy="2340000"/>
          </a:xfrm>
          <a:prstGeom prst="rect">
            <a:avLst/>
          </a:prstGeom>
          <a:noFill/>
        </p:spPr>
      </p:pic>
      <p:sp>
        <p:nvSpPr>
          <p:cNvPr id="23" name="AutoShape 3"/>
          <p:cNvSpPr>
            <a:spLocks noChangeArrowheads="1"/>
          </p:cNvSpPr>
          <p:nvPr/>
        </p:nvSpPr>
        <p:spPr bwMode="auto">
          <a:xfrm rot="16609938">
            <a:off x="1432216"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24" name="AutoShape 5"/>
          <p:cNvSpPr>
            <a:spLocks noChangeArrowheads="1"/>
          </p:cNvSpPr>
          <p:nvPr/>
        </p:nvSpPr>
        <p:spPr bwMode="auto">
          <a:xfrm>
            <a:off x="1380312"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6"/>
          <p:cNvSpPr>
            <a:spLocks noChangeArrowheads="1"/>
          </p:cNvSpPr>
          <p:nvPr/>
        </p:nvSpPr>
        <p:spPr bwMode="auto">
          <a:xfrm rot="16200000">
            <a:off x="910561"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6" name="AutoShape 7"/>
          <p:cNvSpPr>
            <a:spLocks noChangeArrowheads="1"/>
          </p:cNvSpPr>
          <p:nvPr/>
        </p:nvSpPr>
        <p:spPr bwMode="auto">
          <a:xfrm>
            <a:off x="1380312"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7" name="AutoShape 8"/>
          <p:cNvSpPr>
            <a:spLocks noChangeArrowheads="1"/>
          </p:cNvSpPr>
          <p:nvPr/>
        </p:nvSpPr>
        <p:spPr bwMode="auto">
          <a:xfrm rot="10800000">
            <a:off x="468152"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8" name="Rectangle 17"/>
          <p:cNvSpPr>
            <a:spLocks noChangeArrowheads="1"/>
          </p:cNvSpPr>
          <p:nvPr/>
        </p:nvSpPr>
        <p:spPr bwMode="auto">
          <a:xfrm>
            <a:off x="1389223"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9" name="Rectangle 18"/>
          <p:cNvSpPr>
            <a:spLocks noChangeArrowheads="1"/>
          </p:cNvSpPr>
          <p:nvPr/>
        </p:nvSpPr>
        <p:spPr bwMode="auto">
          <a:xfrm>
            <a:off x="1389223"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0" name="Rectangle 19"/>
          <p:cNvSpPr>
            <a:spLocks noChangeArrowheads="1"/>
          </p:cNvSpPr>
          <p:nvPr/>
        </p:nvSpPr>
        <p:spPr bwMode="auto">
          <a:xfrm>
            <a:off x="580041"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1" name="Rectangle 20"/>
          <p:cNvSpPr>
            <a:spLocks noChangeArrowheads="1"/>
          </p:cNvSpPr>
          <p:nvPr/>
        </p:nvSpPr>
        <p:spPr bwMode="auto">
          <a:xfrm>
            <a:off x="756312"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2" name="Rectangle 21"/>
          <p:cNvSpPr>
            <a:spLocks noChangeArrowheads="1"/>
          </p:cNvSpPr>
          <p:nvPr/>
        </p:nvSpPr>
        <p:spPr bwMode="auto">
          <a:xfrm>
            <a:off x="470583"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3" name="Rectangle 22"/>
          <p:cNvSpPr>
            <a:spLocks noChangeArrowheads="1"/>
          </p:cNvSpPr>
          <p:nvPr/>
        </p:nvSpPr>
        <p:spPr bwMode="auto">
          <a:xfrm>
            <a:off x="469772"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4" name="AutoShape 8"/>
          <p:cNvSpPr>
            <a:spLocks noChangeArrowheads="1"/>
          </p:cNvSpPr>
          <p:nvPr/>
        </p:nvSpPr>
        <p:spPr bwMode="auto">
          <a:xfrm rot="10800000">
            <a:off x="468152"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36" name="Picture 3"/>
          <p:cNvPicPr>
            <a:picLocks noChangeArrowheads="1"/>
          </p:cNvPicPr>
          <p:nvPr/>
        </p:nvPicPr>
        <p:blipFill>
          <a:blip r:embed="rId4"/>
          <a:srcRect l="16409" r="17597"/>
          <a:stretch>
            <a:fillRect/>
          </a:stretch>
        </p:blipFill>
        <p:spPr bwMode="auto">
          <a:xfrm>
            <a:off x="7027868" y="500042"/>
            <a:ext cx="1396800" cy="2340000"/>
          </a:xfrm>
          <a:prstGeom prst="rect">
            <a:avLst/>
          </a:prstGeom>
          <a:noFill/>
        </p:spPr>
      </p:pic>
      <p:sp>
        <p:nvSpPr>
          <p:cNvPr id="37" name="AutoShape 3"/>
          <p:cNvSpPr>
            <a:spLocks noChangeArrowheads="1"/>
          </p:cNvSpPr>
          <p:nvPr/>
        </p:nvSpPr>
        <p:spPr bwMode="auto">
          <a:xfrm rot="16609938">
            <a:off x="8186294" y="19442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38" name="AutoShape 5"/>
          <p:cNvSpPr>
            <a:spLocks noChangeArrowheads="1"/>
          </p:cNvSpPr>
          <p:nvPr/>
        </p:nvSpPr>
        <p:spPr bwMode="auto">
          <a:xfrm>
            <a:off x="8113630" y="822111"/>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0" name="AutoShape 7"/>
          <p:cNvSpPr>
            <a:spLocks noChangeArrowheads="1"/>
          </p:cNvSpPr>
          <p:nvPr/>
        </p:nvSpPr>
        <p:spPr bwMode="auto">
          <a:xfrm>
            <a:off x="8113630" y="227507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1" name="AutoShape 8"/>
          <p:cNvSpPr>
            <a:spLocks noChangeArrowheads="1"/>
          </p:cNvSpPr>
          <p:nvPr/>
        </p:nvSpPr>
        <p:spPr bwMode="auto">
          <a:xfrm rot="10800000">
            <a:off x="7228694" y="785624"/>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2" name="Rectangle 17"/>
          <p:cNvSpPr>
            <a:spLocks noChangeArrowheads="1"/>
          </p:cNvSpPr>
          <p:nvPr/>
        </p:nvSpPr>
        <p:spPr bwMode="auto">
          <a:xfrm>
            <a:off x="8122541" y="642918"/>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5" name="Rectangle 20"/>
          <p:cNvSpPr>
            <a:spLocks noChangeArrowheads="1"/>
          </p:cNvSpPr>
          <p:nvPr/>
        </p:nvSpPr>
        <p:spPr bwMode="auto">
          <a:xfrm>
            <a:off x="7489630" y="2648879"/>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7" name="Rectangle 22"/>
          <p:cNvSpPr>
            <a:spLocks noChangeArrowheads="1"/>
          </p:cNvSpPr>
          <p:nvPr/>
        </p:nvSpPr>
        <p:spPr bwMode="auto">
          <a:xfrm>
            <a:off x="7237913" y="644539"/>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0" name="AutoShape 8"/>
          <p:cNvSpPr>
            <a:spLocks noChangeArrowheads="1"/>
          </p:cNvSpPr>
          <p:nvPr/>
        </p:nvSpPr>
        <p:spPr bwMode="auto">
          <a:xfrm rot="10800000">
            <a:off x="7228694" y="157161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57" name="Picture 2"/>
          <p:cNvPicPr>
            <a:picLocks noChangeAspect="1" noChangeArrowheads="1"/>
          </p:cNvPicPr>
          <p:nvPr/>
        </p:nvPicPr>
        <p:blipFill>
          <a:blip r:embed="rId3"/>
          <a:srcRect/>
          <a:stretch>
            <a:fillRect/>
          </a:stretch>
        </p:blipFill>
        <p:spPr bwMode="auto">
          <a:xfrm>
            <a:off x="2562906" y="500042"/>
            <a:ext cx="1397013" cy="2340000"/>
          </a:xfrm>
          <a:prstGeom prst="rect">
            <a:avLst/>
          </a:prstGeom>
          <a:noFill/>
        </p:spPr>
      </p:pic>
      <p:sp>
        <p:nvSpPr>
          <p:cNvPr id="58" name="AutoShape 3"/>
          <p:cNvSpPr>
            <a:spLocks noChangeArrowheads="1"/>
          </p:cNvSpPr>
          <p:nvPr/>
        </p:nvSpPr>
        <p:spPr bwMode="auto">
          <a:xfrm rot="16609938">
            <a:off x="3709402"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59" name="AutoShape 5"/>
          <p:cNvSpPr>
            <a:spLocks noChangeArrowheads="1"/>
          </p:cNvSpPr>
          <p:nvPr/>
        </p:nvSpPr>
        <p:spPr bwMode="auto">
          <a:xfrm>
            <a:off x="3657498"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0" name="AutoShape 6"/>
          <p:cNvSpPr>
            <a:spLocks noChangeArrowheads="1"/>
          </p:cNvSpPr>
          <p:nvPr/>
        </p:nvSpPr>
        <p:spPr bwMode="auto">
          <a:xfrm rot="16200000">
            <a:off x="3187747"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1" name="AutoShape 7"/>
          <p:cNvSpPr>
            <a:spLocks noChangeArrowheads="1"/>
          </p:cNvSpPr>
          <p:nvPr/>
        </p:nvSpPr>
        <p:spPr bwMode="auto">
          <a:xfrm>
            <a:off x="3657498"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2" name="AutoShape 8"/>
          <p:cNvSpPr>
            <a:spLocks noChangeArrowheads="1"/>
          </p:cNvSpPr>
          <p:nvPr/>
        </p:nvSpPr>
        <p:spPr bwMode="auto">
          <a:xfrm rot="10800000">
            <a:off x="2745338"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3" name="Rectangle 17"/>
          <p:cNvSpPr>
            <a:spLocks noChangeArrowheads="1"/>
          </p:cNvSpPr>
          <p:nvPr/>
        </p:nvSpPr>
        <p:spPr bwMode="auto">
          <a:xfrm>
            <a:off x="3666409"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4" name="Rectangle 18"/>
          <p:cNvSpPr>
            <a:spLocks noChangeArrowheads="1"/>
          </p:cNvSpPr>
          <p:nvPr/>
        </p:nvSpPr>
        <p:spPr bwMode="auto">
          <a:xfrm>
            <a:off x="3666409"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5" name="Rectangle 19"/>
          <p:cNvSpPr>
            <a:spLocks noChangeArrowheads="1"/>
          </p:cNvSpPr>
          <p:nvPr/>
        </p:nvSpPr>
        <p:spPr bwMode="auto">
          <a:xfrm>
            <a:off x="2857227"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66" name="Rectangle 20"/>
          <p:cNvSpPr>
            <a:spLocks noChangeArrowheads="1"/>
          </p:cNvSpPr>
          <p:nvPr/>
        </p:nvSpPr>
        <p:spPr bwMode="auto">
          <a:xfrm>
            <a:off x="3033498"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7" name="Rectangle 21"/>
          <p:cNvSpPr>
            <a:spLocks noChangeArrowheads="1"/>
          </p:cNvSpPr>
          <p:nvPr/>
        </p:nvSpPr>
        <p:spPr bwMode="auto">
          <a:xfrm>
            <a:off x="2747769"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8" name="Rectangle 22"/>
          <p:cNvSpPr>
            <a:spLocks noChangeArrowheads="1"/>
          </p:cNvSpPr>
          <p:nvPr/>
        </p:nvSpPr>
        <p:spPr bwMode="auto">
          <a:xfrm>
            <a:off x="2746958"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9" name="AutoShape 8"/>
          <p:cNvSpPr>
            <a:spLocks noChangeArrowheads="1"/>
          </p:cNvSpPr>
          <p:nvPr/>
        </p:nvSpPr>
        <p:spPr bwMode="auto">
          <a:xfrm rot="10800000">
            <a:off x="2745338"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70" name="Picture 2"/>
          <p:cNvPicPr>
            <a:picLocks noChangeAspect="1" noChangeArrowheads="1"/>
          </p:cNvPicPr>
          <p:nvPr/>
        </p:nvPicPr>
        <p:blipFill>
          <a:blip r:embed="rId3"/>
          <a:srcRect/>
          <a:stretch>
            <a:fillRect/>
          </a:stretch>
        </p:blipFill>
        <p:spPr bwMode="auto">
          <a:xfrm>
            <a:off x="4790972" y="500042"/>
            <a:ext cx="1397013" cy="2340000"/>
          </a:xfrm>
          <a:prstGeom prst="rect">
            <a:avLst/>
          </a:prstGeom>
          <a:noFill/>
        </p:spPr>
      </p:pic>
      <p:sp>
        <p:nvSpPr>
          <p:cNvPr id="71" name="AutoShape 3"/>
          <p:cNvSpPr>
            <a:spLocks noChangeArrowheads="1"/>
          </p:cNvSpPr>
          <p:nvPr/>
        </p:nvSpPr>
        <p:spPr bwMode="auto">
          <a:xfrm rot="16609938">
            <a:off x="5937468"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72" name="AutoShape 5"/>
          <p:cNvSpPr>
            <a:spLocks noChangeArrowheads="1"/>
          </p:cNvSpPr>
          <p:nvPr/>
        </p:nvSpPr>
        <p:spPr bwMode="auto">
          <a:xfrm>
            <a:off x="5885564"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3" name="AutoShape 6"/>
          <p:cNvSpPr>
            <a:spLocks noChangeArrowheads="1"/>
          </p:cNvSpPr>
          <p:nvPr/>
        </p:nvSpPr>
        <p:spPr bwMode="auto">
          <a:xfrm rot="16200000">
            <a:off x="5415813"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4" name="AutoShape 7"/>
          <p:cNvSpPr>
            <a:spLocks noChangeArrowheads="1"/>
          </p:cNvSpPr>
          <p:nvPr/>
        </p:nvSpPr>
        <p:spPr bwMode="auto">
          <a:xfrm>
            <a:off x="5885564"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5" name="AutoShape 8"/>
          <p:cNvSpPr>
            <a:spLocks noChangeArrowheads="1"/>
          </p:cNvSpPr>
          <p:nvPr/>
        </p:nvSpPr>
        <p:spPr bwMode="auto">
          <a:xfrm rot="10800000">
            <a:off x="4973404"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6" name="Rectangle 17"/>
          <p:cNvSpPr>
            <a:spLocks noChangeArrowheads="1"/>
          </p:cNvSpPr>
          <p:nvPr/>
        </p:nvSpPr>
        <p:spPr bwMode="auto">
          <a:xfrm>
            <a:off x="5894475"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7" name="Rectangle 18"/>
          <p:cNvSpPr>
            <a:spLocks noChangeArrowheads="1"/>
          </p:cNvSpPr>
          <p:nvPr/>
        </p:nvSpPr>
        <p:spPr bwMode="auto">
          <a:xfrm>
            <a:off x="5894475"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8" name="Rectangle 19"/>
          <p:cNvSpPr>
            <a:spLocks noChangeArrowheads="1"/>
          </p:cNvSpPr>
          <p:nvPr/>
        </p:nvSpPr>
        <p:spPr bwMode="auto">
          <a:xfrm>
            <a:off x="5085293"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9" name="Rectangle 20"/>
          <p:cNvSpPr>
            <a:spLocks noChangeArrowheads="1"/>
          </p:cNvSpPr>
          <p:nvPr/>
        </p:nvSpPr>
        <p:spPr bwMode="auto">
          <a:xfrm>
            <a:off x="5261564"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0" name="Rectangle 21"/>
          <p:cNvSpPr>
            <a:spLocks noChangeArrowheads="1"/>
          </p:cNvSpPr>
          <p:nvPr/>
        </p:nvSpPr>
        <p:spPr bwMode="auto">
          <a:xfrm>
            <a:off x="4975835"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81" name="Rectangle 22"/>
          <p:cNvSpPr>
            <a:spLocks noChangeArrowheads="1"/>
          </p:cNvSpPr>
          <p:nvPr/>
        </p:nvSpPr>
        <p:spPr bwMode="auto">
          <a:xfrm>
            <a:off x="4975024"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82" name="AutoShape 8"/>
          <p:cNvSpPr>
            <a:spLocks noChangeArrowheads="1"/>
          </p:cNvSpPr>
          <p:nvPr/>
        </p:nvSpPr>
        <p:spPr bwMode="auto">
          <a:xfrm rot="10800000">
            <a:off x="4973404"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4" name="Rounded Rectangle 83"/>
          <p:cNvSpPr/>
          <p:nvPr/>
        </p:nvSpPr>
        <p:spPr>
          <a:xfrm>
            <a:off x="6157124"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5" name="Rectangle 84"/>
          <p:cNvSpPr/>
          <p:nvPr/>
        </p:nvSpPr>
        <p:spPr>
          <a:xfrm>
            <a:off x="6014248"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Rounded Rectangle 85"/>
          <p:cNvSpPr/>
          <p:nvPr/>
        </p:nvSpPr>
        <p:spPr>
          <a:xfrm>
            <a:off x="3942546" y="1285860"/>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7" name="Rectangle 86"/>
          <p:cNvSpPr/>
          <p:nvPr/>
        </p:nvSpPr>
        <p:spPr>
          <a:xfrm>
            <a:off x="3799670" y="1398373"/>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8" name="Rounded Rectangle 87"/>
          <p:cNvSpPr/>
          <p:nvPr/>
        </p:nvSpPr>
        <p:spPr>
          <a:xfrm>
            <a:off x="1656530"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9" name="Rectangle 88"/>
          <p:cNvSpPr/>
          <p:nvPr/>
        </p:nvSpPr>
        <p:spPr>
          <a:xfrm>
            <a:off x="1513654"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Rounded Rectangle 89"/>
          <p:cNvSpPr/>
          <p:nvPr/>
        </p:nvSpPr>
        <p:spPr>
          <a:xfrm>
            <a:off x="8371702" y="1673413"/>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1" name="Rectangle 90"/>
          <p:cNvSpPr/>
          <p:nvPr/>
        </p:nvSpPr>
        <p:spPr>
          <a:xfrm>
            <a:off x="8228826" y="1785926"/>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3" name="Rectangle 82"/>
          <p:cNvSpPr/>
          <p:nvPr/>
        </p:nvSpPr>
        <p:spPr>
          <a:xfrm>
            <a:off x="4643438" y="491504"/>
            <a:ext cx="4357718" cy="484632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2"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400" b="1" dirty="0" smtClean="0"/>
              <a:t>Methods - Stage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23"/>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wipe(down)">
                                      <p:cBhvr>
                                        <p:cTn id="9" dur="500"/>
                                        <p:tgtEl>
                                          <p:spTgt spid="27"/>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par>
                                <p:cTn id="19" presetID="8" presetClass="emph" presetSubtype="0" repeatCount="indefinite" fill="hold" grpId="0" nodeType="withEffect">
                                  <p:stCondLst>
                                    <p:cond delay="0"/>
                                  </p:stCondLst>
                                  <p:childTnLst>
                                    <p:animRot by="21600000">
                                      <p:cBhvr>
                                        <p:cTn id="20" dur="500" fill="hold"/>
                                        <p:tgtEl>
                                          <p:spTgt spid="58"/>
                                        </p:tgtEl>
                                        <p:attrNameLst>
                                          <p:attrName>r</p:attrName>
                                        </p:attrNameLst>
                                      </p:cBhvr>
                                    </p:animRot>
                                  </p:childTnLst>
                                </p:cTn>
                              </p:par>
                              <p:par>
                                <p:cTn id="21" presetID="22" presetClass="entr" presetSubtype="4" repeatCount="indefinite"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down)">
                                      <p:cBhvr>
                                        <p:cTn id="23" dur="500"/>
                                        <p:tgtEl>
                                          <p:spTgt spid="62"/>
                                        </p:tgtEl>
                                      </p:cBhvr>
                                    </p:animEffect>
                                  </p:childTnLst>
                                </p:cTn>
                              </p:par>
                              <p:par>
                                <p:cTn id="24" presetID="22" presetClass="entr" presetSubtype="4" repeatCount="indefinite"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down)">
                                      <p:cBhvr>
                                        <p:cTn id="26" dur="500"/>
                                        <p:tgtEl>
                                          <p:spTgt spid="69"/>
                                        </p:tgtEl>
                                      </p:cBhvr>
                                    </p:animEffect>
                                  </p:childTnLst>
                                </p:cTn>
                              </p:par>
                              <p:par>
                                <p:cTn id="27" presetID="22" presetClass="entr" presetSubtype="1" repeatCount="indefinite"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up)">
                                      <p:cBhvr>
                                        <p:cTn id="29" dur="500"/>
                                        <p:tgtEl>
                                          <p:spTgt spid="59"/>
                                        </p:tgtEl>
                                      </p:cBhvr>
                                    </p:animEffect>
                                  </p:childTnLst>
                                </p:cTn>
                              </p:par>
                              <p:par>
                                <p:cTn id="30" presetID="22" presetClass="entr" presetSubtype="1" repeatCount="indefinite"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up)">
                                      <p:cBhvr>
                                        <p:cTn id="3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34" grpId="0" animBg="1"/>
      <p:bldP spid="58" grpId="0" animBg="1"/>
      <p:bldP spid="59" grpId="0" animBg="1"/>
      <p:bldP spid="61" grpId="0" animBg="1"/>
      <p:bldP spid="62" grpId="0" animBg="1"/>
      <p:bldP spid="6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nvGraphicFramePr>
        <p:xfrm>
          <a:off x="217156" y="3064955"/>
          <a:ext cx="8784000" cy="3476837"/>
        </p:xfrm>
        <a:graphic>
          <a:graphicData uri="http://schemas.openxmlformats.org/drawingml/2006/table">
            <a:tbl>
              <a:tblPr rtl="1" firstRow="1" bandRow="1">
                <a:tableStyleId>{2D5ABB26-0587-4C30-8999-92F81FD0307C}</a:tableStyleId>
              </a:tblPr>
              <a:tblGrid>
                <a:gridCol w="1963318"/>
                <a:gridCol w="2429700"/>
                <a:gridCol w="2169162"/>
                <a:gridCol w="2221820"/>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1d</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1c</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1b</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1a</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Half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7594">
                <a:tc>
                  <a:txBody>
                    <a:bodyPr/>
                    <a:lstStyle/>
                    <a:p>
                      <a:pPr algn="l" rtl="0"/>
                      <a:r>
                        <a:rPr lang="en-US" sz="1800" smtClean="0">
                          <a:latin typeface="Calibri" pitchFamily="34" charset="0"/>
                          <a:cs typeface="Calibri" pitchFamily="34" charset="0"/>
                        </a:rPr>
                        <a:t>10 </a:t>
                      </a:r>
                      <a:r>
                        <a:rPr lang="en-US" sz="1800" dirty="0" smtClean="0">
                          <a:latin typeface="Calibri" pitchFamily="34" charset="0"/>
                          <a:cs typeface="Calibri" pitchFamily="34" charset="0"/>
                        </a:rPr>
                        <a:t>children (Controls)</a:t>
                      </a:r>
                      <a:endParaRPr lang="ar-SA" sz="180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tx1"/>
                          </a:solidFill>
                          <a:latin typeface="Calibri" pitchFamily="34" charset="0"/>
                          <a:cs typeface="Calibri" pitchFamily="34" charset="0"/>
                        </a:rPr>
                        <a:t> </a:t>
                      </a:r>
                      <a:r>
                        <a:rPr lang="en-US" sz="1800" b="0" i="0" u="none" strike="noStrike" kern="1200" baseline="0" dirty="0" smtClean="0">
                          <a:solidFill>
                            <a:schemeClr val="tx1"/>
                          </a:solidFill>
                          <a:latin typeface="Calibri" pitchFamily="34" charset="0"/>
                          <a:cs typeface="Calibri" pitchFamily="34" charset="0"/>
                        </a:rPr>
                        <a:t>t</a:t>
                      </a:r>
                      <a:r>
                        <a:rPr lang="en-US" sz="1800" b="0" i="0" u="none" strike="noStrike" kern="1200" dirty="0" smtClean="0">
                          <a:solidFill>
                            <a:schemeClr val="tx1"/>
                          </a:solidFill>
                          <a:latin typeface="Calibri" pitchFamily="34" charset="0"/>
                          <a:cs typeface="Calibri" pitchFamily="34" charset="0"/>
                        </a:rPr>
                        <a:t>rice </a:t>
                      </a:r>
                      <a:r>
                        <a:rPr lang="en-US" sz="1800" b="0" i="0" u="none" strike="noStrike" kern="1200" dirty="0">
                          <a:solidFill>
                            <a:schemeClr val="tx1"/>
                          </a:solidFill>
                          <a:latin typeface="Calibri" pitchFamily="34" charset="0"/>
                          <a:cs typeface="Calibri" pitchFamily="34" charset="0"/>
                        </a:rPr>
                        <a:t>weekly </a:t>
                      </a:r>
                      <a:r>
                        <a:rPr lang="en-US" sz="1800" b="0" i="0" u="none" strike="noStrike" kern="1200">
                          <a:solidFill>
                            <a:schemeClr val="tx1"/>
                          </a:solidFill>
                          <a:latin typeface="Calibri" pitchFamily="34" charset="0"/>
                          <a:cs typeface="Calibri" pitchFamily="34" charset="0"/>
                        </a:rPr>
                        <a:t>for </a:t>
                      </a:r>
                      <a:r>
                        <a:rPr lang="en-US" sz="1800" b="0" i="0" u="none" strike="noStrike" kern="1200" smtClean="0">
                          <a:solidFill>
                            <a:schemeClr val="tx1"/>
                          </a:solidFill>
                          <a:latin typeface="Calibri" pitchFamily="34" charset="0"/>
                          <a:cs typeface="Calibri" pitchFamily="34" charset="0"/>
                        </a:rPr>
                        <a:t> 1 </a:t>
                      </a:r>
                      <a:r>
                        <a:rPr lang="en-US" sz="1800" b="0" i="0" u="none" strike="noStrike" kern="1200" dirty="0" smtClean="0">
                          <a:solidFill>
                            <a:schemeClr val="tx1"/>
                          </a:solidFill>
                          <a:latin typeface="Calibri" pitchFamily="34" charset="0"/>
                          <a:cs typeface="Calibri" pitchFamily="34" charset="0"/>
                        </a:rPr>
                        <a:t>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smtClean="0">
                          <a:latin typeface="Calibri" pitchFamily="34" charset="0"/>
                          <a:cs typeface="Calibri" pitchFamily="34" charset="0"/>
                        </a:rPr>
                        <a:t>10 </a:t>
                      </a:r>
                      <a:r>
                        <a:rPr lang="en-US" sz="1800" dirty="0" smtClean="0">
                          <a:latin typeface="Calibri" pitchFamily="34" charset="0"/>
                          <a:cs typeface="Calibri" pitchFamily="34" charset="0"/>
                        </a:rPr>
                        <a:t>children </a:t>
                      </a:r>
                      <a:r>
                        <a:rPr lang="en-US" sz="1800" b="0" i="0" u="none" strike="noStrike" kern="1200" dirty="0" smtClean="0">
                          <a:solidFill>
                            <a:schemeClr val="tx1"/>
                          </a:solidFill>
                          <a:latin typeface="Calibri" pitchFamily="34" charset="0"/>
                          <a:cs typeface="Calibri" pitchFamily="34" charset="0"/>
                        </a:rPr>
                        <a:t>  trice </a:t>
                      </a:r>
                      <a:r>
                        <a:rPr lang="en-US" sz="1800" b="0" i="0" u="none" strike="noStrike" kern="1200" dirty="0">
                          <a:solidFill>
                            <a:schemeClr val="tx1"/>
                          </a:solidFill>
                          <a:latin typeface="Calibri" pitchFamily="34" charset="0"/>
                          <a:cs typeface="Calibri" pitchFamily="34" charset="0"/>
                        </a:rPr>
                        <a:t>weekly for </a:t>
                      </a:r>
                      <a:r>
                        <a:rPr lang="en-US" sz="1800" b="0" i="0" u="none" strike="noStrike" kern="1200" baseline="0" dirty="0">
                          <a:solidFill>
                            <a:schemeClr val="tx1"/>
                          </a:solidFill>
                          <a:latin typeface="Calibri" pitchFamily="34" charset="0"/>
                          <a:cs typeface="Calibri" pitchFamily="34" charset="0"/>
                        </a:rPr>
                        <a:t> </a:t>
                      </a:r>
                      <a:r>
                        <a:rPr lang="en-US" sz="1800" b="0" i="0" u="none" strike="noStrike" kern="1200" baseline="0">
                          <a:solidFill>
                            <a:schemeClr val="tx1"/>
                          </a:solidFill>
                          <a:latin typeface="Calibri" pitchFamily="34" charset="0"/>
                          <a:cs typeface="Calibri" pitchFamily="34" charset="0"/>
                        </a:rPr>
                        <a:t>≈ </a:t>
                      </a:r>
                      <a:r>
                        <a:rPr lang="en-US" sz="1800" b="0" i="0" u="none" strike="noStrike" kern="1200" baseline="0" smtClean="0">
                          <a:solidFill>
                            <a:schemeClr val="tx1"/>
                          </a:solidFill>
                          <a:latin typeface="Calibri" pitchFamily="34" charset="0"/>
                          <a:cs typeface="Calibri" pitchFamily="34" charset="0"/>
                        </a:rPr>
                        <a:t>1</a:t>
                      </a:r>
                      <a:r>
                        <a:rPr lang="en-US" sz="1800" b="0" i="0" u="none" strike="noStrike" kern="1200" smtClean="0">
                          <a:solidFill>
                            <a:schemeClr val="tx1"/>
                          </a:solidFill>
                          <a:latin typeface="Calibri" pitchFamily="34" charset="0"/>
                          <a:cs typeface="Calibri" pitchFamily="34" charset="0"/>
                        </a:rPr>
                        <a:t> </a:t>
                      </a:r>
                      <a:r>
                        <a:rPr lang="en-US" sz="1800" b="0" i="0" u="none" strike="noStrike" kern="1200" dirty="0" smtClean="0">
                          <a:solidFill>
                            <a:schemeClr val="tx1"/>
                          </a:solidFill>
                          <a:latin typeface="Calibri" pitchFamily="34" charset="0"/>
                          <a:cs typeface="Calibri" pitchFamily="34" charset="0"/>
                        </a:rPr>
                        <a:t>Mo</a:t>
                      </a:r>
                      <a:endParaRPr lang="en-US" sz="1800" b="0" i="0" u="none" strike="noStrike" kern="1200" dirty="0">
                        <a:solidFill>
                          <a:schemeClr val="tx1"/>
                        </a:solidFill>
                        <a:latin typeface="Calibri" pitchFamily="34" charset="0"/>
                        <a:cs typeface="Calibri"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rgbClr val="FFFF00"/>
                          </a:solidFill>
                          <a:latin typeface="Calibri" pitchFamily="34" charset="0"/>
                          <a:cs typeface="Calibri" pitchFamily="34" charset="0"/>
                        </a:rPr>
                        <a:t>(Total </a:t>
                      </a:r>
                      <a:r>
                        <a:rPr lang="en-US" sz="1800" b="0" i="0" u="none" strike="noStrike" kern="1200" smtClean="0">
                          <a:solidFill>
                            <a:srgbClr val="FFFF00"/>
                          </a:solidFill>
                          <a:latin typeface="Calibri" pitchFamily="34" charset="0"/>
                          <a:cs typeface="Calibri" pitchFamily="34" charset="0"/>
                        </a:rPr>
                        <a:t>= 145 </a:t>
                      </a:r>
                      <a:r>
                        <a:rPr lang="en-US" sz="1800" b="0" i="0" u="none" strike="noStrike" kern="1200" dirty="0" smtClean="0">
                          <a:solidFill>
                            <a:srgbClr val="FFFF00"/>
                          </a:solidFill>
                          <a:latin typeface="Calibri" pitchFamily="34" charset="0"/>
                          <a:cs typeface="Calibri" pitchFamily="34" charset="0"/>
                        </a:rPr>
                        <a:t>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spcBef>
                          <a:spcPts val="0"/>
                        </a:spcBef>
                        <a:spcAft>
                          <a:spcPts val="0"/>
                        </a:spcAft>
                      </a:pPr>
                      <a:r>
                        <a:rPr lang="en-US" sz="1800" kern="1200" smtClean="0">
                          <a:solidFill>
                            <a:schemeClr val="tx1"/>
                          </a:solidFill>
                          <a:latin typeface="Calibri"/>
                          <a:ea typeface="+mn-ea"/>
                          <a:cs typeface="Calibri"/>
                        </a:rPr>
                        <a:t>10 children were treated with 10 sessions</a:t>
                      </a:r>
                      <a:endParaRPr lang="en-US" sz="1800" b="0" i="0" kern="120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spcBef>
                          <a:spcPts val="0"/>
                        </a:spcBef>
                        <a:spcAft>
                          <a:spcPts val="0"/>
                        </a:spcAft>
                      </a:pPr>
                      <a:r>
                        <a:rPr lang="en-US" sz="1800" kern="1200" dirty="0" smtClean="0">
                          <a:solidFill>
                            <a:schemeClr val="tx1"/>
                          </a:solidFill>
                          <a:latin typeface="Calibri"/>
                          <a:ea typeface="+mn-ea"/>
                          <a:cs typeface="Calibri"/>
                        </a:rPr>
                        <a:t>10 children were treated with 10 sessions</a:t>
                      </a:r>
                      <a:endParaRPr lang="en-US" sz="1800" b="0" i="0" kern="1200" dirty="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0837">
                <a:tc gridSpan="4">
                  <a:txBody>
                    <a:bodyPr/>
                    <a:lstStyle/>
                    <a:p>
                      <a:pPr marL="342900" indent="-342900" algn="just" rtl="0">
                        <a:buFontTx/>
                        <a:buNone/>
                      </a:pPr>
                      <a:r>
                        <a:rPr lang="en-US" sz="1800" dirty="0" smtClean="0">
                          <a:latin typeface="Calibri" pitchFamily="34" charset="0"/>
                          <a:cs typeface="Calibri" pitchFamily="34" charset="0"/>
                        </a:rPr>
                        <a:t>(C) The safety and efficiency of using R-AHD</a:t>
                      </a:r>
                      <a:r>
                        <a:rPr lang="en-US" sz="1800" baseline="30000" dirty="0" smtClean="0">
                          <a:latin typeface="Calibri" pitchFamily="34" charset="0"/>
                          <a:cs typeface="Calibri" pitchFamily="34" charset="0"/>
                        </a:rPr>
                        <a:t>O </a:t>
                      </a:r>
                      <a:r>
                        <a:rPr lang="en-US" sz="1800" dirty="0" smtClean="0">
                          <a:latin typeface="Calibri" pitchFamily="34" charset="0"/>
                          <a:cs typeface="Calibri" pitchFamily="34" charset="0"/>
                        </a:rPr>
                        <a:t> for</a:t>
                      </a:r>
                      <a:r>
                        <a:rPr lang="en-US" sz="1800" baseline="0" dirty="0" smtClean="0">
                          <a:latin typeface="Calibri" pitchFamily="34" charset="0"/>
                          <a:cs typeface="Calibri" pitchFamily="34" charset="0"/>
                        </a:rPr>
                        <a:t> chronic dialysis, (the clinical feasibility) was studied by comparing HB% and URR after: </a:t>
                      </a:r>
                      <a:r>
                        <a:rPr lang="en-US" sz="1800" baseline="0" dirty="0" smtClean="0">
                          <a:solidFill>
                            <a:srgbClr val="FFFF00"/>
                          </a:solidFill>
                          <a:latin typeface="Calibri" pitchFamily="34" charset="0"/>
                          <a:cs typeface="Calibri" pitchFamily="34" charset="0"/>
                        </a:rPr>
                        <a:t> </a:t>
                      </a:r>
                      <a:endParaRPr lang="en-US" sz="1800" dirty="0" smtClean="0">
                        <a:latin typeface="Calibri" pitchFamily="34" charset="0"/>
                        <a:cs typeface="Calibri" pitchFamily="34" charset="0"/>
                      </a:endParaRPr>
                    </a:p>
                    <a:p>
                      <a:pPr marL="342900" indent="-342900" algn="just" rtl="0">
                        <a:buFont typeface="Arial" pitchFamily="34" charset="0"/>
                        <a:buChar char="•"/>
                      </a:pPr>
                      <a:r>
                        <a:rPr lang="en-US" sz="1800" dirty="0" smtClean="0">
                          <a:latin typeface="Calibri" pitchFamily="34" charset="0"/>
                          <a:cs typeface="Calibri" pitchFamily="34" charset="0"/>
                        </a:rPr>
                        <a:t>One month of R-AHD</a:t>
                      </a:r>
                      <a:r>
                        <a:rPr lang="en-US" sz="1800" baseline="30000" dirty="0" smtClean="0">
                          <a:latin typeface="Calibri" pitchFamily="34" charset="0"/>
                          <a:cs typeface="Calibri" pitchFamily="34" charset="0"/>
                        </a:rPr>
                        <a:t>O</a:t>
                      </a:r>
                      <a:r>
                        <a:rPr lang="en-US" sz="1800" dirty="0" smtClean="0">
                          <a:latin typeface="Calibri" pitchFamily="34" charset="0"/>
                          <a:cs typeface="Calibri" pitchFamily="34" charset="0"/>
                        </a:rPr>
                        <a:t> </a:t>
                      </a:r>
                      <a:r>
                        <a:rPr lang="en-US" sz="1800" dirty="0" smtClean="0">
                          <a:solidFill>
                            <a:srgbClr val="FF0000"/>
                          </a:solidFill>
                          <a:latin typeface="Calibri" pitchFamily="34" charset="0"/>
                          <a:cs typeface="Calibri" pitchFamily="34" charset="0"/>
                        </a:rPr>
                        <a:t>(Stage 1c)</a:t>
                      </a:r>
                      <a:r>
                        <a:rPr lang="en-US" sz="1800" dirty="0" smtClean="0">
                          <a:solidFill>
                            <a:srgbClr val="FFFF00"/>
                          </a:solidFill>
                          <a:latin typeface="Calibri" pitchFamily="34" charset="0"/>
                          <a:cs typeface="Calibri" pitchFamily="34" charset="0"/>
                        </a:rPr>
                        <a:t> </a:t>
                      </a:r>
                      <a:r>
                        <a:rPr lang="en-US" sz="1800" baseline="0" dirty="0" smtClean="0">
                          <a:latin typeface="Calibri" pitchFamily="34" charset="0"/>
                          <a:cs typeface="Calibri" pitchFamily="34" charset="0"/>
                        </a:rPr>
                        <a:t>&amp; </a:t>
                      </a:r>
                    </a:p>
                    <a:p>
                      <a:pPr marL="342900" indent="-342900" algn="just" rtl="0">
                        <a:buFont typeface="Arial" pitchFamily="34" charset="0"/>
                        <a:buChar char="•"/>
                      </a:pPr>
                      <a:r>
                        <a:rPr lang="en-US" sz="1800" baseline="0" dirty="0" smtClean="0">
                          <a:latin typeface="Calibri" pitchFamily="34" charset="0"/>
                          <a:cs typeface="Calibri" pitchFamily="34" charset="0"/>
                        </a:rPr>
                        <a:t>One month of DNHD </a:t>
                      </a:r>
                      <a:r>
                        <a:rPr lang="en-US" sz="1800" baseline="0" dirty="0" smtClean="0">
                          <a:solidFill>
                            <a:srgbClr val="FF0000"/>
                          </a:solidFill>
                          <a:latin typeface="Calibri" pitchFamily="34" charset="0"/>
                          <a:cs typeface="Calibri" pitchFamily="34" charset="0"/>
                        </a:rPr>
                        <a:t>(Stage 1d)  </a:t>
                      </a:r>
                      <a:r>
                        <a:rPr lang="en-US" sz="1800" dirty="0" smtClean="0">
                          <a:solidFill>
                            <a:srgbClr val="FF0000"/>
                          </a:solidFill>
                          <a:latin typeface="Calibri" pitchFamily="34" charset="0"/>
                          <a:cs typeface="Calibri" pitchFamily="34" charset="0"/>
                        </a:rPr>
                        <a:t> </a:t>
                      </a:r>
                      <a:r>
                        <a:rPr lang="en-US" sz="1800" dirty="0" smtClean="0">
                          <a:latin typeface="Calibri" pitchFamily="34" charset="0"/>
                          <a:cs typeface="Calibri" pitchFamily="34" charset="0"/>
                        </a:rPr>
                        <a:t> </a:t>
                      </a:r>
                      <a:endParaRPr lang="en-US" sz="18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2" name="Picture 2"/>
          <p:cNvPicPr>
            <a:picLocks noChangeAspect="1" noChangeArrowheads="1"/>
          </p:cNvPicPr>
          <p:nvPr/>
        </p:nvPicPr>
        <p:blipFill>
          <a:blip r:embed="rId3"/>
          <a:srcRect/>
          <a:stretch>
            <a:fillRect/>
          </a:stretch>
        </p:blipFill>
        <p:spPr bwMode="auto">
          <a:xfrm>
            <a:off x="285720" y="500042"/>
            <a:ext cx="1397013" cy="2340000"/>
          </a:xfrm>
          <a:prstGeom prst="rect">
            <a:avLst/>
          </a:prstGeom>
          <a:noFill/>
        </p:spPr>
      </p:pic>
      <p:sp>
        <p:nvSpPr>
          <p:cNvPr id="23" name="AutoShape 3"/>
          <p:cNvSpPr>
            <a:spLocks noChangeArrowheads="1"/>
          </p:cNvSpPr>
          <p:nvPr/>
        </p:nvSpPr>
        <p:spPr bwMode="auto">
          <a:xfrm rot="16609938">
            <a:off x="1432216"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24" name="AutoShape 5"/>
          <p:cNvSpPr>
            <a:spLocks noChangeArrowheads="1"/>
          </p:cNvSpPr>
          <p:nvPr/>
        </p:nvSpPr>
        <p:spPr bwMode="auto">
          <a:xfrm>
            <a:off x="1380312"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6"/>
          <p:cNvSpPr>
            <a:spLocks noChangeArrowheads="1"/>
          </p:cNvSpPr>
          <p:nvPr/>
        </p:nvSpPr>
        <p:spPr bwMode="auto">
          <a:xfrm rot="16200000">
            <a:off x="910561"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6" name="AutoShape 7"/>
          <p:cNvSpPr>
            <a:spLocks noChangeArrowheads="1"/>
          </p:cNvSpPr>
          <p:nvPr/>
        </p:nvSpPr>
        <p:spPr bwMode="auto">
          <a:xfrm>
            <a:off x="1380312"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7" name="AutoShape 8"/>
          <p:cNvSpPr>
            <a:spLocks noChangeArrowheads="1"/>
          </p:cNvSpPr>
          <p:nvPr/>
        </p:nvSpPr>
        <p:spPr bwMode="auto">
          <a:xfrm rot="10800000">
            <a:off x="468152"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8" name="Rectangle 17"/>
          <p:cNvSpPr>
            <a:spLocks noChangeArrowheads="1"/>
          </p:cNvSpPr>
          <p:nvPr/>
        </p:nvSpPr>
        <p:spPr bwMode="auto">
          <a:xfrm>
            <a:off x="1389223"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9" name="Rectangle 18"/>
          <p:cNvSpPr>
            <a:spLocks noChangeArrowheads="1"/>
          </p:cNvSpPr>
          <p:nvPr/>
        </p:nvSpPr>
        <p:spPr bwMode="auto">
          <a:xfrm>
            <a:off x="1389223"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0" name="Rectangle 19"/>
          <p:cNvSpPr>
            <a:spLocks noChangeArrowheads="1"/>
          </p:cNvSpPr>
          <p:nvPr/>
        </p:nvSpPr>
        <p:spPr bwMode="auto">
          <a:xfrm>
            <a:off x="580041"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1" name="Rectangle 20"/>
          <p:cNvSpPr>
            <a:spLocks noChangeArrowheads="1"/>
          </p:cNvSpPr>
          <p:nvPr/>
        </p:nvSpPr>
        <p:spPr bwMode="auto">
          <a:xfrm>
            <a:off x="756312"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2" name="Rectangle 21"/>
          <p:cNvSpPr>
            <a:spLocks noChangeArrowheads="1"/>
          </p:cNvSpPr>
          <p:nvPr/>
        </p:nvSpPr>
        <p:spPr bwMode="auto">
          <a:xfrm>
            <a:off x="470583"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3" name="Rectangle 22"/>
          <p:cNvSpPr>
            <a:spLocks noChangeArrowheads="1"/>
          </p:cNvSpPr>
          <p:nvPr/>
        </p:nvSpPr>
        <p:spPr bwMode="auto">
          <a:xfrm>
            <a:off x="469772"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4" name="AutoShape 8"/>
          <p:cNvSpPr>
            <a:spLocks noChangeArrowheads="1"/>
          </p:cNvSpPr>
          <p:nvPr/>
        </p:nvSpPr>
        <p:spPr bwMode="auto">
          <a:xfrm rot="10800000">
            <a:off x="468152"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36" name="Picture 3"/>
          <p:cNvPicPr>
            <a:picLocks noChangeArrowheads="1"/>
          </p:cNvPicPr>
          <p:nvPr/>
        </p:nvPicPr>
        <p:blipFill>
          <a:blip r:embed="rId4"/>
          <a:srcRect l="16409" r="17597"/>
          <a:stretch>
            <a:fillRect/>
          </a:stretch>
        </p:blipFill>
        <p:spPr bwMode="auto">
          <a:xfrm>
            <a:off x="7027868" y="500042"/>
            <a:ext cx="1396800" cy="2340000"/>
          </a:xfrm>
          <a:prstGeom prst="rect">
            <a:avLst/>
          </a:prstGeom>
          <a:noFill/>
        </p:spPr>
      </p:pic>
      <p:sp>
        <p:nvSpPr>
          <p:cNvPr id="37" name="AutoShape 3"/>
          <p:cNvSpPr>
            <a:spLocks noChangeArrowheads="1"/>
          </p:cNvSpPr>
          <p:nvPr/>
        </p:nvSpPr>
        <p:spPr bwMode="auto">
          <a:xfrm rot="16609938">
            <a:off x="8186294" y="19442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38" name="AutoShape 5"/>
          <p:cNvSpPr>
            <a:spLocks noChangeArrowheads="1"/>
          </p:cNvSpPr>
          <p:nvPr/>
        </p:nvSpPr>
        <p:spPr bwMode="auto">
          <a:xfrm>
            <a:off x="8113630" y="822111"/>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0" name="AutoShape 7"/>
          <p:cNvSpPr>
            <a:spLocks noChangeArrowheads="1"/>
          </p:cNvSpPr>
          <p:nvPr/>
        </p:nvSpPr>
        <p:spPr bwMode="auto">
          <a:xfrm>
            <a:off x="8113630" y="227507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1" name="AutoShape 8"/>
          <p:cNvSpPr>
            <a:spLocks noChangeArrowheads="1"/>
          </p:cNvSpPr>
          <p:nvPr/>
        </p:nvSpPr>
        <p:spPr bwMode="auto">
          <a:xfrm rot="10800000">
            <a:off x="7228694" y="785624"/>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2" name="Rectangle 17"/>
          <p:cNvSpPr>
            <a:spLocks noChangeArrowheads="1"/>
          </p:cNvSpPr>
          <p:nvPr/>
        </p:nvSpPr>
        <p:spPr bwMode="auto">
          <a:xfrm>
            <a:off x="8122541" y="642918"/>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5" name="Rectangle 20"/>
          <p:cNvSpPr>
            <a:spLocks noChangeArrowheads="1"/>
          </p:cNvSpPr>
          <p:nvPr/>
        </p:nvSpPr>
        <p:spPr bwMode="auto">
          <a:xfrm>
            <a:off x="7489630" y="2648879"/>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7" name="Rectangle 22"/>
          <p:cNvSpPr>
            <a:spLocks noChangeArrowheads="1"/>
          </p:cNvSpPr>
          <p:nvPr/>
        </p:nvSpPr>
        <p:spPr bwMode="auto">
          <a:xfrm>
            <a:off x="7237913" y="644539"/>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0" name="AutoShape 8"/>
          <p:cNvSpPr>
            <a:spLocks noChangeArrowheads="1"/>
          </p:cNvSpPr>
          <p:nvPr/>
        </p:nvSpPr>
        <p:spPr bwMode="auto">
          <a:xfrm rot="10800000">
            <a:off x="7228694" y="157161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57" name="Picture 2"/>
          <p:cNvPicPr>
            <a:picLocks noChangeAspect="1" noChangeArrowheads="1"/>
          </p:cNvPicPr>
          <p:nvPr/>
        </p:nvPicPr>
        <p:blipFill>
          <a:blip r:embed="rId3"/>
          <a:srcRect/>
          <a:stretch>
            <a:fillRect/>
          </a:stretch>
        </p:blipFill>
        <p:spPr bwMode="auto">
          <a:xfrm>
            <a:off x="2562906" y="500042"/>
            <a:ext cx="1397013" cy="2340000"/>
          </a:xfrm>
          <a:prstGeom prst="rect">
            <a:avLst/>
          </a:prstGeom>
          <a:noFill/>
        </p:spPr>
      </p:pic>
      <p:sp>
        <p:nvSpPr>
          <p:cNvPr id="58" name="AutoShape 3"/>
          <p:cNvSpPr>
            <a:spLocks noChangeArrowheads="1"/>
          </p:cNvSpPr>
          <p:nvPr/>
        </p:nvSpPr>
        <p:spPr bwMode="auto">
          <a:xfrm rot="16609938">
            <a:off x="3709402"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59" name="AutoShape 5"/>
          <p:cNvSpPr>
            <a:spLocks noChangeArrowheads="1"/>
          </p:cNvSpPr>
          <p:nvPr/>
        </p:nvSpPr>
        <p:spPr bwMode="auto">
          <a:xfrm>
            <a:off x="3657498"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0" name="AutoShape 6"/>
          <p:cNvSpPr>
            <a:spLocks noChangeArrowheads="1"/>
          </p:cNvSpPr>
          <p:nvPr/>
        </p:nvSpPr>
        <p:spPr bwMode="auto">
          <a:xfrm rot="16200000">
            <a:off x="3187747"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1" name="AutoShape 7"/>
          <p:cNvSpPr>
            <a:spLocks noChangeArrowheads="1"/>
          </p:cNvSpPr>
          <p:nvPr/>
        </p:nvSpPr>
        <p:spPr bwMode="auto">
          <a:xfrm>
            <a:off x="3657498"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2" name="AutoShape 8"/>
          <p:cNvSpPr>
            <a:spLocks noChangeArrowheads="1"/>
          </p:cNvSpPr>
          <p:nvPr/>
        </p:nvSpPr>
        <p:spPr bwMode="auto">
          <a:xfrm rot="10800000">
            <a:off x="2745338"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3" name="Rectangle 17"/>
          <p:cNvSpPr>
            <a:spLocks noChangeArrowheads="1"/>
          </p:cNvSpPr>
          <p:nvPr/>
        </p:nvSpPr>
        <p:spPr bwMode="auto">
          <a:xfrm>
            <a:off x="3666409"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4" name="Rectangle 18"/>
          <p:cNvSpPr>
            <a:spLocks noChangeArrowheads="1"/>
          </p:cNvSpPr>
          <p:nvPr/>
        </p:nvSpPr>
        <p:spPr bwMode="auto">
          <a:xfrm>
            <a:off x="3666409"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5" name="Rectangle 19"/>
          <p:cNvSpPr>
            <a:spLocks noChangeArrowheads="1"/>
          </p:cNvSpPr>
          <p:nvPr/>
        </p:nvSpPr>
        <p:spPr bwMode="auto">
          <a:xfrm>
            <a:off x="2857227"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66" name="Rectangle 20"/>
          <p:cNvSpPr>
            <a:spLocks noChangeArrowheads="1"/>
          </p:cNvSpPr>
          <p:nvPr/>
        </p:nvSpPr>
        <p:spPr bwMode="auto">
          <a:xfrm>
            <a:off x="3033498"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7" name="Rectangle 21"/>
          <p:cNvSpPr>
            <a:spLocks noChangeArrowheads="1"/>
          </p:cNvSpPr>
          <p:nvPr/>
        </p:nvSpPr>
        <p:spPr bwMode="auto">
          <a:xfrm>
            <a:off x="2747769"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8" name="Rectangle 22"/>
          <p:cNvSpPr>
            <a:spLocks noChangeArrowheads="1"/>
          </p:cNvSpPr>
          <p:nvPr/>
        </p:nvSpPr>
        <p:spPr bwMode="auto">
          <a:xfrm>
            <a:off x="2746958"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9" name="AutoShape 8"/>
          <p:cNvSpPr>
            <a:spLocks noChangeArrowheads="1"/>
          </p:cNvSpPr>
          <p:nvPr/>
        </p:nvSpPr>
        <p:spPr bwMode="auto">
          <a:xfrm rot="10800000">
            <a:off x="2745338"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70" name="Picture 2"/>
          <p:cNvPicPr>
            <a:picLocks noChangeAspect="1" noChangeArrowheads="1"/>
          </p:cNvPicPr>
          <p:nvPr/>
        </p:nvPicPr>
        <p:blipFill>
          <a:blip r:embed="rId3"/>
          <a:srcRect/>
          <a:stretch>
            <a:fillRect/>
          </a:stretch>
        </p:blipFill>
        <p:spPr bwMode="auto">
          <a:xfrm>
            <a:off x="4790972" y="500042"/>
            <a:ext cx="1397013" cy="2340000"/>
          </a:xfrm>
          <a:prstGeom prst="rect">
            <a:avLst/>
          </a:prstGeom>
          <a:noFill/>
        </p:spPr>
      </p:pic>
      <p:sp>
        <p:nvSpPr>
          <p:cNvPr id="71" name="AutoShape 3"/>
          <p:cNvSpPr>
            <a:spLocks noChangeArrowheads="1"/>
          </p:cNvSpPr>
          <p:nvPr/>
        </p:nvSpPr>
        <p:spPr bwMode="auto">
          <a:xfrm rot="16609938">
            <a:off x="5937468"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72" name="AutoShape 5"/>
          <p:cNvSpPr>
            <a:spLocks noChangeArrowheads="1"/>
          </p:cNvSpPr>
          <p:nvPr/>
        </p:nvSpPr>
        <p:spPr bwMode="auto">
          <a:xfrm>
            <a:off x="5885564"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3" name="AutoShape 6"/>
          <p:cNvSpPr>
            <a:spLocks noChangeArrowheads="1"/>
          </p:cNvSpPr>
          <p:nvPr/>
        </p:nvSpPr>
        <p:spPr bwMode="auto">
          <a:xfrm rot="16200000">
            <a:off x="5415813"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4" name="AutoShape 7"/>
          <p:cNvSpPr>
            <a:spLocks noChangeArrowheads="1"/>
          </p:cNvSpPr>
          <p:nvPr/>
        </p:nvSpPr>
        <p:spPr bwMode="auto">
          <a:xfrm>
            <a:off x="5885564"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5" name="AutoShape 8"/>
          <p:cNvSpPr>
            <a:spLocks noChangeArrowheads="1"/>
          </p:cNvSpPr>
          <p:nvPr/>
        </p:nvSpPr>
        <p:spPr bwMode="auto">
          <a:xfrm rot="10800000">
            <a:off x="4973404"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6" name="Rectangle 17"/>
          <p:cNvSpPr>
            <a:spLocks noChangeArrowheads="1"/>
          </p:cNvSpPr>
          <p:nvPr/>
        </p:nvSpPr>
        <p:spPr bwMode="auto">
          <a:xfrm>
            <a:off x="5894475"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7" name="Rectangle 18"/>
          <p:cNvSpPr>
            <a:spLocks noChangeArrowheads="1"/>
          </p:cNvSpPr>
          <p:nvPr/>
        </p:nvSpPr>
        <p:spPr bwMode="auto">
          <a:xfrm>
            <a:off x="5894475"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8" name="Rectangle 19"/>
          <p:cNvSpPr>
            <a:spLocks noChangeArrowheads="1"/>
          </p:cNvSpPr>
          <p:nvPr/>
        </p:nvSpPr>
        <p:spPr bwMode="auto">
          <a:xfrm>
            <a:off x="5085293"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9" name="Rectangle 20"/>
          <p:cNvSpPr>
            <a:spLocks noChangeArrowheads="1"/>
          </p:cNvSpPr>
          <p:nvPr/>
        </p:nvSpPr>
        <p:spPr bwMode="auto">
          <a:xfrm>
            <a:off x="5261564"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0" name="Rectangle 21"/>
          <p:cNvSpPr>
            <a:spLocks noChangeArrowheads="1"/>
          </p:cNvSpPr>
          <p:nvPr/>
        </p:nvSpPr>
        <p:spPr bwMode="auto">
          <a:xfrm>
            <a:off x="4975835"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81" name="Rectangle 22"/>
          <p:cNvSpPr>
            <a:spLocks noChangeArrowheads="1"/>
          </p:cNvSpPr>
          <p:nvPr/>
        </p:nvSpPr>
        <p:spPr bwMode="auto">
          <a:xfrm>
            <a:off x="4975024"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82" name="AutoShape 8"/>
          <p:cNvSpPr>
            <a:spLocks noChangeArrowheads="1"/>
          </p:cNvSpPr>
          <p:nvPr/>
        </p:nvSpPr>
        <p:spPr bwMode="auto">
          <a:xfrm rot="10800000">
            <a:off x="4973404"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4" name="Rounded Rectangle 83"/>
          <p:cNvSpPr/>
          <p:nvPr/>
        </p:nvSpPr>
        <p:spPr>
          <a:xfrm>
            <a:off x="6157124"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5" name="Rectangle 84"/>
          <p:cNvSpPr/>
          <p:nvPr/>
        </p:nvSpPr>
        <p:spPr>
          <a:xfrm>
            <a:off x="6014248"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Rounded Rectangle 85"/>
          <p:cNvSpPr/>
          <p:nvPr/>
        </p:nvSpPr>
        <p:spPr>
          <a:xfrm>
            <a:off x="3942546" y="1285860"/>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7" name="Rectangle 86"/>
          <p:cNvSpPr/>
          <p:nvPr/>
        </p:nvSpPr>
        <p:spPr>
          <a:xfrm>
            <a:off x="3799670" y="1398373"/>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8" name="Rounded Rectangle 87"/>
          <p:cNvSpPr/>
          <p:nvPr/>
        </p:nvSpPr>
        <p:spPr>
          <a:xfrm>
            <a:off x="1656530"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9" name="Rectangle 88"/>
          <p:cNvSpPr/>
          <p:nvPr/>
        </p:nvSpPr>
        <p:spPr>
          <a:xfrm>
            <a:off x="1513654"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Rounded Rectangle 89"/>
          <p:cNvSpPr/>
          <p:nvPr/>
        </p:nvSpPr>
        <p:spPr>
          <a:xfrm>
            <a:off x="8371702" y="1673413"/>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1" name="Rectangle 90"/>
          <p:cNvSpPr/>
          <p:nvPr/>
        </p:nvSpPr>
        <p:spPr>
          <a:xfrm>
            <a:off x="8228826" y="1785926"/>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2" name="Rectangle 91"/>
          <p:cNvSpPr/>
          <p:nvPr/>
        </p:nvSpPr>
        <p:spPr>
          <a:xfrm>
            <a:off x="214282" y="491504"/>
            <a:ext cx="4357718" cy="484632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3"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400" b="1" dirty="0" smtClean="0"/>
              <a:t>Methods - Stage 1</a:t>
            </a:r>
          </a:p>
        </p:txBody>
      </p:sp>
      <p:pic>
        <p:nvPicPr>
          <p:cNvPr id="93"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8429652" y="503431"/>
            <a:ext cx="262701" cy="648000"/>
          </a:xfrm>
          <a:prstGeom prst="rect">
            <a:avLst/>
          </a:prstGeom>
          <a:noFill/>
        </p:spPr>
      </p:pic>
      <p:pic>
        <p:nvPicPr>
          <p:cNvPr id="95"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8715404" y="503431"/>
            <a:ext cx="262701" cy="648000"/>
          </a:xfrm>
          <a:prstGeom prst="rect">
            <a:avLst/>
          </a:prstGeom>
          <a:noFill/>
        </p:spPr>
      </p:pic>
      <p:pic>
        <p:nvPicPr>
          <p:cNvPr id="96"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6215074" y="503431"/>
            <a:ext cx="262701" cy="648000"/>
          </a:xfrm>
          <a:prstGeom prst="rect">
            <a:avLst/>
          </a:prstGeom>
          <a:noFill/>
        </p:spPr>
      </p:pic>
      <p:pic>
        <p:nvPicPr>
          <p:cNvPr id="98"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6500826" y="503431"/>
            <a:ext cx="262701" cy="64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37"/>
                                        </p:tgtEl>
                                        <p:attrNameLst>
                                          <p:attrName>r</p:attrName>
                                        </p:attrNameLst>
                                      </p:cBhvr>
                                    </p:animRot>
                                  </p:childTnLst>
                                </p:cTn>
                              </p:par>
                              <p:par>
                                <p:cTn id="7" presetID="22" presetClass="entr" presetSubtype="1" repeatCount="indefinite"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wipe(up)">
                                      <p:cBhvr>
                                        <p:cTn id="9" dur="500"/>
                                        <p:tgtEl>
                                          <p:spTgt spid="38"/>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par>
                                <p:cTn id="13" presetID="22" presetClass="entr" presetSubtype="4" repeatCount="indefinite"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down)">
                                      <p:cBhvr>
                                        <p:cTn id="18" dur="500"/>
                                        <p:tgtEl>
                                          <p:spTgt spid="50"/>
                                        </p:tgtEl>
                                      </p:cBhvr>
                                    </p:animEffect>
                                  </p:childTnLst>
                                </p:cTn>
                              </p:par>
                              <p:par>
                                <p:cTn id="19" presetID="8" presetClass="emph" presetSubtype="0" repeatCount="indefinite" fill="hold" grpId="0" nodeType="withEffect">
                                  <p:stCondLst>
                                    <p:cond delay="0"/>
                                  </p:stCondLst>
                                  <p:childTnLst>
                                    <p:animRot by="21600000">
                                      <p:cBhvr>
                                        <p:cTn id="20" dur="500" fill="hold"/>
                                        <p:tgtEl>
                                          <p:spTgt spid="71"/>
                                        </p:tgtEl>
                                        <p:attrNameLst>
                                          <p:attrName>r</p:attrName>
                                        </p:attrNameLst>
                                      </p:cBhvr>
                                    </p:animRot>
                                  </p:childTnLst>
                                </p:cTn>
                              </p:par>
                              <p:par>
                                <p:cTn id="21" presetID="22" presetClass="entr" presetSubtype="4" repeatCount="indefinite"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down)">
                                      <p:cBhvr>
                                        <p:cTn id="23" dur="500"/>
                                        <p:tgtEl>
                                          <p:spTgt spid="75"/>
                                        </p:tgtEl>
                                      </p:cBhvr>
                                    </p:animEffect>
                                  </p:childTnLst>
                                </p:cTn>
                              </p:par>
                              <p:par>
                                <p:cTn id="24" presetID="22" presetClass="entr" presetSubtype="4" repeatCount="indefinite"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wipe(down)">
                                      <p:cBhvr>
                                        <p:cTn id="26" dur="500"/>
                                        <p:tgtEl>
                                          <p:spTgt spid="82"/>
                                        </p:tgtEl>
                                      </p:cBhvr>
                                    </p:animEffect>
                                  </p:childTnLst>
                                </p:cTn>
                              </p:par>
                              <p:par>
                                <p:cTn id="27" presetID="22" presetClass="entr" presetSubtype="1" repeatCount="indefinite"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par>
                                <p:cTn id="30" presetID="22" presetClass="entr" presetSubtype="1" repeatCount="indefinite"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up)">
                                      <p:cBhvr>
                                        <p:cTn id="3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animBg="1"/>
      <p:bldP spid="41" grpId="0" animBg="1"/>
      <p:bldP spid="50" grpId="0" animBg="1"/>
      <p:bldP spid="71" grpId="0" animBg="1"/>
      <p:bldP spid="72" grpId="0" animBg="1"/>
      <p:bldP spid="74" grpId="0" animBg="1"/>
      <p:bldP spid="75" grpId="0" animBg="1"/>
      <p:bldP spid="8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962691"/>
            <a:ext cx="288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4500570"/>
            <a:ext cx="8640000" cy="1631216"/>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The primary endpoint with respect to safety of using a high filter BFR were </a:t>
            </a:r>
          </a:p>
          <a:p>
            <a:pPr marL="457200" indent="-457200" algn="just" rtl="0">
              <a:buFont typeface="Arial" pitchFamily="34" charset="0"/>
              <a:buChar char="•"/>
            </a:pPr>
            <a:r>
              <a:rPr lang="en-US" sz="2000" dirty="0" smtClean="0">
                <a:latin typeface="Calibri" pitchFamily="34" charset="0"/>
                <a:cs typeface="Calibri" pitchFamily="34" charset="0"/>
              </a:rPr>
              <a:t>Maintaining integrity of the A-V fistula </a:t>
            </a:r>
          </a:p>
          <a:p>
            <a:pPr marL="457200" indent="-457200" algn="just" rtl="0">
              <a:buFont typeface="Arial" pitchFamily="34" charset="0"/>
              <a:buChar char="•"/>
            </a:pPr>
            <a:r>
              <a:rPr lang="en-US" sz="2000" dirty="0" smtClean="0">
                <a:latin typeface="Calibri" pitchFamily="34" charset="0"/>
                <a:cs typeface="Calibri" pitchFamily="34" charset="0"/>
              </a:rPr>
              <a:t>Absence of blood leak alarms reflects integrity of the hollow fibers during the sessions</a:t>
            </a:r>
          </a:p>
          <a:p>
            <a:pPr marL="457200" indent="-457200" algn="just" rtl="0">
              <a:buFont typeface="Arial" pitchFamily="34" charset="0"/>
              <a:buChar char="•"/>
            </a:pPr>
            <a:r>
              <a:rPr lang="en-US" sz="2000" dirty="0" smtClean="0">
                <a:latin typeface="Calibri" pitchFamily="34" charset="0"/>
                <a:cs typeface="Calibri" pitchFamily="34" charset="0"/>
              </a:rPr>
              <a:t>Measuring the drop of HB after one month of  trice weekly sessions.   </a:t>
            </a:r>
            <a:endParaRPr lang="en-US" sz="2000" dirty="0">
              <a:latin typeface="Calibri" pitchFamily="34" charset="0"/>
              <a:cs typeface="Calibri" pitchFamily="34" charset="0"/>
            </a:endParaRPr>
          </a:p>
        </p:txBody>
      </p:sp>
      <p:pic>
        <p:nvPicPr>
          <p:cNvPr id="5" name="Picture 2" descr="http://dermimages.med.jhmi.edu/images/Arteriovenous_fistula_1_071031.jpg"/>
          <p:cNvPicPr>
            <a:picLocks noChangeAspect="1" noChangeArrowheads="1"/>
          </p:cNvPicPr>
          <p:nvPr/>
        </p:nvPicPr>
        <p:blipFill>
          <a:blip r:embed="rId3" cstate="print"/>
          <a:srcRect l="9910" r="18735"/>
          <a:stretch>
            <a:fillRect/>
          </a:stretch>
        </p:blipFill>
        <p:spPr bwMode="auto">
          <a:xfrm>
            <a:off x="142846" y="632428"/>
            <a:ext cx="2880000" cy="3225200"/>
          </a:xfrm>
          <a:prstGeom prst="rect">
            <a:avLst/>
          </a:prstGeom>
          <a:noFill/>
        </p:spPr>
      </p:pic>
      <p:pic>
        <p:nvPicPr>
          <p:cNvPr id="6" name="Picture 4" descr="http://ghezaakhayatak.org/Portals/0/red%20blood%20cell%20-%20anemia.jpg"/>
          <p:cNvPicPr>
            <a:picLocks noChangeAspect="1" noChangeArrowheads="1"/>
          </p:cNvPicPr>
          <p:nvPr/>
        </p:nvPicPr>
        <p:blipFill>
          <a:blip r:embed="rId4"/>
          <a:srcRect l="5535" t="5376" r="3136"/>
          <a:stretch>
            <a:fillRect/>
          </a:stretch>
        </p:blipFill>
        <p:spPr bwMode="auto">
          <a:xfrm>
            <a:off x="6143636" y="632467"/>
            <a:ext cx="2880000" cy="3072000"/>
          </a:xfrm>
          <a:prstGeom prst="rect">
            <a:avLst/>
          </a:prstGeom>
          <a:noFill/>
        </p:spPr>
      </p:pic>
      <p:pic>
        <p:nvPicPr>
          <p:cNvPr id="621570" name="Picture 2" descr="http://img.greentradebay.com/picture/200939/200939_20082317516.jpg"/>
          <p:cNvPicPr>
            <a:picLocks noChangeAspect="1" noChangeArrowheads="1"/>
          </p:cNvPicPr>
          <p:nvPr/>
        </p:nvPicPr>
        <p:blipFill>
          <a:blip r:embed="rId5"/>
          <a:srcRect/>
          <a:stretch>
            <a:fillRect/>
          </a:stretch>
        </p:blipFill>
        <p:spPr bwMode="auto">
          <a:xfrm>
            <a:off x="3143240" y="1092599"/>
            <a:ext cx="2880000" cy="2018240"/>
          </a:xfrm>
          <a:prstGeom prst="rect">
            <a:avLst/>
          </a:prstGeom>
          <a:noFill/>
        </p:spPr>
      </p:pic>
      <p:sp>
        <p:nvSpPr>
          <p:cNvPr id="9" name="TextBox 8"/>
          <p:cNvSpPr txBox="1"/>
          <p:nvPr/>
        </p:nvSpPr>
        <p:spPr>
          <a:xfrm>
            <a:off x="428596" y="3893347"/>
            <a:ext cx="2428892" cy="369332"/>
          </a:xfrm>
          <a:prstGeom prst="rect">
            <a:avLst/>
          </a:prstGeom>
          <a:noFill/>
        </p:spPr>
        <p:txBody>
          <a:bodyPr wrap="square" rtlCol="1">
            <a:spAutoFit/>
          </a:bodyPr>
          <a:lstStyle/>
          <a:p>
            <a:pPr algn="l" rtl="0"/>
            <a:r>
              <a:rPr lang="en-US" b="1" dirty="0" smtClean="0">
                <a:solidFill>
                  <a:srgbClr val="FFFF00"/>
                </a:solidFill>
              </a:rPr>
              <a:t>A-V fistula  Integrity</a:t>
            </a:r>
          </a:p>
        </p:txBody>
      </p:sp>
      <p:sp>
        <p:nvSpPr>
          <p:cNvPr id="10" name="TextBox 9"/>
          <p:cNvSpPr txBox="1"/>
          <p:nvPr/>
        </p:nvSpPr>
        <p:spPr>
          <a:xfrm>
            <a:off x="3357554" y="3893347"/>
            <a:ext cx="2786082" cy="369332"/>
          </a:xfrm>
          <a:prstGeom prst="rect">
            <a:avLst/>
          </a:prstGeom>
          <a:noFill/>
        </p:spPr>
        <p:txBody>
          <a:bodyPr wrap="square" rtlCol="1">
            <a:spAutoFit/>
          </a:bodyPr>
          <a:lstStyle/>
          <a:p>
            <a:pPr algn="l" rtl="0"/>
            <a:r>
              <a:rPr lang="en-US" b="1" dirty="0" smtClean="0">
                <a:solidFill>
                  <a:srgbClr val="FFFF00"/>
                </a:solidFill>
              </a:rPr>
              <a:t>Hollow fibers  integrity</a:t>
            </a:r>
            <a:endParaRPr lang="ar-SA" dirty="0">
              <a:solidFill>
                <a:srgbClr val="FFFF00"/>
              </a:solidFill>
            </a:endParaRPr>
          </a:p>
        </p:txBody>
      </p:sp>
      <p:sp>
        <p:nvSpPr>
          <p:cNvPr id="11" name="TextBox 10"/>
          <p:cNvSpPr txBox="1"/>
          <p:nvPr/>
        </p:nvSpPr>
        <p:spPr>
          <a:xfrm>
            <a:off x="6357918" y="3893347"/>
            <a:ext cx="2786082" cy="369332"/>
          </a:xfrm>
          <a:prstGeom prst="rect">
            <a:avLst/>
          </a:prstGeom>
          <a:noFill/>
        </p:spPr>
        <p:txBody>
          <a:bodyPr wrap="square" rtlCol="1">
            <a:spAutoFit/>
          </a:bodyPr>
          <a:lstStyle/>
          <a:p>
            <a:pPr algn="ctr" rtl="0"/>
            <a:r>
              <a:rPr lang="en-US" b="1" dirty="0" smtClean="0">
                <a:solidFill>
                  <a:srgbClr val="FFFF00"/>
                </a:solidFill>
              </a:rPr>
              <a:t>Drop of HB</a:t>
            </a:r>
            <a:endParaRPr lang="ar-SA" dirty="0">
              <a:solidFill>
                <a:srgbClr val="FFFF00"/>
              </a:solidFill>
            </a:endParaRPr>
          </a:p>
        </p:txBody>
      </p:sp>
      <p:sp>
        <p:nvSpPr>
          <p:cNvPr id="12"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400" b="1" dirty="0" smtClean="0"/>
              <a:t>Methods - Stage 1</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9718" y="5270857"/>
            <a:ext cx="8640000" cy="1015663"/>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To assess the clinical feasibility of maintaining children with ESRD on routine R-AHD sessions, URR, HB% and HT were measured for each patient after one month of R-AHD</a:t>
            </a:r>
            <a:r>
              <a:rPr lang="en-US" sz="2000" baseline="30000" dirty="0" smtClean="0">
                <a:latin typeface="Calibri" pitchFamily="34" charset="0"/>
                <a:cs typeface="Calibri" pitchFamily="34" charset="0"/>
              </a:rPr>
              <a:t>0</a:t>
            </a:r>
            <a:r>
              <a:rPr lang="en-US" sz="2000" dirty="0" smtClean="0">
                <a:latin typeface="Calibri" pitchFamily="34" charset="0"/>
                <a:cs typeface="Calibri" pitchFamily="34" charset="0"/>
              </a:rPr>
              <a:t> sessions and after one month of DNHD sessions. </a:t>
            </a:r>
            <a:endParaRPr lang="en-US" sz="2000" dirty="0">
              <a:latin typeface="Calibri" pitchFamily="34" charset="0"/>
              <a:cs typeface="Calibri" pitchFamily="34" charset="0"/>
            </a:endParaRPr>
          </a:p>
        </p:txBody>
      </p:sp>
      <p:pic>
        <p:nvPicPr>
          <p:cNvPr id="48" name="Picture 3"/>
          <p:cNvPicPr>
            <a:picLocks noChangeArrowheads="1"/>
          </p:cNvPicPr>
          <p:nvPr/>
        </p:nvPicPr>
        <p:blipFill>
          <a:blip r:embed="rId3"/>
          <a:srcRect l="16409" r="17597"/>
          <a:stretch>
            <a:fillRect/>
          </a:stretch>
        </p:blipFill>
        <p:spPr bwMode="auto">
          <a:xfrm>
            <a:off x="5286380" y="785794"/>
            <a:ext cx="1396800" cy="2340000"/>
          </a:xfrm>
          <a:prstGeom prst="rect">
            <a:avLst/>
          </a:prstGeom>
          <a:noFill/>
        </p:spPr>
      </p:pic>
      <p:sp>
        <p:nvSpPr>
          <p:cNvPr id="50" name="AutoShape 5"/>
          <p:cNvSpPr>
            <a:spLocks noChangeArrowheads="1"/>
          </p:cNvSpPr>
          <p:nvPr/>
        </p:nvSpPr>
        <p:spPr bwMode="auto">
          <a:xfrm>
            <a:off x="6372142" y="1107863"/>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4" name="AutoShape 7"/>
          <p:cNvSpPr>
            <a:spLocks noChangeArrowheads="1"/>
          </p:cNvSpPr>
          <p:nvPr/>
        </p:nvSpPr>
        <p:spPr bwMode="auto">
          <a:xfrm>
            <a:off x="6372142" y="256082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8" name="AutoShape 8"/>
          <p:cNvSpPr>
            <a:spLocks noChangeArrowheads="1"/>
          </p:cNvSpPr>
          <p:nvPr/>
        </p:nvSpPr>
        <p:spPr bwMode="auto">
          <a:xfrm rot="10800000">
            <a:off x="5487206" y="1071376"/>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9" name="Rectangle 17"/>
          <p:cNvSpPr>
            <a:spLocks noChangeArrowheads="1"/>
          </p:cNvSpPr>
          <p:nvPr/>
        </p:nvSpPr>
        <p:spPr bwMode="auto">
          <a:xfrm>
            <a:off x="6381053" y="928670"/>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0" name="Rectangle 20"/>
          <p:cNvSpPr>
            <a:spLocks noChangeArrowheads="1"/>
          </p:cNvSpPr>
          <p:nvPr/>
        </p:nvSpPr>
        <p:spPr bwMode="auto">
          <a:xfrm>
            <a:off x="5748142" y="2934631"/>
            <a:ext cx="441281" cy="110270"/>
          </a:xfrm>
          <a:prstGeom prst="rect">
            <a:avLst/>
          </a:prstGeom>
          <a:solidFill>
            <a:srgbClr val="800080">
              <a:alpha val="50000"/>
            </a:srgbClr>
          </a:solidFill>
          <a:ln w="9525">
            <a:noFill/>
            <a:miter lim="800000"/>
            <a:headEnd/>
            <a:tailEnd/>
          </a:ln>
          <a:effectLst/>
        </p:spPr>
        <p:txBody>
          <a:bodyPr wrap="none" anchor="ctr"/>
          <a:lstStyle/>
          <a:p>
            <a:endParaRPr lang="ar-SA">
              <a:latin typeface="Calibri" pitchFamily="34" charset="0"/>
            </a:endParaRPr>
          </a:p>
        </p:txBody>
      </p:sp>
      <p:sp>
        <p:nvSpPr>
          <p:cNvPr id="91" name="Rectangle 22"/>
          <p:cNvSpPr>
            <a:spLocks noChangeArrowheads="1"/>
          </p:cNvSpPr>
          <p:nvPr/>
        </p:nvSpPr>
        <p:spPr bwMode="auto">
          <a:xfrm>
            <a:off x="5496425" y="930291"/>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2" name="TextBox 91"/>
          <p:cNvSpPr txBox="1"/>
          <p:nvPr/>
        </p:nvSpPr>
        <p:spPr>
          <a:xfrm>
            <a:off x="5286380" y="3214686"/>
            <a:ext cx="1368000" cy="584775"/>
          </a:xfrm>
          <a:prstGeom prst="rect">
            <a:avLst/>
          </a:prstGeom>
          <a:noFill/>
        </p:spPr>
        <p:txBody>
          <a:bodyPr wrap="square" rtlCol="1">
            <a:spAutoFit/>
          </a:bodyPr>
          <a:lstStyle/>
          <a:p>
            <a:pPr algn="l" rtl="0"/>
            <a:r>
              <a:rPr lang="en-US" sz="1600" dirty="0" smtClean="0">
                <a:solidFill>
                  <a:srgbClr val="FFFF00"/>
                </a:solidFill>
                <a:latin typeface="Calibri" pitchFamily="34" charset="0"/>
                <a:cs typeface="Calibri" pitchFamily="34" charset="0"/>
              </a:rPr>
              <a:t>DNHD session</a:t>
            </a:r>
          </a:p>
          <a:p>
            <a:pPr algn="ctr" rtl="0"/>
            <a:r>
              <a:rPr lang="en-US" sz="1600" dirty="0" smtClean="0">
                <a:solidFill>
                  <a:srgbClr val="FF0000"/>
                </a:solidFill>
                <a:latin typeface="Calibri" pitchFamily="34" charset="0"/>
                <a:cs typeface="Calibri" pitchFamily="34" charset="0"/>
              </a:rPr>
              <a:t>Stage 1d</a:t>
            </a:r>
            <a:endParaRPr lang="ar-SA" sz="1600" dirty="0" smtClean="0">
              <a:solidFill>
                <a:srgbClr val="FF0000"/>
              </a:solidFill>
              <a:latin typeface="Calibri" pitchFamily="34" charset="0"/>
            </a:endParaRPr>
          </a:p>
        </p:txBody>
      </p:sp>
      <p:sp>
        <p:nvSpPr>
          <p:cNvPr id="93" name="AutoShape 8"/>
          <p:cNvSpPr>
            <a:spLocks noChangeArrowheads="1"/>
          </p:cNvSpPr>
          <p:nvPr/>
        </p:nvSpPr>
        <p:spPr bwMode="auto">
          <a:xfrm rot="10800000">
            <a:off x="5487206" y="1857364"/>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4" name="TextBox 93"/>
          <p:cNvSpPr txBox="1"/>
          <p:nvPr/>
        </p:nvSpPr>
        <p:spPr>
          <a:xfrm>
            <a:off x="2763938" y="792288"/>
            <a:ext cx="950806" cy="646331"/>
          </a:xfrm>
          <a:prstGeom prst="rect">
            <a:avLst/>
          </a:prstGeom>
          <a:solidFill>
            <a:schemeClr val="tx1"/>
          </a:solidFill>
        </p:spPr>
        <p:txBody>
          <a:bodyPr wrap="square" lIns="91440" tIns="45720" rIns="91440" bIns="45720">
            <a:spAutoFit/>
          </a:bodyPr>
          <a:lstStyle/>
          <a:p>
            <a:pPr algn="l"/>
            <a:r>
              <a:rPr lang="en-US"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URR</a:t>
            </a:r>
            <a:r>
              <a:rPr lang="en-US" b="1" baseline="-25000"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 </a:t>
            </a:r>
          </a:p>
          <a:p>
            <a:pPr algn="l"/>
            <a:r>
              <a:rPr lang="en-US"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HB - HT</a:t>
            </a:r>
            <a:endParaRPr lang="ar-SA" b="1" baseline="-25000"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95" name="Picture 2"/>
          <p:cNvPicPr>
            <a:picLocks noChangeAspect="1" noChangeArrowheads="1"/>
          </p:cNvPicPr>
          <p:nvPr/>
        </p:nvPicPr>
        <p:blipFill>
          <a:blip r:embed="rId4"/>
          <a:srcRect/>
          <a:stretch>
            <a:fillRect/>
          </a:stretch>
        </p:blipFill>
        <p:spPr bwMode="auto">
          <a:xfrm>
            <a:off x="500034" y="785794"/>
            <a:ext cx="1397013" cy="2340000"/>
          </a:xfrm>
          <a:prstGeom prst="rect">
            <a:avLst/>
          </a:prstGeom>
          <a:noFill/>
        </p:spPr>
      </p:pic>
      <p:sp>
        <p:nvSpPr>
          <p:cNvPr id="96" name="Rounded Rectangle 95"/>
          <p:cNvSpPr/>
          <p:nvPr/>
        </p:nvSpPr>
        <p:spPr>
          <a:xfrm>
            <a:off x="6630214" y="1959165"/>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7" name="Rectangle 96"/>
          <p:cNvSpPr/>
          <p:nvPr/>
        </p:nvSpPr>
        <p:spPr>
          <a:xfrm>
            <a:off x="6487338" y="2071678"/>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98"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2049558" y="785794"/>
            <a:ext cx="262701" cy="648000"/>
          </a:xfrm>
          <a:prstGeom prst="rect">
            <a:avLst/>
          </a:prstGeom>
          <a:noFill/>
        </p:spPr>
      </p:pic>
      <p:sp>
        <p:nvSpPr>
          <p:cNvPr id="101" name="AutoShape 5"/>
          <p:cNvSpPr>
            <a:spLocks noChangeArrowheads="1"/>
          </p:cNvSpPr>
          <p:nvPr/>
        </p:nvSpPr>
        <p:spPr bwMode="auto">
          <a:xfrm>
            <a:off x="1594626" y="111093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2" name="AutoShape 6"/>
          <p:cNvSpPr>
            <a:spLocks noChangeArrowheads="1"/>
          </p:cNvSpPr>
          <p:nvPr/>
        </p:nvSpPr>
        <p:spPr bwMode="auto">
          <a:xfrm rot="16200000">
            <a:off x="1124875" y="1404163"/>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03" name="AutoShape 7"/>
          <p:cNvSpPr>
            <a:spLocks noChangeArrowheads="1"/>
          </p:cNvSpPr>
          <p:nvPr/>
        </p:nvSpPr>
        <p:spPr bwMode="auto">
          <a:xfrm>
            <a:off x="1594626" y="2537158"/>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4" name="AutoShape 8"/>
          <p:cNvSpPr>
            <a:spLocks noChangeArrowheads="1"/>
          </p:cNvSpPr>
          <p:nvPr/>
        </p:nvSpPr>
        <p:spPr bwMode="auto">
          <a:xfrm rot="10800000">
            <a:off x="682466" y="1074447"/>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5" name="Rectangle 17"/>
          <p:cNvSpPr>
            <a:spLocks noChangeArrowheads="1"/>
          </p:cNvSpPr>
          <p:nvPr/>
        </p:nvSpPr>
        <p:spPr bwMode="auto">
          <a:xfrm>
            <a:off x="1603537" y="931741"/>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6" name="Rectangle 18"/>
          <p:cNvSpPr>
            <a:spLocks noChangeArrowheads="1"/>
          </p:cNvSpPr>
          <p:nvPr/>
        </p:nvSpPr>
        <p:spPr bwMode="auto">
          <a:xfrm>
            <a:off x="1603537" y="1661476"/>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7" name="Rectangle 19"/>
          <p:cNvSpPr>
            <a:spLocks noChangeArrowheads="1"/>
          </p:cNvSpPr>
          <p:nvPr/>
        </p:nvSpPr>
        <p:spPr bwMode="auto">
          <a:xfrm>
            <a:off x="794355" y="1565231"/>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08" name="Rectangle 20"/>
          <p:cNvSpPr>
            <a:spLocks noChangeArrowheads="1"/>
          </p:cNvSpPr>
          <p:nvPr/>
        </p:nvSpPr>
        <p:spPr bwMode="auto">
          <a:xfrm>
            <a:off x="970626" y="2937702"/>
            <a:ext cx="441281" cy="110270"/>
          </a:xfrm>
          <a:prstGeom prst="rect">
            <a:avLst/>
          </a:prstGeom>
          <a:solidFill>
            <a:srgbClr val="800080">
              <a:alpha val="50000"/>
            </a:srgbClr>
          </a:solidFill>
          <a:ln w="9525">
            <a:noFill/>
            <a:miter lim="800000"/>
            <a:headEnd/>
            <a:tailEnd/>
          </a:ln>
          <a:effectLst/>
        </p:spPr>
        <p:txBody>
          <a:bodyPr wrap="none" anchor="ctr"/>
          <a:lstStyle/>
          <a:p>
            <a:endParaRPr lang="ar-SA">
              <a:latin typeface="Calibri" pitchFamily="34" charset="0"/>
            </a:endParaRPr>
          </a:p>
        </p:txBody>
      </p:sp>
      <p:sp>
        <p:nvSpPr>
          <p:cNvPr id="109" name="Rectangle 21"/>
          <p:cNvSpPr>
            <a:spLocks noChangeArrowheads="1"/>
          </p:cNvSpPr>
          <p:nvPr/>
        </p:nvSpPr>
        <p:spPr bwMode="auto">
          <a:xfrm>
            <a:off x="684897" y="1661476"/>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10" name="Rectangle 22"/>
          <p:cNvSpPr>
            <a:spLocks noChangeArrowheads="1"/>
          </p:cNvSpPr>
          <p:nvPr/>
        </p:nvSpPr>
        <p:spPr bwMode="auto">
          <a:xfrm>
            <a:off x="684086" y="933362"/>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11" name="AutoShape 8"/>
          <p:cNvSpPr>
            <a:spLocks noChangeArrowheads="1"/>
          </p:cNvSpPr>
          <p:nvPr/>
        </p:nvSpPr>
        <p:spPr bwMode="auto">
          <a:xfrm rot="10800000">
            <a:off x="682466" y="180418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2" name="Rounded Rectangle 111"/>
          <p:cNvSpPr/>
          <p:nvPr/>
        </p:nvSpPr>
        <p:spPr>
          <a:xfrm>
            <a:off x="1866186" y="1571612"/>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13" name="Rectangle 112"/>
          <p:cNvSpPr/>
          <p:nvPr/>
        </p:nvSpPr>
        <p:spPr>
          <a:xfrm>
            <a:off x="1723310" y="1684125"/>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5"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6786578" y="785794"/>
            <a:ext cx="262701" cy="648000"/>
          </a:xfrm>
          <a:prstGeom prst="rect">
            <a:avLst/>
          </a:prstGeom>
          <a:noFill/>
        </p:spPr>
      </p:pic>
      <p:sp>
        <p:nvSpPr>
          <p:cNvPr id="117" name="TextBox 116"/>
          <p:cNvSpPr txBox="1"/>
          <p:nvPr/>
        </p:nvSpPr>
        <p:spPr>
          <a:xfrm>
            <a:off x="452232" y="3233322"/>
            <a:ext cx="1548000" cy="584775"/>
          </a:xfrm>
          <a:prstGeom prst="rect">
            <a:avLst/>
          </a:prstGeom>
          <a:noFill/>
        </p:spPr>
        <p:txBody>
          <a:bodyPr wrap="square" rtlCol="1">
            <a:spAutoFit/>
          </a:bodyPr>
          <a:lstStyle/>
          <a:p>
            <a:pPr algn="l" rtl="0"/>
            <a:r>
              <a:rPr lang="en-US" sz="1600" dirty="0" smtClean="0">
                <a:solidFill>
                  <a:srgbClr val="FFFF00"/>
                </a:solidFill>
                <a:latin typeface="Calibri" pitchFamily="34" charset="0"/>
                <a:cs typeface="Calibri" pitchFamily="34" charset="0"/>
              </a:rPr>
              <a:t>R-AHD</a:t>
            </a:r>
            <a:r>
              <a:rPr lang="en-US" sz="1600" baseline="30000" dirty="0" smtClean="0">
                <a:solidFill>
                  <a:srgbClr val="FFFF00"/>
                </a:solidFill>
                <a:latin typeface="Calibri" pitchFamily="34" charset="0"/>
                <a:cs typeface="Calibri" pitchFamily="34" charset="0"/>
              </a:rPr>
              <a:t>0</a:t>
            </a:r>
            <a:r>
              <a:rPr lang="en-US" sz="1600" dirty="0" smtClean="0">
                <a:solidFill>
                  <a:srgbClr val="FFFF00"/>
                </a:solidFill>
                <a:latin typeface="Calibri" pitchFamily="34" charset="0"/>
                <a:cs typeface="Calibri" pitchFamily="34" charset="0"/>
              </a:rPr>
              <a:t> session</a:t>
            </a:r>
          </a:p>
          <a:p>
            <a:pPr algn="ctr" rtl="0"/>
            <a:r>
              <a:rPr lang="en-US" sz="1600" dirty="0" smtClean="0">
                <a:solidFill>
                  <a:srgbClr val="FF0000"/>
                </a:solidFill>
                <a:latin typeface="Calibri" pitchFamily="34" charset="0"/>
                <a:cs typeface="Calibri" pitchFamily="34" charset="0"/>
              </a:rPr>
              <a:t>Stage 1c</a:t>
            </a:r>
            <a:endParaRPr lang="ar-SA" sz="1600" dirty="0" smtClean="0">
              <a:solidFill>
                <a:srgbClr val="FF0000"/>
              </a:solidFill>
              <a:latin typeface="Calibri" pitchFamily="34" charset="0"/>
            </a:endParaRPr>
          </a:p>
        </p:txBody>
      </p:sp>
      <p:sp>
        <p:nvSpPr>
          <p:cNvPr id="118" name="TextBox 117"/>
          <p:cNvSpPr txBox="1"/>
          <p:nvPr/>
        </p:nvSpPr>
        <p:spPr>
          <a:xfrm>
            <a:off x="7478846" y="782405"/>
            <a:ext cx="950806" cy="646331"/>
          </a:xfrm>
          <a:prstGeom prst="rect">
            <a:avLst/>
          </a:prstGeom>
          <a:solidFill>
            <a:schemeClr val="tx1"/>
          </a:solidFill>
        </p:spPr>
        <p:txBody>
          <a:bodyPr wrap="square" lIns="91440" tIns="45720" rIns="91440" bIns="45720">
            <a:spAutoFit/>
          </a:bodyPr>
          <a:lstStyle/>
          <a:p>
            <a:pPr algn="l"/>
            <a:r>
              <a:rPr lang="en-US"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URR</a:t>
            </a:r>
            <a:r>
              <a:rPr lang="en-US" b="1" baseline="-25000"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 </a:t>
            </a:r>
          </a:p>
          <a:p>
            <a:pPr algn="l"/>
            <a:r>
              <a:rPr lang="en-US"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HB - HT</a:t>
            </a:r>
            <a:endParaRPr lang="ar-SA" b="1" baseline="-25000"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627714" name="Picture 2" descr="http://thehappiestcow.files.wordpress.com/2012/03/1month.gif"/>
          <p:cNvPicPr>
            <a:picLocks noChangeAspect="1" noChangeArrowheads="1"/>
          </p:cNvPicPr>
          <p:nvPr/>
        </p:nvPicPr>
        <p:blipFill>
          <a:blip r:embed="rId6"/>
          <a:srcRect/>
          <a:stretch>
            <a:fillRect/>
          </a:stretch>
        </p:blipFill>
        <p:spPr bwMode="auto">
          <a:xfrm>
            <a:off x="713828" y="3814323"/>
            <a:ext cx="1116000" cy="948601"/>
          </a:xfrm>
          <a:prstGeom prst="rect">
            <a:avLst/>
          </a:prstGeom>
          <a:noFill/>
        </p:spPr>
      </p:pic>
      <p:pic>
        <p:nvPicPr>
          <p:cNvPr id="119" name="Picture 2" descr="http://thehappiestcow.files.wordpress.com/2012/03/1month.gif"/>
          <p:cNvPicPr>
            <a:picLocks noChangeAspect="1" noChangeArrowheads="1"/>
          </p:cNvPicPr>
          <p:nvPr/>
        </p:nvPicPr>
        <p:blipFill>
          <a:blip r:embed="rId6"/>
          <a:srcRect/>
          <a:stretch>
            <a:fillRect/>
          </a:stretch>
        </p:blipFill>
        <p:spPr bwMode="auto">
          <a:xfrm>
            <a:off x="5456264" y="3837721"/>
            <a:ext cx="1116000" cy="948601"/>
          </a:xfrm>
          <a:prstGeom prst="rect">
            <a:avLst/>
          </a:prstGeom>
          <a:noFill/>
        </p:spPr>
      </p:pic>
      <p:pic>
        <p:nvPicPr>
          <p:cNvPr id="120"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7143768" y="785794"/>
            <a:ext cx="262701" cy="648000"/>
          </a:xfrm>
          <a:prstGeom prst="rect">
            <a:avLst/>
          </a:prstGeom>
          <a:noFill/>
        </p:spPr>
      </p:pic>
      <p:pic>
        <p:nvPicPr>
          <p:cNvPr id="121"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2406748" y="785794"/>
            <a:ext cx="262701" cy="648000"/>
          </a:xfrm>
          <a:prstGeom prst="rect">
            <a:avLst/>
          </a:prstGeom>
          <a:noFill/>
        </p:spPr>
      </p:pic>
      <p:sp>
        <p:nvSpPr>
          <p:cNvPr id="100" name="AutoShape 3"/>
          <p:cNvSpPr>
            <a:spLocks noChangeArrowheads="1"/>
          </p:cNvSpPr>
          <p:nvPr/>
        </p:nvSpPr>
        <p:spPr bwMode="auto">
          <a:xfrm rot="16609938">
            <a:off x="1646530" y="2114737"/>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49" name="AutoShape 3"/>
          <p:cNvSpPr>
            <a:spLocks noChangeArrowheads="1"/>
          </p:cNvSpPr>
          <p:nvPr/>
        </p:nvSpPr>
        <p:spPr bwMode="auto">
          <a:xfrm rot="16609938">
            <a:off x="6444806" y="222997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41"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400" b="1" dirty="0" smtClean="0"/>
              <a:t>Methods - Stage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49"/>
                                        </p:tgtEl>
                                        <p:attrNameLst>
                                          <p:attrName>r</p:attrName>
                                        </p:attrNameLst>
                                      </p:cBhvr>
                                    </p:animRot>
                                  </p:childTnLst>
                                </p:cTn>
                              </p:par>
                              <p:par>
                                <p:cTn id="7" presetID="22" presetClass="entr" presetSubtype="1" repeatCount="indefinite"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wipe(up)">
                                      <p:cBhvr>
                                        <p:cTn id="9" dur="500"/>
                                        <p:tgtEl>
                                          <p:spTgt spid="50"/>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up)">
                                      <p:cBhvr>
                                        <p:cTn id="12" dur="500"/>
                                        <p:tgtEl>
                                          <p:spTgt spid="54"/>
                                        </p:tgtEl>
                                      </p:cBhvr>
                                    </p:animEffect>
                                  </p:childTnLst>
                                </p:cTn>
                              </p:par>
                              <p:par>
                                <p:cTn id="13" presetID="22" presetClass="entr" presetSubtype="4" repeatCount="indefinite"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wipe(down)">
                                      <p:cBhvr>
                                        <p:cTn id="15" dur="500"/>
                                        <p:tgtEl>
                                          <p:spTgt spid="88"/>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wipe(down)">
                                      <p:cBhvr>
                                        <p:cTn id="18" dur="500"/>
                                        <p:tgtEl>
                                          <p:spTgt spid="93"/>
                                        </p:tgtEl>
                                      </p:cBhvr>
                                    </p:animEffect>
                                  </p:childTnLst>
                                </p:cTn>
                              </p:par>
                              <p:par>
                                <p:cTn id="19" presetID="8" presetClass="emph" presetSubtype="0" repeatCount="indefinite" fill="hold" grpId="0" nodeType="withEffect">
                                  <p:stCondLst>
                                    <p:cond delay="0"/>
                                  </p:stCondLst>
                                  <p:childTnLst>
                                    <p:animRot by="21600000">
                                      <p:cBhvr>
                                        <p:cTn id="20" dur="500" fill="hold"/>
                                        <p:tgtEl>
                                          <p:spTgt spid="100"/>
                                        </p:tgtEl>
                                        <p:attrNameLst>
                                          <p:attrName>r</p:attrName>
                                        </p:attrNameLst>
                                      </p:cBhvr>
                                    </p:animRot>
                                  </p:childTnLst>
                                </p:cTn>
                              </p:par>
                              <p:par>
                                <p:cTn id="21" presetID="22" presetClass="entr" presetSubtype="4" repeatCount="indefinite"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wipe(down)">
                                      <p:cBhvr>
                                        <p:cTn id="23" dur="500"/>
                                        <p:tgtEl>
                                          <p:spTgt spid="104"/>
                                        </p:tgtEl>
                                      </p:cBhvr>
                                    </p:animEffect>
                                  </p:childTnLst>
                                </p:cTn>
                              </p:par>
                              <p:par>
                                <p:cTn id="24" presetID="22" presetClass="entr" presetSubtype="4" repeatCount="indefinite" fill="hold" grpId="0"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down)">
                                      <p:cBhvr>
                                        <p:cTn id="26" dur="500"/>
                                        <p:tgtEl>
                                          <p:spTgt spid="111"/>
                                        </p:tgtEl>
                                      </p:cBhvr>
                                    </p:animEffect>
                                  </p:childTnLst>
                                </p:cTn>
                              </p:par>
                              <p:par>
                                <p:cTn id="27" presetID="22" presetClass="entr" presetSubtype="1" repeatCount="indefinite" fill="hold" grpId="0" nodeType="with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wipe(up)">
                                      <p:cBhvr>
                                        <p:cTn id="29" dur="500"/>
                                        <p:tgtEl>
                                          <p:spTgt spid="101"/>
                                        </p:tgtEl>
                                      </p:cBhvr>
                                    </p:animEffect>
                                  </p:childTnLst>
                                </p:cTn>
                              </p:par>
                              <p:par>
                                <p:cTn id="30" presetID="22" presetClass="entr" presetSubtype="1" repeatCount="indefinite"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wipe(up)">
                                      <p:cBhvr>
                                        <p:cTn id="3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4" grpId="0" animBg="1"/>
      <p:bldP spid="88" grpId="0" animBg="1"/>
      <p:bldP spid="93" grpId="0" animBg="1"/>
      <p:bldP spid="101" grpId="0" animBg="1"/>
      <p:bldP spid="103" grpId="0" animBg="1"/>
      <p:bldP spid="104" grpId="0" animBg="1"/>
      <p:bldP spid="111" grpId="0" animBg="1"/>
      <p:bldP spid="100"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9718" y="5221444"/>
            <a:ext cx="8640000" cy="1200329"/>
          </a:xfrm>
          <a:prstGeom prst="rect">
            <a:avLst/>
          </a:prstGeom>
          <a:noFill/>
        </p:spPr>
        <p:txBody>
          <a:bodyPr wrap="square" rtlCol="1">
            <a:spAutoFit/>
          </a:bodyPr>
          <a:lstStyle/>
          <a:p>
            <a:pPr algn="just" rtl="0"/>
            <a:r>
              <a:rPr lang="en-US" sz="2400" dirty="0">
                <a:latin typeface="Calibri" pitchFamily="34" charset="0"/>
                <a:cs typeface="Calibri" pitchFamily="34" charset="0"/>
              </a:rPr>
              <a:t>Accelerated </a:t>
            </a:r>
            <a:r>
              <a:rPr lang="en-US" sz="2400" dirty="0" err="1">
                <a:latin typeface="Calibri" pitchFamily="34" charset="0"/>
                <a:cs typeface="Calibri" pitchFamily="34" charset="0"/>
              </a:rPr>
              <a:t>hemodialysis</a:t>
            </a:r>
            <a:r>
              <a:rPr lang="en-US" sz="2400" dirty="0">
                <a:latin typeface="Calibri" pitchFamily="34" charset="0"/>
                <a:cs typeface="Calibri" pitchFamily="34" charset="0"/>
              </a:rPr>
              <a:t> (AHD) is a </a:t>
            </a:r>
            <a:r>
              <a:rPr lang="en-US" sz="2400" dirty="0" err="1" smtClean="0">
                <a:latin typeface="Calibri" pitchFamily="34" charset="0"/>
                <a:cs typeface="Calibri" pitchFamily="34" charset="0"/>
              </a:rPr>
              <a:t>hemodialysis</a:t>
            </a:r>
            <a:r>
              <a:rPr lang="en-US" sz="2400" dirty="0" smtClean="0">
                <a:latin typeface="Calibri" pitchFamily="34" charset="0"/>
                <a:cs typeface="Calibri" pitchFamily="34" charset="0"/>
              </a:rPr>
              <a:t> technique </a:t>
            </a:r>
            <a:r>
              <a:rPr lang="en-US" sz="2400" dirty="0">
                <a:latin typeface="Calibri" pitchFamily="34" charset="0"/>
                <a:cs typeface="Calibri" pitchFamily="34" charset="0"/>
              </a:rPr>
              <a:t>where partial blood recirculation is used to selectively accelerate the BFR in the filter compared to the patient </a:t>
            </a:r>
            <a:r>
              <a:rPr lang="en-US" sz="2400" dirty="0" smtClean="0">
                <a:latin typeface="Calibri" pitchFamily="34" charset="0"/>
                <a:cs typeface="Calibri" pitchFamily="34" charset="0"/>
              </a:rPr>
              <a:t>BFR </a:t>
            </a:r>
            <a:endParaRPr lang="ar-SA" sz="2400" dirty="0">
              <a:latin typeface="Calibri" pitchFamily="34" charset="0"/>
            </a:endParaRPr>
          </a:p>
        </p:txBody>
      </p:sp>
      <p:pic>
        <p:nvPicPr>
          <p:cNvPr id="4" name="Picture 2"/>
          <p:cNvPicPr>
            <a:picLocks noChangeAspect="1" noChangeArrowheads="1"/>
          </p:cNvPicPr>
          <p:nvPr/>
        </p:nvPicPr>
        <p:blipFill>
          <a:blip r:embed="rId3"/>
          <a:srcRect/>
          <a:stretch>
            <a:fillRect/>
          </a:stretch>
        </p:blipFill>
        <p:spPr bwMode="auto">
          <a:xfrm>
            <a:off x="3214678" y="500042"/>
            <a:ext cx="2579123" cy="4320000"/>
          </a:xfrm>
          <a:prstGeom prst="rect">
            <a:avLst/>
          </a:prstGeom>
          <a:noFill/>
        </p:spPr>
      </p:pic>
      <p:sp>
        <p:nvSpPr>
          <p:cNvPr id="5" name="AutoShape 5"/>
          <p:cNvSpPr>
            <a:spLocks noChangeArrowheads="1"/>
          </p:cNvSpPr>
          <p:nvPr/>
        </p:nvSpPr>
        <p:spPr bwMode="auto">
          <a:xfrm>
            <a:off x="5248692" y="1136639"/>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 name="AutoShape 6"/>
          <p:cNvSpPr>
            <a:spLocks noChangeArrowheads="1"/>
          </p:cNvSpPr>
          <p:nvPr/>
        </p:nvSpPr>
        <p:spPr bwMode="auto">
          <a:xfrm rot="16200000">
            <a:off x="4438075" y="1569002"/>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 name="AutoShape 7"/>
          <p:cNvSpPr>
            <a:spLocks noChangeArrowheads="1"/>
          </p:cNvSpPr>
          <p:nvPr/>
        </p:nvSpPr>
        <p:spPr bwMode="auto">
          <a:xfrm>
            <a:off x="5248692" y="3786190"/>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 name="AutoShape 8"/>
          <p:cNvSpPr>
            <a:spLocks noChangeArrowheads="1"/>
          </p:cNvSpPr>
          <p:nvPr/>
        </p:nvSpPr>
        <p:spPr bwMode="auto">
          <a:xfrm rot="10800000">
            <a:off x="3500428" y="1065201"/>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 name="Rectangle 17"/>
          <p:cNvSpPr>
            <a:spLocks noChangeArrowheads="1"/>
          </p:cNvSpPr>
          <p:nvPr/>
        </p:nvSpPr>
        <p:spPr bwMode="auto">
          <a:xfrm>
            <a:off x="5284792" y="785794"/>
            <a:ext cx="215900" cy="104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 name="Rectangle 18"/>
          <p:cNvSpPr>
            <a:spLocks noChangeArrowheads="1"/>
          </p:cNvSpPr>
          <p:nvPr/>
        </p:nvSpPr>
        <p:spPr bwMode="auto">
          <a:xfrm>
            <a:off x="5284792" y="2143116"/>
            <a:ext cx="215900" cy="248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 name="Rectangle 19"/>
          <p:cNvSpPr>
            <a:spLocks noChangeArrowheads="1"/>
          </p:cNvSpPr>
          <p:nvPr/>
        </p:nvSpPr>
        <p:spPr bwMode="auto">
          <a:xfrm>
            <a:off x="3790938" y="1928802"/>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 name="Rectangle 20"/>
          <p:cNvSpPr>
            <a:spLocks noChangeArrowheads="1"/>
          </p:cNvSpPr>
          <p:nvPr/>
        </p:nvSpPr>
        <p:spPr bwMode="auto">
          <a:xfrm>
            <a:off x="4071932" y="4429132"/>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3" name="Rectangle 21"/>
          <p:cNvSpPr>
            <a:spLocks noChangeArrowheads="1"/>
          </p:cNvSpPr>
          <p:nvPr/>
        </p:nvSpPr>
        <p:spPr bwMode="auto">
          <a:xfrm>
            <a:off x="3576626" y="2071678"/>
            <a:ext cx="214312" cy="2556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4" name="Rectangle 22"/>
          <p:cNvSpPr>
            <a:spLocks noChangeArrowheads="1"/>
          </p:cNvSpPr>
          <p:nvPr/>
        </p:nvSpPr>
        <p:spPr bwMode="auto">
          <a:xfrm>
            <a:off x="3575038" y="788967"/>
            <a:ext cx="215900" cy="1044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5" name="AutoShape 8"/>
          <p:cNvSpPr>
            <a:spLocks noChangeArrowheads="1"/>
          </p:cNvSpPr>
          <p:nvPr/>
        </p:nvSpPr>
        <p:spPr bwMode="auto">
          <a:xfrm rot="10800000">
            <a:off x="3534180" y="2493960"/>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6" name="AutoShape 3"/>
          <p:cNvSpPr>
            <a:spLocks noChangeArrowheads="1"/>
          </p:cNvSpPr>
          <p:nvPr/>
        </p:nvSpPr>
        <p:spPr bwMode="auto">
          <a:xfrm rot="16609938">
            <a:off x="5455431" y="2954913"/>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7" name="TextBox 16"/>
          <p:cNvSpPr txBox="1"/>
          <p:nvPr/>
        </p:nvSpPr>
        <p:spPr>
          <a:xfrm>
            <a:off x="3286116" y="4845618"/>
            <a:ext cx="2369256" cy="369332"/>
          </a:xfrm>
          <a:prstGeom prst="rect">
            <a:avLst/>
          </a:prstGeom>
          <a:noFill/>
        </p:spPr>
        <p:txBody>
          <a:bodyPr wrap="square" rtlCol="1">
            <a:spAutoFit/>
          </a:bodyPr>
          <a:lstStyle/>
          <a:p>
            <a:pPr algn="ctr" rtl="0"/>
            <a:r>
              <a:rPr lang="en-US" b="1" dirty="0" smtClean="0">
                <a:solidFill>
                  <a:srgbClr val="FFFF00"/>
                </a:solidFill>
                <a:latin typeface="Calibri" pitchFamily="34" charset="0"/>
                <a:cs typeface="Calibri" pitchFamily="34" charset="0"/>
              </a:rPr>
              <a:t>AHD</a:t>
            </a:r>
            <a:endParaRPr lang="ar-SA" b="1" dirty="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16"/>
                                        </p:tgtEl>
                                        <p:attrNameLst>
                                          <p:attrName>r</p:attrName>
                                        </p:attrNameLst>
                                      </p:cBhvr>
                                    </p:animRot>
                                  </p:childTnLst>
                                </p:cTn>
                              </p:par>
                              <p:par>
                                <p:cTn id="7" presetID="22" presetClass="entr" presetSubtype="8" repeatCount="indefinite"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1000"/>
                                        <p:tgtEl>
                                          <p:spTgt spid="6"/>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2000"/>
                                        <p:tgtEl>
                                          <p:spTgt spid="8"/>
                                        </p:tgtEl>
                                      </p:cBhvr>
                                    </p:animEffect>
                                  </p:childTnLst>
                                </p:cTn>
                              </p:par>
                              <p:par>
                                <p:cTn id="19" presetID="22" presetClass="entr" presetSubtype="4" repeatCount="indefinite"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400" b="1" dirty="0" smtClean="0"/>
              <a:t>Methods - </a:t>
            </a:r>
            <a:r>
              <a:rPr lang="en-US" sz="2400" dirty="0" smtClean="0">
                <a:latin typeface="Calibri" pitchFamily="34" charset="0"/>
                <a:cs typeface="Calibri" pitchFamily="34" charset="0"/>
              </a:rPr>
              <a:t>In Stage 1, the ten children passed 4 sequential sub-Stages</a:t>
            </a:r>
          </a:p>
        </p:txBody>
      </p:sp>
      <p:graphicFrame>
        <p:nvGraphicFramePr>
          <p:cNvPr id="19" name="Table 18"/>
          <p:cNvGraphicFramePr>
            <a:graphicFrameLocks noGrp="1"/>
          </p:cNvGraphicFramePr>
          <p:nvPr/>
        </p:nvGraphicFramePr>
        <p:xfrm>
          <a:off x="217156" y="3064955"/>
          <a:ext cx="8784000" cy="3476837"/>
        </p:xfrm>
        <a:graphic>
          <a:graphicData uri="http://schemas.openxmlformats.org/drawingml/2006/table">
            <a:tbl>
              <a:tblPr rtl="1" firstRow="1" bandRow="1">
                <a:tableStyleId>{2D5ABB26-0587-4C30-8999-92F81FD0307C}</a:tableStyleId>
              </a:tblPr>
              <a:tblGrid>
                <a:gridCol w="1963318"/>
                <a:gridCol w="2429700"/>
                <a:gridCol w="2169162"/>
                <a:gridCol w="2221820"/>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1d</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1c</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1b</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1a</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Half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smtClean="0">
                          <a:solidFill>
                            <a:srgbClr val="FFFF00"/>
                          </a:solidFill>
                          <a:latin typeface="Calibri" pitchFamily="34" charset="0"/>
                          <a:ea typeface="+mn-ea"/>
                          <a:cs typeface="Calibri" pitchFamily="34" charset="0"/>
                        </a:rPr>
                        <a:t>R-AHD</a:t>
                      </a:r>
                      <a:r>
                        <a:rPr lang="en-US" sz="1800" kern="1200" baseline="30000" smtClean="0">
                          <a:solidFill>
                            <a:srgbClr val="FFFF00"/>
                          </a:solidFill>
                          <a:latin typeface="Calibri" pitchFamily="34" charset="0"/>
                          <a:ea typeface="+mn-ea"/>
                          <a:cs typeface="Calibri" pitchFamily="34" charset="0"/>
                        </a:rPr>
                        <a:t>0</a:t>
                      </a:r>
                      <a:r>
                        <a:rPr lang="en-US" sz="1800" kern="1200" smtClean="0">
                          <a:solidFill>
                            <a:srgbClr val="FFFF00"/>
                          </a:solidFill>
                          <a:latin typeface="Calibri" pitchFamily="34" charset="0"/>
                          <a:ea typeface="+mn-ea"/>
                          <a:cs typeface="Calibri" pitchFamily="34" charset="0"/>
                        </a:rPr>
                        <a:t> sessions</a:t>
                      </a:r>
                      <a:endParaRPr lang="en-US" sz="1800" kern="1200" dirty="0" smtClean="0">
                        <a:solidFill>
                          <a:srgbClr val="FFFF00"/>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7594">
                <a:tc>
                  <a:txBody>
                    <a:bodyPr/>
                    <a:lstStyle/>
                    <a:p>
                      <a:pPr algn="l" rtl="0"/>
                      <a:r>
                        <a:rPr lang="en-US" sz="1800" smtClean="0">
                          <a:latin typeface="Calibri" pitchFamily="34" charset="0"/>
                          <a:cs typeface="Calibri" pitchFamily="34" charset="0"/>
                        </a:rPr>
                        <a:t>10 </a:t>
                      </a:r>
                      <a:r>
                        <a:rPr lang="en-US" sz="1800" dirty="0" smtClean="0">
                          <a:latin typeface="Calibri" pitchFamily="34" charset="0"/>
                          <a:cs typeface="Calibri" pitchFamily="34" charset="0"/>
                        </a:rPr>
                        <a:t>children (Controls)</a:t>
                      </a:r>
                      <a:endParaRPr lang="ar-SA" sz="180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tx1"/>
                          </a:solidFill>
                          <a:latin typeface="Calibri" pitchFamily="34" charset="0"/>
                          <a:cs typeface="Calibri" pitchFamily="34" charset="0"/>
                        </a:rPr>
                        <a:t> </a:t>
                      </a:r>
                      <a:r>
                        <a:rPr lang="en-US" sz="1800" b="0" i="0" u="none" strike="noStrike" kern="1200" baseline="0" dirty="0" smtClean="0">
                          <a:solidFill>
                            <a:schemeClr val="tx1"/>
                          </a:solidFill>
                          <a:latin typeface="Calibri" pitchFamily="34" charset="0"/>
                          <a:cs typeface="Calibri" pitchFamily="34" charset="0"/>
                        </a:rPr>
                        <a:t>t</a:t>
                      </a:r>
                      <a:r>
                        <a:rPr lang="en-US" sz="1800" b="0" i="0" u="none" strike="noStrike" kern="1200" dirty="0" smtClean="0">
                          <a:solidFill>
                            <a:schemeClr val="tx1"/>
                          </a:solidFill>
                          <a:latin typeface="Calibri" pitchFamily="34" charset="0"/>
                          <a:cs typeface="Calibri" pitchFamily="34" charset="0"/>
                        </a:rPr>
                        <a:t>rice </a:t>
                      </a:r>
                      <a:r>
                        <a:rPr lang="en-US" sz="1800" b="0" i="0" u="none" strike="noStrike" kern="1200" dirty="0">
                          <a:solidFill>
                            <a:schemeClr val="tx1"/>
                          </a:solidFill>
                          <a:latin typeface="Calibri" pitchFamily="34" charset="0"/>
                          <a:cs typeface="Calibri" pitchFamily="34" charset="0"/>
                        </a:rPr>
                        <a:t>weekly </a:t>
                      </a:r>
                      <a:r>
                        <a:rPr lang="en-US" sz="1800" b="0" i="0" u="none" strike="noStrike" kern="1200">
                          <a:solidFill>
                            <a:schemeClr val="tx1"/>
                          </a:solidFill>
                          <a:latin typeface="Calibri" pitchFamily="34" charset="0"/>
                          <a:cs typeface="Calibri" pitchFamily="34" charset="0"/>
                        </a:rPr>
                        <a:t>for </a:t>
                      </a:r>
                      <a:r>
                        <a:rPr lang="en-US" sz="1800" b="0" i="0" u="none" strike="noStrike" kern="1200" smtClean="0">
                          <a:solidFill>
                            <a:schemeClr val="tx1"/>
                          </a:solidFill>
                          <a:latin typeface="Calibri" pitchFamily="34" charset="0"/>
                          <a:cs typeface="Calibri" pitchFamily="34" charset="0"/>
                        </a:rPr>
                        <a:t> 1 </a:t>
                      </a:r>
                      <a:r>
                        <a:rPr lang="en-US" sz="1800" b="0" i="0" u="none" strike="noStrike" kern="1200" dirty="0" smtClean="0">
                          <a:solidFill>
                            <a:schemeClr val="tx1"/>
                          </a:solidFill>
                          <a:latin typeface="Calibri" pitchFamily="34" charset="0"/>
                          <a:cs typeface="Calibri" pitchFamily="34" charset="0"/>
                        </a:rPr>
                        <a:t>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smtClean="0">
                          <a:latin typeface="Calibri" pitchFamily="34" charset="0"/>
                          <a:cs typeface="Calibri" pitchFamily="34" charset="0"/>
                        </a:rPr>
                        <a:t>10 </a:t>
                      </a:r>
                      <a:r>
                        <a:rPr lang="en-US" sz="1800" dirty="0" smtClean="0">
                          <a:latin typeface="Calibri" pitchFamily="34" charset="0"/>
                          <a:cs typeface="Calibri" pitchFamily="34" charset="0"/>
                        </a:rPr>
                        <a:t>children </a:t>
                      </a:r>
                      <a:r>
                        <a:rPr lang="en-US" sz="1800" b="0" i="0" u="none" strike="noStrike" kern="1200" dirty="0" smtClean="0">
                          <a:solidFill>
                            <a:schemeClr val="tx1"/>
                          </a:solidFill>
                          <a:latin typeface="Calibri" pitchFamily="34" charset="0"/>
                          <a:cs typeface="Calibri" pitchFamily="34" charset="0"/>
                        </a:rPr>
                        <a:t>  trice </a:t>
                      </a:r>
                      <a:r>
                        <a:rPr lang="en-US" sz="1800" b="0" i="0" u="none" strike="noStrike" kern="1200" dirty="0">
                          <a:solidFill>
                            <a:schemeClr val="tx1"/>
                          </a:solidFill>
                          <a:latin typeface="Calibri" pitchFamily="34" charset="0"/>
                          <a:cs typeface="Calibri" pitchFamily="34" charset="0"/>
                        </a:rPr>
                        <a:t>weekly for </a:t>
                      </a:r>
                      <a:r>
                        <a:rPr lang="en-US" sz="1800" b="0" i="0" u="none" strike="noStrike" kern="1200" baseline="0" dirty="0">
                          <a:solidFill>
                            <a:schemeClr val="tx1"/>
                          </a:solidFill>
                          <a:latin typeface="Calibri" pitchFamily="34" charset="0"/>
                          <a:cs typeface="Calibri" pitchFamily="34" charset="0"/>
                        </a:rPr>
                        <a:t> </a:t>
                      </a:r>
                      <a:r>
                        <a:rPr lang="en-US" sz="1800" b="0" i="0" u="none" strike="noStrike" kern="1200" baseline="0">
                          <a:solidFill>
                            <a:schemeClr val="tx1"/>
                          </a:solidFill>
                          <a:latin typeface="Calibri" pitchFamily="34" charset="0"/>
                          <a:cs typeface="Calibri" pitchFamily="34" charset="0"/>
                        </a:rPr>
                        <a:t>≈ </a:t>
                      </a:r>
                      <a:r>
                        <a:rPr lang="en-US" sz="1800" b="0" i="0" u="none" strike="noStrike" kern="1200" baseline="0" smtClean="0">
                          <a:solidFill>
                            <a:schemeClr val="tx1"/>
                          </a:solidFill>
                          <a:latin typeface="Calibri" pitchFamily="34" charset="0"/>
                          <a:cs typeface="Calibri" pitchFamily="34" charset="0"/>
                        </a:rPr>
                        <a:t>1</a:t>
                      </a:r>
                      <a:r>
                        <a:rPr lang="en-US" sz="1800" b="0" i="0" u="none" strike="noStrike" kern="1200" smtClean="0">
                          <a:solidFill>
                            <a:schemeClr val="tx1"/>
                          </a:solidFill>
                          <a:latin typeface="Calibri" pitchFamily="34" charset="0"/>
                          <a:cs typeface="Calibri" pitchFamily="34" charset="0"/>
                        </a:rPr>
                        <a:t> </a:t>
                      </a:r>
                      <a:r>
                        <a:rPr lang="en-US" sz="1800" b="0" i="0" u="none" strike="noStrike" kern="1200" dirty="0" smtClean="0">
                          <a:solidFill>
                            <a:schemeClr val="tx1"/>
                          </a:solidFill>
                          <a:latin typeface="Calibri" pitchFamily="34" charset="0"/>
                          <a:cs typeface="Calibri" pitchFamily="34" charset="0"/>
                        </a:rPr>
                        <a:t>Mo</a:t>
                      </a:r>
                      <a:endParaRPr lang="en-US" sz="1800" b="0" i="0" u="none" strike="noStrike" kern="1200" dirty="0">
                        <a:solidFill>
                          <a:schemeClr val="tx1"/>
                        </a:solidFill>
                        <a:latin typeface="Calibri" pitchFamily="34" charset="0"/>
                        <a:cs typeface="Calibri"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rgbClr val="FFFF00"/>
                          </a:solidFill>
                          <a:latin typeface="Calibri" pitchFamily="34" charset="0"/>
                          <a:cs typeface="Calibri" pitchFamily="34" charset="0"/>
                        </a:rPr>
                        <a:t>(Total </a:t>
                      </a:r>
                      <a:r>
                        <a:rPr lang="en-US" sz="1800" b="0" i="0" u="none" strike="noStrike" kern="1200" smtClean="0">
                          <a:solidFill>
                            <a:srgbClr val="FFFF00"/>
                          </a:solidFill>
                          <a:latin typeface="Calibri" pitchFamily="34" charset="0"/>
                          <a:cs typeface="Calibri" pitchFamily="34" charset="0"/>
                        </a:rPr>
                        <a:t>= 145 </a:t>
                      </a:r>
                      <a:r>
                        <a:rPr lang="en-US" sz="1800" b="0" i="0" u="none" strike="noStrike" kern="1200" dirty="0" smtClean="0">
                          <a:solidFill>
                            <a:srgbClr val="FFFF00"/>
                          </a:solidFill>
                          <a:latin typeface="Calibri" pitchFamily="34" charset="0"/>
                          <a:cs typeface="Calibri" pitchFamily="34" charset="0"/>
                        </a:rPr>
                        <a:t>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spcBef>
                          <a:spcPts val="0"/>
                        </a:spcBef>
                        <a:spcAft>
                          <a:spcPts val="0"/>
                        </a:spcAft>
                      </a:pPr>
                      <a:r>
                        <a:rPr lang="en-US" sz="1800" kern="1200" smtClean="0">
                          <a:solidFill>
                            <a:schemeClr val="tx1"/>
                          </a:solidFill>
                          <a:latin typeface="Calibri"/>
                          <a:ea typeface="+mn-ea"/>
                          <a:cs typeface="Calibri"/>
                        </a:rPr>
                        <a:t>10 children were treated with 10 sessions</a:t>
                      </a:r>
                      <a:endParaRPr lang="en-US" sz="1800" b="0" i="0" kern="120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spcBef>
                          <a:spcPts val="0"/>
                        </a:spcBef>
                        <a:spcAft>
                          <a:spcPts val="0"/>
                        </a:spcAft>
                      </a:pPr>
                      <a:r>
                        <a:rPr lang="en-US" sz="1800" kern="1200" dirty="0" smtClean="0">
                          <a:solidFill>
                            <a:schemeClr val="tx1"/>
                          </a:solidFill>
                          <a:latin typeface="Calibri"/>
                          <a:ea typeface="+mn-ea"/>
                          <a:cs typeface="Calibri"/>
                        </a:rPr>
                        <a:t>10 children were treated with 10 sessions</a:t>
                      </a:r>
                      <a:endParaRPr lang="en-US" sz="1800" b="0" i="0" kern="1200" dirty="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0837">
                <a:tc gridSpan="4">
                  <a:txBody>
                    <a:bodyPr/>
                    <a:lstStyle/>
                    <a:p>
                      <a:pPr marL="342900" indent="-342900" algn="just" rtl="0">
                        <a:buFontTx/>
                        <a:buNone/>
                      </a:pPr>
                      <a:r>
                        <a:rPr lang="en-US" sz="1800" dirty="0" smtClean="0">
                          <a:latin typeface="Calibri" pitchFamily="34" charset="0"/>
                          <a:cs typeface="Calibri" pitchFamily="34" charset="0"/>
                        </a:rPr>
                        <a:t>(C) Prove the efficiency and safety of using R-AHD</a:t>
                      </a:r>
                      <a:r>
                        <a:rPr lang="en-US" sz="1800" baseline="30000" dirty="0" smtClean="0">
                          <a:latin typeface="Calibri" pitchFamily="34" charset="0"/>
                          <a:cs typeface="Calibri" pitchFamily="34" charset="0"/>
                        </a:rPr>
                        <a:t>O</a:t>
                      </a:r>
                      <a:r>
                        <a:rPr lang="en-US" sz="1800" dirty="0" smtClean="0">
                          <a:latin typeface="Calibri" pitchFamily="34" charset="0"/>
                          <a:cs typeface="Calibri" pitchFamily="34" charset="0"/>
                        </a:rPr>
                        <a:t> for chronic </a:t>
                      </a:r>
                      <a:r>
                        <a:rPr lang="en-US" sz="1800" dirty="0" err="1" smtClean="0">
                          <a:latin typeface="Calibri" pitchFamily="34" charset="0"/>
                          <a:cs typeface="Calibri" pitchFamily="34" charset="0"/>
                        </a:rPr>
                        <a:t>hemodialysis</a:t>
                      </a:r>
                      <a:r>
                        <a:rPr lang="en-US" sz="1800" baseline="0" dirty="0" smtClean="0">
                          <a:latin typeface="Calibri" pitchFamily="34" charset="0"/>
                          <a:cs typeface="Calibri" pitchFamily="34" charset="0"/>
                        </a:rPr>
                        <a:t> by comparing the end of month URR and HB % after 1 month of:</a:t>
                      </a:r>
                    </a:p>
                    <a:p>
                      <a:pPr marL="342900" indent="-342900" algn="just" rtl="0">
                        <a:buFont typeface="Arial" pitchFamily="34" charset="0"/>
                        <a:buChar char="•"/>
                      </a:pPr>
                      <a:r>
                        <a:rPr lang="en-US" sz="1800" dirty="0" smtClean="0">
                          <a:latin typeface="Calibri" pitchFamily="34" charset="0"/>
                          <a:cs typeface="Calibri" pitchFamily="34" charset="0"/>
                        </a:rPr>
                        <a:t>R-AHD</a:t>
                      </a:r>
                      <a:r>
                        <a:rPr lang="en-US" sz="1800" baseline="30000" dirty="0" smtClean="0">
                          <a:latin typeface="Calibri" pitchFamily="34" charset="0"/>
                          <a:cs typeface="Calibri" pitchFamily="34" charset="0"/>
                        </a:rPr>
                        <a:t>O</a:t>
                      </a:r>
                      <a:r>
                        <a:rPr lang="en-US" sz="1800" dirty="0" smtClean="0">
                          <a:latin typeface="Calibri" pitchFamily="34" charset="0"/>
                          <a:cs typeface="Calibri" pitchFamily="34" charset="0"/>
                        </a:rPr>
                        <a:t>  </a:t>
                      </a:r>
                      <a:r>
                        <a:rPr lang="en-US" sz="1800" b="1" dirty="0" smtClean="0">
                          <a:solidFill>
                            <a:srgbClr val="FF0000"/>
                          </a:solidFill>
                          <a:latin typeface="Calibri" pitchFamily="34" charset="0"/>
                          <a:cs typeface="Calibri" pitchFamily="34" charset="0"/>
                        </a:rPr>
                        <a:t>(Stage 1c)</a:t>
                      </a:r>
                      <a:endParaRPr lang="en-US" sz="1800" baseline="0" dirty="0" smtClean="0">
                        <a:latin typeface="Calibri" pitchFamily="34" charset="0"/>
                        <a:cs typeface="Calibri" pitchFamily="34" charset="0"/>
                      </a:endParaRPr>
                    </a:p>
                    <a:p>
                      <a:pPr marL="342900" indent="-342900" algn="just" rtl="0">
                        <a:buFont typeface="Arial" pitchFamily="34" charset="0"/>
                        <a:buChar char="•"/>
                      </a:pPr>
                      <a:r>
                        <a:rPr lang="en-US" sz="1800" baseline="0" dirty="0" smtClean="0">
                          <a:latin typeface="Calibri" pitchFamily="34" charset="0"/>
                          <a:cs typeface="Calibri" pitchFamily="34" charset="0"/>
                        </a:rPr>
                        <a:t>DNHD </a:t>
                      </a:r>
                      <a:r>
                        <a:rPr lang="en-US" sz="1800" b="1" baseline="0" dirty="0" smtClean="0">
                          <a:solidFill>
                            <a:srgbClr val="FF0000"/>
                          </a:solidFill>
                          <a:latin typeface="Calibri" pitchFamily="34" charset="0"/>
                          <a:cs typeface="Calibri" pitchFamily="34" charset="0"/>
                        </a:rPr>
                        <a:t>(Stage 1d)  </a:t>
                      </a:r>
                      <a:r>
                        <a:rPr lang="en-US" sz="1800" b="1" dirty="0" smtClean="0">
                          <a:solidFill>
                            <a:srgbClr val="FF0000"/>
                          </a:solidFill>
                          <a:latin typeface="Calibri" pitchFamily="34" charset="0"/>
                          <a:cs typeface="Calibri" pitchFamily="34" charset="0"/>
                        </a:rPr>
                        <a:t> </a:t>
                      </a:r>
                      <a:r>
                        <a:rPr lang="en-US" sz="1800" b="1" dirty="0" smtClean="0">
                          <a:latin typeface="Calibri" pitchFamily="34" charset="0"/>
                          <a:cs typeface="Calibri" pitchFamily="34" charset="0"/>
                        </a:rPr>
                        <a:t> </a:t>
                      </a:r>
                      <a:endParaRPr lang="en-US" sz="18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2" name="Picture 2"/>
          <p:cNvPicPr>
            <a:picLocks noChangeAspect="1" noChangeArrowheads="1"/>
          </p:cNvPicPr>
          <p:nvPr/>
        </p:nvPicPr>
        <p:blipFill>
          <a:blip r:embed="rId3"/>
          <a:srcRect/>
          <a:stretch>
            <a:fillRect/>
          </a:stretch>
        </p:blipFill>
        <p:spPr bwMode="auto">
          <a:xfrm>
            <a:off x="285720" y="500042"/>
            <a:ext cx="1397013" cy="2340000"/>
          </a:xfrm>
          <a:prstGeom prst="rect">
            <a:avLst/>
          </a:prstGeom>
          <a:noFill/>
        </p:spPr>
      </p:pic>
      <p:sp>
        <p:nvSpPr>
          <p:cNvPr id="23" name="AutoShape 3"/>
          <p:cNvSpPr>
            <a:spLocks noChangeArrowheads="1"/>
          </p:cNvSpPr>
          <p:nvPr/>
        </p:nvSpPr>
        <p:spPr bwMode="auto">
          <a:xfrm rot="16609938">
            <a:off x="1432216"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24" name="AutoShape 5"/>
          <p:cNvSpPr>
            <a:spLocks noChangeArrowheads="1"/>
          </p:cNvSpPr>
          <p:nvPr/>
        </p:nvSpPr>
        <p:spPr bwMode="auto">
          <a:xfrm>
            <a:off x="1380312"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6"/>
          <p:cNvSpPr>
            <a:spLocks noChangeArrowheads="1"/>
          </p:cNvSpPr>
          <p:nvPr/>
        </p:nvSpPr>
        <p:spPr bwMode="auto">
          <a:xfrm rot="16200000">
            <a:off x="910561"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6" name="AutoShape 7"/>
          <p:cNvSpPr>
            <a:spLocks noChangeArrowheads="1"/>
          </p:cNvSpPr>
          <p:nvPr/>
        </p:nvSpPr>
        <p:spPr bwMode="auto">
          <a:xfrm>
            <a:off x="1380312"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7" name="AutoShape 8"/>
          <p:cNvSpPr>
            <a:spLocks noChangeArrowheads="1"/>
          </p:cNvSpPr>
          <p:nvPr/>
        </p:nvSpPr>
        <p:spPr bwMode="auto">
          <a:xfrm rot="10800000">
            <a:off x="468152"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8" name="Rectangle 17"/>
          <p:cNvSpPr>
            <a:spLocks noChangeArrowheads="1"/>
          </p:cNvSpPr>
          <p:nvPr/>
        </p:nvSpPr>
        <p:spPr bwMode="auto">
          <a:xfrm>
            <a:off x="1389223"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9" name="Rectangle 18"/>
          <p:cNvSpPr>
            <a:spLocks noChangeArrowheads="1"/>
          </p:cNvSpPr>
          <p:nvPr/>
        </p:nvSpPr>
        <p:spPr bwMode="auto">
          <a:xfrm>
            <a:off x="1389223"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0" name="Rectangle 19"/>
          <p:cNvSpPr>
            <a:spLocks noChangeArrowheads="1"/>
          </p:cNvSpPr>
          <p:nvPr/>
        </p:nvSpPr>
        <p:spPr bwMode="auto">
          <a:xfrm>
            <a:off x="580041"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1" name="Rectangle 20"/>
          <p:cNvSpPr>
            <a:spLocks noChangeArrowheads="1"/>
          </p:cNvSpPr>
          <p:nvPr/>
        </p:nvSpPr>
        <p:spPr bwMode="auto">
          <a:xfrm>
            <a:off x="756312"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2" name="Rectangle 21"/>
          <p:cNvSpPr>
            <a:spLocks noChangeArrowheads="1"/>
          </p:cNvSpPr>
          <p:nvPr/>
        </p:nvSpPr>
        <p:spPr bwMode="auto">
          <a:xfrm>
            <a:off x="470583"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3" name="Rectangle 22"/>
          <p:cNvSpPr>
            <a:spLocks noChangeArrowheads="1"/>
          </p:cNvSpPr>
          <p:nvPr/>
        </p:nvSpPr>
        <p:spPr bwMode="auto">
          <a:xfrm>
            <a:off x="469772"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4" name="AutoShape 8"/>
          <p:cNvSpPr>
            <a:spLocks noChangeArrowheads="1"/>
          </p:cNvSpPr>
          <p:nvPr/>
        </p:nvSpPr>
        <p:spPr bwMode="auto">
          <a:xfrm rot="10800000">
            <a:off x="468152"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36" name="Picture 3"/>
          <p:cNvPicPr>
            <a:picLocks noChangeArrowheads="1"/>
          </p:cNvPicPr>
          <p:nvPr/>
        </p:nvPicPr>
        <p:blipFill>
          <a:blip r:embed="rId4"/>
          <a:srcRect l="16409" r="17597"/>
          <a:stretch>
            <a:fillRect/>
          </a:stretch>
        </p:blipFill>
        <p:spPr bwMode="auto">
          <a:xfrm>
            <a:off x="7027868" y="500042"/>
            <a:ext cx="1396800" cy="2340000"/>
          </a:xfrm>
          <a:prstGeom prst="rect">
            <a:avLst/>
          </a:prstGeom>
          <a:noFill/>
        </p:spPr>
      </p:pic>
      <p:sp>
        <p:nvSpPr>
          <p:cNvPr id="37" name="AutoShape 3"/>
          <p:cNvSpPr>
            <a:spLocks noChangeArrowheads="1"/>
          </p:cNvSpPr>
          <p:nvPr/>
        </p:nvSpPr>
        <p:spPr bwMode="auto">
          <a:xfrm rot="16609938">
            <a:off x="8186294" y="19442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38" name="AutoShape 5"/>
          <p:cNvSpPr>
            <a:spLocks noChangeArrowheads="1"/>
          </p:cNvSpPr>
          <p:nvPr/>
        </p:nvSpPr>
        <p:spPr bwMode="auto">
          <a:xfrm>
            <a:off x="8113630" y="822111"/>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0" name="AutoShape 7"/>
          <p:cNvSpPr>
            <a:spLocks noChangeArrowheads="1"/>
          </p:cNvSpPr>
          <p:nvPr/>
        </p:nvSpPr>
        <p:spPr bwMode="auto">
          <a:xfrm>
            <a:off x="8113630" y="227507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1" name="AutoShape 8"/>
          <p:cNvSpPr>
            <a:spLocks noChangeArrowheads="1"/>
          </p:cNvSpPr>
          <p:nvPr/>
        </p:nvSpPr>
        <p:spPr bwMode="auto">
          <a:xfrm rot="10800000">
            <a:off x="7228694" y="785624"/>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2" name="Rectangle 17"/>
          <p:cNvSpPr>
            <a:spLocks noChangeArrowheads="1"/>
          </p:cNvSpPr>
          <p:nvPr/>
        </p:nvSpPr>
        <p:spPr bwMode="auto">
          <a:xfrm>
            <a:off x="8122541" y="642918"/>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5" name="Rectangle 20"/>
          <p:cNvSpPr>
            <a:spLocks noChangeArrowheads="1"/>
          </p:cNvSpPr>
          <p:nvPr/>
        </p:nvSpPr>
        <p:spPr bwMode="auto">
          <a:xfrm>
            <a:off x="7489630" y="2648879"/>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7" name="Rectangle 22"/>
          <p:cNvSpPr>
            <a:spLocks noChangeArrowheads="1"/>
          </p:cNvSpPr>
          <p:nvPr/>
        </p:nvSpPr>
        <p:spPr bwMode="auto">
          <a:xfrm>
            <a:off x="7237913" y="644539"/>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0" name="AutoShape 8"/>
          <p:cNvSpPr>
            <a:spLocks noChangeArrowheads="1"/>
          </p:cNvSpPr>
          <p:nvPr/>
        </p:nvSpPr>
        <p:spPr bwMode="auto">
          <a:xfrm rot="10800000">
            <a:off x="7228694" y="157161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57" name="Picture 2"/>
          <p:cNvPicPr>
            <a:picLocks noChangeAspect="1" noChangeArrowheads="1"/>
          </p:cNvPicPr>
          <p:nvPr/>
        </p:nvPicPr>
        <p:blipFill>
          <a:blip r:embed="rId3"/>
          <a:srcRect/>
          <a:stretch>
            <a:fillRect/>
          </a:stretch>
        </p:blipFill>
        <p:spPr bwMode="auto">
          <a:xfrm>
            <a:off x="2562906" y="500042"/>
            <a:ext cx="1397013" cy="2340000"/>
          </a:xfrm>
          <a:prstGeom prst="rect">
            <a:avLst/>
          </a:prstGeom>
          <a:noFill/>
        </p:spPr>
      </p:pic>
      <p:sp>
        <p:nvSpPr>
          <p:cNvPr id="58" name="AutoShape 3"/>
          <p:cNvSpPr>
            <a:spLocks noChangeArrowheads="1"/>
          </p:cNvSpPr>
          <p:nvPr/>
        </p:nvSpPr>
        <p:spPr bwMode="auto">
          <a:xfrm rot="16609938">
            <a:off x="3709402"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59" name="AutoShape 5"/>
          <p:cNvSpPr>
            <a:spLocks noChangeArrowheads="1"/>
          </p:cNvSpPr>
          <p:nvPr/>
        </p:nvSpPr>
        <p:spPr bwMode="auto">
          <a:xfrm>
            <a:off x="3657498"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0" name="AutoShape 6"/>
          <p:cNvSpPr>
            <a:spLocks noChangeArrowheads="1"/>
          </p:cNvSpPr>
          <p:nvPr/>
        </p:nvSpPr>
        <p:spPr bwMode="auto">
          <a:xfrm rot="16200000">
            <a:off x="3187747"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1" name="AutoShape 7"/>
          <p:cNvSpPr>
            <a:spLocks noChangeArrowheads="1"/>
          </p:cNvSpPr>
          <p:nvPr/>
        </p:nvSpPr>
        <p:spPr bwMode="auto">
          <a:xfrm>
            <a:off x="3657498"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2" name="AutoShape 8"/>
          <p:cNvSpPr>
            <a:spLocks noChangeArrowheads="1"/>
          </p:cNvSpPr>
          <p:nvPr/>
        </p:nvSpPr>
        <p:spPr bwMode="auto">
          <a:xfrm rot="10800000">
            <a:off x="2745338"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3" name="Rectangle 17"/>
          <p:cNvSpPr>
            <a:spLocks noChangeArrowheads="1"/>
          </p:cNvSpPr>
          <p:nvPr/>
        </p:nvSpPr>
        <p:spPr bwMode="auto">
          <a:xfrm>
            <a:off x="3666409"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4" name="Rectangle 18"/>
          <p:cNvSpPr>
            <a:spLocks noChangeArrowheads="1"/>
          </p:cNvSpPr>
          <p:nvPr/>
        </p:nvSpPr>
        <p:spPr bwMode="auto">
          <a:xfrm>
            <a:off x="3666409"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5" name="Rectangle 19"/>
          <p:cNvSpPr>
            <a:spLocks noChangeArrowheads="1"/>
          </p:cNvSpPr>
          <p:nvPr/>
        </p:nvSpPr>
        <p:spPr bwMode="auto">
          <a:xfrm>
            <a:off x="2857227"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66" name="Rectangle 20"/>
          <p:cNvSpPr>
            <a:spLocks noChangeArrowheads="1"/>
          </p:cNvSpPr>
          <p:nvPr/>
        </p:nvSpPr>
        <p:spPr bwMode="auto">
          <a:xfrm>
            <a:off x="3033498"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7" name="Rectangle 21"/>
          <p:cNvSpPr>
            <a:spLocks noChangeArrowheads="1"/>
          </p:cNvSpPr>
          <p:nvPr/>
        </p:nvSpPr>
        <p:spPr bwMode="auto">
          <a:xfrm>
            <a:off x="2747769"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8" name="Rectangle 22"/>
          <p:cNvSpPr>
            <a:spLocks noChangeArrowheads="1"/>
          </p:cNvSpPr>
          <p:nvPr/>
        </p:nvSpPr>
        <p:spPr bwMode="auto">
          <a:xfrm>
            <a:off x="2746958"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9" name="AutoShape 8"/>
          <p:cNvSpPr>
            <a:spLocks noChangeArrowheads="1"/>
          </p:cNvSpPr>
          <p:nvPr/>
        </p:nvSpPr>
        <p:spPr bwMode="auto">
          <a:xfrm rot="10800000">
            <a:off x="2745338"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70" name="Picture 2"/>
          <p:cNvPicPr>
            <a:picLocks noChangeAspect="1" noChangeArrowheads="1"/>
          </p:cNvPicPr>
          <p:nvPr/>
        </p:nvPicPr>
        <p:blipFill>
          <a:blip r:embed="rId3"/>
          <a:srcRect/>
          <a:stretch>
            <a:fillRect/>
          </a:stretch>
        </p:blipFill>
        <p:spPr bwMode="auto">
          <a:xfrm>
            <a:off x="4790972" y="500042"/>
            <a:ext cx="1397013" cy="2340000"/>
          </a:xfrm>
          <a:prstGeom prst="rect">
            <a:avLst/>
          </a:prstGeom>
          <a:noFill/>
        </p:spPr>
      </p:pic>
      <p:sp>
        <p:nvSpPr>
          <p:cNvPr id="71" name="AutoShape 3"/>
          <p:cNvSpPr>
            <a:spLocks noChangeArrowheads="1"/>
          </p:cNvSpPr>
          <p:nvPr/>
        </p:nvSpPr>
        <p:spPr bwMode="auto">
          <a:xfrm rot="16609938">
            <a:off x="5937468" y="182898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2"/>
          </a:solidFill>
          <a:ln w="9525">
            <a:solidFill>
              <a:schemeClr val="tx1"/>
            </a:solidFill>
            <a:miter lim="800000"/>
            <a:headEnd/>
            <a:tailEnd/>
          </a:ln>
          <a:effectLst/>
        </p:spPr>
        <p:txBody>
          <a:bodyPr wrap="none" anchor="ctr"/>
          <a:lstStyle/>
          <a:p>
            <a:endParaRPr lang="ar-SA"/>
          </a:p>
        </p:txBody>
      </p:sp>
      <p:sp>
        <p:nvSpPr>
          <p:cNvPr id="72" name="AutoShape 5"/>
          <p:cNvSpPr>
            <a:spLocks noChangeArrowheads="1"/>
          </p:cNvSpPr>
          <p:nvPr/>
        </p:nvSpPr>
        <p:spPr bwMode="auto">
          <a:xfrm>
            <a:off x="5885564"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3" name="AutoShape 6"/>
          <p:cNvSpPr>
            <a:spLocks noChangeArrowheads="1"/>
          </p:cNvSpPr>
          <p:nvPr/>
        </p:nvSpPr>
        <p:spPr bwMode="auto">
          <a:xfrm rot="16200000">
            <a:off x="5415813"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4" name="AutoShape 7"/>
          <p:cNvSpPr>
            <a:spLocks noChangeArrowheads="1"/>
          </p:cNvSpPr>
          <p:nvPr/>
        </p:nvSpPr>
        <p:spPr bwMode="auto">
          <a:xfrm>
            <a:off x="5885564"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5" name="AutoShape 8"/>
          <p:cNvSpPr>
            <a:spLocks noChangeArrowheads="1"/>
          </p:cNvSpPr>
          <p:nvPr/>
        </p:nvSpPr>
        <p:spPr bwMode="auto">
          <a:xfrm rot="10800000">
            <a:off x="4973404"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6" name="Rectangle 17"/>
          <p:cNvSpPr>
            <a:spLocks noChangeArrowheads="1"/>
          </p:cNvSpPr>
          <p:nvPr/>
        </p:nvSpPr>
        <p:spPr bwMode="auto">
          <a:xfrm>
            <a:off x="5894475"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7" name="Rectangle 18"/>
          <p:cNvSpPr>
            <a:spLocks noChangeArrowheads="1"/>
          </p:cNvSpPr>
          <p:nvPr/>
        </p:nvSpPr>
        <p:spPr bwMode="auto">
          <a:xfrm>
            <a:off x="5894475"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8" name="Rectangle 19"/>
          <p:cNvSpPr>
            <a:spLocks noChangeArrowheads="1"/>
          </p:cNvSpPr>
          <p:nvPr/>
        </p:nvSpPr>
        <p:spPr bwMode="auto">
          <a:xfrm>
            <a:off x="5085293"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9" name="Rectangle 20"/>
          <p:cNvSpPr>
            <a:spLocks noChangeArrowheads="1"/>
          </p:cNvSpPr>
          <p:nvPr/>
        </p:nvSpPr>
        <p:spPr bwMode="auto">
          <a:xfrm>
            <a:off x="5261564"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0" name="Rectangle 21"/>
          <p:cNvSpPr>
            <a:spLocks noChangeArrowheads="1"/>
          </p:cNvSpPr>
          <p:nvPr/>
        </p:nvSpPr>
        <p:spPr bwMode="auto">
          <a:xfrm>
            <a:off x="4975835"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81" name="Rectangle 22"/>
          <p:cNvSpPr>
            <a:spLocks noChangeArrowheads="1"/>
          </p:cNvSpPr>
          <p:nvPr/>
        </p:nvSpPr>
        <p:spPr bwMode="auto">
          <a:xfrm>
            <a:off x="4975024"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82" name="AutoShape 8"/>
          <p:cNvSpPr>
            <a:spLocks noChangeArrowheads="1"/>
          </p:cNvSpPr>
          <p:nvPr/>
        </p:nvSpPr>
        <p:spPr bwMode="auto">
          <a:xfrm rot="10800000">
            <a:off x="4973404"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4" name="Rounded Rectangle 83"/>
          <p:cNvSpPr/>
          <p:nvPr/>
        </p:nvSpPr>
        <p:spPr>
          <a:xfrm>
            <a:off x="6157124"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5" name="Rectangle 84"/>
          <p:cNvSpPr/>
          <p:nvPr/>
        </p:nvSpPr>
        <p:spPr>
          <a:xfrm>
            <a:off x="6014248"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Rounded Rectangle 85"/>
          <p:cNvSpPr/>
          <p:nvPr/>
        </p:nvSpPr>
        <p:spPr>
          <a:xfrm>
            <a:off x="3942546" y="1285860"/>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7" name="Rectangle 86"/>
          <p:cNvSpPr/>
          <p:nvPr/>
        </p:nvSpPr>
        <p:spPr>
          <a:xfrm>
            <a:off x="3799670" y="1398373"/>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8" name="Rounded Rectangle 87"/>
          <p:cNvSpPr/>
          <p:nvPr/>
        </p:nvSpPr>
        <p:spPr>
          <a:xfrm>
            <a:off x="1656530"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9" name="Rectangle 88"/>
          <p:cNvSpPr/>
          <p:nvPr/>
        </p:nvSpPr>
        <p:spPr>
          <a:xfrm>
            <a:off x="1513654"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Rounded Rectangle 89"/>
          <p:cNvSpPr/>
          <p:nvPr/>
        </p:nvSpPr>
        <p:spPr>
          <a:xfrm>
            <a:off x="8371702" y="1673413"/>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1" name="Rectangle 90"/>
          <p:cNvSpPr/>
          <p:nvPr/>
        </p:nvSpPr>
        <p:spPr>
          <a:xfrm>
            <a:off x="8228826" y="1785926"/>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3" name="Rectangle 82"/>
          <p:cNvSpPr/>
          <p:nvPr/>
        </p:nvSpPr>
        <p:spPr>
          <a:xfrm>
            <a:off x="214282" y="491504"/>
            <a:ext cx="4357718" cy="484632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37"/>
                                        </p:tgtEl>
                                        <p:attrNameLst>
                                          <p:attrName>r</p:attrName>
                                        </p:attrNameLst>
                                      </p:cBhvr>
                                    </p:animRot>
                                  </p:childTnLst>
                                </p:cTn>
                              </p:par>
                              <p:par>
                                <p:cTn id="7" presetID="22" presetClass="entr" presetSubtype="1" repeatCount="indefinite"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wipe(up)">
                                      <p:cBhvr>
                                        <p:cTn id="9" dur="500"/>
                                        <p:tgtEl>
                                          <p:spTgt spid="38"/>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par>
                                <p:cTn id="13" presetID="22" presetClass="entr" presetSubtype="4" repeatCount="indefinite"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down)">
                                      <p:cBhvr>
                                        <p:cTn id="18" dur="500"/>
                                        <p:tgtEl>
                                          <p:spTgt spid="50"/>
                                        </p:tgtEl>
                                      </p:cBhvr>
                                    </p:animEffect>
                                  </p:childTnLst>
                                </p:cTn>
                              </p:par>
                              <p:par>
                                <p:cTn id="19" presetID="8" presetClass="emph" presetSubtype="0" repeatCount="indefinite" fill="hold" grpId="0" nodeType="withEffect">
                                  <p:stCondLst>
                                    <p:cond delay="0"/>
                                  </p:stCondLst>
                                  <p:childTnLst>
                                    <p:animRot by="21600000">
                                      <p:cBhvr>
                                        <p:cTn id="20" dur="500" fill="hold"/>
                                        <p:tgtEl>
                                          <p:spTgt spid="71"/>
                                        </p:tgtEl>
                                        <p:attrNameLst>
                                          <p:attrName>r</p:attrName>
                                        </p:attrNameLst>
                                      </p:cBhvr>
                                    </p:animRot>
                                  </p:childTnLst>
                                </p:cTn>
                              </p:par>
                              <p:par>
                                <p:cTn id="21" presetID="22" presetClass="entr" presetSubtype="4" repeatCount="indefinite"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down)">
                                      <p:cBhvr>
                                        <p:cTn id="23" dur="500"/>
                                        <p:tgtEl>
                                          <p:spTgt spid="75"/>
                                        </p:tgtEl>
                                      </p:cBhvr>
                                    </p:animEffect>
                                  </p:childTnLst>
                                </p:cTn>
                              </p:par>
                              <p:par>
                                <p:cTn id="24" presetID="22" presetClass="entr" presetSubtype="4" repeatCount="indefinite"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wipe(down)">
                                      <p:cBhvr>
                                        <p:cTn id="26" dur="500"/>
                                        <p:tgtEl>
                                          <p:spTgt spid="82"/>
                                        </p:tgtEl>
                                      </p:cBhvr>
                                    </p:animEffect>
                                  </p:childTnLst>
                                </p:cTn>
                              </p:par>
                              <p:par>
                                <p:cTn id="27" presetID="22" presetClass="entr" presetSubtype="1" repeatCount="indefinite"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par>
                                <p:cTn id="30" presetID="22" presetClass="entr" presetSubtype="1" repeatCount="indefinite"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up)">
                                      <p:cBhvr>
                                        <p:cTn id="3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animBg="1"/>
      <p:bldP spid="41" grpId="0" animBg="1"/>
      <p:bldP spid="50" grpId="0" animBg="1"/>
      <p:bldP spid="71" grpId="0" animBg="1"/>
      <p:bldP spid="72" grpId="0" animBg="1"/>
      <p:bldP spid="74" grpId="0" animBg="1"/>
      <p:bldP spid="75" grpId="0" animBg="1"/>
      <p:bldP spid="8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rtl="0">
              <a:buNone/>
            </a:pPr>
            <a:r>
              <a:rPr lang="en-US" sz="16600" dirty="0" smtClean="0"/>
              <a:t>Stage 2</a:t>
            </a:r>
            <a:endParaRPr lang="en-US" sz="16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a:t>
            </a:r>
            <a:r>
              <a:rPr lang="en-US" sz="2800" i="1" dirty="0" smtClean="0"/>
              <a:t>Methods and Patient allocation </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14282" y="5143512"/>
            <a:ext cx="8640000" cy="1477328"/>
          </a:xfrm>
          <a:prstGeom prst="rect">
            <a:avLst/>
          </a:prstGeom>
          <a:noFill/>
        </p:spPr>
        <p:txBody>
          <a:bodyPr wrap="square" rtlCol="1">
            <a:spAutoFit/>
          </a:bodyPr>
          <a:lstStyle/>
          <a:p>
            <a:pPr algn="just" rtl="0"/>
            <a:r>
              <a:rPr lang="en-US" b="1" dirty="0" smtClean="0">
                <a:solidFill>
                  <a:srgbClr val="FF0000"/>
                </a:solidFill>
                <a:latin typeface="Calibri" pitchFamily="34" charset="0"/>
                <a:cs typeface="Calibri" pitchFamily="34" charset="0"/>
              </a:rPr>
              <a:t>Stage 2 </a:t>
            </a:r>
            <a:r>
              <a:rPr lang="en-US" dirty="0" smtClean="0">
                <a:latin typeface="Calibri" pitchFamily="34" charset="0"/>
                <a:cs typeface="Calibri" pitchFamily="34" charset="0"/>
              </a:rPr>
              <a:t>was carried using the  AHD</a:t>
            </a:r>
            <a:r>
              <a:rPr lang="en-US" baseline="30000" dirty="0" smtClean="0">
                <a:latin typeface="Calibri" pitchFamily="34" charset="0"/>
                <a:cs typeface="Calibri" pitchFamily="34" charset="0"/>
              </a:rPr>
              <a:t>PR  </a:t>
            </a:r>
            <a:r>
              <a:rPr lang="en-US" dirty="0" smtClean="0">
                <a:latin typeface="Calibri" pitchFamily="34" charset="0"/>
                <a:cs typeface="Calibri" pitchFamily="34" charset="0"/>
              </a:rPr>
              <a:t>connections. </a:t>
            </a:r>
          </a:p>
          <a:p>
            <a:pPr algn="just" rtl="0">
              <a:buFont typeface="Arial" pitchFamily="34" charset="0"/>
              <a:buChar char="•"/>
            </a:pPr>
            <a:r>
              <a:rPr lang="en-US" dirty="0" smtClean="0">
                <a:solidFill>
                  <a:srgbClr val="FFFF00"/>
                </a:solidFill>
                <a:latin typeface="Calibri" pitchFamily="34" charset="0"/>
                <a:cs typeface="Calibri" pitchFamily="34" charset="0"/>
              </a:rPr>
              <a:t>   The patient blood pump speed was adjusted to the target patient BFR.</a:t>
            </a:r>
          </a:p>
          <a:p>
            <a:pPr algn="just" rtl="0">
              <a:buFont typeface="Arial" pitchFamily="34" charset="0"/>
              <a:buChar char="•"/>
            </a:pPr>
            <a:r>
              <a:rPr lang="en-US" dirty="0" smtClean="0">
                <a:solidFill>
                  <a:srgbClr val="FFFF00"/>
                </a:solidFill>
                <a:latin typeface="Calibri" pitchFamily="34" charset="0"/>
                <a:cs typeface="Calibri" pitchFamily="34" charset="0"/>
              </a:rPr>
              <a:t>   The recirculation blood pump speed was adjusted to achieve </a:t>
            </a:r>
            <a:r>
              <a:rPr lang="en-US" dirty="0" smtClean="0">
                <a:latin typeface="Calibri" pitchFamily="34" charset="0"/>
                <a:cs typeface="Calibri" pitchFamily="34" charset="0"/>
              </a:rPr>
              <a:t>a</a:t>
            </a:r>
            <a:r>
              <a:rPr lang="en-US" dirty="0" smtClean="0">
                <a:solidFill>
                  <a:srgbClr val="FF0000"/>
                </a:solidFill>
                <a:latin typeface="Calibri" pitchFamily="34" charset="0"/>
                <a:cs typeface="Calibri" pitchFamily="34" charset="0"/>
              </a:rPr>
              <a:t> </a:t>
            </a:r>
            <a:r>
              <a:rPr lang="en-US" dirty="0" smtClean="0">
                <a:solidFill>
                  <a:srgbClr val="FFFF00"/>
                </a:solidFill>
                <a:latin typeface="Calibri" pitchFamily="34" charset="0"/>
                <a:cs typeface="Calibri" pitchFamily="34" charset="0"/>
              </a:rPr>
              <a:t> </a:t>
            </a:r>
          </a:p>
          <a:p>
            <a:pPr algn="just" rtl="0">
              <a:buFont typeface="Arial" pitchFamily="34" charset="0"/>
              <a:buChar char="•"/>
            </a:pPr>
            <a:r>
              <a:rPr lang="en-US" dirty="0" smtClean="0">
                <a:solidFill>
                  <a:srgbClr val="FFFF00"/>
                </a:solidFill>
                <a:latin typeface="Calibri" pitchFamily="34" charset="0"/>
                <a:cs typeface="Calibri" pitchFamily="34" charset="0"/>
              </a:rPr>
              <a:t>   F</a:t>
            </a:r>
            <a:r>
              <a:rPr lang="en-US" dirty="0" smtClean="0">
                <a:latin typeface="Calibri" pitchFamily="34" charset="0"/>
                <a:cs typeface="Calibri" pitchFamily="34" charset="0"/>
              </a:rPr>
              <a:t>ilter blood flow rate</a:t>
            </a:r>
            <a:r>
              <a:rPr lang="en-US" dirty="0" smtClean="0">
                <a:solidFill>
                  <a:srgbClr val="FFFF00"/>
                </a:solidFill>
                <a:latin typeface="Calibri" pitchFamily="34" charset="0"/>
                <a:cs typeface="Calibri" pitchFamily="34" charset="0"/>
              </a:rPr>
              <a:t>,</a:t>
            </a:r>
            <a:r>
              <a:rPr lang="en-US" dirty="0" smtClean="0">
                <a:latin typeface="Calibri" pitchFamily="34" charset="0"/>
                <a:cs typeface="Calibri" pitchFamily="34" charset="0"/>
              </a:rPr>
              <a:t> </a:t>
            </a:r>
            <a:r>
              <a:rPr lang="en-US" dirty="0" smtClean="0">
                <a:solidFill>
                  <a:srgbClr val="FFFF00"/>
                </a:solidFill>
                <a:latin typeface="Calibri" pitchFamily="34" charset="0"/>
                <a:cs typeface="Calibri" pitchFamily="34" charset="0"/>
              </a:rPr>
              <a:t>equals the sum of patient and recirculation blood flow rate,</a:t>
            </a:r>
            <a:r>
              <a:rPr lang="en-US" dirty="0" smtClean="0">
                <a:latin typeface="Calibri" pitchFamily="34" charset="0"/>
                <a:cs typeface="Calibri" pitchFamily="34" charset="0"/>
              </a:rPr>
              <a:t> of 500 ml/minute.   </a:t>
            </a:r>
            <a:endParaRPr lang="en-US" dirty="0">
              <a:solidFill>
                <a:srgbClr val="FFFF00"/>
              </a:solidFill>
              <a:latin typeface="Calibri" pitchFamily="34" charset="0"/>
              <a:cs typeface="Calibri" pitchFamily="34" charset="0"/>
            </a:endParaRPr>
          </a:p>
        </p:txBody>
      </p:sp>
      <p:pic>
        <p:nvPicPr>
          <p:cNvPr id="19" name="Picture 2"/>
          <p:cNvPicPr>
            <a:picLocks noChangeAspect="1" noChangeArrowheads="1"/>
          </p:cNvPicPr>
          <p:nvPr/>
        </p:nvPicPr>
        <p:blipFill>
          <a:blip r:embed="rId3"/>
          <a:srcRect/>
          <a:stretch>
            <a:fillRect/>
          </a:stretch>
        </p:blipFill>
        <p:spPr bwMode="auto">
          <a:xfrm>
            <a:off x="3408706" y="500042"/>
            <a:ext cx="2579123" cy="4320000"/>
          </a:xfrm>
          <a:prstGeom prst="rect">
            <a:avLst/>
          </a:prstGeom>
          <a:noFill/>
        </p:spPr>
      </p:pic>
      <p:sp>
        <p:nvSpPr>
          <p:cNvPr id="20" name="AutoShape 5"/>
          <p:cNvSpPr>
            <a:spLocks noChangeArrowheads="1"/>
          </p:cNvSpPr>
          <p:nvPr/>
        </p:nvSpPr>
        <p:spPr bwMode="auto">
          <a:xfrm>
            <a:off x="5442720" y="1136639"/>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1" name="AutoShape 6"/>
          <p:cNvSpPr>
            <a:spLocks noChangeArrowheads="1"/>
          </p:cNvSpPr>
          <p:nvPr/>
        </p:nvSpPr>
        <p:spPr bwMode="auto">
          <a:xfrm rot="16200000">
            <a:off x="4632103" y="1569002"/>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2" name="AutoShape 7"/>
          <p:cNvSpPr>
            <a:spLocks noChangeArrowheads="1"/>
          </p:cNvSpPr>
          <p:nvPr/>
        </p:nvSpPr>
        <p:spPr bwMode="auto">
          <a:xfrm>
            <a:off x="5442720" y="3786190"/>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3" name="AutoShape 8"/>
          <p:cNvSpPr>
            <a:spLocks noChangeArrowheads="1"/>
          </p:cNvSpPr>
          <p:nvPr/>
        </p:nvSpPr>
        <p:spPr bwMode="auto">
          <a:xfrm rot="10800000">
            <a:off x="3694456" y="1065201"/>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4" name="Rectangle 17"/>
          <p:cNvSpPr>
            <a:spLocks noChangeArrowheads="1"/>
          </p:cNvSpPr>
          <p:nvPr/>
        </p:nvSpPr>
        <p:spPr bwMode="auto">
          <a:xfrm>
            <a:off x="5478820" y="785794"/>
            <a:ext cx="215900" cy="104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5" name="Rectangle 18"/>
          <p:cNvSpPr>
            <a:spLocks noChangeArrowheads="1"/>
          </p:cNvSpPr>
          <p:nvPr/>
        </p:nvSpPr>
        <p:spPr bwMode="auto">
          <a:xfrm>
            <a:off x="5478820" y="2143116"/>
            <a:ext cx="215900" cy="248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6" name="Rectangle 19"/>
          <p:cNvSpPr>
            <a:spLocks noChangeArrowheads="1"/>
          </p:cNvSpPr>
          <p:nvPr/>
        </p:nvSpPr>
        <p:spPr bwMode="auto">
          <a:xfrm>
            <a:off x="3984966" y="1928802"/>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27" name="Rectangle 20"/>
          <p:cNvSpPr>
            <a:spLocks noChangeArrowheads="1"/>
          </p:cNvSpPr>
          <p:nvPr/>
        </p:nvSpPr>
        <p:spPr bwMode="auto">
          <a:xfrm>
            <a:off x="4265960" y="4429132"/>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8" name="Rectangle 21"/>
          <p:cNvSpPr>
            <a:spLocks noChangeArrowheads="1"/>
          </p:cNvSpPr>
          <p:nvPr/>
        </p:nvSpPr>
        <p:spPr bwMode="auto">
          <a:xfrm>
            <a:off x="3770654" y="2071678"/>
            <a:ext cx="214312" cy="2556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29" name="Rectangle 22"/>
          <p:cNvSpPr>
            <a:spLocks noChangeArrowheads="1"/>
          </p:cNvSpPr>
          <p:nvPr/>
        </p:nvSpPr>
        <p:spPr bwMode="auto">
          <a:xfrm>
            <a:off x="3769066" y="788967"/>
            <a:ext cx="215900" cy="1044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0" name="AutoShape 8"/>
          <p:cNvSpPr>
            <a:spLocks noChangeArrowheads="1"/>
          </p:cNvSpPr>
          <p:nvPr/>
        </p:nvSpPr>
        <p:spPr bwMode="auto">
          <a:xfrm rot="10800000">
            <a:off x="3728208" y="2493960"/>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1" name="AutoShape 3"/>
          <p:cNvSpPr>
            <a:spLocks noChangeArrowheads="1"/>
          </p:cNvSpPr>
          <p:nvPr/>
        </p:nvSpPr>
        <p:spPr bwMode="auto">
          <a:xfrm rot="16609938">
            <a:off x="4506452" y="2026416"/>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2" name="TextBox 31"/>
          <p:cNvSpPr txBox="1"/>
          <p:nvPr/>
        </p:nvSpPr>
        <p:spPr>
          <a:xfrm>
            <a:off x="3480144" y="4845618"/>
            <a:ext cx="2369256"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 R - AHD</a:t>
            </a:r>
            <a:r>
              <a:rPr lang="en-US" baseline="30000" dirty="0" smtClean="0">
                <a:solidFill>
                  <a:srgbClr val="FFFF00"/>
                </a:solidFill>
                <a:latin typeface="Calibri" pitchFamily="34" charset="0"/>
                <a:cs typeface="Calibri" pitchFamily="34" charset="0"/>
              </a:rPr>
              <a:t>PR</a:t>
            </a:r>
            <a:endParaRPr lang="ar-SA" b="1" dirty="0">
              <a:solidFill>
                <a:srgbClr val="FFFF00"/>
              </a:solidFill>
              <a:latin typeface="Calibri" pitchFamily="34" charset="0"/>
            </a:endParaRPr>
          </a:p>
        </p:txBody>
      </p:sp>
      <p:sp>
        <p:nvSpPr>
          <p:cNvPr id="33" name="AutoShape 3"/>
          <p:cNvSpPr>
            <a:spLocks noChangeArrowheads="1"/>
          </p:cNvSpPr>
          <p:nvPr/>
        </p:nvSpPr>
        <p:spPr bwMode="auto">
          <a:xfrm rot="16609938">
            <a:off x="5649460" y="1077436"/>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4" name="Rectangle 33"/>
          <p:cNvSpPr/>
          <p:nvPr/>
        </p:nvSpPr>
        <p:spPr>
          <a:xfrm>
            <a:off x="4071934" y="1272589"/>
            <a:ext cx="1000132" cy="584775"/>
          </a:xfrm>
          <a:prstGeom prst="rect">
            <a:avLst/>
          </a:prstGeom>
          <a:solidFill>
            <a:schemeClr val="tx1"/>
          </a:solidFill>
        </p:spPr>
        <p:txBody>
          <a:bodyPr wrap="square">
            <a:spAutoFit/>
          </a:bodyPr>
          <a:lstStyle/>
          <a:p>
            <a:pPr algn="ctr"/>
            <a:r>
              <a:rPr lang="en-US" sz="3200" b="1" dirty="0" smtClean="0">
                <a:solidFill>
                  <a:schemeClr val="bg1"/>
                </a:solidFill>
                <a:latin typeface="Calibri" pitchFamily="34" charset="0"/>
                <a:cs typeface="Calibri" pitchFamily="34" charset="0"/>
              </a:rPr>
              <a:t>(R)</a:t>
            </a:r>
            <a:endParaRPr lang="en-US" sz="3200" b="1" dirty="0">
              <a:solidFill>
                <a:schemeClr val="bg1"/>
              </a:solidFill>
            </a:endParaRPr>
          </a:p>
        </p:txBody>
      </p:sp>
      <p:sp>
        <p:nvSpPr>
          <p:cNvPr id="35" name="Rectangle 34"/>
          <p:cNvSpPr/>
          <p:nvPr/>
        </p:nvSpPr>
        <p:spPr>
          <a:xfrm>
            <a:off x="4572000" y="772523"/>
            <a:ext cx="785793" cy="584775"/>
          </a:xfrm>
          <a:prstGeom prst="rect">
            <a:avLst/>
          </a:prstGeom>
          <a:solidFill>
            <a:schemeClr val="tx1"/>
          </a:solidFill>
        </p:spPr>
        <p:txBody>
          <a:bodyPr wrap="none">
            <a:spAutoFit/>
          </a:bodyPr>
          <a:lstStyle/>
          <a:p>
            <a:r>
              <a:rPr lang="en-US" sz="3200" b="1" dirty="0" smtClean="0">
                <a:solidFill>
                  <a:schemeClr val="bg1"/>
                </a:solidFill>
                <a:latin typeface="Calibri" pitchFamily="34" charset="0"/>
                <a:cs typeface="Calibri" pitchFamily="34" charset="0"/>
              </a:rPr>
              <a:t>(P</a:t>
            </a:r>
            <a:r>
              <a:rPr lang="en-US" sz="3200" b="1" baseline="30000" dirty="0" smtClean="0">
                <a:solidFill>
                  <a:schemeClr val="bg1"/>
                </a:solidFill>
                <a:latin typeface="Calibri" pitchFamily="34" charset="0"/>
                <a:cs typeface="Calibri" pitchFamily="34" charset="0"/>
              </a:rPr>
              <a:t>a</a:t>
            </a:r>
            <a:r>
              <a:rPr lang="en-US" sz="3200" b="1" dirty="0" smtClean="0">
                <a:solidFill>
                  <a:schemeClr val="bg1"/>
                </a:solidFill>
                <a:latin typeface="Calibri" pitchFamily="34" charset="0"/>
                <a:cs typeface="Calibri" pitchFamily="34" charset="0"/>
              </a:rPr>
              <a:t>)</a:t>
            </a: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31"/>
                                        </p:tgtEl>
                                        <p:attrNameLst>
                                          <p:attrName>r</p:attrName>
                                        </p:attrNameLst>
                                      </p:cBhvr>
                                    </p:animRot>
                                  </p:childTnLst>
                                </p:cTn>
                              </p:par>
                              <p:par>
                                <p:cTn id="7" presetID="22" presetClass="entr" presetSubtype="8" repeatCount="indefinite"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wipe(left)">
                                      <p:cBhvr>
                                        <p:cTn id="9" dur="1000"/>
                                        <p:tgtEl>
                                          <p:spTgt spid="21"/>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2000"/>
                                        <p:tgtEl>
                                          <p:spTgt spid="20"/>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2000"/>
                                        <p:tgtEl>
                                          <p:spTgt spid="23"/>
                                        </p:tgtEl>
                                      </p:cBhvr>
                                    </p:animEffect>
                                  </p:childTnLst>
                                </p:cTn>
                              </p:par>
                              <p:par>
                                <p:cTn id="19" presetID="22" presetClass="entr" presetSubtype="4" repeatCount="indefinite"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par>
                                <p:cTn id="22" presetID="8" presetClass="emph" presetSubtype="0" repeatCount="indefinite" fill="hold" grpId="0" nodeType="withEffect">
                                  <p:stCondLst>
                                    <p:cond delay="0"/>
                                  </p:stCondLst>
                                  <p:childTnLst>
                                    <p:animRot by="21600000">
                                      <p:cBhvr>
                                        <p:cTn id="23" dur="500" fill="hold"/>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30" grpId="0" animBg="1"/>
      <p:bldP spid="31" grpId="0" animBg="1"/>
      <p:bldP spid="3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a:t>
            </a:r>
            <a:r>
              <a:rPr lang="en-US" sz="2800" i="1" dirty="0" smtClean="0"/>
              <a:t>Methods and Patient allocation </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14282" y="5143512"/>
            <a:ext cx="8640000" cy="1569660"/>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AHD</a:t>
            </a:r>
            <a:r>
              <a:rPr lang="en-US" sz="2400" baseline="30000" dirty="0" smtClean="0">
                <a:latin typeface="Calibri" pitchFamily="34" charset="0"/>
                <a:cs typeface="Calibri" pitchFamily="34" charset="0"/>
              </a:rPr>
              <a:t>PR </a:t>
            </a:r>
            <a:r>
              <a:rPr lang="en-US" sz="2400" dirty="0" smtClean="0">
                <a:latin typeface="Calibri" pitchFamily="34" charset="0"/>
                <a:cs typeface="Calibri" pitchFamily="34" charset="0"/>
              </a:rPr>
              <a:t>connections were connected to a calibrated double blood pump Fresenius 2008B® </a:t>
            </a:r>
            <a:r>
              <a:rPr lang="en-US" sz="2400" dirty="0" err="1" smtClean="0">
                <a:latin typeface="Calibri" pitchFamily="34" charset="0"/>
                <a:cs typeface="Calibri" pitchFamily="34" charset="0"/>
              </a:rPr>
              <a:t>hemodialysis</a:t>
            </a:r>
            <a:r>
              <a:rPr lang="en-US" sz="2400" dirty="0" smtClean="0">
                <a:latin typeface="Calibri" pitchFamily="34" charset="0"/>
                <a:cs typeface="Calibri" pitchFamily="34" charset="0"/>
              </a:rPr>
              <a:t> machine. The software of this relatively old model allows direct operation and adjustment of the 2</a:t>
            </a:r>
            <a:r>
              <a:rPr lang="en-US" sz="2400" baseline="30000" dirty="0" smtClean="0">
                <a:latin typeface="Calibri" pitchFamily="34" charset="0"/>
                <a:cs typeface="Calibri" pitchFamily="34" charset="0"/>
              </a:rPr>
              <a:t>nd</a:t>
            </a:r>
            <a:r>
              <a:rPr lang="en-US" sz="2400" dirty="0" smtClean="0">
                <a:latin typeface="Calibri" pitchFamily="34" charset="0"/>
                <a:cs typeface="Calibri" pitchFamily="34" charset="0"/>
              </a:rPr>
              <a:t> pump that is used as a recirculation pump.</a:t>
            </a:r>
            <a:endParaRPr lang="en-US" sz="2400" dirty="0">
              <a:latin typeface="Calibri" pitchFamily="34" charset="0"/>
              <a:cs typeface="Calibri" pitchFamily="34" charset="0"/>
            </a:endParaRPr>
          </a:p>
        </p:txBody>
      </p:sp>
      <p:pic>
        <p:nvPicPr>
          <p:cNvPr id="34" name="Picture 2" descr="D:\RESEARCH RESEARCH RESEARCH RESEARCH\2) To Publish Researches\To Publish Rapid AHD\Hemodialysis.jpg"/>
          <p:cNvPicPr>
            <a:picLocks noChangeAspect="1" noChangeArrowheads="1"/>
          </p:cNvPicPr>
          <p:nvPr/>
        </p:nvPicPr>
        <p:blipFill>
          <a:blip r:embed="rId3"/>
          <a:srcRect l="50037" r="6662"/>
          <a:stretch>
            <a:fillRect/>
          </a:stretch>
        </p:blipFill>
        <p:spPr bwMode="auto">
          <a:xfrm>
            <a:off x="3357554" y="500042"/>
            <a:ext cx="2786082" cy="43200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Rectangle 60"/>
          <p:cNvSpPr/>
          <p:nvPr/>
        </p:nvSpPr>
        <p:spPr>
          <a:xfrm>
            <a:off x="-32" y="428604"/>
            <a:ext cx="9144032" cy="2448000"/>
          </a:xfrm>
          <a:prstGeom prst="rect">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Stage 2</a:t>
            </a:r>
          </a:p>
        </p:txBody>
      </p:sp>
      <p:graphicFrame>
        <p:nvGraphicFramePr>
          <p:cNvPr id="19" name="Table 18"/>
          <p:cNvGraphicFramePr>
            <a:graphicFrameLocks noGrp="1"/>
          </p:cNvGraphicFramePr>
          <p:nvPr/>
        </p:nvGraphicFramePr>
        <p:xfrm>
          <a:off x="289718" y="3270908"/>
          <a:ext cx="8640000" cy="3255238"/>
        </p:xfrm>
        <a:graphic>
          <a:graphicData uri="http://schemas.openxmlformats.org/drawingml/2006/table">
            <a:tbl>
              <a:tblPr rtl="1" firstRow="1" bandRow="1">
                <a:tableStyleId>{2D5ABB26-0587-4C30-8999-92F81FD0307C}</a:tableStyleId>
              </a:tblPr>
              <a:tblGrid>
                <a:gridCol w="2880000"/>
                <a:gridCol w="2880000"/>
                <a:gridCol w="2880000"/>
              </a:tblGrid>
              <a:tr h="68804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0" dirty="0" smtClean="0">
                          <a:latin typeface="Calibri" pitchFamily="34" charset="0"/>
                          <a:cs typeface="Calibri" pitchFamily="34" charset="0"/>
                        </a:rPr>
                        <a:t>Stage 2a</a:t>
                      </a:r>
                      <a:endParaRPr lang="ar-SA" sz="1600" i="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i="0"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rtl="0"/>
                      <a:endParaRPr lang="ar-SA" sz="1600"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rtl="0"/>
                      <a:endParaRPr lang="ar-SA" sz="1600"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963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i="0" dirty="0" smtClean="0">
                          <a:solidFill>
                            <a:schemeClr val="tx1"/>
                          </a:solidFill>
                          <a:latin typeface="Calibri" pitchFamily="34" charset="0"/>
                          <a:cs typeface="Calibri" pitchFamily="34" charset="0"/>
                        </a:rPr>
                        <a:t>T</a:t>
                      </a:r>
                      <a:r>
                        <a:rPr lang="en-US" sz="1600" i="0" dirty="0" smtClean="0">
                          <a:latin typeface="Calibri" pitchFamily="34" charset="0"/>
                          <a:cs typeface="Calibri" pitchFamily="34" charset="0"/>
                        </a:rPr>
                        <a:t>hen DNHD was restored till the end of the session. </a:t>
                      </a:r>
                      <a:endParaRPr lang="ar-SA" sz="1600" i="0" dirty="0" smtClean="0">
                        <a:latin typeface="Calibri" pitchFamily="34" charset="0"/>
                      </a:endParaRPr>
                    </a:p>
                    <a:p>
                      <a:pPr algn="just" rtl="0"/>
                      <a:endParaRPr lang="ar-SA" sz="1600"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i="0" smtClean="0">
                          <a:latin typeface="Calibri" pitchFamily="34" charset="0"/>
                          <a:cs typeface="Calibri" pitchFamily="34" charset="0"/>
                        </a:rPr>
                        <a:t>15 </a:t>
                      </a:r>
                      <a:r>
                        <a:rPr lang="en-US" sz="1600" i="0" dirty="0" smtClean="0">
                          <a:latin typeface="Calibri" pitchFamily="34" charset="0"/>
                          <a:cs typeface="Calibri" pitchFamily="34" charset="0"/>
                        </a:rPr>
                        <a:t>minutes of R-AHD</a:t>
                      </a:r>
                      <a:r>
                        <a:rPr lang="en-US" sz="1600" i="0" baseline="30000" dirty="0" smtClean="0">
                          <a:latin typeface="Calibri" pitchFamily="34" charset="0"/>
                          <a:cs typeface="Calibri" pitchFamily="34" charset="0"/>
                        </a:rPr>
                        <a:t>0</a:t>
                      </a:r>
                      <a:r>
                        <a:rPr lang="en-US" sz="1600" i="0" dirty="0" smtClean="0">
                          <a:latin typeface="Calibri" pitchFamily="34" charset="0"/>
                          <a:cs typeface="Calibri" pitchFamily="34" charset="0"/>
                        </a:rPr>
                        <a:t> </a:t>
                      </a:r>
                      <a:r>
                        <a:rPr lang="en-US" sz="1600" i="0" dirty="0" smtClean="0">
                          <a:solidFill>
                            <a:srgbClr val="FFFF00"/>
                          </a:solidFill>
                          <a:latin typeface="Calibri" pitchFamily="34" charset="0"/>
                          <a:cs typeface="Calibri" pitchFamily="34" charset="0"/>
                        </a:rPr>
                        <a:t>where the recirculation pump was switched on to achieve a sum filter BFR of 500 ml/minute </a:t>
                      </a:r>
                    </a:p>
                    <a:p>
                      <a:pPr algn="just" rtl="0"/>
                      <a:endParaRPr lang="ar-SA" sz="1600"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i="0" dirty="0" smtClean="0">
                          <a:latin typeface="Calibri" pitchFamily="34" charset="0"/>
                          <a:cs typeface="Calibri" pitchFamily="34" charset="0"/>
                        </a:rPr>
                        <a:t>An </a:t>
                      </a:r>
                      <a:r>
                        <a:rPr lang="en-US" sz="1600" i="0" smtClean="0">
                          <a:latin typeface="Calibri" pitchFamily="34" charset="0"/>
                          <a:cs typeface="Calibri" pitchFamily="34" charset="0"/>
                        </a:rPr>
                        <a:t>initial 15 </a:t>
                      </a:r>
                      <a:r>
                        <a:rPr lang="en-US" sz="1600" i="0" dirty="0" smtClean="0">
                          <a:latin typeface="Calibri" pitchFamily="34" charset="0"/>
                          <a:cs typeface="Calibri" pitchFamily="34" charset="0"/>
                        </a:rPr>
                        <a:t>minutes of DNHD </a:t>
                      </a:r>
                      <a:r>
                        <a:rPr lang="en-US" sz="1600" i="0" dirty="0" smtClean="0">
                          <a:solidFill>
                            <a:srgbClr val="FFFF00"/>
                          </a:solidFill>
                          <a:latin typeface="Calibri" pitchFamily="34" charset="0"/>
                          <a:cs typeface="Calibri" pitchFamily="34" charset="0"/>
                        </a:rPr>
                        <a:t>where the recirculation blood pump was switched off to close (R) and the patient BFR was adjusted </a:t>
                      </a:r>
                      <a:r>
                        <a:rPr lang="en-US" sz="1600" i="0" smtClean="0">
                          <a:solidFill>
                            <a:srgbClr val="FFFF00"/>
                          </a:solidFill>
                          <a:latin typeface="Calibri" pitchFamily="34" charset="0"/>
                          <a:cs typeface="Calibri" pitchFamily="34" charset="0"/>
                        </a:rPr>
                        <a:t>to 5-10 </a:t>
                      </a:r>
                      <a:r>
                        <a:rPr lang="en-US" sz="1600" i="0" dirty="0" smtClean="0">
                          <a:solidFill>
                            <a:srgbClr val="FFFF00"/>
                          </a:solidFill>
                          <a:latin typeface="Calibri" pitchFamily="34" charset="0"/>
                          <a:cs typeface="Calibri" pitchFamily="34" charset="0"/>
                        </a:rPr>
                        <a:t>ml/ kilogram/minute, then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12715">
                <a:tc gridSpan="3">
                  <a:txBody>
                    <a:bodyPr/>
                    <a:lstStyle/>
                    <a:p>
                      <a:pPr algn="just" rtl="0"/>
                      <a:endParaRPr lang="ar-SA" sz="1600"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rtl="1"/>
                      <a:endParaRPr lang="ar-SA"/>
                    </a:p>
                  </a:txBody>
                  <a:tcPr/>
                </a:tc>
                <a:tc hMerge="1">
                  <a:txBody>
                    <a:bodyPr/>
                    <a:lstStyle/>
                    <a:p>
                      <a:pPr rtl="1"/>
                      <a:endParaRPr lang="ar-SA"/>
                    </a:p>
                  </a:txBody>
                  <a:tcPr/>
                </a:tc>
              </a:tr>
            </a:tbl>
          </a:graphicData>
        </a:graphic>
      </p:graphicFrame>
      <p:pic>
        <p:nvPicPr>
          <p:cNvPr id="31" name="Picture 2"/>
          <p:cNvPicPr>
            <a:picLocks noChangeAspect="1" noChangeArrowheads="1"/>
          </p:cNvPicPr>
          <p:nvPr/>
        </p:nvPicPr>
        <p:blipFill>
          <a:blip r:embed="rId3"/>
          <a:srcRect/>
          <a:stretch>
            <a:fillRect/>
          </a:stretch>
        </p:blipFill>
        <p:spPr bwMode="auto">
          <a:xfrm>
            <a:off x="722972" y="500042"/>
            <a:ext cx="1397013" cy="2340000"/>
          </a:xfrm>
          <a:prstGeom prst="rect">
            <a:avLst/>
          </a:prstGeom>
          <a:noFill/>
        </p:spPr>
      </p:pic>
      <p:sp>
        <p:nvSpPr>
          <p:cNvPr id="33" name="AutoShape 5"/>
          <p:cNvSpPr>
            <a:spLocks noChangeArrowheads="1"/>
          </p:cNvSpPr>
          <p:nvPr/>
        </p:nvSpPr>
        <p:spPr bwMode="auto">
          <a:xfrm>
            <a:off x="1817564"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5" name="AutoShape 7"/>
          <p:cNvSpPr>
            <a:spLocks noChangeArrowheads="1"/>
          </p:cNvSpPr>
          <p:nvPr/>
        </p:nvSpPr>
        <p:spPr bwMode="auto">
          <a:xfrm>
            <a:off x="1817564"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6" name="AutoShape 8"/>
          <p:cNvSpPr>
            <a:spLocks noChangeArrowheads="1"/>
          </p:cNvSpPr>
          <p:nvPr/>
        </p:nvSpPr>
        <p:spPr bwMode="auto">
          <a:xfrm rot="10800000">
            <a:off x="905404"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7" name="Rectangle 17"/>
          <p:cNvSpPr>
            <a:spLocks noChangeArrowheads="1"/>
          </p:cNvSpPr>
          <p:nvPr/>
        </p:nvSpPr>
        <p:spPr bwMode="auto">
          <a:xfrm>
            <a:off x="1826475"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8" name="Rectangle 18"/>
          <p:cNvSpPr>
            <a:spLocks noChangeArrowheads="1"/>
          </p:cNvSpPr>
          <p:nvPr/>
        </p:nvSpPr>
        <p:spPr bwMode="auto">
          <a:xfrm>
            <a:off x="1826475"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9" name="Rectangle 19"/>
          <p:cNvSpPr>
            <a:spLocks noChangeArrowheads="1"/>
          </p:cNvSpPr>
          <p:nvPr/>
        </p:nvSpPr>
        <p:spPr bwMode="auto">
          <a:xfrm>
            <a:off x="1017293"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0" name="Rectangle 20"/>
          <p:cNvSpPr>
            <a:spLocks noChangeArrowheads="1"/>
          </p:cNvSpPr>
          <p:nvPr/>
        </p:nvSpPr>
        <p:spPr bwMode="auto">
          <a:xfrm>
            <a:off x="1193564"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1" name="Rectangle 21"/>
          <p:cNvSpPr>
            <a:spLocks noChangeArrowheads="1"/>
          </p:cNvSpPr>
          <p:nvPr/>
        </p:nvSpPr>
        <p:spPr bwMode="auto">
          <a:xfrm>
            <a:off x="907835"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2" name="Rectangle 22"/>
          <p:cNvSpPr>
            <a:spLocks noChangeArrowheads="1"/>
          </p:cNvSpPr>
          <p:nvPr/>
        </p:nvSpPr>
        <p:spPr bwMode="auto">
          <a:xfrm>
            <a:off x="907024"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3" name="AutoShape 8"/>
          <p:cNvSpPr>
            <a:spLocks noChangeArrowheads="1"/>
          </p:cNvSpPr>
          <p:nvPr/>
        </p:nvSpPr>
        <p:spPr bwMode="auto">
          <a:xfrm rot="10800000">
            <a:off x="905404"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44" name="Picture 2"/>
          <p:cNvPicPr>
            <a:picLocks noChangeAspect="1" noChangeArrowheads="1"/>
          </p:cNvPicPr>
          <p:nvPr/>
        </p:nvPicPr>
        <p:blipFill>
          <a:blip r:embed="rId3"/>
          <a:srcRect/>
          <a:stretch>
            <a:fillRect/>
          </a:stretch>
        </p:blipFill>
        <p:spPr bwMode="auto">
          <a:xfrm>
            <a:off x="3879732" y="500042"/>
            <a:ext cx="1397013" cy="2340000"/>
          </a:xfrm>
          <a:prstGeom prst="rect">
            <a:avLst/>
          </a:prstGeom>
          <a:noFill/>
        </p:spPr>
      </p:pic>
      <p:sp>
        <p:nvSpPr>
          <p:cNvPr id="46" name="AutoShape 5"/>
          <p:cNvSpPr>
            <a:spLocks noChangeArrowheads="1"/>
          </p:cNvSpPr>
          <p:nvPr/>
        </p:nvSpPr>
        <p:spPr bwMode="auto">
          <a:xfrm>
            <a:off x="4974324"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7" name="AutoShape 6"/>
          <p:cNvSpPr>
            <a:spLocks noChangeArrowheads="1"/>
          </p:cNvSpPr>
          <p:nvPr/>
        </p:nvSpPr>
        <p:spPr bwMode="auto">
          <a:xfrm rot="16200000">
            <a:off x="4504573"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48" name="AutoShape 7"/>
          <p:cNvSpPr>
            <a:spLocks noChangeArrowheads="1"/>
          </p:cNvSpPr>
          <p:nvPr/>
        </p:nvSpPr>
        <p:spPr bwMode="auto">
          <a:xfrm>
            <a:off x="4974324"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9" name="AutoShape 8"/>
          <p:cNvSpPr>
            <a:spLocks noChangeArrowheads="1"/>
          </p:cNvSpPr>
          <p:nvPr/>
        </p:nvSpPr>
        <p:spPr bwMode="auto">
          <a:xfrm rot="10800000">
            <a:off x="4062164"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0" name="Rectangle 17"/>
          <p:cNvSpPr>
            <a:spLocks noChangeArrowheads="1"/>
          </p:cNvSpPr>
          <p:nvPr/>
        </p:nvSpPr>
        <p:spPr bwMode="auto">
          <a:xfrm>
            <a:off x="4983235"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1" name="Rectangle 18"/>
          <p:cNvSpPr>
            <a:spLocks noChangeArrowheads="1"/>
          </p:cNvSpPr>
          <p:nvPr/>
        </p:nvSpPr>
        <p:spPr bwMode="auto">
          <a:xfrm>
            <a:off x="4983235"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2" name="Rectangle 19"/>
          <p:cNvSpPr>
            <a:spLocks noChangeArrowheads="1"/>
          </p:cNvSpPr>
          <p:nvPr/>
        </p:nvSpPr>
        <p:spPr bwMode="auto">
          <a:xfrm>
            <a:off x="4174053"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3" name="Rectangle 20"/>
          <p:cNvSpPr>
            <a:spLocks noChangeArrowheads="1"/>
          </p:cNvSpPr>
          <p:nvPr/>
        </p:nvSpPr>
        <p:spPr bwMode="auto">
          <a:xfrm>
            <a:off x="4350324"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4" name="Rectangle 21"/>
          <p:cNvSpPr>
            <a:spLocks noChangeArrowheads="1"/>
          </p:cNvSpPr>
          <p:nvPr/>
        </p:nvSpPr>
        <p:spPr bwMode="auto">
          <a:xfrm>
            <a:off x="4064595"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55" name="Rectangle 22"/>
          <p:cNvSpPr>
            <a:spLocks noChangeArrowheads="1"/>
          </p:cNvSpPr>
          <p:nvPr/>
        </p:nvSpPr>
        <p:spPr bwMode="auto">
          <a:xfrm>
            <a:off x="4063784"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6" name="AutoShape 8"/>
          <p:cNvSpPr>
            <a:spLocks noChangeArrowheads="1"/>
          </p:cNvSpPr>
          <p:nvPr/>
        </p:nvSpPr>
        <p:spPr bwMode="auto">
          <a:xfrm rot="10800000">
            <a:off x="4062164"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7" name="Rounded Rectangle 56"/>
          <p:cNvSpPr/>
          <p:nvPr/>
        </p:nvSpPr>
        <p:spPr>
          <a:xfrm>
            <a:off x="5245884"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58" name="Rectangle 57"/>
          <p:cNvSpPr/>
          <p:nvPr/>
        </p:nvSpPr>
        <p:spPr>
          <a:xfrm>
            <a:off x="5103008"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9" name="Rounded Rectangle 58"/>
          <p:cNvSpPr/>
          <p:nvPr/>
        </p:nvSpPr>
        <p:spPr>
          <a:xfrm>
            <a:off x="2102612"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60" name="Rectangle 59"/>
          <p:cNvSpPr/>
          <p:nvPr/>
        </p:nvSpPr>
        <p:spPr>
          <a:xfrm>
            <a:off x="1959736" y="1398373"/>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6" name="AutoShape 3"/>
          <p:cNvSpPr>
            <a:spLocks noChangeArrowheads="1"/>
          </p:cNvSpPr>
          <p:nvPr/>
        </p:nvSpPr>
        <p:spPr bwMode="auto">
          <a:xfrm rot="16609938">
            <a:off x="4423782" y="130128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7" name="AutoShape 3"/>
          <p:cNvSpPr>
            <a:spLocks noChangeArrowheads="1"/>
          </p:cNvSpPr>
          <p:nvPr/>
        </p:nvSpPr>
        <p:spPr bwMode="auto">
          <a:xfrm rot="16609938">
            <a:off x="1309894" y="130128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rgbClr val="000000"/>
            </a:solidFill>
            <a:miter lim="800000"/>
            <a:headEnd/>
            <a:tailEnd/>
          </a:ln>
          <a:effectLst/>
        </p:spPr>
        <p:txBody>
          <a:bodyPr wrap="none" anchor="ctr"/>
          <a:lstStyle/>
          <a:p>
            <a:endParaRPr lang="ar-SA"/>
          </a:p>
        </p:txBody>
      </p:sp>
      <p:pic>
        <p:nvPicPr>
          <p:cNvPr id="63" name="Picture 2"/>
          <p:cNvPicPr>
            <a:picLocks noChangeAspect="1" noChangeArrowheads="1"/>
          </p:cNvPicPr>
          <p:nvPr/>
        </p:nvPicPr>
        <p:blipFill>
          <a:blip r:embed="rId3"/>
          <a:srcRect/>
          <a:stretch>
            <a:fillRect/>
          </a:stretch>
        </p:blipFill>
        <p:spPr bwMode="auto">
          <a:xfrm>
            <a:off x="6858016" y="500042"/>
            <a:ext cx="1397013" cy="2340000"/>
          </a:xfrm>
          <a:prstGeom prst="rect">
            <a:avLst/>
          </a:prstGeom>
          <a:noFill/>
        </p:spPr>
      </p:pic>
      <p:sp>
        <p:nvSpPr>
          <p:cNvPr id="68" name="AutoShape 5"/>
          <p:cNvSpPr>
            <a:spLocks noChangeArrowheads="1"/>
          </p:cNvSpPr>
          <p:nvPr/>
        </p:nvSpPr>
        <p:spPr bwMode="auto">
          <a:xfrm>
            <a:off x="7952608"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9" name="AutoShape 6"/>
          <p:cNvSpPr>
            <a:spLocks noChangeArrowheads="1"/>
          </p:cNvSpPr>
          <p:nvPr/>
        </p:nvSpPr>
        <p:spPr bwMode="auto">
          <a:xfrm rot="16200000">
            <a:off x="7482857"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0" name="AutoShape 7"/>
          <p:cNvSpPr>
            <a:spLocks noChangeArrowheads="1"/>
          </p:cNvSpPr>
          <p:nvPr/>
        </p:nvSpPr>
        <p:spPr bwMode="auto">
          <a:xfrm>
            <a:off x="7952608"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1" name="AutoShape 8"/>
          <p:cNvSpPr>
            <a:spLocks noChangeArrowheads="1"/>
          </p:cNvSpPr>
          <p:nvPr/>
        </p:nvSpPr>
        <p:spPr bwMode="auto">
          <a:xfrm rot="10800000">
            <a:off x="7040448"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2" name="Rectangle 17"/>
          <p:cNvSpPr>
            <a:spLocks noChangeArrowheads="1"/>
          </p:cNvSpPr>
          <p:nvPr/>
        </p:nvSpPr>
        <p:spPr bwMode="auto">
          <a:xfrm>
            <a:off x="7961519"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3" name="Rectangle 18"/>
          <p:cNvSpPr>
            <a:spLocks noChangeArrowheads="1"/>
          </p:cNvSpPr>
          <p:nvPr/>
        </p:nvSpPr>
        <p:spPr bwMode="auto">
          <a:xfrm>
            <a:off x="7961519"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4" name="Rectangle 19"/>
          <p:cNvSpPr>
            <a:spLocks noChangeArrowheads="1"/>
          </p:cNvSpPr>
          <p:nvPr/>
        </p:nvSpPr>
        <p:spPr bwMode="auto">
          <a:xfrm>
            <a:off x="7152337"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5" name="Rectangle 20"/>
          <p:cNvSpPr>
            <a:spLocks noChangeArrowheads="1"/>
          </p:cNvSpPr>
          <p:nvPr/>
        </p:nvSpPr>
        <p:spPr bwMode="auto">
          <a:xfrm>
            <a:off x="7328608"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6" name="Rectangle 21"/>
          <p:cNvSpPr>
            <a:spLocks noChangeArrowheads="1"/>
          </p:cNvSpPr>
          <p:nvPr/>
        </p:nvSpPr>
        <p:spPr bwMode="auto">
          <a:xfrm>
            <a:off x="7042879"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77" name="Rectangle 22"/>
          <p:cNvSpPr>
            <a:spLocks noChangeArrowheads="1"/>
          </p:cNvSpPr>
          <p:nvPr/>
        </p:nvSpPr>
        <p:spPr bwMode="auto">
          <a:xfrm>
            <a:off x="7042068"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78" name="AutoShape 8"/>
          <p:cNvSpPr>
            <a:spLocks noChangeArrowheads="1"/>
          </p:cNvSpPr>
          <p:nvPr/>
        </p:nvSpPr>
        <p:spPr bwMode="auto">
          <a:xfrm rot="10800000">
            <a:off x="7040448"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9" name="Rounded Rectangle 78"/>
          <p:cNvSpPr/>
          <p:nvPr/>
        </p:nvSpPr>
        <p:spPr>
          <a:xfrm>
            <a:off x="8237656"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0" name="Rectangle 79"/>
          <p:cNvSpPr/>
          <p:nvPr/>
        </p:nvSpPr>
        <p:spPr>
          <a:xfrm>
            <a:off x="8094780" y="1398373"/>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1" name="AutoShape 3"/>
          <p:cNvSpPr>
            <a:spLocks noChangeArrowheads="1"/>
          </p:cNvSpPr>
          <p:nvPr/>
        </p:nvSpPr>
        <p:spPr bwMode="auto">
          <a:xfrm rot="16609938">
            <a:off x="7444938" y="130128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rgbClr val="000000"/>
            </a:solidFill>
            <a:miter lim="800000"/>
            <a:headEnd/>
            <a:tailEnd/>
          </a:ln>
          <a:effectLst/>
        </p:spPr>
        <p:txBody>
          <a:bodyPr wrap="none" anchor="ctr"/>
          <a:lstStyle/>
          <a:p>
            <a:endParaRPr lang="ar-SA"/>
          </a:p>
        </p:txBody>
      </p:sp>
      <p:pic>
        <p:nvPicPr>
          <p:cNvPr id="83"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2143108" y="500042"/>
            <a:ext cx="262701" cy="648000"/>
          </a:xfrm>
          <a:prstGeom prst="rect">
            <a:avLst/>
          </a:prstGeom>
          <a:noFill/>
        </p:spPr>
      </p:pic>
      <p:pic>
        <p:nvPicPr>
          <p:cNvPr id="84"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5309431" y="500042"/>
            <a:ext cx="262701" cy="648000"/>
          </a:xfrm>
          <a:prstGeom prst="rect">
            <a:avLst/>
          </a:prstGeom>
          <a:noFill/>
        </p:spPr>
      </p:pic>
      <p:pic>
        <p:nvPicPr>
          <p:cNvPr id="85"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3571868" y="500042"/>
            <a:ext cx="262701" cy="648000"/>
          </a:xfrm>
          <a:prstGeom prst="rect">
            <a:avLst/>
          </a:prstGeom>
          <a:noFill/>
        </p:spPr>
      </p:pic>
      <p:pic>
        <p:nvPicPr>
          <p:cNvPr id="86"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428596" y="500042"/>
            <a:ext cx="262701" cy="648000"/>
          </a:xfrm>
          <a:prstGeom prst="rect">
            <a:avLst/>
          </a:prstGeom>
          <a:noFill/>
        </p:spPr>
      </p:pic>
      <p:sp>
        <p:nvSpPr>
          <p:cNvPr id="32" name="AutoShape 3"/>
          <p:cNvSpPr>
            <a:spLocks noChangeArrowheads="1"/>
          </p:cNvSpPr>
          <p:nvPr/>
        </p:nvSpPr>
        <p:spPr bwMode="auto">
          <a:xfrm rot="16609938">
            <a:off x="1869468" y="80121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45" name="AutoShape 3"/>
          <p:cNvSpPr>
            <a:spLocks noChangeArrowheads="1"/>
          </p:cNvSpPr>
          <p:nvPr/>
        </p:nvSpPr>
        <p:spPr bwMode="auto">
          <a:xfrm rot="16609938">
            <a:off x="5026228" y="780452"/>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4" name="AutoShape 3"/>
          <p:cNvSpPr>
            <a:spLocks noChangeArrowheads="1"/>
          </p:cNvSpPr>
          <p:nvPr/>
        </p:nvSpPr>
        <p:spPr bwMode="auto">
          <a:xfrm rot="16609938">
            <a:off x="8004512" y="780452"/>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62" name="Right Arrow 61"/>
          <p:cNvSpPr/>
          <p:nvPr/>
        </p:nvSpPr>
        <p:spPr>
          <a:xfrm>
            <a:off x="2500298" y="1785926"/>
            <a:ext cx="1071570" cy="35719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5" name="Right Arrow 64"/>
          <p:cNvSpPr/>
          <p:nvPr/>
        </p:nvSpPr>
        <p:spPr>
          <a:xfrm>
            <a:off x="5572132" y="1785926"/>
            <a:ext cx="1071570" cy="35719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2" name="TextBox 81"/>
          <p:cNvSpPr txBox="1"/>
          <p:nvPr/>
        </p:nvSpPr>
        <p:spPr>
          <a:xfrm>
            <a:off x="428596" y="2857496"/>
            <a:ext cx="2369256"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 </a:t>
            </a:r>
            <a:r>
              <a:rPr lang="en-US" smtClean="0">
                <a:solidFill>
                  <a:srgbClr val="FFFF00"/>
                </a:solidFill>
                <a:latin typeface="Calibri" pitchFamily="34" charset="0"/>
                <a:cs typeface="Calibri" pitchFamily="34" charset="0"/>
              </a:rPr>
              <a:t>DNHD (15 </a:t>
            </a:r>
            <a:r>
              <a:rPr lang="en-US" dirty="0" smtClean="0">
                <a:solidFill>
                  <a:srgbClr val="FFFF00"/>
                </a:solidFill>
                <a:latin typeface="Calibri" pitchFamily="34" charset="0"/>
                <a:cs typeface="Calibri" pitchFamily="34" charset="0"/>
              </a:rPr>
              <a:t>min.)</a:t>
            </a:r>
            <a:endParaRPr lang="ar-SA" b="1" dirty="0">
              <a:solidFill>
                <a:srgbClr val="FFFF00"/>
              </a:solidFill>
              <a:latin typeface="Calibri" pitchFamily="34" charset="0"/>
            </a:endParaRPr>
          </a:p>
        </p:txBody>
      </p:sp>
      <p:sp>
        <p:nvSpPr>
          <p:cNvPr id="87" name="TextBox 86"/>
          <p:cNvSpPr txBox="1"/>
          <p:nvPr/>
        </p:nvSpPr>
        <p:spPr>
          <a:xfrm>
            <a:off x="3286116" y="2857496"/>
            <a:ext cx="2369256"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R – </a:t>
            </a:r>
            <a:r>
              <a:rPr lang="en-US" smtClean="0">
                <a:solidFill>
                  <a:srgbClr val="FFFF00"/>
                </a:solidFill>
                <a:latin typeface="Calibri" pitchFamily="34" charset="0"/>
                <a:cs typeface="Calibri" pitchFamily="34" charset="0"/>
              </a:rPr>
              <a:t>AHD</a:t>
            </a:r>
            <a:r>
              <a:rPr lang="en-US" baseline="30000" smtClean="0">
                <a:solidFill>
                  <a:srgbClr val="FFFF00"/>
                </a:solidFill>
                <a:latin typeface="Calibri" pitchFamily="34" charset="0"/>
                <a:cs typeface="Calibri" pitchFamily="34" charset="0"/>
              </a:rPr>
              <a:t>FR </a:t>
            </a:r>
            <a:r>
              <a:rPr lang="en-US" smtClean="0">
                <a:solidFill>
                  <a:srgbClr val="FFFF00"/>
                </a:solidFill>
                <a:latin typeface="Calibri" pitchFamily="34" charset="0"/>
                <a:cs typeface="Calibri" pitchFamily="34" charset="0"/>
              </a:rPr>
              <a:t>(15 </a:t>
            </a:r>
            <a:r>
              <a:rPr lang="en-US" dirty="0" smtClean="0">
                <a:solidFill>
                  <a:srgbClr val="FFFF00"/>
                </a:solidFill>
                <a:latin typeface="Calibri" pitchFamily="34" charset="0"/>
                <a:cs typeface="Calibri" pitchFamily="34" charset="0"/>
              </a:rPr>
              <a:t>min.)</a:t>
            </a:r>
            <a:endParaRPr lang="ar-SA" b="1" dirty="0" smtClean="0">
              <a:solidFill>
                <a:srgbClr val="FFFF00"/>
              </a:solidFill>
              <a:latin typeface="Calibri" pitchFamily="34" charset="0"/>
            </a:endParaRPr>
          </a:p>
        </p:txBody>
      </p:sp>
      <p:sp>
        <p:nvSpPr>
          <p:cNvPr id="88" name="TextBox 87"/>
          <p:cNvSpPr txBox="1"/>
          <p:nvPr/>
        </p:nvSpPr>
        <p:spPr>
          <a:xfrm>
            <a:off x="6266227" y="2857496"/>
            <a:ext cx="2369256"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 DNHD </a:t>
            </a:r>
            <a:endParaRPr lang="ar-SA" b="1" dirty="0">
              <a:solidFill>
                <a:srgbClr val="FFFF00"/>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32"/>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animEffect transition="in" filter="wipe(down)">
                                      <p:cBhvr>
                                        <p:cTn id="9" dur="500"/>
                                        <p:tgtEl>
                                          <p:spTgt spid="36"/>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up)">
                                      <p:cBhvr>
                                        <p:cTn id="18" dur="500"/>
                                        <p:tgtEl>
                                          <p:spTgt spid="35"/>
                                        </p:tgtEl>
                                      </p:cBhvr>
                                    </p:animEffect>
                                  </p:childTnLst>
                                </p:cTn>
                              </p:par>
                              <p:par>
                                <p:cTn id="19" presetID="8" presetClass="emph" presetSubtype="0" repeatCount="indefinite" fill="hold" grpId="0" nodeType="withEffect">
                                  <p:stCondLst>
                                    <p:cond delay="0"/>
                                  </p:stCondLst>
                                  <p:childTnLst>
                                    <p:animRot by="21600000">
                                      <p:cBhvr>
                                        <p:cTn id="20" dur="500" fill="hold"/>
                                        <p:tgtEl>
                                          <p:spTgt spid="45"/>
                                        </p:tgtEl>
                                        <p:attrNameLst>
                                          <p:attrName>r</p:attrName>
                                        </p:attrNameLst>
                                      </p:cBhvr>
                                    </p:animRot>
                                  </p:childTnLst>
                                </p:cTn>
                              </p:par>
                              <p:par>
                                <p:cTn id="21" presetID="22" presetClass="entr" presetSubtype="4" repeatCount="indefinite"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down)">
                                      <p:cBhvr>
                                        <p:cTn id="23" dur="500"/>
                                        <p:tgtEl>
                                          <p:spTgt spid="49"/>
                                        </p:tgtEl>
                                      </p:cBhvr>
                                    </p:animEffect>
                                  </p:childTnLst>
                                </p:cTn>
                              </p:par>
                              <p:par>
                                <p:cTn id="24" presetID="22" presetClass="entr" presetSubtype="4" repeatCount="indefinite"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par>
                                <p:cTn id="27" presetID="22" presetClass="entr" presetSubtype="1" repeatCount="indefinite"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up)">
                                      <p:cBhvr>
                                        <p:cTn id="29" dur="500"/>
                                        <p:tgtEl>
                                          <p:spTgt spid="46"/>
                                        </p:tgtEl>
                                      </p:cBhvr>
                                    </p:animEffect>
                                  </p:childTnLst>
                                </p:cTn>
                              </p:par>
                              <p:par>
                                <p:cTn id="30" presetID="22" presetClass="entr" presetSubtype="1" repeatCount="indefinite"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par>
                                <p:cTn id="33" presetID="8" presetClass="emph" presetSubtype="0" repeatCount="indefinite" fill="hold" grpId="0" nodeType="withEffect">
                                  <p:stCondLst>
                                    <p:cond delay="0"/>
                                  </p:stCondLst>
                                  <p:childTnLst>
                                    <p:animRot by="21600000">
                                      <p:cBhvr>
                                        <p:cTn id="34" dur="500" fill="hold"/>
                                        <p:tgtEl>
                                          <p:spTgt spid="66"/>
                                        </p:tgtEl>
                                        <p:attrNameLst>
                                          <p:attrName>r</p:attrName>
                                        </p:attrNameLst>
                                      </p:cBhvr>
                                    </p:animRot>
                                  </p:childTnLst>
                                </p:cTn>
                              </p:par>
                              <p:par>
                                <p:cTn id="35" presetID="8" presetClass="emph" presetSubtype="0" repeatCount="indefinite" fill="hold" grpId="0" nodeType="withEffect">
                                  <p:stCondLst>
                                    <p:cond delay="0"/>
                                  </p:stCondLst>
                                  <p:childTnLst>
                                    <p:animRot by="21600000">
                                      <p:cBhvr>
                                        <p:cTn id="36" dur="500" fill="hold"/>
                                        <p:tgtEl>
                                          <p:spTgt spid="64"/>
                                        </p:tgtEl>
                                        <p:attrNameLst>
                                          <p:attrName>r</p:attrName>
                                        </p:attrNameLst>
                                      </p:cBhvr>
                                    </p:animRot>
                                  </p:childTnLst>
                                </p:cTn>
                              </p:par>
                              <p:par>
                                <p:cTn id="37" presetID="22" presetClass="entr" presetSubtype="4" repeatCount="indefinite"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down)">
                                      <p:cBhvr>
                                        <p:cTn id="39" dur="500"/>
                                        <p:tgtEl>
                                          <p:spTgt spid="71"/>
                                        </p:tgtEl>
                                      </p:cBhvr>
                                    </p:animEffect>
                                  </p:childTnLst>
                                </p:cTn>
                              </p:par>
                              <p:par>
                                <p:cTn id="40" presetID="22" presetClass="entr" presetSubtype="4" repeatCount="indefinite"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down)">
                                      <p:cBhvr>
                                        <p:cTn id="42" dur="500"/>
                                        <p:tgtEl>
                                          <p:spTgt spid="78"/>
                                        </p:tgtEl>
                                      </p:cBhvr>
                                    </p:animEffect>
                                  </p:childTnLst>
                                </p:cTn>
                              </p:par>
                              <p:par>
                                <p:cTn id="43" presetID="22" presetClass="entr" presetSubtype="1" repeatCount="indefinite"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up)">
                                      <p:cBhvr>
                                        <p:cTn id="45" dur="500"/>
                                        <p:tgtEl>
                                          <p:spTgt spid="68"/>
                                        </p:tgtEl>
                                      </p:cBhvr>
                                    </p:animEffect>
                                  </p:childTnLst>
                                </p:cTn>
                              </p:par>
                              <p:par>
                                <p:cTn id="46" presetID="22" presetClass="entr" presetSubtype="1" repeatCount="indefinite"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wipe(up)">
                                      <p:cBhvr>
                                        <p:cTn id="48" dur="500"/>
                                        <p:tgtEl>
                                          <p:spTgt spid="70"/>
                                        </p:tgtEl>
                                      </p:cBhvr>
                                    </p:animEffect>
                                  </p:childTnLst>
                                </p:cTn>
                              </p:par>
                              <p:par>
                                <p:cTn id="49" presetID="22" presetClass="entr" presetSubtype="8" repeatCount="indefinite"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43" grpId="0" animBg="1"/>
      <p:bldP spid="46" grpId="0" animBg="1"/>
      <p:bldP spid="47" grpId="0" animBg="1"/>
      <p:bldP spid="48" grpId="0" animBg="1"/>
      <p:bldP spid="49" grpId="0" animBg="1"/>
      <p:bldP spid="56" grpId="0" animBg="1"/>
      <p:bldP spid="66" grpId="0" animBg="1"/>
      <p:bldP spid="68" grpId="0" animBg="1"/>
      <p:bldP spid="70" grpId="0" animBg="1"/>
      <p:bldP spid="71" grpId="0" animBg="1"/>
      <p:bldP spid="78" grpId="0" animBg="1"/>
      <p:bldP spid="32" grpId="0" animBg="1"/>
      <p:bldP spid="45" grpId="0" animBg="1"/>
      <p:bldP spid="6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Stage 2</a:t>
            </a:r>
          </a:p>
        </p:txBody>
      </p:sp>
      <p:pic>
        <p:nvPicPr>
          <p:cNvPr id="61"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65"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7"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8"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9"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0"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1"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2"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93"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94"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5"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6"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97"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98"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99"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0"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1"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2"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3"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4"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5"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06"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107" name="AutoShape 3"/>
          <p:cNvSpPr>
            <a:spLocks noChangeArrowheads="1"/>
          </p:cNvSpPr>
          <p:nvPr/>
        </p:nvSpPr>
        <p:spPr bwMode="auto">
          <a:xfrm rot="16609938">
            <a:off x="3137898" y="1423394"/>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08"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9"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10"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1"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2"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3"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4"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15"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16"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17"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18"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19"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120" name="AutoShape 3"/>
          <p:cNvSpPr>
            <a:spLocks noChangeArrowheads="1"/>
          </p:cNvSpPr>
          <p:nvPr/>
        </p:nvSpPr>
        <p:spPr bwMode="auto">
          <a:xfrm rot="16609938">
            <a:off x="5352476" y="1444157"/>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21"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2"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23"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4"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5"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6"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7"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8"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29"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30"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31"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32" name="Rounded Rectangle 131"/>
          <p:cNvSpPr/>
          <p:nvPr/>
        </p:nvSpPr>
        <p:spPr>
          <a:xfrm>
            <a:off x="6157124" y="1357298"/>
            <a:ext cx="612000" cy="204311"/>
          </a:xfrm>
          <a:prstGeom prst="roundRect">
            <a:avLst/>
          </a:prstGeom>
          <a:solidFill>
            <a:schemeClr val="tx1"/>
          </a:solidFill>
          <a:ln>
            <a:solidFill>
              <a:srgbClr val="FF0000"/>
            </a:solidFill>
          </a:ln>
        </p:spPr>
        <p:txBody>
          <a:bodyPr wrap="square" rtlCol="1">
            <a:spAutoFit/>
          </a:bodyPr>
          <a:lstStyle/>
          <a:p>
            <a:pPr algn="l"/>
            <a:r>
              <a:rPr lang="en-US" sz="600" strike="sngStrike" dirty="0" smtClean="0">
                <a:solidFill>
                  <a:srgbClr val="FF0000"/>
                </a:solidFill>
                <a:latin typeface="Arial" pitchFamily="34" charset="0"/>
                <a:cs typeface="Arial" pitchFamily="34" charset="0"/>
              </a:rPr>
              <a:t>No Heparin</a:t>
            </a:r>
            <a:endParaRPr lang="ar-SA" sz="600" strike="sngStrike" dirty="0" smtClean="0">
              <a:solidFill>
                <a:srgbClr val="FF0000"/>
              </a:solidFill>
              <a:latin typeface="Arial" pitchFamily="34" charset="0"/>
              <a:cs typeface="Arial" pitchFamily="34" charset="0"/>
            </a:endParaRPr>
          </a:p>
        </p:txBody>
      </p:sp>
      <p:sp>
        <p:nvSpPr>
          <p:cNvPr id="133" name="Rectangle 132"/>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4" name="Rounded Rectangle 133"/>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5" name="Rectangle 134"/>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6" name="Rounded Rectangle 135"/>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7" name="Rectangle 136"/>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8" name="Rounded Rectangle 137"/>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9" name="Rectangle 138"/>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4" name="AutoShape 3"/>
          <p:cNvSpPr>
            <a:spLocks noChangeArrowheads="1"/>
          </p:cNvSpPr>
          <p:nvPr/>
        </p:nvSpPr>
        <p:spPr bwMode="auto">
          <a:xfrm rot="16609938">
            <a:off x="1494824"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45"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46"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chemeClr val="bg1"/>
            </a:solidFill>
            <a:miter lim="800000"/>
            <a:headEnd/>
            <a:tailEnd/>
          </a:ln>
          <a:effectLst/>
        </p:spPr>
        <p:txBody>
          <a:bodyPr wrap="none" anchor="ctr"/>
          <a:lstStyle/>
          <a:p>
            <a:endParaRPr lang="ar-SA"/>
          </a:p>
        </p:txBody>
      </p:sp>
      <p:sp>
        <p:nvSpPr>
          <p:cNvPr id="66" name="AutoShape 3"/>
          <p:cNvSpPr>
            <a:spLocks noChangeArrowheads="1"/>
          </p:cNvSpPr>
          <p:nvPr/>
        </p:nvSpPr>
        <p:spPr bwMode="auto">
          <a:xfrm rot="16609938">
            <a:off x="3730162"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67" name="AutoShape 3"/>
          <p:cNvSpPr>
            <a:spLocks noChangeArrowheads="1"/>
          </p:cNvSpPr>
          <p:nvPr/>
        </p:nvSpPr>
        <p:spPr bwMode="auto">
          <a:xfrm rot="16609938">
            <a:off x="5944740"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graphicFrame>
        <p:nvGraphicFramePr>
          <p:cNvPr id="70" name="Table 69"/>
          <p:cNvGraphicFramePr>
            <a:graphicFrameLocks noGrp="1"/>
          </p:cNvGraphicFramePr>
          <p:nvPr/>
        </p:nvGraphicFramePr>
        <p:xfrm>
          <a:off x="142844" y="3429000"/>
          <a:ext cx="8784000" cy="3156422"/>
        </p:xfrm>
        <a:graphic>
          <a:graphicData uri="http://schemas.openxmlformats.org/drawingml/2006/table">
            <a:tbl>
              <a:tblPr rtl="1" firstRow="1" bandRow="1">
                <a:tableStyleId>{2D5ABB26-0587-4C30-8999-92F81FD0307C}</a:tableStyleId>
              </a:tblPr>
              <a:tblGrid>
                <a:gridCol w="1963318"/>
                <a:gridCol w="2429700"/>
                <a:gridCol w="2169162"/>
                <a:gridCol w="2221820"/>
              </a:tblGrid>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2d</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2c</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2b</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2a</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No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Low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Low heparin </a:t>
                      </a:r>
                    </a:p>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latin typeface="Calibri" pitchFamily="34" charset="0"/>
                          <a:cs typeface="Calibri" pitchFamily="34" charset="0"/>
                        </a:rPr>
                        <a:t>mixed DNHD/AHD</a:t>
                      </a:r>
                      <a:r>
                        <a:rPr lang="en-US" sz="1800" i="1" baseline="30000" dirty="0" smtClean="0">
                          <a:latin typeface="Calibri" pitchFamily="34" charset="0"/>
                          <a:cs typeface="Calibri" pitchFamily="34" charset="0"/>
                        </a:rPr>
                        <a:t>PR </a:t>
                      </a:r>
                      <a:r>
                        <a:rPr lang="en-US" sz="1800" i="1" dirty="0" smtClean="0">
                          <a:latin typeface="Calibri" pitchFamily="34" charset="0"/>
                          <a:cs typeface="Calibri" pitchFamily="34" charset="0"/>
                        </a:rPr>
                        <a:t>sessions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16">
                <a:tc>
                  <a:txBody>
                    <a:bodyPr/>
                    <a:lstStyle/>
                    <a:p>
                      <a:pPr algn="l" rtl="0"/>
                      <a:r>
                        <a:rPr lang="en-US" sz="1800" dirty="0" smtClean="0">
                          <a:latin typeface="Calibri" pitchFamily="34" charset="0"/>
                          <a:cs typeface="Calibri" pitchFamily="34" charset="0"/>
                        </a:rPr>
                        <a:t> 10 children were treated with</a:t>
                      </a:r>
                      <a:endParaRPr lang="en-US" sz="1800" b="0" i="0" u="none" strike="noStrike" kern="12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One</a:t>
                      </a:r>
                      <a:r>
                        <a:rPr lang="en-US" sz="1800" baseline="0" dirty="0" smtClean="0">
                          <a:latin typeface="Calibri" pitchFamily="34" charset="0"/>
                          <a:cs typeface="Calibri" pitchFamily="34" charset="0"/>
                        </a:rPr>
                        <a:t> </a:t>
                      </a:r>
                      <a:r>
                        <a:rPr lang="en-US" sz="1800" dirty="0" smtClean="0">
                          <a:latin typeface="Calibri" pitchFamily="34" charset="0"/>
                          <a:cs typeface="Calibri" pitchFamily="34" charset="0"/>
                        </a:rPr>
                        <a:t>patient was treated with</a:t>
                      </a:r>
                      <a:r>
                        <a:rPr lang="en-US" sz="1800" b="1" dirty="0" smtClean="0">
                          <a:latin typeface="Calibri" pitchFamily="34" charset="0"/>
                          <a:cs typeface="Calibri" pitchFamily="34" charset="0"/>
                        </a:rPr>
                        <a:t> </a:t>
                      </a:r>
                      <a:r>
                        <a:rPr lang="en-US" sz="1800" dirty="0" smtClean="0">
                          <a:latin typeface="Calibri" pitchFamily="34" charset="0"/>
                          <a:cs typeface="Calibri" pitchFamily="34" charset="0"/>
                        </a:rPr>
                        <a:t>10 subsequent </a:t>
                      </a:r>
                      <a:r>
                        <a:rPr lang="en-US" sz="1800" i="1" dirty="0" smtClean="0">
                          <a:latin typeface="Calibri" pitchFamily="34" charset="0"/>
                          <a:cs typeface="Calibri" pitchFamily="34" charset="0"/>
                        </a:rPr>
                        <a:t> </a:t>
                      </a:r>
                      <a:r>
                        <a:rPr lang="en-US" sz="1800" i="0" dirty="0" smtClean="0">
                          <a:latin typeface="Calibri" pitchFamily="34" charset="0"/>
                          <a:cs typeface="Calibri" pitchFamily="34" charset="0"/>
                        </a:rPr>
                        <a:t>sessions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8 children were treated with 8 </a:t>
                      </a:r>
                      <a:r>
                        <a:rPr lang="en-US" sz="1800" baseline="0" dirty="0" smtClean="0">
                          <a:latin typeface="Calibri" pitchFamily="34" charset="0"/>
                          <a:cs typeface="Calibri" pitchFamily="34" charset="0"/>
                        </a:rPr>
                        <a:t>Sessions.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dirty="0" smtClean="0">
                          <a:latin typeface="Calibri" pitchFamily="34" charset="0"/>
                          <a:cs typeface="Calibri" pitchFamily="34" charset="0"/>
                        </a:rPr>
                        <a:t>10 children  were treated with 10 </a:t>
                      </a:r>
                      <a:r>
                        <a:rPr lang="en-US" sz="1800" i="0" baseline="0" dirty="0" smtClean="0">
                          <a:latin typeface="Calibri" pitchFamily="34" charset="0"/>
                          <a:cs typeface="Calibri" pitchFamily="34" charset="0"/>
                        </a:rPr>
                        <a:t>S</a:t>
                      </a:r>
                      <a:r>
                        <a:rPr lang="en-US" sz="1800" i="0" dirty="0" smtClean="0">
                          <a:latin typeface="Calibri" pitchFamily="34" charset="0"/>
                          <a:cs typeface="Calibri" pitchFamily="34" charset="0"/>
                        </a:rPr>
                        <a:t>essions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0406">
                <a:tc gridSpan="4">
                  <a:txBody>
                    <a:bodyPr/>
                    <a:lstStyle/>
                    <a:p>
                      <a:pPr marL="342900" indent="-342900" algn="just" rtl="0">
                        <a:buFontTx/>
                        <a:buNone/>
                      </a:pPr>
                      <a:endParaRPr lang="en-US" sz="18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rtl="0"/>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rtl="0"/>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1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8" name="TextBox 67"/>
          <p:cNvSpPr txBox="1"/>
          <p:nvPr/>
        </p:nvSpPr>
        <p:spPr>
          <a:xfrm>
            <a:off x="0" y="2928934"/>
            <a:ext cx="9144000" cy="369332"/>
          </a:xfrm>
          <a:prstGeom prst="rect">
            <a:avLst/>
          </a:prstGeom>
        </p:spPr>
        <p:txBody>
          <a:bodyPr wrap="square">
            <a:spAutoFit/>
          </a:bodyPr>
          <a:lstStyle/>
          <a:p>
            <a:pPr algn="ctr"/>
            <a:r>
              <a:rPr lang="en-US" dirty="0" smtClean="0">
                <a:latin typeface="Calibri" pitchFamily="34" charset="0"/>
                <a:cs typeface="Calibri" pitchFamily="34" charset="0"/>
              </a:rPr>
              <a:t>In </a:t>
            </a:r>
            <a:r>
              <a:rPr lang="en-US" b="1" dirty="0" smtClean="0">
                <a:solidFill>
                  <a:srgbClr val="FF0000"/>
                </a:solidFill>
                <a:latin typeface="Calibri" pitchFamily="34" charset="0"/>
                <a:cs typeface="Calibri" pitchFamily="34" charset="0"/>
              </a:rPr>
              <a:t>Stage 2</a:t>
            </a:r>
            <a:r>
              <a:rPr lang="en-US" dirty="0" smtClean="0">
                <a:latin typeface="Calibri" pitchFamily="34" charset="0"/>
                <a:cs typeface="Calibri" pitchFamily="34" charset="0"/>
              </a:rPr>
              <a:t>, the 10 children passed 4 sequential sub-Stages…</a:t>
            </a:r>
          </a:p>
        </p:txBody>
      </p:sp>
      <p:sp>
        <p:nvSpPr>
          <p:cNvPr id="71" name="Rectangle 70"/>
          <p:cNvSpPr/>
          <p:nvPr/>
        </p:nvSpPr>
        <p:spPr>
          <a:xfrm>
            <a:off x="0" y="3429000"/>
            <a:ext cx="9144000" cy="3429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wipe(down)">
                                      <p:cBhvr>
                                        <p:cTn id="10" dur="500"/>
                                        <p:tgtEl>
                                          <p:spTgt spid="96"/>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up)">
                                      <p:cBhvr>
                                        <p:cTn id="13" dur="500"/>
                                        <p:tgtEl>
                                          <p:spTgt spid="65"/>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wipe(up)">
                                      <p:cBhvr>
                                        <p:cTn id="16" dur="500"/>
                                        <p:tgtEl>
                                          <p:spTgt spid="88"/>
                                        </p:tgtEl>
                                      </p:cBhvr>
                                    </p:animEffect>
                                  </p:childTnLst>
                                </p:cTn>
                              </p:par>
                              <p:par>
                                <p:cTn id="17" presetID="8" presetClass="emph" presetSubtype="0" repeatCount="indefinite" fill="hold" grpId="0" nodeType="withEffect">
                                  <p:stCondLst>
                                    <p:cond delay="0"/>
                                  </p:stCondLst>
                                  <p:childTnLst>
                                    <p:animRot by="21600000">
                                      <p:cBhvr>
                                        <p:cTn id="18" dur="500" fill="hold"/>
                                        <p:tgtEl>
                                          <p:spTgt spid="144"/>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145"/>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146"/>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blinds(horizontal)">
                                      <p:cBhvr>
                                        <p:cTn id="25" dur="500"/>
                                        <p:tgtEl>
                                          <p:spTgt spid="146"/>
                                        </p:tgtEl>
                                      </p:cBhvr>
                                    </p:animEffect>
                                  </p:childTnLst>
                                </p:cTn>
                              </p:par>
                              <p:par>
                                <p:cTn id="26" presetID="8" presetClass="exit" presetSubtype="16" repeatCount="indefinite" fill="hold" grpId="2" nodeType="withEffect">
                                  <p:stCondLst>
                                    <p:cond delay="0"/>
                                  </p:stCondLst>
                                  <p:childTnLst>
                                    <p:animEffect transition="out" filter="diamond(in)">
                                      <p:cBhvr>
                                        <p:cTn id="27" dur="5000"/>
                                        <p:tgtEl>
                                          <p:spTgt spid="146"/>
                                        </p:tgtEl>
                                      </p:cBhvr>
                                    </p:animEffect>
                                    <p:set>
                                      <p:cBhvr>
                                        <p:cTn id="28" dur="1" fill="hold">
                                          <p:stCondLst>
                                            <p:cond delay="4999"/>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8" grpId="0" animBg="1"/>
      <p:bldP spid="89" grpId="0" animBg="1"/>
      <p:bldP spid="96" grpId="0" animBg="1"/>
      <p:bldP spid="144" grpId="0" animBg="1"/>
      <p:bldP spid="145" grpId="0" animBg="1"/>
      <p:bldP spid="146" grpId="0" animBg="1"/>
      <p:bldP spid="146" grpId="1" animBg="1"/>
      <p:bldP spid="146" grpId="2"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Stage 2</a:t>
            </a:r>
          </a:p>
        </p:txBody>
      </p:sp>
      <p:pic>
        <p:nvPicPr>
          <p:cNvPr id="61"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65"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7"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8"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9"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0"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1"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2"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93"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94"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5"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6"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97"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98"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99"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0"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1"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2"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3"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4"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5"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06"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107" name="AutoShape 3"/>
          <p:cNvSpPr>
            <a:spLocks noChangeArrowheads="1"/>
          </p:cNvSpPr>
          <p:nvPr/>
        </p:nvSpPr>
        <p:spPr bwMode="auto">
          <a:xfrm rot="16609938">
            <a:off x="3137898" y="1423394"/>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08"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9"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10"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1"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2"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3"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4"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15"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16"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17"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18"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19"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120" name="AutoShape 3"/>
          <p:cNvSpPr>
            <a:spLocks noChangeArrowheads="1"/>
          </p:cNvSpPr>
          <p:nvPr/>
        </p:nvSpPr>
        <p:spPr bwMode="auto">
          <a:xfrm rot="16609938">
            <a:off x="5352476" y="1444157"/>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21"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2"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23"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4"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5"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6"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7"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8"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29"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30"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31"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32" name="Rounded Rectangle 131"/>
          <p:cNvSpPr/>
          <p:nvPr/>
        </p:nvSpPr>
        <p:spPr>
          <a:xfrm>
            <a:off x="6157124" y="1357298"/>
            <a:ext cx="612000" cy="204311"/>
          </a:xfrm>
          <a:prstGeom prst="roundRect">
            <a:avLst/>
          </a:prstGeom>
          <a:solidFill>
            <a:schemeClr val="tx1"/>
          </a:solidFill>
          <a:ln>
            <a:solidFill>
              <a:srgbClr val="FF0000"/>
            </a:solidFill>
          </a:ln>
        </p:spPr>
        <p:txBody>
          <a:bodyPr wrap="square" rtlCol="1">
            <a:spAutoFit/>
          </a:bodyPr>
          <a:lstStyle/>
          <a:p>
            <a:pPr algn="l"/>
            <a:r>
              <a:rPr lang="en-US" sz="600" strike="sngStrike" dirty="0" smtClean="0">
                <a:solidFill>
                  <a:srgbClr val="FF0000"/>
                </a:solidFill>
                <a:latin typeface="Arial" pitchFamily="34" charset="0"/>
                <a:cs typeface="Arial" pitchFamily="34" charset="0"/>
              </a:rPr>
              <a:t>No Heparin</a:t>
            </a:r>
            <a:endParaRPr lang="ar-SA" sz="600" strike="sngStrike" dirty="0" smtClean="0">
              <a:solidFill>
                <a:srgbClr val="FF0000"/>
              </a:solidFill>
              <a:latin typeface="Arial" pitchFamily="34" charset="0"/>
              <a:cs typeface="Arial" pitchFamily="34" charset="0"/>
            </a:endParaRPr>
          </a:p>
        </p:txBody>
      </p:sp>
      <p:sp>
        <p:nvSpPr>
          <p:cNvPr id="133" name="Rectangle 132"/>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4" name="Rounded Rectangle 133"/>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5" name="Rectangle 134"/>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6" name="Rounded Rectangle 135"/>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7" name="Rectangle 136"/>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8" name="Rounded Rectangle 137"/>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9" name="Rectangle 138"/>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4" name="AutoShape 3"/>
          <p:cNvSpPr>
            <a:spLocks noChangeArrowheads="1"/>
          </p:cNvSpPr>
          <p:nvPr/>
        </p:nvSpPr>
        <p:spPr bwMode="auto">
          <a:xfrm rot="16609938">
            <a:off x="1494824"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45"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46"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chemeClr val="bg1"/>
            </a:solidFill>
            <a:miter lim="800000"/>
            <a:headEnd/>
            <a:tailEnd/>
          </a:ln>
          <a:effectLst/>
        </p:spPr>
        <p:txBody>
          <a:bodyPr wrap="none" anchor="ctr"/>
          <a:lstStyle/>
          <a:p>
            <a:endParaRPr lang="ar-SA"/>
          </a:p>
        </p:txBody>
      </p:sp>
      <p:sp>
        <p:nvSpPr>
          <p:cNvPr id="66" name="AutoShape 3"/>
          <p:cNvSpPr>
            <a:spLocks noChangeArrowheads="1"/>
          </p:cNvSpPr>
          <p:nvPr/>
        </p:nvSpPr>
        <p:spPr bwMode="auto">
          <a:xfrm rot="16609938">
            <a:off x="3730162"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67" name="AutoShape 3"/>
          <p:cNvSpPr>
            <a:spLocks noChangeArrowheads="1"/>
          </p:cNvSpPr>
          <p:nvPr/>
        </p:nvSpPr>
        <p:spPr bwMode="auto">
          <a:xfrm rot="16609938">
            <a:off x="5944740"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graphicFrame>
        <p:nvGraphicFramePr>
          <p:cNvPr id="70" name="Table 69"/>
          <p:cNvGraphicFramePr>
            <a:graphicFrameLocks noGrp="1"/>
          </p:cNvGraphicFramePr>
          <p:nvPr/>
        </p:nvGraphicFramePr>
        <p:xfrm>
          <a:off x="142844" y="3429000"/>
          <a:ext cx="8784000" cy="3200416"/>
        </p:xfrm>
        <a:graphic>
          <a:graphicData uri="http://schemas.openxmlformats.org/drawingml/2006/table">
            <a:tbl>
              <a:tblPr rtl="1" firstRow="1" bandRow="1">
                <a:tableStyleId>{2D5ABB26-0587-4C30-8999-92F81FD0307C}</a:tableStyleId>
              </a:tblPr>
              <a:tblGrid>
                <a:gridCol w="1963318"/>
                <a:gridCol w="2429700"/>
                <a:gridCol w="2169162"/>
                <a:gridCol w="2221820"/>
              </a:tblGrid>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2d</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2c</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2b</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2a</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No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Low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Low heparin </a:t>
                      </a:r>
                    </a:p>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mixed DNHD/AHD</a:t>
                      </a:r>
                      <a:r>
                        <a:rPr lang="en-US" sz="1800" i="1" baseline="30000" dirty="0" smtClean="0">
                          <a:solidFill>
                            <a:srgbClr val="FFFF00"/>
                          </a:solidFill>
                          <a:latin typeface="Calibri" pitchFamily="34" charset="0"/>
                          <a:cs typeface="Calibri" pitchFamily="34" charset="0"/>
                        </a:rPr>
                        <a:t>PR </a:t>
                      </a:r>
                      <a:r>
                        <a:rPr lang="en-US" sz="1800" i="1" dirty="0" smtClean="0">
                          <a:solidFill>
                            <a:srgbClr val="FFFF00"/>
                          </a:solidFill>
                          <a:latin typeface="Calibri" pitchFamily="34" charset="0"/>
                          <a:cs typeface="Calibri" pitchFamily="34" charset="0"/>
                        </a:rPr>
                        <a:t>sessions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16">
                <a:tc>
                  <a:txBody>
                    <a:bodyPr/>
                    <a:lstStyle/>
                    <a:p>
                      <a:pPr algn="l" rtl="0"/>
                      <a:r>
                        <a:rPr lang="en-US" sz="1800" dirty="0" smtClean="0">
                          <a:latin typeface="Calibri" pitchFamily="34" charset="0"/>
                          <a:cs typeface="Calibri" pitchFamily="34" charset="0"/>
                        </a:rPr>
                        <a:t> 10 children were treated with</a:t>
                      </a:r>
                      <a:endParaRPr lang="en-US" sz="1800" b="0" i="0" u="none" strike="noStrike" kern="12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One</a:t>
                      </a:r>
                      <a:r>
                        <a:rPr lang="en-US" sz="1800" baseline="0" dirty="0" smtClean="0">
                          <a:latin typeface="Calibri" pitchFamily="34" charset="0"/>
                          <a:cs typeface="Calibri" pitchFamily="34" charset="0"/>
                        </a:rPr>
                        <a:t> </a:t>
                      </a:r>
                      <a:r>
                        <a:rPr lang="en-US" sz="1800" dirty="0" smtClean="0">
                          <a:latin typeface="Calibri" pitchFamily="34" charset="0"/>
                          <a:cs typeface="Calibri" pitchFamily="34" charset="0"/>
                        </a:rPr>
                        <a:t>patient was treated with</a:t>
                      </a:r>
                      <a:r>
                        <a:rPr lang="en-US" sz="1800" b="1" dirty="0" smtClean="0">
                          <a:latin typeface="Calibri" pitchFamily="34" charset="0"/>
                          <a:cs typeface="Calibri" pitchFamily="34" charset="0"/>
                        </a:rPr>
                        <a:t> </a:t>
                      </a:r>
                      <a:r>
                        <a:rPr lang="en-US" sz="1800" dirty="0" smtClean="0">
                          <a:latin typeface="Calibri" pitchFamily="34" charset="0"/>
                          <a:cs typeface="Calibri" pitchFamily="34" charset="0"/>
                        </a:rPr>
                        <a:t>10 subsequent </a:t>
                      </a:r>
                      <a:r>
                        <a:rPr lang="en-US" sz="1800" i="1" dirty="0" smtClean="0">
                          <a:latin typeface="Calibri" pitchFamily="34" charset="0"/>
                          <a:cs typeface="Calibri" pitchFamily="34" charset="0"/>
                        </a:rPr>
                        <a:t> </a:t>
                      </a:r>
                      <a:r>
                        <a:rPr lang="en-US" sz="1800" i="0" dirty="0" smtClean="0">
                          <a:latin typeface="Calibri" pitchFamily="34" charset="0"/>
                          <a:cs typeface="Calibri" pitchFamily="34" charset="0"/>
                        </a:rPr>
                        <a:t>sessions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8 children were treated with 8 </a:t>
                      </a:r>
                      <a:r>
                        <a:rPr lang="en-US" sz="1800" baseline="0" dirty="0" smtClean="0">
                          <a:latin typeface="Calibri" pitchFamily="34" charset="0"/>
                          <a:cs typeface="Calibri" pitchFamily="34" charset="0"/>
                        </a:rPr>
                        <a:t>Sessions.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dirty="0" smtClean="0">
                          <a:latin typeface="Calibri" pitchFamily="34" charset="0"/>
                          <a:cs typeface="Calibri" pitchFamily="34" charset="0"/>
                        </a:rPr>
                        <a:t>10 children  were treated with 10 </a:t>
                      </a:r>
                      <a:r>
                        <a:rPr lang="en-US" sz="1800" i="0" baseline="0" dirty="0" smtClean="0">
                          <a:latin typeface="Calibri" pitchFamily="34" charset="0"/>
                          <a:cs typeface="Calibri" pitchFamily="34" charset="0"/>
                        </a:rPr>
                        <a:t>S</a:t>
                      </a:r>
                      <a:r>
                        <a:rPr lang="en-US" sz="1800" i="0" dirty="0" smtClean="0">
                          <a:latin typeface="Calibri" pitchFamily="34" charset="0"/>
                          <a:cs typeface="Calibri" pitchFamily="34" charset="0"/>
                        </a:rPr>
                        <a:t>essions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0406">
                <a:tc gridSpan="4">
                  <a:txBody>
                    <a:bodyPr/>
                    <a:lstStyle/>
                    <a:p>
                      <a:pPr marL="342900" marR="0" indent="-342900" algn="just"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alibri" pitchFamily="34" charset="0"/>
                          <a:cs typeface="Calibri" pitchFamily="34" charset="0"/>
                        </a:rPr>
                        <a:t>(A)</a:t>
                      </a:r>
                      <a:r>
                        <a:rPr lang="en-US" sz="1800" b="1" baseline="0" dirty="0" smtClean="0">
                          <a:solidFill>
                            <a:schemeClr val="tx1"/>
                          </a:solidFill>
                          <a:latin typeface="Calibri" pitchFamily="34" charset="0"/>
                          <a:cs typeface="Calibri" pitchFamily="34" charset="0"/>
                        </a:rPr>
                        <a:t> </a:t>
                      </a:r>
                      <a:r>
                        <a:rPr lang="en-US" sz="1800" b="1" dirty="0" smtClean="0">
                          <a:solidFill>
                            <a:srgbClr val="FF0000"/>
                          </a:solidFill>
                          <a:latin typeface="Calibri" pitchFamily="34" charset="0"/>
                          <a:cs typeface="Calibri" pitchFamily="34" charset="0"/>
                        </a:rPr>
                        <a:t>Stage </a:t>
                      </a:r>
                      <a:r>
                        <a:rPr lang="en-US" sz="1800" b="1" u="none" dirty="0" smtClean="0">
                          <a:solidFill>
                            <a:srgbClr val="FF0000"/>
                          </a:solidFill>
                          <a:latin typeface="Calibri" pitchFamily="34" charset="0"/>
                          <a:cs typeface="Calibri" pitchFamily="34" charset="0"/>
                        </a:rPr>
                        <a:t>2a</a:t>
                      </a:r>
                      <a:r>
                        <a:rPr lang="en-US" sz="1800" b="1" u="none" baseline="0" dirty="0" smtClean="0">
                          <a:solidFill>
                            <a:srgbClr val="FF0000"/>
                          </a:solidFill>
                          <a:latin typeface="Calibri" pitchFamily="34" charset="0"/>
                          <a:cs typeface="Calibri" pitchFamily="34" charset="0"/>
                        </a:rPr>
                        <a:t> </a:t>
                      </a:r>
                      <a:r>
                        <a:rPr lang="en-US" sz="1800" u="none" dirty="0" smtClean="0">
                          <a:latin typeface="Calibri" pitchFamily="34" charset="0"/>
                          <a:cs typeface="Calibri" pitchFamily="34" charset="0"/>
                        </a:rPr>
                        <a:t>was designed to study</a:t>
                      </a:r>
                      <a:r>
                        <a:rPr lang="en-US" sz="1800" u="sng" dirty="0" smtClean="0">
                          <a:latin typeface="Calibri" pitchFamily="34" charset="0"/>
                          <a:cs typeface="Calibri" pitchFamily="34" charset="0"/>
                        </a:rPr>
                        <a:t> the Efficiency of the R-AHD</a:t>
                      </a:r>
                      <a:r>
                        <a:rPr lang="en-US" sz="1800" u="sng" baseline="30000" dirty="0" smtClean="0">
                          <a:latin typeface="Calibri" pitchFamily="34" charset="0"/>
                          <a:cs typeface="Calibri" pitchFamily="34" charset="0"/>
                        </a:rPr>
                        <a:t>PR</a:t>
                      </a:r>
                      <a:r>
                        <a:rPr lang="en-US" sz="1800" u="sng" dirty="0" smtClean="0">
                          <a:latin typeface="Calibri" pitchFamily="34" charset="0"/>
                          <a:cs typeface="Calibri" pitchFamily="34" charset="0"/>
                        </a:rPr>
                        <a:t> </a:t>
                      </a:r>
                      <a:r>
                        <a:rPr lang="en-US" sz="1800" dirty="0" smtClean="0">
                          <a:latin typeface="Calibri" pitchFamily="34" charset="0"/>
                          <a:cs typeface="Calibri" pitchFamily="34" charset="0"/>
                        </a:rPr>
                        <a:t>, by</a:t>
                      </a:r>
                      <a:r>
                        <a:rPr lang="en-US" sz="1800" baseline="0" dirty="0" smtClean="0">
                          <a:latin typeface="Calibri" pitchFamily="34" charset="0"/>
                          <a:cs typeface="Calibri" pitchFamily="34" charset="0"/>
                        </a:rPr>
                        <a:t> </a:t>
                      </a:r>
                      <a:r>
                        <a:rPr lang="en-US" sz="1800" dirty="0" smtClean="0">
                          <a:latin typeface="Calibri" pitchFamily="34" charset="0"/>
                          <a:cs typeface="Calibri" pitchFamily="34" charset="0"/>
                        </a:rPr>
                        <a:t>comparing </a:t>
                      </a:r>
                    </a:p>
                    <a:p>
                      <a:pPr marL="342900" indent="-342900" algn="just" rtl="0">
                        <a:buFont typeface="Arial" pitchFamily="34" charset="0"/>
                        <a:buChar char="•"/>
                      </a:pPr>
                      <a:r>
                        <a:rPr lang="en-US" sz="1800" dirty="0" smtClean="0">
                          <a:latin typeface="Calibri" pitchFamily="34" charset="0"/>
                          <a:cs typeface="Calibri" pitchFamily="34" charset="0"/>
                        </a:rPr>
                        <a:t>F-URR in R-AHD</a:t>
                      </a:r>
                      <a:r>
                        <a:rPr lang="en-US" sz="1800" baseline="30000" dirty="0" smtClean="0">
                          <a:latin typeface="Calibri" pitchFamily="34" charset="0"/>
                          <a:cs typeface="Calibri" pitchFamily="34" charset="0"/>
                        </a:rPr>
                        <a:t>PR</a:t>
                      </a:r>
                      <a:r>
                        <a:rPr lang="en-US" sz="1800" dirty="0" smtClean="0">
                          <a:latin typeface="Calibri" pitchFamily="34" charset="0"/>
                          <a:cs typeface="Calibri" pitchFamily="34" charset="0"/>
                        </a:rPr>
                        <a:t> period with</a:t>
                      </a:r>
                    </a:p>
                    <a:p>
                      <a:pPr marL="342900" indent="-342900" algn="just" rtl="0">
                        <a:buFont typeface="Arial" pitchFamily="34" charset="0"/>
                        <a:buChar char="•"/>
                      </a:pPr>
                      <a:r>
                        <a:rPr lang="en-US" sz="1800" dirty="0" smtClean="0">
                          <a:latin typeface="Calibri" pitchFamily="34" charset="0"/>
                          <a:cs typeface="Calibri" pitchFamily="34" charset="0"/>
                        </a:rPr>
                        <a:t>F-URR in</a:t>
                      </a:r>
                      <a:r>
                        <a:rPr lang="en-US" sz="1800" baseline="0" dirty="0" smtClean="0">
                          <a:latin typeface="Calibri" pitchFamily="34" charset="0"/>
                          <a:cs typeface="Calibri" pitchFamily="34" charset="0"/>
                        </a:rPr>
                        <a:t> DNHD  period in the same session.</a:t>
                      </a:r>
                      <a:endParaRPr lang="en-US" sz="18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rtl="0"/>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rtl="0"/>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1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9" name="Rectangle 68"/>
          <p:cNvSpPr/>
          <p:nvPr/>
        </p:nvSpPr>
        <p:spPr>
          <a:xfrm>
            <a:off x="2357422" y="491504"/>
            <a:ext cx="6786578" cy="522351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8" name="TextBox 67"/>
          <p:cNvSpPr txBox="1"/>
          <p:nvPr/>
        </p:nvSpPr>
        <p:spPr>
          <a:xfrm>
            <a:off x="0" y="2928934"/>
            <a:ext cx="9144000" cy="369332"/>
          </a:xfrm>
          <a:prstGeom prst="rect">
            <a:avLst/>
          </a:prstGeom>
        </p:spPr>
        <p:txBody>
          <a:bodyPr wrap="square">
            <a:spAutoFit/>
          </a:bodyPr>
          <a:lstStyle/>
          <a:p>
            <a:pPr algn="ctr"/>
            <a:r>
              <a:rPr lang="en-US" dirty="0" smtClean="0">
                <a:latin typeface="Calibri" pitchFamily="34" charset="0"/>
                <a:cs typeface="Calibri" pitchFamily="34" charset="0"/>
              </a:rPr>
              <a:t>In </a:t>
            </a:r>
            <a:r>
              <a:rPr lang="en-US" b="1" dirty="0" smtClean="0">
                <a:solidFill>
                  <a:srgbClr val="FF0000"/>
                </a:solidFill>
                <a:latin typeface="Calibri" pitchFamily="34" charset="0"/>
                <a:cs typeface="Calibri" pitchFamily="34" charset="0"/>
              </a:rPr>
              <a:t>Stage 2</a:t>
            </a:r>
            <a:r>
              <a:rPr lang="en-US" dirty="0" smtClean="0">
                <a:latin typeface="Calibri" pitchFamily="34" charset="0"/>
                <a:cs typeface="Calibri" pitchFamily="34" charset="0"/>
              </a:rPr>
              <a:t>, the 10 children passed 4 sequential sub-Stages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wipe(down)">
                                      <p:cBhvr>
                                        <p:cTn id="10" dur="500"/>
                                        <p:tgtEl>
                                          <p:spTgt spid="96"/>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up)">
                                      <p:cBhvr>
                                        <p:cTn id="13" dur="500"/>
                                        <p:tgtEl>
                                          <p:spTgt spid="65"/>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wipe(up)">
                                      <p:cBhvr>
                                        <p:cTn id="16" dur="500"/>
                                        <p:tgtEl>
                                          <p:spTgt spid="88"/>
                                        </p:tgtEl>
                                      </p:cBhvr>
                                    </p:animEffect>
                                  </p:childTnLst>
                                </p:cTn>
                              </p:par>
                              <p:par>
                                <p:cTn id="17" presetID="8" presetClass="emph" presetSubtype="0" repeatCount="indefinite" fill="hold" grpId="0" nodeType="withEffect">
                                  <p:stCondLst>
                                    <p:cond delay="0"/>
                                  </p:stCondLst>
                                  <p:childTnLst>
                                    <p:animRot by="21600000">
                                      <p:cBhvr>
                                        <p:cTn id="18" dur="500" fill="hold"/>
                                        <p:tgtEl>
                                          <p:spTgt spid="144"/>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145"/>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146"/>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blinds(horizontal)">
                                      <p:cBhvr>
                                        <p:cTn id="25" dur="500"/>
                                        <p:tgtEl>
                                          <p:spTgt spid="146"/>
                                        </p:tgtEl>
                                      </p:cBhvr>
                                    </p:animEffect>
                                  </p:childTnLst>
                                </p:cTn>
                              </p:par>
                              <p:par>
                                <p:cTn id="26" presetID="8" presetClass="exit" presetSubtype="16" repeatCount="indefinite" fill="hold" grpId="2" nodeType="withEffect">
                                  <p:stCondLst>
                                    <p:cond delay="0"/>
                                  </p:stCondLst>
                                  <p:childTnLst>
                                    <p:animEffect transition="out" filter="diamond(in)">
                                      <p:cBhvr>
                                        <p:cTn id="27" dur="5000"/>
                                        <p:tgtEl>
                                          <p:spTgt spid="146"/>
                                        </p:tgtEl>
                                      </p:cBhvr>
                                    </p:animEffect>
                                    <p:set>
                                      <p:cBhvr>
                                        <p:cTn id="28" dur="1" fill="hold">
                                          <p:stCondLst>
                                            <p:cond delay="4999"/>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8" grpId="0" animBg="1"/>
      <p:bldP spid="89" grpId="0" animBg="1"/>
      <p:bldP spid="96" grpId="0" animBg="1"/>
      <p:bldP spid="144" grpId="0" animBg="1"/>
      <p:bldP spid="145" grpId="0" animBg="1"/>
      <p:bldP spid="146" grpId="0" animBg="1"/>
      <p:bldP spid="146" grpId="1" animBg="1"/>
      <p:bldP spid="146" grpId="2"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718" y="4556477"/>
            <a:ext cx="8640000" cy="1631216"/>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F-URR was is calculated as the difference between the arterial and venous BUN, divided by the arterial BUN, expressed in the percentage . </a:t>
            </a:r>
            <a:r>
              <a:rPr lang="en-US" sz="2000" dirty="0" smtClean="0">
                <a:solidFill>
                  <a:srgbClr val="FFFF00"/>
                </a:solidFill>
                <a:latin typeface="Calibri" pitchFamily="34" charset="0"/>
                <a:cs typeface="Calibri" pitchFamily="34" charset="0"/>
              </a:rPr>
              <a:t>Comparison of F-URR in the 2 periods of the same session overcomes errors due to post-dialysis blood sampling or due to the effect of the residual renal functions that may arise on comparing URR of 2 different sessions.  </a:t>
            </a:r>
            <a:endParaRPr lang="en-US" sz="2000" dirty="0">
              <a:solidFill>
                <a:srgbClr val="FFFF00"/>
              </a:solidFill>
              <a:latin typeface="Calibri" pitchFamily="34" charset="0"/>
              <a:cs typeface="Calibri" pitchFamily="34" charset="0"/>
            </a:endParaRPr>
          </a:p>
        </p:txBody>
      </p:sp>
      <p:sp>
        <p:nvSpPr>
          <p:cNvPr id="13" name="TextBox 12"/>
          <p:cNvSpPr txBox="1"/>
          <p:nvPr/>
        </p:nvSpPr>
        <p:spPr>
          <a:xfrm>
            <a:off x="5429256" y="3214686"/>
            <a:ext cx="1368000" cy="584775"/>
          </a:xfrm>
          <a:prstGeom prst="rect">
            <a:avLst/>
          </a:prstGeom>
          <a:noFill/>
        </p:spPr>
        <p:txBody>
          <a:bodyPr wrap="square" rtlCol="1">
            <a:spAutoFit/>
          </a:bodyPr>
          <a:lstStyle/>
          <a:p>
            <a:pPr algn="l" rtl="0"/>
            <a:r>
              <a:rPr lang="en-US" sz="1600" dirty="0" smtClean="0">
                <a:solidFill>
                  <a:srgbClr val="FFFF00"/>
                </a:solidFill>
                <a:latin typeface="Calibri" pitchFamily="34" charset="0"/>
                <a:cs typeface="Calibri" pitchFamily="34" charset="0"/>
              </a:rPr>
              <a:t>DNHD period</a:t>
            </a:r>
          </a:p>
          <a:p>
            <a:pPr algn="ctr" rtl="0"/>
            <a:r>
              <a:rPr lang="en-US" sz="1600" dirty="0" smtClean="0">
                <a:solidFill>
                  <a:srgbClr val="FF0000"/>
                </a:solidFill>
                <a:latin typeface="Calibri" pitchFamily="34" charset="0"/>
                <a:cs typeface="Calibri" pitchFamily="34" charset="0"/>
              </a:rPr>
              <a:t>Stage 2a</a:t>
            </a:r>
            <a:endParaRPr lang="ar-SA" sz="1600" dirty="0" smtClean="0">
              <a:solidFill>
                <a:srgbClr val="FF0000"/>
              </a:solidFill>
              <a:latin typeface="Calibri" pitchFamily="34" charset="0"/>
            </a:endParaRPr>
          </a:p>
        </p:txBody>
      </p:sp>
      <p:sp>
        <p:nvSpPr>
          <p:cNvPr id="15" name="TextBox 14"/>
          <p:cNvSpPr txBox="1"/>
          <p:nvPr/>
        </p:nvSpPr>
        <p:spPr>
          <a:xfrm>
            <a:off x="2285984" y="792288"/>
            <a:ext cx="1143008" cy="646331"/>
          </a:xfrm>
          <a:prstGeom prst="rect">
            <a:avLst/>
          </a:prstGeom>
          <a:solidFill>
            <a:schemeClr val="tx1"/>
          </a:solidFill>
        </p:spPr>
        <p:txBody>
          <a:bodyPr wrap="square" lIns="91440" tIns="45720" rIns="91440" bIns="45720">
            <a:spAutoFit/>
          </a:bodyPr>
          <a:lstStyle/>
          <a:p>
            <a:pPr algn="l" rtl="0"/>
            <a:r>
              <a:rPr lang="en-US"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BUN </a:t>
            </a:r>
            <a:r>
              <a:rPr lang="en-US" b="1" baseline="-25000"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arterial </a:t>
            </a:r>
          </a:p>
          <a:p>
            <a:pPr algn="l" rtl="0"/>
            <a:r>
              <a:rPr lang="en-US"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BUN </a:t>
            </a:r>
            <a:r>
              <a:rPr lang="en-US" b="1" baseline="-25000"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venous</a:t>
            </a:r>
            <a:endParaRPr lang="ar-SA" b="1" baseline="-25000"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33"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214282" y="785794"/>
            <a:ext cx="262701" cy="648000"/>
          </a:xfrm>
          <a:prstGeom prst="rect">
            <a:avLst/>
          </a:prstGeom>
          <a:noFill/>
        </p:spPr>
      </p:pic>
      <p:pic>
        <p:nvPicPr>
          <p:cNvPr id="34"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1951845" y="785794"/>
            <a:ext cx="262701" cy="648000"/>
          </a:xfrm>
          <a:prstGeom prst="rect">
            <a:avLst/>
          </a:prstGeom>
          <a:noFill/>
        </p:spPr>
      </p:pic>
      <p:sp>
        <p:nvSpPr>
          <p:cNvPr id="35" name="Rectangle 34"/>
          <p:cNvSpPr/>
          <p:nvPr/>
        </p:nvSpPr>
        <p:spPr>
          <a:xfrm>
            <a:off x="429041" y="3913535"/>
            <a:ext cx="8357801" cy="584775"/>
          </a:xfrm>
          <a:prstGeom prst="rect">
            <a:avLst/>
          </a:prstGeom>
          <a:solidFill>
            <a:schemeClr val="tx1"/>
          </a:solidFill>
        </p:spPr>
        <p:txBody>
          <a:bodyPr wrap="none" lIns="91440" tIns="45720" rIns="91440" bIns="45720">
            <a:spAutoFit/>
          </a:bodyPr>
          <a:lstStyle/>
          <a:p>
            <a:pPr algn="ctr"/>
            <a:r>
              <a:rPr lang="en-US" sz="3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F- URR = BUN </a:t>
            </a:r>
            <a:r>
              <a:rPr lang="en-US" sz="3200" baseline="-250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arterial</a:t>
            </a:r>
            <a:r>
              <a:rPr lang="en-US" sz="3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 BUN </a:t>
            </a:r>
            <a:r>
              <a:rPr lang="en-US" sz="3200" baseline="-250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venous</a:t>
            </a:r>
            <a:r>
              <a:rPr lang="en-US" sz="3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 BUN </a:t>
            </a:r>
            <a:r>
              <a:rPr lang="en-US" sz="3200" baseline="-250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arterial </a:t>
            </a:r>
            <a:r>
              <a:rPr lang="en-US" sz="3200" smtClean="0">
                <a:solidFill>
                  <a:schemeClr val="bg1"/>
                </a:solidFill>
                <a:effectLst>
                  <a:outerShdw blurRad="38100" dist="38100" dir="2700000" algn="tl">
                    <a:srgbClr val="000000">
                      <a:alpha val="43137"/>
                    </a:srgbClr>
                  </a:outerShdw>
                </a:effectLst>
                <a:latin typeface="Calibri" pitchFamily="34" charset="0"/>
                <a:cs typeface="Calibri" pitchFamily="34" charset="0"/>
              </a:rPr>
              <a:t>X 100</a:t>
            </a:r>
            <a:endParaRPr lang="ar-SA" sz="3200" b="1" dirty="0">
              <a:ln w="12700">
                <a:solidFill>
                  <a:schemeClr val="tx2">
                    <a:satMod val="155000"/>
                  </a:schemeClr>
                </a:solidFill>
                <a:prstDash val="solid"/>
              </a:ln>
              <a:solidFill>
                <a:schemeClr val="bg1"/>
              </a:solidFill>
              <a:effectLst>
                <a:outerShdw blurRad="38100" dist="38100" dir="2700000" algn="tl">
                  <a:srgbClr val="000000">
                    <a:alpha val="43137"/>
                  </a:srgbClr>
                </a:outerShdw>
              </a:effectLst>
            </a:endParaRPr>
          </a:p>
        </p:txBody>
      </p:sp>
      <p:pic>
        <p:nvPicPr>
          <p:cNvPr id="51"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5095117" y="785794"/>
            <a:ext cx="262701" cy="648000"/>
          </a:xfrm>
          <a:prstGeom prst="rect">
            <a:avLst/>
          </a:prstGeom>
          <a:noFill/>
        </p:spPr>
      </p:pic>
      <p:pic>
        <p:nvPicPr>
          <p:cNvPr id="52"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6858016" y="785794"/>
            <a:ext cx="262701" cy="648000"/>
          </a:xfrm>
          <a:prstGeom prst="rect">
            <a:avLst/>
          </a:prstGeom>
          <a:noFill/>
        </p:spPr>
      </p:pic>
      <p:sp>
        <p:nvSpPr>
          <p:cNvPr id="53" name="TextBox 52"/>
          <p:cNvSpPr txBox="1"/>
          <p:nvPr/>
        </p:nvSpPr>
        <p:spPr>
          <a:xfrm>
            <a:off x="452232" y="3233322"/>
            <a:ext cx="1548000" cy="584775"/>
          </a:xfrm>
          <a:prstGeom prst="rect">
            <a:avLst/>
          </a:prstGeom>
          <a:noFill/>
        </p:spPr>
        <p:txBody>
          <a:bodyPr wrap="square" rtlCol="1">
            <a:spAutoFit/>
          </a:bodyPr>
          <a:lstStyle/>
          <a:p>
            <a:pPr algn="l" rtl="0"/>
            <a:r>
              <a:rPr lang="en-US" sz="1600" dirty="0" smtClean="0">
                <a:solidFill>
                  <a:srgbClr val="FFFF00"/>
                </a:solidFill>
                <a:latin typeface="Calibri" pitchFamily="34" charset="0"/>
                <a:cs typeface="Calibri" pitchFamily="34" charset="0"/>
              </a:rPr>
              <a:t>R-AHD</a:t>
            </a:r>
            <a:r>
              <a:rPr lang="en-US" sz="1600" baseline="30000" dirty="0" smtClean="0">
                <a:solidFill>
                  <a:srgbClr val="FFFF00"/>
                </a:solidFill>
                <a:latin typeface="Calibri" pitchFamily="34" charset="0"/>
                <a:cs typeface="Calibri" pitchFamily="34" charset="0"/>
              </a:rPr>
              <a:t>PR</a:t>
            </a:r>
            <a:r>
              <a:rPr lang="en-US" sz="1600" dirty="0" smtClean="0">
                <a:solidFill>
                  <a:srgbClr val="FFFF00"/>
                </a:solidFill>
                <a:latin typeface="Calibri" pitchFamily="34" charset="0"/>
                <a:cs typeface="Calibri" pitchFamily="34" charset="0"/>
              </a:rPr>
              <a:t>  period</a:t>
            </a:r>
          </a:p>
          <a:p>
            <a:pPr algn="ctr" rtl="0"/>
            <a:r>
              <a:rPr lang="en-US" sz="1600" dirty="0" smtClean="0">
                <a:solidFill>
                  <a:srgbClr val="FF0000"/>
                </a:solidFill>
                <a:latin typeface="Calibri" pitchFamily="34" charset="0"/>
                <a:cs typeface="Calibri" pitchFamily="34" charset="0"/>
              </a:rPr>
              <a:t>Stage 2a</a:t>
            </a:r>
            <a:endParaRPr lang="ar-SA" sz="1600" dirty="0">
              <a:solidFill>
                <a:srgbClr val="FF0000"/>
              </a:solidFill>
              <a:latin typeface="Calibri" pitchFamily="34" charset="0"/>
            </a:endParaRPr>
          </a:p>
        </p:txBody>
      </p:sp>
      <p:sp>
        <p:nvSpPr>
          <p:cNvPr id="55" name="TextBox 54"/>
          <p:cNvSpPr txBox="1"/>
          <p:nvPr/>
        </p:nvSpPr>
        <p:spPr>
          <a:xfrm>
            <a:off x="7143768" y="785794"/>
            <a:ext cx="1143008" cy="646331"/>
          </a:xfrm>
          <a:prstGeom prst="rect">
            <a:avLst/>
          </a:prstGeom>
          <a:solidFill>
            <a:schemeClr val="tx1"/>
          </a:solidFill>
        </p:spPr>
        <p:txBody>
          <a:bodyPr wrap="square" lIns="91440" tIns="45720" rIns="91440" bIns="45720">
            <a:spAutoFit/>
          </a:bodyPr>
          <a:lstStyle/>
          <a:p>
            <a:pPr algn="l" rtl="0"/>
            <a:r>
              <a:rPr lang="en-US"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BUN </a:t>
            </a:r>
            <a:r>
              <a:rPr lang="en-US" b="1" baseline="-25000"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arterial </a:t>
            </a:r>
          </a:p>
          <a:p>
            <a:pPr algn="l" rtl="0"/>
            <a:r>
              <a:rPr lang="en-US"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BUN </a:t>
            </a:r>
            <a:r>
              <a:rPr lang="en-US" b="1" baseline="-25000"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venous</a:t>
            </a:r>
            <a:endParaRPr lang="ar-SA" b="1" baseline="-25000"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56" name="Picture 2"/>
          <p:cNvPicPr>
            <a:picLocks noChangeAspect="1" noChangeArrowheads="1"/>
          </p:cNvPicPr>
          <p:nvPr/>
        </p:nvPicPr>
        <p:blipFill>
          <a:blip r:embed="rId4"/>
          <a:srcRect/>
          <a:stretch>
            <a:fillRect/>
          </a:stretch>
        </p:blipFill>
        <p:spPr bwMode="auto">
          <a:xfrm>
            <a:off x="5429256" y="785794"/>
            <a:ext cx="1397013" cy="2340000"/>
          </a:xfrm>
          <a:prstGeom prst="rect">
            <a:avLst/>
          </a:prstGeom>
          <a:noFill/>
        </p:spPr>
      </p:pic>
      <p:sp>
        <p:nvSpPr>
          <p:cNvPr id="58" name="AutoShape 5"/>
          <p:cNvSpPr>
            <a:spLocks noChangeArrowheads="1"/>
          </p:cNvSpPr>
          <p:nvPr/>
        </p:nvSpPr>
        <p:spPr bwMode="auto">
          <a:xfrm>
            <a:off x="6523848" y="111093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9" name="AutoShape 6"/>
          <p:cNvSpPr>
            <a:spLocks noChangeArrowheads="1"/>
          </p:cNvSpPr>
          <p:nvPr/>
        </p:nvSpPr>
        <p:spPr bwMode="auto">
          <a:xfrm rot="16200000">
            <a:off x="6054097" y="1404163"/>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0" name="AutoShape 7"/>
          <p:cNvSpPr>
            <a:spLocks noChangeArrowheads="1"/>
          </p:cNvSpPr>
          <p:nvPr/>
        </p:nvSpPr>
        <p:spPr bwMode="auto">
          <a:xfrm>
            <a:off x="6523848" y="2537158"/>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1" name="AutoShape 8"/>
          <p:cNvSpPr>
            <a:spLocks noChangeArrowheads="1"/>
          </p:cNvSpPr>
          <p:nvPr/>
        </p:nvSpPr>
        <p:spPr bwMode="auto">
          <a:xfrm rot="10800000">
            <a:off x="5611688" y="1074447"/>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2" name="Rectangle 17"/>
          <p:cNvSpPr>
            <a:spLocks noChangeArrowheads="1"/>
          </p:cNvSpPr>
          <p:nvPr/>
        </p:nvSpPr>
        <p:spPr bwMode="auto">
          <a:xfrm>
            <a:off x="6532759" y="931741"/>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3" name="Rectangle 18"/>
          <p:cNvSpPr>
            <a:spLocks noChangeArrowheads="1"/>
          </p:cNvSpPr>
          <p:nvPr/>
        </p:nvSpPr>
        <p:spPr bwMode="auto">
          <a:xfrm>
            <a:off x="6532759" y="1661476"/>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4" name="Rectangle 19"/>
          <p:cNvSpPr>
            <a:spLocks noChangeArrowheads="1"/>
          </p:cNvSpPr>
          <p:nvPr/>
        </p:nvSpPr>
        <p:spPr bwMode="auto">
          <a:xfrm>
            <a:off x="5723577" y="1565231"/>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65" name="Rectangle 20"/>
          <p:cNvSpPr>
            <a:spLocks noChangeArrowheads="1"/>
          </p:cNvSpPr>
          <p:nvPr/>
        </p:nvSpPr>
        <p:spPr bwMode="auto">
          <a:xfrm>
            <a:off x="5899848" y="2937702"/>
            <a:ext cx="441281" cy="110270"/>
          </a:xfrm>
          <a:prstGeom prst="rect">
            <a:avLst/>
          </a:prstGeom>
          <a:solidFill>
            <a:srgbClr val="800080">
              <a:alpha val="50000"/>
            </a:srgbClr>
          </a:solidFill>
          <a:ln w="9525">
            <a:noFill/>
            <a:miter lim="800000"/>
            <a:headEnd/>
            <a:tailEnd/>
          </a:ln>
          <a:effectLst/>
        </p:spPr>
        <p:txBody>
          <a:bodyPr wrap="none" anchor="ctr"/>
          <a:lstStyle/>
          <a:p>
            <a:endParaRPr lang="ar-SA">
              <a:solidFill>
                <a:srgbClr val="FFFF00"/>
              </a:solidFill>
            </a:endParaRPr>
          </a:p>
        </p:txBody>
      </p:sp>
      <p:sp>
        <p:nvSpPr>
          <p:cNvPr id="66" name="Rectangle 21"/>
          <p:cNvSpPr>
            <a:spLocks noChangeArrowheads="1"/>
          </p:cNvSpPr>
          <p:nvPr/>
        </p:nvSpPr>
        <p:spPr bwMode="auto">
          <a:xfrm>
            <a:off x="5614119" y="1661476"/>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7" name="Rectangle 22"/>
          <p:cNvSpPr>
            <a:spLocks noChangeArrowheads="1"/>
          </p:cNvSpPr>
          <p:nvPr/>
        </p:nvSpPr>
        <p:spPr bwMode="auto">
          <a:xfrm>
            <a:off x="5613308" y="933362"/>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8" name="AutoShape 8"/>
          <p:cNvSpPr>
            <a:spLocks noChangeArrowheads="1"/>
          </p:cNvSpPr>
          <p:nvPr/>
        </p:nvSpPr>
        <p:spPr bwMode="auto">
          <a:xfrm rot="10800000">
            <a:off x="5611688" y="180418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9" name="Rounded Rectangle 68"/>
          <p:cNvSpPr/>
          <p:nvPr/>
        </p:nvSpPr>
        <p:spPr>
          <a:xfrm>
            <a:off x="6808896" y="1571612"/>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70" name="Rectangle 69"/>
          <p:cNvSpPr/>
          <p:nvPr/>
        </p:nvSpPr>
        <p:spPr>
          <a:xfrm>
            <a:off x="6666020" y="1684125"/>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1" name="AutoShape 3"/>
          <p:cNvSpPr>
            <a:spLocks noChangeArrowheads="1"/>
          </p:cNvSpPr>
          <p:nvPr/>
        </p:nvSpPr>
        <p:spPr bwMode="auto">
          <a:xfrm rot="16609938">
            <a:off x="6016178" y="158703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rgbClr val="000000"/>
            </a:solidFill>
            <a:miter lim="800000"/>
            <a:headEnd/>
            <a:tailEnd/>
          </a:ln>
          <a:effectLst/>
        </p:spPr>
        <p:txBody>
          <a:bodyPr wrap="none" anchor="ctr"/>
          <a:lstStyle/>
          <a:p>
            <a:endParaRPr lang="ar-SA"/>
          </a:p>
        </p:txBody>
      </p:sp>
      <p:pic>
        <p:nvPicPr>
          <p:cNvPr id="72" name="Picture 2"/>
          <p:cNvPicPr>
            <a:picLocks noChangeAspect="1" noChangeArrowheads="1"/>
          </p:cNvPicPr>
          <p:nvPr/>
        </p:nvPicPr>
        <p:blipFill>
          <a:blip r:embed="rId4"/>
          <a:srcRect/>
          <a:stretch>
            <a:fillRect/>
          </a:stretch>
        </p:blipFill>
        <p:spPr bwMode="auto">
          <a:xfrm>
            <a:off x="522146" y="785794"/>
            <a:ext cx="1397013" cy="2340000"/>
          </a:xfrm>
          <a:prstGeom prst="rect">
            <a:avLst/>
          </a:prstGeom>
          <a:noFill/>
        </p:spPr>
      </p:pic>
      <p:sp>
        <p:nvSpPr>
          <p:cNvPr id="74" name="AutoShape 5"/>
          <p:cNvSpPr>
            <a:spLocks noChangeArrowheads="1"/>
          </p:cNvSpPr>
          <p:nvPr/>
        </p:nvSpPr>
        <p:spPr bwMode="auto">
          <a:xfrm>
            <a:off x="1616738" y="111093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5" name="AutoShape 6"/>
          <p:cNvSpPr>
            <a:spLocks noChangeArrowheads="1"/>
          </p:cNvSpPr>
          <p:nvPr/>
        </p:nvSpPr>
        <p:spPr bwMode="auto">
          <a:xfrm rot="16200000">
            <a:off x="1146987" y="1404163"/>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6" name="AutoShape 7"/>
          <p:cNvSpPr>
            <a:spLocks noChangeArrowheads="1"/>
          </p:cNvSpPr>
          <p:nvPr/>
        </p:nvSpPr>
        <p:spPr bwMode="auto">
          <a:xfrm>
            <a:off x="1616738" y="2537158"/>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7" name="AutoShape 8"/>
          <p:cNvSpPr>
            <a:spLocks noChangeArrowheads="1"/>
          </p:cNvSpPr>
          <p:nvPr/>
        </p:nvSpPr>
        <p:spPr bwMode="auto">
          <a:xfrm rot="10800000">
            <a:off x="704578" y="1074447"/>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8" name="Rectangle 17"/>
          <p:cNvSpPr>
            <a:spLocks noChangeArrowheads="1"/>
          </p:cNvSpPr>
          <p:nvPr/>
        </p:nvSpPr>
        <p:spPr bwMode="auto">
          <a:xfrm>
            <a:off x="1625649" y="931741"/>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9" name="Rectangle 18"/>
          <p:cNvSpPr>
            <a:spLocks noChangeArrowheads="1"/>
          </p:cNvSpPr>
          <p:nvPr/>
        </p:nvSpPr>
        <p:spPr bwMode="auto">
          <a:xfrm>
            <a:off x="1625649" y="1661476"/>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0" name="Rectangle 19"/>
          <p:cNvSpPr>
            <a:spLocks noChangeArrowheads="1"/>
          </p:cNvSpPr>
          <p:nvPr/>
        </p:nvSpPr>
        <p:spPr bwMode="auto">
          <a:xfrm>
            <a:off x="816467" y="1565231"/>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81" name="Rectangle 20"/>
          <p:cNvSpPr>
            <a:spLocks noChangeArrowheads="1"/>
          </p:cNvSpPr>
          <p:nvPr/>
        </p:nvSpPr>
        <p:spPr bwMode="auto">
          <a:xfrm>
            <a:off x="992738" y="2937702"/>
            <a:ext cx="441281" cy="110270"/>
          </a:xfrm>
          <a:prstGeom prst="rect">
            <a:avLst/>
          </a:prstGeom>
          <a:solidFill>
            <a:srgbClr val="800080">
              <a:alpha val="50000"/>
            </a:srgbClr>
          </a:solidFill>
          <a:ln w="9525">
            <a:noFill/>
            <a:miter lim="800000"/>
            <a:headEnd/>
            <a:tailEnd/>
          </a:ln>
          <a:effectLst/>
        </p:spPr>
        <p:txBody>
          <a:bodyPr wrap="none" anchor="ctr"/>
          <a:lstStyle/>
          <a:p>
            <a:endParaRPr lang="ar-SA">
              <a:solidFill>
                <a:srgbClr val="FFFF00"/>
              </a:solidFill>
            </a:endParaRPr>
          </a:p>
        </p:txBody>
      </p:sp>
      <p:sp>
        <p:nvSpPr>
          <p:cNvPr id="82" name="Rectangle 21"/>
          <p:cNvSpPr>
            <a:spLocks noChangeArrowheads="1"/>
          </p:cNvSpPr>
          <p:nvPr/>
        </p:nvSpPr>
        <p:spPr bwMode="auto">
          <a:xfrm>
            <a:off x="707009" y="1661476"/>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83" name="Rectangle 22"/>
          <p:cNvSpPr>
            <a:spLocks noChangeArrowheads="1"/>
          </p:cNvSpPr>
          <p:nvPr/>
        </p:nvSpPr>
        <p:spPr bwMode="auto">
          <a:xfrm>
            <a:off x="706198" y="933362"/>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84" name="AutoShape 8"/>
          <p:cNvSpPr>
            <a:spLocks noChangeArrowheads="1"/>
          </p:cNvSpPr>
          <p:nvPr/>
        </p:nvSpPr>
        <p:spPr bwMode="auto">
          <a:xfrm rot="10800000">
            <a:off x="704578" y="180418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5" name="Rounded Rectangle 84"/>
          <p:cNvSpPr/>
          <p:nvPr/>
        </p:nvSpPr>
        <p:spPr>
          <a:xfrm>
            <a:off x="1888298" y="1571612"/>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6" name="Rectangle 85"/>
          <p:cNvSpPr/>
          <p:nvPr/>
        </p:nvSpPr>
        <p:spPr>
          <a:xfrm>
            <a:off x="1745422" y="1684125"/>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7" name="AutoShape 3"/>
          <p:cNvSpPr>
            <a:spLocks noChangeArrowheads="1"/>
          </p:cNvSpPr>
          <p:nvPr/>
        </p:nvSpPr>
        <p:spPr bwMode="auto">
          <a:xfrm rot="16609938">
            <a:off x="1066196" y="158703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57" name="AutoShape 3"/>
          <p:cNvSpPr>
            <a:spLocks noChangeArrowheads="1"/>
          </p:cNvSpPr>
          <p:nvPr/>
        </p:nvSpPr>
        <p:spPr bwMode="auto">
          <a:xfrm rot="16609938">
            <a:off x="6575752" y="1066204"/>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73" name="AutoShape 3"/>
          <p:cNvSpPr>
            <a:spLocks noChangeArrowheads="1"/>
          </p:cNvSpPr>
          <p:nvPr/>
        </p:nvSpPr>
        <p:spPr bwMode="auto">
          <a:xfrm rot="16609938">
            <a:off x="1668642" y="1086967"/>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45"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Stage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57"/>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animEffect transition="in" filter="wipe(down)">
                                      <p:cBhvr>
                                        <p:cTn id="9" dur="500"/>
                                        <p:tgtEl>
                                          <p:spTgt spid="61"/>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up)">
                                      <p:cBhvr>
                                        <p:cTn id="18" dur="500"/>
                                        <p:tgtEl>
                                          <p:spTgt spid="60"/>
                                        </p:tgtEl>
                                      </p:cBhvr>
                                    </p:animEffect>
                                  </p:childTnLst>
                                </p:cTn>
                              </p:par>
                              <p:par>
                                <p:cTn id="19" presetID="8" presetClass="emph" presetSubtype="0" repeatCount="indefinite" fill="hold" grpId="0" nodeType="withEffect">
                                  <p:stCondLst>
                                    <p:cond delay="0"/>
                                  </p:stCondLst>
                                  <p:childTnLst>
                                    <p:animRot by="21600000">
                                      <p:cBhvr>
                                        <p:cTn id="20" dur="500" fill="hold"/>
                                        <p:tgtEl>
                                          <p:spTgt spid="73"/>
                                        </p:tgtEl>
                                        <p:attrNameLst>
                                          <p:attrName>r</p:attrName>
                                        </p:attrNameLst>
                                      </p:cBhvr>
                                    </p:animRot>
                                  </p:childTnLst>
                                </p:cTn>
                              </p:par>
                              <p:par>
                                <p:cTn id="21" presetID="22" presetClass="entr" presetSubtype="4" repeatCount="indefinite"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down)">
                                      <p:cBhvr>
                                        <p:cTn id="23" dur="500"/>
                                        <p:tgtEl>
                                          <p:spTgt spid="77"/>
                                        </p:tgtEl>
                                      </p:cBhvr>
                                    </p:animEffect>
                                  </p:childTnLst>
                                </p:cTn>
                              </p:par>
                              <p:par>
                                <p:cTn id="24" presetID="22" presetClass="entr" presetSubtype="4" repeatCount="indefinite"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wipe(down)">
                                      <p:cBhvr>
                                        <p:cTn id="26" dur="500"/>
                                        <p:tgtEl>
                                          <p:spTgt spid="84"/>
                                        </p:tgtEl>
                                      </p:cBhvr>
                                    </p:animEffect>
                                  </p:childTnLst>
                                </p:cTn>
                              </p:par>
                              <p:par>
                                <p:cTn id="27" presetID="22" presetClass="entr" presetSubtype="1" repeatCount="indefinite"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wipe(up)">
                                      <p:cBhvr>
                                        <p:cTn id="29" dur="500"/>
                                        <p:tgtEl>
                                          <p:spTgt spid="74"/>
                                        </p:tgtEl>
                                      </p:cBhvr>
                                    </p:animEffect>
                                  </p:childTnLst>
                                </p:cTn>
                              </p:par>
                              <p:par>
                                <p:cTn id="30" presetID="22" presetClass="entr" presetSubtype="1" repeatCount="indefinite"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up)">
                                      <p:cBhvr>
                                        <p:cTn id="32" dur="500"/>
                                        <p:tgtEl>
                                          <p:spTgt spid="76"/>
                                        </p:tgtEl>
                                      </p:cBhvr>
                                    </p:animEffect>
                                  </p:childTnLst>
                                </p:cTn>
                              </p:par>
                              <p:par>
                                <p:cTn id="33" presetID="8" presetClass="emph" presetSubtype="0" repeatCount="indefinite" fill="hold" grpId="0" nodeType="withEffect">
                                  <p:stCondLst>
                                    <p:cond delay="0"/>
                                  </p:stCondLst>
                                  <p:childTnLst>
                                    <p:animRot by="21600000">
                                      <p:cBhvr>
                                        <p:cTn id="34" dur="500" fill="hold"/>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61" grpId="0" animBg="1"/>
      <p:bldP spid="68" grpId="0" animBg="1"/>
      <p:bldP spid="74" grpId="0" animBg="1"/>
      <p:bldP spid="76" grpId="0" animBg="1"/>
      <p:bldP spid="77" grpId="0" animBg="1"/>
      <p:bldP spid="84" grpId="0" animBg="1"/>
      <p:bldP spid="87" grpId="0" animBg="1"/>
      <p:bldP spid="57" grpId="0" animBg="1"/>
      <p:bldP spid="7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Stage 2</a:t>
            </a:r>
          </a:p>
        </p:txBody>
      </p:sp>
      <p:pic>
        <p:nvPicPr>
          <p:cNvPr id="61"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65"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7"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8"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9"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0"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1"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2"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93"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94"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5"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6"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97"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98"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99"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0"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1"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2"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3"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4"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5"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06"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107" name="AutoShape 3"/>
          <p:cNvSpPr>
            <a:spLocks noChangeArrowheads="1"/>
          </p:cNvSpPr>
          <p:nvPr/>
        </p:nvSpPr>
        <p:spPr bwMode="auto">
          <a:xfrm rot="16609938">
            <a:off x="3137898" y="1423394"/>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08"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9"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10"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1"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2"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3"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4"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15"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16"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17"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18"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19"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120" name="AutoShape 3"/>
          <p:cNvSpPr>
            <a:spLocks noChangeArrowheads="1"/>
          </p:cNvSpPr>
          <p:nvPr/>
        </p:nvSpPr>
        <p:spPr bwMode="auto">
          <a:xfrm rot="16609938">
            <a:off x="5352476" y="1444157"/>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21"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2"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23"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4"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5"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6"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7"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8"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29"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30"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31"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32" name="Rounded Rectangle 131"/>
          <p:cNvSpPr/>
          <p:nvPr/>
        </p:nvSpPr>
        <p:spPr>
          <a:xfrm>
            <a:off x="6157124" y="1357298"/>
            <a:ext cx="612000" cy="204311"/>
          </a:xfrm>
          <a:prstGeom prst="roundRect">
            <a:avLst/>
          </a:prstGeom>
          <a:solidFill>
            <a:schemeClr val="tx1"/>
          </a:solidFill>
          <a:ln>
            <a:solidFill>
              <a:srgbClr val="FF0000"/>
            </a:solidFill>
          </a:ln>
        </p:spPr>
        <p:txBody>
          <a:bodyPr wrap="square" rtlCol="1">
            <a:spAutoFit/>
          </a:bodyPr>
          <a:lstStyle/>
          <a:p>
            <a:pPr algn="l"/>
            <a:r>
              <a:rPr lang="en-US" sz="600" strike="sngStrike" dirty="0" smtClean="0">
                <a:solidFill>
                  <a:srgbClr val="FF0000"/>
                </a:solidFill>
                <a:latin typeface="Arial" pitchFamily="34" charset="0"/>
                <a:cs typeface="Arial" pitchFamily="34" charset="0"/>
              </a:rPr>
              <a:t>No Heparin</a:t>
            </a:r>
            <a:endParaRPr lang="ar-SA" sz="600" strike="sngStrike" dirty="0" smtClean="0">
              <a:solidFill>
                <a:srgbClr val="FF0000"/>
              </a:solidFill>
              <a:latin typeface="Arial" pitchFamily="34" charset="0"/>
              <a:cs typeface="Arial" pitchFamily="34" charset="0"/>
            </a:endParaRPr>
          </a:p>
        </p:txBody>
      </p:sp>
      <p:sp>
        <p:nvSpPr>
          <p:cNvPr id="133" name="Rectangle 132"/>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4" name="Rounded Rectangle 133"/>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5" name="Rectangle 134"/>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6" name="Rounded Rectangle 135"/>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7" name="Rectangle 136"/>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8" name="Rounded Rectangle 137"/>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9" name="Rectangle 138"/>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4" name="AutoShape 3"/>
          <p:cNvSpPr>
            <a:spLocks noChangeArrowheads="1"/>
          </p:cNvSpPr>
          <p:nvPr/>
        </p:nvSpPr>
        <p:spPr bwMode="auto">
          <a:xfrm rot="16609938">
            <a:off x="1494824"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45"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46"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chemeClr val="bg1"/>
            </a:solidFill>
            <a:miter lim="800000"/>
            <a:headEnd/>
            <a:tailEnd/>
          </a:ln>
          <a:effectLst/>
        </p:spPr>
        <p:txBody>
          <a:bodyPr wrap="none" anchor="ctr"/>
          <a:lstStyle/>
          <a:p>
            <a:endParaRPr lang="ar-SA"/>
          </a:p>
        </p:txBody>
      </p:sp>
      <p:sp>
        <p:nvSpPr>
          <p:cNvPr id="66" name="AutoShape 3"/>
          <p:cNvSpPr>
            <a:spLocks noChangeArrowheads="1"/>
          </p:cNvSpPr>
          <p:nvPr/>
        </p:nvSpPr>
        <p:spPr bwMode="auto">
          <a:xfrm rot="16609938">
            <a:off x="3730162"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67" name="AutoShape 3"/>
          <p:cNvSpPr>
            <a:spLocks noChangeArrowheads="1"/>
          </p:cNvSpPr>
          <p:nvPr/>
        </p:nvSpPr>
        <p:spPr bwMode="auto">
          <a:xfrm rot="16609938">
            <a:off x="5944740"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graphicFrame>
        <p:nvGraphicFramePr>
          <p:cNvPr id="70" name="Table 69"/>
          <p:cNvGraphicFramePr>
            <a:graphicFrameLocks noGrp="1"/>
          </p:cNvGraphicFramePr>
          <p:nvPr/>
        </p:nvGraphicFramePr>
        <p:xfrm>
          <a:off x="142844" y="3429000"/>
          <a:ext cx="8784000" cy="3200416"/>
        </p:xfrm>
        <a:graphic>
          <a:graphicData uri="http://schemas.openxmlformats.org/drawingml/2006/table">
            <a:tbl>
              <a:tblPr rtl="1" firstRow="1" bandRow="1">
                <a:tableStyleId>{2D5ABB26-0587-4C30-8999-92F81FD0307C}</a:tableStyleId>
              </a:tblPr>
              <a:tblGrid>
                <a:gridCol w="1963318"/>
                <a:gridCol w="2429700"/>
                <a:gridCol w="2169162"/>
                <a:gridCol w="2221820"/>
              </a:tblGrid>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2d</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2c</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2b</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2a</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No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Low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latin typeface="Calibri" pitchFamily="34" charset="0"/>
                          <a:cs typeface="Calibri" pitchFamily="34" charset="0"/>
                        </a:rPr>
                        <a:t>mixed DNHD/AHD</a:t>
                      </a:r>
                      <a:r>
                        <a:rPr lang="en-US" sz="1800" i="1" baseline="30000" dirty="0" smtClean="0">
                          <a:latin typeface="Calibri" pitchFamily="34" charset="0"/>
                          <a:cs typeface="Calibri" pitchFamily="34" charset="0"/>
                        </a:rPr>
                        <a:t>PR </a:t>
                      </a:r>
                      <a:r>
                        <a:rPr lang="en-US" sz="1800" i="1" dirty="0" smtClean="0">
                          <a:latin typeface="Calibri" pitchFamily="34" charset="0"/>
                          <a:cs typeface="Calibri" pitchFamily="34" charset="0"/>
                        </a:rPr>
                        <a:t>sessions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16">
                <a:tc>
                  <a:txBody>
                    <a:bodyPr/>
                    <a:lstStyle/>
                    <a:p>
                      <a:pPr algn="l" rtl="0"/>
                      <a:r>
                        <a:rPr lang="en-US" sz="1800" dirty="0" smtClean="0">
                          <a:latin typeface="Calibri" pitchFamily="34" charset="0"/>
                          <a:cs typeface="Calibri" pitchFamily="34" charset="0"/>
                        </a:rPr>
                        <a:t> 10 children were treated with</a:t>
                      </a:r>
                      <a:endParaRPr lang="en-US" sz="1800" b="0" i="0" u="none" strike="noStrike" kern="12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One</a:t>
                      </a:r>
                      <a:r>
                        <a:rPr lang="en-US" sz="1800" baseline="0" dirty="0" smtClean="0">
                          <a:latin typeface="Calibri" pitchFamily="34" charset="0"/>
                          <a:cs typeface="Calibri" pitchFamily="34" charset="0"/>
                        </a:rPr>
                        <a:t> </a:t>
                      </a:r>
                      <a:r>
                        <a:rPr lang="en-US" sz="1800" dirty="0" smtClean="0">
                          <a:latin typeface="Calibri" pitchFamily="34" charset="0"/>
                          <a:cs typeface="Calibri" pitchFamily="34" charset="0"/>
                        </a:rPr>
                        <a:t>patient was treated with</a:t>
                      </a:r>
                      <a:r>
                        <a:rPr lang="en-US" sz="1800" b="1" dirty="0" smtClean="0">
                          <a:latin typeface="Calibri" pitchFamily="34" charset="0"/>
                          <a:cs typeface="Calibri" pitchFamily="34" charset="0"/>
                        </a:rPr>
                        <a:t> </a:t>
                      </a:r>
                      <a:r>
                        <a:rPr lang="en-US" sz="1800" dirty="0" smtClean="0">
                          <a:latin typeface="Calibri" pitchFamily="34" charset="0"/>
                          <a:cs typeface="Calibri" pitchFamily="34" charset="0"/>
                        </a:rPr>
                        <a:t>10 subsequent </a:t>
                      </a:r>
                      <a:r>
                        <a:rPr lang="en-US" sz="1800" i="1" dirty="0" smtClean="0">
                          <a:latin typeface="Calibri" pitchFamily="34" charset="0"/>
                          <a:cs typeface="Calibri" pitchFamily="34" charset="0"/>
                        </a:rPr>
                        <a:t> </a:t>
                      </a:r>
                      <a:r>
                        <a:rPr lang="en-US" sz="1800" i="0" dirty="0" smtClean="0">
                          <a:latin typeface="Calibri" pitchFamily="34" charset="0"/>
                          <a:cs typeface="Calibri" pitchFamily="34" charset="0"/>
                        </a:rPr>
                        <a:t>sessions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8 children were treated with 8 </a:t>
                      </a:r>
                      <a:r>
                        <a:rPr lang="en-US" sz="1800" baseline="0" dirty="0" smtClean="0">
                          <a:latin typeface="Calibri" pitchFamily="34" charset="0"/>
                          <a:cs typeface="Calibri" pitchFamily="34" charset="0"/>
                        </a:rPr>
                        <a:t>Sessions.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dirty="0" smtClean="0">
                          <a:latin typeface="Calibri" pitchFamily="34" charset="0"/>
                          <a:cs typeface="Calibri" pitchFamily="34" charset="0"/>
                        </a:rPr>
                        <a:t>10 children  were treated with 10 </a:t>
                      </a:r>
                      <a:r>
                        <a:rPr lang="en-US" sz="1800" i="0" baseline="0" dirty="0" smtClean="0">
                          <a:latin typeface="Calibri" pitchFamily="34" charset="0"/>
                          <a:cs typeface="Calibri" pitchFamily="34" charset="0"/>
                        </a:rPr>
                        <a:t>S</a:t>
                      </a:r>
                      <a:r>
                        <a:rPr lang="en-US" sz="1800" i="0" dirty="0" smtClean="0">
                          <a:latin typeface="Calibri" pitchFamily="34" charset="0"/>
                          <a:cs typeface="Calibri" pitchFamily="34" charset="0"/>
                        </a:rPr>
                        <a:t>essions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040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cs typeface="Calibri" pitchFamily="34" charset="0"/>
                        </a:rPr>
                        <a:t>Connections were flushed with normal saline and </a:t>
                      </a:r>
                      <a:r>
                        <a:rPr lang="en-US" sz="1800" dirty="0" smtClean="0">
                          <a:solidFill>
                            <a:srgbClr val="FFFF00"/>
                          </a:solidFill>
                          <a:latin typeface="Calibri" pitchFamily="34" charset="0"/>
                          <a:cs typeface="Calibri" pitchFamily="34" charset="0"/>
                        </a:rPr>
                        <a:t>the dose of the infused </a:t>
                      </a:r>
                      <a:r>
                        <a:rPr lang="en-US" sz="1800" dirty="0" smtClean="0">
                          <a:latin typeface="Calibri" pitchFamily="34" charset="0"/>
                          <a:cs typeface="Calibri" pitchFamily="34" charset="0"/>
                        </a:rPr>
                        <a:t> heparin </a:t>
                      </a:r>
                      <a:r>
                        <a:rPr lang="en-US" sz="1800" dirty="0" smtClean="0">
                          <a:solidFill>
                            <a:srgbClr val="FFFF00"/>
                          </a:solidFill>
                          <a:latin typeface="Calibri" pitchFamily="34" charset="0"/>
                          <a:cs typeface="Calibri" pitchFamily="34" charset="0"/>
                        </a:rPr>
                        <a:t>throughout the session was adjusted</a:t>
                      </a:r>
                      <a:r>
                        <a:rPr lang="en-US" sz="1800" dirty="0" smtClean="0">
                          <a:latin typeface="Calibri" pitchFamily="34" charset="0"/>
                          <a:cs typeface="Calibri" pitchFamily="34" charset="0"/>
                        </a:rPr>
                        <a:t> to keep the </a:t>
                      </a:r>
                      <a:r>
                        <a:rPr lang="en-US" sz="1800" dirty="0" err="1" smtClean="0">
                          <a:solidFill>
                            <a:srgbClr val="FFFF00"/>
                          </a:solidFill>
                          <a:latin typeface="Calibri" pitchFamily="34" charset="0"/>
                          <a:cs typeface="Calibri" pitchFamily="34" charset="0"/>
                        </a:rPr>
                        <a:t>prothrombin</a:t>
                      </a:r>
                      <a:r>
                        <a:rPr lang="en-US" sz="1800" dirty="0" smtClean="0">
                          <a:solidFill>
                            <a:srgbClr val="FFFF00"/>
                          </a:solidFill>
                          <a:latin typeface="Calibri" pitchFamily="34" charset="0"/>
                          <a:cs typeface="Calibri" pitchFamily="34" charset="0"/>
                        </a:rPr>
                        <a:t> time </a:t>
                      </a:r>
                      <a:r>
                        <a:rPr lang="en-US" sz="1800" dirty="0" smtClean="0">
                          <a:latin typeface="Calibri" pitchFamily="34" charset="0"/>
                          <a:cs typeface="Calibri" pitchFamily="34" charset="0"/>
                        </a:rPr>
                        <a:t>(PTT) just above 140% of the initial values. Blood clotting data were collected in this session. </a:t>
                      </a: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rtl="0"/>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1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9" name="Rectangle 68"/>
          <p:cNvSpPr/>
          <p:nvPr/>
        </p:nvSpPr>
        <p:spPr>
          <a:xfrm>
            <a:off x="-32" y="491504"/>
            <a:ext cx="2357454" cy="522351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1" name="Rectangle 70"/>
          <p:cNvSpPr/>
          <p:nvPr/>
        </p:nvSpPr>
        <p:spPr>
          <a:xfrm>
            <a:off x="4572000" y="491504"/>
            <a:ext cx="4572000" cy="522351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98"/>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animEffect transition="in" filter="wipe(down)">
                                      <p:cBhvr>
                                        <p:cTn id="9" dur="500"/>
                                        <p:tgtEl>
                                          <p:spTgt spid="89"/>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wipe(down)">
                                      <p:cBhvr>
                                        <p:cTn id="12" dur="500"/>
                                        <p:tgtEl>
                                          <p:spTgt spid="96"/>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wipe(up)">
                                      <p:cBhvr>
                                        <p:cTn id="18" dur="500"/>
                                        <p:tgtEl>
                                          <p:spTgt spid="88"/>
                                        </p:tgtEl>
                                      </p:cBhvr>
                                    </p:animEffect>
                                  </p:childTnLst>
                                </p:cTn>
                              </p:par>
                              <p:par>
                                <p:cTn id="19" presetID="22" presetClass="entr" presetSubtype="1" repeatCount="indefinite"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wipe(up)">
                                      <p:cBhvr>
                                        <p:cTn id="21" dur="500"/>
                                        <p:tgtEl>
                                          <p:spTgt spid="99"/>
                                        </p:tgtEl>
                                      </p:cBhvr>
                                    </p:animEffect>
                                  </p:childTnLst>
                                </p:cTn>
                              </p:par>
                              <p:par>
                                <p:cTn id="22" presetID="22" presetClass="entr" presetSubtype="1" repeatCount="indefinite"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wipe(up)">
                                      <p:cBhvr>
                                        <p:cTn id="24" dur="500"/>
                                        <p:tgtEl>
                                          <p:spTgt spid="100"/>
                                        </p:tgtEl>
                                      </p:cBhvr>
                                    </p:animEffect>
                                  </p:childTnLst>
                                </p:cTn>
                              </p:par>
                              <p:par>
                                <p:cTn id="25" presetID="22" presetClass="entr" presetSubtype="4" repeatCount="indefinite"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down)">
                                      <p:cBhvr>
                                        <p:cTn id="27" dur="500"/>
                                        <p:tgtEl>
                                          <p:spTgt spid="101"/>
                                        </p:tgtEl>
                                      </p:cBhvr>
                                    </p:animEffect>
                                  </p:childTnLst>
                                </p:cTn>
                              </p:par>
                              <p:par>
                                <p:cTn id="28" presetID="22" presetClass="entr" presetSubtype="4" repeatCount="indefinite" fill="hold" grpId="0" nodeType="with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wipe(down)">
                                      <p:cBhvr>
                                        <p:cTn id="30" dur="500"/>
                                        <p:tgtEl>
                                          <p:spTgt spid="105"/>
                                        </p:tgtEl>
                                      </p:cBhvr>
                                    </p:animEffect>
                                  </p:childTnLst>
                                </p:cTn>
                              </p:par>
                              <p:par>
                                <p:cTn id="31" presetID="8" presetClass="emph" presetSubtype="0" repeatCount="indefinite" fill="hold" grpId="0" nodeType="withEffect">
                                  <p:stCondLst>
                                    <p:cond delay="0"/>
                                  </p:stCondLst>
                                  <p:childTnLst>
                                    <p:animRot by="21600000">
                                      <p:cBhvr>
                                        <p:cTn id="32" dur="500" fill="hold"/>
                                        <p:tgtEl>
                                          <p:spTgt spid="107"/>
                                        </p:tgtEl>
                                        <p:attrNameLst>
                                          <p:attrName>r</p:attrName>
                                        </p:attrNameLst>
                                      </p:cBhvr>
                                    </p:animRot>
                                  </p:childTnLst>
                                </p:cTn>
                              </p:par>
                              <p:par>
                                <p:cTn id="33" presetID="22" presetClass="entr" presetSubtype="4" repeatCount="indefinite" fill="hold" grpId="0" nodeType="with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down)">
                                      <p:cBhvr>
                                        <p:cTn id="35" dur="500"/>
                                        <p:tgtEl>
                                          <p:spTgt spid="111"/>
                                        </p:tgtEl>
                                      </p:cBhvr>
                                    </p:animEffect>
                                  </p:childTnLst>
                                </p:cTn>
                              </p:par>
                              <p:par>
                                <p:cTn id="36" presetID="22" presetClass="entr" presetSubtype="4" repeatCount="indefinite"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wipe(down)">
                                      <p:cBhvr>
                                        <p:cTn id="38" dur="500"/>
                                        <p:tgtEl>
                                          <p:spTgt spid="118"/>
                                        </p:tgtEl>
                                      </p:cBhvr>
                                    </p:animEffect>
                                  </p:childTnLst>
                                </p:cTn>
                              </p:par>
                              <p:par>
                                <p:cTn id="39" presetID="22" presetClass="entr" presetSubtype="1" repeatCount="indefinite" fill="hold" grpId="0" nodeType="with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up)">
                                      <p:cBhvr>
                                        <p:cTn id="41" dur="500"/>
                                        <p:tgtEl>
                                          <p:spTgt spid="108"/>
                                        </p:tgtEl>
                                      </p:cBhvr>
                                    </p:animEffect>
                                  </p:childTnLst>
                                </p:cTn>
                              </p:par>
                              <p:par>
                                <p:cTn id="42" presetID="22" presetClass="entr" presetSubtype="1" repeatCount="indefinite" fill="hold" grpId="0"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par>
                                <p:cTn id="45" presetID="8" presetClass="emph" presetSubtype="0" repeatCount="indefinite" fill="hold" grpId="0" nodeType="withEffect">
                                  <p:stCondLst>
                                    <p:cond delay="0"/>
                                  </p:stCondLst>
                                  <p:childTnLst>
                                    <p:animRot by="21600000">
                                      <p:cBhvr>
                                        <p:cTn id="46" dur="500" fill="hold"/>
                                        <p:tgtEl>
                                          <p:spTgt spid="120"/>
                                        </p:tgtEl>
                                        <p:attrNameLst>
                                          <p:attrName>r</p:attrName>
                                        </p:attrNameLst>
                                      </p:cBhvr>
                                    </p:animRot>
                                  </p:childTnLst>
                                </p:cTn>
                              </p:par>
                              <p:par>
                                <p:cTn id="47" presetID="22" presetClass="entr" presetSubtype="4" repeatCount="indefinite"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wipe(down)">
                                      <p:cBhvr>
                                        <p:cTn id="49" dur="500"/>
                                        <p:tgtEl>
                                          <p:spTgt spid="124"/>
                                        </p:tgtEl>
                                      </p:cBhvr>
                                    </p:animEffect>
                                  </p:childTnLst>
                                </p:cTn>
                              </p:par>
                              <p:par>
                                <p:cTn id="50" presetID="22" presetClass="entr" presetSubtype="4" repeatCount="indefinite" fill="hold" grpId="0" nodeType="with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wipe(down)">
                                      <p:cBhvr>
                                        <p:cTn id="52" dur="500"/>
                                        <p:tgtEl>
                                          <p:spTgt spid="131"/>
                                        </p:tgtEl>
                                      </p:cBhvr>
                                    </p:animEffect>
                                  </p:childTnLst>
                                </p:cTn>
                              </p:par>
                              <p:par>
                                <p:cTn id="53" presetID="22" presetClass="entr" presetSubtype="1" repeatCount="indefinite" fill="hold" grpId="0" nodeType="withEffect">
                                  <p:stCondLst>
                                    <p:cond delay="0"/>
                                  </p:stCondLst>
                                  <p:childTnLst>
                                    <p:set>
                                      <p:cBhvr>
                                        <p:cTn id="54" dur="1" fill="hold">
                                          <p:stCondLst>
                                            <p:cond delay="0"/>
                                          </p:stCondLst>
                                        </p:cTn>
                                        <p:tgtEl>
                                          <p:spTgt spid="121"/>
                                        </p:tgtEl>
                                        <p:attrNameLst>
                                          <p:attrName>style.visibility</p:attrName>
                                        </p:attrNameLst>
                                      </p:cBhvr>
                                      <p:to>
                                        <p:strVal val="visible"/>
                                      </p:to>
                                    </p:set>
                                    <p:animEffect transition="in" filter="wipe(up)">
                                      <p:cBhvr>
                                        <p:cTn id="55" dur="500"/>
                                        <p:tgtEl>
                                          <p:spTgt spid="121"/>
                                        </p:tgtEl>
                                      </p:cBhvr>
                                    </p:animEffect>
                                  </p:childTnLst>
                                </p:cTn>
                              </p:par>
                              <p:par>
                                <p:cTn id="56" presetID="22" presetClass="entr" presetSubtype="1" repeatCount="indefinite" fill="hold" grpId="0" nodeType="withEffect">
                                  <p:stCondLst>
                                    <p:cond delay="0"/>
                                  </p:stCondLst>
                                  <p:childTnLst>
                                    <p:set>
                                      <p:cBhvr>
                                        <p:cTn id="57" dur="1" fill="hold">
                                          <p:stCondLst>
                                            <p:cond delay="0"/>
                                          </p:stCondLst>
                                        </p:cTn>
                                        <p:tgtEl>
                                          <p:spTgt spid="123"/>
                                        </p:tgtEl>
                                        <p:attrNameLst>
                                          <p:attrName>style.visibility</p:attrName>
                                        </p:attrNameLst>
                                      </p:cBhvr>
                                      <p:to>
                                        <p:strVal val="visible"/>
                                      </p:to>
                                    </p:set>
                                    <p:animEffect transition="in" filter="wipe(up)">
                                      <p:cBhvr>
                                        <p:cTn id="58" dur="500"/>
                                        <p:tgtEl>
                                          <p:spTgt spid="123"/>
                                        </p:tgtEl>
                                      </p:cBhvr>
                                    </p:animEffect>
                                  </p:childTnLst>
                                </p:cTn>
                              </p:par>
                              <p:par>
                                <p:cTn id="59" presetID="8" presetClass="emph" presetSubtype="0" repeatCount="indefinite" fill="hold" grpId="0" nodeType="withEffect">
                                  <p:stCondLst>
                                    <p:cond delay="0"/>
                                  </p:stCondLst>
                                  <p:childTnLst>
                                    <p:animRot by="21600000">
                                      <p:cBhvr>
                                        <p:cTn id="60" dur="500" fill="hold"/>
                                        <p:tgtEl>
                                          <p:spTgt spid="144"/>
                                        </p:tgtEl>
                                        <p:attrNameLst>
                                          <p:attrName>r</p:attrName>
                                        </p:attrNameLst>
                                      </p:cBhvr>
                                    </p:animRot>
                                  </p:childTnLst>
                                </p:cTn>
                              </p:par>
                              <p:par>
                                <p:cTn id="61" presetID="8" presetClass="emph" presetSubtype="0" repeatCount="indefinite" fill="hold" grpId="0" nodeType="withEffect">
                                  <p:stCondLst>
                                    <p:cond delay="0"/>
                                  </p:stCondLst>
                                  <p:childTnLst>
                                    <p:animRot by="21600000">
                                      <p:cBhvr>
                                        <p:cTn id="62" dur="500" fill="hold"/>
                                        <p:tgtEl>
                                          <p:spTgt spid="145"/>
                                        </p:tgtEl>
                                        <p:attrNameLst>
                                          <p:attrName>r</p:attrName>
                                        </p:attrNameLst>
                                      </p:cBhvr>
                                    </p:animRot>
                                  </p:childTnLst>
                                </p:cTn>
                              </p:par>
                              <p:par>
                                <p:cTn id="63" presetID="8" presetClass="emph" presetSubtype="0" repeatCount="indefinite" fill="hold" grpId="0" nodeType="withEffect">
                                  <p:stCondLst>
                                    <p:cond delay="0"/>
                                  </p:stCondLst>
                                  <p:childTnLst>
                                    <p:animRot by="21600000">
                                      <p:cBhvr>
                                        <p:cTn id="64" dur="500" fill="hold"/>
                                        <p:tgtEl>
                                          <p:spTgt spid="146"/>
                                        </p:tgtEl>
                                        <p:attrNameLst>
                                          <p:attrName>r</p:attrName>
                                        </p:attrNameLst>
                                      </p:cBhvr>
                                    </p:animRot>
                                  </p:childTnLst>
                                </p:cTn>
                              </p:par>
                              <p:par>
                                <p:cTn id="65" presetID="3" presetClass="entr" presetSubtype="10" repeatCount="indefinite" fill="hold" grpId="1" nodeType="with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blinds(horizontal)">
                                      <p:cBhvr>
                                        <p:cTn id="67" dur="500"/>
                                        <p:tgtEl>
                                          <p:spTgt spid="146"/>
                                        </p:tgtEl>
                                      </p:cBhvr>
                                    </p:animEffect>
                                  </p:childTnLst>
                                </p:cTn>
                              </p:par>
                              <p:par>
                                <p:cTn id="68" presetID="8" presetClass="emph" presetSubtype="0" repeatCount="indefinite" fill="hold" grpId="0" nodeType="withEffect">
                                  <p:stCondLst>
                                    <p:cond delay="0"/>
                                  </p:stCondLst>
                                  <p:childTnLst>
                                    <p:animRot by="21600000">
                                      <p:cBhvr>
                                        <p:cTn id="69" dur="500" fill="hold"/>
                                        <p:tgtEl>
                                          <p:spTgt spid="66"/>
                                        </p:tgtEl>
                                        <p:attrNameLst>
                                          <p:attrName>r</p:attrName>
                                        </p:attrNameLst>
                                      </p:cBhvr>
                                    </p:animRot>
                                  </p:childTnLst>
                                </p:cTn>
                              </p:par>
                              <p:par>
                                <p:cTn id="70" presetID="8" presetClass="emph" presetSubtype="0" repeatCount="indefinite" fill="hold" grpId="0" nodeType="withEffect">
                                  <p:stCondLst>
                                    <p:cond delay="0"/>
                                  </p:stCondLst>
                                  <p:childTnLst>
                                    <p:animRot by="21600000">
                                      <p:cBhvr>
                                        <p:cTn id="71" dur="500" fill="hold"/>
                                        <p:tgtEl>
                                          <p:spTgt spid="67"/>
                                        </p:tgtEl>
                                        <p:attrNameLst>
                                          <p:attrName>r</p:attrName>
                                        </p:attrNameLst>
                                      </p:cBhvr>
                                    </p:animRot>
                                  </p:childTnLst>
                                </p:cTn>
                              </p:par>
                              <p:par>
                                <p:cTn id="72" presetID="8" presetClass="exit" presetSubtype="16" repeatCount="indefinite" fill="hold" grpId="2" nodeType="withEffect">
                                  <p:stCondLst>
                                    <p:cond delay="0"/>
                                  </p:stCondLst>
                                  <p:childTnLst>
                                    <p:animEffect transition="out" filter="diamond(in)">
                                      <p:cBhvr>
                                        <p:cTn id="73" dur="5000"/>
                                        <p:tgtEl>
                                          <p:spTgt spid="146"/>
                                        </p:tgtEl>
                                      </p:cBhvr>
                                    </p:animEffect>
                                    <p:set>
                                      <p:cBhvr>
                                        <p:cTn id="74" dur="1" fill="hold">
                                          <p:stCondLst>
                                            <p:cond delay="4999"/>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8" grpId="0" animBg="1"/>
      <p:bldP spid="89" grpId="0" animBg="1"/>
      <p:bldP spid="96" grpId="0" animBg="1"/>
      <p:bldP spid="98" grpId="0" animBg="1"/>
      <p:bldP spid="99" grpId="0" animBg="1"/>
      <p:bldP spid="100" grpId="0" animBg="1"/>
      <p:bldP spid="101" grpId="0" animBg="1"/>
      <p:bldP spid="105" grpId="0" animBg="1"/>
      <p:bldP spid="107" grpId="0" animBg="1"/>
      <p:bldP spid="108" grpId="0" animBg="1"/>
      <p:bldP spid="110" grpId="0" animBg="1"/>
      <p:bldP spid="111" grpId="0" animBg="1"/>
      <p:bldP spid="118" grpId="0" animBg="1"/>
      <p:bldP spid="120" grpId="0" animBg="1"/>
      <p:bldP spid="121" grpId="0" animBg="1"/>
      <p:bldP spid="123" grpId="0" animBg="1"/>
      <p:bldP spid="124" grpId="0" animBg="1"/>
      <p:bldP spid="131" grpId="0" animBg="1"/>
      <p:bldP spid="144" grpId="0" animBg="1"/>
      <p:bldP spid="145" grpId="0" animBg="1"/>
      <p:bldP spid="146" grpId="0" animBg="1"/>
      <p:bldP spid="146" grpId="1" animBg="1"/>
      <p:bldP spid="146" grpId="2" animBg="1"/>
      <p:bldP spid="66" grpId="0" animBg="1"/>
      <p:bldP spid="6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Stage 2</a:t>
            </a:r>
          </a:p>
        </p:txBody>
      </p:sp>
      <p:pic>
        <p:nvPicPr>
          <p:cNvPr id="61"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65"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7"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8"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9"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0"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1"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2"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93"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94"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5"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6"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97"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98"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99"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0"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1"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2"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3"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4"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5"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06"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107" name="AutoShape 3"/>
          <p:cNvSpPr>
            <a:spLocks noChangeArrowheads="1"/>
          </p:cNvSpPr>
          <p:nvPr/>
        </p:nvSpPr>
        <p:spPr bwMode="auto">
          <a:xfrm rot="16609938">
            <a:off x="3137898" y="1423394"/>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08"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9"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10"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1"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2"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3"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4"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15"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16"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17"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18"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19"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120" name="AutoShape 3"/>
          <p:cNvSpPr>
            <a:spLocks noChangeArrowheads="1"/>
          </p:cNvSpPr>
          <p:nvPr/>
        </p:nvSpPr>
        <p:spPr bwMode="auto">
          <a:xfrm rot="16609938">
            <a:off x="5352476" y="1444157"/>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21"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2"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23"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4"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5"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6"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7"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8"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29"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30"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31"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32" name="Rounded Rectangle 131"/>
          <p:cNvSpPr/>
          <p:nvPr/>
        </p:nvSpPr>
        <p:spPr>
          <a:xfrm>
            <a:off x="6157124" y="1357298"/>
            <a:ext cx="612000" cy="204311"/>
          </a:xfrm>
          <a:prstGeom prst="roundRect">
            <a:avLst/>
          </a:prstGeom>
          <a:solidFill>
            <a:schemeClr val="tx1"/>
          </a:solidFill>
          <a:ln>
            <a:solidFill>
              <a:srgbClr val="FF0000"/>
            </a:solidFill>
          </a:ln>
        </p:spPr>
        <p:txBody>
          <a:bodyPr wrap="square" rtlCol="1">
            <a:spAutoFit/>
          </a:bodyPr>
          <a:lstStyle/>
          <a:p>
            <a:pPr algn="l"/>
            <a:r>
              <a:rPr lang="en-US" sz="600" strike="sngStrike" dirty="0" smtClean="0">
                <a:solidFill>
                  <a:srgbClr val="FF0000"/>
                </a:solidFill>
                <a:latin typeface="Arial" pitchFamily="34" charset="0"/>
                <a:cs typeface="Arial" pitchFamily="34" charset="0"/>
              </a:rPr>
              <a:t>No Heparin</a:t>
            </a:r>
            <a:endParaRPr lang="ar-SA" sz="600" strike="sngStrike" dirty="0" smtClean="0">
              <a:solidFill>
                <a:srgbClr val="FF0000"/>
              </a:solidFill>
              <a:latin typeface="Arial" pitchFamily="34" charset="0"/>
              <a:cs typeface="Arial" pitchFamily="34" charset="0"/>
            </a:endParaRPr>
          </a:p>
        </p:txBody>
      </p:sp>
      <p:sp>
        <p:nvSpPr>
          <p:cNvPr id="133" name="Rectangle 132"/>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4" name="Rounded Rectangle 133"/>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5" name="Rectangle 134"/>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6" name="Rounded Rectangle 135"/>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7" name="Rectangle 136"/>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8" name="Rounded Rectangle 137"/>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9" name="Rectangle 138"/>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4" name="AutoShape 3"/>
          <p:cNvSpPr>
            <a:spLocks noChangeArrowheads="1"/>
          </p:cNvSpPr>
          <p:nvPr/>
        </p:nvSpPr>
        <p:spPr bwMode="auto">
          <a:xfrm rot="16609938">
            <a:off x="1494824"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45"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46"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chemeClr val="bg1"/>
            </a:solidFill>
            <a:miter lim="800000"/>
            <a:headEnd/>
            <a:tailEnd/>
          </a:ln>
          <a:effectLst/>
        </p:spPr>
        <p:txBody>
          <a:bodyPr wrap="none" anchor="ctr"/>
          <a:lstStyle/>
          <a:p>
            <a:endParaRPr lang="ar-SA"/>
          </a:p>
        </p:txBody>
      </p:sp>
      <p:sp>
        <p:nvSpPr>
          <p:cNvPr id="66" name="AutoShape 3"/>
          <p:cNvSpPr>
            <a:spLocks noChangeArrowheads="1"/>
          </p:cNvSpPr>
          <p:nvPr/>
        </p:nvSpPr>
        <p:spPr bwMode="auto">
          <a:xfrm rot="16609938">
            <a:off x="3730162"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67" name="AutoShape 3"/>
          <p:cNvSpPr>
            <a:spLocks noChangeArrowheads="1"/>
          </p:cNvSpPr>
          <p:nvPr/>
        </p:nvSpPr>
        <p:spPr bwMode="auto">
          <a:xfrm rot="16609938">
            <a:off x="5944740"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graphicFrame>
        <p:nvGraphicFramePr>
          <p:cNvPr id="70" name="Table 69"/>
          <p:cNvGraphicFramePr>
            <a:graphicFrameLocks noGrp="1"/>
          </p:cNvGraphicFramePr>
          <p:nvPr/>
        </p:nvGraphicFramePr>
        <p:xfrm>
          <a:off x="142844" y="3429000"/>
          <a:ext cx="8784000" cy="3156422"/>
        </p:xfrm>
        <a:graphic>
          <a:graphicData uri="http://schemas.openxmlformats.org/drawingml/2006/table">
            <a:tbl>
              <a:tblPr rtl="1" firstRow="1" bandRow="1">
                <a:tableStyleId>{2D5ABB26-0587-4C30-8999-92F81FD0307C}</a:tableStyleId>
              </a:tblPr>
              <a:tblGrid>
                <a:gridCol w="1963318"/>
                <a:gridCol w="2429700"/>
                <a:gridCol w="2169162"/>
                <a:gridCol w="2221820"/>
              </a:tblGrid>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2d</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2c</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2b</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2a</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No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Low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latin typeface="Calibri" pitchFamily="34" charset="0"/>
                          <a:cs typeface="Calibri" pitchFamily="34" charset="0"/>
                        </a:rPr>
                        <a:t>mixed DNHD/AHD</a:t>
                      </a:r>
                      <a:r>
                        <a:rPr lang="en-US" sz="1800" i="1" baseline="30000" dirty="0" smtClean="0">
                          <a:latin typeface="Calibri" pitchFamily="34" charset="0"/>
                          <a:cs typeface="Calibri" pitchFamily="34" charset="0"/>
                        </a:rPr>
                        <a:t>PR </a:t>
                      </a:r>
                      <a:r>
                        <a:rPr lang="en-US" sz="1800" i="1" dirty="0" smtClean="0">
                          <a:latin typeface="Calibri" pitchFamily="34" charset="0"/>
                          <a:cs typeface="Calibri" pitchFamily="34" charset="0"/>
                        </a:rPr>
                        <a:t>sessions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16">
                <a:tc>
                  <a:txBody>
                    <a:bodyPr/>
                    <a:lstStyle/>
                    <a:p>
                      <a:pPr algn="l" rtl="0"/>
                      <a:r>
                        <a:rPr lang="en-US" sz="1800" dirty="0" smtClean="0">
                          <a:latin typeface="Calibri" pitchFamily="34" charset="0"/>
                          <a:cs typeface="Calibri" pitchFamily="34" charset="0"/>
                        </a:rPr>
                        <a:t> 10 children were treated with</a:t>
                      </a:r>
                      <a:endParaRPr lang="en-US" sz="1800" b="0" i="0" u="none" strike="noStrike" kern="12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One</a:t>
                      </a:r>
                      <a:r>
                        <a:rPr lang="en-US" sz="1800" baseline="0" dirty="0" smtClean="0">
                          <a:latin typeface="Calibri" pitchFamily="34" charset="0"/>
                          <a:cs typeface="Calibri" pitchFamily="34" charset="0"/>
                        </a:rPr>
                        <a:t> </a:t>
                      </a:r>
                      <a:r>
                        <a:rPr lang="en-US" sz="1800" dirty="0" smtClean="0">
                          <a:latin typeface="Calibri" pitchFamily="34" charset="0"/>
                          <a:cs typeface="Calibri" pitchFamily="34" charset="0"/>
                        </a:rPr>
                        <a:t>patient was treated with</a:t>
                      </a:r>
                      <a:r>
                        <a:rPr lang="en-US" sz="1800" b="1" dirty="0" smtClean="0">
                          <a:latin typeface="Calibri" pitchFamily="34" charset="0"/>
                          <a:cs typeface="Calibri" pitchFamily="34" charset="0"/>
                        </a:rPr>
                        <a:t> </a:t>
                      </a:r>
                      <a:r>
                        <a:rPr lang="en-US" sz="1800" dirty="0" smtClean="0">
                          <a:latin typeface="Calibri" pitchFamily="34" charset="0"/>
                          <a:cs typeface="Calibri" pitchFamily="34" charset="0"/>
                        </a:rPr>
                        <a:t>10 subsequent </a:t>
                      </a:r>
                      <a:r>
                        <a:rPr lang="en-US" sz="1800" i="1" dirty="0" smtClean="0">
                          <a:latin typeface="Calibri" pitchFamily="34" charset="0"/>
                          <a:cs typeface="Calibri" pitchFamily="34" charset="0"/>
                        </a:rPr>
                        <a:t> </a:t>
                      </a:r>
                      <a:r>
                        <a:rPr lang="en-US" sz="1800" i="0" dirty="0" smtClean="0">
                          <a:latin typeface="Calibri" pitchFamily="34" charset="0"/>
                          <a:cs typeface="Calibri" pitchFamily="34" charset="0"/>
                        </a:rPr>
                        <a:t>sessions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8 children were treated with 8 </a:t>
                      </a:r>
                      <a:r>
                        <a:rPr lang="en-US" sz="1800" baseline="0" dirty="0" smtClean="0">
                          <a:latin typeface="Calibri" pitchFamily="34" charset="0"/>
                          <a:cs typeface="Calibri" pitchFamily="34" charset="0"/>
                        </a:rPr>
                        <a:t>Sessions.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dirty="0" smtClean="0">
                          <a:latin typeface="Calibri" pitchFamily="34" charset="0"/>
                          <a:cs typeface="Calibri" pitchFamily="34" charset="0"/>
                        </a:rPr>
                        <a:t>10 children  were treated with 10 </a:t>
                      </a:r>
                      <a:r>
                        <a:rPr lang="en-US" sz="1800" i="0" baseline="0" dirty="0" smtClean="0">
                          <a:latin typeface="Calibri" pitchFamily="34" charset="0"/>
                          <a:cs typeface="Calibri" pitchFamily="34" charset="0"/>
                        </a:rPr>
                        <a:t>S</a:t>
                      </a:r>
                      <a:r>
                        <a:rPr lang="en-US" sz="1800" i="0" dirty="0" smtClean="0">
                          <a:latin typeface="Calibri" pitchFamily="34" charset="0"/>
                          <a:cs typeface="Calibri" pitchFamily="34" charset="0"/>
                        </a:rPr>
                        <a:t>essions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040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cs typeface="Calibri" pitchFamily="34" charset="0"/>
                        </a:rPr>
                        <a:t>Connections were regularly flushed with normal saline, </a:t>
                      </a:r>
                      <a:r>
                        <a:rPr lang="en-US" sz="1800" dirty="0" smtClean="0">
                          <a:solidFill>
                            <a:srgbClr val="FFFF00"/>
                          </a:solidFill>
                          <a:latin typeface="Calibri" pitchFamily="34" charset="0"/>
                          <a:cs typeface="Calibri" pitchFamily="34" charset="0"/>
                        </a:rPr>
                        <a:t>three times per week for a period of approximately 3 weeks. </a:t>
                      </a:r>
                      <a:r>
                        <a:rPr lang="en-US" sz="1800" dirty="0" smtClean="0">
                          <a:latin typeface="Calibri" pitchFamily="34" charset="0"/>
                          <a:cs typeface="Calibri" pitchFamily="34" charset="0"/>
                        </a:rPr>
                        <a:t>Blood clotting data were documented. </a:t>
                      </a:r>
                      <a:endParaRPr lang="ar-SA" sz="1800" dirty="0" smtClean="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rtl="0"/>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1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9" name="Rectangle 68"/>
          <p:cNvSpPr/>
          <p:nvPr/>
        </p:nvSpPr>
        <p:spPr>
          <a:xfrm>
            <a:off x="-32" y="491504"/>
            <a:ext cx="4572032" cy="522351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1" name="Rectangle 70"/>
          <p:cNvSpPr/>
          <p:nvPr/>
        </p:nvSpPr>
        <p:spPr>
          <a:xfrm>
            <a:off x="6929454" y="491504"/>
            <a:ext cx="2214546" cy="522351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98"/>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animEffect transition="in" filter="wipe(down)">
                                      <p:cBhvr>
                                        <p:cTn id="9" dur="500"/>
                                        <p:tgtEl>
                                          <p:spTgt spid="89"/>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wipe(down)">
                                      <p:cBhvr>
                                        <p:cTn id="12" dur="500"/>
                                        <p:tgtEl>
                                          <p:spTgt spid="96"/>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wipe(up)">
                                      <p:cBhvr>
                                        <p:cTn id="18" dur="500"/>
                                        <p:tgtEl>
                                          <p:spTgt spid="88"/>
                                        </p:tgtEl>
                                      </p:cBhvr>
                                    </p:animEffect>
                                  </p:childTnLst>
                                </p:cTn>
                              </p:par>
                              <p:par>
                                <p:cTn id="19" presetID="22" presetClass="entr" presetSubtype="1" repeatCount="indefinite"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wipe(up)">
                                      <p:cBhvr>
                                        <p:cTn id="21" dur="500"/>
                                        <p:tgtEl>
                                          <p:spTgt spid="99"/>
                                        </p:tgtEl>
                                      </p:cBhvr>
                                    </p:animEffect>
                                  </p:childTnLst>
                                </p:cTn>
                              </p:par>
                              <p:par>
                                <p:cTn id="22" presetID="22" presetClass="entr" presetSubtype="1" repeatCount="indefinite"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wipe(up)">
                                      <p:cBhvr>
                                        <p:cTn id="24" dur="500"/>
                                        <p:tgtEl>
                                          <p:spTgt spid="100"/>
                                        </p:tgtEl>
                                      </p:cBhvr>
                                    </p:animEffect>
                                  </p:childTnLst>
                                </p:cTn>
                              </p:par>
                              <p:par>
                                <p:cTn id="25" presetID="22" presetClass="entr" presetSubtype="4" repeatCount="indefinite"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down)">
                                      <p:cBhvr>
                                        <p:cTn id="27" dur="500"/>
                                        <p:tgtEl>
                                          <p:spTgt spid="101"/>
                                        </p:tgtEl>
                                      </p:cBhvr>
                                    </p:animEffect>
                                  </p:childTnLst>
                                </p:cTn>
                              </p:par>
                              <p:par>
                                <p:cTn id="28" presetID="22" presetClass="entr" presetSubtype="4" repeatCount="indefinite" fill="hold" grpId="0" nodeType="with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wipe(down)">
                                      <p:cBhvr>
                                        <p:cTn id="30" dur="500"/>
                                        <p:tgtEl>
                                          <p:spTgt spid="105"/>
                                        </p:tgtEl>
                                      </p:cBhvr>
                                    </p:animEffect>
                                  </p:childTnLst>
                                </p:cTn>
                              </p:par>
                              <p:par>
                                <p:cTn id="31" presetID="8" presetClass="emph" presetSubtype="0" repeatCount="indefinite" fill="hold" grpId="0" nodeType="withEffect">
                                  <p:stCondLst>
                                    <p:cond delay="0"/>
                                  </p:stCondLst>
                                  <p:childTnLst>
                                    <p:animRot by="21600000">
                                      <p:cBhvr>
                                        <p:cTn id="32" dur="500" fill="hold"/>
                                        <p:tgtEl>
                                          <p:spTgt spid="107"/>
                                        </p:tgtEl>
                                        <p:attrNameLst>
                                          <p:attrName>r</p:attrName>
                                        </p:attrNameLst>
                                      </p:cBhvr>
                                    </p:animRot>
                                  </p:childTnLst>
                                </p:cTn>
                              </p:par>
                              <p:par>
                                <p:cTn id="33" presetID="22" presetClass="entr" presetSubtype="4" repeatCount="indefinite" fill="hold" grpId="0" nodeType="with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down)">
                                      <p:cBhvr>
                                        <p:cTn id="35" dur="500"/>
                                        <p:tgtEl>
                                          <p:spTgt spid="111"/>
                                        </p:tgtEl>
                                      </p:cBhvr>
                                    </p:animEffect>
                                  </p:childTnLst>
                                </p:cTn>
                              </p:par>
                              <p:par>
                                <p:cTn id="36" presetID="22" presetClass="entr" presetSubtype="4" repeatCount="indefinite"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wipe(down)">
                                      <p:cBhvr>
                                        <p:cTn id="38" dur="500"/>
                                        <p:tgtEl>
                                          <p:spTgt spid="118"/>
                                        </p:tgtEl>
                                      </p:cBhvr>
                                    </p:animEffect>
                                  </p:childTnLst>
                                </p:cTn>
                              </p:par>
                              <p:par>
                                <p:cTn id="39" presetID="22" presetClass="entr" presetSubtype="1" repeatCount="indefinite" fill="hold" grpId="0" nodeType="with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up)">
                                      <p:cBhvr>
                                        <p:cTn id="41" dur="500"/>
                                        <p:tgtEl>
                                          <p:spTgt spid="108"/>
                                        </p:tgtEl>
                                      </p:cBhvr>
                                    </p:animEffect>
                                  </p:childTnLst>
                                </p:cTn>
                              </p:par>
                              <p:par>
                                <p:cTn id="42" presetID="22" presetClass="entr" presetSubtype="1" repeatCount="indefinite" fill="hold" grpId="0"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par>
                                <p:cTn id="45" presetID="8" presetClass="emph" presetSubtype="0" repeatCount="indefinite" fill="hold" grpId="0" nodeType="withEffect">
                                  <p:stCondLst>
                                    <p:cond delay="0"/>
                                  </p:stCondLst>
                                  <p:childTnLst>
                                    <p:animRot by="21600000">
                                      <p:cBhvr>
                                        <p:cTn id="46" dur="500" fill="hold"/>
                                        <p:tgtEl>
                                          <p:spTgt spid="120"/>
                                        </p:tgtEl>
                                        <p:attrNameLst>
                                          <p:attrName>r</p:attrName>
                                        </p:attrNameLst>
                                      </p:cBhvr>
                                    </p:animRot>
                                  </p:childTnLst>
                                </p:cTn>
                              </p:par>
                              <p:par>
                                <p:cTn id="47" presetID="22" presetClass="entr" presetSubtype="4" repeatCount="indefinite"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wipe(down)">
                                      <p:cBhvr>
                                        <p:cTn id="49" dur="500"/>
                                        <p:tgtEl>
                                          <p:spTgt spid="124"/>
                                        </p:tgtEl>
                                      </p:cBhvr>
                                    </p:animEffect>
                                  </p:childTnLst>
                                </p:cTn>
                              </p:par>
                              <p:par>
                                <p:cTn id="50" presetID="22" presetClass="entr" presetSubtype="4" repeatCount="indefinite" fill="hold" grpId="0" nodeType="with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wipe(down)">
                                      <p:cBhvr>
                                        <p:cTn id="52" dur="500"/>
                                        <p:tgtEl>
                                          <p:spTgt spid="131"/>
                                        </p:tgtEl>
                                      </p:cBhvr>
                                    </p:animEffect>
                                  </p:childTnLst>
                                </p:cTn>
                              </p:par>
                              <p:par>
                                <p:cTn id="53" presetID="22" presetClass="entr" presetSubtype="1" repeatCount="indefinite" fill="hold" grpId="0" nodeType="withEffect">
                                  <p:stCondLst>
                                    <p:cond delay="0"/>
                                  </p:stCondLst>
                                  <p:childTnLst>
                                    <p:set>
                                      <p:cBhvr>
                                        <p:cTn id="54" dur="1" fill="hold">
                                          <p:stCondLst>
                                            <p:cond delay="0"/>
                                          </p:stCondLst>
                                        </p:cTn>
                                        <p:tgtEl>
                                          <p:spTgt spid="121"/>
                                        </p:tgtEl>
                                        <p:attrNameLst>
                                          <p:attrName>style.visibility</p:attrName>
                                        </p:attrNameLst>
                                      </p:cBhvr>
                                      <p:to>
                                        <p:strVal val="visible"/>
                                      </p:to>
                                    </p:set>
                                    <p:animEffect transition="in" filter="wipe(up)">
                                      <p:cBhvr>
                                        <p:cTn id="55" dur="500"/>
                                        <p:tgtEl>
                                          <p:spTgt spid="121"/>
                                        </p:tgtEl>
                                      </p:cBhvr>
                                    </p:animEffect>
                                  </p:childTnLst>
                                </p:cTn>
                              </p:par>
                              <p:par>
                                <p:cTn id="56" presetID="22" presetClass="entr" presetSubtype="1" repeatCount="indefinite" fill="hold" grpId="0" nodeType="withEffect">
                                  <p:stCondLst>
                                    <p:cond delay="0"/>
                                  </p:stCondLst>
                                  <p:childTnLst>
                                    <p:set>
                                      <p:cBhvr>
                                        <p:cTn id="57" dur="1" fill="hold">
                                          <p:stCondLst>
                                            <p:cond delay="0"/>
                                          </p:stCondLst>
                                        </p:cTn>
                                        <p:tgtEl>
                                          <p:spTgt spid="123"/>
                                        </p:tgtEl>
                                        <p:attrNameLst>
                                          <p:attrName>style.visibility</p:attrName>
                                        </p:attrNameLst>
                                      </p:cBhvr>
                                      <p:to>
                                        <p:strVal val="visible"/>
                                      </p:to>
                                    </p:set>
                                    <p:animEffect transition="in" filter="wipe(up)">
                                      <p:cBhvr>
                                        <p:cTn id="58" dur="500"/>
                                        <p:tgtEl>
                                          <p:spTgt spid="123"/>
                                        </p:tgtEl>
                                      </p:cBhvr>
                                    </p:animEffect>
                                  </p:childTnLst>
                                </p:cTn>
                              </p:par>
                              <p:par>
                                <p:cTn id="59" presetID="8" presetClass="emph" presetSubtype="0" repeatCount="indefinite" fill="hold" grpId="0" nodeType="withEffect">
                                  <p:stCondLst>
                                    <p:cond delay="0"/>
                                  </p:stCondLst>
                                  <p:childTnLst>
                                    <p:animRot by="21600000">
                                      <p:cBhvr>
                                        <p:cTn id="60" dur="500" fill="hold"/>
                                        <p:tgtEl>
                                          <p:spTgt spid="144"/>
                                        </p:tgtEl>
                                        <p:attrNameLst>
                                          <p:attrName>r</p:attrName>
                                        </p:attrNameLst>
                                      </p:cBhvr>
                                    </p:animRot>
                                  </p:childTnLst>
                                </p:cTn>
                              </p:par>
                              <p:par>
                                <p:cTn id="61" presetID="8" presetClass="emph" presetSubtype="0" repeatCount="indefinite" fill="hold" grpId="0" nodeType="withEffect">
                                  <p:stCondLst>
                                    <p:cond delay="0"/>
                                  </p:stCondLst>
                                  <p:childTnLst>
                                    <p:animRot by="21600000">
                                      <p:cBhvr>
                                        <p:cTn id="62" dur="500" fill="hold"/>
                                        <p:tgtEl>
                                          <p:spTgt spid="145"/>
                                        </p:tgtEl>
                                        <p:attrNameLst>
                                          <p:attrName>r</p:attrName>
                                        </p:attrNameLst>
                                      </p:cBhvr>
                                    </p:animRot>
                                  </p:childTnLst>
                                </p:cTn>
                              </p:par>
                              <p:par>
                                <p:cTn id="63" presetID="8" presetClass="emph" presetSubtype="0" repeatCount="indefinite" fill="hold" grpId="0" nodeType="withEffect">
                                  <p:stCondLst>
                                    <p:cond delay="0"/>
                                  </p:stCondLst>
                                  <p:childTnLst>
                                    <p:animRot by="21600000">
                                      <p:cBhvr>
                                        <p:cTn id="64" dur="500" fill="hold"/>
                                        <p:tgtEl>
                                          <p:spTgt spid="146"/>
                                        </p:tgtEl>
                                        <p:attrNameLst>
                                          <p:attrName>r</p:attrName>
                                        </p:attrNameLst>
                                      </p:cBhvr>
                                    </p:animRot>
                                  </p:childTnLst>
                                </p:cTn>
                              </p:par>
                              <p:par>
                                <p:cTn id="65" presetID="3" presetClass="entr" presetSubtype="10" repeatCount="indefinite" fill="hold" grpId="1" nodeType="with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blinds(horizontal)">
                                      <p:cBhvr>
                                        <p:cTn id="67" dur="500"/>
                                        <p:tgtEl>
                                          <p:spTgt spid="146"/>
                                        </p:tgtEl>
                                      </p:cBhvr>
                                    </p:animEffect>
                                  </p:childTnLst>
                                </p:cTn>
                              </p:par>
                              <p:par>
                                <p:cTn id="68" presetID="8" presetClass="emph" presetSubtype="0" repeatCount="indefinite" fill="hold" grpId="0" nodeType="withEffect">
                                  <p:stCondLst>
                                    <p:cond delay="0"/>
                                  </p:stCondLst>
                                  <p:childTnLst>
                                    <p:animRot by="21600000">
                                      <p:cBhvr>
                                        <p:cTn id="69" dur="500" fill="hold"/>
                                        <p:tgtEl>
                                          <p:spTgt spid="66"/>
                                        </p:tgtEl>
                                        <p:attrNameLst>
                                          <p:attrName>r</p:attrName>
                                        </p:attrNameLst>
                                      </p:cBhvr>
                                    </p:animRot>
                                  </p:childTnLst>
                                </p:cTn>
                              </p:par>
                              <p:par>
                                <p:cTn id="70" presetID="8" presetClass="emph" presetSubtype="0" repeatCount="indefinite" fill="hold" grpId="0" nodeType="withEffect">
                                  <p:stCondLst>
                                    <p:cond delay="0"/>
                                  </p:stCondLst>
                                  <p:childTnLst>
                                    <p:animRot by="21600000">
                                      <p:cBhvr>
                                        <p:cTn id="71" dur="500" fill="hold"/>
                                        <p:tgtEl>
                                          <p:spTgt spid="67"/>
                                        </p:tgtEl>
                                        <p:attrNameLst>
                                          <p:attrName>r</p:attrName>
                                        </p:attrNameLst>
                                      </p:cBhvr>
                                    </p:animRot>
                                  </p:childTnLst>
                                </p:cTn>
                              </p:par>
                              <p:par>
                                <p:cTn id="72" presetID="8" presetClass="exit" presetSubtype="16" repeatCount="indefinite" fill="hold" grpId="2" nodeType="withEffect">
                                  <p:stCondLst>
                                    <p:cond delay="0"/>
                                  </p:stCondLst>
                                  <p:childTnLst>
                                    <p:animEffect transition="out" filter="diamond(in)">
                                      <p:cBhvr>
                                        <p:cTn id="73" dur="5000"/>
                                        <p:tgtEl>
                                          <p:spTgt spid="146"/>
                                        </p:tgtEl>
                                      </p:cBhvr>
                                    </p:animEffect>
                                    <p:set>
                                      <p:cBhvr>
                                        <p:cTn id="74" dur="1" fill="hold">
                                          <p:stCondLst>
                                            <p:cond delay="4999"/>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8" grpId="0" animBg="1"/>
      <p:bldP spid="89" grpId="0" animBg="1"/>
      <p:bldP spid="96" grpId="0" animBg="1"/>
      <p:bldP spid="98" grpId="0" animBg="1"/>
      <p:bldP spid="99" grpId="0" animBg="1"/>
      <p:bldP spid="100" grpId="0" animBg="1"/>
      <p:bldP spid="101" grpId="0" animBg="1"/>
      <p:bldP spid="105" grpId="0" animBg="1"/>
      <p:bldP spid="107" grpId="0" animBg="1"/>
      <p:bldP spid="108" grpId="0" animBg="1"/>
      <p:bldP spid="110" grpId="0" animBg="1"/>
      <p:bldP spid="111" grpId="0" animBg="1"/>
      <p:bldP spid="118" grpId="0" animBg="1"/>
      <p:bldP spid="120" grpId="0" animBg="1"/>
      <p:bldP spid="121" grpId="0" animBg="1"/>
      <p:bldP spid="123" grpId="0" animBg="1"/>
      <p:bldP spid="124" grpId="0" animBg="1"/>
      <p:bldP spid="131" grpId="0" animBg="1"/>
      <p:bldP spid="144" grpId="0" animBg="1"/>
      <p:bldP spid="145" grpId="0" animBg="1"/>
      <p:bldP spid="146" grpId="0" animBg="1"/>
      <p:bldP spid="146" grpId="1" animBg="1"/>
      <p:bldP spid="146" grpId="2"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9718" y="5226808"/>
            <a:ext cx="8640000" cy="1631216"/>
          </a:xfrm>
          <a:prstGeom prst="rect">
            <a:avLst/>
          </a:prstGeom>
          <a:noFill/>
        </p:spPr>
        <p:txBody>
          <a:bodyPr wrap="square" rtlCol="1">
            <a:spAutoFit/>
          </a:bodyPr>
          <a:lstStyle/>
          <a:p>
            <a:pPr algn="just" rtl="0"/>
            <a:r>
              <a:rPr lang="en-US" sz="2000" b="1" i="1" u="sng" dirty="0" smtClean="0">
                <a:solidFill>
                  <a:srgbClr val="FF33CC"/>
                </a:solidFill>
                <a:latin typeface="Calibri" pitchFamily="34" charset="0"/>
                <a:cs typeface="Calibri" pitchFamily="34" charset="0"/>
              </a:rPr>
              <a:t>Rapid </a:t>
            </a:r>
            <a:r>
              <a:rPr lang="en-US" sz="2000" b="1" i="1" u="sng" dirty="0">
                <a:solidFill>
                  <a:srgbClr val="FF33CC"/>
                </a:solidFill>
                <a:latin typeface="Calibri" pitchFamily="34" charset="0"/>
                <a:cs typeface="Calibri" pitchFamily="34" charset="0"/>
              </a:rPr>
              <a:t>accelerated </a:t>
            </a:r>
            <a:r>
              <a:rPr lang="en-US" sz="2000" b="1" i="1" u="sng" dirty="0" err="1">
                <a:solidFill>
                  <a:srgbClr val="FF33CC"/>
                </a:solidFill>
                <a:latin typeface="Calibri" pitchFamily="34" charset="0"/>
                <a:cs typeface="Calibri" pitchFamily="34" charset="0"/>
              </a:rPr>
              <a:t>hemodialysis</a:t>
            </a:r>
            <a:r>
              <a:rPr lang="en-US" sz="2000" b="1" i="1" u="sng" dirty="0">
                <a:solidFill>
                  <a:srgbClr val="FF33CC"/>
                </a:solidFill>
                <a:latin typeface="Calibri" pitchFamily="34" charset="0"/>
                <a:cs typeface="Calibri" pitchFamily="34" charset="0"/>
              </a:rPr>
              <a:t> (R-AHD)</a:t>
            </a:r>
            <a:r>
              <a:rPr lang="en-US" sz="2000" b="1" u="sng" dirty="0">
                <a:solidFill>
                  <a:srgbClr val="FF33CC"/>
                </a:solidFill>
                <a:latin typeface="Calibri" pitchFamily="34" charset="0"/>
                <a:cs typeface="Calibri" pitchFamily="34" charset="0"/>
              </a:rPr>
              <a:t> </a:t>
            </a:r>
            <a:r>
              <a:rPr lang="en-US" sz="2000" dirty="0">
                <a:latin typeface="Calibri" pitchFamily="34" charset="0"/>
                <a:cs typeface="Calibri" pitchFamily="34" charset="0"/>
              </a:rPr>
              <a:t>indicates </a:t>
            </a:r>
            <a:r>
              <a:rPr lang="en-US" sz="2000" dirty="0" smtClean="0">
                <a:latin typeface="Calibri" pitchFamily="34" charset="0"/>
                <a:cs typeface="Calibri" pitchFamily="34" charset="0"/>
              </a:rPr>
              <a:t>that partial recirculation selectively increases the </a:t>
            </a:r>
            <a:r>
              <a:rPr lang="en-US" sz="2000" dirty="0">
                <a:latin typeface="Calibri" pitchFamily="34" charset="0"/>
                <a:cs typeface="Calibri" pitchFamily="34" charset="0"/>
              </a:rPr>
              <a:t>filter BFR. </a:t>
            </a:r>
            <a:endParaRPr lang="en-US" sz="2000" dirty="0" smtClean="0">
              <a:latin typeface="Calibri" pitchFamily="34" charset="0"/>
              <a:cs typeface="Calibri" pitchFamily="34" charset="0"/>
            </a:endParaRPr>
          </a:p>
          <a:p>
            <a:pPr algn="just" rtl="0"/>
            <a:r>
              <a:rPr lang="en-US" sz="2000" dirty="0" smtClean="0">
                <a:latin typeface="Calibri" pitchFamily="34" charset="0"/>
                <a:cs typeface="Calibri" pitchFamily="34" charset="0"/>
              </a:rPr>
              <a:t>PBR  </a:t>
            </a:r>
            <a:r>
              <a:rPr lang="en-US" sz="2000" dirty="0">
                <a:latin typeface="Calibri" pitchFamily="34" charset="0"/>
                <a:cs typeface="Calibri" pitchFamily="34" charset="0"/>
              </a:rPr>
              <a:t>was reported by </a:t>
            </a:r>
            <a:r>
              <a:rPr lang="en-US" sz="2000" dirty="0" smtClean="0">
                <a:latin typeface="Calibri" pitchFamily="34" charset="0"/>
                <a:cs typeface="Calibri" pitchFamily="34" charset="0"/>
              </a:rPr>
              <a:t>(1) </a:t>
            </a:r>
            <a:r>
              <a:rPr lang="en-US" sz="2000" dirty="0" err="1" smtClean="0">
                <a:latin typeface="Calibri" pitchFamily="34" charset="0"/>
                <a:cs typeface="Calibri" pitchFamily="34" charset="0"/>
              </a:rPr>
              <a:t>Emura</a:t>
            </a:r>
            <a:r>
              <a:rPr lang="en-US" sz="2000" dirty="0" smtClean="0">
                <a:latin typeface="Calibri" pitchFamily="34" charset="0"/>
                <a:cs typeface="Calibri" pitchFamily="34" charset="0"/>
              </a:rPr>
              <a:t> </a:t>
            </a:r>
            <a:r>
              <a:rPr lang="en-US" sz="2000" dirty="0">
                <a:latin typeface="Calibri" pitchFamily="34" charset="0"/>
                <a:cs typeface="Calibri" pitchFamily="34" charset="0"/>
              </a:rPr>
              <a:t>et al. </a:t>
            </a:r>
            <a:r>
              <a:rPr lang="en-US" sz="2000" dirty="0" smtClean="0">
                <a:latin typeface="Calibri" pitchFamily="34" charset="0"/>
                <a:cs typeface="Calibri" pitchFamily="34" charset="0"/>
              </a:rPr>
              <a:t>1985 </a:t>
            </a:r>
            <a:r>
              <a:rPr lang="en-US" sz="2000" dirty="0">
                <a:solidFill>
                  <a:srgbClr val="FFFF00"/>
                </a:solidFill>
                <a:latin typeface="Calibri" pitchFamily="34" charset="0"/>
                <a:cs typeface="Calibri" pitchFamily="34" charset="0"/>
              </a:rPr>
              <a:t>cited in Yuji, 2008 </a:t>
            </a:r>
            <a:r>
              <a:rPr lang="en-US" sz="2000" baseline="30000" dirty="0">
                <a:solidFill>
                  <a:srgbClr val="FFFF00"/>
                </a:solidFill>
                <a:latin typeface="Calibri" pitchFamily="34" charset="0"/>
                <a:cs typeface="Calibri" pitchFamily="34" charset="0"/>
              </a:rPr>
              <a:t>5 </a:t>
            </a:r>
            <a:r>
              <a:rPr lang="en-US" sz="2000" dirty="0">
                <a:solidFill>
                  <a:srgbClr val="FFFF00"/>
                </a:solidFill>
                <a:latin typeface="Calibri" pitchFamily="34" charset="0"/>
                <a:cs typeface="Calibri" pitchFamily="34" charset="0"/>
              </a:rPr>
              <a:t> in </a:t>
            </a:r>
            <a:r>
              <a:rPr lang="en-US" sz="2000" dirty="0" err="1">
                <a:solidFill>
                  <a:srgbClr val="FFFF00"/>
                </a:solidFill>
                <a:latin typeface="Calibri" pitchFamily="34" charset="0"/>
                <a:cs typeface="Calibri" pitchFamily="34" charset="0"/>
              </a:rPr>
              <a:t>hemodialysis</a:t>
            </a:r>
            <a:r>
              <a:rPr lang="en-US" sz="2000" dirty="0">
                <a:solidFill>
                  <a:srgbClr val="FFFF00"/>
                </a:solidFill>
                <a:latin typeface="Calibri" pitchFamily="34" charset="0"/>
                <a:cs typeface="Calibri" pitchFamily="34" charset="0"/>
              </a:rPr>
              <a:t> sessions to achieve low-dose </a:t>
            </a:r>
            <a:r>
              <a:rPr lang="en-US" sz="2000" dirty="0" err="1">
                <a:solidFill>
                  <a:srgbClr val="FFFF00"/>
                </a:solidFill>
                <a:latin typeface="Calibri" pitchFamily="34" charset="0"/>
                <a:cs typeface="Calibri" pitchFamily="34" charset="0"/>
              </a:rPr>
              <a:t>heparinization</a:t>
            </a:r>
            <a:r>
              <a:rPr lang="en-US" sz="2000" dirty="0">
                <a:solidFill>
                  <a:srgbClr val="FFFF00"/>
                </a:solidFill>
                <a:latin typeface="Calibri" pitchFamily="34" charset="0"/>
                <a:cs typeface="Calibri" pitchFamily="34" charset="0"/>
              </a:rPr>
              <a:t> and by </a:t>
            </a:r>
            <a:r>
              <a:rPr lang="en-US" sz="2000" dirty="0" smtClean="0">
                <a:solidFill>
                  <a:srgbClr val="FFFF00"/>
                </a:solidFill>
                <a:latin typeface="Calibri" pitchFamily="34" charset="0"/>
                <a:cs typeface="Calibri" pitchFamily="34" charset="0"/>
              </a:rPr>
              <a:t>(2) </a:t>
            </a:r>
            <a:r>
              <a:rPr lang="en-US" sz="2000" dirty="0" smtClean="0">
                <a:latin typeface="Calibri" pitchFamily="34" charset="0"/>
                <a:cs typeface="Calibri" pitchFamily="34" charset="0"/>
              </a:rPr>
              <a:t>El </a:t>
            </a:r>
            <a:r>
              <a:rPr lang="en-US" sz="2000" dirty="0" err="1">
                <a:latin typeface="Calibri" pitchFamily="34" charset="0"/>
                <a:cs typeface="Calibri" pitchFamily="34" charset="0"/>
              </a:rPr>
              <a:t>Hatw</a:t>
            </a:r>
            <a:r>
              <a:rPr lang="en-US" sz="2000" dirty="0">
                <a:latin typeface="Calibri" pitchFamily="34" charset="0"/>
                <a:cs typeface="Calibri" pitchFamily="34" charset="0"/>
              </a:rPr>
              <a:t>, </a:t>
            </a:r>
            <a:r>
              <a:rPr lang="en-US" sz="2000" dirty="0" smtClean="0">
                <a:latin typeface="Calibri" pitchFamily="34" charset="0"/>
                <a:cs typeface="Calibri" pitchFamily="34" charset="0"/>
              </a:rPr>
              <a:t>1999</a:t>
            </a:r>
            <a:r>
              <a:rPr lang="en-US" sz="2000" baseline="30000" dirty="0" smtClean="0">
                <a:latin typeface="Calibri" pitchFamily="34" charset="0"/>
                <a:cs typeface="Calibri" pitchFamily="34" charset="0"/>
              </a:rPr>
              <a:t> </a:t>
            </a:r>
            <a:r>
              <a:rPr lang="en-US" sz="2000" baseline="30000" dirty="0">
                <a:latin typeface="Calibri" pitchFamily="34" charset="0"/>
                <a:cs typeface="Calibri" pitchFamily="34" charset="0"/>
              </a:rPr>
              <a:t>6 </a:t>
            </a:r>
            <a:r>
              <a:rPr lang="en-US" sz="2000" dirty="0">
                <a:latin typeface="Calibri" pitchFamily="34" charset="0"/>
                <a:cs typeface="Calibri" pitchFamily="34" charset="0"/>
              </a:rPr>
              <a:t> </a:t>
            </a:r>
            <a:r>
              <a:rPr lang="en-US" sz="2000" dirty="0">
                <a:solidFill>
                  <a:srgbClr val="FFFF00"/>
                </a:solidFill>
                <a:latin typeface="Calibri" pitchFamily="34" charset="0"/>
                <a:cs typeface="Calibri" pitchFamily="34" charset="0"/>
              </a:rPr>
              <a:t>in </a:t>
            </a:r>
            <a:r>
              <a:rPr lang="en-US" sz="2000" dirty="0" smtClean="0">
                <a:solidFill>
                  <a:srgbClr val="FFFF00"/>
                </a:solidFill>
                <a:latin typeface="Calibri" pitchFamily="34" charset="0"/>
                <a:cs typeface="Calibri" pitchFamily="34" charset="0"/>
              </a:rPr>
              <a:t>10 </a:t>
            </a:r>
            <a:r>
              <a:rPr lang="en-US" sz="2000" dirty="0">
                <a:solidFill>
                  <a:srgbClr val="FFFF00"/>
                </a:solidFill>
                <a:latin typeface="Calibri" pitchFamily="34" charset="0"/>
                <a:cs typeface="Calibri" pitchFamily="34" charset="0"/>
              </a:rPr>
              <a:t>R-AHD</a:t>
            </a:r>
            <a:r>
              <a:rPr lang="en-US" sz="2000" baseline="30000" dirty="0">
                <a:solidFill>
                  <a:srgbClr val="FFFF00"/>
                </a:solidFill>
                <a:latin typeface="Calibri" pitchFamily="34" charset="0"/>
                <a:cs typeface="Calibri" pitchFamily="34" charset="0"/>
              </a:rPr>
              <a:t> </a:t>
            </a:r>
            <a:r>
              <a:rPr lang="en-US" sz="2000" dirty="0">
                <a:solidFill>
                  <a:srgbClr val="FFFF00"/>
                </a:solidFill>
                <a:latin typeface="Calibri" pitchFamily="34" charset="0"/>
                <a:cs typeface="Calibri" pitchFamily="34" charset="0"/>
              </a:rPr>
              <a:t>sessions.  </a:t>
            </a:r>
            <a:r>
              <a:rPr lang="en-US" sz="2000" dirty="0" smtClean="0">
                <a:solidFill>
                  <a:srgbClr val="FFFF00"/>
                </a:solidFill>
                <a:latin typeface="Calibri" pitchFamily="34" charset="0"/>
                <a:cs typeface="Calibri" pitchFamily="34" charset="0"/>
              </a:rPr>
              <a:t> </a:t>
            </a:r>
            <a:endParaRPr lang="ar-SA" sz="2000" dirty="0">
              <a:solidFill>
                <a:srgbClr val="FFFF00"/>
              </a:solidFill>
              <a:latin typeface="Calibri" pitchFamily="34" charset="0"/>
            </a:endParaRPr>
          </a:p>
        </p:txBody>
      </p:sp>
      <p:pic>
        <p:nvPicPr>
          <p:cNvPr id="4" name="Picture 2"/>
          <p:cNvPicPr>
            <a:picLocks noChangeAspect="1" noChangeArrowheads="1"/>
          </p:cNvPicPr>
          <p:nvPr/>
        </p:nvPicPr>
        <p:blipFill>
          <a:blip r:embed="rId3"/>
          <a:srcRect/>
          <a:stretch>
            <a:fillRect/>
          </a:stretch>
        </p:blipFill>
        <p:spPr bwMode="auto">
          <a:xfrm>
            <a:off x="3214678" y="500042"/>
            <a:ext cx="2579123" cy="4320000"/>
          </a:xfrm>
          <a:prstGeom prst="rect">
            <a:avLst/>
          </a:prstGeom>
          <a:noFill/>
        </p:spPr>
      </p:pic>
      <p:sp>
        <p:nvSpPr>
          <p:cNvPr id="5" name="AutoShape 5"/>
          <p:cNvSpPr>
            <a:spLocks noChangeArrowheads="1"/>
          </p:cNvSpPr>
          <p:nvPr/>
        </p:nvSpPr>
        <p:spPr bwMode="auto">
          <a:xfrm>
            <a:off x="5248692" y="1136639"/>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 name="AutoShape 6"/>
          <p:cNvSpPr>
            <a:spLocks noChangeArrowheads="1"/>
          </p:cNvSpPr>
          <p:nvPr/>
        </p:nvSpPr>
        <p:spPr bwMode="auto">
          <a:xfrm rot="16200000">
            <a:off x="4438075" y="1569002"/>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 name="AutoShape 7"/>
          <p:cNvSpPr>
            <a:spLocks noChangeArrowheads="1"/>
          </p:cNvSpPr>
          <p:nvPr/>
        </p:nvSpPr>
        <p:spPr bwMode="auto">
          <a:xfrm>
            <a:off x="5248692" y="3786190"/>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 name="AutoShape 8"/>
          <p:cNvSpPr>
            <a:spLocks noChangeArrowheads="1"/>
          </p:cNvSpPr>
          <p:nvPr/>
        </p:nvSpPr>
        <p:spPr bwMode="auto">
          <a:xfrm rot="10800000">
            <a:off x="3500428" y="1065201"/>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 name="Rectangle 17"/>
          <p:cNvSpPr>
            <a:spLocks noChangeArrowheads="1"/>
          </p:cNvSpPr>
          <p:nvPr/>
        </p:nvSpPr>
        <p:spPr bwMode="auto">
          <a:xfrm>
            <a:off x="5284792" y="785794"/>
            <a:ext cx="215900" cy="104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 name="Rectangle 18"/>
          <p:cNvSpPr>
            <a:spLocks noChangeArrowheads="1"/>
          </p:cNvSpPr>
          <p:nvPr/>
        </p:nvSpPr>
        <p:spPr bwMode="auto">
          <a:xfrm>
            <a:off x="5284792" y="2143116"/>
            <a:ext cx="215900" cy="248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 name="Rectangle 19"/>
          <p:cNvSpPr>
            <a:spLocks noChangeArrowheads="1"/>
          </p:cNvSpPr>
          <p:nvPr/>
        </p:nvSpPr>
        <p:spPr bwMode="auto">
          <a:xfrm>
            <a:off x="3790938" y="1928802"/>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 name="Rectangle 20"/>
          <p:cNvSpPr>
            <a:spLocks noChangeArrowheads="1"/>
          </p:cNvSpPr>
          <p:nvPr/>
        </p:nvSpPr>
        <p:spPr bwMode="auto">
          <a:xfrm>
            <a:off x="4071932" y="4429132"/>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3" name="Rectangle 21"/>
          <p:cNvSpPr>
            <a:spLocks noChangeArrowheads="1"/>
          </p:cNvSpPr>
          <p:nvPr/>
        </p:nvSpPr>
        <p:spPr bwMode="auto">
          <a:xfrm>
            <a:off x="3576626" y="2071678"/>
            <a:ext cx="214312" cy="2556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4" name="Rectangle 22"/>
          <p:cNvSpPr>
            <a:spLocks noChangeArrowheads="1"/>
          </p:cNvSpPr>
          <p:nvPr/>
        </p:nvSpPr>
        <p:spPr bwMode="auto">
          <a:xfrm>
            <a:off x="3575038" y="788967"/>
            <a:ext cx="215900" cy="1044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5" name="AutoShape 8"/>
          <p:cNvSpPr>
            <a:spLocks noChangeArrowheads="1"/>
          </p:cNvSpPr>
          <p:nvPr/>
        </p:nvSpPr>
        <p:spPr bwMode="auto">
          <a:xfrm rot="10800000">
            <a:off x="3534180" y="2493960"/>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6" name="AutoShape 3"/>
          <p:cNvSpPr>
            <a:spLocks noChangeArrowheads="1"/>
          </p:cNvSpPr>
          <p:nvPr/>
        </p:nvSpPr>
        <p:spPr bwMode="auto">
          <a:xfrm rot="16609938">
            <a:off x="5455431" y="2954913"/>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7" name="TextBox 16"/>
          <p:cNvSpPr txBox="1"/>
          <p:nvPr/>
        </p:nvSpPr>
        <p:spPr>
          <a:xfrm>
            <a:off x="3286116" y="4845618"/>
            <a:ext cx="2369256" cy="369332"/>
          </a:xfrm>
          <a:prstGeom prst="rect">
            <a:avLst/>
          </a:prstGeom>
          <a:noFill/>
        </p:spPr>
        <p:txBody>
          <a:bodyPr wrap="square" rtlCol="1">
            <a:spAutoFit/>
          </a:bodyPr>
          <a:lstStyle/>
          <a:p>
            <a:pPr algn="ctr" rtl="0"/>
            <a:r>
              <a:rPr lang="en-US" b="1" dirty="0" smtClean="0">
                <a:solidFill>
                  <a:srgbClr val="FFFF00"/>
                </a:solidFill>
                <a:latin typeface="Calibri" pitchFamily="34" charset="0"/>
                <a:cs typeface="Calibri" pitchFamily="34" charset="0"/>
              </a:rPr>
              <a:t>R - AHD</a:t>
            </a:r>
            <a:endParaRPr lang="ar-SA" b="1" dirty="0">
              <a:solidFill>
                <a:srgbClr val="FFFF00"/>
              </a:solidFill>
              <a:latin typeface="Calibri" pitchFamily="34" charset="0"/>
            </a:endParaRPr>
          </a:p>
        </p:txBody>
      </p:sp>
      <p:sp>
        <p:nvSpPr>
          <p:cNvPr id="18" name="Left Arrow 17"/>
          <p:cNvSpPr/>
          <p:nvPr/>
        </p:nvSpPr>
        <p:spPr>
          <a:xfrm>
            <a:off x="6215074" y="3714752"/>
            <a:ext cx="2428892" cy="6429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Selective Increase</a:t>
            </a:r>
            <a:endParaRPr lang="ar-SA" dirty="0"/>
          </a:p>
        </p:txBody>
      </p:sp>
      <p:sp>
        <p:nvSpPr>
          <p:cNvPr id="19" name="Left Arrow 18"/>
          <p:cNvSpPr/>
          <p:nvPr/>
        </p:nvSpPr>
        <p:spPr>
          <a:xfrm>
            <a:off x="6215074" y="714356"/>
            <a:ext cx="2428892" cy="642942"/>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Routine BFR</a:t>
            </a:r>
            <a:endParaRPr lang="ar-SA"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16"/>
                                        </p:tgtEl>
                                        <p:attrNameLst>
                                          <p:attrName>r</p:attrName>
                                        </p:attrNameLst>
                                      </p:cBhvr>
                                    </p:animRot>
                                  </p:childTnLst>
                                </p:cTn>
                              </p:par>
                              <p:par>
                                <p:cTn id="7" presetID="22" presetClass="entr" presetSubtype="8" repeatCount="indefinite"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1000"/>
                                        <p:tgtEl>
                                          <p:spTgt spid="6"/>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2000"/>
                                        <p:tgtEl>
                                          <p:spTgt spid="8"/>
                                        </p:tgtEl>
                                      </p:cBhvr>
                                    </p:animEffect>
                                  </p:childTnLst>
                                </p:cTn>
                              </p:par>
                              <p:par>
                                <p:cTn id="19" presetID="22" presetClass="entr" presetSubtype="4" repeatCount="indefinite"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Stage 2</a:t>
            </a:r>
          </a:p>
        </p:txBody>
      </p:sp>
      <p:pic>
        <p:nvPicPr>
          <p:cNvPr id="61"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65"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7"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8"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9"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0"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1"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2"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93"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94"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5"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6"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97"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98"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99"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0"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1"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2"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3"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4"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5"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06"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107" name="AutoShape 3"/>
          <p:cNvSpPr>
            <a:spLocks noChangeArrowheads="1"/>
          </p:cNvSpPr>
          <p:nvPr/>
        </p:nvSpPr>
        <p:spPr bwMode="auto">
          <a:xfrm rot="16609938">
            <a:off x="3137898" y="1423394"/>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08"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9"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10"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1"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2"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3"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4"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15"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16"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17"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18"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19"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120" name="AutoShape 3"/>
          <p:cNvSpPr>
            <a:spLocks noChangeArrowheads="1"/>
          </p:cNvSpPr>
          <p:nvPr/>
        </p:nvSpPr>
        <p:spPr bwMode="auto">
          <a:xfrm rot="16609938">
            <a:off x="5352476" y="1444157"/>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21"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2"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23"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4"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5"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6"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7"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8"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29"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30"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31"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32" name="Rounded Rectangle 131"/>
          <p:cNvSpPr/>
          <p:nvPr/>
        </p:nvSpPr>
        <p:spPr>
          <a:xfrm>
            <a:off x="6157124" y="1357298"/>
            <a:ext cx="612000" cy="204311"/>
          </a:xfrm>
          <a:prstGeom prst="roundRect">
            <a:avLst/>
          </a:prstGeom>
          <a:solidFill>
            <a:schemeClr val="tx1"/>
          </a:solidFill>
          <a:ln>
            <a:solidFill>
              <a:srgbClr val="FF0000"/>
            </a:solidFill>
          </a:ln>
        </p:spPr>
        <p:txBody>
          <a:bodyPr wrap="square" rtlCol="1">
            <a:spAutoFit/>
          </a:bodyPr>
          <a:lstStyle/>
          <a:p>
            <a:pPr algn="l"/>
            <a:r>
              <a:rPr lang="en-US" sz="600" strike="sngStrike" dirty="0" smtClean="0">
                <a:solidFill>
                  <a:srgbClr val="FF0000"/>
                </a:solidFill>
                <a:latin typeface="Arial" pitchFamily="34" charset="0"/>
                <a:cs typeface="Arial" pitchFamily="34" charset="0"/>
              </a:rPr>
              <a:t>No Heparin</a:t>
            </a:r>
            <a:endParaRPr lang="ar-SA" sz="600" strike="sngStrike" dirty="0" smtClean="0">
              <a:solidFill>
                <a:srgbClr val="FF0000"/>
              </a:solidFill>
              <a:latin typeface="Arial" pitchFamily="34" charset="0"/>
              <a:cs typeface="Arial" pitchFamily="34" charset="0"/>
            </a:endParaRPr>
          </a:p>
        </p:txBody>
      </p:sp>
      <p:sp>
        <p:nvSpPr>
          <p:cNvPr id="133" name="Rectangle 132"/>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4" name="Rounded Rectangle 133"/>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5" name="Rectangle 134"/>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6" name="Rounded Rectangle 135"/>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7" name="Rectangle 136"/>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8" name="Rounded Rectangle 137"/>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9" name="Rectangle 138"/>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4" name="AutoShape 3"/>
          <p:cNvSpPr>
            <a:spLocks noChangeArrowheads="1"/>
          </p:cNvSpPr>
          <p:nvPr/>
        </p:nvSpPr>
        <p:spPr bwMode="auto">
          <a:xfrm rot="16609938">
            <a:off x="1494824"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45"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46"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chemeClr val="bg1"/>
            </a:solidFill>
            <a:miter lim="800000"/>
            <a:headEnd/>
            <a:tailEnd/>
          </a:ln>
          <a:effectLst/>
        </p:spPr>
        <p:txBody>
          <a:bodyPr wrap="none" anchor="ctr"/>
          <a:lstStyle/>
          <a:p>
            <a:endParaRPr lang="ar-SA"/>
          </a:p>
        </p:txBody>
      </p:sp>
      <p:sp>
        <p:nvSpPr>
          <p:cNvPr id="66" name="AutoShape 3"/>
          <p:cNvSpPr>
            <a:spLocks noChangeArrowheads="1"/>
          </p:cNvSpPr>
          <p:nvPr/>
        </p:nvSpPr>
        <p:spPr bwMode="auto">
          <a:xfrm rot="16609938">
            <a:off x="3730162"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67" name="AutoShape 3"/>
          <p:cNvSpPr>
            <a:spLocks noChangeArrowheads="1"/>
          </p:cNvSpPr>
          <p:nvPr/>
        </p:nvSpPr>
        <p:spPr bwMode="auto">
          <a:xfrm rot="16609938">
            <a:off x="5944740"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graphicFrame>
        <p:nvGraphicFramePr>
          <p:cNvPr id="70" name="Table 69"/>
          <p:cNvGraphicFramePr>
            <a:graphicFrameLocks noGrp="1"/>
          </p:cNvGraphicFramePr>
          <p:nvPr/>
        </p:nvGraphicFramePr>
        <p:xfrm>
          <a:off x="142844" y="3429000"/>
          <a:ext cx="8784000" cy="3156422"/>
        </p:xfrm>
        <a:graphic>
          <a:graphicData uri="http://schemas.openxmlformats.org/drawingml/2006/table">
            <a:tbl>
              <a:tblPr rtl="1" firstRow="1" bandRow="1">
                <a:tableStyleId>{2D5ABB26-0587-4C30-8999-92F81FD0307C}</a:tableStyleId>
              </a:tblPr>
              <a:tblGrid>
                <a:gridCol w="1963318"/>
                <a:gridCol w="2429700"/>
                <a:gridCol w="2169162"/>
                <a:gridCol w="2221820"/>
              </a:tblGrid>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2d</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2c</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2b</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2a</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No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Low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latin typeface="Calibri" pitchFamily="34" charset="0"/>
                          <a:cs typeface="Calibri" pitchFamily="34" charset="0"/>
                        </a:rPr>
                        <a:t>mixed DNHD/AHD</a:t>
                      </a:r>
                      <a:r>
                        <a:rPr lang="en-US" sz="1800" i="1" baseline="30000" dirty="0" smtClean="0">
                          <a:latin typeface="Calibri" pitchFamily="34" charset="0"/>
                          <a:cs typeface="Calibri" pitchFamily="34" charset="0"/>
                        </a:rPr>
                        <a:t>PR </a:t>
                      </a:r>
                      <a:r>
                        <a:rPr lang="en-US" sz="1800" i="1" dirty="0" smtClean="0">
                          <a:latin typeface="Calibri" pitchFamily="34" charset="0"/>
                          <a:cs typeface="Calibri" pitchFamily="34" charset="0"/>
                        </a:rPr>
                        <a:t>sessions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16">
                <a:tc>
                  <a:txBody>
                    <a:bodyPr/>
                    <a:lstStyle/>
                    <a:p>
                      <a:pPr algn="l" rtl="0"/>
                      <a:r>
                        <a:rPr lang="en-US" sz="1800" dirty="0" smtClean="0">
                          <a:latin typeface="Calibri" pitchFamily="34" charset="0"/>
                          <a:cs typeface="Calibri" pitchFamily="34" charset="0"/>
                        </a:rPr>
                        <a:t> 10 children were treated with trice weekly sessions </a:t>
                      </a:r>
                      <a:endParaRPr lang="en-US" sz="1800" b="0" i="0" u="none" strike="noStrike" kern="12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One</a:t>
                      </a:r>
                      <a:r>
                        <a:rPr lang="en-US" sz="1800" baseline="0" dirty="0" smtClean="0">
                          <a:latin typeface="Calibri" pitchFamily="34" charset="0"/>
                          <a:cs typeface="Calibri" pitchFamily="34" charset="0"/>
                        </a:rPr>
                        <a:t> </a:t>
                      </a:r>
                      <a:r>
                        <a:rPr lang="en-US" sz="1800" dirty="0" smtClean="0">
                          <a:latin typeface="Calibri" pitchFamily="34" charset="0"/>
                          <a:cs typeface="Calibri" pitchFamily="34" charset="0"/>
                        </a:rPr>
                        <a:t>patient was treated with</a:t>
                      </a:r>
                      <a:r>
                        <a:rPr lang="en-US" sz="1800" b="1" dirty="0" smtClean="0">
                          <a:latin typeface="Calibri" pitchFamily="34" charset="0"/>
                          <a:cs typeface="Calibri" pitchFamily="34" charset="0"/>
                        </a:rPr>
                        <a:t> </a:t>
                      </a:r>
                      <a:r>
                        <a:rPr lang="en-US" sz="1800" dirty="0" smtClean="0">
                          <a:latin typeface="Calibri" pitchFamily="34" charset="0"/>
                          <a:cs typeface="Calibri" pitchFamily="34" charset="0"/>
                        </a:rPr>
                        <a:t>10 subsequent </a:t>
                      </a:r>
                      <a:r>
                        <a:rPr lang="en-US" sz="1800" i="1" dirty="0" smtClean="0">
                          <a:latin typeface="Calibri" pitchFamily="34" charset="0"/>
                          <a:cs typeface="Calibri" pitchFamily="34" charset="0"/>
                        </a:rPr>
                        <a:t> </a:t>
                      </a:r>
                      <a:r>
                        <a:rPr lang="en-US" sz="1800" i="0" dirty="0" smtClean="0">
                          <a:latin typeface="Calibri" pitchFamily="34" charset="0"/>
                          <a:cs typeface="Calibri" pitchFamily="34" charset="0"/>
                        </a:rPr>
                        <a:t>sessions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8 children were treated with 8 </a:t>
                      </a:r>
                      <a:r>
                        <a:rPr lang="en-US" sz="1800" baseline="0" dirty="0" smtClean="0">
                          <a:latin typeface="Calibri" pitchFamily="34" charset="0"/>
                          <a:cs typeface="Calibri" pitchFamily="34" charset="0"/>
                        </a:rPr>
                        <a:t>Sessions.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dirty="0" smtClean="0">
                          <a:latin typeface="Calibri" pitchFamily="34" charset="0"/>
                          <a:cs typeface="Calibri" pitchFamily="34" charset="0"/>
                        </a:rPr>
                        <a:t>10 children  were treated with 10 </a:t>
                      </a:r>
                      <a:r>
                        <a:rPr lang="en-US" sz="1800" i="0" baseline="0" dirty="0" smtClean="0">
                          <a:latin typeface="Calibri" pitchFamily="34" charset="0"/>
                          <a:cs typeface="Calibri" pitchFamily="34" charset="0"/>
                        </a:rPr>
                        <a:t>S</a:t>
                      </a:r>
                      <a:r>
                        <a:rPr lang="en-US" sz="1800" i="0" dirty="0" smtClean="0">
                          <a:latin typeface="Calibri" pitchFamily="34" charset="0"/>
                          <a:cs typeface="Calibri" pitchFamily="34" charset="0"/>
                        </a:rPr>
                        <a:t>essions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040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cs typeface="Calibri" pitchFamily="34" charset="0"/>
                        </a:rPr>
                        <a:t>The total dose of heparin was measured. Arterial and venous samples were taken simultaneously to measure BUN </a:t>
                      </a:r>
                      <a:r>
                        <a:rPr lang="en-US" sz="1800" baseline="-25000" dirty="0" smtClean="0">
                          <a:latin typeface="Calibri" pitchFamily="34" charset="0"/>
                          <a:cs typeface="Calibri" pitchFamily="34" charset="0"/>
                        </a:rPr>
                        <a:t>arterial</a:t>
                      </a:r>
                      <a:r>
                        <a:rPr lang="en-US" sz="1800" dirty="0" smtClean="0">
                          <a:latin typeface="Calibri" pitchFamily="34" charset="0"/>
                          <a:cs typeface="Calibri" pitchFamily="34" charset="0"/>
                        </a:rPr>
                        <a:t> and BUN </a:t>
                      </a:r>
                      <a:r>
                        <a:rPr lang="en-US" sz="1800" baseline="-25000" dirty="0" smtClean="0">
                          <a:latin typeface="Calibri" pitchFamily="34" charset="0"/>
                          <a:cs typeface="Calibri" pitchFamily="34" charset="0"/>
                        </a:rPr>
                        <a:t>venous</a:t>
                      </a:r>
                      <a:endParaRPr lang="en-US" sz="1800"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rtl="0"/>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l" rtl="0" eaLnBrk="1" fontAlgn="t" latinLnBrk="0" hangingPunct="1">
                        <a:spcBef>
                          <a:spcPts val="0"/>
                        </a:spcBef>
                        <a:spcAft>
                          <a:spcPts val="0"/>
                        </a:spcAft>
                      </a:pPr>
                      <a:endParaRPr lang="en-US" sz="11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9" name="Rectangle 68"/>
          <p:cNvSpPr/>
          <p:nvPr/>
        </p:nvSpPr>
        <p:spPr>
          <a:xfrm>
            <a:off x="-32" y="491504"/>
            <a:ext cx="7000924" cy="522351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98"/>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animEffect transition="in" filter="wipe(down)">
                                      <p:cBhvr>
                                        <p:cTn id="9" dur="500"/>
                                        <p:tgtEl>
                                          <p:spTgt spid="89"/>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wipe(down)">
                                      <p:cBhvr>
                                        <p:cTn id="12" dur="500"/>
                                        <p:tgtEl>
                                          <p:spTgt spid="96"/>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wipe(up)">
                                      <p:cBhvr>
                                        <p:cTn id="18" dur="500"/>
                                        <p:tgtEl>
                                          <p:spTgt spid="88"/>
                                        </p:tgtEl>
                                      </p:cBhvr>
                                    </p:animEffect>
                                  </p:childTnLst>
                                </p:cTn>
                              </p:par>
                              <p:par>
                                <p:cTn id="19" presetID="22" presetClass="entr" presetSubtype="1" repeatCount="indefinite"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wipe(up)">
                                      <p:cBhvr>
                                        <p:cTn id="21" dur="500"/>
                                        <p:tgtEl>
                                          <p:spTgt spid="99"/>
                                        </p:tgtEl>
                                      </p:cBhvr>
                                    </p:animEffect>
                                  </p:childTnLst>
                                </p:cTn>
                              </p:par>
                              <p:par>
                                <p:cTn id="22" presetID="22" presetClass="entr" presetSubtype="1" repeatCount="indefinite"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wipe(up)">
                                      <p:cBhvr>
                                        <p:cTn id="24" dur="500"/>
                                        <p:tgtEl>
                                          <p:spTgt spid="100"/>
                                        </p:tgtEl>
                                      </p:cBhvr>
                                    </p:animEffect>
                                  </p:childTnLst>
                                </p:cTn>
                              </p:par>
                              <p:par>
                                <p:cTn id="25" presetID="22" presetClass="entr" presetSubtype="4" repeatCount="indefinite"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down)">
                                      <p:cBhvr>
                                        <p:cTn id="27" dur="500"/>
                                        <p:tgtEl>
                                          <p:spTgt spid="101"/>
                                        </p:tgtEl>
                                      </p:cBhvr>
                                    </p:animEffect>
                                  </p:childTnLst>
                                </p:cTn>
                              </p:par>
                              <p:par>
                                <p:cTn id="28" presetID="22" presetClass="entr" presetSubtype="4" repeatCount="indefinite" fill="hold" grpId="0" nodeType="with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wipe(down)">
                                      <p:cBhvr>
                                        <p:cTn id="30" dur="500"/>
                                        <p:tgtEl>
                                          <p:spTgt spid="105"/>
                                        </p:tgtEl>
                                      </p:cBhvr>
                                    </p:animEffect>
                                  </p:childTnLst>
                                </p:cTn>
                              </p:par>
                              <p:par>
                                <p:cTn id="31" presetID="8" presetClass="emph" presetSubtype="0" repeatCount="indefinite" fill="hold" grpId="0" nodeType="withEffect">
                                  <p:stCondLst>
                                    <p:cond delay="0"/>
                                  </p:stCondLst>
                                  <p:childTnLst>
                                    <p:animRot by="21600000">
                                      <p:cBhvr>
                                        <p:cTn id="32" dur="500" fill="hold"/>
                                        <p:tgtEl>
                                          <p:spTgt spid="107"/>
                                        </p:tgtEl>
                                        <p:attrNameLst>
                                          <p:attrName>r</p:attrName>
                                        </p:attrNameLst>
                                      </p:cBhvr>
                                    </p:animRot>
                                  </p:childTnLst>
                                </p:cTn>
                              </p:par>
                              <p:par>
                                <p:cTn id="33" presetID="22" presetClass="entr" presetSubtype="4" repeatCount="indefinite" fill="hold" grpId="0" nodeType="with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down)">
                                      <p:cBhvr>
                                        <p:cTn id="35" dur="500"/>
                                        <p:tgtEl>
                                          <p:spTgt spid="111"/>
                                        </p:tgtEl>
                                      </p:cBhvr>
                                    </p:animEffect>
                                  </p:childTnLst>
                                </p:cTn>
                              </p:par>
                              <p:par>
                                <p:cTn id="36" presetID="22" presetClass="entr" presetSubtype="4" repeatCount="indefinite"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wipe(down)">
                                      <p:cBhvr>
                                        <p:cTn id="38" dur="500"/>
                                        <p:tgtEl>
                                          <p:spTgt spid="118"/>
                                        </p:tgtEl>
                                      </p:cBhvr>
                                    </p:animEffect>
                                  </p:childTnLst>
                                </p:cTn>
                              </p:par>
                              <p:par>
                                <p:cTn id="39" presetID="22" presetClass="entr" presetSubtype="1" repeatCount="indefinite" fill="hold" grpId="0" nodeType="with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up)">
                                      <p:cBhvr>
                                        <p:cTn id="41" dur="500"/>
                                        <p:tgtEl>
                                          <p:spTgt spid="108"/>
                                        </p:tgtEl>
                                      </p:cBhvr>
                                    </p:animEffect>
                                  </p:childTnLst>
                                </p:cTn>
                              </p:par>
                              <p:par>
                                <p:cTn id="42" presetID="22" presetClass="entr" presetSubtype="1" repeatCount="indefinite" fill="hold" grpId="0"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par>
                                <p:cTn id="45" presetID="8" presetClass="emph" presetSubtype="0" repeatCount="indefinite" fill="hold" grpId="0" nodeType="withEffect">
                                  <p:stCondLst>
                                    <p:cond delay="0"/>
                                  </p:stCondLst>
                                  <p:childTnLst>
                                    <p:animRot by="21600000">
                                      <p:cBhvr>
                                        <p:cTn id="46" dur="500" fill="hold"/>
                                        <p:tgtEl>
                                          <p:spTgt spid="120"/>
                                        </p:tgtEl>
                                        <p:attrNameLst>
                                          <p:attrName>r</p:attrName>
                                        </p:attrNameLst>
                                      </p:cBhvr>
                                    </p:animRot>
                                  </p:childTnLst>
                                </p:cTn>
                              </p:par>
                              <p:par>
                                <p:cTn id="47" presetID="22" presetClass="entr" presetSubtype="4" repeatCount="indefinite"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wipe(down)">
                                      <p:cBhvr>
                                        <p:cTn id="49" dur="500"/>
                                        <p:tgtEl>
                                          <p:spTgt spid="124"/>
                                        </p:tgtEl>
                                      </p:cBhvr>
                                    </p:animEffect>
                                  </p:childTnLst>
                                </p:cTn>
                              </p:par>
                              <p:par>
                                <p:cTn id="50" presetID="22" presetClass="entr" presetSubtype="4" repeatCount="indefinite" fill="hold" grpId="0" nodeType="with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wipe(down)">
                                      <p:cBhvr>
                                        <p:cTn id="52" dur="500"/>
                                        <p:tgtEl>
                                          <p:spTgt spid="131"/>
                                        </p:tgtEl>
                                      </p:cBhvr>
                                    </p:animEffect>
                                  </p:childTnLst>
                                </p:cTn>
                              </p:par>
                              <p:par>
                                <p:cTn id="53" presetID="22" presetClass="entr" presetSubtype="1" repeatCount="indefinite" fill="hold" grpId="0" nodeType="withEffect">
                                  <p:stCondLst>
                                    <p:cond delay="0"/>
                                  </p:stCondLst>
                                  <p:childTnLst>
                                    <p:set>
                                      <p:cBhvr>
                                        <p:cTn id="54" dur="1" fill="hold">
                                          <p:stCondLst>
                                            <p:cond delay="0"/>
                                          </p:stCondLst>
                                        </p:cTn>
                                        <p:tgtEl>
                                          <p:spTgt spid="121"/>
                                        </p:tgtEl>
                                        <p:attrNameLst>
                                          <p:attrName>style.visibility</p:attrName>
                                        </p:attrNameLst>
                                      </p:cBhvr>
                                      <p:to>
                                        <p:strVal val="visible"/>
                                      </p:to>
                                    </p:set>
                                    <p:animEffect transition="in" filter="wipe(up)">
                                      <p:cBhvr>
                                        <p:cTn id="55" dur="500"/>
                                        <p:tgtEl>
                                          <p:spTgt spid="121"/>
                                        </p:tgtEl>
                                      </p:cBhvr>
                                    </p:animEffect>
                                  </p:childTnLst>
                                </p:cTn>
                              </p:par>
                              <p:par>
                                <p:cTn id="56" presetID="22" presetClass="entr" presetSubtype="1" repeatCount="indefinite" fill="hold" grpId="0" nodeType="withEffect">
                                  <p:stCondLst>
                                    <p:cond delay="0"/>
                                  </p:stCondLst>
                                  <p:childTnLst>
                                    <p:set>
                                      <p:cBhvr>
                                        <p:cTn id="57" dur="1" fill="hold">
                                          <p:stCondLst>
                                            <p:cond delay="0"/>
                                          </p:stCondLst>
                                        </p:cTn>
                                        <p:tgtEl>
                                          <p:spTgt spid="123"/>
                                        </p:tgtEl>
                                        <p:attrNameLst>
                                          <p:attrName>style.visibility</p:attrName>
                                        </p:attrNameLst>
                                      </p:cBhvr>
                                      <p:to>
                                        <p:strVal val="visible"/>
                                      </p:to>
                                    </p:set>
                                    <p:animEffect transition="in" filter="wipe(up)">
                                      <p:cBhvr>
                                        <p:cTn id="58" dur="500"/>
                                        <p:tgtEl>
                                          <p:spTgt spid="123"/>
                                        </p:tgtEl>
                                      </p:cBhvr>
                                    </p:animEffect>
                                  </p:childTnLst>
                                </p:cTn>
                              </p:par>
                              <p:par>
                                <p:cTn id="59" presetID="8" presetClass="emph" presetSubtype="0" repeatCount="indefinite" fill="hold" grpId="0" nodeType="withEffect">
                                  <p:stCondLst>
                                    <p:cond delay="0"/>
                                  </p:stCondLst>
                                  <p:childTnLst>
                                    <p:animRot by="21600000">
                                      <p:cBhvr>
                                        <p:cTn id="60" dur="500" fill="hold"/>
                                        <p:tgtEl>
                                          <p:spTgt spid="144"/>
                                        </p:tgtEl>
                                        <p:attrNameLst>
                                          <p:attrName>r</p:attrName>
                                        </p:attrNameLst>
                                      </p:cBhvr>
                                    </p:animRot>
                                  </p:childTnLst>
                                </p:cTn>
                              </p:par>
                              <p:par>
                                <p:cTn id="61" presetID="8" presetClass="emph" presetSubtype="0" repeatCount="indefinite" fill="hold" grpId="0" nodeType="withEffect">
                                  <p:stCondLst>
                                    <p:cond delay="0"/>
                                  </p:stCondLst>
                                  <p:childTnLst>
                                    <p:animRot by="21600000">
                                      <p:cBhvr>
                                        <p:cTn id="62" dur="500" fill="hold"/>
                                        <p:tgtEl>
                                          <p:spTgt spid="145"/>
                                        </p:tgtEl>
                                        <p:attrNameLst>
                                          <p:attrName>r</p:attrName>
                                        </p:attrNameLst>
                                      </p:cBhvr>
                                    </p:animRot>
                                  </p:childTnLst>
                                </p:cTn>
                              </p:par>
                              <p:par>
                                <p:cTn id="63" presetID="8" presetClass="emph" presetSubtype="0" repeatCount="indefinite" fill="hold" grpId="0" nodeType="withEffect">
                                  <p:stCondLst>
                                    <p:cond delay="0"/>
                                  </p:stCondLst>
                                  <p:childTnLst>
                                    <p:animRot by="21600000">
                                      <p:cBhvr>
                                        <p:cTn id="64" dur="500" fill="hold"/>
                                        <p:tgtEl>
                                          <p:spTgt spid="146"/>
                                        </p:tgtEl>
                                        <p:attrNameLst>
                                          <p:attrName>r</p:attrName>
                                        </p:attrNameLst>
                                      </p:cBhvr>
                                    </p:animRot>
                                  </p:childTnLst>
                                </p:cTn>
                              </p:par>
                              <p:par>
                                <p:cTn id="65" presetID="3" presetClass="entr" presetSubtype="10" repeatCount="indefinite" fill="hold" grpId="1" nodeType="with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blinds(horizontal)">
                                      <p:cBhvr>
                                        <p:cTn id="67" dur="500"/>
                                        <p:tgtEl>
                                          <p:spTgt spid="146"/>
                                        </p:tgtEl>
                                      </p:cBhvr>
                                    </p:animEffect>
                                  </p:childTnLst>
                                </p:cTn>
                              </p:par>
                              <p:par>
                                <p:cTn id="68" presetID="8" presetClass="emph" presetSubtype="0" repeatCount="indefinite" fill="hold" grpId="0" nodeType="withEffect">
                                  <p:stCondLst>
                                    <p:cond delay="0"/>
                                  </p:stCondLst>
                                  <p:childTnLst>
                                    <p:animRot by="21600000">
                                      <p:cBhvr>
                                        <p:cTn id="69" dur="500" fill="hold"/>
                                        <p:tgtEl>
                                          <p:spTgt spid="66"/>
                                        </p:tgtEl>
                                        <p:attrNameLst>
                                          <p:attrName>r</p:attrName>
                                        </p:attrNameLst>
                                      </p:cBhvr>
                                    </p:animRot>
                                  </p:childTnLst>
                                </p:cTn>
                              </p:par>
                              <p:par>
                                <p:cTn id="70" presetID="8" presetClass="emph" presetSubtype="0" repeatCount="indefinite" fill="hold" grpId="0" nodeType="withEffect">
                                  <p:stCondLst>
                                    <p:cond delay="0"/>
                                  </p:stCondLst>
                                  <p:childTnLst>
                                    <p:animRot by="21600000">
                                      <p:cBhvr>
                                        <p:cTn id="71" dur="500" fill="hold"/>
                                        <p:tgtEl>
                                          <p:spTgt spid="67"/>
                                        </p:tgtEl>
                                        <p:attrNameLst>
                                          <p:attrName>r</p:attrName>
                                        </p:attrNameLst>
                                      </p:cBhvr>
                                    </p:animRot>
                                  </p:childTnLst>
                                </p:cTn>
                              </p:par>
                              <p:par>
                                <p:cTn id="72" presetID="8" presetClass="exit" presetSubtype="16" repeatCount="indefinite" fill="hold" grpId="2" nodeType="withEffect">
                                  <p:stCondLst>
                                    <p:cond delay="0"/>
                                  </p:stCondLst>
                                  <p:childTnLst>
                                    <p:animEffect transition="out" filter="diamond(in)">
                                      <p:cBhvr>
                                        <p:cTn id="73" dur="5000"/>
                                        <p:tgtEl>
                                          <p:spTgt spid="146"/>
                                        </p:tgtEl>
                                      </p:cBhvr>
                                    </p:animEffect>
                                    <p:set>
                                      <p:cBhvr>
                                        <p:cTn id="74" dur="1" fill="hold">
                                          <p:stCondLst>
                                            <p:cond delay="4999"/>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8" grpId="0" animBg="1"/>
      <p:bldP spid="89" grpId="0" animBg="1"/>
      <p:bldP spid="96" grpId="0" animBg="1"/>
      <p:bldP spid="98" grpId="0" animBg="1"/>
      <p:bldP spid="99" grpId="0" animBg="1"/>
      <p:bldP spid="100" grpId="0" animBg="1"/>
      <p:bldP spid="101" grpId="0" animBg="1"/>
      <p:bldP spid="105" grpId="0" animBg="1"/>
      <p:bldP spid="107" grpId="0" animBg="1"/>
      <p:bldP spid="108" grpId="0" animBg="1"/>
      <p:bldP spid="110" grpId="0" animBg="1"/>
      <p:bldP spid="111" grpId="0" animBg="1"/>
      <p:bldP spid="118" grpId="0" animBg="1"/>
      <p:bldP spid="120" grpId="0" animBg="1"/>
      <p:bldP spid="121" grpId="0" animBg="1"/>
      <p:bldP spid="123" grpId="0" animBg="1"/>
      <p:bldP spid="124" grpId="0" animBg="1"/>
      <p:bldP spid="131" grpId="0" animBg="1"/>
      <p:bldP spid="144" grpId="0" animBg="1"/>
      <p:bldP spid="145" grpId="0" animBg="1"/>
      <p:bldP spid="146" grpId="0" animBg="1"/>
      <p:bldP spid="146" grpId="1" animBg="1"/>
      <p:bldP spid="146" grpId="2" animBg="1"/>
      <p:bldP spid="66" grpId="0" animBg="1"/>
      <p:bldP spid="67"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 name="Rectangle 67"/>
          <p:cNvSpPr/>
          <p:nvPr/>
        </p:nvSpPr>
        <p:spPr>
          <a:xfrm>
            <a:off x="-32" y="428604"/>
            <a:ext cx="2428892" cy="2500330"/>
          </a:xfrm>
          <a:prstGeom prst="rect">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Stage 2</a:t>
            </a:r>
          </a:p>
        </p:txBody>
      </p:sp>
      <p:sp>
        <p:nvSpPr>
          <p:cNvPr id="5" name="TextBox 4"/>
          <p:cNvSpPr txBox="1"/>
          <p:nvPr/>
        </p:nvSpPr>
        <p:spPr>
          <a:xfrm>
            <a:off x="0" y="2928934"/>
            <a:ext cx="8640000" cy="369332"/>
          </a:xfrm>
          <a:prstGeom prst="rect">
            <a:avLst/>
          </a:prstGeom>
          <a:solidFill>
            <a:schemeClr val="accent2"/>
          </a:solidFill>
        </p:spPr>
        <p:txBody>
          <a:bodyPr wrap="square" rtlCol="1">
            <a:spAutoFit/>
          </a:bodyPr>
          <a:lstStyle/>
          <a:p>
            <a:pPr algn="l" rtl="0"/>
            <a:r>
              <a:rPr lang="en-US" dirty="0" smtClean="0">
                <a:latin typeface="Calibri" pitchFamily="34" charset="0"/>
                <a:cs typeface="Calibri" pitchFamily="34" charset="0"/>
              </a:rPr>
              <a:t>In </a:t>
            </a:r>
            <a:r>
              <a:rPr lang="en-US" i="1" dirty="0" smtClean="0">
                <a:latin typeface="Calibri" pitchFamily="34" charset="0"/>
                <a:cs typeface="Calibri" pitchFamily="34" charset="0"/>
              </a:rPr>
              <a:t>Stage 2</a:t>
            </a:r>
            <a:r>
              <a:rPr lang="en-US" dirty="0" smtClean="0">
                <a:latin typeface="Calibri" pitchFamily="34" charset="0"/>
                <a:cs typeface="Calibri" pitchFamily="34" charset="0"/>
              </a:rPr>
              <a:t>, the 10 children passed 4 sequential sub-Stages…</a:t>
            </a:r>
          </a:p>
        </p:txBody>
      </p:sp>
      <p:pic>
        <p:nvPicPr>
          <p:cNvPr id="61"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65"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7"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8"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9"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0"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1"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2"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93"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94"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5"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6"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97"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98"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99"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0"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1"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2"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3"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4"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5"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06"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107" name="AutoShape 3"/>
          <p:cNvSpPr>
            <a:spLocks noChangeArrowheads="1"/>
          </p:cNvSpPr>
          <p:nvPr/>
        </p:nvSpPr>
        <p:spPr bwMode="auto">
          <a:xfrm rot="16609938">
            <a:off x="3137898" y="1423394"/>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08"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9"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10"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1"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2"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3"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4"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15"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16"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17"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18"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19"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120" name="AutoShape 3"/>
          <p:cNvSpPr>
            <a:spLocks noChangeArrowheads="1"/>
          </p:cNvSpPr>
          <p:nvPr/>
        </p:nvSpPr>
        <p:spPr bwMode="auto">
          <a:xfrm rot="16609938">
            <a:off x="5352476" y="1444157"/>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21"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2"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23"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4"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5"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6"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7"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8"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29"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30"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31"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32" name="Rounded Rectangle 131"/>
          <p:cNvSpPr/>
          <p:nvPr/>
        </p:nvSpPr>
        <p:spPr>
          <a:xfrm>
            <a:off x="6157124" y="1357298"/>
            <a:ext cx="612000" cy="204311"/>
          </a:xfrm>
          <a:prstGeom prst="roundRect">
            <a:avLst/>
          </a:prstGeom>
          <a:solidFill>
            <a:schemeClr val="tx1"/>
          </a:solidFill>
          <a:ln>
            <a:solidFill>
              <a:srgbClr val="FF0000"/>
            </a:solidFill>
          </a:ln>
        </p:spPr>
        <p:txBody>
          <a:bodyPr wrap="square" rtlCol="1">
            <a:spAutoFit/>
          </a:bodyPr>
          <a:lstStyle/>
          <a:p>
            <a:pPr algn="l"/>
            <a:r>
              <a:rPr lang="en-US" sz="600" strike="sngStrike" dirty="0" smtClean="0">
                <a:solidFill>
                  <a:srgbClr val="FF0000"/>
                </a:solidFill>
                <a:latin typeface="Arial" pitchFamily="34" charset="0"/>
                <a:cs typeface="Arial" pitchFamily="34" charset="0"/>
              </a:rPr>
              <a:t>No Heparin</a:t>
            </a:r>
            <a:endParaRPr lang="ar-SA" sz="600" strike="sngStrike" dirty="0" smtClean="0">
              <a:solidFill>
                <a:srgbClr val="FF0000"/>
              </a:solidFill>
              <a:latin typeface="Arial" pitchFamily="34" charset="0"/>
              <a:cs typeface="Arial" pitchFamily="34" charset="0"/>
            </a:endParaRPr>
          </a:p>
        </p:txBody>
      </p:sp>
      <p:sp>
        <p:nvSpPr>
          <p:cNvPr id="133" name="Rectangle 132"/>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4" name="Rounded Rectangle 133"/>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5" name="Rectangle 134"/>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6" name="Rounded Rectangle 135"/>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7" name="Rectangle 136"/>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8" name="Rounded Rectangle 137"/>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39" name="Rectangle 138"/>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4" name="AutoShape 3"/>
          <p:cNvSpPr>
            <a:spLocks noChangeArrowheads="1"/>
          </p:cNvSpPr>
          <p:nvPr/>
        </p:nvSpPr>
        <p:spPr bwMode="auto">
          <a:xfrm rot="16609938">
            <a:off x="1494824"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45"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46"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chemeClr val="bg1"/>
            </a:solidFill>
            <a:miter lim="800000"/>
            <a:headEnd/>
            <a:tailEnd/>
          </a:ln>
          <a:effectLst/>
        </p:spPr>
        <p:txBody>
          <a:bodyPr wrap="none" anchor="ctr"/>
          <a:lstStyle/>
          <a:p>
            <a:endParaRPr lang="ar-SA"/>
          </a:p>
        </p:txBody>
      </p:sp>
      <p:sp>
        <p:nvSpPr>
          <p:cNvPr id="66" name="AutoShape 3"/>
          <p:cNvSpPr>
            <a:spLocks noChangeArrowheads="1"/>
          </p:cNvSpPr>
          <p:nvPr/>
        </p:nvSpPr>
        <p:spPr bwMode="auto">
          <a:xfrm rot="16609938">
            <a:off x="3730162"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67" name="AutoShape 3"/>
          <p:cNvSpPr>
            <a:spLocks noChangeArrowheads="1"/>
          </p:cNvSpPr>
          <p:nvPr/>
        </p:nvSpPr>
        <p:spPr bwMode="auto">
          <a:xfrm rot="16609938">
            <a:off x="5944740"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graphicFrame>
        <p:nvGraphicFramePr>
          <p:cNvPr id="70" name="Table 69"/>
          <p:cNvGraphicFramePr>
            <a:graphicFrameLocks noGrp="1"/>
          </p:cNvGraphicFramePr>
          <p:nvPr/>
        </p:nvGraphicFramePr>
        <p:xfrm>
          <a:off x="142844" y="3429000"/>
          <a:ext cx="8784000" cy="5059696"/>
        </p:xfrm>
        <a:graphic>
          <a:graphicData uri="http://schemas.openxmlformats.org/drawingml/2006/table">
            <a:tbl>
              <a:tblPr rtl="1" firstRow="1" bandRow="1">
                <a:tableStyleId>{2D5ABB26-0587-4C30-8999-92F81FD0307C}</a:tableStyleId>
              </a:tblPr>
              <a:tblGrid>
                <a:gridCol w="1963318"/>
                <a:gridCol w="2429700"/>
                <a:gridCol w="2169162"/>
                <a:gridCol w="2221820"/>
              </a:tblGrid>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2d</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2c</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2b</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2a</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No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Low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Low heparin </a:t>
                      </a:r>
                    </a:p>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latin typeface="Calibri" pitchFamily="34" charset="0"/>
                          <a:cs typeface="Calibri" pitchFamily="34" charset="0"/>
                        </a:rPr>
                        <a:t>mixed DNHD/AHD</a:t>
                      </a:r>
                      <a:r>
                        <a:rPr lang="en-US" sz="1800" i="1" baseline="30000" dirty="0" smtClean="0">
                          <a:latin typeface="Calibri" pitchFamily="34" charset="0"/>
                          <a:cs typeface="Calibri" pitchFamily="34" charset="0"/>
                        </a:rPr>
                        <a:t>PR </a:t>
                      </a:r>
                      <a:r>
                        <a:rPr lang="en-US" sz="1800" i="1" dirty="0" smtClean="0">
                          <a:latin typeface="Calibri" pitchFamily="34" charset="0"/>
                          <a:cs typeface="Calibri" pitchFamily="34" charset="0"/>
                        </a:rPr>
                        <a:t>sessions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16">
                <a:tc>
                  <a:txBody>
                    <a:bodyPr/>
                    <a:lstStyle/>
                    <a:p>
                      <a:pPr algn="l" rtl="0"/>
                      <a:r>
                        <a:rPr lang="en-US" sz="1800" dirty="0" smtClean="0">
                          <a:latin typeface="Calibri" pitchFamily="34" charset="0"/>
                          <a:cs typeface="Calibri" pitchFamily="34" charset="0"/>
                        </a:rPr>
                        <a:t> 10 children were treated with</a:t>
                      </a:r>
                      <a:endParaRPr lang="en-US" sz="1800" b="0" i="0" u="none" strike="noStrike" kern="12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One</a:t>
                      </a:r>
                      <a:r>
                        <a:rPr lang="en-US" sz="1800" baseline="0" dirty="0" smtClean="0">
                          <a:latin typeface="Calibri" pitchFamily="34" charset="0"/>
                          <a:cs typeface="Calibri" pitchFamily="34" charset="0"/>
                        </a:rPr>
                        <a:t> </a:t>
                      </a:r>
                      <a:r>
                        <a:rPr lang="en-US" sz="1800" dirty="0" smtClean="0">
                          <a:latin typeface="Calibri" pitchFamily="34" charset="0"/>
                          <a:cs typeface="Calibri" pitchFamily="34" charset="0"/>
                        </a:rPr>
                        <a:t>patient was treated with</a:t>
                      </a:r>
                      <a:r>
                        <a:rPr lang="en-US" sz="1800" b="1" dirty="0" smtClean="0">
                          <a:latin typeface="Calibri" pitchFamily="34" charset="0"/>
                          <a:cs typeface="Calibri" pitchFamily="34" charset="0"/>
                        </a:rPr>
                        <a:t> </a:t>
                      </a:r>
                      <a:r>
                        <a:rPr lang="en-US" sz="1800" dirty="0" smtClean="0">
                          <a:latin typeface="Calibri" pitchFamily="34" charset="0"/>
                          <a:cs typeface="Calibri" pitchFamily="34" charset="0"/>
                        </a:rPr>
                        <a:t>10 subsequent </a:t>
                      </a:r>
                      <a:r>
                        <a:rPr lang="en-US" sz="1800" i="1" dirty="0" smtClean="0">
                          <a:latin typeface="Calibri" pitchFamily="34" charset="0"/>
                          <a:cs typeface="Calibri" pitchFamily="34" charset="0"/>
                        </a:rPr>
                        <a:t> </a:t>
                      </a:r>
                      <a:r>
                        <a:rPr lang="en-US" sz="1800" i="0" dirty="0" smtClean="0">
                          <a:latin typeface="Calibri" pitchFamily="34" charset="0"/>
                          <a:cs typeface="Calibri" pitchFamily="34" charset="0"/>
                        </a:rPr>
                        <a:t>sessions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8 children were treated with 8 </a:t>
                      </a:r>
                      <a:r>
                        <a:rPr lang="en-US" sz="1800" baseline="0" dirty="0" smtClean="0">
                          <a:latin typeface="Calibri" pitchFamily="34" charset="0"/>
                          <a:cs typeface="Calibri" pitchFamily="34" charset="0"/>
                        </a:rPr>
                        <a:t>Sessions.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dirty="0" smtClean="0">
                          <a:latin typeface="Calibri" pitchFamily="34" charset="0"/>
                          <a:cs typeface="Calibri" pitchFamily="34" charset="0"/>
                        </a:rPr>
                        <a:t>10 children  were treated with 10 </a:t>
                      </a:r>
                      <a:r>
                        <a:rPr lang="en-US" sz="1800" i="0" baseline="0" dirty="0" smtClean="0">
                          <a:latin typeface="Calibri" pitchFamily="34" charset="0"/>
                          <a:cs typeface="Calibri" pitchFamily="34" charset="0"/>
                        </a:rPr>
                        <a:t>S</a:t>
                      </a:r>
                      <a:r>
                        <a:rPr lang="en-US" sz="1800" i="0" dirty="0" smtClean="0">
                          <a:latin typeface="Calibri" pitchFamily="34" charset="0"/>
                          <a:cs typeface="Calibri" pitchFamily="34" charset="0"/>
                        </a:rPr>
                        <a:t>essions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0406">
                <a:tc>
                  <a:txBody>
                    <a:bodyPr/>
                    <a:lstStyle/>
                    <a:p>
                      <a:pPr algn="l" rtl="0"/>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alibri" pitchFamily="34" charset="0"/>
                          <a:cs typeface="Calibri" pitchFamily="34" charset="0"/>
                        </a:rPr>
                        <a:t>where connections were also regularly flushed with normal saline, </a:t>
                      </a:r>
                      <a:r>
                        <a:rPr lang="en-US" sz="1100" dirty="0" smtClean="0">
                          <a:solidFill>
                            <a:srgbClr val="FFFF00"/>
                          </a:solidFill>
                          <a:latin typeface="Calibri" pitchFamily="34" charset="0"/>
                          <a:cs typeface="Calibri" pitchFamily="34" charset="0"/>
                        </a:rPr>
                        <a:t>three times per week for a period of approximately 3 weeks. The details of the technique of the sessions are explained in (Appendix 1). </a:t>
                      </a:r>
                      <a:r>
                        <a:rPr lang="en-US" sz="1100" dirty="0" smtClean="0">
                          <a:latin typeface="Calibri" pitchFamily="34" charset="0"/>
                          <a:cs typeface="Calibri" pitchFamily="34" charset="0"/>
                        </a:rPr>
                        <a:t>Blood clotting data were documented. </a:t>
                      </a:r>
                      <a:endParaRPr lang="ar-SA" sz="1100" dirty="0" smtClean="0">
                        <a:latin typeface="Calibri" pitchFamily="34" charset="0"/>
                      </a:endParaRPr>
                    </a:p>
                    <a:p>
                      <a:pPr algn="l" rtl="0"/>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FFFF00"/>
                          </a:solidFill>
                          <a:latin typeface="Calibri" pitchFamily="34" charset="0"/>
                          <a:cs typeface="Calibri" pitchFamily="34" charset="0"/>
                        </a:rPr>
                        <a:t>The patient blood pump speed was adjusted to the target patient BFR.</a:t>
                      </a:r>
                      <a:r>
                        <a:rPr lang="en-US" sz="1100" baseline="0" dirty="0" smtClean="0">
                          <a:solidFill>
                            <a:srgbClr val="FFFF00"/>
                          </a:solidFill>
                          <a:latin typeface="Calibri" pitchFamily="34" charset="0"/>
                          <a:cs typeface="Calibri" pitchFamily="34" charset="0"/>
                        </a:rPr>
                        <a:t> </a:t>
                      </a:r>
                      <a:r>
                        <a:rPr lang="en-US" sz="1100" dirty="0" smtClean="0">
                          <a:solidFill>
                            <a:srgbClr val="FFFF00"/>
                          </a:solidFill>
                          <a:latin typeface="Calibri" pitchFamily="34" charset="0"/>
                          <a:cs typeface="Calibri" pitchFamily="34" charset="0"/>
                        </a:rPr>
                        <a:t>The recirculation blood pump speed was adjusted to achieve </a:t>
                      </a:r>
                      <a:r>
                        <a:rPr lang="en-US" sz="1100" dirty="0" smtClean="0">
                          <a:solidFill>
                            <a:schemeClr val="tx1"/>
                          </a:solidFill>
                          <a:latin typeface="Calibri" pitchFamily="34" charset="0"/>
                          <a:cs typeface="Calibri" pitchFamily="34" charset="0"/>
                        </a:rPr>
                        <a:t>a</a:t>
                      </a:r>
                      <a:r>
                        <a:rPr lang="en-US" sz="1100" dirty="0" smtClean="0">
                          <a:solidFill>
                            <a:srgbClr val="FF0000"/>
                          </a:solidFill>
                          <a:latin typeface="Calibri" pitchFamily="34" charset="0"/>
                          <a:cs typeface="Calibri" pitchFamily="34" charset="0"/>
                        </a:rPr>
                        <a:t> </a:t>
                      </a:r>
                      <a:r>
                        <a:rPr lang="en-US" sz="1100" dirty="0" smtClean="0">
                          <a:solidFill>
                            <a:srgbClr val="FFFF00"/>
                          </a:solidFill>
                          <a:latin typeface="Calibri" pitchFamily="34" charset="0"/>
                          <a:cs typeface="Calibri" pitchFamily="34" charset="0"/>
                        </a:rPr>
                        <a:t> </a:t>
                      </a:r>
                      <a:r>
                        <a:rPr lang="en-US" sz="1100" dirty="0" smtClean="0">
                          <a:solidFill>
                            <a:schemeClr val="tx1"/>
                          </a:solidFill>
                          <a:latin typeface="Calibri" pitchFamily="34" charset="0"/>
                          <a:cs typeface="Calibri" pitchFamily="34" charset="0"/>
                        </a:rPr>
                        <a:t>filter blood flow rate</a:t>
                      </a:r>
                      <a:r>
                        <a:rPr lang="en-US" sz="1100" dirty="0" smtClean="0">
                          <a:solidFill>
                            <a:srgbClr val="FFFF00"/>
                          </a:solidFill>
                          <a:latin typeface="Calibri" pitchFamily="34" charset="0"/>
                          <a:cs typeface="Calibri" pitchFamily="34" charset="0"/>
                        </a:rPr>
                        <a:t>,</a:t>
                      </a:r>
                      <a:r>
                        <a:rPr lang="en-US" sz="1100" dirty="0" smtClean="0">
                          <a:latin typeface="Calibri" pitchFamily="34" charset="0"/>
                          <a:cs typeface="Calibri" pitchFamily="34" charset="0"/>
                        </a:rPr>
                        <a:t> </a:t>
                      </a:r>
                      <a:r>
                        <a:rPr lang="en-US" sz="1100" dirty="0" smtClean="0">
                          <a:solidFill>
                            <a:srgbClr val="FFFF00"/>
                          </a:solidFill>
                          <a:latin typeface="Calibri" pitchFamily="34" charset="0"/>
                          <a:cs typeface="Calibri" pitchFamily="34" charset="0"/>
                        </a:rPr>
                        <a:t>equals the sum of patient and recirculation blood flow rate,</a:t>
                      </a:r>
                      <a:r>
                        <a:rPr lang="en-US" sz="1100" dirty="0" smtClean="0">
                          <a:latin typeface="Calibri" pitchFamily="34" charset="0"/>
                          <a:cs typeface="Calibri" pitchFamily="34" charset="0"/>
                        </a:rPr>
                        <a:t> of 500 ml/minute. Connections were Routinely flushed with normal saline and </a:t>
                      </a:r>
                      <a:r>
                        <a:rPr lang="en-US" sz="1100" dirty="0" smtClean="0">
                          <a:solidFill>
                            <a:srgbClr val="FFFF00"/>
                          </a:solidFill>
                          <a:latin typeface="Calibri" pitchFamily="34" charset="0"/>
                          <a:cs typeface="Calibri" pitchFamily="34" charset="0"/>
                        </a:rPr>
                        <a:t>the</a:t>
                      </a:r>
                      <a:r>
                        <a:rPr lang="en-US" sz="1100" dirty="0" smtClean="0">
                          <a:latin typeface="Calibri" pitchFamily="34" charset="0"/>
                          <a:cs typeface="Calibri" pitchFamily="34" charset="0"/>
                        </a:rPr>
                        <a:t> heparin was infused </a:t>
                      </a:r>
                      <a:r>
                        <a:rPr lang="en-US" sz="1100" dirty="0" smtClean="0">
                          <a:solidFill>
                            <a:srgbClr val="FFFF00"/>
                          </a:solidFill>
                          <a:latin typeface="Calibri" pitchFamily="34" charset="0"/>
                          <a:cs typeface="Calibri" pitchFamily="34" charset="0"/>
                        </a:rPr>
                        <a:t>throughout the session in a dose adjusted</a:t>
                      </a:r>
                      <a:r>
                        <a:rPr lang="en-US" sz="1100" dirty="0" smtClean="0">
                          <a:latin typeface="Calibri" pitchFamily="34" charset="0"/>
                          <a:cs typeface="Calibri" pitchFamily="34" charset="0"/>
                        </a:rPr>
                        <a:t> to keep the </a:t>
                      </a:r>
                      <a:r>
                        <a:rPr lang="en-US" sz="1100" dirty="0" err="1" smtClean="0">
                          <a:solidFill>
                            <a:srgbClr val="FFFF00"/>
                          </a:solidFill>
                          <a:latin typeface="Calibri" pitchFamily="34" charset="0"/>
                          <a:cs typeface="Calibri" pitchFamily="34" charset="0"/>
                        </a:rPr>
                        <a:t>prothrombin</a:t>
                      </a:r>
                      <a:r>
                        <a:rPr lang="en-US" sz="1100" dirty="0" smtClean="0">
                          <a:solidFill>
                            <a:srgbClr val="FFFF00"/>
                          </a:solidFill>
                          <a:latin typeface="Calibri" pitchFamily="34" charset="0"/>
                          <a:cs typeface="Calibri" pitchFamily="34" charset="0"/>
                        </a:rPr>
                        <a:t> time </a:t>
                      </a:r>
                      <a:r>
                        <a:rPr lang="en-US" sz="1100" dirty="0" smtClean="0">
                          <a:latin typeface="Calibri" pitchFamily="34" charset="0"/>
                          <a:cs typeface="Calibri" pitchFamily="34" charset="0"/>
                        </a:rPr>
                        <a:t>(PTT) just above 140% of the initial values. Blood clotting data were collected in this session. </a:t>
                      </a:r>
                      <a:endParaRPr lang="ar-SA" sz="1100" dirty="0" smtClean="0">
                        <a:latin typeface="Calibri" pitchFamily="34" charset="0"/>
                      </a:endParaRPr>
                    </a:p>
                    <a:p>
                      <a:pPr algn="l" rtl="0"/>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100" dirty="0" smtClean="0">
                          <a:solidFill>
                            <a:srgbClr val="FFFF00"/>
                          </a:solidFill>
                          <a:latin typeface="Calibri" pitchFamily="34" charset="0"/>
                          <a:cs typeface="Calibri" pitchFamily="34" charset="0"/>
                        </a:rPr>
                        <a:t>efficiencies of AHD</a:t>
                      </a:r>
                      <a:r>
                        <a:rPr lang="en-US" sz="1100" baseline="30000" dirty="0" smtClean="0">
                          <a:solidFill>
                            <a:srgbClr val="FFFF00"/>
                          </a:solidFill>
                          <a:latin typeface="Calibri" pitchFamily="34" charset="0"/>
                          <a:cs typeface="Calibri" pitchFamily="34" charset="0"/>
                        </a:rPr>
                        <a:t>PR</a:t>
                      </a:r>
                      <a:r>
                        <a:rPr lang="en-US" sz="1100" dirty="0" smtClean="0">
                          <a:solidFill>
                            <a:srgbClr val="FFFF00"/>
                          </a:solidFill>
                          <a:latin typeface="Calibri" pitchFamily="34" charset="0"/>
                          <a:cs typeface="Calibri" pitchFamily="34" charset="0"/>
                        </a:rPr>
                        <a:t> and of DNHD periods were compared in the same session.</a:t>
                      </a:r>
                      <a:endParaRPr lang="en-US" sz="11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98"/>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animEffect transition="in" filter="wipe(down)">
                                      <p:cBhvr>
                                        <p:cTn id="9" dur="500"/>
                                        <p:tgtEl>
                                          <p:spTgt spid="89"/>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wipe(down)">
                                      <p:cBhvr>
                                        <p:cTn id="12" dur="500"/>
                                        <p:tgtEl>
                                          <p:spTgt spid="96"/>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wipe(up)">
                                      <p:cBhvr>
                                        <p:cTn id="18" dur="500"/>
                                        <p:tgtEl>
                                          <p:spTgt spid="88"/>
                                        </p:tgtEl>
                                      </p:cBhvr>
                                    </p:animEffect>
                                  </p:childTnLst>
                                </p:cTn>
                              </p:par>
                              <p:par>
                                <p:cTn id="19" presetID="22" presetClass="entr" presetSubtype="1" repeatCount="indefinite"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wipe(up)">
                                      <p:cBhvr>
                                        <p:cTn id="21" dur="500"/>
                                        <p:tgtEl>
                                          <p:spTgt spid="99"/>
                                        </p:tgtEl>
                                      </p:cBhvr>
                                    </p:animEffect>
                                  </p:childTnLst>
                                </p:cTn>
                              </p:par>
                              <p:par>
                                <p:cTn id="22" presetID="22" presetClass="entr" presetSubtype="1" repeatCount="indefinite"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wipe(up)">
                                      <p:cBhvr>
                                        <p:cTn id="24" dur="500"/>
                                        <p:tgtEl>
                                          <p:spTgt spid="100"/>
                                        </p:tgtEl>
                                      </p:cBhvr>
                                    </p:animEffect>
                                  </p:childTnLst>
                                </p:cTn>
                              </p:par>
                              <p:par>
                                <p:cTn id="25" presetID="22" presetClass="entr" presetSubtype="4" repeatCount="indefinite"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down)">
                                      <p:cBhvr>
                                        <p:cTn id="27" dur="500"/>
                                        <p:tgtEl>
                                          <p:spTgt spid="101"/>
                                        </p:tgtEl>
                                      </p:cBhvr>
                                    </p:animEffect>
                                  </p:childTnLst>
                                </p:cTn>
                              </p:par>
                              <p:par>
                                <p:cTn id="28" presetID="22" presetClass="entr" presetSubtype="4" repeatCount="indefinite" fill="hold" grpId="0" nodeType="with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wipe(down)">
                                      <p:cBhvr>
                                        <p:cTn id="30" dur="500"/>
                                        <p:tgtEl>
                                          <p:spTgt spid="105"/>
                                        </p:tgtEl>
                                      </p:cBhvr>
                                    </p:animEffect>
                                  </p:childTnLst>
                                </p:cTn>
                              </p:par>
                              <p:par>
                                <p:cTn id="31" presetID="8" presetClass="emph" presetSubtype="0" repeatCount="indefinite" fill="hold" grpId="0" nodeType="withEffect">
                                  <p:stCondLst>
                                    <p:cond delay="0"/>
                                  </p:stCondLst>
                                  <p:childTnLst>
                                    <p:animRot by="21600000">
                                      <p:cBhvr>
                                        <p:cTn id="32" dur="500" fill="hold"/>
                                        <p:tgtEl>
                                          <p:spTgt spid="107"/>
                                        </p:tgtEl>
                                        <p:attrNameLst>
                                          <p:attrName>r</p:attrName>
                                        </p:attrNameLst>
                                      </p:cBhvr>
                                    </p:animRot>
                                  </p:childTnLst>
                                </p:cTn>
                              </p:par>
                              <p:par>
                                <p:cTn id="33" presetID="22" presetClass="entr" presetSubtype="4" repeatCount="indefinite" fill="hold" grpId="0" nodeType="with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down)">
                                      <p:cBhvr>
                                        <p:cTn id="35" dur="500"/>
                                        <p:tgtEl>
                                          <p:spTgt spid="111"/>
                                        </p:tgtEl>
                                      </p:cBhvr>
                                    </p:animEffect>
                                  </p:childTnLst>
                                </p:cTn>
                              </p:par>
                              <p:par>
                                <p:cTn id="36" presetID="22" presetClass="entr" presetSubtype="4" repeatCount="indefinite"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wipe(down)">
                                      <p:cBhvr>
                                        <p:cTn id="38" dur="500"/>
                                        <p:tgtEl>
                                          <p:spTgt spid="118"/>
                                        </p:tgtEl>
                                      </p:cBhvr>
                                    </p:animEffect>
                                  </p:childTnLst>
                                </p:cTn>
                              </p:par>
                              <p:par>
                                <p:cTn id="39" presetID="22" presetClass="entr" presetSubtype="1" repeatCount="indefinite" fill="hold" grpId="0" nodeType="with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up)">
                                      <p:cBhvr>
                                        <p:cTn id="41" dur="500"/>
                                        <p:tgtEl>
                                          <p:spTgt spid="108"/>
                                        </p:tgtEl>
                                      </p:cBhvr>
                                    </p:animEffect>
                                  </p:childTnLst>
                                </p:cTn>
                              </p:par>
                              <p:par>
                                <p:cTn id="42" presetID="22" presetClass="entr" presetSubtype="1" repeatCount="indefinite" fill="hold" grpId="0"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par>
                                <p:cTn id="45" presetID="8" presetClass="emph" presetSubtype="0" repeatCount="indefinite" fill="hold" grpId="0" nodeType="withEffect">
                                  <p:stCondLst>
                                    <p:cond delay="0"/>
                                  </p:stCondLst>
                                  <p:childTnLst>
                                    <p:animRot by="21600000">
                                      <p:cBhvr>
                                        <p:cTn id="46" dur="500" fill="hold"/>
                                        <p:tgtEl>
                                          <p:spTgt spid="120"/>
                                        </p:tgtEl>
                                        <p:attrNameLst>
                                          <p:attrName>r</p:attrName>
                                        </p:attrNameLst>
                                      </p:cBhvr>
                                    </p:animRot>
                                  </p:childTnLst>
                                </p:cTn>
                              </p:par>
                              <p:par>
                                <p:cTn id="47" presetID="22" presetClass="entr" presetSubtype="4" repeatCount="indefinite"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wipe(down)">
                                      <p:cBhvr>
                                        <p:cTn id="49" dur="500"/>
                                        <p:tgtEl>
                                          <p:spTgt spid="124"/>
                                        </p:tgtEl>
                                      </p:cBhvr>
                                    </p:animEffect>
                                  </p:childTnLst>
                                </p:cTn>
                              </p:par>
                              <p:par>
                                <p:cTn id="50" presetID="22" presetClass="entr" presetSubtype="4" repeatCount="indefinite" fill="hold" grpId="0" nodeType="with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wipe(down)">
                                      <p:cBhvr>
                                        <p:cTn id="52" dur="500"/>
                                        <p:tgtEl>
                                          <p:spTgt spid="131"/>
                                        </p:tgtEl>
                                      </p:cBhvr>
                                    </p:animEffect>
                                  </p:childTnLst>
                                </p:cTn>
                              </p:par>
                              <p:par>
                                <p:cTn id="53" presetID="22" presetClass="entr" presetSubtype="1" repeatCount="indefinite" fill="hold" grpId="0" nodeType="withEffect">
                                  <p:stCondLst>
                                    <p:cond delay="0"/>
                                  </p:stCondLst>
                                  <p:childTnLst>
                                    <p:set>
                                      <p:cBhvr>
                                        <p:cTn id="54" dur="1" fill="hold">
                                          <p:stCondLst>
                                            <p:cond delay="0"/>
                                          </p:stCondLst>
                                        </p:cTn>
                                        <p:tgtEl>
                                          <p:spTgt spid="121"/>
                                        </p:tgtEl>
                                        <p:attrNameLst>
                                          <p:attrName>style.visibility</p:attrName>
                                        </p:attrNameLst>
                                      </p:cBhvr>
                                      <p:to>
                                        <p:strVal val="visible"/>
                                      </p:to>
                                    </p:set>
                                    <p:animEffect transition="in" filter="wipe(up)">
                                      <p:cBhvr>
                                        <p:cTn id="55" dur="500"/>
                                        <p:tgtEl>
                                          <p:spTgt spid="121"/>
                                        </p:tgtEl>
                                      </p:cBhvr>
                                    </p:animEffect>
                                  </p:childTnLst>
                                </p:cTn>
                              </p:par>
                              <p:par>
                                <p:cTn id="56" presetID="22" presetClass="entr" presetSubtype="1" repeatCount="indefinite" fill="hold" grpId="0" nodeType="withEffect">
                                  <p:stCondLst>
                                    <p:cond delay="0"/>
                                  </p:stCondLst>
                                  <p:childTnLst>
                                    <p:set>
                                      <p:cBhvr>
                                        <p:cTn id="57" dur="1" fill="hold">
                                          <p:stCondLst>
                                            <p:cond delay="0"/>
                                          </p:stCondLst>
                                        </p:cTn>
                                        <p:tgtEl>
                                          <p:spTgt spid="123"/>
                                        </p:tgtEl>
                                        <p:attrNameLst>
                                          <p:attrName>style.visibility</p:attrName>
                                        </p:attrNameLst>
                                      </p:cBhvr>
                                      <p:to>
                                        <p:strVal val="visible"/>
                                      </p:to>
                                    </p:set>
                                    <p:animEffect transition="in" filter="wipe(up)">
                                      <p:cBhvr>
                                        <p:cTn id="58" dur="500"/>
                                        <p:tgtEl>
                                          <p:spTgt spid="123"/>
                                        </p:tgtEl>
                                      </p:cBhvr>
                                    </p:animEffect>
                                  </p:childTnLst>
                                </p:cTn>
                              </p:par>
                              <p:par>
                                <p:cTn id="59" presetID="8" presetClass="emph" presetSubtype="0" repeatCount="indefinite" fill="hold" grpId="0" nodeType="withEffect">
                                  <p:stCondLst>
                                    <p:cond delay="0"/>
                                  </p:stCondLst>
                                  <p:childTnLst>
                                    <p:animRot by="21600000">
                                      <p:cBhvr>
                                        <p:cTn id="60" dur="500" fill="hold"/>
                                        <p:tgtEl>
                                          <p:spTgt spid="144"/>
                                        </p:tgtEl>
                                        <p:attrNameLst>
                                          <p:attrName>r</p:attrName>
                                        </p:attrNameLst>
                                      </p:cBhvr>
                                    </p:animRot>
                                  </p:childTnLst>
                                </p:cTn>
                              </p:par>
                              <p:par>
                                <p:cTn id="61" presetID="8" presetClass="emph" presetSubtype="0" repeatCount="indefinite" fill="hold" grpId="0" nodeType="withEffect">
                                  <p:stCondLst>
                                    <p:cond delay="0"/>
                                  </p:stCondLst>
                                  <p:childTnLst>
                                    <p:animRot by="21600000">
                                      <p:cBhvr>
                                        <p:cTn id="62" dur="500" fill="hold"/>
                                        <p:tgtEl>
                                          <p:spTgt spid="145"/>
                                        </p:tgtEl>
                                        <p:attrNameLst>
                                          <p:attrName>r</p:attrName>
                                        </p:attrNameLst>
                                      </p:cBhvr>
                                    </p:animRot>
                                  </p:childTnLst>
                                </p:cTn>
                              </p:par>
                              <p:par>
                                <p:cTn id="63" presetID="8" presetClass="emph" presetSubtype="0" repeatCount="indefinite" fill="hold" grpId="0" nodeType="withEffect">
                                  <p:stCondLst>
                                    <p:cond delay="0"/>
                                  </p:stCondLst>
                                  <p:childTnLst>
                                    <p:animRot by="21600000">
                                      <p:cBhvr>
                                        <p:cTn id="64" dur="500" fill="hold"/>
                                        <p:tgtEl>
                                          <p:spTgt spid="146"/>
                                        </p:tgtEl>
                                        <p:attrNameLst>
                                          <p:attrName>r</p:attrName>
                                        </p:attrNameLst>
                                      </p:cBhvr>
                                    </p:animRot>
                                  </p:childTnLst>
                                </p:cTn>
                              </p:par>
                              <p:par>
                                <p:cTn id="65" presetID="3" presetClass="entr" presetSubtype="10" repeatCount="indefinite" fill="hold" grpId="1" nodeType="with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blinds(horizontal)">
                                      <p:cBhvr>
                                        <p:cTn id="67" dur="500"/>
                                        <p:tgtEl>
                                          <p:spTgt spid="146"/>
                                        </p:tgtEl>
                                      </p:cBhvr>
                                    </p:animEffect>
                                  </p:childTnLst>
                                </p:cTn>
                              </p:par>
                              <p:par>
                                <p:cTn id="68" presetID="8" presetClass="emph" presetSubtype="0" repeatCount="indefinite" fill="hold" grpId="0" nodeType="withEffect">
                                  <p:stCondLst>
                                    <p:cond delay="0"/>
                                  </p:stCondLst>
                                  <p:childTnLst>
                                    <p:animRot by="21600000">
                                      <p:cBhvr>
                                        <p:cTn id="69" dur="500" fill="hold"/>
                                        <p:tgtEl>
                                          <p:spTgt spid="66"/>
                                        </p:tgtEl>
                                        <p:attrNameLst>
                                          <p:attrName>r</p:attrName>
                                        </p:attrNameLst>
                                      </p:cBhvr>
                                    </p:animRot>
                                  </p:childTnLst>
                                </p:cTn>
                              </p:par>
                              <p:par>
                                <p:cTn id="70" presetID="8" presetClass="emph" presetSubtype="0" repeatCount="indefinite" fill="hold" grpId="0" nodeType="withEffect">
                                  <p:stCondLst>
                                    <p:cond delay="0"/>
                                  </p:stCondLst>
                                  <p:childTnLst>
                                    <p:animRot by="21600000">
                                      <p:cBhvr>
                                        <p:cTn id="71" dur="500" fill="hold"/>
                                        <p:tgtEl>
                                          <p:spTgt spid="67"/>
                                        </p:tgtEl>
                                        <p:attrNameLst>
                                          <p:attrName>r</p:attrName>
                                        </p:attrNameLst>
                                      </p:cBhvr>
                                    </p:animRot>
                                  </p:childTnLst>
                                </p:cTn>
                              </p:par>
                              <p:par>
                                <p:cTn id="72" presetID="8" presetClass="exit" presetSubtype="16" repeatCount="indefinite" fill="hold" grpId="2" nodeType="withEffect">
                                  <p:stCondLst>
                                    <p:cond delay="0"/>
                                  </p:stCondLst>
                                  <p:childTnLst>
                                    <p:animEffect transition="out" filter="diamond(in)">
                                      <p:cBhvr>
                                        <p:cTn id="73" dur="5000"/>
                                        <p:tgtEl>
                                          <p:spTgt spid="146"/>
                                        </p:tgtEl>
                                      </p:cBhvr>
                                    </p:animEffect>
                                    <p:set>
                                      <p:cBhvr>
                                        <p:cTn id="74" dur="1" fill="hold">
                                          <p:stCondLst>
                                            <p:cond delay="4999"/>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8" grpId="0" animBg="1"/>
      <p:bldP spid="89" grpId="0" animBg="1"/>
      <p:bldP spid="96" grpId="0" animBg="1"/>
      <p:bldP spid="98" grpId="0" animBg="1"/>
      <p:bldP spid="99" grpId="0" animBg="1"/>
      <p:bldP spid="100" grpId="0" animBg="1"/>
      <p:bldP spid="101" grpId="0" animBg="1"/>
      <p:bldP spid="105" grpId="0" animBg="1"/>
      <p:bldP spid="107" grpId="0" animBg="1"/>
      <p:bldP spid="108" grpId="0" animBg="1"/>
      <p:bldP spid="110" grpId="0" animBg="1"/>
      <p:bldP spid="111" grpId="0" animBg="1"/>
      <p:bldP spid="118" grpId="0" animBg="1"/>
      <p:bldP spid="120" grpId="0" animBg="1"/>
      <p:bldP spid="121" grpId="0" animBg="1"/>
      <p:bldP spid="123" grpId="0" animBg="1"/>
      <p:bldP spid="124" grpId="0" animBg="1"/>
      <p:bldP spid="131" grpId="0" animBg="1"/>
      <p:bldP spid="144" grpId="0" animBg="1"/>
      <p:bldP spid="145" grpId="0" animBg="1"/>
      <p:bldP spid="146" grpId="0" animBg="1"/>
      <p:bldP spid="146" grpId="1" animBg="1"/>
      <p:bldP spid="146" grpId="2" animBg="1"/>
      <p:bldP spid="66" grpId="0" animBg="1"/>
      <p:bldP spid="67"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B05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a:t>
            </a:r>
            <a:r>
              <a:rPr lang="en-US" sz="2800" i="1" dirty="0" smtClean="0"/>
              <a:t>Data collection</a:t>
            </a:r>
            <a:endParaRPr lang="en-US" sz="2800" dirty="0" smtClean="0"/>
          </a:p>
        </p:txBody>
      </p:sp>
      <p:sp>
        <p:nvSpPr>
          <p:cNvPr id="4" name="TextBox 3"/>
          <p:cNvSpPr txBox="1"/>
          <p:nvPr/>
        </p:nvSpPr>
        <p:spPr>
          <a:xfrm>
            <a:off x="289718" y="4556477"/>
            <a:ext cx="8640000" cy="1938992"/>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The primary endpoint with respect to efficacy of the R-AHD</a:t>
            </a:r>
            <a:r>
              <a:rPr lang="en-US" sz="2000" baseline="30000" dirty="0" smtClean="0">
                <a:latin typeface="Calibri" pitchFamily="34" charset="0"/>
                <a:cs typeface="Calibri" pitchFamily="34" charset="0"/>
              </a:rPr>
              <a:t>PR</a:t>
            </a:r>
            <a:r>
              <a:rPr lang="en-US" sz="2000" dirty="0" smtClean="0">
                <a:latin typeface="Calibri" pitchFamily="34" charset="0"/>
                <a:cs typeface="Calibri" pitchFamily="34" charset="0"/>
              </a:rPr>
              <a:t> and DNHD periods in the </a:t>
            </a:r>
            <a:r>
              <a:rPr lang="en-US" sz="2000" i="1" dirty="0" smtClean="0">
                <a:latin typeface="Calibri" pitchFamily="34" charset="0"/>
                <a:cs typeface="Calibri" pitchFamily="34" charset="0"/>
              </a:rPr>
              <a:t>“Routine heparin mixed (DNHD/AHD</a:t>
            </a:r>
            <a:r>
              <a:rPr lang="en-US" sz="2000" i="1" baseline="30000" dirty="0" smtClean="0">
                <a:latin typeface="Calibri" pitchFamily="34" charset="0"/>
                <a:cs typeface="Calibri" pitchFamily="34" charset="0"/>
              </a:rPr>
              <a:t>PR</a:t>
            </a:r>
            <a:r>
              <a:rPr lang="en-US" sz="2000" i="1" dirty="0" smtClean="0">
                <a:latin typeface="Calibri" pitchFamily="34" charset="0"/>
                <a:cs typeface="Calibri" pitchFamily="34" charset="0"/>
              </a:rPr>
              <a:t>)</a:t>
            </a:r>
            <a:r>
              <a:rPr lang="en-US" sz="2000" i="1" baseline="30000" dirty="0" smtClean="0">
                <a:latin typeface="Calibri" pitchFamily="34" charset="0"/>
                <a:cs typeface="Calibri" pitchFamily="34" charset="0"/>
              </a:rPr>
              <a:t> </a:t>
            </a:r>
            <a:r>
              <a:rPr lang="en-US" sz="2000" i="1" dirty="0" smtClean="0">
                <a:latin typeface="Calibri" pitchFamily="34" charset="0"/>
                <a:cs typeface="Calibri" pitchFamily="34" charset="0"/>
              </a:rPr>
              <a:t>sessions” </a:t>
            </a:r>
            <a:r>
              <a:rPr lang="en-US" sz="2000" dirty="0" smtClean="0">
                <a:latin typeface="Calibri" pitchFamily="34" charset="0"/>
                <a:cs typeface="Calibri" pitchFamily="34" charset="0"/>
              </a:rPr>
              <a:t>was the ratio of reduction of BUN between the arterial and the venous ends measured after 15 minutes of each test period.  In this article ,this ratio was referred to as The Filter Urea Reduction Ratio </a:t>
            </a:r>
            <a:r>
              <a:rPr lang="en-US" sz="2000" dirty="0" smtClean="0">
                <a:solidFill>
                  <a:srgbClr val="FFFF00"/>
                </a:solidFill>
                <a:latin typeface="Calibri" pitchFamily="34" charset="0"/>
                <a:cs typeface="Calibri" pitchFamily="34" charset="0"/>
              </a:rPr>
              <a:t>(F-URR) </a:t>
            </a:r>
            <a:r>
              <a:rPr lang="en-US" sz="2000" dirty="0" smtClean="0">
                <a:latin typeface="Calibri" pitchFamily="34" charset="0"/>
                <a:cs typeface="Calibri" pitchFamily="34" charset="0"/>
              </a:rPr>
              <a:t>and was calculated as  BUN in the arterial blood  –  BUN in  the venous blood /   BUN in arterial blood  X 100</a:t>
            </a:r>
          </a:p>
        </p:txBody>
      </p:sp>
      <p:sp>
        <p:nvSpPr>
          <p:cNvPr id="13" name="TextBox 12"/>
          <p:cNvSpPr txBox="1"/>
          <p:nvPr/>
        </p:nvSpPr>
        <p:spPr>
          <a:xfrm>
            <a:off x="5490016" y="3214686"/>
            <a:ext cx="1368000" cy="584775"/>
          </a:xfrm>
          <a:prstGeom prst="rect">
            <a:avLst/>
          </a:prstGeom>
          <a:noFill/>
        </p:spPr>
        <p:txBody>
          <a:bodyPr wrap="square" rtlCol="1">
            <a:spAutoFit/>
          </a:bodyPr>
          <a:lstStyle/>
          <a:p>
            <a:pPr algn="l" rtl="0"/>
            <a:r>
              <a:rPr lang="en-US" sz="1600" dirty="0" smtClean="0">
                <a:solidFill>
                  <a:srgbClr val="FFFF00"/>
                </a:solidFill>
                <a:latin typeface="Calibri" pitchFamily="34" charset="0"/>
                <a:cs typeface="Calibri" pitchFamily="34" charset="0"/>
              </a:rPr>
              <a:t>DNHD period</a:t>
            </a:r>
          </a:p>
          <a:p>
            <a:pPr algn="ctr" rtl="0"/>
            <a:r>
              <a:rPr lang="en-US" sz="1600" dirty="0" smtClean="0">
                <a:solidFill>
                  <a:srgbClr val="FF0000"/>
                </a:solidFill>
                <a:latin typeface="Calibri" pitchFamily="34" charset="0"/>
                <a:cs typeface="Calibri" pitchFamily="34" charset="0"/>
              </a:rPr>
              <a:t>Stage 2a</a:t>
            </a:r>
            <a:endParaRPr lang="ar-SA" sz="1600" dirty="0" smtClean="0">
              <a:solidFill>
                <a:srgbClr val="FF0000"/>
              </a:solidFill>
              <a:latin typeface="Calibri" pitchFamily="34" charset="0"/>
            </a:endParaRPr>
          </a:p>
        </p:txBody>
      </p:sp>
      <p:sp>
        <p:nvSpPr>
          <p:cNvPr id="15" name="TextBox 14"/>
          <p:cNvSpPr txBox="1"/>
          <p:nvPr/>
        </p:nvSpPr>
        <p:spPr>
          <a:xfrm>
            <a:off x="2285984" y="792288"/>
            <a:ext cx="1143008" cy="646331"/>
          </a:xfrm>
          <a:prstGeom prst="rect">
            <a:avLst/>
          </a:prstGeom>
          <a:solidFill>
            <a:schemeClr val="tx1"/>
          </a:solidFill>
        </p:spPr>
        <p:txBody>
          <a:bodyPr wrap="square" lIns="91440" tIns="45720" rIns="91440" bIns="45720">
            <a:spAutoFit/>
          </a:bodyPr>
          <a:lstStyle/>
          <a:p>
            <a:pPr algn="l" rtl="0"/>
            <a:r>
              <a:rPr lang="en-US"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BUN </a:t>
            </a:r>
            <a:r>
              <a:rPr lang="en-US" b="1" baseline="-25000"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arterial </a:t>
            </a:r>
          </a:p>
          <a:p>
            <a:pPr algn="l" rtl="0"/>
            <a:r>
              <a:rPr lang="en-US"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BUN </a:t>
            </a:r>
            <a:r>
              <a:rPr lang="en-US" b="1" baseline="-25000"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venous</a:t>
            </a:r>
            <a:endParaRPr lang="ar-SA" b="1" baseline="-25000"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33"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214282" y="785794"/>
            <a:ext cx="262701" cy="648000"/>
          </a:xfrm>
          <a:prstGeom prst="rect">
            <a:avLst/>
          </a:prstGeom>
          <a:noFill/>
        </p:spPr>
      </p:pic>
      <p:pic>
        <p:nvPicPr>
          <p:cNvPr id="34"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1951845" y="785794"/>
            <a:ext cx="262701" cy="648000"/>
          </a:xfrm>
          <a:prstGeom prst="rect">
            <a:avLst/>
          </a:prstGeom>
          <a:noFill/>
        </p:spPr>
      </p:pic>
      <p:sp>
        <p:nvSpPr>
          <p:cNvPr id="35" name="Rectangle 34"/>
          <p:cNvSpPr/>
          <p:nvPr/>
        </p:nvSpPr>
        <p:spPr>
          <a:xfrm>
            <a:off x="429041" y="3913535"/>
            <a:ext cx="8357801" cy="584775"/>
          </a:xfrm>
          <a:prstGeom prst="rect">
            <a:avLst/>
          </a:prstGeom>
          <a:solidFill>
            <a:schemeClr val="tx1"/>
          </a:solidFill>
        </p:spPr>
        <p:txBody>
          <a:bodyPr wrap="none" lIns="91440" tIns="45720" rIns="91440" bIns="45720">
            <a:spAutoFit/>
          </a:bodyPr>
          <a:lstStyle/>
          <a:p>
            <a:pPr algn="ctr"/>
            <a:r>
              <a:rPr lang="en-US" sz="3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F- URR = BUN </a:t>
            </a:r>
            <a:r>
              <a:rPr lang="en-US" sz="3200" baseline="-250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arterial</a:t>
            </a:r>
            <a:r>
              <a:rPr lang="en-US" sz="3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 BUN </a:t>
            </a:r>
            <a:r>
              <a:rPr lang="en-US" sz="3200" baseline="-250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venous</a:t>
            </a:r>
            <a:r>
              <a:rPr lang="en-US" sz="3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 BUN </a:t>
            </a:r>
            <a:r>
              <a:rPr lang="en-US" sz="3200" baseline="-250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arterial </a:t>
            </a:r>
            <a:r>
              <a:rPr lang="en-US" sz="3200" smtClean="0">
                <a:solidFill>
                  <a:schemeClr val="bg1"/>
                </a:solidFill>
                <a:effectLst>
                  <a:outerShdw blurRad="38100" dist="38100" dir="2700000" algn="tl">
                    <a:srgbClr val="000000">
                      <a:alpha val="43137"/>
                    </a:srgbClr>
                  </a:outerShdw>
                </a:effectLst>
                <a:latin typeface="Calibri" pitchFamily="34" charset="0"/>
                <a:cs typeface="Calibri" pitchFamily="34" charset="0"/>
              </a:rPr>
              <a:t>X 100</a:t>
            </a:r>
            <a:endParaRPr lang="ar-SA" sz="3200" b="1" dirty="0">
              <a:ln w="12700">
                <a:solidFill>
                  <a:schemeClr val="tx2">
                    <a:satMod val="155000"/>
                  </a:schemeClr>
                </a:solidFill>
                <a:prstDash val="solid"/>
              </a:ln>
              <a:solidFill>
                <a:schemeClr val="bg1"/>
              </a:solidFill>
              <a:effectLst>
                <a:outerShdw blurRad="38100" dist="38100" dir="2700000" algn="tl">
                  <a:srgbClr val="000000">
                    <a:alpha val="43137"/>
                  </a:srgbClr>
                </a:outerShdw>
              </a:effectLst>
            </a:endParaRPr>
          </a:p>
        </p:txBody>
      </p:sp>
      <p:pic>
        <p:nvPicPr>
          <p:cNvPr id="51"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5095117" y="785794"/>
            <a:ext cx="262701" cy="648000"/>
          </a:xfrm>
          <a:prstGeom prst="rect">
            <a:avLst/>
          </a:prstGeom>
          <a:noFill/>
        </p:spPr>
      </p:pic>
      <p:pic>
        <p:nvPicPr>
          <p:cNvPr id="52"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6858016" y="785794"/>
            <a:ext cx="262701" cy="648000"/>
          </a:xfrm>
          <a:prstGeom prst="rect">
            <a:avLst/>
          </a:prstGeom>
          <a:noFill/>
        </p:spPr>
      </p:pic>
      <p:sp>
        <p:nvSpPr>
          <p:cNvPr id="53" name="TextBox 52"/>
          <p:cNvSpPr txBox="1"/>
          <p:nvPr/>
        </p:nvSpPr>
        <p:spPr>
          <a:xfrm>
            <a:off x="452232" y="3233322"/>
            <a:ext cx="1548000" cy="584775"/>
          </a:xfrm>
          <a:prstGeom prst="rect">
            <a:avLst/>
          </a:prstGeom>
          <a:noFill/>
        </p:spPr>
        <p:txBody>
          <a:bodyPr wrap="square" rtlCol="1">
            <a:spAutoFit/>
          </a:bodyPr>
          <a:lstStyle/>
          <a:p>
            <a:pPr algn="l" rtl="0"/>
            <a:r>
              <a:rPr lang="en-US" sz="1600" dirty="0" smtClean="0">
                <a:solidFill>
                  <a:srgbClr val="FFFF00"/>
                </a:solidFill>
                <a:latin typeface="Calibri" pitchFamily="34" charset="0"/>
                <a:cs typeface="Calibri" pitchFamily="34" charset="0"/>
              </a:rPr>
              <a:t>R-AHD</a:t>
            </a:r>
            <a:r>
              <a:rPr lang="en-US" sz="1600" baseline="30000" dirty="0" smtClean="0">
                <a:solidFill>
                  <a:srgbClr val="FFFF00"/>
                </a:solidFill>
                <a:latin typeface="Calibri" pitchFamily="34" charset="0"/>
                <a:cs typeface="Calibri" pitchFamily="34" charset="0"/>
              </a:rPr>
              <a:t>PR</a:t>
            </a:r>
            <a:r>
              <a:rPr lang="en-US" sz="1600" dirty="0" smtClean="0">
                <a:solidFill>
                  <a:srgbClr val="FFFF00"/>
                </a:solidFill>
                <a:latin typeface="Calibri" pitchFamily="34" charset="0"/>
                <a:cs typeface="Calibri" pitchFamily="34" charset="0"/>
              </a:rPr>
              <a:t>  period</a:t>
            </a:r>
          </a:p>
          <a:p>
            <a:pPr algn="ctr" rtl="0"/>
            <a:r>
              <a:rPr lang="en-US" sz="1600" dirty="0" smtClean="0">
                <a:solidFill>
                  <a:srgbClr val="FF0000"/>
                </a:solidFill>
                <a:latin typeface="Calibri" pitchFamily="34" charset="0"/>
                <a:cs typeface="Calibri" pitchFamily="34" charset="0"/>
              </a:rPr>
              <a:t>Stage 2a</a:t>
            </a:r>
            <a:endParaRPr lang="ar-SA" sz="1600" dirty="0">
              <a:solidFill>
                <a:srgbClr val="FF0000"/>
              </a:solidFill>
              <a:latin typeface="Calibri" pitchFamily="34" charset="0"/>
            </a:endParaRPr>
          </a:p>
        </p:txBody>
      </p:sp>
      <p:sp>
        <p:nvSpPr>
          <p:cNvPr id="55" name="TextBox 54"/>
          <p:cNvSpPr txBox="1"/>
          <p:nvPr/>
        </p:nvSpPr>
        <p:spPr>
          <a:xfrm>
            <a:off x="7143768" y="785794"/>
            <a:ext cx="1143008" cy="646331"/>
          </a:xfrm>
          <a:prstGeom prst="rect">
            <a:avLst/>
          </a:prstGeom>
          <a:solidFill>
            <a:schemeClr val="tx1"/>
          </a:solidFill>
        </p:spPr>
        <p:txBody>
          <a:bodyPr wrap="square" lIns="91440" tIns="45720" rIns="91440" bIns="45720">
            <a:spAutoFit/>
          </a:bodyPr>
          <a:lstStyle/>
          <a:p>
            <a:pPr algn="l" rtl="0"/>
            <a:r>
              <a:rPr lang="en-US"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BUN </a:t>
            </a:r>
            <a:r>
              <a:rPr lang="en-US" b="1" baseline="-25000"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arterial </a:t>
            </a:r>
          </a:p>
          <a:p>
            <a:pPr algn="l" rtl="0"/>
            <a:r>
              <a:rPr lang="en-US"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BUN </a:t>
            </a:r>
            <a:r>
              <a:rPr lang="en-US" b="1" baseline="-25000"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rPr>
              <a:t>venous</a:t>
            </a:r>
            <a:endParaRPr lang="ar-SA" b="1" baseline="-25000"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56" name="Picture 2"/>
          <p:cNvPicPr>
            <a:picLocks noChangeAspect="1" noChangeArrowheads="1"/>
          </p:cNvPicPr>
          <p:nvPr/>
        </p:nvPicPr>
        <p:blipFill>
          <a:blip r:embed="rId4"/>
          <a:srcRect/>
          <a:stretch>
            <a:fillRect/>
          </a:stretch>
        </p:blipFill>
        <p:spPr bwMode="auto">
          <a:xfrm>
            <a:off x="5429256" y="785794"/>
            <a:ext cx="1397013" cy="2340000"/>
          </a:xfrm>
          <a:prstGeom prst="rect">
            <a:avLst/>
          </a:prstGeom>
          <a:noFill/>
        </p:spPr>
      </p:pic>
      <p:sp>
        <p:nvSpPr>
          <p:cNvPr id="58" name="AutoShape 5"/>
          <p:cNvSpPr>
            <a:spLocks noChangeArrowheads="1"/>
          </p:cNvSpPr>
          <p:nvPr/>
        </p:nvSpPr>
        <p:spPr bwMode="auto">
          <a:xfrm>
            <a:off x="6523848" y="111093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9" name="AutoShape 6"/>
          <p:cNvSpPr>
            <a:spLocks noChangeArrowheads="1"/>
          </p:cNvSpPr>
          <p:nvPr/>
        </p:nvSpPr>
        <p:spPr bwMode="auto">
          <a:xfrm rot="16200000">
            <a:off x="6054097" y="1404163"/>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0" name="AutoShape 7"/>
          <p:cNvSpPr>
            <a:spLocks noChangeArrowheads="1"/>
          </p:cNvSpPr>
          <p:nvPr/>
        </p:nvSpPr>
        <p:spPr bwMode="auto">
          <a:xfrm>
            <a:off x="6523848" y="2537158"/>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1" name="AutoShape 8"/>
          <p:cNvSpPr>
            <a:spLocks noChangeArrowheads="1"/>
          </p:cNvSpPr>
          <p:nvPr/>
        </p:nvSpPr>
        <p:spPr bwMode="auto">
          <a:xfrm rot="10800000">
            <a:off x="5611688" y="1074447"/>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2" name="Rectangle 17"/>
          <p:cNvSpPr>
            <a:spLocks noChangeArrowheads="1"/>
          </p:cNvSpPr>
          <p:nvPr/>
        </p:nvSpPr>
        <p:spPr bwMode="auto">
          <a:xfrm>
            <a:off x="6532759" y="931741"/>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3" name="Rectangle 18"/>
          <p:cNvSpPr>
            <a:spLocks noChangeArrowheads="1"/>
          </p:cNvSpPr>
          <p:nvPr/>
        </p:nvSpPr>
        <p:spPr bwMode="auto">
          <a:xfrm>
            <a:off x="6532759" y="1661476"/>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4" name="Rectangle 19"/>
          <p:cNvSpPr>
            <a:spLocks noChangeArrowheads="1"/>
          </p:cNvSpPr>
          <p:nvPr/>
        </p:nvSpPr>
        <p:spPr bwMode="auto">
          <a:xfrm>
            <a:off x="5723577" y="1565231"/>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65" name="Rectangle 20"/>
          <p:cNvSpPr>
            <a:spLocks noChangeArrowheads="1"/>
          </p:cNvSpPr>
          <p:nvPr/>
        </p:nvSpPr>
        <p:spPr bwMode="auto">
          <a:xfrm>
            <a:off x="5899848" y="2937702"/>
            <a:ext cx="441281" cy="110270"/>
          </a:xfrm>
          <a:prstGeom prst="rect">
            <a:avLst/>
          </a:prstGeom>
          <a:solidFill>
            <a:srgbClr val="800080">
              <a:alpha val="50000"/>
            </a:srgbClr>
          </a:solidFill>
          <a:ln w="9525">
            <a:noFill/>
            <a:miter lim="800000"/>
            <a:headEnd/>
            <a:tailEnd/>
          </a:ln>
          <a:effectLst/>
        </p:spPr>
        <p:txBody>
          <a:bodyPr wrap="none" anchor="ctr"/>
          <a:lstStyle/>
          <a:p>
            <a:endParaRPr lang="ar-SA">
              <a:solidFill>
                <a:srgbClr val="FFFF00"/>
              </a:solidFill>
            </a:endParaRPr>
          </a:p>
        </p:txBody>
      </p:sp>
      <p:sp>
        <p:nvSpPr>
          <p:cNvPr id="66" name="Rectangle 21"/>
          <p:cNvSpPr>
            <a:spLocks noChangeArrowheads="1"/>
          </p:cNvSpPr>
          <p:nvPr/>
        </p:nvSpPr>
        <p:spPr bwMode="auto">
          <a:xfrm>
            <a:off x="5614119" y="1661476"/>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7" name="Rectangle 22"/>
          <p:cNvSpPr>
            <a:spLocks noChangeArrowheads="1"/>
          </p:cNvSpPr>
          <p:nvPr/>
        </p:nvSpPr>
        <p:spPr bwMode="auto">
          <a:xfrm>
            <a:off x="5613308" y="933362"/>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8" name="AutoShape 8"/>
          <p:cNvSpPr>
            <a:spLocks noChangeArrowheads="1"/>
          </p:cNvSpPr>
          <p:nvPr/>
        </p:nvSpPr>
        <p:spPr bwMode="auto">
          <a:xfrm rot="10800000">
            <a:off x="5611688" y="180418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9" name="Rounded Rectangle 68"/>
          <p:cNvSpPr/>
          <p:nvPr/>
        </p:nvSpPr>
        <p:spPr>
          <a:xfrm>
            <a:off x="6808896" y="1571612"/>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70" name="Rectangle 69"/>
          <p:cNvSpPr/>
          <p:nvPr/>
        </p:nvSpPr>
        <p:spPr>
          <a:xfrm>
            <a:off x="6666020" y="1684125"/>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1" name="AutoShape 3"/>
          <p:cNvSpPr>
            <a:spLocks noChangeArrowheads="1"/>
          </p:cNvSpPr>
          <p:nvPr/>
        </p:nvSpPr>
        <p:spPr bwMode="auto">
          <a:xfrm rot="16609938">
            <a:off x="6016178" y="158703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rgbClr val="000000"/>
            </a:solidFill>
            <a:miter lim="800000"/>
            <a:headEnd/>
            <a:tailEnd/>
          </a:ln>
          <a:effectLst/>
        </p:spPr>
        <p:txBody>
          <a:bodyPr wrap="none" anchor="ctr"/>
          <a:lstStyle/>
          <a:p>
            <a:endParaRPr lang="ar-SA"/>
          </a:p>
        </p:txBody>
      </p:sp>
      <p:pic>
        <p:nvPicPr>
          <p:cNvPr id="72" name="Picture 2"/>
          <p:cNvPicPr>
            <a:picLocks noChangeAspect="1" noChangeArrowheads="1"/>
          </p:cNvPicPr>
          <p:nvPr/>
        </p:nvPicPr>
        <p:blipFill>
          <a:blip r:embed="rId4"/>
          <a:srcRect/>
          <a:stretch>
            <a:fillRect/>
          </a:stretch>
        </p:blipFill>
        <p:spPr bwMode="auto">
          <a:xfrm>
            <a:off x="522146" y="785794"/>
            <a:ext cx="1397013" cy="2340000"/>
          </a:xfrm>
          <a:prstGeom prst="rect">
            <a:avLst/>
          </a:prstGeom>
          <a:noFill/>
        </p:spPr>
      </p:pic>
      <p:sp>
        <p:nvSpPr>
          <p:cNvPr id="74" name="AutoShape 5"/>
          <p:cNvSpPr>
            <a:spLocks noChangeArrowheads="1"/>
          </p:cNvSpPr>
          <p:nvPr/>
        </p:nvSpPr>
        <p:spPr bwMode="auto">
          <a:xfrm>
            <a:off x="1616738" y="111093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5" name="AutoShape 6"/>
          <p:cNvSpPr>
            <a:spLocks noChangeArrowheads="1"/>
          </p:cNvSpPr>
          <p:nvPr/>
        </p:nvSpPr>
        <p:spPr bwMode="auto">
          <a:xfrm rot="16200000">
            <a:off x="1146987" y="1404163"/>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6" name="AutoShape 7"/>
          <p:cNvSpPr>
            <a:spLocks noChangeArrowheads="1"/>
          </p:cNvSpPr>
          <p:nvPr/>
        </p:nvSpPr>
        <p:spPr bwMode="auto">
          <a:xfrm>
            <a:off x="1616738" y="2537158"/>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7" name="AutoShape 8"/>
          <p:cNvSpPr>
            <a:spLocks noChangeArrowheads="1"/>
          </p:cNvSpPr>
          <p:nvPr/>
        </p:nvSpPr>
        <p:spPr bwMode="auto">
          <a:xfrm rot="10800000">
            <a:off x="704578" y="1074447"/>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8" name="Rectangle 17"/>
          <p:cNvSpPr>
            <a:spLocks noChangeArrowheads="1"/>
          </p:cNvSpPr>
          <p:nvPr/>
        </p:nvSpPr>
        <p:spPr bwMode="auto">
          <a:xfrm>
            <a:off x="1625649" y="931741"/>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9" name="Rectangle 18"/>
          <p:cNvSpPr>
            <a:spLocks noChangeArrowheads="1"/>
          </p:cNvSpPr>
          <p:nvPr/>
        </p:nvSpPr>
        <p:spPr bwMode="auto">
          <a:xfrm>
            <a:off x="1625649" y="1661476"/>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0" name="Rectangle 19"/>
          <p:cNvSpPr>
            <a:spLocks noChangeArrowheads="1"/>
          </p:cNvSpPr>
          <p:nvPr/>
        </p:nvSpPr>
        <p:spPr bwMode="auto">
          <a:xfrm>
            <a:off x="816467" y="1565231"/>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81" name="Rectangle 20"/>
          <p:cNvSpPr>
            <a:spLocks noChangeArrowheads="1"/>
          </p:cNvSpPr>
          <p:nvPr/>
        </p:nvSpPr>
        <p:spPr bwMode="auto">
          <a:xfrm>
            <a:off x="992738" y="2937702"/>
            <a:ext cx="441281" cy="110270"/>
          </a:xfrm>
          <a:prstGeom prst="rect">
            <a:avLst/>
          </a:prstGeom>
          <a:solidFill>
            <a:srgbClr val="800080">
              <a:alpha val="50000"/>
            </a:srgbClr>
          </a:solidFill>
          <a:ln w="9525">
            <a:noFill/>
            <a:miter lim="800000"/>
            <a:headEnd/>
            <a:tailEnd/>
          </a:ln>
          <a:effectLst/>
        </p:spPr>
        <p:txBody>
          <a:bodyPr wrap="none" anchor="ctr"/>
          <a:lstStyle/>
          <a:p>
            <a:endParaRPr lang="ar-SA">
              <a:solidFill>
                <a:srgbClr val="FFFF00"/>
              </a:solidFill>
            </a:endParaRPr>
          </a:p>
        </p:txBody>
      </p:sp>
      <p:sp>
        <p:nvSpPr>
          <p:cNvPr id="82" name="Rectangle 21"/>
          <p:cNvSpPr>
            <a:spLocks noChangeArrowheads="1"/>
          </p:cNvSpPr>
          <p:nvPr/>
        </p:nvSpPr>
        <p:spPr bwMode="auto">
          <a:xfrm>
            <a:off x="707009" y="1661476"/>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83" name="Rectangle 22"/>
          <p:cNvSpPr>
            <a:spLocks noChangeArrowheads="1"/>
          </p:cNvSpPr>
          <p:nvPr/>
        </p:nvSpPr>
        <p:spPr bwMode="auto">
          <a:xfrm>
            <a:off x="706198" y="933362"/>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84" name="AutoShape 8"/>
          <p:cNvSpPr>
            <a:spLocks noChangeArrowheads="1"/>
          </p:cNvSpPr>
          <p:nvPr/>
        </p:nvSpPr>
        <p:spPr bwMode="auto">
          <a:xfrm rot="10800000">
            <a:off x="704578" y="180418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5" name="Rounded Rectangle 84"/>
          <p:cNvSpPr/>
          <p:nvPr/>
        </p:nvSpPr>
        <p:spPr>
          <a:xfrm>
            <a:off x="1888298" y="1571612"/>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6" name="Rectangle 85"/>
          <p:cNvSpPr/>
          <p:nvPr/>
        </p:nvSpPr>
        <p:spPr>
          <a:xfrm>
            <a:off x="1745422" y="1684125"/>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7" name="AutoShape 3"/>
          <p:cNvSpPr>
            <a:spLocks noChangeArrowheads="1"/>
          </p:cNvSpPr>
          <p:nvPr/>
        </p:nvSpPr>
        <p:spPr bwMode="auto">
          <a:xfrm rot="16609938">
            <a:off x="1066196" y="158703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57" name="AutoShape 3"/>
          <p:cNvSpPr>
            <a:spLocks noChangeArrowheads="1"/>
          </p:cNvSpPr>
          <p:nvPr/>
        </p:nvSpPr>
        <p:spPr bwMode="auto">
          <a:xfrm rot="16609938">
            <a:off x="6575752" y="1066204"/>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73" name="AutoShape 3"/>
          <p:cNvSpPr>
            <a:spLocks noChangeArrowheads="1"/>
          </p:cNvSpPr>
          <p:nvPr/>
        </p:nvSpPr>
        <p:spPr bwMode="auto">
          <a:xfrm rot="16609938">
            <a:off x="1668642" y="1086967"/>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57"/>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animEffect transition="in" filter="wipe(down)">
                                      <p:cBhvr>
                                        <p:cTn id="9" dur="500"/>
                                        <p:tgtEl>
                                          <p:spTgt spid="61"/>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up)">
                                      <p:cBhvr>
                                        <p:cTn id="18" dur="500"/>
                                        <p:tgtEl>
                                          <p:spTgt spid="60"/>
                                        </p:tgtEl>
                                      </p:cBhvr>
                                    </p:animEffect>
                                  </p:childTnLst>
                                </p:cTn>
                              </p:par>
                              <p:par>
                                <p:cTn id="19" presetID="8" presetClass="emph" presetSubtype="0" repeatCount="indefinite" fill="hold" grpId="0" nodeType="withEffect">
                                  <p:stCondLst>
                                    <p:cond delay="0"/>
                                  </p:stCondLst>
                                  <p:childTnLst>
                                    <p:animRot by="21600000">
                                      <p:cBhvr>
                                        <p:cTn id="20" dur="500" fill="hold"/>
                                        <p:tgtEl>
                                          <p:spTgt spid="73"/>
                                        </p:tgtEl>
                                        <p:attrNameLst>
                                          <p:attrName>r</p:attrName>
                                        </p:attrNameLst>
                                      </p:cBhvr>
                                    </p:animRot>
                                  </p:childTnLst>
                                </p:cTn>
                              </p:par>
                              <p:par>
                                <p:cTn id="21" presetID="22" presetClass="entr" presetSubtype="4" repeatCount="indefinite"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down)">
                                      <p:cBhvr>
                                        <p:cTn id="23" dur="500"/>
                                        <p:tgtEl>
                                          <p:spTgt spid="77"/>
                                        </p:tgtEl>
                                      </p:cBhvr>
                                    </p:animEffect>
                                  </p:childTnLst>
                                </p:cTn>
                              </p:par>
                              <p:par>
                                <p:cTn id="24" presetID="22" presetClass="entr" presetSubtype="4" repeatCount="indefinite"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wipe(down)">
                                      <p:cBhvr>
                                        <p:cTn id="26" dur="500"/>
                                        <p:tgtEl>
                                          <p:spTgt spid="84"/>
                                        </p:tgtEl>
                                      </p:cBhvr>
                                    </p:animEffect>
                                  </p:childTnLst>
                                </p:cTn>
                              </p:par>
                              <p:par>
                                <p:cTn id="27" presetID="22" presetClass="entr" presetSubtype="1" repeatCount="indefinite"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wipe(up)">
                                      <p:cBhvr>
                                        <p:cTn id="29" dur="500"/>
                                        <p:tgtEl>
                                          <p:spTgt spid="74"/>
                                        </p:tgtEl>
                                      </p:cBhvr>
                                    </p:animEffect>
                                  </p:childTnLst>
                                </p:cTn>
                              </p:par>
                              <p:par>
                                <p:cTn id="30" presetID="22" presetClass="entr" presetSubtype="1" repeatCount="indefinite"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up)">
                                      <p:cBhvr>
                                        <p:cTn id="32" dur="500"/>
                                        <p:tgtEl>
                                          <p:spTgt spid="76"/>
                                        </p:tgtEl>
                                      </p:cBhvr>
                                    </p:animEffect>
                                  </p:childTnLst>
                                </p:cTn>
                              </p:par>
                              <p:par>
                                <p:cTn id="33" presetID="8" presetClass="emph" presetSubtype="0" repeatCount="indefinite" fill="hold" grpId="0" nodeType="withEffect">
                                  <p:stCondLst>
                                    <p:cond delay="0"/>
                                  </p:stCondLst>
                                  <p:childTnLst>
                                    <p:animRot by="21600000">
                                      <p:cBhvr>
                                        <p:cTn id="34" dur="500" fill="hold"/>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61" grpId="0" animBg="1"/>
      <p:bldP spid="68" grpId="0" animBg="1"/>
      <p:bldP spid="74" grpId="0" animBg="1"/>
      <p:bldP spid="76" grpId="0" animBg="1"/>
      <p:bldP spid="77" grpId="0" animBg="1"/>
      <p:bldP spid="84" grpId="0" animBg="1"/>
      <p:bldP spid="87" grpId="0" animBg="1"/>
      <p:bldP spid="57" grpId="0" animBg="1"/>
      <p:bldP spid="7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361156" y="5143512"/>
            <a:ext cx="8640000" cy="1631216"/>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The primary endpoint of successful anticoagulation of a particular R-AHD sessions was the absence of evidence of blood clotting </a:t>
            </a:r>
            <a:r>
              <a:rPr lang="en-US" sz="2000" dirty="0" smtClean="0">
                <a:solidFill>
                  <a:srgbClr val="FFFF00"/>
                </a:solidFill>
                <a:latin typeface="Calibri" pitchFamily="34" charset="0"/>
                <a:cs typeface="Calibri" pitchFamily="34" charset="0"/>
              </a:rPr>
              <a:t>as </a:t>
            </a:r>
          </a:p>
          <a:p>
            <a:pPr marL="457200" indent="-457200" algn="just" rtl="0">
              <a:buFont typeface="+mj-lt"/>
              <a:buAutoNum type="arabicPeriod"/>
            </a:pPr>
            <a:r>
              <a:rPr lang="en-US" sz="2000" dirty="0" smtClean="0">
                <a:solidFill>
                  <a:srgbClr val="FFFF00"/>
                </a:solidFill>
                <a:latin typeface="Calibri" pitchFamily="34" charset="0"/>
                <a:cs typeface="Calibri" pitchFamily="34" charset="0"/>
              </a:rPr>
              <a:t>increased venous or arterial pressures</a:t>
            </a:r>
          </a:p>
          <a:p>
            <a:pPr marL="457200" indent="-457200" algn="just" rtl="0">
              <a:buFont typeface="+mj-lt"/>
              <a:buAutoNum type="arabicPeriod"/>
            </a:pPr>
            <a:r>
              <a:rPr lang="en-US" sz="2000" dirty="0" smtClean="0">
                <a:solidFill>
                  <a:srgbClr val="FFFF00"/>
                </a:solidFill>
                <a:latin typeface="Calibri" pitchFamily="34" charset="0"/>
                <a:cs typeface="Calibri" pitchFamily="34" charset="0"/>
              </a:rPr>
              <a:t>Darkening of blood in the filter and connections during the session or </a:t>
            </a:r>
          </a:p>
          <a:p>
            <a:pPr marL="457200" indent="-457200" algn="just" rtl="0">
              <a:buFont typeface="+mj-lt"/>
              <a:buAutoNum type="arabicPeriod"/>
            </a:pPr>
            <a:r>
              <a:rPr lang="en-US" sz="2000" dirty="0" smtClean="0">
                <a:solidFill>
                  <a:srgbClr val="FFFF00"/>
                </a:solidFill>
                <a:latin typeface="Calibri" pitchFamily="34" charset="0"/>
                <a:cs typeface="Calibri" pitchFamily="34" charset="0"/>
              </a:rPr>
              <a:t>Residual clots in the hollow fibers after the sessions</a:t>
            </a:r>
            <a:r>
              <a:rPr lang="en-US" sz="2000" dirty="0" smtClean="0">
                <a:latin typeface="Calibri" pitchFamily="34" charset="0"/>
                <a:cs typeface="Calibri" pitchFamily="34" charset="0"/>
              </a:rPr>
              <a:t>. </a:t>
            </a:r>
          </a:p>
        </p:txBody>
      </p:sp>
      <p:pic>
        <p:nvPicPr>
          <p:cNvPr id="449538" name="Picture 2" descr="http://ars.els-cdn.com/content/image/1-s2.0-S0376738807007090-gr13.jpg"/>
          <p:cNvPicPr>
            <a:picLocks noChangeAspect="1" noChangeArrowheads="1"/>
          </p:cNvPicPr>
          <p:nvPr/>
        </p:nvPicPr>
        <p:blipFill>
          <a:blip r:embed="rId3"/>
          <a:srcRect/>
          <a:stretch>
            <a:fillRect/>
          </a:stretch>
        </p:blipFill>
        <p:spPr bwMode="auto">
          <a:xfrm>
            <a:off x="142844" y="1200157"/>
            <a:ext cx="2686050" cy="3371851"/>
          </a:xfrm>
          <a:prstGeom prst="rect">
            <a:avLst/>
          </a:prstGeom>
          <a:noFill/>
        </p:spPr>
      </p:pic>
      <p:pic>
        <p:nvPicPr>
          <p:cNvPr id="449540" name="Picture 4" descr="http://www.excorlab.de/files/documentpool/img/biokompabilitaet2.jpg"/>
          <p:cNvPicPr>
            <a:picLocks noChangeAspect="1" noChangeArrowheads="1"/>
          </p:cNvPicPr>
          <p:nvPr/>
        </p:nvPicPr>
        <p:blipFill>
          <a:blip r:embed="rId4"/>
          <a:srcRect r="35050"/>
          <a:stretch>
            <a:fillRect/>
          </a:stretch>
        </p:blipFill>
        <p:spPr bwMode="auto">
          <a:xfrm>
            <a:off x="2928926" y="500042"/>
            <a:ext cx="2643206" cy="4680000"/>
          </a:xfrm>
          <a:prstGeom prst="rect">
            <a:avLst/>
          </a:prstGeom>
          <a:noFill/>
        </p:spPr>
      </p:pic>
      <p:sp>
        <p:nvSpPr>
          <p:cNvPr id="7"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Stage 2</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718" y="4303479"/>
            <a:ext cx="8640000" cy="2554545"/>
          </a:xfrm>
          <a:prstGeom prst="rect">
            <a:avLst/>
          </a:prstGeom>
          <a:noFill/>
        </p:spPr>
        <p:txBody>
          <a:bodyPr wrap="square" rtlCol="1">
            <a:spAutoFit/>
          </a:bodyPr>
          <a:lstStyle/>
          <a:p>
            <a:pPr marL="457200" indent="-457200" algn="just" rtl="0"/>
            <a:r>
              <a:rPr lang="en-US" sz="2000" dirty="0" smtClean="0">
                <a:latin typeface="Calibri" pitchFamily="34" charset="0"/>
                <a:cs typeface="Calibri" pitchFamily="34" charset="0"/>
              </a:rPr>
              <a:t>Additional relevant data were </a:t>
            </a:r>
          </a:p>
          <a:p>
            <a:pPr marL="457200" indent="-457200" algn="just" rtl="0">
              <a:buFont typeface="+mj-lt"/>
              <a:buAutoNum type="arabicPeriod"/>
            </a:pPr>
            <a:r>
              <a:rPr lang="en-US" sz="2000" dirty="0" smtClean="0">
                <a:latin typeface="Calibri" pitchFamily="34" charset="0"/>
                <a:cs typeface="Calibri" pitchFamily="34" charset="0"/>
              </a:rPr>
              <a:t>The clotting time before the </a:t>
            </a:r>
            <a:r>
              <a:rPr lang="en-US" sz="2000" dirty="0" err="1" smtClean="0">
                <a:latin typeface="Calibri" pitchFamily="34" charset="0"/>
                <a:cs typeface="Calibri" pitchFamily="34" charset="0"/>
              </a:rPr>
              <a:t>hemodialysis</a:t>
            </a:r>
            <a:r>
              <a:rPr lang="en-US" sz="2000" dirty="0" smtClean="0">
                <a:latin typeface="Calibri" pitchFamily="34" charset="0"/>
                <a:cs typeface="Calibri" pitchFamily="34" charset="0"/>
              </a:rPr>
              <a:t> session </a:t>
            </a:r>
            <a:r>
              <a:rPr lang="en-US" sz="2000" dirty="0" smtClean="0">
                <a:solidFill>
                  <a:srgbClr val="FFFF00"/>
                </a:solidFill>
                <a:latin typeface="Calibri" pitchFamily="34" charset="0"/>
                <a:cs typeface="Calibri" pitchFamily="34" charset="0"/>
              </a:rPr>
              <a:t>to criticize the lasting effect of Routine heparin dose used in the previous dialysis session</a:t>
            </a:r>
          </a:p>
          <a:p>
            <a:pPr marL="457200" indent="-457200" algn="just" rtl="0">
              <a:buFont typeface="+mj-lt"/>
              <a:buAutoNum type="arabicPeriod"/>
            </a:pPr>
            <a:r>
              <a:rPr lang="en-US" sz="2000" dirty="0" smtClean="0">
                <a:latin typeface="Calibri" pitchFamily="34" charset="0"/>
                <a:cs typeface="Calibri" pitchFamily="34" charset="0"/>
              </a:rPr>
              <a:t>The deviation of the achieved PTT values from the target value of 140% of the initial PTT </a:t>
            </a:r>
            <a:r>
              <a:rPr lang="en-US" sz="2000" dirty="0" smtClean="0">
                <a:solidFill>
                  <a:srgbClr val="FFFF00"/>
                </a:solidFill>
                <a:latin typeface="Calibri" pitchFamily="34" charset="0"/>
                <a:cs typeface="Calibri" pitchFamily="34" charset="0"/>
              </a:rPr>
              <a:t>to criticize the low heparin sessions as regards the accuracy in achieving the target PTT </a:t>
            </a:r>
          </a:p>
          <a:p>
            <a:pPr marL="457200" indent="-457200" algn="just" rtl="0">
              <a:buFont typeface="+mj-lt"/>
              <a:buAutoNum type="arabicPeriod"/>
            </a:pPr>
            <a:r>
              <a:rPr lang="en-US" sz="2000" dirty="0" smtClean="0">
                <a:latin typeface="Calibri" pitchFamily="34" charset="0"/>
                <a:cs typeface="Calibri" pitchFamily="34" charset="0"/>
              </a:rPr>
              <a:t>The total dose of heparin per kg </a:t>
            </a:r>
            <a:r>
              <a:rPr lang="en-US" sz="2000" dirty="0" smtClean="0">
                <a:solidFill>
                  <a:srgbClr val="FFFF00"/>
                </a:solidFill>
                <a:latin typeface="Calibri" pitchFamily="34" charset="0"/>
                <a:cs typeface="Calibri" pitchFamily="34" charset="0"/>
              </a:rPr>
              <a:t>to criticize the low heparin sessions as regards to actual reducing of the heparin dose.</a:t>
            </a:r>
            <a:r>
              <a:rPr lang="en-US" sz="2000" dirty="0" smtClean="0">
                <a:latin typeface="Calibri" pitchFamily="34" charset="0"/>
                <a:cs typeface="Calibri" pitchFamily="34" charset="0"/>
              </a:rPr>
              <a:t>  </a:t>
            </a:r>
            <a:endParaRPr lang="en-US" sz="2000" dirty="0">
              <a:latin typeface="Calibri" pitchFamily="34" charset="0"/>
              <a:cs typeface="Calibri" pitchFamily="34" charset="0"/>
            </a:endParaRPr>
          </a:p>
        </p:txBody>
      </p:sp>
      <p:pic>
        <p:nvPicPr>
          <p:cNvPr id="619524" name="Picture 4" descr="http://www.pet-informed-veterinary-advice-online.com/images/activated-clotting-times.jpg"/>
          <p:cNvPicPr>
            <a:picLocks noChangeAspect="1" noChangeArrowheads="1"/>
          </p:cNvPicPr>
          <p:nvPr/>
        </p:nvPicPr>
        <p:blipFill>
          <a:blip r:embed="rId3"/>
          <a:srcRect l="30000" t="6637" r="37500"/>
          <a:stretch>
            <a:fillRect/>
          </a:stretch>
        </p:blipFill>
        <p:spPr bwMode="auto">
          <a:xfrm>
            <a:off x="793584" y="1053528"/>
            <a:ext cx="887200" cy="2880000"/>
          </a:xfrm>
          <a:prstGeom prst="rect">
            <a:avLst/>
          </a:prstGeom>
          <a:noFill/>
        </p:spPr>
      </p:pic>
      <p:pic>
        <p:nvPicPr>
          <p:cNvPr id="619526" name="Picture 6" descr="http://www.r2diagnostics.com/files/styles/product-image/public/phospholin-es-calcium-chloride.jpg"/>
          <p:cNvPicPr>
            <a:picLocks noChangeAspect="1" noChangeArrowheads="1"/>
          </p:cNvPicPr>
          <p:nvPr/>
        </p:nvPicPr>
        <p:blipFill>
          <a:blip r:embed="rId4"/>
          <a:srcRect/>
          <a:stretch>
            <a:fillRect/>
          </a:stretch>
        </p:blipFill>
        <p:spPr bwMode="auto">
          <a:xfrm>
            <a:off x="2593256" y="1053528"/>
            <a:ext cx="3574400" cy="2880000"/>
          </a:xfrm>
          <a:prstGeom prst="rect">
            <a:avLst/>
          </a:prstGeom>
          <a:noFill/>
        </p:spPr>
      </p:pic>
      <p:pic>
        <p:nvPicPr>
          <p:cNvPr id="9" name="Picture 16" descr="http://www.elitelawyerproject.com/blog/wp-content/uploads/2012/05/Heparin.jpg"/>
          <p:cNvPicPr>
            <a:picLocks noChangeAspect="1" noChangeArrowheads="1"/>
          </p:cNvPicPr>
          <p:nvPr/>
        </p:nvPicPr>
        <p:blipFill>
          <a:blip r:embed="rId5"/>
          <a:srcRect l="18572" r="54285"/>
          <a:stretch>
            <a:fillRect/>
          </a:stretch>
        </p:blipFill>
        <p:spPr bwMode="auto">
          <a:xfrm>
            <a:off x="7080128" y="1053528"/>
            <a:ext cx="1492400" cy="2880000"/>
          </a:xfrm>
          <a:prstGeom prst="rect">
            <a:avLst/>
          </a:prstGeom>
          <a:noFill/>
        </p:spPr>
      </p:pic>
      <p:sp>
        <p:nvSpPr>
          <p:cNvPr id="7"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Stage 2</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Data collection</a:t>
            </a:r>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9718" y="4798180"/>
            <a:ext cx="8640000" cy="1631216"/>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Carrying out the </a:t>
            </a:r>
            <a:r>
              <a:rPr lang="en-US" sz="2000" dirty="0" err="1" smtClean="0">
                <a:latin typeface="Calibri" pitchFamily="34" charset="0"/>
                <a:cs typeface="Calibri" pitchFamily="34" charset="0"/>
              </a:rPr>
              <a:t>hemodialysis</a:t>
            </a:r>
            <a:r>
              <a:rPr lang="en-US" sz="2000" dirty="0" smtClean="0">
                <a:latin typeface="Calibri" pitchFamily="34" charset="0"/>
                <a:cs typeface="Calibri" pitchFamily="34" charset="0"/>
              </a:rPr>
              <a:t> sessions and collecting the blood samples were done by </a:t>
            </a:r>
            <a:r>
              <a:rPr lang="en-US" sz="2000" dirty="0" smtClean="0">
                <a:solidFill>
                  <a:srgbClr val="FFFF00"/>
                </a:solidFill>
                <a:latin typeface="Calibri" pitchFamily="34" charset="0"/>
                <a:cs typeface="Calibri" pitchFamily="34" charset="0"/>
              </a:rPr>
              <a:t>two assigned paid </a:t>
            </a:r>
            <a:r>
              <a:rPr lang="en-US" sz="2000" dirty="0" err="1" smtClean="0">
                <a:latin typeface="Calibri" pitchFamily="34" charset="0"/>
                <a:cs typeface="Calibri" pitchFamily="34" charset="0"/>
              </a:rPr>
              <a:t>hemodialysis</a:t>
            </a:r>
            <a:r>
              <a:rPr lang="en-US" sz="2000" dirty="0" smtClean="0">
                <a:latin typeface="Calibri" pitchFamily="34" charset="0"/>
                <a:cs typeface="Calibri" pitchFamily="34" charset="0"/>
              </a:rPr>
              <a:t> nurse </a:t>
            </a:r>
            <a:r>
              <a:rPr lang="en-US" sz="2000" dirty="0" smtClean="0">
                <a:solidFill>
                  <a:srgbClr val="FFFF00"/>
                </a:solidFill>
                <a:latin typeface="Calibri" pitchFamily="34" charset="0"/>
                <a:cs typeface="Calibri" pitchFamily="34" charset="0"/>
              </a:rPr>
              <a:t>in </a:t>
            </a:r>
            <a:r>
              <a:rPr lang="en-US" sz="2000" i="1" dirty="0" smtClean="0">
                <a:solidFill>
                  <a:srgbClr val="FFFF00"/>
                </a:solidFill>
                <a:latin typeface="Calibri" pitchFamily="34" charset="0"/>
                <a:cs typeface="Calibri" pitchFamily="34" charset="0"/>
              </a:rPr>
              <a:t>Stage 1</a:t>
            </a:r>
            <a:r>
              <a:rPr lang="en-US" sz="2000" dirty="0" smtClean="0">
                <a:solidFill>
                  <a:srgbClr val="FFFF00"/>
                </a:solidFill>
                <a:latin typeface="Calibri" pitchFamily="34" charset="0"/>
                <a:cs typeface="Calibri" pitchFamily="34" charset="0"/>
              </a:rPr>
              <a:t> and by a third nurse in </a:t>
            </a:r>
            <a:r>
              <a:rPr lang="en-US" sz="2000" i="1" dirty="0" smtClean="0">
                <a:solidFill>
                  <a:srgbClr val="FFFF00"/>
                </a:solidFill>
                <a:latin typeface="Calibri" pitchFamily="34" charset="0"/>
                <a:cs typeface="Calibri" pitchFamily="34" charset="0"/>
              </a:rPr>
              <a:t>Stage 2</a:t>
            </a:r>
            <a:r>
              <a:rPr lang="en-US" sz="2000" dirty="0" smtClean="0">
                <a:solidFill>
                  <a:srgbClr val="FFFF00"/>
                </a:solidFill>
                <a:latin typeface="Calibri" pitchFamily="34" charset="0"/>
                <a:cs typeface="Calibri" pitchFamily="34" charset="0"/>
              </a:rPr>
              <a:t> who was assisted by a </a:t>
            </a:r>
            <a:r>
              <a:rPr lang="en-US" sz="2000" dirty="0" smtClean="0">
                <a:latin typeface="Calibri" pitchFamily="34" charset="0"/>
                <a:cs typeface="Calibri" pitchFamily="34" charset="0"/>
              </a:rPr>
              <a:t>laboratory technician </a:t>
            </a:r>
            <a:r>
              <a:rPr lang="en-US" sz="2000" dirty="0" smtClean="0">
                <a:solidFill>
                  <a:srgbClr val="FFFF00"/>
                </a:solidFill>
                <a:latin typeface="Calibri" pitchFamily="34" charset="0"/>
                <a:cs typeface="Calibri" pitchFamily="34" charset="0"/>
              </a:rPr>
              <a:t>to measure PTT in </a:t>
            </a:r>
            <a:r>
              <a:rPr lang="en-US" sz="2000" i="1" dirty="0" smtClean="0">
                <a:solidFill>
                  <a:srgbClr val="FFFF00"/>
                </a:solidFill>
                <a:latin typeface="Calibri" pitchFamily="34" charset="0"/>
                <a:cs typeface="Calibri" pitchFamily="34" charset="0"/>
              </a:rPr>
              <a:t>Stage 2b</a:t>
            </a:r>
            <a:r>
              <a:rPr lang="en-US" sz="2000" dirty="0" smtClean="0">
                <a:solidFill>
                  <a:srgbClr val="FFFF00"/>
                </a:solidFill>
                <a:latin typeface="Calibri" pitchFamily="34" charset="0"/>
                <a:cs typeface="Calibri" pitchFamily="34" charset="0"/>
              </a:rPr>
              <a:t>. All sessions were done under the supervision of one of </a:t>
            </a:r>
            <a:r>
              <a:rPr lang="en-US" sz="2000" dirty="0" smtClean="0">
                <a:latin typeface="Calibri" pitchFamily="34" charset="0"/>
                <a:cs typeface="Calibri" pitchFamily="34" charset="0"/>
              </a:rPr>
              <a:t>the researchers </a:t>
            </a:r>
            <a:r>
              <a:rPr lang="en-US" sz="2000" dirty="0" smtClean="0">
                <a:solidFill>
                  <a:srgbClr val="FFFF00"/>
                </a:solidFill>
                <a:latin typeface="Calibri" pitchFamily="34" charset="0"/>
                <a:cs typeface="Calibri" pitchFamily="34" charset="0"/>
              </a:rPr>
              <a:t>and the patients received the routine monitoring and care as per the unit protocol. </a:t>
            </a:r>
            <a:endParaRPr lang="en-US" sz="2000" dirty="0">
              <a:solidFill>
                <a:srgbClr val="FFFF00"/>
              </a:solidFill>
              <a:latin typeface="Calibri" pitchFamily="34" charset="0"/>
              <a:cs typeface="Calibri" pitchFamily="34" charset="0"/>
            </a:endParaRPr>
          </a:p>
        </p:txBody>
      </p:sp>
      <p:pic>
        <p:nvPicPr>
          <p:cNvPr id="449537" name="Picture 1"/>
          <p:cNvPicPr>
            <a:picLocks noChangeAspect="1" noChangeArrowheads="1"/>
          </p:cNvPicPr>
          <p:nvPr/>
        </p:nvPicPr>
        <p:blipFill>
          <a:blip r:embed="rId3"/>
          <a:srcRect/>
          <a:stretch>
            <a:fillRect/>
          </a:stretch>
        </p:blipFill>
        <p:spPr bwMode="auto">
          <a:xfrm>
            <a:off x="642910" y="631678"/>
            <a:ext cx="2081633" cy="2880000"/>
          </a:xfrm>
          <a:prstGeom prst="rect">
            <a:avLst/>
          </a:prstGeom>
          <a:noFill/>
          <a:ln w="9525">
            <a:noFill/>
            <a:miter lim="800000"/>
            <a:headEnd/>
            <a:tailEnd/>
          </a:ln>
          <a:effectLst/>
        </p:spPr>
      </p:pic>
      <p:pic>
        <p:nvPicPr>
          <p:cNvPr id="449538" name="Picture 2"/>
          <p:cNvPicPr>
            <a:picLocks noChangeAspect="1" noChangeArrowheads="1"/>
          </p:cNvPicPr>
          <p:nvPr/>
        </p:nvPicPr>
        <p:blipFill>
          <a:blip r:embed="rId4" cstate="print"/>
          <a:srcRect/>
          <a:stretch>
            <a:fillRect/>
          </a:stretch>
        </p:blipFill>
        <p:spPr bwMode="auto">
          <a:xfrm>
            <a:off x="3404065" y="631678"/>
            <a:ext cx="2275680" cy="2880000"/>
          </a:xfrm>
          <a:prstGeom prst="rect">
            <a:avLst/>
          </a:prstGeom>
          <a:noFill/>
          <a:ln w="9525">
            <a:noFill/>
            <a:miter lim="800000"/>
            <a:headEnd/>
            <a:tailEnd/>
          </a:ln>
          <a:effectLst/>
        </p:spPr>
      </p:pic>
      <p:pic>
        <p:nvPicPr>
          <p:cNvPr id="449539" name="Picture 3"/>
          <p:cNvPicPr>
            <a:picLocks noChangeAspect="1" noChangeArrowheads="1"/>
          </p:cNvPicPr>
          <p:nvPr/>
        </p:nvPicPr>
        <p:blipFill>
          <a:blip r:embed="rId5"/>
          <a:srcRect l="28112"/>
          <a:stretch>
            <a:fillRect/>
          </a:stretch>
        </p:blipFill>
        <p:spPr bwMode="auto">
          <a:xfrm>
            <a:off x="6359266" y="631678"/>
            <a:ext cx="2070386" cy="2880000"/>
          </a:xfrm>
          <a:prstGeom prst="rect">
            <a:avLst/>
          </a:prstGeom>
          <a:noFill/>
          <a:ln w="9525">
            <a:noFill/>
            <a:miter lim="800000"/>
            <a:headEnd/>
            <a:tailEnd/>
          </a:ln>
          <a:effectLst/>
        </p:spPr>
      </p:pic>
      <p:sp>
        <p:nvSpPr>
          <p:cNvPr id="8" name="TextBox 7"/>
          <p:cNvSpPr txBox="1"/>
          <p:nvPr/>
        </p:nvSpPr>
        <p:spPr>
          <a:xfrm>
            <a:off x="6357950" y="3500438"/>
            <a:ext cx="2088000" cy="307777"/>
          </a:xfrm>
          <a:prstGeom prst="rect">
            <a:avLst/>
          </a:prstGeom>
          <a:solidFill>
            <a:srgbClr val="FFFF00"/>
          </a:solidFill>
        </p:spPr>
        <p:txBody>
          <a:bodyPr wrap="square" rtlCol="1">
            <a:spAutoFit/>
          </a:bodyPr>
          <a:lstStyle/>
          <a:p>
            <a:pPr algn="ctr" rtl="0"/>
            <a:r>
              <a:rPr lang="en-US" sz="1400" b="1" dirty="0" smtClean="0">
                <a:solidFill>
                  <a:schemeClr val="bg1"/>
                </a:solidFill>
                <a:latin typeface="Calibri" pitchFamily="34" charset="0"/>
                <a:cs typeface="Calibri" pitchFamily="34" charset="0"/>
              </a:rPr>
              <a:t>Measure PTT in </a:t>
            </a:r>
            <a:r>
              <a:rPr lang="en-US" sz="1400" b="1" i="1" dirty="0" smtClean="0">
                <a:solidFill>
                  <a:schemeClr val="bg1"/>
                </a:solidFill>
                <a:latin typeface="Calibri" pitchFamily="34" charset="0"/>
                <a:cs typeface="Calibri" pitchFamily="34" charset="0"/>
              </a:rPr>
              <a:t>Stage 2b</a:t>
            </a:r>
            <a:endParaRPr lang="ar-SA" sz="14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C0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Methods - Statistical methods</a:t>
            </a:r>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18280" y="642918"/>
            <a:ext cx="8640000" cy="5632311"/>
          </a:xfrm>
          <a:prstGeom prst="rect">
            <a:avLst/>
          </a:prstGeom>
          <a:noFill/>
        </p:spPr>
        <p:txBody>
          <a:bodyPr wrap="square" rtlCol="1">
            <a:spAutoFit/>
          </a:bodyPr>
          <a:lstStyle/>
          <a:p>
            <a:pPr marL="457200" indent="-457200" algn="just" rtl="0">
              <a:buFont typeface="Arial" pitchFamily="34" charset="0"/>
              <a:buChar char="•"/>
            </a:pPr>
            <a:r>
              <a:rPr lang="en-US" sz="2000" b="1" u="sng" dirty="0" smtClean="0">
                <a:latin typeface="Calibri" pitchFamily="34" charset="0"/>
                <a:cs typeface="Calibri" pitchFamily="34" charset="0"/>
              </a:rPr>
              <a:t>Descriptive statistics </a:t>
            </a:r>
            <a:r>
              <a:rPr lang="en-US" sz="2000" dirty="0" smtClean="0">
                <a:latin typeface="Calibri" pitchFamily="34" charset="0"/>
                <a:cs typeface="Calibri" pitchFamily="34" charset="0"/>
              </a:rPr>
              <a:t>were used to summarize the data. </a:t>
            </a:r>
            <a:r>
              <a:rPr lang="en-US" sz="2000" dirty="0" smtClean="0">
                <a:solidFill>
                  <a:srgbClr val="FFFF00"/>
                </a:solidFill>
                <a:latin typeface="Calibri" pitchFamily="34" charset="0"/>
                <a:cs typeface="Calibri" pitchFamily="34" charset="0"/>
              </a:rPr>
              <a:t>Frequencies (number of patients or number of sessions) and relative frequencies (percentages) were used when appropriate. </a:t>
            </a:r>
          </a:p>
          <a:p>
            <a:pPr marL="457200" indent="-457200" algn="just" rtl="0">
              <a:buFont typeface="Arial" pitchFamily="34" charset="0"/>
              <a:buChar char="•"/>
            </a:pPr>
            <a:endParaRPr lang="en-US" sz="2000" dirty="0" smtClean="0">
              <a:solidFill>
                <a:srgbClr val="FFFF00"/>
              </a:solidFill>
              <a:latin typeface="Calibri" pitchFamily="34" charset="0"/>
              <a:cs typeface="Calibri" pitchFamily="34" charset="0"/>
            </a:endParaRPr>
          </a:p>
          <a:p>
            <a:pPr marL="457200" indent="-457200" algn="just" rtl="0">
              <a:buFont typeface="Arial" pitchFamily="34" charset="0"/>
              <a:buChar char="•"/>
            </a:pPr>
            <a:r>
              <a:rPr lang="en-US" sz="2000" b="1" u="sng" dirty="0" smtClean="0">
                <a:latin typeface="Calibri" pitchFamily="34" charset="0"/>
                <a:cs typeface="Calibri" pitchFamily="34" charset="0"/>
              </a:rPr>
              <a:t>Matched t-test </a:t>
            </a:r>
            <a:r>
              <a:rPr lang="en-US" sz="2000" dirty="0" smtClean="0">
                <a:latin typeface="Calibri" pitchFamily="34" charset="0"/>
                <a:cs typeface="Calibri" pitchFamily="34" charset="0"/>
              </a:rPr>
              <a:t>was performed to compare continuous data . </a:t>
            </a:r>
            <a:r>
              <a:rPr lang="en-US" sz="2000" dirty="0" smtClean="0">
                <a:solidFill>
                  <a:srgbClr val="FFFF00"/>
                </a:solidFill>
                <a:latin typeface="Calibri" pitchFamily="34" charset="0"/>
                <a:cs typeface="Calibri" pitchFamily="34" charset="0"/>
              </a:rPr>
              <a:t>Composition of quantitative variables between the study groups in the present trial was carried out using </a:t>
            </a:r>
            <a:r>
              <a:rPr lang="en-US" sz="2000" dirty="0" err="1" smtClean="0">
                <a:solidFill>
                  <a:srgbClr val="FFFF00"/>
                </a:solidFill>
                <a:latin typeface="Calibri" pitchFamily="34" charset="0"/>
                <a:cs typeface="Calibri" pitchFamily="34" charset="0"/>
              </a:rPr>
              <a:t>Kruskal</a:t>
            </a:r>
            <a:r>
              <a:rPr lang="en-US" sz="2000" dirty="0" smtClean="0">
                <a:solidFill>
                  <a:srgbClr val="FFFF00"/>
                </a:solidFill>
                <a:latin typeface="Calibri" pitchFamily="34" charset="0"/>
                <a:cs typeface="Calibri" pitchFamily="34" charset="0"/>
              </a:rPr>
              <a:t> Wallis analysis of variance (ANOVA) test  with multiple Mann </a:t>
            </a:r>
            <a:r>
              <a:rPr lang="en-US" sz="2000" dirty="0" err="1" smtClean="0">
                <a:solidFill>
                  <a:srgbClr val="FFFF00"/>
                </a:solidFill>
                <a:latin typeface="Calibri" pitchFamily="34" charset="0"/>
                <a:cs typeface="Calibri" pitchFamily="34" charset="0"/>
              </a:rPr>
              <a:t>Whiteny</a:t>
            </a:r>
            <a:r>
              <a:rPr lang="en-US" sz="2000" dirty="0" smtClean="0">
                <a:solidFill>
                  <a:srgbClr val="FFFF00"/>
                </a:solidFill>
                <a:latin typeface="Calibri" pitchFamily="34" charset="0"/>
                <a:cs typeface="Calibri" pitchFamily="34" charset="0"/>
              </a:rPr>
              <a:t> </a:t>
            </a:r>
            <a:r>
              <a:rPr lang="en-US" sz="2000" dirty="0" err="1" smtClean="0">
                <a:solidFill>
                  <a:srgbClr val="FFFF00"/>
                </a:solidFill>
                <a:latin typeface="Calibri" pitchFamily="34" charset="0"/>
                <a:cs typeface="Calibri" pitchFamily="34" charset="0"/>
              </a:rPr>
              <a:t>posthoc</a:t>
            </a:r>
            <a:r>
              <a:rPr lang="en-US" sz="2000" dirty="0" smtClean="0">
                <a:solidFill>
                  <a:srgbClr val="FFFF00"/>
                </a:solidFill>
                <a:latin typeface="Calibri" pitchFamily="34" charset="0"/>
                <a:cs typeface="Calibri" pitchFamily="34" charset="0"/>
              </a:rPr>
              <a:t> multiple 2- group comparisons. </a:t>
            </a:r>
          </a:p>
          <a:p>
            <a:pPr marL="457200" indent="-457200" algn="just" rtl="0">
              <a:buFont typeface="Arial" pitchFamily="34" charset="0"/>
              <a:buChar char="•"/>
            </a:pPr>
            <a:endParaRPr lang="en-US" sz="2000" dirty="0" smtClean="0">
              <a:solidFill>
                <a:srgbClr val="FFFF00"/>
              </a:solidFill>
              <a:latin typeface="Calibri" pitchFamily="34" charset="0"/>
              <a:cs typeface="Calibri" pitchFamily="34" charset="0"/>
            </a:endParaRPr>
          </a:p>
          <a:p>
            <a:pPr marL="457200" indent="-457200" algn="just" rtl="0">
              <a:buFont typeface="Arial" pitchFamily="34" charset="0"/>
              <a:buChar char="•"/>
            </a:pPr>
            <a:r>
              <a:rPr lang="en-US" sz="2000" b="1" u="sng" dirty="0" smtClean="0">
                <a:latin typeface="Calibri" pitchFamily="34" charset="0"/>
                <a:cs typeface="Calibri" pitchFamily="34" charset="0"/>
              </a:rPr>
              <a:t>Chi square (χ2) test </a:t>
            </a:r>
            <a:r>
              <a:rPr lang="en-US" sz="2000" dirty="0" smtClean="0">
                <a:latin typeface="Calibri" pitchFamily="34" charset="0"/>
                <a:cs typeface="Calibri" pitchFamily="34" charset="0"/>
              </a:rPr>
              <a:t>was performed to compare categorical data, . </a:t>
            </a:r>
          </a:p>
          <a:p>
            <a:pPr marL="457200" indent="-457200" algn="just" rtl="0">
              <a:buFont typeface="Arial" pitchFamily="34" charset="0"/>
              <a:buChar char="•"/>
            </a:pPr>
            <a:r>
              <a:rPr lang="en-US" sz="2000" dirty="0" smtClean="0">
                <a:solidFill>
                  <a:srgbClr val="FFFF00"/>
                </a:solidFill>
                <a:latin typeface="Calibri" pitchFamily="34" charset="0"/>
                <a:cs typeface="Calibri" pitchFamily="34" charset="0"/>
              </a:rPr>
              <a:t>Yates correction was used instead when the expected frequency is less than 5. </a:t>
            </a:r>
          </a:p>
          <a:p>
            <a:pPr marL="457200" indent="-457200" algn="just" rtl="0">
              <a:buFont typeface="Arial" pitchFamily="34" charset="0"/>
              <a:buChar char="•"/>
            </a:pPr>
            <a:r>
              <a:rPr lang="en-US" sz="2000" dirty="0" smtClean="0">
                <a:solidFill>
                  <a:srgbClr val="FFFF00"/>
                </a:solidFill>
                <a:latin typeface="Calibri" pitchFamily="34" charset="0"/>
                <a:cs typeface="Calibri" pitchFamily="34" charset="0"/>
              </a:rPr>
              <a:t>A probability value (ρ value) less than 0.05 was considered statistically significant. </a:t>
            </a:r>
          </a:p>
          <a:p>
            <a:pPr marL="457200" indent="-457200" algn="just" rtl="0">
              <a:buFont typeface="Arial" pitchFamily="34" charset="0"/>
              <a:buChar char="•"/>
            </a:pPr>
            <a:r>
              <a:rPr lang="en-US" sz="2000" dirty="0" smtClean="0">
                <a:solidFill>
                  <a:srgbClr val="FFFF00"/>
                </a:solidFill>
                <a:latin typeface="Calibri" pitchFamily="34" charset="0"/>
                <a:cs typeface="Calibri" pitchFamily="34" charset="0"/>
              </a:rPr>
              <a:t>All statistical calculations were carried out using computer programs Microsoft Excel version 7 (Microsoft Corporation, NY, USA) and SPSS (Statistical Package for the Social Science; SPSS Inc, Chicago IL, USA) statistical program. </a:t>
            </a:r>
            <a:endParaRPr lang="en-US" sz="2000" dirty="0">
              <a:solidFill>
                <a:srgbClr val="FFFF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ChangeArrowheads="1"/>
          </p:cNvSpPr>
          <p:nvPr/>
        </p:nvSpPr>
        <p:spPr bwMode="auto">
          <a:xfrm>
            <a:off x="250825" y="1844675"/>
            <a:ext cx="8497888" cy="3240088"/>
          </a:xfrm>
          <a:prstGeom prst="rect">
            <a:avLst/>
          </a:prstGeom>
          <a:solidFill>
            <a:srgbClr val="FF0000"/>
          </a:solidFill>
          <a:ln w="9525" algn="ctr">
            <a:noFill/>
            <a:miter lim="800000"/>
            <a:headEnd/>
            <a:tailEnd/>
          </a:ln>
          <a:effectLst/>
        </p:spPr>
        <p:txBody>
          <a:bodyPr anchor="ctr"/>
          <a:lstStyle/>
          <a:p>
            <a:pPr algn="ctr"/>
            <a:r>
              <a:rPr lang="en-US" sz="9600" b="1" dirty="0" smtClean="0">
                <a:solidFill>
                  <a:schemeClr val="tx2"/>
                </a:solidFill>
                <a:latin typeface="Times New Roman" pitchFamily="18" charset="0"/>
                <a:cs typeface="Times New Roman" pitchFamily="18" charset="0"/>
              </a:rPr>
              <a:t>Results</a:t>
            </a:r>
            <a:endParaRPr lang="en-US" sz="96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chemeClr val="accent6"/>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Results</a:t>
            </a:r>
            <a:endParaRPr lang="en-US" sz="2800" dirty="0" smtClean="0"/>
          </a:p>
        </p:txBody>
      </p:sp>
      <p:sp>
        <p:nvSpPr>
          <p:cNvPr id="4" name="TextBox 3"/>
          <p:cNvSpPr txBox="1"/>
          <p:nvPr/>
        </p:nvSpPr>
        <p:spPr>
          <a:xfrm>
            <a:off x="285720" y="3441704"/>
            <a:ext cx="8640000" cy="3416320"/>
          </a:xfrm>
          <a:prstGeom prst="rect">
            <a:avLst/>
          </a:prstGeom>
          <a:solidFill>
            <a:srgbClr val="FF0000"/>
          </a:solidFill>
        </p:spPr>
        <p:txBody>
          <a:bodyPr wrap="square" rtlCol="1">
            <a:spAutoFit/>
          </a:bodyPr>
          <a:lstStyle/>
          <a:p>
            <a:pPr algn="just" rtl="0"/>
            <a:r>
              <a:rPr lang="en-US" sz="2400" dirty="0" smtClean="0">
                <a:latin typeface="Calibri" pitchFamily="34" charset="0"/>
                <a:cs typeface="Calibri" pitchFamily="34" charset="0"/>
              </a:rPr>
              <a:t>Blood clots appeared in 4 out of 165 R-AHD</a:t>
            </a:r>
            <a:r>
              <a:rPr lang="en-US" sz="2400" baseline="30000" dirty="0" smtClean="0">
                <a:latin typeface="Calibri" pitchFamily="34" charset="0"/>
                <a:cs typeface="Calibri" pitchFamily="34" charset="0"/>
              </a:rPr>
              <a:t>0</a:t>
            </a:r>
            <a:r>
              <a:rPr lang="en-US" sz="2400" dirty="0" smtClean="0">
                <a:latin typeface="Calibri" pitchFamily="34" charset="0"/>
                <a:cs typeface="Calibri" pitchFamily="34" charset="0"/>
              </a:rPr>
              <a:t> sessions but in none of the 28 R-AHD</a:t>
            </a:r>
            <a:r>
              <a:rPr lang="en-US" sz="2400" baseline="30000" dirty="0" smtClean="0">
                <a:latin typeface="Calibri" pitchFamily="34" charset="0"/>
                <a:cs typeface="Calibri" pitchFamily="34" charset="0"/>
              </a:rPr>
              <a:t>PR</a:t>
            </a:r>
            <a:r>
              <a:rPr lang="en-US" sz="2400" dirty="0" smtClean="0">
                <a:latin typeface="Calibri" pitchFamily="34" charset="0"/>
                <a:cs typeface="Calibri" pitchFamily="34" charset="0"/>
              </a:rPr>
              <a:t> sessions. </a:t>
            </a:r>
          </a:p>
          <a:p>
            <a:pPr algn="just" rtl="0"/>
            <a:endParaRPr lang="en-US" sz="2400" dirty="0" smtClean="0">
              <a:latin typeface="Calibri" pitchFamily="34" charset="0"/>
              <a:cs typeface="Calibri" pitchFamily="34" charset="0"/>
            </a:endParaRPr>
          </a:p>
          <a:p>
            <a:pPr algn="just" rtl="0"/>
            <a:r>
              <a:rPr lang="en-US" sz="2400" dirty="0" smtClean="0">
                <a:latin typeface="Calibri" pitchFamily="34" charset="0"/>
                <a:cs typeface="Calibri" pitchFamily="34" charset="0"/>
              </a:rPr>
              <a:t>In </a:t>
            </a:r>
            <a:r>
              <a:rPr lang="en-US" sz="2400" i="1" dirty="0" smtClean="0">
                <a:latin typeface="Calibri" pitchFamily="34" charset="0"/>
                <a:cs typeface="Calibri" pitchFamily="34" charset="0"/>
              </a:rPr>
              <a:t>Stages 1</a:t>
            </a:r>
            <a:r>
              <a:rPr lang="en-US" sz="2400" dirty="0" smtClean="0">
                <a:latin typeface="Calibri" pitchFamily="34" charset="0"/>
                <a:cs typeface="Calibri" pitchFamily="34" charset="0"/>
              </a:rPr>
              <a:t>; mean URR was 0.597, 0.601 and 0.697 compared to 0.711 for the control (P&gt;0.05). </a:t>
            </a:r>
          </a:p>
          <a:p>
            <a:pPr algn="just" rtl="0"/>
            <a:endParaRPr lang="en-US" sz="2400" dirty="0" smtClean="0">
              <a:latin typeface="Calibri" pitchFamily="34" charset="0"/>
              <a:cs typeface="Calibri" pitchFamily="34" charset="0"/>
            </a:endParaRPr>
          </a:p>
          <a:p>
            <a:pPr algn="just" rtl="0"/>
            <a:r>
              <a:rPr lang="en-US" sz="2400" dirty="0" smtClean="0">
                <a:latin typeface="Calibri" pitchFamily="34" charset="0"/>
                <a:cs typeface="Calibri" pitchFamily="34" charset="0"/>
              </a:rPr>
              <a:t>In </a:t>
            </a:r>
            <a:r>
              <a:rPr lang="en-US" sz="2400" i="1" dirty="0" smtClean="0">
                <a:latin typeface="Calibri" pitchFamily="34" charset="0"/>
                <a:cs typeface="Calibri" pitchFamily="34" charset="0"/>
              </a:rPr>
              <a:t>Stage 2, </a:t>
            </a:r>
            <a:r>
              <a:rPr lang="en-US" sz="2400" dirty="0" smtClean="0">
                <a:latin typeface="Calibri" pitchFamily="34" charset="0"/>
                <a:cs typeface="Calibri" pitchFamily="34" charset="0"/>
              </a:rPr>
              <a:t>the arterial BUN was reduced by 0.6592 ± 0.14555 after a R-AHD</a:t>
            </a:r>
            <a:r>
              <a:rPr lang="en-US" sz="2400" baseline="30000" dirty="0" smtClean="0">
                <a:latin typeface="Calibri" pitchFamily="34" charset="0"/>
                <a:cs typeface="Calibri" pitchFamily="34" charset="0"/>
              </a:rPr>
              <a:t>PR</a:t>
            </a:r>
            <a:r>
              <a:rPr lang="en-US" sz="2400" dirty="0" smtClean="0">
                <a:latin typeface="Calibri" pitchFamily="34" charset="0"/>
                <a:cs typeface="Calibri" pitchFamily="34" charset="0"/>
              </a:rPr>
              <a:t> period, compared 0.7869 ± 0.17722 after a DNHD period (P=0.059). </a:t>
            </a:r>
            <a:endParaRPr lang="en-US" sz="24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ar-SA" sz="2800" b="1" dirty="0" smtClean="0"/>
              <a:t>  </a:t>
            </a:r>
            <a:r>
              <a:rPr lang="en-US" sz="2800" b="1" dirty="0" smtClean="0"/>
              <a:t> Results </a:t>
            </a:r>
            <a:r>
              <a:rPr lang="en-US" sz="2800" dirty="0" smtClean="0">
                <a:latin typeface="Calibri" pitchFamily="34" charset="0"/>
                <a:cs typeface="Calibri" pitchFamily="34" charset="0"/>
              </a:rPr>
              <a:t>In R-AHD</a:t>
            </a:r>
            <a:r>
              <a:rPr lang="en-US" sz="2800" baseline="30000" dirty="0" smtClean="0">
                <a:latin typeface="Calibri" pitchFamily="34" charset="0"/>
                <a:cs typeface="Calibri" pitchFamily="34" charset="0"/>
              </a:rPr>
              <a:t>0 </a:t>
            </a:r>
            <a:r>
              <a:rPr lang="en-US" sz="2800" dirty="0" smtClean="0">
                <a:latin typeface="Calibri" pitchFamily="34" charset="0"/>
                <a:cs typeface="Calibri" pitchFamily="34" charset="0"/>
              </a:rPr>
              <a:t>sessions </a:t>
            </a:r>
            <a:r>
              <a:rPr lang="en-US" sz="2800" i="1" dirty="0" smtClean="0">
                <a:latin typeface="Calibri" pitchFamily="34" charset="0"/>
                <a:cs typeface="Calibri" pitchFamily="34" charset="0"/>
              </a:rPr>
              <a:t>(Stage 1)</a:t>
            </a:r>
            <a:endParaRPr lang="en-US" sz="2800" dirty="0" smtClean="0">
              <a:latin typeface="Calibri" pitchFamily="34" charset="0"/>
              <a:cs typeface="Calibri" pitchFamily="34" charset="0"/>
            </a:endParaRPr>
          </a:p>
        </p:txBody>
      </p:sp>
      <p:sp>
        <p:nvSpPr>
          <p:cNvPr id="4" name="TextBox 3"/>
          <p:cNvSpPr txBox="1"/>
          <p:nvPr/>
        </p:nvSpPr>
        <p:spPr>
          <a:xfrm>
            <a:off x="285720" y="5096074"/>
            <a:ext cx="8640000" cy="1477328"/>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In </a:t>
            </a:r>
            <a:r>
              <a:rPr lang="en-US" sz="2400" b="1" dirty="0" smtClean="0">
                <a:solidFill>
                  <a:srgbClr val="FF0000"/>
                </a:solidFill>
                <a:latin typeface="Calibri" pitchFamily="34" charset="0"/>
                <a:cs typeface="Calibri" pitchFamily="34" charset="0"/>
              </a:rPr>
              <a:t>Stage 1, </a:t>
            </a:r>
            <a:r>
              <a:rPr lang="en-US" sz="2400" dirty="0" smtClean="0">
                <a:latin typeface="Calibri" pitchFamily="34" charset="0"/>
                <a:cs typeface="Calibri" pitchFamily="34" charset="0"/>
              </a:rPr>
              <a:t>there was no significant difference (P&gt;0.05) between the patient blood flow rate between the accelerated sessions  </a:t>
            </a:r>
            <a:r>
              <a:rPr lang="en-US" sz="2400" dirty="0" smtClean="0">
                <a:solidFill>
                  <a:srgbClr val="FF0000"/>
                </a:solidFill>
                <a:latin typeface="Calibri" pitchFamily="34" charset="0"/>
                <a:cs typeface="Calibri" pitchFamily="34" charset="0"/>
              </a:rPr>
              <a:t>(</a:t>
            </a:r>
            <a:r>
              <a:rPr lang="en-US" sz="2400" b="1" dirty="0" smtClean="0">
                <a:solidFill>
                  <a:srgbClr val="FF0000"/>
                </a:solidFill>
                <a:latin typeface="Calibri" pitchFamily="34" charset="0"/>
                <a:cs typeface="Calibri" pitchFamily="34" charset="0"/>
              </a:rPr>
              <a:t>Stages 1a, 1b, 1c) </a:t>
            </a:r>
            <a:r>
              <a:rPr lang="en-US" sz="2400" dirty="0" smtClean="0">
                <a:latin typeface="Calibri" pitchFamily="34" charset="0"/>
                <a:cs typeface="Calibri" pitchFamily="34" charset="0"/>
              </a:rPr>
              <a:t>and the DNHD sessions </a:t>
            </a:r>
            <a:r>
              <a:rPr lang="en-US" sz="2400" b="1" dirty="0" smtClean="0">
                <a:solidFill>
                  <a:srgbClr val="FF0000"/>
                </a:solidFill>
                <a:latin typeface="Calibri" pitchFamily="34" charset="0"/>
                <a:cs typeface="Calibri" pitchFamily="34" charset="0"/>
              </a:rPr>
              <a:t>Stage 1d (control)</a:t>
            </a:r>
            <a:endParaRPr lang="en-US" sz="2400" dirty="0" smtClean="0">
              <a:latin typeface="Calibri" pitchFamily="34" charset="0"/>
              <a:cs typeface="Calibri" pitchFamily="34" charset="0"/>
            </a:endParaRPr>
          </a:p>
          <a:p>
            <a:pPr algn="just" rtl="0"/>
            <a:endParaRPr lang="en-US" dirty="0">
              <a:latin typeface="Calibri" pitchFamily="34" charset="0"/>
              <a:cs typeface="Calibri" pitchFamily="34" charset="0"/>
            </a:endParaRPr>
          </a:p>
        </p:txBody>
      </p:sp>
      <p:pic>
        <p:nvPicPr>
          <p:cNvPr id="42"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43" name="AutoShape 3"/>
          <p:cNvSpPr>
            <a:spLocks noChangeArrowheads="1"/>
          </p:cNvSpPr>
          <p:nvPr/>
        </p:nvSpPr>
        <p:spPr bwMode="auto">
          <a:xfrm rot="16609938">
            <a:off x="1432216"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44"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9"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0"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1"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2"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3"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4"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5"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6"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57"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8"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59"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60"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61"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2"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3"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4"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5"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6"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7"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68"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69" name="AutoShape 3"/>
          <p:cNvSpPr>
            <a:spLocks noChangeArrowheads="1"/>
          </p:cNvSpPr>
          <p:nvPr/>
        </p:nvSpPr>
        <p:spPr bwMode="auto">
          <a:xfrm rot="16609938">
            <a:off x="3709402"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70"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1"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2"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3"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4"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5"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6"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7"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8"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79"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80"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81"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82" name="AutoShape 3"/>
          <p:cNvSpPr>
            <a:spLocks noChangeArrowheads="1"/>
          </p:cNvSpPr>
          <p:nvPr/>
        </p:nvSpPr>
        <p:spPr bwMode="auto">
          <a:xfrm rot="16609938">
            <a:off x="5937468"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83"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4"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5"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6"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7"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8"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9"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90"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91"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2"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3"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4" name="Rounded Rectangle 93"/>
          <p:cNvSpPr/>
          <p:nvPr/>
        </p:nvSpPr>
        <p:spPr>
          <a:xfrm>
            <a:off x="6157124"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5" name="Rectangle 94"/>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6" name="Rounded Rectangle 95"/>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7" name="Rectangle 96"/>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8" name="Rounded Rectangle 97"/>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9" name="Rectangle 98"/>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0" name="Rounded Rectangle 99"/>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01" name="Rectangle 100"/>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6" name="Rectangle 105"/>
          <p:cNvSpPr/>
          <p:nvPr/>
        </p:nvSpPr>
        <p:spPr>
          <a:xfrm>
            <a:off x="6357950" y="4702742"/>
            <a:ext cx="1226618" cy="369332"/>
          </a:xfrm>
          <a:prstGeom prst="rect">
            <a:avLst/>
          </a:prstGeom>
          <a:solidFill>
            <a:srgbClr val="FF0000"/>
          </a:solidFill>
        </p:spPr>
        <p:txBody>
          <a:bodyPr wrap="square">
            <a:spAutoFit/>
          </a:bodyPr>
          <a:lstStyle/>
          <a:p>
            <a:pPr algn="ctr"/>
            <a:r>
              <a:rPr lang="en-US" dirty="0" smtClean="0">
                <a:latin typeface="Calibri" pitchFamily="34" charset="0"/>
                <a:cs typeface="Calibri" pitchFamily="34" charset="0"/>
              </a:rPr>
              <a:t>(P&gt;0.05)</a:t>
            </a:r>
            <a:endParaRPr lang="ar-SA" dirty="0"/>
          </a:p>
        </p:txBody>
      </p:sp>
      <p:graphicFrame>
        <p:nvGraphicFramePr>
          <p:cNvPr id="107" name="Table 106"/>
          <p:cNvGraphicFramePr>
            <a:graphicFrameLocks noGrp="1"/>
          </p:cNvGraphicFramePr>
          <p:nvPr/>
        </p:nvGraphicFramePr>
        <p:xfrm>
          <a:off x="142844" y="3046100"/>
          <a:ext cx="8784000" cy="1615440"/>
        </p:xfrm>
        <a:graphic>
          <a:graphicData uri="http://schemas.openxmlformats.org/drawingml/2006/table">
            <a:tbl>
              <a:tblPr rtl="1" firstRow="1" bandRow="1">
                <a:tableStyleId>{2D5ABB26-0587-4C30-8999-92F81FD0307C}</a:tableStyleId>
              </a:tblPr>
              <a:tblGrid>
                <a:gridCol w="1963318"/>
                <a:gridCol w="2429700"/>
                <a:gridCol w="2169162"/>
                <a:gridCol w="2221820"/>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1d</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1c</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1b</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1a</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Half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rtl="0"/>
                      <a:r>
                        <a:rPr lang="en-US" sz="1400" b="0" dirty="0" smtClean="0">
                          <a:solidFill>
                            <a:srgbClr val="FFFF00"/>
                          </a:solidFill>
                          <a:latin typeface="Calibri" pitchFamily="34" charset="0"/>
                          <a:cs typeface="Calibri" pitchFamily="34" charset="0"/>
                        </a:rPr>
                        <a:t>BFR = 100 -150 ml/ min. </a:t>
                      </a:r>
                    </a:p>
                    <a:p>
                      <a:pPr algn="l" rtl="0"/>
                      <a:r>
                        <a:rPr lang="en-US" sz="1400" b="0" dirty="0" smtClean="0">
                          <a:solidFill>
                            <a:srgbClr val="FFFF00"/>
                          </a:solidFill>
                          <a:latin typeface="Calibri" pitchFamily="34" charset="0"/>
                          <a:cs typeface="Calibri" pitchFamily="34" charset="0"/>
                        </a:rPr>
                        <a:t>(mean 124.5 ml/min.)</a:t>
                      </a:r>
                      <a:endParaRPr lang="ar-SA" sz="1400" b="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rtl="0"/>
                      <a:r>
                        <a:rPr lang="en-US" sz="1400" b="0" dirty="0" smtClean="0">
                          <a:solidFill>
                            <a:srgbClr val="FFFF00"/>
                          </a:solidFill>
                          <a:latin typeface="Calibri" pitchFamily="34" charset="0"/>
                          <a:cs typeface="Calibri" pitchFamily="34" charset="0"/>
                        </a:rPr>
                        <a:t>Filter BFR = 400 - 450 ml/min.     (mean = 444 ml/min.)</a:t>
                      </a:r>
                    </a:p>
                    <a:p>
                      <a:pPr algn="l" rtl="0"/>
                      <a:r>
                        <a:rPr lang="en-US" sz="1400" b="0" dirty="0" smtClean="0">
                          <a:solidFill>
                            <a:srgbClr val="FFFF00"/>
                          </a:solidFill>
                          <a:latin typeface="Calibri" pitchFamily="34" charset="0"/>
                          <a:cs typeface="Calibri" pitchFamily="34" charset="0"/>
                        </a:rPr>
                        <a:t>Estimated patient BFR = 100 - 175 ml/ min.  (mean 137.4 ml/min.)</a:t>
                      </a:r>
                      <a:endParaRPr lang="ar-SA" sz="1400" b="0" dirty="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ctr" rtl="0" eaLnBrk="1" fontAlgn="t" latinLnBrk="0" hangingPunct="1">
                        <a:spcBef>
                          <a:spcPts val="0"/>
                        </a:spcBef>
                        <a:spcAft>
                          <a:spcPts val="0"/>
                        </a:spcAft>
                      </a:pPr>
                      <a:endParaRPr lang="en-US" sz="1800" kern="1200" dirty="0" smtClean="0">
                        <a:solidFill>
                          <a:srgbClr val="FFFF00"/>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ctr" rtl="0" eaLnBrk="1" fontAlgn="t" latinLnBrk="0" hangingPunct="1">
                        <a:spcBef>
                          <a:spcPts val="0"/>
                        </a:spcBef>
                        <a:spcAft>
                          <a:spcPts val="0"/>
                        </a:spcAft>
                      </a:pPr>
                      <a:endParaRPr lang="en-US" sz="1800" kern="1200" dirty="0" smtClean="0">
                        <a:solidFill>
                          <a:srgbClr val="FFFF00"/>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4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 fill="hold"/>
                                        <p:tgtEl>
                                          <p:spTgt spid="60"/>
                                        </p:tgtEl>
                                        <p:attrNameLst>
                                          <p:attrName>r</p:attrName>
                                        </p:attrNameLst>
                                      </p:cBhvr>
                                    </p:animRot>
                                  </p:childTnLst>
                                </p:cTn>
                              </p:par>
                              <p:par>
                                <p:cTn id="9" presetID="22" presetClass="entr" presetSubtype="4" repeatCount="indefinite"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500"/>
                                        <p:tgtEl>
                                          <p:spTgt spid="51"/>
                                        </p:tgtEl>
                                      </p:cBhvr>
                                    </p:animEffect>
                                  </p:childTnLst>
                                </p:cTn>
                              </p:par>
                              <p:par>
                                <p:cTn id="12" presetID="22" presetClass="entr" presetSubtype="4" repeatCount="indefinite"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down)">
                                      <p:cBhvr>
                                        <p:cTn id="14" dur="500"/>
                                        <p:tgtEl>
                                          <p:spTgt spid="58"/>
                                        </p:tgtEl>
                                      </p:cBhvr>
                                    </p:animEffect>
                                  </p:childTnLst>
                                </p:cTn>
                              </p:par>
                              <p:par>
                                <p:cTn id="15" presetID="22" presetClass="entr" presetSubtype="1" repeatCount="indefinite"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par>
                                <p:cTn id="18" presetID="22" presetClass="entr" presetSubtype="1" repeatCount="indefinite"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up)">
                                      <p:cBhvr>
                                        <p:cTn id="20" dur="500"/>
                                        <p:tgtEl>
                                          <p:spTgt spid="50"/>
                                        </p:tgtEl>
                                      </p:cBhvr>
                                    </p:animEffect>
                                  </p:childTnLst>
                                </p:cTn>
                              </p:par>
                              <p:par>
                                <p:cTn id="21" presetID="22" presetClass="entr" presetSubtype="1" repeatCount="indefinite"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up)">
                                      <p:cBhvr>
                                        <p:cTn id="23" dur="500"/>
                                        <p:tgtEl>
                                          <p:spTgt spid="61"/>
                                        </p:tgtEl>
                                      </p:cBhvr>
                                    </p:animEffect>
                                  </p:childTnLst>
                                </p:cTn>
                              </p:par>
                              <p:par>
                                <p:cTn id="24" presetID="22" presetClass="entr" presetSubtype="1" repeatCount="indefinite"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wipe(up)">
                                      <p:cBhvr>
                                        <p:cTn id="26" dur="500"/>
                                        <p:tgtEl>
                                          <p:spTgt spid="62"/>
                                        </p:tgtEl>
                                      </p:cBhvr>
                                    </p:animEffect>
                                  </p:childTnLst>
                                </p:cTn>
                              </p:par>
                              <p:par>
                                <p:cTn id="27" presetID="22" presetClass="entr" presetSubtype="4" repeatCount="indefinite"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down)">
                                      <p:cBhvr>
                                        <p:cTn id="29" dur="500"/>
                                        <p:tgtEl>
                                          <p:spTgt spid="63"/>
                                        </p:tgtEl>
                                      </p:cBhvr>
                                    </p:animEffect>
                                  </p:childTnLst>
                                </p:cTn>
                              </p:par>
                              <p:par>
                                <p:cTn id="30" presetID="22" presetClass="entr" presetSubtype="4" repeatCount="indefinite"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down)">
                                      <p:cBhvr>
                                        <p:cTn id="32" dur="500"/>
                                        <p:tgtEl>
                                          <p:spTgt spid="67"/>
                                        </p:tgtEl>
                                      </p:cBhvr>
                                    </p:animEffect>
                                  </p:childTnLst>
                                </p:cTn>
                              </p:par>
                              <p:par>
                                <p:cTn id="33" presetID="8" presetClass="emph" presetSubtype="0" repeatCount="indefinite" fill="hold" grpId="0" nodeType="withEffect">
                                  <p:stCondLst>
                                    <p:cond delay="0"/>
                                  </p:stCondLst>
                                  <p:childTnLst>
                                    <p:animRot by="21600000">
                                      <p:cBhvr>
                                        <p:cTn id="34" dur="500" fill="hold"/>
                                        <p:tgtEl>
                                          <p:spTgt spid="69"/>
                                        </p:tgtEl>
                                        <p:attrNameLst>
                                          <p:attrName>r</p:attrName>
                                        </p:attrNameLst>
                                      </p:cBhvr>
                                    </p:animRot>
                                  </p:childTnLst>
                                </p:cTn>
                              </p:par>
                              <p:par>
                                <p:cTn id="35" presetID="22" presetClass="entr" presetSubtype="4" repeatCount="indefinite"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down)">
                                      <p:cBhvr>
                                        <p:cTn id="37" dur="500"/>
                                        <p:tgtEl>
                                          <p:spTgt spid="73"/>
                                        </p:tgtEl>
                                      </p:cBhvr>
                                    </p:animEffect>
                                  </p:childTnLst>
                                </p:cTn>
                              </p:par>
                              <p:par>
                                <p:cTn id="38" presetID="22" presetClass="entr" presetSubtype="4" repeatCount="indefinite"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down)">
                                      <p:cBhvr>
                                        <p:cTn id="40" dur="500"/>
                                        <p:tgtEl>
                                          <p:spTgt spid="80"/>
                                        </p:tgtEl>
                                      </p:cBhvr>
                                    </p:animEffect>
                                  </p:childTnLst>
                                </p:cTn>
                              </p:par>
                              <p:par>
                                <p:cTn id="41" presetID="22" presetClass="entr" presetSubtype="1" repeatCount="indefinite"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up)">
                                      <p:cBhvr>
                                        <p:cTn id="43" dur="500"/>
                                        <p:tgtEl>
                                          <p:spTgt spid="70"/>
                                        </p:tgtEl>
                                      </p:cBhvr>
                                    </p:animEffect>
                                  </p:childTnLst>
                                </p:cTn>
                              </p:par>
                              <p:par>
                                <p:cTn id="44" presetID="22" presetClass="entr" presetSubtype="1" repeatCount="indefinite"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wipe(up)">
                                      <p:cBhvr>
                                        <p:cTn id="46" dur="500"/>
                                        <p:tgtEl>
                                          <p:spTgt spid="72"/>
                                        </p:tgtEl>
                                      </p:cBhvr>
                                    </p:animEffect>
                                  </p:childTnLst>
                                </p:cTn>
                              </p:par>
                              <p:par>
                                <p:cTn id="47" presetID="8" presetClass="emph" presetSubtype="0" repeatCount="indefinite" fill="hold" grpId="0" nodeType="withEffect">
                                  <p:stCondLst>
                                    <p:cond delay="0"/>
                                  </p:stCondLst>
                                  <p:childTnLst>
                                    <p:animRot by="21600000">
                                      <p:cBhvr>
                                        <p:cTn id="48" dur="500" fill="hold"/>
                                        <p:tgtEl>
                                          <p:spTgt spid="82"/>
                                        </p:tgtEl>
                                        <p:attrNameLst>
                                          <p:attrName>r</p:attrName>
                                        </p:attrNameLst>
                                      </p:cBhvr>
                                    </p:animRot>
                                  </p:childTnLst>
                                </p:cTn>
                              </p:par>
                              <p:par>
                                <p:cTn id="49" presetID="22" presetClass="entr" presetSubtype="4" repeatCount="indefinite"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down)">
                                      <p:cBhvr>
                                        <p:cTn id="51" dur="500"/>
                                        <p:tgtEl>
                                          <p:spTgt spid="86"/>
                                        </p:tgtEl>
                                      </p:cBhvr>
                                    </p:animEffect>
                                  </p:childTnLst>
                                </p:cTn>
                              </p:par>
                              <p:par>
                                <p:cTn id="52" presetID="22" presetClass="entr" presetSubtype="4" repeatCount="indefinite" fill="hold" grpId="0" nodeType="with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down)">
                                      <p:cBhvr>
                                        <p:cTn id="54" dur="500"/>
                                        <p:tgtEl>
                                          <p:spTgt spid="93"/>
                                        </p:tgtEl>
                                      </p:cBhvr>
                                    </p:animEffect>
                                  </p:childTnLst>
                                </p:cTn>
                              </p:par>
                              <p:par>
                                <p:cTn id="55" presetID="22" presetClass="entr" presetSubtype="1" repeatCount="indefinite"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wipe(up)">
                                      <p:cBhvr>
                                        <p:cTn id="57" dur="500"/>
                                        <p:tgtEl>
                                          <p:spTgt spid="83"/>
                                        </p:tgtEl>
                                      </p:cBhvr>
                                    </p:animEffect>
                                  </p:childTnLst>
                                </p:cTn>
                              </p:par>
                              <p:par>
                                <p:cTn id="58" presetID="22" presetClass="entr" presetSubtype="1" repeatCount="indefinite"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wipe(up)">
                                      <p:cBhvr>
                                        <p:cTn id="6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0" grpId="0" animBg="1"/>
      <p:bldP spid="51" grpId="0" animBg="1"/>
      <p:bldP spid="58" grpId="0" animBg="1"/>
      <p:bldP spid="60" grpId="0" animBg="1"/>
      <p:bldP spid="61" grpId="0" animBg="1"/>
      <p:bldP spid="62" grpId="0" animBg="1"/>
      <p:bldP spid="63" grpId="0" animBg="1"/>
      <p:bldP spid="67" grpId="0" animBg="1"/>
      <p:bldP spid="69" grpId="0" animBg="1"/>
      <p:bldP spid="70" grpId="0" animBg="1"/>
      <p:bldP spid="72" grpId="0" animBg="1"/>
      <p:bldP spid="73" grpId="0" animBg="1"/>
      <p:bldP spid="80" grpId="0" animBg="1"/>
      <p:bldP spid="82" grpId="0" animBg="1"/>
      <p:bldP spid="83" grpId="0" animBg="1"/>
      <p:bldP spid="85" grpId="0" animBg="1"/>
      <p:bldP spid="86" grpId="0" animBg="1"/>
      <p:bldP spid="9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9718" y="5143512"/>
            <a:ext cx="8640000" cy="1569660"/>
          </a:xfrm>
          <a:prstGeom prst="rect">
            <a:avLst/>
          </a:prstGeom>
          <a:noFill/>
        </p:spPr>
        <p:txBody>
          <a:bodyPr wrap="square" rtlCol="1">
            <a:spAutoFit/>
          </a:bodyPr>
          <a:lstStyle/>
          <a:p>
            <a:pPr algn="just" rtl="0"/>
            <a:r>
              <a:rPr lang="en-US" sz="1600" b="1" i="1" dirty="0" smtClean="0">
                <a:solidFill>
                  <a:srgbClr val="FF33CC"/>
                </a:solidFill>
                <a:latin typeface="Calibri" pitchFamily="34" charset="0"/>
                <a:cs typeface="Calibri" pitchFamily="34" charset="0"/>
              </a:rPr>
              <a:t>Slow accelerated </a:t>
            </a:r>
            <a:r>
              <a:rPr lang="en-US" sz="1600" b="1" i="1" dirty="0" err="1" smtClean="0">
                <a:solidFill>
                  <a:srgbClr val="FF33CC"/>
                </a:solidFill>
                <a:latin typeface="Calibri" pitchFamily="34" charset="0"/>
                <a:cs typeface="Calibri" pitchFamily="34" charset="0"/>
              </a:rPr>
              <a:t>hemodialysis</a:t>
            </a:r>
            <a:r>
              <a:rPr lang="en-US" sz="1600" b="1" i="1" dirty="0" smtClean="0">
                <a:solidFill>
                  <a:srgbClr val="FF33CC"/>
                </a:solidFill>
                <a:latin typeface="Calibri" pitchFamily="34" charset="0"/>
                <a:cs typeface="Calibri" pitchFamily="34" charset="0"/>
              </a:rPr>
              <a:t> (S-AHD) </a:t>
            </a:r>
            <a:r>
              <a:rPr lang="en-US" sz="1600" dirty="0" smtClean="0">
                <a:latin typeface="Calibri" pitchFamily="34" charset="0"/>
                <a:cs typeface="Calibri" pitchFamily="34" charset="0"/>
              </a:rPr>
              <a:t>indicates selective reduction of the patient BFR. It was reported by  (1) </a:t>
            </a:r>
            <a:r>
              <a:rPr lang="en-US" sz="1600" dirty="0" err="1" smtClean="0">
                <a:latin typeface="Calibri" pitchFamily="34" charset="0"/>
                <a:cs typeface="Calibri" pitchFamily="34" charset="0"/>
              </a:rPr>
              <a:t>Brendolan</a:t>
            </a:r>
            <a:r>
              <a:rPr lang="en-US" sz="1600" dirty="0" smtClean="0">
                <a:latin typeface="Calibri" pitchFamily="34" charset="0"/>
                <a:cs typeface="Calibri" pitchFamily="34" charset="0"/>
              </a:rPr>
              <a:t> et al, 1994 </a:t>
            </a:r>
            <a:r>
              <a:rPr lang="en-US" sz="1600" dirty="0" smtClean="0">
                <a:solidFill>
                  <a:srgbClr val="FFFF00"/>
                </a:solidFill>
                <a:latin typeface="Calibri" pitchFamily="34" charset="0"/>
                <a:cs typeface="Calibri" pitchFamily="34" charset="0"/>
              </a:rPr>
              <a:t>cited in (Yuji, 2008) </a:t>
            </a:r>
            <a:r>
              <a:rPr lang="en-US" sz="1600" baseline="30000" dirty="0" smtClean="0">
                <a:solidFill>
                  <a:srgbClr val="FFFF00"/>
                </a:solidFill>
                <a:latin typeface="Calibri" pitchFamily="34" charset="0"/>
                <a:cs typeface="Calibri" pitchFamily="34" charset="0"/>
              </a:rPr>
              <a:t>5,</a:t>
            </a:r>
            <a:r>
              <a:rPr lang="en-US" sz="1600" dirty="0" smtClean="0">
                <a:solidFill>
                  <a:srgbClr val="FFFF00"/>
                </a:solidFill>
                <a:latin typeface="Calibri" pitchFamily="34" charset="0"/>
                <a:cs typeface="Calibri" pitchFamily="34" charset="0"/>
              </a:rPr>
              <a:t> who called it "double pass </a:t>
            </a:r>
            <a:r>
              <a:rPr lang="en-US" sz="1600" dirty="0" err="1" smtClean="0">
                <a:solidFill>
                  <a:srgbClr val="FFFF00"/>
                </a:solidFill>
                <a:latin typeface="Calibri" pitchFamily="34" charset="0"/>
                <a:cs typeface="Calibri" pitchFamily="34" charset="0"/>
              </a:rPr>
              <a:t>hemodialysis</a:t>
            </a:r>
            <a:r>
              <a:rPr lang="en-US" sz="1600" dirty="0" smtClean="0">
                <a:solidFill>
                  <a:srgbClr val="FFFF00"/>
                </a:solidFill>
                <a:latin typeface="Calibri" pitchFamily="34" charset="0"/>
                <a:cs typeface="Calibri" pitchFamily="34" charset="0"/>
              </a:rPr>
              <a:t>". </a:t>
            </a:r>
            <a:r>
              <a:rPr lang="en-US" sz="1600" dirty="0" smtClean="0">
                <a:latin typeface="Calibri" pitchFamily="34" charset="0"/>
                <a:cs typeface="Calibri" pitchFamily="34" charset="0"/>
              </a:rPr>
              <a:t>(2) El </a:t>
            </a:r>
            <a:r>
              <a:rPr lang="en-US" sz="1600" dirty="0" err="1" smtClean="0">
                <a:latin typeface="Calibri" pitchFamily="34" charset="0"/>
                <a:cs typeface="Calibri" pitchFamily="34" charset="0"/>
              </a:rPr>
              <a:t>Hatw</a:t>
            </a:r>
            <a:r>
              <a:rPr lang="en-US" sz="1600" dirty="0" smtClean="0">
                <a:latin typeface="Calibri" pitchFamily="34" charset="0"/>
                <a:cs typeface="Calibri" pitchFamily="34" charset="0"/>
              </a:rPr>
              <a:t>, in 1999</a:t>
            </a:r>
            <a:r>
              <a:rPr lang="en-US" sz="1600" baseline="30000" dirty="0" smtClean="0">
                <a:latin typeface="Calibri" pitchFamily="34" charset="0"/>
                <a:cs typeface="Calibri" pitchFamily="34" charset="0"/>
              </a:rPr>
              <a:t>6</a:t>
            </a:r>
            <a:r>
              <a:rPr lang="en-US" sz="1600" dirty="0" smtClean="0">
                <a:latin typeface="Calibri" pitchFamily="34" charset="0"/>
                <a:cs typeface="Calibri" pitchFamily="34" charset="0"/>
              </a:rPr>
              <a:t> </a:t>
            </a:r>
            <a:r>
              <a:rPr lang="en-US" sz="1600" dirty="0" smtClean="0">
                <a:solidFill>
                  <a:srgbClr val="FFFF00"/>
                </a:solidFill>
                <a:latin typeface="Calibri" pitchFamily="34" charset="0"/>
                <a:cs typeface="Calibri" pitchFamily="34" charset="0"/>
              </a:rPr>
              <a:t>reported five S-AHD sessions for one patient with a patient BFR of 65 ml/minute and a recirculation BFR of 65 ml/ minute and  </a:t>
            </a:r>
            <a:r>
              <a:rPr lang="en-US" sz="1600" dirty="0" smtClean="0">
                <a:latin typeface="Calibri" pitchFamily="34" charset="0"/>
                <a:cs typeface="Calibri" pitchFamily="34" charset="0"/>
              </a:rPr>
              <a:t>(3) El </a:t>
            </a:r>
            <a:r>
              <a:rPr lang="en-US" sz="1600" dirty="0" err="1" smtClean="0">
                <a:latin typeface="Calibri" pitchFamily="34" charset="0"/>
                <a:cs typeface="Calibri" pitchFamily="34" charset="0"/>
              </a:rPr>
              <a:t>Hatw</a:t>
            </a:r>
            <a:r>
              <a:rPr lang="en-US" sz="1600" dirty="0" smtClean="0">
                <a:latin typeface="Calibri" pitchFamily="34" charset="0"/>
                <a:cs typeface="Calibri" pitchFamily="34" charset="0"/>
              </a:rPr>
              <a:t> et al </a:t>
            </a:r>
            <a:r>
              <a:rPr lang="en-US" sz="1600" baseline="30000" dirty="0" smtClean="0">
                <a:latin typeface="Calibri" pitchFamily="34" charset="0"/>
                <a:cs typeface="Calibri" pitchFamily="34" charset="0"/>
              </a:rPr>
              <a:t>7 </a:t>
            </a:r>
            <a:r>
              <a:rPr lang="en-US" sz="1600" dirty="0" smtClean="0">
                <a:latin typeface="Calibri" pitchFamily="34" charset="0"/>
                <a:cs typeface="Calibri" pitchFamily="34" charset="0"/>
              </a:rPr>
              <a:t>reported in 2007 </a:t>
            </a:r>
            <a:r>
              <a:rPr lang="en-US" sz="1600" baseline="30000" dirty="0" smtClean="0">
                <a:latin typeface="Calibri" pitchFamily="34" charset="0"/>
                <a:cs typeface="Calibri" pitchFamily="34" charset="0"/>
              </a:rPr>
              <a:t> </a:t>
            </a:r>
            <a:r>
              <a:rPr lang="en-US" sz="1600" dirty="0" smtClean="0">
                <a:solidFill>
                  <a:srgbClr val="FFFF00"/>
                </a:solidFill>
                <a:latin typeface="Calibri" pitchFamily="34" charset="0"/>
                <a:cs typeface="Calibri" pitchFamily="34" charset="0"/>
              </a:rPr>
              <a:t>65 Long S-AHD sessions, 8 hours each, for 5 patients and lastly </a:t>
            </a:r>
            <a:r>
              <a:rPr lang="en-US" sz="1600" dirty="0" smtClean="0">
                <a:latin typeface="Calibri" pitchFamily="34" charset="0"/>
                <a:cs typeface="Calibri" pitchFamily="34" charset="0"/>
              </a:rPr>
              <a:t>(4) Yuji in 2008 </a:t>
            </a:r>
            <a:r>
              <a:rPr lang="en-US" sz="1600" baseline="30000" dirty="0" smtClean="0">
                <a:latin typeface="Calibri" pitchFamily="34" charset="0"/>
                <a:cs typeface="Calibri" pitchFamily="34" charset="0"/>
              </a:rPr>
              <a:t>5 </a:t>
            </a:r>
            <a:r>
              <a:rPr lang="en-US" sz="1600" dirty="0" smtClean="0">
                <a:solidFill>
                  <a:srgbClr val="FFFF00"/>
                </a:solidFill>
                <a:latin typeface="Calibri" pitchFamily="34" charset="0"/>
                <a:cs typeface="Calibri" pitchFamily="34" charset="0"/>
              </a:rPr>
              <a:t>reported a case of continuous </a:t>
            </a:r>
            <a:r>
              <a:rPr lang="en-US" sz="1600" dirty="0" err="1" smtClean="0">
                <a:solidFill>
                  <a:srgbClr val="FFFF00"/>
                </a:solidFill>
                <a:latin typeface="Calibri" pitchFamily="34" charset="0"/>
                <a:cs typeface="Calibri" pitchFamily="34" charset="0"/>
              </a:rPr>
              <a:t>hemodiafilteration</a:t>
            </a:r>
            <a:r>
              <a:rPr lang="en-US" sz="1600" dirty="0" smtClean="0">
                <a:solidFill>
                  <a:srgbClr val="FFFF00"/>
                </a:solidFill>
                <a:latin typeface="Calibri" pitchFamily="34" charset="0"/>
                <a:cs typeface="Calibri" pitchFamily="34" charset="0"/>
              </a:rPr>
              <a:t> (CHDF) with unstable patient BFR and a recirculation BFR of 30 ml/ minute. </a:t>
            </a:r>
            <a:endParaRPr lang="ar-SA" sz="1600" dirty="0">
              <a:solidFill>
                <a:srgbClr val="FFFF00"/>
              </a:solidFill>
              <a:latin typeface="Calibri" pitchFamily="34" charset="0"/>
            </a:endParaRPr>
          </a:p>
        </p:txBody>
      </p:sp>
      <p:pic>
        <p:nvPicPr>
          <p:cNvPr id="4" name="Picture 2"/>
          <p:cNvPicPr>
            <a:picLocks noChangeAspect="1" noChangeArrowheads="1"/>
          </p:cNvPicPr>
          <p:nvPr/>
        </p:nvPicPr>
        <p:blipFill>
          <a:blip r:embed="rId3"/>
          <a:srcRect/>
          <a:stretch>
            <a:fillRect/>
          </a:stretch>
        </p:blipFill>
        <p:spPr bwMode="auto">
          <a:xfrm>
            <a:off x="3214678" y="500042"/>
            <a:ext cx="2579123" cy="4320000"/>
          </a:xfrm>
          <a:prstGeom prst="rect">
            <a:avLst/>
          </a:prstGeom>
          <a:noFill/>
        </p:spPr>
      </p:pic>
      <p:sp>
        <p:nvSpPr>
          <p:cNvPr id="5" name="AutoShape 5"/>
          <p:cNvSpPr>
            <a:spLocks noChangeArrowheads="1"/>
          </p:cNvSpPr>
          <p:nvPr/>
        </p:nvSpPr>
        <p:spPr bwMode="auto">
          <a:xfrm>
            <a:off x="5248692" y="1136639"/>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 name="AutoShape 6"/>
          <p:cNvSpPr>
            <a:spLocks noChangeArrowheads="1"/>
          </p:cNvSpPr>
          <p:nvPr/>
        </p:nvSpPr>
        <p:spPr bwMode="auto">
          <a:xfrm rot="16200000">
            <a:off x="4438075" y="1569002"/>
            <a:ext cx="144000" cy="72072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 name="AutoShape 7"/>
          <p:cNvSpPr>
            <a:spLocks noChangeArrowheads="1"/>
          </p:cNvSpPr>
          <p:nvPr/>
        </p:nvSpPr>
        <p:spPr bwMode="auto">
          <a:xfrm>
            <a:off x="5248692" y="3786190"/>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 name="AutoShape 8"/>
          <p:cNvSpPr>
            <a:spLocks noChangeArrowheads="1"/>
          </p:cNvSpPr>
          <p:nvPr/>
        </p:nvSpPr>
        <p:spPr bwMode="auto">
          <a:xfrm rot="10800000">
            <a:off x="3500428" y="1065201"/>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 name="Rectangle 17"/>
          <p:cNvSpPr>
            <a:spLocks noChangeArrowheads="1"/>
          </p:cNvSpPr>
          <p:nvPr/>
        </p:nvSpPr>
        <p:spPr bwMode="auto">
          <a:xfrm>
            <a:off x="5284792" y="785794"/>
            <a:ext cx="215900" cy="104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 name="Rectangle 18"/>
          <p:cNvSpPr>
            <a:spLocks noChangeArrowheads="1"/>
          </p:cNvSpPr>
          <p:nvPr/>
        </p:nvSpPr>
        <p:spPr bwMode="auto">
          <a:xfrm>
            <a:off x="5284792" y="2143116"/>
            <a:ext cx="215900" cy="248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 name="Rectangle 19"/>
          <p:cNvSpPr>
            <a:spLocks noChangeArrowheads="1"/>
          </p:cNvSpPr>
          <p:nvPr/>
        </p:nvSpPr>
        <p:spPr bwMode="auto">
          <a:xfrm>
            <a:off x="3790938" y="1928802"/>
            <a:ext cx="1584325" cy="90000"/>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 name="Rectangle 20"/>
          <p:cNvSpPr>
            <a:spLocks noChangeArrowheads="1"/>
          </p:cNvSpPr>
          <p:nvPr/>
        </p:nvSpPr>
        <p:spPr bwMode="auto">
          <a:xfrm>
            <a:off x="4071932" y="4429132"/>
            <a:ext cx="864000" cy="21590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3" name="Rectangle 21"/>
          <p:cNvSpPr>
            <a:spLocks noChangeArrowheads="1"/>
          </p:cNvSpPr>
          <p:nvPr/>
        </p:nvSpPr>
        <p:spPr bwMode="auto">
          <a:xfrm>
            <a:off x="3576626" y="2071678"/>
            <a:ext cx="214312" cy="255600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4" name="Rectangle 22"/>
          <p:cNvSpPr>
            <a:spLocks noChangeArrowheads="1"/>
          </p:cNvSpPr>
          <p:nvPr/>
        </p:nvSpPr>
        <p:spPr bwMode="auto">
          <a:xfrm>
            <a:off x="3575038" y="788967"/>
            <a:ext cx="215900" cy="1044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5" name="AutoShape 8"/>
          <p:cNvSpPr>
            <a:spLocks noChangeArrowheads="1"/>
          </p:cNvSpPr>
          <p:nvPr/>
        </p:nvSpPr>
        <p:spPr bwMode="auto">
          <a:xfrm rot="10800000">
            <a:off x="3534180" y="2493960"/>
            <a:ext cx="252000" cy="720725"/>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6" name="AutoShape 3"/>
          <p:cNvSpPr>
            <a:spLocks noChangeArrowheads="1"/>
          </p:cNvSpPr>
          <p:nvPr/>
        </p:nvSpPr>
        <p:spPr bwMode="auto">
          <a:xfrm rot="16609938">
            <a:off x="5455431" y="2954913"/>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7" name="TextBox 16"/>
          <p:cNvSpPr txBox="1"/>
          <p:nvPr/>
        </p:nvSpPr>
        <p:spPr>
          <a:xfrm>
            <a:off x="3417190" y="4786322"/>
            <a:ext cx="2369256" cy="369332"/>
          </a:xfrm>
          <a:prstGeom prst="rect">
            <a:avLst/>
          </a:prstGeom>
          <a:noFill/>
        </p:spPr>
        <p:txBody>
          <a:bodyPr wrap="square" rtlCol="1">
            <a:spAutoFit/>
          </a:bodyPr>
          <a:lstStyle/>
          <a:p>
            <a:pPr algn="ctr" rtl="0"/>
            <a:r>
              <a:rPr lang="en-US" b="1" dirty="0" smtClean="0">
                <a:solidFill>
                  <a:srgbClr val="FFFF00"/>
                </a:solidFill>
                <a:latin typeface="Calibri" pitchFamily="34" charset="0"/>
                <a:cs typeface="Calibri" pitchFamily="34" charset="0"/>
              </a:rPr>
              <a:t>S - AHD</a:t>
            </a:r>
            <a:endParaRPr lang="ar-SA" b="1" dirty="0">
              <a:solidFill>
                <a:srgbClr val="FFFF00"/>
              </a:solidFill>
              <a:latin typeface="Calibri" pitchFamily="34" charset="0"/>
            </a:endParaRPr>
          </a:p>
        </p:txBody>
      </p:sp>
      <p:sp>
        <p:nvSpPr>
          <p:cNvPr id="18" name="Left Arrow 17"/>
          <p:cNvSpPr/>
          <p:nvPr/>
        </p:nvSpPr>
        <p:spPr>
          <a:xfrm>
            <a:off x="6215074" y="3714752"/>
            <a:ext cx="2428892" cy="642942"/>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Routine BFR</a:t>
            </a:r>
            <a:endParaRPr lang="ar-SA" dirty="0" smtClean="0">
              <a:solidFill>
                <a:srgbClr val="FF0000"/>
              </a:solidFill>
            </a:endParaRPr>
          </a:p>
        </p:txBody>
      </p:sp>
      <p:sp>
        <p:nvSpPr>
          <p:cNvPr id="19" name="Left Arrow 18"/>
          <p:cNvSpPr/>
          <p:nvPr/>
        </p:nvSpPr>
        <p:spPr>
          <a:xfrm>
            <a:off x="6215074" y="714356"/>
            <a:ext cx="2428892" cy="6429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Selective Decrease</a:t>
            </a:r>
            <a:endParaRPr lang="ar-S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6"/>
                                        </p:tgtEl>
                                        <p:attrNameLst>
                                          <p:attrName>r</p:attrName>
                                        </p:attrNameLst>
                                      </p:cBhvr>
                                    </p:animRot>
                                  </p:childTnLst>
                                </p:cTn>
                              </p:par>
                              <p:par>
                                <p:cTn id="7" presetID="22" presetClass="entr" presetSubtype="8" repeatCount="indefinite"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3000"/>
                                        <p:tgtEl>
                                          <p:spTgt spid="6"/>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0"/>
                                        <p:tgtEl>
                                          <p:spTgt spid="5"/>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000"/>
                                        <p:tgtEl>
                                          <p:spTgt spid="7"/>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0"/>
                                        <p:tgtEl>
                                          <p:spTgt spid="8"/>
                                        </p:tgtEl>
                                      </p:cBhvr>
                                    </p:animEffect>
                                  </p:childTnLst>
                                </p:cTn>
                              </p:par>
                              <p:par>
                                <p:cTn id="19" presetID="22" presetClass="entr" presetSubtype="4" repeatCount="indefinite"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P spid="1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ar-SA" sz="2800" b="1" dirty="0" smtClean="0">
                <a:latin typeface="Calibri" pitchFamily="34" charset="0"/>
              </a:rPr>
              <a:t>  </a:t>
            </a:r>
            <a:r>
              <a:rPr lang="en-US" sz="2800" b="1" dirty="0" smtClean="0">
                <a:latin typeface="Calibri" pitchFamily="34" charset="0"/>
                <a:cs typeface="Calibri" pitchFamily="34" charset="0"/>
              </a:rPr>
              <a:t> Results </a:t>
            </a:r>
            <a:r>
              <a:rPr lang="en-US" sz="2800" dirty="0" smtClean="0">
                <a:latin typeface="Calibri" pitchFamily="34" charset="0"/>
                <a:cs typeface="Calibri" pitchFamily="34" charset="0"/>
              </a:rPr>
              <a:t>In R-AHD</a:t>
            </a:r>
            <a:r>
              <a:rPr lang="en-US" sz="2800" baseline="30000" dirty="0" smtClean="0">
                <a:latin typeface="Calibri" pitchFamily="34" charset="0"/>
                <a:cs typeface="Calibri" pitchFamily="34" charset="0"/>
              </a:rPr>
              <a:t>0 </a:t>
            </a:r>
            <a:r>
              <a:rPr lang="en-US" sz="2800" dirty="0" smtClean="0">
                <a:latin typeface="Calibri" pitchFamily="34" charset="0"/>
                <a:cs typeface="Calibri" pitchFamily="34" charset="0"/>
              </a:rPr>
              <a:t>sessions </a:t>
            </a:r>
            <a:r>
              <a:rPr lang="en-US" sz="2800" i="1" dirty="0" smtClean="0">
                <a:latin typeface="Calibri" pitchFamily="34" charset="0"/>
                <a:cs typeface="Calibri" pitchFamily="34" charset="0"/>
              </a:rPr>
              <a:t>(Stage 1)</a:t>
            </a:r>
            <a:endParaRPr lang="en-US" sz="2800" dirty="0" smtClean="0">
              <a:latin typeface="Calibri" pitchFamily="34" charset="0"/>
              <a:cs typeface="Calibri" pitchFamily="34" charset="0"/>
            </a:endParaRPr>
          </a:p>
        </p:txBody>
      </p:sp>
      <p:sp>
        <p:nvSpPr>
          <p:cNvPr id="4" name="TextBox 3"/>
          <p:cNvSpPr txBox="1"/>
          <p:nvPr/>
        </p:nvSpPr>
        <p:spPr>
          <a:xfrm>
            <a:off x="285720" y="5357826"/>
            <a:ext cx="8640000" cy="1200329"/>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In </a:t>
            </a:r>
            <a:r>
              <a:rPr lang="en-US" sz="2400" b="1" dirty="0" smtClean="0">
                <a:solidFill>
                  <a:srgbClr val="FF0000"/>
                </a:solidFill>
                <a:latin typeface="Calibri" pitchFamily="34" charset="0"/>
                <a:cs typeface="Calibri" pitchFamily="34" charset="0"/>
              </a:rPr>
              <a:t>Stage 1,</a:t>
            </a:r>
            <a:r>
              <a:rPr lang="en-US" sz="2400" dirty="0" smtClean="0">
                <a:latin typeface="Calibri" pitchFamily="34" charset="0"/>
                <a:cs typeface="Calibri" pitchFamily="34" charset="0"/>
              </a:rPr>
              <a:t> there was no significant difference between the venous pressure between the accelerated sessions </a:t>
            </a:r>
            <a:r>
              <a:rPr lang="en-US" sz="2400" b="1" dirty="0" smtClean="0">
                <a:solidFill>
                  <a:srgbClr val="FF0000"/>
                </a:solidFill>
                <a:latin typeface="Calibri" pitchFamily="34" charset="0"/>
                <a:cs typeface="Calibri" pitchFamily="34" charset="0"/>
              </a:rPr>
              <a:t>(Stages 1a, 1b, 1c) </a:t>
            </a:r>
            <a:r>
              <a:rPr lang="en-US" sz="2400" dirty="0" smtClean="0">
                <a:latin typeface="Calibri" pitchFamily="34" charset="0"/>
                <a:cs typeface="Calibri" pitchFamily="34" charset="0"/>
              </a:rPr>
              <a:t>and the DNHD sessions </a:t>
            </a:r>
            <a:r>
              <a:rPr lang="en-US" sz="2400" b="1" dirty="0" smtClean="0">
                <a:solidFill>
                  <a:srgbClr val="FF0000"/>
                </a:solidFill>
                <a:latin typeface="Calibri" pitchFamily="34" charset="0"/>
                <a:cs typeface="Calibri" pitchFamily="34" charset="0"/>
              </a:rPr>
              <a:t>(Stage 1d) </a:t>
            </a:r>
            <a:r>
              <a:rPr lang="en-US" sz="2400" dirty="0" smtClean="0">
                <a:latin typeface="Calibri" pitchFamily="34" charset="0"/>
                <a:cs typeface="Calibri" pitchFamily="34" charset="0"/>
              </a:rPr>
              <a:t>in </a:t>
            </a:r>
            <a:r>
              <a:rPr lang="en-US" sz="2400" b="1" dirty="0" smtClean="0">
                <a:solidFill>
                  <a:srgbClr val="FF0000"/>
                </a:solidFill>
                <a:latin typeface="Calibri" pitchFamily="34" charset="0"/>
                <a:cs typeface="Calibri" pitchFamily="34" charset="0"/>
              </a:rPr>
              <a:t>Stage 1</a:t>
            </a:r>
            <a:r>
              <a:rPr lang="en-US" sz="2400" dirty="0" smtClean="0">
                <a:solidFill>
                  <a:srgbClr val="FF0000"/>
                </a:solidFill>
                <a:latin typeface="Calibri" pitchFamily="34" charset="0"/>
                <a:cs typeface="Calibri" pitchFamily="34" charset="0"/>
              </a:rPr>
              <a:t> </a:t>
            </a:r>
            <a:endParaRPr lang="en-US" sz="2400" dirty="0">
              <a:solidFill>
                <a:srgbClr val="FFFF00"/>
              </a:solidFill>
              <a:latin typeface="Calibri" pitchFamily="34" charset="0"/>
              <a:cs typeface="Calibri" pitchFamily="34" charset="0"/>
            </a:endParaRPr>
          </a:p>
        </p:txBody>
      </p:sp>
      <p:pic>
        <p:nvPicPr>
          <p:cNvPr id="36"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38" name="AutoShape 3"/>
          <p:cNvSpPr>
            <a:spLocks noChangeArrowheads="1"/>
          </p:cNvSpPr>
          <p:nvPr/>
        </p:nvSpPr>
        <p:spPr bwMode="auto">
          <a:xfrm rot="16609938">
            <a:off x="1432216"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39"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0"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41"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2"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3"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4"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7"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8"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9"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50"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1"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52"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53"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54"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5"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6"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7"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8"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9"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0"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61"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62" name="AutoShape 3"/>
          <p:cNvSpPr>
            <a:spLocks noChangeArrowheads="1"/>
          </p:cNvSpPr>
          <p:nvPr/>
        </p:nvSpPr>
        <p:spPr bwMode="auto">
          <a:xfrm rot="16609938">
            <a:off x="3709402"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63"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4"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5"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6"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7"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8"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9"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0"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1"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72"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73"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74"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75" name="AutoShape 3"/>
          <p:cNvSpPr>
            <a:spLocks noChangeArrowheads="1"/>
          </p:cNvSpPr>
          <p:nvPr/>
        </p:nvSpPr>
        <p:spPr bwMode="auto">
          <a:xfrm rot="16609938">
            <a:off x="5937468"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76"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7"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8"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9"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0"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1"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2"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83"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4"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85"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86"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7" name="Rounded Rectangle 86"/>
          <p:cNvSpPr/>
          <p:nvPr/>
        </p:nvSpPr>
        <p:spPr>
          <a:xfrm>
            <a:off x="6157124"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8" name="Rectangle 87"/>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9" name="Rounded Rectangle 88"/>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0" name="Rectangle 89"/>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1" name="Rounded Rectangle 90"/>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2" name="Rectangle 91"/>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3" name="Rounded Rectangle 92"/>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4" name="Rectangle 93"/>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101" name="Table 100"/>
          <p:cNvGraphicFramePr>
            <a:graphicFrameLocks noGrp="1"/>
          </p:cNvGraphicFramePr>
          <p:nvPr/>
        </p:nvGraphicFramePr>
        <p:xfrm>
          <a:off x="142844" y="3046100"/>
          <a:ext cx="8784000" cy="1828800"/>
        </p:xfrm>
        <a:graphic>
          <a:graphicData uri="http://schemas.openxmlformats.org/drawingml/2006/table">
            <a:tbl>
              <a:tblPr rtl="1" firstRow="1" bandRow="1">
                <a:tableStyleId>{2D5ABB26-0587-4C30-8999-92F81FD0307C}</a:tableStyleId>
              </a:tblPr>
              <a:tblGrid>
                <a:gridCol w="1963318"/>
                <a:gridCol w="2429700"/>
                <a:gridCol w="2169162"/>
                <a:gridCol w="2221820"/>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1d</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1c</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1b</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1a</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Half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rtl="0"/>
                      <a:r>
                        <a:rPr lang="en-US" sz="1400" b="1" dirty="0" smtClean="0">
                          <a:solidFill>
                            <a:srgbClr val="FFFF00"/>
                          </a:solidFill>
                          <a:latin typeface="Calibri" pitchFamily="34" charset="0"/>
                          <a:cs typeface="Calibri" pitchFamily="34" charset="0"/>
                        </a:rPr>
                        <a:t>The venous pressure:</a:t>
                      </a:r>
                    </a:p>
                    <a:p>
                      <a:pPr algn="l" rtl="0"/>
                      <a:r>
                        <a:rPr lang="en-US" sz="1400" b="1" dirty="0" smtClean="0">
                          <a:solidFill>
                            <a:srgbClr val="FFFF00"/>
                          </a:solidFill>
                          <a:latin typeface="Calibri" pitchFamily="34" charset="0"/>
                          <a:cs typeface="Calibri" pitchFamily="34" charset="0"/>
                        </a:rPr>
                        <a:t>Range: 60-240 mm Hg</a:t>
                      </a:r>
                    </a:p>
                    <a:p>
                      <a:pPr algn="l" rtl="0"/>
                      <a:r>
                        <a:rPr lang="en-US" sz="1400" b="1" dirty="0" smtClean="0">
                          <a:solidFill>
                            <a:srgbClr val="FFFF00"/>
                          </a:solidFill>
                          <a:latin typeface="Calibri" pitchFamily="34" charset="0"/>
                          <a:cs typeface="Calibri" pitchFamily="34" charset="0"/>
                        </a:rPr>
                        <a:t>Mean: 117.4 mm Hg</a:t>
                      </a:r>
                      <a:endParaRPr lang="ar-SA" sz="14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rtl="0"/>
                      <a:r>
                        <a:rPr lang="en-US" sz="1400" b="1" dirty="0" smtClean="0">
                          <a:solidFill>
                            <a:srgbClr val="FFFF00"/>
                          </a:solidFill>
                          <a:latin typeface="Calibri" pitchFamily="34" charset="0"/>
                          <a:cs typeface="Calibri" pitchFamily="34" charset="0"/>
                        </a:rPr>
                        <a:t>The venous pressure:</a:t>
                      </a:r>
                    </a:p>
                    <a:p>
                      <a:pPr algn="l" rtl="0"/>
                      <a:r>
                        <a:rPr lang="en-US" sz="1400" b="1" dirty="0" smtClean="0">
                          <a:solidFill>
                            <a:srgbClr val="FFFF00"/>
                          </a:solidFill>
                          <a:latin typeface="Calibri" pitchFamily="34" charset="0"/>
                          <a:cs typeface="Calibri" pitchFamily="34" charset="0"/>
                        </a:rPr>
                        <a:t>Range: 82.5-143 mm Hg</a:t>
                      </a:r>
                    </a:p>
                    <a:p>
                      <a:pPr algn="l" rtl="0"/>
                      <a:r>
                        <a:rPr lang="en-US" sz="1400" b="1" dirty="0" smtClean="0">
                          <a:solidFill>
                            <a:srgbClr val="FFFF00"/>
                          </a:solidFill>
                          <a:latin typeface="Calibri" pitchFamily="34" charset="0"/>
                          <a:cs typeface="Calibri" pitchFamily="34" charset="0"/>
                        </a:rPr>
                        <a:t>Mean: 125.4 mm Hg</a:t>
                      </a:r>
                      <a:endParaRPr lang="ar-SA" sz="14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ctr" rtl="0" eaLnBrk="1" fontAlgn="t" latinLnBrk="0" hangingPunct="1">
                        <a:spcBef>
                          <a:spcPts val="0"/>
                        </a:spcBef>
                        <a:spcAft>
                          <a:spcPts val="0"/>
                        </a:spcAft>
                      </a:pPr>
                      <a:endParaRPr lang="en-US" sz="1800" kern="1200" dirty="0" smtClean="0">
                        <a:solidFill>
                          <a:srgbClr val="FFFF00"/>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ctr" rtl="0" eaLnBrk="1" fontAlgn="t" latinLnBrk="0" hangingPunct="1">
                        <a:spcBef>
                          <a:spcPts val="0"/>
                        </a:spcBef>
                        <a:spcAft>
                          <a:spcPts val="0"/>
                        </a:spcAft>
                      </a:pPr>
                      <a:endParaRPr lang="en-US" sz="1800" kern="1200" dirty="0" smtClean="0">
                        <a:solidFill>
                          <a:srgbClr val="FFFF00"/>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2" name="Rectangle 101"/>
          <p:cNvSpPr/>
          <p:nvPr/>
        </p:nvSpPr>
        <p:spPr>
          <a:xfrm>
            <a:off x="6357950" y="4896161"/>
            <a:ext cx="1226618" cy="461665"/>
          </a:xfrm>
          <a:prstGeom prst="rect">
            <a:avLst/>
          </a:prstGeom>
          <a:solidFill>
            <a:srgbClr val="FF0000"/>
          </a:solidFill>
        </p:spPr>
        <p:txBody>
          <a:bodyPr wrap="none">
            <a:spAutoFit/>
          </a:bodyPr>
          <a:lstStyle/>
          <a:p>
            <a:r>
              <a:rPr lang="en-US" sz="2400" dirty="0" smtClean="0">
                <a:latin typeface="Calibri" pitchFamily="34" charset="0"/>
                <a:cs typeface="Calibri" pitchFamily="34" charset="0"/>
              </a:rPr>
              <a:t>(P&gt;0.05)</a:t>
            </a: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38"/>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 fill="hold"/>
                                        <p:tgtEl>
                                          <p:spTgt spid="53"/>
                                        </p:tgtEl>
                                        <p:attrNameLst>
                                          <p:attrName>r</p:attrName>
                                        </p:attrNameLst>
                                      </p:cBhvr>
                                    </p:animRot>
                                  </p:childTnLst>
                                </p:cTn>
                              </p:par>
                              <p:par>
                                <p:cTn id="9" presetID="22" presetClass="entr" presetSubtype="4" repeatCount="indefinite"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par>
                                <p:cTn id="12" presetID="22" presetClass="entr" presetSubtype="4" repeatCount="indefinite"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down)">
                                      <p:cBhvr>
                                        <p:cTn id="14" dur="500"/>
                                        <p:tgtEl>
                                          <p:spTgt spid="51"/>
                                        </p:tgtEl>
                                      </p:cBhvr>
                                    </p:animEffect>
                                  </p:childTnLst>
                                </p:cTn>
                              </p:par>
                              <p:par>
                                <p:cTn id="15" presetID="22" presetClass="entr" presetSubtype="1" repeatCount="indefinite"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par>
                                <p:cTn id="18" presetID="22" presetClass="entr" presetSubtype="1" repeatCount="indefinite"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1" repeatCount="indefinite"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up)">
                                      <p:cBhvr>
                                        <p:cTn id="23" dur="500"/>
                                        <p:tgtEl>
                                          <p:spTgt spid="54"/>
                                        </p:tgtEl>
                                      </p:cBhvr>
                                    </p:animEffect>
                                  </p:childTnLst>
                                </p:cTn>
                              </p:par>
                              <p:par>
                                <p:cTn id="24" presetID="22" presetClass="entr" presetSubtype="1" repeatCount="indefinite"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up)">
                                      <p:cBhvr>
                                        <p:cTn id="26" dur="500"/>
                                        <p:tgtEl>
                                          <p:spTgt spid="55"/>
                                        </p:tgtEl>
                                      </p:cBhvr>
                                    </p:animEffect>
                                  </p:childTnLst>
                                </p:cTn>
                              </p:par>
                              <p:par>
                                <p:cTn id="27" presetID="22" presetClass="entr" presetSubtype="4" repeatCount="indefinite"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down)">
                                      <p:cBhvr>
                                        <p:cTn id="29" dur="500"/>
                                        <p:tgtEl>
                                          <p:spTgt spid="56"/>
                                        </p:tgtEl>
                                      </p:cBhvr>
                                    </p:animEffect>
                                  </p:childTnLst>
                                </p:cTn>
                              </p:par>
                              <p:par>
                                <p:cTn id="30" presetID="22" presetClass="entr" presetSubtype="4" repeatCount="indefinite"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par>
                                <p:cTn id="33" presetID="8" presetClass="emph" presetSubtype="0" repeatCount="indefinite" fill="hold" grpId="0" nodeType="withEffect">
                                  <p:stCondLst>
                                    <p:cond delay="0"/>
                                  </p:stCondLst>
                                  <p:childTnLst>
                                    <p:animRot by="21600000">
                                      <p:cBhvr>
                                        <p:cTn id="34" dur="500" fill="hold"/>
                                        <p:tgtEl>
                                          <p:spTgt spid="62"/>
                                        </p:tgtEl>
                                        <p:attrNameLst>
                                          <p:attrName>r</p:attrName>
                                        </p:attrNameLst>
                                      </p:cBhvr>
                                    </p:animRot>
                                  </p:childTnLst>
                                </p:cTn>
                              </p:par>
                              <p:par>
                                <p:cTn id="35" presetID="22" presetClass="entr" presetSubtype="4" repeatCount="indefinite"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down)">
                                      <p:cBhvr>
                                        <p:cTn id="37" dur="500"/>
                                        <p:tgtEl>
                                          <p:spTgt spid="66"/>
                                        </p:tgtEl>
                                      </p:cBhvr>
                                    </p:animEffect>
                                  </p:childTnLst>
                                </p:cTn>
                              </p:par>
                              <p:par>
                                <p:cTn id="38" presetID="22" presetClass="entr" presetSubtype="4" repeatCount="indefinite"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down)">
                                      <p:cBhvr>
                                        <p:cTn id="40" dur="500"/>
                                        <p:tgtEl>
                                          <p:spTgt spid="73"/>
                                        </p:tgtEl>
                                      </p:cBhvr>
                                    </p:animEffect>
                                  </p:childTnLst>
                                </p:cTn>
                              </p:par>
                              <p:par>
                                <p:cTn id="41" presetID="22" presetClass="entr" presetSubtype="1" repeatCount="indefinite"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up)">
                                      <p:cBhvr>
                                        <p:cTn id="43" dur="500"/>
                                        <p:tgtEl>
                                          <p:spTgt spid="63"/>
                                        </p:tgtEl>
                                      </p:cBhvr>
                                    </p:animEffect>
                                  </p:childTnLst>
                                </p:cTn>
                              </p:par>
                              <p:par>
                                <p:cTn id="44" presetID="22" presetClass="entr" presetSubtype="1" repeatCount="indefinite"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up)">
                                      <p:cBhvr>
                                        <p:cTn id="46" dur="500"/>
                                        <p:tgtEl>
                                          <p:spTgt spid="65"/>
                                        </p:tgtEl>
                                      </p:cBhvr>
                                    </p:animEffect>
                                  </p:childTnLst>
                                </p:cTn>
                              </p:par>
                              <p:par>
                                <p:cTn id="47" presetID="8" presetClass="emph" presetSubtype="0" repeatCount="indefinite" fill="hold" grpId="0" nodeType="withEffect">
                                  <p:stCondLst>
                                    <p:cond delay="0"/>
                                  </p:stCondLst>
                                  <p:childTnLst>
                                    <p:animRot by="21600000">
                                      <p:cBhvr>
                                        <p:cTn id="48" dur="500" fill="hold"/>
                                        <p:tgtEl>
                                          <p:spTgt spid="75"/>
                                        </p:tgtEl>
                                        <p:attrNameLst>
                                          <p:attrName>r</p:attrName>
                                        </p:attrNameLst>
                                      </p:cBhvr>
                                    </p:animRot>
                                  </p:childTnLst>
                                </p:cTn>
                              </p:par>
                              <p:par>
                                <p:cTn id="49" presetID="22" presetClass="entr" presetSubtype="4" repeatCount="indefinite"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down)">
                                      <p:cBhvr>
                                        <p:cTn id="51" dur="500"/>
                                        <p:tgtEl>
                                          <p:spTgt spid="79"/>
                                        </p:tgtEl>
                                      </p:cBhvr>
                                    </p:animEffect>
                                  </p:childTnLst>
                                </p:cTn>
                              </p:par>
                              <p:par>
                                <p:cTn id="52" presetID="22" presetClass="entr" presetSubtype="4" repeatCount="indefinite" fill="hold" grpId="0"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down)">
                                      <p:cBhvr>
                                        <p:cTn id="54" dur="500"/>
                                        <p:tgtEl>
                                          <p:spTgt spid="86"/>
                                        </p:tgtEl>
                                      </p:cBhvr>
                                    </p:animEffect>
                                  </p:childTnLst>
                                </p:cTn>
                              </p:par>
                              <p:par>
                                <p:cTn id="55" presetID="22" presetClass="entr" presetSubtype="1" repeatCount="indefinite"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wipe(up)">
                                      <p:cBhvr>
                                        <p:cTn id="57" dur="500"/>
                                        <p:tgtEl>
                                          <p:spTgt spid="76"/>
                                        </p:tgtEl>
                                      </p:cBhvr>
                                    </p:animEffect>
                                  </p:childTnLst>
                                </p:cTn>
                              </p:par>
                              <p:par>
                                <p:cTn id="58" presetID="22" presetClass="entr" presetSubtype="1" repeatCount="indefinite"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wipe(up)">
                                      <p:cBhvr>
                                        <p:cTn id="6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animBg="1"/>
      <p:bldP spid="42" grpId="0" animBg="1"/>
      <p:bldP spid="51" grpId="0" animBg="1"/>
      <p:bldP spid="53" grpId="0" animBg="1"/>
      <p:bldP spid="54" grpId="0" animBg="1"/>
      <p:bldP spid="55" grpId="0" animBg="1"/>
      <p:bldP spid="56" grpId="0" animBg="1"/>
      <p:bldP spid="60" grpId="0" animBg="1"/>
      <p:bldP spid="62" grpId="0" animBg="1"/>
      <p:bldP spid="63" grpId="0" animBg="1"/>
      <p:bldP spid="65" grpId="0" animBg="1"/>
      <p:bldP spid="66" grpId="0" animBg="1"/>
      <p:bldP spid="73" grpId="0" animBg="1"/>
      <p:bldP spid="75" grpId="0" animBg="1"/>
      <p:bldP spid="76" grpId="0" animBg="1"/>
      <p:bldP spid="78" grpId="0" animBg="1"/>
      <p:bldP spid="79" grpId="0" animBg="1"/>
      <p:bldP spid="8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ar-SA" sz="2800" b="1" dirty="0" smtClean="0"/>
              <a:t>  </a:t>
            </a:r>
            <a:r>
              <a:rPr lang="en-US" sz="2800" b="1" dirty="0" smtClean="0"/>
              <a:t> Results </a:t>
            </a:r>
            <a:r>
              <a:rPr lang="en-US" sz="2800" u="sng" dirty="0" smtClean="0">
                <a:latin typeface="Calibri" pitchFamily="34" charset="0"/>
                <a:cs typeface="Calibri" pitchFamily="34" charset="0"/>
              </a:rPr>
              <a:t>In R-AHD</a:t>
            </a:r>
            <a:r>
              <a:rPr lang="en-US" sz="2800" u="sng" baseline="30000" dirty="0" smtClean="0">
                <a:latin typeface="Calibri" pitchFamily="34" charset="0"/>
                <a:cs typeface="Calibri" pitchFamily="34" charset="0"/>
              </a:rPr>
              <a:t>0 </a:t>
            </a:r>
            <a:r>
              <a:rPr lang="en-US" sz="2800" u="sng" dirty="0" smtClean="0">
                <a:latin typeface="Calibri" pitchFamily="34" charset="0"/>
                <a:cs typeface="Calibri" pitchFamily="34" charset="0"/>
              </a:rPr>
              <a:t>sessions </a:t>
            </a:r>
            <a:r>
              <a:rPr lang="en-US" sz="2800" i="1" u="sng" dirty="0" smtClean="0">
                <a:latin typeface="Calibri" pitchFamily="34" charset="0"/>
                <a:cs typeface="Calibri" pitchFamily="34" charset="0"/>
              </a:rPr>
              <a:t>(Stage 1)</a:t>
            </a:r>
            <a:endParaRPr lang="en-US" sz="2800" dirty="0" smtClean="0">
              <a:latin typeface="Calibri" pitchFamily="34" charset="0"/>
              <a:cs typeface="Calibri" pitchFamily="34" charset="0"/>
            </a:endParaRPr>
          </a:p>
        </p:txBody>
      </p:sp>
      <p:pic>
        <p:nvPicPr>
          <p:cNvPr id="36"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37" name="AutoShape 3"/>
          <p:cNvSpPr>
            <a:spLocks noChangeArrowheads="1"/>
          </p:cNvSpPr>
          <p:nvPr/>
        </p:nvSpPr>
        <p:spPr bwMode="auto">
          <a:xfrm rot="16609938">
            <a:off x="1432216"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38"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9"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40"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1"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2"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3"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4"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45"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46"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7"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8"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49"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50"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51"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2"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3"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4"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5"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6"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7"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58"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59" name="AutoShape 3"/>
          <p:cNvSpPr>
            <a:spLocks noChangeArrowheads="1"/>
          </p:cNvSpPr>
          <p:nvPr/>
        </p:nvSpPr>
        <p:spPr bwMode="auto">
          <a:xfrm rot="16609938">
            <a:off x="3709402"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60"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1"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62"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3"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4"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5"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6"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67"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8"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69"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70"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71"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72" name="AutoShape 3"/>
          <p:cNvSpPr>
            <a:spLocks noChangeArrowheads="1"/>
          </p:cNvSpPr>
          <p:nvPr/>
        </p:nvSpPr>
        <p:spPr bwMode="auto">
          <a:xfrm rot="16609938">
            <a:off x="5937468"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73"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4"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5"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6"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7"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8"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9"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80"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1"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82"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83"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4" name="Rounded Rectangle 83"/>
          <p:cNvSpPr/>
          <p:nvPr/>
        </p:nvSpPr>
        <p:spPr>
          <a:xfrm>
            <a:off x="6157124"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5" name="Rectangle 84"/>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Rounded Rectangle 85"/>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7" name="Rectangle 86"/>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8" name="Rounded Rectangle 87"/>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89" name="Rectangle 88"/>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Rounded Rectangle 89"/>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1" name="Rectangle 90"/>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99" name="Table 98"/>
          <p:cNvGraphicFramePr>
            <a:graphicFrameLocks noGrp="1"/>
          </p:cNvGraphicFramePr>
          <p:nvPr/>
        </p:nvGraphicFramePr>
        <p:xfrm>
          <a:off x="77745" y="3046100"/>
          <a:ext cx="8849099" cy="3535680"/>
        </p:xfrm>
        <a:graphic>
          <a:graphicData uri="http://schemas.openxmlformats.org/drawingml/2006/table">
            <a:tbl>
              <a:tblPr rtl="1" firstRow="1" bandRow="1">
                <a:tableStyleId>{2D5ABB26-0587-4C30-8999-92F81FD0307C}</a:tableStyleId>
              </a:tblPr>
              <a:tblGrid>
                <a:gridCol w="1963318"/>
                <a:gridCol w="2429700"/>
                <a:gridCol w="2234261"/>
                <a:gridCol w="2221820"/>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1d</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1c</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1b</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1a</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Half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00"/>
                          </a:solidFill>
                          <a:latin typeface="Calibri" pitchFamily="34" charset="0"/>
                          <a:cs typeface="Calibri" pitchFamily="34" charset="0"/>
                        </a:rPr>
                        <a:t> </a:t>
                      </a:r>
                      <a:r>
                        <a:rPr lang="en-US" sz="1400" b="0" dirty="0" smtClean="0">
                          <a:solidFill>
                            <a:srgbClr val="FFFF00"/>
                          </a:solidFill>
                          <a:latin typeface="Calibri" pitchFamily="34" charset="0"/>
                          <a:cs typeface="Calibri" pitchFamily="34" charset="0"/>
                        </a:rPr>
                        <a:t>No</a:t>
                      </a:r>
                      <a:r>
                        <a:rPr lang="en-US" sz="1400" b="0" baseline="0" dirty="0" smtClean="0">
                          <a:solidFill>
                            <a:srgbClr val="FFFF00"/>
                          </a:solidFill>
                          <a:latin typeface="Calibri" pitchFamily="34" charset="0"/>
                          <a:cs typeface="Calibri" pitchFamily="34" charset="0"/>
                        </a:rPr>
                        <a:t> Blood Clotting</a:t>
                      </a:r>
                      <a:endParaRPr lang="ar-SA" sz="1400" b="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400" dirty="0" smtClean="0">
                          <a:latin typeface="Calibri" pitchFamily="34" charset="0"/>
                          <a:cs typeface="Calibri" pitchFamily="34" charset="0"/>
                        </a:rPr>
                        <a:t>blood clotting appeared in 4 out of 145 </a:t>
                      </a:r>
                      <a:r>
                        <a:rPr lang="en-US" sz="1400" i="1" dirty="0" smtClean="0">
                          <a:latin typeface="Calibri" pitchFamily="34" charset="0"/>
                          <a:cs typeface="Calibri" pitchFamily="34" charset="0"/>
                        </a:rPr>
                        <a:t>sessions</a:t>
                      </a:r>
                      <a:r>
                        <a:rPr lang="en-US" sz="1400" i="1" dirty="0" smtClean="0">
                          <a:solidFill>
                            <a:srgbClr val="FFFF00"/>
                          </a:solidFill>
                          <a:latin typeface="Calibri" pitchFamily="34" charset="0"/>
                          <a:cs typeface="Calibri" pitchFamily="34" charset="0"/>
                        </a:rPr>
                        <a:t>" </a:t>
                      </a:r>
                      <a:r>
                        <a:rPr lang="en-US" sz="1400" dirty="0" smtClean="0">
                          <a:solidFill>
                            <a:srgbClr val="FFFF00"/>
                          </a:solidFill>
                          <a:latin typeface="Calibri" pitchFamily="34" charset="0"/>
                          <a:cs typeface="Calibri" pitchFamily="34" charset="0"/>
                        </a:rPr>
                        <a:t>(2.76%) sessions:</a:t>
                      </a:r>
                    </a:p>
                    <a:p>
                      <a:pPr algn="l" rtl="0">
                        <a:buFont typeface="Arial" pitchFamily="34" charset="0"/>
                        <a:buChar char="•"/>
                      </a:pPr>
                      <a:r>
                        <a:rPr lang="en-US" sz="1400" baseline="0" dirty="0" smtClean="0">
                          <a:solidFill>
                            <a:srgbClr val="FFFF00"/>
                          </a:solidFill>
                          <a:latin typeface="Calibri" pitchFamily="34" charset="0"/>
                          <a:cs typeface="Calibri" pitchFamily="34" charset="0"/>
                        </a:rPr>
                        <a:t>  Mi</a:t>
                      </a:r>
                      <a:r>
                        <a:rPr lang="en-US" sz="1400" dirty="0" smtClean="0">
                          <a:latin typeface="Calibri" pitchFamily="34" charset="0"/>
                          <a:cs typeface="Calibri" pitchFamily="34" charset="0"/>
                        </a:rPr>
                        <a:t>nor blood clots were detected at the venous blood fistula needle at the end of 3 sessions </a:t>
                      </a:r>
                    </a:p>
                    <a:p>
                      <a:pPr algn="l" rtl="0">
                        <a:buFont typeface="Arial" pitchFamily="34" charset="0"/>
                        <a:buChar char="•"/>
                      </a:pPr>
                      <a:r>
                        <a:rPr lang="en-US" sz="1400" dirty="0" smtClean="0">
                          <a:latin typeface="Calibri" pitchFamily="34" charset="0"/>
                          <a:cs typeface="Calibri" pitchFamily="34" charset="0"/>
                        </a:rPr>
                        <a:t>A major clotting in the filter was detected near the end of the 4</a:t>
                      </a:r>
                      <a:r>
                        <a:rPr lang="en-US" sz="1400" baseline="30000" dirty="0" smtClean="0">
                          <a:latin typeface="Calibri" pitchFamily="34" charset="0"/>
                          <a:cs typeface="Calibri" pitchFamily="34" charset="0"/>
                        </a:rPr>
                        <a:t>th</a:t>
                      </a:r>
                      <a:r>
                        <a:rPr lang="en-US" sz="1400" dirty="0" smtClean="0">
                          <a:latin typeface="Calibri" pitchFamily="34" charset="0"/>
                          <a:cs typeface="Calibri" pitchFamily="34" charset="0"/>
                        </a:rPr>
                        <a:t> session after which this Stage was terminated. </a:t>
                      </a:r>
                      <a:endParaRPr lang="ar-SA" sz="14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FFFF00"/>
                          </a:solidFill>
                          <a:latin typeface="Calibri" pitchFamily="34" charset="0"/>
                          <a:cs typeface="Calibri" pitchFamily="34" charset="0"/>
                        </a:rPr>
                        <a:t> No</a:t>
                      </a:r>
                      <a:r>
                        <a:rPr lang="en-US" sz="1400" b="0" baseline="0" dirty="0" smtClean="0">
                          <a:solidFill>
                            <a:srgbClr val="FFFF00"/>
                          </a:solidFill>
                          <a:latin typeface="Calibri" pitchFamily="34" charset="0"/>
                          <a:cs typeface="Calibri" pitchFamily="34" charset="0"/>
                        </a:rPr>
                        <a:t> Blood Clotting</a:t>
                      </a:r>
                      <a:endParaRPr lang="ar-SA" sz="1400" b="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400" b="0" dirty="0" smtClean="0">
                          <a:solidFill>
                            <a:srgbClr val="FFFF00"/>
                          </a:solidFill>
                          <a:latin typeface="Calibri" pitchFamily="34" charset="0"/>
                          <a:cs typeface="Calibri" pitchFamily="34" charset="0"/>
                        </a:rPr>
                        <a:t>No</a:t>
                      </a:r>
                      <a:r>
                        <a:rPr lang="en-US" sz="1400" b="0" baseline="0" dirty="0" smtClean="0">
                          <a:solidFill>
                            <a:srgbClr val="FFFF00"/>
                          </a:solidFill>
                          <a:latin typeface="Calibri" pitchFamily="34" charset="0"/>
                          <a:cs typeface="Calibri" pitchFamily="34" charset="0"/>
                        </a:rPr>
                        <a:t> Blood Clotting</a:t>
                      </a:r>
                      <a:endParaRPr lang="ar-SA" sz="1400" b="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3" name="Oval 102"/>
          <p:cNvSpPr/>
          <p:nvPr/>
        </p:nvSpPr>
        <p:spPr>
          <a:xfrm>
            <a:off x="5000596" y="2500306"/>
            <a:ext cx="1000164"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3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 fill="hold"/>
                                        <p:tgtEl>
                                          <p:spTgt spid="50"/>
                                        </p:tgtEl>
                                        <p:attrNameLst>
                                          <p:attrName>r</p:attrName>
                                        </p:attrNameLst>
                                      </p:cBhvr>
                                    </p:animRot>
                                  </p:childTnLst>
                                </p:cTn>
                              </p:par>
                              <p:par>
                                <p:cTn id="9" presetID="22" presetClass="entr" presetSubtype="4" repeatCount="indefinite"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par>
                                <p:cTn id="12" presetID="22" presetClass="entr" presetSubtype="4" repeatCount="indefinite"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500"/>
                                        <p:tgtEl>
                                          <p:spTgt spid="48"/>
                                        </p:tgtEl>
                                      </p:cBhvr>
                                    </p:animEffect>
                                  </p:childTnLst>
                                </p:cTn>
                              </p:par>
                              <p:par>
                                <p:cTn id="15" presetID="22" presetClass="entr" presetSubtype="1" repeatCount="indefinite"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500"/>
                                        <p:tgtEl>
                                          <p:spTgt spid="38"/>
                                        </p:tgtEl>
                                      </p:cBhvr>
                                    </p:animEffect>
                                  </p:childTnLst>
                                </p:cTn>
                              </p:par>
                              <p:par>
                                <p:cTn id="18" presetID="22" presetClass="entr" presetSubtype="1" repeatCount="indefinite"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up)">
                                      <p:cBhvr>
                                        <p:cTn id="20" dur="500"/>
                                        <p:tgtEl>
                                          <p:spTgt spid="40"/>
                                        </p:tgtEl>
                                      </p:cBhvr>
                                    </p:animEffect>
                                  </p:childTnLst>
                                </p:cTn>
                              </p:par>
                              <p:par>
                                <p:cTn id="21" presetID="22" presetClass="entr" presetSubtype="1" repeatCount="indefinite"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up)">
                                      <p:cBhvr>
                                        <p:cTn id="23" dur="500"/>
                                        <p:tgtEl>
                                          <p:spTgt spid="51"/>
                                        </p:tgtEl>
                                      </p:cBhvr>
                                    </p:animEffect>
                                  </p:childTnLst>
                                </p:cTn>
                              </p:par>
                              <p:par>
                                <p:cTn id="24" presetID="22" presetClass="entr" presetSubtype="1" repeatCount="indefinite"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par>
                                <p:cTn id="27" presetID="22" presetClass="entr" presetSubtype="4" repeatCount="indefinite"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down)">
                                      <p:cBhvr>
                                        <p:cTn id="29" dur="500"/>
                                        <p:tgtEl>
                                          <p:spTgt spid="53"/>
                                        </p:tgtEl>
                                      </p:cBhvr>
                                    </p:animEffect>
                                  </p:childTnLst>
                                </p:cTn>
                              </p:par>
                              <p:par>
                                <p:cTn id="30" presetID="22" presetClass="entr" presetSubtype="4" repeatCount="indefinite"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par>
                                <p:cTn id="33" presetID="8" presetClass="emph" presetSubtype="0" repeatCount="indefinite" fill="hold" grpId="0" nodeType="withEffect">
                                  <p:stCondLst>
                                    <p:cond delay="0"/>
                                  </p:stCondLst>
                                  <p:childTnLst>
                                    <p:animRot by="21600000">
                                      <p:cBhvr>
                                        <p:cTn id="34" dur="500" fill="hold"/>
                                        <p:tgtEl>
                                          <p:spTgt spid="59"/>
                                        </p:tgtEl>
                                        <p:attrNameLst>
                                          <p:attrName>r</p:attrName>
                                        </p:attrNameLst>
                                      </p:cBhvr>
                                    </p:animRot>
                                  </p:childTnLst>
                                </p:cTn>
                              </p:par>
                              <p:par>
                                <p:cTn id="35" presetID="22" presetClass="entr" presetSubtype="4" repeatCount="indefinite"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down)">
                                      <p:cBhvr>
                                        <p:cTn id="37" dur="500"/>
                                        <p:tgtEl>
                                          <p:spTgt spid="63"/>
                                        </p:tgtEl>
                                      </p:cBhvr>
                                    </p:animEffect>
                                  </p:childTnLst>
                                </p:cTn>
                              </p:par>
                              <p:par>
                                <p:cTn id="38" presetID="22" presetClass="entr" presetSubtype="4" repeatCount="indefinite"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down)">
                                      <p:cBhvr>
                                        <p:cTn id="40" dur="500"/>
                                        <p:tgtEl>
                                          <p:spTgt spid="70"/>
                                        </p:tgtEl>
                                      </p:cBhvr>
                                    </p:animEffect>
                                  </p:childTnLst>
                                </p:cTn>
                              </p:par>
                              <p:par>
                                <p:cTn id="41" presetID="22" presetClass="entr" presetSubtype="1" repeatCount="indefinite"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par>
                                <p:cTn id="44" presetID="22" presetClass="entr" presetSubtype="1" repeatCount="indefinite"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up)">
                                      <p:cBhvr>
                                        <p:cTn id="46" dur="500"/>
                                        <p:tgtEl>
                                          <p:spTgt spid="62"/>
                                        </p:tgtEl>
                                      </p:cBhvr>
                                    </p:animEffect>
                                  </p:childTnLst>
                                </p:cTn>
                              </p:par>
                              <p:par>
                                <p:cTn id="47" presetID="8" presetClass="emph" presetSubtype="0" repeatCount="indefinite" fill="hold" grpId="0" nodeType="withEffect">
                                  <p:stCondLst>
                                    <p:cond delay="0"/>
                                  </p:stCondLst>
                                  <p:childTnLst>
                                    <p:animRot by="21600000">
                                      <p:cBhvr>
                                        <p:cTn id="48" dur="500" fill="hold"/>
                                        <p:tgtEl>
                                          <p:spTgt spid="72"/>
                                        </p:tgtEl>
                                        <p:attrNameLst>
                                          <p:attrName>r</p:attrName>
                                        </p:attrNameLst>
                                      </p:cBhvr>
                                    </p:animRot>
                                  </p:childTnLst>
                                </p:cTn>
                              </p:par>
                              <p:par>
                                <p:cTn id="49" presetID="22" presetClass="entr" presetSubtype="4" repeatCount="indefinite"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down)">
                                      <p:cBhvr>
                                        <p:cTn id="51" dur="500"/>
                                        <p:tgtEl>
                                          <p:spTgt spid="76"/>
                                        </p:tgtEl>
                                      </p:cBhvr>
                                    </p:animEffect>
                                  </p:childTnLst>
                                </p:cTn>
                              </p:par>
                              <p:par>
                                <p:cTn id="52" presetID="22" presetClass="entr" presetSubtype="4" repeatCount="indefinite" fill="hold" grpId="0" nodeType="with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down)">
                                      <p:cBhvr>
                                        <p:cTn id="54" dur="500"/>
                                        <p:tgtEl>
                                          <p:spTgt spid="83"/>
                                        </p:tgtEl>
                                      </p:cBhvr>
                                    </p:animEffect>
                                  </p:childTnLst>
                                </p:cTn>
                              </p:par>
                              <p:par>
                                <p:cTn id="55" presetID="22" presetClass="entr" presetSubtype="1" repeatCount="indefinite"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wipe(up)">
                                      <p:cBhvr>
                                        <p:cTn id="57" dur="500"/>
                                        <p:tgtEl>
                                          <p:spTgt spid="73"/>
                                        </p:tgtEl>
                                      </p:cBhvr>
                                    </p:animEffect>
                                  </p:childTnLst>
                                </p:cTn>
                              </p:par>
                              <p:par>
                                <p:cTn id="58" presetID="22" presetClass="entr" presetSubtype="1" repeatCount="indefinite"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wipe(up)">
                                      <p:cBhvr>
                                        <p:cTn id="6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animBg="1"/>
      <p:bldP spid="41" grpId="0" animBg="1"/>
      <p:bldP spid="48" grpId="0" animBg="1"/>
      <p:bldP spid="50" grpId="0" animBg="1"/>
      <p:bldP spid="51" grpId="0" animBg="1"/>
      <p:bldP spid="52" grpId="0" animBg="1"/>
      <p:bldP spid="53" grpId="0" animBg="1"/>
      <p:bldP spid="57" grpId="0" animBg="1"/>
      <p:bldP spid="59" grpId="0" animBg="1"/>
      <p:bldP spid="60" grpId="0" animBg="1"/>
      <p:bldP spid="62" grpId="0" animBg="1"/>
      <p:bldP spid="63" grpId="0" animBg="1"/>
      <p:bldP spid="70" grpId="0" animBg="1"/>
      <p:bldP spid="72" grpId="0" animBg="1"/>
      <p:bldP spid="73" grpId="0" animBg="1"/>
      <p:bldP spid="75" grpId="0" animBg="1"/>
      <p:bldP spid="76" grpId="0" animBg="1"/>
      <p:bldP spid="8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9718" y="5357826"/>
            <a:ext cx="8640000" cy="1200329"/>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Clotting time was very high before the sessions in </a:t>
            </a:r>
            <a:r>
              <a:rPr lang="en-US" sz="2400" b="1" dirty="0" smtClean="0">
                <a:solidFill>
                  <a:srgbClr val="FF0000"/>
                </a:solidFill>
                <a:latin typeface="Calibri" pitchFamily="34" charset="0"/>
                <a:cs typeface="Calibri" pitchFamily="34" charset="0"/>
              </a:rPr>
              <a:t>Stage 1a </a:t>
            </a:r>
            <a:r>
              <a:rPr lang="en-US" sz="2400" dirty="0" smtClean="0">
                <a:latin typeface="Calibri" pitchFamily="34" charset="0"/>
                <a:cs typeface="Calibri" pitchFamily="34" charset="0"/>
              </a:rPr>
              <a:t>and in </a:t>
            </a:r>
            <a:r>
              <a:rPr lang="en-US" sz="2400" b="1" dirty="0" smtClean="0">
                <a:solidFill>
                  <a:srgbClr val="FF0000"/>
                </a:solidFill>
                <a:latin typeface="Calibri" pitchFamily="34" charset="0"/>
                <a:cs typeface="Calibri" pitchFamily="34" charset="0"/>
              </a:rPr>
              <a:t>Stage 1b </a:t>
            </a:r>
            <a:r>
              <a:rPr lang="en-US" sz="2400" dirty="0" smtClean="0">
                <a:latin typeface="Calibri" pitchFamily="34" charset="0"/>
                <a:cs typeface="Calibri" pitchFamily="34" charset="0"/>
              </a:rPr>
              <a:t>that reflects a high dose of heparin used in the previous session.  </a:t>
            </a:r>
          </a:p>
        </p:txBody>
      </p:sp>
      <p:sp>
        <p:nvSpPr>
          <p:cNvPr id="5"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ar-SA" sz="2800" b="1" dirty="0" smtClean="0"/>
              <a:t>  </a:t>
            </a:r>
            <a:r>
              <a:rPr lang="en-US" sz="2800" b="1" dirty="0" smtClean="0"/>
              <a:t> Results </a:t>
            </a:r>
            <a:r>
              <a:rPr lang="en-US" sz="2800" u="sng" dirty="0" smtClean="0">
                <a:latin typeface="Calibri" pitchFamily="34" charset="0"/>
                <a:cs typeface="Calibri" pitchFamily="34" charset="0"/>
              </a:rPr>
              <a:t>In R-AHD</a:t>
            </a:r>
            <a:r>
              <a:rPr lang="en-US" sz="2800" u="sng" baseline="30000" dirty="0" smtClean="0">
                <a:latin typeface="Calibri" pitchFamily="34" charset="0"/>
                <a:cs typeface="Calibri" pitchFamily="34" charset="0"/>
              </a:rPr>
              <a:t>0 </a:t>
            </a:r>
            <a:r>
              <a:rPr lang="en-US" sz="2800" u="sng" dirty="0" smtClean="0">
                <a:latin typeface="Calibri" pitchFamily="34" charset="0"/>
                <a:cs typeface="Calibri" pitchFamily="34" charset="0"/>
              </a:rPr>
              <a:t>sessions </a:t>
            </a:r>
            <a:r>
              <a:rPr lang="en-US" sz="2800" i="1" u="sng" dirty="0" smtClean="0">
                <a:latin typeface="Calibri" pitchFamily="34" charset="0"/>
                <a:cs typeface="Calibri" pitchFamily="34" charset="0"/>
              </a:rPr>
              <a:t>(Stage 1)</a:t>
            </a:r>
            <a:endParaRPr lang="en-US" sz="2800" dirty="0" smtClean="0">
              <a:latin typeface="Calibri" pitchFamily="34" charset="0"/>
              <a:cs typeface="Calibri" pitchFamily="34" charset="0"/>
            </a:endParaRPr>
          </a:p>
        </p:txBody>
      </p:sp>
      <p:pic>
        <p:nvPicPr>
          <p:cNvPr id="7"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8" name="AutoShape 3"/>
          <p:cNvSpPr>
            <a:spLocks noChangeArrowheads="1"/>
          </p:cNvSpPr>
          <p:nvPr/>
        </p:nvSpPr>
        <p:spPr bwMode="auto">
          <a:xfrm rot="16609938">
            <a:off x="1432216"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9"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1"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3"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4"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5"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6"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7"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8"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9"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20"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21"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2"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3"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4"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5"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6"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7"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28"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29"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30" name="AutoShape 3"/>
          <p:cNvSpPr>
            <a:spLocks noChangeArrowheads="1"/>
          </p:cNvSpPr>
          <p:nvPr/>
        </p:nvSpPr>
        <p:spPr bwMode="auto">
          <a:xfrm rot="16609938">
            <a:off x="3709402"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31"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2"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3"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4"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5"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6"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7"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8"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9"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40"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1"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42"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43" name="AutoShape 3"/>
          <p:cNvSpPr>
            <a:spLocks noChangeArrowheads="1"/>
          </p:cNvSpPr>
          <p:nvPr/>
        </p:nvSpPr>
        <p:spPr bwMode="auto">
          <a:xfrm rot="16609938">
            <a:off x="5937468"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44"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5"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46"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7"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8"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9"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0"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1"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2"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53"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4"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5" name="Rounded Rectangle 54"/>
          <p:cNvSpPr/>
          <p:nvPr/>
        </p:nvSpPr>
        <p:spPr>
          <a:xfrm>
            <a:off x="6157124"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56" name="Rectangle 55"/>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7" name="Rounded Rectangle 56"/>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58" name="Rectangle 57"/>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9" name="Rounded Rectangle 58"/>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60" name="Rectangle 59"/>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1" name="Rounded Rectangle 60"/>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62" name="Rectangle 61"/>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69" name="Table 68"/>
          <p:cNvGraphicFramePr>
            <a:graphicFrameLocks noGrp="1"/>
          </p:cNvGraphicFramePr>
          <p:nvPr/>
        </p:nvGraphicFramePr>
        <p:xfrm>
          <a:off x="77745" y="3046100"/>
          <a:ext cx="8849099" cy="2042160"/>
        </p:xfrm>
        <a:graphic>
          <a:graphicData uri="http://schemas.openxmlformats.org/drawingml/2006/table">
            <a:tbl>
              <a:tblPr rtl="1" firstRow="1" bandRow="1">
                <a:tableStyleId>{2D5ABB26-0587-4C30-8999-92F81FD0307C}</a:tableStyleId>
              </a:tblPr>
              <a:tblGrid>
                <a:gridCol w="1963318"/>
                <a:gridCol w="2429700"/>
                <a:gridCol w="2234261"/>
                <a:gridCol w="2221820"/>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1d</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1c</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1b</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1a</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Half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rtl="0"/>
                      <a:r>
                        <a:rPr lang="en-US" sz="1400" b="1" dirty="0" smtClean="0">
                          <a:solidFill>
                            <a:srgbClr val="FFFF00"/>
                          </a:solidFill>
                          <a:latin typeface="Calibri" pitchFamily="34" charset="0"/>
                          <a:cs typeface="Calibri" pitchFamily="34" charset="0"/>
                        </a:rPr>
                        <a:t> </a:t>
                      </a:r>
                      <a:endParaRPr lang="ar-SA" sz="14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endParaRPr lang="ar-SA" sz="14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400" b="0" dirty="0" smtClean="0">
                          <a:solidFill>
                            <a:srgbClr val="FFFF00"/>
                          </a:solidFill>
                          <a:latin typeface="Calibri" pitchFamily="34" charset="0"/>
                          <a:cs typeface="Calibri" pitchFamily="34" charset="0"/>
                        </a:rPr>
                        <a:t>Clotting time =</a:t>
                      </a:r>
                    </a:p>
                    <a:p>
                      <a:pPr algn="l" rtl="0"/>
                      <a:r>
                        <a:rPr lang="en-US" sz="1400" b="0" dirty="0" smtClean="0">
                          <a:solidFill>
                            <a:srgbClr val="FFFF00"/>
                          </a:solidFill>
                          <a:latin typeface="Calibri" pitchFamily="34" charset="0"/>
                          <a:cs typeface="Calibri" pitchFamily="34" charset="0"/>
                        </a:rPr>
                        <a:t>300 - 1543 sec. (mean = 933 sec.) before the sessions </a:t>
                      </a:r>
                      <a:endParaRPr lang="ar-SA" sz="1400" b="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400" b="0" dirty="0" smtClean="0">
                          <a:solidFill>
                            <a:srgbClr val="FFFF00"/>
                          </a:solidFill>
                          <a:latin typeface="Calibri" pitchFamily="34" charset="0"/>
                          <a:cs typeface="Calibri" pitchFamily="34" charset="0"/>
                        </a:rPr>
                        <a:t>Clotting time =</a:t>
                      </a:r>
                    </a:p>
                    <a:p>
                      <a:pPr algn="l" rtl="0"/>
                      <a:r>
                        <a:rPr lang="en-US" sz="1400" b="0" dirty="0" smtClean="0">
                          <a:solidFill>
                            <a:srgbClr val="FFFF00"/>
                          </a:solidFill>
                          <a:latin typeface="Calibri" pitchFamily="34" charset="0"/>
                          <a:cs typeface="Calibri" pitchFamily="34" charset="0"/>
                        </a:rPr>
                        <a:t> 300 - 789 sec.</a:t>
                      </a:r>
                    </a:p>
                    <a:p>
                      <a:pPr algn="l" rtl="0"/>
                      <a:r>
                        <a:rPr lang="en-US" sz="1400" b="0" dirty="0" smtClean="0">
                          <a:solidFill>
                            <a:srgbClr val="FFFF00"/>
                          </a:solidFill>
                          <a:latin typeface="Calibri" pitchFamily="34" charset="0"/>
                          <a:cs typeface="Calibri" pitchFamily="34" charset="0"/>
                        </a:rPr>
                        <a:t> (mean= 481 sec.)</a:t>
                      </a:r>
                    </a:p>
                    <a:p>
                      <a:pPr algn="l" rtl="0"/>
                      <a:r>
                        <a:rPr lang="en-US" sz="1400" b="0" dirty="0" smtClean="0">
                          <a:solidFill>
                            <a:srgbClr val="FFFF00"/>
                          </a:solidFill>
                          <a:latin typeface="Calibri" pitchFamily="34" charset="0"/>
                          <a:cs typeface="Calibri" pitchFamily="34" charset="0"/>
                        </a:rPr>
                        <a:t> before the session</a:t>
                      </a:r>
                      <a:endParaRPr lang="ar-SA" sz="1400" b="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0" name="Rectangle 69"/>
          <p:cNvSpPr/>
          <p:nvPr/>
        </p:nvSpPr>
        <p:spPr>
          <a:xfrm>
            <a:off x="4572000" y="491504"/>
            <a:ext cx="4429156" cy="4652008"/>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8"/>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 fill="hold"/>
                                        <p:tgtEl>
                                          <p:spTgt spid="21"/>
                                        </p:tgtEl>
                                        <p:attrNameLst>
                                          <p:attrName>r</p:attrName>
                                        </p:attrNameLst>
                                      </p:cBhvr>
                                    </p:animRot>
                                  </p:childTnLst>
                                </p:cTn>
                              </p:par>
                              <p:par>
                                <p:cTn id="9" presetID="22" presetClass="entr" presetSubtype="4" repeatCount="indefinite"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22" presetClass="entr" presetSubtype="4" repeatCount="indefinite"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1" repeatCount="indefinite"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1" repeatCount="indefinite"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repeatCount="indefinite"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par>
                                <p:cTn id="24" presetID="22" presetClass="entr" presetSubtype="1" repeatCount="indefinite"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4" repeatCount="indefinite"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repeatCount="indefinite"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par>
                                <p:cTn id="33" presetID="8" presetClass="emph" presetSubtype="0" repeatCount="indefinite" fill="hold" grpId="0" nodeType="withEffect">
                                  <p:stCondLst>
                                    <p:cond delay="0"/>
                                  </p:stCondLst>
                                  <p:childTnLst>
                                    <p:animRot by="21600000">
                                      <p:cBhvr>
                                        <p:cTn id="34" dur="500" fill="hold"/>
                                        <p:tgtEl>
                                          <p:spTgt spid="30"/>
                                        </p:tgtEl>
                                        <p:attrNameLst>
                                          <p:attrName>r</p:attrName>
                                        </p:attrNameLst>
                                      </p:cBhvr>
                                    </p:animRot>
                                  </p:childTnLst>
                                </p:cTn>
                              </p:par>
                              <p:par>
                                <p:cTn id="35" presetID="22" presetClass="entr" presetSubtype="4" repeatCount="indefinite"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par>
                                <p:cTn id="38" presetID="22" presetClass="entr" presetSubtype="4" repeatCount="indefinite"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down)">
                                      <p:cBhvr>
                                        <p:cTn id="40" dur="500"/>
                                        <p:tgtEl>
                                          <p:spTgt spid="41"/>
                                        </p:tgtEl>
                                      </p:cBhvr>
                                    </p:animEffect>
                                  </p:childTnLst>
                                </p:cTn>
                              </p:par>
                              <p:par>
                                <p:cTn id="41" presetID="22" presetClass="entr" presetSubtype="1" repeatCount="indefinite"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par>
                                <p:cTn id="44" presetID="22" presetClass="entr" presetSubtype="1" repeatCount="indefinite"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par>
                                <p:cTn id="47" presetID="8" presetClass="emph" presetSubtype="0" repeatCount="indefinite" fill="hold" grpId="0" nodeType="withEffect">
                                  <p:stCondLst>
                                    <p:cond delay="0"/>
                                  </p:stCondLst>
                                  <p:childTnLst>
                                    <p:animRot by="21600000">
                                      <p:cBhvr>
                                        <p:cTn id="48" dur="500" fill="hold"/>
                                        <p:tgtEl>
                                          <p:spTgt spid="43"/>
                                        </p:tgtEl>
                                        <p:attrNameLst>
                                          <p:attrName>r</p:attrName>
                                        </p:attrNameLst>
                                      </p:cBhvr>
                                    </p:animRot>
                                  </p:childTnLst>
                                </p:cTn>
                              </p:par>
                              <p:par>
                                <p:cTn id="49" presetID="22" presetClass="entr" presetSubtype="4" repeatCount="indefinite"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par>
                                <p:cTn id="52" presetID="22" presetClass="entr" presetSubtype="4" repeatCount="indefinite"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down)">
                                      <p:cBhvr>
                                        <p:cTn id="54" dur="500"/>
                                        <p:tgtEl>
                                          <p:spTgt spid="54"/>
                                        </p:tgtEl>
                                      </p:cBhvr>
                                    </p:animEffect>
                                  </p:childTnLst>
                                </p:cTn>
                              </p:par>
                              <p:par>
                                <p:cTn id="55" presetID="22" presetClass="entr" presetSubtype="1" repeatCount="indefinite"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up)">
                                      <p:cBhvr>
                                        <p:cTn id="57" dur="500"/>
                                        <p:tgtEl>
                                          <p:spTgt spid="44"/>
                                        </p:tgtEl>
                                      </p:cBhvr>
                                    </p:animEffect>
                                  </p:childTnLst>
                                </p:cTn>
                              </p:par>
                              <p:par>
                                <p:cTn id="58" presetID="22" presetClass="entr" presetSubtype="1" repeatCount="indefinite"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up)">
                                      <p:cBhvr>
                                        <p:cTn id="6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9" grpId="0" animBg="1"/>
      <p:bldP spid="21" grpId="0" animBg="1"/>
      <p:bldP spid="22" grpId="0" animBg="1"/>
      <p:bldP spid="23" grpId="0" animBg="1"/>
      <p:bldP spid="24" grpId="0" animBg="1"/>
      <p:bldP spid="28" grpId="0" animBg="1"/>
      <p:bldP spid="30" grpId="0" animBg="1"/>
      <p:bldP spid="31" grpId="0" animBg="1"/>
      <p:bldP spid="33" grpId="0" animBg="1"/>
      <p:bldP spid="34" grpId="0" animBg="1"/>
      <p:bldP spid="41" grpId="0" animBg="1"/>
      <p:bldP spid="43" grpId="0" animBg="1"/>
      <p:bldP spid="44" grpId="0" animBg="1"/>
      <p:bldP spid="46" grpId="0" animBg="1"/>
      <p:bldP spid="47" grpId="0" animBg="1"/>
      <p:bldP spid="5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718" y="5556609"/>
            <a:ext cx="8640000" cy="1200329"/>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There was no significant difference between the HB and the HT after 1 month of  accelerated sessions </a:t>
            </a:r>
            <a:r>
              <a:rPr lang="en-US" sz="2400" b="1" dirty="0" smtClean="0">
                <a:solidFill>
                  <a:srgbClr val="FF0000"/>
                </a:solidFill>
                <a:latin typeface="Calibri" pitchFamily="34" charset="0"/>
                <a:cs typeface="Calibri" pitchFamily="34" charset="0"/>
              </a:rPr>
              <a:t>(Stage 1c) </a:t>
            </a:r>
            <a:r>
              <a:rPr lang="en-US" sz="2400" dirty="0" smtClean="0">
                <a:latin typeface="Calibri" pitchFamily="34" charset="0"/>
                <a:cs typeface="Calibri" pitchFamily="34" charset="0"/>
              </a:rPr>
              <a:t>and the DNHD sessions </a:t>
            </a:r>
            <a:r>
              <a:rPr lang="en-US" sz="2400" dirty="0" smtClean="0">
                <a:solidFill>
                  <a:srgbClr val="FF0000"/>
                </a:solidFill>
                <a:latin typeface="Calibri" pitchFamily="34" charset="0"/>
                <a:cs typeface="Calibri" pitchFamily="34" charset="0"/>
              </a:rPr>
              <a:t>(</a:t>
            </a:r>
            <a:r>
              <a:rPr lang="en-US" sz="2400" b="1" dirty="0" smtClean="0">
                <a:solidFill>
                  <a:srgbClr val="FF0000"/>
                </a:solidFill>
                <a:latin typeface="Calibri" pitchFamily="34" charset="0"/>
                <a:cs typeface="Calibri" pitchFamily="34" charset="0"/>
              </a:rPr>
              <a:t>Stage 1d)</a:t>
            </a:r>
            <a:r>
              <a:rPr lang="en-US" sz="2400" i="1" dirty="0" smtClean="0">
                <a:latin typeface="Calibri" pitchFamily="34" charset="0"/>
                <a:cs typeface="Calibri" pitchFamily="34" charset="0"/>
              </a:rPr>
              <a:t>.</a:t>
            </a:r>
            <a:r>
              <a:rPr lang="en-US" sz="2400" dirty="0" smtClean="0">
                <a:latin typeface="Calibri" pitchFamily="34" charset="0"/>
                <a:cs typeface="Calibri" pitchFamily="34" charset="0"/>
              </a:rPr>
              <a:t> </a:t>
            </a:r>
            <a:endParaRPr lang="en-US" sz="2400" dirty="0">
              <a:latin typeface="Calibri" pitchFamily="34" charset="0"/>
              <a:cs typeface="Calibri" pitchFamily="34" charset="0"/>
            </a:endParaRPr>
          </a:p>
        </p:txBody>
      </p:sp>
      <p:sp>
        <p:nvSpPr>
          <p:cNvPr id="5"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ar-SA" sz="2800" b="1" dirty="0" smtClean="0"/>
              <a:t>  </a:t>
            </a:r>
            <a:r>
              <a:rPr lang="en-US" sz="2800" b="1" dirty="0" smtClean="0"/>
              <a:t> Results </a:t>
            </a:r>
            <a:r>
              <a:rPr lang="en-US" sz="2800" u="sng" dirty="0" smtClean="0">
                <a:latin typeface="Calibri" pitchFamily="34" charset="0"/>
                <a:cs typeface="Calibri" pitchFamily="34" charset="0"/>
              </a:rPr>
              <a:t>In R-AHD</a:t>
            </a:r>
            <a:r>
              <a:rPr lang="en-US" sz="2800" u="sng" baseline="30000" dirty="0" smtClean="0">
                <a:latin typeface="Calibri" pitchFamily="34" charset="0"/>
                <a:cs typeface="Calibri" pitchFamily="34" charset="0"/>
              </a:rPr>
              <a:t>0 </a:t>
            </a:r>
            <a:r>
              <a:rPr lang="en-US" sz="2800" u="sng" dirty="0" smtClean="0">
                <a:latin typeface="Calibri" pitchFamily="34" charset="0"/>
                <a:cs typeface="Calibri" pitchFamily="34" charset="0"/>
              </a:rPr>
              <a:t>sessions </a:t>
            </a:r>
            <a:r>
              <a:rPr lang="en-US" sz="2800" i="1" u="sng" dirty="0" smtClean="0">
                <a:latin typeface="Calibri" pitchFamily="34" charset="0"/>
                <a:cs typeface="Calibri" pitchFamily="34" charset="0"/>
              </a:rPr>
              <a:t>(Stage 1)</a:t>
            </a:r>
            <a:endParaRPr lang="en-US" sz="2800" dirty="0" smtClean="0">
              <a:latin typeface="Calibri" pitchFamily="34" charset="0"/>
              <a:cs typeface="Calibri" pitchFamily="34" charset="0"/>
            </a:endParaRPr>
          </a:p>
        </p:txBody>
      </p:sp>
      <p:pic>
        <p:nvPicPr>
          <p:cNvPr id="6"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7" name="AutoShape 3"/>
          <p:cNvSpPr>
            <a:spLocks noChangeArrowheads="1"/>
          </p:cNvSpPr>
          <p:nvPr/>
        </p:nvSpPr>
        <p:spPr bwMode="auto">
          <a:xfrm rot="16609938">
            <a:off x="1432216"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8"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0"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3"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4"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5"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6"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7"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8"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9"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20"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1"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2"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3"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4"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5"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6"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27"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28"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29" name="AutoShape 3"/>
          <p:cNvSpPr>
            <a:spLocks noChangeArrowheads="1"/>
          </p:cNvSpPr>
          <p:nvPr/>
        </p:nvSpPr>
        <p:spPr bwMode="auto">
          <a:xfrm rot="16609938">
            <a:off x="3709402"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30"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1"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2"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3"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4"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5"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6"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7"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8"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9"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0"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41"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42" name="AutoShape 3"/>
          <p:cNvSpPr>
            <a:spLocks noChangeArrowheads="1"/>
          </p:cNvSpPr>
          <p:nvPr/>
        </p:nvSpPr>
        <p:spPr bwMode="auto">
          <a:xfrm rot="16609938">
            <a:off x="5937468"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43"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4"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45"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6"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7"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8"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9"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0"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1"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52"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3"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4" name="Rounded Rectangle 53"/>
          <p:cNvSpPr/>
          <p:nvPr/>
        </p:nvSpPr>
        <p:spPr>
          <a:xfrm>
            <a:off x="6157124"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55" name="Rectangle 54"/>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6" name="Rounded Rectangle 55"/>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57" name="Rectangle 56"/>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8" name="Rounded Rectangle 57"/>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59" name="Rectangle 58"/>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Rounded Rectangle 59"/>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61" name="Rectangle 60"/>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8" name="TextBox 67"/>
          <p:cNvSpPr txBox="1"/>
          <p:nvPr/>
        </p:nvSpPr>
        <p:spPr>
          <a:xfrm>
            <a:off x="4143372" y="7215214"/>
            <a:ext cx="2428892" cy="369332"/>
          </a:xfrm>
          <a:prstGeom prst="rect">
            <a:avLst/>
          </a:prstGeom>
          <a:noFill/>
          <a:ln>
            <a:solidFill>
              <a:schemeClr val="tx1"/>
            </a:solidFill>
          </a:ln>
        </p:spPr>
        <p:txBody>
          <a:bodyPr wrap="square" lIns="91440" tIns="45720" rIns="91440" bIns="45720">
            <a:spAutoFit/>
          </a:bodyPr>
          <a:lstStyle/>
          <a:p>
            <a:pPr algn="l" rtl="0"/>
            <a:endParaRPr lang="ar-SA" b="1" dirty="0">
              <a:solidFill>
                <a:srgbClr val="FFFF00"/>
              </a:solidFill>
              <a:latin typeface="Calibri" pitchFamily="34" charset="0"/>
              <a:cs typeface="Calibri" pitchFamily="34" charset="0"/>
            </a:endParaRPr>
          </a:p>
        </p:txBody>
      </p:sp>
      <p:sp>
        <p:nvSpPr>
          <p:cNvPr id="70" name="TextBox 69"/>
          <p:cNvSpPr txBox="1"/>
          <p:nvPr/>
        </p:nvSpPr>
        <p:spPr>
          <a:xfrm>
            <a:off x="6714032" y="7215214"/>
            <a:ext cx="2430000" cy="369332"/>
          </a:xfrm>
          <a:prstGeom prst="rect">
            <a:avLst/>
          </a:prstGeom>
          <a:noFill/>
          <a:ln>
            <a:solidFill>
              <a:schemeClr val="tx1"/>
            </a:solidFill>
          </a:ln>
        </p:spPr>
        <p:txBody>
          <a:bodyPr wrap="square" lIns="91440" tIns="45720" rIns="91440" bIns="45720">
            <a:spAutoFit/>
          </a:bodyPr>
          <a:lstStyle/>
          <a:p>
            <a:pPr algn="l" rtl="0"/>
            <a:endParaRPr lang="ar-SA" b="1" dirty="0">
              <a:solidFill>
                <a:srgbClr val="FFFF00"/>
              </a:solidFill>
              <a:latin typeface="Calibri" pitchFamily="34" charset="0"/>
              <a:cs typeface="Calibri" pitchFamily="34" charset="0"/>
            </a:endParaRPr>
          </a:p>
        </p:txBody>
      </p:sp>
      <p:sp>
        <p:nvSpPr>
          <p:cNvPr id="66" name="Rectangle 65"/>
          <p:cNvSpPr/>
          <p:nvPr/>
        </p:nvSpPr>
        <p:spPr>
          <a:xfrm>
            <a:off x="6072198" y="8396623"/>
            <a:ext cx="1226618" cy="461665"/>
          </a:xfrm>
          <a:prstGeom prst="rect">
            <a:avLst/>
          </a:prstGeom>
          <a:solidFill>
            <a:srgbClr val="FF0000"/>
          </a:solidFill>
        </p:spPr>
        <p:txBody>
          <a:bodyPr wrap="none">
            <a:spAutoFit/>
          </a:bodyPr>
          <a:lstStyle/>
          <a:p>
            <a:r>
              <a:rPr lang="en-US" sz="2400" dirty="0" smtClean="0">
                <a:latin typeface="Calibri" pitchFamily="34" charset="0"/>
                <a:cs typeface="Calibri" pitchFamily="34" charset="0"/>
              </a:rPr>
              <a:t>(P&gt;0.05)</a:t>
            </a:r>
            <a:endParaRPr lang="ar-SA" sz="2400" dirty="0"/>
          </a:p>
        </p:txBody>
      </p:sp>
      <p:graphicFrame>
        <p:nvGraphicFramePr>
          <p:cNvPr id="67" name="Table 66"/>
          <p:cNvGraphicFramePr>
            <a:graphicFrameLocks noGrp="1"/>
          </p:cNvGraphicFramePr>
          <p:nvPr/>
        </p:nvGraphicFramePr>
        <p:xfrm>
          <a:off x="77745" y="3046100"/>
          <a:ext cx="8849099" cy="2042160"/>
        </p:xfrm>
        <a:graphic>
          <a:graphicData uri="http://schemas.openxmlformats.org/drawingml/2006/table">
            <a:tbl>
              <a:tblPr rtl="1" firstRow="1" bandRow="1">
                <a:tableStyleId>{2D5ABB26-0587-4C30-8999-92F81FD0307C}</a:tableStyleId>
              </a:tblPr>
              <a:tblGrid>
                <a:gridCol w="2193270"/>
                <a:gridCol w="2199748"/>
                <a:gridCol w="2234261"/>
                <a:gridCol w="2221820"/>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1d</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1c</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1b</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1a</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Half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rtl="0"/>
                      <a:r>
                        <a:rPr lang="en-US" sz="1400" b="1" dirty="0" smtClean="0">
                          <a:solidFill>
                            <a:srgbClr val="FFFF00"/>
                          </a:solidFill>
                          <a:latin typeface="Calibri" pitchFamily="34" charset="0"/>
                          <a:cs typeface="Calibri" pitchFamily="34" charset="0"/>
                        </a:rPr>
                        <a:t> HB% (8.6 - 12.6 ) gm%</a:t>
                      </a:r>
                    </a:p>
                    <a:p>
                      <a:pPr algn="l" rtl="0"/>
                      <a:r>
                        <a:rPr lang="en-US" sz="1400" b="1" dirty="0" smtClean="0">
                          <a:solidFill>
                            <a:srgbClr val="FFFF00"/>
                          </a:solidFill>
                          <a:latin typeface="Calibri" pitchFamily="34" charset="0"/>
                          <a:cs typeface="Calibri" pitchFamily="34" charset="0"/>
                        </a:rPr>
                        <a:t>          mean 10.3 gm%</a:t>
                      </a:r>
                    </a:p>
                    <a:p>
                      <a:pPr algn="l" rtl="0"/>
                      <a:r>
                        <a:rPr lang="en-US" sz="1400" b="1" dirty="0" smtClean="0">
                          <a:solidFill>
                            <a:srgbClr val="FFFF00"/>
                          </a:solidFill>
                          <a:latin typeface="Calibri" pitchFamily="34" charset="0"/>
                          <a:cs typeface="Calibri" pitchFamily="34" charset="0"/>
                        </a:rPr>
                        <a:t>HT    (24.4- 37.7 ) gm%</a:t>
                      </a:r>
                    </a:p>
                    <a:p>
                      <a:pPr algn="l" rtl="0"/>
                      <a:r>
                        <a:rPr lang="en-US" sz="1400" b="1" dirty="0" smtClean="0">
                          <a:solidFill>
                            <a:srgbClr val="FFFF00"/>
                          </a:solidFill>
                          <a:latin typeface="Calibri" pitchFamily="34" charset="0"/>
                          <a:cs typeface="Calibri" pitchFamily="34" charset="0"/>
                        </a:rPr>
                        <a:t>         mean= 30.5 gm%</a:t>
                      </a:r>
                      <a:endParaRPr lang="ar-SA" sz="14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400" b="1" dirty="0" smtClean="0">
                          <a:solidFill>
                            <a:srgbClr val="FFFF00"/>
                          </a:solidFill>
                          <a:latin typeface="Calibri" pitchFamily="34" charset="0"/>
                          <a:cs typeface="Calibri" pitchFamily="34" charset="0"/>
                        </a:rPr>
                        <a:t>HB% (8-12.4) gm%</a:t>
                      </a:r>
                    </a:p>
                    <a:p>
                      <a:pPr algn="l" rtl="0"/>
                      <a:r>
                        <a:rPr lang="en-US" sz="1400" b="1" dirty="0" smtClean="0">
                          <a:solidFill>
                            <a:srgbClr val="FFFF00"/>
                          </a:solidFill>
                          <a:latin typeface="Calibri" pitchFamily="34" charset="0"/>
                          <a:cs typeface="Calibri" pitchFamily="34" charset="0"/>
                        </a:rPr>
                        <a:t>          mean 9.8 gm%</a:t>
                      </a:r>
                    </a:p>
                    <a:p>
                      <a:pPr algn="l" rtl="0"/>
                      <a:r>
                        <a:rPr lang="en-US" sz="1400" b="1" dirty="0" smtClean="0">
                          <a:solidFill>
                            <a:srgbClr val="FFFF00"/>
                          </a:solidFill>
                          <a:latin typeface="Calibri" pitchFamily="34" charset="0"/>
                          <a:cs typeface="Calibri" pitchFamily="34" charset="0"/>
                        </a:rPr>
                        <a:t>HT     (22.2- 35.4 )gm%   </a:t>
                      </a:r>
                    </a:p>
                    <a:p>
                      <a:pPr algn="l" rtl="0"/>
                      <a:r>
                        <a:rPr lang="en-US" sz="1400" b="1" dirty="0" smtClean="0">
                          <a:solidFill>
                            <a:srgbClr val="FFFF00"/>
                          </a:solidFill>
                          <a:latin typeface="Calibri" pitchFamily="34" charset="0"/>
                          <a:cs typeface="Calibri" pitchFamily="34" charset="0"/>
                        </a:rPr>
                        <a:t>          (mean=28) gm%</a:t>
                      </a:r>
                      <a:endParaRPr lang="ar-SA" sz="14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400" b="0" dirty="0" smtClean="0">
                          <a:solidFill>
                            <a:srgbClr val="FFFF00"/>
                          </a:solidFill>
                          <a:latin typeface="Calibri" pitchFamily="34" charset="0"/>
                          <a:cs typeface="Calibri" pitchFamily="34" charset="0"/>
                        </a:rPr>
                        <a:t> </a:t>
                      </a:r>
                      <a:endParaRPr lang="ar-SA" sz="1400" b="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400" b="0" dirty="0" smtClean="0">
                          <a:solidFill>
                            <a:srgbClr val="FFFF00"/>
                          </a:solidFill>
                          <a:latin typeface="Calibri" pitchFamily="34" charset="0"/>
                          <a:cs typeface="Calibri" pitchFamily="34" charset="0"/>
                        </a:rPr>
                        <a:t> </a:t>
                      </a:r>
                      <a:endParaRPr lang="ar-SA" sz="1400" b="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9" name="Rectangle 68"/>
          <p:cNvSpPr/>
          <p:nvPr/>
        </p:nvSpPr>
        <p:spPr>
          <a:xfrm>
            <a:off x="71406" y="491504"/>
            <a:ext cx="4572032" cy="4652008"/>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1" name="Rectangle 70"/>
          <p:cNvSpPr/>
          <p:nvPr/>
        </p:nvSpPr>
        <p:spPr>
          <a:xfrm>
            <a:off x="6131464" y="5110475"/>
            <a:ext cx="1226618" cy="461665"/>
          </a:xfrm>
          <a:prstGeom prst="rect">
            <a:avLst/>
          </a:prstGeom>
          <a:solidFill>
            <a:srgbClr val="FF0000"/>
          </a:solidFill>
        </p:spPr>
        <p:txBody>
          <a:bodyPr wrap="none">
            <a:spAutoFit/>
          </a:bodyPr>
          <a:lstStyle/>
          <a:p>
            <a:r>
              <a:rPr lang="en-US" sz="2400" dirty="0" smtClean="0">
                <a:latin typeface="Calibri" pitchFamily="34" charset="0"/>
                <a:cs typeface="Calibri" pitchFamily="34" charset="0"/>
              </a:rPr>
              <a:t>(P&gt;0.05)</a:t>
            </a: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 fill="hold"/>
                                        <p:tgtEl>
                                          <p:spTgt spid="20"/>
                                        </p:tgtEl>
                                        <p:attrNameLst>
                                          <p:attrName>r</p:attrName>
                                        </p:attrNameLst>
                                      </p:cBhvr>
                                    </p:animRot>
                                  </p:childTnLst>
                                </p:cTn>
                              </p:par>
                              <p:par>
                                <p:cTn id="9" presetID="22" presetClass="entr" presetSubtype="4" repeatCount="indefinite"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2" presetClass="entr" presetSubtype="4" repeatCount="indefinite"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1" repeatCount="indefinite"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repeatCount="indefinite"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1" repeatCount="indefinite"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par>
                                <p:cTn id="24" presetID="22" presetClass="entr" presetSubtype="1" repeatCount="indefinite"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par>
                                <p:cTn id="27" presetID="22" presetClass="entr" presetSubtype="4" repeatCount="indefinite"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repeatCount="indefinite"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par>
                                <p:cTn id="33" presetID="8" presetClass="emph" presetSubtype="0" repeatCount="indefinite" fill="hold" grpId="0" nodeType="withEffect">
                                  <p:stCondLst>
                                    <p:cond delay="0"/>
                                  </p:stCondLst>
                                  <p:childTnLst>
                                    <p:animRot by="21600000">
                                      <p:cBhvr>
                                        <p:cTn id="34" dur="500" fill="hold"/>
                                        <p:tgtEl>
                                          <p:spTgt spid="29"/>
                                        </p:tgtEl>
                                        <p:attrNameLst>
                                          <p:attrName>r</p:attrName>
                                        </p:attrNameLst>
                                      </p:cBhvr>
                                    </p:animRot>
                                  </p:childTnLst>
                                </p:cTn>
                              </p:par>
                              <p:par>
                                <p:cTn id="35" presetID="22" presetClass="entr" presetSubtype="4" repeatCount="indefinite"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par>
                                <p:cTn id="38" presetID="22" presetClass="entr" presetSubtype="4" repeatCount="indefinite"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par>
                                <p:cTn id="41" presetID="22" presetClass="entr" presetSubtype="1" repeatCount="indefinite"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par>
                                <p:cTn id="44" presetID="22" presetClass="entr" presetSubtype="1" repeatCount="indefinite"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par>
                                <p:cTn id="47" presetID="8" presetClass="emph" presetSubtype="0" repeatCount="indefinite" fill="hold" grpId="0" nodeType="withEffect">
                                  <p:stCondLst>
                                    <p:cond delay="0"/>
                                  </p:stCondLst>
                                  <p:childTnLst>
                                    <p:animRot by="21600000">
                                      <p:cBhvr>
                                        <p:cTn id="48" dur="500" fill="hold"/>
                                        <p:tgtEl>
                                          <p:spTgt spid="42"/>
                                        </p:tgtEl>
                                        <p:attrNameLst>
                                          <p:attrName>r</p:attrName>
                                        </p:attrNameLst>
                                      </p:cBhvr>
                                    </p:animRot>
                                  </p:childTnLst>
                                </p:cTn>
                              </p:par>
                              <p:par>
                                <p:cTn id="49" presetID="22" presetClass="entr" presetSubtype="4" repeatCount="indefinite"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repeatCount="indefinite"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down)">
                                      <p:cBhvr>
                                        <p:cTn id="54" dur="500"/>
                                        <p:tgtEl>
                                          <p:spTgt spid="53"/>
                                        </p:tgtEl>
                                      </p:cBhvr>
                                    </p:animEffect>
                                  </p:childTnLst>
                                </p:cTn>
                              </p:par>
                              <p:par>
                                <p:cTn id="55" presetID="22" presetClass="entr" presetSubtype="1" repeatCount="indefinite"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up)">
                                      <p:cBhvr>
                                        <p:cTn id="57" dur="500"/>
                                        <p:tgtEl>
                                          <p:spTgt spid="43"/>
                                        </p:tgtEl>
                                      </p:cBhvr>
                                    </p:animEffect>
                                  </p:childTnLst>
                                </p:cTn>
                              </p:par>
                              <p:par>
                                <p:cTn id="58" presetID="22" presetClass="entr" presetSubtype="1" repeatCount="indefinite"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8" grpId="0" animBg="1"/>
      <p:bldP spid="20" grpId="0" animBg="1"/>
      <p:bldP spid="21" grpId="0" animBg="1"/>
      <p:bldP spid="22" grpId="0" animBg="1"/>
      <p:bldP spid="23" grpId="0" animBg="1"/>
      <p:bldP spid="27" grpId="0" animBg="1"/>
      <p:bldP spid="29" grpId="0" animBg="1"/>
      <p:bldP spid="30" grpId="0" animBg="1"/>
      <p:bldP spid="32" grpId="0" animBg="1"/>
      <p:bldP spid="33" grpId="0" animBg="1"/>
      <p:bldP spid="40" grpId="0" animBg="1"/>
      <p:bldP spid="42" grpId="0" animBg="1"/>
      <p:bldP spid="43" grpId="0" animBg="1"/>
      <p:bldP spid="45" grpId="0" animBg="1"/>
      <p:bldP spid="46" grpId="0" animBg="1"/>
      <p:bldP spid="5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221444"/>
            <a:ext cx="8640000" cy="1200329"/>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There was no significant difference between the mean URR in the AHD sessions </a:t>
            </a:r>
            <a:r>
              <a:rPr lang="en-US" sz="2400" dirty="0" smtClean="0">
                <a:solidFill>
                  <a:srgbClr val="FF0000"/>
                </a:solidFill>
                <a:latin typeface="Calibri" pitchFamily="34" charset="0"/>
                <a:cs typeface="Calibri" pitchFamily="34" charset="0"/>
              </a:rPr>
              <a:t>(</a:t>
            </a:r>
            <a:r>
              <a:rPr lang="en-US" sz="2400" b="1" dirty="0" smtClean="0">
                <a:solidFill>
                  <a:srgbClr val="FF0000"/>
                </a:solidFill>
                <a:latin typeface="Calibri" pitchFamily="34" charset="0"/>
                <a:cs typeface="Calibri" pitchFamily="34" charset="0"/>
              </a:rPr>
              <a:t>Stage 1a</a:t>
            </a:r>
            <a:r>
              <a:rPr lang="en-US" sz="2400" dirty="0" smtClean="0">
                <a:latin typeface="Calibri" pitchFamily="34" charset="0"/>
                <a:cs typeface="Calibri" pitchFamily="34" charset="0"/>
              </a:rPr>
              <a:t>, </a:t>
            </a:r>
            <a:r>
              <a:rPr lang="en-US" sz="2400" b="1" dirty="0" smtClean="0">
                <a:solidFill>
                  <a:srgbClr val="FF0000"/>
                </a:solidFill>
                <a:latin typeface="Calibri" pitchFamily="34" charset="0"/>
                <a:cs typeface="Calibri" pitchFamily="34" charset="0"/>
              </a:rPr>
              <a:t>1b </a:t>
            </a:r>
            <a:r>
              <a:rPr lang="en-US" sz="2400" dirty="0" smtClean="0">
                <a:latin typeface="Calibri" pitchFamily="34" charset="0"/>
                <a:cs typeface="Calibri" pitchFamily="34" charset="0"/>
              </a:rPr>
              <a:t>and </a:t>
            </a:r>
            <a:r>
              <a:rPr lang="en-US" sz="2400" b="1" dirty="0" smtClean="0">
                <a:solidFill>
                  <a:srgbClr val="FF0000"/>
                </a:solidFill>
                <a:latin typeface="Calibri" pitchFamily="34" charset="0"/>
                <a:cs typeface="Calibri" pitchFamily="34" charset="0"/>
              </a:rPr>
              <a:t>1c) </a:t>
            </a:r>
            <a:r>
              <a:rPr lang="en-US" sz="2400" dirty="0" smtClean="0">
                <a:latin typeface="Calibri" pitchFamily="34" charset="0"/>
                <a:cs typeface="Calibri" pitchFamily="34" charset="0"/>
              </a:rPr>
              <a:t>compared to the DNHD session </a:t>
            </a:r>
            <a:r>
              <a:rPr lang="en-US" sz="2400" b="1" dirty="0" smtClean="0">
                <a:solidFill>
                  <a:srgbClr val="FF0000"/>
                </a:solidFill>
                <a:latin typeface="Calibri" pitchFamily="34" charset="0"/>
                <a:cs typeface="Calibri" pitchFamily="34" charset="0"/>
              </a:rPr>
              <a:t>(Stage 1d) </a:t>
            </a:r>
            <a:r>
              <a:rPr lang="en-US" sz="2400" i="1" dirty="0" smtClean="0">
                <a:latin typeface="Calibri" pitchFamily="34" charset="0"/>
                <a:cs typeface="Calibri" pitchFamily="34" charset="0"/>
              </a:rPr>
              <a:t>(control)</a:t>
            </a:r>
            <a:r>
              <a:rPr lang="en-US" sz="2400" dirty="0" smtClean="0">
                <a:latin typeface="Calibri" pitchFamily="34" charset="0"/>
                <a:cs typeface="Calibri" pitchFamily="34" charset="0"/>
              </a:rPr>
              <a:t>. </a:t>
            </a:r>
          </a:p>
        </p:txBody>
      </p:sp>
      <p:sp>
        <p:nvSpPr>
          <p:cNvPr id="5"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0"/>
            <a:r>
              <a:rPr lang="ar-SA" sz="2800" b="1" dirty="0" smtClean="0"/>
              <a:t>  </a:t>
            </a:r>
            <a:r>
              <a:rPr lang="en-US" sz="2800" b="1" dirty="0" smtClean="0"/>
              <a:t> Results </a:t>
            </a:r>
            <a:r>
              <a:rPr lang="en-US" sz="2800" u="sng" dirty="0" smtClean="0">
                <a:latin typeface="Calibri" pitchFamily="34" charset="0"/>
                <a:cs typeface="Calibri" pitchFamily="34" charset="0"/>
              </a:rPr>
              <a:t>In R-AHD</a:t>
            </a:r>
            <a:r>
              <a:rPr lang="en-US" sz="2800" u="sng" baseline="30000" dirty="0" smtClean="0">
                <a:latin typeface="Calibri" pitchFamily="34" charset="0"/>
                <a:cs typeface="Calibri" pitchFamily="34" charset="0"/>
              </a:rPr>
              <a:t>0 </a:t>
            </a:r>
            <a:r>
              <a:rPr lang="en-US" sz="2800" u="sng" dirty="0" smtClean="0">
                <a:latin typeface="Calibri" pitchFamily="34" charset="0"/>
                <a:cs typeface="Calibri" pitchFamily="34" charset="0"/>
              </a:rPr>
              <a:t>sessions </a:t>
            </a:r>
            <a:r>
              <a:rPr lang="en-US" sz="2800" i="1" u="sng" dirty="0" smtClean="0">
                <a:latin typeface="Calibri" pitchFamily="34" charset="0"/>
                <a:cs typeface="Calibri" pitchFamily="34" charset="0"/>
              </a:rPr>
              <a:t>(Stage 1)</a:t>
            </a:r>
            <a:endParaRPr lang="en-US" sz="2800" dirty="0" smtClean="0">
              <a:latin typeface="Calibri" pitchFamily="34" charset="0"/>
              <a:cs typeface="Calibri" pitchFamily="34" charset="0"/>
            </a:endParaRPr>
          </a:p>
        </p:txBody>
      </p:sp>
      <p:pic>
        <p:nvPicPr>
          <p:cNvPr id="6"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7" name="AutoShape 3"/>
          <p:cNvSpPr>
            <a:spLocks noChangeArrowheads="1"/>
          </p:cNvSpPr>
          <p:nvPr/>
        </p:nvSpPr>
        <p:spPr bwMode="auto">
          <a:xfrm rot="16609938">
            <a:off x="1432216"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8"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0"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3"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4"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5"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6"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7"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8"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9"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20"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1"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2"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3"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4"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5"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6"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27"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28"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29" name="AutoShape 3"/>
          <p:cNvSpPr>
            <a:spLocks noChangeArrowheads="1"/>
          </p:cNvSpPr>
          <p:nvPr/>
        </p:nvSpPr>
        <p:spPr bwMode="auto">
          <a:xfrm rot="16609938">
            <a:off x="3709402"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30"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1"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32"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33"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4"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5"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36"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37"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38"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9"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40"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41"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42" name="AutoShape 3"/>
          <p:cNvSpPr>
            <a:spLocks noChangeArrowheads="1"/>
          </p:cNvSpPr>
          <p:nvPr/>
        </p:nvSpPr>
        <p:spPr bwMode="auto">
          <a:xfrm rot="16609938">
            <a:off x="5937468"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43"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4"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45"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46"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47"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8"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49"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0"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1"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52"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53"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4" name="Rounded Rectangle 53"/>
          <p:cNvSpPr/>
          <p:nvPr/>
        </p:nvSpPr>
        <p:spPr>
          <a:xfrm>
            <a:off x="6157124"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55" name="Rectangle 54"/>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6" name="Rounded Rectangle 55"/>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57" name="Rectangle 56"/>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8" name="Rounded Rectangle 57"/>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59" name="Rectangle 58"/>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Rounded Rectangle 59"/>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61" name="Rectangle 60"/>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70"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1666093" y="571480"/>
            <a:ext cx="262701" cy="648000"/>
          </a:xfrm>
          <a:prstGeom prst="rect">
            <a:avLst/>
          </a:prstGeom>
          <a:noFill/>
        </p:spPr>
      </p:pic>
      <p:pic>
        <p:nvPicPr>
          <p:cNvPr id="71"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23019" y="571480"/>
            <a:ext cx="262701" cy="648000"/>
          </a:xfrm>
          <a:prstGeom prst="rect">
            <a:avLst/>
          </a:prstGeom>
          <a:noFill/>
        </p:spPr>
      </p:pic>
      <p:pic>
        <p:nvPicPr>
          <p:cNvPr id="73"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2285984" y="571480"/>
            <a:ext cx="262701" cy="648000"/>
          </a:xfrm>
          <a:prstGeom prst="rect">
            <a:avLst/>
          </a:prstGeom>
          <a:noFill/>
        </p:spPr>
      </p:pic>
      <p:pic>
        <p:nvPicPr>
          <p:cNvPr id="74"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4000496" y="571480"/>
            <a:ext cx="262701" cy="648000"/>
          </a:xfrm>
          <a:prstGeom prst="rect">
            <a:avLst/>
          </a:prstGeom>
          <a:noFill/>
        </p:spPr>
      </p:pic>
      <p:pic>
        <p:nvPicPr>
          <p:cNvPr id="75"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4500562" y="571480"/>
            <a:ext cx="262701" cy="648000"/>
          </a:xfrm>
          <a:prstGeom prst="rect">
            <a:avLst/>
          </a:prstGeom>
          <a:noFill/>
        </p:spPr>
      </p:pic>
      <p:pic>
        <p:nvPicPr>
          <p:cNvPr id="76"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6215074" y="571480"/>
            <a:ext cx="262701" cy="648000"/>
          </a:xfrm>
          <a:prstGeom prst="rect">
            <a:avLst/>
          </a:prstGeom>
          <a:noFill/>
        </p:spPr>
      </p:pic>
      <p:pic>
        <p:nvPicPr>
          <p:cNvPr id="77"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6738191" y="571480"/>
            <a:ext cx="262701" cy="648000"/>
          </a:xfrm>
          <a:prstGeom prst="rect">
            <a:avLst/>
          </a:prstGeom>
          <a:noFill/>
        </p:spPr>
      </p:pic>
      <p:pic>
        <p:nvPicPr>
          <p:cNvPr id="78" name="Picture 2" descr="http://www.sciencephoto.com/image/274316/350wm/M5300559-Blood_sample-SPL.jpg"/>
          <p:cNvPicPr>
            <a:picLocks noChangeAspect="1" noChangeArrowheads="1"/>
          </p:cNvPicPr>
          <p:nvPr/>
        </p:nvPicPr>
        <p:blipFill>
          <a:blip r:embed="rId5" cstate="print"/>
          <a:srcRect l="27442" t="9000" r="40230" b="11714"/>
          <a:stretch>
            <a:fillRect/>
          </a:stretch>
        </p:blipFill>
        <p:spPr bwMode="auto">
          <a:xfrm>
            <a:off x="8452703" y="571480"/>
            <a:ext cx="262701" cy="648000"/>
          </a:xfrm>
          <a:prstGeom prst="rect">
            <a:avLst/>
          </a:prstGeom>
          <a:noFill/>
        </p:spPr>
      </p:pic>
      <p:sp>
        <p:nvSpPr>
          <p:cNvPr id="83" name="Rectangle 82"/>
          <p:cNvSpPr/>
          <p:nvPr/>
        </p:nvSpPr>
        <p:spPr>
          <a:xfrm>
            <a:off x="3929058" y="4610409"/>
            <a:ext cx="1226618" cy="461665"/>
          </a:xfrm>
          <a:prstGeom prst="rect">
            <a:avLst/>
          </a:prstGeom>
          <a:solidFill>
            <a:srgbClr val="FF0000"/>
          </a:solidFill>
        </p:spPr>
        <p:txBody>
          <a:bodyPr wrap="none">
            <a:spAutoFit/>
          </a:bodyPr>
          <a:lstStyle/>
          <a:p>
            <a:r>
              <a:rPr lang="en-US" sz="2400" dirty="0" smtClean="0">
                <a:latin typeface="Calibri" pitchFamily="34" charset="0"/>
                <a:cs typeface="Calibri" pitchFamily="34" charset="0"/>
              </a:rPr>
              <a:t>(P&gt;0.05)</a:t>
            </a:r>
            <a:endParaRPr lang="ar-SA" sz="2400" dirty="0"/>
          </a:p>
        </p:txBody>
      </p:sp>
      <p:graphicFrame>
        <p:nvGraphicFramePr>
          <p:cNvPr id="84" name="Table 83"/>
          <p:cNvGraphicFramePr>
            <a:graphicFrameLocks noGrp="1"/>
          </p:cNvGraphicFramePr>
          <p:nvPr/>
        </p:nvGraphicFramePr>
        <p:xfrm>
          <a:off x="77745" y="3046100"/>
          <a:ext cx="8849099" cy="1402080"/>
        </p:xfrm>
        <a:graphic>
          <a:graphicData uri="http://schemas.openxmlformats.org/drawingml/2006/table">
            <a:tbl>
              <a:tblPr rtl="1" firstRow="1" bandRow="1">
                <a:tableStyleId>{2D5ABB26-0587-4C30-8999-92F81FD0307C}</a:tableStyleId>
              </a:tblPr>
              <a:tblGrid>
                <a:gridCol w="2193270"/>
                <a:gridCol w="2199748"/>
                <a:gridCol w="2234261"/>
                <a:gridCol w="2221820"/>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1d</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1c</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1b</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dirty="0" smtClean="0">
                          <a:solidFill>
                            <a:srgbClr val="FF0000"/>
                          </a:solidFill>
                          <a:latin typeface="Calibri" pitchFamily="34" charset="0"/>
                          <a:cs typeface="Calibri" pitchFamily="34" charset="0"/>
                        </a:rPr>
                        <a:t>Stage 1a</a:t>
                      </a:r>
                      <a:endParaRPr lang="ar-SA" sz="1800" b="1"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Half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R-AHD</a:t>
                      </a:r>
                      <a:r>
                        <a:rPr lang="en-US" sz="1800" kern="1200" baseline="30000" dirty="0" smtClean="0">
                          <a:solidFill>
                            <a:srgbClr val="FFFF00"/>
                          </a:solidFill>
                          <a:latin typeface="Calibri" pitchFamily="34" charset="0"/>
                          <a:ea typeface="+mn-ea"/>
                          <a:cs typeface="Calibri" pitchFamily="34" charset="0"/>
                        </a:rPr>
                        <a:t>0</a:t>
                      </a:r>
                      <a:r>
                        <a:rPr lang="en-US" sz="1800" kern="1200" dirty="0" smtClean="0">
                          <a:solidFill>
                            <a:srgbClr val="FFFF00"/>
                          </a:solidFill>
                          <a:latin typeface="Calibri" pitchFamily="34" charset="0"/>
                          <a:ea typeface="+mn-ea"/>
                          <a:cs typeface="Calibri" pitchFamily="34" charset="0"/>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00"/>
                          </a:solidFill>
                          <a:latin typeface="Calibri" pitchFamily="34" charset="0"/>
                          <a:cs typeface="Calibri" pitchFamily="34" charset="0"/>
                        </a:rPr>
                        <a:t>Mean URR = 0.711</a:t>
                      </a:r>
                      <a:endParaRPr lang="ar-SA" sz="14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00"/>
                          </a:solidFill>
                          <a:latin typeface="Calibri" pitchFamily="34" charset="0"/>
                          <a:cs typeface="Calibri" pitchFamily="34" charset="0"/>
                        </a:rPr>
                        <a:t> Mean URR = 0.697</a:t>
                      </a:r>
                      <a:endParaRPr lang="ar-SA" sz="14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FFFF00"/>
                          </a:solidFill>
                          <a:latin typeface="Calibri" pitchFamily="34" charset="0"/>
                          <a:cs typeface="Calibri" pitchFamily="34" charset="0"/>
                        </a:rPr>
                        <a:t> </a:t>
                      </a:r>
                      <a:r>
                        <a:rPr lang="en-US" sz="1400" b="1" dirty="0" smtClean="0">
                          <a:solidFill>
                            <a:srgbClr val="FFFF00"/>
                          </a:solidFill>
                          <a:latin typeface="Calibri" pitchFamily="34" charset="0"/>
                          <a:cs typeface="Calibri" pitchFamily="34" charset="0"/>
                        </a:rPr>
                        <a:t>Mean URR = 0.601</a:t>
                      </a:r>
                      <a:endParaRPr lang="ar-SA" sz="14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FFFF00"/>
                          </a:solidFill>
                          <a:latin typeface="Calibri" pitchFamily="34" charset="0"/>
                          <a:cs typeface="Calibri" pitchFamily="34" charset="0"/>
                        </a:rPr>
                        <a:t> </a:t>
                      </a:r>
                      <a:r>
                        <a:rPr lang="en-US" sz="1400" b="1" dirty="0" smtClean="0">
                          <a:solidFill>
                            <a:srgbClr val="FFFF00"/>
                          </a:solidFill>
                          <a:latin typeface="Calibri" pitchFamily="34" charset="0"/>
                          <a:cs typeface="Calibri" pitchFamily="34" charset="0"/>
                        </a:rPr>
                        <a:t>Mean URR = 0.597</a:t>
                      </a:r>
                      <a:endParaRPr lang="ar-SA" sz="1400" b="1"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 fill="hold"/>
                                        <p:tgtEl>
                                          <p:spTgt spid="20"/>
                                        </p:tgtEl>
                                        <p:attrNameLst>
                                          <p:attrName>r</p:attrName>
                                        </p:attrNameLst>
                                      </p:cBhvr>
                                    </p:animRot>
                                  </p:childTnLst>
                                </p:cTn>
                              </p:par>
                              <p:par>
                                <p:cTn id="9" presetID="22" presetClass="entr" presetSubtype="4" repeatCount="indefinite"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2" presetClass="entr" presetSubtype="4" repeatCount="indefinite"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1" repeatCount="indefinite"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repeatCount="indefinite"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1" repeatCount="indefinite"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par>
                                <p:cTn id="24" presetID="22" presetClass="entr" presetSubtype="1" repeatCount="indefinite"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par>
                                <p:cTn id="27" presetID="22" presetClass="entr" presetSubtype="4" repeatCount="indefinite"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repeatCount="indefinite"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par>
                                <p:cTn id="33" presetID="8" presetClass="emph" presetSubtype="0" repeatCount="indefinite" fill="hold" grpId="0" nodeType="withEffect">
                                  <p:stCondLst>
                                    <p:cond delay="0"/>
                                  </p:stCondLst>
                                  <p:childTnLst>
                                    <p:animRot by="21600000">
                                      <p:cBhvr>
                                        <p:cTn id="34" dur="500" fill="hold"/>
                                        <p:tgtEl>
                                          <p:spTgt spid="29"/>
                                        </p:tgtEl>
                                        <p:attrNameLst>
                                          <p:attrName>r</p:attrName>
                                        </p:attrNameLst>
                                      </p:cBhvr>
                                    </p:animRot>
                                  </p:childTnLst>
                                </p:cTn>
                              </p:par>
                              <p:par>
                                <p:cTn id="35" presetID="22" presetClass="entr" presetSubtype="4" repeatCount="indefinite"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par>
                                <p:cTn id="38" presetID="22" presetClass="entr" presetSubtype="4" repeatCount="indefinite"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par>
                                <p:cTn id="41" presetID="22" presetClass="entr" presetSubtype="1" repeatCount="indefinite"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par>
                                <p:cTn id="44" presetID="22" presetClass="entr" presetSubtype="1" repeatCount="indefinite"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par>
                                <p:cTn id="47" presetID="8" presetClass="emph" presetSubtype="0" repeatCount="indefinite" fill="hold" grpId="0" nodeType="withEffect">
                                  <p:stCondLst>
                                    <p:cond delay="0"/>
                                  </p:stCondLst>
                                  <p:childTnLst>
                                    <p:animRot by="21600000">
                                      <p:cBhvr>
                                        <p:cTn id="48" dur="500" fill="hold"/>
                                        <p:tgtEl>
                                          <p:spTgt spid="42"/>
                                        </p:tgtEl>
                                        <p:attrNameLst>
                                          <p:attrName>r</p:attrName>
                                        </p:attrNameLst>
                                      </p:cBhvr>
                                    </p:animRot>
                                  </p:childTnLst>
                                </p:cTn>
                              </p:par>
                              <p:par>
                                <p:cTn id="49" presetID="22" presetClass="entr" presetSubtype="4" repeatCount="indefinite"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repeatCount="indefinite"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down)">
                                      <p:cBhvr>
                                        <p:cTn id="54" dur="500"/>
                                        <p:tgtEl>
                                          <p:spTgt spid="53"/>
                                        </p:tgtEl>
                                      </p:cBhvr>
                                    </p:animEffect>
                                  </p:childTnLst>
                                </p:cTn>
                              </p:par>
                              <p:par>
                                <p:cTn id="55" presetID="22" presetClass="entr" presetSubtype="1" repeatCount="indefinite"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up)">
                                      <p:cBhvr>
                                        <p:cTn id="57" dur="500"/>
                                        <p:tgtEl>
                                          <p:spTgt spid="43"/>
                                        </p:tgtEl>
                                      </p:cBhvr>
                                    </p:animEffect>
                                  </p:childTnLst>
                                </p:cTn>
                              </p:par>
                              <p:par>
                                <p:cTn id="58" presetID="22" presetClass="entr" presetSubtype="1" repeatCount="indefinite"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8" grpId="0" animBg="1"/>
      <p:bldP spid="20" grpId="0" animBg="1"/>
      <p:bldP spid="21" grpId="0" animBg="1"/>
      <p:bldP spid="22" grpId="0" animBg="1"/>
      <p:bldP spid="23" grpId="0" animBg="1"/>
      <p:bldP spid="27" grpId="0" animBg="1"/>
      <p:bldP spid="29" grpId="0" animBg="1"/>
      <p:bldP spid="30" grpId="0" animBg="1"/>
      <p:bldP spid="32" grpId="0" animBg="1"/>
      <p:bldP spid="33" grpId="0" animBg="1"/>
      <p:bldP spid="40" grpId="0" animBg="1"/>
      <p:bldP spid="42" grpId="0" animBg="1"/>
      <p:bldP spid="43" grpId="0" animBg="1"/>
      <p:bldP spid="45" grpId="0" animBg="1"/>
      <p:bldP spid="46" grpId="0" animBg="1"/>
      <p:bldP spid="5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357826"/>
            <a:ext cx="8640000" cy="461665"/>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Blood clotting did not appear in </a:t>
            </a:r>
            <a:r>
              <a:rPr lang="en-US" sz="2400" b="1" dirty="0" smtClean="0">
                <a:solidFill>
                  <a:srgbClr val="FF0000"/>
                </a:solidFill>
                <a:latin typeface="Calibri" pitchFamily="34" charset="0"/>
                <a:cs typeface="Calibri" pitchFamily="34" charset="0"/>
              </a:rPr>
              <a:t>Stages 2a, 2b or 2c.  </a:t>
            </a:r>
          </a:p>
        </p:txBody>
      </p:sp>
      <p:sp>
        <p:nvSpPr>
          <p:cNvPr id="47"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Results </a:t>
            </a:r>
            <a:r>
              <a:rPr lang="en-US" sz="2800" u="sng" dirty="0" smtClean="0"/>
              <a:t>In R-AHD</a:t>
            </a:r>
            <a:r>
              <a:rPr lang="en-US" sz="2800" u="sng" baseline="30000" dirty="0" smtClean="0"/>
              <a:t>PR </a:t>
            </a:r>
            <a:r>
              <a:rPr lang="en-US" sz="2800" u="sng" dirty="0" smtClean="0"/>
              <a:t>sessions </a:t>
            </a:r>
            <a:r>
              <a:rPr lang="en-US" sz="2800" i="1" u="sng" dirty="0" smtClean="0"/>
              <a:t>(Stage 2)</a:t>
            </a:r>
            <a:endParaRPr lang="en-US" sz="2800" dirty="0" smtClean="0"/>
          </a:p>
        </p:txBody>
      </p:sp>
      <p:sp>
        <p:nvSpPr>
          <p:cNvPr id="48" name="Rectangle 47"/>
          <p:cNvSpPr/>
          <p:nvPr/>
        </p:nvSpPr>
        <p:spPr>
          <a:xfrm>
            <a:off x="0" y="0"/>
            <a:ext cx="569387" cy="923330"/>
          </a:xfrm>
          <a:prstGeom prst="rect">
            <a:avLst/>
          </a:prstGeom>
          <a:noFill/>
        </p:spPr>
        <p:txBody>
          <a:bodyPr wrap="square" lIns="91440" tIns="45720" rIns="91440" bIns="45720">
            <a:spAutoFit/>
          </a:bodyPr>
          <a:lstStyle/>
          <a:p>
            <a:pPr algn="ctr"/>
            <a:r>
              <a:rPr lang="en-US" sz="5400" b="1" cap="none" spc="0" dirty="0" smtClean="0">
                <a:ln w="3155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endParaRPr lang="en-US" sz="5400" b="1" cap="none" spc="0" dirty="0">
              <a:ln w="3155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9"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50"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1"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52"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53"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54"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5"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56"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57"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58"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59"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0"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61"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62"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63"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4"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65"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66"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67"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68"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69"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70"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71" name="AutoShape 3"/>
          <p:cNvSpPr>
            <a:spLocks noChangeArrowheads="1"/>
          </p:cNvSpPr>
          <p:nvPr/>
        </p:nvSpPr>
        <p:spPr bwMode="auto">
          <a:xfrm rot="16609938">
            <a:off x="3709402"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72"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3"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4"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5"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6"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7"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8"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9"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0"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81"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82"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83"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84" name="AutoShape 3"/>
          <p:cNvSpPr>
            <a:spLocks noChangeArrowheads="1"/>
          </p:cNvSpPr>
          <p:nvPr/>
        </p:nvSpPr>
        <p:spPr bwMode="auto">
          <a:xfrm rot="16609938">
            <a:off x="5937468"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85"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6"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7"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8"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9"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0"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1"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92"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93"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94"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5"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6" name="Rounded Rectangle 95"/>
          <p:cNvSpPr/>
          <p:nvPr/>
        </p:nvSpPr>
        <p:spPr>
          <a:xfrm>
            <a:off x="6157124" y="1357298"/>
            <a:ext cx="612000" cy="204311"/>
          </a:xfrm>
          <a:prstGeom prst="roundRect">
            <a:avLst/>
          </a:prstGeom>
          <a:solidFill>
            <a:schemeClr val="tx1"/>
          </a:solidFill>
          <a:ln>
            <a:solidFill>
              <a:srgbClr val="FF0000"/>
            </a:solidFill>
          </a:ln>
        </p:spPr>
        <p:txBody>
          <a:bodyPr wrap="square" rtlCol="1">
            <a:spAutoFit/>
          </a:bodyPr>
          <a:lstStyle/>
          <a:p>
            <a:pPr algn="l"/>
            <a:r>
              <a:rPr lang="en-US" sz="600" strike="sngStrike" dirty="0" smtClean="0">
                <a:solidFill>
                  <a:srgbClr val="FF0000"/>
                </a:solidFill>
                <a:latin typeface="Arial" pitchFamily="34" charset="0"/>
                <a:cs typeface="Arial" pitchFamily="34" charset="0"/>
              </a:rPr>
              <a:t>No Heparin</a:t>
            </a:r>
            <a:endParaRPr lang="ar-SA" sz="600" strike="sngStrike" dirty="0" smtClean="0">
              <a:solidFill>
                <a:srgbClr val="FF0000"/>
              </a:solidFill>
              <a:latin typeface="Arial" pitchFamily="34" charset="0"/>
              <a:cs typeface="Arial" pitchFamily="34" charset="0"/>
            </a:endParaRPr>
          </a:p>
        </p:txBody>
      </p:sp>
      <p:sp>
        <p:nvSpPr>
          <p:cNvPr id="97" name="Rectangle 96"/>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8" name="Rounded Rectangle 97"/>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99" name="Rectangle 98"/>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0" name="Rounded Rectangle 99"/>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01" name="Rectangle 100"/>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2" name="Rounded Rectangle 101"/>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03" name="Rectangle 102"/>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8" name="AutoShape 3"/>
          <p:cNvSpPr>
            <a:spLocks noChangeArrowheads="1"/>
          </p:cNvSpPr>
          <p:nvPr/>
        </p:nvSpPr>
        <p:spPr bwMode="auto">
          <a:xfrm rot="16609938">
            <a:off x="1494824"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09"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10"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chemeClr val="bg1"/>
            </a:solidFill>
            <a:miter lim="800000"/>
            <a:headEnd/>
            <a:tailEnd/>
          </a:ln>
          <a:effectLst/>
        </p:spPr>
        <p:txBody>
          <a:bodyPr wrap="none" anchor="ctr"/>
          <a:lstStyle/>
          <a:p>
            <a:endParaRPr lang="ar-SA"/>
          </a:p>
        </p:txBody>
      </p:sp>
      <p:sp>
        <p:nvSpPr>
          <p:cNvPr id="111" name="AutoShape 3"/>
          <p:cNvSpPr>
            <a:spLocks noChangeArrowheads="1"/>
          </p:cNvSpPr>
          <p:nvPr/>
        </p:nvSpPr>
        <p:spPr bwMode="auto">
          <a:xfrm rot="16609938">
            <a:off x="3730162"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12" name="AutoShape 3"/>
          <p:cNvSpPr>
            <a:spLocks noChangeArrowheads="1"/>
          </p:cNvSpPr>
          <p:nvPr/>
        </p:nvSpPr>
        <p:spPr bwMode="auto">
          <a:xfrm rot="16609938">
            <a:off x="5944740"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graphicFrame>
        <p:nvGraphicFramePr>
          <p:cNvPr id="125" name="Table 124"/>
          <p:cNvGraphicFramePr>
            <a:graphicFrameLocks noGrp="1"/>
          </p:cNvGraphicFramePr>
          <p:nvPr/>
        </p:nvGraphicFramePr>
        <p:xfrm>
          <a:off x="142844" y="3214687"/>
          <a:ext cx="8784000" cy="1764509"/>
        </p:xfrm>
        <a:graphic>
          <a:graphicData uri="http://schemas.openxmlformats.org/drawingml/2006/table">
            <a:tbl>
              <a:tblPr rtl="1" firstRow="1" bandRow="1">
                <a:tableStyleId>{2D5ABB26-0587-4C30-8999-92F81FD0307C}</a:tableStyleId>
              </a:tblPr>
              <a:tblGrid>
                <a:gridCol w="1963318"/>
                <a:gridCol w="2429700"/>
                <a:gridCol w="2169162"/>
                <a:gridCol w="2221820"/>
              </a:tblGrid>
              <a:tr h="314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2d</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2c</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2b</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2a</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No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Low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0072">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latin typeface="Calibri" pitchFamily="34" charset="0"/>
                          <a:cs typeface="Calibri" pitchFamily="34" charset="0"/>
                        </a:rPr>
                        <a:t>mixed DNHD/AHD</a:t>
                      </a:r>
                      <a:r>
                        <a:rPr lang="en-US" sz="1800" i="1" baseline="30000" dirty="0" smtClean="0">
                          <a:latin typeface="Calibri" pitchFamily="34" charset="0"/>
                          <a:cs typeface="Calibri" pitchFamily="34" charset="0"/>
                        </a:rPr>
                        <a:t>PR </a:t>
                      </a:r>
                      <a:r>
                        <a:rPr lang="en-US" sz="1800" i="1" dirty="0" smtClean="0">
                          <a:latin typeface="Calibri" pitchFamily="34" charset="0"/>
                          <a:cs typeface="Calibri" pitchFamily="34" charset="0"/>
                        </a:rPr>
                        <a:t>sessions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909">
                <a:tc>
                  <a:txBody>
                    <a:bodyPr/>
                    <a:lstStyle/>
                    <a:p>
                      <a:pPr marL="0" algn="ctr" rtl="0" eaLnBrk="1" latinLnBrk="0" hangingPunct="1">
                        <a:spcBef>
                          <a:spcPts val="0"/>
                        </a:spcBef>
                        <a:spcAft>
                          <a:spcPts val="0"/>
                        </a:spcAft>
                      </a:pPr>
                      <a:r>
                        <a:rPr lang="en-US" sz="1400" b="0" kern="1200" smtClean="0">
                          <a:solidFill>
                            <a:srgbClr val="FFFF00"/>
                          </a:solidFill>
                          <a:latin typeface="Calibri"/>
                          <a:ea typeface="+mn-ea"/>
                          <a:cs typeface="Calibri"/>
                        </a:rPr>
                        <a:t>No</a:t>
                      </a:r>
                      <a:r>
                        <a:rPr lang="en-US" sz="1400" b="0" kern="1200" baseline="0" smtClean="0">
                          <a:solidFill>
                            <a:srgbClr val="FFFF00"/>
                          </a:solidFill>
                          <a:latin typeface="Calibri"/>
                          <a:ea typeface="+mn-ea"/>
                          <a:cs typeface="Calibri"/>
                        </a:rPr>
                        <a:t> Blood Clotting</a:t>
                      </a:r>
                      <a:endParaRPr lang="ar-SA" sz="1400" b="0" kern="120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spcBef>
                          <a:spcPts val="0"/>
                        </a:spcBef>
                        <a:spcAft>
                          <a:spcPts val="0"/>
                        </a:spcAft>
                      </a:pPr>
                      <a:r>
                        <a:rPr lang="en-US" sz="1400" b="0" kern="1200" smtClean="0">
                          <a:solidFill>
                            <a:srgbClr val="FFFF00"/>
                          </a:solidFill>
                          <a:latin typeface="Calibri"/>
                          <a:ea typeface="+mn-ea"/>
                          <a:cs typeface="Calibri"/>
                        </a:rPr>
                        <a:t>No</a:t>
                      </a:r>
                      <a:r>
                        <a:rPr lang="en-US" sz="1400" b="0" kern="1200" baseline="0" smtClean="0">
                          <a:solidFill>
                            <a:srgbClr val="FFFF00"/>
                          </a:solidFill>
                          <a:latin typeface="Calibri"/>
                          <a:ea typeface="+mn-ea"/>
                          <a:cs typeface="Calibri"/>
                        </a:rPr>
                        <a:t> Blood Clotting</a:t>
                      </a:r>
                      <a:endParaRPr lang="ar-SA" sz="1400" b="0" kern="120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spcBef>
                          <a:spcPts val="0"/>
                        </a:spcBef>
                        <a:spcAft>
                          <a:spcPts val="0"/>
                        </a:spcAft>
                      </a:pPr>
                      <a:r>
                        <a:rPr lang="en-US" sz="1400" b="0" kern="1200" smtClean="0">
                          <a:solidFill>
                            <a:srgbClr val="FFFF00"/>
                          </a:solidFill>
                          <a:latin typeface="Calibri"/>
                          <a:ea typeface="+mn-ea"/>
                          <a:cs typeface="Calibri"/>
                        </a:rPr>
                        <a:t>No</a:t>
                      </a:r>
                      <a:r>
                        <a:rPr lang="en-US" sz="1400" b="0" kern="1200" baseline="0" smtClean="0">
                          <a:solidFill>
                            <a:srgbClr val="FFFF00"/>
                          </a:solidFill>
                          <a:latin typeface="Calibri"/>
                          <a:ea typeface="+mn-ea"/>
                          <a:cs typeface="Calibri"/>
                        </a:rPr>
                        <a:t> Blood Clotting</a:t>
                      </a:r>
                      <a:endParaRPr lang="ar-SA" sz="1400" b="0" kern="120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spcBef>
                          <a:spcPts val="0"/>
                        </a:spcBef>
                        <a:spcAft>
                          <a:spcPts val="0"/>
                        </a:spcAft>
                      </a:pPr>
                      <a:r>
                        <a:rPr lang="en-US" sz="1400" b="0" kern="1200" dirty="0" smtClean="0">
                          <a:solidFill>
                            <a:srgbClr val="FFFF00"/>
                          </a:solidFill>
                          <a:latin typeface="Calibri"/>
                          <a:ea typeface="+mn-ea"/>
                          <a:cs typeface="Calibri"/>
                        </a:rPr>
                        <a:t>No</a:t>
                      </a:r>
                      <a:r>
                        <a:rPr lang="en-US" sz="1400" b="0" kern="1200" baseline="0" dirty="0" smtClean="0">
                          <a:solidFill>
                            <a:srgbClr val="FFFF00"/>
                          </a:solidFill>
                          <a:latin typeface="Calibri"/>
                          <a:ea typeface="+mn-ea"/>
                          <a:cs typeface="Calibri"/>
                        </a:rPr>
                        <a:t> Blood Clotting</a:t>
                      </a:r>
                      <a:endParaRPr lang="ar-SA" sz="1400" b="0" kern="1200" dirty="0">
                        <a:solidFill>
                          <a:srgbClr val="FFFF0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62"/>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animEffect transition="in" filter="wipe(down)">
                                      <p:cBhvr>
                                        <p:cTn id="9" dur="500"/>
                                        <p:tgtEl>
                                          <p:spTgt spid="53"/>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down)">
                                      <p:cBhvr>
                                        <p:cTn id="12" dur="500"/>
                                        <p:tgtEl>
                                          <p:spTgt spid="60"/>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up)">
                                      <p:cBhvr>
                                        <p:cTn id="18" dur="500"/>
                                        <p:tgtEl>
                                          <p:spTgt spid="52"/>
                                        </p:tgtEl>
                                      </p:cBhvr>
                                    </p:animEffect>
                                  </p:childTnLst>
                                </p:cTn>
                              </p:par>
                              <p:par>
                                <p:cTn id="19" presetID="22" presetClass="entr" presetSubtype="1" repeatCount="indefinite"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up)">
                                      <p:cBhvr>
                                        <p:cTn id="21" dur="500"/>
                                        <p:tgtEl>
                                          <p:spTgt spid="63"/>
                                        </p:tgtEl>
                                      </p:cBhvr>
                                    </p:animEffect>
                                  </p:childTnLst>
                                </p:cTn>
                              </p:par>
                              <p:par>
                                <p:cTn id="22" presetID="22" presetClass="entr" presetSubtype="1" repeatCount="indefinite"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500"/>
                                        <p:tgtEl>
                                          <p:spTgt spid="64"/>
                                        </p:tgtEl>
                                      </p:cBhvr>
                                    </p:animEffect>
                                  </p:childTnLst>
                                </p:cTn>
                              </p:par>
                              <p:par>
                                <p:cTn id="25" presetID="22" presetClass="entr" presetSubtype="4" repeatCount="indefinite"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par>
                                <p:cTn id="28" presetID="22" presetClass="entr" presetSubtype="4" repeatCount="indefinite"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down)">
                                      <p:cBhvr>
                                        <p:cTn id="30" dur="500"/>
                                        <p:tgtEl>
                                          <p:spTgt spid="69"/>
                                        </p:tgtEl>
                                      </p:cBhvr>
                                    </p:animEffect>
                                  </p:childTnLst>
                                </p:cTn>
                              </p:par>
                              <p:par>
                                <p:cTn id="31" presetID="8" presetClass="emph" presetSubtype="0" repeatCount="indefinite" fill="hold" grpId="0" nodeType="withEffect">
                                  <p:stCondLst>
                                    <p:cond delay="0"/>
                                  </p:stCondLst>
                                  <p:childTnLst>
                                    <p:animRot by="21600000">
                                      <p:cBhvr>
                                        <p:cTn id="32" dur="500" fill="hold"/>
                                        <p:tgtEl>
                                          <p:spTgt spid="71"/>
                                        </p:tgtEl>
                                        <p:attrNameLst>
                                          <p:attrName>r</p:attrName>
                                        </p:attrNameLst>
                                      </p:cBhvr>
                                    </p:animRot>
                                  </p:childTnLst>
                                </p:cTn>
                              </p:par>
                              <p:par>
                                <p:cTn id="33" presetID="22" presetClass="entr" presetSubtype="4" repeatCount="indefinite"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down)">
                                      <p:cBhvr>
                                        <p:cTn id="35" dur="500"/>
                                        <p:tgtEl>
                                          <p:spTgt spid="75"/>
                                        </p:tgtEl>
                                      </p:cBhvr>
                                    </p:animEffect>
                                  </p:childTnLst>
                                </p:cTn>
                              </p:par>
                              <p:par>
                                <p:cTn id="36" presetID="22" presetClass="entr" presetSubtype="4" repeatCount="indefinite"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down)">
                                      <p:cBhvr>
                                        <p:cTn id="38" dur="500"/>
                                        <p:tgtEl>
                                          <p:spTgt spid="82"/>
                                        </p:tgtEl>
                                      </p:cBhvr>
                                    </p:animEffect>
                                  </p:childTnLst>
                                </p:cTn>
                              </p:par>
                              <p:par>
                                <p:cTn id="39" presetID="22" presetClass="entr" presetSubtype="1" repeatCount="indefinite"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up)">
                                      <p:cBhvr>
                                        <p:cTn id="41" dur="500"/>
                                        <p:tgtEl>
                                          <p:spTgt spid="72"/>
                                        </p:tgtEl>
                                      </p:cBhvr>
                                    </p:animEffect>
                                  </p:childTnLst>
                                </p:cTn>
                              </p:par>
                              <p:par>
                                <p:cTn id="42" presetID="22" presetClass="entr" presetSubtype="1" repeatCount="indefinite"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up)">
                                      <p:cBhvr>
                                        <p:cTn id="44" dur="500"/>
                                        <p:tgtEl>
                                          <p:spTgt spid="74"/>
                                        </p:tgtEl>
                                      </p:cBhvr>
                                    </p:animEffect>
                                  </p:childTnLst>
                                </p:cTn>
                              </p:par>
                              <p:par>
                                <p:cTn id="45" presetID="8" presetClass="emph" presetSubtype="0" repeatCount="indefinite" fill="hold" grpId="0" nodeType="withEffect">
                                  <p:stCondLst>
                                    <p:cond delay="0"/>
                                  </p:stCondLst>
                                  <p:childTnLst>
                                    <p:animRot by="21600000">
                                      <p:cBhvr>
                                        <p:cTn id="46" dur="500" fill="hold"/>
                                        <p:tgtEl>
                                          <p:spTgt spid="84"/>
                                        </p:tgtEl>
                                        <p:attrNameLst>
                                          <p:attrName>r</p:attrName>
                                        </p:attrNameLst>
                                      </p:cBhvr>
                                    </p:animRot>
                                  </p:childTnLst>
                                </p:cTn>
                              </p:par>
                              <p:par>
                                <p:cTn id="47" presetID="22" presetClass="entr" presetSubtype="4" repeatCount="indefinite"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wipe(down)">
                                      <p:cBhvr>
                                        <p:cTn id="49" dur="500"/>
                                        <p:tgtEl>
                                          <p:spTgt spid="88"/>
                                        </p:tgtEl>
                                      </p:cBhvr>
                                    </p:animEffect>
                                  </p:childTnLst>
                                </p:cTn>
                              </p:par>
                              <p:par>
                                <p:cTn id="50" presetID="22" presetClass="entr" presetSubtype="4" repeatCount="indefinite"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down)">
                                      <p:cBhvr>
                                        <p:cTn id="52" dur="500"/>
                                        <p:tgtEl>
                                          <p:spTgt spid="95"/>
                                        </p:tgtEl>
                                      </p:cBhvr>
                                    </p:animEffect>
                                  </p:childTnLst>
                                </p:cTn>
                              </p:par>
                              <p:par>
                                <p:cTn id="53" presetID="22" presetClass="entr" presetSubtype="1" repeatCount="indefinite"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wipe(up)">
                                      <p:cBhvr>
                                        <p:cTn id="55" dur="500"/>
                                        <p:tgtEl>
                                          <p:spTgt spid="85"/>
                                        </p:tgtEl>
                                      </p:cBhvr>
                                    </p:animEffect>
                                  </p:childTnLst>
                                </p:cTn>
                              </p:par>
                              <p:par>
                                <p:cTn id="56" presetID="22" presetClass="entr" presetSubtype="1" repeatCount="indefinite" fill="hold" grpId="0"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wipe(up)">
                                      <p:cBhvr>
                                        <p:cTn id="58" dur="500"/>
                                        <p:tgtEl>
                                          <p:spTgt spid="87"/>
                                        </p:tgtEl>
                                      </p:cBhvr>
                                    </p:animEffect>
                                  </p:childTnLst>
                                </p:cTn>
                              </p:par>
                              <p:par>
                                <p:cTn id="59" presetID="8" presetClass="emph" presetSubtype="0" repeatCount="indefinite" fill="hold" grpId="0" nodeType="withEffect">
                                  <p:stCondLst>
                                    <p:cond delay="0"/>
                                  </p:stCondLst>
                                  <p:childTnLst>
                                    <p:animRot by="21600000">
                                      <p:cBhvr>
                                        <p:cTn id="60" dur="500" fill="hold"/>
                                        <p:tgtEl>
                                          <p:spTgt spid="108"/>
                                        </p:tgtEl>
                                        <p:attrNameLst>
                                          <p:attrName>r</p:attrName>
                                        </p:attrNameLst>
                                      </p:cBhvr>
                                    </p:animRot>
                                  </p:childTnLst>
                                </p:cTn>
                              </p:par>
                              <p:par>
                                <p:cTn id="61" presetID="8" presetClass="emph" presetSubtype="0" repeatCount="indefinite" fill="hold" grpId="0" nodeType="withEffect">
                                  <p:stCondLst>
                                    <p:cond delay="0"/>
                                  </p:stCondLst>
                                  <p:childTnLst>
                                    <p:animRot by="21600000">
                                      <p:cBhvr>
                                        <p:cTn id="62" dur="500" fill="hold"/>
                                        <p:tgtEl>
                                          <p:spTgt spid="109"/>
                                        </p:tgtEl>
                                        <p:attrNameLst>
                                          <p:attrName>r</p:attrName>
                                        </p:attrNameLst>
                                      </p:cBhvr>
                                    </p:animRot>
                                  </p:childTnLst>
                                </p:cTn>
                              </p:par>
                              <p:par>
                                <p:cTn id="63" presetID="8" presetClass="emph" presetSubtype="0" repeatCount="indefinite" fill="hold" grpId="0" nodeType="withEffect">
                                  <p:stCondLst>
                                    <p:cond delay="0"/>
                                  </p:stCondLst>
                                  <p:childTnLst>
                                    <p:animRot by="21600000">
                                      <p:cBhvr>
                                        <p:cTn id="64" dur="500" fill="hold"/>
                                        <p:tgtEl>
                                          <p:spTgt spid="110"/>
                                        </p:tgtEl>
                                        <p:attrNameLst>
                                          <p:attrName>r</p:attrName>
                                        </p:attrNameLst>
                                      </p:cBhvr>
                                    </p:animRot>
                                  </p:childTnLst>
                                </p:cTn>
                              </p:par>
                              <p:par>
                                <p:cTn id="65" presetID="3" presetClass="entr" presetSubtype="10" repeatCount="indefinite" fill="hold" grpId="1" nodeType="withEffect">
                                  <p:stCondLst>
                                    <p:cond delay="0"/>
                                  </p:stCondLst>
                                  <p:childTnLst>
                                    <p:set>
                                      <p:cBhvr>
                                        <p:cTn id="66" dur="1" fill="hold">
                                          <p:stCondLst>
                                            <p:cond delay="0"/>
                                          </p:stCondLst>
                                        </p:cTn>
                                        <p:tgtEl>
                                          <p:spTgt spid="110"/>
                                        </p:tgtEl>
                                        <p:attrNameLst>
                                          <p:attrName>style.visibility</p:attrName>
                                        </p:attrNameLst>
                                      </p:cBhvr>
                                      <p:to>
                                        <p:strVal val="visible"/>
                                      </p:to>
                                    </p:set>
                                    <p:animEffect transition="in" filter="blinds(horizontal)">
                                      <p:cBhvr>
                                        <p:cTn id="67" dur="500"/>
                                        <p:tgtEl>
                                          <p:spTgt spid="110"/>
                                        </p:tgtEl>
                                      </p:cBhvr>
                                    </p:animEffect>
                                  </p:childTnLst>
                                </p:cTn>
                              </p:par>
                              <p:par>
                                <p:cTn id="68" presetID="8" presetClass="emph" presetSubtype="0" repeatCount="indefinite" fill="hold" grpId="0" nodeType="withEffect">
                                  <p:stCondLst>
                                    <p:cond delay="0"/>
                                  </p:stCondLst>
                                  <p:childTnLst>
                                    <p:animRot by="21600000">
                                      <p:cBhvr>
                                        <p:cTn id="69" dur="500" fill="hold"/>
                                        <p:tgtEl>
                                          <p:spTgt spid="111"/>
                                        </p:tgtEl>
                                        <p:attrNameLst>
                                          <p:attrName>r</p:attrName>
                                        </p:attrNameLst>
                                      </p:cBhvr>
                                    </p:animRot>
                                  </p:childTnLst>
                                </p:cTn>
                              </p:par>
                              <p:par>
                                <p:cTn id="70" presetID="8" presetClass="emph" presetSubtype="0" repeatCount="indefinite" fill="hold" grpId="0" nodeType="withEffect">
                                  <p:stCondLst>
                                    <p:cond delay="0"/>
                                  </p:stCondLst>
                                  <p:childTnLst>
                                    <p:animRot by="21600000">
                                      <p:cBhvr>
                                        <p:cTn id="71" dur="500" fill="hold"/>
                                        <p:tgtEl>
                                          <p:spTgt spid="1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3" grpId="0" animBg="1"/>
      <p:bldP spid="60" grpId="0" animBg="1"/>
      <p:bldP spid="62" grpId="0" animBg="1"/>
      <p:bldP spid="63" grpId="0" animBg="1"/>
      <p:bldP spid="64" grpId="0" animBg="1"/>
      <p:bldP spid="65" grpId="0" animBg="1"/>
      <p:bldP spid="69" grpId="0" animBg="1"/>
      <p:bldP spid="71" grpId="0" animBg="1"/>
      <p:bldP spid="72" grpId="0" animBg="1"/>
      <p:bldP spid="74" grpId="0" animBg="1"/>
      <p:bldP spid="75" grpId="0" animBg="1"/>
      <p:bldP spid="82" grpId="0" animBg="1"/>
      <p:bldP spid="84" grpId="0" animBg="1"/>
      <p:bldP spid="85" grpId="0" animBg="1"/>
      <p:bldP spid="87" grpId="0" animBg="1"/>
      <p:bldP spid="88" grpId="0" animBg="1"/>
      <p:bldP spid="95" grpId="0" animBg="1"/>
      <p:bldP spid="108" grpId="0" animBg="1"/>
      <p:bldP spid="109" grpId="0" animBg="1"/>
      <p:bldP spid="110" grpId="0" animBg="1"/>
      <p:bldP spid="110" grpId="1" animBg="1"/>
      <p:bldP spid="111" grpId="0" animBg="1"/>
      <p:bldP spid="1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Results </a:t>
            </a:r>
            <a:r>
              <a:rPr lang="en-US" sz="2800" u="sng" dirty="0" smtClean="0"/>
              <a:t>In R-AHD</a:t>
            </a:r>
            <a:r>
              <a:rPr lang="en-US" sz="2800" u="sng" baseline="30000" dirty="0" smtClean="0"/>
              <a:t>PR </a:t>
            </a:r>
            <a:r>
              <a:rPr lang="en-US" sz="2800" u="sng" dirty="0" smtClean="0"/>
              <a:t>sessions </a:t>
            </a:r>
            <a:r>
              <a:rPr lang="en-US" sz="2800" i="1" u="sng" dirty="0" smtClean="0"/>
              <a:t>(Stage 2)</a:t>
            </a:r>
            <a:endParaRPr lang="en-US" sz="2800" dirty="0" smtClean="0"/>
          </a:p>
        </p:txBody>
      </p:sp>
      <p:pic>
        <p:nvPicPr>
          <p:cNvPr id="117"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118"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9"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20"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1"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2"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3"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4"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5"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26"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27"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28"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29"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130"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31"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32"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33"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34"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35"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36"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37"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38"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139" name="AutoShape 3"/>
          <p:cNvSpPr>
            <a:spLocks noChangeArrowheads="1"/>
          </p:cNvSpPr>
          <p:nvPr/>
        </p:nvSpPr>
        <p:spPr bwMode="auto">
          <a:xfrm rot="16609938">
            <a:off x="3709402"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40"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41"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42"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43"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44"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45"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46"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47"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48"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49"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50"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51"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152" name="AutoShape 3"/>
          <p:cNvSpPr>
            <a:spLocks noChangeArrowheads="1"/>
          </p:cNvSpPr>
          <p:nvPr/>
        </p:nvSpPr>
        <p:spPr bwMode="auto">
          <a:xfrm rot="16609938">
            <a:off x="5937468"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53"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54"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55"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56"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57"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58"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59"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60"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61"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62"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63"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64" name="Rounded Rectangle 163"/>
          <p:cNvSpPr/>
          <p:nvPr/>
        </p:nvSpPr>
        <p:spPr>
          <a:xfrm>
            <a:off x="6157124" y="1357298"/>
            <a:ext cx="612000" cy="204311"/>
          </a:xfrm>
          <a:prstGeom prst="roundRect">
            <a:avLst/>
          </a:prstGeom>
          <a:solidFill>
            <a:schemeClr val="tx1"/>
          </a:solidFill>
          <a:ln>
            <a:solidFill>
              <a:srgbClr val="FF0000"/>
            </a:solidFill>
          </a:ln>
        </p:spPr>
        <p:txBody>
          <a:bodyPr wrap="square" rtlCol="1">
            <a:spAutoFit/>
          </a:bodyPr>
          <a:lstStyle/>
          <a:p>
            <a:pPr algn="l"/>
            <a:r>
              <a:rPr lang="en-US" sz="600" strike="sngStrike" dirty="0" smtClean="0">
                <a:solidFill>
                  <a:srgbClr val="FF0000"/>
                </a:solidFill>
                <a:latin typeface="Arial" pitchFamily="34" charset="0"/>
                <a:cs typeface="Arial" pitchFamily="34" charset="0"/>
              </a:rPr>
              <a:t>No Heparin</a:t>
            </a:r>
            <a:endParaRPr lang="ar-SA" sz="600" strike="sngStrike" dirty="0" smtClean="0">
              <a:solidFill>
                <a:srgbClr val="FF0000"/>
              </a:solidFill>
              <a:latin typeface="Arial" pitchFamily="34" charset="0"/>
              <a:cs typeface="Arial" pitchFamily="34" charset="0"/>
            </a:endParaRPr>
          </a:p>
        </p:txBody>
      </p:sp>
      <p:sp>
        <p:nvSpPr>
          <p:cNvPr id="165" name="Rectangle 164"/>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6" name="Rounded Rectangle 165"/>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67" name="Rectangle 166"/>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8" name="Rounded Rectangle 167"/>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69" name="Rectangle 168"/>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0" name="Rounded Rectangle 169"/>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71" name="Rectangle 170"/>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6" name="AutoShape 3"/>
          <p:cNvSpPr>
            <a:spLocks noChangeArrowheads="1"/>
          </p:cNvSpPr>
          <p:nvPr/>
        </p:nvSpPr>
        <p:spPr bwMode="auto">
          <a:xfrm rot="16609938">
            <a:off x="1494824"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77"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78"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chemeClr val="bg1"/>
            </a:solidFill>
            <a:miter lim="800000"/>
            <a:headEnd/>
            <a:tailEnd/>
          </a:ln>
          <a:effectLst/>
        </p:spPr>
        <p:txBody>
          <a:bodyPr wrap="none" anchor="ctr"/>
          <a:lstStyle/>
          <a:p>
            <a:endParaRPr lang="ar-SA"/>
          </a:p>
        </p:txBody>
      </p:sp>
      <p:sp>
        <p:nvSpPr>
          <p:cNvPr id="179" name="AutoShape 3"/>
          <p:cNvSpPr>
            <a:spLocks noChangeArrowheads="1"/>
          </p:cNvSpPr>
          <p:nvPr/>
        </p:nvSpPr>
        <p:spPr bwMode="auto">
          <a:xfrm rot="16609938">
            <a:off x="3730162"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80" name="AutoShape 3"/>
          <p:cNvSpPr>
            <a:spLocks noChangeArrowheads="1"/>
          </p:cNvSpPr>
          <p:nvPr/>
        </p:nvSpPr>
        <p:spPr bwMode="auto">
          <a:xfrm rot="16609938">
            <a:off x="5944740"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graphicFrame>
        <p:nvGraphicFramePr>
          <p:cNvPr id="74" name="Table 73"/>
          <p:cNvGraphicFramePr>
            <a:graphicFrameLocks noGrp="1"/>
          </p:cNvGraphicFramePr>
          <p:nvPr/>
        </p:nvGraphicFramePr>
        <p:xfrm>
          <a:off x="142844" y="3214686"/>
          <a:ext cx="8784000" cy="2560320"/>
        </p:xfrm>
        <a:graphic>
          <a:graphicData uri="http://schemas.openxmlformats.org/drawingml/2006/table">
            <a:tbl>
              <a:tblPr rtl="1" firstRow="1" bandRow="1">
                <a:tableStyleId>{2D5ABB26-0587-4C30-8999-92F81FD0307C}</a:tableStyleId>
              </a:tblPr>
              <a:tblGrid>
                <a:gridCol w="1963318"/>
                <a:gridCol w="2429700"/>
                <a:gridCol w="2169162"/>
                <a:gridCol w="2221820"/>
              </a:tblGrid>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2d</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2c</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2b</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2a</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No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Low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latin typeface="Calibri" pitchFamily="34" charset="0"/>
                          <a:cs typeface="Calibri" pitchFamily="34" charset="0"/>
                        </a:rPr>
                        <a:t>mixed DNHD/AHD</a:t>
                      </a:r>
                      <a:r>
                        <a:rPr lang="en-US" sz="1800" i="1" baseline="30000" dirty="0" smtClean="0">
                          <a:latin typeface="Calibri" pitchFamily="34" charset="0"/>
                          <a:cs typeface="Calibri" pitchFamily="34" charset="0"/>
                        </a:rPr>
                        <a:t>PR </a:t>
                      </a:r>
                      <a:r>
                        <a:rPr lang="en-US" sz="1800" i="1" dirty="0" smtClean="0">
                          <a:latin typeface="Calibri" pitchFamily="34" charset="0"/>
                          <a:cs typeface="Calibri" pitchFamily="34" charset="0"/>
                        </a:rPr>
                        <a:t>sessions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16">
                <a:tc>
                  <a:txBody>
                    <a:bodyPr/>
                    <a:lstStyle/>
                    <a:p>
                      <a:pPr algn="l" rtl="0"/>
                      <a:r>
                        <a:rPr lang="en-US" sz="1800" dirty="0" smtClean="0">
                          <a:latin typeface="Calibri" pitchFamily="34" charset="0"/>
                          <a:cs typeface="Calibri" pitchFamily="34" charset="0"/>
                        </a:rPr>
                        <a:t>  </a:t>
                      </a:r>
                      <a:endParaRPr lang="en-US" sz="1800" b="0" i="0" u="none" strike="noStrike" kern="12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cs typeface="Calibri" pitchFamily="34" charset="0"/>
                        </a:rPr>
                        <a:t> The PTT was widely fluctuating around the target PTT, </a:t>
                      </a:r>
                      <a:r>
                        <a:rPr lang="en-US" sz="1800" dirty="0" smtClean="0">
                          <a:solidFill>
                            <a:srgbClr val="FFFF00"/>
                          </a:solidFill>
                          <a:latin typeface="Calibri" pitchFamily="34" charset="0"/>
                          <a:cs typeface="Calibri" pitchFamily="34" charset="0"/>
                        </a:rPr>
                        <a:t>as shown in  the Figure: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dirty="0" smtClean="0">
                          <a:latin typeface="Calibri" pitchFamily="34" charset="0"/>
                          <a:cs typeface="Calibri" pitchFamily="34" charset="0"/>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1" name="Rectangle 70"/>
          <p:cNvSpPr/>
          <p:nvPr/>
        </p:nvSpPr>
        <p:spPr>
          <a:xfrm>
            <a:off x="71406" y="546752"/>
            <a:ext cx="2286016" cy="5454016"/>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Rectangle 71"/>
          <p:cNvSpPr/>
          <p:nvPr/>
        </p:nvSpPr>
        <p:spPr>
          <a:xfrm>
            <a:off x="4572000" y="546752"/>
            <a:ext cx="4447670" cy="5525454"/>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Rectangle 47"/>
          <p:cNvSpPr/>
          <p:nvPr/>
        </p:nvSpPr>
        <p:spPr>
          <a:xfrm>
            <a:off x="0" y="0"/>
            <a:ext cx="569387" cy="923330"/>
          </a:xfrm>
          <a:prstGeom prst="rect">
            <a:avLst/>
          </a:prstGeom>
          <a:solidFill>
            <a:schemeClr val="tx1"/>
          </a:solidFill>
        </p:spPr>
        <p:txBody>
          <a:bodyPr wrap="square" lIns="91440" tIns="45720" rIns="91440" bIns="45720">
            <a:spAutoFit/>
          </a:bodyPr>
          <a:lstStyle/>
          <a:p>
            <a:pPr algn="ctr"/>
            <a:r>
              <a:rPr lang="en-US" sz="5400" b="1" cap="none" spc="0" dirty="0" smtClean="0">
                <a:ln w="3810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endParaRPr lang="en-US" sz="5400" b="1" cap="none" spc="0" dirty="0">
              <a:ln w="3810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139"/>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143"/>
                                        </p:tgtEl>
                                        <p:attrNameLst>
                                          <p:attrName>style.visibility</p:attrName>
                                        </p:attrNameLst>
                                      </p:cBhvr>
                                      <p:to>
                                        <p:strVal val="visible"/>
                                      </p:to>
                                    </p:set>
                                    <p:animEffect transition="in" filter="wipe(down)">
                                      <p:cBhvr>
                                        <p:cTn id="9" dur="500"/>
                                        <p:tgtEl>
                                          <p:spTgt spid="143"/>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wipe(down)">
                                      <p:cBhvr>
                                        <p:cTn id="12" dur="500"/>
                                        <p:tgtEl>
                                          <p:spTgt spid="150"/>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wipe(up)">
                                      <p:cBhvr>
                                        <p:cTn id="15" dur="500"/>
                                        <p:tgtEl>
                                          <p:spTgt spid="140"/>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wipe(up)">
                                      <p:cBhvr>
                                        <p:cTn id="18" dur="500"/>
                                        <p:tgtEl>
                                          <p:spTgt spid="142"/>
                                        </p:tgtEl>
                                      </p:cBhvr>
                                    </p:animEffect>
                                  </p:childTnLst>
                                </p:cTn>
                              </p:par>
                              <p:par>
                                <p:cTn id="19" presetID="8" presetClass="emph" presetSubtype="0" repeatCount="indefinite" fill="hold" grpId="0" nodeType="withEffect">
                                  <p:stCondLst>
                                    <p:cond delay="0"/>
                                  </p:stCondLst>
                                  <p:childTnLst>
                                    <p:animRot by="21600000">
                                      <p:cBhvr>
                                        <p:cTn id="20" dur="500" fill="hold"/>
                                        <p:tgtEl>
                                          <p:spTgt spid="1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2" grpId="0" animBg="1"/>
      <p:bldP spid="143" grpId="0" animBg="1"/>
      <p:bldP spid="150" grpId="0" animBg="1"/>
      <p:bldP spid="17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endParaRPr lang="ar-SA"/>
          </a:p>
        </p:txBody>
      </p:sp>
      <p:sp>
        <p:nvSpPr>
          <p:cNvPr id="3" name="Subtitle 2"/>
          <p:cNvSpPr>
            <a:spLocks noGrp="1"/>
          </p:cNvSpPr>
          <p:nvPr>
            <p:ph type="subTitle" sz="quarter" idx="1"/>
          </p:nvPr>
        </p:nvSpPr>
        <p:spPr/>
        <p:txBody>
          <a:bodyPr/>
          <a:lstStyle/>
          <a:p>
            <a:endParaRPr lang="ar-SA"/>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955589"/>
            <a:ext cx="8640000" cy="830997"/>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There was no significant difference between the mean dose of heparin used in </a:t>
            </a:r>
            <a:r>
              <a:rPr lang="en-US" sz="2400" b="1" dirty="0" smtClean="0">
                <a:solidFill>
                  <a:srgbClr val="FF0000"/>
                </a:solidFill>
                <a:latin typeface="Calibri" pitchFamily="34" charset="0"/>
                <a:cs typeface="Calibri" pitchFamily="34" charset="0"/>
              </a:rPr>
              <a:t>Stage 2b </a:t>
            </a:r>
            <a:r>
              <a:rPr lang="en-US" sz="2400" dirty="0" smtClean="0">
                <a:latin typeface="Calibri" pitchFamily="34" charset="0"/>
                <a:cs typeface="Calibri" pitchFamily="34" charset="0"/>
              </a:rPr>
              <a:t>compared to </a:t>
            </a:r>
            <a:r>
              <a:rPr lang="en-US" sz="2400" b="1" dirty="0" smtClean="0">
                <a:solidFill>
                  <a:srgbClr val="FF0000"/>
                </a:solidFill>
                <a:latin typeface="Calibri" pitchFamily="34" charset="0"/>
                <a:cs typeface="Calibri" pitchFamily="34" charset="0"/>
              </a:rPr>
              <a:t>Stage 2d (control)</a:t>
            </a:r>
            <a:r>
              <a:rPr lang="en-US" sz="2400" dirty="0" smtClean="0">
                <a:latin typeface="Calibri" pitchFamily="34" charset="0"/>
                <a:cs typeface="Calibri" pitchFamily="34" charset="0"/>
              </a:rPr>
              <a:t>. </a:t>
            </a:r>
          </a:p>
        </p:txBody>
      </p:sp>
      <p:sp>
        <p:nvSpPr>
          <p:cNvPr id="47"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Results </a:t>
            </a:r>
            <a:r>
              <a:rPr lang="en-US" sz="2800" u="sng" dirty="0" smtClean="0"/>
              <a:t>In R-AHD</a:t>
            </a:r>
            <a:r>
              <a:rPr lang="en-US" sz="2800" u="sng" baseline="30000" dirty="0" smtClean="0"/>
              <a:t>PR </a:t>
            </a:r>
            <a:r>
              <a:rPr lang="en-US" sz="2800" u="sng" dirty="0" smtClean="0"/>
              <a:t>sessions </a:t>
            </a:r>
            <a:r>
              <a:rPr lang="en-US" sz="2800" i="1" u="sng" dirty="0" smtClean="0"/>
              <a:t>(Stage 2)</a:t>
            </a:r>
            <a:endParaRPr lang="en-US" sz="2800" dirty="0" smtClean="0"/>
          </a:p>
        </p:txBody>
      </p:sp>
      <p:pic>
        <p:nvPicPr>
          <p:cNvPr id="70" name="Picture 2"/>
          <p:cNvPicPr>
            <a:picLocks noChangeAspect="1" noChangeArrowheads="1"/>
          </p:cNvPicPr>
          <p:nvPr/>
        </p:nvPicPr>
        <p:blipFill>
          <a:blip r:embed="rId3"/>
          <a:srcRect/>
          <a:stretch>
            <a:fillRect/>
          </a:stretch>
        </p:blipFill>
        <p:spPr bwMode="auto">
          <a:xfrm>
            <a:off x="285720" y="571480"/>
            <a:ext cx="1397013" cy="2340000"/>
          </a:xfrm>
          <a:prstGeom prst="rect">
            <a:avLst/>
          </a:prstGeom>
          <a:noFill/>
        </p:spPr>
      </p:pic>
      <p:sp>
        <p:nvSpPr>
          <p:cNvPr id="71"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2"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73"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4"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75"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6"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77"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78"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79"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80"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81"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82" name="Picture 3"/>
          <p:cNvPicPr>
            <a:picLocks noChangeArrowheads="1"/>
          </p:cNvPicPr>
          <p:nvPr/>
        </p:nvPicPr>
        <p:blipFill>
          <a:blip r:embed="rId4"/>
          <a:srcRect l="16409" r="17597"/>
          <a:stretch>
            <a:fillRect/>
          </a:stretch>
        </p:blipFill>
        <p:spPr bwMode="auto">
          <a:xfrm>
            <a:off x="7027868" y="571480"/>
            <a:ext cx="1396800" cy="2340000"/>
          </a:xfrm>
          <a:prstGeom prst="rect">
            <a:avLst/>
          </a:prstGeom>
          <a:noFill/>
        </p:spPr>
      </p:pic>
      <p:sp>
        <p:nvSpPr>
          <p:cNvPr id="83"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84"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5"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6"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7"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8"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9"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90"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91" name="Picture 2"/>
          <p:cNvPicPr>
            <a:picLocks noChangeAspect="1" noChangeArrowheads="1"/>
          </p:cNvPicPr>
          <p:nvPr/>
        </p:nvPicPr>
        <p:blipFill>
          <a:blip r:embed="rId3"/>
          <a:srcRect/>
          <a:stretch>
            <a:fillRect/>
          </a:stretch>
        </p:blipFill>
        <p:spPr bwMode="auto">
          <a:xfrm>
            <a:off x="2562906" y="571480"/>
            <a:ext cx="1397013" cy="2340000"/>
          </a:xfrm>
          <a:prstGeom prst="rect">
            <a:avLst/>
          </a:prstGeom>
          <a:noFill/>
        </p:spPr>
      </p:pic>
      <p:sp>
        <p:nvSpPr>
          <p:cNvPr id="92" name="AutoShape 3"/>
          <p:cNvSpPr>
            <a:spLocks noChangeArrowheads="1"/>
          </p:cNvSpPr>
          <p:nvPr/>
        </p:nvSpPr>
        <p:spPr bwMode="auto">
          <a:xfrm rot="16609938">
            <a:off x="3709402"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93"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4"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95"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6"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7"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8"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99"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00"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1"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02"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3"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04" name="Picture 2"/>
          <p:cNvPicPr>
            <a:picLocks noChangeAspect="1" noChangeArrowheads="1"/>
          </p:cNvPicPr>
          <p:nvPr/>
        </p:nvPicPr>
        <p:blipFill>
          <a:blip r:embed="rId3"/>
          <a:srcRect/>
          <a:stretch>
            <a:fillRect/>
          </a:stretch>
        </p:blipFill>
        <p:spPr bwMode="auto">
          <a:xfrm>
            <a:off x="4790972" y="571480"/>
            <a:ext cx="1397013" cy="2340000"/>
          </a:xfrm>
          <a:prstGeom prst="rect">
            <a:avLst/>
          </a:prstGeom>
          <a:noFill/>
        </p:spPr>
      </p:pic>
      <p:sp>
        <p:nvSpPr>
          <p:cNvPr id="105" name="AutoShape 3"/>
          <p:cNvSpPr>
            <a:spLocks noChangeArrowheads="1"/>
          </p:cNvSpPr>
          <p:nvPr/>
        </p:nvSpPr>
        <p:spPr bwMode="auto">
          <a:xfrm rot="16609938">
            <a:off x="5937468"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06"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7"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08"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9"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0"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1"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2"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13"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14"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15"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16"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7" name="Rounded Rectangle 116"/>
          <p:cNvSpPr/>
          <p:nvPr/>
        </p:nvSpPr>
        <p:spPr>
          <a:xfrm>
            <a:off x="6157124" y="1357298"/>
            <a:ext cx="612000" cy="204311"/>
          </a:xfrm>
          <a:prstGeom prst="roundRect">
            <a:avLst/>
          </a:prstGeom>
          <a:solidFill>
            <a:schemeClr val="tx1"/>
          </a:solidFill>
          <a:ln>
            <a:solidFill>
              <a:srgbClr val="FF0000"/>
            </a:solidFill>
          </a:ln>
        </p:spPr>
        <p:txBody>
          <a:bodyPr wrap="square" rtlCol="1">
            <a:spAutoFit/>
          </a:bodyPr>
          <a:lstStyle/>
          <a:p>
            <a:pPr algn="l"/>
            <a:r>
              <a:rPr lang="en-US" sz="600" strike="sngStrike" dirty="0" smtClean="0">
                <a:solidFill>
                  <a:srgbClr val="FF0000"/>
                </a:solidFill>
                <a:latin typeface="Arial" pitchFamily="34" charset="0"/>
                <a:cs typeface="Arial" pitchFamily="34" charset="0"/>
              </a:rPr>
              <a:t>No Heparin</a:t>
            </a:r>
            <a:endParaRPr lang="ar-SA" sz="600" strike="sngStrike" dirty="0" smtClean="0">
              <a:solidFill>
                <a:srgbClr val="FF0000"/>
              </a:solidFill>
              <a:latin typeface="Arial" pitchFamily="34" charset="0"/>
              <a:cs typeface="Arial" pitchFamily="34" charset="0"/>
            </a:endParaRPr>
          </a:p>
        </p:txBody>
      </p:sp>
      <p:sp>
        <p:nvSpPr>
          <p:cNvPr id="118" name="Rectangle 117"/>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9" name="Rounded Rectangle 118"/>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20" name="Rectangle 119"/>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1" name="Rounded Rectangle 120"/>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22" name="Rectangle 121"/>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3" name="Rounded Rectangle 122"/>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24" name="Rectangle 123"/>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9" name="AutoShape 3"/>
          <p:cNvSpPr>
            <a:spLocks noChangeArrowheads="1"/>
          </p:cNvSpPr>
          <p:nvPr/>
        </p:nvSpPr>
        <p:spPr bwMode="auto">
          <a:xfrm rot="16609938">
            <a:off x="1494824"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30"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31"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chemeClr val="bg1"/>
            </a:solidFill>
            <a:miter lim="800000"/>
            <a:headEnd/>
            <a:tailEnd/>
          </a:ln>
          <a:effectLst/>
        </p:spPr>
        <p:txBody>
          <a:bodyPr wrap="none" anchor="ctr"/>
          <a:lstStyle/>
          <a:p>
            <a:endParaRPr lang="ar-SA"/>
          </a:p>
        </p:txBody>
      </p:sp>
      <p:sp>
        <p:nvSpPr>
          <p:cNvPr id="132" name="AutoShape 3"/>
          <p:cNvSpPr>
            <a:spLocks noChangeArrowheads="1"/>
          </p:cNvSpPr>
          <p:nvPr/>
        </p:nvSpPr>
        <p:spPr bwMode="auto">
          <a:xfrm rot="16609938">
            <a:off x="3730162"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33" name="AutoShape 3"/>
          <p:cNvSpPr>
            <a:spLocks noChangeArrowheads="1"/>
          </p:cNvSpPr>
          <p:nvPr/>
        </p:nvSpPr>
        <p:spPr bwMode="auto">
          <a:xfrm rot="16609938">
            <a:off x="5944740"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35" name="Rectangle 134"/>
          <p:cNvSpPr/>
          <p:nvPr/>
        </p:nvSpPr>
        <p:spPr>
          <a:xfrm>
            <a:off x="5086448" y="5539103"/>
            <a:ext cx="1271502" cy="461665"/>
          </a:xfrm>
          <a:prstGeom prst="rect">
            <a:avLst/>
          </a:prstGeom>
          <a:solidFill>
            <a:srgbClr val="FF0000"/>
          </a:solidFill>
        </p:spPr>
        <p:txBody>
          <a:bodyPr wrap="none">
            <a:spAutoFit/>
          </a:bodyPr>
          <a:lstStyle/>
          <a:p>
            <a:r>
              <a:rPr lang="en-US" sz="2400" dirty="0" smtClean="0">
                <a:latin typeface="Calibri" pitchFamily="34" charset="0"/>
                <a:cs typeface="Calibri" pitchFamily="34" charset="0"/>
              </a:rPr>
              <a:t>(P = 0.64</a:t>
            </a:r>
            <a:endParaRPr lang="ar-SA" sz="2400" dirty="0"/>
          </a:p>
        </p:txBody>
      </p:sp>
      <p:graphicFrame>
        <p:nvGraphicFramePr>
          <p:cNvPr id="136" name="Table 135"/>
          <p:cNvGraphicFramePr>
            <a:graphicFrameLocks noGrp="1"/>
          </p:cNvGraphicFramePr>
          <p:nvPr/>
        </p:nvGraphicFramePr>
        <p:xfrm>
          <a:off x="142844" y="3214686"/>
          <a:ext cx="8784000" cy="2286016"/>
        </p:xfrm>
        <a:graphic>
          <a:graphicData uri="http://schemas.openxmlformats.org/drawingml/2006/table">
            <a:tbl>
              <a:tblPr rtl="1" firstRow="1" bandRow="1">
                <a:tableStyleId>{2D5ABB26-0587-4C30-8999-92F81FD0307C}</a:tableStyleId>
              </a:tblPr>
              <a:tblGrid>
                <a:gridCol w="1963318"/>
                <a:gridCol w="2429700"/>
                <a:gridCol w="2169162"/>
                <a:gridCol w="2221820"/>
              </a:tblGrid>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2d</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2c</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2b</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2a</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No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Low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latin typeface="Calibri" pitchFamily="34" charset="0"/>
                          <a:cs typeface="Calibri" pitchFamily="34" charset="0"/>
                        </a:rPr>
                        <a:t>mixed DNHD/AHD</a:t>
                      </a:r>
                      <a:r>
                        <a:rPr lang="en-US" sz="1800" i="1" baseline="30000" dirty="0" smtClean="0">
                          <a:latin typeface="Calibri" pitchFamily="34" charset="0"/>
                          <a:cs typeface="Calibri" pitchFamily="34" charset="0"/>
                        </a:rPr>
                        <a:t>PR </a:t>
                      </a:r>
                      <a:r>
                        <a:rPr lang="en-US" sz="1800" i="1" dirty="0" smtClean="0">
                          <a:latin typeface="Calibri" pitchFamily="34" charset="0"/>
                          <a:cs typeface="Calibri" pitchFamily="34" charset="0"/>
                        </a:rPr>
                        <a:t>sessions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cs typeface="Calibri" pitchFamily="34" charset="0"/>
                        </a:rPr>
                        <a:t> </a:t>
                      </a:r>
                      <a:r>
                        <a:rPr lang="en-US" sz="1800" dirty="0" smtClean="0">
                          <a:solidFill>
                            <a:srgbClr val="FFFF00"/>
                          </a:solidFill>
                          <a:latin typeface="Calibri" pitchFamily="34" charset="0"/>
                          <a:cs typeface="Calibri" pitchFamily="34" charset="0"/>
                        </a:rPr>
                        <a:t>The</a:t>
                      </a:r>
                      <a:r>
                        <a:rPr lang="en-US" sz="1800" baseline="0" dirty="0" smtClean="0">
                          <a:solidFill>
                            <a:srgbClr val="FFFF00"/>
                          </a:solidFill>
                          <a:latin typeface="Calibri" pitchFamily="34" charset="0"/>
                          <a:cs typeface="Calibri" pitchFamily="34" charset="0"/>
                        </a:rPr>
                        <a:t> </a:t>
                      </a:r>
                      <a:r>
                        <a:rPr lang="en-US" dirty="0" smtClean="0">
                          <a:solidFill>
                            <a:srgbClr val="FFFF00"/>
                          </a:solidFill>
                          <a:latin typeface="Calibri" pitchFamily="34" charset="0"/>
                          <a:cs typeface="Calibri" pitchFamily="34" charset="0"/>
                        </a:rPr>
                        <a:t>mean dose of heparin used was 67.5 ± 15.1 Unit/kg</a:t>
                      </a:r>
                      <a:endParaRPr lang="en-US" sz="1800" b="0" i="0" u="none" strike="noStrike" kern="12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solidFill>
                            <a:srgbClr val="FFFF00"/>
                          </a:solidFill>
                          <a:latin typeface="Calibri" pitchFamily="34" charset="0"/>
                          <a:cs typeface="Calibri" pitchFamily="34" charset="0"/>
                        </a:rPr>
                        <a:t>The</a:t>
                      </a:r>
                      <a:r>
                        <a:rPr lang="en-US" sz="1800" baseline="0" dirty="0" smtClean="0">
                          <a:solidFill>
                            <a:srgbClr val="FFFF00"/>
                          </a:solidFill>
                          <a:latin typeface="Calibri" pitchFamily="34" charset="0"/>
                          <a:cs typeface="Calibri" pitchFamily="34" charset="0"/>
                        </a:rPr>
                        <a:t> m</a:t>
                      </a:r>
                      <a:r>
                        <a:rPr lang="en-US" dirty="0" smtClean="0">
                          <a:solidFill>
                            <a:srgbClr val="FFFF00"/>
                          </a:solidFill>
                          <a:latin typeface="Calibri" pitchFamily="34" charset="0"/>
                          <a:cs typeface="Calibri" pitchFamily="34" charset="0"/>
                        </a:rPr>
                        <a:t>ean dose of heparin used was 63.6 ± 17.4 Unit/kg</a:t>
                      </a:r>
                      <a:endParaRPr lang="ar-SA" b="1" dirty="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dirty="0" smtClean="0">
                          <a:latin typeface="Calibri" pitchFamily="34" charset="0"/>
                          <a:cs typeface="Calibri" pitchFamily="34" charset="0"/>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42" name="TextBox 141"/>
          <p:cNvSpPr txBox="1"/>
          <p:nvPr/>
        </p:nvSpPr>
        <p:spPr>
          <a:xfrm>
            <a:off x="2159438" y="-1425395"/>
            <a:ext cx="2484000" cy="369332"/>
          </a:xfrm>
          <a:prstGeom prst="rect">
            <a:avLst/>
          </a:prstGeom>
          <a:noFill/>
          <a:ln>
            <a:solidFill>
              <a:schemeClr val="tx1"/>
            </a:solidFill>
          </a:ln>
        </p:spPr>
        <p:txBody>
          <a:bodyPr wrap="square" lIns="91440" tIns="45720" rIns="91440" bIns="45720">
            <a:spAutoFit/>
          </a:bodyPr>
          <a:lstStyle/>
          <a:p>
            <a:pPr algn="l" rtl="0"/>
            <a:endParaRPr lang="ar-SA" b="1" dirty="0">
              <a:solidFill>
                <a:srgbClr val="FFFF00"/>
              </a:solidFill>
              <a:latin typeface="Calibri" pitchFamily="34" charset="0"/>
              <a:cs typeface="Calibri" pitchFamily="34" charset="0"/>
            </a:endParaRPr>
          </a:p>
        </p:txBody>
      </p:sp>
      <p:sp>
        <p:nvSpPr>
          <p:cNvPr id="143" name="TextBox 142"/>
          <p:cNvSpPr txBox="1"/>
          <p:nvPr/>
        </p:nvSpPr>
        <p:spPr>
          <a:xfrm>
            <a:off x="6643702" y="-1428784"/>
            <a:ext cx="2484000" cy="369332"/>
          </a:xfrm>
          <a:prstGeom prst="rect">
            <a:avLst/>
          </a:prstGeom>
          <a:noFill/>
          <a:ln>
            <a:solidFill>
              <a:schemeClr val="tx1"/>
            </a:solidFill>
          </a:ln>
        </p:spPr>
        <p:txBody>
          <a:bodyPr wrap="square" lIns="91440" tIns="45720" rIns="91440" bIns="45720">
            <a:spAutoFit/>
          </a:bodyPr>
          <a:lstStyle/>
          <a:p>
            <a:pPr algn="l" rtl="0"/>
            <a:endParaRPr lang="ar-SA" b="1" dirty="0">
              <a:solidFill>
                <a:srgbClr val="FFFF00"/>
              </a:solidFill>
              <a:latin typeface="Calibri" pitchFamily="34" charset="0"/>
              <a:cs typeface="Calibri" pitchFamily="34" charset="0"/>
            </a:endParaRPr>
          </a:p>
        </p:txBody>
      </p:sp>
      <p:pic>
        <p:nvPicPr>
          <p:cNvPr id="144" name="Picture 16" descr="http://www.elitelawyerproject.com/blog/wp-content/uploads/2012/05/Heparin.jpg"/>
          <p:cNvPicPr>
            <a:picLocks noChangeAspect="1" noChangeArrowheads="1"/>
          </p:cNvPicPr>
          <p:nvPr/>
        </p:nvPicPr>
        <p:blipFill>
          <a:blip r:embed="rId5" cstate="print"/>
          <a:srcRect l="18572" r="54285"/>
          <a:stretch>
            <a:fillRect/>
          </a:stretch>
        </p:blipFill>
        <p:spPr bwMode="auto">
          <a:xfrm>
            <a:off x="6143636" y="-1428784"/>
            <a:ext cx="500066" cy="965016"/>
          </a:xfrm>
          <a:prstGeom prst="rect">
            <a:avLst/>
          </a:prstGeom>
          <a:noFill/>
        </p:spPr>
      </p:pic>
      <p:sp>
        <p:nvSpPr>
          <p:cNvPr id="69" name="Rectangle 68"/>
          <p:cNvSpPr/>
          <p:nvPr/>
        </p:nvSpPr>
        <p:spPr>
          <a:xfrm>
            <a:off x="89422" y="546752"/>
            <a:ext cx="2268000" cy="523970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8" name="Rectangle 67"/>
          <p:cNvSpPr/>
          <p:nvPr/>
        </p:nvSpPr>
        <p:spPr>
          <a:xfrm>
            <a:off x="4553454" y="571480"/>
            <a:ext cx="2376000" cy="492922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83"/>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animEffect transition="in" filter="wipe(down)">
                                      <p:cBhvr>
                                        <p:cTn id="9" dur="500"/>
                                        <p:tgtEl>
                                          <p:spTgt spid="74"/>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wipe(down)">
                                      <p:cBhvr>
                                        <p:cTn id="12" dur="500"/>
                                        <p:tgtEl>
                                          <p:spTgt spid="81"/>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up)">
                                      <p:cBhvr>
                                        <p:cTn id="15" dur="500"/>
                                        <p:tgtEl>
                                          <p:spTgt spid="71"/>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up)">
                                      <p:cBhvr>
                                        <p:cTn id="18" dur="500"/>
                                        <p:tgtEl>
                                          <p:spTgt spid="73"/>
                                        </p:tgtEl>
                                      </p:cBhvr>
                                    </p:animEffect>
                                  </p:childTnLst>
                                </p:cTn>
                              </p:par>
                              <p:par>
                                <p:cTn id="19" presetID="22" presetClass="entr" presetSubtype="1" repeatCount="indefinite"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up)">
                                      <p:cBhvr>
                                        <p:cTn id="21" dur="500"/>
                                        <p:tgtEl>
                                          <p:spTgt spid="84"/>
                                        </p:tgtEl>
                                      </p:cBhvr>
                                    </p:animEffect>
                                  </p:childTnLst>
                                </p:cTn>
                              </p:par>
                              <p:par>
                                <p:cTn id="22" presetID="22" presetClass="entr" presetSubtype="1" repeatCount="indefinite"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wipe(up)">
                                      <p:cBhvr>
                                        <p:cTn id="24" dur="500"/>
                                        <p:tgtEl>
                                          <p:spTgt spid="85"/>
                                        </p:tgtEl>
                                      </p:cBhvr>
                                    </p:animEffect>
                                  </p:childTnLst>
                                </p:cTn>
                              </p:par>
                              <p:par>
                                <p:cTn id="25" presetID="22" presetClass="entr" presetSubtype="4" repeatCount="indefinite"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wipe(down)">
                                      <p:cBhvr>
                                        <p:cTn id="27" dur="500"/>
                                        <p:tgtEl>
                                          <p:spTgt spid="86"/>
                                        </p:tgtEl>
                                      </p:cBhvr>
                                    </p:animEffect>
                                  </p:childTnLst>
                                </p:cTn>
                              </p:par>
                              <p:par>
                                <p:cTn id="28" presetID="22" presetClass="entr" presetSubtype="4" repeatCount="indefinite" fill="hold" grpId="0" nodeType="with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wipe(down)">
                                      <p:cBhvr>
                                        <p:cTn id="30" dur="500"/>
                                        <p:tgtEl>
                                          <p:spTgt spid="90"/>
                                        </p:tgtEl>
                                      </p:cBhvr>
                                    </p:animEffect>
                                  </p:childTnLst>
                                </p:cTn>
                              </p:par>
                              <p:par>
                                <p:cTn id="31" presetID="8" presetClass="emph" presetSubtype="0" repeatCount="indefinite" fill="hold" grpId="0" nodeType="withEffect">
                                  <p:stCondLst>
                                    <p:cond delay="0"/>
                                  </p:stCondLst>
                                  <p:childTnLst>
                                    <p:animRot by="21600000">
                                      <p:cBhvr>
                                        <p:cTn id="32" dur="500" fill="hold"/>
                                        <p:tgtEl>
                                          <p:spTgt spid="92"/>
                                        </p:tgtEl>
                                        <p:attrNameLst>
                                          <p:attrName>r</p:attrName>
                                        </p:attrNameLst>
                                      </p:cBhvr>
                                    </p:animRot>
                                  </p:childTnLst>
                                </p:cTn>
                              </p:par>
                              <p:par>
                                <p:cTn id="33" presetID="22" presetClass="entr" presetSubtype="4" repeatCount="indefinite"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wipe(down)">
                                      <p:cBhvr>
                                        <p:cTn id="35" dur="500"/>
                                        <p:tgtEl>
                                          <p:spTgt spid="96"/>
                                        </p:tgtEl>
                                      </p:cBhvr>
                                    </p:animEffect>
                                  </p:childTnLst>
                                </p:cTn>
                              </p:par>
                              <p:par>
                                <p:cTn id="36" presetID="22" presetClass="entr" presetSubtype="4" repeatCount="indefinite"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500"/>
                                        <p:tgtEl>
                                          <p:spTgt spid="103"/>
                                        </p:tgtEl>
                                      </p:cBhvr>
                                    </p:animEffect>
                                  </p:childTnLst>
                                </p:cTn>
                              </p:par>
                              <p:par>
                                <p:cTn id="39" presetID="22" presetClass="entr" presetSubtype="1" repeatCount="indefinite"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wipe(up)">
                                      <p:cBhvr>
                                        <p:cTn id="41" dur="500"/>
                                        <p:tgtEl>
                                          <p:spTgt spid="93"/>
                                        </p:tgtEl>
                                      </p:cBhvr>
                                    </p:animEffect>
                                  </p:childTnLst>
                                </p:cTn>
                              </p:par>
                              <p:par>
                                <p:cTn id="42" presetID="22" presetClass="entr" presetSubtype="1" repeatCount="indefinite" fill="hold" grpId="0" nodeType="with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wipe(up)">
                                      <p:cBhvr>
                                        <p:cTn id="44" dur="500"/>
                                        <p:tgtEl>
                                          <p:spTgt spid="95"/>
                                        </p:tgtEl>
                                      </p:cBhvr>
                                    </p:animEffect>
                                  </p:childTnLst>
                                </p:cTn>
                              </p:par>
                              <p:par>
                                <p:cTn id="45" presetID="8" presetClass="emph" presetSubtype="0" repeatCount="indefinite" fill="hold" grpId="0" nodeType="withEffect">
                                  <p:stCondLst>
                                    <p:cond delay="0"/>
                                  </p:stCondLst>
                                  <p:childTnLst>
                                    <p:animRot by="21600000">
                                      <p:cBhvr>
                                        <p:cTn id="46" dur="500" fill="hold"/>
                                        <p:tgtEl>
                                          <p:spTgt spid="105"/>
                                        </p:tgtEl>
                                        <p:attrNameLst>
                                          <p:attrName>r</p:attrName>
                                        </p:attrNameLst>
                                      </p:cBhvr>
                                    </p:animRot>
                                  </p:childTnLst>
                                </p:cTn>
                              </p:par>
                              <p:par>
                                <p:cTn id="47" presetID="22" presetClass="entr" presetSubtype="4" repeatCount="indefinite" fill="hold" grpId="0" nodeType="withEffect">
                                  <p:stCondLst>
                                    <p:cond delay="0"/>
                                  </p:stCondLst>
                                  <p:childTnLst>
                                    <p:set>
                                      <p:cBhvr>
                                        <p:cTn id="48" dur="1" fill="hold">
                                          <p:stCondLst>
                                            <p:cond delay="0"/>
                                          </p:stCondLst>
                                        </p:cTn>
                                        <p:tgtEl>
                                          <p:spTgt spid="109"/>
                                        </p:tgtEl>
                                        <p:attrNameLst>
                                          <p:attrName>style.visibility</p:attrName>
                                        </p:attrNameLst>
                                      </p:cBhvr>
                                      <p:to>
                                        <p:strVal val="visible"/>
                                      </p:to>
                                    </p:set>
                                    <p:animEffect transition="in" filter="wipe(down)">
                                      <p:cBhvr>
                                        <p:cTn id="49" dur="500"/>
                                        <p:tgtEl>
                                          <p:spTgt spid="109"/>
                                        </p:tgtEl>
                                      </p:cBhvr>
                                    </p:animEffect>
                                  </p:childTnLst>
                                </p:cTn>
                              </p:par>
                              <p:par>
                                <p:cTn id="50" presetID="22" presetClass="entr" presetSubtype="4" repeatCount="indefinite" fill="hold" grpId="0" nodeType="with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wipe(down)">
                                      <p:cBhvr>
                                        <p:cTn id="52" dur="500"/>
                                        <p:tgtEl>
                                          <p:spTgt spid="116"/>
                                        </p:tgtEl>
                                      </p:cBhvr>
                                    </p:animEffect>
                                  </p:childTnLst>
                                </p:cTn>
                              </p:par>
                              <p:par>
                                <p:cTn id="53" presetID="22" presetClass="entr" presetSubtype="1" repeatCount="indefinite" fill="hold" grpId="0" nodeType="with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up)">
                                      <p:cBhvr>
                                        <p:cTn id="55" dur="500"/>
                                        <p:tgtEl>
                                          <p:spTgt spid="106"/>
                                        </p:tgtEl>
                                      </p:cBhvr>
                                    </p:animEffect>
                                  </p:childTnLst>
                                </p:cTn>
                              </p:par>
                              <p:par>
                                <p:cTn id="56" presetID="22" presetClass="entr" presetSubtype="1" repeatCount="indefinite" fill="hold" grpId="0" nodeType="with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wipe(up)">
                                      <p:cBhvr>
                                        <p:cTn id="58" dur="500"/>
                                        <p:tgtEl>
                                          <p:spTgt spid="108"/>
                                        </p:tgtEl>
                                      </p:cBhvr>
                                    </p:animEffect>
                                  </p:childTnLst>
                                </p:cTn>
                              </p:par>
                              <p:par>
                                <p:cTn id="59" presetID="8" presetClass="emph" presetSubtype="0" repeatCount="indefinite" fill="hold" grpId="0" nodeType="withEffect">
                                  <p:stCondLst>
                                    <p:cond delay="0"/>
                                  </p:stCondLst>
                                  <p:childTnLst>
                                    <p:animRot by="21600000">
                                      <p:cBhvr>
                                        <p:cTn id="60" dur="500" fill="hold"/>
                                        <p:tgtEl>
                                          <p:spTgt spid="129"/>
                                        </p:tgtEl>
                                        <p:attrNameLst>
                                          <p:attrName>r</p:attrName>
                                        </p:attrNameLst>
                                      </p:cBhvr>
                                    </p:animRot>
                                  </p:childTnLst>
                                </p:cTn>
                              </p:par>
                              <p:par>
                                <p:cTn id="61" presetID="8" presetClass="emph" presetSubtype="0" repeatCount="indefinite" fill="hold" grpId="0" nodeType="withEffect">
                                  <p:stCondLst>
                                    <p:cond delay="0"/>
                                  </p:stCondLst>
                                  <p:childTnLst>
                                    <p:animRot by="21600000">
                                      <p:cBhvr>
                                        <p:cTn id="62" dur="500" fill="hold"/>
                                        <p:tgtEl>
                                          <p:spTgt spid="130"/>
                                        </p:tgtEl>
                                        <p:attrNameLst>
                                          <p:attrName>r</p:attrName>
                                        </p:attrNameLst>
                                      </p:cBhvr>
                                    </p:animRot>
                                  </p:childTnLst>
                                </p:cTn>
                              </p:par>
                              <p:par>
                                <p:cTn id="63" presetID="8" presetClass="emph" presetSubtype="0" repeatCount="indefinite" fill="hold" grpId="0" nodeType="withEffect">
                                  <p:stCondLst>
                                    <p:cond delay="0"/>
                                  </p:stCondLst>
                                  <p:childTnLst>
                                    <p:animRot by="21600000">
                                      <p:cBhvr>
                                        <p:cTn id="64" dur="500" fill="hold"/>
                                        <p:tgtEl>
                                          <p:spTgt spid="131"/>
                                        </p:tgtEl>
                                        <p:attrNameLst>
                                          <p:attrName>r</p:attrName>
                                        </p:attrNameLst>
                                      </p:cBhvr>
                                    </p:animRot>
                                  </p:childTnLst>
                                </p:cTn>
                              </p:par>
                              <p:par>
                                <p:cTn id="65" presetID="3" presetClass="entr" presetSubtype="10" repeatCount="indefinite" fill="hold" grpId="1" nodeType="withEffect">
                                  <p:stCondLst>
                                    <p:cond delay="0"/>
                                  </p:stCondLst>
                                  <p:childTnLst>
                                    <p:set>
                                      <p:cBhvr>
                                        <p:cTn id="66" dur="1" fill="hold">
                                          <p:stCondLst>
                                            <p:cond delay="0"/>
                                          </p:stCondLst>
                                        </p:cTn>
                                        <p:tgtEl>
                                          <p:spTgt spid="131"/>
                                        </p:tgtEl>
                                        <p:attrNameLst>
                                          <p:attrName>style.visibility</p:attrName>
                                        </p:attrNameLst>
                                      </p:cBhvr>
                                      <p:to>
                                        <p:strVal val="visible"/>
                                      </p:to>
                                    </p:set>
                                    <p:animEffect transition="in" filter="blinds(horizontal)">
                                      <p:cBhvr>
                                        <p:cTn id="67" dur="500"/>
                                        <p:tgtEl>
                                          <p:spTgt spid="131"/>
                                        </p:tgtEl>
                                      </p:cBhvr>
                                    </p:animEffect>
                                  </p:childTnLst>
                                </p:cTn>
                              </p:par>
                              <p:par>
                                <p:cTn id="68" presetID="8" presetClass="emph" presetSubtype="0" repeatCount="indefinite" fill="hold" grpId="0" nodeType="withEffect">
                                  <p:stCondLst>
                                    <p:cond delay="0"/>
                                  </p:stCondLst>
                                  <p:childTnLst>
                                    <p:animRot by="21600000">
                                      <p:cBhvr>
                                        <p:cTn id="69" dur="500" fill="hold"/>
                                        <p:tgtEl>
                                          <p:spTgt spid="132"/>
                                        </p:tgtEl>
                                        <p:attrNameLst>
                                          <p:attrName>r</p:attrName>
                                        </p:attrNameLst>
                                      </p:cBhvr>
                                    </p:animRot>
                                  </p:childTnLst>
                                </p:cTn>
                              </p:par>
                              <p:par>
                                <p:cTn id="70" presetID="8" presetClass="emph" presetSubtype="0" repeatCount="indefinite" fill="hold" grpId="0" nodeType="withEffect">
                                  <p:stCondLst>
                                    <p:cond delay="0"/>
                                  </p:stCondLst>
                                  <p:childTnLst>
                                    <p:animRot by="21600000">
                                      <p:cBhvr>
                                        <p:cTn id="71" dur="500" fill="hold"/>
                                        <p:tgtEl>
                                          <p:spTgt spid="1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74" grpId="0" animBg="1"/>
      <p:bldP spid="81" grpId="0" animBg="1"/>
      <p:bldP spid="83" grpId="0" animBg="1"/>
      <p:bldP spid="84" grpId="0" animBg="1"/>
      <p:bldP spid="85" grpId="0" animBg="1"/>
      <p:bldP spid="86" grpId="0" animBg="1"/>
      <p:bldP spid="90" grpId="0" animBg="1"/>
      <p:bldP spid="92" grpId="0" animBg="1"/>
      <p:bldP spid="93" grpId="0" animBg="1"/>
      <p:bldP spid="95" grpId="0" animBg="1"/>
      <p:bldP spid="96" grpId="0" animBg="1"/>
      <p:bldP spid="103" grpId="0" animBg="1"/>
      <p:bldP spid="105" grpId="0" animBg="1"/>
      <p:bldP spid="106" grpId="0" animBg="1"/>
      <p:bldP spid="108" grpId="0" animBg="1"/>
      <p:bldP spid="109" grpId="0" animBg="1"/>
      <p:bldP spid="116" grpId="0" animBg="1"/>
      <p:bldP spid="129" grpId="0" animBg="1"/>
      <p:bldP spid="130" grpId="0" animBg="1"/>
      <p:bldP spid="131" grpId="0" animBg="1"/>
      <p:bldP spid="131" grpId="1" animBg="1"/>
      <p:bldP spid="132" grpId="0" animBg="1"/>
      <p:bldP spid="13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Results </a:t>
            </a:r>
            <a:r>
              <a:rPr lang="en-US" sz="2800" u="sng" dirty="0" smtClean="0"/>
              <a:t>In R-AHD</a:t>
            </a:r>
            <a:r>
              <a:rPr lang="en-US" sz="2800" u="sng" baseline="30000" dirty="0" smtClean="0"/>
              <a:t>PR </a:t>
            </a:r>
            <a:r>
              <a:rPr lang="en-US" sz="2800" u="sng" dirty="0" smtClean="0"/>
              <a:t>sessions </a:t>
            </a:r>
            <a:r>
              <a:rPr lang="en-US" sz="2800" i="1" u="sng" dirty="0" smtClean="0"/>
              <a:t>(Stage 2)</a:t>
            </a:r>
            <a:endParaRPr lang="en-US" sz="2800" dirty="0" smtClean="0"/>
          </a:p>
        </p:txBody>
      </p:sp>
      <p:pic>
        <p:nvPicPr>
          <p:cNvPr id="86"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6215074" y="571480"/>
            <a:ext cx="262701" cy="648000"/>
          </a:xfrm>
          <a:prstGeom prst="rect">
            <a:avLst/>
          </a:prstGeom>
          <a:noFill/>
        </p:spPr>
      </p:pic>
      <p:pic>
        <p:nvPicPr>
          <p:cNvPr id="87"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4500562" y="571480"/>
            <a:ext cx="262701" cy="648000"/>
          </a:xfrm>
          <a:prstGeom prst="rect">
            <a:avLst/>
          </a:prstGeom>
          <a:noFill/>
        </p:spPr>
      </p:pic>
      <p:pic>
        <p:nvPicPr>
          <p:cNvPr id="88"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4000496" y="571480"/>
            <a:ext cx="262701" cy="648000"/>
          </a:xfrm>
          <a:prstGeom prst="rect">
            <a:avLst/>
          </a:prstGeom>
          <a:noFill/>
        </p:spPr>
      </p:pic>
      <p:pic>
        <p:nvPicPr>
          <p:cNvPr id="89"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2285984" y="571480"/>
            <a:ext cx="262701" cy="648000"/>
          </a:xfrm>
          <a:prstGeom prst="rect">
            <a:avLst/>
          </a:prstGeom>
          <a:noFill/>
        </p:spPr>
      </p:pic>
      <p:pic>
        <p:nvPicPr>
          <p:cNvPr id="90"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1666093" y="571480"/>
            <a:ext cx="262701" cy="648000"/>
          </a:xfrm>
          <a:prstGeom prst="rect">
            <a:avLst/>
          </a:prstGeom>
          <a:noFill/>
        </p:spPr>
      </p:pic>
      <p:pic>
        <p:nvPicPr>
          <p:cNvPr id="91"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23019" y="571480"/>
            <a:ext cx="262701" cy="648000"/>
          </a:xfrm>
          <a:prstGeom prst="rect">
            <a:avLst/>
          </a:prstGeom>
          <a:noFill/>
        </p:spPr>
      </p:pic>
      <p:pic>
        <p:nvPicPr>
          <p:cNvPr id="92"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8452703" y="571480"/>
            <a:ext cx="262701" cy="648000"/>
          </a:xfrm>
          <a:prstGeom prst="rect">
            <a:avLst/>
          </a:prstGeom>
          <a:noFill/>
        </p:spPr>
      </p:pic>
      <p:pic>
        <p:nvPicPr>
          <p:cNvPr id="93" name="Picture 2" descr="http://www.sciencephoto.com/image/274316/350wm/M5300559-Blood_sample-SPL.jpg"/>
          <p:cNvPicPr>
            <a:picLocks noChangeAspect="1" noChangeArrowheads="1"/>
          </p:cNvPicPr>
          <p:nvPr/>
        </p:nvPicPr>
        <p:blipFill>
          <a:blip r:embed="rId3" cstate="print"/>
          <a:srcRect l="27442" t="9000" r="40230" b="11714"/>
          <a:stretch>
            <a:fillRect/>
          </a:stretch>
        </p:blipFill>
        <p:spPr bwMode="auto">
          <a:xfrm>
            <a:off x="6738191" y="571480"/>
            <a:ext cx="262701" cy="648000"/>
          </a:xfrm>
          <a:prstGeom prst="rect">
            <a:avLst/>
          </a:prstGeom>
          <a:noFill/>
        </p:spPr>
      </p:pic>
      <p:pic>
        <p:nvPicPr>
          <p:cNvPr id="94" name="Picture 2"/>
          <p:cNvPicPr>
            <a:picLocks noChangeAspect="1" noChangeArrowheads="1"/>
          </p:cNvPicPr>
          <p:nvPr/>
        </p:nvPicPr>
        <p:blipFill>
          <a:blip r:embed="rId4"/>
          <a:srcRect/>
          <a:stretch>
            <a:fillRect/>
          </a:stretch>
        </p:blipFill>
        <p:spPr bwMode="auto">
          <a:xfrm>
            <a:off x="285720" y="571480"/>
            <a:ext cx="1397013" cy="2340000"/>
          </a:xfrm>
          <a:prstGeom prst="rect">
            <a:avLst/>
          </a:prstGeom>
          <a:noFill/>
        </p:spPr>
      </p:pic>
      <p:sp>
        <p:nvSpPr>
          <p:cNvPr id="95" name="AutoShape 5"/>
          <p:cNvSpPr>
            <a:spLocks noChangeArrowheads="1"/>
          </p:cNvSpPr>
          <p:nvPr/>
        </p:nvSpPr>
        <p:spPr bwMode="auto">
          <a:xfrm>
            <a:off x="1380312"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6" name="AutoShape 6"/>
          <p:cNvSpPr>
            <a:spLocks noChangeArrowheads="1"/>
          </p:cNvSpPr>
          <p:nvPr/>
        </p:nvSpPr>
        <p:spPr bwMode="auto">
          <a:xfrm rot="16200000">
            <a:off x="910561"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97" name="AutoShape 7"/>
          <p:cNvSpPr>
            <a:spLocks noChangeArrowheads="1"/>
          </p:cNvSpPr>
          <p:nvPr/>
        </p:nvSpPr>
        <p:spPr bwMode="auto">
          <a:xfrm>
            <a:off x="1380312"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8" name="AutoShape 8"/>
          <p:cNvSpPr>
            <a:spLocks noChangeArrowheads="1"/>
          </p:cNvSpPr>
          <p:nvPr/>
        </p:nvSpPr>
        <p:spPr bwMode="auto">
          <a:xfrm rot="10800000">
            <a:off x="468152"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99" name="Rectangle 17"/>
          <p:cNvSpPr>
            <a:spLocks noChangeArrowheads="1"/>
          </p:cNvSpPr>
          <p:nvPr/>
        </p:nvSpPr>
        <p:spPr bwMode="auto">
          <a:xfrm>
            <a:off x="1389223"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0" name="Rectangle 18"/>
          <p:cNvSpPr>
            <a:spLocks noChangeArrowheads="1"/>
          </p:cNvSpPr>
          <p:nvPr/>
        </p:nvSpPr>
        <p:spPr bwMode="auto">
          <a:xfrm>
            <a:off x="1389223"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01" name="Rectangle 19"/>
          <p:cNvSpPr>
            <a:spLocks noChangeArrowheads="1"/>
          </p:cNvSpPr>
          <p:nvPr/>
        </p:nvSpPr>
        <p:spPr bwMode="auto">
          <a:xfrm>
            <a:off x="580041"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02" name="Rectangle 20"/>
          <p:cNvSpPr>
            <a:spLocks noChangeArrowheads="1"/>
          </p:cNvSpPr>
          <p:nvPr/>
        </p:nvSpPr>
        <p:spPr bwMode="auto">
          <a:xfrm>
            <a:off x="756312"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03" name="Rectangle 21"/>
          <p:cNvSpPr>
            <a:spLocks noChangeArrowheads="1"/>
          </p:cNvSpPr>
          <p:nvPr/>
        </p:nvSpPr>
        <p:spPr bwMode="auto">
          <a:xfrm>
            <a:off x="470583"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04" name="Rectangle 22"/>
          <p:cNvSpPr>
            <a:spLocks noChangeArrowheads="1"/>
          </p:cNvSpPr>
          <p:nvPr/>
        </p:nvSpPr>
        <p:spPr bwMode="auto">
          <a:xfrm>
            <a:off x="469772"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05" name="AutoShape 8"/>
          <p:cNvSpPr>
            <a:spLocks noChangeArrowheads="1"/>
          </p:cNvSpPr>
          <p:nvPr/>
        </p:nvSpPr>
        <p:spPr bwMode="auto">
          <a:xfrm rot="10800000">
            <a:off x="468152"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06" name="Picture 3"/>
          <p:cNvPicPr>
            <a:picLocks noChangeArrowheads="1"/>
          </p:cNvPicPr>
          <p:nvPr/>
        </p:nvPicPr>
        <p:blipFill>
          <a:blip r:embed="rId5"/>
          <a:srcRect l="16409" r="17597"/>
          <a:stretch>
            <a:fillRect/>
          </a:stretch>
        </p:blipFill>
        <p:spPr bwMode="auto">
          <a:xfrm>
            <a:off x="7027868" y="571480"/>
            <a:ext cx="1396800" cy="2340000"/>
          </a:xfrm>
          <a:prstGeom prst="rect">
            <a:avLst/>
          </a:prstGeom>
          <a:noFill/>
        </p:spPr>
      </p:pic>
      <p:sp>
        <p:nvSpPr>
          <p:cNvPr id="107" name="AutoShape 3"/>
          <p:cNvSpPr>
            <a:spLocks noChangeArrowheads="1"/>
          </p:cNvSpPr>
          <p:nvPr/>
        </p:nvSpPr>
        <p:spPr bwMode="auto">
          <a:xfrm rot="16609938">
            <a:off x="8186294"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08" name="AutoShape 5"/>
          <p:cNvSpPr>
            <a:spLocks noChangeArrowheads="1"/>
          </p:cNvSpPr>
          <p:nvPr/>
        </p:nvSpPr>
        <p:spPr bwMode="auto">
          <a:xfrm>
            <a:off x="8113630"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9" name="AutoShape 7"/>
          <p:cNvSpPr>
            <a:spLocks noChangeArrowheads="1"/>
          </p:cNvSpPr>
          <p:nvPr/>
        </p:nvSpPr>
        <p:spPr bwMode="auto">
          <a:xfrm>
            <a:off x="8113630"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0" name="AutoShape 8"/>
          <p:cNvSpPr>
            <a:spLocks noChangeArrowheads="1"/>
          </p:cNvSpPr>
          <p:nvPr/>
        </p:nvSpPr>
        <p:spPr bwMode="auto">
          <a:xfrm rot="10800000">
            <a:off x="7228694"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1" name="Rectangle 17"/>
          <p:cNvSpPr>
            <a:spLocks noChangeArrowheads="1"/>
          </p:cNvSpPr>
          <p:nvPr/>
        </p:nvSpPr>
        <p:spPr bwMode="auto">
          <a:xfrm>
            <a:off x="8122541"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2" name="Rectangle 20"/>
          <p:cNvSpPr>
            <a:spLocks noChangeArrowheads="1"/>
          </p:cNvSpPr>
          <p:nvPr/>
        </p:nvSpPr>
        <p:spPr bwMode="auto">
          <a:xfrm>
            <a:off x="7489630"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13" name="Rectangle 22"/>
          <p:cNvSpPr>
            <a:spLocks noChangeArrowheads="1"/>
          </p:cNvSpPr>
          <p:nvPr/>
        </p:nvSpPr>
        <p:spPr bwMode="auto">
          <a:xfrm>
            <a:off x="7237913"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14" name="AutoShape 8"/>
          <p:cNvSpPr>
            <a:spLocks noChangeArrowheads="1"/>
          </p:cNvSpPr>
          <p:nvPr/>
        </p:nvSpPr>
        <p:spPr bwMode="auto">
          <a:xfrm rot="10800000">
            <a:off x="7228694"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15" name="Picture 2"/>
          <p:cNvPicPr>
            <a:picLocks noChangeAspect="1" noChangeArrowheads="1"/>
          </p:cNvPicPr>
          <p:nvPr/>
        </p:nvPicPr>
        <p:blipFill>
          <a:blip r:embed="rId4"/>
          <a:srcRect/>
          <a:stretch>
            <a:fillRect/>
          </a:stretch>
        </p:blipFill>
        <p:spPr bwMode="auto">
          <a:xfrm>
            <a:off x="2562906" y="571480"/>
            <a:ext cx="1397013" cy="2340000"/>
          </a:xfrm>
          <a:prstGeom prst="rect">
            <a:avLst/>
          </a:prstGeom>
          <a:noFill/>
        </p:spPr>
      </p:pic>
      <p:sp>
        <p:nvSpPr>
          <p:cNvPr id="116" name="AutoShape 3"/>
          <p:cNvSpPr>
            <a:spLocks noChangeArrowheads="1"/>
          </p:cNvSpPr>
          <p:nvPr/>
        </p:nvSpPr>
        <p:spPr bwMode="auto">
          <a:xfrm rot="16609938">
            <a:off x="3709402"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17" name="AutoShape 5"/>
          <p:cNvSpPr>
            <a:spLocks noChangeArrowheads="1"/>
          </p:cNvSpPr>
          <p:nvPr/>
        </p:nvSpPr>
        <p:spPr bwMode="auto">
          <a:xfrm>
            <a:off x="365749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18" name="AutoShape 6"/>
          <p:cNvSpPr>
            <a:spLocks noChangeArrowheads="1"/>
          </p:cNvSpPr>
          <p:nvPr/>
        </p:nvSpPr>
        <p:spPr bwMode="auto">
          <a:xfrm rot="16200000">
            <a:off x="318774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19" name="AutoShape 7"/>
          <p:cNvSpPr>
            <a:spLocks noChangeArrowheads="1"/>
          </p:cNvSpPr>
          <p:nvPr/>
        </p:nvSpPr>
        <p:spPr bwMode="auto">
          <a:xfrm>
            <a:off x="365749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20" name="AutoShape 8"/>
          <p:cNvSpPr>
            <a:spLocks noChangeArrowheads="1"/>
          </p:cNvSpPr>
          <p:nvPr/>
        </p:nvSpPr>
        <p:spPr bwMode="auto">
          <a:xfrm rot="10800000">
            <a:off x="274533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21" name="Rectangle 17"/>
          <p:cNvSpPr>
            <a:spLocks noChangeArrowheads="1"/>
          </p:cNvSpPr>
          <p:nvPr/>
        </p:nvSpPr>
        <p:spPr bwMode="auto">
          <a:xfrm>
            <a:off x="366640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2" name="Rectangle 18"/>
          <p:cNvSpPr>
            <a:spLocks noChangeArrowheads="1"/>
          </p:cNvSpPr>
          <p:nvPr/>
        </p:nvSpPr>
        <p:spPr bwMode="auto">
          <a:xfrm>
            <a:off x="366640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3" name="Rectangle 19"/>
          <p:cNvSpPr>
            <a:spLocks noChangeArrowheads="1"/>
          </p:cNvSpPr>
          <p:nvPr/>
        </p:nvSpPr>
        <p:spPr bwMode="auto">
          <a:xfrm>
            <a:off x="285722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24" name="Rectangle 20"/>
          <p:cNvSpPr>
            <a:spLocks noChangeArrowheads="1"/>
          </p:cNvSpPr>
          <p:nvPr/>
        </p:nvSpPr>
        <p:spPr bwMode="auto">
          <a:xfrm>
            <a:off x="303349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25" name="Rectangle 21"/>
          <p:cNvSpPr>
            <a:spLocks noChangeArrowheads="1"/>
          </p:cNvSpPr>
          <p:nvPr/>
        </p:nvSpPr>
        <p:spPr bwMode="auto">
          <a:xfrm>
            <a:off x="274776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26" name="Rectangle 22"/>
          <p:cNvSpPr>
            <a:spLocks noChangeArrowheads="1"/>
          </p:cNvSpPr>
          <p:nvPr/>
        </p:nvSpPr>
        <p:spPr bwMode="auto">
          <a:xfrm>
            <a:off x="274695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27" name="AutoShape 8"/>
          <p:cNvSpPr>
            <a:spLocks noChangeArrowheads="1"/>
          </p:cNvSpPr>
          <p:nvPr/>
        </p:nvSpPr>
        <p:spPr bwMode="auto">
          <a:xfrm rot="10800000">
            <a:off x="274533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28" name="Picture 2"/>
          <p:cNvPicPr>
            <a:picLocks noChangeAspect="1" noChangeArrowheads="1"/>
          </p:cNvPicPr>
          <p:nvPr/>
        </p:nvPicPr>
        <p:blipFill>
          <a:blip r:embed="rId4"/>
          <a:srcRect/>
          <a:stretch>
            <a:fillRect/>
          </a:stretch>
        </p:blipFill>
        <p:spPr bwMode="auto">
          <a:xfrm>
            <a:off x="4790972" y="571480"/>
            <a:ext cx="1397013" cy="2340000"/>
          </a:xfrm>
          <a:prstGeom prst="rect">
            <a:avLst/>
          </a:prstGeom>
          <a:noFill/>
        </p:spPr>
      </p:pic>
      <p:sp>
        <p:nvSpPr>
          <p:cNvPr id="129" name="AutoShape 3"/>
          <p:cNvSpPr>
            <a:spLocks noChangeArrowheads="1"/>
          </p:cNvSpPr>
          <p:nvPr/>
        </p:nvSpPr>
        <p:spPr bwMode="auto">
          <a:xfrm rot="16609938">
            <a:off x="5937468" y="190042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30" name="AutoShape 5"/>
          <p:cNvSpPr>
            <a:spLocks noChangeArrowheads="1"/>
          </p:cNvSpPr>
          <p:nvPr/>
        </p:nvSpPr>
        <p:spPr bwMode="auto">
          <a:xfrm>
            <a:off x="5885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31" name="AutoShape 6"/>
          <p:cNvSpPr>
            <a:spLocks noChangeArrowheads="1"/>
          </p:cNvSpPr>
          <p:nvPr/>
        </p:nvSpPr>
        <p:spPr bwMode="auto">
          <a:xfrm rot="16200000">
            <a:off x="541581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32" name="AutoShape 7"/>
          <p:cNvSpPr>
            <a:spLocks noChangeArrowheads="1"/>
          </p:cNvSpPr>
          <p:nvPr/>
        </p:nvSpPr>
        <p:spPr bwMode="auto">
          <a:xfrm>
            <a:off x="5885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33" name="AutoShape 8"/>
          <p:cNvSpPr>
            <a:spLocks noChangeArrowheads="1"/>
          </p:cNvSpPr>
          <p:nvPr/>
        </p:nvSpPr>
        <p:spPr bwMode="auto">
          <a:xfrm rot="10800000">
            <a:off x="4973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34" name="Rectangle 17"/>
          <p:cNvSpPr>
            <a:spLocks noChangeArrowheads="1"/>
          </p:cNvSpPr>
          <p:nvPr/>
        </p:nvSpPr>
        <p:spPr bwMode="auto">
          <a:xfrm>
            <a:off x="5894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35" name="Rectangle 18"/>
          <p:cNvSpPr>
            <a:spLocks noChangeArrowheads="1"/>
          </p:cNvSpPr>
          <p:nvPr/>
        </p:nvSpPr>
        <p:spPr bwMode="auto">
          <a:xfrm>
            <a:off x="5894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36" name="Rectangle 19"/>
          <p:cNvSpPr>
            <a:spLocks noChangeArrowheads="1"/>
          </p:cNvSpPr>
          <p:nvPr/>
        </p:nvSpPr>
        <p:spPr bwMode="auto">
          <a:xfrm>
            <a:off x="5085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37" name="Rectangle 20"/>
          <p:cNvSpPr>
            <a:spLocks noChangeArrowheads="1"/>
          </p:cNvSpPr>
          <p:nvPr/>
        </p:nvSpPr>
        <p:spPr bwMode="auto">
          <a:xfrm>
            <a:off x="5261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38" name="Rectangle 21"/>
          <p:cNvSpPr>
            <a:spLocks noChangeArrowheads="1"/>
          </p:cNvSpPr>
          <p:nvPr/>
        </p:nvSpPr>
        <p:spPr bwMode="auto">
          <a:xfrm>
            <a:off x="4975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39" name="Rectangle 22"/>
          <p:cNvSpPr>
            <a:spLocks noChangeArrowheads="1"/>
          </p:cNvSpPr>
          <p:nvPr/>
        </p:nvSpPr>
        <p:spPr bwMode="auto">
          <a:xfrm>
            <a:off x="4975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40" name="AutoShape 8"/>
          <p:cNvSpPr>
            <a:spLocks noChangeArrowheads="1"/>
          </p:cNvSpPr>
          <p:nvPr/>
        </p:nvSpPr>
        <p:spPr bwMode="auto">
          <a:xfrm rot="10800000">
            <a:off x="4973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41" name="Rounded Rectangle 140"/>
          <p:cNvSpPr/>
          <p:nvPr/>
        </p:nvSpPr>
        <p:spPr>
          <a:xfrm>
            <a:off x="6157124" y="1357298"/>
            <a:ext cx="612000" cy="204311"/>
          </a:xfrm>
          <a:prstGeom prst="roundRect">
            <a:avLst/>
          </a:prstGeom>
          <a:solidFill>
            <a:schemeClr val="tx1"/>
          </a:solidFill>
          <a:ln>
            <a:solidFill>
              <a:srgbClr val="FF0000"/>
            </a:solidFill>
          </a:ln>
        </p:spPr>
        <p:txBody>
          <a:bodyPr wrap="square" rtlCol="1">
            <a:spAutoFit/>
          </a:bodyPr>
          <a:lstStyle/>
          <a:p>
            <a:pPr algn="l"/>
            <a:r>
              <a:rPr lang="en-US" sz="600" strike="sngStrike" dirty="0" smtClean="0">
                <a:solidFill>
                  <a:srgbClr val="FF0000"/>
                </a:solidFill>
                <a:latin typeface="Arial" pitchFamily="34" charset="0"/>
                <a:cs typeface="Arial" pitchFamily="34" charset="0"/>
              </a:rPr>
              <a:t>No Heparin</a:t>
            </a:r>
            <a:endParaRPr lang="ar-SA" sz="600" strike="sngStrike" dirty="0" smtClean="0">
              <a:solidFill>
                <a:srgbClr val="FF0000"/>
              </a:solidFill>
              <a:latin typeface="Arial" pitchFamily="34" charset="0"/>
              <a:cs typeface="Arial" pitchFamily="34" charset="0"/>
            </a:endParaRPr>
          </a:p>
        </p:txBody>
      </p:sp>
      <p:sp>
        <p:nvSpPr>
          <p:cNvPr id="142" name="Rectangle 141"/>
          <p:cNvSpPr/>
          <p:nvPr/>
        </p:nvSpPr>
        <p:spPr>
          <a:xfrm>
            <a:off x="601424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3" name="Rounded Rectangle 142"/>
          <p:cNvSpPr/>
          <p:nvPr/>
        </p:nvSpPr>
        <p:spPr>
          <a:xfrm>
            <a:off x="3942546" y="1357298"/>
            <a:ext cx="612000" cy="255389"/>
          </a:xfrm>
          <a:prstGeom prst="roundRect">
            <a:avLst/>
          </a:prstGeom>
          <a:solidFill>
            <a:srgbClr val="FF33CC"/>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44" name="Rectangle 143"/>
          <p:cNvSpPr/>
          <p:nvPr/>
        </p:nvSpPr>
        <p:spPr>
          <a:xfrm>
            <a:off x="379967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5" name="Rounded Rectangle 144"/>
          <p:cNvSpPr/>
          <p:nvPr/>
        </p:nvSpPr>
        <p:spPr>
          <a:xfrm>
            <a:off x="1656530"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46" name="Rectangle 145"/>
          <p:cNvSpPr/>
          <p:nvPr/>
        </p:nvSpPr>
        <p:spPr>
          <a:xfrm>
            <a:off x="1513654"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7" name="Rounded Rectangle 146"/>
          <p:cNvSpPr/>
          <p:nvPr/>
        </p:nvSpPr>
        <p:spPr>
          <a:xfrm>
            <a:off x="8371702" y="1744851"/>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48" name="Rectangle 147"/>
          <p:cNvSpPr/>
          <p:nvPr/>
        </p:nvSpPr>
        <p:spPr>
          <a:xfrm>
            <a:off x="8228826"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3" name="AutoShape 3"/>
          <p:cNvSpPr>
            <a:spLocks noChangeArrowheads="1"/>
          </p:cNvSpPr>
          <p:nvPr/>
        </p:nvSpPr>
        <p:spPr bwMode="auto">
          <a:xfrm rot="16609938">
            <a:off x="1494824"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54"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55" name="AutoShape 3"/>
          <p:cNvSpPr>
            <a:spLocks noChangeArrowheads="1"/>
          </p:cNvSpPr>
          <p:nvPr/>
        </p:nvSpPr>
        <p:spPr bwMode="auto">
          <a:xfrm rot="16609938">
            <a:off x="80120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chemeClr val="bg1"/>
            </a:solidFill>
            <a:miter lim="800000"/>
            <a:headEnd/>
            <a:tailEnd/>
          </a:ln>
          <a:effectLst/>
        </p:spPr>
        <p:txBody>
          <a:bodyPr wrap="none" anchor="ctr"/>
          <a:lstStyle/>
          <a:p>
            <a:endParaRPr lang="ar-SA"/>
          </a:p>
        </p:txBody>
      </p:sp>
      <p:sp>
        <p:nvSpPr>
          <p:cNvPr id="156" name="AutoShape 3"/>
          <p:cNvSpPr>
            <a:spLocks noChangeArrowheads="1"/>
          </p:cNvSpPr>
          <p:nvPr/>
        </p:nvSpPr>
        <p:spPr bwMode="auto">
          <a:xfrm rot="16609938">
            <a:off x="3730162"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157" name="AutoShape 3"/>
          <p:cNvSpPr>
            <a:spLocks noChangeArrowheads="1"/>
          </p:cNvSpPr>
          <p:nvPr/>
        </p:nvSpPr>
        <p:spPr bwMode="auto">
          <a:xfrm rot="16609938">
            <a:off x="5944740"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graphicFrame>
        <p:nvGraphicFramePr>
          <p:cNvPr id="77" name="Table 76"/>
          <p:cNvGraphicFramePr>
            <a:graphicFrameLocks noGrp="1"/>
          </p:cNvGraphicFramePr>
          <p:nvPr/>
        </p:nvGraphicFramePr>
        <p:xfrm>
          <a:off x="142844" y="3214686"/>
          <a:ext cx="8784000" cy="3383280"/>
        </p:xfrm>
        <a:graphic>
          <a:graphicData uri="http://schemas.openxmlformats.org/drawingml/2006/table">
            <a:tbl>
              <a:tblPr rtl="1" firstRow="1" bandRow="1">
                <a:tableStyleId>{2D5ABB26-0587-4C30-8999-92F81FD0307C}</a:tableStyleId>
              </a:tblPr>
              <a:tblGrid>
                <a:gridCol w="1963318"/>
                <a:gridCol w="2429700"/>
                <a:gridCol w="2123400"/>
                <a:gridCol w="2267582"/>
              </a:tblGrid>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2d</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2c</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2b</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Calibri" pitchFamily="34" charset="0"/>
                          <a:cs typeface="Calibri" pitchFamily="34" charset="0"/>
                        </a:rPr>
                        <a:t>Stage 2a</a:t>
                      </a:r>
                      <a:endParaRPr lang="ar-SA" sz="1800" dirty="0" smtClean="0">
                        <a:solidFill>
                          <a:srgbClr val="FF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solidFill>
                            <a:srgbClr val="FFFF00"/>
                          </a:solidFill>
                          <a:latin typeface="Calibri" pitchFamily="34" charset="0"/>
                          <a:ea typeface="+mn-ea"/>
                          <a:cs typeface="Calibri" pitchFamily="34" charset="0"/>
                        </a:rPr>
                        <a:t>No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Low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Routine heparin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341">
                <a:tc>
                  <a:txBody>
                    <a:bodyPr/>
                    <a:lstStyle/>
                    <a:p>
                      <a:pPr marL="0" algn="ctr" rtl="0" eaLnBrk="1" fontAlgn="t" latinLnBrk="0" hangingPunct="1">
                        <a:spcBef>
                          <a:spcPts val="0"/>
                        </a:spcBef>
                        <a:spcAft>
                          <a:spcPts val="0"/>
                        </a:spcAft>
                      </a:pPr>
                      <a:r>
                        <a:rPr lang="en-US" sz="1800" kern="1200" dirty="0" smtClean="0">
                          <a:solidFill>
                            <a:srgbClr val="FFFF00"/>
                          </a:solidFill>
                          <a:latin typeface="Calibri" pitchFamily="34" charset="0"/>
                          <a:ea typeface="+mn-ea"/>
                          <a:cs typeface="Calibri" pitchFamily="34" charset="0"/>
                        </a:rPr>
                        <a:t>DNHD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solidFill>
                            <a:srgbClr val="FFFF00"/>
                          </a:solidFill>
                          <a:latin typeface="Calibri" pitchFamily="34" charset="0"/>
                          <a:cs typeface="Calibri" pitchFamily="34" charset="0"/>
                        </a:rPr>
                        <a:t>R-AHD</a:t>
                      </a:r>
                      <a:r>
                        <a:rPr lang="en-US" sz="1800" i="1" baseline="30000" dirty="0" smtClean="0">
                          <a:solidFill>
                            <a:srgbClr val="FFFF00"/>
                          </a:solidFill>
                          <a:latin typeface="Calibri" pitchFamily="34" charset="0"/>
                          <a:cs typeface="Calibri" pitchFamily="34" charset="0"/>
                        </a:rPr>
                        <a:t>PR</a:t>
                      </a:r>
                      <a:r>
                        <a:rPr lang="en-US" sz="1800" dirty="0" smtClean="0">
                          <a:solidFill>
                            <a:srgbClr val="FFFF00"/>
                          </a:solidFill>
                          <a:latin typeface="Calibri" pitchFamily="34" charset="0"/>
                          <a:cs typeface="Calibri"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1800" i="1" dirty="0" smtClean="0">
                          <a:latin typeface="Calibri" pitchFamily="34" charset="0"/>
                          <a:cs typeface="Calibri" pitchFamily="34" charset="0"/>
                        </a:rPr>
                        <a:t>mixed DNHD/AHD</a:t>
                      </a:r>
                      <a:r>
                        <a:rPr lang="en-US" sz="1800" i="1" baseline="30000" dirty="0" smtClean="0">
                          <a:latin typeface="Calibri" pitchFamily="34" charset="0"/>
                          <a:cs typeface="Calibri" pitchFamily="34" charset="0"/>
                        </a:rPr>
                        <a:t>PR </a:t>
                      </a:r>
                      <a:r>
                        <a:rPr lang="en-US" sz="1800" i="1" dirty="0" smtClean="0">
                          <a:latin typeface="Calibri" pitchFamily="34" charset="0"/>
                          <a:cs typeface="Calibri" pitchFamily="34" charset="0"/>
                        </a:rPr>
                        <a:t>sessions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16">
                <a:tc>
                  <a:txBody>
                    <a:bodyPr/>
                    <a:lstStyle/>
                    <a:p>
                      <a:pPr algn="l" rtl="0"/>
                      <a:r>
                        <a:rPr lang="en-US" sz="1800" dirty="0" smtClean="0">
                          <a:latin typeface="Calibri" pitchFamily="34" charset="0"/>
                          <a:cs typeface="Calibri" pitchFamily="34" charset="0"/>
                        </a:rPr>
                        <a:t>  </a:t>
                      </a:r>
                      <a:endParaRPr lang="en-US" sz="1800" b="0" i="0" u="none" strike="noStrike" kern="12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US" sz="1800" dirty="0" smtClean="0">
                          <a:latin typeface="Calibri" pitchFamily="34" charset="0"/>
                          <a:cs typeface="Calibri" pitchFamily="34" charset="0"/>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FFFF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latin typeface="Calibri" pitchFamily="34" charset="0"/>
                          <a:cs typeface="Calibri" pitchFamily="34" charset="0"/>
                        </a:rPr>
                        <a:t> </a:t>
                      </a:r>
                      <a:r>
                        <a:rPr lang="en-US" sz="1400" dirty="0" smtClean="0">
                          <a:latin typeface="Calibri" pitchFamily="34" charset="0"/>
                          <a:cs typeface="Calibri" pitchFamily="34" charset="0"/>
                        </a:rPr>
                        <a:t>F-URR was 0.6592 </a:t>
                      </a:r>
                      <a:r>
                        <a:rPr lang="en-US" sz="1400" dirty="0" smtClean="0">
                          <a:solidFill>
                            <a:srgbClr val="FFFF66"/>
                          </a:solidFill>
                          <a:latin typeface="Calibri" pitchFamily="34" charset="0"/>
                          <a:cs typeface="Calibri" pitchFamily="34" charset="0"/>
                        </a:rPr>
                        <a:t>± 0.15</a:t>
                      </a:r>
                      <a:r>
                        <a:rPr lang="en-US" sz="1400" baseline="0" dirty="0" smtClean="0">
                          <a:solidFill>
                            <a:srgbClr val="FFFF66"/>
                          </a:solidFill>
                          <a:latin typeface="Calibri" pitchFamily="34" charset="0"/>
                          <a:cs typeface="Calibri" pitchFamily="34" charset="0"/>
                        </a:rPr>
                        <a:t> </a:t>
                      </a:r>
                      <a:r>
                        <a:rPr lang="en-US" sz="1400" dirty="0" smtClean="0">
                          <a:latin typeface="Calibri" pitchFamily="34" charset="0"/>
                          <a:cs typeface="Calibri" pitchFamily="34" charset="0"/>
                        </a:rPr>
                        <a:t>after R-AHD</a:t>
                      </a:r>
                      <a:r>
                        <a:rPr lang="en-US" sz="1400" baseline="30000" dirty="0" smtClean="0">
                          <a:latin typeface="Calibri" pitchFamily="34" charset="0"/>
                          <a:cs typeface="Calibri" pitchFamily="34" charset="0"/>
                        </a:rPr>
                        <a:t>PR</a:t>
                      </a:r>
                      <a:r>
                        <a:rPr lang="en-US" sz="1400" dirty="0" smtClean="0">
                          <a:latin typeface="Calibri" pitchFamily="34" charset="0"/>
                          <a:cs typeface="Calibri" pitchFamily="34" charset="0"/>
                        </a:rPr>
                        <a:t> periods, compared to 0.79</a:t>
                      </a:r>
                      <a:r>
                        <a:rPr lang="en-US" sz="1400" dirty="0" smtClean="0">
                          <a:solidFill>
                            <a:srgbClr val="FFFF66"/>
                          </a:solidFill>
                          <a:latin typeface="Calibri" pitchFamily="34" charset="0"/>
                          <a:cs typeface="Calibri" pitchFamily="34" charset="0"/>
                        </a:rPr>
                        <a:t> ± 0.18 </a:t>
                      </a:r>
                      <a:r>
                        <a:rPr lang="en-US" sz="1400" dirty="0" smtClean="0">
                          <a:latin typeface="Calibri" pitchFamily="34" charset="0"/>
                          <a:cs typeface="Calibri" pitchFamily="34" charset="0"/>
                        </a:rPr>
                        <a:t>after DNHD periods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FF66"/>
                          </a:solidFill>
                          <a:latin typeface="Calibri" pitchFamily="34" charset="0"/>
                          <a:cs typeface="Calibri" pitchFamily="34" charset="0"/>
                        </a:rPr>
                        <a:t>The mean difference was 0.13 ± 0.06</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FF66"/>
                          </a:solidFill>
                          <a:latin typeface="Calibri" pitchFamily="34" charset="0"/>
                          <a:cs typeface="Calibri" pitchFamily="34" charset="0"/>
                        </a:rPr>
                        <a:t>The 95% Confidence Interval of the difference ranged from </a:t>
                      </a:r>
                      <a:r>
                        <a:rPr lang="en-US" sz="1400" smtClean="0">
                          <a:solidFill>
                            <a:srgbClr val="FFFF66"/>
                          </a:solidFill>
                          <a:latin typeface="Calibri" pitchFamily="34" charset="0"/>
                          <a:cs typeface="Calibri" pitchFamily="34" charset="0"/>
                        </a:rPr>
                        <a:t>- 0.005to 0.26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9" name="Rectangle 78"/>
          <p:cNvSpPr/>
          <p:nvPr/>
        </p:nvSpPr>
        <p:spPr>
          <a:xfrm>
            <a:off x="2428860" y="546752"/>
            <a:ext cx="6662248" cy="6311248"/>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8" name="Rectangle 77"/>
          <p:cNvSpPr/>
          <p:nvPr/>
        </p:nvSpPr>
        <p:spPr>
          <a:xfrm>
            <a:off x="3585816" y="6324921"/>
            <a:ext cx="1426993" cy="461665"/>
          </a:xfrm>
          <a:prstGeom prst="rect">
            <a:avLst/>
          </a:prstGeom>
          <a:solidFill>
            <a:srgbClr val="FF0000"/>
          </a:solidFill>
        </p:spPr>
        <p:txBody>
          <a:bodyPr wrap="none">
            <a:spAutoFit/>
          </a:bodyPr>
          <a:lstStyle/>
          <a:p>
            <a:r>
              <a:rPr lang="en-US" sz="2400" dirty="0" smtClean="0">
                <a:latin typeface="Calibri" pitchFamily="34" charset="0"/>
                <a:cs typeface="Calibri" pitchFamily="34" charset="0"/>
              </a:rPr>
              <a:t>(P = 0.059</a:t>
            </a:r>
            <a:endParaRPr lang="ar-SA"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down)">
                                      <p:cBhvr>
                                        <p:cTn id="7" dur="500"/>
                                        <p:tgtEl>
                                          <p:spTgt spid="98"/>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down)">
                                      <p:cBhvr>
                                        <p:cTn id="10" dur="500"/>
                                        <p:tgtEl>
                                          <p:spTgt spid="105"/>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wipe(up)">
                                      <p:cBhvr>
                                        <p:cTn id="13" dur="500"/>
                                        <p:tgtEl>
                                          <p:spTgt spid="95"/>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wipe(up)">
                                      <p:cBhvr>
                                        <p:cTn id="16" dur="500"/>
                                        <p:tgtEl>
                                          <p:spTgt spid="97"/>
                                        </p:tgtEl>
                                      </p:cBhvr>
                                    </p:animEffect>
                                  </p:childTnLst>
                                </p:cTn>
                              </p:par>
                              <p:par>
                                <p:cTn id="17" presetID="8" presetClass="emph" presetSubtype="0" repeatCount="indefinite" fill="hold" grpId="0" nodeType="withEffect">
                                  <p:stCondLst>
                                    <p:cond delay="0"/>
                                  </p:stCondLst>
                                  <p:childTnLst>
                                    <p:animRot by="21600000">
                                      <p:cBhvr>
                                        <p:cTn id="18" dur="500" fill="hold"/>
                                        <p:tgtEl>
                                          <p:spTgt spid="153"/>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154"/>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155"/>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blinds(horizontal)">
                                      <p:cBhvr>
                                        <p:cTn id="25"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7" grpId="0" animBg="1"/>
      <p:bldP spid="98" grpId="0" animBg="1"/>
      <p:bldP spid="105" grpId="0" animBg="1"/>
      <p:bldP spid="153" grpId="0" animBg="1"/>
      <p:bldP spid="154" grpId="0" animBg="1"/>
      <p:bldP spid="155" grpId="0" animBg="1"/>
      <p:bldP spid="15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00FF00"/>
          </a:solidFill>
          <a:ln w="9525" algn="ctr">
            <a:noFill/>
            <a:miter lim="800000"/>
            <a:headEnd/>
            <a:tailEnd/>
          </a:ln>
          <a:effectLst/>
        </p:spPr>
        <p:txBody>
          <a:bodyPr anchor="ctr"/>
          <a:lstStyle/>
          <a:p>
            <a:pPr algn="ctr" rtl="0"/>
            <a:r>
              <a:rPr lang="en-US" sz="3200" b="1">
                <a:solidFill>
                  <a:srgbClr val="000000"/>
                </a:solidFill>
              </a:rPr>
              <a:t>Introduction</a:t>
            </a:r>
          </a:p>
        </p:txBody>
      </p:sp>
      <p:sp>
        <p:nvSpPr>
          <p:cNvPr id="3" name="TextBox 2"/>
          <p:cNvSpPr txBox="1"/>
          <p:nvPr/>
        </p:nvSpPr>
        <p:spPr>
          <a:xfrm>
            <a:off x="285720" y="5534585"/>
            <a:ext cx="8640000" cy="1323439"/>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AHD is </a:t>
            </a:r>
            <a:r>
              <a:rPr lang="en-US" sz="2000" dirty="0">
                <a:latin typeface="Calibri" pitchFamily="34" charset="0"/>
                <a:cs typeface="Calibri" pitchFamily="34" charset="0"/>
              </a:rPr>
              <a:t>carried out through H shaped AHD connections. </a:t>
            </a:r>
            <a:endParaRPr lang="en-US" sz="2000" dirty="0" smtClean="0">
              <a:latin typeface="Calibri" pitchFamily="34" charset="0"/>
              <a:cs typeface="Calibri" pitchFamily="34" charset="0"/>
            </a:endParaRPr>
          </a:p>
          <a:p>
            <a:pPr marL="457200" indent="-457200" algn="just" rtl="0">
              <a:buFont typeface="+mj-lt"/>
              <a:buAutoNum type="arabicPeriod"/>
            </a:pPr>
            <a:r>
              <a:rPr lang="en-US" sz="2000" dirty="0" smtClean="0">
                <a:latin typeface="Calibri" pitchFamily="34" charset="0"/>
                <a:cs typeface="Calibri" pitchFamily="34" charset="0"/>
              </a:rPr>
              <a:t>The </a:t>
            </a:r>
            <a:r>
              <a:rPr lang="en-US" sz="2000" dirty="0">
                <a:latin typeface="Calibri" pitchFamily="34" charset="0"/>
                <a:cs typeface="Calibri" pitchFamily="34" charset="0"/>
              </a:rPr>
              <a:t>2 vertical lines of the “H” are the inflow (arterial) blood line </a:t>
            </a:r>
            <a:r>
              <a:rPr lang="en-US" sz="2000" dirty="0">
                <a:solidFill>
                  <a:srgbClr val="FFFF00"/>
                </a:solidFill>
                <a:latin typeface="Calibri" pitchFamily="34" charset="0"/>
                <a:cs typeface="Calibri" pitchFamily="34" charset="0"/>
              </a:rPr>
              <a:t>that drains blood from the vascular access to the </a:t>
            </a:r>
            <a:r>
              <a:rPr lang="en-US" sz="2000" dirty="0" err="1">
                <a:solidFill>
                  <a:srgbClr val="FFFF00"/>
                </a:solidFill>
                <a:latin typeface="Calibri" pitchFamily="34" charset="0"/>
                <a:cs typeface="Calibri" pitchFamily="34" charset="0"/>
              </a:rPr>
              <a:t>dialyser</a:t>
            </a:r>
            <a:r>
              <a:rPr lang="en-US" sz="2000" dirty="0">
                <a:solidFill>
                  <a:srgbClr val="FFFF00"/>
                </a:solidFill>
                <a:latin typeface="Calibri" pitchFamily="34" charset="0"/>
                <a:cs typeface="Calibri" pitchFamily="34" charset="0"/>
              </a:rPr>
              <a:t>, and the outflow (venous) blood line that returns blood from the </a:t>
            </a:r>
            <a:r>
              <a:rPr lang="en-US" sz="2000" dirty="0" err="1">
                <a:solidFill>
                  <a:srgbClr val="FFFF00"/>
                </a:solidFill>
                <a:latin typeface="Calibri" pitchFamily="34" charset="0"/>
                <a:cs typeface="Calibri" pitchFamily="34" charset="0"/>
              </a:rPr>
              <a:t>dialyser</a:t>
            </a:r>
            <a:r>
              <a:rPr lang="en-US" sz="2000" dirty="0">
                <a:solidFill>
                  <a:srgbClr val="FFFF00"/>
                </a:solidFill>
                <a:latin typeface="Calibri" pitchFamily="34" charset="0"/>
                <a:cs typeface="Calibri" pitchFamily="34" charset="0"/>
              </a:rPr>
              <a:t> back to the vascular </a:t>
            </a:r>
            <a:r>
              <a:rPr lang="en-US" sz="2000">
                <a:solidFill>
                  <a:srgbClr val="FFFF00"/>
                </a:solidFill>
                <a:latin typeface="Calibri" pitchFamily="34" charset="0"/>
                <a:cs typeface="Calibri" pitchFamily="34" charset="0"/>
              </a:rPr>
              <a:t>access </a:t>
            </a:r>
            <a:r>
              <a:rPr lang="en-US" sz="2000" baseline="30000" smtClean="0">
                <a:solidFill>
                  <a:srgbClr val="FFFF00"/>
                </a:solidFill>
                <a:latin typeface="Calibri" pitchFamily="34" charset="0"/>
                <a:cs typeface="Calibri" pitchFamily="34" charset="0"/>
              </a:rPr>
              <a:t>10</a:t>
            </a:r>
            <a:r>
              <a:rPr lang="en-US" sz="2000" dirty="0">
                <a:solidFill>
                  <a:srgbClr val="FFFF00"/>
                </a:solidFill>
                <a:latin typeface="Calibri" pitchFamily="34" charset="0"/>
                <a:cs typeface="Calibri" pitchFamily="34" charset="0"/>
              </a:rPr>
              <a:t>.</a:t>
            </a:r>
            <a:r>
              <a:rPr lang="en-US" sz="2000" dirty="0">
                <a:latin typeface="Calibri" pitchFamily="34" charset="0"/>
                <a:cs typeface="Calibri" pitchFamily="34" charset="0"/>
              </a:rPr>
              <a:t> </a:t>
            </a:r>
            <a:endParaRPr lang="en-US" sz="2000" dirty="0" smtClean="0">
              <a:latin typeface="Calibri" pitchFamily="34" charset="0"/>
              <a:cs typeface="Calibri" pitchFamily="34" charset="0"/>
            </a:endParaRPr>
          </a:p>
        </p:txBody>
      </p:sp>
      <p:pic>
        <p:nvPicPr>
          <p:cNvPr id="12" name="Picture 2"/>
          <p:cNvPicPr>
            <a:picLocks noChangeAspect="1" noChangeArrowheads="1"/>
          </p:cNvPicPr>
          <p:nvPr/>
        </p:nvPicPr>
        <p:blipFill>
          <a:blip r:embed="rId3"/>
          <a:srcRect/>
          <a:stretch>
            <a:fillRect/>
          </a:stretch>
        </p:blipFill>
        <p:spPr bwMode="auto">
          <a:xfrm>
            <a:off x="3207322" y="500042"/>
            <a:ext cx="2579124" cy="4320000"/>
          </a:xfrm>
          <a:prstGeom prst="rect">
            <a:avLst/>
          </a:prstGeom>
          <a:noFill/>
        </p:spPr>
      </p:pic>
      <p:sp>
        <p:nvSpPr>
          <p:cNvPr id="10" name="TextBox 9"/>
          <p:cNvSpPr txBox="1"/>
          <p:nvPr/>
        </p:nvSpPr>
        <p:spPr>
          <a:xfrm>
            <a:off x="3500430" y="5143512"/>
            <a:ext cx="2369256" cy="369332"/>
          </a:xfrm>
          <a:prstGeom prst="rect">
            <a:avLst/>
          </a:prstGeom>
          <a:noFill/>
        </p:spPr>
        <p:txBody>
          <a:bodyPr wrap="square" rtlCol="1">
            <a:spAutoFit/>
          </a:bodyPr>
          <a:lstStyle/>
          <a:p>
            <a:pPr algn="ctr" rtl="0"/>
            <a:r>
              <a:rPr lang="en-US" b="1" dirty="0" smtClean="0">
                <a:solidFill>
                  <a:srgbClr val="FFFF00"/>
                </a:solidFill>
                <a:latin typeface="Calibri" pitchFamily="34" charset="0"/>
                <a:cs typeface="Calibri" pitchFamily="34" charset="0"/>
              </a:rPr>
              <a:t>AHD Connections</a:t>
            </a:r>
            <a:endParaRPr lang="ar-SA" b="1" dirty="0">
              <a:solidFill>
                <a:srgbClr val="FFFF00"/>
              </a:solidFill>
              <a:latin typeface="Calibri" pitchFamily="34" charset="0"/>
            </a:endParaRPr>
          </a:p>
        </p:txBody>
      </p:sp>
      <p:sp>
        <p:nvSpPr>
          <p:cNvPr id="11" name="AutoShape 5"/>
          <p:cNvSpPr>
            <a:spLocks noChangeArrowheads="1"/>
          </p:cNvSpPr>
          <p:nvPr/>
        </p:nvSpPr>
        <p:spPr bwMode="auto">
          <a:xfrm>
            <a:off x="5214942" y="1136639"/>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6" name="AutoShape 7"/>
          <p:cNvSpPr>
            <a:spLocks noChangeArrowheads="1"/>
          </p:cNvSpPr>
          <p:nvPr/>
        </p:nvSpPr>
        <p:spPr bwMode="auto">
          <a:xfrm>
            <a:off x="5214942" y="3786190"/>
            <a:ext cx="252000" cy="720725"/>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9" name="Rectangle 17"/>
          <p:cNvSpPr>
            <a:spLocks noChangeArrowheads="1"/>
          </p:cNvSpPr>
          <p:nvPr/>
        </p:nvSpPr>
        <p:spPr bwMode="auto">
          <a:xfrm>
            <a:off x="5251042" y="785794"/>
            <a:ext cx="215900" cy="104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0" name="Rectangle 18"/>
          <p:cNvSpPr>
            <a:spLocks noChangeArrowheads="1"/>
          </p:cNvSpPr>
          <p:nvPr/>
        </p:nvSpPr>
        <p:spPr bwMode="auto">
          <a:xfrm>
            <a:off x="5251042" y="2143116"/>
            <a:ext cx="215900" cy="2484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1" name="AutoShape 3"/>
          <p:cNvSpPr>
            <a:spLocks noChangeArrowheads="1"/>
          </p:cNvSpPr>
          <p:nvPr/>
        </p:nvSpPr>
        <p:spPr bwMode="auto">
          <a:xfrm rot="16609938">
            <a:off x="5421681" y="2954913"/>
            <a:ext cx="468000" cy="468000"/>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21"/>
                                        </p:tgtEl>
                                        <p:attrNameLst>
                                          <p:attrName>r</p:attrName>
                                        </p:attrNameLst>
                                      </p:cBhvr>
                                    </p:animRot>
                                  </p:childTnLst>
                                </p:cTn>
                              </p:par>
                              <p:par>
                                <p:cTn id="7" presetID="22" presetClass="entr" presetSubtype="1" repeatCount="indefinite"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up)">
                                      <p:cBhvr>
                                        <p:cTn id="9" dur="5000"/>
                                        <p:tgtEl>
                                          <p:spTgt spid="11"/>
                                        </p:tgtEl>
                                      </p:cBhvr>
                                    </p:animEffect>
                                  </p:childTnLst>
                                </p:cTn>
                              </p:par>
                              <p:par>
                                <p:cTn id="10" presetID="22" presetClass="entr" presetSubtype="1" repeatCount="indefinite"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463147"/>
            <a:ext cx="8640000" cy="1323439"/>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F-URR was 0.6592 </a:t>
            </a:r>
            <a:r>
              <a:rPr lang="en-US" sz="2000" dirty="0" smtClean="0">
                <a:solidFill>
                  <a:srgbClr val="FFFF66"/>
                </a:solidFill>
                <a:latin typeface="Calibri" pitchFamily="34" charset="0"/>
                <a:cs typeface="Calibri" pitchFamily="34" charset="0"/>
              </a:rPr>
              <a:t>± 0.14555 </a:t>
            </a:r>
            <a:r>
              <a:rPr lang="en-US" sz="2000" dirty="0" smtClean="0">
                <a:latin typeface="Calibri" pitchFamily="34" charset="0"/>
                <a:cs typeface="Calibri" pitchFamily="34" charset="0"/>
              </a:rPr>
              <a:t>after R-AHD</a:t>
            </a:r>
            <a:r>
              <a:rPr lang="en-US" sz="2000" baseline="30000" dirty="0" smtClean="0">
                <a:latin typeface="Calibri" pitchFamily="34" charset="0"/>
                <a:cs typeface="Calibri" pitchFamily="34" charset="0"/>
              </a:rPr>
              <a:t>PR</a:t>
            </a:r>
            <a:r>
              <a:rPr lang="en-US" sz="2000" dirty="0" smtClean="0">
                <a:latin typeface="Calibri" pitchFamily="34" charset="0"/>
                <a:cs typeface="Calibri" pitchFamily="34" charset="0"/>
              </a:rPr>
              <a:t> periods, compared to 0.7869</a:t>
            </a:r>
            <a:r>
              <a:rPr lang="en-US" sz="2000" dirty="0" smtClean="0">
                <a:solidFill>
                  <a:srgbClr val="FFFF66"/>
                </a:solidFill>
                <a:latin typeface="Calibri" pitchFamily="34" charset="0"/>
                <a:cs typeface="Calibri" pitchFamily="34" charset="0"/>
              </a:rPr>
              <a:t> ± 0.17722 </a:t>
            </a:r>
            <a:r>
              <a:rPr lang="en-US" sz="2000" dirty="0" smtClean="0">
                <a:latin typeface="Calibri" pitchFamily="34" charset="0"/>
                <a:cs typeface="Calibri" pitchFamily="34" charset="0"/>
              </a:rPr>
              <a:t>after DNHD periods in </a:t>
            </a:r>
            <a:r>
              <a:rPr lang="en-US" sz="2000" i="1" dirty="0" smtClean="0">
                <a:latin typeface="Calibri" pitchFamily="34" charset="0"/>
                <a:cs typeface="Calibri" pitchFamily="34" charset="0"/>
              </a:rPr>
              <a:t>Stage 2a</a:t>
            </a:r>
            <a:r>
              <a:rPr lang="en-US" sz="2000" dirty="0" smtClean="0">
                <a:latin typeface="Calibri" pitchFamily="34" charset="0"/>
                <a:cs typeface="Calibri" pitchFamily="34" charset="0"/>
              </a:rPr>
              <a:t>. </a:t>
            </a:r>
            <a:r>
              <a:rPr lang="en-US" sz="2000" dirty="0" smtClean="0">
                <a:solidFill>
                  <a:srgbClr val="FFFF66"/>
                </a:solidFill>
                <a:latin typeface="Calibri" pitchFamily="34" charset="0"/>
                <a:cs typeface="Calibri" pitchFamily="34" charset="0"/>
              </a:rPr>
              <a:t>The mean difference was 0.12768 ± 0.06495 and the 95% Confidence Interval of the difference ranged from - 0.00536 to 0.26072 </a:t>
            </a:r>
            <a:r>
              <a:rPr lang="en-US" sz="2000" dirty="0" smtClean="0">
                <a:latin typeface="Calibri" pitchFamily="34" charset="0"/>
                <a:cs typeface="Calibri" pitchFamily="34" charset="0"/>
              </a:rPr>
              <a:t>(P=0.059). </a:t>
            </a:r>
          </a:p>
        </p:txBody>
      </p:sp>
      <p:sp>
        <p:nvSpPr>
          <p:cNvPr id="47"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Results </a:t>
            </a:r>
            <a:r>
              <a:rPr lang="en-US" sz="2800" u="sng" dirty="0" smtClean="0"/>
              <a:t>In R-AHD</a:t>
            </a:r>
            <a:r>
              <a:rPr lang="en-US" sz="2800" u="sng" baseline="30000" dirty="0" smtClean="0"/>
              <a:t>PR </a:t>
            </a:r>
            <a:r>
              <a:rPr lang="en-US" sz="2800" u="sng" dirty="0" smtClean="0"/>
              <a:t>sessions </a:t>
            </a:r>
            <a:r>
              <a:rPr lang="en-US" sz="2800" i="1" u="sng" dirty="0" smtClean="0"/>
              <a:t>(Stage 2)</a:t>
            </a:r>
            <a:endParaRPr lang="en-US" sz="2800" dirty="0" smtClean="0"/>
          </a:p>
        </p:txBody>
      </p:sp>
      <p:sp>
        <p:nvSpPr>
          <p:cNvPr id="77" name="Rectangle 76"/>
          <p:cNvSpPr/>
          <p:nvPr/>
        </p:nvSpPr>
        <p:spPr>
          <a:xfrm>
            <a:off x="-32" y="428604"/>
            <a:ext cx="9144032" cy="2448000"/>
          </a:xfrm>
          <a:prstGeom prst="rect">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78" name="Picture 2"/>
          <p:cNvPicPr>
            <a:picLocks noChangeAspect="1" noChangeArrowheads="1"/>
          </p:cNvPicPr>
          <p:nvPr/>
        </p:nvPicPr>
        <p:blipFill>
          <a:blip r:embed="rId3"/>
          <a:srcRect/>
          <a:stretch>
            <a:fillRect/>
          </a:stretch>
        </p:blipFill>
        <p:spPr bwMode="auto">
          <a:xfrm>
            <a:off x="722972" y="500042"/>
            <a:ext cx="1397013" cy="2340000"/>
          </a:xfrm>
          <a:prstGeom prst="rect">
            <a:avLst/>
          </a:prstGeom>
          <a:noFill/>
        </p:spPr>
      </p:pic>
      <p:sp>
        <p:nvSpPr>
          <p:cNvPr id="79" name="AutoShape 5"/>
          <p:cNvSpPr>
            <a:spLocks noChangeArrowheads="1"/>
          </p:cNvSpPr>
          <p:nvPr/>
        </p:nvSpPr>
        <p:spPr bwMode="auto">
          <a:xfrm>
            <a:off x="1817564"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0" name="AutoShape 7"/>
          <p:cNvSpPr>
            <a:spLocks noChangeArrowheads="1"/>
          </p:cNvSpPr>
          <p:nvPr/>
        </p:nvSpPr>
        <p:spPr bwMode="auto">
          <a:xfrm>
            <a:off x="1817564"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1" name="AutoShape 8"/>
          <p:cNvSpPr>
            <a:spLocks noChangeArrowheads="1"/>
          </p:cNvSpPr>
          <p:nvPr/>
        </p:nvSpPr>
        <p:spPr bwMode="auto">
          <a:xfrm rot="10800000">
            <a:off x="905404"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2" name="Rectangle 17"/>
          <p:cNvSpPr>
            <a:spLocks noChangeArrowheads="1"/>
          </p:cNvSpPr>
          <p:nvPr/>
        </p:nvSpPr>
        <p:spPr bwMode="auto">
          <a:xfrm>
            <a:off x="1826475"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3" name="Rectangle 18"/>
          <p:cNvSpPr>
            <a:spLocks noChangeArrowheads="1"/>
          </p:cNvSpPr>
          <p:nvPr/>
        </p:nvSpPr>
        <p:spPr bwMode="auto">
          <a:xfrm>
            <a:off x="1826475"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4" name="Rectangle 19"/>
          <p:cNvSpPr>
            <a:spLocks noChangeArrowheads="1"/>
          </p:cNvSpPr>
          <p:nvPr/>
        </p:nvSpPr>
        <p:spPr bwMode="auto">
          <a:xfrm>
            <a:off x="1017293"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85" name="Rectangle 20"/>
          <p:cNvSpPr>
            <a:spLocks noChangeArrowheads="1"/>
          </p:cNvSpPr>
          <p:nvPr/>
        </p:nvSpPr>
        <p:spPr bwMode="auto">
          <a:xfrm>
            <a:off x="1193564"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59" name="Rectangle 21"/>
          <p:cNvSpPr>
            <a:spLocks noChangeArrowheads="1"/>
          </p:cNvSpPr>
          <p:nvPr/>
        </p:nvSpPr>
        <p:spPr bwMode="auto">
          <a:xfrm>
            <a:off x="907835"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60" name="Rectangle 22"/>
          <p:cNvSpPr>
            <a:spLocks noChangeArrowheads="1"/>
          </p:cNvSpPr>
          <p:nvPr/>
        </p:nvSpPr>
        <p:spPr bwMode="auto">
          <a:xfrm>
            <a:off x="907024"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61" name="AutoShape 8"/>
          <p:cNvSpPr>
            <a:spLocks noChangeArrowheads="1"/>
          </p:cNvSpPr>
          <p:nvPr/>
        </p:nvSpPr>
        <p:spPr bwMode="auto">
          <a:xfrm rot="10800000">
            <a:off x="905404"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62" name="Picture 2"/>
          <p:cNvPicPr>
            <a:picLocks noChangeAspect="1" noChangeArrowheads="1"/>
          </p:cNvPicPr>
          <p:nvPr/>
        </p:nvPicPr>
        <p:blipFill>
          <a:blip r:embed="rId3"/>
          <a:srcRect/>
          <a:stretch>
            <a:fillRect/>
          </a:stretch>
        </p:blipFill>
        <p:spPr bwMode="auto">
          <a:xfrm>
            <a:off x="3879732" y="500042"/>
            <a:ext cx="1397013" cy="2340000"/>
          </a:xfrm>
          <a:prstGeom prst="rect">
            <a:avLst/>
          </a:prstGeom>
          <a:noFill/>
        </p:spPr>
      </p:pic>
      <p:sp>
        <p:nvSpPr>
          <p:cNvPr id="163" name="AutoShape 5"/>
          <p:cNvSpPr>
            <a:spLocks noChangeArrowheads="1"/>
          </p:cNvSpPr>
          <p:nvPr/>
        </p:nvSpPr>
        <p:spPr bwMode="auto">
          <a:xfrm>
            <a:off x="4974324"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64" name="AutoShape 6"/>
          <p:cNvSpPr>
            <a:spLocks noChangeArrowheads="1"/>
          </p:cNvSpPr>
          <p:nvPr/>
        </p:nvSpPr>
        <p:spPr bwMode="auto">
          <a:xfrm rot="16200000">
            <a:off x="4504573"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65" name="AutoShape 7"/>
          <p:cNvSpPr>
            <a:spLocks noChangeArrowheads="1"/>
          </p:cNvSpPr>
          <p:nvPr/>
        </p:nvSpPr>
        <p:spPr bwMode="auto">
          <a:xfrm>
            <a:off x="4974324"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66" name="AutoShape 8"/>
          <p:cNvSpPr>
            <a:spLocks noChangeArrowheads="1"/>
          </p:cNvSpPr>
          <p:nvPr/>
        </p:nvSpPr>
        <p:spPr bwMode="auto">
          <a:xfrm rot="10800000">
            <a:off x="4062164"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67" name="Rectangle 17"/>
          <p:cNvSpPr>
            <a:spLocks noChangeArrowheads="1"/>
          </p:cNvSpPr>
          <p:nvPr/>
        </p:nvSpPr>
        <p:spPr bwMode="auto">
          <a:xfrm>
            <a:off x="4983235"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68" name="Rectangle 18"/>
          <p:cNvSpPr>
            <a:spLocks noChangeArrowheads="1"/>
          </p:cNvSpPr>
          <p:nvPr/>
        </p:nvSpPr>
        <p:spPr bwMode="auto">
          <a:xfrm>
            <a:off x="4983235"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69" name="Rectangle 19"/>
          <p:cNvSpPr>
            <a:spLocks noChangeArrowheads="1"/>
          </p:cNvSpPr>
          <p:nvPr/>
        </p:nvSpPr>
        <p:spPr bwMode="auto">
          <a:xfrm>
            <a:off x="4174053"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70" name="Rectangle 20"/>
          <p:cNvSpPr>
            <a:spLocks noChangeArrowheads="1"/>
          </p:cNvSpPr>
          <p:nvPr/>
        </p:nvSpPr>
        <p:spPr bwMode="auto">
          <a:xfrm>
            <a:off x="4350324"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71" name="Rectangle 21"/>
          <p:cNvSpPr>
            <a:spLocks noChangeArrowheads="1"/>
          </p:cNvSpPr>
          <p:nvPr/>
        </p:nvSpPr>
        <p:spPr bwMode="auto">
          <a:xfrm>
            <a:off x="4064595"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72" name="Rectangle 22"/>
          <p:cNvSpPr>
            <a:spLocks noChangeArrowheads="1"/>
          </p:cNvSpPr>
          <p:nvPr/>
        </p:nvSpPr>
        <p:spPr bwMode="auto">
          <a:xfrm>
            <a:off x="4063784"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73" name="AutoShape 8"/>
          <p:cNvSpPr>
            <a:spLocks noChangeArrowheads="1"/>
          </p:cNvSpPr>
          <p:nvPr/>
        </p:nvSpPr>
        <p:spPr bwMode="auto">
          <a:xfrm rot="10800000">
            <a:off x="4062164"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74" name="Rounded Rectangle 173"/>
          <p:cNvSpPr/>
          <p:nvPr/>
        </p:nvSpPr>
        <p:spPr>
          <a:xfrm>
            <a:off x="5245884"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75" name="Rectangle 174"/>
          <p:cNvSpPr/>
          <p:nvPr/>
        </p:nvSpPr>
        <p:spPr>
          <a:xfrm>
            <a:off x="5103008" y="139837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6" name="Rounded Rectangle 175"/>
          <p:cNvSpPr/>
          <p:nvPr/>
        </p:nvSpPr>
        <p:spPr>
          <a:xfrm>
            <a:off x="2102612"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77" name="Rectangle 176"/>
          <p:cNvSpPr/>
          <p:nvPr/>
        </p:nvSpPr>
        <p:spPr>
          <a:xfrm>
            <a:off x="1959736" y="1398373"/>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8" name="AutoShape 3"/>
          <p:cNvSpPr>
            <a:spLocks noChangeArrowheads="1"/>
          </p:cNvSpPr>
          <p:nvPr/>
        </p:nvSpPr>
        <p:spPr bwMode="auto">
          <a:xfrm rot="16609938">
            <a:off x="4423782" y="130128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79" name="AutoShape 3"/>
          <p:cNvSpPr>
            <a:spLocks noChangeArrowheads="1"/>
          </p:cNvSpPr>
          <p:nvPr/>
        </p:nvSpPr>
        <p:spPr bwMode="auto">
          <a:xfrm rot="16609938">
            <a:off x="1309894" y="130128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rgbClr val="000000"/>
            </a:solidFill>
            <a:miter lim="800000"/>
            <a:headEnd/>
            <a:tailEnd/>
          </a:ln>
          <a:effectLst/>
        </p:spPr>
        <p:txBody>
          <a:bodyPr wrap="none" anchor="ctr"/>
          <a:lstStyle/>
          <a:p>
            <a:endParaRPr lang="ar-SA"/>
          </a:p>
        </p:txBody>
      </p:sp>
      <p:pic>
        <p:nvPicPr>
          <p:cNvPr id="180" name="Picture 2"/>
          <p:cNvPicPr>
            <a:picLocks noChangeAspect="1" noChangeArrowheads="1"/>
          </p:cNvPicPr>
          <p:nvPr/>
        </p:nvPicPr>
        <p:blipFill>
          <a:blip r:embed="rId3"/>
          <a:srcRect/>
          <a:stretch>
            <a:fillRect/>
          </a:stretch>
        </p:blipFill>
        <p:spPr bwMode="auto">
          <a:xfrm>
            <a:off x="6858016" y="500042"/>
            <a:ext cx="1397013" cy="2340000"/>
          </a:xfrm>
          <a:prstGeom prst="rect">
            <a:avLst/>
          </a:prstGeom>
          <a:noFill/>
        </p:spPr>
      </p:pic>
      <p:sp>
        <p:nvSpPr>
          <p:cNvPr id="181" name="AutoShape 5"/>
          <p:cNvSpPr>
            <a:spLocks noChangeArrowheads="1"/>
          </p:cNvSpPr>
          <p:nvPr/>
        </p:nvSpPr>
        <p:spPr bwMode="auto">
          <a:xfrm>
            <a:off x="7952608" y="82518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82" name="AutoShape 6"/>
          <p:cNvSpPr>
            <a:spLocks noChangeArrowheads="1"/>
          </p:cNvSpPr>
          <p:nvPr/>
        </p:nvSpPr>
        <p:spPr bwMode="auto">
          <a:xfrm rot="16200000">
            <a:off x="7482857" y="111841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83" name="AutoShape 7"/>
          <p:cNvSpPr>
            <a:spLocks noChangeArrowheads="1"/>
          </p:cNvSpPr>
          <p:nvPr/>
        </p:nvSpPr>
        <p:spPr bwMode="auto">
          <a:xfrm>
            <a:off x="7952608" y="225140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84" name="AutoShape 8"/>
          <p:cNvSpPr>
            <a:spLocks noChangeArrowheads="1"/>
          </p:cNvSpPr>
          <p:nvPr/>
        </p:nvSpPr>
        <p:spPr bwMode="auto">
          <a:xfrm rot="10800000">
            <a:off x="7040448" y="78869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85" name="Rectangle 17"/>
          <p:cNvSpPr>
            <a:spLocks noChangeArrowheads="1"/>
          </p:cNvSpPr>
          <p:nvPr/>
        </p:nvSpPr>
        <p:spPr bwMode="auto">
          <a:xfrm>
            <a:off x="7961519" y="64598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86" name="Rectangle 18"/>
          <p:cNvSpPr>
            <a:spLocks noChangeArrowheads="1"/>
          </p:cNvSpPr>
          <p:nvPr/>
        </p:nvSpPr>
        <p:spPr bwMode="auto">
          <a:xfrm>
            <a:off x="7961519" y="137572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87" name="Rectangle 19"/>
          <p:cNvSpPr>
            <a:spLocks noChangeArrowheads="1"/>
          </p:cNvSpPr>
          <p:nvPr/>
        </p:nvSpPr>
        <p:spPr bwMode="auto">
          <a:xfrm>
            <a:off x="7152337" y="127947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88" name="Rectangle 20"/>
          <p:cNvSpPr>
            <a:spLocks noChangeArrowheads="1"/>
          </p:cNvSpPr>
          <p:nvPr/>
        </p:nvSpPr>
        <p:spPr bwMode="auto">
          <a:xfrm>
            <a:off x="7328608" y="265195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89" name="Rectangle 21"/>
          <p:cNvSpPr>
            <a:spLocks noChangeArrowheads="1"/>
          </p:cNvSpPr>
          <p:nvPr/>
        </p:nvSpPr>
        <p:spPr bwMode="auto">
          <a:xfrm>
            <a:off x="7042879" y="137572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90" name="Rectangle 22"/>
          <p:cNvSpPr>
            <a:spLocks noChangeArrowheads="1"/>
          </p:cNvSpPr>
          <p:nvPr/>
        </p:nvSpPr>
        <p:spPr bwMode="auto">
          <a:xfrm>
            <a:off x="7042068" y="64761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91" name="AutoShape 8"/>
          <p:cNvSpPr>
            <a:spLocks noChangeArrowheads="1"/>
          </p:cNvSpPr>
          <p:nvPr/>
        </p:nvSpPr>
        <p:spPr bwMode="auto">
          <a:xfrm rot="10800000">
            <a:off x="7040448" y="151843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92" name="Rounded Rectangle 191"/>
          <p:cNvSpPr/>
          <p:nvPr/>
        </p:nvSpPr>
        <p:spPr>
          <a:xfrm>
            <a:off x="8237656" y="128586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93" name="Rectangle 192"/>
          <p:cNvSpPr/>
          <p:nvPr/>
        </p:nvSpPr>
        <p:spPr>
          <a:xfrm>
            <a:off x="8094780" y="1398373"/>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4" name="AutoShape 3"/>
          <p:cNvSpPr>
            <a:spLocks noChangeArrowheads="1"/>
          </p:cNvSpPr>
          <p:nvPr/>
        </p:nvSpPr>
        <p:spPr bwMode="auto">
          <a:xfrm rot="16609938">
            <a:off x="7444938" y="130128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rgbClr val="000000"/>
            </a:solidFill>
            <a:miter lim="800000"/>
            <a:headEnd/>
            <a:tailEnd/>
          </a:ln>
          <a:effectLst/>
        </p:spPr>
        <p:txBody>
          <a:bodyPr wrap="none" anchor="ctr"/>
          <a:lstStyle/>
          <a:p>
            <a:endParaRPr lang="ar-SA"/>
          </a:p>
        </p:txBody>
      </p:sp>
      <p:pic>
        <p:nvPicPr>
          <p:cNvPr id="195"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2143108" y="500042"/>
            <a:ext cx="262701" cy="648000"/>
          </a:xfrm>
          <a:prstGeom prst="rect">
            <a:avLst/>
          </a:prstGeom>
          <a:noFill/>
        </p:spPr>
      </p:pic>
      <p:pic>
        <p:nvPicPr>
          <p:cNvPr id="196"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5309431" y="500042"/>
            <a:ext cx="262701" cy="648000"/>
          </a:xfrm>
          <a:prstGeom prst="rect">
            <a:avLst/>
          </a:prstGeom>
          <a:noFill/>
        </p:spPr>
      </p:pic>
      <p:pic>
        <p:nvPicPr>
          <p:cNvPr id="197"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3571868" y="500042"/>
            <a:ext cx="262701" cy="648000"/>
          </a:xfrm>
          <a:prstGeom prst="rect">
            <a:avLst/>
          </a:prstGeom>
          <a:noFill/>
        </p:spPr>
      </p:pic>
      <p:pic>
        <p:nvPicPr>
          <p:cNvPr id="198"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428596" y="500042"/>
            <a:ext cx="262701" cy="648000"/>
          </a:xfrm>
          <a:prstGeom prst="rect">
            <a:avLst/>
          </a:prstGeom>
          <a:noFill/>
        </p:spPr>
      </p:pic>
      <p:sp>
        <p:nvSpPr>
          <p:cNvPr id="199" name="AutoShape 3"/>
          <p:cNvSpPr>
            <a:spLocks noChangeArrowheads="1"/>
          </p:cNvSpPr>
          <p:nvPr/>
        </p:nvSpPr>
        <p:spPr bwMode="auto">
          <a:xfrm rot="16609938">
            <a:off x="1869468" y="80121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00" name="AutoShape 3"/>
          <p:cNvSpPr>
            <a:spLocks noChangeArrowheads="1"/>
          </p:cNvSpPr>
          <p:nvPr/>
        </p:nvSpPr>
        <p:spPr bwMode="auto">
          <a:xfrm rot="16609938">
            <a:off x="5026228" y="780452"/>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01" name="AutoShape 3"/>
          <p:cNvSpPr>
            <a:spLocks noChangeArrowheads="1"/>
          </p:cNvSpPr>
          <p:nvPr/>
        </p:nvSpPr>
        <p:spPr bwMode="auto">
          <a:xfrm rot="16609938">
            <a:off x="8004512" y="780452"/>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02" name="Right Arrow 201"/>
          <p:cNvSpPr/>
          <p:nvPr/>
        </p:nvSpPr>
        <p:spPr>
          <a:xfrm>
            <a:off x="2500298" y="1785926"/>
            <a:ext cx="1071570" cy="35719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3" name="Right Arrow 202"/>
          <p:cNvSpPr/>
          <p:nvPr/>
        </p:nvSpPr>
        <p:spPr>
          <a:xfrm>
            <a:off x="5572132" y="1785926"/>
            <a:ext cx="1071570" cy="35719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4" name="TextBox 203"/>
          <p:cNvSpPr txBox="1"/>
          <p:nvPr/>
        </p:nvSpPr>
        <p:spPr>
          <a:xfrm>
            <a:off x="428596" y="2857496"/>
            <a:ext cx="2369256" cy="646331"/>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 DNHD (15 min.)</a:t>
            </a:r>
          </a:p>
          <a:p>
            <a:pPr algn="ctr" rtl="0"/>
            <a:r>
              <a:rPr lang="en-US" b="1" dirty="0" smtClean="0">
                <a:solidFill>
                  <a:srgbClr val="FF0000"/>
                </a:solidFill>
                <a:latin typeface="Calibri" pitchFamily="34" charset="0"/>
                <a:cs typeface="Calibri" pitchFamily="34" charset="0"/>
              </a:rPr>
              <a:t>Stage 2a</a:t>
            </a:r>
            <a:endParaRPr lang="ar-SA" b="1" dirty="0">
              <a:solidFill>
                <a:srgbClr val="FF0000"/>
              </a:solidFill>
              <a:latin typeface="Calibri" pitchFamily="34" charset="0"/>
            </a:endParaRPr>
          </a:p>
        </p:txBody>
      </p:sp>
      <p:sp>
        <p:nvSpPr>
          <p:cNvPr id="205" name="TextBox 204"/>
          <p:cNvSpPr txBox="1"/>
          <p:nvPr/>
        </p:nvSpPr>
        <p:spPr>
          <a:xfrm>
            <a:off x="3286116" y="2857496"/>
            <a:ext cx="2369256" cy="646331"/>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R – AHD</a:t>
            </a:r>
            <a:r>
              <a:rPr lang="en-US" baseline="30000" dirty="0" smtClean="0">
                <a:solidFill>
                  <a:srgbClr val="FFFF00"/>
                </a:solidFill>
                <a:latin typeface="Calibri" pitchFamily="34" charset="0"/>
                <a:cs typeface="Calibri" pitchFamily="34" charset="0"/>
              </a:rPr>
              <a:t>FR </a:t>
            </a:r>
            <a:r>
              <a:rPr lang="en-US" dirty="0" smtClean="0">
                <a:solidFill>
                  <a:srgbClr val="FFFF00"/>
                </a:solidFill>
                <a:latin typeface="Calibri" pitchFamily="34" charset="0"/>
                <a:cs typeface="Calibri" pitchFamily="34" charset="0"/>
              </a:rPr>
              <a:t>(15 min.)</a:t>
            </a:r>
          </a:p>
          <a:p>
            <a:pPr algn="ctr" rtl="0"/>
            <a:r>
              <a:rPr lang="en-US" b="1" dirty="0" smtClean="0">
                <a:solidFill>
                  <a:srgbClr val="FF0000"/>
                </a:solidFill>
                <a:latin typeface="Calibri" pitchFamily="34" charset="0"/>
                <a:cs typeface="Calibri" pitchFamily="34" charset="0"/>
              </a:rPr>
              <a:t>Stage 2a</a:t>
            </a:r>
            <a:endParaRPr lang="ar-SA" b="1" dirty="0" smtClean="0">
              <a:solidFill>
                <a:srgbClr val="FF0000"/>
              </a:solidFill>
              <a:latin typeface="Calibri" pitchFamily="34" charset="0"/>
            </a:endParaRPr>
          </a:p>
        </p:txBody>
      </p:sp>
      <p:sp>
        <p:nvSpPr>
          <p:cNvPr id="206" name="TextBox 205"/>
          <p:cNvSpPr txBox="1"/>
          <p:nvPr/>
        </p:nvSpPr>
        <p:spPr>
          <a:xfrm>
            <a:off x="6266227" y="2857496"/>
            <a:ext cx="2369256" cy="646331"/>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 DNHD</a:t>
            </a:r>
          </a:p>
          <a:p>
            <a:pPr algn="ctr" rtl="0"/>
            <a:r>
              <a:rPr lang="en-US" b="1" dirty="0" smtClean="0">
                <a:solidFill>
                  <a:srgbClr val="FF0000"/>
                </a:solidFill>
                <a:latin typeface="Calibri" pitchFamily="34" charset="0"/>
                <a:cs typeface="Calibri" pitchFamily="34" charset="0"/>
              </a:rPr>
              <a:t>Stage 2a</a:t>
            </a:r>
            <a:r>
              <a:rPr lang="en-US" dirty="0" smtClean="0">
                <a:solidFill>
                  <a:srgbClr val="FFFF00"/>
                </a:solidFill>
                <a:latin typeface="Calibri" pitchFamily="34" charset="0"/>
                <a:cs typeface="Calibri" pitchFamily="34" charset="0"/>
              </a:rPr>
              <a:t> </a:t>
            </a:r>
            <a:endParaRPr lang="ar-SA" b="1" dirty="0">
              <a:solidFill>
                <a:srgbClr val="FFFF00"/>
              </a:solidFill>
              <a:latin typeface="Calibri" pitchFamily="34" charset="0"/>
            </a:endParaRPr>
          </a:p>
        </p:txBody>
      </p:sp>
      <p:sp>
        <p:nvSpPr>
          <p:cNvPr id="208" name="Rectangle 207"/>
          <p:cNvSpPr/>
          <p:nvPr/>
        </p:nvSpPr>
        <p:spPr>
          <a:xfrm>
            <a:off x="5857884" y="475314"/>
            <a:ext cx="3286148" cy="316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9" name="TextBox 208"/>
          <p:cNvSpPr txBox="1"/>
          <p:nvPr/>
        </p:nvSpPr>
        <p:spPr>
          <a:xfrm>
            <a:off x="86050" y="3718141"/>
            <a:ext cx="2700000" cy="369332"/>
          </a:xfrm>
          <a:prstGeom prst="rect">
            <a:avLst/>
          </a:prstGeom>
          <a:noFill/>
          <a:ln>
            <a:solidFill>
              <a:schemeClr val="tx1"/>
            </a:solidFill>
          </a:ln>
        </p:spPr>
        <p:txBody>
          <a:bodyPr wrap="square" lIns="91440" tIns="45720" rIns="91440" bIns="45720">
            <a:spAutoFit/>
          </a:bodyPr>
          <a:lstStyle/>
          <a:p>
            <a:pPr algn="l" rtl="0"/>
            <a:r>
              <a:rPr lang="en-US" dirty="0" smtClean="0">
                <a:latin typeface="Calibri" pitchFamily="34" charset="0"/>
                <a:cs typeface="Calibri" pitchFamily="34" charset="0"/>
              </a:rPr>
              <a:t>F-URR = 0.7869</a:t>
            </a:r>
            <a:r>
              <a:rPr lang="en-US" dirty="0" smtClean="0">
                <a:solidFill>
                  <a:srgbClr val="FFFF66"/>
                </a:solidFill>
                <a:latin typeface="Calibri" pitchFamily="34" charset="0"/>
                <a:cs typeface="Calibri" pitchFamily="34" charset="0"/>
              </a:rPr>
              <a:t> </a:t>
            </a:r>
            <a:r>
              <a:rPr lang="en-US" smtClean="0">
                <a:solidFill>
                  <a:srgbClr val="FFFF66"/>
                </a:solidFill>
                <a:latin typeface="Calibri" pitchFamily="34" charset="0"/>
                <a:cs typeface="Calibri" pitchFamily="34" charset="0"/>
              </a:rPr>
              <a:t>± 0.17722</a:t>
            </a:r>
            <a:endParaRPr lang="ar-SA" b="1" dirty="0">
              <a:solidFill>
                <a:srgbClr val="FFFF00"/>
              </a:solidFill>
              <a:latin typeface="Calibri" pitchFamily="34" charset="0"/>
              <a:cs typeface="Calibri" pitchFamily="34" charset="0"/>
            </a:endParaRPr>
          </a:p>
        </p:txBody>
      </p:sp>
      <p:sp>
        <p:nvSpPr>
          <p:cNvPr id="210" name="TextBox 209"/>
          <p:cNvSpPr txBox="1"/>
          <p:nvPr/>
        </p:nvSpPr>
        <p:spPr>
          <a:xfrm>
            <a:off x="3214678" y="3714752"/>
            <a:ext cx="2700000" cy="369332"/>
          </a:xfrm>
          <a:prstGeom prst="rect">
            <a:avLst/>
          </a:prstGeom>
          <a:noFill/>
          <a:ln>
            <a:solidFill>
              <a:schemeClr val="tx1"/>
            </a:solidFill>
          </a:ln>
        </p:spPr>
        <p:txBody>
          <a:bodyPr wrap="square" lIns="91440" tIns="45720" rIns="91440" bIns="45720">
            <a:spAutoFit/>
          </a:bodyPr>
          <a:lstStyle/>
          <a:p>
            <a:pPr algn="l" rtl="0"/>
            <a:r>
              <a:rPr lang="en-US" dirty="0" smtClean="0">
                <a:latin typeface="Calibri" pitchFamily="34" charset="0"/>
                <a:cs typeface="Calibri" pitchFamily="34" charset="0"/>
              </a:rPr>
              <a:t>F-URR = 0.6592 </a:t>
            </a:r>
            <a:r>
              <a:rPr lang="en-US" smtClean="0">
                <a:solidFill>
                  <a:srgbClr val="FFFF66"/>
                </a:solidFill>
                <a:latin typeface="Calibri" pitchFamily="34" charset="0"/>
                <a:cs typeface="Calibri" pitchFamily="34" charset="0"/>
              </a:rPr>
              <a:t>± 0.14555</a:t>
            </a:r>
            <a:endParaRPr lang="ar-SA" b="1" dirty="0">
              <a:solidFill>
                <a:srgbClr val="FFFF00"/>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199"/>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animEffect transition="in" filter="wipe(down)">
                                      <p:cBhvr>
                                        <p:cTn id="9" dur="500"/>
                                        <p:tgtEl>
                                          <p:spTgt spid="81"/>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wipe(down)">
                                      <p:cBhvr>
                                        <p:cTn id="12" dur="500"/>
                                        <p:tgtEl>
                                          <p:spTgt spid="161"/>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up)">
                                      <p:cBhvr>
                                        <p:cTn id="15" dur="500"/>
                                        <p:tgtEl>
                                          <p:spTgt spid="79"/>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wipe(up)">
                                      <p:cBhvr>
                                        <p:cTn id="18" dur="500"/>
                                        <p:tgtEl>
                                          <p:spTgt spid="80"/>
                                        </p:tgtEl>
                                      </p:cBhvr>
                                    </p:animEffect>
                                  </p:childTnLst>
                                </p:cTn>
                              </p:par>
                              <p:par>
                                <p:cTn id="19" presetID="8" presetClass="emph" presetSubtype="0" repeatCount="indefinite" fill="hold" grpId="0" nodeType="withEffect">
                                  <p:stCondLst>
                                    <p:cond delay="0"/>
                                  </p:stCondLst>
                                  <p:childTnLst>
                                    <p:animRot by="21600000">
                                      <p:cBhvr>
                                        <p:cTn id="20" dur="500" fill="hold"/>
                                        <p:tgtEl>
                                          <p:spTgt spid="200"/>
                                        </p:tgtEl>
                                        <p:attrNameLst>
                                          <p:attrName>r</p:attrName>
                                        </p:attrNameLst>
                                      </p:cBhvr>
                                    </p:animRot>
                                  </p:childTnLst>
                                </p:cTn>
                              </p:par>
                              <p:par>
                                <p:cTn id="21" presetID="22" presetClass="entr" presetSubtype="4" repeatCount="indefinite" fill="hold" grpId="0" nodeType="withEffect">
                                  <p:stCondLst>
                                    <p:cond delay="0"/>
                                  </p:stCondLst>
                                  <p:childTnLst>
                                    <p:set>
                                      <p:cBhvr>
                                        <p:cTn id="22" dur="1" fill="hold">
                                          <p:stCondLst>
                                            <p:cond delay="0"/>
                                          </p:stCondLst>
                                        </p:cTn>
                                        <p:tgtEl>
                                          <p:spTgt spid="166"/>
                                        </p:tgtEl>
                                        <p:attrNameLst>
                                          <p:attrName>style.visibility</p:attrName>
                                        </p:attrNameLst>
                                      </p:cBhvr>
                                      <p:to>
                                        <p:strVal val="visible"/>
                                      </p:to>
                                    </p:set>
                                    <p:animEffect transition="in" filter="wipe(down)">
                                      <p:cBhvr>
                                        <p:cTn id="23" dur="500"/>
                                        <p:tgtEl>
                                          <p:spTgt spid="166"/>
                                        </p:tgtEl>
                                      </p:cBhvr>
                                    </p:animEffect>
                                  </p:childTnLst>
                                </p:cTn>
                              </p:par>
                              <p:par>
                                <p:cTn id="24" presetID="22" presetClass="entr" presetSubtype="4" repeatCount="indefinite" fill="hold" grpId="0" nodeType="withEffect">
                                  <p:stCondLst>
                                    <p:cond delay="0"/>
                                  </p:stCondLst>
                                  <p:childTnLst>
                                    <p:set>
                                      <p:cBhvr>
                                        <p:cTn id="25" dur="1" fill="hold">
                                          <p:stCondLst>
                                            <p:cond delay="0"/>
                                          </p:stCondLst>
                                        </p:cTn>
                                        <p:tgtEl>
                                          <p:spTgt spid="173"/>
                                        </p:tgtEl>
                                        <p:attrNameLst>
                                          <p:attrName>style.visibility</p:attrName>
                                        </p:attrNameLst>
                                      </p:cBhvr>
                                      <p:to>
                                        <p:strVal val="visible"/>
                                      </p:to>
                                    </p:set>
                                    <p:animEffect transition="in" filter="wipe(down)">
                                      <p:cBhvr>
                                        <p:cTn id="26" dur="500"/>
                                        <p:tgtEl>
                                          <p:spTgt spid="173"/>
                                        </p:tgtEl>
                                      </p:cBhvr>
                                    </p:animEffect>
                                  </p:childTnLst>
                                </p:cTn>
                              </p:par>
                              <p:par>
                                <p:cTn id="27" presetID="22" presetClass="entr" presetSubtype="1" repeatCount="indefinite" fill="hold" grpId="0" nodeType="withEffect">
                                  <p:stCondLst>
                                    <p:cond delay="0"/>
                                  </p:stCondLst>
                                  <p:childTnLst>
                                    <p:set>
                                      <p:cBhvr>
                                        <p:cTn id="28" dur="1" fill="hold">
                                          <p:stCondLst>
                                            <p:cond delay="0"/>
                                          </p:stCondLst>
                                        </p:cTn>
                                        <p:tgtEl>
                                          <p:spTgt spid="163"/>
                                        </p:tgtEl>
                                        <p:attrNameLst>
                                          <p:attrName>style.visibility</p:attrName>
                                        </p:attrNameLst>
                                      </p:cBhvr>
                                      <p:to>
                                        <p:strVal val="visible"/>
                                      </p:to>
                                    </p:set>
                                    <p:animEffect transition="in" filter="wipe(up)">
                                      <p:cBhvr>
                                        <p:cTn id="29" dur="500"/>
                                        <p:tgtEl>
                                          <p:spTgt spid="163"/>
                                        </p:tgtEl>
                                      </p:cBhvr>
                                    </p:animEffect>
                                  </p:childTnLst>
                                </p:cTn>
                              </p:par>
                              <p:par>
                                <p:cTn id="30" presetID="22" presetClass="entr" presetSubtype="1" repeatCount="indefinite" fill="hold" grpId="0" nodeType="withEffect">
                                  <p:stCondLst>
                                    <p:cond delay="0"/>
                                  </p:stCondLst>
                                  <p:childTnLst>
                                    <p:set>
                                      <p:cBhvr>
                                        <p:cTn id="31" dur="1" fill="hold">
                                          <p:stCondLst>
                                            <p:cond delay="0"/>
                                          </p:stCondLst>
                                        </p:cTn>
                                        <p:tgtEl>
                                          <p:spTgt spid="165"/>
                                        </p:tgtEl>
                                        <p:attrNameLst>
                                          <p:attrName>style.visibility</p:attrName>
                                        </p:attrNameLst>
                                      </p:cBhvr>
                                      <p:to>
                                        <p:strVal val="visible"/>
                                      </p:to>
                                    </p:set>
                                    <p:animEffect transition="in" filter="wipe(up)">
                                      <p:cBhvr>
                                        <p:cTn id="32" dur="500"/>
                                        <p:tgtEl>
                                          <p:spTgt spid="165"/>
                                        </p:tgtEl>
                                      </p:cBhvr>
                                    </p:animEffect>
                                  </p:childTnLst>
                                </p:cTn>
                              </p:par>
                              <p:par>
                                <p:cTn id="33" presetID="8" presetClass="emph" presetSubtype="0" repeatCount="indefinite" fill="hold" grpId="0" nodeType="withEffect">
                                  <p:stCondLst>
                                    <p:cond delay="0"/>
                                  </p:stCondLst>
                                  <p:childTnLst>
                                    <p:animRot by="21600000">
                                      <p:cBhvr>
                                        <p:cTn id="34" dur="500" fill="hold"/>
                                        <p:tgtEl>
                                          <p:spTgt spid="178"/>
                                        </p:tgtEl>
                                        <p:attrNameLst>
                                          <p:attrName>r</p:attrName>
                                        </p:attrNameLst>
                                      </p:cBhvr>
                                    </p:animRot>
                                  </p:childTnLst>
                                </p:cTn>
                              </p:par>
                              <p:par>
                                <p:cTn id="35" presetID="22" presetClass="entr" presetSubtype="8" repeatCount="indefinite" fill="hold" grpId="0" nodeType="with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wipe(left)">
                                      <p:cBhvr>
                                        <p:cTn id="3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161" grpId="0" animBg="1"/>
      <p:bldP spid="163" grpId="0" animBg="1"/>
      <p:bldP spid="164" grpId="0" animBg="1"/>
      <p:bldP spid="165" grpId="0" animBg="1"/>
      <p:bldP spid="166" grpId="0" animBg="1"/>
      <p:bldP spid="173" grpId="0" animBg="1"/>
      <p:bldP spid="178" grpId="0" animBg="1"/>
      <p:bldP spid="199" grpId="0" animBg="1"/>
      <p:bldP spid="200"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85720" y="4963081"/>
            <a:ext cx="8640000" cy="1323439"/>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F-URR was 0.6592 ± 0.14555 after R-AHD</a:t>
            </a:r>
            <a:r>
              <a:rPr lang="en-US" sz="2000" baseline="30000" dirty="0" smtClean="0">
                <a:latin typeface="Calibri" pitchFamily="34" charset="0"/>
                <a:cs typeface="Calibri" pitchFamily="34" charset="0"/>
              </a:rPr>
              <a:t>PR</a:t>
            </a:r>
            <a:r>
              <a:rPr lang="en-US" sz="2000" dirty="0" smtClean="0">
                <a:latin typeface="Calibri" pitchFamily="34" charset="0"/>
                <a:cs typeface="Calibri" pitchFamily="34" charset="0"/>
              </a:rPr>
              <a:t> periods, compared to 0.7869 ± 0.17722 after DNHD periods in </a:t>
            </a:r>
            <a:r>
              <a:rPr lang="en-US" sz="2000" i="1" dirty="0" smtClean="0">
                <a:latin typeface="Calibri" pitchFamily="34" charset="0"/>
                <a:cs typeface="Calibri" pitchFamily="34" charset="0"/>
              </a:rPr>
              <a:t>Stage 2a</a:t>
            </a:r>
            <a:r>
              <a:rPr lang="en-US" sz="2000" dirty="0" smtClean="0">
                <a:latin typeface="Calibri" pitchFamily="34" charset="0"/>
                <a:cs typeface="Calibri" pitchFamily="34" charset="0"/>
              </a:rPr>
              <a:t>. </a:t>
            </a:r>
            <a:r>
              <a:rPr lang="en-US" sz="2000" dirty="0" smtClean="0">
                <a:solidFill>
                  <a:srgbClr val="FFFF00"/>
                </a:solidFill>
                <a:latin typeface="Calibri" pitchFamily="34" charset="0"/>
                <a:cs typeface="Calibri" pitchFamily="34" charset="0"/>
              </a:rPr>
              <a:t>The mean difference was 0.12768 ± 0.06495 and the 95% Confidence Interval of the difference ranged from - 0.00536 to 0.26072 </a:t>
            </a:r>
            <a:r>
              <a:rPr lang="en-US" sz="2000" dirty="0" smtClean="0">
                <a:latin typeface="Calibri" pitchFamily="34" charset="0"/>
                <a:cs typeface="Calibri" pitchFamily="34" charset="0"/>
              </a:rPr>
              <a:t>(P=0.059). </a:t>
            </a:r>
          </a:p>
        </p:txBody>
      </p:sp>
      <p:sp>
        <p:nvSpPr>
          <p:cNvPr id="47"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Results </a:t>
            </a:r>
            <a:r>
              <a:rPr lang="en-US" sz="2800" u="sng" dirty="0" smtClean="0"/>
              <a:t>In R-AHD</a:t>
            </a:r>
            <a:r>
              <a:rPr lang="en-US" sz="2800" u="sng" baseline="30000" dirty="0" smtClean="0"/>
              <a:t>PR </a:t>
            </a:r>
            <a:r>
              <a:rPr lang="en-US" sz="2800" u="sng" dirty="0" smtClean="0"/>
              <a:t>sessions </a:t>
            </a:r>
            <a:r>
              <a:rPr lang="en-US" sz="2800" i="1" u="sng" dirty="0" smtClean="0"/>
              <a:t>(Stage 2)</a:t>
            </a:r>
            <a:endParaRPr lang="en-US" sz="2800" dirty="0" smtClean="0"/>
          </a:p>
        </p:txBody>
      </p:sp>
      <p:pic>
        <p:nvPicPr>
          <p:cNvPr id="77" name="Picture 2"/>
          <p:cNvPicPr>
            <a:picLocks noChangeAspect="1" noChangeArrowheads="1"/>
          </p:cNvPicPr>
          <p:nvPr/>
        </p:nvPicPr>
        <p:blipFill>
          <a:blip r:embed="rId3"/>
          <a:srcRect/>
          <a:stretch>
            <a:fillRect/>
          </a:stretch>
        </p:blipFill>
        <p:spPr bwMode="auto">
          <a:xfrm>
            <a:off x="722972" y="571480"/>
            <a:ext cx="1397013" cy="2340000"/>
          </a:xfrm>
          <a:prstGeom prst="rect">
            <a:avLst/>
          </a:prstGeom>
          <a:noFill/>
        </p:spPr>
      </p:pic>
      <p:sp>
        <p:nvSpPr>
          <p:cNvPr id="78" name="AutoShape 5"/>
          <p:cNvSpPr>
            <a:spLocks noChangeArrowheads="1"/>
          </p:cNvSpPr>
          <p:nvPr/>
        </p:nvSpPr>
        <p:spPr bwMode="auto">
          <a:xfrm>
            <a:off x="181756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9" name="AutoShape 7"/>
          <p:cNvSpPr>
            <a:spLocks noChangeArrowheads="1"/>
          </p:cNvSpPr>
          <p:nvPr/>
        </p:nvSpPr>
        <p:spPr bwMode="auto">
          <a:xfrm>
            <a:off x="181756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0" name="AutoShape 8"/>
          <p:cNvSpPr>
            <a:spLocks noChangeArrowheads="1"/>
          </p:cNvSpPr>
          <p:nvPr/>
        </p:nvSpPr>
        <p:spPr bwMode="auto">
          <a:xfrm rot="10800000">
            <a:off x="90540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81" name="Rectangle 17"/>
          <p:cNvSpPr>
            <a:spLocks noChangeArrowheads="1"/>
          </p:cNvSpPr>
          <p:nvPr/>
        </p:nvSpPr>
        <p:spPr bwMode="auto">
          <a:xfrm>
            <a:off x="182647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2" name="Rectangle 18"/>
          <p:cNvSpPr>
            <a:spLocks noChangeArrowheads="1"/>
          </p:cNvSpPr>
          <p:nvPr/>
        </p:nvSpPr>
        <p:spPr bwMode="auto">
          <a:xfrm>
            <a:off x="182647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83" name="Rectangle 19"/>
          <p:cNvSpPr>
            <a:spLocks noChangeArrowheads="1"/>
          </p:cNvSpPr>
          <p:nvPr/>
        </p:nvSpPr>
        <p:spPr bwMode="auto">
          <a:xfrm>
            <a:off x="101729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84" name="Rectangle 20"/>
          <p:cNvSpPr>
            <a:spLocks noChangeArrowheads="1"/>
          </p:cNvSpPr>
          <p:nvPr/>
        </p:nvSpPr>
        <p:spPr bwMode="auto">
          <a:xfrm>
            <a:off x="119356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85" name="Rectangle 21"/>
          <p:cNvSpPr>
            <a:spLocks noChangeArrowheads="1"/>
          </p:cNvSpPr>
          <p:nvPr/>
        </p:nvSpPr>
        <p:spPr bwMode="auto">
          <a:xfrm>
            <a:off x="90783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58" name="Rectangle 22"/>
          <p:cNvSpPr>
            <a:spLocks noChangeArrowheads="1"/>
          </p:cNvSpPr>
          <p:nvPr/>
        </p:nvSpPr>
        <p:spPr bwMode="auto">
          <a:xfrm>
            <a:off x="90702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59" name="AutoShape 8"/>
          <p:cNvSpPr>
            <a:spLocks noChangeArrowheads="1"/>
          </p:cNvSpPr>
          <p:nvPr/>
        </p:nvSpPr>
        <p:spPr bwMode="auto">
          <a:xfrm rot="10800000">
            <a:off x="90540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pic>
        <p:nvPicPr>
          <p:cNvPr id="160" name="Picture 2"/>
          <p:cNvPicPr>
            <a:picLocks noChangeAspect="1" noChangeArrowheads="1"/>
          </p:cNvPicPr>
          <p:nvPr/>
        </p:nvPicPr>
        <p:blipFill>
          <a:blip r:embed="rId3"/>
          <a:srcRect/>
          <a:stretch>
            <a:fillRect/>
          </a:stretch>
        </p:blipFill>
        <p:spPr bwMode="auto">
          <a:xfrm>
            <a:off x="3879732" y="571480"/>
            <a:ext cx="1397013" cy="2340000"/>
          </a:xfrm>
          <a:prstGeom prst="rect">
            <a:avLst/>
          </a:prstGeom>
          <a:noFill/>
        </p:spPr>
      </p:pic>
      <p:sp>
        <p:nvSpPr>
          <p:cNvPr id="161" name="AutoShape 5"/>
          <p:cNvSpPr>
            <a:spLocks noChangeArrowheads="1"/>
          </p:cNvSpPr>
          <p:nvPr/>
        </p:nvSpPr>
        <p:spPr bwMode="auto">
          <a:xfrm>
            <a:off x="4974324"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62" name="AutoShape 6"/>
          <p:cNvSpPr>
            <a:spLocks noChangeArrowheads="1"/>
          </p:cNvSpPr>
          <p:nvPr/>
        </p:nvSpPr>
        <p:spPr bwMode="auto">
          <a:xfrm rot="16200000">
            <a:off x="4504573"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63" name="AutoShape 7"/>
          <p:cNvSpPr>
            <a:spLocks noChangeArrowheads="1"/>
          </p:cNvSpPr>
          <p:nvPr/>
        </p:nvSpPr>
        <p:spPr bwMode="auto">
          <a:xfrm>
            <a:off x="4974324"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64" name="AutoShape 8"/>
          <p:cNvSpPr>
            <a:spLocks noChangeArrowheads="1"/>
          </p:cNvSpPr>
          <p:nvPr/>
        </p:nvSpPr>
        <p:spPr bwMode="auto">
          <a:xfrm rot="10800000">
            <a:off x="4062164"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65" name="Rectangle 17"/>
          <p:cNvSpPr>
            <a:spLocks noChangeArrowheads="1"/>
          </p:cNvSpPr>
          <p:nvPr/>
        </p:nvSpPr>
        <p:spPr bwMode="auto">
          <a:xfrm>
            <a:off x="4983235"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66" name="Rectangle 18"/>
          <p:cNvSpPr>
            <a:spLocks noChangeArrowheads="1"/>
          </p:cNvSpPr>
          <p:nvPr/>
        </p:nvSpPr>
        <p:spPr bwMode="auto">
          <a:xfrm>
            <a:off x="4983235"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67" name="Rectangle 19"/>
          <p:cNvSpPr>
            <a:spLocks noChangeArrowheads="1"/>
          </p:cNvSpPr>
          <p:nvPr/>
        </p:nvSpPr>
        <p:spPr bwMode="auto">
          <a:xfrm>
            <a:off x="4174053"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68" name="Rectangle 20"/>
          <p:cNvSpPr>
            <a:spLocks noChangeArrowheads="1"/>
          </p:cNvSpPr>
          <p:nvPr/>
        </p:nvSpPr>
        <p:spPr bwMode="auto">
          <a:xfrm>
            <a:off x="4350324"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69" name="Rectangle 21"/>
          <p:cNvSpPr>
            <a:spLocks noChangeArrowheads="1"/>
          </p:cNvSpPr>
          <p:nvPr/>
        </p:nvSpPr>
        <p:spPr bwMode="auto">
          <a:xfrm>
            <a:off x="4064595"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70" name="Rectangle 22"/>
          <p:cNvSpPr>
            <a:spLocks noChangeArrowheads="1"/>
          </p:cNvSpPr>
          <p:nvPr/>
        </p:nvSpPr>
        <p:spPr bwMode="auto">
          <a:xfrm>
            <a:off x="4063784"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71" name="AutoShape 8"/>
          <p:cNvSpPr>
            <a:spLocks noChangeArrowheads="1"/>
          </p:cNvSpPr>
          <p:nvPr/>
        </p:nvSpPr>
        <p:spPr bwMode="auto">
          <a:xfrm rot="10800000">
            <a:off x="4062164"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72" name="Rounded Rectangle 171"/>
          <p:cNvSpPr/>
          <p:nvPr/>
        </p:nvSpPr>
        <p:spPr>
          <a:xfrm>
            <a:off x="5245884"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73" name="Rectangle 172"/>
          <p:cNvSpPr/>
          <p:nvPr/>
        </p:nvSpPr>
        <p:spPr>
          <a:xfrm>
            <a:off x="5103008" y="1469811"/>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4" name="Rounded Rectangle 173"/>
          <p:cNvSpPr/>
          <p:nvPr/>
        </p:nvSpPr>
        <p:spPr>
          <a:xfrm>
            <a:off x="2102612"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75" name="Rectangle 174"/>
          <p:cNvSpPr/>
          <p:nvPr/>
        </p:nvSpPr>
        <p:spPr>
          <a:xfrm>
            <a:off x="1959736"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6" name="AutoShape 3"/>
          <p:cNvSpPr>
            <a:spLocks noChangeArrowheads="1"/>
          </p:cNvSpPr>
          <p:nvPr/>
        </p:nvSpPr>
        <p:spPr bwMode="auto">
          <a:xfrm rot="16609938">
            <a:off x="442378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77" name="AutoShape 3"/>
          <p:cNvSpPr>
            <a:spLocks noChangeArrowheads="1"/>
          </p:cNvSpPr>
          <p:nvPr/>
        </p:nvSpPr>
        <p:spPr bwMode="auto">
          <a:xfrm rot="16609938">
            <a:off x="1309894"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rgbClr val="000000"/>
            </a:solidFill>
            <a:miter lim="800000"/>
            <a:headEnd/>
            <a:tailEnd/>
          </a:ln>
          <a:effectLst/>
        </p:spPr>
        <p:txBody>
          <a:bodyPr wrap="none" anchor="ctr"/>
          <a:lstStyle/>
          <a:p>
            <a:endParaRPr lang="ar-SA"/>
          </a:p>
        </p:txBody>
      </p:sp>
      <p:pic>
        <p:nvPicPr>
          <p:cNvPr id="178" name="Picture 2"/>
          <p:cNvPicPr>
            <a:picLocks noChangeAspect="1" noChangeArrowheads="1"/>
          </p:cNvPicPr>
          <p:nvPr/>
        </p:nvPicPr>
        <p:blipFill>
          <a:blip r:embed="rId3"/>
          <a:srcRect/>
          <a:stretch>
            <a:fillRect/>
          </a:stretch>
        </p:blipFill>
        <p:spPr bwMode="auto">
          <a:xfrm>
            <a:off x="6858016" y="571480"/>
            <a:ext cx="1397013" cy="2340000"/>
          </a:xfrm>
          <a:prstGeom prst="rect">
            <a:avLst/>
          </a:prstGeom>
          <a:noFill/>
        </p:spPr>
      </p:pic>
      <p:sp>
        <p:nvSpPr>
          <p:cNvPr id="179" name="AutoShape 5"/>
          <p:cNvSpPr>
            <a:spLocks noChangeArrowheads="1"/>
          </p:cNvSpPr>
          <p:nvPr/>
        </p:nvSpPr>
        <p:spPr bwMode="auto">
          <a:xfrm>
            <a:off x="7952608"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80" name="AutoShape 6"/>
          <p:cNvSpPr>
            <a:spLocks noChangeArrowheads="1"/>
          </p:cNvSpPr>
          <p:nvPr/>
        </p:nvSpPr>
        <p:spPr bwMode="auto">
          <a:xfrm rot="16200000">
            <a:off x="7482857"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181" name="AutoShape 7"/>
          <p:cNvSpPr>
            <a:spLocks noChangeArrowheads="1"/>
          </p:cNvSpPr>
          <p:nvPr/>
        </p:nvSpPr>
        <p:spPr bwMode="auto">
          <a:xfrm>
            <a:off x="7952608"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82" name="AutoShape 8"/>
          <p:cNvSpPr>
            <a:spLocks noChangeArrowheads="1"/>
          </p:cNvSpPr>
          <p:nvPr/>
        </p:nvSpPr>
        <p:spPr bwMode="auto">
          <a:xfrm rot="10800000">
            <a:off x="7040448"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83" name="Rectangle 17"/>
          <p:cNvSpPr>
            <a:spLocks noChangeArrowheads="1"/>
          </p:cNvSpPr>
          <p:nvPr/>
        </p:nvSpPr>
        <p:spPr bwMode="auto">
          <a:xfrm>
            <a:off x="7961519"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84" name="Rectangle 18"/>
          <p:cNvSpPr>
            <a:spLocks noChangeArrowheads="1"/>
          </p:cNvSpPr>
          <p:nvPr/>
        </p:nvSpPr>
        <p:spPr bwMode="auto">
          <a:xfrm>
            <a:off x="7961519"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85" name="Rectangle 19"/>
          <p:cNvSpPr>
            <a:spLocks noChangeArrowheads="1"/>
          </p:cNvSpPr>
          <p:nvPr/>
        </p:nvSpPr>
        <p:spPr bwMode="auto">
          <a:xfrm>
            <a:off x="7152337"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86" name="Rectangle 20"/>
          <p:cNvSpPr>
            <a:spLocks noChangeArrowheads="1"/>
          </p:cNvSpPr>
          <p:nvPr/>
        </p:nvSpPr>
        <p:spPr bwMode="auto">
          <a:xfrm>
            <a:off x="7328608"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87" name="Rectangle 21"/>
          <p:cNvSpPr>
            <a:spLocks noChangeArrowheads="1"/>
          </p:cNvSpPr>
          <p:nvPr/>
        </p:nvSpPr>
        <p:spPr bwMode="auto">
          <a:xfrm>
            <a:off x="7042879"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88" name="Rectangle 22"/>
          <p:cNvSpPr>
            <a:spLocks noChangeArrowheads="1"/>
          </p:cNvSpPr>
          <p:nvPr/>
        </p:nvSpPr>
        <p:spPr bwMode="auto">
          <a:xfrm>
            <a:off x="7042068"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89" name="AutoShape 8"/>
          <p:cNvSpPr>
            <a:spLocks noChangeArrowheads="1"/>
          </p:cNvSpPr>
          <p:nvPr/>
        </p:nvSpPr>
        <p:spPr bwMode="auto">
          <a:xfrm rot="10800000">
            <a:off x="7040448"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90" name="Rounded Rectangle 189"/>
          <p:cNvSpPr/>
          <p:nvPr/>
        </p:nvSpPr>
        <p:spPr>
          <a:xfrm>
            <a:off x="8237656" y="1357298"/>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91" name="Rectangle 190"/>
          <p:cNvSpPr/>
          <p:nvPr/>
        </p:nvSpPr>
        <p:spPr>
          <a:xfrm>
            <a:off x="8094780" y="1469811"/>
            <a:ext cx="144000" cy="71438"/>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2" name="AutoShape 3"/>
          <p:cNvSpPr>
            <a:spLocks noChangeArrowheads="1"/>
          </p:cNvSpPr>
          <p:nvPr/>
        </p:nvSpPr>
        <p:spPr bwMode="auto">
          <a:xfrm rot="16609938">
            <a:off x="7444938"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tx1"/>
          </a:solidFill>
          <a:ln w="9525">
            <a:solidFill>
              <a:srgbClr val="000000"/>
            </a:solidFill>
            <a:miter lim="800000"/>
            <a:headEnd/>
            <a:tailEnd/>
          </a:ln>
          <a:effectLst/>
        </p:spPr>
        <p:txBody>
          <a:bodyPr wrap="none" anchor="ctr"/>
          <a:lstStyle/>
          <a:p>
            <a:endParaRPr lang="ar-SA"/>
          </a:p>
        </p:txBody>
      </p:sp>
      <p:pic>
        <p:nvPicPr>
          <p:cNvPr id="194"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2143108" y="571480"/>
            <a:ext cx="262701" cy="648000"/>
          </a:xfrm>
          <a:prstGeom prst="rect">
            <a:avLst/>
          </a:prstGeom>
          <a:noFill/>
        </p:spPr>
      </p:pic>
      <p:pic>
        <p:nvPicPr>
          <p:cNvPr id="195"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5309431" y="571480"/>
            <a:ext cx="262701" cy="648000"/>
          </a:xfrm>
          <a:prstGeom prst="rect">
            <a:avLst/>
          </a:prstGeom>
          <a:noFill/>
        </p:spPr>
      </p:pic>
      <p:pic>
        <p:nvPicPr>
          <p:cNvPr id="196"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3571868" y="571480"/>
            <a:ext cx="262701" cy="648000"/>
          </a:xfrm>
          <a:prstGeom prst="rect">
            <a:avLst/>
          </a:prstGeom>
          <a:noFill/>
        </p:spPr>
      </p:pic>
      <p:pic>
        <p:nvPicPr>
          <p:cNvPr id="197" name="Picture 2" descr="http://www.sciencephoto.com/image/274316/350wm/M5300559-Blood_sample-SPL.jpg"/>
          <p:cNvPicPr>
            <a:picLocks noChangeAspect="1" noChangeArrowheads="1"/>
          </p:cNvPicPr>
          <p:nvPr/>
        </p:nvPicPr>
        <p:blipFill>
          <a:blip r:embed="rId4" cstate="print"/>
          <a:srcRect l="27442" t="9000" r="40230" b="11714"/>
          <a:stretch>
            <a:fillRect/>
          </a:stretch>
        </p:blipFill>
        <p:spPr bwMode="auto">
          <a:xfrm>
            <a:off x="428596" y="571480"/>
            <a:ext cx="262701" cy="648000"/>
          </a:xfrm>
          <a:prstGeom prst="rect">
            <a:avLst/>
          </a:prstGeom>
          <a:noFill/>
        </p:spPr>
      </p:pic>
      <p:sp>
        <p:nvSpPr>
          <p:cNvPr id="198" name="AutoShape 3"/>
          <p:cNvSpPr>
            <a:spLocks noChangeArrowheads="1"/>
          </p:cNvSpPr>
          <p:nvPr/>
        </p:nvSpPr>
        <p:spPr bwMode="auto">
          <a:xfrm rot="16609938">
            <a:off x="1869468"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199" name="AutoShape 3"/>
          <p:cNvSpPr>
            <a:spLocks noChangeArrowheads="1"/>
          </p:cNvSpPr>
          <p:nvPr/>
        </p:nvSpPr>
        <p:spPr bwMode="auto">
          <a:xfrm rot="16609938">
            <a:off x="5026228"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00" name="AutoShape 3"/>
          <p:cNvSpPr>
            <a:spLocks noChangeArrowheads="1"/>
          </p:cNvSpPr>
          <p:nvPr/>
        </p:nvSpPr>
        <p:spPr bwMode="auto">
          <a:xfrm rot="16609938">
            <a:off x="8004512" y="851890"/>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01" name="TextBox 200"/>
          <p:cNvSpPr txBox="1"/>
          <p:nvPr/>
        </p:nvSpPr>
        <p:spPr>
          <a:xfrm>
            <a:off x="214282" y="3416858"/>
            <a:ext cx="2857520" cy="369332"/>
          </a:xfrm>
          <a:prstGeom prst="rect">
            <a:avLst/>
          </a:prstGeom>
          <a:noFill/>
          <a:ln>
            <a:solidFill>
              <a:schemeClr val="tx1"/>
            </a:solidFill>
          </a:ln>
        </p:spPr>
        <p:txBody>
          <a:bodyPr wrap="square" lIns="91440" tIns="45720" rIns="91440" bIns="45720">
            <a:spAutoFit/>
          </a:bodyPr>
          <a:lstStyle/>
          <a:p>
            <a:pPr algn="l" rtl="0"/>
            <a:r>
              <a:rPr lang="en-US" b="1" dirty="0" smtClean="0">
                <a:solidFill>
                  <a:srgbClr val="FF0000"/>
                </a:solidFill>
                <a:latin typeface="Calibri" pitchFamily="34" charset="0"/>
                <a:cs typeface="Calibri" pitchFamily="34" charset="0"/>
              </a:rPr>
              <a:t>After DNHD period</a:t>
            </a:r>
            <a:endParaRPr lang="ar-SA" b="1" dirty="0">
              <a:solidFill>
                <a:srgbClr val="FF0000"/>
              </a:solidFill>
              <a:latin typeface="Calibri" pitchFamily="34" charset="0"/>
              <a:cs typeface="Calibri" pitchFamily="34" charset="0"/>
            </a:endParaRPr>
          </a:p>
        </p:txBody>
      </p:sp>
      <p:sp>
        <p:nvSpPr>
          <p:cNvPr id="202" name="TextBox 201"/>
          <p:cNvSpPr txBox="1"/>
          <p:nvPr/>
        </p:nvSpPr>
        <p:spPr>
          <a:xfrm>
            <a:off x="3411570" y="3429000"/>
            <a:ext cx="2946380" cy="369332"/>
          </a:xfrm>
          <a:prstGeom prst="rect">
            <a:avLst/>
          </a:prstGeom>
          <a:noFill/>
          <a:ln>
            <a:solidFill>
              <a:schemeClr val="tx1"/>
            </a:solidFill>
          </a:ln>
        </p:spPr>
        <p:txBody>
          <a:bodyPr wrap="square" lIns="91440" tIns="45720" rIns="91440" bIns="45720">
            <a:spAutoFit/>
          </a:bodyPr>
          <a:lstStyle/>
          <a:p>
            <a:pPr algn="l" rtl="0"/>
            <a:r>
              <a:rPr lang="en-US" b="1" dirty="0" smtClean="0">
                <a:solidFill>
                  <a:srgbClr val="FF0000"/>
                </a:solidFill>
                <a:latin typeface="Calibri" pitchFamily="34" charset="0"/>
                <a:cs typeface="Calibri" pitchFamily="34" charset="0"/>
              </a:rPr>
              <a:t>After R-AHD</a:t>
            </a:r>
            <a:r>
              <a:rPr lang="en-US" b="1" baseline="30000" dirty="0" smtClean="0">
                <a:solidFill>
                  <a:srgbClr val="FF0000"/>
                </a:solidFill>
                <a:latin typeface="Calibri" pitchFamily="34" charset="0"/>
                <a:cs typeface="Calibri" pitchFamily="34" charset="0"/>
              </a:rPr>
              <a:t>PR</a:t>
            </a:r>
            <a:r>
              <a:rPr lang="en-US" b="1" dirty="0" smtClean="0">
                <a:solidFill>
                  <a:srgbClr val="FF0000"/>
                </a:solidFill>
                <a:latin typeface="Calibri" pitchFamily="34" charset="0"/>
                <a:cs typeface="Calibri" pitchFamily="34" charset="0"/>
              </a:rPr>
              <a:t> period</a:t>
            </a:r>
            <a:endParaRPr lang="ar-SA" b="1" dirty="0">
              <a:solidFill>
                <a:srgbClr val="FF0000"/>
              </a:solidFill>
              <a:latin typeface="Calibri" pitchFamily="34" charset="0"/>
              <a:cs typeface="Calibri" pitchFamily="34" charset="0"/>
            </a:endParaRPr>
          </a:p>
        </p:txBody>
      </p:sp>
      <p:sp>
        <p:nvSpPr>
          <p:cNvPr id="59" name="TextBox 58"/>
          <p:cNvSpPr txBox="1"/>
          <p:nvPr/>
        </p:nvSpPr>
        <p:spPr>
          <a:xfrm>
            <a:off x="214282" y="3000372"/>
            <a:ext cx="8572560" cy="369332"/>
          </a:xfrm>
          <a:prstGeom prst="rect">
            <a:avLst/>
          </a:prstGeom>
          <a:noFill/>
          <a:ln>
            <a:solidFill>
              <a:schemeClr val="tx1"/>
            </a:solidFill>
          </a:ln>
        </p:spPr>
        <p:txBody>
          <a:bodyPr wrap="square" lIns="91440" tIns="45720" rIns="91440" bIns="45720">
            <a:spAutoFit/>
          </a:bodyPr>
          <a:lstStyle/>
          <a:p>
            <a:pPr algn="ctr" rtl="0"/>
            <a:r>
              <a:rPr lang="en-US" b="1" dirty="0" smtClean="0">
                <a:solidFill>
                  <a:srgbClr val="FF0000"/>
                </a:solidFill>
                <a:latin typeface="Calibri" pitchFamily="34" charset="0"/>
                <a:cs typeface="Calibri" pitchFamily="34" charset="0"/>
              </a:rPr>
              <a:t>Stage 2a</a:t>
            </a:r>
            <a:endParaRPr lang="ar-SA" b="1" dirty="0">
              <a:solidFill>
                <a:srgbClr val="FF0000"/>
              </a:solidFill>
              <a:latin typeface="Calibri" pitchFamily="34" charset="0"/>
              <a:cs typeface="Calibri" pitchFamily="34" charset="0"/>
            </a:endParaRPr>
          </a:p>
        </p:txBody>
      </p:sp>
      <p:sp>
        <p:nvSpPr>
          <p:cNvPr id="60" name="TextBox 59"/>
          <p:cNvSpPr txBox="1"/>
          <p:nvPr/>
        </p:nvSpPr>
        <p:spPr>
          <a:xfrm>
            <a:off x="214282" y="3929066"/>
            <a:ext cx="2857520" cy="369332"/>
          </a:xfrm>
          <a:prstGeom prst="rect">
            <a:avLst/>
          </a:prstGeom>
          <a:noFill/>
          <a:ln>
            <a:solidFill>
              <a:schemeClr val="tx1"/>
            </a:solidFill>
          </a:ln>
        </p:spPr>
        <p:txBody>
          <a:bodyPr wrap="square" lIns="91440" tIns="45720" rIns="91440" bIns="45720">
            <a:spAutoFit/>
          </a:bodyPr>
          <a:lstStyle/>
          <a:p>
            <a:pPr algn="l" rtl="0"/>
            <a:r>
              <a:rPr lang="en-US" b="1" dirty="0" smtClean="0">
                <a:solidFill>
                  <a:srgbClr val="FFFF00"/>
                </a:solidFill>
                <a:latin typeface="Calibri" pitchFamily="34" charset="0"/>
                <a:cs typeface="Calibri" pitchFamily="34" charset="0"/>
              </a:rPr>
              <a:t>F-URR = 0.7869 </a:t>
            </a:r>
            <a:r>
              <a:rPr lang="en-US" b="1" smtClean="0">
                <a:solidFill>
                  <a:srgbClr val="FFFF00"/>
                </a:solidFill>
                <a:latin typeface="Calibri" pitchFamily="34" charset="0"/>
                <a:cs typeface="Calibri" pitchFamily="34" charset="0"/>
              </a:rPr>
              <a:t>± 0.17722</a:t>
            </a:r>
            <a:endParaRPr lang="ar-SA" b="1" dirty="0">
              <a:solidFill>
                <a:srgbClr val="FF0000"/>
              </a:solidFill>
              <a:latin typeface="Calibri" pitchFamily="34" charset="0"/>
              <a:cs typeface="Calibri" pitchFamily="34" charset="0"/>
            </a:endParaRPr>
          </a:p>
        </p:txBody>
      </p:sp>
      <p:sp>
        <p:nvSpPr>
          <p:cNvPr id="61" name="TextBox 60"/>
          <p:cNvSpPr txBox="1"/>
          <p:nvPr/>
        </p:nvSpPr>
        <p:spPr>
          <a:xfrm>
            <a:off x="3411570" y="3916924"/>
            <a:ext cx="2946380" cy="369332"/>
          </a:xfrm>
          <a:prstGeom prst="rect">
            <a:avLst/>
          </a:prstGeom>
          <a:noFill/>
          <a:ln>
            <a:solidFill>
              <a:schemeClr val="tx1"/>
            </a:solidFill>
          </a:ln>
        </p:spPr>
        <p:txBody>
          <a:bodyPr wrap="square" lIns="91440" tIns="45720" rIns="91440" bIns="45720">
            <a:spAutoFit/>
          </a:bodyPr>
          <a:lstStyle/>
          <a:p>
            <a:pPr algn="l" rtl="0"/>
            <a:r>
              <a:rPr lang="en-US" b="1" dirty="0" smtClean="0">
                <a:solidFill>
                  <a:srgbClr val="FFFF00"/>
                </a:solidFill>
                <a:latin typeface="Calibri" pitchFamily="34" charset="0"/>
                <a:cs typeface="Calibri" pitchFamily="34" charset="0"/>
              </a:rPr>
              <a:t>F-URR = 0.6592 </a:t>
            </a:r>
            <a:r>
              <a:rPr lang="en-US" b="1" smtClean="0">
                <a:solidFill>
                  <a:srgbClr val="FFFF00"/>
                </a:solidFill>
                <a:latin typeface="Calibri" pitchFamily="34" charset="0"/>
                <a:cs typeface="Calibri" pitchFamily="34" charset="0"/>
              </a:rPr>
              <a:t>± 0.14555</a:t>
            </a:r>
            <a:endParaRPr lang="ar-SA" b="1" dirty="0">
              <a:solidFill>
                <a:srgbClr val="FF0000"/>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198"/>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animEffect transition="in" filter="wipe(down)">
                                      <p:cBhvr>
                                        <p:cTn id="9" dur="500"/>
                                        <p:tgtEl>
                                          <p:spTgt spid="80"/>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wipe(down)">
                                      <p:cBhvr>
                                        <p:cTn id="12" dur="500"/>
                                        <p:tgtEl>
                                          <p:spTgt spid="159"/>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up)">
                                      <p:cBhvr>
                                        <p:cTn id="15" dur="500"/>
                                        <p:tgtEl>
                                          <p:spTgt spid="78"/>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wipe(up)">
                                      <p:cBhvr>
                                        <p:cTn id="18" dur="500"/>
                                        <p:tgtEl>
                                          <p:spTgt spid="79"/>
                                        </p:tgtEl>
                                      </p:cBhvr>
                                    </p:animEffect>
                                  </p:childTnLst>
                                </p:cTn>
                              </p:par>
                              <p:par>
                                <p:cTn id="19" presetID="8" presetClass="emph" presetSubtype="0" repeatCount="indefinite" fill="hold" grpId="0" nodeType="withEffect">
                                  <p:stCondLst>
                                    <p:cond delay="0"/>
                                  </p:stCondLst>
                                  <p:childTnLst>
                                    <p:animRot by="21600000">
                                      <p:cBhvr>
                                        <p:cTn id="20" dur="500" fill="hold"/>
                                        <p:tgtEl>
                                          <p:spTgt spid="199"/>
                                        </p:tgtEl>
                                        <p:attrNameLst>
                                          <p:attrName>r</p:attrName>
                                        </p:attrNameLst>
                                      </p:cBhvr>
                                    </p:animRot>
                                  </p:childTnLst>
                                </p:cTn>
                              </p:par>
                              <p:par>
                                <p:cTn id="21" presetID="22" presetClass="entr" presetSubtype="4" repeatCount="indefinite"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wipe(down)">
                                      <p:cBhvr>
                                        <p:cTn id="23" dur="500"/>
                                        <p:tgtEl>
                                          <p:spTgt spid="164"/>
                                        </p:tgtEl>
                                      </p:cBhvr>
                                    </p:animEffect>
                                  </p:childTnLst>
                                </p:cTn>
                              </p:par>
                              <p:par>
                                <p:cTn id="24" presetID="22" presetClass="entr" presetSubtype="4" repeatCount="indefinite" fill="hold" grpId="0" nodeType="withEffect">
                                  <p:stCondLst>
                                    <p:cond delay="0"/>
                                  </p:stCondLst>
                                  <p:childTnLst>
                                    <p:set>
                                      <p:cBhvr>
                                        <p:cTn id="25" dur="1" fill="hold">
                                          <p:stCondLst>
                                            <p:cond delay="0"/>
                                          </p:stCondLst>
                                        </p:cTn>
                                        <p:tgtEl>
                                          <p:spTgt spid="171"/>
                                        </p:tgtEl>
                                        <p:attrNameLst>
                                          <p:attrName>style.visibility</p:attrName>
                                        </p:attrNameLst>
                                      </p:cBhvr>
                                      <p:to>
                                        <p:strVal val="visible"/>
                                      </p:to>
                                    </p:set>
                                    <p:animEffect transition="in" filter="wipe(down)">
                                      <p:cBhvr>
                                        <p:cTn id="26" dur="500"/>
                                        <p:tgtEl>
                                          <p:spTgt spid="171"/>
                                        </p:tgtEl>
                                      </p:cBhvr>
                                    </p:animEffect>
                                  </p:childTnLst>
                                </p:cTn>
                              </p:par>
                              <p:par>
                                <p:cTn id="27" presetID="22" presetClass="entr" presetSubtype="1" repeatCount="indefinite" fill="hold" grpId="0" nodeType="withEffect">
                                  <p:stCondLst>
                                    <p:cond delay="0"/>
                                  </p:stCondLst>
                                  <p:childTnLst>
                                    <p:set>
                                      <p:cBhvr>
                                        <p:cTn id="28" dur="1" fill="hold">
                                          <p:stCondLst>
                                            <p:cond delay="0"/>
                                          </p:stCondLst>
                                        </p:cTn>
                                        <p:tgtEl>
                                          <p:spTgt spid="161"/>
                                        </p:tgtEl>
                                        <p:attrNameLst>
                                          <p:attrName>style.visibility</p:attrName>
                                        </p:attrNameLst>
                                      </p:cBhvr>
                                      <p:to>
                                        <p:strVal val="visible"/>
                                      </p:to>
                                    </p:set>
                                    <p:animEffect transition="in" filter="wipe(up)">
                                      <p:cBhvr>
                                        <p:cTn id="29" dur="500"/>
                                        <p:tgtEl>
                                          <p:spTgt spid="161"/>
                                        </p:tgtEl>
                                      </p:cBhvr>
                                    </p:animEffect>
                                  </p:childTnLst>
                                </p:cTn>
                              </p:par>
                              <p:par>
                                <p:cTn id="30" presetID="22" presetClass="entr" presetSubtype="1" repeatCount="indefinite" fill="hold" grpId="0" nodeType="withEffect">
                                  <p:stCondLst>
                                    <p:cond delay="0"/>
                                  </p:stCondLst>
                                  <p:childTnLst>
                                    <p:set>
                                      <p:cBhvr>
                                        <p:cTn id="31" dur="1" fill="hold">
                                          <p:stCondLst>
                                            <p:cond delay="0"/>
                                          </p:stCondLst>
                                        </p:cTn>
                                        <p:tgtEl>
                                          <p:spTgt spid="163"/>
                                        </p:tgtEl>
                                        <p:attrNameLst>
                                          <p:attrName>style.visibility</p:attrName>
                                        </p:attrNameLst>
                                      </p:cBhvr>
                                      <p:to>
                                        <p:strVal val="visible"/>
                                      </p:to>
                                    </p:set>
                                    <p:animEffect transition="in" filter="wipe(up)">
                                      <p:cBhvr>
                                        <p:cTn id="32" dur="500"/>
                                        <p:tgtEl>
                                          <p:spTgt spid="163"/>
                                        </p:tgtEl>
                                      </p:cBhvr>
                                    </p:animEffect>
                                  </p:childTnLst>
                                </p:cTn>
                              </p:par>
                              <p:par>
                                <p:cTn id="33" presetID="8" presetClass="emph" presetSubtype="0" repeatCount="indefinite" fill="hold" grpId="0" nodeType="withEffect">
                                  <p:stCondLst>
                                    <p:cond delay="0"/>
                                  </p:stCondLst>
                                  <p:childTnLst>
                                    <p:animRot by="21600000">
                                      <p:cBhvr>
                                        <p:cTn id="34" dur="500" fill="hold"/>
                                        <p:tgtEl>
                                          <p:spTgt spid="176"/>
                                        </p:tgtEl>
                                        <p:attrNameLst>
                                          <p:attrName>r</p:attrName>
                                        </p:attrNameLst>
                                      </p:cBhvr>
                                    </p:animRot>
                                  </p:childTnLst>
                                </p:cTn>
                              </p:par>
                              <p:par>
                                <p:cTn id="35" presetID="8" presetClass="emph" presetSubtype="0" repeatCount="indefinite" fill="hold" grpId="0" nodeType="withEffect">
                                  <p:stCondLst>
                                    <p:cond delay="0"/>
                                  </p:stCondLst>
                                  <p:childTnLst>
                                    <p:animRot by="21600000">
                                      <p:cBhvr>
                                        <p:cTn id="36" dur="500" fill="hold"/>
                                        <p:tgtEl>
                                          <p:spTgt spid="200"/>
                                        </p:tgtEl>
                                        <p:attrNameLst>
                                          <p:attrName>r</p:attrName>
                                        </p:attrNameLst>
                                      </p:cBhvr>
                                    </p:animRot>
                                  </p:childTnLst>
                                </p:cTn>
                              </p:par>
                              <p:par>
                                <p:cTn id="37" presetID="22" presetClass="entr" presetSubtype="4" repeatCount="indefinite" fill="hold" grpId="0" nodeType="withEffect">
                                  <p:stCondLst>
                                    <p:cond delay="0"/>
                                  </p:stCondLst>
                                  <p:childTnLst>
                                    <p:set>
                                      <p:cBhvr>
                                        <p:cTn id="38" dur="1" fill="hold">
                                          <p:stCondLst>
                                            <p:cond delay="0"/>
                                          </p:stCondLst>
                                        </p:cTn>
                                        <p:tgtEl>
                                          <p:spTgt spid="182"/>
                                        </p:tgtEl>
                                        <p:attrNameLst>
                                          <p:attrName>style.visibility</p:attrName>
                                        </p:attrNameLst>
                                      </p:cBhvr>
                                      <p:to>
                                        <p:strVal val="visible"/>
                                      </p:to>
                                    </p:set>
                                    <p:animEffect transition="in" filter="wipe(down)">
                                      <p:cBhvr>
                                        <p:cTn id="39" dur="500"/>
                                        <p:tgtEl>
                                          <p:spTgt spid="182"/>
                                        </p:tgtEl>
                                      </p:cBhvr>
                                    </p:animEffect>
                                  </p:childTnLst>
                                </p:cTn>
                              </p:par>
                              <p:par>
                                <p:cTn id="40" presetID="22" presetClass="entr" presetSubtype="4" repeatCount="indefinite" fill="hold" grpId="0" nodeType="withEffect">
                                  <p:stCondLst>
                                    <p:cond delay="0"/>
                                  </p:stCondLst>
                                  <p:childTnLst>
                                    <p:set>
                                      <p:cBhvr>
                                        <p:cTn id="41" dur="1" fill="hold">
                                          <p:stCondLst>
                                            <p:cond delay="0"/>
                                          </p:stCondLst>
                                        </p:cTn>
                                        <p:tgtEl>
                                          <p:spTgt spid="189"/>
                                        </p:tgtEl>
                                        <p:attrNameLst>
                                          <p:attrName>style.visibility</p:attrName>
                                        </p:attrNameLst>
                                      </p:cBhvr>
                                      <p:to>
                                        <p:strVal val="visible"/>
                                      </p:to>
                                    </p:set>
                                    <p:animEffect transition="in" filter="wipe(down)">
                                      <p:cBhvr>
                                        <p:cTn id="42" dur="500"/>
                                        <p:tgtEl>
                                          <p:spTgt spid="189"/>
                                        </p:tgtEl>
                                      </p:cBhvr>
                                    </p:animEffect>
                                  </p:childTnLst>
                                </p:cTn>
                              </p:par>
                              <p:par>
                                <p:cTn id="43" presetID="22" presetClass="entr" presetSubtype="1" repeatCount="indefinite" fill="hold" grpId="0" nodeType="withEffect">
                                  <p:stCondLst>
                                    <p:cond delay="0"/>
                                  </p:stCondLst>
                                  <p:childTnLst>
                                    <p:set>
                                      <p:cBhvr>
                                        <p:cTn id="44" dur="1" fill="hold">
                                          <p:stCondLst>
                                            <p:cond delay="0"/>
                                          </p:stCondLst>
                                        </p:cTn>
                                        <p:tgtEl>
                                          <p:spTgt spid="179"/>
                                        </p:tgtEl>
                                        <p:attrNameLst>
                                          <p:attrName>style.visibility</p:attrName>
                                        </p:attrNameLst>
                                      </p:cBhvr>
                                      <p:to>
                                        <p:strVal val="visible"/>
                                      </p:to>
                                    </p:set>
                                    <p:animEffect transition="in" filter="wipe(up)">
                                      <p:cBhvr>
                                        <p:cTn id="45" dur="500"/>
                                        <p:tgtEl>
                                          <p:spTgt spid="179"/>
                                        </p:tgtEl>
                                      </p:cBhvr>
                                    </p:animEffect>
                                  </p:childTnLst>
                                </p:cTn>
                              </p:par>
                              <p:par>
                                <p:cTn id="46" presetID="22" presetClass="entr" presetSubtype="1" repeatCount="indefinite" fill="hold" grpId="0" nodeType="withEffect">
                                  <p:stCondLst>
                                    <p:cond delay="0"/>
                                  </p:stCondLst>
                                  <p:childTnLst>
                                    <p:set>
                                      <p:cBhvr>
                                        <p:cTn id="47" dur="1" fill="hold">
                                          <p:stCondLst>
                                            <p:cond delay="0"/>
                                          </p:stCondLst>
                                        </p:cTn>
                                        <p:tgtEl>
                                          <p:spTgt spid="181"/>
                                        </p:tgtEl>
                                        <p:attrNameLst>
                                          <p:attrName>style.visibility</p:attrName>
                                        </p:attrNameLst>
                                      </p:cBhvr>
                                      <p:to>
                                        <p:strVal val="visible"/>
                                      </p:to>
                                    </p:set>
                                    <p:animEffect transition="in" filter="wipe(up)">
                                      <p:cBhvr>
                                        <p:cTn id="48" dur="500"/>
                                        <p:tgtEl>
                                          <p:spTgt spid="181"/>
                                        </p:tgtEl>
                                      </p:cBhvr>
                                    </p:animEffect>
                                  </p:childTnLst>
                                </p:cTn>
                              </p:par>
                              <p:par>
                                <p:cTn id="49" presetID="22" presetClass="entr" presetSubtype="8" repeatCount="indefinite" fill="hold" grpId="0" nodeType="withEffect">
                                  <p:stCondLst>
                                    <p:cond delay="0"/>
                                  </p:stCondLst>
                                  <p:childTnLst>
                                    <p:set>
                                      <p:cBhvr>
                                        <p:cTn id="50" dur="1" fill="hold">
                                          <p:stCondLst>
                                            <p:cond delay="0"/>
                                          </p:stCondLst>
                                        </p:cTn>
                                        <p:tgtEl>
                                          <p:spTgt spid="162"/>
                                        </p:tgtEl>
                                        <p:attrNameLst>
                                          <p:attrName>style.visibility</p:attrName>
                                        </p:attrNameLst>
                                      </p:cBhvr>
                                      <p:to>
                                        <p:strVal val="visible"/>
                                      </p:to>
                                    </p:set>
                                    <p:animEffect transition="in" filter="wipe(left)">
                                      <p:cBhvr>
                                        <p:cTn id="51"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159" grpId="0" animBg="1"/>
      <p:bldP spid="161" grpId="0" animBg="1"/>
      <p:bldP spid="162" grpId="0" animBg="1"/>
      <p:bldP spid="163" grpId="0" animBg="1"/>
      <p:bldP spid="164" grpId="0" animBg="1"/>
      <p:bldP spid="171" grpId="0" animBg="1"/>
      <p:bldP spid="176" grpId="0" animBg="1"/>
      <p:bldP spid="179" grpId="0" animBg="1"/>
      <p:bldP spid="181" grpId="0" animBg="1"/>
      <p:bldP spid="182" grpId="0" animBg="1"/>
      <p:bldP spid="189" grpId="0" animBg="1"/>
      <p:bldP spid="198" grpId="0" animBg="1"/>
      <p:bldP spid="199" grpId="0" animBg="1"/>
      <p:bldP spid="20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485171"/>
            <a:ext cx="8640000" cy="1015663"/>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Neither Hypotension nor </a:t>
            </a:r>
            <a:r>
              <a:rPr lang="en-US" sz="2000" dirty="0" err="1" smtClean="0">
                <a:latin typeface="Calibri" pitchFamily="34" charset="0"/>
                <a:cs typeface="Calibri" pitchFamily="34" charset="0"/>
              </a:rPr>
              <a:t>arterio</a:t>
            </a:r>
            <a:r>
              <a:rPr lang="en-US" sz="2000" dirty="0" smtClean="0">
                <a:latin typeface="Calibri" pitchFamily="34" charset="0"/>
                <a:cs typeface="Calibri" pitchFamily="34" charset="0"/>
              </a:rPr>
              <a:t>-venous fistula complications were encountered nor were arterial pressure, venous pressure or blood leak alarms displayed on the </a:t>
            </a:r>
            <a:r>
              <a:rPr lang="en-US" sz="2000" dirty="0" err="1" smtClean="0">
                <a:latin typeface="Calibri" pitchFamily="34" charset="0"/>
                <a:cs typeface="Calibri" pitchFamily="34" charset="0"/>
              </a:rPr>
              <a:t>hemodialysis</a:t>
            </a:r>
            <a:r>
              <a:rPr lang="en-US" sz="2000" dirty="0" smtClean="0">
                <a:latin typeface="Calibri" pitchFamily="34" charset="0"/>
                <a:cs typeface="Calibri" pitchFamily="34" charset="0"/>
              </a:rPr>
              <a:t> machine monitor during the trial.  </a:t>
            </a:r>
            <a:endParaRPr lang="en-US" sz="2000" dirty="0">
              <a:latin typeface="Calibri" pitchFamily="34" charset="0"/>
              <a:cs typeface="Calibri" pitchFamily="34" charset="0"/>
            </a:endParaRPr>
          </a:p>
        </p:txBody>
      </p:sp>
      <p:sp>
        <p:nvSpPr>
          <p:cNvPr id="47"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Results </a:t>
            </a:r>
            <a:r>
              <a:rPr lang="en-US" sz="2800" u="sng" dirty="0" smtClean="0"/>
              <a:t>In R-AHD</a:t>
            </a:r>
            <a:r>
              <a:rPr lang="en-US" sz="2800" u="sng" baseline="30000" dirty="0" smtClean="0"/>
              <a:t>PR </a:t>
            </a:r>
            <a:r>
              <a:rPr lang="en-US" sz="2800" u="sng" dirty="0" smtClean="0"/>
              <a:t>sessions </a:t>
            </a:r>
            <a:r>
              <a:rPr lang="en-US" sz="2800" i="1" u="sng" dirty="0" smtClean="0"/>
              <a:t>(Stage 2)</a:t>
            </a:r>
            <a:endParaRPr lang="en-US" sz="2800" dirty="0" smtClean="0"/>
          </a:p>
        </p:txBody>
      </p:sp>
      <p:sp>
        <p:nvSpPr>
          <p:cNvPr id="5" name="TextBox 4"/>
          <p:cNvSpPr txBox="1"/>
          <p:nvPr/>
        </p:nvSpPr>
        <p:spPr>
          <a:xfrm>
            <a:off x="1692000" y="2962691"/>
            <a:ext cx="288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pic>
        <p:nvPicPr>
          <p:cNvPr id="6" name="Picture 2" descr="http://dermimages.med.jhmi.edu/images/Arteriovenous_fistula_1_071031.jpg"/>
          <p:cNvPicPr>
            <a:picLocks noChangeAspect="1" noChangeArrowheads="1"/>
          </p:cNvPicPr>
          <p:nvPr/>
        </p:nvPicPr>
        <p:blipFill>
          <a:blip r:embed="rId3" cstate="print"/>
          <a:srcRect l="9910" r="18735"/>
          <a:stretch>
            <a:fillRect/>
          </a:stretch>
        </p:blipFill>
        <p:spPr bwMode="auto">
          <a:xfrm>
            <a:off x="1620564" y="632428"/>
            <a:ext cx="2880000" cy="3225200"/>
          </a:xfrm>
          <a:prstGeom prst="rect">
            <a:avLst/>
          </a:prstGeom>
          <a:noFill/>
        </p:spPr>
      </p:pic>
      <p:pic>
        <p:nvPicPr>
          <p:cNvPr id="7" name="Picture 2" descr="http://img.greentradebay.com/picture/200939/200939_20082317516.jpg"/>
          <p:cNvPicPr>
            <a:picLocks noChangeAspect="1" noChangeArrowheads="1"/>
          </p:cNvPicPr>
          <p:nvPr/>
        </p:nvPicPr>
        <p:blipFill>
          <a:blip r:embed="rId4"/>
          <a:srcRect/>
          <a:stretch>
            <a:fillRect/>
          </a:stretch>
        </p:blipFill>
        <p:spPr bwMode="auto">
          <a:xfrm>
            <a:off x="4620958" y="1092599"/>
            <a:ext cx="2880000" cy="201824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288364"/>
            <a:ext cx="8640000" cy="1015663"/>
          </a:xfrm>
          <a:prstGeom prst="rect">
            <a:avLst/>
          </a:prstGeom>
          <a:noFill/>
        </p:spPr>
        <p:txBody>
          <a:bodyPr wrap="square" rtlCol="1">
            <a:spAutoFit/>
          </a:bodyPr>
          <a:lstStyle/>
          <a:p>
            <a:pPr algn="just" rtl="0"/>
            <a:r>
              <a:rPr lang="en-US" sz="2000" dirty="0" smtClean="0">
                <a:latin typeface="Calibri" pitchFamily="34" charset="0"/>
                <a:cs typeface="Calibri" pitchFamily="34" charset="0"/>
              </a:rPr>
              <a:t>Children were more compliant to R-AHD</a:t>
            </a:r>
            <a:r>
              <a:rPr lang="en-US" sz="2000" baseline="30000" dirty="0" smtClean="0">
                <a:latin typeface="Calibri" pitchFamily="34" charset="0"/>
                <a:cs typeface="Calibri" pitchFamily="34" charset="0"/>
              </a:rPr>
              <a:t>0</a:t>
            </a:r>
            <a:r>
              <a:rPr lang="en-US" sz="2000" dirty="0" smtClean="0">
                <a:latin typeface="Calibri" pitchFamily="34" charset="0"/>
                <a:cs typeface="Calibri" pitchFamily="34" charset="0"/>
              </a:rPr>
              <a:t>, which was performed in the main dialysis room, compared to R-AHD</a:t>
            </a:r>
            <a:r>
              <a:rPr lang="en-US" sz="2000" baseline="30000" dirty="0" smtClean="0">
                <a:latin typeface="Calibri" pitchFamily="34" charset="0"/>
                <a:cs typeface="Calibri" pitchFamily="34" charset="0"/>
              </a:rPr>
              <a:t>PR</a:t>
            </a:r>
            <a:r>
              <a:rPr lang="en-US" sz="2000" dirty="0" smtClean="0">
                <a:latin typeface="Calibri" pitchFamily="34" charset="0"/>
                <a:cs typeface="Calibri" pitchFamily="34" charset="0"/>
              </a:rPr>
              <a:t> which was performed with an older </a:t>
            </a:r>
            <a:r>
              <a:rPr lang="en-US" sz="2000" dirty="0" err="1" smtClean="0">
                <a:latin typeface="Calibri" pitchFamily="34" charset="0"/>
                <a:cs typeface="Calibri" pitchFamily="34" charset="0"/>
              </a:rPr>
              <a:t>hemodialysis</a:t>
            </a:r>
            <a:r>
              <a:rPr lang="en-US" sz="2000" dirty="0" smtClean="0">
                <a:latin typeface="Calibri" pitchFamily="34" charset="0"/>
                <a:cs typeface="Calibri" pitchFamily="34" charset="0"/>
              </a:rPr>
              <a:t> machine in a smaller dialysis room.</a:t>
            </a:r>
            <a:endParaRPr lang="en-US" sz="2000" dirty="0">
              <a:latin typeface="Calibri" pitchFamily="34" charset="0"/>
              <a:cs typeface="Calibri" pitchFamily="34" charset="0"/>
            </a:endParaRPr>
          </a:p>
        </p:txBody>
      </p:sp>
      <p:sp>
        <p:nvSpPr>
          <p:cNvPr id="47" name="Rectangle 2"/>
          <p:cNvSpPr>
            <a:spLocks noChangeArrowheads="1"/>
          </p:cNvSpPr>
          <p:nvPr/>
        </p:nvSpPr>
        <p:spPr bwMode="auto">
          <a:xfrm>
            <a:off x="-32" y="-24"/>
            <a:ext cx="9090000" cy="457200"/>
          </a:xfrm>
          <a:prstGeom prst="rect">
            <a:avLst/>
          </a:prstGeom>
          <a:solidFill>
            <a:srgbClr val="FF33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Results </a:t>
            </a:r>
            <a:r>
              <a:rPr lang="en-US" sz="2800" u="sng" dirty="0" smtClean="0"/>
              <a:t>In R-AHD</a:t>
            </a:r>
            <a:r>
              <a:rPr lang="en-US" sz="2800" u="sng" baseline="30000" dirty="0" smtClean="0"/>
              <a:t>PR </a:t>
            </a:r>
            <a:r>
              <a:rPr lang="en-US" sz="2800" u="sng" dirty="0" smtClean="0"/>
              <a:t>sessions </a:t>
            </a:r>
            <a:r>
              <a:rPr lang="en-US" sz="2800" i="1" u="sng" dirty="0" smtClean="0"/>
              <a:t>(Stage 2)</a:t>
            </a:r>
            <a:endParaRPr lang="en-US" sz="2800" dirty="0" smtClean="0"/>
          </a:p>
        </p:txBody>
      </p:sp>
      <p:pic>
        <p:nvPicPr>
          <p:cNvPr id="5" name="Picture 2"/>
          <p:cNvPicPr>
            <a:picLocks noChangeAspect="1" noChangeArrowheads="1"/>
          </p:cNvPicPr>
          <p:nvPr/>
        </p:nvPicPr>
        <p:blipFill>
          <a:blip r:embed="rId3"/>
          <a:srcRect/>
          <a:stretch>
            <a:fillRect/>
          </a:stretch>
        </p:blipFill>
        <p:spPr bwMode="auto">
          <a:xfrm>
            <a:off x="714348" y="857232"/>
            <a:ext cx="1397013" cy="2340000"/>
          </a:xfrm>
          <a:prstGeom prst="rect">
            <a:avLst/>
          </a:prstGeom>
          <a:noFill/>
        </p:spPr>
      </p:pic>
      <p:sp>
        <p:nvSpPr>
          <p:cNvPr id="6" name="AutoShape 3"/>
          <p:cNvSpPr>
            <a:spLocks noChangeArrowheads="1"/>
          </p:cNvSpPr>
          <p:nvPr/>
        </p:nvSpPr>
        <p:spPr bwMode="auto">
          <a:xfrm rot="16609938">
            <a:off x="1860844" y="2186175"/>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7" name="AutoShape 5"/>
          <p:cNvSpPr>
            <a:spLocks noChangeArrowheads="1"/>
          </p:cNvSpPr>
          <p:nvPr/>
        </p:nvSpPr>
        <p:spPr bwMode="auto">
          <a:xfrm>
            <a:off x="1808940" y="118237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8" name="AutoShape 6"/>
          <p:cNvSpPr>
            <a:spLocks noChangeArrowheads="1"/>
          </p:cNvSpPr>
          <p:nvPr/>
        </p:nvSpPr>
        <p:spPr bwMode="auto">
          <a:xfrm rot="16200000">
            <a:off x="1339189" y="1475601"/>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9" name="AutoShape 7"/>
          <p:cNvSpPr>
            <a:spLocks noChangeArrowheads="1"/>
          </p:cNvSpPr>
          <p:nvPr/>
        </p:nvSpPr>
        <p:spPr bwMode="auto">
          <a:xfrm>
            <a:off x="1808940" y="2608596"/>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10" name="AutoShape 8"/>
          <p:cNvSpPr>
            <a:spLocks noChangeArrowheads="1"/>
          </p:cNvSpPr>
          <p:nvPr/>
        </p:nvSpPr>
        <p:spPr bwMode="auto">
          <a:xfrm rot="10800000">
            <a:off x="896780" y="1145885"/>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1" name="Rectangle 17"/>
          <p:cNvSpPr>
            <a:spLocks noChangeArrowheads="1"/>
          </p:cNvSpPr>
          <p:nvPr/>
        </p:nvSpPr>
        <p:spPr bwMode="auto">
          <a:xfrm>
            <a:off x="1817851" y="1003179"/>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 name="Rectangle 18"/>
          <p:cNvSpPr>
            <a:spLocks noChangeArrowheads="1"/>
          </p:cNvSpPr>
          <p:nvPr/>
        </p:nvSpPr>
        <p:spPr bwMode="auto">
          <a:xfrm>
            <a:off x="1817851" y="1732914"/>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3" name="Rectangle 19"/>
          <p:cNvSpPr>
            <a:spLocks noChangeArrowheads="1"/>
          </p:cNvSpPr>
          <p:nvPr/>
        </p:nvSpPr>
        <p:spPr bwMode="auto">
          <a:xfrm>
            <a:off x="1008669" y="1636669"/>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4" name="Rectangle 20"/>
          <p:cNvSpPr>
            <a:spLocks noChangeArrowheads="1"/>
          </p:cNvSpPr>
          <p:nvPr/>
        </p:nvSpPr>
        <p:spPr bwMode="auto">
          <a:xfrm>
            <a:off x="1184940" y="3009140"/>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5" name="Rectangle 21"/>
          <p:cNvSpPr>
            <a:spLocks noChangeArrowheads="1"/>
          </p:cNvSpPr>
          <p:nvPr/>
        </p:nvSpPr>
        <p:spPr bwMode="auto">
          <a:xfrm>
            <a:off x="899211" y="1732914"/>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6" name="Rectangle 22"/>
          <p:cNvSpPr>
            <a:spLocks noChangeArrowheads="1"/>
          </p:cNvSpPr>
          <p:nvPr/>
        </p:nvSpPr>
        <p:spPr bwMode="auto">
          <a:xfrm>
            <a:off x="898400" y="1004800"/>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7" name="AutoShape 8"/>
          <p:cNvSpPr>
            <a:spLocks noChangeArrowheads="1"/>
          </p:cNvSpPr>
          <p:nvPr/>
        </p:nvSpPr>
        <p:spPr bwMode="auto">
          <a:xfrm rot="10800000">
            <a:off x="896780" y="187562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8" name="Rounded Rectangle 17"/>
          <p:cNvSpPr/>
          <p:nvPr/>
        </p:nvSpPr>
        <p:spPr>
          <a:xfrm>
            <a:off x="2085158" y="1643050"/>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19" name="Rectangle 18"/>
          <p:cNvSpPr/>
          <p:nvPr/>
        </p:nvSpPr>
        <p:spPr>
          <a:xfrm>
            <a:off x="1942282" y="1755563"/>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 name="Picture 2"/>
          <p:cNvPicPr>
            <a:picLocks noChangeAspect="1" noChangeArrowheads="1"/>
          </p:cNvPicPr>
          <p:nvPr/>
        </p:nvPicPr>
        <p:blipFill>
          <a:blip r:embed="rId3"/>
          <a:srcRect/>
          <a:stretch>
            <a:fillRect/>
          </a:stretch>
        </p:blipFill>
        <p:spPr bwMode="auto">
          <a:xfrm>
            <a:off x="6072198" y="803248"/>
            <a:ext cx="1397013" cy="2340000"/>
          </a:xfrm>
          <a:prstGeom prst="rect">
            <a:avLst/>
          </a:prstGeom>
          <a:noFill/>
        </p:spPr>
      </p:pic>
      <p:sp>
        <p:nvSpPr>
          <p:cNvPr id="21" name="AutoShape 5"/>
          <p:cNvSpPr>
            <a:spLocks noChangeArrowheads="1"/>
          </p:cNvSpPr>
          <p:nvPr/>
        </p:nvSpPr>
        <p:spPr bwMode="auto">
          <a:xfrm>
            <a:off x="7166790" y="1128388"/>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2" name="AutoShape 6"/>
          <p:cNvSpPr>
            <a:spLocks noChangeArrowheads="1"/>
          </p:cNvSpPr>
          <p:nvPr/>
        </p:nvSpPr>
        <p:spPr bwMode="auto">
          <a:xfrm rot="16200000">
            <a:off x="6697039" y="1421617"/>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23" name="AutoShape 7"/>
          <p:cNvSpPr>
            <a:spLocks noChangeArrowheads="1"/>
          </p:cNvSpPr>
          <p:nvPr/>
        </p:nvSpPr>
        <p:spPr bwMode="auto">
          <a:xfrm>
            <a:off x="7166790" y="25546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4" name="AutoShape 8"/>
          <p:cNvSpPr>
            <a:spLocks noChangeArrowheads="1"/>
          </p:cNvSpPr>
          <p:nvPr/>
        </p:nvSpPr>
        <p:spPr bwMode="auto">
          <a:xfrm rot="10800000">
            <a:off x="6254630" y="1091901"/>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5" name="Rectangle 17"/>
          <p:cNvSpPr>
            <a:spLocks noChangeArrowheads="1"/>
          </p:cNvSpPr>
          <p:nvPr/>
        </p:nvSpPr>
        <p:spPr bwMode="auto">
          <a:xfrm>
            <a:off x="7175701" y="949195"/>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6" name="Rectangle 18"/>
          <p:cNvSpPr>
            <a:spLocks noChangeArrowheads="1"/>
          </p:cNvSpPr>
          <p:nvPr/>
        </p:nvSpPr>
        <p:spPr bwMode="auto">
          <a:xfrm>
            <a:off x="7175701" y="1678930"/>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7" name="Rectangle 19"/>
          <p:cNvSpPr>
            <a:spLocks noChangeArrowheads="1"/>
          </p:cNvSpPr>
          <p:nvPr/>
        </p:nvSpPr>
        <p:spPr bwMode="auto">
          <a:xfrm>
            <a:off x="6366519" y="1582685"/>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28" name="Rectangle 20"/>
          <p:cNvSpPr>
            <a:spLocks noChangeArrowheads="1"/>
          </p:cNvSpPr>
          <p:nvPr/>
        </p:nvSpPr>
        <p:spPr bwMode="auto">
          <a:xfrm>
            <a:off x="6542790" y="2955156"/>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9" name="Rectangle 21"/>
          <p:cNvSpPr>
            <a:spLocks noChangeArrowheads="1"/>
          </p:cNvSpPr>
          <p:nvPr/>
        </p:nvSpPr>
        <p:spPr bwMode="auto">
          <a:xfrm>
            <a:off x="6257061" y="1678930"/>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30" name="Rectangle 22"/>
          <p:cNvSpPr>
            <a:spLocks noChangeArrowheads="1"/>
          </p:cNvSpPr>
          <p:nvPr/>
        </p:nvSpPr>
        <p:spPr bwMode="auto">
          <a:xfrm>
            <a:off x="6256250" y="950816"/>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1" name="AutoShape 8"/>
          <p:cNvSpPr>
            <a:spLocks noChangeArrowheads="1"/>
          </p:cNvSpPr>
          <p:nvPr/>
        </p:nvSpPr>
        <p:spPr bwMode="auto">
          <a:xfrm rot="10800000">
            <a:off x="6254630" y="1821636"/>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2" name="Rounded Rectangle 31"/>
          <p:cNvSpPr/>
          <p:nvPr/>
        </p:nvSpPr>
        <p:spPr>
          <a:xfrm>
            <a:off x="7443008" y="1589066"/>
            <a:ext cx="612000" cy="255389"/>
          </a:xfrm>
          <a:prstGeom prst="roundRect">
            <a:avLst/>
          </a:prstGeom>
          <a:solidFill>
            <a:srgbClr val="FF0000"/>
          </a:solidFill>
        </p:spPr>
        <p:txBody>
          <a:bodyPr wrap="square" rtlCol="1">
            <a:spAutoFit/>
          </a:bodyPr>
          <a:lstStyle/>
          <a:p>
            <a:pPr algn="l"/>
            <a:r>
              <a:rPr lang="en-US" sz="900" dirty="0" smtClean="0">
                <a:solidFill>
                  <a:schemeClr val="tx1"/>
                </a:solidFill>
                <a:latin typeface="Arial" pitchFamily="34" charset="0"/>
                <a:cs typeface="Arial" pitchFamily="34" charset="0"/>
              </a:rPr>
              <a:t>Heparin</a:t>
            </a:r>
            <a:endParaRPr lang="ar-SA" sz="900" dirty="0" smtClean="0">
              <a:solidFill>
                <a:schemeClr val="tx1"/>
              </a:solidFill>
              <a:latin typeface="Arial" pitchFamily="34" charset="0"/>
              <a:cs typeface="Arial" pitchFamily="34" charset="0"/>
            </a:endParaRPr>
          </a:p>
        </p:txBody>
      </p:sp>
      <p:sp>
        <p:nvSpPr>
          <p:cNvPr id="33" name="Rectangle 32"/>
          <p:cNvSpPr/>
          <p:nvPr/>
        </p:nvSpPr>
        <p:spPr>
          <a:xfrm>
            <a:off x="7300132" y="1701579"/>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AutoShape 3"/>
          <p:cNvSpPr>
            <a:spLocks noChangeArrowheads="1"/>
          </p:cNvSpPr>
          <p:nvPr/>
        </p:nvSpPr>
        <p:spPr bwMode="auto">
          <a:xfrm rot="16609938">
            <a:off x="7281302" y="110442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5" name="AutoShape 3"/>
          <p:cNvSpPr>
            <a:spLocks noChangeArrowheads="1"/>
          </p:cNvSpPr>
          <p:nvPr/>
        </p:nvSpPr>
        <p:spPr bwMode="auto">
          <a:xfrm rot="16609938">
            <a:off x="6587682" y="1604487"/>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36" name="AutoShape 3"/>
          <p:cNvSpPr>
            <a:spLocks noChangeArrowheads="1"/>
          </p:cNvSpPr>
          <p:nvPr/>
        </p:nvSpPr>
        <p:spPr bwMode="auto">
          <a:xfrm rot="16609938">
            <a:off x="6587682" y="1604487"/>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bg1"/>
            </a:solidFill>
            <a:miter lim="800000"/>
            <a:headEnd/>
            <a:tailEnd/>
          </a:ln>
          <a:effectLst/>
        </p:spPr>
        <p:txBody>
          <a:bodyPr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 fill="hold"/>
                                        <p:tgtEl>
                                          <p:spTgt spid="6"/>
                                        </p:tgtEl>
                                        <p:attrNameLst>
                                          <p:attrName>r</p:attrName>
                                        </p:attrNameLst>
                                      </p:cBhvr>
                                    </p:animRot>
                                  </p:childTnLst>
                                </p:cTn>
                              </p:par>
                              <p:par>
                                <p:cTn id="7" presetID="22" presetClass="entr" presetSubtype="4" repeatCount="indefinite"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par>
                                <p:cTn id="10" presetID="22" presetClass="entr" presetSubtype="4" repeatCount="indefinite"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1" repeatCount="indefinite"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repeatCount="indefinite"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par>
                                <p:cTn id="19" presetID="22" presetClass="entr" presetSubtype="4" repeatCount="indefinite"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repeatCount="indefinite"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1" repeatCount="indefinite"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repeatCount="indefinite"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par>
                                <p:cTn id="31" presetID="8" presetClass="emph" presetSubtype="0" repeatCount="indefinite" fill="hold" grpId="0" nodeType="withEffect">
                                  <p:stCondLst>
                                    <p:cond delay="0"/>
                                  </p:stCondLst>
                                  <p:childTnLst>
                                    <p:animRot by="21600000">
                                      <p:cBhvr>
                                        <p:cTn id="32" dur="500" fill="hold"/>
                                        <p:tgtEl>
                                          <p:spTgt spid="34"/>
                                        </p:tgtEl>
                                        <p:attrNameLst>
                                          <p:attrName>r</p:attrName>
                                        </p:attrNameLst>
                                      </p:cBhvr>
                                    </p:animRot>
                                  </p:childTnLst>
                                </p:cTn>
                              </p:par>
                              <p:par>
                                <p:cTn id="33" presetID="8" presetClass="emph" presetSubtype="0" repeatCount="indefinite" fill="hold" grpId="0" nodeType="withEffect">
                                  <p:stCondLst>
                                    <p:cond delay="0"/>
                                  </p:stCondLst>
                                  <p:childTnLst>
                                    <p:animRot by="21600000">
                                      <p:cBhvr>
                                        <p:cTn id="34" dur="500" fill="hold"/>
                                        <p:tgtEl>
                                          <p:spTgt spid="35"/>
                                        </p:tgtEl>
                                        <p:attrNameLst>
                                          <p:attrName>r</p:attrName>
                                        </p:attrNameLst>
                                      </p:cBhvr>
                                    </p:animRot>
                                  </p:childTnLst>
                                </p:cTn>
                              </p:par>
                              <p:par>
                                <p:cTn id="35" presetID="8" presetClass="emph" presetSubtype="0" repeatCount="indefinite" fill="hold" grpId="0" nodeType="withEffect">
                                  <p:stCondLst>
                                    <p:cond delay="0"/>
                                  </p:stCondLst>
                                  <p:childTnLst>
                                    <p:animRot by="21600000">
                                      <p:cBhvr>
                                        <p:cTn id="36" dur="500" fill="hold"/>
                                        <p:tgtEl>
                                          <p:spTgt spid="36"/>
                                        </p:tgtEl>
                                        <p:attrNameLst>
                                          <p:attrName>r</p:attrName>
                                        </p:attrNameLst>
                                      </p:cBhvr>
                                    </p:animRot>
                                  </p:childTnLst>
                                </p:cTn>
                              </p:par>
                              <p:par>
                                <p:cTn id="37" presetID="3" presetClass="entr" presetSubtype="10" repeatCount="indefinite" fill="hold" grpId="1"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linds(horizontal)">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7" grpId="0" animBg="1"/>
      <p:bldP spid="21" grpId="0" animBg="1"/>
      <p:bldP spid="23" grpId="0" animBg="1"/>
      <p:bldP spid="24" grpId="0" animBg="1"/>
      <p:bldP spid="31" grpId="0" animBg="1"/>
      <p:bldP spid="34" grpId="0" animBg="1"/>
      <p:bldP spid="35" grpId="0" animBg="1"/>
      <p:bldP spid="36" grpId="0" animBg="1"/>
      <p:bldP spid="36"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ChangeArrowheads="1"/>
          </p:cNvSpPr>
          <p:nvPr/>
        </p:nvSpPr>
        <p:spPr bwMode="auto">
          <a:xfrm>
            <a:off x="250825" y="1844675"/>
            <a:ext cx="8497888" cy="3240088"/>
          </a:xfrm>
          <a:prstGeom prst="rect">
            <a:avLst/>
          </a:prstGeom>
          <a:solidFill>
            <a:srgbClr val="FF0000"/>
          </a:solidFill>
          <a:ln w="9525" algn="ctr">
            <a:noFill/>
            <a:miter lim="800000"/>
            <a:headEnd/>
            <a:tailEnd/>
          </a:ln>
          <a:effectLst/>
        </p:spPr>
        <p:txBody>
          <a:bodyPr anchor="ctr"/>
          <a:lstStyle/>
          <a:p>
            <a:pPr algn="ctr"/>
            <a:r>
              <a:rPr lang="en-US" sz="9600" b="1" dirty="0" smtClean="0"/>
              <a:t>Discussion</a:t>
            </a:r>
            <a:endParaRPr lang="en-US" sz="96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3924264"/>
            <a:ext cx="8640000" cy="1384995"/>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The current study emphasized the clinical feasibility of AHD.  </a:t>
            </a:r>
            <a:r>
              <a:rPr lang="en-US" sz="2000" dirty="0" smtClean="0">
                <a:solidFill>
                  <a:srgbClr val="FFFF00"/>
                </a:solidFill>
                <a:latin typeface="Calibri" pitchFamily="34" charset="0"/>
                <a:cs typeface="Calibri" pitchFamily="34" charset="0"/>
              </a:rPr>
              <a:t>This was declared in the earlier study by El </a:t>
            </a:r>
            <a:r>
              <a:rPr lang="en-US" sz="2000" dirty="0" err="1" smtClean="0">
                <a:solidFill>
                  <a:srgbClr val="FFFF00"/>
                </a:solidFill>
                <a:latin typeface="Calibri" pitchFamily="34" charset="0"/>
                <a:cs typeface="Calibri" pitchFamily="34" charset="0"/>
              </a:rPr>
              <a:t>Hatw</a:t>
            </a:r>
            <a:r>
              <a:rPr lang="en-US" sz="2000" dirty="0" smtClean="0">
                <a:solidFill>
                  <a:srgbClr val="FFFF00"/>
                </a:solidFill>
                <a:latin typeface="Calibri" pitchFamily="34" charset="0"/>
                <a:cs typeface="Calibri" pitchFamily="34" charset="0"/>
              </a:rPr>
              <a:t> (1999)</a:t>
            </a:r>
            <a:r>
              <a:rPr lang="en-US" sz="2000" baseline="30000" dirty="0" smtClean="0">
                <a:solidFill>
                  <a:srgbClr val="FFFF00"/>
                </a:solidFill>
                <a:latin typeface="Calibri" pitchFamily="34" charset="0"/>
                <a:cs typeface="Calibri" pitchFamily="34" charset="0"/>
              </a:rPr>
              <a:t> 6</a:t>
            </a:r>
            <a:r>
              <a:rPr lang="en-US" sz="2000" dirty="0" smtClean="0">
                <a:solidFill>
                  <a:srgbClr val="FFFF00"/>
                </a:solidFill>
                <a:latin typeface="Calibri" pitchFamily="34" charset="0"/>
                <a:cs typeface="Calibri" pitchFamily="34" charset="0"/>
              </a:rPr>
              <a:t> where 10 R-AHD</a:t>
            </a:r>
            <a:r>
              <a:rPr lang="en-US" sz="2000" baseline="30000" dirty="0" smtClean="0">
                <a:solidFill>
                  <a:srgbClr val="FFFF00"/>
                </a:solidFill>
                <a:latin typeface="Calibri" pitchFamily="34" charset="0"/>
                <a:cs typeface="Calibri" pitchFamily="34" charset="0"/>
              </a:rPr>
              <a:t>V</a:t>
            </a:r>
            <a:r>
              <a:rPr lang="en-US" sz="2000" dirty="0" smtClean="0">
                <a:solidFill>
                  <a:srgbClr val="FFFF00"/>
                </a:solidFill>
                <a:latin typeface="Calibri" pitchFamily="34" charset="0"/>
                <a:cs typeface="Calibri" pitchFamily="34" charset="0"/>
              </a:rPr>
              <a:t> sessions and 5 S-AHD</a:t>
            </a:r>
            <a:r>
              <a:rPr lang="en-US" sz="2000" baseline="30000" dirty="0" smtClean="0">
                <a:solidFill>
                  <a:srgbClr val="FFFF00"/>
                </a:solidFill>
                <a:latin typeface="Calibri" pitchFamily="34" charset="0"/>
                <a:cs typeface="Calibri" pitchFamily="34" charset="0"/>
              </a:rPr>
              <a:t>V</a:t>
            </a:r>
            <a:r>
              <a:rPr lang="en-US" sz="2000" dirty="0" smtClean="0">
                <a:solidFill>
                  <a:srgbClr val="FFFF00"/>
                </a:solidFill>
                <a:latin typeface="Calibri" pitchFamily="34" charset="0"/>
                <a:cs typeface="Calibri" pitchFamily="34" charset="0"/>
              </a:rPr>
              <a:t> were carried on for one girl and the problem of blood clotting was not detected and the technique was said to be safe .</a:t>
            </a:r>
            <a:endParaRPr lang="en-US" sz="2400" dirty="0" smtClean="0">
              <a:solidFill>
                <a:srgbClr val="FFFF00"/>
              </a:solidFill>
              <a:latin typeface="Calibri" pitchFamily="34" charset="0"/>
              <a:cs typeface="Calibri" pitchFamily="34" charset="0"/>
            </a:endParaRPr>
          </a:p>
        </p:txBody>
      </p:sp>
      <p:pic>
        <p:nvPicPr>
          <p:cNvPr id="5" name="Picture 2"/>
          <p:cNvPicPr>
            <a:picLocks noChangeAspect="1" noChangeArrowheads="1"/>
          </p:cNvPicPr>
          <p:nvPr/>
        </p:nvPicPr>
        <p:blipFill>
          <a:blip r:embed="rId3"/>
          <a:srcRect/>
          <a:stretch>
            <a:fillRect/>
          </a:stretch>
        </p:blipFill>
        <p:spPr bwMode="auto">
          <a:xfrm>
            <a:off x="1428728" y="571480"/>
            <a:ext cx="1397013" cy="2340000"/>
          </a:xfrm>
          <a:prstGeom prst="rect">
            <a:avLst/>
          </a:prstGeom>
          <a:noFill/>
        </p:spPr>
      </p:pic>
      <p:sp>
        <p:nvSpPr>
          <p:cNvPr id="6" name="AutoShape 5"/>
          <p:cNvSpPr>
            <a:spLocks noChangeArrowheads="1"/>
          </p:cNvSpPr>
          <p:nvPr/>
        </p:nvSpPr>
        <p:spPr bwMode="auto">
          <a:xfrm>
            <a:off x="2523320"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 name="AutoShape 6"/>
          <p:cNvSpPr>
            <a:spLocks noChangeArrowheads="1"/>
          </p:cNvSpPr>
          <p:nvPr/>
        </p:nvSpPr>
        <p:spPr bwMode="auto">
          <a:xfrm rot="16200000">
            <a:off x="2053569"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 name="AutoShape 7"/>
          <p:cNvSpPr>
            <a:spLocks noChangeArrowheads="1"/>
          </p:cNvSpPr>
          <p:nvPr/>
        </p:nvSpPr>
        <p:spPr bwMode="auto">
          <a:xfrm>
            <a:off x="2523320"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8"/>
          <p:cNvSpPr>
            <a:spLocks noChangeArrowheads="1"/>
          </p:cNvSpPr>
          <p:nvPr/>
        </p:nvSpPr>
        <p:spPr bwMode="auto">
          <a:xfrm rot="10800000">
            <a:off x="1611160"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 name="Rectangle 17"/>
          <p:cNvSpPr>
            <a:spLocks noChangeArrowheads="1"/>
          </p:cNvSpPr>
          <p:nvPr/>
        </p:nvSpPr>
        <p:spPr bwMode="auto">
          <a:xfrm>
            <a:off x="2532231"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 name="Rectangle 18"/>
          <p:cNvSpPr>
            <a:spLocks noChangeArrowheads="1"/>
          </p:cNvSpPr>
          <p:nvPr/>
        </p:nvSpPr>
        <p:spPr bwMode="auto">
          <a:xfrm>
            <a:off x="2532231"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 name="Rectangle 19"/>
          <p:cNvSpPr>
            <a:spLocks noChangeArrowheads="1"/>
          </p:cNvSpPr>
          <p:nvPr/>
        </p:nvSpPr>
        <p:spPr bwMode="auto">
          <a:xfrm>
            <a:off x="1723049"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3" name="Rectangle 20"/>
          <p:cNvSpPr>
            <a:spLocks noChangeArrowheads="1"/>
          </p:cNvSpPr>
          <p:nvPr/>
        </p:nvSpPr>
        <p:spPr bwMode="auto">
          <a:xfrm>
            <a:off x="1899320"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4" name="Rectangle 21"/>
          <p:cNvSpPr>
            <a:spLocks noChangeArrowheads="1"/>
          </p:cNvSpPr>
          <p:nvPr/>
        </p:nvSpPr>
        <p:spPr bwMode="auto">
          <a:xfrm>
            <a:off x="1613591"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5" name="Rectangle 22"/>
          <p:cNvSpPr>
            <a:spLocks noChangeArrowheads="1"/>
          </p:cNvSpPr>
          <p:nvPr/>
        </p:nvSpPr>
        <p:spPr bwMode="auto">
          <a:xfrm>
            <a:off x="1612780"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6" name="AutoShape 8"/>
          <p:cNvSpPr>
            <a:spLocks noChangeArrowheads="1"/>
          </p:cNvSpPr>
          <p:nvPr/>
        </p:nvSpPr>
        <p:spPr bwMode="auto">
          <a:xfrm rot="10800000">
            <a:off x="1611160"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7" name="Rounded Rectangle 16"/>
          <p:cNvSpPr/>
          <p:nvPr/>
        </p:nvSpPr>
        <p:spPr>
          <a:xfrm>
            <a:off x="2799538" y="1476125"/>
            <a:ext cx="756000" cy="238363"/>
          </a:xfrm>
          <a:prstGeom prst="roundRect">
            <a:avLst/>
          </a:prstGeom>
          <a:solidFill>
            <a:schemeClr val="tx1"/>
          </a:solidFill>
          <a:ln>
            <a:solidFill>
              <a:srgbClr val="FF0000"/>
            </a:solidFill>
          </a:ln>
        </p:spPr>
        <p:txBody>
          <a:bodyPr wrap="square" rtlCol="1">
            <a:spAutoFit/>
          </a:bodyPr>
          <a:lstStyle/>
          <a:p>
            <a:pPr algn="ctr"/>
            <a:r>
              <a:rPr lang="en-US" sz="800" b="1" dirty="0" smtClean="0">
                <a:solidFill>
                  <a:srgbClr val="FF0000"/>
                </a:solidFill>
                <a:latin typeface="Arial" pitchFamily="34" charset="0"/>
                <a:cs typeface="Arial" pitchFamily="34" charset="0"/>
              </a:rPr>
              <a:t>No Heparin</a:t>
            </a:r>
            <a:endParaRPr lang="ar-SA" sz="800" b="1" dirty="0" smtClean="0">
              <a:solidFill>
                <a:srgbClr val="FF0000"/>
              </a:solidFill>
              <a:latin typeface="Arial" pitchFamily="34" charset="0"/>
              <a:cs typeface="Arial" pitchFamily="34" charset="0"/>
            </a:endParaRPr>
          </a:p>
        </p:txBody>
      </p:sp>
      <p:sp>
        <p:nvSpPr>
          <p:cNvPr id="18" name="Rectangle 17"/>
          <p:cNvSpPr/>
          <p:nvPr/>
        </p:nvSpPr>
        <p:spPr>
          <a:xfrm>
            <a:off x="2656662" y="1559587"/>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AutoShape 3"/>
          <p:cNvSpPr>
            <a:spLocks noChangeArrowheads="1"/>
          </p:cNvSpPr>
          <p:nvPr/>
        </p:nvSpPr>
        <p:spPr bwMode="auto">
          <a:xfrm rot="16609938">
            <a:off x="2637832"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0"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1"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pic>
        <p:nvPicPr>
          <p:cNvPr id="22" name="Picture 3"/>
          <p:cNvPicPr>
            <a:picLocks noChangeArrowheads="1"/>
          </p:cNvPicPr>
          <p:nvPr/>
        </p:nvPicPr>
        <p:blipFill>
          <a:blip r:embed="rId4"/>
          <a:srcRect l="16409" r="17597"/>
          <a:stretch>
            <a:fillRect/>
          </a:stretch>
        </p:blipFill>
        <p:spPr bwMode="auto">
          <a:xfrm>
            <a:off x="6114380" y="571480"/>
            <a:ext cx="1396800" cy="2340000"/>
          </a:xfrm>
          <a:prstGeom prst="rect">
            <a:avLst/>
          </a:prstGeom>
          <a:noFill/>
        </p:spPr>
      </p:pic>
      <p:sp>
        <p:nvSpPr>
          <p:cNvPr id="23" name="AutoShape 3"/>
          <p:cNvSpPr>
            <a:spLocks noChangeArrowheads="1"/>
          </p:cNvSpPr>
          <p:nvPr/>
        </p:nvSpPr>
        <p:spPr bwMode="auto">
          <a:xfrm rot="16609938">
            <a:off x="7272806"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4" name="AutoShape 5"/>
          <p:cNvSpPr>
            <a:spLocks noChangeArrowheads="1"/>
          </p:cNvSpPr>
          <p:nvPr/>
        </p:nvSpPr>
        <p:spPr bwMode="auto">
          <a:xfrm>
            <a:off x="7200142"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7"/>
          <p:cNvSpPr>
            <a:spLocks noChangeArrowheads="1"/>
          </p:cNvSpPr>
          <p:nvPr/>
        </p:nvSpPr>
        <p:spPr bwMode="auto">
          <a:xfrm>
            <a:off x="7200142"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6" name="AutoShape 8"/>
          <p:cNvSpPr>
            <a:spLocks noChangeArrowheads="1"/>
          </p:cNvSpPr>
          <p:nvPr/>
        </p:nvSpPr>
        <p:spPr bwMode="auto">
          <a:xfrm rot="10800000">
            <a:off x="6315206"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7" name="Rectangle 17"/>
          <p:cNvSpPr>
            <a:spLocks noChangeArrowheads="1"/>
          </p:cNvSpPr>
          <p:nvPr/>
        </p:nvSpPr>
        <p:spPr bwMode="auto">
          <a:xfrm>
            <a:off x="7209053"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8" name="Rectangle 20"/>
          <p:cNvSpPr>
            <a:spLocks noChangeArrowheads="1"/>
          </p:cNvSpPr>
          <p:nvPr/>
        </p:nvSpPr>
        <p:spPr bwMode="auto">
          <a:xfrm>
            <a:off x="6576142"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9" name="Rectangle 22"/>
          <p:cNvSpPr>
            <a:spLocks noChangeArrowheads="1"/>
          </p:cNvSpPr>
          <p:nvPr/>
        </p:nvSpPr>
        <p:spPr bwMode="auto">
          <a:xfrm>
            <a:off x="6324425"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0" name="AutoShape 8"/>
          <p:cNvSpPr>
            <a:spLocks noChangeArrowheads="1"/>
          </p:cNvSpPr>
          <p:nvPr/>
        </p:nvSpPr>
        <p:spPr bwMode="auto">
          <a:xfrm rot="10800000">
            <a:off x="6315206"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1" name="Rounded Rectangle 30"/>
          <p:cNvSpPr/>
          <p:nvPr/>
        </p:nvSpPr>
        <p:spPr>
          <a:xfrm>
            <a:off x="7458214" y="1785926"/>
            <a:ext cx="756000" cy="255389"/>
          </a:xfrm>
          <a:prstGeom prst="roundRect">
            <a:avLst/>
          </a:prstGeom>
          <a:solidFill>
            <a:srgbClr val="FF0000"/>
          </a:solidFill>
        </p:spPr>
        <p:txBody>
          <a:bodyPr wrap="square" rtlCol="1">
            <a:spAutoFit/>
          </a:bodyPr>
          <a:lstStyle/>
          <a:p>
            <a:pPr algn="ctr"/>
            <a:r>
              <a:rPr lang="en-US" sz="900" b="1" dirty="0" smtClean="0"/>
              <a:t>H</a:t>
            </a:r>
            <a:r>
              <a:rPr lang="en-US" sz="900" b="1" dirty="0" smtClean="0">
                <a:solidFill>
                  <a:schemeClr val="tx1"/>
                </a:solidFill>
                <a:latin typeface="Arial" pitchFamily="34" charset="0"/>
                <a:cs typeface="Arial" pitchFamily="34" charset="0"/>
              </a:rPr>
              <a:t>eparin</a:t>
            </a:r>
            <a:endParaRPr lang="ar-SA" sz="900" b="1" dirty="0" smtClean="0">
              <a:solidFill>
                <a:schemeClr val="tx1"/>
              </a:solidFill>
              <a:latin typeface="Arial" pitchFamily="34" charset="0"/>
              <a:cs typeface="Arial" pitchFamily="34" charset="0"/>
            </a:endParaRPr>
          </a:p>
        </p:txBody>
      </p:sp>
      <p:sp>
        <p:nvSpPr>
          <p:cNvPr id="32" name="Rectangle 31"/>
          <p:cNvSpPr/>
          <p:nvPr/>
        </p:nvSpPr>
        <p:spPr>
          <a:xfrm>
            <a:off x="7315338"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3" name="Picture 1"/>
          <p:cNvPicPr>
            <a:picLocks noChangeAspect="1" noChangeArrowheads="1"/>
          </p:cNvPicPr>
          <p:nvPr/>
        </p:nvPicPr>
        <p:blipFill>
          <a:blip r:embed="rId5" cstate="print"/>
          <a:srcRect/>
          <a:stretch>
            <a:fillRect/>
          </a:stretch>
        </p:blipFill>
        <p:spPr bwMode="auto">
          <a:xfrm>
            <a:off x="571472" y="1214422"/>
            <a:ext cx="792000" cy="792000"/>
          </a:xfrm>
          <a:prstGeom prst="rect">
            <a:avLst/>
          </a:prstGeom>
          <a:noFill/>
          <a:ln w="9525">
            <a:noFill/>
            <a:miter lim="800000"/>
            <a:headEnd/>
            <a:tailEnd/>
          </a:ln>
          <a:effectLst/>
        </p:spPr>
      </p:pic>
      <p:sp>
        <p:nvSpPr>
          <p:cNvPr id="34" name="&quot;No&quot; Symbol 33"/>
          <p:cNvSpPr/>
          <p:nvPr/>
        </p:nvSpPr>
        <p:spPr>
          <a:xfrm>
            <a:off x="5351636" y="1214422"/>
            <a:ext cx="792000" cy="792000"/>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5" name="TextBox 34"/>
          <p:cNvSpPr txBox="1"/>
          <p:nvPr/>
        </p:nvSpPr>
        <p:spPr>
          <a:xfrm>
            <a:off x="1071538" y="2928934"/>
            <a:ext cx="2124000"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No heparin  R-AHD</a:t>
            </a:r>
            <a:r>
              <a:rPr lang="en-US" baseline="30000" dirty="0" smtClean="0">
                <a:solidFill>
                  <a:srgbClr val="FFFF00"/>
                </a:solidFill>
                <a:latin typeface="Calibri" pitchFamily="34" charset="0"/>
                <a:cs typeface="Calibri" pitchFamily="34" charset="0"/>
              </a:rPr>
              <a:t>PR</a:t>
            </a:r>
            <a:endParaRPr lang="en-US" dirty="0" smtClean="0">
              <a:solidFill>
                <a:srgbClr val="FFFF00"/>
              </a:solidFill>
              <a:latin typeface="Calibri" pitchFamily="34" charset="0"/>
              <a:cs typeface="Calibri" pitchFamily="34" charset="0"/>
            </a:endParaRPr>
          </a:p>
        </p:txBody>
      </p:sp>
      <p:sp>
        <p:nvSpPr>
          <p:cNvPr id="36" name="TextBox 35"/>
          <p:cNvSpPr txBox="1"/>
          <p:nvPr/>
        </p:nvSpPr>
        <p:spPr>
          <a:xfrm>
            <a:off x="5643570" y="2928934"/>
            <a:ext cx="2500330" cy="369332"/>
          </a:xfrm>
          <a:prstGeom prst="rect">
            <a:avLst/>
          </a:prstGeom>
          <a:noFill/>
        </p:spPr>
        <p:txBody>
          <a:bodyPr wrap="square" rtlCol="1">
            <a:spAutoFit/>
          </a:bodyPr>
          <a:lstStyle/>
          <a:p>
            <a:pPr algn="ctr"/>
            <a:r>
              <a:rPr lang="en-US" dirty="0" smtClean="0">
                <a:solidFill>
                  <a:srgbClr val="FFFF00"/>
                </a:solidFill>
                <a:latin typeface="Calibri" pitchFamily="34" charset="0"/>
                <a:cs typeface="Calibri" pitchFamily="34" charset="0"/>
              </a:rPr>
              <a:t>Routine heparin R-AHD</a:t>
            </a:r>
            <a:r>
              <a:rPr lang="en-US" baseline="30000" dirty="0" smtClean="0">
                <a:solidFill>
                  <a:srgbClr val="FFFF00"/>
                </a:solidFill>
                <a:latin typeface="Calibri" pitchFamily="34" charset="0"/>
                <a:cs typeface="Calibri" pitchFamily="34" charset="0"/>
              </a:rPr>
              <a:t>0</a:t>
            </a:r>
            <a:endParaRPr lang="ar-SA" dirty="0">
              <a:solidFill>
                <a:srgbClr val="FFFF00"/>
              </a:solidFill>
            </a:endParaRPr>
          </a:p>
        </p:txBody>
      </p:sp>
      <p:pic>
        <p:nvPicPr>
          <p:cNvPr id="37" name="Picture 4" descr="http://www.excorlab.de/files/documentpool/img/biokompabilitaet2.jpg"/>
          <p:cNvPicPr>
            <a:picLocks noChangeAspect="1" noChangeArrowheads="1"/>
          </p:cNvPicPr>
          <p:nvPr/>
        </p:nvPicPr>
        <p:blipFill>
          <a:blip r:embed="rId6" cstate="print"/>
          <a:srcRect r="35050"/>
          <a:stretch>
            <a:fillRect/>
          </a:stretch>
        </p:blipFill>
        <p:spPr bwMode="auto">
          <a:xfrm>
            <a:off x="4071934" y="1000108"/>
            <a:ext cx="685904" cy="1214446"/>
          </a:xfrm>
          <a:prstGeom prst="rect">
            <a:avLst/>
          </a:prstGeom>
          <a:noFill/>
          <a:ln w="158750">
            <a:solidFill>
              <a:srgbClr val="FF0000"/>
            </a:solidFill>
          </a:ln>
        </p:spPr>
      </p:pic>
      <p:pic>
        <p:nvPicPr>
          <p:cNvPr id="38" name="Picture 4" descr="http://www.pet-informed-veterinary-advice-online.com/images/activated-clotting-times.jpg"/>
          <p:cNvPicPr>
            <a:picLocks noChangeAspect="1" noChangeArrowheads="1"/>
          </p:cNvPicPr>
          <p:nvPr/>
        </p:nvPicPr>
        <p:blipFill>
          <a:blip r:embed="rId7"/>
          <a:srcRect l="30000" t="6637" r="37500"/>
          <a:stretch>
            <a:fillRect/>
          </a:stretch>
        </p:blipFill>
        <p:spPr bwMode="auto">
          <a:xfrm>
            <a:off x="4214810" y="2428868"/>
            <a:ext cx="388150" cy="126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8" presetClass="emph" presetSubtype="0" repeatCount="indefinite" fill="hold" grpId="0" nodeType="withEffect">
                                  <p:stCondLst>
                                    <p:cond delay="0"/>
                                  </p:stCondLst>
                                  <p:childTnLst>
                                    <p:animRot by="21600000">
                                      <p:cBhvr>
                                        <p:cTn id="18" dur="500" fill="hold"/>
                                        <p:tgtEl>
                                          <p:spTgt spid="19"/>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20"/>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21"/>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8" presetClass="emph" presetSubtype="0" repeatCount="indefinite" fill="hold" grpId="0" nodeType="withEffect">
                                  <p:stCondLst>
                                    <p:cond delay="0"/>
                                  </p:stCondLst>
                                  <p:childTnLst>
                                    <p:animRot by="21600000">
                                      <p:cBhvr>
                                        <p:cTn id="27" dur="500" fill="hold"/>
                                        <p:tgtEl>
                                          <p:spTgt spid="23"/>
                                        </p:tgtEl>
                                        <p:attrNameLst>
                                          <p:attrName>r</p:attrName>
                                        </p:attrNameLst>
                                      </p:cBhvr>
                                    </p:animRot>
                                  </p:childTnLst>
                                </p:cTn>
                              </p:par>
                              <p:par>
                                <p:cTn id="28" presetID="22" presetClass="entr" presetSubtype="1" repeatCount="indefinite"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22" presetClass="entr" presetSubtype="1" repeatCount="indefinite"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par>
                                <p:cTn id="34" presetID="22" presetClass="entr" presetSubtype="4" repeatCount="indefinite"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repeatCount="indefinite"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6" grpId="0" animBg="1"/>
      <p:bldP spid="19" grpId="0" animBg="1"/>
      <p:bldP spid="20" grpId="0" animBg="1"/>
      <p:bldP spid="21" grpId="0" animBg="1"/>
      <p:bldP spid="21" grpId="1" animBg="1"/>
      <p:bldP spid="23" grpId="0" animBg="1"/>
      <p:bldP spid="24" grpId="0" animBg="1"/>
      <p:bldP spid="25" grpId="0" animBg="1"/>
      <p:bldP spid="26" grpId="0" animBg="1"/>
      <p:bldP spid="3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sp>
        <p:nvSpPr>
          <p:cNvPr id="4" name="TextBox 3"/>
          <p:cNvSpPr txBox="1"/>
          <p:nvPr/>
        </p:nvSpPr>
        <p:spPr>
          <a:xfrm>
            <a:off x="285720" y="3924264"/>
            <a:ext cx="8640000" cy="830997"/>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AHD models, differ in their ability to prevent extracorporeal blood clotting. AHD</a:t>
            </a:r>
            <a:r>
              <a:rPr lang="en-US" sz="2400" baseline="30000" dirty="0" smtClean="0">
                <a:latin typeface="Calibri" pitchFamily="34" charset="0"/>
                <a:cs typeface="Calibri" pitchFamily="34" charset="0"/>
              </a:rPr>
              <a:t>PR </a:t>
            </a:r>
            <a:r>
              <a:rPr lang="en-US" sz="2400" dirty="0" smtClean="0">
                <a:latin typeface="Calibri" pitchFamily="34" charset="0"/>
                <a:cs typeface="Calibri" pitchFamily="34" charset="0"/>
              </a:rPr>
              <a:t> in the safest model . </a:t>
            </a:r>
          </a:p>
        </p:txBody>
      </p:sp>
      <p:pic>
        <p:nvPicPr>
          <p:cNvPr id="5" name="Picture 2"/>
          <p:cNvPicPr>
            <a:picLocks noChangeAspect="1" noChangeArrowheads="1"/>
          </p:cNvPicPr>
          <p:nvPr/>
        </p:nvPicPr>
        <p:blipFill>
          <a:blip r:embed="rId3"/>
          <a:srcRect/>
          <a:stretch>
            <a:fillRect/>
          </a:stretch>
        </p:blipFill>
        <p:spPr bwMode="auto">
          <a:xfrm>
            <a:off x="1428728" y="571480"/>
            <a:ext cx="1397013" cy="2340000"/>
          </a:xfrm>
          <a:prstGeom prst="rect">
            <a:avLst/>
          </a:prstGeom>
          <a:noFill/>
        </p:spPr>
      </p:pic>
      <p:sp>
        <p:nvSpPr>
          <p:cNvPr id="6" name="AutoShape 5"/>
          <p:cNvSpPr>
            <a:spLocks noChangeArrowheads="1"/>
          </p:cNvSpPr>
          <p:nvPr/>
        </p:nvSpPr>
        <p:spPr bwMode="auto">
          <a:xfrm>
            <a:off x="2523320" y="896620"/>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7" name="AutoShape 6"/>
          <p:cNvSpPr>
            <a:spLocks noChangeArrowheads="1"/>
          </p:cNvSpPr>
          <p:nvPr/>
        </p:nvSpPr>
        <p:spPr bwMode="auto">
          <a:xfrm rot="16200000">
            <a:off x="2053569" y="1189849"/>
            <a:ext cx="73548" cy="368105"/>
          </a:xfrm>
          <a:prstGeom prst="downArrow">
            <a:avLst>
              <a:gd name="adj1" fmla="val 50000"/>
              <a:gd name="adj2" fmla="val 62707"/>
            </a:avLst>
          </a:prstGeom>
          <a:solidFill>
            <a:schemeClr val="accent6">
              <a:lumMod val="75000"/>
            </a:schemeClr>
          </a:solidFill>
          <a:ln w="9525">
            <a:solidFill>
              <a:schemeClr val="tx1"/>
            </a:solidFill>
            <a:miter lim="800000"/>
            <a:headEnd/>
            <a:tailEnd/>
          </a:ln>
          <a:effectLst/>
        </p:spPr>
        <p:txBody>
          <a:bodyPr vert="eaVert" wrap="none" anchor="ctr"/>
          <a:lstStyle/>
          <a:p>
            <a:endParaRPr lang="ar-SA"/>
          </a:p>
        </p:txBody>
      </p:sp>
      <p:sp>
        <p:nvSpPr>
          <p:cNvPr id="8" name="AutoShape 7"/>
          <p:cNvSpPr>
            <a:spLocks noChangeArrowheads="1"/>
          </p:cNvSpPr>
          <p:nvPr/>
        </p:nvSpPr>
        <p:spPr bwMode="auto">
          <a:xfrm>
            <a:off x="2523320" y="2322844"/>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9" name="AutoShape 8"/>
          <p:cNvSpPr>
            <a:spLocks noChangeArrowheads="1"/>
          </p:cNvSpPr>
          <p:nvPr/>
        </p:nvSpPr>
        <p:spPr bwMode="auto">
          <a:xfrm rot="10800000">
            <a:off x="1611160" y="860133"/>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0" name="Rectangle 17"/>
          <p:cNvSpPr>
            <a:spLocks noChangeArrowheads="1"/>
          </p:cNvSpPr>
          <p:nvPr/>
        </p:nvSpPr>
        <p:spPr bwMode="auto">
          <a:xfrm>
            <a:off x="2532231" y="717427"/>
            <a:ext cx="110269" cy="56942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1" name="Rectangle 18"/>
          <p:cNvSpPr>
            <a:spLocks noChangeArrowheads="1"/>
          </p:cNvSpPr>
          <p:nvPr/>
        </p:nvSpPr>
        <p:spPr bwMode="auto">
          <a:xfrm>
            <a:off x="2532231" y="1447162"/>
            <a:ext cx="110269" cy="136063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12" name="Rectangle 19"/>
          <p:cNvSpPr>
            <a:spLocks noChangeArrowheads="1"/>
          </p:cNvSpPr>
          <p:nvPr/>
        </p:nvSpPr>
        <p:spPr bwMode="auto">
          <a:xfrm>
            <a:off x="1723049" y="1350917"/>
            <a:ext cx="809181" cy="45967"/>
          </a:xfrm>
          <a:prstGeom prst="rect">
            <a:avLst/>
          </a:prstGeom>
          <a:solidFill>
            <a:schemeClr val="accent6">
              <a:lumMod val="75000"/>
              <a:alpha val="50000"/>
            </a:schemeClr>
          </a:solidFill>
          <a:ln w="9525">
            <a:noFill/>
            <a:miter lim="800000"/>
            <a:headEnd/>
            <a:tailEnd/>
          </a:ln>
          <a:effectLst/>
        </p:spPr>
        <p:txBody>
          <a:bodyPr wrap="none" anchor="ctr"/>
          <a:lstStyle/>
          <a:p>
            <a:endParaRPr lang="ar-SA"/>
          </a:p>
        </p:txBody>
      </p:sp>
      <p:sp>
        <p:nvSpPr>
          <p:cNvPr id="13" name="Rectangle 20"/>
          <p:cNvSpPr>
            <a:spLocks noChangeArrowheads="1"/>
          </p:cNvSpPr>
          <p:nvPr/>
        </p:nvSpPr>
        <p:spPr bwMode="auto">
          <a:xfrm>
            <a:off x="1899320" y="2723388"/>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14" name="Rectangle 21"/>
          <p:cNvSpPr>
            <a:spLocks noChangeArrowheads="1"/>
          </p:cNvSpPr>
          <p:nvPr/>
        </p:nvSpPr>
        <p:spPr bwMode="auto">
          <a:xfrm>
            <a:off x="1613591" y="1447162"/>
            <a:ext cx="109458" cy="1360630"/>
          </a:xfrm>
          <a:prstGeom prst="rect">
            <a:avLst/>
          </a:prstGeom>
          <a:solidFill>
            <a:srgbClr val="3366FF">
              <a:alpha val="50000"/>
            </a:srgbClr>
          </a:solidFill>
          <a:ln w="9525">
            <a:noFill/>
            <a:miter lim="800000"/>
            <a:headEnd/>
            <a:tailEnd/>
          </a:ln>
          <a:effectLst/>
        </p:spPr>
        <p:txBody>
          <a:bodyPr wrap="none" anchor="ctr"/>
          <a:lstStyle/>
          <a:p>
            <a:endParaRPr lang="ar-SA"/>
          </a:p>
        </p:txBody>
      </p:sp>
      <p:sp>
        <p:nvSpPr>
          <p:cNvPr id="15" name="Rectangle 22"/>
          <p:cNvSpPr>
            <a:spLocks noChangeArrowheads="1"/>
          </p:cNvSpPr>
          <p:nvPr/>
        </p:nvSpPr>
        <p:spPr bwMode="auto">
          <a:xfrm>
            <a:off x="1612780" y="719048"/>
            <a:ext cx="110269" cy="569994"/>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16" name="AutoShape 8"/>
          <p:cNvSpPr>
            <a:spLocks noChangeArrowheads="1"/>
          </p:cNvSpPr>
          <p:nvPr/>
        </p:nvSpPr>
        <p:spPr bwMode="auto">
          <a:xfrm rot="10800000">
            <a:off x="1611160" y="1589868"/>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17" name="Rounded Rectangle 16"/>
          <p:cNvSpPr/>
          <p:nvPr/>
        </p:nvSpPr>
        <p:spPr>
          <a:xfrm>
            <a:off x="2799538" y="1476125"/>
            <a:ext cx="756000" cy="238363"/>
          </a:xfrm>
          <a:prstGeom prst="roundRect">
            <a:avLst/>
          </a:prstGeom>
          <a:solidFill>
            <a:schemeClr val="tx1"/>
          </a:solidFill>
          <a:ln>
            <a:solidFill>
              <a:srgbClr val="FF0000"/>
            </a:solidFill>
          </a:ln>
        </p:spPr>
        <p:txBody>
          <a:bodyPr wrap="square" rtlCol="1">
            <a:spAutoFit/>
          </a:bodyPr>
          <a:lstStyle/>
          <a:p>
            <a:pPr algn="ctr"/>
            <a:r>
              <a:rPr lang="en-US" sz="800" b="1" dirty="0" smtClean="0">
                <a:solidFill>
                  <a:srgbClr val="FF0000"/>
                </a:solidFill>
                <a:latin typeface="Arial" pitchFamily="34" charset="0"/>
                <a:cs typeface="Arial" pitchFamily="34" charset="0"/>
              </a:rPr>
              <a:t>No Heparin</a:t>
            </a:r>
            <a:endParaRPr lang="ar-SA" sz="800" b="1" dirty="0" smtClean="0">
              <a:solidFill>
                <a:srgbClr val="FF0000"/>
              </a:solidFill>
              <a:latin typeface="Arial" pitchFamily="34" charset="0"/>
              <a:cs typeface="Arial" pitchFamily="34" charset="0"/>
            </a:endParaRPr>
          </a:p>
        </p:txBody>
      </p:sp>
      <p:sp>
        <p:nvSpPr>
          <p:cNvPr id="18" name="Rectangle 17"/>
          <p:cNvSpPr/>
          <p:nvPr/>
        </p:nvSpPr>
        <p:spPr>
          <a:xfrm>
            <a:off x="2656662" y="1559587"/>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AutoShape 3"/>
          <p:cNvSpPr>
            <a:spLocks noChangeArrowheads="1"/>
          </p:cNvSpPr>
          <p:nvPr/>
        </p:nvSpPr>
        <p:spPr bwMode="auto">
          <a:xfrm rot="16609938">
            <a:off x="2637832" y="872653"/>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0"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rgbClr val="000000"/>
          </a:solidFill>
          <a:ln w="9525">
            <a:solidFill>
              <a:schemeClr val="tx1"/>
            </a:solidFill>
            <a:miter lim="800000"/>
            <a:headEnd/>
            <a:tailEnd/>
          </a:ln>
          <a:effectLst/>
        </p:spPr>
        <p:txBody>
          <a:bodyPr wrap="none" anchor="ctr"/>
          <a:lstStyle/>
          <a:p>
            <a:endParaRPr lang="ar-SA"/>
          </a:p>
        </p:txBody>
      </p:sp>
      <p:sp>
        <p:nvSpPr>
          <p:cNvPr id="21" name="AutoShape 3"/>
          <p:cNvSpPr>
            <a:spLocks noChangeArrowheads="1"/>
          </p:cNvSpPr>
          <p:nvPr/>
        </p:nvSpPr>
        <p:spPr bwMode="auto">
          <a:xfrm rot="16609938">
            <a:off x="1944212" y="1372719"/>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pic>
        <p:nvPicPr>
          <p:cNvPr id="22" name="Picture 3"/>
          <p:cNvPicPr>
            <a:picLocks noChangeArrowheads="1"/>
          </p:cNvPicPr>
          <p:nvPr/>
        </p:nvPicPr>
        <p:blipFill>
          <a:blip r:embed="rId4"/>
          <a:srcRect l="16409" r="17597"/>
          <a:stretch>
            <a:fillRect/>
          </a:stretch>
        </p:blipFill>
        <p:spPr bwMode="auto">
          <a:xfrm>
            <a:off x="6114380" y="571480"/>
            <a:ext cx="1396800" cy="2340000"/>
          </a:xfrm>
          <a:prstGeom prst="rect">
            <a:avLst/>
          </a:prstGeom>
          <a:noFill/>
        </p:spPr>
      </p:pic>
      <p:sp>
        <p:nvSpPr>
          <p:cNvPr id="23" name="AutoShape 3"/>
          <p:cNvSpPr>
            <a:spLocks noChangeArrowheads="1"/>
          </p:cNvSpPr>
          <p:nvPr/>
        </p:nvSpPr>
        <p:spPr bwMode="auto">
          <a:xfrm rot="16609938">
            <a:off x="7272806" y="2015661"/>
            <a:ext cx="275676" cy="275673"/>
          </a:xfrm>
          <a:custGeom>
            <a:avLst/>
            <a:gdLst>
              <a:gd name="G0" fmla="+- 9210283 0 0"/>
              <a:gd name="G1" fmla="+- -9342513 0 0"/>
              <a:gd name="G2" fmla="+- 9210283 0 -9342513"/>
              <a:gd name="G3" fmla="+- 10800 0 0"/>
              <a:gd name="G4" fmla="+- 0 0 9210283"/>
              <a:gd name="T0" fmla="*/ 360 256 1"/>
              <a:gd name="T1" fmla="*/ 0 256 1"/>
              <a:gd name="G5" fmla="+- G2 T0 T1"/>
              <a:gd name="G6" fmla="?: G2 G2 G5"/>
              <a:gd name="G7" fmla="+- 0 0 G6"/>
              <a:gd name="G8" fmla="+- 4828 0 0"/>
              <a:gd name="G9" fmla="+- 0 0 -9342513"/>
              <a:gd name="G10" fmla="+- 4828 0 2700"/>
              <a:gd name="G11" fmla="cos G10 9210283"/>
              <a:gd name="G12" fmla="sin G10 9210283"/>
              <a:gd name="G13" fmla="cos 13500 9210283"/>
              <a:gd name="G14" fmla="sin 13500 9210283"/>
              <a:gd name="G15" fmla="+- G11 10800 0"/>
              <a:gd name="G16" fmla="+- G12 10800 0"/>
              <a:gd name="G17" fmla="+- G13 10800 0"/>
              <a:gd name="G18" fmla="+- G14 10800 0"/>
              <a:gd name="G19" fmla="*/ 4828 1 2"/>
              <a:gd name="G20" fmla="+- G19 5400 0"/>
              <a:gd name="G21" fmla="cos G20 9210283"/>
              <a:gd name="G22" fmla="sin G20 9210283"/>
              <a:gd name="G23" fmla="+- G21 10800 0"/>
              <a:gd name="G24" fmla="+- G12 G23 G22"/>
              <a:gd name="G25" fmla="+- G22 G23 G11"/>
              <a:gd name="G26" fmla="cos 10800 9210283"/>
              <a:gd name="G27" fmla="sin 10800 9210283"/>
              <a:gd name="G28" fmla="cos 4828 9210283"/>
              <a:gd name="G29" fmla="sin 4828 9210283"/>
              <a:gd name="G30" fmla="+- G26 10800 0"/>
              <a:gd name="G31" fmla="+- G27 10800 0"/>
              <a:gd name="G32" fmla="+- G28 10800 0"/>
              <a:gd name="G33" fmla="+- G29 10800 0"/>
              <a:gd name="G34" fmla="+- G19 5400 0"/>
              <a:gd name="G35" fmla="cos G34 -9342513"/>
              <a:gd name="G36" fmla="sin G34 -9342513"/>
              <a:gd name="G37" fmla="+/ -9342513 9210283 2"/>
              <a:gd name="T2" fmla="*/ 180 256 1"/>
              <a:gd name="T3" fmla="*/ 0 256 1"/>
              <a:gd name="G38" fmla="+- G37 T2 T3"/>
              <a:gd name="G39" fmla="?: G2 G37 G38"/>
              <a:gd name="G40" fmla="cos 10800 G39"/>
              <a:gd name="G41" fmla="sin 10800 G39"/>
              <a:gd name="G42" fmla="cos 4828 G39"/>
              <a:gd name="G43" fmla="sin 4828 G39"/>
              <a:gd name="G44" fmla="+- G40 10800 0"/>
              <a:gd name="G45" fmla="+- G41 10800 0"/>
              <a:gd name="G46" fmla="+- G42 10800 0"/>
              <a:gd name="G47" fmla="+- G43 10800 0"/>
              <a:gd name="G48" fmla="+- G35 10800 0"/>
              <a:gd name="G49" fmla="+- G36 10800 0"/>
              <a:gd name="T4" fmla="*/ 21598 w 21600"/>
              <a:gd name="T5" fmla="*/ 10609 h 21600"/>
              <a:gd name="T6" fmla="*/ 4596 w 21600"/>
              <a:gd name="T7" fmla="*/ 6049 h 21600"/>
              <a:gd name="T8" fmla="*/ 15627 w 21600"/>
              <a:gd name="T9" fmla="*/ 10714 h 21600"/>
              <a:gd name="T10" fmla="*/ 377 w 21600"/>
              <a:gd name="T11" fmla="*/ 19380 h 21600"/>
              <a:gd name="T12" fmla="*/ 1153 w 21600"/>
              <a:gd name="T13" fmla="*/ 11376 h 21600"/>
              <a:gd name="T14" fmla="*/ 9157 w 21600"/>
              <a:gd name="T15" fmla="*/ 121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072" y="13868"/>
                </a:moveTo>
                <a:cubicBezTo>
                  <a:pt x="7989" y="14982"/>
                  <a:pt x="9357" y="15628"/>
                  <a:pt x="10800" y="15628"/>
                </a:cubicBezTo>
                <a:cubicBezTo>
                  <a:pt x="13466" y="15628"/>
                  <a:pt x="15628" y="13466"/>
                  <a:pt x="15628" y="10800"/>
                </a:cubicBezTo>
                <a:cubicBezTo>
                  <a:pt x="15628" y="8133"/>
                  <a:pt x="13466" y="5972"/>
                  <a:pt x="10800" y="5972"/>
                </a:cubicBezTo>
                <a:cubicBezTo>
                  <a:pt x="9297" y="5971"/>
                  <a:pt x="7880" y="6671"/>
                  <a:pt x="6966" y="7864"/>
                </a:cubicBezTo>
                <a:lnTo>
                  <a:pt x="2225" y="4233"/>
                </a:lnTo>
                <a:cubicBezTo>
                  <a:pt x="4269" y="1565"/>
                  <a:pt x="7438" y="-1"/>
                  <a:pt x="10800" y="0"/>
                </a:cubicBezTo>
                <a:cubicBezTo>
                  <a:pt x="16764" y="0"/>
                  <a:pt x="21600" y="4835"/>
                  <a:pt x="21600" y="10800"/>
                </a:cubicBezTo>
                <a:cubicBezTo>
                  <a:pt x="21600" y="16764"/>
                  <a:pt x="16764" y="21600"/>
                  <a:pt x="10800" y="21600"/>
                </a:cubicBezTo>
                <a:cubicBezTo>
                  <a:pt x="7572" y="21600"/>
                  <a:pt x="4513" y="20156"/>
                  <a:pt x="2461" y="17664"/>
                </a:cubicBezTo>
                <a:lnTo>
                  <a:pt x="377" y="19380"/>
                </a:lnTo>
                <a:lnTo>
                  <a:pt x="1153" y="11376"/>
                </a:lnTo>
                <a:lnTo>
                  <a:pt x="9157" y="12152"/>
                </a:lnTo>
                <a:lnTo>
                  <a:pt x="7072" y="13868"/>
                </a:lnTo>
                <a:close/>
              </a:path>
            </a:pathLst>
          </a:custGeom>
          <a:solidFill>
            <a:schemeClr val="bg1"/>
          </a:solidFill>
          <a:ln w="9525">
            <a:solidFill>
              <a:schemeClr val="tx1"/>
            </a:solidFill>
            <a:miter lim="800000"/>
            <a:headEnd/>
            <a:tailEnd/>
          </a:ln>
          <a:effectLst/>
        </p:spPr>
        <p:txBody>
          <a:bodyPr wrap="none" anchor="ctr"/>
          <a:lstStyle/>
          <a:p>
            <a:endParaRPr lang="ar-SA"/>
          </a:p>
        </p:txBody>
      </p:sp>
      <p:sp>
        <p:nvSpPr>
          <p:cNvPr id="24" name="AutoShape 5"/>
          <p:cNvSpPr>
            <a:spLocks noChangeArrowheads="1"/>
          </p:cNvSpPr>
          <p:nvPr/>
        </p:nvSpPr>
        <p:spPr bwMode="auto">
          <a:xfrm>
            <a:off x="7200142" y="893549"/>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5" name="AutoShape 7"/>
          <p:cNvSpPr>
            <a:spLocks noChangeArrowheads="1"/>
          </p:cNvSpPr>
          <p:nvPr/>
        </p:nvSpPr>
        <p:spPr bwMode="auto">
          <a:xfrm>
            <a:off x="7200142" y="2346512"/>
            <a:ext cx="128707" cy="368108"/>
          </a:xfrm>
          <a:prstGeom prst="downArrow">
            <a:avLst>
              <a:gd name="adj1" fmla="val 50000"/>
              <a:gd name="adj2" fmla="val 62707"/>
            </a:avLst>
          </a:prstGeom>
          <a:solidFill>
            <a:srgbClr val="FF0000"/>
          </a:solidFill>
          <a:ln w="9525">
            <a:solidFill>
              <a:schemeClr val="tx1"/>
            </a:solidFill>
            <a:miter lim="800000"/>
            <a:headEnd/>
            <a:tailEnd/>
          </a:ln>
          <a:effectLst/>
        </p:spPr>
        <p:txBody>
          <a:bodyPr vert="eaVert" wrap="none" anchor="ctr"/>
          <a:lstStyle/>
          <a:p>
            <a:endParaRPr lang="ar-SA"/>
          </a:p>
        </p:txBody>
      </p:sp>
      <p:sp>
        <p:nvSpPr>
          <p:cNvPr id="26" name="AutoShape 8"/>
          <p:cNvSpPr>
            <a:spLocks noChangeArrowheads="1"/>
          </p:cNvSpPr>
          <p:nvPr/>
        </p:nvSpPr>
        <p:spPr bwMode="auto">
          <a:xfrm rot="10800000">
            <a:off x="6315206" y="857062"/>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27" name="Rectangle 17"/>
          <p:cNvSpPr>
            <a:spLocks noChangeArrowheads="1"/>
          </p:cNvSpPr>
          <p:nvPr/>
        </p:nvSpPr>
        <p:spPr bwMode="auto">
          <a:xfrm>
            <a:off x="7209053" y="714356"/>
            <a:ext cx="110269" cy="2088000"/>
          </a:xfrm>
          <a:prstGeom prst="rect">
            <a:avLst/>
          </a:prstGeom>
          <a:solidFill>
            <a:srgbClr val="FF0000">
              <a:alpha val="50000"/>
            </a:srgbClr>
          </a:solidFill>
          <a:ln w="9525">
            <a:noFill/>
            <a:miter lim="800000"/>
            <a:headEnd/>
            <a:tailEnd/>
          </a:ln>
          <a:effectLst/>
        </p:spPr>
        <p:txBody>
          <a:bodyPr wrap="none" anchor="ctr"/>
          <a:lstStyle/>
          <a:p>
            <a:endParaRPr lang="ar-SA"/>
          </a:p>
        </p:txBody>
      </p:sp>
      <p:sp>
        <p:nvSpPr>
          <p:cNvPr id="28" name="Rectangle 20"/>
          <p:cNvSpPr>
            <a:spLocks noChangeArrowheads="1"/>
          </p:cNvSpPr>
          <p:nvPr/>
        </p:nvSpPr>
        <p:spPr bwMode="auto">
          <a:xfrm>
            <a:off x="6576142" y="2720317"/>
            <a:ext cx="441281" cy="110270"/>
          </a:xfrm>
          <a:prstGeom prst="rect">
            <a:avLst/>
          </a:prstGeom>
          <a:solidFill>
            <a:srgbClr val="800080">
              <a:alpha val="50000"/>
            </a:srgbClr>
          </a:solidFill>
          <a:ln w="9525">
            <a:noFill/>
            <a:miter lim="800000"/>
            <a:headEnd/>
            <a:tailEnd/>
          </a:ln>
          <a:effectLst/>
        </p:spPr>
        <p:txBody>
          <a:bodyPr wrap="none" anchor="ctr"/>
          <a:lstStyle/>
          <a:p>
            <a:endParaRPr lang="ar-SA"/>
          </a:p>
        </p:txBody>
      </p:sp>
      <p:sp>
        <p:nvSpPr>
          <p:cNvPr id="29" name="Rectangle 22"/>
          <p:cNvSpPr>
            <a:spLocks noChangeArrowheads="1"/>
          </p:cNvSpPr>
          <p:nvPr/>
        </p:nvSpPr>
        <p:spPr bwMode="auto">
          <a:xfrm>
            <a:off x="6324425" y="715977"/>
            <a:ext cx="110269" cy="2088000"/>
          </a:xfrm>
          <a:prstGeom prst="rect">
            <a:avLst/>
          </a:prstGeom>
          <a:solidFill>
            <a:srgbClr val="3366FF">
              <a:alpha val="49804"/>
            </a:srgbClr>
          </a:solidFill>
          <a:ln w="9525">
            <a:noFill/>
            <a:miter lim="800000"/>
            <a:headEnd/>
            <a:tailEnd/>
          </a:ln>
          <a:effectLst/>
        </p:spPr>
        <p:txBody>
          <a:bodyPr wrap="none" anchor="ctr"/>
          <a:lstStyle/>
          <a:p>
            <a:endParaRPr lang="ar-SA"/>
          </a:p>
        </p:txBody>
      </p:sp>
      <p:sp>
        <p:nvSpPr>
          <p:cNvPr id="30" name="AutoShape 8"/>
          <p:cNvSpPr>
            <a:spLocks noChangeArrowheads="1"/>
          </p:cNvSpPr>
          <p:nvPr/>
        </p:nvSpPr>
        <p:spPr bwMode="auto">
          <a:xfrm rot="10800000">
            <a:off x="6315206" y="1643050"/>
            <a:ext cx="128707" cy="368108"/>
          </a:xfrm>
          <a:prstGeom prst="downArrow">
            <a:avLst>
              <a:gd name="adj1" fmla="val 50000"/>
              <a:gd name="adj2" fmla="val 62707"/>
            </a:avLst>
          </a:prstGeom>
          <a:solidFill>
            <a:schemeClr val="accent1"/>
          </a:solidFill>
          <a:ln w="9525">
            <a:solidFill>
              <a:schemeClr val="tx1"/>
            </a:solidFill>
            <a:miter lim="800000"/>
            <a:headEnd/>
            <a:tailEnd/>
          </a:ln>
          <a:effectLst/>
        </p:spPr>
        <p:txBody>
          <a:bodyPr vert="eaVert" wrap="none" anchor="ctr"/>
          <a:lstStyle/>
          <a:p>
            <a:endParaRPr lang="ar-SA"/>
          </a:p>
        </p:txBody>
      </p:sp>
      <p:sp>
        <p:nvSpPr>
          <p:cNvPr id="31" name="Rounded Rectangle 30"/>
          <p:cNvSpPr/>
          <p:nvPr/>
        </p:nvSpPr>
        <p:spPr>
          <a:xfrm>
            <a:off x="7458214" y="1785926"/>
            <a:ext cx="756000" cy="255389"/>
          </a:xfrm>
          <a:prstGeom prst="roundRect">
            <a:avLst/>
          </a:prstGeom>
          <a:solidFill>
            <a:srgbClr val="FF0000"/>
          </a:solidFill>
        </p:spPr>
        <p:txBody>
          <a:bodyPr wrap="square" rtlCol="1">
            <a:spAutoFit/>
          </a:bodyPr>
          <a:lstStyle/>
          <a:p>
            <a:pPr algn="ctr"/>
            <a:r>
              <a:rPr lang="en-US" sz="900" b="1" dirty="0" smtClean="0"/>
              <a:t>H</a:t>
            </a:r>
            <a:r>
              <a:rPr lang="en-US" sz="900" b="1" dirty="0" smtClean="0">
                <a:solidFill>
                  <a:schemeClr val="tx1"/>
                </a:solidFill>
                <a:latin typeface="Arial" pitchFamily="34" charset="0"/>
                <a:cs typeface="Arial" pitchFamily="34" charset="0"/>
              </a:rPr>
              <a:t>eparin</a:t>
            </a:r>
            <a:endParaRPr lang="ar-SA" sz="900" b="1" dirty="0" smtClean="0">
              <a:solidFill>
                <a:schemeClr val="tx1"/>
              </a:solidFill>
              <a:latin typeface="Arial" pitchFamily="34" charset="0"/>
              <a:cs typeface="Arial" pitchFamily="34" charset="0"/>
            </a:endParaRPr>
          </a:p>
        </p:txBody>
      </p:sp>
      <p:sp>
        <p:nvSpPr>
          <p:cNvPr id="32" name="Rectangle 31"/>
          <p:cNvSpPr/>
          <p:nvPr/>
        </p:nvSpPr>
        <p:spPr>
          <a:xfrm>
            <a:off x="7315338" y="1857364"/>
            <a:ext cx="144000" cy="7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3" name="Picture 1"/>
          <p:cNvPicPr>
            <a:picLocks noChangeAspect="1" noChangeArrowheads="1"/>
          </p:cNvPicPr>
          <p:nvPr/>
        </p:nvPicPr>
        <p:blipFill>
          <a:blip r:embed="rId5" cstate="print"/>
          <a:srcRect/>
          <a:stretch>
            <a:fillRect/>
          </a:stretch>
        </p:blipFill>
        <p:spPr bwMode="auto">
          <a:xfrm>
            <a:off x="571472" y="1214422"/>
            <a:ext cx="792000" cy="792000"/>
          </a:xfrm>
          <a:prstGeom prst="rect">
            <a:avLst/>
          </a:prstGeom>
          <a:noFill/>
          <a:ln w="9525">
            <a:noFill/>
            <a:miter lim="800000"/>
            <a:headEnd/>
            <a:tailEnd/>
          </a:ln>
          <a:effectLst/>
        </p:spPr>
      </p:pic>
      <p:sp>
        <p:nvSpPr>
          <p:cNvPr id="34" name="&quot;No&quot; Symbol 33"/>
          <p:cNvSpPr/>
          <p:nvPr/>
        </p:nvSpPr>
        <p:spPr>
          <a:xfrm>
            <a:off x="5351636" y="1214422"/>
            <a:ext cx="792000" cy="792000"/>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5" name="TextBox 34"/>
          <p:cNvSpPr txBox="1"/>
          <p:nvPr/>
        </p:nvSpPr>
        <p:spPr>
          <a:xfrm>
            <a:off x="1071538" y="2928934"/>
            <a:ext cx="2124000" cy="369332"/>
          </a:xfrm>
          <a:prstGeom prst="rect">
            <a:avLst/>
          </a:prstGeom>
          <a:noFill/>
        </p:spPr>
        <p:txBody>
          <a:bodyPr wrap="square" rtlCol="1">
            <a:spAutoFit/>
          </a:bodyPr>
          <a:lstStyle/>
          <a:p>
            <a:pPr algn="ctr" rtl="0"/>
            <a:r>
              <a:rPr lang="en-US" dirty="0" smtClean="0">
                <a:solidFill>
                  <a:srgbClr val="FFFF00"/>
                </a:solidFill>
                <a:latin typeface="Calibri" pitchFamily="34" charset="0"/>
                <a:cs typeface="Calibri" pitchFamily="34" charset="0"/>
              </a:rPr>
              <a:t>No heparin  R-AHD</a:t>
            </a:r>
            <a:r>
              <a:rPr lang="en-US" baseline="30000" dirty="0" smtClean="0">
                <a:solidFill>
                  <a:srgbClr val="FFFF00"/>
                </a:solidFill>
                <a:latin typeface="Calibri" pitchFamily="34" charset="0"/>
                <a:cs typeface="Calibri" pitchFamily="34" charset="0"/>
              </a:rPr>
              <a:t>PR</a:t>
            </a:r>
            <a:endParaRPr lang="en-US" dirty="0" smtClean="0">
              <a:solidFill>
                <a:srgbClr val="FFFF00"/>
              </a:solidFill>
              <a:latin typeface="Calibri" pitchFamily="34" charset="0"/>
              <a:cs typeface="Calibri" pitchFamily="34" charset="0"/>
            </a:endParaRPr>
          </a:p>
        </p:txBody>
      </p:sp>
      <p:sp>
        <p:nvSpPr>
          <p:cNvPr id="36" name="TextBox 35"/>
          <p:cNvSpPr txBox="1"/>
          <p:nvPr/>
        </p:nvSpPr>
        <p:spPr>
          <a:xfrm>
            <a:off x="5643570" y="2928934"/>
            <a:ext cx="2500330" cy="369332"/>
          </a:xfrm>
          <a:prstGeom prst="rect">
            <a:avLst/>
          </a:prstGeom>
          <a:noFill/>
        </p:spPr>
        <p:txBody>
          <a:bodyPr wrap="square" rtlCol="1">
            <a:spAutoFit/>
          </a:bodyPr>
          <a:lstStyle/>
          <a:p>
            <a:pPr algn="ctr"/>
            <a:r>
              <a:rPr lang="en-US" dirty="0" smtClean="0">
                <a:solidFill>
                  <a:srgbClr val="FFFF00"/>
                </a:solidFill>
                <a:latin typeface="Calibri" pitchFamily="34" charset="0"/>
                <a:cs typeface="Calibri" pitchFamily="34" charset="0"/>
              </a:rPr>
              <a:t>Routine heparin R-AHD</a:t>
            </a:r>
            <a:r>
              <a:rPr lang="en-US" baseline="30000" dirty="0" smtClean="0">
                <a:solidFill>
                  <a:srgbClr val="FFFF00"/>
                </a:solidFill>
                <a:latin typeface="Calibri" pitchFamily="34" charset="0"/>
                <a:cs typeface="Calibri" pitchFamily="34" charset="0"/>
              </a:rPr>
              <a:t>0</a:t>
            </a:r>
            <a:endParaRPr lang="ar-SA" dirty="0">
              <a:solidFill>
                <a:srgbClr val="FFFF00"/>
              </a:solidFill>
            </a:endParaRPr>
          </a:p>
        </p:txBody>
      </p:sp>
      <p:pic>
        <p:nvPicPr>
          <p:cNvPr id="37" name="Picture 4" descr="http://www.excorlab.de/files/documentpool/img/biokompabilitaet2.jpg"/>
          <p:cNvPicPr>
            <a:picLocks noChangeAspect="1" noChangeArrowheads="1"/>
          </p:cNvPicPr>
          <p:nvPr/>
        </p:nvPicPr>
        <p:blipFill>
          <a:blip r:embed="rId6" cstate="print"/>
          <a:srcRect r="35050"/>
          <a:stretch>
            <a:fillRect/>
          </a:stretch>
        </p:blipFill>
        <p:spPr bwMode="auto">
          <a:xfrm>
            <a:off x="4071934" y="1000108"/>
            <a:ext cx="685904" cy="1214446"/>
          </a:xfrm>
          <a:prstGeom prst="rect">
            <a:avLst/>
          </a:prstGeom>
          <a:noFill/>
          <a:ln w="158750">
            <a:solidFill>
              <a:srgbClr val="FF0000"/>
            </a:solidFill>
          </a:ln>
        </p:spPr>
      </p:pic>
      <p:pic>
        <p:nvPicPr>
          <p:cNvPr id="38" name="Picture 4" descr="http://www.pet-informed-veterinary-advice-online.com/images/activated-clotting-times.jpg"/>
          <p:cNvPicPr>
            <a:picLocks noChangeAspect="1" noChangeArrowheads="1"/>
          </p:cNvPicPr>
          <p:nvPr/>
        </p:nvPicPr>
        <p:blipFill>
          <a:blip r:embed="rId7"/>
          <a:srcRect l="30000" t="6637" r="37500"/>
          <a:stretch>
            <a:fillRect/>
          </a:stretch>
        </p:blipFill>
        <p:spPr bwMode="auto">
          <a:xfrm>
            <a:off x="4214810" y="2428868"/>
            <a:ext cx="388150" cy="126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repeatCount="indefinite"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8" presetClass="emph" presetSubtype="0" repeatCount="indefinite" fill="hold" grpId="0" nodeType="withEffect">
                                  <p:stCondLst>
                                    <p:cond delay="0"/>
                                  </p:stCondLst>
                                  <p:childTnLst>
                                    <p:animRot by="21600000">
                                      <p:cBhvr>
                                        <p:cTn id="18" dur="500" fill="hold"/>
                                        <p:tgtEl>
                                          <p:spTgt spid="19"/>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 fill="hold"/>
                                        <p:tgtEl>
                                          <p:spTgt spid="20"/>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21"/>
                                        </p:tgtEl>
                                        <p:attrNameLst>
                                          <p:attrName>r</p:attrName>
                                        </p:attrNameLst>
                                      </p:cBhvr>
                                    </p:animRot>
                                  </p:childTnLst>
                                </p:cTn>
                              </p:par>
                              <p:par>
                                <p:cTn id="23" presetID="3" presetClass="entr" presetSubtype="10" repeatCount="indefinite" fill="hold" grpId="1"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8" presetClass="emph" presetSubtype="0" repeatCount="indefinite" fill="hold" grpId="0" nodeType="withEffect">
                                  <p:stCondLst>
                                    <p:cond delay="0"/>
                                  </p:stCondLst>
                                  <p:childTnLst>
                                    <p:animRot by="21600000">
                                      <p:cBhvr>
                                        <p:cTn id="27" dur="500" fill="hold"/>
                                        <p:tgtEl>
                                          <p:spTgt spid="23"/>
                                        </p:tgtEl>
                                        <p:attrNameLst>
                                          <p:attrName>r</p:attrName>
                                        </p:attrNameLst>
                                      </p:cBhvr>
                                    </p:animRot>
                                  </p:childTnLst>
                                </p:cTn>
                              </p:par>
                              <p:par>
                                <p:cTn id="28" presetID="22" presetClass="entr" presetSubtype="1" repeatCount="indefinite"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22" presetClass="entr" presetSubtype="1" repeatCount="indefinite"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par>
                                <p:cTn id="34" presetID="22" presetClass="entr" presetSubtype="4" repeatCount="indefinite"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repeatCount="indefinite"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6" grpId="0" animBg="1"/>
      <p:bldP spid="19" grpId="0" animBg="1"/>
      <p:bldP spid="20" grpId="0" animBg="1"/>
      <p:bldP spid="21" grpId="0" animBg="1"/>
      <p:bldP spid="21" grpId="1" animBg="1"/>
      <p:bldP spid="23" grpId="0" animBg="1"/>
      <p:bldP spid="24" grpId="0" animBg="1"/>
      <p:bldP spid="25" grpId="0" animBg="1"/>
      <p:bldP spid="26" grpId="0" animBg="1"/>
      <p:bldP spid="3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3" name="TextBox 2"/>
          <p:cNvSpPr txBox="1"/>
          <p:nvPr/>
        </p:nvSpPr>
        <p:spPr>
          <a:xfrm>
            <a:off x="214282" y="3441704"/>
            <a:ext cx="8640000" cy="830997"/>
          </a:xfrm>
          <a:prstGeom prst="rect">
            <a:avLst/>
          </a:prstGeom>
          <a:noFill/>
        </p:spPr>
        <p:txBody>
          <a:bodyPr wrap="square" rtlCol="1">
            <a:spAutoFit/>
          </a:bodyPr>
          <a:lstStyle/>
          <a:p>
            <a:pPr algn="l" rtl="0"/>
            <a:r>
              <a:rPr lang="en-US" sz="2400" dirty="0" smtClean="0">
                <a:latin typeface="Calibri" pitchFamily="34" charset="0"/>
                <a:cs typeface="Calibri" pitchFamily="34" charset="0"/>
              </a:rPr>
              <a:t> </a:t>
            </a:r>
            <a:endParaRPr lang="en-US" sz="2400" dirty="0" smtClean="0"/>
          </a:p>
          <a:p>
            <a:pPr algn="l" rtl="0"/>
            <a:r>
              <a:rPr lang="en-US" sz="2400" b="1" dirty="0" smtClean="0"/>
              <a:t> </a:t>
            </a:r>
            <a:endParaRPr lang="en-US" sz="2400" dirty="0" smtClean="0"/>
          </a:p>
        </p:txBody>
      </p:sp>
      <p:graphicFrame>
        <p:nvGraphicFramePr>
          <p:cNvPr id="11" name="Table 10"/>
          <p:cNvGraphicFramePr>
            <a:graphicFrameLocks noGrp="1"/>
          </p:cNvGraphicFramePr>
          <p:nvPr/>
        </p:nvGraphicFramePr>
        <p:xfrm>
          <a:off x="214282" y="642918"/>
          <a:ext cx="8643998" cy="5303520"/>
        </p:xfrm>
        <a:graphic>
          <a:graphicData uri="http://schemas.openxmlformats.org/drawingml/2006/table">
            <a:tbl>
              <a:tblPr rtl="1" firstRow="1" bandRow="1">
                <a:tableStyleId>{2D5ABB26-0587-4C30-8999-92F81FD0307C}</a:tableStyleId>
              </a:tblPr>
              <a:tblGrid>
                <a:gridCol w="3316936"/>
                <a:gridCol w="3378949"/>
                <a:gridCol w="1948113"/>
              </a:tblGrid>
              <a:tr h="370840">
                <a:tc>
                  <a:txBody>
                    <a:bodyPr/>
                    <a:lstStyle/>
                    <a:p>
                      <a:pPr algn="l" rtl="0"/>
                      <a:r>
                        <a:rPr lang="en-US" sz="2400" dirty="0" smtClean="0">
                          <a:solidFill>
                            <a:srgbClr val="FFFF00"/>
                          </a:solidFill>
                          <a:latin typeface="Calibri" pitchFamily="34" charset="0"/>
                          <a:cs typeface="+mn-cs"/>
                        </a:rPr>
                        <a:t>R-AHD</a:t>
                      </a:r>
                      <a:r>
                        <a:rPr lang="en-US" sz="2400" baseline="30000" dirty="0" smtClean="0">
                          <a:solidFill>
                            <a:srgbClr val="FFFF00"/>
                          </a:solidFill>
                          <a:latin typeface="Calibri" pitchFamily="34" charset="0"/>
                          <a:cs typeface="+mn-cs"/>
                        </a:rPr>
                        <a:t>PR</a:t>
                      </a:r>
                      <a:r>
                        <a:rPr lang="en-US" sz="2400" dirty="0" smtClean="0">
                          <a:solidFill>
                            <a:srgbClr val="FFFF00"/>
                          </a:solidFill>
                          <a:latin typeface="Calibri" pitchFamily="34" charset="0"/>
                          <a:cs typeface="+mn-cs"/>
                        </a:rPr>
                        <a:t> sessions </a:t>
                      </a:r>
                      <a:endParaRPr lang="ar-SA" sz="2400" dirty="0">
                        <a:solidFill>
                          <a:srgbClr val="FFFF00"/>
                        </a:solidFill>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2400" dirty="0" smtClean="0">
                          <a:solidFill>
                            <a:srgbClr val="FFFF00"/>
                          </a:solidFill>
                          <a:latin typeface="Calibri" pitchFamily="34" charset="0"/>
                          <a:cs typeface="+mn-cs"/>
                        </a:rPr>
                        <a:t>R-AHD</a:t>
                      </a:r>
                      <a:r>
                        <a:rPr lang="en-US" sz="2400" baseline="30000" dirty="0" smtClean="0">
                          <a:solidFill>
                            <a:srgbClr val="FFFF00"/>
                          </a:solidFill>
                          <a:latin typeface="Calibri" pitchFamily="34" charset="0"/>
                          <a:cs typeface="+mn-cs"/>
                        </a:rPr>
                        <a:t>0</a:t>
                      </a:r>
                      <a:r>
                        <a:rPr lang="en-US" sz="2400" dirty="0" smtClean="0">
                          <a:solidFill>
                            <a:srgbClr val="FFFF00"/>
                          </a:solidFill>
                          <a:latin typeface="Calibri" pitchFamily="34" charset="0"/>
                          <a:cs typeface="+mn-cs"/>
                        </a:rPr>
                        <a:t> sessions </a:t>
                      </a:r>
                      <a:endParaRPr lang="ar-SA" sz="2400" dirty="0">
                        <a:solidFill>
                          <a:srgbClr val="FFFF00"/>
                        </a:solidFill>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ar-SA" sz="2400" dirty="0">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rtl="0"/>
                      <a:r>
                        <a:rPr lang="en-US" sz="2400" dirty="0" smtClean="0">
                          <a:latin typeface="Calibri" pitchFamily="34" charset="0"/>
                          <a:cs typeface="+mn-cs"/>
                        </a:rPr>
                        <a:t>Not observed in Routine, low or no heparin Sessions.</a:t>
                      </a:r>
                      <a:endParaRPr lang="ar-SA" sz="2400" dirty="0">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l" rtl="0"/>
                      <a:r>
                        <a:rPr lang="en-US" sz="2400" dirty="0" smtClean="0">
                          <a:latin typeface="Calibri" pitchFamily="34" charset="0"/>
                          <a:cs typeface="+mn-cs"/>
                        </a:rPr>
                        <a:t>Was</a:t>
                      </a:r>
                      <a:r>
                        <a:rPr lang="en-US" sz="2400" baseline="0" dirty="0" smtClean="0">
                          <a:latin typeface="Calibri" pitchFamily="34" charset="0"/>
                          <a:cs typeface="+mn-cs"/>
                        </a:rPr>
                        <a:t> observed e</a:t>
                      </a:r>
                      <a:r>
                        <a:rPr lang="en-US" sz="2400" dirty="0" smtClean="0">
                          <a:latin typeface="Calibri" pitchFamily="34" charset="0"/>
                          <a:cs typeface="+mn-cs"/>
                        </a:rPr>
                        <a:t>ven with Routine heparin dose.</a:t>
                      </a:r>
                      <a:endParaRPr lang="ar-SA" sz="2400" dirty="0">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a:r>
                        <a:rPr lang="en-US" sz="2400" dirty="0" smtClean="0">
                          <a:latin typeface="Calibri" pitchFamily="34" charset="0"/>
                          <a:cs typeface="+mn-cs"/>
                        </a:rPr>
                        <a:t>Blood</a:t>
                      </a:r>
                      <a:r>
                        <a:rPr lang="en-US" sz="2400" baseline="0" dirty="0" smtClean="0">
                          <a:latin typeface="Calibri" pitchFamily="34" charset="0"/>
                          <a:cs typeface="+mn-cs"/>
                        </a:rPr>
                        <a:t> clotting</a:t>
                      </a:r>
                      <a:endParaRPr lang="ar-SA" sz="2400" dirty="0">
                        <a:solidFill>
                          <a:schemeClr val="tx1"/>
                        </a:solidFill>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gn="l" rtl="0"/>
                      <a:r>
                        <a:rPr lang="en-US" sz="2400" dirty="0" smtClean="0">
                          <a:latin typeface="Calibri" pitchFamily="34" charset="0"/>
                          <a:cs typeface="+mn-cs"/>
                        </a:rPr>
                        <a:t>There was an insignificant decrease (not increase) of the efficiency  </a:t>
                      </a:r>
                      <a:r>
                        <a:rPr lang="en-US" sz="1800" dirty="0" smtClean="0">
                          <a:latin typeface="Calibri" pitchFamily="34" charset="0"/>
                          <a:cs typeface="+mn-cs"/>
                        </a:rPr>
                        <a:t>compared to the DNHD. </a:t>
                      </a:r>
                      <a:endParaRPr lang="ar-SA" sz="2400" dirty="0">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ar-SA"/>
                    </a:p>
                  </a:txBody>
                  <a:tcPr/>
                </a:tc>
                <a:tc>
                  <a:txBody>
                    <a:bodyPr/>
                    <a:lstStyle/>
                    <a:p>
                      <a:pPr algn="l" rtl="0"/>
                      <a:r>
                        <a:rPr lang="en-US" sz="2400" dirty="0" smtClean="0">
                          <a:latin typeface="Calibri" pitchFamily="34" charset="0"/>
                          <a:cs typeface="+mn-cs"/>
                        </a:rPr>
                        <a:t>Efficiency</a:t>
                      </a:r>
                      <a:endParaRPr lang="ar-SA" sz="2400" dirty="0">
                        <a:solidFill>
                          <a:schemeClr val="tx1"/>
                        </a:solidFill>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rtl="0"/>
                      <a:r>
                        <a:rPr lang="en-US" sz="2400" dirty="0" smtClean="0">
                          <a:latin typeface="Calibri" pitchFamily="34" charset="0"/>
                          <a:cs typeface="+mn-cs"/>
                        </a:rPr>
                        <a:t>None</a:t>
                      </a:r>
                      <a:endParaRPr lang="ar-SA" sz="2400" dirty="0">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itchFamily="34" charset="0"/>
                          <a:cs typeface="+mn-cs"/>
                        </a:rPr>
                        <a:t>Not</a:t>
                      </a:r>
                      <a:r>
                        <a:rPr lang="en-US" sz="2400" baseline="0" dirty="0" smtClean="0">
                          <a:latin typeface="Calibri" pitchFamily="34" charset="0"/>
                          <a:cs typeface="+mn-cs"/>
                        </a:rPr>
                        <a:t> observed ev</a:t>
                      </a:r>
                      <a:r>
                        <a:rPr lang="en-US" sz="2400" dirty="0" smtClean="0">
                          <a:latin typeface="Calibri" pitchFamily="34" charset="0"/>
                          <a:cs typeface="+mn-cs"/>
                        </a:rPr>
                        <a:t>en after a month of  continuous R-AHD</a:t>
                      </a:r>
                      <a:r>
                        <a:rPr lang="en-US" sz="2400" baseline="30000" dirty="0" smtClean="0">
                          <a:latin typeface="Calibri" pitchFamily="34" charset="0"/>
                          <a:cs typeface="+mn-cs"/>
                        </a:rPr>
                        <a:t>0</a:t>
                      </a:r>
                      <a:r>
                        <a:rPr lang="en-US" sz="2400" dirty="0" smtClean="0">
                          <a:latin typeface="Calibri" pitchFamily="34" charset="0"/>
                          <a:cs typeface="+mn-cs"/>
                        </a:rPr>
                        <a:t> sessions </a:t>
                      </a:r>
                      <a:endParaRPr lang="ar-SA" sz="2400" dirty="0" smtClean="0">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2400" dirty="0" smtClean="0">
                          <a:latin typeface="Calibri" pitchFamily="34" charset="0"/>
                          <a:cs typeface="+mn-cs"/>
                        </a:rPr>
                        <a:t>Anemia</a:t>
                      </a:r>
                      <a:endParaRPr lang="ar-SA" sz="2400" dirty="0">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itchFamily="34" charset="0"/>
                          <a:cs typeface="+mn-cs"/>
                        </a:rPr>
                        <a:t>None</a:t>
                      </a:r>
                      <a:endParaRPr lang="ar-SA" sz="2400" dirty="0" smtClean="0">
                        <a:latin typeface="Calibri" pitchFamily="34" charset="0"/>
                        <a:cs typeface="+mn-cs"/>
                      </a:endParaRPr>
                    </a:p>
                    <a:p>
                      <a:pPr algn="l" rtl="0"/>
                      <a:endParaRPr lang="ar-SA" sz="2400" dirty="0">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2400" dirty="0" smtClean="0">
                          <a:latin typeface="Calibri" pitchFamily="34" charset="0"/>
                          <a:cs typeface="+mn-cs"/>
                        </a:rPr>
                        <a:t>None</a:t>
                      </a:r>
                      <a:endParaRPr lang="ar-SA" sz="2400" dirty="0">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2400" dirty="0" smtClean="0">
                          <a:latin typeface="Calibri" pitchFamily="34" charset="0"/>
                          <a:cs typeface="+mn-cs"/>
                        </a:rPr>
                        <a:t>AV fistula complications</a:t>
                      </a:r>
                      <a:endParaRPr lang="ar-SA" sz="2400" dirty="0">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itchFamily="34" charset="0"/>
                          <a:cs typeface="+mn-cs"/>
                        </a:rPr>
                        <a:t>None</a:t>
                      </a:r>
                      <a:endParaRPr lang="ar-SA" sz="2400" dirty="0" smtClean="0">
                        <a:latin typeface="Calibri" pitchFamily="34" charset="0"/>
                        <a:cs typeface="+mn-cs"/>
                      </a:endParaRPr>
                    </a:p>
                    <a:p>
                      <a:pPr algn="l" rtl="0"/>
                      <a:endParaRPr lang="ar-SA" sz="2400" dirty="0">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itchFamily="34" charset="0"/>
                          <a:cs typeface="+mn-cs"/>
                        </a:rPr>
                        <a:t>None</a:t>
                      </a:r>
                      <a:endParaRPr lang="ar-SA" sz="2400" dirty="0" smtClean="0">
                        <a:latin typeface="Calibri" pitchFamily="34" charset="0"/>
                        <a:cs typeface="+mn-cs"/>
                      </a:endParaRPr>
                    </a:p>
                    <a:p>
                      <a:pPr algn="l" rtl="0"/>
                      <a:endParaRPr lang="ar-SA" sz="2400" dirty="0">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2400" dirty="0" smtClean="0">
                          <a:latin typeface="Calibri" pitchFamily="34" charset="0"/>
                          <a:cs typeface="+mn-cs"/>
                        </a:rPr>
                        <a:t>blood leak problems </a:t>
                      </a:r>
                      <a:endParaRPr lang="ar-SA" sz="2400" dirty="0">
                        <a:latin typeface="Calibri"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4" name="TextBox 3"/>
          <p:cNvSpPr txBox="1"/>
          <p:nvPr/>
        </p:nvSpPr>
        <p:spPr>
          <a:xfrm>
            <a:off x="357158" y="5000636"/>
            <a:ext cx="8640000" cy="830997"/>
          </a:xfrm>
          <a:prstGeom prst="rect">
            <a:avLst/>
          </a:prstGeom>
          <a:noFill/>
        </p:spPr>
        <p:txBody>
          <a:bodyPr wrap="square" rtlCol="1">
            <a:spAutoFit/>
          </a:bodyPr>
          <a:lstStyle/>
          <a:p>
            <a:pPr algn="just" rtl="0"/>
            <a:r>
              <a:rPr lang="en-US" sz="2400" dirty="0" smtClean="0">
                <a:latin typeface="Calibri" pitchFamily="34" charset="0"/>
                <a:cs typeface="Calibri" pitchFamily="34" charset="0"/>
              </a:rPr>
              <a:t>“Blood stasis is an essential factor in the formation of a haemostatic plug”</a:t>
            </a:r>
            <a:r>
              <a:rPr lang="en-US" sz="2400" baseline="30000" dirty="0" smtClean="0">
                <a:latin typeface="Calibri" pitchFamily="34" charset="0"/>
                <a:cs typeface="Calibri" pitchFamily="34" charset="0"/>
              </a:rPr>
              <a:t>. 12</a:t>
            </a:r>
            <a:r>
              <a:rPr lang="en-US" sz="2400" dirty="0" smtClean="0">
                <a:latin typeface="Calibri" pitchFamily="34" charset="0"/>
                <a:cs typeface="Calibri" pitchFamily="34" charset="0"/>
              </a:rPr>
              <a:t> </a:t>
            </a:r>
            <a:endParaRPr lang="en-US" sz="2400" dirty="0">
              <a:latin typeface="Calibri" pitchFamily="34" charset="0"/>
              <a:cs typeface="Calibri" pitchFamily="34" charset="0"/>
            </a:endParaRPr>
          </a:p>
        </p:txBody>
      </p:sp>
      <p:pic>
        <p:nvPicPr>
          <p:cNvPr id="547842" name="Picture 2" descr="http://www.daviddarling.info/images/blood_clot_formation.jpg"/>
          <p:cNvPicPr>
            <a:picLocks noChangeAspect="1" noChangeArrowheads="1"/>
          </p:cNvPicPr>
          <p:nvPr/>
        </p:nvPicPr>
        <p:blipFill>
          <a:blip r:embed="rId3"/>
          <a:srcRect/>
          <a:stretch>
            <a:fillRect/>
          </a:stretch>
        </p:blipFill>
        <p:spPr bwMode="auto">
          <a:xfrm>
            <a:off x="1500166" y="571480"/>
            <a:ext cx="5981543" cy="4320000"/>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32" y="-24"/>
            <a:ext cx="9090000" cy="457200"/>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smtClean="0"/>
              <a:t>Discussion</a:t>
            </a:r>
            <a:endParaRPr lang="en-US" sz="2800" dirty="0"/>
          </a:p>
        </p:txBody>
      </p:sp>
      <p:sp>
        <p:nvSpPr>
          <p:cNvPr id="4" name="TextBox 3"/>
          <p:cNvSpPr txBox="1"/>
          <p:nvPr/>
        </p:nvSpPr>
        <p:spPr>
          <a:xfrm>
            <a:off x="285720" y="4929198"/>
            <a:ext cx="8640000" cy="1938992"/>
          </a:xfrm>
          <a:prstGeom prst="rect">
            <a:avLst/>
          </a:prstGeom>
          <a:noFill/>
        </p:spPr>
        <p:txBody>
          <a:bodyPr wrap="square" rtlCol="1">
            <a:spAutoFit/>
          </a:bodyPr>
          <a:lstStyle/>
          <a:p>
            <a:pPr algn="just" rtl="0"/>
            <a:r>
              <a:rPr lang="en-US" sz="2000" i="1" dirty="0" smtClean="0">
                <a:latin typeface="Calibri" pitchFamily="34" charset="0"/>
                <a:cs typeface="Calibri" pitchFamily="34" charset="0"/>
              </a:rPr>
              <a:t>“No heparin R-AHD</a:t>
            </a:r>
            <a:r>
              <a:rPr lang="en-US" sz="2000" i="1" baseline="30000" dirty="0" smtClean="0">
                <a:latin typeface="Calibri" pitchFamily="34" charset="0"/>
                <a:cs typeface="Calibri" pitchFamily="34" charset="0"/>
              </a:rPr>
              <a:t>PR</a:t>
            </a:r>
            <a:r>
              <a:rPr lang="en-US" sz="2000" i="1" dirty="0" smtClean="0">
                <a:latin typeface="Calibri" pitchFamily="34" charset="0"/>
                <a:cs typeface="Calibri" pitchFamily="34" charset="0"/>
              </a:rPr>
              <a:t>“ </a:t>
            </a:r>
            <a:r>
              <a:rPr lang="en-US" sz="2000" dirty="0" smtClean="0">
                <a:latin typeface="Calibri" pitchFamily="34" charset="0"/>
                <a:cs typeface="Calibri" pitchFamily="34" charset="0"/>
              </a:rPr>
              <a:t>was carried out successfully for children with normal coagulation profile using a low patient BFR of 100 ml/min. Partial blood recirculation (PBR) selectively accelerates the BFR the </a:t>
            </a:r>
            <a:r>
              <a:rPr lang="en-US" sz="2000" dirty="0" err="1" smtClean="0">
                <a:latin typeface="Calibri" pitchFamily="34" charset="0"/>
                <a:cs typeface="Calibri" pitchFamily="34" charset="0"/>
              </a:rPr>
              <a:t>intracircuit</a:t>
            </a:r>
            <a:r>
              <a:rPr lang="en-US" sz="2000" dirty="0" smtClean="0">
                <a:latin typeface="Calibri" pitchFamily="34" charset="0"/>
                <a:cs typeface="Calibri" pitchFamily="34" charset="0"/>
              </a:rPr>
              <a:t> flow in the filter and the air trapping chamber, </a:t>
            </a:r>
            <a:r>
              <a:rPr lang="en-US" sz="2000" dirty="0" smtClean="0">
                <a:solidFill>
                  <a:srgbClr val="FFFF00"/>
                </a:solidFill>
                <a:latin typeface="Calibri" pitchFamily="34" charset="0"/>
                <a:cs typeface="Calibri" pitchFamily="34" charset="0"/>
              </a:rPr>
              <a:t>which are the widest and the most vulnerable points for clotting of blood</a:t>
            </a:r>
            <a:r>
              <a:rPr lang="en-US" sz="2000" dirty="0" smtClean="0">
                <a:latin typeface="Calibri" pitchFamily="34" charset="0"/>
                <a:cs typeface="Calibri" pitchFamily="34" charset="0"/>
              </a:rPr>
              <a:t>, increases the shear forces in the capillary fibers, diminishes protein layering, and retards membrane clotting” </a:t>
            </a:r>
            <a:r>
              <a:rPr lang="en-US" sz="2000" baseline="30000" dirty="0" smtClean="0">
                <a:latin typeface="Calibri" pitchFamily="34" charset="0"/>
                <a:cs typeface="Calibri" pitchFamily="34" charset="0"/>
              </a:rPr>
              <a:t>5</a:t>
            </a:r>
            <a:r>
              <a:rPr lang="en-US" sz="2000" dirty="0" smtClean="0">
                <a:latin typeface="Calibri" pitchFamily="34" charset="0"/>
                <a:cs typeface="Calibri" pitchFamily="34" charset="0"/>
              </a:rPr>
              <a:t> </a:t>
            </a:r>
            <a:endParaRPr lang="en-US" sz="2000" dirty="0">
              <a:latin typeface="Calibri" pitchFamily="34" charset="0"/>
              <a:cs typeface="Calibri" pitchFamily="34" charset="0"/>
            </a:endParaRPr>
          </a:p>
        </p:txBody>
      </p:sp>
      <p:pic>
        <p:nvPicPr>
          <p:cNvPr id="5" name="Picture 2" descr="http://www.daviddarling.info/images/blood_clot_formation.jpg"/>
          <p:cNvPicPr>
            <a:picLocks noChangeAspect="1" noChangeArrowheads="1"/>
          </p:cNvPicPr>
          <p:nvPr/>
        </p:nvPicPr>
        <p:blipFill>
          <a:blip r:embed="rId3"/>
          <a:srcRect/>
          <a:stretch>
            <a:fillRect/>
          </a:stretch>
        </p:blipFill>
        <p:spPr bwMode="auto">
          <a:xfrm>
            <a:off x="1500166" y="571480"/>
            <a:ext cx="5981543" cy="4320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a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8657</TotalTime>
  <Words>9227</Words>
  <Application>Microsoft PowerPoint</Application>
  <PresentationFormat>On-screen Show (4:3)</PresentationFormat>
  <Paragraphs>1381</Paragraphs>
  <Slides>124</Slides>
  <Notes>121</Notes>
  <HiddenSlides>13</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Beam</vt:lpstr>
      <vt:lpstr>Rapid accelerated Hemodialysis in Children with End Stage renal Disease, randomized clinical trial on its anticoagulant role and effects on the efficiency    </vt:lpstr>
      <vt:lpstr>Rapid accelerated Hemodialysis in Children with End Stage renal Disease, randomized clinical trial on its anticoagulant role and effects on the efficiency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Thank</vt:lpstr>
      <vt:lpstr>Slide 123</vt:lpstr>
      <vt:lpstr>Slide 124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dc:creator>
  <cp:lastModifiedBy>hp</cp:lastModifiedBy>
  <cp:revision>908</cp:revision>
  <dcterms:created xsi:type="dcterms:W3CDTF">1601-01-01T00:00:00Z</dcterms:created>
  <dcterms:modified xsi:type="dcterms:W3CDTF">2014-07-06T10:43:26Z</dcterms:modified>
</cp:coreProperties>
</file>