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213" r:id="rId1"/>
  </p:sldMasterIdLst>
  <p:notesMasterIdLst>
    <p:notesMasterId r:id="rId69"/>
  </p:notesMasterIdLst>
  <p:sldIdLst>
    <p:sldId id="472" r:id="rId2"/>
    <p:sldId id="429" r:id="rId3"/>
    <p:sldId id="717" r:id="rId4"/>
    <p:sldId id="703" r:id="rId5"/>
    <p:sldId id="285" r:id="rId6"/>
    <p:sldId id="497" r:id="rId7"/>
    <p:sldId id="477" r:id="rId8"/>
    <p:sldId id="647" r:id="rId9"/>
    <p:sldId id="494" r:id="rId10"/>
    <p:sldId id="585" r:id="rId11"/>
    <p:sldId id="649" r:id="rId12"/>
    <p:sldId id="697" r:id="rId13"/>
    <p:sldId id="691" r:id="rId14"/>
    <p:sldId id="657" r:id="rId15"/>
    <p:sldId id="698" r:id="rId16"/>
    <p:sldId id="639" r:id="rId17"/>
    <p:sldId id="636" r:id="rId18"/>
    <p:sldId id="499" r:id="rId19"/>
    <p:sldId id="665" r:id="rId20"/>
    <p:sldId id="660" r:id="rId21"/>
    <p:sldId id="661" r:id="rId22"/>
    <p:sldId id="662" r:id="rId23"/>
    <p:sldId id="438" r:id="rId24"/>
    <p:sldId id="486" r:id="rId25"/>
    <p:sldId id="489" r:id="rId26"/>
    <p:sldId id="702" r:id="rId27"/>
    <p:sldId id="430" r:id="rId28"/>
    <p:sldId id="354" r:id="rId29"/>
    <p:sldId id="666" r:id="rId30"/>
    <p:sldId id="718" r:id="rId31"/>
    <p:sldId id="670" r:id="rId32"/>
    <p:sldId id="671" r:id="rId33"/>
    <p:sldId id="672" r:id="rId34"/>
    <p:sldId id="679" r:id="rId35"/>
    <p:sldId id="676" r:id="rId36"/>
    <p:sldId id="677" r:id="rId37"/>
    <p:sldId id="678" r:id="rId38"/>
    <p:sldId id="334" r:id="rId39"/>
    <p:sldId id="452" r:id="rId40"/>
    <p:sldId id="681" r:id="rId41"/>
    <p:sldId id="339" r:id="rId42"/>
    <p:sldId id="312" r:id="rId43"/>
    <p:sldId id="464" r:id="rId44"/>
    <p:sldId id="465" r:id="rId45"/>
    <p:sldId id="357" r:id="rId46"/>
    <p:sldId id="613" r:id="rId47"/>
    <p:sldId id="621" r:id="rId48"/>
    <p:sldId id="614" r:id="rId49"/>
    <p:sldId id="619" r:id="rId50"/>
    <p:sldId id="615" r:id="rId51"/>
    <p:sldId id="618" r:id="rId52"/>
    <p:sldId id="711" r:id="rId53"/>
    <p:sldId id="683" r:id="rId54"/>
    <p:sldId id="622" r:id="rId55"/>
    <p:sldId id="626" r:id="rId56"/>
    <p:sldId id="627" r:id="rId57"/>
    <p:sldId id="623" r:id="rId58"/>
    <p:sldId id="721" r:id="rId59"/>
    <p:sldId id="706" r:id="rId60"/>
    <p:sldId id="708" r:id="rId61"/>
    <p:sldId id="709" r:id="rId62"/>
    <p:sldId id="630" r:id="rId63"/>
    <p:sldId id="632" r:id="rId64"/>
    <p:sldId id="707" r:id="rId65"/>
    <p:sldId id="633" r:id="rId66"/>
    <p:sldId id="634" r:id="rId67"/>
    <p:sldId id="722" r:id="rId6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0000"/>
    <a:srgbClr val="000000"/>
    <a:srgbClr val="000066"/>
    <a:srgbClr val="FF6600"/>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67" autoAdjust="0"/>
  </p:normalViewPr>
  <p:slideViewPr>
    <p:cSldViewPr>
      <p:cViewPr varScale="1">
        <p:scale>
          <a:sx n="80" d="100"/>
          <a:sy n="80" d="100"/>
        </p:scale>
        <p:origin x="-8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D:\&#1575;&#1604;&#1606;&#1578;&#1575;&#1574;&#1580;\Adsor,Desor.New\&#1578;&#1593;&#1583;&#1610;&#1604;%20%20%2011-11-2013%20%20&#1578;&#1593;&#1583;&#1610;&#1604;%20&#1575;&#1604;&#1593;&#1605;&#1608;&#1583;%20&#1575;&#1604;&#1575;&#1582;&#1610;&#1585;%20......Dendr.C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575;&#1604;&#1606;&#1578;&#1575;&#1574;&#1580;\Adsor,Desor.New\Adsorbend%20&#1605;&#1602;&#1587;&#1608;&#1605;&#1577;%20&#1593;%201000%20&#1575;&#1604;&#1578;&#1585;&#1575;&#1603;&#1610;&#1586;%20&#1575;&#1604;&#1605;&#1585;&#1578;&#1601;&#1593;&#1577;%20Pb..&#1605;&#1593;&#1583;&#1604;%204-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575;&#1604;&#1606;&#1578;&#1575;&#1574;&#1580;\Adsor,Desor.New\Adsorbend%20&#1605;&#1602;&#1587;&#1608;&#1605;&#1577;%20&#1593;%201000%20&#1575;&#1604;&#1578;&#1585;&#1575;&#1603;&#1610;&#1586;%20&#1575;&#1604;&#1605;&#1585;&#1578;&#1601;&#1593;&#1577;%20Pb..&#1605;&#1593;&#1583;&#1604;%204-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575;&#1604;&#1606;&#1578;&#1575;&#1574;&#1580;\Adsor,Desor.New\&#1578;&#1593;&#1583;&#1610;&#1604;%20%20%2011-11-2013%20%20&#1578;&#1593;&#1583;&#1610;&#1604;%20&#1575;&#1604;&#1593;&#1605;&#1608;&#1583;%20&#1575;&#1604;&#1575;&#1582;&#1610;&#1585;%20......Dendr.C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575;&#1604;&#1606;&#1578;&#1575;&#1574;&#1580;\Adsor,Desor.New\Adsorbend%20&#1605;&#1602;&#1587;&#1608;&#1605;&#1577;%20&#1593;%201000%20&#1575;&#1604;&#1578;&#1585;&#1575;&#1603;&#1610;&#1586;%20&#1575;&#1604;&#1605;&#1585;&#1578;&#1601;&#1593;&#1577;%20Pb..&#1605;&#1593;&#1583;&#1604;%204-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GB" sz="2000" dirty="0" err="1">
                <a:latin typeface="Arial" pitchFamily="34" charset="0"/>
                <a:cs typeface="Arial" pitchFamily="34" charset="0"/>
              </a:rPr>
              <a:t>nZVI</a:t>
            </a:r>
            <a:endParaRPr lang="en-GB" sz="2000" dirty="0">
              <a:latin typeface="Arial" pitchFamily="34" charset="0"/>
              <a:cs typeface="Arial" pitchFamily="34" charset="0"/>
            </a:endParaRPr>
          </a:p>
        </c:rich>
      </c:tx>
      <c:layout>
        <c:manualLayout>
          <c:xMode val="edge"/>
          <c:yMode val="edge"/>
          <c:x val="0.45616264294790348"/>
          <c:y val="2.6118184786157381E-2"/>
        </c:manualLayout>
      </c:layout>
    </c:title>
    <c:plotArea>
      <c:layout>
        <c:manualLayout>
          <c:layoutTarget val="inner"/>
          <c:xMode val="edge"/>
          <c:yMode val="edge"/>
          <c:x val="0.25178240902860488"/>
          <c:y val="0.17945789951612201"/>
          <c:w val="0.69450074789038463"/>
          <c:h val="0.51836509310240453"/>
        </c:manualLayout>
      </c:layout>
      <c:scatterChart>
        <c:scatterStyle val="smoothMarker"/>
        <c:ser>
          <c:idx val="0"/>
          <c:order val="0"/>
          <c:tx>
            <c:strRef>
              <c:f>ZVI!$F$1</c:f>
              <c:strCache>
                <c:ptCount val="1"/>
                <c:pt idx="0">
                  <c:v>adsorbed amount (mg/kg)</c:v>
                </c:pt>
              </c:strCache>
            </c:strRef>
          </c:tx>
          <c:xVal>
            <c:numRef>
              <c:f>ZVI!$B$2:$B$7</c:f>
              <c:numCache>
                <c:formatCode>General</c:formatCode>
                <c:ptCount val="6"/>
                <c:pt idx="0">
                  <c:v>0.1</c:v>
                </c:pt>
                <c:pt idx="1">
                  <c:v>0.53</c:v>
                </c:pt>
                <c:pt idx="2">
                  <c:v>1.1200000000000001</c:v>
                </c:pt>
                <c:pt idx="3">
                  <c:v>2.11</c:v>
                </c:pt>
                <c:pt idx="4">
                  <c:v>5.3</c:v>
                </c:pt>
                <c:pt idx="5">
                  <c:v>14.9</c:v>
                </c:pt>
              </c:numCache>
            </c:numRef>
          </c:xVal>
          <c:yVal>
            <c:numRef>
              <c:f>ZVI!$F$2:$F$7</c:f>
              <c:numCache>
                <c:formatCode>General</c:formatCode>
                <c:ptCount val="6"/>
                <c:pt idx="0">
                  <c:v>434.99999999999869</c:v>
                </c:pt>
                <c:pt idx="1">
                  <c:v>2205.0000000000005</c:v>
                </c:pt>
                <c:pt idx="2">
                  <c:v>4380.0000000000009</c:v>
                </c:pt>
                <c:pt idx="3">
                  <c:v>8895</c:v>
                </c:pt>
                <c:pt idx="4">
                  <c:v>21850</c:v>
                </c:pt>
                <c:pt idx="5">
                  <c:v>37550</c:v>
                </c:pt>
              </c:numCache>
            </c:numRef>
          </c:yVal>
          <c:smooth val="1"/>
        </c:ser>
        <c:axId val="55006336"/>
        <c:axId val="55008256"/>
      </c:scatterChart>
      <c:valAx>
        <c:axId val="55006336"/>
        <c:scaling>
          <c:orientation val="minMax"/>
          <c:max val="80"/>
        </c:scaling>
        <c:axPos val="b"/>
        <c:title>
          <c:tx>
            <c:rich>
              <a:bodyPr/>
              <a:lstStyle/>
              <a:p>
                <a:pPr>
                  <a:defRPr lang="en-US" sz="2000"/>
                </a:pPr>
                <a:r>
                  <a:rPr lang="en-US" sz="2000" b="1" i="0" baseline="0">
                    <a:latin typeface="Arial" pitchFamily="34" charset="0"/>
                    <a:cs typeface="Arial" pitchFamily="34" charset="0"/>
                  </a:rPr>
                  <a:t>Cd Equ.Conc. (mg l</a:t>
                </a:r>
                <a:r>
                  <a:rPr lang="en-US" sz="2000" b="1" i="0" baseline="30000">
                    <a:latin typeface="Arial" pitchFamily="34" charset="0"/>
                    <a:cs typeface="Arial" pitchFamily="34" charset="0"/>
                  </a:rPr>
                  <a:t>-1</a:t>
                </a:r>
                <a:r>
                  <a:rPr lang="en-US" sz="2000" b="1" i="0" baseline="0">
                    <a:latin typeface="Arial" pitchFamily="34" charset="0"/>
                    <a:cs typeface="Arial" pitchFamily="34" charset="0"/>
                  </a:rPr>
                  <a:t>)</a:t>
                </a:r>
                <a:endParaRPr lang="en-US" sz="2000" b="1" i="0" baseline="30000">
                  <a:latin typeface="Arial" pitchFamily="34" charset="0"/>
                  <a:cs typeface="Arial" pitchFamily="34" charset="0"/>
                </a:endParaRPr>
              </a:p>
            </c:rich>
          </c:tx>
          <c:layout>
            <c:manualLayout>
              <c:xMode val="edge"/>
              <c:yMode val="edge"/>
              <c:x val="0.27296967531951061"/>
              <c:y val="0.80182020997375325"/>
            </c:manualLayout>
          </c:layout>
        </c:title>
        <c:numFmt formatCode="General" sourceLinked="1"/>
        <c:majorTickMark val="none"/>
        <c:tickLblPos val="nextTo"/>
        <c:txPr>
          <a:bodyPr/>
          <a:lstStyle/>
          <a:p>
            <a:pPr>
              <a:defRPr lang="en-US" sz="1400" b="1"/>
            </a:pPr>
            <a:endParaRPr lang="en-US"/>
          </a:p>
        </c:txPr>
        <c:crossAx val="55008256"/>
        <c:crosses val="autoZero"/>
        <c:crossBetween val="midCat"/>
      </c:valAx>
      <c:valAx>
        <c:axId val="55008256"/>
        <c:scaling>
          <c:orientation val="minMax"/>
        </c:scaling>
        <c:axPos val="l"/>
        <c:majorGridlines/>
        <c:title>
          <c:tx>
            <c:rich>
              <a:bodyPr/>
              <a:lstStyle/>
              <a:p>
                <a:pPr>
                  <a:defRPr lang="en-US" sz="2000"/>
                </a:pPr>
                <a:r>
                  <a:rPr lang="en-US" sz="2000" b="1" i="0" baseline="0"/>
                  <a:t>Adsorbed Cd (mg kg</a:t>
                </a:r>
                <a:r>
                  <a:rPr lang="en-US" sz="2000" b="1" i="0" baseline="30000"/>
                  <a:t>-1</a:t>
                </a:r>
                <a:r>
                  <a:rPr lang="en-US" sz="2000" b="1" i="0" baseline="0"/>
                  <a:t>)</a:t>
                </a:r>
                <a:endParaRPr lang="en-US" sz="2000"/>
              </a:p>
            </c:rich>
          </c:tx>
          <c:layout>
            <c:manualLayout>
              <c:xMode val="edge"/>
              <c:yMode val="edge"/>
              <c:x val="5.7482881256244095E-2"/>
              <c:y val="0.16476946631671183"/>
            </c:manualLayout>
          </c:layout>
        </c:title>
        <c:numFmt formatCode="General" sourceLinked="1"/>
        <c:majorTickMark val="none"/>
        <c:tickLblPos val="nextTo"/>
        <c:txPr>
          <a:bodyPr/>
          <a:lstStyle/>
          <a:p>
            <a:pPr>
              <a:defRPr lang="en-US" sz="1400" b="1"/>
            </a:pPr>
            <a:endParaRPr lang="en-US"/>
          </a:p>
        </c:txPr>
        <c:crossAx val="55006336"/>
        <c:crosses val="autoZero"/>
        <c:crossBetween val="midCat"/>
      </c:valAx>
    </c:plotArea>
    <c:plotVisOnly val="1"/>
    <c:dispBlanksAs val="gap"/>
  </c:chart>
  <c:spPr>
    <a:ln>
      <a:solidFill>
        <a:sysClr val="windowText" lastClr="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a:latin typeface="Times New Roman" pitchFamily="18" charset="0"/>
                <a:cs typeface="Times New Roman" pitchFamily="18" charset="0"/>
              </a:rPr>
              <a:t>nZVI</a:t>
            </a:r>
          </a:p>
        </c:rich>
      </c:tx>
      <c:layout>
        <c:manualLayout>
          <c:xMode val="edge"/>
          <c:yMode val="edge"/>
          <c:x val="0.48473413379073754"/>
          <c:y val="3.3783783783783786E-2"/>
        </c:manualLayout>
      </c:layout>
    </c:title>
    <c:plotArea>
      <c:layout>
        <c:manualLayout>
          <c:layoutTarget val="inner"/>
          <c:xMode val="edge"/>
          <c:yMode val="edge"/>
          <c:x val="0.22403668642543323"/>
          <c:y val="0.1212829215313605"/>
          <c:w val="0.74192072900999761"/>
          <c:h val="0.67268485835822556"/>
        </c:manualLayout>
      </c:layout>
      <c:scatterChart>
        <c:scatterStyle val="smoothMarker"/>
        <c:ser>
          <c:idx val="0"/>
          <c:order val="0"/>
          <c:tx>
            <c:strRef>
              <c:f>ZVI!$F$1</c:f>
              <c:strCache>
                <c:ptCount val="1"/>
                <c:pt idx="0">
                  <c:v>adsorbed amount (mg/kg)</c:v>
                </c:pt>
              </c:strCache>
            </c:strRef>
          </c:tx>
          <c:xVal>
            <c:numRef>
              <c:f>ZVI!$B$2:$B$7</c:f>
              <c:numCache>
                <c:formatCode>General</c:formatCode>
                <c:ptCount val="6"/>
                <c:pt idx="0">
                  <c:v>0.1</c:v>
                </c:pt>
                <c:pt idx="1">
                  <c:v>0.12000000000000002</c:v>
                </c:pt>
                <c:pt idx="2">
                  <c:v>1.76</c:v>
                </c:pt>
                <c:pt idx="3">
                  <c:v>3.67</c:v>
                </c:pt>
                <c:pt idx="4">
                  <c:v>16</c:v>
                </c:pt>
                <c:pt idx="5">
                  <c:v>37</c:v>
                </c:pt>
              </c:numCache>
            </c:numRef>
          </c:xVal>
          <c:yVal>
            <c:numRef>
              <c:f>ZVI!$F$2:$F$7</c:f>
              <c:numCache>
                <c:formatCode>General</c:formatCode>
                <c:ptCount val="6"/>
                <c:pt idx="0">
                  <c:v>304.99999999999869</c:v>
                </c:pt>
                <c:pt idx="1">
                  <c:v>1940</c:v>
                </c:pt>
                <c:pt idx="2">
                  <c:v>3560.0000000000005</c:v>
                </c:pt>
                <c:pt idx="3">
                  <c:v>7265</c:v>
                </c:pt>
                <c:pt idx="4">
                  <c:v>14700</c:v>
                </c:pt>
                <c:pt idx="5">
                  <c:v>22300</c:v>
                </c:pt>
              </c:numCache>
            </c:numRef>
          </c:yVal>
          <c:smooth val="1"/>
        </c:ser>
        <c:axId val="55793152"/>
        <c:axId val="55795072"/>
      </c:scatterChart>
      <c:valAx>
        <c:axId val="55793152"/>
        <c:scaling>
          <c:orientation val="minMax"/>
          <c:max val="80"/>
          <c:min val="0"/>
        </c:scaling>
        <c:axPos val="b"/>
        <c:title>
          <c:tx>
            <c:rich>
              <a:bodyPr/>
              <a:lstStyle/>
              <a:p>
                <a:pPr>
                  <a:defRPr sz="2000"/>
                </a:pPr>
                <a:r>
                  <a:rPr lang="en-US" sz="2000" b="1" i="0" baseline="0">
                    <a:latin typeface="Times New Roman" pitchFamily="18" charset="0"/>
                    <a:cs typeface="Times New Roman" pitchFamily="18" charset="0"/>
                  </a:rPr>
                  <a:t>Equ.Conc. of Pb (mg l</a:t>
                </a:r>
                <a:r>
                  <a:rPr lang="en-US" sz="2000" b="1" i="0" baseline="30000">
                    <a:latin typeface="Times New Roman" pitchFamily="18" charset="0"/>
                    <a:cs typeface="Times New Roman" pitchFamily="18" charset="0"/>
                  </a:rPr>
                  <a:t>-1</a:t>
                </a:r>
                <a:r>
                  <a:rPr lang="en-US" sz="2000" b="1" i="0" baseline="0">
                    <a:latin typeface="Times New Roman" pitchFamily="18" charset="0"/>
                    <a:cs typeface="Times New Roman" pitchFamily="18" charset="0"/>
                  </a:rPr>
                  <a:t>)</a:t>
                </a:r>
                <a:endParaRPr lang="en-US" sz="2000" b="1" i="0" baseline="30000">
                  <a:latin typeface="Times New Roman" pitchFamily="18" charset="0"/>
                  <a:cs typeface="Times New Roman" pitchFamily="18" charset="0"/>
                </a:endParaRPr>
              </a:p>
            </c:rich>
          </c:tx>
          <c:layout>
            <c:manualLayout>
              <c:xMode val="edge"/>
              <c:yMode val="edge"/>
              <c:x val="0.38236130410169372"/>
              <c:y val="0.89025439127801331"/>
            </c:manualLayout>
          </c:layout>
        </c:title>
        <c:numFmt formatCode="General" sourceLinked="1"/>
        <c:majorTickMark val="none"/>
        <c:tickLblPos val="nextTo"/>
        <c:txPr>
          <a:bodyPr/>
          <a:lstStyle/>
          <a:p>
            <a:pPr>
              <a:defRPr sz="1400" b="1"/>
            </a:pPr>
            <a:endParaRPr lang="en-US"/>
          </a:p>
        </c:txPr>
        <c:crossAx val="55795072"/>
        <c:crosses val="autoZero"/>
        <c:crossBetween val="midCat"/>
        <c:majorUnit val="20"/>
        <c:minorUnit val="4"/>
      </c:valAx>
      <c:valAx>
        <c:axId val="55795072"/>
        <c:scaling>
          <c:orientation val="minMax"/>
          <c:max val="40000"/>
        </c:scaling>
        <c:axPos val="l"/>
        <c:majorGridlines/>
        <c:title>
          <c:tx>
            <c:rich>
              <a:bodyPr/>
              <a:lstStyle/>
              <a:p>
                <a:pPr>
                  <a:defRPr sz="2000"/>
                </a:pPr>
                <a:r>
                  <a:rPr lang="en-US" sz="2000" b="1" i="0" u="none" strike="noStrike" baseline="0" dirty="0">
                    <a:latin typeface="Times New Roman" pitchFamily="18" charset="0"/>
                    <a:cs typeface="Times New Roman" pitchFamily="18" charset="0"/>
                  </a:rPr>
                  <a:t>A</a:t>
                </a:r>
                <a:r>
                  <a:rPr lang="en-US" sz="2000" b="1" i="0" baseline="0" dirty="0">
                    <a:latin typeface="Times New Roman" pitchFamily="18" charset="0"/>
                    <a:cs typeface="Times New Roman" pitchFamily="18" charset="0"/>
                  </a:rPr>
                  <a:t>dsorbed </a:t>
                </a:r>
                <a:r>
                  <a:rPr lang="en-US" sz="2000" b="1" i="0" baseline="0" dirty="0" err="1">
                    <a:latin typeface="Times New Roman" pitchFamily="18" charset="0"/>
                    <a:cs typeface="Times New Roman" pitchFamily="18" charset="0"/>
                  </a:rPr>
                  <a:t>Pb</a:t>
                </a:r>
                <a:r>
                  <a:rPr lang="en-US" sz="2000" b="1" i="0" baseline="0" dirty="0">
                    <a:latin typeface="Times New Roman" pitchFamily="18" charset="0"/>
                    <a:cs typeface="Times New Roman" pitchFamily="18" charset="0"/>
                  </a:rPr>
                  <a:t> (mg kg</a:t>
                </a:r>
                <a:r>
                  <a:rPr lang="en-US" sz="2000" b="1" i="0" baseline="30000" dirty="0">
                    <a:latin typeface="Times New Roman" pitchFamily="18" charset="0"/>
                    <a:cs typeface="Times New Roman" pitchFamily="18" charset="0"/>
                  </a:rPr>
                  <a:t>-1</a:t>
                </a:r>
                <a:r>
                  <a:rPr lang="en-US" sz="2000" b="1" i="0" baseline="0" dirty="0">
                    <a:latin typeface="Times New Roman" pitchFamily="18" charset="0"/>
                    <a:cs typeface="Times New Roman" pitchFamily="18" charset="0"/>
                  </a:rPr>
                  <a:t>)</a:t>
                </a:r>
              </a:p>
            </c:rich>
          </c:tx>
          <c:layout>
            <c:manualLayout>
              <c:xMode val="edge"/>
              <c:yMode val="edge"/>
              <c:x val="4.6927069509569666E-2"/>
              <c:y val="0.22072857272151317"/>
            </c:manualLayout>
          </c:layout>
        </c:title>
        <c:numFmt formatCode="General" sourceLinked="1"/>
        <c:majorTickMark val="none"/>
        <c:tickLblPos val="nextTo"/>
        <c:txPr>
          <a:bodyPr/>
          <a:lstStyle/>
          <a:p>
            <a:pPr>
              <a:defRPr sz="1400" b="1"/>
            </a:pPr>
            <a:endParaRPr lang="en-US"/>
          </a:p>
        </c:txPr>
        <c:crossAx val="55793152"/>
        <c:crosses val="autoZero"/>
        <c:crossBetween val="midCat"/>
        <c:majorUnit val="10000"/>
      </c:valAx>
    </c:plotArea>
    <c:plotVisOnly val="1"/>
  </c:chart>
  <c:spPr>
    <a:ln>
      <a:solidFill>
        <a:sysClr val="windowText" lastClr="00000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err="1">
                <a:latin typeface="Times New Roman" pitchFamily="18" charset="0"/>
                <a:cs typeface="Times New Roman" pitchFamily="18" charset="0"/>
              </a:rPr>
              <a:t>nZVI</a:t>
            </a:r>
            <a:endParaRPr lang="en-US" sz="2000" dirty="0">
              <a:latin typeface="Times New Roman" pitchFamily="18" charset="0"/>
              <a:cs typeface="Times New Roman" pitchFamily="18" charset="0"/>
            </a:endParaRPr>
          </a:p>
        </c:rich>
      </c:tx>
      <c:layout>
        <c:manualLayout>
          <c:xMode val="edge"/>
          <c:yMode val="edge"/>
          <c:x val="0.40796403090458788"/>
          <c:y val="0.1567769028871398"/>
        </c:manualLayout>
      </c:layout>
    </c:title>
    <c:plotArea>
      <c:layout>
        <c:manualLayout>
          <c:layoutTarget val="inner"/>
          <c:xMode val="edge"/>
          <c:yMode val="edge"/>
          <c:x val="0.13255328660840471"/>
          <c:y val="0.10037506561679788"/>
          <c:w val="0.83315191370309616"/>
          <c:h val="0.63001102362204764"/>
        </c:manualLayout>
      </c:layout>
      <c:scatterChart>
        <c:scatterStyle val="smoothMarker"/>
        <c:ser>
          <c:idx val="0"/>
          <c:order val="0"/>
          <c:tx>
            <c:strRef>
              <c:f>ZVI!$I$1</c:f>
              <c:strCache>
                <c:ptCount val="1"/>
                <c:pt idx="0">
                  <c:v>c/x/m</c:v>
                </c:pt>
              </c:strCache>
            </c:strRef>
          </c:tx>
          <c:trendline>
            <c:trendlineType val="linear"/>
            <c:dispRSqr val="1"/>
            <c:dispEq val="1"/>
            <c:trendlineLbl>
              <c:layout>
                <c:manualLayout>
                  <c:x val="0.54238817222315294"/>
                  <c:y val="-0.53860625472663359"/>
                </c:manualLayout>
              </c:layout>
              <c:tx>
                <c:rich>
                  <a:bodyPr/>
                  <a:lstStyle/>
                  <a:p>
                    <a:pPr>
                      <a:defRPr sz="1400" b="1"/>
                    </a:pPr>
                    <a:r>
                      <a:rPr lang="en-US" baseline="0" dirty="0"/>
                      <a:t>y = 0.038x + 0.313
R² = 0.933</a:t>
                    </a:r>
                    <a:endParaRPr lang="en-US" b="1" dirty="0"/>
                  </a:p>
                </c:rich>
              </c:tx>
              <c:numFmt formatCode="General" sourceLinked="0"/>
            </c:trendlineLbl>
          </c:trendline>
          <c:xVal>
            <c:numRef>
              <c:f>ZVI!$B$2:$B$7</c:f>
              <c:numCache>
                <c:formatCode>General</c:formatCode>
                <c:ptCount val="6"/>
                <c:pt idx="0">
                  <c:v>0.1</c:v>
                </c:pt>
                <c:pt idx="1">
                  <c:v>0.12000000000000002</c:v>
                </c:pt>
                <c:pt idx="2">
                  <c:v>1.76</c:v>
                </c:pt>
                <c:pt idx="3">
                  <c:v>3.67</c:v>
                </c:pt>
                <c:pt idx="4">
                  <c:v>16</c:v>
                </c:pt>
                <c:pt idx="5">
                  <c:v>37</c:v>
                </c:pt>
              </c:numCache>
            </c:numRef>
          </c:xVal>
          <c:yVal>
            <c:numRef>
              <c:f>ZVI!$I$2:$I$7</c:f>
              <c:numCache>
                <c:formatCode>General</c:formatCode>
                <c:ptCount val="6"/>
                <c:pt idx="0">
                  <c:v>0.32786885245903941</c:v>
                </c:pt>
                <c:pt idx="1">
                  <c:v>6.1855670103092793E-2</c:v>
                </c:pt>
                <c:pt idx="2">
                  <c:v>0.49438202247191032</c:v>
                </c:pt>
                <c:pt idx="3">
                  <c:v>0.50516173434273859</c:v>
                </c:pt>
                <c:pt idx="4">
                  <c:v>1.0884353741496597</c:v>
                </c:pt>
                <c:pt idx="5">
                  <c:v>1.6591928251121075</c:v>
                </c:pt>
              </c:numCache>
            </c:numRef>
          </c:yVal>
          <c:smooth val="1"/>
        </c:ser>
        <c:axId val="55873536"/>
        <c:axId val="55875456"/>
      </c:scatterChart>
      <c:valAx>
        <c:axId val="55873536"/>
        <c:scaling>
          <c:orientation val="minMax"/>
          <c:max val="60"/>
          <c:min val="0"/>
        </c:scaling>
        <c:axPos val="b"/>
        <c:title>
          <c:tx>
            <c:rich>
              <a:bodyPr/>
              <a:lstStyle/>
              <a:p>
                <a:pPr>
                  <a:defRPr sz="2800"/>
                </a:pPr>
                <a:r>
                  <a:rPr lang="en-US" sz="2800" b="1" i="0" baseline="0" dirty="0">
                    <a:latin typeface="Times New Roman" pitchFamily="18" charset="0"/>
                    <a:cs typeface="Times New Roman" pitchFamily="18" charset="0"/>
                  </a:rPr>
                  <a:t>C (mg l</a:t>
                </a:r>
                <a:r>
                  <a:rPr lang="en-US" sz="2800" b="1" i="0" baseline="30000" dirty="0">
                    <a:latin typeface="Times New Roman" pitchFamily="18" charset="0"/>
                    <a:cs typeface="Times New Roman" pitchFamily="18" charset="0"/>
                  </a:rPr>
                  <a:t>-1</a:t>
                </a:r>
                <a:r>
                  <a:rPr lang="en-US" sz="2800" b="1" i="0" baseline="0" dirty="0">
                    <a:latin typeface="Times New Roman" pitchFamily="18" charset="0"/>
                    <a:cs typeface="Times New Roman" pitchFamily="18" charset="0"/>
                  </a:rPr>
                  <a:t>)</a:t>
                </a:r>
              </a:p>
            </c:rich>
          </c:tx>
          <c:layout>
            <c:manualLayout>
              <c:xMode val="edge"/>
              <c:yMode val="edge"/>
              <c:x val="0.39454296473810585"/>
              <c:y val="0.92117125984251969"/>
            </c:manualLayout>
          </c:layout>
        </c:title>
        <c:numFmt formatCode="General" sourceLinked="1"/>
        <c:tickLblPos val="nextTo"/>
        <c:txPr>
          <a:bodyPr/>
          <a:lstStyle/>
          <a:p>
            <a:pPr>
              <a:defRPr sz="1400" b="1"/>
            </a:pPr>
            <a:endParaRPr lang="en-US"/>
          </a:p>
        </c:txPr>
        <c:crossAx val="55875456"/>
        <c:crosses val="autoZero"/>
        <c:crossBetween val="midCat"/>
      </c:valAx>
      <c:valAx>
        <c:axId val="55875456"/>
        <c:scaling>
          <c:orientation val="minMax"/>
          <c:max val="6"/>
          <c:min val="0"/>
        </c:scaling>
        <c:axPos val="l"/>
        <c:majorGridlines/>
        <c:title>
          <c:tx>
            <c:rich>
              <a:bodyPr/>
              <a:lstStyle/>
              <a:p>
                <a:pPr>
                  <a:defRPr sz="2800"/>
                </a:pPr>
                <a:r>
                  <a:rPr lang="en-US" sz="2800" b="1" i="0" baseline="0">
                    <a:latin typeface="Times New Roman" pitchFamily="18" charset="0"/>
                    <a:cs typeface="Times New Roman" pitchFamily="18" charset="0"/>
                  </a:rPr>
                  <a:t>C/x/m</a:t>
                </a:r>
                <a:endParaRPr lang="en-US" sz="2800" b="1" i="0" baseline="30000">
                  <a:latin typeface="Times New Roman" pitchFamily="18" charset="0"/>
                  <a:cs typeface="Times New Roman" pitchFamily="18" charset="0"/>
                </a:endParaRPr>
              </a:p>
            </c:rich>
          </c:tx>
          <c:layout>
            <c:manualLayout>
              <c:xMode val="edge"/>
              <c:yMode val="edge"/>
              <c:x val="2.8248628012407542E-2"/>
              <c:y val="0.42463188210423131"/>
            </c:manualLayout>
          </c:layout>
        </c:title>
        <c:numFmt formatCode="General" sourceLinked="1"/>
        <c:tickLblPos val="nextTo"/>
        <c:txPr>
          <a:bodyPr/>
          <a:lstStyle/>
          <a:p>
            <a:pPr>
              <a:defRPr sz="1400" b="1"/>
            </a:pPr>
            <a:endParaRPr lang="en-US"/>
          </a:p>
        </c:txPr>
        <c:crossAx val="55873536"/>
        <c:crosses val="autoZero"/>
        <c:crossBetween val="midCat"/>
        <c:majorUnit val="1"/>
        <c:minorUnit val="0.15000000000000024"/>
      </c:valAx>
    </c:plotArea>
    <c:plotVisOnly val="1"/>
  </c:chart>
  <c:spPr>
    <a:ln>
      <a:solidFill>
        <a:sysClr val="windowText" lastClr="00000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000"/>
            </a:pPr>
            <a:r>
              <a:rPr lang="en-US" sz="2000" dirty="0" err="1">
                <a:latin typeface="Times New Roman" pitchFamily="18" charset="0"/>
                <a:cs typeface="Times New Roman" pitchFamily="18" charset="0"/>
              </a:rPr>
              <a:t>nZVI</a:t>
            </a:r>
            <a:endParaRPr lang="en-US" sz="2000" dirty="0">
              <a:latin typeface="Times New Roman" pitchFamily="18" charset="0"/>
              <a:cs typeface="Times New Roman" pitchFamily="18" charset="0"/>
            </a:endParaRPr>
          </a:p>
        </c:rich>
      </c:tx>
    </c:title>
    <c:plotArea>
      <c:layout>
        <c:manualLayout>
          <c:layoutTarget val="inner"/>
          <c:xMode val="edge"/>
          <c:yMode val="edge"/>
          <c:x val="0.25367917245637323"/>
          <c:y val="0.13609759007396804"/>
          <c:w val="0.50727082279852664"/>
          <c:h val="0.62170046925952882"/>
        </c:manualLayout>
      </c:layout>
      <c:scatterChart>
        <c:scatterStyle val="smoothMarker"/>
        <c:ser>
          <c:idx val="0"/>
          <c:order val="0"/>
          <c:tx>
            <c:strRef>
              <c:f>ZVI!$B$42:$B$43</c:f>
              <c:strCache>
                <c:ptCount val="1"/>
                <c:pt idx="0">
                  <c:v>Adsorbed amount (mg/kg)</c:v>
                </c:pt>
              </c:strCache>
            </c:strRef>
          </c:tx>
          <c:marker>
            <c:symbol val="diamond"/>
            <c:size val="6"/>
          </c:marker>
          <c:xVal>
            <c:numRef>
              <c:f>ZVI!$A$44:$A$49</c:f>
              <c:numCache>
                <c:formatCode>General</c:formatCode>
                <c:ptCount val="6"/>
                <c:pt idx="0">
                  <c:v>0.97000000000000064</c:v>
                </c:pt>
                <c:pt idx="1">
                  <c:v>4.9400000000000004</c:v>
                </c:pt>
                <c:pt idx="2">
                  <c:v>9.8800000000000008</c:v>
                </c:pt>
                <c:pt idx="3">
                  <c:v>19.899999999999999</c:v>
                </c:pt>
                <c:pt idx="4">
                  <c:v>49</c:v>
                </c:pt>
                <c:pt idx="5">
                  <c:v>90</c:v>
                </c:pt>
              </c:numCache>
            </c:numRef>
          </c:xVal>
          <c:yVal>
            <c:numRef>
              <c:f>ZVI!$B$44:$B$49</c:f>
              <c:numCache>
                <c:formatCode>General</c:formatCode>
                <c:ptCount val="6"/>
                <c:pt idx="0">
                  <c:v>435</c:v>
                </c:pt>
                <c:pt idx="1">
                  <c:v>2205</c:v>
                </c:pt>
                <c:pt idx="2">
                  <c:v>4380</c:v>
                </c:pt>
                <c:pt idx="3">
                  <c:v>8895</c:v>
                </c:pt>
                <c:pt idx="4">
                  <c:v>21850</c:v>
                </c:pt>
                <c:pt idx="5">
                  <c:v>37550</c:v>
                </c:pt>
              </c:numCache>
            </c:numRef>
          </c:yVal>
          <c:smooth val="1"/>
        </c:ser>
        <c:ser>
          <c:idx val="1"/>
          <c:order val="1"/>
          <c:tx>
            <c:strRef>
              <c:f>ZVI!$C$42:$C$43</c:f>
              <c:strCache>
                <c:ptCount val="1"/>
                <c:pt idx="0">
                  <c:v>Desorbed amount  (mg/kg)</c:v>
                </c:pt>
              </c:strCache>
            </c:strRef>
          </c:tx>
          <c:spPr>
            <a:ln w="22225"/>
          </c:spPr>
          <c:marker>
            <c:symbol val="triangle"/>
            <c:size val="5"/>
          </c:marker>
          <c:xVal>
            <c:numRef>
              <c:f>ZVI!$A$44:$A$49</c:f>
              <c:numCache>
                <c:formatCode>General</c:formatCode>
                <c:ptCount val="6"/>
                <c:pt idx="0">
                  <c:v>0.97000000000000064</c:v>
                </c:pt>
                <c:pt idx="1">
                  <c:v>4.9400000000000004</c:v>
                </c:pt>
                <c:pt idx="2">
                  <c:v>9.8800000000000008</c:v>
                </c:pt>
                <c:pt idx="3">
                  <c:v>19.899999999999999</c:v>
                </c:pt>
                <c:pt idx="4">
                  <c:v>49</c:v>
                </c:pt>
                <c:pt idx="5">
                  <c:v>90</c:v>
                </c:pt>
              </c:numCache>
            </c:numRef>
          </c:xVal>
          <c:yVal>
            <c:numRef>
              <c:f>ZVI!$C$44:$C$49</c:f>
              <c:numCache>
                <c:formatCode>General</c:formatCode>
                <c:ptCount val="6"/>
                <c:pt idx="0">
                  <c:v>96</c:v>
                </c:pt>
                <c:pt idx="1">
                  <c:v>400</c:v>
                </c:pt>
                <c:pt idx="2">
                  <c:v>900</c:v>
                </c:pt>
                <c:pt idx="3">
                  <c:v>1800</c:v>
                </c:pt>
                <c:pt idx="4">
                  <c:v>3816</c:v>
                </c:pt>
                <c:pt idx="5">
                  <c:v>4038</c:v>
                </c:pt>
              </c:numCache>
            </c:numRef>
          </c:yVal>
          <c:smooth val="1"/>
        </c:ser>
        <c:axId val="55828480"/>
        <c:axId val="55830400"/>
      </c:scatterChart>
      <c:valAx>
        <c:axId val="55828480"/>
        <c:scaling>
          <c:orientation val="minMax"/>
        </c:scaling>
        <c:axPos val="b"/>
        <c:title>
          <c:tx>
            <c:rich>
              <a:bodyPr/>
              <a:lstStyle/>
              <a:p>
                <a:pPr>
                  <a:defRPr lang="en-US" sz="2000"/>
                </a:pPr>
                <a:r>
                  <a:rPr lang="en-US" sz="2000" b="1" i="0" baseline="0" dirty="0" err="1">
                    <a:latin typeface="Times New Roman" pitchFamily="18" charset="0"/>
                    <a:cs typeface="Times New Roman" pitchFamily="18" charset="0"/>
                  </a:rPr>
                  <a:t>Cd</a:t>
                </a:r>
                <a:r>
                  <a:rPr lang="en-US" sz="2000" b="1" i="0" baseline="0" dirty="0">
                    <a:latin typeface="Times New Roman" pitchFamily="18" charset="0"/>
                    <a:cs typeface="Times New Roman" pitchFamily="18" charset="0"/>
                  </a:rPr>
                  <a:t> </a:t>
                </a:r>
                <a:r>
                  <a:rPr lang="en-US" sz="2000" b="1" i="0" baseline="0" dirty="0" err="1">
                    <a:latin typeface="Times New Roman" pitchFamily="18" charset="0"/>
                    <a:cs typeface="Times New Roman" pitchFamily="18" charset="0"/>
                  </a:rPr>
                  <a:t>Equ</a:t>
                </a:r>
                <a:r>
                  <a:rPr lang="en-US" sz="2000" b="1" i="0" baseline="0" dirty="0" smtClean="0">
                    <a:latin typeface="Times New Roman" pitchFamily="18" charset="0"/>
                    <a:cs typeface="Times New Roman" pitchFamily="18" charset="0"/>
                  </a:rPr>
                  <a:t>. Conc</a:t>
                </a:r>
                <a:r>
                  <a:rPr lang="en-US" sz="2000" b="1" i="0" baseline="0" dirty="0">
                    <a:latin typeface="Times New Roman" pitchFamily="18" charset="0"/>
                    <a:cs typeface="Times New Roman" pitchFamily="18" charset="0"/>
                  </a:rPr>
                  <a:t>. (mg l</a:t>
                </a:r>
                <a:r>
                  <a:rPr lang="en-US" sz="2000" b="1" i="0" baseline="30000" dirty="0">
                    <a:latin typeface="Times New Roman" pitchFamily="18" charset="0"/>
                    <a:cs typeface="Times New Roman" pitchFamily="18" charset="0"/>
                  </a:rPr>
                  <a:t>-1</a:t>
                </a:r>
                <a:r>
                  <a:rPr lang="en-US" sz="2000" b="1" i="0" baseline="0" dirty="0">
                    <a:latin typeface="Times New Roman" pitchFamily="18" charset="0"/>
                    <a:cs typeface="Times New Roman" pitchFamily="18" charset="0"/>
                  </a:rPr>
                  <a:t>)</a:t>
                </a:r>
              </a:p>
            </c:rich>
          </c:tx>
          <c:layout>
            <c:manualLayout>
              <c:xMode val="edge"/>
              <c:yMode val="edge"/>
              <c:x val="0.32177165354330711"/>
              <c:y val="0.83233933826453665"/>
            </c:manualLayout>
          </c:layout>
        </c:title>
        <c:numFmt formatCode="General" sourceLinked="1"/>
        <c:majorTickMark val="none"/>
        <c:tickLblPos val="nextTo"/>
        <c:txPr>
          <a:bodyPr/>
          <a:lstStyle/>
          <a:p>
            <a:pPr>
              <a:defRPr lang="en-US" sz="1400" b="1"/>
            </a:pPr>
            <a:endParaRPr lang="en-US"/>
          </a:p>
        </c:txPr>
        <c:crossAx val="55830400"/>
        <c:crosses val="autoZero"/>
        <c:crossBetween val="midCat"/>
      </c:valAx>
      <c:valAx>
        <c:axId val="55830400"/>
        <c:scaling>
          <c:orientation val="minMax"/>
        </c:scaling>
        <c:axPos val="l"/>
        <c:majorGridlines/>
        <c:title>
          <c:tx>
            <c:rich>
              <a:bodyPr/>
              <a:lstStyle/>
              <a:p>
                <a:pPr>
                  <a:defRPr lang="en-US" sz="2000"/>
                </a:pPr>
                <a:r>
                  <a:rPr lang="en-US" sz="2000" b="1" i="0" baseline="0" dirty="0">
                    <a:latin typeface="Times New Roman" pitchFamily="18" charset="0"/>
                    <a:cs typeface="Times New Roman" pitchFamily="18" charset="0"/>
                  </a:rPr>
                  <a:t>Adsorption/Desorption of </a:t>
                </a:r>
                <a:r>
                  <a:rPr lang="en-US" sz="2000" b="1" i="0" baseline="0" dirty="0" err="1">
                    <a:latin typeface="Times New Roman" pitchFamily="18" charset="0"/>
                    <a:cs typeface="Times New Roman" pitchFamily="18" charset="0"/>
                  </a:rPr>
                  <a:t>Cd</a:t>
                </a:r>
                <a:r>
                  <a:rPr lang="en-US" sz="2000" b="1" i="0" baseline="0" dirty="0">
                    <a:latin typeface="Times New Roman" pitchFamily="18" charset="0"/>
                    <a:cs typeface="Times New Roman" pitchFamily="18" charset="0"/>
                  </a:rPr>
                  <a:t> (mg kg</a:t>
                </a:r>
                <a:r>
                  <a:rPr lang="en-US" sz="2000" b="1" i="0" baseline="30000" dirty="0">
                    <a:latin typeface="Times New Roman" pitchFamily="18" charset="0"/>
                    <a:cs typeface="Times New Roman" pitchFamily="18" charset="0"/>
                  </a:rPr>
                  <a:t>-1</a:t>
                </a:r>
                <a:r>
                  <a:rPr lang="en-US" sz="2000" b="1" i="0" baseline="0" dirty="0">
                    <a:latin typeface="Times New Roman" pitchFamily="18" charset="0"/>
                    <a:cs typeface="Times New Roman" pitchFamily="18" charset="0"/>
                  </a:rPr>
                  <a:t>)</a:t>
                </a:r>
              </a:p>
            </c:rich>
          </c:tx>
          <c:layout>
            <c:manualLayout>
              <c:xMode val="edge"/>
              <c:yMode val="edge"/>
              <c:x val="5.0807799840237949E-2"/>
              <c:y val="9.8746917998887268E-2"/>
            </c:manualLayout>
          </c:layout>
        </c:title>
        <c:numFmt formatCode="General" sourceLinked="1"/>
        <c:majorTickMark val="none"/>
        <c:tickLblPos val="nextTo"/>
        <c:txPr>
          <a:bodyPr/>
          <a:lstStyle/>
          <a:p>
            <a:pPr>
              <a:defRPr lang="en-US" sz="1400" b="1"/>
            </a:pPr>
            <a:endParaRPr lang="en-US"/>
          </a:p>
        </c:txPr>
        <c:crossAx val="55828480"/>
        <c:crosses val="autoZero"/>
        <c:crossBetween val="midCat"/>
      </c:valAx>
    </c:plotArea>
    <c:legend>
      <c:legendPos val="r"/>
      <c:legendEntry>
        <c:idx val="0"/>
        <c:txPr>
          <a:bodyPr/>
          <a:lstStyle/>
          <a:p>
            <a:pPr>
              <a:defRPr lang="en-US" sz="1600"/>
            </a:pPr>
            <a:endParaRPr lang="en-US"/>
          </a:p>
        </c:txPr>
      </c:legendEntry>
      <c:legendEntry>
        <c:idx val="1"/>
        <c:txPr>
          <a:bodyPr/>
          <a:lstStyle/>
          <a:p>
            <a:pPr>
              <a:defRPr lang="en-US" sz="1600"/>
            </a:pPr>
            <a:endParaRPr lang="en-US"/>
          </a:p>
        </c:txPr>
      </c:legendEntry>
      <c:layout>
        <c:manualLayout>
          <c:xMode val="edge"/>
          <c:yMode val="edge"/>
          <c:x val="0.7599508517317688"/>
          <c:y val="0.12570896379888"/>
          <c:w val="0.22044130513098417"/>
          <c:h val="0.79646255931583443"/>
        </c:manualLayout>
      </c:layout>
      <c:txPr>
        <a:bodyPr/>
        <a:lstStyle/>
        <a:p>
          <a:pPr>
            <a:defRPr lang="en-US" sz="1600"/>
          </a:pPr>
          <a:endParaRPr lang="en-US"/>
        </a:p>
      </c:txPr>
    </c:legend>
    <c:plotVisOnly val="1"/>
  </c:chart>
  <c:spPr>
    <a:ln>
      <a:solidFill>
        <a:sysClr val="windowText" lastClr="000000"/>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err="1">
                <a:latin typeface="Times New Roman" pitchFamily="18" charset="0"/>
                <a:cs typeface="Times New Roman" pitchFamily="18" charset="0"/>
              </a:rPr>
              <a:t>nZVI</a:t>
            </a:r>
            <a:endParaRPr lang="en-US" sz="1600" dirty="0">
              <a:latin typeface="Times New Roman" pitchFamily="18" charset="0"/>
              <a:cs typeface="Times New Roman" pitchFamily="18" charset="0"/>
            </a:endParaRPr>
          </a:p>
        </c:rich>
      </c:tx>
      <c:layout>
        <c:manualLayout>
          <c:xMode val="edge"/>
          <c:yMode val="edge"/>
          <c:x val="0.44945815894634794"/>
          <c:y val="4.6874999999999986E-2"/>
        </c:manualLayout>
      </c:layout>
    </c:title>
    <c:plotArea>
      <c:layout>
        <c:manualLayout>
          <c:layoutTarget val="inner"/>
          <c:xMode val="edge"/>
          <c:yMode val="edge"/>
          <c:x val="0.23020098182171694"/>
          <c:y val="0.14038980479002641"/>
          <c:w val="0.56636179158160749"/>
          <c:h val="0.62631787237532865"/>
        </c:manualLayout>
      </c:layout>
      <c:scatterChart>
        <c:scatterStyle val="smoothMarker"/>
        <c:ser>
          <c:idx val="0"/>
          <c:order val="0"/>
          <c:tx>
            <c:strRef>
              <c:f>ZVI!$B$37:$B$38</c:f>
              <c:strCache>
                <c:ptCount val="1"/>
                <c:pt idx="0">
                  <c:v>Adsorbed amount (mg/kg)</c:v>
                </c:pt>
              </c:strCache>
            </c:strRef>
          </c:tx>
          <c:spPr>
            <a:ln w="22225"/>
          </c:spPr>
          <c:marker>
            <c:symbol val="diamond"/>
            <c:size val="6"/>
          </c:marker>
          <c:xVal>
            <c:numRef>
              <c:f>ZVI!$A$39:$A$44</c:f>
              <c:numCache>
                <c:formatCode>General</c:formatCode>
                <c:ptCount val="6"/>
                <c:pt idx="0">
                  <c:v>0.71000000000000063</c:v>
                </c:pt>
                <c:pt idx="1">
                  <c:v>4</c:v>
                </c:pt>
                <c:pt idx="2">
                  <c:v>8.8800000000000008</c:v>
                </c:pt>
                <c:pt idx="3">
                  <c:v>18.2</c:v>
                </c:pt>
                <c:pt idx="4">
                  <c:v>45.4</c:v>
                </c:pt>
                <c:pt idx="5">
                  <c:v>81.599999999999994</c:v>
                </c:pt>
              </c:numCache>
            </c:numRef>
          </c:xVal>
          <c:yVal>
            <c:numRef>
              <c:f>ZVI!$B$39:$B$44</c:f>
              <c:numCache>
                <c:formatCode>General</c:formatCode>
                <c:ptCount val="6"/>
                <c:pt idx="0">
                  <c:v>305</c:v>
                </c:pt>
                <c:pt idx="1">
                  <c:v>1940</c:v>
                </c:pt>
                <c:pt idx="2">
                  <c:v>3560</c:v>
                </c:pt>
                <c:pt idx="3">
                  <c:v>7265</c:v>
                </c:pt>
                <c:pt idx="4">
                  <c:v>14700</c:v>
                </c:pt>
                <c:pt idx="5">
                  <c:v>22300</c:v>
                </c:pt>
              </c:numCache>
            </c:numRef>
          </c:yVal>
          <c:smooth val="1"/>
        </c:ser>
        <c:ser>
          <c:idx val="1"/>
          <c:order val="1"/>
          <c:tx>
            <c:strRef>
              <c:f>ZVI!$C$37:$C$38</c:f>
              <c:strCache>
                <c:ptCount val="1"/>
                <c:pt idx="0">
                  <c:v>Desorbed amount  (mg/kg)</c:v>
                </c:pt>
              </c:strCache>
            </c:strRef>
          </c:tx>
          <c:spPr>
            <a:ln w="22225"/>
          </c:spPr>
          <c:marker>
            <c:symbol val="triangle"/>
            <c:size val="5"/>
          </c:marker>
          <c:xVal>
            <c:numRef>
              <c:f>ZVI!$A$39:$A$44</c:f>
              <c:numCache>
                <c:formatCode>General</c:formatCode>
                <c:ptCount val="6"/>
                <c:pt idx="0">
                  <c:v>0.71000000000000063</c:v>
                </c:pt>
                <c:pt idx="1">
                  <c:v>4</c:v>
                </c:pt>
                <c:pt idx="2">
                  <c:v>8.8800000000000008</c:v>
                </c:pt>
                <c:pt idx="3">
                  <c:v>18.2</c:v>
                </c:pt>
                <c:pt idx="4">
                  <c:v>45.4</c:v>
                </c:pt>
                <c:pt idx="5">
                  <c:v>81.599999999999994</c:v>
                </c:pt>
              </c:numCache>
            </c:numRef>
          </c:xVal>
          <c:yVal>
            <c:numRef>
              <c:f>ZVI!$C$39:$C$44</c:f>
              <c:numCache>
                <c:formatCode>General</c:formatCode>
                <c:ptCount val="6"/>
                <c:pt idx="0">
                  <c:v>68</c:v>
                </c:pt>
                <c:pt idx="1">
                  <c:v>390</c:v>
                </c:pt>
                <c:pt idx="2">
                  <c:v>822</c:v>
                </c:pt>
                <c:pt idx="3">
                  <c:v>1700</c:v>
                </c:pt>
                <c:pt idx="4">
                  <c:v>2020</c:v>
                </c:pt>
                <c:pt idx="5">
                  <c:v>4020</c:v>
                </c:pt>
              </c:numCache>
            </c:numRef>
          </c:yVal>
          <c:smooth val="1"/>
        </c:ser>
        <c:axId val="56065024"/>
        <c:axId val="56071296"/>
      </c:scatterChart>
      <c:valAx>
        <c:axId val="56065024"/>
        <c:scaling>
          <c:orientation val="minMax"/>
        </c:scaling>
        <c:axPos val="b"/>
        <c:title>
          <c:tx>
            <c:rich>
              <a:bodyPr/>
              <a:lstStyle/>
              <a:p>
                <a:pPr>
                  <a:defRPr sz="2000" b="1"/>
                </a:pPr>
                <a:r>
                  <a:rPr lang="en-US" sz="2000" b="1" i="0" baseline="0">
                    <a:latin typeface="Times New Roman" pitchFamily="18" charset="0"/>
                    <a:cs typeface="Times New Roman" pitchFamily="18" charset="0"/>
                  </a:rPr>
                  <a:t>Pb Equ.Conc. (mg l</a:t>
                </a:r>
                <a:r>
                  <a:rPr lang="en-US" sz="2000" b="1" i="0" baseline="30000">
                    <a:latin typeface="Times New Roman" pitchFamily="18" charset="0"/>
                    <a:cs typeface="Times New Roman" pitchFamily="18" charset="0"/>
                  </a:rPr>
                  <a:t>-1</a:t>
                </a:r>
                <a:r>
                  <a:rPr lang="en-US" sz="2000" b="1" i="0" baseline="0">
                    <a:latin typeface="Times New Roman" pitchFamily="18" charset="0"/>
                    <a:cs typeface="Times New Roman" pitchFamily="18" charset="0"/>
                  </a:rPr>
                  <a:t>)</a:t>
                </a:r>
              </a:p>
            </c:rich>
          </c:tx>
          <c:layout>
            <c:manualLayout>
              <c:xMode val="edge"/>
              <c:yMode val="edge"/>
              <c:x val="0.34294637156841956"/>
              <c:y val="0.85705052493438361"/>
            </c:manualLayout>
          </c:layout>
        </c:title>
        <c:numFmt formatCode="General" sourceLinked="1"/>
        <c:majorTickMark val="none"/>
        <c:tickLblPos val="nextTo"/>
        <c:txPr>
          <a:bodyPr/>
          <a:lstStyle/>
          <a:p>
            <a:pPr>
              <a:defRPr sz="1600" b="1"/>
            </a:pPr>
            <a:endParaRPr lang="en-US"/>
          </a:p>
        </c:txPr>
        <c:crossAx val="56071296"/>
        <c:crosses val="autoZero"/>
        <c:crossBetween val="midCat"/>
      </c:valAx>
      <c:valAx>
        <c:axId val="56071296"/>
        <c:scaling>
          <c:orientation val="minMax"/>
        </c:scaling>
        <c:axPos val="l"/>
        <c:majorGridlines/>
        <c:title>
          <c:tx>
            <c:rich>
              <a:bodyPr/>
              <a:lstStyle/>
              <a:p>
                <a:pPr>
                  <a:defRPr sz="2000" b="1"/>
                </a:pPr>
                <a:r>
                  <a:rPr lang="en-US" sz="2000" b="1" i="0" baseline="0" dirty="0">
                    <a:latin typeface="Times New Roman" pitchFamily="18" charset="0"/>
                    <a:cs typeface="Times New Roman" pitchFamily="18" charset="0"/>
                  </a:rPr>
                  <a:t>Adsorption/Desorption of </a:t>
                </a:r>
                <a:r>
                  <a:rPr lang="en-US" sz="2000" b="1" i="0" baseline="0" dirty="0" err="1" smtClean="0">
                    <a:latin typeface="Times New Roman" pitchFamily="18" charset="0"/>
                    <a:cs typeface="Times New Roman" pitchFamily="18" charset="0"/>
                  </a:rPr>
                  <a:t>Pb</a:t>
                </a:r>
                <a:endParaRPr lang="en-US" sz="2000" b="1" i="0" baseline="0" dirty="0" smtClean="0">
                  <a:latin typeface="Times New Roman" pitchFamily="18" charset="0"/>
                  <a:cs typeface="Times New Roman" pitchFamily="18" charset="0"/>
                </a:endParaRPr>
              </a:p>
              <a:p>
                <a:pPr>
                  <a:defRPr sz="2000" b="1"/>
                </a:pPr>
                <a:r>
                  <a:rPr lang="en-US" sz="2000" b="1" i="0" baseline="0" dirty="0" smtClean="0">
                    <a:latin typeface="Times New Roman" pitchFamily="18" charset="0"/>
                    <a:cs typeface="Times New Roman" pitchFamily="18" charset="0"/>
                  </a:rPr>
                  <a:t> </a:t>
                </a:r>
                <a:r>
                  <a:rPr lang="en-US" sz="2000" b="1" i="0" baseline="0" dirty="0">
                    <a:latin typeface="Times New Roman" pitchFamily="18" charset="0"/>
                    <a:cs typeface="Times New Roman" pitchFamily="18" charset="0"/>
                  </a:rPr>
                  <a:t>(mg kg</a:t>
                </a:r>
                <a:r>
                  <a:rPr lang="en-US" sz="2000" b="1" i="0" baseline="30000" dirty="0">
                    <a:latin typeface="Times New Roman" pitchFamily="18" charset="0"/>
                    <a:cs typeface="Times New Roman" pitchFamily="18" charset="0"/>
                  </a:rPr>
                  <a:t>-1</a:t>
                </a:r>
                <a:r>
                  <a:rPr lang="en-US" sz="2000" b="1" i="0" baseline="0" dirty="0">
                    <a:latin typeface="Times New Roman" pitchFamily="18" charset="0"/>
                    <a:cs typeface="Times New Roman" pitchFamily="18" charset="0"/>
                  </a:rPr>
                  <a:t>)</a:t>
                </a:r>
                <a:endParaRPr lang="en-US" sz="2000" b="1" dirty="0">
                  <a:latin typeface="Times New Roman" pitchFamily="18" charset="0"/>
                  <a:cs typeface="Times New Roman" pitchFamily="18" charset="0"/>
                </a:endParaRPr>
              </a:p>
            </c:rich>
          </c:tx>
          <c:layout>
            <c:manualLayout>
              <c:xMode val="edge"/>
              <c:yMode val="edge"/>
              <c:x val="4.5215198794595055E-2"/>
              <c:y val="0.12848794291338583"/>
            </c:manualLayout>
          </c:layout>
        </c:title>
        <c:numFmt formatCode="General" sourceLinked="1"/>
        <c:majorTickMark val="none"/>
        <c:tickLblPos val="nextTo"/>
        <c:txPr>
          <a:bodyPr/>
          <a:lstStyle/>
          <a:p>
            <a:pPr>
              <a:defRPr sz="1200" b="1"/>
            </a:pPr>
            <a:endParaRPr lang="en-US"/>
          </a:p>
        </c:txPr>
        <c:crossAx val="56065024"/>
        <c:crosses val="autoZero"/>
        <c:crossBetween val="midCat"/>
      </c:valAx>
    </c:plotArea>
    <c:legend>
      <c:legendPos val="r"/>
      <c:legendEntry>
        <c:idx val="1"/>
        <c:txPr>
          <a:bodyPr/>
          <a:lstStyle/>
          <a:p>
            <a:pPr>
              <a:defRPr sz="1400" b="1"/>
            </a:pPr>
            <a:endParaRPr lang="en-US"/>
          </a:p>
        </c:txPr>
      </c:legendEntry>
      <c:legendEntry>
        <c:idx val="0"/>
        <c:txPr>
          <a:bodyPr/>
          <a:lstStyle/>
          <a:p>
            <a:pPr>
              <a:defRPr sz="1400" b="1"/>
            </a:pPr>
            <a:endParaRPr lang="en-US"/>
          </a:p>
        </c:txPr>
      </c:legendEntry>
      <c:layout>
        <c:manualLayout>
          <c:xMode val="edge"/>
          <c:yMode val="edge"/>
          <c:x val="0.84540564186233458"/>
          <c:y val="0.1054578594342374"/>
          <c:w val="0.14394741197890845"/>
          <c:h val="0.78637100967361284"/>
        </c:manualLayout>
      </c:layout>
    </c:legend>
    <c:plotVisOnly val="1"/>
  </c:chart>
  <c:spPr>
    <a:ln>
      <a:solidFill>
        <a:sysClr val="windowText" lastClr="000000"/>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5B8AA-29CC-4DF7-9FB4-3BCDCC3E4575}" type="datetimeFigureOut">
              <a:rPr lang="en-US" smtClean="0"/>
              <a:pPr/>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DD3A8E-80A7-488D-A30F-CC777BF4F1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D3A8E-80A7-488D-A30F-CC777BF4F18A}"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9372034A-CA4A-4EC2-A74B-FAEC73D46040}"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BFA5672-D746-40F5-A0B1-863ACDDE9AE8}"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22BF736-F906-4B62-8E2C-D6592F173B4E}"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1981200" y="1981200"/>
            <a:ext cx="6629400" cy="838200"/>
          </a:xfrm>
        </p:spPr>
        <p:txBody>
          <a:bodyPr>
            <a:normAutofit/>
          </a:bodyPr>
          <a:lstStyle>
            <a:lvl1pPr marL="57150" indent="0">
              <a:buFontTx/>
              <a:buNone/>
              <a:defRPr sz="2400" baseline="0"/>
            </a:lvl1pPr>
          </a:lstStyle>
          <a:p>
            <a:pPr lvl="0"/>
            <a:r>
              <a:rPr lang="en-US" smtClean="0"/>
              <a:t>Click to edit Master text styles</a:t>
            </a:r>
          </a:p>
        </p:txBody>
      </p:sp>
      <p:sp>
        <p:nvSpPr>
          <p:cNvPr id="10" name="Title 1"/>
          <p:cNvSpPr>
            <a:spLocks noGrp="1"/>
          </p:cNvSpPr>
          <p:nvPr>
            <p:ph type="title"/>
          </p:nvPr>
        </p:nvSpPr>
        <p:spPr>
          <a:xfrm>
            <a:off x="609600" y="762000"/>
            <a:ext cx="8229600" cy="639762"/>
          </a:xfrm>
        </p:spPr>
        <p:txBody>
          <a:bodyPr/>
          <a:lstStyle/>
          <a:p>
            <a:r>
              <a:rPr lang="en-US" smtClean="0"/>
              <a:t>Click to edit Master title style</a:t>
            </a:r>
            <a:endParaRPr lang="en-US" dirty="0"/>
          </a:p>
        </p:txBody>
      </p:sp>
      <p:sp>
        <p:nvSpPr>
          <p:cNvPr id="11" name="Text Placeholder 10"/>
          <p:cNvSpPr>
            <a:spLocks noGrp="1"/>
          </p:cNvSpPr>
          <p:nvPr>
            <p:ph type="body" sz="quarter" idx="13"/>
          </p:nvPr>
        </p:nvSpPr>
        <p:spPr>
          <a:xfrm>
            <a:off x="631200" y="1248000"/>
            <a:ext cx="81534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BADFA7C-7C43-4AE3-AE60-133873A6A8C4}"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DB6B06B-39E7-4686-A5E3-C493C1637D0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31C4036-EACE-4400-B579-0F481D77BB3B}"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E2129DDC-E4AD-448D-9E9E-93BE4CA502D7}"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1C6648F6-07C7-4ADB-A9CF-E0D7C2759A9E}"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675C20C9-5581-4D51-B08F-D83BF7294BCF}"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D9C2B25-E423-402E-A692-3F6D999B3BE0}"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C081976-6ECB-48A7-BD06-A43AD01560DE}"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07EE76CD-C3EF-47AE-9EF8-3FA48BD8DC3E}"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lhnuf.com/up" TargetMode="External"/><Relationship Id="rId1" Type="http://schemas.openxmlformats.org/officeDocument/2006/relationships/slideLayout" Target="../slideLayouts/slideLayout7.xml"/><Relationship Id="rId6" Type="http://schemas.openxmlformats.org/officeDocument/2006/relationships/image" Target="http://www.alhnuf.com/up/m2/30c69dbce7.jpg" TargetMode="External"/><Relationship Id="rId5" Type="http://schemas.openxmlformats.org/officeDocument/2006/relationships/image" Target="../media/image26.jpeg"/><Relationship Id="rId4" Type="http://schemas.openxmlformats.org/officeDocument/2006/relationships/image" Target="http://www.alhnuf.com/up/m2/02f9121b8d.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lhnuf.com/up" TargetMode="External"/><Relationship Id="rId1" Type="http://schemas.openxmlformats.org/officeDocument/2006/relationships/slideLayout" Target="../slideLayouts/slideLayout7.xml"/><Relationship Id="rId6" Type="http://schemas.openxmlformats.org/officeDocument/2006/relationships/image" Target="http://www.alhnuf.com/up/m2/5208659b17.jpg" TargetMode="External"/><Relationship Id="rId5" Type="http://schemas.openxmlformats.org/officeDocument/2006/relationships/image" Target="../media/image28.jpeg"/><Relationship Id="rId4" Type="http://schemas.openxmlformats.org/officeDocument/2006/relationships/image" Target="http://www.alhnuf.com/up/m2/f9b625ff79.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file:///C:\Documents%20and%20Settings\wagdy%20sawahel.WAGDY\My%20Documents\My%20Pictures\postcards%20genetic%20enginerring%20346.jpg" TargetMode="External"/><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97ba7e2fb6"/>
          <p:cNvPicPr>
            <a:picLocks noChangeAspect="1" noChangeArrowheads="1"/>
          </p:cNvPicPr>
          <p:nvPr/>
        </p:nvPicPr>
        <p:blipFill>
          <a:blip r:embed="rId2"/>
          <a:srcRect/>
          <a:stretch>
            <a:fillRect/>
          </a:stretch>
        </p:blipFill>
        <p:spPr bwMode="auto">
          <a:xfrm>
            <a:off x="0" y="1447800"/>
            <a:ext cx="9144000" cy="3429000"/>
          </a:xfrm>
          <a:prstGeom prst="rect">
            <a:avLst/>
          </a:prstGeom>
          <a:solidFill>
            <a:schemeClr val="accent1"/>
          </a:solid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85175" cy="898525"/>
          </a:xfrm>
        </p:spPr>
        <p:txBody>
          <a:bodyPr/>
          <a:lstStyle/>
          <a:p>
            <a:r>
              <a:rPr lang="en-US" i="1" u="sng" dirty="0" err="1" smtClean="0">
                <a:effectLst/>
                <a:latin typeface="Arial Black" pitchFamily="34" charset="0"/>
                <a:ea typeface="Times New Roman" pitchFamily="18" charset="0"/>
                <a:cs typeface="Arial" pitchFamily="34" charset="0"/>
              </a:rPr>
              <a:t>Nano</a:t>
            </a:r>
            <a:r>
              <a:rPr lang="en-US" i="1" u="sng" dirty="0" smtClean="0">
                <a:effectLst/>
                <a:latin typeface="Arial Black" pitchFamily="34" charset="0"/>
                <a:ea typeface="Times New Roman" pitchFamily="18" charset="0"/>
                <a:cs typeface="Arial" pitchFamily="34" charset="0"/>
              </a:rPr>
              <a:t>-technology</a:t>
            </a:r>
            <a:endParaRPr lang="en-US" i="1" dirty="0">
              <a:latin typeface="Arial Black" pitchFamily="34" charset="0"/>
            </a:endParaRPr>
          </a:p>
        </p:txBody>
      </p:sp>
      <p:sp>
        <p:nvSpPr>
          <p:cNvPr id="3" name="Content Placeholder 2"/>
          <p:cNvSpPr>
            <a:spLocks noGrp="1"/>
          </p:cNvSpPr>
          <p:nvPr>
            <p:ph idx="1"/>
          </p:nvPr>
        </p:nvSpPr>
        <p:spPr>
          <a:xfrm>
            <a:off x="228600" y="1143000"/>
            <a:ext cx="8686800" cy="5486400"/>
          </a:xfrm>
        </p:spPr>
        <p:txBody>
          <a:bodyPr/>
          <a:lstStyle/>
          <a:p>
            <a:pPr lvl="0"/>
            <a:r>
              <a:rPr lang="en-GB" sz="2400" b="1" dirty="0" smtClean="0">
                <a:latin typeface="+mj-lt"/>
              </a:rPr>
              <a:t>Nanotechnology is the technology for design, fabrication and manipulation of nanometre scale systems, in the scale of 1-100 nm.</a:t>
            </a:r>
          </a:p>
          <a:p>
            <a:pPr lvl="0"/>
            <a:endParaRPr lang="en-GB" sz="2400" b="1" dirty="0" smtClean="0">
              <a:latin typeface="+mj-lt"/>
            </a:endParaRPr>
          </a:p>
          <a:p>
            <a:pPr lvl="0"/>
            <a:r>
              <a:rPr lang="en-US" sz="2400" b="1" dirty="0" smtClean="0">
                <a:effectLst/>
                <a:latin typeface="+mj-lt"/>
                <a:ea typeface="Times New Roman" pitchFamily="18" charset="0"/>
                <a:cs typeface="Times New Roman" pitchFamily="18" charset="0"/>
              </a:rPr>
              <a:t>Is any technology which exploits phenomena and structures that can only occur at nanometer scale. </a:t>
            </a:r>
          </a:p>
          <a:p>
            <a:pPr lvl="0"/>
            <a:endParaRPr lang="en-US" sz="2400" b="1" dirty="0" smtClean="0">
              <a:latin typeface="+mj-lt"/>
              <a:ea typeface="Times New Roman" pitchFamily="18" charset="0"/>
              <a:cs typeface="Times New Roman" pitchFamily="18" charset="0"/>
            </a:endParaRPr>
          </a:p>
          <a:p>
            <a:pPr lvl="0"/>
            <a:r>
              <a:rPr lang="en-US" sz="2400" b="1" dirty="0" smtClean="0">
                <a:effectLst/>
                <a:latin typeface="+mj-lt"/>
                <a:ea typeface="Times New Roman" pitchFamily="18" charset="0"/>
                <a:cs typeface="Times New Roman" pitchFamily="18" charset="0"/>
              </a:rPr>
              <a:t>Nanotechnology could be defined as “the understanding and control of matter at dimensions roughly ranged from 1 to 100 nanometer, where unique phenomena enable novel applications.</a:t>
            </a:r>
            <a:r>
              <a:rPr lang="en-US" sz="2400" b="1" dirty="0" smtClean="0">
                <a:latin typeface="+mj-lt"/>
                <a:cs typeface="Times New Roman" pitchFamily="18" charset="0"/>
              </a:rPr>
              <a:t> </a:t>
            </a:r>
            <a:r>
              <a:rPr lang="en-GB" sz="2400" b="1" dirty="0" smtClean="0">
                <a:latin typeface="+mj-lt"/>
              </a:rPr>
              <a:t/>
            </a:r>
            <a:br>
              <a:rPr lang="en-GB" sz="2400" b="1" dirty="0" smtClean="0">
                <a:latin typeface="+mj-lt"/>
              </a:rPr>
            </a:br>
            <a:endParaRPr lang="en-US" sz="2400" b="1" dirty="0" smtClean="0">
              <a:latin typeface="+mj-lt"/>
            </a:endParaRPr>
          </a:p>
          <a:p>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772400" cy="1736725"/>
          </a:xfrm>
        </p:spPr>
        <p:txBody>
          <a:bodyPr/>
          <a:lstStyle/>
          <a:p>
            <a:r>
              <a:rPr lang="en-US" sz="4400" b="1" i="1" dirty="0" smtClean="0"/>
              <a:t>What is Nanotechnology</a:t>
            </a:r>
            <a:r>
              <a:rPr lang="en-US" sz="4400" i="1" dirty="0" smtClean="0"/>
              <a:t>?</a:t>
            </a:r>
            <a:endParaRPr lang="en-US" sz="4400" i="1" dirty="0"/>
          </a:p>
        </p:txBody>
      </p:sp>
      <p:sp>
        <p:nvSpPr>
          <p:cNvPr id="3" name="Subtitle 2"/>
          <p:cNvSpPr>
            <a:spLocks noGrp="1"/>
          </p:cNvSpPr>
          <p:nvPr>
            <p:ph type="subTitle" idx="1"/>
          </p:nvPr>
        </p:nvSpPr>
        <p:spPr>
          <a:xfrm>
            <a:off x="228600" y="2133600"/>
            <a:ext cx="8763000" cy="2057400"/>
          </a:xfrm>
        </p:spPr>
        <p:txBody>
          <a:bodyPr/>
          <a:lstStyle/>
          <a:p>
            <a:pPr algn="just"/>
            <a:r>
              <a:rPr lang="en-US" b="1" dirty="0" smtClean="0">
                <a:latin typeface="Times" pitchFamily="-128" charset="0"/>
              </a:rPr>
              <a:t>Nanotechnology deals with the creation of </a:t>
            </a:r>
            <a:r>
              <a:rPr lang="en-US" b="1" dirty="0" smtClean="0">
                <a:solidFill>
                  <a:srgbClr val="FF0000"/>
                </a:solidFill>
                <a:latin typeface="Times" pitchFamily="-128" charset="0"/>
              </a:rPr>
              <a:t>USEFUL </a:t>
            </a:r>
            <a:r>
              <a:rPr lang="en-US" b="1" dirty="0" smtClean="0">
                <a:latin typeface="Times" pitchFamily="-128" charset="0"/>
              </a:rPr>
              <a:t>materials, devices and systems using the particles of nanometer length scale and exploitation of </a:t>
            </a:r>
            <a:r>
              <a:rPr lang="en-US" b="1" dirty="0" smtClean="0">
                <a:solidFill>
                  <a:srgbClr val="FF0000"/>
                </a:solidFill>
                <a:latin typeface="Times" pitchFamily="-128" charset="0"/>
              </a:rPr>
              <a:t>NOVEL</a:t>
            </a:r>
            <a:r>
              <a:rPr lang="en-US" b="1" dirty="0" smtClean="0">
                <a:latin typeface="Times" pitchFamily="-128" charset="0"/>
              </a:rPr>
              <a:t> properties (physical, chemical, biological) at that length scale</a:t>
            </a:r>
          </a:p>
          <a:p>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924800" cy="3810000"/>
          </a:xfrm>
        </p:spPr>
        <p:txBody>
          <a:bodyPr>
            <a:noAutofit/>
          </a:bodyPr>
          <a:lstStyle/>
          <a:p>
            <a:pPr algn="ctr"/>
            <a:r>
              <a:rPr lang="en-US" sz="4800" b="1" i="1" dirty="0" smtClean="0">
                <a:latin typeface="Times New Roman" pitchFamily="18" charset="0"/>
                <a:cs typeface="Times New Roman" pitchFamily="18" charset="0"/>
              </a:rPr>
              <a:t>Properties </a:t>
            </a:r>
            <a:br>
              <a:rPr lang="en-US" sz="4800" b="1" i="1" dirty="0" smtClean="0">
                <a:latin typeface="Times New Roman" pitchFamily="18" charset="0"/>
                <a:cs typeface="Times New Roman" pitchFamily="18" charset="0"/>
              </a:rPr>
            </a:br>
            <a:r>
              <a:rPr lang="en-US" sz="4800" b="1" i="1" dirty="0" smtClean="0">
                <a:latin typeface="Times New Roman" pitchFamily="18" charset="0"/>
                <a:cs typeface="Times New Roman" pitchFamily="18" charset="0"/>
              </a:rPr>
              <a:t>of </a:t>
            </a:r>
            <a:r>
              <a:rPr lang="en-US" sz="4800" b="1" i="1" dirty="0" err="1" smtClean="0">
                <a:latin typeface="Times New Roman" pitchFamily="18" charset="0"/>
                <a:cs typeface="Times New Roman" pitchFamily="18" charset="0"/>
              </a:rPr>
              <a:t>Nano</a:t>
            </a:r>
            <a:r>
              <a:rPr lang="en-US" sz="4800" b="1" i="1" dirty="0" smtClean="0">
                <a:latin typeface="Times New Roman" pitchFamily="18" charset="0"/>
                <a:cs typeface="Times New Roman" pitchFamily="18" charset="0"/>
              </a:rPr>
              <a:t> materials</a:t>
            </a:r>
            <a:endParaRPr lang="en-US" sz="4800" i="1"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152400" y="152400"/>
            <a:ext cx="8839200" cy="6400800"/>
          </a:xfrm>
          <a:prstGeom prst="rect">
            <a:avLst/>
          </a:prstGeom>
        </p:spPr>
        <p:txBody>
          <a:bodyPr>
            <a:normAutofit/>
          </a:bodyPr>
          <a:lstStyle/>
          <a:p>
            <a:pPr marL="365760" lvl="0" indent="-283464" fontAlgn="auto">
              <a:spcBef>
                <a:spcPts val="600"/>
              </a:spcBef>
              <a:spcAft>
                <a:spcPts val="0"/>
              </a:spcAft>
              <a:buClr>
                <a:schemeClr val="accent1"/>
              </a:buClr>
              <a:buSzPct val="80000"/>
              <a:buFont typeface="Wingdings 2"/>
              <a:buChar char=""/>
              <a:defRPr/>
            </a:pPr>
            <a:r>
              <a:rPr lang="en-US" sz="3600" b="1" i="1" dirty="0" smtClean="0">
                <a:latin typeface="Times New Roman" pitchFamily="18" charset="0"/>
                <a:cs typeface="Times New Roman" pitchFamily="18" charset="0"/>
              </a:rPr>
              <a:t>Properties of </a:t>
            </a:r>
            <a:r>
              <a:rPr lang="en-US" sz="3600" b="1" i="1" dirty="0" err="1" smtClean="0">
                <a:latin typeface="Times New Roman" pitchFamily="18" charset="0"/>
                <a:cs typeface="Times New Roman" pitchFamily="18" charset="0"/>
              </a:rPr>
              <a:t>Nano</a:t>
            </a:r>
            <a:r>
              <a:rPr lang="en-US" sz="3600" b="1" i="1" dirty="0" smtClean="0">
                <a:latin typeface="Times New Roman" pitchFamily="18" charset="0"/>
                <a:cs typeface="Times New Roman" pitchFamily="18" charset="0"/>
              </a:rPr>
              <a:t> materials</a:t>
            </a:r>
          </a:p>
          <a:p>
            <a:pPr marL="365760" lvl="0" indent="-283464" algn="l" fontAlgn="auto">
              <a:spcBef>
                <a:spcPts val="600"/>
              </a:spcBef>
              <a:spcAft>
                <a:spcPts val="0"/>
              </a:spcAft>
              <a:buClr>
                <a:schemeClr val="accent1"/>
              </a:buClr>
              <a:buSzPct val="80000"/>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Familiar materials can have completely different properties at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nanoscale</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t>
            </a:r>
            <a:br>
              <a:rPr kumimoji="0" lang="en-US" sz="2800" b="1" i="0" u="none" strike="noStrike" kern="1200" cap="none" spc="0" normalizeH="0" baseline="0" noProof="0" dirty="0" smtClean="0">
                <a:ln>
                  <a:noFill/>
                </a:ln>
                <a:solidFill>
                  <a:schemeClr val="tx1"/>
                </a:solidFill>
                <a:effectLst/>
                <a:uLnTx/>
                <a:uFillTx/>
                <a:latin typeface="+mn-lt"/>
                <a:ea typeface="+mn-ea"/>
                <a:cs typeface="+mn-cs"/>
              </a:rPr>
            </a:b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The familiar classical physics guideposts of </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magnetism and electricity are no longer dominant</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t>
            </a:r>
            <a:br>
              <a:rPr kumimoji="0" lang="en-US" sz="2800" b="1" i="0" u="none" strike="noStrike" kern="1200" cap="none" spc="0" normalizeH="0" baseline="0" noProof="0" dirty="0" smtClean="0">
                <a:ln>
                  <a:noFill/>
                </a:ln>
                <a:solidFill>
                  <a:schemeClr val="tx1"/>
                </a:solidFill>
                <a:effectLst/>
                <a:uLnTx/>
                <a:uFillTx/>
                <a:latin typeface="+mn-lt"/>
                <a:ea typeface="+mn-ea"/>
                <a:cs typeface="+mn-cs"/>
              </a:rPr>
            </a:b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The applicable laws of physics shift as </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Newtonian mechanics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give way to</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quantum mechanics.</a:t>
            </a:r>
            <a:br>
              <a:rPr kumimoji="0" lang="en-US" sz="2800" b="1" i="0" u="none" strike="noStrike" kern="1200" cap="none" spc="0" normalizeH="0" baseline="0" noProof="0" dirty="0" smtClean="0">
                <a:ln>
                  <a:noFill/>
                </a:ln>
                <a:solidFill>
                  <a:srgbClr val="FF0000"/>
                </a:solidFill>
                <a:effectLst/>
                <a:uLnTx/>
                <a:uFillTx/>
                <a:latin typeface="+mn-lt"/>
                <a:ea typeface="+mn-ea"/>
                <a:cs typeface="+mn-cs"/>
              </a:rPr>
            </a:b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br>
              <a:rPr kumimoji="0" lang="en-US" sz="3600" b="1" i="0" u="none" strike="noStrike" kern="1200" cap="none" spc="0" normalizeH="0" baseline="0" noProof="0" dirty="0" smtClean="0">
                <a:ln>
                  <a:noFill/>
                </a:ln>
                <a:solidFill>
                  <a:schemeClr val="tx1"/>
                </a:solidFill>
                <a:effectLst/>
                <a:uLnTx/>
                <a:uFillTx/>
                <a:latin typeface="+mn-lt"/>
                <a:ea typeface="+mn-ea"/>
                <a:cs typeface="+mn-cs"/>
              </a:rPr>
            </a:b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533400"/>
            <a:ext cx="9144000" cy="7391400"/>
          </a:xfrm>
          <a:prstGeom prst="rect">
            <a:avLst/>
          </a:prstGeom>
          <a:noFill/>
          <a:ln w="12700">
            <a:solidFill>
              <a:schemeClr val="tx1"/>
            </a:solidFill>
            <a:miter lim="800000"/>
            <a:headEnd/>
            <a:tailEnd/>
          </a:ln>
        </p:spPr>
        <p:txBody>
          <a:bodyPr wrap="none" anchor="ctr"/>
          <a:lstStyle/>
          <a:p>
            <a:endParaRPr lang="ko-KR" altLang="en-US"/>
          </a:p>
        </p:txBody>
      </p:sp>
      <p:sp>
        <p:nvSpPr>
          <p:cNvPr id="3" name="Text Box 3"/>
          <p:cNvSpPr txBox="1">
            <a:spLocks noChangeArrowheads="1"/>
          </p:cNvSpPr>
          <p:nvPr/>
        </p:nvSpPr>
        <p:spPr bwMode="auto">
          <a:xfrm>
            <a:off x="228601" y="914400"/>
            <a:ext cx="8610600" cy="7048083"/>
          </a:xfrm>
          <a:prstGeom prst="rect">
            <a:avLst/>
          </a:prstGeom>
          <a:noFill/>
          <a:ln w="9525">
            <a:noFill/>
            <a:miter lim="800000"/>
            <a:headEnd/>
            <a:tailEnd/>
          </a:ln>
        </p:spPr>
        <p:txBody>
          <a:bodyPr wrap="square">
            <a:spAutoFit/>
          </a:bodyPr>
          <a:lstStyle/>
          <a:p>
            <a:pPr algn="l" eaLnBrk="0" latinLnBrk="0" hangingPunct="0">
              <a:tabLst>
                <a:tab pos="285750" algn="l"/>
                <a:tab pos="571500" algn="l"/>
              </a:tabLst>
            </a:pPr>
            <a:r>
              <a:rPr lang="en-US" altLang="ko-KR" sz="2000" b="1" dirty="0" smtClean="0">
                <a:latin typeface="Times" pitchFamily="18" charset="0"/>
              </a:rPr>
              <a:t>- </a:t>
            </a:r>
            <a:r>
              <a:rPr kumimoji="0" lang="en-US" altLang="ko-KR" sz="2400" b="1" dirty="0" err="1" smtClean="0">
                <a:latin typeface="Arial" charset="0"/>
              </a:rPr>
              <a:t>Nanoscale</a:t>
            </a:r>
            <a:r>
              <a:rPr kumimoji="0" lang="en-US" altLang="ko-KR" sz="2400" b="1" dirty="0" smtClean="0">
                <a:latin typeface="Arial" charset="0"/>
              </a:rPr>
              <a:t> </a:t>
            </a:r>
            <a:r>
              <a:rPr kumimoji="0" lang="en-US" altLang="ko-KR" sz="2400" b="1" dirty="0">
                <a:latin typeface="Arial" charset="0"/>
              </a:rPr>
              <a:t>sizes can lead to different physical and chemical </a:t>
            </a:r>
            <a:r>
              <a:rPr kumimoji="0" lang="en-US" altLang="ko-KR" sz="2400" b="1" dirty="0" smtClean="0">
                <a:latin typeface="Arial" charset="0"/>
              </a:rPr>
              <a:t>properties: </a:t>
            </a:r>
          </a:p>
          <a:p>
            <a:pPr algn="l" eaLnBrk="0" latinLnBrk="0" hangingPunct="0">
              <a:tabLst>
                <a:tab pos="285750" algn="l"/>
                <a:tab pos="571500" algn="l"/>
              </a:tabLst>
            </a:pPr>
            <a:endParaRPr kumimoji="0" lang="en-US" altLang="ko-KR" sz="2400" b="1" dirty="0">
              <a:latin typeface="Arial" charset="0"/>
            </a:endParaRPr>
          </a:p>
          <a:p>
            <a:pPr marL="914400" lvl="1" indent="-457200" algn="l"/>
            <a:r>
              <a:rPr kumimoji="0" lang="en-US" altLang="ko-KR" sz="2400" b="1" dirty="0">
                <a:latin typeface="Arial" charset="0"/>
              </a:rPr>
              <a:t>		</a:t>
            </a:r>
            <a:r>
              <a:rPr lang="en-US" sz="2400" b="1" dirty="0" smtClean="0"/>
              <a:t>Melting point</a:t>
            </a:r>
          </a:p>
          <a:p>
            <a:pPr marL="914400" lvl="1" indent="-457200" algn="l"/>
            <a:r>
              <a:rPr lang="en-US" sz="2400" b="1" dirty="0" smtClean="0"/>
              <a:t>		Boiling point</a:t>
            </a:r>
          </a:p>
          <a:p>
            <a:pPr marL="914400" lvl="1" indent="-457200" algn="l"/>
            <a:r>
              <a:rPr lang="en-US" sz="2400" b="1" dirty="0" smtClean="0"/>
              <a:t>		Band gap</a:t>
            </a:r>
          </a:p>
          <a:p>
            <a:pPr marL="914400" lvl="1" indent="-457200" algn="l"/>
            <a:r>
              <a:rPr lang="en-US" sz="2400" b="1" dirty="0" smtClean="0"/>
              <a:t>		Optical properties</a:t>
            </a:r>
          </a:p>
          <a:p>
            <a:pPr marL="914400" lvl="1" indent="-457200" algn="l"/>
            <a:r>
              <a:rPr lang="en-US" sz="2400" b="1" dirty="0" smtClean="0"/>
              <a:t>		Electrical properties</a:t>
            </a:r>
          </a:p>
          <a:p>
            <a:pPr marL="914400" lvl="1" indent="-457200" algn="l"/>
            <a:r>
              <a:rPr lang="en-US" sz="2400" b="1" dirty="0" smtClean="0"/>
              <a:t>		Magnetic properties</a:t>
            </a:r>
            <a:endParaRPr lang="ar-EG" sz="2400" b="1" dirty="0" smtClean="0"/>
          </a:p>
          <a:p>
            <a:pPr marL="914400" lvl="1" indent="-457200" algn="l"/>
            <a:r>
              <a:rPr lang="ar-EG" sz="2400" b="1" dirty="0" smtClean="0"/>
              <a:t>		</a:t>
            </a:r>
            <a:r>
              <a:rPr lang="en-US" sz="2400" b="1" dirty="0" smtClean="0"/>
              <a:t>Surface Reactivity </a:t>
            </a:r>
            <a:endParaRPr kumimoji="0" lang="en-US" altLang="ko-KR" sz="2400" b="1" dirty="0" smtClean="0">
              <a:latin typeface="Arial" charset="0"/>
            </a:endParaRPr>
          </a:p>
          <a:p>
            <a:pPr marL="914400" lvl="1" indent="-457200" algn="l"/>
            <a:r>
              <a:rPr kumimoji="0" lang="en-US" altLang="ko-KR" sz="2400" b="1" dirty="0" smtClean="0">
                <a:latin typeface="Arial" charset="0"/>
              </a:rPr>
              <a:t>		</a:t>
            </a:r>
          </a:p>
          <a:p>
            <a:pPr algn="l" eaLnBrk="0" latinLnBrk="0" hangingPunct="0">
              <a:tabLst>
                <a:tab pos="285750" algn="l"/>
                <a:tab pos="571500" algn="l"/>
              </a:tabLst>
            </a:pPr>
            <a:endParaRPr lang="en-US" altLang="ko-KR" sz="2400" b="1" dirty="0" smtClean="0"/>
          </a:p>
          <a:p>
            <a:pPr algn="l" eaLnBrk="0" latinLnBrk="0" hangingPunct="0">
              <a:tabLst>
                <a:tab pos="285750" algn="l"/>
                <a:tab pos="571500" algn="l"/>
              </a:tabLst>
            </a:pPr>
            <a:endParaRPr kumimoji="0" lang="en-US" altLang="ko-KR" sz="2400" b="1" dirty="0" smtClean="0">
              <a:latin typeface="Arial" charset="0"/>
            </a:endParaRPr>
          </a:p>
          <a:p>
            <a:pPr algn="l" eaLnBrk="0" latinLnBrk="0" hangingPunct="0">
              <a:tabLst>
                <a:tab pos="285750" algn="l"/>
                <a:tab pos="571500" algn="l"/>
              </a:tabLst>
            </a:pPr>
            <a:endParaRPr lang="en-US" sz="1600" dirty="0" smtClean="0"/>
          </a:p>
          <a:p>
            <a:pPr algn="l" eaLnBrk="0" latinLnBrk="0" hangingPunct="0">
              <a:tabLst>
                <a:tab pos="285750" algn="l"/>
                <a:tab pos="571500" algn="l"/>
              </a:tabLst>
            </a:pPr>
            <a:endParaRPr lang="en-US" altLang="ko-KR" sz="2400" b="1" dirty="0" smtClean="0"/>
          </a:p>
          <a:p>
            <a:pPr algn="l" eaLnBrk="0" latinLnBrk="0" hangingPunct="0">
              <a:tabLst>
                <a:tab pos="285750" algn="l"/>
                <a:tab pos="571500" algn="l"/>
              </a:tabLst>
            </a:pPr>
            <a:endParaRPr kumimoji="0" lang="en-US" altLang="ko-KR" sz="2400" b="1" dirty="0" smtClean="0">
              <a:latin typeface="Arial" charset="0"/>
            </a:endParaRPr>
          </a:p>
          <a:p>
            <a:pPr algn="l" eaLnBrk="0" latinLnBrk="0" hangingPunct="0">
              <a:tabLst>
                <a:tab pos="285750" algn="l"/>
                <a:tab pos="571500" algn="l"/>
              </a:tabLst>
            </a:pPr>
            <a:endParaRPr lang="en-US" altLang="ko-KR" sz="2400" b="1" dirty="0" smtClean="0"/>
          </a:p>
          <a:p>
            <a:pPr algn="l" eaLnBrk="0" latinLnBrk="0" hangingPunct="0">
              <a:tabLst>
                <a:tab pos="285750" algn="l"/>
                <a:tab pos="571500" algn="l"/>
              </a:tabLst>
            </a:pPr>
            <a:endParaRPr kumimoji="0" lang="en-US" altLang="ko-KR" sz="2400" b="1" dirty="0" smtClean="0">
              <a:latin typeface="Arial" charset="0"/>
            </a:endParaRPr>
          </a:p>
          <a:p>
            <a:pPr algn="l" eaLnBrk="0" latinLnBrk="0" hangingPunct="0">
              <a:tabLst>
                <a:tab pos="285750" algn="l"/>
                <a:tab pos="571500" algn="l"/>
              </a:tabLst>
            </a:pPr>
            <a:endParaRPr kumimoji="0" lang="en-US" altLang="ko-KR" sz="2800" b="1" dirty="0">
              <a:latin typeface="Arial" charset="0"/>
            </a:endParaRPr>
          </a:p>
        </p:txBody>
      </p:sp>
      <p:sp>
        <p:nvSpPr>
          <p:cNvPr id="4" name="Text Box 4"/>
          <p:cNvSpPr txBox="1">
            <a:spLocks noChangeArrowheads="1"/>
          </p:cNvSpPr>
          <p:nvPr/>
        </p:nvSpPr>
        <p:spPr bwMode="auto">
          <a:xfrm>
            <a:off x="339112" y="1"/>
            <a:ext cx="7419001" cy="646331"/>
          </a:xfrm>
          <a:prstGeom prst="rect">
            <a:avLst/>
          </a:prstGeom>
          <a:noFill/>
          <a:ln w="9525">
            <a:noFill/>
            <a:miter lim="800000"/>
            <a:headEnd/>
            <a:tailEnd/>
          </a:ln>
        </p:spPr>
        <p:txBody>
          <a:bodyPr wrap="square">
            <a:spAutoFit/>
          </a:bodyPr>
          <a:lstStyle/>
          <a:p>
            <a:pPr latinLnBrk="0">
              <a:spcBef>
                <a:spcPct val="50000"/>
              </a:spcBef>
            </a:pPr>
            <a:r>
              <a:rPr lang="en-US" sz="3600" b="1" i="1" dirty="0" smtClean="0">
                <a:latin typeface="Times New Roman" pitchFamily="18" charset="0"/>
                <a:cs typeface="Times New Roman" pitchFamily="18" charset="0"/>
              </a:rPr>
              <a:t>Properties of </a:t>
            </a:r>
            <a:r>
              <a:rPr lang="en-US" sz="3600" b="1" i="1" dirty="0" err="1" smtClean="0">
                <a:latin typeface="Times New Roman" pitchFamily="18" charset="0"/>
                <a:cs typeface="Times New Roman" pitchFamily="18" charset="0"/>
              </a:rPr>
              <a:t>Nano</a:t>
            </a:r>
            <a:r>
              <a:rPr lang="en-US" sz="3600" b="1" i="1" dirty="0" smtClean="0">
                <a:latin typeface="Times New Roman" pitchFamily="18" charset="0"/>
                <a:cs typeface="Times New Roman" pitchFamily="18" charset="0"/>
              </a:rPr>
              <a:t> materials</a:t>
            </a:r>
            <a:endParaRPr kumimoji="0" lang="en-US" altLang="ko-KR" sz="3600" b="1" i="1" dirty="0">
              <a:solidFill>
                <a:schemeClr val="tx2"/>
              </a:solidFill>
              <a:latin typeface="Arial" charset="0"/>
            </a:endParaRPr>
          </a:p>
        </p:txBody>
      </p:sp>
      <p:sp>
        <p:nvSpPr>
          <p:cNvPr id="5" name="Rectangle 4"/>
          <p:cNvSpPr/>
          <p:nvPr/>
        </p:nvSpPr>
        <p:spPr>
          <a:xfrm>
            <a:off x="0" y="4648200"/>
            <a:ext cx="9144000" cy="1569660"/>
          </a:xfrm>
          <a:prstGeom prst="rect">
            <a:avLst/>
          </a:prstGeom>
        </p:spPr>
        <p:txBody>
          <a:bodyPr wrap="square">
            <a:spAutoFit/>
          </a:bodyPr>
          <a:lstStyle/>
          <a:p>
            <a:pPr marL="457200" indent="-457200" algn="l"/>
            <a:r>
              <a:rPr lang="en-US" sz="2400" dirty="0" smtClean="0"/>
              <a:t>For example, metals with a so-called grain size of around 10 nanometers are as much as seven times </a:t>
            </a:r>
            <a:r>
              <a:rPr lang="en-US" sz="2400" dirty="0" smtClean="0">
                <a:solidFill>
                  <a:srgbClr val="FF0000"/>
                </a:solidFill>
              </a:rPr>
              <a:t>harder and tougher than their ordinary counterparts</a:t>
            </a:r>
            <a:r>
              <a:rPr lang="en-US" sz="2400" dirty="0" smtClean="0"/>
              <a:t> with grain sizes in the micro meter range. </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52400" y="304800"/>
            <a:ext cx="8763000" cy="6324600"/>
          </a:xfrm>
          <a:prstGeom prst="rect">
            <a:avLst/>
          </a:prstGeom>
          <a:noFill/>
          <a:ln w="12700">
            <a:solidFill>
              <a:schemeClr val="tx1"/>
            </a:solidFill>
            <a:miter lim="800000"/>
            <a:headEnd/>
            <a:tailEnd/>
          </a:ln>
          <a:effectLst/>
        </p:spPr>
        <p:txBody>
          <a:bodyPr/>
          <a:lstStyle/>
          <a:p>
            <a:pPr marL="342900" indent="-342900" algn="l">
              <a:lnSpc>
                <a:spcPct val="90000"/>
              </a:lnSpc>
              <a:spcBef>
                <a:spcPct val="20000"/>
              </a:spcBef>
              <a:buClr>
                <a:schemeClr val="hlink"/>
              </a:buClr>
              <a:buFont typeface="Wingdings" pitchFamily="2" charset="2"/>
              <a:buChar char="§"/>
              <a:defRPr/>
            </a:pPr>
            <a:r>
              <a:rPr lang="en-US" sz="3600" dirty="0" smtClean="0">
                <a:solidFill>
                  <a:srgbClr val="FF0000"/>
                </a:solidFill>
                <a:effectLst>
                  <a:outerShdw blurRad="38100" dist="38100" dir="2700000" algn="tl">
                    <a:srgbClr val="000000"/>
                  </a:outerShdw>
                </a:effectLst>
                <a:latin typeface="+mj-lt"/>
              </a:rPr>
              <a:t>Surface Reactivity:</a:t>
            </a:r>
          </a:p>
          <a:p>
            <a:pPr marL="342900" indent="-342900" algn="l">
              <a:lnSpc>
                <a:spcPct val="90000"/>
              </a:lnSpc>
              <a:spcBef>
                <a:spcPct val="20000"/>
              </a:spcBef>
              <a:buClr>
                <a:schemeClr val="hlink"/>
              </a:buClr>
              <a:buFont typeface="Wingdings" pitchFamily="2" charset="2"/>
              <a:buChar char="§"/>
              <a:defRPr/>
            </a:pPr>
            <a:r>
              <a:rPr lang="en-US" sz="2400" dirty="0" smtClean="0">
                <a:solidFill>
                  <a:schemeClr val="tx1">
                    <a:lumMod val="65000"/>
                    <a:lumOff val="35000"/>
                  </a:schemeClr>
                </a:solidFill>
                <a:effectLst>
                  <a:outerShdw blurRad="38100" dist="38100" dir="2700000" algn="tl">
                    <a:srgbClr val="000000"/>
                  </a:outerShdw>
                </a:effectLst>
                <a:latin typeface="+mj-lt"/>
              </a:rPr>
              <a:t>The vastly increased ratio of surface area to volume opens new possibilities in surface-based science, such as catalysis. </a:t>
            </a:r>
          </a:p>
          <a:p>
            <a:pPr marL="342900" indent="-342900" algn="l">
              <a:lnSpc>
                <a:spcPct val="90000"/>
              </a:lnSpc>
              <a:spcBef>
                <a:spcPct val="20000"/>
              </a:spcBef>
              <a:buClr>
                <a:schemeClr val="hlink"/>
              </a:buClr>
              <a:defRPr/>
            </a:pPr>
            <a:r>
              <a:rPr lang="en-US" sz="2400" dirty="0" smtClean="0">
                <a:solidFill>
                  <a:schemeClr val="tx1">
                    <a:lumMod val="65000"/>
                    <a:lumOff val="35000"/>
                  </a:schemeClr>
                </a:solidFill>
                <a:effectLst>
                  <a:outerShdw blurRad="38100" dist="38100" dir="2700000" algn="tl">
                    <a:srgbClr val="000000"/>
                  </a:outerShdw>
                </a:effectLst>
                <a:latin typeface="+mj-lt"/>
              </a:rPr>
              <a:t/>
            </a:r>
            <a:br>
              <a:rPr lang="en-US" sz="2400" dirty="0" smtClean="0">
                <a:solidFill>
                  <a:schemeClr val="tx1">
                    <a:lumMod val="65000"/>
                    <a:lumOff val="35000"/>
                  </a:schemeClr>
                </a:solidFill>
                <a:effectLst>
                  <a:outerShdw blurRad="38100" dist="38100" dir="2700000" algn="tl">
                    <a:srgbClr val="000000"/>
                  </a:outerShdw>
                </a:effectLst>
                <a:latin typeface="+mj-lt"/>
              </a:rPr>
            </a:br>
            <a:r>
              <a:rPr lang="en-US" sz="2400" dirty="0" smtClean="0">
                <a:solidFill>
                  <a:schemeClr val="tx1">
                    <a:lumMod val="65000"/>
                    <a:lumOff val="35000"/>
                  </a:schemeClr>
                </a:solidFill>
                <a:effectLst>
                  <a:outerShdw blurRad="38100" dist="38100" dir="2700000" algn="tl">
                    <a:srgbClr val="000000"/>
                  </a:outerShdw>
                </a:effectLst>
                <a:latin typeface="+mj-lt"/>
              </a:rPr>
              <a:t>Interactions </a:t>
            </a:r>
            <a:r>
              <a:rPr lang="en-US" sz="2400" dirty="0">
                <a:solidFill>
                  <a:schemeClr val="tx1">
                    <a:lumMod val="65000"/>
                    <a:lumOff val="35000"/>
                  </a:schemeClr>
                </a:solidFill>
                <a:effectLst>
                  <a:outerShdw blurRad="38100" dist="38100" dir="2700000" algn="tl">
                    <a:srgbClr val="000000"/>
                  </a:outerShdw>
                </a:effectLst>
                <a:latin typeface="+mj-lt"/>
              </a:rPr>
              <a:t>of individual atoms and molecules take </a:t>
            </a:r>
            <a:r>
              <a:rPr lang="en-US" sz="2400" dirty="0" smtClean="0">
                <a:solidFill>
                  <a:schemeClr val="tx1">
                    <a:lumMod val="65000"/>
                    <a:lumOff val="35000"/>
                  </a:schemeClr>
                </a:solidFill>
                <a:effectLst>
                  <a:outerShdw blurRad="38100" dist="38100" dir="2700000" algn="tl">
                    <a:srgbClr val="000000"/>
                  </a:outerShdw>
                </a:effectLst>
                <a:latin typeface="+mj-lt"/>
              </a:rPr>
              <a:t>place</a:t>
            </a:r>
          </a:p>
          <a:p>
            <a:pPr marL="342900" indent="-342900" algn="l">
              <a:lnSpc>
                <a:spcPct val="90000"/>
              </a:lnSpc>
              <a:spcBef>
                <a:spcPct val="20000"/>
              </a:spcBef>
              <a:buClr>
                <a:schemeClr val="hlink"/>
              </a:buClr>
              <a:defRPr/>
            </a:pPr>
            <a:endParaRPr lang="en-US" sz="2400" dirty="0">
              <a:effectLst>
                <a:outerShdw blurRad="38100" dist="38100" dir="2700000" algn="tl">
                  <a:srgbClr val="000000"/>
                </a:outerShdw>
              </a:effectLst>
              <a:latin typeface="+mj-lt"/>
            </a:endParaRPr>
          </a:p>
          <a:p>
            <a:pPr marL="342900" indent="-342900" algn="l">
              <a:lnSpc>
                <a:spcPct val="90000"/>
              </a:lnSpc>
              <a:spcBef>
                <a:spcPct val="20000"/>
              </a:spcBef>
              <a:buClr>
                <a:schemeClr val="hlink"/>
              </a:buClr>
              <a:buFont typeface="Wingdings" pitchFamily="2" charset="2"/>
              <a:buChar char="§"/>
              <a:defRPr/>
            </a:pPr>
            <a:r>
              <a:rPr lang="en-US" sz="2400" dirty="0" smtClean="0">
                <a:solidFill>
                  <a:srgbClr val="FF0000"/>
                </a:solidFill>
                <a:effectLst>
                  <a:outerShdw blurRad="38100" dist="38100" dir="2700000" algn="tl">
                    <a:srgbClr val="000000"/>
                  </a:outerShdw>
                </a:effectLst>
                <a:latin typeface="+mj-lt"/>
              </a:rPr>
              <a:t>Surface </a:t>
            </a:r>
            <a:r>
              <a:rPr lang="en-US" sz="2400" dirty="0">
                <a:solidFill>
                  <a:srgbClr val="FF0000"/>
                </a:solidFill>
                <a:effectLst>
                  <a:outerShdw blurRad="38100" dist="38100" dir="2700000" algn="tl">
                    <a:srgbClr val="000000"/>
                  </a:outerShdw>
                </a:effectLst>
                <a:latin typeface="+mj-lt"/>
              </a:rPr>
              <a:t>effects</a:t>
            </a:r>
            <a:r>
              <a:rPr lang="en-US" sz="2400" dirty="0">
                <a:effectLst>
                  <a:outerShdw blurRad="38100" dist="38100" dir="2700000" algn="tl">
                    <a:srgbClr val="000000"/>
                  </a:outerShdw>
                </a:effectLst>
                <a:latin typeface="+mj-lt"/>
              </a:rPr>
              <a:t> </a:t>
            </a:r>
            <a:r>
              <a:rPr lang="en-US" sz="2400" dirty="0">
                <a:solidFill>
                  <a:srgbClr val="FF0000"/>
                </a:solidFill>
                <a:effectLst>
                  <a:outerShdw blurRad="38100" dist="38100" dir="2700000" algn="tl">
                    <a:srgbClr val="000000"/>
                  </a:outerShdw>
                </a:effectLst>
                <a:latin typeface="+mj-lt"/>
              </a:rPr>
              <a:t>such as</a:t>
            </a:r>
            <a:br>
              <a:rPr lang="en-US" sz="2400" dirty="0">
                <a:solidFill>
                  <a:srgbClr val="FF0000"/>
                </a:solidFill>
                <a:effectLst>
                  <a:outerShdw blurRad="38100" dist="38100" dir="2700000" algn="tl">
                    <a:srgbClr val="000000"/>
                  </a:outerShdw>
                </a:effectLst>
                <a:latin typeface="+mj-lt"/>
              </a:rPr>
            </a:br>
            <a:r>
              <a:rPr lang="en-US" sz="2400" dirty="0">
                <a:effectLst>
                  <a:outerShdw blurRad="38100" dist="38100" dir="2700000" algn="tl">
                    <a:srgbClr val="000000"/>
                  </a:outerShdw>
                </a:effectLst>
                <a:latin typeface="+mj-lt"/>
              </a:rPr>
              <a:t>Van </a:t>
            </a:r>
            <a:r>
              <a:rPr lang="en-US" sz="2400" dirty="0" err="1">
                <a:effectLst>
                  <a:outerShdw blurRad="38100" dist="38100" dir="2700000" algn="tl">
                    <a:srgbClr val="000000"/>
                  </a:outerShdw>
                </a:effectLst>
                <a:latin typeface="+mj-lt"/>
              </a:rPr>
              <a:t>der</a:t>
            </a:r>
            <a:r>
              <a:rPr lang="en-US" sz="2400" dirty="0">
                <a:effectLst>
                  <a:outerShdw blurRad="38100" dist="38100" dir="2700000" algn="tl">
                    <a:srgbClr val="000000"/>
                  </a:outerShdw>
                </a:effectLst>
                <a:latin typeface="+mj-lt"/>
              </a:rPr>
              <a:t> Waals force attraction, </a:t>
            </a:r>
            <a:br>
              <a:rPr lang="en-US" sz="2400" dirty="0">
                <a:effectLst>
                  <a:outerShdw blurRad="38100" dist="38100" dir="2700000" algn="tl">
                    <a:srgbClr val="000000"/>
                  </a:outerShdw>
                </a:effectLst>
                <a:latin typeface="+mj-lt"/>
              </a:rPr>
            </a:br>
            <a:r>
              <a:rPr lang="en-US" sz="2400" dirty="0">
                <a:effectLst>
                  <a:outerShdw blurRad="38100" dist="38100" dir="2700000" algn="tl">
                    <a:srgbClr val="000000"/>
                  </a:outerShdw>
                </a:effectLst>
                <a:latin typeface="+mj-lt"/>
              </a:rPr>
              <a:t>hydrogen bonding, </a:t>
            </a:r>
            <a:br>
              <a:rPr lang="en-US" sz="2400" dirty="0">
                <a:effectLst>
                  <a:outerShdw blurRad="38100" dist="38100" dir="2700000" algn="tl">
                    <a:srgbClr val="000000"/>
                  </a:outerShdw>
                </a:effectLst>
                <a:latin typeface="+mj-lt"/>
              </a:rPr>
            </a:br>
            <a:r>
              <a:rPr lang="en-US" sz="2400" dirty="0">
                <a:effectLst>
                  <a:outerShdw blurRad="38100" dist="38100" dir="2700000" algn="tl">
                    <a:srgbClr val="000000"/>
                  </a:outerShdw>
                </a:effectLst>
                <a:latin typeface="+mj-lt"/>
              </a:rPr>
              <a:t>electric charge, </a:t>
            </a:r>
            <a:br>
              <a:rPr lang="en-US" sz="2400" dirty="0">
                <a:effectLst>
                  <a:outerShdw blurRad="38100" dist="38100" dir="2700000" algn="tl">
                    <a:srgbClr val="000000"/>
                  </a:outerShdw>
                </a:effectLst>
                <a:latin typeface="+mj-lt"/>
              </a:rPr>
            </a:br>
            <a:r>
              <a:rPr lang="en-US" sz="2400" dirty="0">
                <a:effectLst>
                  <a:outerShdw blurRad="38100" dist="38100" dir="2700000" algn="tl">
                    <a:srgbClr val="000000"/>
                  </a:outerShdw>
                </a:effectLst>
                <a:latin typeface="+mj-lt"/>
              </a:rPr>
              <a:t>ionic bonding, </a:t>
            </a:r>
            <a:br>
              <a:rPr lang="en-US" sz="2400" dirty="0">
                <a:effectLst>
                  <a:outerShdw blurRad="38100" dist="38100" dir="2700000" algn="tl">
                    <a:srgbClr val="000000"/>
                  </a:outerShdw>
                </a:effectLst>
                <a:latin typeface="+mj-lt"/>
              </a:rPr>
            </a:br>
            <a:r>
              <a:rPr lang="en-US" sz="2400" dirty="0">
                <a:effectLst>
                  <a:outerShdw blurRad="38100" dist="38100" dir="2700000" algn="tl">
                    <a:srgbClr val="000000"/>
                  </a:outerShdw>
                </a:effectLst>
                <a:latin typeface="+mj-lt"/>
              </a:rPr>
              <a:t>covalent bonding, </a:t>
            </a:r>
            <a:br>
              <a:rPr lang="en-US" sz="2400" dirty="0">
                <a:effectLst>
                  <a:outerShdw blurRad="38100" dist="38100" dir="2700000" algn="tl">
                    <a:srgbClr val="000000"/>
                  </a:outerShdw>
                </a:effectLst>
                <a:latin typeface="+mj-lt"/>
              </a:rPr>
            </a:br>
            <a:r>
              <a:rPr lang="en-US" sz="2400" dirty="0" err="1">
                <a:effectLst>
                  <a:outerShdw blurRad="38100" dist="38100" dir="2700000" algn="tl">
                    <a:srgbClr val="000000"/>
                  </a:outerShdw>
                </a:effectLst>
                <a:latin typeface="+mj-lt"/>
              </a:rPr>
              <a:t>hydrophobicity</a:t>
            </a:r>
            <a:r>
              <a:rPr lang="en-US" sz="2400" dirty="0">
                <a:effectLst>
                  <a:outerShdw blurRad="38100" dist="38100" dir="2700000" algn="tl">
                    <a:srgbClr val="000000"/>
                  </a:outerShdw>
                </a:effectLst>
                <a:latin typeface="+mj-lt"/>
              </a:rPr>
              <a:t>, </a:t>
            </a:r>
            <a:br>
              <a:rPr lang="en-US" sz="2400" dirty="0">
                <a:effectLst>
                  <a:outerShdw blurRad="38100" dist="38100" dir="2700000" algn="tl">
                    <a:srgbClr val="000000"/>
                  </a:outerShdw>
                </a:effectLst>
                <a:latin typeface="+mj-lt"/>
              </a:rPr>
            </a:br>
            <a:r>
              <a:rPr lang="en-US" sz="2400" dirty="0" err="1">
                <a:effectLst>
                  <a:outerShdw blurRad="38100" dist="38100" dir="2700000" algn="tl">
                    <a:srgbClr val="000000"/>
                  </a:outerShdw>
                </a:effectLst>
                <a:latin typeface="+mj-lt"/>
              </a:rPr>
              <a:t>hydrophilicity</a:t>
            </a:r>
            <a:r>
              <a:rPr lang="en-US" sz="2400" dirty="0">
                <a:effectLst>
                  <a:outerShdw blurRad="38100" dist="38100" dir="2700000" algn="tl">
                    <a:srgbClr val="000000"/>
                  </a:outerShdw>
                </a:effectLst>
                <a:latin typeface="+mj-lt"/>
              </a:rPr>
              <a:t> and quantum mechanical tunneling.</a:t>
            </a:r>
            <a:br>
              <a:rPr lang="en-US" sz="2400" dirty="0">
                <a:effectLst>
                  <a:outerShdw blurRad="38100" dist="38100" dir="2700000" algn="tl">
                    <a:srgbClr val="000000"/>
                  </a:outerShdw>
                </a:effectLst>
                <a:latin typeface="+mj-lt"/>
              </a:rPr>
            </a:br>
            <a:endParaRPr lang="en-US" sz="2400" dirty="0">
              <a:effectLst>
                <a:outerShdw blurRad="38100" dist="38100" dir="2700000" algn="tl">
                  <a:srgbClr val="000000"/>
                </a:outerShdw>
              </a:effectLst>
              <a:latin typeface="+mj-lt"/>
            </a:endParaRPr>
          </a:p>
        </p:txBody>
      </p:sp>
      <p:pic>
        <p:nvPicPr>
          <p:cNvPr id="3" name="صورة 4" descr="greentubes.jpg"/>
          <p:cNvPicPr>
            <a:picLocks noChangeAspect="1"/>
          </p:cNvPicPr>
          <p:nvPr/>
        </p:nvPicPr>
        <p:blipFill>
          <a:blip r:embed="rId2"/>
          <a:stretch>
            <a:fillRect/>
          </a:stretch>
        </p:blipFill>
        <p:spPr>
          <a:xfrm>
            <a:off x="5410200" y="3124200"/>
            <a:ext cx="3124200" cy="1829974"/>
          </a:xfrm>
          <a:prstGeom prst="rect">
            <a:avLst/>
          </a:prstGeom>
          <a:effectLst>
            <a:glow rad="228600">
              <a:schemeClr val="accent3">
                <a:satMod val="175000"/>
                <a:alpha val="40000"/>
              </a:schemeClr>
            </a:glo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ko-KR" altLang="en-US"/>
          </a:p>
        </p:txBody>
      </p:sp>
      <p:sp>
        <p:nvSpPr>
          <p:cNvPr id="3" name="Text Box 3"/>
          <p:cNvSpPr txBox="1">
            <a:spLocks noChangeArrowheads="1"/>
          </p:cNvSpPr>
          <p:nvPr/>
        </p:nvSpPr>
        <p:spPr bwMode="auto">
          <a:xfrm>
            <a:off x="0" y="914400"/>
            <a:ext cx="8915400" cy="830997"/>
          </a:xfrm>
          <a:prstGeom prst="rect">
            <a:avLst/>
          </a:prstGeom>
          <a:noFill/>
          <a:ln w="12700">
            <a:noFill/>
            <a:miter lim="800000"/>
            <a:headEnd/>
            <a:tailEnd/>
          </a:ln>
        </p:spPr>
        <p:txBody>
          <a:bodyPr wrap="square">
            <a:spAutoFit/>
          </a:bodyPr>
          <a:lstStyle/>
          <a:p>
            <a:pPr algn="ctr" eaLnBrk="0" latinLnBrk="0" hangingPunct="0"/>
            <a:r>
              <a:rPr kumimoji="0" lang="en-US" altLang="ko-KR" sz="2400" dirty="0">
                <a:latin typeface="Arial" charset="0"/>
              </a:rPr>
              <a:t>The melting point of gold particles decreases dramatically as the particle size gets below 5 nm</a:t>
            </a:r>
          </a:p>
        </p:txBody>
      </p:sp>
      <p:pic>
        <p:nvPicPr>
          <p:cNvPr id="4" name="Picture 4"/>
          <p:cNvPicPr>
            <a:picLocks noChangeAspect="1" noChangeArrowheads="1"/>
          </p:cNvPicPr>
          <p:nvPr/>
        </p:nvPicPr>
        <p:blipFill>
          <a:blip r:embed="rId2"/>
          <a:srcRect/>
          <a:stretch>
            <a:fillRect/>
          </a:stretch>
        </p:blipFill>
        <p:spPr bwMode="auto">
          <a:xfrm>
            <a:off x="228600" y="2057400"/>
            <a:ext cx="8686800" cy="4465638"/>
          </a:xfrm>
          <a:prstGeom prst="rect">
            <a:avLst/>
          </a:prstGeom>
          <a:noFill/>
          <a:ln w="9525">
            <a:noFill/>
            <a:miter lim="800000"/>
            <a:headEnd/>
            <a:tailEnd/>
          </a:ln>
        </p:spPr>
      </p:pic>
      <p:sp>
        <p:nvSpPr>
          <p:cNvPr id="5" name="Text Box 5"/>
          <p:cNvSpPr txBox="1">
            <a:spLocks noChangeArrowheads="1"/>
          </p:cNvSpPr>
          <p:nvPr/>
        </p:nvSpPr>
        <p:spPr bwMode="auto">
          <a:xfrm>
            <a:off x="762000" y="6581001"/>
            <a:ext cx="4724400" cy="276999"/>
          </a:xfrm>
          <a:prstGeom prst="rect">
            <a:avLst/>
          </a:prstGeom>
          <a:noFill/>
          <a:ln w="12700">
            <a:noFill/>
            <a:miter lim="800000"/>
            <a:headEnd/>
            <a:tailEnd/>
          </a:ln>
        </p:spPr>
        <p:txBody>
          <a:bodyPr wrap="square">
            <a:spAutoFit/>
          </a:bodyPr>
          <a:lstStyle/>
          <a:p>
            <a:pPr eaLnBrk="0" latinLnBrk="0" hangingPunct="0"/>
            <a:r>
              <a:rPr kumimoji="0" lang="en-US" altLang="ko-KR" sz="1200" b="1" dirty="0">
                <a:latin typeface="Times" pitchFamily="18" charset="0"/>
              </a:rPr>
              <a:t>Source: </a:t>
            </a:r>
            <a:r>
              <a:rPr kumimoji="0" lang="en-US" altLang="ko-KR" sz="1200" b="1" dirty="0" err="1">
                <a:latin typeface="Times" pitchFamily="18" charset="0"/>
              </a:rPr>
              <a:t>Nanoscale</a:t>
            </a:r>
            <a:r>
              <a:rPr kumimoji="0" lang="en-US" altLang="ko-KR" sz="1200" b="1" dirty="0">
                <a:latin typeface="Times" pitchFamily="18" charset="0"/>
              </a:rPr>
              <a:t> Materials in Chemistry, Wiley, 2001</a:t>
            </a:r>
          </a:p>
        </p:txBody>
      </p:sp>
      <p:sp>
        <p:nvSpPr>
          <p:cNvPr id="6" name="Text Box 6"/>
          <p:cNvSpPr txBox="1">
            <a:spLocks noChangeArrowheads="1"/>
          </p:cNvSpPr>
          <p:nvPr/>
        </p:nvSpPr>
        <p:spPr bwMode="auto">
          <a:xfrm>
            <a:off x="3505200" y="3886200"/>
            <a:ext cx="4495800" cy="707886"/>
          </a:xfrm>
          <a:prstGeom prst="rect">
            <a:avLst/>
          </a:prstGeom>
          <a:noFill/>
          <a:ln w="9525">
            <a:noFill/>
            <a:miter lim="800000"/>
            <a:headEnd/>
            <a:tailEnd/>
          </a:ln>
        </p:spPr>
        <p:txBody>
          <a:bodyPr>
            <a:spAutoFit/>
          </a:bodyPr>
          <a:lstStyle/>
          <a:p>
            <a:pPr algn="ctr" latinLnBrk="0">
              <a:spcBef>
                <a:spcPct val="50000"/>
              </a:spcBef>
            </a:pPr>
            <a:r>
              <a:rPr kumimoji="0" lang="en-US" altLang="ko-KR" sz="4000" b="1" i="1" dirty="0">
                <a:solidFill>
                  <a:schemeClr val="tx2"/>
                </a:solidFill>
                <a:latin typeface="Arial" charset="0"/>
              </a:rPr>
              <a:t>Melting Point</a:t>
            </a:r>
          </a:p>
        </p:txBody>
      </p:sp>
      <p:sp>
        <p:nvSpPr>
          <p:cNvPr id="7" name="Rectangle 6"/>
          <p:cNvSpPr/>
          <p:nvPr/>
        </p:nvSpPr>
        <p:spPr>
          <a:xfrm>
            <a:off x="762000" y="152400"/>
            <a:ext cx="7086600" cy="646331"/>
          </a:xfrm>
          <a:prstGeom prst="rect">
            <a:avLst/>
          </a:prstGeom>
        </p:spPr>
        <p:txBody>
          <a:bodyPr wrap="square">
            <a:spAutoFit/>
          </a:bodyPr>
          <a:lstStyle/>
          <a:p>
            <a:pPr latinLnBrk="0">
              <a:spcBef>
                <a:spcPct val="50000"/>
              </a:spcBef>
            </a:pPr>
            <a:r>
              <a:rPr lang="en-US" sz="3600" b="1" i="1" dirty="0" smtClean="0">
                <a:latin typeface="Times New Roman" pitchFamily="18" charset="0"/>
                <a:cs typeface="Times New Roman" pitchFamily="18" charset="0"/>
              </a:rPr>
              <a:t>Properties of </a:t>
            </a:r>
            <a:r>
              <a:rPr lang="en-US" sz="3600" b="1" i="1" dirty="0" err="1" smtClean="0">
                <a:latin typeface="Times New Roman" pitchFamily="18" charset="0"/>
                <a:cs typeface="Times New Roman" pitchFamily="18" charset="0"/>
              </a:rPr>
              <a:t>Nano</a:t>
            </a:r>
            <a:r>
              <a:rPr lang="en-US" sz="3600" b="1" i="1" dirty="0" smtClean="0">
                <a:latin typeface="Times New Roman" pitchFamily="18" charset="0"/>
                <a:cs typeface="Times New Roman" pitchFamily="18" charset="0"/>
              </a:rPr>
              <a:t> materials</a:t>
            </a:r>
            <a:endParaRPr lang="en-US" altLang="ko-KR" sz="3600" b="1" i="1" dirty="0">
              <a:solidFill>
                <a:schemeClr val="tx2"/>
              </a:solidFill>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228600"/>
            <a:ext cx="6553200" cy="646331"/>
          </a:xfrm>
          <a:prstGeom prst="rect">
            <a:avLst/>
          </a:prstGeom>
          <a:noFill/>
          <a:ln w="9525">
            <a:noFill/>
            <a:miter lim="800000"/>
            <a:headEnd/>
            <a:tailEnd/>
          </a:ln>
        </p:spPr>
        <p:txBody>
          <a:bodyPr>
            <a:spAutoFit/>
          </a:bodyPr>
          <a:lstStyle/>
          <a:p>
            <a:pPr latinLnBrk="0">
              <a:spcBef>
                <a:spcPct val="50000"/>
              </a:spcBef>
            </a:pPr>
            <a:r>
              <a:rPr lang="en-US" sz="3600" b="1" i="1" dirty="0" smtClean="0">
                <a:latin typeface="Times New Roman" pitchFamily="18" charset="0"/>
                <a:cs typeface="Times New Roman" pitchFamily="18" charset="0"/>
              </a:rPr>
              <a:t>Properties of </a:t>
            </a:r>
            <a:r>
              <a:rPr lang="en-US" sz="3600" b="1" i="1" dirty="0" err="1" smtClean="0">
                <a:latin typeface="Times New Roman" pitchFamily="18" charset="0"/>
                <a:cs typeface="Times New Roman" pitchFamily="18" charset="0"/>
              </a:rPr>
              <a:t>Nano</a:t>
            </a:r>
            <a:r>
              <a:rPr lang="en-US" sz="3600" b="1" i="1" dirty="0" smtClean="0">
                <a:latin typeface="Times New Roman" pitchFamily="18" charset="0"/>
                <a:cs typeface="Times New Roman" pitchFamily="18" charset="0"/>
              </a:rPr>
              <a:t> materials</a:t>
            </a:r>
            <a:endParaRPr lang="en-US" altLang="ko-KR" sz="3600" b="1" i="1" dirty="0">
              <a:solidFill>
                <a:schemeClr val="tx2"/>
              </a:solidFill>
            </a:endParaRPr>
          </a:p>
        </p:txBody>
      </p:sp>
      <p:pic>
        <p:nvPicPr>
          <p:cNvPr id="3" name="Picture 7" descr="http://www.scienceinschool.org/repository/images/issue10nanotechnology2.jpg"/>
          <p:cNvPicPr>
            <a:picLocks noChangeAspect="1" noChangeArrowheads="1"/>
          </p:cNvPicPr>
          <p:nvPr/>
        </p:nvPicPr>
        <p:blipFill>
          <a:blip r:embed="rId2"/>
          <a:srcRect/>
          <a:stretch>
            <a:fillRect/>
          </a:stretch>
        </p:blipFill>
        <p:spPr bwMode="auto">
          <a:xfrm>
            <a:off x="762000" y="1219200"/>
            <a:ext cx="2806700" cy="3505200"/>
          </a:xfrm>
          <a:prstGeom prst="rect">
            <a:avLst/>
          </a:prstGeom>
          <a:noFill/>
          <a:ln w="9525">
            <a:noFill/>
            <a:miter lim="800000"/>
            <a:headEnd/>
            <a:tailEnd/>
          </a:ln>
        </p:spPr>
      </p:pic>
      <p:sp>
        <p:nvSpPr>
          <p:cNvPr id="4" name="Rectangle 3"/>
          <p:cNvSpPr>
            <a:spLocks noChangeArrowheads="1"/>
          </p:cNvSpPr>
          <p:nvPr/>
        </p:nvSpPr>
        <p:spPr bwMode="auto">
          <a:xfrm>
            <a:off x="0" y="4784724"/>
            <a:ext cx="6019800" cy="830997"/>
          </a:xfrm>
          <a:prstGeom prst="rect">
            <a:avLst/>
          </a:prstGeom>
          <a:noFill/>
          <a:ln w="9525">
            <a:noFill/>
            <a:miter lim="800000"/>
            <a:headEnd/>
            <a:tailEnd/>
          </a:ln>
        </p:spPr>
        <p:txBody>
          <a:bodyPr wrap="square">
            <a:spAutoFit/>
          </a:bodyPr>
          <a:lstStyle/>
          <a:p>
            <a:pPr marL="1031875" lvl="1" indent="-460375" algn="l">
              <a:spcBef>
                <a:spcPct val="50000"/>
              </a:spcBef>
              <a:buClr>
                <a:srgbClr val="CC0099"/>
              </a:buClr>
            </a:pPr>
            <a:r>
              <a:rPr lang="en-US" sz="2400" b="1" dirty="0" smtClean="0">
                <a:cs typeface="Arial Unicode MS" charset="0"/>
              </a:rPr>
              <a:t>Optical </a:t>
            </a:r>
            <a:r>
              <a:rPr lang="en-US" sz="2400" b="1" dirty="0">
                <a:cs typeface="Arial Unicode MS" charset="0"/>
              </a:rPr>
              <a:t>properties – color changes with size </a:t>
            </a:r>
          </a:p>
        </p:txBody>
      </p:sp>
      <p:pic>
        <p:nvPicPr>
          <p:cNvPr id="5" name="Picture 6"/>
          <p:cNvPicPr>
            <a:picLocks noChangeAspect="1" noChangeArrowheads="1"/>
          </p:cNvPicPr>
          <p:nvPr/>
        </p:nvPicPr>
        <p:blipFill>
          <a:blip r:embed="rId3"/>
          <a:srcRect r="5058"/>
          <a:stretch>
            <a:fillRect/>
          </a:stretch>
        </p:blipFill>
        <p:spPr bwMode="auto">
          <a:xfrm>
            <a:off x="3429000" y="1143000"/>
            <a:ext cx="5715000" cy="3048000"/>
          </a:xfrm>
          <a:prstGeom prst="rect">
            <a:avLst/>
          </a:prstGeom>
          <a:noFill/>
          <a:ln w="9525">
            <a:noFill/>
            <a:miter lim="800000"/>
            <a:headEnd/>
            <a:tailEnd/>
          </a:ln>
        </p:spPr>
      </p:pic>
      <p:pic>
        <p:nvPicPr>
          <p:cNvPr id="6" name="Picture 1"/>
          <p:cNvPicPr>
            <a:picLocks noChangeAspect="1" noChangeArrowheads="1"/>
          </p:cNvPicPr>
          <p:nvPr/>
        </p:nvPicPr>
        <p:blipFill>
          <a:blip r:embed="rId4"/>
          <a:srcRect/>
          <a:stretch>
            <a:fillRect/>
          </a:stretch>
        </p:blipFill>
        <p:spPr bwMode="auto">
          <a:xfrm>
            <a:off x="5791200" y="4267200"/>
            <a:ext cx="2362200" cy="23987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شكل للمساحة السطحية مع الحجم"/>
          <p:cNvPicPr>
            <a:picLocks noChangeAspect="1" noChangeArrowheads="1"/>
          </p:cNvPicPr>
          <p:nvPr/>
        </p:nvPicPr>
        <p:blipFill>
          <a:blip r:embed="rId2"/>
          <a:srcRect/>
          <a:stretch>
            <a:fillRect/>
          </a:stretch>
        </p:blipFill>
        <p:spPr bwMode="auto">
          <a:xfrm>
            <a:off x="0" y="1162050"/>
            <a:ext cx="9144000" cy="5695950"/>
          </a:xfrm>
          <a:prstGeom prst="rect">
            <a:avLst/>
          </a:prstGeom>
          <a:noFill/>
          <a:ln w="9525">
            <a:noFill/>
            <a:miter lim="800000"/>
            <a:headEnd/>
            <a:tailEnd/>
          </a:ln>
        </p:spPr>
      </p:pic>
      <p:sp>
        <p:nvSpPr>
          <p:cNvPr id="3" name="مستطيل 2"/>
          <p:cNvSpPr>
            <a:spLocks noChangeArrowheads="1"/>
          </p:cNvSpPr>
          <p:nvPr/>
        </p:nvSpPr>
        <p:spPr bwMode="auto">
          <a:xfrm>
            <a:off x="152400" y="0"/>
            <a:ext cx="8839200" cy="1008289"/>
          </a:xfrm>
          <a:prstGeom prst="rect">
            <a:avLst/>
          </a:prstGeom>
          <a:noFill/>
          <a:ln w="9525">
            <a:noFill/>
            <a:miter lim="800000"/>
            <a:headEnd/>
            <a:tailEnd/>
          </a:ln>
        </p:spPr>
        <p:txBody>
          <a:bodyPr wrap="square">
            <a:spAutoFit/>
          </a:bodyPr>
          <a:lstStyle/>
          <a:p>
            <a:pPr eaLnBrk="0" hangingPunct="0">
              <a:lnSpc>
                <a:spcPct val="93000"/>
              </a:lnSpc>
              <a:buClr>
                <a:srgbClr val="FFFFFF"/>
              </a:buClr>
              <a:buSzPct val="100000"/>
            </a:pPr>
            <a:r>
              <a:rPr lang="en-US" sz="3600" b="1" i="1" dirty="0" smtClean="0">
                <a:latin typeface="Times New Roman" pitchFamily="18" charset="0"/>
                <a:cs typeface="Times New Roman" pitchFamily="18" charset="0"/>
              </a:rPr>
              <a:t>Properties of </a:t>
            </a:r>
            <a:r>
              <a:rPr lang="en-US" sz="3600" b="1" i="1" dirty="0" err="1" smtClean="0">
                <a:latin typeface="Times New Roman" pitchFamily="18" charset="0"/>
                <a:cs typeface="Times New Roman" pitchFamily="18" charset="0"/>
              </a:rPr>
              <a:t>Nano</a:t>
            </a:r>
            <a:r>
              <a:rPr lang="en-US" sz="3600" b="1" i="1" dirty="0" smtClean="0">
                <a:latin typeface="Times New Roman" pitchFamily="18" charset="0"/>
                <a:cs typeface="Times New Roman" pitchFamily="18" charset="0"/>
              </a:rPr>
              <a:t> materials                   </a:t>
            </a:r>
            <a:r>
              <a:rPr lang="en-US" sz="2800" b="1" dirty="0" smtClean="0">
                <a:solidFill>
                  <a:srgbClr val="FF0000"/>
                </a:solidFill>
                <a:latin typeface="+mj-lt"/>
              </a:rPr>
              <a:t>Surface </a:t>
            </a:r>
            <a:r>
              <a:rPr lang="en-US" sz="2800" b="1" dirty="0">
                <a:solidFill>
                  <a:srgbClr val="FF0000"/>
                </a:solidFill>
                <a:latin typeface="+mj-lt"/>
              </a:rPr>
              <a:t>area dependence on particle size</a:t>
            </a:r>
            <a:endParaRPr lang="ar-IQ" sz="2800" b="1" dirty="0">
              <a:solidFill>
                <a:srgbClr val="FF0000"/>
              </a:solidFill>
              <a:latin typeface="+mj-lt"/>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6308725"/>
          </a:xfrm>
        </p:spPr>
        <p:txBody>
          <a:bodyPr/>
          <a:lstStyle/>
          <a:p>
            <a:r>
              <a:rPr lang="en-US" i="1" dirty="0" err="1" smtClean="0"/>
              <a:t>Nano</a:t>
            </a:r>
            <a:r>
              <a:rPr lang="en-US" i="1" dirty="0" smtClean="0"/>
              <a:t> Materials</a:t>
            </a:r>
            <a:br>
              <a:rPr lang="en-US" i="1" dirty="0" smtClean="0"/>
            </a:br>
            <a:r>
              <a:rPr lang="en-US" sz="3200" i="1" dirty="0" smtClean="0"/>
              <a:t/>
            </a:r>
            <a:br>
              <a:rPr lang="en-US" sz="3200" i="1" dirty="0" smtClean="0"/>
            </a:br>
            <a:r>
              <a:rPr lang="en-US" sz="3200" i="1" dirty="0" smtClean="0"/>
              <a:t>- </a:t>
            </a:r>
            <a:r>
              <a:rPr lang="en-US" sz="3200" dirty="0" err="1" smtClean="0"/>
              <a:t>Nano</a:t>
            </a:r>
            <a:r>
              <a:rPr lang="en-US" sz="3200" dirty="0" smtClean="0"/>
              <a:t> particles are of interest </a:t>
            </a:r>
            <a:r>
              <a:rPr lang="en-US" sz="3200" dirty="0" smtClean="0">
                <a:solidFill>
                  <a:srgbClr val="FF0000"/>
                </a:solidFill>
              </a:rPr>
              <a:t>because of the new properties</a:t>
            </a:r>
            <a:r>
              <a:rPr lang="en-US" sz="3200" dirty="0" smtClean="0"/>
              <a:t> (such as chemical reactivity and optical </a:t>
            </a:r>
            <a:r>
              <a:rPr lang="en-US" sz="3200" dirty="0" err="1" smtClean="0"/>
              <a:t>behaviour</a:t>
            </a:r>
            <a:r>
              <a:rPr lang="en-US" sz="3200" dirty="0" smtClean="0"/>
              <a:t>) that </a:t>
            </a:r>
            <a:r>
              <a:rPr lang="en-US" sz="3200" dirty="0" smtClean="0">
                <a:solidFill>
                  <a:srgbClr val="FF0000"/>
                </a:solidFill>
              </a:rPr>
              <a:t>they exhibit </a:t>
            </a:r>
            <a:r>
              <a:rPr lang="en-US" sz="3200" dirty="0" smtClean="0"/>
              <a:t>compared with larger particles of the same materials</a:t>
            </a:r>
            <a:r>
              <a:rPr lang="en-US" dirty="0" smtClean="0"/>
              <a:t>. </a:t>
            </a:r>
            <a:br>
              <a:rPr lang="en-US" dirty="0" smtClean="0"/>
            </a:br>
            <a:endParaRPr lang="en-US" i="1"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Rot="1" noChangeArrowheads="1"/>
          </p:cNvSpPr>
          <p:nvPr>
            <p:ph idx="1"/>
          </p:nvPr>
        </p:nvSpPr>
        <p:spPr>
          <a:xfrm>
            <a:off x="0" y="0"/>
            <a:ext cx="9144000" cy="6858000"/>
          </a:xfrm>
        </p:spPr>
        <p:txBody>
          <a:bodyPr/>
          <a:lstStyle/>
          <a:p>
            <a:pPr algn="ctr" eaLnBrk="1" hangingPunct="1">
              <a:buFont typeface="Wingdings" pitchFamily="2" charset="2"/>
              <a:buNone/>
              <a:defRPr/>
            </a:pPr>
            <a:endParaRPr lang="en-US" sz="4400" b="1" dirty="0" smtClean="0">
              <a:solidFill>
                <a:schemeClr val="folHlink"/>
              </a:solidFill>
            </a:endParaRPr>
          </a:p>
          <a:p>
            <a:r>
              <a:rPr lang="en-US" sz="4400" b="1" dirty="0" smtClean="0"/>
              <a:t>Immobilization of </a:t>
            </a:r>
            <a:r>
              <a:rPr lang="en-US" sz="4400" b="1" dirty="0" err="1" smtClean="0"/>
              <a:t>Cd</a:t>
            </a:r>
            <a:r>
              <a:rPr lang="en-US" sz="4400" b="1" dirty="0" smtClean="0"/>
              <a:t> and </a:t>
            </a:r>
            <a:r>
              <a:rPr lang="en-US" sz="4400" b="1" dirty="0" err="1" smtClean="0"/>
              <a:t>Pb</a:t>
            </a:r>
            <a:r>
              <a:rPr lang="en-US" sz="4400" b="1" dirty="0" smtClean="0"/>
              <a:t> in Polluted Soils Using </a:t>
            </a:r>
            <a:r>
              <a:rPr lang="en-US" sz="4400" b="1" dirty="0" err="1" smtClean="0"/>
              <a:t>Nano</a:t>
            </a:r>
            <a:r>
              <a:rPr lang="en-US" sz="4400" b="1" dirty="0" smtClean="0"/>
              <a:t> Particles</a:t>
            </a:r>
            <a:endParaRPr lang="en-US" sz="4400" dirty="0" smtClean="0"/>
          </a:p>
          <a:p>
            <a:pPr algn="ctr" eaLnBrk="1" hangingPunct="1">
              <a:buFont typeface="Wingdings" pitchFamily="2" charset="2"/>
              <a:buNone/>
              <a:defRPr/>
            </a:pPr>
            <a:endParaRPr lang="en-US" b="1" dirty="0" smtClean="0">
              <a:solidFill>
                <a:schemeClr val="folHlink"/>
              </a:solidFill>
            </a:endParaRPr>
          </a:p>
          <a:p>
            <a:pPr algn="ctr" eaLnBrk="1" hangingPunct="1">
              <a:buFont typeface="Wingdings" pitchFamily="2" charset="2"/>
              <a:buNone/>
              <a:defRPr/>
            </a:pPr>
            <a:r>
              <a:rPr lang="en-US" sz="4000" b="1" dirty="0" smtClean="0">
                <a:solidFill>
                  <a:srgbClr val="000000"/>
                </a:solidFill>
              </a:rPr>
              <a:t>by</a:t>
            </a:r>
          </a:p>
          <a:p>
            <a:pPr algn="ctr" eaLnBrk="1" hangingPunct="1">
              <a:buFont typeface="Wingdings" pitchFamily="2" charset="2"/>
              <a:buNone/>
              <a:defRPr/>
            </a:pPr>
            <a:endParaRPr lang="en-US" b="1" dirty="0" smtClean="0">
              <a:solidFill>
                <a:schemeClr val="folHlink"/>
              </a:solidFill>
            </a:endParaRPr>
          </a:p>
          <a:p>
            <a:pPr algn="ctr" eaLnBrk="1" hangingPunct="1">
              <a:buFont typeface="Wingdings" pitchFamily="2" charset="2"/>
              <a:buNone/>
              <a:defRPr/>
            </a:pPr>
            <a:r>
              <a:rPr lang="en-US" b="1" i="1" dirty="0" smtClean="0">
                <a:solidFill>
                  <a:srgbClr val="000000"/>
                </a:solidFill>
              </a:rPr>
              <a:t>Dr. Mohamed . I. D. </a:t>
            </a:r>
            <a:r>
              <a:rPr lang="en-US" b="1" i="1" dirty="0" err="1" smtClean="0">
                <a:solidFill>
                  <a:srgbClr val="000000"/>
                </a:solidFill>
              </a:rPr>
              <a:t>Helal</a:t>
            </a:r>
            <a:endParaRPr lang="en-US" b="1" i="1" dirty="0" smtClean="0">
              <a:solidFill>
                <a:srgbClr val="000000"/>
              </a:solidFill>
            </a:endParaRPr>
          </a:p>
          <a:p>
            <a:pPr algn="ctr" eaLnBrk="1" hangingPunct="1">
              <a:buFont typeface="Wingdings" pitchFamily="2" charset="2"/>
              <a:buNone/>
              <a:defRPr/>
            </a:pPr>
            <a:r>
              <a:rPr lang="en-US" sz="2400" b="1" i="1" dirty="0" smtClean="0">
                <a:solidFill>
                  <a:srgbClr val="000000"/>
                </a:solidFill>
              </a:rPr>
              <a:t>Prof. Soil Sci. Dept., Fac. of Agric.,</a:t>
            </a:r>
          </a:p>
          <a:p>
            <a:pPr algn="ctr" eaLnBrk="1" hangingPunct="1">
              <a:buFont typeface="Wingdings" pitchFamily="2" charset="2"/>
              <a:buNone/>
              <a:defRPr/>
            </a:pPr>
            <a:r>
              <a:rPr lang="en-US" sz="2400" b="1" i="1" dirty="0" smtClean="0">
                <a:solidFill>
                  <a:srgbClr val="000000"/>
                </a:solidFill>
              </a:rPr>
              <a:t>Cairo University</a:t>
            </a:r>
          </a:p>
          <a:p>
            <a:pPr algn="ctr" eaLnBrk="1" hangingPunct="1">
              <a:buFont typeface="Wingdings" pitchFamily="2" charset="2"/>
              <a:buNone/>
              <a:defRPr/>
            </a:pPr>
            <a:endParaRPr lang="en-US" sz="2400" b="1" i="1" dirty="0" smtClean="0">
              <a:solidFill>
                <a:srgbClr val="FF6600"/>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52400" y="152400"/>
            <a:ext cx="8839200" cy="990600"/>
          </a:xfrm>
          <a:prstGeom prst="rect">
            <a:avLst/>
          </a:prstGeom>
        </p:spPr>
        <p:txBody>
          <a:bodyPr/>
          <a:lstStyle/>
          <a:p>
            <a:pPr lvl="0">
              <a:defRPr/>
            </a:pPr>
            <a:r>
              <a:rPr kumimoji="0" lang="en-U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Carbon </a:t>
            </a:r>
            <a:r>
              <a:rPr kumimoji="0" lang="en-US" sz="4000" b="0" i="0" u="none" strike="noStrike" kern="0" cap="none" spc="0" normalizeH="0" baseline="0" noProof="0" dirty="0" err="1" smtClean="0">
                <a:ln>
                  <a:noFill/>
                </a:ln>
                <a:solidFill>
                  <a:schemeClr val="tx2"/>
                </a:solidFill>
                <a:effectLst>
                  <a:outerShdw blurRad="38100" dist="38100" dir="2700000" algn="tl">
                    <a:srgbClr val="000000"/>
                  </a:outerShdw>
                </a:effectLst>
                <a:uLnTx/>
                <a:uFillTx/>
                <a:latin typeface="+mj-lt"/>
                <a:ea typeface="+mj-ea"/>
                <a:cs typeface="+mj-cs"/>
              </a:rPr>
              <a:t>Nano</a:t>
            </a:r>
            <a:r>
              <a:rPr kumimoji="0" lang="en-U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Tube and </a:t>
            </a:r>
            <a:r>
              <a:rPr lang="en-US" sz="4000" kern="0" dirty="0" smtClean="0">
                <a:solidFill>
                  <a:schemeClr val="tx2"/>
                </a:solidFill>
                <a:effectLst>
                  <a:outerShdw blurRad="38100" dist="38100" dir="2700000" algn="tl">
                    <a:srgbClr val="000000"/>
                  </a:outerShdw>
                </a:effectLst>
              </a:rPr>
              <a:t>Carbon Sixty </a:t>
            </a:r>
            <a:r>
              <a:rPr kumimoji="0" lang="en-U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p>
        </p:txBody>
      </p:sp>
      <p:grpSp>
        <p:nvGrpSpPr>
          <p:cNvPr id="3" name="Group 9"/>
          <p:cNvGrpSpPr>
            <a:grpSpLocks/>
          </p:cNvGrpSpPr>
          <p:nvPr/>
        </p:nvGrpSpPr>
        <p:grpSpPr bwMode="auto">
          <a:xfrm>
            <a:off x="914400" y="1524000"/>
            <a:ext cx="3124200" cy="4170193"/>
            <a:chOff x="816" y="1872"/>
            <a:chExt cx="1826" cy="2325"/>
          </a:xfrm>
        </p:grpSpPr>
        <p:pic>
          <p:nvPicPr>
            <p:cNvPr id="4" name="Picture 4" descr="bucky[1]"/>
            <p:cNvPicPr>
              <a:picLocks noChangeAspect="1" noChangeArrowheads="1"/>
            </p:cNvPicPr>
            <p:nvPr/>
          </p:nvPicPr>
          <p:blipFill>
            <a:blip r:embed="rId2"/>
            <a:srcRect/>
            <a:stretch>
              <a:fillRect/>
            </a:stretch>
          </p:blipFill>
          <p:spPr bwMode="auto">
            <a:xfrm>
              <a:off x="861" y="1872"/>
              <a:ext cx="1781" cy="1546"/>
            </a:xfrm>
            <a:prstGeom prst="rect">
              <a:avLst/>
            </a:prstGeom>
            <a:noFill/>
            <a:ln w="9525">
              <a:noFill/>
              <a:miter lim="800000"/>
              <a:headEnd/>
              <a:tailEnd/>
            </a:ln>
          </p:spPr>
        </p:pic>
        <p:sp>
          <p:nvSpPr>
            <p:cNvPr id="5" name="Text Box 6"/>
            <p:cNvSpPr txBox="1">
              <a:spLocks noChangeArrowheads="1"/>
            </p:cNvSpPr>
            <p:nvPr/>
          </p:nvSpPr>
          <p:spPr bwMode="auto">
            <a:xfrm>
              <a:off x="816" y="3648"/>
              <a:ext cx="1826" cy="549"/>
            </a:xfrm>
            <a:prstGeom prst="rect">
              <a:avLst/>
            </a:prstGeom>
            <a:noFill/>
            <a:ln w="9525">
              <a:noFill/>
              <a:miter lim="800000"/>
              <a:headEnd/>
              <a:tailEnd/>
            </a:ln>
          </p:spPr>
          <p:txBody>
            <a:bodyPr wrap="square">
              <a:spAutoFit/>
            </a:bodyPr>
            <a:lstStyle/>
            <a:p>
              <a:pPr algn="l">
                <a:spcBef>
                  <a:spcPct val="50000"/>
                </a:spcBef>
              </a:pPr>
              <a:r>
                <a:rPr lang="en-US" sz="4000" dirty="0" smtClean="0"/>
                <a:t>  C</a:t>
              </a:r>
              <a:r>
                <a:rPr lang="en-US" b="1" dirty="0" smtClean="0"/>
                <a:t>60 : The Fluorine (discovered 1985)  </a:t>
              </a:r>
              <a:endParaRPr lang="en-US" b="1" dirty="0"/>
            </a:p>
          </p:txBody>
        </p:sp>
      </p:grpSp>
      <p:grpSp>
        <p:nvGrpSpPr>
          <p:cNvPr id="6" name="Group 8"/>
          <p:cNvGrpSpPr>
            <a:grpSpLocks/>
          </p:cNvGrpSpPr>
          <p:nvPr/>
        </p:nvGrpSpPr>
        <p:grpSpPr bwMode="auto">
          <a:xfrm>
            <a:off x="5562600" y="2362200"/>
            <a:ext cx="3200400" cy="3679826"/>
            <a:chOff x="3456" y="1728"/>
            <a:chExt cx="2016" cy="2318"/>
          </a:xfrm>
        </p:grpSpPr>
        <p:pic>
          <p:nvPicPr>
            <p:cNvPr id="7" name="Picture 5" descr="nanotech[1]"/>
            <p:cNvPicPr>
              <a:picLocks noChangeAspect="1" noChangeArrowheads="1"/>
            </p:cNvPicPr>
            <p:nvPr/>
          </p:nvPicPr>
          <p:blipFill>
            <a:blip r:embed="rId3"/>
            <a:srcRect/>
            <a:stretch>
              <a:fillRect/>
            </a:stretch>
          </p:blipFill>
          <p:spPr bwMode="auto">
            <a:xfrm>
              <a:off x="3456" y="1728"/>
              <a:ext cx="1920" cy="1584"/>
            </a:xfrm>
            <a:prstGeom prst="rect">
              <a:avLst/>
            </a:prstGeom>
            <a:noFill/>
            <a:ln w="9525">
              <a:noFill/>
              <a:miter lim="800000"/>
              <a:headEnd/>
              <a:tailEnd/>
            </a:ln>
          </p:spPr>
        </p:pic>
        <p:sp>
          <p:nvSpPr>
            <p:cNvPr id="8" name="Text Box 7"/>
            <p:cNvSpPr txBox="1">
              <a:spLocks noChangeArrowheads="1"/>
            </p:cNvSpPr>
            <p:nvPr/>
          </p:nvSpPr>
          <p:spPr bwMode="auto">
            <a:xfrm>
              <a:off x="3456" y="3600"/>
              <a:ext cx="2016" cy="446"/>
            </a:xfrm>
            <a:prstGeom prst="rect">
              <a:avLst/>
            </a:prstGeom>
            <a:noFill/>
            <a:ln w="9525">
              <a:noFill/>
              <a:miter lim="800000"/>
              <a:headEnd/>
              <a:tailEnd/>
            </a:ln>
          </p:spPr>
          <p:txBody>
            <a:bodyPr wrap="square">
              <a:spAutoFit/>
            </a:bodyPr>
            <a:lstStyle/>
            <a:p>
              <a:pPr algn="l">
                <a:spcBef>
                  <a:spcPct val="50000"/>
                </a:spcBef>
              </a:pPr>
              <a:r>
                <a:rPr lang="en-US" sz="2000" b="1" dirty="0"/>
                <a:t>Carbon </a:t>
              </a:r>
              <a:r>
                <a:rPr lang="en-US" sz="2000" b="1" dirty="0" err="1" smtClean="0"/>
                <a:t>Nano</a:t>
              </a:r>
              <a:r>
                <a:rPr lang="en-US" sz="2000" b="1" dirty="0" smtClean="0"/>
                <a:t> Tube (discovred,1991)</a:t>
              </a:r>
              <a:endParaRPr lang="en-US" sz="2000" b="1" dirty="0"/>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9CANQL1C0CACULKVICAL0TU8ECAOW62T9CA7QZY3NCAAL3Z24CAUKY9FHCA0NFGP8CADZESXRCAEI6554CADGJHM0CAHOVXI3CAY31N3RCAG29SDQCAVWTTH6CA7XR67RCAA61Q93CA07TL1KCAKKYA2Q"/>
          <p:cNvPicPr>
            <a:picLocks noChangeAspect="1" noChangeArrowheads="1"/>
          </p:cNvPicPr>
          <p:nvPr/>
        </p:nvPicPr>
        <p:blipFill>
          <a:blip r:embed="rId2"/>
          <a:srcRect/>
          <a:stretch>
            <a:fillRect/>
          </a:stretch>
        </p:blipFill>
        <p:spPr bwMode="auto">
          <a:xfrm>
            <a:off x="5181600" y="2895600"/>
            <a:ext cx="2971800" cy="2895600"/>
          </a:xfrm>
          <a:prstGeom prst="rect">
            <a:avLst/>
          </a:prstGeom>
          <a:noFill/>
          <a:ln w="9525">
            <a:noFill/>
            <a:miter lim="800000"/>
            <a:headEnd/>
            <a:tailEnd/>
          </a:ln>
        </p:spPr>
      </p:pic>
      <p:pic>
        <p:nvPicPr>
          <p:cNvPr id="3" name="Picture 6" descr="graphite[1]"/>
          <p:cNvPicPr>
            <a:picLocks noChangeAspect="1" noChangeArrowheads="1"/>
          </p:cNvPicPr>
          <p:nvPr/>
        </p:nvPicPr>
        <p:blipFill>
          <a:blip r:embed="rId3"/>
          <a:srcRect/>
          <a:stretch>
            <a:fillRect/>
          </a:stretch>
        </p:blipFill>
        <p:spPr bwMode="auto">
          <a:xfrm>
            <a:off x="1295400" y="685800"/>
            <a:ext cx="2895600" cy="2743200"/>
          </a:xfrm>
          <a:prstGeom prst="rect">
            <a:avLst/>
          </a:prstGeom>
          <a:noFill/>
          <a:ln w="9525">
            <a:noFill/>
            <a:miter lim="800000"/>
            <a:headEnd/>
            <a:tailEnd/>
          </a:ln>
        </p:spPr>
      </p:pic>
      <p:sp>
        <p:nvSpPr>
          <p:cNvPr id="4" name="Rectangle 3"/>
          <p:cNvSpPr/>
          <p:nvPr/>
        </p:nvSpPr>
        <p:spPr>
          <a:xfrm>
            <a:off x="1295400" y="3733800"/>
            <a:ext cx="1628972" cy="523220"/>
          </a:xfrm>
          <a:prstGeom prst="rect">
            <a:avLst/>
          </a:prstGeom>
        </p:spPr>
        <p:txBody>
          <a:bodyPr wrap="none">
            <a:spAutoFit/>
          </a:bodyPr>
          <a:lstStyle/>
          <a:p>
            <a:pPr algn="l">
              <a:spcBef>
                <a:spcPct val="50000"/>
              </a:spcBef>
            </a:pPr>
            <a:r>
              <a:rPr lang="en-US" sz="2800" i="1" dirty="0" smtClean="0">
                <a:latin typeface="Arial" pitchFamily="34" charset="0"/>
                <a:cs typeface="Arial" pitchFamily="34" charset="0"/>
              </a:rPr>
              <a:t>Graphite</a:t>
            </a:r>
            <a:r>
              <a:rPr lang="en-US" b="1" dirty="0" smtClean="0"/>
              <a:t> </a:t>
            </a:r>
            <a:endParaRPr lang="en-US" b="1" dirty="0"/>
          </a:p>
        </p:txBody>
      </p:sp>
      <p:sp>
        <p:nvSpPr>
          <p:cNvPr id="5" name="Rectangle 4"/>
          <p:cNvSpPr/>
          <p:nvPr/>
        </p:nvSpPr>
        <p:spPr>
          <a:xfrm>
            <a:off x="6400800" y="2133600"/>
            <a:ext cx="1625766" cy="523220"/>
          </a:xfrm>
          <a:prstGeom prst="rect">
            <a:avLst/>
          </a:prstGeom>
        </p:spPr>
        <p:txBody>
          <a:bodyPr wrap="none">
            <a:spAutoFit/>
          </a:bodyPr>
          <a:lstStyle/>
          <a:p>
            <a:pPr algn="l">
              <a:spcBef>
                <a:spcPct val="50000"/>
              </a:spcBef>
            </a:pPr>
            <a:r>
              <a:rPr lang="en-US" sz="2800" i="1" dirty="0" smtClean="0">
                <a:latin typeface="Arial" pitchFamily="34" charset="0"/>
                <a:cs typeface="Arial" pitchFamily="34" charset="0"/>
              </a:rPr>
              <a:t>Diamond</a:t>
            </a:r>
            <a:endParaRPr lang="en-US" sz="2800" i="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28600" y="244475"/>
            <a:ext cx="8915400" cy="8223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Carbon </a:t>
            </a:r>
            <a:r>
              <a:rPr kumimoji="0" lang="en-US" sz="40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j-lt"/>
                <a:ea typeface="+mj-ea"/>
                <a:cs typeface="+mj-cs"/>
              </a:rPr>
              <a:t>Nanotubes</a:t>
            </a:r>
            <a:r>
              <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(CNT) </a:t>
            </a:r>
            <a:br>
              <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br>
            <a:endPar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endParaRPr>
          </a:p>
        </p:txBody>
      </p:sp>
      <p:sp>
        <p:nvSpPr>
          <p:cNvPr id="3" name="Rectangle 3"/>
          <p:cNvSpPr txBox="1">
            <a:spLocks noRot="1" noChangeArrowheads="1"/>
          </p:cNvSpPr>
          <p:nvPr/>
        </p:nvSpPr>
        <p:spPr>
          <a:xfrm>
            <a:off x="146050" y="1143000"/>
            <a:ext cx="8997950" cy="5715000"/>
          </a:xfrm>
          <a:prstGeom prst="rect">
            <a:avLst/>
          </a:prstGeom>
        </p:spPr>
        <p:txBody>
          <a:bodyPr/>
          <a:lstStyle/>
          <a:p>
            <a:pPr marL="342900" lvl="0" indent="-342900" algn="l">
              <a:spcBef>
                <a:spcPct val="20000"/>
              </a:spcBef>
              <a:buClr>
                <a:schemeClr val="hlink"/>
              </a:buClr>
              <a:buFont typeface="Wingdings" pitchFamily="2" charset="2"/>
              <a:buChar char="§"/>
              <a:defRPr/>
            </a:pPr>
            <a:r>
              <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rPr>
              <a:t>It is now known that carbon molecules at </a:t>
            </a:r>
            <a:r>
              <a:rPr kumimoji="0" lang="en-US" sz="240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j-lt"/>
                <a:ea typeface="+mn-ea"/>
                <a:cs typeface="+mn-cs"/>
              </a:rPr>
              <a:t>nanoscale</a:t>
            </a:r>
            <a:r>
              <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rPr>
              <a:t> can form cylindrical tubes, called carbon </a:t>
            </a:r>
            <a:r>
              <a:rPr kumimoji="0" lang="en-US" sz="240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j-lt"/>
                <a:ea typeface="+mn-ea"/>
                <a:cs typeface="+mn-cs"/>
              </a:rPr>
              <a:t>nanotubes</a:t>
            </a:r>
            <a:r>
              <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rPr>
              <a:t> (CNT), which are </a:t>
            </a:r>
            <a:r>
              <a:rPr kumimoji="0" lang="en-US" sz="24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n-ea"/>
                <a:cs typeface="+mn-cs"/>
              </a:rPr>
              <a:t>much stronger (100 times) than steel, and conduct electricity (</a:t>
            </a:r>
            <a:r>
              <a:rPr lang="en-US" sz="2400" kern="0" dirty="0" smtClean="0">
                <a:solidFill>
                  <a:srgbClr val="FF0000"/>
                </a:solidFill>
                <a:effectLst>
                  <a:outerShdw blurRad="38100" dist="38100" dir="2700000" algn="tl">
                    <a:srgbClr val="000000"/>
                  </a:outerShdw>
                </a:effectLst>
                <a:latin typeface="+mj-lt"/>
              </a:rPr>
              <a:t>even at higher degrees, 100 ˚C) </a:t>
            </a:r>
            <a:r>
              <a:rPr kumimoji="0" lang="en-US" sz="24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n-ea"/>
                <a:cs typeface="+mn-cs"/>
              </a:rPr>
              <a:t>neither of which is possible with the carbon found in coal or diamonds. </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defRPr/>
            </a:pPr>
            <a:r>
              <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rPr>
              <a:t>Since their discovery (1991), carbon </a:t>
            </a:r>
            <a:r>
              <a:rPr kumimoji="0" lang="en-US" sz="240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j-lt"/>
                <a:ea typeface="+mn-ea"/>
                <a:cs typeface="+mn-cs"/>
              </a:rPr>
              <a:t>nanotubes</a:t>
            </a:r>
            <a:r>
              <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rPr>
              <a:t> have fascinated scientists because of their extraordinary properties.</a:t>
            </a:r>
            <a:br>
              <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rPr>
            </a:br>
            <a:endPar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defRPr/>
            </a:pPr>
            <a:r>
              <a:rPr kumimoji="0" lang="en-US" sz="24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n-ea"/>
                <a:cs typeface="+mn-cs"/>
              </a:rPr>
              <a:t>CNT </a:t>
            </a:r>
            <a:r>
              <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rPr>
              <a:t>may one day provide the key breakthroughs in medicine and electronics. </a:t>
            </a:r>
            <a:br>
              <a:rPr kumimoji="0" lang="en-US" sz="24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n-ea"/>
                <a:cs typeface="+mn-cs"/>
              </a:rPr>
            </a:b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r>
            <a:b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br>
            <a:endPar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6" name="Rectangle 4"/>
          <p:cNvSpPr>
            <a:spLocks noChangeArrowheads="1"/>
          </p:cNvSpPr>
          <p:nvPr/>
        </p:nvSpPr>
        <p:spPr bwMode="auto">
          <a:xfrm>
            <a:off x="457200" y="228600"/>
            <a:ext cx="8229600" cy="914400"/>
          </a:xfrm>
          <a:prstGeom prst="rect">
            <a:avLst/>
          </a:prstGeom>
          <a:noFill/>
          <a:ln w="9525">
            <a:solidFill>
              <a:schemeClr val="tx1"/>
            </a:solidFill>
            <a:miter lim="800000"/>
            <a:headEnd/>
            <a:tailEnd/>
          </a:ln>
          <a:effectLst/>
        </p:spPr>
        <p:txBody>
          <a:bodyPr anchor="ctr"/>
          <a:lstStyle/>
          <a:p>
            <a:pPr algn="l">
              <a:defRPr/>
            </a:pPr>
            <a:r>
              <a:rPr lang="en-US" sz="4800" i="1" dirty="0">
                <a:solidFill>
                  <a:srgbClr val="FF0000"/>
                </a:solidFill>
                <a:effectLst>
                  <a:outerShdw blurRad="38100" dist="38100" dir="2700000" algn="tl">
                    <a:srgbClr val="000000"/>
                  </a:outerShdw>
                </a:effectLst>
                <a:latin typeface="Arial Black" pitchFamily="34" charset="0"/>
              </a:rPr>
              <a:t>Nanotechnology Tools</a:t>
            </a:r>
          </a:p>
        </p:txBody>
      </p:sp>
      <p:sp>
        <p:nvSpPr>
          <p:cNvPr id="346117" name="Rectangle 5"/>
          <p:cNvSpPr>
            <a:spLocks noChangeArrowheads="1"/>
          </p:cNvSpPr>
          <p:nvPr/>
        </p:nvSpPr>
        <p:spPr bwMode="auto">
          <a:xfrm>
            <a:off x="0" y="1143000"/>
            <a:ext cx="9144000" cy="5486400"/>
          </a:xfrm>
          <a:prstGeom prst="rect">
            <a:avLst/>
          </a:prstGeom>
          <a:noFill/>
          <a:ln w="28575">
            <a:solidFill>
              <a:schemeClr val="tx1"/>
            </a:solidFill>
            <a:miter lim="800000"/>
            <a:headEnd/>
            <a:tailEnd/>
          </a:ln>
          <a:effectLst/>
        </p:spPr>
        <p:txBody>
          <a:bodyPr/>
          <a:lstStyle/>
          <a:p>
            <a:pPr algn="l">
              <a:lnSpc>
                <a:spcPct val="90000"/>
              </a:lnSpc>
              <a:spcBef>
                <a:spcPct val="20000"/>
              </a:spcBef>
              <a:buClr>
                <a:schemeClr val="hlink"/>
              </a:buClr>
              <a:defRPr/>
            </a:pPr>
            <a:endParaRPr lang="en-US" sz="2400" b="1" dirty="0">
              <a:solidFill>
                <a:schemeClr val="tx1">
                  <a:lumMod val="65000"/>
                  <a:lumOff val="35000"/>
                </a:schemeClr>
              </a:solidFill>
              <a:effectLst>
                <a:outerShdw blurRad="38100" dist="38100" dir="2700000" algn="tl">
                  <a:srgbClr val="000000"/>
                </a:outerShdw>
              </a:effectLst>
              <a:latin typeface="+mn-lt"/>
            </a:endParaRPr>
          </a:p>
          <a:p>
            <a:pPr algn="l">
              <a:lnSpc>
                <a:spcPct val="90000"/>
              </a:lnSpc>
              <a:spcBef>
                <a:spcPct val="20000"/>
              </a:spcBef>
              <a:buClr>
                <a:schemeClr val="hlink"/>
              </a:buClr>
              <a:buFontTx/>
              <a:buChar char="-"/>
              <a:defRPr/>
            </a:pPr>
            <a:r>
              <a:rPr lang="en-US" sz="3200" b="1" dirty="0">
                <a:solidFill>
                  <a:schemeClr val="tx1">
                    <a:lumMod val="65000"/>
                    <a:lumOff val="35000"/>
                  </a:schemeClr>
                </a:solidFill>
                <a:effectLst>
                  <a:outerShdw blurRad="38100" dist="38100" dir="2700000" algn="tl">
                    <a:srgbClr val="000000"/>
                  </a:outerShdw>
                </a:effectLst>
                <a:latin typeface="+mn-lt"/>
              </a:rPr>
              <a:t>The Scanning Tunneling Microscope (STM), </a:t>
            </a:r>
          </a:p>
          <a:p>
            <a:pPr algn="l">
              <a:lnSpc>
                <a:spcPct val="90000"/>
              </a:lnSpc>
              <a:spcBef>
                <a:spcPct val="20000"/>
              </a:spcBef>
              <a:buClr>
                <a:schemeClr val="hlink"/>
              </a:buClr>
              <a:defRPr/>
            </a:pPr>
            <a:endParaRPr lang="en-US" sz="3200" b="1" dirty="0">
              <a:solidFill>
                <a:schemeClr val="tx1">
                  <a:lumMod val="65000"/>
                  <a:lumOff val="35000"/>
                </a:schemeClr>
              </a:solidFill>
              <a:effectLst>
                <a:outerShdw blurRad="38100" dist="38100" dir="2700000" algn="tl">
                  <a:srgbClr val="000000"/>
                </a:outerShdw>
              </a:effectLst>
              <a:latin typeface="+mn-lt"/>
            </a:endParaRPr>
          </a:p>
          <a:p>
            <a:pPr algn="l">
              <a:lnSpc>
                <a:spcPct val="90000"/>
              </a:lnSpc>
              <a:spcBef>
                <a:spcPct val="20000"/>
              </a:spcBef>
              <a:buClr>
                <a:schemeClr val="hlink"/>
              </a:buClr>
              <a:defRPr/>
            </a:pPr>
            <a:r>
              <a:rPr lang="en-US" sz="3200" b="1" dirty="0">
                <a:solidFill>
                  <a:schemeClr val="tx1">
                    <a:lumMod val="65000"/>
                    <a:lumOff val="35000"/>
                  </a:schemeClr>
                </a:solidFill>
                <a:effectLst>
                  <a:outerShdw blurRad="38100" dist="38100" dir="2700000" algn="tl">
                    <a:srgbClr val="000000"/>
                  </a:outerShdw>
                </a:effectLst>
                <a:latin typeface="+mn-lt"/>
              </a:rPr>
              <a:t>- Atomic Force Microscope (AFM) </a:t>
            </a:r>
          </a:p>
          <a:p>
            <a:pPr algn="l">
              <a:lnSpc>
                <a:spcPct val="90000"/>
              </a:lnSpc>
              <a:spcBef>
                <a:spcPct val="20000"/>
              </a:spcBef>
              <a:buClr>
                <a:schemeClr val="hlink"/>
              </a:buClr>
              <a:buFont typeface="Wingdings" pitchFamily="2" charset="2"/>
              <a:buNone/>
              <a:defRPr/>
            </a:pPr>
            <a:endParaRPr lang="en-US" sz="3200" b="1" dirty="0">
              <a:solidFill>
                <a:schemeClr val="tx1">
                  <a:lumMod val="65000"/>
                  <a:lumOff val="35000"/>
                </a:schemeClr>
              </a:solidFill>
              <a:effectLst>
                <a:outerShdw blurRad="38100" dist="38100" dir="2700000" algn="tl">
                  <a:srgbClr val="000000"/>
                </a:outerShdw>
              </a:effectLst>
              <a:latin typeface="+mn-lt"/>
            </a:endParaRPr>
          </a:p>
          <a:p>
            <a:pPr algn="l">
              <a:lnSpc>
                <a:spcPct val="90000"/>
              </a:lnSpc>
              <a:spcBef>
                <a:spcPct val="20000"/>
              </a:spcBef>
              <a:buClr>
                <a:schemeClr val="hlink"/>
              </a:buClr>
              <a:buFontTx/>
              <a:buChar char="-"/>
              <a:defRPr/>
            </a:pPr>
            <a:r>
              <a:rPr lang="en-US" sz="3200" b="1" dirty="0" smtClean="0">
                <a:solidFill>
                  <a:schemeClr val="tx1">
                    <a:lumMod val="65000"/>
                    <a:lumOff val="35000"/>
                  </a:schemeClr>
                </a:solidFill>
                <a:effectLst>
                  <a:outerShdw blurRad="38100" dist="38100" dir="2700000" algn="tl">
                    <a:srgbClr val="000000"/>
                  </a:outerShdw>
                </a:effectLst>
                <a:latin typeface="+mn-lt"/>
              </a:rPr>
              <a:t> Scanning </a:t>
            </a:r>
            <a:r>
              <a:rPr lang="en-US" sz="3200" b="1" dirty="0">
                <a:solidFill>
                  <a:schemeClr val="tx1">
                    <a:lumMod val="65000"/>
                    <a:lumOff val="35000"/>
                  </a:schemeClr>
                </a:solidFill>
                <a:effectLst>
                  <a:outerShdw blurRad="38100" dist="38100" dir="2700000" algn="tl">
                    <a:srgbClr val="000000"/>
                  </a:outerShdw>
                </a:effectLst>
                <a:latin typeface="+mn-lt"/>
              </a:rPr>
              <a:t>Probe Microscope (SPM) </a:t>
            </a:r>
            <a:endParaRPr lang="en-US" sz="3200" b="1" dirty="0" smtClean="0">
              <a:solidFill>
                <a:schemeClr val="tx1">
                  <a:lumMod val="65000"/>
                  <a:lumOff val="35000"/>
                </a:schemeClr>
              </a:solidFill>
              <a:effectLst>
                <a:outerShdw blurRad="38100" dist="38100" dir="2700000" algn="tl">
                  <a:srgbClr val="000000"/>
                </a:outerShdw>
              </a:effectLst>
              <a:latin typeface="+mn-lt"/>
            </a:endParaRPr>
          </a:p>
          <a:p>
            <a:pPr algn="l">
              <a:lnSpc>
                <a:spcPct val="90000"/>
              </a:lnSpc>
              <a:spcBef>
                <a:spcPct val="20000"/>
              </a:spcBef>
              <a:buClr>
                <a:schemeClr val="hlink"/>
              </a:buClr>
              <a:buFontTx/>
              <a:buChar char="-"/>
              <a:defRPr/>
            </a:pPr>
            <a:endParaRPr lang="en-US" sz="3200" b="1" dirty="0" smtClean="0">
              <a:solidFill>
                <a:schemeClr val="tx1">
                  <a:lumMod val="65000"/>
                  <a:lumOff val="35000"/>
                </a:schemeClr>
              </a:solidFill>
              <a:effectLst>
                <a:outerShdw blurRad="38100" dist="38100" dir="2700000" algn="tl">
                  <a:srgbClr val="000000"/>
                </a:outerShdw>
              </a:effectLst>
              <a:latin typeface="+mn-lt"/>
            </a:endParaRPr>
          </a:p>
          <a:p>
            <a:pPr algn="l">
              <a:lnSpc>
                <a:spcPct val="90000"/>
              </a:lnSpc>
              <a:spcBef>
                <a:spcPct val="20000"/>
              </a:spcBef>
              <a:buClr>
                <a:schemeClr val="hlink"/>
              </a:buClr>
              <a:buFontTx/>
              <a:buChar char="-"/>
              <a:defRPr/>
            </a:pPr>
            <a:r>
              <a:rPr lang="en-US" sz="3200" b="1" dirty="0" smtClean="0">
                <a:solidFill>
                  <a:schemeClr val="tx1">
                    <a:lumMod val="65000"/>
                    <a:lumOff val="35000"/>
                  </a:schemeClr>
                </a:solidFill>
                <a:effectLst>
                  <a:outerShdw blurRad="38100" dist="38100" dir="2700000" algn="tl">
                    <a:srgbClr val="000000"/>
                  </a:outerShdw>
                </a:effectLst>
                <a:latin typeface="+mn-lt"/>
              </a:rPr>
              <a:t> Transmission Electron Microscope (TEM)</a:t>
            </a:r>
            <a:endParaRPr lang="en-US" sz="3200" b="1" dirty="0">
              <a:solidFill>
                <a:schemeClr val="tx1">
                  <a:lumMod val="65000"/>
                  <a:lumOff val="35000"/>
                </a:schemeClr>
              </a:solidFill>
              <a:effectLst>
                <a:outerShdw blurRad="38100" dist="38100" dir="2700000" algn="tl">
                  <a:srgbClr val="000000"/>
                </a:outerShdw>
              </a:effectLst>
              <a:latin typeface="+mn-lt"/>
            </a:endParaRPr>
          </a:p>
          <a:p>
            <a:pPr algn="l">
              <a:lnSpc>
                <a:spcPct val="90000"/>
              </a:lnSpc>
              <a:spcBef>
                <a:spcPct val="20000"/>
              </a:spcBef>
              <a:buClr>
                <a:schemeClr val="hlink"/>
              </a:buClr>
              <a:buFont typeface="Wingdings" pitchFamily="2" charset="2"/>
              <a:buNone/>
              <a:defRPr/>
            </a:pPr>
            <a:r>
              <a:rPr lang="en-US" sz="3200" dirty="0">
                <a:solidFill>
                  <a:schemeClr val="tx1">
                    <a:lumMod val="65000"/>
                    <a:lumOff val="35000"/>
                  </a:schemeClr>
                </a:solidFill>
                <a:effectLst>
                  <a:outerShdw blurRad="38100" dist="38100" dir="2700000" algn="tl">
                    <a:srgbClr val="000000"/>
                  </a:outerShdw>
                </a:effectLst>
                <a:latin typeface="+mn-lt"/>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6117">
                                            <p:txEl>
                                              <p:pRg st="1" end="1"/>
                                            </p:txEl>
                                          </p:spTgt>
                                        </p:tgtEl>
                                        <p:attrNameLst>
                                          <p:attrName>style.visibility</p:attrName>
                                        </p:attrNameLst>
                                      </p:cBhvr>
                                      <p:to>
                                        <p:strVal val="visible"/>
                                      </p:to>
                                    </p:set>
                                    <p:animEffect transition="in" filter="blinds(horizontal)">
                                      <p:cBhvr>
                                        <p:cTn id="7" dur="500"/>
                                        <p:tgtEl>
                                          <p:spTgt spid="3461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6117">
                                            <p:txEl>
                                              <p:pRg st="3" end="3"/>
                                            </p:txEl>
                                          </p:spTgt>
                                        </p:tgtEl>
                                        <p:attrNameLst>
                                          <p:attrName>style.visibility</p:attrName>
                                        </p:attrNameLst>
                                      </p:cBhvr>
                                      <p:to>
                                        <p:strVal val="visible"/>
                                      </p:to>
                                    </p:set>
                                    <p:animEffect transition="in" filter="blinds(horizontal)">
                                      <p:cBhvr>
                                        <p:cTn id="12" dur="500"/>
                                        <p:tgtEl>
                                          <p:spTgt spid="34611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6117">
                                            <p:txEl>
                                              <p:pRg st="5" end="5"/>
                                            </p:txEl>
                                          </p:spTgt>
                                        </p:tgtEl>
                                        <p:attrNameLst>
                                          <p:attrName>style.visibility</p:attrName>
                                        </p:attrNameLst>
                                      </p:cBhvr>
                                      <p:to>
                                        <p:strVal val="visible"/>
                                      </p:to>
                                    </p:set>
                                    <p:animEffect transition="in" filter="blinds(horizontal)">
                                      <p:cBhvr>
                                        <p:cTn id="17" dur="500"/>
                                        <p:tgtEl>
                                          <p:spTgt spid="34611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6117">
                                            <p:txEl>
                                              <p:pRg st="7" end="7"/>
                                            </p:txEl>
                                          </p:spTgt>
                                        </p:tgtEl>
                                        <p:attrNameLst>
                                          <p:attrName>style.visibility</p:attrName>
                                        </p:attrNameLst>
                                      </p:cBhvr>
                                      <p:to>
                                        <p:strVal val="visible"/>
                                      </p:to>
                                    </p:set>
                                    <p:animEffect transition="in" filter="blinds(horizontal)">
                                      <p:cBhvr>
                                        <p:cTn id="22" dur="500"/>
                                        <p:tgtEl>
                                          <p:spTgt spid="3461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0" y="457200"/>
            <a:ext cx="9144000" cy="5867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685800" y="1066800"/>
            <a:ext cx="7162800" cy="468153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44475"/>
            <a:ext cx="8686800" cy="6308725"/>
          </a:xfrm>
          <a:prstGeom prst="rect">
            <a:avLst/>
          </a:prstGeom>
          <a:ln w="28575">
            <a:solidFill>
              <a:schemeClr val="tx1"/>
            </a:solidFill>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Rectangle 3"/>
          <p:cNvSpPr txBox="1">
            <a:spLocks noRot="1" noChangeArrowheads="1"/>
          </p:cNvSpPr>
          <p:nvPr/>
        </p:nvSpPr>
        <p:spPr>
          <a:xfrm>
            <a:off x="152400" y="228600"/>
            <a:ext cx="8693150" cy="66294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600" b="1" i="0" u="none" strike="noStrike" kern="1200" cap="none" spc="0" normalizeH="0" baseline="0" noProof="0" dirty="0" smtClean="0">
              <a:ln>
                <a:noFill/>
              </a:ln>
              <a:solidFill>
                <a:srgbClr val="FF0000"/>
              </a:solidFill>
              <a:effectLst/>
              <a:uLnTx/>
              <a:uFillTx/>
              <a:latin typeface="+mn-lt"/>
              <a:ea typeface="+mn-ea"/>
              <a:cs typeface="+mn-cs"/>
            </a:endParaRPr>
          </a:p>
          <a:p>
            <a:pPr marL="365760" indent="-283464" algn="l" fontAlgn="auto">
              <a:spcBef>
                <a:spcPts val="600"/>
              </a:spcBef>
              <a:spcAft>
                <a:spcPts val="0"/>
              </a:spcAft>
              <a:buClr>
                <a:schemeClr val="accent1"/>
              </a:buClr>
              <a:buSzPct val="80000"/>
              <a:buFont typeface="Wingdings 2"/>
              <a:buChar char=""/>
              <a:defRPr/>
            </a:pPr>
            <a:r>
              <a:rPr lang="en-US" sz="3600" b="1" i="1" u="sng" dirty="0" smtClean="0"/>
              <a:t>Applications of Nanotechnology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600" b="1"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600" b="1" i="0" u="none" strike="noStrike" kern="1200" cap="none" spc="0" normalizeH="0" baseline="0" noProof="0" dirty="0" err="1" smtClean="0">
                <a:ln>
                  <a:noFill/>
                </a:ln>
                <a:effectLst/>
                <a:uLnTx/>
                <a:uFillTx/>
                <a:latin typeface="+mn-lt"/>
                <a:ea typeface="+mn-ea"/>
                <a:cs typeface="+mn-cs"/>
              </a:rPr>
              <a:t>Nanoscience</a:t>
            </a:r>
            <a:r>
              <a:rPr kumimoji="0" lang="en-US" sz="3600" b="1" i="0" u="none" strike="noStrike" kern="1200" cap="none" spc="0" normalizeH="0" baseline="0" noProof="0" dirty="0" smtClean="0">
                <a:ln>
                  <a:noFill/>
                </a:ln>
                <a:effectLst/>
                <a:uLnTx/>
                <a:uFillTx/>
                <a:latin typeface="+mn-lt"/>
                <a:ea typeface="+mn-ea"/>
                <a:cs typeface="+mn-cs"/>
              </a:rPr>
              <a:t> and nanotechnology </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encompass a range of rather than a single discipline, touching,</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rgbClr val="FF0000"/>
                </a:solidFill>
                <a:effectLst/>
                <a:uLnTx/>
                <a:uFillTx/>
                <a:latin typeface="+mn-lt"/>
                <a:ea typeface="+mn-ea"/>
                <a:cs typeface="+mn-cs"/>
              </a:rPr>
              <a:t>medicine,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r>
              <a:rPr kumimoji="0" lang="en-US" sz="3600" b="1" i="0" u="none" strike="noStrike" kern="1200" cap="none" spc="0" normalizeH="0" baseline="0" noProof="0" dirty="0" smtClean="0">
                <a:ln>
                  <a:noFill/>
                </a:ln>
                <a:solidFill>
                  <a:srgbClr val="FF0000"/>
                </a:solidFill>
                <a:effectLst/>
                <a:uLnTx/>
                <a:uFillTx/>
                <a:latin typeface="+mn-lt"/>
                <a:ea typeface="+mn-ea"/>
                <a:cs typeface="+mn-cs"/>
              </a:rPr>
              <a:t>  physics,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r>
              <a:rPr kumimoji="0" lang="en-US" sz="3600" b="1" i="0" u="none" strike="noStrike" kern="1200" cap="none" spc="0" normalizeH="0" baseline="0" noProof="0" dirty="0" smtClean="0">
                <a:ln>
                  <a:noFill/>
                </a:ln>
                <a:solidFill>
                  <a:srgbClr val="FF0000"/>
                </a:solidFill>
                <a:effectLst/>
                <a:uLnTx/>
                <a:uFillTx/>
                <a:latin typeface="+mn-lt"/>
                <a:ea typeface="+mn-ea"/>
                <a:cs typeface="+mn-cs"/>
              </a:rPr>
              <a:t>  engineering, and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r>
              <a:rPr kumimoji="0" lang="en-US" sz="3600" b="1" i="0" u="none" strike="noStrike" kern="1200" cap="none" spc="0" normalizeH="0" baseline="0" noProof="0" dirty="0" smtClean="0">
                <a:ln>
                  <a:noFill/>
                </a:ln>
                <a:solidFill>
                  <a:srgbClr val="FF0000"/>
                </a:solidFill>
                <a:effectLst/>
                <a:uLnTx/>
                <a:uFillTx/>
                <a:latin typeface="+mn-lt"/>
                <a:ea typeface="+mn-ea"/>
                <a:cs typeface="+mn-cs"/>
              </a:rPr>
              <a:t>  chemistry.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80" name="Picture 4" descr="%5CImage%5CArea%20of%20Nanotechnology"/>
          <p:cNvPicPr>
            <a:picLocks noChangeAspect="1" noChangeArrowheads="1"/>
          </p:cNvPicPr>
          <p:nvPr/>
        </p:nvPicPr>
        <p:blipFill>
          <a:blip r:embed="rId2"/>
          <a:srcRect/>
          <a:stretch>
            <a:fillRect/>
          </a:stretch>
        </p:blipFill>
        <p:spPr bwMode="auto">
          <a:xfrm>
            <a:off x="228600" y="1219200"/>
            <a:ext cx="8153400" cy="5410200"/>
          </a:xfrm>
          <a:prstGeom prst="rect">
            <a:avLst/>
          </a:prstGeom>
          <a:noFill/>
          <a:ln w="9525">
            <a:noFill/>
            <a:miter lim="800000"/>
            <a:headEnd/>
            <a:tailEnd/>
          </a:ln>
        </p:spPr>
      </p:pic>
      <p:sp>
        <p:nvSpPr>
          <p:cNvPr id="331782" name="Rectangle 6"/>
          <p:cNvSpPr>
            <a:spLocks noGrp="1" noChangeArrowheads="1"/>
          </p:cNvSpPr>
          <p:nvPr>
            <p:ph type="subTitle" idx="1"/>
          </p:nvPr>
        </p:nvSpPr>
        <p:spPr>
          <a:xfrm>
            <a:off x="304800" y="381000"/>
            <a:ext cx="8382000" cy="762000"/>
          </a:xfrm>
        </p:spPr>
        <p:txBody>
          <a:bodyPr/>
          <a:lstStyle/>
          <a:p>
            <a:pPr algn="ctr" eaLnBrk="1" hangingPunct="1">
              <a:defRPr/>
            </a:pPr>
            <a:r>
              <a:rPr lang="en-US" sz="4000" b="1" i="1" dirty="0" smtClean="0">
                <a:solidFill>
                  <a:schemeClr val="tx1"/>
                </a:solidFill>
              </a:rPr>
              <a:t>Applications of Nanotechnology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1780"/>
                                        </p:tgtEl>
                                        <p:attrNameLst>
                                          <p:attrName>style.visibility</p:attrName>
                                        </p:attrNameLst>
                                      </p:cBhvr>
                                      <p:to>
                                        <p:strVal val="visible"/>
                                      </p:to>
                                    </p:set>
                                    <p:animEffect transition="in" filter="blinds(horizontal)">
                                      <p:cBhvr>
                                        <p:cTn id="7" dur="5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Rot="1" noChangeArrowheads="1"/>
          </p:cNvSpPr>
          <p:nvPr>
            <p:ph type="title"/>
          </p:nvPr>
        </p:nvSpPr>
        <p:spPr>
          <a:xfrm>
            <a:off x="304800" y="1752600"/>
            <a:ext cx="8382000" cy="3581400"/>
          </a:xfrm>
        </p:spPr>
        <p:txBody>
          <a:bodyPr/>
          <a:lstStyle/>
          <a:p>
            <a:pPr algn="ctr" eaLnBrk="1" hangingPunct="1">
              <a:defRPr/>
            </a:pPr>
            <a:r>
              <a:rPr lang="en-US" sz="4800" b="0" i="1" dirty="0" smtClean="0">
                <a:solidFill>
                  <a:schemeClr val="tx1"/>
                </a:solidFill>
              </a:rPr>
              <a:t>Remediation of Heavy Metals Polluted Soil </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991600" cy="762000"/>
          </a:xfrm>
        </p:spPr>
        <p:txBody>
          <a:bodyPr>
            <a:normAutofit/>
          </a:bodyPr>
          <a:lstStyle/>
          <a:p>
            <a:pPr algn="ctr"/>
            <a:r>
              <a:rPr lang="en-US" sz="3600" i="1" dirty="0" smtClean="0">
                <a:solidFill>
                  <a:schemeClr val="tx1"/>
                </a:solidFill>
              </a:rPr>
              <a:t>Remediation of Heavy Metals Polluted Soil </a:t>
            </a:r>
            <a:endParaRPr lang="en-US" sz="3600" i="1" dirty="0"/>
          </a:p>
        </p:txBody>
      </p:sp>
      <p:sp>
        <p:nvSpPr>
          <p:cNvPr id="3" name="Subtitle 2"/>
          <p:cNvSpPr>
            <a:spLocks noGrp="1"/>
          </p:cNvSpPr>
          <p:nvPr>
            <p:ph type="subTitle" idx="1"/>
          </p:nvPr>
        </p:nvSpPr>
        <p:spPr>
          <a:xfrm>
            <a:off x="228600" y="1447800"/>
            <a:ext cx="8763000" cy="5181600"/>
          </a:xfrm>
        </p:spPr>
        <p:txBody>
          <a:bodyPr>
            <a:normAutofit fontScale="92500" lnSpcReduction="10000"/>
          </a:bodyPr>
          <a:lstStyle/>
          <a:p>
            <a:r>
              <a:rPr lang="en-US" sz="3200" b="1" dirty="0" smtClean="0">
                <a:solidFill>
                  <a:schemeClr val="tx2"/>
                </a:solidFill>
              </a:rPr>
              <a:t>Definition:</a:t>
            </a:r>
            <a:r>
              <a:rPr lang="en-US" sz="3200" dirty="0" smtClean="0"/>
              <a:t> </a:t>
            </a:r>
          </a:p>
          <a:p>
            <a:pPr algn="just">
              <a:buFontTx/>
              <a:buChar char="-"/>
            </a:pPr>
            <a:r>
              <a:rPr lang="en-US" b="1" dirty="0" smtClean="0">
                <a:solidFill>
                  <a:schemeClr val="tx1"/>
                </a:solidFill>
                <a:latin typeface="Times New Roman" pitchFamily="18" charset="0"/>
                <a:cs typeface="Times New Roman" pitchFamily="18" charset="0"/>
              </a:rPr>
              <a:t>Heavy metals are widely defined as metallic elements that have a </a:t>
            </a:r>
          </a:p>
          <a:p>
            <a:pPr algn="just"/>
            <a:r>
              <a:rPr lang="en-US" b="1" dirty="0" smtClean="0">
                <a:solidFill>
                  <a:schemeClr val="tx1"/>
                </a:solidFill>
                <a:latin typeface="Times New Roman" pitchFamily="18" charset="0"/>
                <a:cs typeface="Times New Roman" pitchFamily="18" charset="0"/>
              </a:rPr>
              <a:t>        specific gravity of 5.0 g/cm</a:t>
            </a:r>
            <a:r>
              <a:rPr lang="en-US" b="1" baseline="30000" dirty="0" smtClean="0">
                <a:solidFill>
                  <a:schemeClr val="tx1"/>
                </a:solidFill>
                <a:latin typeface="Times New Roman" pitchFamily="18" charset="0"/>
                <a:cs typeface="Times New Roman" pitchFamily="18" charset="0"/>
              </a:rPr>
              <a:t>3</a:t>
            </a:r>
            <a:r>
              <a:rPr lang="en-US" b="1" dirty="0" smtClean="0">
                <a:solidFill>
                  <a:schemeClr val="tx1"/>
                </a:solidFill>
                <a:latin typeface="Times New Roman" pitchFamily="18" charset="0"/>
                <a:cs typeface="Times New Roman" pitchFamily="18" charset="0"/>
              </a:rPr>
              <a:t> or more.</a:t>
            </a:r>
          </a:p>
          <a:p>
            <a:pPr algn="just"/>
            <a:endParaRPr lang="en-US" b="1" dirty="0" smtClean="0">
              <a:solidFill>
                <a:schemeClr val="tx1"/>
              </a:solidFill>
              <a:latin typeface="Times New Roman" pitchFamily="18" charset="0"/>
              <a:cs typeface="Times New Roman" pitchFamily="18" charset="0"/>
            </a:endParaRPr>
          </a:p>
          <a:p>
            <a:pPr algn="just">
              <a:buFontTx/>
              <a:buChar char="-"/>
            </a:pPr>
            <a:r>
              <a:rPr lang="en-US" b="1" dirty="0" smtClean="0">
                <a:solidFill>
                  <a:schemeClr val="tx1"/>
                </a:solidFill>
                <a:latin typeface="Times New Roman" pitchFamily="18" charset="0"/>
                <a:cs typeface="Times New Roman" pitchFamily="18" charset="0"/>
              </a:rPr>
              <a:t>Heavy metals are the most toxic inorganic pollutants exist in </a:t>
            </a:r>
          </a:p>
          <a:p>
            <a:pPr algn="just"/>
            <a:r>
              <a:rPr lang="en-US" b="1" dirty="0" smtClean="0">
                <a:solidFill>
                  <a:schemeClr val="tx1"/>
                </a:solidFill>
                <a:latin typeface="Times New Roman" pitchFamily="18" charset="0"/>
                <a:cs typeface="Times New Roman" pitchFamily="18" charset="0"/>
              </a:rPr>
              <a:t>        soils.</a:t>
            </a:r>
          </a:p>
          <a:p>
            <a:pPr algn="just"/>
            <a:endParaRPr lang="en-US" b="1" dirty="0" smtClean="0">
              <a:solidFill>
                <a:schemeClr val="tx1"/>
              </a:solidFill>
              <a:latin typeface="Times New Roman" pitchFamily="18" charset="0"/>
              <a:cs typeface="Times New Roman" pitchFamily="18" charset="0"/>
            </a:endParaRPr>
          </a:p>
          <a:p>
            <a:pPr algn="just">
              <a:buFontTx/>
              <a:buChar char="-"/>
            </a:pPr>
            <a:r>
              <a:rPr lang="en-US" b="1" dirty="0" smtClean="0">
                <a:solidFill>
                  <a:schemeClr val="tx1"/>
                </a:solidFill>
                <a:latin typeface="Times New Roman" pitchFamily="18" charset="0"/>
                <a:cs typeface="Times New Roman" pitchFamily="18" charset="0"/>
              </a:rPr>
              <a:t> They can be of natural or anthropogenic origin   </a:t>
            </a:r>
          </a:p>
          <a:p>
            <a:pPr algn="just"/>
            <a:r>
              <a:rPr lang="en-US" b="1" dirty="0" smtClean="0">
                <a:solidFill>
                  <a:schemeClr val="tx1"/>
                </a:solidFill>
                <a:latin typeface="Times New Roman" pitchFamily="18" charset="0"/>
                <a:cs typeface="Times New Roman" pitchFamily="18" charset="0"/>
              </a:rPr>
              <a:t>        </a:t>
            </a:r>
            <a:r>
              <a:rPr lang="en-US" b="1" i="1" dirty="0" smtClean="0">
                <a:solidFill>
                  <a:schemeClr val="tx1"/>
                </a:solidFill>
                <a:latin typeface="Times New Roman" pitchFamily="18" charset="0"/>
                <a:cs typeface="Times New Roman" pitchFamily="18" charset="0"/>
              </a:rPr>
              <a:t>(</a:t>
            </a:r>
            <a:r>
              <a:rPr lang="en-US" b="1" i="1" dirty="0" err="1" smtClean="0">
                <a:solidFill>
                  <a:schemeClr val="tx1"/>
                </a:solidFill>
                <a:latin typeface="Times New Roman" pitchFamily="18" charset="0"/>
                <a:cs typeface="Times New Roman" pitchFamily="18" charset="0"/>
              </a:rPr>
              <a:t>Bradl</a:t>
            </a:r>
            <a:r>
              <a:rPr lang="en-US" b="1" i="1" dirty="0" smtClean="0">
                <a:solidFill>
                  <a:schemeClr val="tx1"/>
                </a:solidFill>
                <a:latin typeface="Times New Roman" pitchFamily="18" charset="0"/>
                <a:cs typeface="Times New Roman" pitchFamily="18" charset="0"/>
              </a:rPr>
              <a:t>, 2004 and Sedgwick, 2005).</a:t>
            </a:r>
          </a:p>
          <a:p>
            <a:pPr algn="just"/>
            <a:endParaRPr lang="en-US" b="1" i="1" dirty="0" smtClean="0">
              <a:solidFill>
                <a:schemeClr val="tx1"/>
              </a:solidFill>
              <a:latin typeface="Times New Roman" pitchFamily="18" charset="0"/>
              <a:cs typeface="Times New Roman" pitchFamily="18" charset="0"/>
            </a:endParaRPr>
          </a:p>
          <a:p>
            <a:pPr algn="just"/>
            <a:r>
              <a:rPr lang="en-US" b="1" dirty="0" smtClean="0">
                <a:solidFill>
                  <a:schemeClr val="tx1"/>
                </a:solidFill>
                <a:latin typeface="Times New Roman" pitchFamily="18" charset="0"/>
                <a:cs typeface="Times New Roman" pitchFamily="18" charset="0"/>
              </a:rPr>
              <a:t>- There are about 50 elements can be classified as heavy metals, but only 17 are considered to be very toxic, e.g., Hg,, </a:t>
            </a:r>
            <a:r>
              <a:rPr lang="en-US" b="1" dirty="0" err="1" smtClean="0">
                <a:solidFill>
                  <a:schemeClr val="tx1"/>
                </a:solidFill>
                <a:latin typeface="Times New Roman" pitchFamily="18" charset="0"/>
                <a:cs typeface="Times New Roman" pitchFamily="18" charset="0"/>
              </a:rPr>
              <a:t>Pb</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Cd</a:t>
            </a:r>
            <a:r>
              <a:rPr lang="en-US" b="1" dirty="0" smtClean="0">
                <a:solidFill>
                  <a:schemeClr val="tx1"/>
                </a:solidFill>
                <a:latin typeface="Times New Roman" pitchFamily="18" charset="0"/>
                <a:cs typeface="Times New Roman" pitchFamily="18" charset="0"/>
              </a:rPr>
              <a:t>, Ni and Cr. </a:t>
            </a:r>
          </a:p>
          <a:p>
            <a:pPr algn="just"/>
            <a:endParaRPr lang="en-US" sz="2800" b="1"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9"/>
          <p:cNvSpPr>
            <a:spLocks noGrp="1"/>
          </p:cNvSpPr>
          <p:nvPr>
            <p:ph type="body" sz="quarter" idx="15"/>
          </p:nvPr>
        </p:nvSpPr>
        <p:spPr>
          <a:xfrm>
            <a:off x="1752600" y="3733800"/>
            <a:ext cx="7391400" cy="2895600"/>
          </a:xfrm>
        </p:spPr>
        <p:txBody>
          <a:bodyPr tIns="228600">
            <a:noAutofit/>
          </a:bodyPr>
          <a:lstStyle/>
          <a:p>
            <a:pPr>
              <a:lnSpc>
                <a:spcPct val="120000"/>
              </a:lnSpc>
            </a:pPr>
            <a:r>
              <a:rPr lang="en-US" dirty="0" smtClean="0">
                <a:latin typeface="Candara" pitchFamily="34" charset="0"/>
                <a:cs typeface="+mn-cs"/>
              </a:rPr>
              <a:t> </a:t>
            </a:r>
            <a:r>
              <a:rPr lang="ar-EG" dirty="0" smtClean="0">
                <a:latin typeface="Candara" pitchFamily="34" charset="0"/>
                <a:cs typeface="+mn-cs"/>
              </a:rPr>
              <a:t>  - </a:t>
            </a:r>
            <a:r>
              <a:rPr lang="en-US" b="1" dirty="0" smtClean="0"/>
              <a:t>Remediation Techniques: </a:t>
            </a:r>
            <a:br>
              <a:rPr lang="en-US" b="1" dirty="0" smtClean="0"/>
            </a:br>
            <a:r>
              <a:rPr lang="en-US" b="1" dirty="0" smtClean="0"/>
              <a:t> </a:t>
            </a:r>
            <a:r>
              <a:rPr lang="en-US" b="1" dirty="0" smtClean="0">
                <a:cs typeface="Times New Roman" pitchFamily="18" charset="0"/>
              </a:rPr>
              <a:t> - Immobilization of </a:t>
            </a:r>
            <a:r>
              <a:rPr lang="en-US" b="1" dirty="0" err="1" smtClean="0">
                <a:cs typeface="Times New Roman" pitchFamily="18" charset="0"/>
              </a:rPr>
              <a:t>Cd</a:t>
            </a:r>
            <a:r>
              <a:rPr lang="en-US" b="1" dirty="0" smtClean="0">
                <a:cs typeface="Times New Roman" pitchFamily="18" charset="0"/>
              </a:rPr>
              <a:t> and </a:t>
            </a:r>
            <a:r>
              <a:rPr lang="en-US" b="1" dirty="0" err="1" smtClean="0">
                <a:cs typeface="Times New Roman" pitchFamily="18" charset="0"/>
              </a:rPr>
              <a:t>Pb</a:t>
            </a:r>
            <a:r>
              <a:rPr lang="en-US" b="1" dirty="0" smtClean="0">
                <a:cs typeface="Times New Roman" pitchFamily="18" charset="0"/>
              </a:rPr>
              <a:t> in polluted soils</a:t>
            </a:r>
            <a:br>
              <a:rPr lang="en-US" b="1" dirty="0" smtClean="0">
                <a:cs typeface="Times New Roman" pitchFamily="18" charset="0"/>
              </a:rPr>
            </a:br>
            <a:r>
              <a:rPr lang="en-US" b="1" dirty="0" smtClean="0">
                <a:cs typeface="Times New Roman" pitchFamily="18" charset="0"/>
              </a:rPr>
              <a:t>  - Methods of production of </a:t>
            </a:r>
            <a:r>
              <a:rPr lang="en-US" b="1" dirty="0" err="1" smtClean="0">
                <a:cs typeface="Times New Roman" pitchFamily="18" charset="0"/>
              </a:rPr>
              <a:t>nano</a:t>
            </a:r>
            <a:r>
              <a:rPr lang="en-US" b="1" dirty="0" smtClean="0">
                <a:cs typeface="Times New Roman" pitchFamily="18" charset="0"/>
              </a:rPr>
              <a:t> particles </a:t>
            </a:r>
            <a:br>
              <a:rPr lang="en-US" b="1" dirty="0" smtClean="0">
                <a:cs typeface="Times New Roman" pitchFamily="18" charset="0"/>
              </a:rPr>
            </a:br>
            <a:r>
              <a:rPr lang="ar-EG" b="1" dirty="0" smtClean="0">
                <a:cs typeface="Times New Roman" pitchFamily="18" charset="0"/>
              </a:rPr>
              <a:t> </a:t>
            </a:r>
            <a:r>
              <a:rPr lang="en-US" b="1" dirty="0" smtClean="0">
                <a:cs typeface="Times New Roman" pitchFamily="18" charset="0"/>
              </a:rPr>
              <a:t> - Characteristics of the prepared </a:t>
            </a:r>
            <a:r>
              <a:rPr lang="en-US" b="1" dirty="0" err="1" smtClean="0">
                <a:cs typeface="Times New Roman" pitchFamily="18" charset="0"/>
              </a:rPr>
              <a:t>nano</a:t>
            </a:r>
            <a:r>
              <a:rPr lang="en-US" b="1" dirty="0" smtClean="0">
                <a:cs typeface="Times New Roman" pitchFamily="18" charset="0"/>
              </a:rPr>
              <a:t> particles</a:t>
            </a:r>
          </a:p>
          <a:p>
            <a:pPr>
              <a:lnSpc>
                <a:spcPct val="120000"/>
              </a:lnSpc>
            </a:pPr>
            <a:r>
              <a:rPr lang="en-US" b="1" dirty="0" smtClean="0">
                <a:cs typeface="Times New Roman" pitchFamily="18" charset="0"/>
              </a:rPr>
              <a:t>  - Capacity of </a:t>
            </a:r>
            <a:r>
              <a:rPr lang="en-US" b="1" dirty="0" err="1" smtClean="0">
                <a:cs typeface="Times New Roman" pitchFamily="18" charset="0"/>
              </a:rPr>
              <a:t>nano</a:t>
            </a:r>
            <a:r>
              <a:rPr lang="en-US" b="1" dirty="0" smtClean="0">
                <a:cs typeface="Times New Roman" pitchFamily="18" charset="0"/>
              </a:rPr>
              <a:t> particles to adsorb and retain </a:t>
            </a:r>
            <a:r>
              <a:rPr lang="ar-EG" b="1" dirty="0" smtClean="0">
                <a:cs typeface="Times New Roman" pitchFamily="18" charset="0"/>
              </a:rPr>
              <a:t>      </a:t>
            </a:r>
            <a:r>
              <a:rPr lang="en-US" b="1" dirty="0" err="1" smtClean="0">
                <a:cs typeface="Times New Roman" pitchFamily="18" charset="0"/>
              </a:rPr>
              <a:t>Cd</a:t>
            </a:r>
            <a:r>
              <a:rPr lang="en-US" b="1" dirty="0" smtClean="0">
                <a:cs typeface="Times New Roman" pitchFamily="18" charset="0"/>
              </a:rPr>
              <a:t> &amp;</a:t>
            </a:r>
            <a:r>
              <a:rPr lang="en-US" b="1" dirty="0" err="1" smtClean="0">
                <a:cs typeface="Times New Roman" pitchFamily="18" charset="0"/>
              </a:rPr>
              <a:t>Pb</a:t>
            </a:r>
            <a:r>
              <a:rPr lang="en-US" b="1" dirty="0" smtClean="0">
                <a:cs typeface="Times New Roman" pitchFamily="18" charset="0"/>
              </a:rPr>
              <a:t>.</a:t>
            </a:r>
            <a:br>
              <a:rPr lang="en-US" b="1" dirty="0" smtClean="0">
                <a:cs typeface="Times New Roman" pitchFamily="18" charset="0"/>
              </a:rPr>
            </a:br>
            <a:r>
              <a:rPr lang="en-US" b="1" dirty="0" smtClean="0">
                <a:cs typeface="Times New Roman" pitchFamily="18" charset="0"/>
              </a:rPr>
              <a:t>  </a:t>
            </a:r>
            <a:endParaRPr lang="en-US" b="1" dirty="0"/>
          </a:p>
        </p:txBody>
      </p:sp>
      <p:sp>
        <p:nvSpPr>
          <p:cNvPr id="7" name="Title 6"/>
          <p:cNvSpPr>
            <a:spLocks noGrp="1"/>
          </p:cNvSpPr>
          <p:nvPr>
            <p:ph type="title"/>
          </p:nvPr>
        </p:nvSpPr>
        <p:spPr>
          <a:xfrm>
            <a:off x="357158" y="357166"/>
            <a:ext cx="8229600" cy="639762"/>
          </a:xfrm>
        </p:spPr>
        <p:txBody>
          <a:bodyPr>
            <a:normAutofit fontScale="90000"/>
          </a:bodyPr>
          <a:lstStyle/>
          <a:p>
            <a:r>
              <a:rPr lang="en-US" dirty="0" smtClean="0"/>
              <a:t>Contents</a:t>
            </a:r>
            <a:endParaRPr lang="en-US" dirty="0"/>
          </a:p>
        </p:txBody>
      </p:sp>
      <p:sp>
        <p:nvSpPr>
          <p:cNvPr id="22" name="Text Placeholder 9"/>
          <p:cNvSpPr>
            <a:spLocks noGrp="1"/>
          </p:cNvSpPr>
          <p:nvPr>
            <p:ph type="body" sz="quarter" idx="13"/>
          </p:nvPr>
        </p:nvSpPr>
        <p:spPr>
          <a:xfrm>
            <a:off x="1600200" y="785794"/>
            <a:ext cx="7543832" cy="2753984"/>
          </a:xfrm>
        </p:spPr>
        <p:txBody>
          <a:bodyPr tIns="228600">
            <a:noAutofit/>
          </a:bodyPr>
          <a:lstStyle/>
          <a:p>
            <a:pPr algn="l" rtl="0">
              <a:buFont typeface="Wingdings" pitchFamily="2" charset="2"/>
              <a:buChar char="q"/>
            </a:pPr>
            <a:r>
              <a:rPr lang="en-US" b="1" dirty="0" err="1" smtClean="0">
                <a:latin typeface="+mj-lt"/>
                <a:cs typeface="+mn-cs"/>
              </a:rPr>
              <a:t>Nano</a:t>
            </a:r>
            <a:r>
              <a:rPr lang="en-US" b="1" dirty="0" smtClean="0">
                <a:latin typeface="+mj-lt"/>
                <a:cs typeface="+mn-cs"/>
              </a:rPr>
              <a:t> science and nanotechnology</a:t>
            </a:r>
          </a:p>
          <a:p>
            <a:pPr algn="l" rtl="0">
              <a:buFont typeface="Wingdings" pitchFamily="2" charset="2"/>
              <a:buChar char="q"/>
            </a:pPr>
            <a:r>
              <a:rPr lang="en-US" b="1" dirty="0" smtClean="0">
                <a:latin typeface="+mj-lt"/>
                <a:cs typeface="+mn-cs"/>
              </a:rPr>
              <a:t>Nanotechnology tools</a:t>
            </a:r>
          </a:p>
          <a:p>
            <a:pPr algn="l" rtl="0">
              <a:buFont typeface="Wingdings" pitchFamily="2" charset="2"/>
              <a:buChar char="q"/>
            </a:pPr>
            <a:r>
              <a:rPr lang="en-US" b="1" dirty="0" smtClean="0">
                <a:latin typeface="+mj-lt"/>
                <a:cs typeface="+mn-cs"/>
              </a:rPr>
              <a:t>Properties of </a:t>
            </a:r>
            <a:r>
              <a:rPr lang="en-US" b="1" dirty="0" err="1" smtClean="0">
                <a:latin typeface="+mj-lt"/>
                <a:cs typeface="+mn-cs"/>
              </a:rPr>
              <a:t>Nano</a:t>
            </a:r>
            <a:r>
              <a:rPr lang="en-US" b="1" dirty="0" smtClean="0">
                <a:latin typeface="+mj-lt"/>
                <a:cs typeface="+mn-cs"/>
              </a:rPr>
              <a:t> materials</a:t>
            </a:r>
          </a:p>
          <a:p>
            <a:pPr algn="l" rtl="0">
              <a:buFont typeface="Wingdings" pitchFamily="2" charset="2"/>
              <a:buChar char="q"/>
            </a:pPr>
            <a:r>
              <a:rPr lang="en-US" b="1" dirty="0" err="1" smtClean="0">
                <a:latin typeface="+mj-lt"/>
                <a:cs typeface="+mn-cs"/>
              </a:rPr>
              <a:t>Nano</a:t>
            </a:r>
            <a:r>
              <a:rPr lang="en-US" b="1" dirty="0" smtClean="0">
                <a:latin typeface="+mj-lt"/>
                <a:cs typeface="+mn-cs"/>
              </a:rPr>
              <a:t> materials: Carbon Sixty,  Carbon     </a:t>
            </a:r>
          </a:p>
          <a:p>
            <a:pPr algn="l" rtl="0"/>
            <a:r>
              <a:rPr lang="en-US" b="1" dirty="0" smtClean="0">
                <a:latin typeface="+mj-lt"/>
              </a:rPr>
              <a:t>         </a:t>
            </a:r>
            <a:r>
              <a:rPr lang="en-US" b="1" dirty="0" err="1" smtClean="0">
                <a:latin typeface="+mj-lt"/>
              </a:rPr>
              <a:t>N</a:t>
            </a:r>
            <a:r>
              <a:rPr lang="en-US" b="1" dirty="0" err="1" smtClean="0">
                <a:latin typeface="+mj-lt"/>
                <a:cs typeface="+mn-cs"/>
              </a:rPr>
              <a:t>anotube</a:t>
            </a:r>
            <a:r>
              <a:rPr lang="en-US" b="1" dirty="0" smtClean="0">
                <a:latin typeface="+mj-lt"/>
                <a:cs typeface="+mn-cs"/>
              </a:rPr>
              <a:t>, </a:t>
            </a:r>
            <a:r>
              <a:rPr lang="ar-EG" b="1" dirty="0" smtClean="0">
                <a:latin typeface="+mj-lt"/>
                <a:cs typeface="+mn-cs"/>
              </a:rPr>
              <a:t> </a:t>
            </a:r>
            <a:r>
              <a:rPr lang="en-US" b="1" dirty="0" err="1" smtClean="0">
                <a:latin typeface="+mj-lt"/>
              </a:rPr>
              <a:t>nZVI</a:t>
            </a:r>
            <a:r>
              <a:rPr lang="en-US" sz="2000" b="1" dirty="0" smtClean="0">
                <a:latin typeface="+mj-lt"/>
                <a:cs typeface="+mn-cs"/>
              </a:rPr>
              <a:t>    </a:t>
            </a:r>
          </a:p>
        </p:txBody>
      </p:sp>
      <p:sp>
        <p:nvSpPr>
          <p:cNvPr id="24" name="Flowchart: Document 23"/>
          <p:cNvSpPr/>
          <p:nvPr/>
        </p:nvSpPr>
        <p:spPr>
          <a:xfrm>
            <a:off x="0" y="1219200"/>
            <a:ext cx="1681146" cy="5334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Introduction</a:t>
            </a:r>
            <a:endParaRPr lang="en-US" b="1" dirty="0">
              <a:solidFill>
                <a:schemeClr val="bg1"/>
              </a:solidFill>
            </a:endParaRPr>
          </a:p>
        </p:txBody>
      </p:sp>
      <p:sp>
        <p:nvSpPr>
          <p:cNvPr id="8" name="Flowchart: Document 7"/>
          <p:cNvSpPr/>
          <p:nvPr/>
        </p:nvSpPr>
        <p:spPr>
          <a:xfrm>
            <a:off x="0" y="3276600"/>
            <a:ext cx="4538666" cy="53340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solidFill>
                  <a:schemeClr val="bg1"/>
                </a:solidFill>
              </a:rPr>
              <a:t>Remediation of Heavy Metals Polluted Soils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17280" cy="868362"/>
          </a:xfrm>
        </p:spPr>
        <p:txBody>
          <a:bodyPr>
            <a:normAutofit fontScale="90000"/>
          </a:bodyPr>
          <a:lstStyle/>
          <a:p>
            <a:pPr lvl="0" algn="ctr"/>
            <a:r>
              <a:rPr lang="en-US" sz="4400" b="1" dirty="0" smtClean="0">
                <a:solidFill>
                  <a:srgbClr val="FF0000"/>
                </a:solidFill>
              </a:rPr>
              <a:t/>
            </a:r>
            <a:br>
              <a:rPr lang="en-US" sz="4400" b="1" dirty="0" smtClean="0">
                <a:solidFill>
                  <a:srgbClr val="FF0000"/>
                </a:solidFill>
              </a:rPr>
            </a:br>
            <a:r>
              <a:rPr lang="en-US" sz="3600" b="1" i="1" dirty="0" smtClean="0">
                <a:solidFill>
                  <a:srgbClr val="FF0000"/>
                </a:solidFill>
              </a:rPr>
              <a:t>Risks of </a:t>
            </a:r>
            <a:r>
              <a:rPr lang="en-US" sz="3600" b="1" i="1" dirty="0" err="1" smtClean="0">
                <a:solidFill>
                  <a:srgbClr val="FF0000"/>
                </a:solidFill>
              </a:rPr>
              <a:t>Cd</a:t>
            </a:r>
            <a:r>
              <a:rPr lang="en-US" sz="3600" b="1" i="1" dirty="0" smtClean="0">
                <a:solidFill>
                  <a:srgbClr val="FF0000"/>
                </a:solidFill>
              </a:rPr>
              <a:t> and </a:t>
            </a:r>
            <a:r>
              <a:rPr lang="en-US" sz="3600" b="1" i="1" dirty="0" err="1" smtClean="0">
                <a:solidFill>
                  <a:srgbClr val="FF0000"/>
                </a:solidFill>
              </a:rPr>
              <a:t>Pb</a:t>
            </a:r>
            <a:r>
              <a:rPr lang="en-US" sz="3600" b="1" i="1" dirty="0" smtClean="0">
                <a:solidFill>
                  <a:srgbClr val="FF0000"/>
                </a:solidFill>
              </a:rPr>
              <a:t> on human health:</a:t>
            </a:r>
            <a:r>
              <a:rPr lang="en-US" sz="4400" b="1" dirty="0" smtClean="0">
                <a:solidFill>
                  <a:srgbClr val="FF0000"/>
                </a:solidFill>
              </a:rPr>
              <a:t/>
            </a:r>
            <a:br>
              <a:rPr lang="en-US" sz="4400" b="1" dirty="0" smtClean="0">
                <a:solidFill>
                  <a:srgbClr val="FF0000"/>
                </a:solidFill>
              </a:rPr>
            </a:br>
            <a:endParaRPr lang="en-US" dirty="0"/>
          </a:p>
        </p:txBody>
      </p:sp>
      <p:sp>
        <p:nvSpPr>
          <p:cNvPr id="3" name="Content Placeholder 2"/>
          <p:cNvSpPr>
            <a:spLocks noGrp="1"/>
          </p:cNvSpPr>
          <p:nvPr>
            <p:ph idx="1"/>
          </p:nvPr>
        </p:nvSpPr>
        <p:spPr>
          <a:xfrm>
            <a:off x="457200" y="1447800"/>
            <a:ext cx="8686800" cy="5181600"/>
          </a:xfrm>
        </p:spPr>
        <p:txBody>
          <a:bodyPr>
            <a:normAutofit lnSpcReduction="10000"/>
          </a:bodyPr>
          <a:lstStyle/>
          <a:p>
            <a:pPr>
              <a:buFontTx/>
              <a:buChar char="-"/>
            </a:pPr>
            <a:r>
              <a:rPr lang="en-US" sz="2600" dirty="0" err="1" smtClean="0"/>
              <a:t>Cd</a:t>
            </a:r>
            <a:r>
              <a:rPr lang="en-US" sz="2600" dirty="0" smtClean="0"/>
              <a:t> and </a:t>
            </a:r>
            <a:r>
              <a:rPr lang="en-US" sz="2600" dirty="0" err="1" smtClean="0"/>
              <a:t>Pb</a:t>
            </a:r>
            <a:r>
              <a:rPr lang="en-US" sz="2600" dirty="0" smtClean="0"/>
              <a:t> are non-essential and toxic elements for human, and have no use for plant or animals either. </a:t>
            </a:r>
          </a:p>
          <a:p>
            <a:pPr>
              <a:buNone/>
            </a:pPr>
            <a:endParaRPr lang="en-US" sz="2600" dirty="0" smtClean="0"/>
          </a:p>
          <a:p>
            <a:pPr>
              <a:buFontTx/>
              <a:buChar char="-"/>
            </a:pPr>
            <a:r>
              <a:rPr lang="en-US" sz="2600" dirty="0" err="1" smtClean="0"/>
              <a:t>Cd</a:t>
            </a:r>
            <a:r>
              <a:rPr lang="en-US" sz="2600" dirty="0" smtClean="0"/>
              <a:t> can damage the kidneys, causing excess production of proteins in the urine</a:t>
            </a:r>
          </a:p>
          <a:p>
            <a:pPr>
              <a:buNone/>
            </a:pPr>
            <a:endParaRPr lang="en-US" sz="2600" dirty="0" smtClean="0"/>
          </a:p>
          <a:p>
            <a:pPr>
              <a:buFontTx/>
              <a:buChar char="-"/>
            </a:pPr>
            <a:r>
              <a:rPr lang="en-US" sz="2600" dirty="0" err="1" smtClean="0"/>
              <a:t>Cd</a:t>
            </a:r>
            <a:r>
              <a:rPr lang="en-US" sz="2600" dirty="0" smtClean="0"/>
              <a:t> is associated with skeletal damage, evidenced by low bone mineralization, a high rate of fractures, increased osteoporosis and intense bone pain. </a:t>
            </a:r>
          </a:p>
          <a:p>
            <a:pPr>
              <a:buFontTx/>
              <a:buChar char="-"/>
            </a:pPr>
            <a:endParaRPr lang="en-US" sz="2600" dirty="0" smtClean="0"/>
          </a:p>
          <a:p>
            <a:pPr>
              <a:buFontTx/>
              <a:buChar char="-"/>
            </a:pPr>
            <a:r>
              <a:rPr lang="en-US" sz="2600" dirty="0" smtClean="0"/>
              <a:t>Exposure to </a:t>
            </a:r>
            <a:r>
              <a:rPr lang="en-US" sz="2600" dirty="0" err="1" smtClean="0"/>
              <a:t>Pb</a:t>
            </a:r>
            <a:r>
              <a:rPr lang="en-US" sz="2600" dirty="0" smtClean="0"/>
              <a:t> during the early stages of children’s development is linked to a drop in intelligence</a:t>
            </a:r>
          </a:p>
          <a:p>
            <a:pPr>
              <a:buFontTx/>
              <a:buChar char="-"/>
            </a:pPr>
            <a:endParaRPr lang="en-US"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200"/>
          </a:xfrm>
        </p:spPr>
        <p:txBody>
          <a:bodyPr>
            <a:normAutofit fontScale="90000"/>
          </a:bodyPr>
          <a:lstStyle/>
          <a:p>
            <a:pPr algn="ctr"/>
            <a:r>
              <a:rPr lang="en-US" sz="3600" b="0" i="1" cap="all" dirty="0" smtClean="0"/>
              <a:t/>
            </a:r>
            <a:br>
              <a:rPr lang="en-US" sz="3600" b="0" i="1" cap="all" dirty="0" smtClean="0"/>
            </a:br>
            <a:r>
              <a:rPr lang="en-US" sz="3600" i="1" cap="all" dirty="0" smtClean="0"/>
              <a:t/>
            </a:r>
            <a:br>
              <a:rPr lang="en-US" sz="3600" i="1" cap="all" dirty="0" smtClean="0"/>
            </a:br>
            <a:r>
              <a:rPr lang="en-US" sz="3600" i="1" cap="all" dirty="0" smtClean="0"/>
              <a:t/>
            </a:r>
            <a:br>
              <a:rPr lang="en-US" sz="3600" i="1" cap="all" dirty="0" smtClean="0"/>
            </a:br>
            <a:r>
              <a:rPr lang="en-US" sz="3600" i="1" cap="all" dirty="0" smtClean="0"/>
              <a:t/>
            </a:r>
            <a:br>
              <a:rPr lang="en-US" sz="3600" i="1" cap="all" dirty="0" smtClean="0"/>
            </a:br>
            <a:r>
              <a:rPr lang="en-US" sz="3600" i="1" cap="all" dirty="0" smtClean="0"/>
              <a:t/>
            </a:r>
            <a:br>
              <a:rPr lang="en-US" sz="3600" i="1" cap="all" dirty="0" smtClean="0"/>
            </a:br>
            <a:r>
              <a:rPr lang="en-US" sz="3600" i="1" cap="all" dirty="0" smtClean="0"/>
              <a:t/>
            </a:r>
            <a:br>
              <a:rPr lang="en-US" sz="3600" i="1" cap="all" dirty="0" smtClean="0"/>
            </a:br>
            <a:r>
              <a:rPr lang="en-US" sz="3600" i="1" cap="all" dirty="0" smtClean="0"/>
              <a:t/>
            </a:r>
            <a:br>
              <a:rPr lang="en-US" sz="3600" i="1" cap="all" dirty="0" smtClean="0"/>
            </a:br>
            <a:r>
              <a:rPr lang="en-US" sz="3600" i="1" cap="all" dirty="0" smtClean="0"/>
              <a:t/>
            </a:r>
            <a:br>
              <a:rPr lang="en-US" sz="3600" i="1" cap="all" dirty="0" smtClean="0"/>
            </a:br>
            <a:r>
              <a:rPr lang="en-US" sz="3600" i="1" cap="all" dirty="0" smtClean="0"/>
              <a:t/>
            </a:r>
            <a:br>
              <a:rPr lang="en-US" sz="3600" i="1" cap="all" dirty="0" smtClean="0"/>
            </a:br>
            <a:r>
              <a:rPr lang="en-US" sz="3600" b="0" i="1" cap="all" dirty="0" smtClean="0"/>
              <a:t> </a:t>
            </a:r>
            <a:r>
              <a:rPr lang="en-US" sz="3600" i="1" cap="all" dirty="0" smtClean="0"/>
              <a:t/>
            </a:r>
            <a:br>
              <a:rPr lang="en-US" sz="3600" i="1" cap="all" dirty="0" smtClean="0"/>
            </a:br>
            <a:r>
              <a:rPr lang="en-US" sz="3600" i="1" cap="all" dirty="0" smtClean="0"/>
              <a:t/>
            </a:r>
            <a:br>
              <a:rPr lang="en-US" sz="3600" i="1" cap="all" dirty="0" smtClean="0"/>
            </a:br>
            <a:r>
              <a:rPr lang="en-US" sz="3600" i="1" cap="all" dirty="0" smtClean="0"/>
              <a:t> </a:t>
            </a:r>
            <a:r>
              <a:rPr lang="en-US" sz="3600" i="1" cap="all" dirty="0" smtClean="0">
                <a:effectLst>
                  <a:outerShdw blurRad="38100" dist="38100" dir="2700000" algn="tl">
                    <a:srgbClr val="000000">
                      <a:alpha val="43137"/>
                    </a:srgbClr>
                  </a:outerShdw>
                </a:effectLst>
              </a:rPr>
              <a:t>Remediation of Heavy Metals Polluted Soil</a:t>
            </a:r>
            <a:endParaRPr 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1371600"/>
            <a:ext cx="9144000" cy="5257800"/>
          </a:xfrm>
        </p:spPr>
        <p:txBody>
          <a:bodyPr>
            <a:normAutofit fontScale="40000" lnSpcReduction="20000"/>
          </a:bodyPr>
          <a:lstStyle/>
          <a:p>
            <a:r>
              <a:rPr lang="en-US" sz="2000" dirty="0" smtClean="0">
                <a:latin typeface="+mj-lt"/>
              </a:rPr>
              <a:t>	</a:t>
            </a:r>
          </a:p>
          <a:p>
            <a:r>
              <a:rPr lang="en-US" sz="2400" dirty="0" smtClean="0">
                <a:latin typeface="+mj-lt"/>
              </a:rPr>
              <a:t> </a:t>
            </a:r>
            <a:r>
              <a:rPr lang="en-US" sz="6000" dirty="0" smtClean="0">
                <a:latin typeface="+mj-lt"/>
              </a:rPr>
              <a:t>-  Remediation technologies are scientific techniques used to remove</a:t>
            </a:r>
            <a:r>
              <a:rPr lang="ar-EG" sz="6000" dirty="0" smtClean="0">
                <a:latin typeface="+mj-lt"/>
              </a:rPr>
              <a:t> </a:t>
            </a:r>
            <a:r>
              <a:rPr lang="en-US" sz="6000" dirty="0" smtClean="0">
                <a:latin typeface="+mj-lt"/>
              </a:rPr>
              <a:t> pollutants and/or rehabilitate polluted natural materials. </a:t>
            </a:r>
          </a:p>
          <a:p>
            <a:r>
              <a:rPr lang="en-US" sz="4400" dirty="0" smtClean="0">
                <a:latin typeface="+mj-lt"/>
              </a:rPr>
              <a:t>	</a:t>
            </a:r>
          </a:p>
          <a:p>
            <a:r>
              <a:rPr lang="en-US" sz="7000" b="1" i="1" dirty="0" smtClean="0">
                <a:latin typeface="+mj-lt"/>
              </a:rPr>
              <a:t>            Tow different techniques are employed.</a:t>
            </a:r>
          </a:p>
          <a:p>
            <a:endParaRPr lang="en-US" sz="4400" dirty="0" smtClean="0">
              <a:latin typeface="+mj-lt"/>
            </a:endParaRPr>
          </a:p>
          <a:p>
            <a:r>
              <a:rPr lang="en-US" sz="6000" b="1" dirty="0" smtClean="0">
                <a:solidFill>
                  <a:srgbClr val="FF0000"/>
                </a:solidFill>
                <a:latin typeface="+mj-lt"/>
              </a:rPr>
              <a:t>I - Removing of pollutants: </a:t>
            </a:r>
          </a:p>
          <a:p>
            <a:r>
              <a:rPr lang="en-US" sz="4400" dirty="0" smtClean="0">
                <a:latin typeface="+mj-lt"/>
              </a:rPr>
              <a:t>	</a:t>
            </a:r>
            <a:r>
              <a:rPr lang="en-US" sz="6000" b="1" u="sng" dirty="0" smtClean="0">
                <a:solidFill>
                  <a:srgbClr val="002060"/>
                </a:solidFill>
                <a:latin typeface="+mj-lt"/>
              </a:rPr>
              <a:t>A – Leaching the soil </a:t>
            </a:r>
            <a:r>
              <a:rPr lang="en-US" sz="6000" dirty="0" smtClean="0">
                <a:latin typeface="+mj-lt"/>
              </a:rPr>
              <a:t>which can be done </a:t>
            </a:r>
            <a:r>
              <a:rPr lang="en-US" sz="6000" i="1" dirty="0" smtClean="0">
                <a:latin typeface="+mj-lt"/>
              </a:rPr>
              <a:t>in situ </a:t>
            </a:r>
            <a:r>
              <a:rPr lang="en-US" sz="6000" dirty="0" smtClean="0">
                <a:latin typeface="+mj-lt"/>
              </a:rPr>
              <a:t>(on-site), or </a:t>
            </a:r>
            <a:r>
              <a:rPr lang="en-US" sz="6000" i="1" dirty="0" smtClean="0">
                <a:latin typeface="+mj-lt"/>
              </a:rPr>
              <a:t>ex situ</a:t>
            </a:r>
            <a:r>
              <a:rPr lang="en-US" sz="6000" dirty="0" smtClean="0">
                <a:latin typeface="+mj-lt"/>
              </a:rPr>
              <a:t> (removed and treated off-site). Water and suitable solution are used to extract pollutants from the soil matrix (FRTR, 2001). </a:t>
            </a:r>
          </a:p>
          <a:p>
            <a:r>
              <a:rPr lang="en-US" sz="4400" dirty="0" smtClean="0">
                <a:latin typeface="+mj-lt"/>
              </a:rPr>
              <a:t>	</a:t>
            </a:r>
          </a:p>
          <a:p>
            <a:r>
              <a:rPr lang="en-US" sz="4400" dirty="0" smtClean="0">
                <a:latin typeface="+mj-lt"/>
              </a:rPr>
              <a:t>	</a:t>
            </a:r>
            <a:r>
              <a:rPr lang="en-US" sz="6000" dirty="0" smtClean="0">
                <a:latin typeface="+mj-lt"/>
              </a:rPr>
              <a:t>Both are extremely expensive and/or cause pollution of the ground water </a:t>
            </a:r>
            <a:r>
              <a:rPr lang="en-US" sz="6000" i="1" dirty="0" smtClean="0">
                <a:latin typeface="+mj-lt"/>
              </a:rPr>
              <a:t>(in situ)</a:t>
            </a:r>
            <a:r>
              <a:rPr lang="en-US" sz="6000" dirty="0" smtClean="0">
                <a:latin typeface="+mj-lt"/>
              </a:rPr>
              <a:t> . </a:t>
            </a:r>
          </a:p>
          <a:p>
            <a:r>
              <a:rPr lang="en-US" sz="4400" dirty="0" smtClean="0">
                <a:latin typeface="+mj-lt"/>
              </a:rPr>
              <a:t>	</a:t>
            </a:r>
          </a:p>
          <a:p>
            <a:endParaRPr lang="en-US" sz="2800" dirty="0" smtClean="0"/>
          </a:p>
          <a:p>
            <a:endParaRPr lang="en-US" sz="2000" dirty="0" smtClean="0"/>
          </a:p>
          <a:p>
            <a:r>
              <a:rPr lang="en-US" sz="2000" dirty="0" smtClean="0"/>
              <a:t>: </a:t>
            </a:r>
          </a:p>
          <a:p>
            <a:endParaRPr lang="ar-EG"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991600" cy="1066800"/>
          </a:xfrm>
        </p:spPr>
        <p:txBody>
          <a:bodyPr>
            <a:normAutofit fontScale="90000"/>
          </a:bodyPr>
          <a:lstStyle/>
          <a:p>
            <a:pPr algn="ctr"/>
            <a:r>
              <a:rPr lang="en-US" sz="3600" b="0" i="1" cap="all" dirty="0" smtClean="0"/>
              <a:t>Remediation of Heavy Metals Polluted Soil</a:t>
            </a:r>
            <a:endParaRPr lang="en-US" sz="3600" dirty="0"/>
          </a:p>
        </p:txBody>
      </p:sp>
      <p:sp>
        <p:nvSpPr>
          <p:cNvPr id="3" name="Subtitle 2"/>
          <p:cNvSpPr>
            <a:spLocks noGrp="1"/>
          </p:cNvSpPr>
          <p:nvPr>
            <p:ph type="subTitle" idx="1"/>
          </p:nvPr>
        </p:nvSpPr>
        <p:spPr>
          <a:xfrm>
            <a:off x="0" y="1447800"/>
            <a:ext cx="9144000" cy="5410200"/>
          </a:xfrm>
        </p:spPr>
        <p:txBody>
          <a:bodyPr>
            <a:normAutofit/>
          </a:bodyPr>
          <a:lstStyle/>
          <a:p>
            <a:pPr algn="just"/>
            <a:r>
              <a:rPr lang="en-US" sz="2400" b="1" u="sng" dirty="0" smtClean="0">
                <a:solidFill>
                  <a:srgbClr val="002060"/>
                </a:solidFill>
                <a:latin typeface="+mj-lt"/>
              </a:rPr>
              <a:t>B- </a:t>
            </a:r>
            <a:r>
              <a:rPr lang="en-US" sz="2400" b="1" u="sng" dirty="0" err="1" smtClean="0">
                <a:solidFill>
                  <a:srgbClr val="002060"/>
                </a:solidFill>
                <a:latin typeface="+mj-lt"/>
              </a:rPr>
              <a:t>Phyto</a:t>
            </a:r>
            <a:r>
              <a:rPr lang="en-US" sz="2400" b="1" u="sng" dirty="0" smtClean="0">
                <a:solidFill>
                  <a:srgbClr val="002060"/>
                </a:solidFill>
                <a:latin typeface="+mj-lt"/>
              </a:rPr>
              <a:t>-remediation</a:t>
            </a:r>
            <a:r>
              <a:rPr lang="en-US" sz="2400" b="1" dirty="0" smtClean="0">
                <a:solidFill>
                  <a:srgbClr val="FF0000"/>
                </a:solidFill>
                <a:latin typeface="+mj-lt"/>
              </a:rPr>
              <a:t>: </a:t>
            </a:r>
          </a:p>
          <a:p>
            <a:pPr algn="just"/>
            <a:r>
              <a:rPr lang="en-US" sz="2400" dirty="0" smtClean="0">
                <a:latin typeface="+mj-lt"/>
              </a:rPr>
              <a:t>	in which hyper accumulator plants that tolerate and accumulate high contents of heavy metals by </a:t>
            </a:r>
            <a:r>
              <a:rPr lang="en-US" sz="2400" dirty="0" err="1" smtClean="0">
                <a:latin typeface="+mj-lt"/>
              </a:rPr>
              <a:t>translocating</a:t>
            </a:r>
            <a:r>
              <a:rPr lang="en-US" sz="2400" dirty="0" smtClean="0">
                <a:latin typeface="+mj-lt"/>
              </a:rPr>
              <a:t> the metals from soil to shoot tissues, allowing the metals to be removed from the soil through harvesting (Brown </a:t>
            </a:r>
            <a:r>
              <a:rPr lang="en-US" sz="2400" i="1" dirty="0" smtClean="0">
                <a:latin typeface="+mj-lt"/>
              </a:rPr>
              <a:t>et al</a:t>
            </a:r>
            <a:r>
              <a:rPr lang="en-US" sz="2400" dirty="0" smtClean="0">
                <a:latin typeface="+mj-lt"/>
              </a:rPr>
              <a:t>. 1994).</a:t>
            </a:r>
          </a:p>
          <a:p>
            <a:endParaRPr lang="en-US" sz="2400" dirty="0" smtClean="0">
              <a:latin typeface="+mj-lt"/>
            </a:endParaRPr>
          </a:p>
          <a:p>
            <a:pPr algn="just"/>
            <a:r>
              <a:rPr lang="en-US" sz="2400" b="1" dirty="0" smtClean="0">
                <a:solidFill>
                  <a:srgbClr val="FF0000"/>
                </a:solidFill>
                <a:latin typeface="+mj-lt"/>
              </a:rPr>
              <a:t>II - Immobilization/Stabilization of pollutants in soil:</a:t>
            </a:r>
          </a:p>
          <a:p>
            <a:pPr algn="just"/>
            <a:r>
              <a:rPr lang="en-US" sz="2400" dirty="0" smtClean="0">
                <a:latin typeface="+mj-lt"/>
              </a:rPr>
              <a:t>	In which chemical amendment are used to reduce the </a:t>
            </a:r>
            <a:r>
              <a:rPr lang="en-US" sz="2400" dirty="0" err="1" smtClean="0">
                <a:latin typeface="+mj-lt"/>
              </a:rPr>
              <a:t>leachability</a:t>
            </a:r>
            <a:r>
              <a:rPr lang="en-US" sz="2400" dirty="0" smtClean="0">
                <a:latin typeface="+mj-lt"/>
              </a:rPr>
              <a:t> and/or bioavailability of metals in polluted soils (</a:t>
            </a:r>
            <a:r>
              <a:rPr lang="en-US" sz="2400" dirty="0" err="1" smtClean="0">
                <a:latin typeface="+mj-lt"/>
              </a:rPr>
              <a:t>Ramply</a:t>
            </a:r>
            <a:r>
              <a:rPr lang="en-US" sz="2400" dirty="0" smtClean="0">
                <a:latin typeface="+mj-lt"/>
              </a:rPr>
              <a:t> and Ogden 1998). Immobilize the metal pollutants within the soil matrix through a combination of chemical reaction.</a:t>
            </a:r>
          </a:p>
          <a:p>
            <a:pPr algn="just"/>
            <a:r>
              <a:rPr lang="en-US" dirty="0" smtClean="0"/>
              <a:t> </a:t>
            </a:r>
            <a:endParaRPr lang="en-US" dirty="0">
              <a:latin typeface="+mj-lt"/>
            </a:endParaRP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199"/>
          </a:xfrm>
        </p:spPr>
        <p:txBody>
          <a:bodyPr/>
          <a:lstStyle/>
          <a:p>
            <a:pPr algn="ctr"/>
            <a:r>
              <a:rPr lang="en-US" sz="3600" i="1" cap="all" dirty="0" smtClean="0"/>
              <a:t>Remediation of Heavy Metals Polluted Soil</a:t>
            </a:r>
            <a:endParaRPr lang="en-US" sz="3600" dirty="0"/>
          </a:p>
        </p:txBody>
      </p:sp>
      <p:sp>
        <p:nvSpPr>
          <p:cNvPr id="3" name="Subtitle 2"/>
          <p:cNvSpPr>
            <a:spLocks noGrp="1"/>
          </p:cNvSpPr>
          <p:nvPr>
            <p:ph type="subTitle" idx="1"/>
          </p:nvPr>
        </p:nvSpPr>
        <p:spPr>
          <a:xfrm>
            <a:off x="304800" y="1600200"/>
            <a:ext cx="8839200" cy="5105400"/>
          </a:xfrm>
        </p:spPr>
        <p:txBody>
          <a:bodyPr/>
          <a:lstStyle/>
          <a:p>
            <a:r>
              <a:rPr lang="en-US" sz="2400" b="1" i="1" dirty="0" smtClean="0">
                <a:solidFill>
                  <a:srgbClr val="FF0000"/>
                </a:solidFill>
                <a:latin typeface="+mj-lt"/>
              </a:rPr>
              <a:t>The concept of immobilization technique based on:</a:t>
            </a:r>
          </a:p>
          <a:p>
            <a:pPr>
              <a:buFontTx/>
              <a:buChar char="-"/>
            </a:pPr>
            <a:r>
              <a:rPr lang="en-US" sz="2400" b="1" i="1" dirty="0" smtClean="0">
                <a:latin typeface="+mj-lt"/>
              </a:rPr>
              <a:t>The soluble/mobile form of an element in soil is considered to be a better indicator of the risk associated with heavy metals (</a:t>
            </a:r>
            <a:r>
              <a:rPr lang="en-US" sz="2400" b="1" i="1" dirty="0" smtClean="0">
                <a:solidFill>
                  <a:schemeClr val="tx2">
                    <a:lumMod val="75000"/>
                  </a:schemeClr>
                </a:solidFill>
                <a:latin typeface="+mj-lt"/>
              </a:rPr>
              <a:t>e.g. leaching, bio-uptake</a:t>
            </a:r>
            <a:r>
              <a:rPr lang="en-US" sz="2400" b="1" i="1" dirty="0" smtClean="0">
                <a:latin typeface="+mj-lt"/>
              </a:rPr>
              <a:t>) than the total metal concentration. </a:t>
            </a:r>
          </a:p>
          <a:p>
            <a:pPr>
              <a:buFontTx/>
              <a:buChar char="-"/>
            </a:pPr>
            <a:endParaRPr lang="en-US" sz="2400" b="1" i="1" dirty="0" smtClean="0">
              <a:latin typeface="+mj-lt"/>
            </a:endParaRPr>
          </a:p>
          <a:p>
            <a:r>
              <a:rPr lang="en-US" sz="2400" b="1" i="1" dirty="0" smtClean="0">
                <a:latin typeface="+mj-lt"/>
              </a:rPr>
              <a:t>- Heavy metals are immobilized in soil through different processes, e.g., specific adsorption, </a:t>
            </a:r>
            <a:r>
              <a:rPr lang="en-US" sz="2400" b="1" i="1" dirty="0" err="1" smtClean="0">
                <a:latin typeface="+mj-lt"/>
              </a:rPr>
              <a:t>cation</a:t>
            </a:r>
            <a:r>
              <a:rPr lang="en-US" sz="2400" b="1" i="1" dirty="0" smtClean="0">
                <a:latin typeface="+mj-lt"/>
              </a:rPr>
              <a:t>-exchange and precipitation (carbonates, phosphates, sulfides, ….).</a:t>
            </a:r>
          </a:p>
          <a:p>
            <a:pPr lvl="0"/>
            <a:r>
              <a:rPr lang="en-US" dirty="0" smtClean="0"/>
              <a:t/>
            </a:r>
            <a:br>
              <a:rPr lang="en-US" dirty="0" smtClean="0"/>
            </a:br>
            <a:endParaRPr lang="en-US"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6156325"/>
          </a:xfrm>
        </p:spPr>
        <p:txBody>
          <a:bodyPr/>
          <a:lstStyle/>
          <a:p>
            <a:r>
              <a:rPr lang="en-US" sz="3600" i="1" dirty="0" smtClean="0">
                <a:solidFill>
                  <a:schemeClr val="tx2">
                    <a:lumMod val="75000"/>
                  </a:schemeClr>
                </a:solidFill>
              </a:rPr>
              <a:t>Immobilization of pollutants</a:t>
            </a:r>
            <a:r>
              <a:rPr lang="en-US" sz="3600" dirty="0" smtClean="0">
                <a:solidFill>
                  <a:schemeClr val="tx2">
                    <a:lumMod val="75000"/>
                  </a:schemeClr>
                </a:solidFill>
              </a:rPr>
              <a:t>:</a:t>
            </a:r>
            <a:r>
              <a:rPr lang="en-US" dirty="0" smtClean="0"/>
              <a:t/>
            </a:r>
            <a:br>
              <a:rPr lang="en-US" dirty="0" smtClean="0"/>
            </a:br>
            <a:r>
              <a:rPr lang="en-US" dirty="0" smtClean="0"/>
              <a:t>	</a:t>
            </a:r>
            <a:r>
              <a:rPr lang="en-US" sz="2800" dirty="0" smtClean="0"/>
              <a:t>- </a:t>
            </a:r>
            <a:r>
              <a:rPr lang="en-US" sz="2800" dirty="0" smtClean="0">
                <a:solidFill>
                  <a:schemeClr val="tx1"/>
                </a:solidFill>
              </a:rPr>
              <a:t>Several </a:t>
            </a:r>
            <a:r>
              <a:rPr lang="en-US" sz="2800" dirty="0" err="1" smtClean="0">
                <a:solidFill>
                  <a:schemeClr val="tx1"/>
                </a:solidFill>
              </a:rPr>
              <a:t>nano</a:t>
            </a:r>
            <a:r>
              <a:rPr lang="en-US" sz="2800" dirty="0" smtClean="0">
                <a:solidFill>
                  <a:schemeClr val="tx1"/>
                </a:solidFill>
              </a:rPr>
              <a:t> particles are used ; </a:t>
            </a:r>
            <a:br>
              <a:rPr lang="en-US" sz="2800" dirty="0" smtClean="0">
                <a:solidFill>
                  <a:schemeClr val="tx1"/>
                </a:solidFill>
              </a:rPr>
            </a:br>
            <a:r>
              <a:rPr lang="en-US" sz="2800" dirty="0" smtClean="0">
                <a:solidFill>
                  <a:schemeClr val="tx1"/>
                </a:solidFill>
              </a:rPr>
              <a:t>1- </a:t>
            </a:r>
            <a:r>
              <a:rPr lang="en-US" sz="2800" dirty="0" err="1" smtClean="0">
                <a:solidFill>
                  <a:schemeClr val="tx1"/>
                </a:solidFill>
              </a:rPr>
              <a:t>nZVI</a:t>
            </a:r>
            <a:r>
              <a:rPr lang="en-US" sz="2800" dirty="0" smtClean="0">
                <a:solidFill>
                  <a:schemeClr val="tx1"/>
                </a:solidFill>
              </a:rPr>
              <a:t>, </a:t>
            </a:r>
            <a:br>
              <a:rPr lang="en-US" sz="2800" dirty="0" smtClean="0">
                <a:solidFill>
                  <a:schemeClr val="tx1"/>
                </a:solidFill>
              </a:rPr>
            </a:br>
            <a:r>
              <a:rPr lang="en-US" sz="2800" dirty="0" smtClean="0">
                <a:solidFill>
                  <a:schemeClr val="tx1"/>
                </a:solidFill>
              </a:rPr>
              <a:t>2 - </a:t>
            </a:r>
            <a:r>
              <a:rPr lang="en-US" sz="2800" dirty="0" err="1" smtClean="0">
                <a:solidFill>
                  <a:schemeClr val="tx1"/>
                </a:solidFill>
              </a:rPr>
              <a:t>bentonite</a:t>
            </a:r>
            <a:r>
              <a:rPr lang="en-US" sz="2800" dirty="0" smtClean="0">
                <a:solidFill>
                  <a:schemeClr val="tx1"/>
                </a:solidFill>
              </a:rPr>
              <a:t> supported </a:t>
            </a:r>
            <a:r>
              <a:rPr lang="en-US" sz="2800" dirty="0" err="1" smtClean="0">
                <a:solidFill>
                  <a:schemeClr val="tx1"/>
                </a:solidFill>
              </a:rPr>
              <a:t>nZVI</a:t>
            </a:r>
            <a:r>
              <a:rPr lang="en-US" sz="2800" dirty="0" smtClean="0">
                <a:solidFill>
                  <a:schemeClr val="tx1"/>
                </a:solidFill>
              </a:rPr>
              <a:t> (bent-</a:t>
            </a:r>
            <a:r>
              <a:rPr lang="en-US" sz="2800" dirty="0" err="1" smtClean="0">
                <a:solidFill>
                  <a:schemeClr val="tx1"/>
                </a:solidFill>
              </a:rPr>
              <a:t>nZVI</a:t>
            </a:r>
            <a:r>
              <a:rPr lang="en-US" sz="2800" dirty="0" smtClean="0">
                <a:solidFill>
                  <a:schemeClr val="tx1"/>
                </a:solidFill>
              </a:rPr>
              <a:t>),</a:t>
            </a:r>
            <a:br>
              <a:rPr lang="en-US" sz="2800" dirty="0" smtClean="0">
                <a:solidFill>
                  <a:schemeClr val="tx1"/>
                </a:solidFill>
              </a:rPr>
            </a:br>
            <a:r>
              <a:rPr lang="en-US" sz="2800" dirty="0" smtClean="0">
                <a:solidFill>
                  <a:schemeClr val="tx1"/>
                </a:solidFill>
              </a:rPr>
              <a:t>3 - </a:t>
            </a:r>
            <a:r>
              <a:rPr lang="en-US" sz="2800" dirty="0" err="1" smtClean="0">
                <a:solidFill>
                  <a:schemeClr val="tx1"/>
                </a:solidFill>
              </a:rPr>
              <a:t>nano</a:t>
            </a:r>
            <a:r>
              <a:rPr lang="en-US" sz="2800" dirty="0" smtClean="0">
                <a:solidFill>
                  <a:schemeClr val="tx1"/>
                </a:solidFill>
              </a:rPr>
              <a:t> carbon, </a:t>
            </a:r>
            <a:br>
              <a:rPr lang="en-US" sz="2800" dirty="0" smtClean="0">
                <a:solidFill>
                  <a:schemeClr val="tx1"/>
                </a:solidFill>
              </a:rPr>
            </a:br>
            <a:r>
              <a:rPr lang="en-US" sz="2800" dirty="0" smtClean="0">
                <a:solidFill>
                  <a:schemeClr val="tx1"/>
                </a:solidFill>
              </a:rPr>
              <a:t>4 - </a:t>
            </a:r>
            <a:r>
              <a:rPr lang="en-US" sz="2800" dirty="0" err="1" smtClean="0">
                <a:solidFill>
                  <a:schemeClr val="tx1"/>
                </a:solidFill>
              </a:rPr>
              <a:t>nano</a:t>
            </a:r>
            <a:r>
              <a:rPr lang="en-US" sz="2800" dirty="0" smtClean="0">
                <a:solidFill>
                  <a:schemeClr val="tx1"/>
                </a:solidFill>
              </a:rPr>
              <a:t> </a:t>
            </a:r>
            <a:r>
              <a:rPr lang="en-US" sz="2800" dirty="0" err="1" smtClean="0">
                <a:solidFill>
                  <a:schemeClr val="tx1"/>
                </a:solidFill>
              </a:rPr>
              <a:t>alginit</a:t>
            </a:r>
            <a:r>
              <a:rPr lang="en-US" sz="2800" dirty="0" smtClean="0">
                <a:solidFill>
                  <a:schemeClr val="tx1"/>
                </a:solidFill>
              </a:rPr>
              <a:t>, and </a:t>
            </a:r>
            <a:br>
              <a:rPr lang="en-US" sz="2800" dirty="0" smtClean="0">
                <a:solidFill>
                  <a:schemeClr val="tx1"/>
                </a:solidFill>
              </a:rPr>
            </a:br>
            <a:r>
              <a:rPr lang="en-US" sz="2800" dirty="0" smtClean="0">
                <a:solidFill>
                  <a:schemeClr val="tx1"/>
                </a:solidFill>
              </a:rPr>
              <a:t>5 – Poly </a:t>
            </a:r>
            <a:r>
              <a:rPr lang="en-US" sz="2800" dirty="0" err="1" smtClean="0">
                <a:solidFill>
                  <a:schemeClr val="tx1"/>
                </a:solidFill>
              </a:rPr>
              <a:t>amidoamine</a:t>
            </a:r>
            <a:r>
              <a:rPr lang="en-US" sz="2800" dirty="0" smtClean="0">
                <a:solidFill>
                  <a:schemeClr val="tx1"/>
                </a:solidFill>
              </a:rPr>
              <a:t> (</a:t>
            </a:r>
            <a:r>
              <a:rPr lang="en-US" sz="2800" dirty="0" err="1" smtClean="0">
                <a:solidFill>
                  <a:schemeClr val="tx1"/>
                </a:solidFill>
              </a:rPr>
              <a:t>dendrimer</a:t>
            </a:r>
            <a:r>
              <a:rPr lang="en-US" sz="2800" dirty="0" smtClean="0">
                <a:solidFill>
                  <a:schemeClr val="tx1"/>
                </a:solidFill>
              </a:rPr>
              <a:t>) , </a:t>
            </a:r>
            <a:br>
              <a:rPr lang="en-US" sz="2800" dirty="0" smtClean="0">
                <a:solidFill>
                  <a:schemeClr val="tx1"/>
                </a:solidFill>
              </a:rPr>
            </a:br>
            <a:r>
              <a:rPr lang="en-US" sz="2800" dirty="0" smtClean="0">
                <a:solidFill>
                  <a:schemeClr val="tx1"/>
                </a:solidFill>
              </a:rPr>
              <a:t>are prepared and used in immobilization of heavy metals in polluted soils. </a:t>
            </a:r>
            <a:br>
              <a:rPr lang="en-US" sz="2800" dirty="0" smtClean="0">
                <a:solidFill>
                  <a:schemeClr val="tx1"/>
                </a:solidFill>
              </a:rPr>
            </a:br>
            <a:endParaRPr lang="en-US" sz="2800"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0" y="1371600"/>
            <a:ext cx="9144000" cy="2153282"/>
          </a:xfrm>
          <a:prstGeom prst="rect">
            <a:avLst/>
          </a:prstGeom>
          <a:blipFill>
            <a:blip r:embed="rId2"/>
            <a:tile tx="0" ty="0" sx="100000" sy="100000" flip="none" algn="tl"/>
          </a:blipFill>
          <a:effectLst>
            <a:reflection blurRad="6350" stA="50000" endA="295" endPos="92000" dist="101600" dir="5400000" sy="-100000" algn="bl" rotWithShape="0"/>
          </a:effectLst>
        </p:spPr>
        <p:txBody>
          <a:bodyPr wrap="square">
            <a:spAutoFit/>
          </a:bodyPr>
          <a:lstStyle/>
          <a:p>
            <a:pPr algn="ctr" rtl="0" eaLnBrk="0" hangingPunct="0">
              <a:lnSpc>
                <a:spcPct val="93000"/>
              </a:lnSpc>
              <a:buClr>
                <a:srgbClr val="FFFFFF"/>
              </a:buClr>
              <a:buSzPct val="100000"/>
              <a:buFont typeface="Arial" pitchFamily="34" charset="0"/>
              <a:buNone/>
              <a:defRPr/>
            </a:pPr>
            <a:endParaRPr lang="en-US" sz="4800" b="1" dirty="0">
              <a:solidFill>
                <a:srgbClr val="FFFF00"/>
              </a:solidFill>
              <a:latin typeface="Arial" pitchFamily="34" charset="0"/>
              <a:ea typeface="+mn-ea"/>
            </a:endParaRPr>
          </a:p>
          <a:p>
            <a:pPr algn="ctr" rtl="0" eaLnBrk="0" hangingPunct="0">
              <a:lnSpc>
                <a:spcPct val="93000"/>
              </a:lnSpc>
              <a:buClr>
                <a:srgbClr val="FFFFFF"/>
              </a:buClr>
              <a:buSzPct val="100000"/>
              <a:buFont typeface="Arial" pitchFamily="34" charset="0"/>
              <a:buNone/>
              <a:defRPr/>
            </a:pPr>
            <a:r>
              <a:rPr lang="en-US" sz="4800" b="1" dirty="0">
                <a:solidFill>
                  <a:srgbClr val="FFFF00"/>
                </a:solidFill>
                <a:latin typeface="Arial" pitchFamily="34" charset="0"/>
                <a:ea typeface="+mn-ea"/>
              </a:rPr>
              <a:t>Methods of Production</a:t>
            </a:r>
          </a:p>
          <a:p>
            <a:pPr algn="ctr" rtl="0" eaLnBrk="0" hangingPunct="0">
              <a:lnSpc>
                <a:spcPct val="93000"/>
              </a:lnSpc>
              <a:buClr>
                <a:srgbClr val="FFFFFF"/>
              </a:buClr>
              <a:buSzPct val="100000"/>
              <a:buFont typeface="Arial" pitchFamily="34" charset="0"/>
              <a:buNone/>
              <a:defRPr/>
            </a:pPr>
            <a:r>
              <a:rPr lang="en-US" sz="4800" b="1" dirty="0">
                <a:solidFill>
                  <a:srgbClr val="FFFF00"/>
                </a:solidFill>
                <a:latin typeface="Arial" pitchFamily="34" charset="0"/>
                <a:ea typeface="+mn-ea"/>
              </a:rPr>
              <a:t> of  Nanoparticles</a:t>
            </a:r>
            <a:endParaRPr lang="ar-IQ" sz="4800" b="1" dirty="0">
              <a:solidFill>
                <a:srgbClr val="FFFF00"/>
              </a:solidFill>
              <a:latin typeface="Arial" pitchFamily="34" charset="0"/>
              <a:ea typeface="+mn-ea"/>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693738"/>
            <a:ext cx="8534400" cy="2862322"/>
          </a:xfrm>
          <a:prstGeom prst="rect">
            <a:avLst/>
          </a:prstGeom>
          <a:noFill/>
          <a:ln w="9525">
            <a:noFill/>
            <a:miter lim="800000"/>
            <a:headEnd/>
            <a:tailEnd/>
          </a:ln>
        </p:spPr>
        <p:txBody>
          <a:bodyPr wrap="square" anchor="ctr">
            <a:spAutoFit/>
          </a:bodyPr>
          <a:lstStyle/>
          <a:p>
            <a:pPr algn="just" defTabSz="914400" rtl="0">
              <a:lnSpc>
                <a:spcPct val="150000"/>
              </a:lnSpc>
              <a:buFont typeface="Arial" charset="0"/>
              <a:buNone/>
            </a:pPr>
            <a:r>
              <a:rPr lang="en-US" sz="2400" b="1" dirty="0" smtClean="0">
                <a:solidFill>
                  <a:srgbClr val="FF0000"/>
                </a:solidFill>
                <a:ea typeface="Times New Roman" pitchFamily="18" charset="0"/>
                <a:cs typeface="Traditional Arabic" pitchFamily="18" charset="-78"/>
              </a:rPr>
              <a:t>General Methods:</a:t>
            </a:r>
          </a:p>
          <a:p>
            <a:pPr algn="just" defTabSz="914400" rtl="0">
              <a:lnSpc>
                <a:spcPct val="150000"/>
              </a:lnSpc>
              <a:buFont typeface="Arial" charset="0"/>
              <a:buNone/>
            </a:pPr>
            <a:r>
              <a:rPr lang="en-US" sz="2400" b="1" u="sng" dirty="0" smtClean="0">
                <a:solidFill>
                  <a:schemeClr val="tx2">
                    <a:lumMod val="75000"/>
                  </a:schemeClr>
                </a:solidFill>
                <a:ea typeface="Times New Roman" pitchFamily="18" charset="0"/>
                <a:cs typeface="Traditional Arabic" pitchFamily="18" charset="-78"/>
              </a:rPr>
              <a:t>First </a:t>
            </a:r>
            <a:r>
              <a:rPr lang="en-US" sz="2400" b="1" u="sng" dirty="0">
                <a:solidFill>
                  <a:schemeClr val="tx2">
                    <a:lumMod val="75000"/>
                  </a:schemeClr>
                </a:solidFill>
                <a:ea typeface="Times New Roman" pitchFamily="18" charset="0"/>
                <a:cs typeface="Traditional Arabic" pitchFamily="18" charset="-78"/>
              </a:rPr>
              <a:t>:  (top-down) method</a:t>
            </a:r>
          </a:p>
          <a:p>
            <a:pPr algn="just" defTabSz="914400" rtl="0" eaLnBrk="0" hangingPunct="0">
              <a:lnSpc>
                <a:spcPct val="150000"/>
              </a:lnSpc>
            </a:pPr>
            <a:r>
              <a:rPr lang="en-US" sz="2400" dirty="0">
                <a:ea typeface="Times New Roman" pitchFamily="18" charset="0"/>
                <a:cs typeface="Traditional Arabic" pitchFamily="18" charset="-78"/>
              </a:rPr>
              <a:t>Start from bulk until you reach the </a:t>
            </a:r>
            <a:r>
              <a:rPr lang="en-US" sz="2400" dirty="0" err="1">
                <a:ea typeface="Times New Roman" pitchFamily="18" charset="0"/>
                <a:cs typeface="Traditional Arabic" pitchFamily="18" charset="-78"/>
              </a:rPr>
              <a:t>nano</a:t>
            </a:r>
            <a:r>
              <a:rPr lang="en-US" sz="2400" dirty="0">
                <a:ea typeface="Times New Roman" pitchFamily="18" charset="0"/>
                <a:cs typeface="Traditional Arabic" pitchFamily="18" charset="-78"/>
              </a:rPr>
              <a:t>-cutting through the following:</a:t>
            </a:r>
          </a:p>
          <a:p>
            <a:pPr algn="just" defTabSz="914400" rtl="0" eaLnBrk="0" hangingPunct="0">
              <a:lnSpc>
                <a:spcPct val="150000"/>
              </a:lnSpc>
              <a:buFont typeface="Arial" charset="0"/>
              <a:buNone/>
            </a:pPr>
            <a:r>
              <a:rPr lang="en-US" sz="2400" b="1" dirty="0">
                <a:ea typeface="Times New Roman" pitchFamily="18" charset="0"/>
                <a:cs typeface="Traditional Arabic" pitchFamily="18" charset="-78"/>
              </a:rPr>
              <a:t>1 – Milling </a:t>
            </a:r>
            <a:r>
              <a:rPr lang="en-US" sz="2400" b="1" dirty="0" smtClean="0">
                <a:ea typeface="Times New Roman" pitchFamily="18" charset="0"/>
                <a:cs typeface="Traditional Arabic" pitchFamily="18" charset="-78"/>
              </a:rPr>
              <a:t>method</a:t>
            </a:r>
            <a:endParaRPr lang="en-US" sz="2400" b="1" dirty="0">
              <a:cs typeface="Arial" charset="0"/>
            </a:endParaRPr>
          </a:p>
        </p:txBody>
      </p:sp>
      <p:pic>
        <p:nvPicPr>
          <p:cNvPr id="3" name="Picture 2" descr="http://www.alhnuf.com/up/m2/02f9121b8d.jpg">
            <a:hlinkClick r:id="rId2"/>
          </p:cNvPr>
          <p:cNvPicPr>
            <a:picLocks noChangeAspect="1" noChangeArrowheads="1"/>
          </p:cNvPicPr>
          <p:nvPr/>
        </p:nvPicPr>
        <p:blipFill>
          <a:blip r:embed="rId3" r:link="rId4"/>
          <a:srcRect/>
          <a:stretch>
            <a:fillRect/>
          </a:stretch>
        </p:blipFill>
        <p:spPr bwMode="auto">
          <a:xfrm>
            <a:off x="5181600" y="0"/>
            <a:ext cx="3792538" cy="1828800"/>
          </a:xfrm>
          <a:prstGeom prst="rect">
            <a:avLst/>
          </a:prstGeom>
          <a:noFill/>
          <a:ln w="9525">
            <a:noFill/>
            <a:miter lim="800000"/>
            <a:headEnd/>
            <a:tailEnd/>
          </a:ln>
          <a:effectLst>
            <a:glow rad="228600">
              <a:schemeClr val="accent3">
                <a:satMod val="175000"/>
                <a:alpha val="40000"/>
              </a:schemeClr>
            </a:glow>
          </a:effectLst>
        </p:spPr>
      </p:pic>
      <p:sp>
        <p:nvSpPr>
          <p:cNvPr id="4" name="Rectangle 3"/>
          <p:cNvSpPr>
            <a:spLocks noChangeArrowheads="1"/>
          </p:cNvSpPr>
          <p:nvPr/>
        </p:nvSpPr>
        <p:spPr bwMode="auto">
          <a:xfrm>
            <a:off x="304800" y="3770313"/>
            <a:ext cx="8458200" cy="1050993"/>
          </a:xfrm>
          <a:prstGeom prst="rect">
            <a:avLst/>
          </a:prstGeom>
          <a:noFill/>
          <a:ln w="9525">
            <a:noFill/>
            <a:miter lim="800000"/>
            <a:headEnd/>
            <a:tailEnd/>
          </a:ln>
        </p:spPr>
        <p:txBody>
          <a:bodyPr anchor="ctr">
            <a:spAutoFit/>
          </a:bodyPr>
          <a:lstStyle/>
          <a:p>
            <a:pPr algn="l" defTabSz="914400" rtl="0">
              <a:lnSpc>
                <a:spcPct val="150000"/>
              </a:lnSpc>
              <a:buFont typeface="Arial" charset="0"/>
              <a:buNone/>
            </a:pPr>
            <a:r>
              <a:rPr lang="en-US" sz="2400" b="1" dirty="0">
                <a:solidFill>
                  <a:schemeClr val="tx2">
                    <a:lumMod val="75000"/>
                  </a:schemeClr>
                </a:solidFill>
                <a:ea typeface="Times New Roman" pitchFamily="18" charset="0"/>
                <a:cs typeface="Traditional Arabic" pitchFamily="18" charset="-78"/>
              </a:rPr>
              <a:t>2 - Scratching or etching method</a:t>
            </a:r>
            <a:r>
              <a:rPr lang="en-US" sz="2000" b="1" dirty="0">
                <a:solidFill>
                  <a:schemeClr val="tx2">
                    <a:lumMod val="75000"/>
                  </a:schemeClr>
                </a:solidFill>
                <a:ea typeface="Times New Roman" pitchFamily="18" charset="0"/>
                <a:cs typeface="Traditional Arabic" pitchFamily="18" charset="-78"/>
              </a:rPr>
              <a:t> </a:t>
            </a:r>
            <a:r>
              <a:rPr lang="en-US" sz="2000" dirty="0">
                <a:ea typeface="Times New Roman" pitchFamily="18" charset="0"/>
                <a:cs typeface="Traditional Arabic" pitchFamily="18" charset="-78"/>
              </a:rPr>
              <a:t>:</a:t>
            </a:r>
          </a:p>
          <a:p>
            <a:pPr algn="l" defTabSz="914400" rtl="0" eaLnBrk="0" hangingPunct="0">
              <a:lnSpc>
                <a:spcPct val="150000"/>
              </a:lnSpc>
            </a:pPr>
            <a:r>
              <a:rPr lang="en-US" sz="2000" b="1" dirty="0">
                <a:ea typeface="Times New Roman" pitchFamily="18" charset="0"/>
                <a:cs typeface="Traditional Arabic" pitchFamily="18" charset="-78"/>
              </a:rPr>
              <a:t>This method is used to produce particles of silicon </a:t>
            </a:r>
            <a:r>
              <a:rPr lang="en-US" sz="2000" b="1" dirty="0" err="1" smtClean="0">
                <a:ea typeface="Times New Roman" pitchFamily="18" charset="0"/>
                <a:cs typeface="Traditional Arabic" pitchFamily="18" charset="-78"/>
              </a:rPr>
              <a:t>nano</a:t>
            </a:r>
            <a:r>
              <a:rPr lang="en-US" sz="2000" b="1" dirty="0" smtClean="0">
                <a:ea typeface="Times New Roman" pitchFamily="18" charset="0"/>
                <a:cs typeface="Traditional Arabic" pitchFamily="18" charset="-78"/>
              </a:rPr>
              <a:t> particles</a:t>
            </a:r>
            <a:endParaRPr lang="en-US" sz="2000" b="1" dirty="0">
              <a:ea typeface="Times New Roman" pitchFamily="18" charset="0"/>
              <a:cs typeface="Traditional Arabic" pitchFamily="18" charset="-78"/>
            </a:endParaRPr>
          </a:p>
        </p:txBody>
      </p:sp>
      <p:pic>
        <p:nvPicPr>
          <p:cNvPr id="5" name="Picture 4" descr="http://www.alhnuf.com/up/m2/30c69dbce7.jpg">
            <a:hlinkClick r:id="rId2"/>
          </p:cNvPr>
          <p:cNvPicPr>
            <a:picLocks noChangeAspect="1" noChangeArrowheads="1"/>
          </p:cNvPicPr>
          <p:nvPr/>
        </p:nvPicPr>
        <p:blipFill>
          <a:blip r:embed="rId5" r:link="rId6"/>
          <a:srcRect/>
          <a:stretch>
            <a:fillRect/>
          </a:stretch>
        </p:blipFill>
        <p:spPr bwMode="auto">
          <a:xfrm>
            <a:off x="4953000" y="5049838"/>
            <a:ext cx="3861547" cy="1808162"/>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4"/>
          <p:cNvSpPr>
            <a:spLocks noChangeArrowheads="1"/>
          </p:cNvSpPr>
          <p:nvPr/>
        </p:nvSpPr>
        <p:spPr bwMode="auto">
          <a:xfrm>
            <a:off x="228600" y="228600"/>
            <a:ext cx="8915400" cy="1107996"/>
          </a:xfrm>
          <a:prstGeom prst="rect">
            <a:avLst/>
          </a:prstGeom>
          <a:noFill/>
          <a:ln w="9525">
            <a:noFill/>
            <a:miter lim="800000"/>
            <a:headEnd/>
            <a:tailEnd/>
          </a:ln>
        </p:spPr>
        <p:txBody>
          <a:bodyPr>
            <a:spAutoFit/>
          </a:bodyPr>
          <a:lstStyle/>
          <a:p>
            <a:pPr algn="just" rtl="0" eaLnBrk="0" hangingPunct="0">
              <a:lnSpc>
                <a:spcPct val="150000"/>
              </a:lnSpc>
              <a:buClr>
                <a:srgbClr val="FFFFFF"/>
              </a:buClr>
              <a:buSzPct val="100000"/>
              <a:buFont typeface="Arial" charset="0"/>
              <a:buNone/>
            </a:pPr>
            <a:r>
              <a:rPr lang="en-US" sz="2400" b="1" dirty="0">
                <a:solidFill>
                  <a:schemeClr val="tx2">
                    <a:lumMod val="75000"/>
                  </a:schemeClr>
                </a:solidFill>
              </a:rPr>
              <a:t>3- Laser ablation method</a:t>
            </a:r>
            <a:r>
              <a:rPr lang="en-US" sz="2400" b="1" dirty="0">
                <a:solidFill>
                  <a:schemeClr val="tx2"/>
                </a:solidFill>
              </a:rPr>
              <a:t> </a:t>
            </a:r>
            <a:r>
              <a:rPr lang="en-US" sz="2000" dirty="0"/>
              <a:t>: use of a laser pulse with a high-energy focused on the goal of the heart</a:t>
            </a:r>
            <a:endParaRPr lang="ar-IQ" sz="2000" dirty="0"/>
          </a:p>
        </p:txBody>
      </p:sp>
      <p:pic>
        <p:nvPicPr>
          <p:cNvPr id="3" name="Picture 2" descr="http://www.alhnuf.com/up/m2/f9b625ff79.jpg">
            <a:hlinkClick r:id="rId2"/>
          </p:cNvPr>
          <p:cNvPicPr>
            <a:picLocks noChangeAspect="1" noChangeArrowheads="1"/>
          </p:cNvPicPr>
          <p:nvPr/>
        </p:nvPicPr>
        <p:blipFill>
          <a:blip r:embed="rId3" r:link="rId4"/>
          <a:srcRect/>
          <a:stretch>
            <a:fillRect/>
          </a:stretch>
        </p:blipFill>
        <p:spPr bwMode="auto">
          <a:xfrm>
            <a:off x="5105400" y="1219200"/>
            <a:ext cx="2895600" cy="1828799"/>
          </a:xfrm>
          <a:prstGeom prst="rect">
            <a:avLst/>
          </a:prstGeom>
          <a:noFill/>
          <a:ln w="9525">
            <a:noFill/>
            <a:miter lim="800000"/>
            <a:headEnd/>
            <a:tailEnd/>
          </a:ln>
          <a:effectLst>
            <a:glow rad="228600">
              <a:schemeClr val="accent3">
                <a:satMod val="175000"/>
                <a:alpha val="40000"/>
              </a:schemeClr>
            </a:glow>
          </a:effectLst>
        </p:spPr>
      </p:pic>
      <p:sp>
        <p:nvSpPr>
          <p:cNvPr id="4" name="Rectangle 3"/>
          <p:cNvSpPr>
            <a:spLocks noChangeArrowheads="1"/>
          </p:cNvSpPr>
          <p:nvPr/>
        </p:nvSpPr>
        <p:spPr bwMode="auto">
          <a:xfrm>
            <a:off x="381000" y="1600200"/>
            <a:ext cx="3722494" cy="769441"/>
          </a:xfrm>
          <a:prstGeom prst="rect">
            <a:avLst/>
          </a:prstGeom>
          <a:noFill/>
          <a:ln w="9525">
            <a:noFill/>
            <a:miter lim="800000"/>
            <a:headEnd/>
            <a:tailEnd/>
          </a:ln>
        </p:spPr>
        <p:txBody>
          <a:bodyPr wrap="none" anchor="ctr">
            <a:spAutoFit/>
          </a:bodyPr>
          <a:lstStyle/>
          <a:p>
            <a:pPr algn="l" defTabSz="914400" rtl="0">
              <a:buFont typeface="Arial" charset="0"/>
              <a:buNone/>
            </a:pPr>
            <a:r>
              <a:rPr lang="en-US" sz="2400" b="1" dirty="0">
                <a:solidFill>
                  <a:schemeClr val="tx2">
                    <a:lumMod val="75000"/>
                  </a:schemeClr>
                </a:solidFill>
                <a:ea typeface="Times New Roman" pitchFamily="18" charset="0"/>
                <a:cs typeface="Traditional Arabic" pitchFamily="18" charset="-78"/>
              </a:rPr>
              <a:t>4-  (Sputtering) method </a:t>
            </a:r>
            <a:r>
              <a:rPr lang="en-US" sz="2000" dirty="0" smtClean="0">
                <a:ea typeface="Times New Roman" pitchFamily="18" charset="0"/>
                <a:cs typeface="Traditional Arabic" pitchFamily="18" charset="-78"/>
              </a:rPr>
              <a:t>:</a:t>
            </a:r>
          </a:p>
          <a:p>
            <a:pPr algn="l" defTabSz="914400" rtl="0">
              <a:buFont typeface="Arial" charset="0"/>
              <a:buNone/>
            </a:pPr>
            <a:r>
              <a:rPr lang="en-US" sz="2000" dirty="0" smtClean="0">
                <a:ea typeface="Times New Roman" pitchFamily="18" charset="0"/>
                <a:cs typeface="Traditional Arabic" pitchFamily="18" charset="-78"/>
              </a:rPr>
              <a:t>        Used</a:t>
            </a:r>
            <a:r>
              <a:rPr lang="en-US" sz="2000" dirty="0">
                <a:ea typeface="Times New Roman" pitchFamily="18" charset="0"/>
                <a:cs typeface="Traditional Arabic" pitchFamily="18" charset="-78"/>
              </a:rPr>
              <a:t> to make thin film</a:t>
            </a:r>
            <a:endParaRPr lang="en-US" sz="2800" dirty="0">
              <a:ea typeface="Times New Roman" pitchFamily="18" charset="0"/>
              <a:cs typeface="Arial" charset="0"/>
            </a:endParaRPr>
          </a:p>
        </p:txBody>
      </p:sp>
      <p:pic>
        <p:nvPicPr>
          <p:cNvPr id="5" name="Picture 4" descr="http://www.alhnuf.com/up/m2/5208659b17.jpg">
            <a:hlinkClick r:id="rId2"/>
          </p:cNvPr>
          <p:cNvPicPr>
            <a:picLocks noChangeAspect="1" noChangeArrowheads="1"/>
          </p:cNvPicPr>
          <p:nvPr/>
        </p:nvPicPr>
        <p:blipFill>
          <a:blip r:embed="rId5" r:link="rId6"/>
          <a:srcRect/>
          <a:stretch>
            <a:fillRect/>
          </a:stretch>
        </p:blipFill>
        <p:spPr bwMode="auto">
          <a:xfrm>
            <a:off x="838200" y="2362200"/>
            <a:ext cx="2667000" cy="1808995"/>
          </a:xfrm>
          <a:prstGeom prst="rect">
            <a:avLst/>
          </a:prstGeom>
          <a:noFill/>
          <a:ln w="9525">
            <a:noFill/>
            <a:miter lim="800000"/>
            <a:headEnd/>
            <a:tailEnd/>
          </a:ln>
          <a:effectLst>
            <a:glow rad="228600">
              <a:schemeClr val="accent3">
                <a:satMod val="175000"/>
                <a:alpha val="40000"/>
              </a:schemeClr>
            </a:glow>
          </a:effectLst>
        </p:spPr>
      </p:pic>
      <p:sp>
        <p:nvSpPr>
          <p:cNvPr id="6" name="Rectangle 3"/>
          <p:cNvSpPr>
            <a:spLocks noChangeArrowheads="1"/>
          </p:cNvSpPr>
          <p:nvPr/>
        </p:nvSpPr>
        <p:spPr bwMode="auto">
          <a:xfrm>
            <a:off x="304800" y="4284663"/>
            <a:ext cx="8382000" cy="3351687"/>
          </a:xfrm>
          <a:prstGeom prst="rect">
            <a:avLst/>
          </a:prstGeom>
          <a:noFill/>
          <a:ln w="9525">
            <a:noFill/>
            <a:miter lim="800000"/>
            <a:headEnd/>
            <a:tailEnd/>
          </a:ln>
        </p:spPr>
        <p:txBody>
          <a:bodyPr anchor="ctr">
            <a:spAutoFit/>
          </a:bodyPr>
          <a:lstStyle/>
          <a:p>
            <a:pPr algn="just" rtl="0" eaLnBrk="0" hangingPunct="0">
              <a:lnSpc>
                <a:spcPct val="150000"/>
              </a:lnSpc>
              <a:buClr>
                <a:srgbClr val="FFFFFF"/>
              </a:buClr>
              <a:buSzPct val="100000"/>
              <a:buFont typeface="Arial" charset="0"/>
              <a:buNone/>
            </a:pPr>
            <a:r>
              <a:rPr lang="en-US" sz="2400" b="1" u="sng" dirty="0">
                <a:solidFill>
                  <a:schemeClr val="tx2">
                    <a:lumMod val="75000"/>
                  </a:schemeClr>
                </a:solidFill>
              </a:rPr>
              <a:t>Second :  (Bottom-up) method</a:t>
            </a:r>
          </a:p>
          <a:p>
            <a:pPr algn="just" rtl="0" eaLnBrk="0" hangingPunct="0">
              <a:buClr>
                <a:srgbClr val="FFFFFF"/>
              </a:buClr>
              <a:buSzPct val="100000"/>
              <a:buFont typeface="Arial" charset="0"/>
              <a:buNone/>
            </a:pPr>
            <a:r>
              <a:rPr lang="en-US" sz="2000" b="1" dirty="0"/>
              <a:t>This method starts from the bottom of any of the atoms begin to separate them and then aggregated up to the level of </a:t>
            </a:r>
            <a:r>
              <a:rPr lang="en-US" sz="2000" b="1" dirty="0" err="1" smtClean="0"/>
              <a:t>nano</a:t>
            </a:r>
            <a:r>
              <a:rPr lang="en-US" sz="2000" b="1" dirty="0" smtClean="0"/>
              <a:t> scale</a:t>
            </a:r>
            <a:r>
              <a:rPr lang="en-US" sz="2000" b="1" dirty="0"/>
              <a:t> methods used :</a:t>
            </a:r>
          </a:p>
          <a:p>
            <a:pPr algn="l" rtl="0" eaLnBrk="0" hangingPunct="0">
              <a:lnSpc>
                <a:spcPct val="93000"/>
              </a:lnSpc>
              <a:buClr>
                <a:srgbClr val="FFFFFF"/>
              </a:buClr>
              <a:buSzPct val="100000"/>
              <a:buFont typeface="Arial" charset="0"/>
              <a:buNone/>
            </a:pPr>
            <a:r>
              <a:rPr lang="en-US" sz="2000" b="1" dirty="0"/>
              <a:t>1 -  (sol-gel) method</a:t>
            </a:r>
          </a:p>
          <a:p>
            <a:pPr algn="l" rtl="0" eaLnBrk="0" hangingPunct="0">
              <a:lnSpc>
                <a:spcPct val="93000"/>
              </a:lnSpc>
              <a:buClr>
                <a:srgbClr val="FFFFFF"/>
              </a:buClr>
              <a:buSzPct val="100000"/>
              <a:buFont typeface="Arial" charset="0"/>
              <a:buNone/>
            </a:pPr>
            <a:r>
              <a:rPr lang="en-US" sz="2000" b="1" dirty="0"/>
              <a:t>2-  Aerosol method</a:t>
            </a:r>
          </a:p>
          <a:p>
            <a:pPr algn="l" rtl="0" eaLnBrk="0" hangingPunct="0">
              <a:lnSpc>
                <a:spcPct val="93000"/>
              </a:lnSpc>
              <a:buClr>
                <a:srgbClr val="FFFFFF"/>
              </a:buClr>
              <a:buSzPct val="100000"/>
              <a:buFont typeface="Arial" charset="0"/>
              <a:buNone/>
            </a:pPr>
            <a:r>
              <a:rPr lang="en-US" sz="2000" b="1" dirty="0"/>
              <a:t>3- Chemical </a:t>
            </a:r>
            <a:r>
              <a:rPr lang="en-US" sz="2000" b="1" dirty="0" err="1"/>
              <a:t>vapour</a:t>
            </a:r>
            <a:r>
              <a:rPr lang="en-US" sz="2000" b="1" dirty="0"/>
              <a:t> deposition method ( CVD )</a:t>
            </a:r>
          </a:p>
          <a:p>
            <a:pPr algn="just" rtl="0" eaLnBrk="0" hangingPunct="0">
              <a:lnSpc>
                <a:spcPct val="150000"/>
              </a:lnSpc>
              <a:buClr>
                <a:srgbClr val="FFFFFF"/>
              </a:buClr>
              <a:buSzPct val="100000"/>
              <a:buFont typeface="Arial" charset="0"/>
              <a:buNone/>
            </a:pPr>
            <a:endParaRPr lang="en-US" sz="2000" dirty="0">
              <a:solidFill>
                <a:srgbClr val="FFFF00"/>
              </a:solidFill>
            </a:endParaRPr>
          </a:p>
          <a:p>
            <a:pPr algn="just" rtl="0" eaLnBrk="0" hangingPunct="0">
              <a:lnSpc>
                <a:spcPct val="150000"/>
              </a:lnSpc>
              <a:buClr>
                <a:srgbClr val="FFFFFF"/>
              </a:buClr>
              <a:buSzPct val="100000"/>
              <a:buFont typeface="Arial" charset="0"/>
              <a:buNone/>
            </a:pPr>
            <a:endParaRPr lang="en-US" sz="2000" dirty="0">
              <a:solidFill>
                <a:srgbClr val="FFFF00"/>
              </a:solidFill>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ctrTitle"/>
          </p:nvPr>
        </p:nvSpPr>
        <p:spPr>
          <a:xfrm>
            <a:off x="0" y="1"/>
            <a:ext cx="8991600" cy="990600"/>
          </a:xfrm>
          <a:ln w="57150">
            <a:solidFill>
              <a:schemeClr val="tx1"/>
            </a:solidFill>
          </a:ln>
        </p:spPr>
        <p:txBody>
          <a:bodyPr/>
          <a:lstStyle/>
          <a:p>
            <a:pPr algn="ctr" eaLnBrk="1" hangingPunct="1">
              <a:defRPr/>
            </a:pPr>
            <a:r>
              <a:rPr lang="en-US" sz="4000" i="1" dirty="0" smtClean="0">
                <a:solidFill>
                  <a:srgbClr val="FF0000"/>
                </a:solidFill>
              </a:rPr>
              <a:t>Methods of production of </a:t>
            </a:r>
            <a:r>
              <a:rPr lang="en-US" sz="4000" i="1" dirty="0" err="1" smtClean="0">
                <a:solidFill>
                  <a:srgbClr val="FF0000"/>
                </a:solidFill>
              </a:rPr>
              <a:t>Nano</a:t>
            </a:r>
            <a:r>
              <a:rPr lang="en-US" sz="4000" i="1" dirty="0" smtClean="0">
                <a:solidFill>
                  <a:srgbClr val="FF0000"/>
                </a:solidFill>
              </a:rPr>
              <a:t> Particles</a:t>
            </a:r>
            <a:endParaRPr lang="en-US" sz="4000" b="0" i="1" dirty="0" smtClean="0">
              <a:solidFill>
                <a:srgbClr val="FF0000"/>
              </a:solidFill>
            </a:endParaRPr>
          </a:p>
        </p:txBody>
      </p:sp>
      <p:sp>
        <p:nvSpPr>
          <p:cNvPr id="156677" name="Rectangle 5"/>
          <p:cNvSpPr>
            <a:spLocks noGrp="1" noChangeArrowheads="1"/>
          </p:cNvSpPr>
          <p:nvPr>
            <p:ph type="subTitle" idx="1"/>
          </p:nvPr>
        </p:nvSpPr>
        <p:spPr>
          <a:xfrm>
            <a:off x="0" y="1524000"/>
            <a:ext cx="9144000" cy="5334000"/>
          </a:xfrm>
          <a:ln w="38100">
            <a:solidFill>
              <a:schemeClr val="tx1"/>
            </a:solidFill>
          </a:ln>
        </p:spPr>
        <p:txBody>
          <a:bodyPr>
            <a:normAutofit fontScale="85000" lnSpcReduction="20000"/>
          </a:bodyPr>
          <a:lstStyle/>
          <a:p>
            <a:pPr eaLnBrk="1" hangingPunct="1">
              <a:defRPr/>
            </a:pPr>
            <a:endParaRPr lang="en-US" sz="2400" b="1" dirty="0" smtClean="0"/>
          </a:p>
          <a:p>
            <a:pPr eaLnBrk="1" hangingPunct="1">
              <a:defRPr/>
            </a:pPr>
            <a:r>
              <a:rPr lang="en-US" sz="2800" b="1" dirty="0" err="1" smtClean="0"/>
              <a:t>Nano</a:t>
            </a:r>
            <a:r>
              <a:rPr lang="en-US" sz="2800" b="1" dirty="0" smtClean="0"/>
              <a:t> particles used in our research are prepared using  chemical (e.g., </a:t>
            </a:r>
            <a:r>
              <a:rPr lang="en-US" sz="2800" b="1" dirty="0" err="1" smtClean="0"/>
              <a:t>nZVI</a:t>
            </a:r>
            <a:r>
              <a:rPr lang="en-US" sz="2800" b="1" dirty="0" smtClean="0"/>
              <a:t>, bent-</a:t>
            </a:r>
            <a:r>
              <a:rPr lang="en-US" sz="2800" b="1" dirty="0" err="1" smtClean="0"/>
              <a:t>nZVI</a:t>
            </a:r>
            <a:r>
              <a:rPr lang="en-US" sz="2800" b="1" dirty="0" smtClean="0"/>
              <a:t>,  </a:t>
            </a:r>
            <a:r>
              <a:rPr lang="en-US" sz="2800" b="1" dirty="0" err="1" smtClean="0"/>
              <a:t>Dendrimers</a:t>
            </a:r>
            <a:r>
              <a:rPr lang="en-US" sz="2800" b="1" dirty="0" smtClean="0"/>
              <a:t>) and/or physical methods (e.g., </a:t>
            </a:r>
            <a:r>
              <a:rPr lang="en-US" sz="2800" b="1" dirty="0" err="1" smtClean="0"/>
              <a:t>nano</a:t>
            </a:r>
            <a:r>
              <a:rPr lang="en-US" sz="2800" b="1" dirty="0" smtClean="0"/>
              <a:t> </a:t>
            </a:r>
            <a:r>
              <a:rPr lang="en-US" sz="2800" b="1" dirty="0" err="1" smtClean="0"/>
              <a:t>alginit</a:t>
            </a:r>
            <a:r>
              <a:rPr lang="en-US" sz="2800" b="1" dirty="0" smtClean="0"/>
              <a:t>) as the following:</a:t>
            </a:r>
          </a:p>
          <a:p>
            <a:pPr eaLnBrk="1" hangingPunct="1">
              <a:defRPr/>
            </a:pPr>
            <a:r>
              <a:rPr lang="en-US" b="1" dirty="0" smtClean="0"/>
              <a:t> </a:t>
            </a:r>
            <a:endParaRPr lang="en-US" sz="3200" b="1" u="sng" dirty="0" smtClean="0"/>
          </a:p>
          <a:p>
            <a:pPr>
              <a:defRPr/>
            </a:pPr>
            <a:r>
              <a:rPr lang="en-US" sz="2400" b="1" dirty="0" smtClean="0"/>
              <a:t>A - </a:t>
            </a:r>
            <a:r>
              <a:rPr lang="en-US" sz="2400" b="1" dirty="0" err="1" smtClean="0"/>
              <a:t>Nano</a:t>
            </a:r>
            <a:r>
              <a:rPr lang="en-US" sz="2400" b="1" dirty="0" smtClean="0"/>
              <a:t>-scale Zero </a:t>
            </a:r>
            <a:r>
              <a:rPr lang="en-US" sz="2400" b="1" dirty="0" err="1" smtClean="0"/>
              <a:t>Valent</a:t>
            </a:r>
            <a:r>
              <a:rPr lang="en-US" sz="2400" b="1" dirty="0" smtClean="0"/>
              <a:t> Iron (</a:t>
            </a:r>
            <a:r>
              <a:rPr lang="en-US" sz="2400" b="1" dirty="0" err="1" smtClean="0"/>
              <a:t>nZVI</a:t>
            </a:r>
            <a:r>
              <a:rPr lang="en-US" sz="2400" b="1" dirty="0" smtClean="0"/>
              <a:t>):  </a:t>
            </a:r>
            <a:r>
              <a:rPr lang="en-US" sz="2400" b="1" u="sng" dirty="0" smtClean="0"/>
              <a:t>1- Chemical methods:</a:t>
            </a:r>
          </a:p>
          <a:p>
            <a:r>
              <a:rPr lang="en-US" sz="2400" b="1" dirty="0" smtClean="0">
                <a:latin typeface="Times New Roman" pitchFamily="18" charset="0"/>
                <a:cs typeface="Times New Roman" pitchFamily="18" charset="0"/>
              </a:rPr>
              <a:t>Synthesis of </a:t>
            </a:r>
            <a:r>
              <a:rPr lang="en-US" sz="2400" b="1" dirty="0" err="1" smtClean="0">
                <a:latin typeface="Times New Roman" pitchFamily="18" charset="0"/>
                <a:cs typeface="Times New Roman" pitchFamily="18" charset="0"/>
              </a:rPr>
              <a:t>nZVI</a:t>
            </a:r>
            <a:r>
              <a:rPr lang="en-US" sz="2400" b="1" dirty="0" smtClean="0">
                <a:latin typeface="Times New Roman" pitchFamily="18" charset="0"/>
                <a:cs typeface="Times New Roman" pitchFamily="18" charset="0"/>
              </a:rPr>
              <a:t> is based on reduction of Fe (II) using </a:t>
            </a:r>
            <a:r>
              <a:rPr lang="en-US" sz="2400" b="1" dirty="0" err="1" smtClean="0">
                <a:latin typeface="Times New Roman" pitchFamily="18" charset="0"/>
                <a:cs typeface="Times New Roman" pitchFamily="18" charset="0"/>
              </a:rPr>
              <a:t>borohydride</a:t>
            </a:r>
            <a:r>
              <a:rPr lang="en-US" sz="2400" b="1"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(Wang and Zhang, 1997 and Wang et al., 2006).</a:t>
            </a:r>
            <a:r>
              <a:rPr lang="en-US" sz="2400" b="1"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FeCl</a:t>
            </a:r>
            <a:r>
              <a:rPr lang="en-US" sz="2400" b="1" baseline="-25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4H</a:t>
            </a:r>
            <a:r>
              <a:rPr lang="en-US" sz="2400" b="1" baseline="-25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O and NaBH</a:t>
            </a:r>
            <a:r>
              <a:rPr lang="en-US" sz="2400" b="1" baseline="-25000" dirty="0" smtClean="0">
                <a:latin typeface="Times New Roman" pitchFamily="18" charset="0"/>
                <a:cs typeface="Times New Roman" pitchFamily="18" charset="0"/>
              </a:rPr>
              <a:t>4</a:t>
            </a:r>
            <a:r>
              <a:rPr lang="en-US" sz="2400" b="1" dirty="0" smtClean="0">
                <a:latin typeface="Times New Roman" pitchFamily="18" charset="0"/>
                <a:cs typeface="Times New Roman" pitchFamily="18" charset="0"/>
              </a:rPr>
              <a:t> were used. The proposed reaction is:</a:t>
            </a:r>
          </a:p>
          <a:p>
            <a:endParaRPr lang="en-US" sz="2400" b="1" dirty="0" smtClean="0">
              <a:latin typeface="Times New Roman" pitchFamily="18" charset="0"/>
              <a:cs typeface="Times New Roman" pitchFamily="18" charset="0"/>
            </a:endParaRPr>
          </a:p>
          <a:p>
            <a:pPr algn="ctr"/>
            <a:r>
              <a:rPr lang="en-US" sz="3300" b="1" dirty="0" smtClean="0">
                <a:solidFill>
                  <a:srgbClr val="FF0000"/>
                </a:solidFill>
                <a:latin typeface="Times New Roman" pitchFamily="18" charset="0"/>
                <a:cs typeface="Times New Roman" pitchFamily="18" charset="0"/>
              </a:rPr>
              <a:t>Fe</a:t>
            </a:r>
            <a:r>
              <a:rPr lang="en-US" sz="3300" b="1" baseline="30000" dirty="0" smtClean="0">
                <a:solidFill>
                  <a:srgbClr val="FF0000"/>
                </a:solidFill>
                <a:latin typeface="Times New Roman" pitchFamily="18" charset="0"/>
                <a:cs typeface="Times New Roman" pitchFamily="18" charset="0"/>
              </a:rPr>
              <a:t>+2</a:t>
            </a:r>
            <a:r>
              <a:rPr lang="en-US" sz="3300" b="1" dirty="0" smtClean="0">
                <a:solidFill>
                  <a:srgbClr val="FF0000"/>
                </a:solidFill>
                <a:latin typeface="Times New Roman" pitchFamily="18" charset="0"/>
                <a:cs typeface="Times New Roman" pitchFamily="18" charset="0"/>
              </a:rPr>
              <a:t> + 2BH</a:t>
            </a:r>
            <a:r>
              <a:rPr lang="en-US" sz="3300" b="1" baseline="30000" dirty="0" smtClean="0">
                <a:solidFill>
                  <a:srgbClr val="FF0000"/>
                </a:solidFill>
                <a:latin typeface="Times New Roman" pitchFamily="18" charset="0"/>
                <a:cs typeface="Times New Roman" pitchFamily="18" charset="0"/>
              </a:rPr>
              <a:t>-</a:t>
            </a:r>
            <a:r>
              <a:rPr lang="en-US" sz="3300" b="1" dirty="0" smtClean="0">
                <a:solidFill>
                  <a:srgbClr val="FF0000"/>
                </a:solidFill>
                <a:latin typeface="Times New Roman" pitchFamily="18" charset="0"/>
                <a:cs typeface="Times New Roman" pitchFamily="18" charset="0"/>
              </a:rPr>
              <a:t> + 6H</a:t>
            </a:r>
            <a:r>
              <a:rPr lang="en-US" sz="3300" b="1" baseline="-25000" dirty="0" smtClean="0">
                <a:solidFill>
                  <a:srgbClr val="FF0000"/>
                </a:solidFill>
                <a:latin typeface="Times New Roman" pitchFamily="18" charset="0"/>
                <a:cs typeface="Times New Roman" pitchFamily="18" charset="0"/>
              </a:rPr>
              <a:t>2</a:t>
            </a:r>
            <a:r>
              <a:rPr lang="en-US" sz="3300" b="1" dirty="0" smtClean="0">
                <a:solidFill>
                  <a:srgbClr val="FF0000"/>
                </a:solidFill>
                <a:latin typeface="Times New Roman" pitchFamily="18" charset="0"/>
                <a:cs typeface="Times New Roman" pitchFamily="18" charset="0"/>
              </a:rPr>
              <a:t>O → Fe</a:t>
            </a:r>
            <a:r>
              <a:rPr lang="en-US" sz="3300" b="1" baseline="30000" dirty="0" smtClean="0">
                <a:solidFill>
                  <a:srgbClr val="FF0000"/>
                </a:solidFill>
                <a:latin typeface="Times New Roman" pitchFamily="18" charset="0"/>
                <a:cs typeface="Times New Roman" pitchFamily="18" charset="0"/>
              </a:rPr>
              <a:t>0</a:t>
            </a:r>
            <a:r>
              <a:rPr lang="en-US" sz="3300" b="1" dirty="0" smtClean="0">
                <a:solidFill>
                  <a:srgbClr val="FF0000"/>
                </a:solidFill>
                <a:latin typeface="Times New Roman" pitchFamily="18" charset="0"/>
                <a:cs typeface="Times New Roman" pitchFamily="18" charset="0"/>
              </a:rPr>
              <a:t> + 2B(OH)</a:t>
            </a:r>
            <a:r>
              <a:rPr lang="en-US" sz="3300" b="1" baseline="-25000" dirty="0" smtClean="0">
                <a:solidFill>
                  <a:srgbClr val="FF0000"/>
                </a:solidFill>
                <a:latin typeface="Times New Roman" pitchFamily="18" charset="0"/>
                <a:cs typeface="Times New Roman" pitchFamily="18" charset="0"/>
              </a:rPr>
              <a:t>3</a:t>
            </a:r>
            <a:r>
              <a:rPr lang="en-US" sz="3300" b="1" dirty="0" smtClean="0">
                <a:solidFill>
                  <a:srgbClr val="FF0000"/>
                </a:solidFill>
                <a:latin typeface="Times New Roman" pitchFamily="18" charset="0"/>
                <a:cs typeface="Times New Roman" pitchFamily="18" charset="0"/>
              </a:rPr>
              <a:t> + 4H</a:t>
            </a:r>
            <a:r>
              <a:rPr lang="en-US" sz="3300" b="1" baseline="-25000" dirty="0" smtClean="0">
                <a:solidFill>
                  <a:srgbClr val="FF0000"/>
                </a:solidFill>
                <a:latin typeface="Times New Roman" pitchFamily="18" charset="0"/>
                <a:cs typeface="Times New Roman" pitchFamily="18" charset="0"/>
              </a:rPr>
              <a:t>2</a:t>
            </a:r>
            <a:r>
              <a:rPr lang="en-US" sz="3300" b="1" dirty="0" smtClean="0">
                <a:solidFill>
                  <a:srgbClr val="FF0000"/>
                </a:solidFill>
                <a:latin typeface="Times New Roman" pitchFamily="18" charset="0"/>
                <a:cs typeface="Times New Roman" pitchFamily="18" charset="0"/>
              </a:rPr>
              <a:t> ↑</a:t>
            </a:r>
          </a:p>
          <a:p>
            <a:pPr algn="ctr"/>
            <a:endParaRPr lang="en-US" sz="2400" b="1" dirty="0" smtClean="0">
              <a:solidFill>
                <a:srgbClr val="FF0000"/>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Sample of the product was inspected using TEM, and the </a:t>
            </a:r>
            <a:r>
              <a:rPr lang="en-US" sz="2400" b="1" dirty="0" smtClean="0">
                <a:solidFill>
                  <a:schemeClr val="tx1"/>
                </a:solidFill>
              </a:rPr>
              <a:t>particle size ranged from 13- 103 nm.</a:t>
            </a:r>
            <a:endParaRPr lang="en-US" sz="2400" b="1" dirty="0" smtClean="0">
              <a:solidFill>
                <a:srgbClr val="FF0000"/>
              </a:solidFill>
              <a:latin typeface="Times New Roman" pitchFamily="18" charset="0"/>
              <a:cs typeface="Times New Roman" pitchFamily="18" charset="0"/>
            </a:endParaRPr>
          </a:p>
          <a:p>
            <a:pPr eaLnBrk="1" hangingPunct="1">
              <a:defRPr/>
            </a:pPr>
            <a:endParaRPr lang="en-US" b="1" dirty="0" smtClean="0">
              <a:latin typeface="Times New Roman" pitchFamily="18" charset="0"/>
              <a:cs typeface="Times New Roman" pitchFamily="18" charset="0"/>
            </a:endParaRPr>
          </a:p>
          <a:p>
            <a:pPr eaLnBrk="1" hangingPunct="1">
              <a:defRPr/>
            </a:pPr>
            <a:r>
              <a:rPr lang="en-US" sz="2400" dirty="0" smtClean="0"/>
              <a:t> </a:t>
            </a:r>
          </a:p>
          <a:p>
            <a:pPr eaLnBrk="1" hangingPunct="1">
              <a:defRPr/>
            </a:pPr>
            <a:endParaRPr lang="en-US" b="1" dirty="0" smtClean="0"/>
          </a:p>
          <a:p>
            <a:pPr eaLnBrk="1" hangingPunct="1">
              <a:defRPr/>
            </a:pPr>
            <a:endParaRPr lang="en-US" b="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7">
                                            <p:bg/>
                                          </p:spTgt>
                                        </p:tgtEl>
                                        <p:attrNameLst>
                                          <p:attrName>style.visibility</p:attrName>
                                        </p:attrNameLst>
                                      </p:cBhvr>
                                      <p:to>
                                        <p:strVal val="visible"/>
                                      </p:to>
                                    </p:set>
                                    <p:animEffect transition="in" filter="blinds(horizontal)">
                                      <p:cBhvr>
                                        <p:cTn id="7" dur="500"/>
                                        <p:tgtEl>
                                          <p:spTgt spid="15667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677">
                                            <p:txEl>
                                              <p:pRg st="1" end="1"/>
                                            </p:txEl>
                                          </p:spTgt>
                                        </p:tgtEl>
                                        <p:attrNameLst>
                                          <p:attrName>style.visibility</p:attrName>
                                        </p:attrNameLst>
                                      </p:cBhvr>
                                      <p:to>
                                        <p:strVal val="visible"/>
                                      </p:to>
                                    </p:set>
                                    <p:animEffect transition="in" filter="blinds(horizontal)">
                                      <p:cBhvr>
                                        <p:cTn id="12" dur="500"/>
                                        <p:tgtEl>
                                          <p:spTgt spid="156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6677">
                                            <p:txEl>
                                              <p:pRg st="2" end="2"/>
                                            </p:txEl>
                                          </p:spTgt>
                                        </p:tgtEl>
                                        <p:attrNameLst>
                                          <p:attrName>style.visibility</p:attrName>
                                        </p:attrNameLst>
                                      </p:cBhvr>
                                      <p:to>
                                        <p:strVal val="visible"/>
                                      </p:to>
                                    </p:set>
                                    <p:animEffect transition="in" filter="blinds(horizontal)">
                                      <p:cBhvr>
                                        <p:cTn id="17" dur="500"/>
                                        <p:tgtEl>
                                          <p:spTgt spid="1566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6677">
                                            <p:txEl>
                                              <p:pRg st="3" end="3"/>
                                            </p:txEl>
                                          </p:spTgt>
                                        </p:tgtEl>
                                        <p:attrNameLst>
                                          <p:attrName>style.visibility</p:attrName>
                                        </p:attrNameLst>
                                      </p:cBhvr>
                                      <p:to>
                                        <p:strVal val="visible"/>
                                      </p:to>
                                    </p:set>
                                    <p:animEffect transition="in" filter="blinds(horizontal)">
                                      <p:cBhvr>
                                        <p:cTn id="22" dur="500"/>
                                        <p:tgtEl>
                                          <p:spTgt spid="1566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6677">
                                            <p:txEl>
                                              <p:pRg st="4" end="4"/>
                                            </p:txEl>
                                          </p:spTgt>
                                        </p:tgtEl>
                                        <p:attrNameLst>
                                          <p:attrName>style.visibility</p:attrName>
                                        </p:attrNameLst>
                                      </p:cBhvr>
                                      <p:to>
                                        <p:strVal val="visible"/>
                                      </p:to>
                                    </p:set>
                                    <p:animEffect transition="in" filter="blinds(horizontal)">
                                      <p:cBhvr>
                                        <p:cTn id="27" dur="500"/>
                                        <p:tgtEl>
                                          <p:spTgt spid="1566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6677">
                                            <p:txEl>
                                              <p:pRg st="5" end="5"/>
                                            </p:txEl>
                                          </p:spTgt>
                                        </p:tgtEl>
                                        <p:attrNameLst>
                                          <p:attrName>style.visibility</p:attrName>
                                        </p:attrNameLst>
                                      </p:cBhvr>
                                      <p:to>
                                        <p:strVal val="visible"/>
                                      </p:to>
                                    </p:set>
                                    <p:animEffect transition="in" filter="blinds(horizontal)">
                                      <p:cBhvr>
                                        <p:cTn id="32" dur="500"/>
                                        <p:tgtEl>
                                          <p:spTgt spid="1566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6677">
                                            <p:txEl>
                                              <p:pRg st="7" end="7"/>
                                            </p:txEl>
                                          </p:spTgt>
                                        </p:tgtEl>
                                        <p:attrNameLst>
                                          <p:attrName>style.visibility</p:attrName>
                                        </p:attrNameLst>
                                      </p:cBhvr>
                                      <p:to>
                                        <p:strVal val="visible"/>
                                      </p:to>
                                    </p:set>
                                    <p:animEffect transition="in" filter="blinds(horizontal)">
                                      <p:cBhvr>
                                        <p:cTn id="37" dur="500"/>
                                        <p:tgtEl>
                                          <p:spTgt spid="15667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6677">
                                            <p:txEl>
                                              <p:pRg st="9" end="9"/>
                                            </p:txEl>
                                          </p:spTgt>
                                        </p:tgtEl>
                                        <p:attrNameLst>
                                          <p:attrName>style.visibility</p:attrName>
                                        </p:attrNameLst>
                                      </p:cBhvr>
                                      <p:to>
                                        <p:strVal val="visible"/>
                                      </p:to>
                                    </p:set>
                                    <p:animEffect transition="in" filter="blinds(horizontal)">
                                      <p:cBhvr>
                                        <p:cTn id="42" dur="500"/>
                                        <p:tgtEl>
                                          <p:spTgt spid="15667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6677">
                                            <p:txEl>
                                              <p:pRg st="11" end="11"/>
                                            </p:txEl>
                                          </p:spTgt>
                                        </p:tgtEl>
                                        <p:attrNameLst>
                                          <p:attrName>style.visibility</p:attrName>
                                        </p:attrNameLst>
                                      </p:cBhvr>
                                      <p:to>
                                        <p:strVal val="visible"/>
                                      </p:to>
                                    </p:set>
                                    <p:animEffect transition="in" filter="blinds(horizontal)">
                                      <p:cBhvr>
                                        <p:cTn id="47" dur="500"/>
                                        <p:tgtEl>
                                          <p:spTgt spid="15667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2057400" y="0"/>
            <a:ext cx="5867400" cy="6858000"/>
            <a:chOff x="1824" y="0"/>
            <a:chExt cx="2784" cy="4320"/>
          </a:xfrm>
        </p:grpSpPr>
        <p:pic>
          <p:nvPicPr>
            <p:cNvPr id="32772" name="Picture 3" descr="ferriti4"/>
            <p:cNvPicPr>
              <a:picLocks noChangeAspect="1" noChangeArrowheads="1"/>
            </p:cNvPicPr>
            <p:nvPr/>
          </p:nvPicPr>
          <p:blipFill>
            <a:blip r:embed="rId2"/>
            <a:srcRect/>
            <a:stretch>
              <a:fillRect/>
            </a:stretch>
          </p:blipFill>
          <p:spPr bwMode="auto">
            <a:xfrm>
              <a:off x="1824" y="0"/>
              <a:ext cx="2784" cy="4320"/>
            </a:xfrm>
            <a:prstGeom prst="rect">
              <a:avLst/>
            </a:prstGeom>
            <a:noFill/>
            <a:ln w="9525">
              <a:noFill/>
              <a:miter lim="800000"/>
              <a:headEnd/>
              <a:tailEnd/>
            </a:ln>
          </p:spPr>
        </p:pic>
        <p:sp>
          <p:nvSpPr>
            <p:cNvPr id="32773" name="Text Box 8"/>
            <p:cNvSpPr txBox="1">
              <a:spLocks noChangeArrowheads="1"/>
            </p:cNvSpPr>
            <p:nvPr/>
          </p:nvSpPr>
          <p:spPr bwMode="auto">
            <a:xfrm>
              <a:off x="2448" y="3696"/>
              <a:ext cx="1632" cy="250"/>
            </a:xfrm>
            <a:prstGeom prst="rect">
              <a:avLst/>
            </a:prstGeom>
            <a:noFill/>
            <a:ln w="9525">
              <a:noFill/>
              <a:miter lim="800000"/>
              <a:headEnd/>
              <a:tailEnd/>
            </a:ln>
          </p:spPr>
          <p:txBody>
            <a:bodyPr>
              <a:spAutoFit/>
            </a:bodyPr>
            <a:lstStyle/>
            <a:p>
              <a:pPr>
                <a:spcBef>
                  <a:spcPct val="50000"/>
                </a:spcBef>
              </a:pPr>
              <a:r>
                <a:rPr lang="en-US" sz="2000" b="1" dirty="0">
                  <a:solidFill>
                    <a:srgbClr val="FF0000"/>
                  </a:solidFill>
                </a:rPr>
                <a:t>Iron Nano Particle</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33688" cy="5943600"/>
          </a:xfrm>
        </p:spPr>
        <p:txBody>
          <a:bodyPr>
            <a:normAutofit/>
          </a:bodyPr>
          <a:lstStyle/>
          <a:p>
            <a:pPr algn="ctr"/>
            <a:r>
              <a:rPr lang="en-US" sz="5400" b="1" i="1" dirty="0" smtClean="0"/>
              <a:t>INTRODUCTION</a:t>
            </a:r>
            <a:endParaRPr lang="en-US" sz="5400" b="1" i="1"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457200"/>
            <a:ext cx="8991600" cy="990600"/>
          </a:xfrm>
          <a:prstGeom prst="rect">
            <a:avLst/>
          </a:prstGeom>
          <a:ln w="57150">
            <a:solidFill>
              <a:schemeClr val="tx1"/>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Methods of production of </a:t>
            </a:r>
            <a:r>
              <a:rPr kumimoji="0" lang="en-US" sz="4000" b="0" i="1" strike="noStrike" kern="1200" cap="none"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Nano</a:t>
            </a:r>
            <a:r>
              <a:rPr kumimoji="0" lang="en-US" sz="4000" b="0" i="1"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Particles</a:t>
            </a:r>
          </a:p>
        </p:txBody>
      </p:sp>
      <p:sp>
        <p:nvSpPr>
          <p:cNvPr id="3" name="Rectangle 5"/>
          <p:cNvSpPr txBox="1">
            <a:spLocks noChangeArrowheads="1"/>
          </p:cNvSpPr>
          <p:nvPr/>
        </p:nvSpPr>
        <p:spPr>
          <a:xfrm>
            <a:off x="0" y="1676400"/>
            <a:ext cx="8915400" cy="4876800"/>
          </a:xfrm>
          <a:prstGeom prst="rect">
            <a:avLst/>
          </a:prstGeom>
          <a:ln w="38100">
            <a:solidFill>
              <a:schemeClr val="tx1"/>
            </a:solidFill>
          </a:ln>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sng" strike="noStrike" kern="1200" cap="none" spc="0" normalizeH="0" baseline="0" noProof="0" dirty="0" smtClean="0">
                <a:ln>
                  <a:noFill/>
                </a:ln>
                <a:solidFill>
                  <a:schemeClr val="tx1"/>
                </a:solidFill>
                <a:effectLst/>
                <a:uLnTx/>
                <a:uFillTx/>
                <a:latin typeface="+mn-lt"/>
                <a:ea typeface="+mn-ea"/>
                <a:cs typeface="+mn-cs"/>
              </a:rPr>
              <a:t>II- Physical methods:</a:t>
            </a:r>
          </a:p>
          <a:p>
            <a:pPr marL="365760" lvl="0" indent="-283464" algn="l" fontAlgn="auto">
              <a:spcBef>
                <a:spcPts val="600"/>
              </a:spcBef>
              <a:spcAft>
                <a:spcPts val="0"/>
              </a:spcAft>
              <a:buClr>
                <a:schemeClr val="accent1"/>
              </a:buClr>
              <a:buSzPct val="80000"/>
              <a:buFont typeface="Wingdings 2"/>
              <a:buChar char=""/>
              <a:defRPr/>
            </a:pPr>
            <a:r>
              <a:rPr lang="en-US" sz="2400" b="1" u="sng" dirty="0" err="1" smtClean="0"/>
              <a:t>Nano</a:t>
            </a:r>
            <a:r>
              <a:rPr lang="en-US" sz="2400" b="1" u="sng" dirty="0" smtClean="0"/>
              <a:t> </a:t>
            </a:r>
            <a:r>
              <a:rPr lang="en-US" sz="2400" b="1" u="sng" dirty="0" err="1" smtClean="0"/>
              <a:t>alginite</a:t>
            </a:r>
            <a:r>
              <a:rPr lang="en-US" sz="2400" b="1" u="sng" dirty="0" smtClean="0"/>
              <a:t>: </a:t>
            </a:r>
            <a:r>
              <a:rPr lang="en-US" sz="2400" dirty="0" smtClean="0"/>
              <a:t/>
            </a:r>
            <a:br>
              <a:rPr lang="en-US" sz="2400" dirty="0" smtClean="0"/>
            </a:br>
            <a:r>
              <a:rPr lang="en-US" sz="2400" dirty="0" err="1" smtClean="0">
                <a:latin typeface="+mj-lt"/>
              </a:rPr>
              <a:t>Alginite</a:t>
            </a:r>
            <a:r>
              <a:rPr lang="en-US" sz="2400" dirty="0" smtClean="0">
                <a:latin typeface="+mj-lt"/>
              </a:rPr>
              <a:t> is a naturally occurring rock. It is </a:t>
            </a:r>
            <a:r>
              <a:rPr lang="en-US" sz="2400" dirty="0" err="1" smtClean="0">
                <a:latin typeface="+mj-lt"/>
              </a:rPr>
              <a:t>greyish</a:t>
            </a:r>
            <a:r>
              <a:rPr lang="en-US" sz="2400" dirty="0" smtClean="0">
                <a:latin typeface="+mj-lt"/>
              </a:rPr>
              <a:t>-green, it has high specific surface area, high number of functional groups and high </a:t>
            </a:r>
            <a:r>
              <a:rPr lang="en-US" sz="2400" dirty="0" err="1" smtClean="0">
                <a:latin typeface="+mj-lt"/>
              </a:rPr>
              <a:t>cation</a:t>
            </a:r>
            <a:r>
              <a:rPr lang="en-US" sz="2400" dirty="0" smtClean="0">
                <a:latin typeface="+mj-lt"/>
              </a:rPr>
              <a:t> exchange capacity value.</a:t>
            </a:r>
          </a:p>
          <a:p>
            <a:pPr marL="365760" lvl="0" indent="-283464" algn="l" fontAlgn="auto">
              <a:spcBef>
                <a:spcPts val="600"/>
              </a:spcBef>
              <a:spcAft>
                <a:spcPts val="0"/>
              </a:spcAft>
              <a:buClr>
                <a:schemeClr val="accent1"/>
              </a:buClr>
              <a:buSzPct val="80000"/>
              <a:buFont typeface="Wingdings 2"/>
              <a:buChar char=""/>
              <a:defRPr/>
            </a:pPr>
            <a:endParaRPr lang="en-US" sz="2400" dirty="0" smtClean="0">
              <a:latin typeface="+mj-lt"/>
            </a:endParaRPr>
          </a:p>
          <a:p>
            <a:pPr marL="365760" indent="-283464" algn="l" fontAlgn="auto">
              <a:spcBef>
                <a:spcPts val="600"/>
              </a:spcBef>
              <a:spcAft>
                <a:spcPts val="0"/>
              </a:spcAft>
              <a:buClr>
                <a:schemeClr val="accent1"/>
              </a:buClr>
              <a:buSzPct val="80000"/>
              <a:buFont typeface="Wingdings 2"/>
              <a:buChar char=""/>
              <a:defRPr/>
            </a:pPr>
            <a:r>
              <a:rPr lang="en-US" sz="2400" dirty="0" err="1" smtClean="0">
                <a:latin typeface="+mj-lt"/>
              </a:rPr>
              <a:t>Nano</a:t>
            </a:r>
            <a:r>
              <a:rPr lang="en-US" sz="2400" dirty="0" smtClean="0">
                <a:latin typeface="+mj-lt"/>
              </a:rPr>
              <a:t> </a:t>
            </a:r>
            <a:r>
              <a:rPr lang="en-US" sz="2400" dirty="0" err="1" smtClean="0">
                <a:latin typeface="+mj-lt"/>
              </a:rPr>
              <a:t>alginit</a:t>
            </a:r>
            <a:r>
              <a:rPr lang="en-US" sz="2400" dirty="0" smtClean="0">
                <a:latin typeface="+mj-lt"/>
              </a:rPr>
              <a:t> was prepared in lab by ball-milling (Photon company, Egypt). Portions of </a:t>
            </a:r>
            <a:r>
              <a:rPr lang="en-US" sz="2400" dirty="0" err="1" smtClean="0">
                <a:latin typeface="+mj-lt"/>
              </a:rPr>
              <a:t>alginit</a:t>
            </a:r>
            <a:r>
              <a:rPr lang="en-US" sz="2400" dirty="0" smtClean="0">
                <a:latin typeface="+mj-lt"/>
              </a:rPr>
              <a:t> were placed in a stainless steel canister with metal balls of different three size, and stirred for 27 hour at speed of 1000 rpm/minute. </a:t>
            </a:r>
          </a:p>
          <a:p>
            <a:pPr marL="365760" indent="-283464" algn="l" fontAlgn="auto">
              <a:spcBef>
                <a:spcPts val="600"/>
              </a:spcBef>
              <a:spcAft>
                <a:spcPts val="0"/>
              </a:spcAft>
              <a:buClr>
                <a:schemeClr val="accent1"/>
              </a:buClr>
              <a:buSzPct val="80000"/>
              <a:buFont typeface="Wingdings 2"/>
              <a:buChar char=""/>
              <a:defRPr/>
            </a:pPr>
            <a:endParaRPr lang="en-US" sz="2400" dirty="0" smtClean="0">
              <a:latin typeface="+mj-lt"/>
            </a:endParaRPr>
          </a:p>
          <a:p>
            <a:pPr marL="365760" indent="-283464" algn="l" fontAlgn="auto">
              <a:spcBef>
                <a:spcPts val="600"/>
              </a:spcBef>
              <a:spcAft>
                <a:spcPts val="0"/>
              </a:spcAft>
              <a:buClr>
                <a:schemeClr val="accent1"/>
              </a:buClr>
              <a:buSzPct val="80000"/>
              <a:buFont typeface="Wingdings 2"/>
              <a:buChar char=""/>
              <a:defRPr/>
            </a:pPr>
            <a:r>
              <a:rPr lang="en-US" sz="2400" dirty="0" smtClean="0">
                <a:latin typeface="+mj-lt"/>
              </a:rPr>
              <a:t>A sample of milled </a:t>
            </a:r>
            <a:r>
              <a:rPr lang="en-US" sz="2400" dirty="0" err="1" smtClean="0">
                <a:latin typeface="+mj-lt"/>
              </a:rPr>
              <a:t>alginite</a:t>
            </a:r>
            <a:r>
              <a:rPr lang="en-US" sz="2400" dirty="0" smtClean="0">
                <a:latin typeface="+mj-lt"/>
              </a:rPr>
              <a:t> was inspected using TEM, and the size of the </a:t>
            </a:r>
            <a:r>
              <a:rPr lang="en-US" sz="2400" dirty="0" err="1" smtClean="0">
                <a:latin typeface="+mj-lt"/>
              </a:rPr>
              <a:t>alginite</a:t>
            </a:r>
            <a:r>
              <a:rPr lang="en-US" sz="2400" dirty="0" smtClean="0">
                <a:latin typeface="+mj-lt"/>
              </a:rPr>
              <a:t> particle ranged from 13 – 23nm.</a:t>
            </a:r>
          </a:p>
          <a:p>
            <a:pPr marL="365760" lvl="0" indent="-283464" algn="l" fontAlgn="auto">
              <a:spcBef>
                <a:spcPts val="600"/>
              </a:spcBef>
              <a:spcAft>
                <a:spcPts val="0"/>
              </a:spcAft>
              <a:buClr>
                <a:schemeClr val="accent1"/>
              </a:buClr>
              <a:buSzPct val="80000"/>
              <a:buFont typeface="Wingdings 2"/>
              <a:buChar char=""/>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Rot="1" noChangeArrowheads="1"/>
          </p:cNvSpPr>
          <p:nvPr>
            <p:ph type="title"/>
          </p:nvPr>
        </p:nvSpPr>
        <p:spPr>
          <a:xfrm>
            <a:off x="381000" y="1447800"/>
            <a:ext cx="8229600" cy="3733800"/>
          </a:xfrm>
          <a:ln w="76200">
            <a:solidFill>
              <a:schemeClr val="tx1"/>
            </a:solidFill>
          </a:ln>
        </p:spPr>
        <p:txBody>
          <a:bodyPr/>
          <a:lstStyle/>
          <a:p>
            <a:pPr algn="ctr" eaLnBrk="1" hangingPunct="1">
              <a:defRPr/>
            </a:pPr>
            <a:r>
              <a:rPr lang="en-US" b="1" i="1" dirty="0" smtClean="0">
                <a:solidFill>
                  <a:srgbClr val="FF0000"/>
                </a:solidFill>
                <a:effectLst/>
              </a:rPr>
              <a:t>Reaction Mechanisms of </a:t>
            </a:r>
            <a:r>
              <a:rPr lang="en-US" b="1" i="1" dirty="0" err="1" smtClean="0">
                <a:solidFill>
                  <a:srgbClr val="FF0000"/>
                </a:solidFill>
                <a:effectLst/>
              </a:rPr>
              <a:t>Nanoscale</a:t>
            </a:r>
            <a:r>
              <a:rPr lang="en-US" b="1" i="1" dirty="0" smtClean="0">
                <a:solidFill>
                  <a:srgbClr val="FF0000"/>
                </a:solidFill>
                <a:effectLst/>
              </a:rPr>
              <a:t> Zero </a:t>
            </a:r>
            <a:r>
              <a:rPr lang="en-US" b="1" i="1" dirty="0" err="1" smtClean="0">
                <a:solidFill>
                  <a:srgbClr val="FF0000"/>
                </a:solidFill>
                <a:effectLst/>
              </a:rPr>
              <a:t>Valent</a:t>
            </a:r>
            <a:r>
              <a:rPr lang="en-US" b="1" i="1" dirty="0" smtClean="0">
                <a:solidFill>
                  <a:srgbClr val="FF0000"/>
                </a:solidFill>
                <a:effectLst/>
              </a:rPr>
              <a:t> Iron (</a:t>
            </a:r>
            <a:r>
              <a:rPr lang="en-US" b="1" i="1" dirty="0" err="1" smtClean="0">
                <a:solidFill>
                  <a:srgbClr val="FF0000"/>
                </a:solidFill>
                <a:effectLst/>
              </a:rPr>
              <a:t>nZVI</a:t>
            </a:r>
            <a:r>
              <a:rPr lang="en-US" b="1" i="1" dirty="0" smtClean="0">
                <a:solidFill>
                  <a:srgbClr val="FF0000"/>
                </a:solidFill>
                <a:effectLst/>
              </a:rPr>
              <a:t>)</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228600" y="274638"/>
            <a:ext cx="8705088" cy="1143000"/>
          </a:xfrm>
          <a:ln cap="flat">
            <a:solidFill>
              <a:schemeClr val="tx1"/>
            </a:solidFill>
          </a:ln>
        </p:spPr>
        <p:txBody>
          <a:bodyPr/>
          <a:lstStyle/>
          <a:p>
            <a:pPr algn="ctr" eaLnBrk="1" hangingPunct="1">
              <a:defRPr/>
            </a:pPr>
            <a:r>
              <a:rPr lang="en-US" b="1" i="1" dirty="0" smtClean="0">
                <a:solidFill>
                  <a:srgbClr val="FF0000"/>
                </a:solidFill>
                <a:effectLst/>
              </a:rPr>
              <a:t>Reduction Power of </a:t>
            </a:r>
            <a:r>
              <a:rPr lang="en-US" b="1" i="1" dirty="0" err="1" smtClean="0">
                <a:solidFill>
                  <a:srgbClr val="FF0000"/>
                </a:solidFill>
                <a:effectLst/>
              </a:rPr>
              <a:t>nZVI</a:t>
            </a:r>
            <a:endParaRPr lang="en-US" b="1" i="1" dirty="0" smtClean="0">
              <a:solidFill>
                <a:srgbClr val="FF0000"/>
              </a:solidFill>
              <a:effectLst/>
            </a:endParaRPr>
          </a:p>
        </p:txBody>
      </p:sp>
      <p:sp>
        <p:nvSpPr>
          <p:cNvPr id="118787" name="Rectangle 3"/>
          <p:cNvSpPr>
            <a:spLocks noGrp="1" noRot="1" noChangeArrowheads="1"/>
          </p:cNvSpPr>
          <p:nvPr>
            <p:ph idx="1"/>
          </p:nvPr>
        </p:nvSpPr>
        <p:spPr>
          <a:xfrm>
            <a:off x="152400" y="1905000"/>
            <a:ext cx="8991600" cy="4648200"/>
          </a:xfrm>
          <a:ln cap="flat">
            <a:solidFill>
              <a:schemeClr val="tx1"/>
            </a:solidFill>
          </a:ln>
        </p:spPr>
        <p:txBody>
          <a:bodyPr>
            <a:normAutofit/>
          </a:bodyPr>
          <a:lstStyle/>
          <a:p>
            <a:pPr eaLnBrk="1" hangingPunct="1">
              <a:lnSpc>
                <a:spcPct val="80000"/>
              </a:lnSpc>
              <a:defRPr/>
            </a:pPr>
            <a:r>
              <a:rPr lang="en-US" sz="2800" dirty="0" err="1" smtClean="0"/>
              <a:t>nZVI</a:t>
            </a:r>
            <a:r>
              <a:rPr lang="en-US" sz="2800" dirty="0" smtClean="0"/>
              <a:t> has been used extensively to reduce (</a:t>
            </a:r>
            <a:r>
              <a:rPr lang="en-US" sz="2800" dirty="0" err="1" smtClean="0"/>
              <a:t>dehalogenate</a:t>
            </a:r>
            <a:r>
              <a:rPr lang="en-US" sz="2800" dirty="0" smtClean="0"/>
              <a:t>) chlorinated solvents and sequester metals.</a:t>
            </a:r>
          </a:p>
          <a:p>
            <a:pPr eaLnBrk="1" hangingPunct="1">
              <a:lnSpc>
                <a:spcPct val="80000"/>
              </a:lnSpc>
              <a:defRPr/>
            </a:pPr>
            <a:endParaRPr lang="en-US" sz="2800" dirty="0" smtClean="0"/>
          </a:p>
          <a:p>
            <a:pPr eaLnBrk="1" hangingPunct="1">
              <a:lnSpc>
                <a:spcPct val="80000"/>
              </a:lnSpc>
              <a:defRPr/>
            </a:pPr>
            <a:r>
              <a:rPr lang="en-US" sz="2800" dirty="0" smtClean="0"/>
              <a:t> The small particle size and high surface area make iron </a:t>
            </a:r>
            <a:r>
              <a:rPr lang="en-US" sz="2800" dirty="0" err="1" smtClean="0"/>
              <a:t>nano</a:t>
            </a:r>
            <a:r>
              <a:rPr lang="en-US" sz="2800" dirty="0" smtClean="0"/>
              <a:t> particles highly reactive and extremely versatile.  </a:t>
            </a:r>
          </a:p>
          <a:p>
            <a:pPr eaLnBrk="1" hangingPunct="1">
              <a:lnSpc>
                <a:spcPct val="80000"/>
              </a:lnSpc>
              <a:defRPr/>
            </a:pPr>
            <a:endParaRPr lang="en-US" sz="2800" dirty="0" smtClean="0"/>
          </a:p>
          <a:p>
            <a:pPr eaLnBrk="1" hangingPunct="1">
              <a:lnSpc>
                <a:spcPct val="80000"/>
              </a:lnSpc>
              <a:defRPr/>
            </a:pPr>
            <a:r>
              <a:rPr lang="en-US" sz="2800" dirty="0" smtClean="0"/>
              <a:t> </a:t>
            </a:r>
            <a:r>
              <a:rPr lang="en-US" sz="2800" dirty="0" err="1" smtClean="0"/>
              <a:t>Nano</a:t>
            </a:r>
            <a:r>
              <a:rPr lang="en-US" sz="2800" dirty="0" smtClean="0"/>
              <a:t>-particles can remediate more material at a higher rate and with a lower generation of hazardous byproducts (Zhang, 2003). </a:t>
            </a:r>
          </a:p>
          <a:p>
            <a:pPr eaLnBrk="1" hangingPunct="1">
              <a:lnSpc>
                <a:spcPct val="80000"/>
              </a:lnSpc>
              <a:defRPr/>
            </a:pPr>
            <a:endParaRPr lang="en-US" sz="2800" b="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87">
                                            <p:bg/>
                                          </p:spTgt>
                                        </p:tgtEl>
                                        <p:attrNameLst>
                                          <p:attrName>style.visibility</p:attrName>
                                        </p:attrNameLst>
                                      </p:cBhvr>
                                      <p:to>
                                        <p:strVal val="visible"/>
                                      </p:to>
                                    </p:set>
                                    <p:animEffect transition="in" filter="blinds(horizontal)">
                                      <p:cBhvr>
                                        <p:cTn id="7" dur="500"/>
                                        <p:tgtEl>
                                          <p:spTgt spid="118787">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8787">
                                            <p:txEl>
                                              <p:pRg st="0" end="0"/>
                                            </p:txEl>
                                          </p:spTgt>
                                        </p:tgtEl>
                                        <p:attrNameLst>
                                          <p:attrName>style.visibility</p:attrName>
                                        </p:attrNameLst>
                                      </p:cBhvr>
                                      <p:to>
                                        <p:strVal val="visible"/>
                                      </p:to>
                                    </p:set>
                                    <p:animEffect transition="in" filter="blinds(horizontal)">
                                      <p:cBhvr>
                                        <p:cTn id="10" dur="500"/>
                                        <p:tgtEl>
                                          <p:spTgt spid="1187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animEffect transition="in" filter="blinds(horizontal)">
                                      <p:cBhvr>
                                        <p:cTn id="15" dur="500"/>
                                        <p:tgtEl>
                                          <p:spTgt spid="1187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8787">
                                            <p:txEl>
                                              <p:pRg st="4" end="4"/>
                                            </p:txEl>
                                          </p:spTgt>
                                        </p:tgtEl>
                                        <p:attrNameLst>
                                          <p:attrName>style.visibility</p:attrName>
                                        </p:attrNameLst>
                                      </p:cBhvr>
                                      <p:to>
                                        <p:strVal val="visible"/>
                                      </p:to>
                                    </p:set>
                                    <p:animEffect transition="in" filter="blinds(horizontal)">
                                      <p:cBhvr>
                                        <p:cTn id="20"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rrowheads="1"/>
          </p:cNvSpPr>
          <p:nvPr>
            <p:ph type="title"/>
          </p:nvPr>
        </p:nvSpPr>
        <p:spPr>
          <a:xfrm>
            <a:off x="152400" y="244475"/>
            <a:ext cx="8991600" cy="1127125"/>
          </a:xfrm>
        </p:spPr>
        <p:txBody>
          <a:bodyPr/>
          <a:lstStyle/>
          <a:p>
            <a:pPr algn="ctr" eaLnBrk="1" hangingPunct="1">
              <a:defRPr/>
            </a:pPr>
            <a:r>
              <a:rPr lang="en-US" sz="3200" b="1" i="1" dirty="0" smtClean="0">
                <a:solidFill>
                  <a:srgbClr val="FF0000"/>
                </a:solidFill>
                <a:effectLst/>
              </a:rPr>
              <a:t>Oxidation of Organic Contaminants using </a:t>
            </a:r>
            <a:r>
              <a:rPr lang="en-US" sz="3200" b="1" i="1" dirty="0" err="1" smtClean="0">
                <a:solidFill>
                  <a:srgbClr val="FF0000"/>
                </a:solidFill>
                <a:effectLst/>
              </a:rPr>
              <a:t>Nanoparticles</a:t>
            </a:r>
            <a:r>
              <a:rPr lang="en-US" sz="3200" b="1" i="1" dirty="0" smtClean="0">
                <a:solidFill>
                  <a:srgbClr val="FF0000"/>
                </a:solidFill>
                <a:effectLst/>
              </a:rPr>
              <a:t> Zero </a:t>
            </a:r>
            <a:r>
              <a:rPr lang="en-US" sz="3200" b="1" i="1" dirty="0" err="1" smtClean="0">
                <a:solidFill>
                  <a:srgbClr val="FF0000"/>
                </a:solidFill>
                <a:effectLst/>
              </a:rPr>
              <a:t>Valent</a:t>
            </a:r>
            <a:r>
              <a:rPr lang="en-US" sz="3200" b="1" i="1" dirty="0" smtClean="0">
                <a:solidFill>
                  <a:srgbClr val="FF0000"/>
                </a:solidFill>
                <a:effectLst/>
              </a:rPr>
              <a:t> Iron (ZVI</a:t>
            </a:r>
            <a:r>
              <a:rPr lang="en-US" sz="3200" b="0" dirty="0" smtClean="0">
                <a:solidFill>
                  <a:srgbClr val="FF0000"/>
                </a:solidFill>
              </a:rPr>
              <a:t>)</a:t>
            </a:r>
          </a:p>
        </p:txBody>
      </p:sp>
      <p:sp>
        <p:nvSpPr>
          <p:cNvPr id="388099" name="Rectangle 3"/>
          <p:cNvSpPr>
            <a:spLocks noGrp="1" noRot="1" noChangeArrowheads="1"/>
          </p:cNvSpPr>
          <p:nvPr>
            <p:ph idx="1"/>
          </p:nvPr>
        </p:nvSpPr>
        <p:spPr>
          <a:xfrm>
            <a:off x="304800" y="1905000"/>
            <a:ext cx="8686800" cy="4724400"/>
          </a:xfrm>
        </p:spPr>
        <p:txBody>
          <a:bodyPr/>
          <a:lstStyle/>
          <a:p>
            <a:pPr algn="just" eaLnBrk="1" hangingPunct="1">
              <a:spcAft>
                <a:spcPct val="20000"/>
              </a:spcAft>
              <a:defRPr/>
            </a:pPr>
            <a:r>
              <a:rPr lang="en-US" sz="2800" dirty="0" smtClean="0"/>
              <a:t>In an experiment with the pesticide </a:t>
            </a:r>
            <a:r>
              <a:rPr lang="en-US" sz="2800" dirty="0" err="1" smtClean="0"/>
              <a:t>molinate</a:t>
            </a:r>
            <a:r>
              <a:rPr lang="en-US" sz="2800" dirty="0" smtClean="0"/>
              <a:t> and ZVI, no change was observed in the concentrations of either one when bubbling nitrogen gas through the solution. </a:t>
            </a:r>
          </a:p>
          <a:p>
            <a:pPr algn="just" eaLnBrk="1" hangingPunct="1">
              <a:spcAft>
                <a:spcPct val="20000"/>
              </a:spcAft>
              <a:defRPr/>
            </a:pPr>
            <a:r>
              <a:rPr lang="en-US" sz="2800" dirty="0" smtClean="0"/>
              <a:t>Air showed a marked reduction in </a:t>
            </a:r>
            <a:r>
              <a:rPr lang="en-US" sz="2800" dirty="0" err="1" smtClean="0"/>
              <a:t>molinate</a:t>
            </a:r>
            <a:r>
              <a:rPr lang="en-US" sz="2800" dirty="0" smtClean="0"/>
              <a:t>.</a:t>
            </a:r>
          </a:p>
          <a:p>
            <a:pPr eaLnBrk="1" hangingPunct="1">
              <a:lnSpc>
                <a:spcPct val="150000"/>
              </a:lnSpc>
              <a:spcAft>
                <a:spcPct val="20000"/>
              </a:spcAft>
              <a:defRPr/>
            </a:pPr>
            <a:endParaRPr lang="en-US" sz="2800" b="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blinds(horizontal)">
                                      <p:cBhvr>
                                        <p:cTn id="7" dur="500"/>
                                        <p:tgtEl>
                                          <p:spTgt spid="388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8099">
                                            <p:txEl>
                                              <p:pRg st="1" end="1"/>
                                            </p:txEl>
                                          </p:spTgt>
                                        </p:tgtEl>
                                        <p:attrNameLst>
                                          <p:attrName>style.visibility</p:attrName>
                                        </p:attrNameLst>
                                      </p:cBhvr>
                                      <p:to>
                                        <p:strVal val="visible"/>
                                      </p:to>
                                    </p:set>
                                    <p:animEffect transition="in" filter="blinds(horizontal)">
                                      <p:cBhvr>
                                        <p:cTn id="12" dur="500"/>
                                        <p:tgtEl>
                                          <p:spTgt spid="388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rrowheads="1"/>
          </p:cNvSpPr>
          <p:nvPr>
            <p:ph type="title"/>
          </p:nvPr>
        </p:nvSpPr>
        <p:spPr>
          <a:xfrm>
            <a:off x="533400" y="0"/>
            <a:ext cx="8461375" cy="914400"/>
          </a:xfrm>
        </p:spPr>
        <p:txBody>
          <a:bodyPr/>
          <a:lstStyle/>
          <a:p>
            <a:pPr eaLnBrk="1" hangingPunct="1">
              <a:defRPr/>
            </a:pPr>
            <a:r>
              <a:rPr lang="en-US" b="0" dirty="0" smtClean="0">
                <a:solidFill>
                  <a:srgbClr val="FF0000"/>
                </a:solidFill>
              </a:rPr>
              <a:t>Oxidative Power of </a:t>
            </a:r>
            <a:r>
              <a:rPr lang="en-US" b="0" dirty="0" err="1" smtClean="0">
                <a:solidFill>
                  <a:srgbClr val="FF0000"/>
                </a:solidFill>
              </a:rPr>
              <a:t>nZVI</a:t>
            </a:r>
            <a:endParaRPr lang="en-US" b="0" dirty="0" smtClean="0">
              <a:solidFill>
                <a:srgbClr val="FF0000"/>
              </a:solidFill>
            </a:endParaRPr>
          </a:p>
        </p:txBody>
      </p:sp>
      <p:sp>
        <p:nvSpPr>
          <p:cNvPr id="389123" name="Rectangle 3"/>
          <p:cNvSpPr>
            <a:spLocks noGrp="1" noRot="1" noChangeArrowheads="1"/>
          </p:cNvSpPr>
          <p:nvPr>
            <p:ph idx="1"/>
          </p:nvPr>
        </p:nvSpPr>
        <p:spPr>
          <a:xfrm>
            <a:off x="0" y="1295400"/>
            <a:ext cx="9144000" cy="5257800"/>
          </a:xfrm>
        </p:spPr>
        <p:txBody>
          <a:bodyPr>
            <a:normAutofit/>
          </a:bodyPr>
          <a:lstStyle/>
          <a:p>
            <a:pPr eaLnBrk="1" hangingPunct="1">
              <a:defRPr/>
            </a:pPr>
            <a:r>
              <a:rPr lang="en-US" sz="2600" dirty="0" smtClean="0"/>
              <a:t>Oxygen reacts with ZVI in two fashions. </a:t>
            </a:r>
          </a:p>
          <a:p>
            <a:pPr eaLnBrk="1" hangingPunct="1">
              <a:defRPr/>
            </a:pPr>
            <a:r>
              <a:rPr lang="en-US" sz="2600" u="sng" dirty="0" smtClean="0"/>
              <a:t>In the useful pathway</a:t>
            </a:r>
            <a:r>
              <a:rPr lang="en-US" sz="2600" dirty="0" smtClean="0"/>
              <a:t> : Fe0 reacts with O2 to form Fe+2 and O2-2. The O2-2 reacts with hydrogen to form hydrogen peroxide which reacts with Fe+2 to form Fe+3 and hydroxyl radicals (Fenton's reaction) that are highly reactive oxidants. </a:t>
            </a:r>
          </a:p>
          <a:p>
            <a:pPr eaLnBrk="1" hangingPunct="1">
              <a:defRPr/>
            </a:pPr>
            <a:endParaRPr lang="en-US" sz="2600" dirty="0" smtClean="0"/>
          </a:p>
          <a:p>
            <a:pPr eaLnBrk="1" hangingPunct="1">
              <a:defRPr/>
            </a:pPr>
            <a:r>
              <a:rPr lang="en-US" sz="2600" dirty="0" smtClean="0"/>
              <a:t>The usefulness of the reaction depends on the efficiency of the branching process to favor hydroxyl radical formation.</a:t>
            </a:r>
          </a:p>
          <a:p>
            <a:pPr eaLnBrk="1" hangingPunct="1">
              <a:lnSpc>
                <a:spcPct val="80000"/>
              </a:lnSpc>
              <a:defRPr/>
            </a:pPr>
            <a:endParaRPr lang="en-US" sz="24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blinds(horizontal)">
                                      <p:cBhvr>
                                        <p:cTn id="7" dur="500"/>
                                        <p:tgtEl>
                                          <p:spTgt spid="389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23">
                                            <p:txEl>
                                              <p:pRg st="1" end="1"/>
                                            </p:txEl>
                                          </p:spTgt>
                                        </p:tgtEl>
                                        <p:attrNameLst>
                                          <p:attrName>style.visibility</p:attrName>
                                        </p:attrNameLst>
                                      </p:cBhvr>
                                      <p:to>
                                        <p:strVal val="visible"/>
                                      </p:to>
                                    </p:set>
                                    <p:animEffect transition="in" filter="blinds(horizontal)">
                                      <p:cBhvr>
                                        <p:cTn id="12" dur="500"/>
                                        <p:tgtEl>
                                          <p:spTgt spid="389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123">
                                            <p:txEl>
                                              <p:pRg st="3" end="3"/>
                                            </p:txEl>
                                          </p:spTgt>
                                        </p:tgtEl>
                                        <p:attrNameLst>
                                          <p:attrName>style.visibility</p:attrName>
                                        </p:attrNameLst>
                                      </p:cBhvr>
                                      <p:to>
                                        <p:strVal val="visible"/>
                                      </p:to>
                                    </p:set>
                                    <p:animEffect transition="in" filter="blinds(horizontal)">
                                      <p:cBhvr>
                                        <p:cTn id="17" dur="500"/>
                                        <p:tgtEl>
                                          <p:spTgt spid="389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0" y="0"/>
          <a:ext cx="9144000" cy="6858000"/>
        </p:xfrm>
        <a:graphic>
          <a:graphicData uri="http://schemas.openxmlformats.org/presentationml/2006/ole">
            <p:oleObj spid="_x0000_s1026" name="Acrobat Document" r:id="rId3" imgW="7543665" imgH="5829300" progId="AcroExch.Document.11">
              <p:embed/>
            </p:oleObj>
          </a:graphicData>
        </a:graphic>
      </p:graphicFrame>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763000" cy="990600"/>
          </a:xfrm>
        </p:spPr>
        <p:txBody>
          <a:bodyPr>
            <a:normAutofit/>
          </a:bodyPr>
          <a:lstStyle/>
          <a:p>
            <a:pPr algn="ctr"/>
            <a:r>
              <a:rPr lang="en-US" sz="4000" i="1" kern="0" dirty="0" err="1" smtClean="0">
                <a:solidFill>
                  <a:srgbClr val="FF0000"/>
                </a:solidFill>
                <a:effectLst>
                  <a:outerShdw blurRad="38100" dist="38100" dir="2700000" algn="tl">
                    <a:srgbClr val="000000"/>
                  </a:outerShdw>
                </a:effectLst>
              </a:rPr>
              <a:t>Nano</a:t>
            </a:r>
            <a:r>
              <a:rPr lang="en-US" sz="4000" i="1" kern="0" dirty="0" smtClean="0">
                <a:solidFill>
                  <a:srgbClr val="FF0000"/>
                </a:solidFill>
                <a:effectLst>
                  <a:outerShdw blurRad="38100" dist="38100" dir="2700000" algn="tl">
                    <a:srgbClr val="000000"/>
                  </a:outerShdw>
                </a:effectLst>
              </a:rPr>
              <a:t> particles characterization</a:t>
            </a:r>
            <a:endParaRPr lang="en-US" sz="4000" i="1" dirty="0">
              <a:solidFill>
                <a:srgbClr val="FF0000"/>
              </a:solidFill>
            </a:endParaRPr>
          </a:p>
        </p:txBody>
      </p:sp>
      <p:sp>
        <p:nvSpPr>
          <p:cNvPr id="3" name="Subtitle 2"/>
          <p:cNvSpPr>
            <a:spLocks noGrp="1"/>
          </p:cNvSpPr>
          <p:nvPr>
            <p:ph type="subTitle" idx="1"/>
          </p:nvPr>
        </p:nvSpPr>
        <p:spPr>
          <a:xfrm>
            <a:off x="0" y="1828800"/>
            <a:ext cx="9144000" cy="5029200"/>
          </a:xfrm>
        </p:spPr>
        <p:txBody>
          <a:bodyPr/>
          <a:lstStyle/>
          <a:p>
            <a:r>
              <a:rPr lang="en-US" b="1" u="sng" dirty="0" smtClean="0"/>
              <a:t> Particle size: </a:t>
            </a:r>
            <a:r>
              <a:rPr lang="en-US" dirty="0" smtClean="0"/>
              <a:t>The average particle size distribution and morphology of </a:t>
            </a:r>
            <a:r>
              <a:rPr lang="en-US" dirty="0" err="1" smtClean="0"/>
              <a:t>nano</a:t>
            </a:r>
            <a:r>
              <a:rPr lang="ar-EG" dirty="0" smtClean="0"/>
              <a:t> </a:t>
            </a:r>
            <a:r>
              <a:rPr lang="en-US" dirty="0" err="1" smtClean="0"/>
              <a:t>particales</a:t>
            </a:r>
            <a:r>
              <a:rPr lang="en-US" dirty="0" smtClean="0"/>
              <a:t>, were studied using JEOL Transmission Electron Microscope (JEM-1400 TEM, Japan).</a:t>
            </a:r>
          </a:p>
          <a:p>
            <a:endParaRPr lang="en-US" dirty="0" smtClean="0"/>
          </a:p>
          <a:p>
            <a:pPr lvl="0"/>
            <a:r>
              <a:rPr lang="en-US" b="1" u="sng" dirty="0" err="1" smtClean="0"/>
              <a:t>Cation</a:t>
            </a:r>
            <a:r>
              <a:rPr lang="en-US" b="1" u="sng" dirty="0" smtClean="0"/>
              <a:t> exchange capacity (CEC): </a:t>
            </a:r>
            <a:r>
              <a:rPr lang="en-US" dirty="0" err="1" smtClean="0"/>
              <a:t>Cation</a:t>
            </a:r>
            <a:r>
              <a:rPr lang="en-US" dirty="0" smtClean="0"/>
              <a:t> exchange capacity of </a:t>
            </a:r>
            <a:r>
              <a:rPr lang="en-US" dirty="0" err="1" smtClean="0"/>
              <a:t>nano</a:t>
            </a:r>
            <a:r>
              <a:rPr lang="en-US" dirty="0" smtClean="0"/>
              <a:t> particles were determined using ammonium acetate method as described by Page et al. (1982). </a:t>
            </a:r>
          </a:p>
          <a:p>
            <a:endParaRPr lang="en-US" dirty="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44475"/>
            <a:ext cx="8461375" cy="1127125"/>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0" cap="none" spc="0" normalizeH="0" baseline="0" noProof="0" dirty="0" smtClean="0">
                <a:ln>
                  <a:noFill/>
                </a:ln>
                <a:solidFill>
                  <a:srgbClr val="FF0000"/>
                </a:solidFill>
                <a:uLnTx/>
                <a:uFillTx/>
                <a:latin typeface="+mj-lt"/>
                <a:ea typeface="+mj-ea"/>
                <a:cs typeface="+mj-cs"/>
              </a:rPr>
              <a:t>Figure1.Transmission Electron Microscopy “TEM” images of </a:t>
            </a:r>
            <a:r>
              <a:rPr kumimoji="0" lang="en-US" sz="2800" b="1" i="1" u="none" strike="noStrike" kern="0" cap="none" spc="0" normalizeH="0" baseline="0" noProof="0" dirty="0" err="1" smtClean="0">
                <a:ln>
                  <a:noFill/>
                </a:ln>
                <a:solidFill>
                  <a:srgbClr val="FF0000"/>
                </a:solidFill>
                <a:uLnTx/>
                <a:uFillTx/>
                <a:latin typeface="+mj-lt"/>
                <a:ea typeface="+mj-ea"/>
                <a:cs typeface="+mj-cs"/>
              </a:rPr>
              <a:t>nZVI</a:t>
            </a:r>
            <a:r>
              <a:rPr kumimoji="0" lang="en-US" sz="2800" b="1" i="1" u="none" strike="noStrike" kern="0" cap="none" spc="0" normalizeH="0" baseline="0" noProof="0" dirty="0" smtClean="0">
                <a:ln>
                  <a:noFill/>
                </a:ln>
                <a:solidFill>
                  <a:srgbClr val="FF0000"/>
                </a:solidFill>
                <a:uLnTx/>
                <a:uFillTx/>
                <a:latin typeface="+mj-lt"/>
                <a:ea typeface="+mj-ea"/>
                <a:cs typeface="+mj-cs"/>
              </a:rPr>
              <a:t> </a:t>
            </a:r>
            <a:endParaRPr kumimoji="0" lang="en-US" sz="2800" b="1" i="1" u="none" strike="noStrike" kern="0" cap="none" spc="0" normalizeH="0" baseline="0" noProof="0" dirty="0">
              <a:ln>
                <a:noFill/>
              </a:ln>
              <a:solidFill>
                <a:srgbClr val="FF0000"/>
              </a:solidFill>
              <a:uLnTx/>
              <a:uFillTx/>
              <a:latin typeface="+mj-lt"/>
              <a:ea typeface="+mj-ea"/>
              <a:cs typeface="+mj-cs"/>
            </a:endParaRPr>
          </a:p>
        </p:txBody>
      </p:sp>
      <p:pic>
        <p:nvPicPr>
          <p:cNvPr id="3" name="Content Placeholder 3" descr="New Picture (1).png"/>
          <p:cNvPicPr>
            <a:picLocks/>
          </p:cNvPicPr>
          <p:nvPr/>
        </p:nvPicPr>
        <p:blipFill>
          <a:blip r:embed="rId2"/>
          <a:stretch>
            <a:fillRect/>
          </a:stretch>
        </p:blipFill>
        <p:spPr>
          <a:xfrm>
            <a:off x="0" y="1524000"/>
            <a:ext cx="9144000" cy="5334000"/>
          </a:xfrm>
          <a:prstGeom prst="rect">
            <a:avLst/>
          </a:prstGeom>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09600"/>
            <a:ext cx="8229600" cy="9906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r>
              <a:rPr kumimoji="0" lang="en-US" sz="4000" i="1" u="none" strike="noStrike" kern="0" cap="none" spc="0" normalizeH="0" baseline="0" noProof="0" dirty="0" err="1" smtClean="0">
                <a:ln>
                  <a:noFill/>
                </a:ln>
                <a:solidFill>
                  <a:srgbClr val="FF0000"/>
                </a:solidFill>
                <a:effectLst>
                  <a:outerShdw blurRad="38100" dist="38100" dir="2700000" algn="tl">
                    <a:srgbClr val="000000"/>
                  </a:outerShdw>
                </a:effectLst>
                <a:uLnTx/>
                <a:uFillTx/>
                <a:latin typeface="+mj-lt"/>
                <a:ea typeface="+mj-ea"/>
                <a:cs typeface="+mj-cs"/>
              </a:rPr>
              <a:t>Nano</a:t>
            </a:r>
            <a:r>
              <a:rPr kumimoji="0" lang="en-US" sz="4000" i="1"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 particle characterization</a:t>
            </a:r>
            <a:endParaRPr kumimoji="0" lang="en-US" sz="4000" i="1"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3" name="Subtitle 2"/>
          <p:cNvSpPr txBox="1">
            <a:spLocks/>
          </p:cNvSpPr>
          <p:nvPr/>
        </p:nvSpPr>
        <p:spPr>
          <a:xfrm>
            <a:off x="228600" y="1828800"/>
            <a:ext cx="8915400" cy="5029200"/>
          </a:xfrm>
          <a:prstGeom prst="rect">
            <a:avLst/>
          </a:prstGeom>
        </p:spPr>
        <p:txBody>
          <a:bodyPr/>
          <a:lstStyle/>
          <a:p>
            <a:pPr marL="342900" indent="-342900" algn="l" eaLnBrk="0" hangingPunct="0">
              <a:spcBef>
                <a:spcPct val="20000"/>
              </a:spcBef>
              <a:buClr>
                <a:schemeClr val="hlink"/>
              </a:buClr>
              <a:buFont typeface="Wingdings" pitchFamily="2" charset="2"/>
              <a:buChar char="§"/>
            </a:pPr>
            <a:r>
              <a:rPr lang="en-US" sz="2400" b="1" u="sng" dirty="0" smtClean="0"/>
              <a:t>- Specific surface area(SSA): </a:t>
            </a:r>
            <a:r>
              <a:rPr lang="en-US" sz="2400" dirty="0" smtClean="0"/>
              <a:t>Specific surface area of </a:t>
            </a:r>
            <a:r>
              <a:rPr lang="en-US" sz="2400" dirty="0" err="1" smtClean="0"/>
              <a:t>nano</a:t>
            </a:r>
            <a:r>
              <a:rPr lang="en-US" sz="2400" dirty="0" smtClean="0"/>
              <a:t> particles were determined using O-</a:t>
            </a:r>
            <a:r>
              <a:rPr lang="en-US" sz="2400" dirty="0" err="1" smtClean="0"/>
              <a:t>phenanthroline</a:t>
            </a:r>
            <a:r>
              <a:rPr lang="en-US" sz="2400" dirty="0" smtClean="0"/>
              <a:t> method (Sparks, 1998).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en-US" sz="32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9144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000" i="1" u="none" strike="noStrike" kern="0" cap="none" spc="0" normalizeH="0" baseline="0" noProof="0" dirty="0" err="1" smtClean="0">
                <a:ln>
                  <a:noFill/>
                </a:ln>
                <a:solidFill>
                  <a:srgbClr val="FF0000"/>
                </a:solidFill>
                <a:effectLst>
                  <a:outerShdw blurRad="38100" dist="38100" dir="2700000" algn="tl">
                    <a:srgbClr val="000000"/>
                  </a:outerShdw>
                </a:effectLst>
                <a:uLnTx/>
                <a:uFillTx/>
                <a:latin typeface="+mj-lt"/>
                <a:ea typeface="+mj-ea"/>
                <a:cs typeface="+mj-cs"/>
              </a:rPr>
              <a:t>Nano</a:t>
            </a:r>
            <a:r>
              <a:rPr kumimoji="0" lang="en-US" sz="4000" i="1"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 particles characterization</a:t>
            </a:r>
            <a:endParaRPr kumimoji="0" lang="en-US" sz="4000" i="1"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3" name="Subtitle 2"/>
          <p:cNvSpPr txBox="1">
            <a:spLocks/>
          </p:cNvSpPr>
          <p:nvPr/>
        </p:nvSpPr>
        <p:spPr>
          <a:xfrm>
            <a:off x="228600" y="1828800"/>
            <a:ext cx="8915400" cy="5029200"/>
          </a:xfrm>
          <a:prstGeom prst="rect">
            <a:avLst/>
          </a:prstGeom>
        </p:spPr>
        <p:txBody>
          <a:bodyPr/>
          <a:lstStyle/>
          <a:p>
            <a:pPr marL="342900" indent="-342900" algn="l" eaLnBrk="0" hangingPunct="0">
              <a:spcBef>
                <a:spcPct val="20000"/>
              </a:spcBef>
              <a:buClr>
                <a:schemeClr val="hlink"/>
              </a:buClr>
              <a:buFont typeface="Wingdings" pitchFamily="2" charset="2"/>
              <a:buChar cha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graphicFrame>
        <p:nvGraphicFramePr>
          <p:cNvPr id="4" name="Table 3"/>
          <p:cNvGraphicFramePr>
            <a:graphicFrameLocks noGrp="1"/>
          </p:cNvGraphicFramePr>
          <p:nvPr/>
        </p:nvGraphicFramePr>
        <p:xfrm>
          <a:off x="0" y="2667000"/>
          <a:ext cx="9144000" cy="4472824"/>
        </p:xfrm>
        <a:graphic>
          <a:graphicData uri="http://schemas.openxmlformats.org/drawingml/2006/table">
            <a:tbl>
              <a:tblPr firstRow="1" bandRow="1">
                <a:tableStyleId>{5C22544A-7EE6-4342-B048-85BDC9FD1C3A}</a:tableStyleId>
              </a:tblPr>
              <a:tblGrid>
                <a:gridCol w="2530080"/>
                <a:gridCol w="2371950"/>
                <a:gridCol w="2371950"/>
                <a:gridCol w="1870020"/>
              </a:tblGrid>
              <a:tr h="1066800">
                <a:tc>
                  <a:txBody>
                    <a:bodyPr/>
                    <a:lstStyle/>
                    <a:p>
                      <a:pPr marL="0" marR="0" algn="l">
                        <a:lnSpc>
                          <a:spcPct val="115000"/>
                        </a:lnSpc>
                        <a:spcBef>
                          <a:spcPts val="0"/>
                        </a:spcBef>
                        <a:spcAft>
                          <a:spcPts val="0"/>
                        </a:spcAft>
                      </a:pPr>
                      <a:r>
                        <a:rPr lang="en-US" sz="2000" b="1" dirty="0" err="1" smtClean="0">
                          <a:solidFill>
                            <a:srgbClr val="000000"/>
                          </a:solidFill>
                          <a:latin typeface="+mj-lt"/>
                          <a:ea typeface="Calibri"/>
                          <a:cs typeface="Arial"/>
                        </a:rPr>
                        <a:t>Nano</a:t>
                      </a:r>
                      <a:r>
                        <a:rPr lang="en-US" sz="2000" b="1" dirty="0" smtClean="0">
                          <a:solidFill>
                            <a:srgbClr val="000000"/>
                          </a:solidFill>
                          <a:latin typeface="+mj-lt"/>
                          <a:ea typeface="Calibri"/>
                          <a:cs typeface="Arial"/>
                        </a:rPr>
                        <a:t> Particles</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Particle Size Range</a:t>
                      </a:r>
                      <a:endParaRPr lang="en-US" sz="2000" b="1" dirty="0">
                        <a:latin typeface="+mj-lt"/>
                        <a:ea typeface="Calibri"/>
                        <a:cs typeface="Arial"/>
                      </a:endParaRPr>
                    </a:p>
                    <a:p>
                      <a:pPr marL="0" marR="0" algn="ctr">
                        <a:lnSpc>
                          <a:spcPct val="115000"/>
                        </a:lnSpc>
                        <a:spcBef>
                          <a:spcPts val="0"/>
                        </a:spcBef>
                        <a:spcAft>
                          <a:spcPts val="0"/>
                        </a:spcAft>
                      </a:pPr>
                      <a:r>
                        <a:rPr lang="en-US" sz="2000" b="1" dirty="0">
                          <a:solidFill>
                            <a:srgbClr val="000000"/>
                          </a:solidFill>
                          <a:latin typeface="+mj-lt"/>
                          <a:ea typeface="Calibri"/>
                          <a:cs typeface="Arial"/>
                        </a:rPr>
                        <a:t>(nm)</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Surface area</a:t>
                      </a:r>
                      <a:endParaRPr lang="en-US" sz="2000" b="1" dirty="0">
                        <a:latin typeface="+mj-lt"/>
                        <a:ea typeface="Calibri"/>
                        <a:cs typeface="Arial"/>
                      </a:endParaRPr>
                    </a:p>
                    <a:p>
                      <a:pPr marL="0" marR="0" algn="ctr">
                        <a:lnSpc>
                          <a:spcPct val="115000"/>
                        </a:lnSpc>
                        <a:spcBef>
                          <a:spcPts val="0"/>
                        </a:spcBef>
                        <a:spcAft>
                          <a:spcPts val="0"/>
                        </a:spcAft>
                      </a:pPr>
                      <a:r>
                        <a:rPr lang="en-US" sz="2000" b="1" dirty="0">
                          <a:solidFill>
                            <a:srgbClr val="000000"/>
                          </a:solidFill>
                          <a:latin typeface="+mj-lt"/>
                          <a:ea typeface="Calibri"/>
                          <a:cs typeface="Arial"/>
                        </a:rPr>
                        <a:t>(m</a:t>
                      </a:r>
                      <a:r>
                        <a:rPr lang="en-US" sz="2000" b="1" baseline="30000" dirty="0">
                          <a:solidFill>
                            <a:srgbClr val="000000"/>
                          </a:solidFill>
                          <a:latin typeface="+mj-lt"/>
                          <a:ea typeface="Calibri"/>
                          <a:cs typeface="Arial"/>
                        </a:rPr>
                        <a:t>2</a:t>
                      </a:r>
                      <a:r>
                        <a:rPr lang="en-US" sz="2000" b="1" dirty="0">
                          <a:solidFill>
                            <a:srgbClr val="000000"/>
                          </a:solidFill>
                          <a:latin typeface="+mj-lt"/>
                          <a:ea typeface="Calibri"/>
                          <a:cs typeface="Arial"/>
                        </a:rPr>
                        <a:t>/g)</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CEC (</a:t>
                      </a:r>
                      <a:r>
                        <a:rPr lang="en-US" sz="2000" b="1" dirty="0" err="1">
                          <a:solidFill>
                            <a:srgbClr val="000000"/>
                          </a:solidFill>
                          <a:latin typeface="+mj-lt"/>
                          <a:ea typeface="Calibri"/>
                          <a:cs typeface="Arial"/>
                        </a:rPr>
                        <a:t>Cmol</a:t>
                      </a:r>
                      <a:r>
                        <a:rPr lang="en-US" sz="2000" b="1" baseline="-25000" dirty="0">
                          <a:solidFill>
                            <a:srgbClr val="000000"/>
                          </a:solidFill>
                          <a:latin typeface="+mj-lt"/>
                          <a:ea typeface="Calibri"/>
                          <a:cs typeface="Arial"/>
                        </a:rPr>
                        <a:t>(c)</a:t>
                      </a:r>
                      <a:r>
                        <a:rPr lang="en-US" sz="2000" b="1" dirty="0">
                          <a:solidFill>
                            <a:srgbClr val="000000"/>
                          </a:solidFill>
                          <a:latin typeface="+mj-lt"/>
                          <a:ea typeface="Calibri"/>
                          <a:cs typeface="Arial"/>
                        </a:rPr>
                        <a:t>/kg)</a:t>
                      </a:r>
                      <a:endParaRPr lang="en-US" sz="2000" b="1" dirty="0">
                        <a:latin typeface="+mj-lt"/>
                        <a:ea typeface="Calibri"/>
                        <a:cs typeface="Arial"/>
                      </a:endParaRPr>
                    </a:p>
                  </a:txBody>
                  <a:tcPr marL="68580" marR="68580" marT="0" marB="0" anchor="ctr"/>
                </a:tc>
              </a:tr>
              <a:tr h="907315">
                <a:tc>
                  <a:txBody>
                    <a:bodyPr/>
                    <a:lstStyle/>
                    <a:p>
                      <a:pPr marL="0" marR="0" algn="l">
                        <a:lnSpc>
                          <a:spcPct val="115000"/>
                        </a:lnSpc>
                        <a:spcBef>
                          <a:spcPts val="0"/>
                        </a:spcBef>
                        <a:spcAft>
                          <a:spcPts val="0"/>
                        </a:spcAft>
                      </a:pPr>
                      <a:r>
                        <a:rPr lang="en-US" sz="2000" b="1" dirty="0" err="1">
                          <a:solidFill>
                            <a:srgbClr val="000000"/>
                          </a:solidFill>
                          <a:latin typeface="+mj-lt"/>
                          <a:ea typeface="Calibri"/>
                          <a:cs typeface="Arial"/>
                        </a:rPr>
                        <a:t>nZVI</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u="sng" dirty="0">
                          <a:solidFill>
                            <a:srgbClr val="000000"/>
                          </a:solidFill>
                          <a:latin typeface="+mj-lt"/>
                          <a:ea typeface="Calibri"/>
                          <a:cs typeface="Arial"/>
                        </a:rPr>
                        <a:t>12.7</a:t>
                      </a:r>
                      <a:r>
                        <a:rPr lang="en-US" sz="2000" b="1" dirty="0">
                          <a:solidFill>
                            <a:srgbClr val="000000"/>
                          </a:solidFill>
                          <a:latin typeface="+mj-lt"/>
                          <a:ea typeface="Calibri"/>
                          <a:cs typeface="Arial"/>
                        </a:rPr>
                        <a:t> – 103</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235.7</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u="sng" dirty="0">
                          <a:solidFill>
                            <a:srgbClr val="000000"/>
                          </a:solidFill>
                          <a:latin typeface="+mj-lt"/>
                          <a:ea typeface="Calibri"/>
                          <a:cs typeface="Arial"/>
                        </a:rPr>
                        <a:t>42.5</a:t>
                      </a:r>
                      <a:endParaRPr lang="en-US" sz="2000" b="1" u="sng" dirty="0">
                        <a:latin typeface="+mj-lt"/>
                        <a:ea typeface="Calibri"/>
                        <a:cs typeface="Arial"/>
                      </a:endParaRPr>
                    </a:p>
                  </a:txBody>
                  <a:tcPr marL="68580" marR="68580" marT="0" marB="0" anchor="ctr"/>
                </a:tc>
              </a:tr>
              <a:tr h="832903">
                <a:tc>
                  <a:txBody>
                    <a:bodyPr/>
                    <a:lstStyle/>
                    <a:p>
                      <a:pPr marL="0" marR="0" algn="l">
                        <a:lnSpc>
                          <a:spcPct val="115000"/>
                        </a:lnSpc>
                        <a:spcBef>
                          <a:spcPts val="0"/>
                        </a:spcBef>
                        <a:spcAft>
                          <a:spcPts val="0"/>
                        </a:spcAft>
                      </a:pPr>
                      <a:r>
                        <a:rPr lang="en-US" sz="2000" b="1" dirty="0">
                          <a:solidFill>
                            <a:srgbClr val="000000"/>
                          </a:solidFill>
                          <a:latin typeface="+mj-lt"/>
                          <a:ea typeface="Calibri"/>
                          <a:cs typeface="Arial"/>
                        </a:rPr>
                        <a:t>bent-</a:t>
                      </a:r>
                      <a:r>
                        <a:rPr lang="en-US" sz="2000" b="1" dirty="0" err="1">
                          <a:solidFill>
                            <a:srgbClr val="000000"/>
                          </a:solidFill>
                          <a:latin typeface="+mj-lt"/>
                          <a:ea typeface="Calibri"/>
                          <a:cs typeface="Arial"/>
                        </a:rPr>
                        <a:t>nZVI</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27.8 - </a:t>
                      </a:r>
                      <a:r>
                        <a:rPr lang="en-US" sz="2000" b="1" u="sng" dirty="0">
                          <a:solidFill>
                            <a:srgbClr val="000000"/>
                          </a:solidFill>
                          <a:latin typeface="+mj-lt"/>
                          <a:ea typeface="Calibri"/>
                          <a:cs typeface="Arial"/>
                        </a:rPr>
                        <a:t>110</a:t>
                      </a:r>
                      <a:endParaRPr lang="en-US" sz="2000" b="1" u="sng"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225.4</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47.7</a:t>
                      </a:r>
                      <a:endParaRPr lang="en-US" sz="2000" b="1" dirty="0">
                        <a:latin typeface="+mj-lt"/>
                        <a:ea typeface="Calibri"/>
                        <a:cs typeface="Arial"/>
                      </a:endParaRPr>
                    </a:p>
                  </a:txBody>
                  <a:tcPr marL="68580" marR="68580" marT="0" marB="0" anchor="ctr"/>
                </a:tc>
              </a:tr>
              <a:tr h="832903">
                <a:tc>
                  <a:txBody>
                    <a:bodyPr/>
                    <a:lstStyle/>
                    <a:p>
                      <a:pPr marL="0" marR="0" algn="l">
                        <a:lnSpc>
                          <a:spcPct val="115000"/>
                        </a:lnSpc>
                        <a:spcBef>
                          <a:spcPts val="0"/>
                        </a:spcBef>
                        <a:spcAft>
                          <a:spcPts val="0"/>
                        </a:spcAft>
                      </a:pPr>
                      <a:r>
                        <a:rPr lang="en-US" sz="2000" b="1" dirty="0" err="1" smtClean="0">
                          <a:solidFill>
                            <a:srgbClr val="000000"/>
                          </a:solidFill>
                          <a:latin typeface="+mj-lt"/>
                          <a:ea typeface="Calibri"/>
                          <a:cs typeface="Arial"/>
                        </a:rPr>
                        <a:t>Nano</a:t>
                      </a:r>
                      <a:r>
                        <a:rPr lang="en-US" sz="2000" b="1" dirty="0" smtClean="0">
                          <a:solidFill>
                            <a:srgbClr val="000000"/>
                          </a:solidFill>
                          <a:latin typeface="+mj-lt"/>
                          <a:ea typeface="Calibri"/>
                          <a:cs typeface="Arial"/>
                        </a:rPr>
                        <a:t> </a:t>
                      </a:r>
                      <a:r>
                        <a:rPr lang="en-US" sz="2000" b="1" dirty="0" err="1" smtClean="0">
                          <a:solidFill>
                            <a:srgbClr val="000000"/>
                          </a:solidFill>
                          <a:latin typeface="+mj-lt"/>
                          <a:ea typeface="Calibri"/>
                          <a:cs typeface="Arial"/>
                        </a:rPr>
                        <a:t>alginite</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12.9 – 23.9</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u="sng" dirty="0">
                          <a:solidFill>
                            <a:srgbClr val="000000"/>
                          </a:solidFill>
                          <a:latin typeface="+mj-lt"/>
                          <a:ea typeface="Calibri"/>
                          <a:cs typeface="Arial"/>
                        </a:rPr>
                        <a:t>194.2</a:t>
                      </a:r>
                      <a:endParaRPr lang="en-US" sz="2000" b="1" u="sng"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47.7</a:t>
                      </a:r>
                      <a:endParaRPr lang="en-US" sz="2000" b="1" dirty="0">
                        <a:latin typeface="+mj-lt"/>
                        <a:ea typeface="Calibri"/>
                        <a:cs typeface="Arial"/>
                      </a:endParaRPr>
                    </a:p>
                  </a:txBody>
                  <a:tcPr marL="68580" marR="68580" marT="0" marB="0" anchor="ctr"/>
                </a:tc>
              </a:tr>
              <a:tr h="832903">
                <a:tc>
                  <a:txBody>
                    <a:bodyPr/>
                    <a:lstStyle/>
                    <a:p>
                      <a:pPr marL="0" marR="0" algn="l">
                        <a:lnSpc>
                          <a:spcPct val="115000"/>
                        </a:lnSpc>
                        <a:spcBef>
                          <a:spcPts val="0"/>
                        </a:spcBef>
                        <a:spcAft>
                          <a:spcPts val="0"/>
                        </a:spcAft>
                      </a:pPr>
                      <a:r>
                        <a:rPr lang="en-US" sz="2000" b="1" dirty="0" err="1">
                          <a:solidFill>
                            <a:srgbClr val="000000"/>
                          </a:solidFill>
                          <a:latin typeface="+mj-lt"/>
                          <a:ea typeface="Calibri"/>
                          <a:cs typeface="Arial"/>
                        </a:rPr>
                        <a:t>nano</a:t>
                      </a:r>
                      <a:r>
                        <a:rPr lang="en-US" sz="2000" b="1" dirty="0">
                          <a:solidFill>
                            <a:srgbClr val="000000"/>
                          </a:solidFill>
                          <a:latin typeface="+mj-lt"/>
                          <a:ea typeface="Calibri"/>
                          <a:cs typeface="Arial"/>
                        </a:rPr>
                        <a:t> carbon</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53.5 – 63.1</a:t>
                      </a:r>
                      <a:endParaRPr lang="en-US" sz="2000" b="1"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u="sng" dirty="0">
                          <a:solidFill>
                            <a:srgbClr val="000000"/>
                          </a:solidFill>
                          <a:latin typeface="+mj-lt"/>
                          <a:ea typeface="Calibri"/>
                          <a:cs typeface="Arial"/>
                        </a:rPr>
                        <a:t>259.7</a:t>
                      </a:r>
                      <a:endParaRPr lang="en-US" sz="2000" b="1" u="sng" dirty="0">
                        <a:latin typeface="+mj-lt"/>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mj-lt"/>
                          <a:ea typeface="Calibri"/>
                          <a:cs typeface="Arial"/>
                        </a:rPr>
                        <a:t>-</a:t>
                      </a:r>
                      <a:endParaRPr lang="en-US" sz="2000" b="1" dirty="0">
                        <a:latin typeface="+mj-lt"/>
                        <a:ea typeface="Calibri"/>
                        <a:cs typeface="Arial"/>
                      </a:endParaRPr>
                    </a:p>
                  </a:txBody>
                  <a:tcPr marL="68580" marR="68580" marT="0" marB="0" anchor="ctr"/>
                </a:tc>
              </a:tr>
            </a:tbl>
          </a:graphicData>
        </a:graphic>
      </p:graphicFrame>
      <p:sp>
        <p:nvSpPr>
          <p:cNvPr id="5" name="Rectangle 1"/>
          <p:cNvSpPr>
            <a:spLocks noChangeArrowheads="1"/>
          </p:cNvSpPr>
          <p:nvPr/>
        </p:nvSpPr>
        <p:spPr bwMode="auto">
          <a:xfrm>
            <a:off x="0" y="1600200"/>
            <a:ext cx="923599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 1. Important characteristics of </a:t>
            </a:r>
            <a:r>
              <a:rPr kumimoji="0" lang="en-US" sz="32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nano</a:t>
            </a:r>
            <a:r>
              <a:rPr kumimoji="0" lang="en-US" sz="3200" b="1" i="1"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particles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Grp="1" noChangeArrowheads="1"/>
          </p:cNvSpPr>
          <p:nvPr>
            <p:ph type="title"/>
          </p:nvPr>
        </p:nvSpPr>
        <p:spPr>
          <a:xfrm>
            <a:off x="381000" y="228600"/>
            <a:ext cx="8382000" cy="6477000"/>
          </a:xfrm>
          <a:ln cap="flat">
            <a:solidFill>
              <a:schemeClr val="tx1"/>
            </a:solidFill>
          </a:ln>
        </p:spPr>
        <p:txBody>
          <a:bodyPr/>
          <a:lstStyle/>
          <a:p>
            <a:pPr eaLnBrk="1" hangingPunct="1">
              <a:defRPr/>
            </a:pPr>
            <a:r>
              <a:rPr lang="en-US" sz="3600" b="0" dirty="0" smtClean="0">
                <a:solidFill>
                  <a:srgbClr val="00B0F0"/>
                </a:solidFill>
              </a:rPr>
              <a:t>What is </a:t>
            </a:r>
            <a:r>
              <a:rPr lang="en-US" sz="3600" b="0" dirty="0" err="1" smtClean="0">
                <a:solidFill>
                  <a:srgbClr val="00B0F0"/>
                </a:solidFill>
              </a:rPr>
              <a:t>Nano</a:t>
            </a:r>
            <a:r>
              <a:rPr lang="en-US" sz="3600" b="0" dirty="0" smtClean="0">
                <a:solidFill>
                  <a:srgbClr val="00B0F0"/>
                </a:solidFill>
              </a:rPr>
              <a:t>? </a:t>
            </a:r>
            <a:r>
              <a:rPr lang="en-US" sz="3200" b="0" dirty="0" smtClean="0">
                <a:solidFill>
                  <a:schemeClr val="folHlink"/>
                </a:solidFill>
              </a:rPr>
              <a:t/>
            </a:r>
            <a:br>
              <a:rPr lang="en-US" sz="3200" b="0" dirty="0" smtClean="0">
                <a:solidFill>
                  <a:schemeClr val="folHlink"/>
                </a:solidFill>
              </a:rPr>
            </a:br>
            <a:r>
              <a:rPr lang="en-US" sz="3200" b="0" dirty="0" smtClean="0"/>
              <a:t/>
            </a:r>
            <a:br>
              <a:rPr lang="en-US" sz="3200" b="0" dirty="0" smtClean="0"/>
            </a:br>
            <a:r>
              <a:rPr lang="en-US" sz="3200" b="0" dirty="0" smtClean="0"/>
              <a:t>The word </a:t>
            </a:r>
            <a:r>
              <a:rPr lang="en-US" sz="3200" b="0" i="1" dirty="0" err="1" smtClean="0"/>
              <a:t>nano</a:t>
            </a:r>
            <a:r>
              <a:rPr lang="en-US" sz="3200" b="0" dirty="0" smtClean="0"/>
              <a:t> comes from the Greek and Latin words, </a:t>
            </a:r>
            <a:r>
              <a:rPr lang="en-US" sz="3200" b="0" dirty="0" err="1" smtClean="0"/>
              <a:t>nanos</a:t>
            </a:r>
            <a:r>
              <a:rPr lang="en-US" sz="3200" b="0" dirty="0" smtClean="0"/>
              <a:t> or </a:t>
            </a:r>
            <a:r>
              <a:rPr lang="en-US" sz="3200" b="0" dirty="0" err="1" smtClean="0"/>
              <a:t>nanus</a:t>
            </a:r>
            <a:r>
              <a:rPr lang="en-US" sz="3200" b="0" dirty="0" smtClean="0"/>
              <a:t> which means </a:t>
            </a:r>
            <a:r>
              <a:rPr lang="en-US" sz="3200" b="0" i="1" dirty="0" smtClean="0">
                <a:solidFill>
                  <a:srgbClr val="FF0000"/>
                </a:solidFill>
              </a:rPr>
              <a:t>Dwarf</a:t>
            </a:r>
            <a:r>
              <a:rPr lang="en-US" sz="3200" b="0" dirty="0" smtClean="0">
                <a:solidFill>
                  <a:srgbClr val="FF0000"/>
                </a:solidFill>
              </a:rPr>
              <a:t>.</a:t>
            </a:r>
            <a:r>
              <a:rPr lang="en-US" sz="3200" b="0" dirty="0" smtClean="0"/>
              <a:t> </a:t>
            </a:r>
            <a:br>
              <a:rPr lang="en-US" sz="3200" b="0" dirty="0" smtClean="0"/>
            </a:br>
            <a:r>
              <a:rPr lang="en-US" sz="3200" b="0" dirty="0" smtClean="0"/>
              <a:t>1 </a:t>
            </a:r>
            <a:r>
              <a:rPr lang="en-US" sz="3200" b="0" dirty="0" err="1" smtClean="0"/>
              <a:t>Nano</a:t>
            </a:r>
            <a:r>
              <a:rPr lang="en-US" sz="3200" b="0" dirty="0" smtClean="0"/>
              <a:t>  =  </a:t>
            </a:r>
            <a:r>
              <a:rPr lang="en-US" b="0" dirty="0" smtClean="0"/>
              <a:t>10</a:t>
            </a:r>
            <a:r>
              <a:rPr lang="en-US" b="0" baseline="30000" dirty="0" smtClean="0"/>
              <a:t>-9</a:t>
            </a:r>
            <a:r>
              <a:rPr lang="en-US" sz="3200" b="0" dirty="0" smtClean="0"/>
              <a:t> m (one billionth</a:t>
            </a:r>
            <a:r>
              <a:rPr lang="ar-EG" sz="3200" b="0" dirty="0" smtClean="0"/>
              <a:t>(</a:t>
            </a:r>
            <a:r>
              <a:rPr lang="en-US" sz="3200" b="0" dirty="0" smtClean="0"/>
              <a:t>. </a:t>
            </a:r>
            <a:br>
              <a:rPr lang="en-US" sz="3200" b="0" dirty="0" smtClean="0"/>
            </a:br>
            <a:r>
              <a:rPr lang="ar-EG" sz="3200" b="0" dirty="0" smtClean="0"/>
              <a:t/>
            </a:r>
            <a:br>
              <a:rPr lang="ar-EG" sz="3200" b="0" dirty="0" smtClean="0"/>
            </a:br>
            <a:r>
              <a:rPr lang="en-US" sz="3200" b="0" dirty="0" smtClean="0"/>
              <a:t/>
            </a:r>
            <a:br>
              <a:rPr lang="en-US" sz="3200" b="0" dirty="0" smtClean="0"/>
            </a:br>
            <a:r>
              <a:rPr lang="en-US" sz="3200" b="0" dirty="0" smtClean="0"/>
              <a:t> </a:t>
            </a:r>
            <a:br>
              <a:rPr lang="en-US" sz="3200" b="0" dirty="0" smtClean="0"/>
            </a:br>
            <a:r>
              <a:rPr lang="en-US" sz="3200" b="0" dirty="0" smtClean="0"/>
              <a:t/>
            </a:r>
            <a:br>
              <a:rPr lang="en-US" sz="3200" b="0" dirty="0" smtClean="0"/>
            </a:br>
            <a:r>
              <a:rPr lang="en-US" sz="3200" b="0" dirty="0" smtClean="0"/>
              <a:t/>
            </a:r>
            <a:br>
              <a:rPr lang="en-US" sz="3200" b="0" dirty="0" smtClean="0"/>
            </a:br>
            <a:endParaRPr lang="en-US" sz="3200" b="0" dirty="0" smtClean="0"/>
          </a:p>
        </p:txBody>
      </p:sp>
      <p:pic>
        <p:nvPicPr>
          <p:cNvPr id="3" name="Picture 1026" descr="C:\Documents and Settings\wagdy sawahel.WAGDY\My Documents\My Pictures\postcards genetic enginerring 346.jpg"/>
          <p:cNvPicPr>
            <a:picLocks noChangeAspect="1" noChangeArrowheads="1"/>
          </p:cNvPicPr>
          <p:nvPr/>
        </p:nvPicPr>
        <p:blipFill>
          <a:blip r:embed="rId2" r:link="rId3"/>
          <a:srcRect/>
          <a:stretch>
            <a:fillRect/>
          </a:stretch>
        </p:blipFill>
        <p:spPr bwMode="auto">
          <a:xfrm>
            <a:off x="304800" y="4038600"/>
            <a:ext cx="5334000" cy="2500032"/>
          </a:xfrm>
          <a:prstGeom prst="rect">
            <a:avLst/>
          </a:prstGeom>
          <a:noFill/>
          <a:effectLst>
            <a:glow rad="228600">
              <a:schemeClr val="accent3">
                <a:satMod val="175000"/>
                <a:alpha val="40000"/>
              </a:schemeClr>
            </a:glow>
          </a:effectLst>
        </p:spPr>
      </p:pic>
      <p:pic>
        <p:nvPicPr>
          <p:cNvPr id="4" name="Picture 2"/>
          <p:cNvPicPr>
            <a:picLocks noChangeAspect="1" noChangeArrowheads="1"/>
          </p:cNvPicPr>
          <p:nvPr/>
        </p:nvPicPr>
        <p:blipFill>
          <a:blip r:embed="rId4"/>
          <a:srcRect/>
          <a:stretch>
            <a:fillRect/>
          </a:stretch>
        </p:blipFill>
        <p:spPr bwMode="auto">
          <a:xfrm>
            <a:off x="5791200" y="4038600"/>
            <a:ext cx="3048000" cy="2528552"/>
          </a:xfrm>
          <a:prstGeom prst="rect">
            <a:avLst/>
          </a:prstGeom>
          <a:noFill/>
          <a:ln w="9525">
            <a:noFill/>
            <a:miter lim="800000"/>
            <a:headEnd/>
            <a:tailEnd/>
          </a:ln>
          <a:effectLst>
            <a:glow rad="228600">
              <a:schemeClr val="accent3">
                <a:satMod val="175000"/>
                <a:alpha val="40000"/>
              </a:schemeClr>
            </a:glow>
          </a:effectLst>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752600"/>
            <a:ext cx="8534400" cy="5105400"/>
          </a:xfrm>
          <a:prstGeom prst="rect">
            <a:avLst/>
          </a:prstGeom>
        </p:spPr>
        <p:txBody>
          <a:bodyPr/>
          <a:lstStyle/>
          <a:p>
            <a:pPr algn="l"/>
            <a:r>
              <a:rPr lang="en-US" sz="2000" b="1" u="sng" dirty="0" smtClean="0"/>
              <a:t>Adsorption of </a:t>
            </a:r>
            <a:r>
              <a:rPr lang="en-US" sz="2000" b="1" u="sng" dirty="0" err="1" smtClean="0"/>
              <a:t>Cd</a:t>
            </a:r>
            <a:r>
              <a:rPr lang="en-US" sz="2000" b="1" u="sng" dirty="0" smtClean="0"/>
              <a:t> and </a:t>
            </a:r>
            <a:r>
              <a:rPr lang="en-US" sz="2000" b="1" u="sng" dirty="0" err="1" smtClean="0"/>
              <a:t>Pb</a:t>
            </a:r>
            <a:r>
              <a:rPr lang="en-US" sz="2000" b="1" u="sng" dirty="0" smtClean="0"/>
              <a:t> on </a:t>
            </a:r>
            <a:r>
              <a:rPr lang="en-US" sz="2000" b="1" u="sng" dirty="0" err="1" smtClean="0"/>
              <a:t>nano</a:t>
            </a:r>
            <a:r>
              <a:rPr lang="en-US" sz="2000" b="1" u="sng" dirty="0" smtClean="0"/>
              <a:t> particles</a:t>
            </a:r>
            <a:endParaRPr lang="en-US" sz="2000" dirty="0" smtClean="0"/>
          </a:p>
          <a:p>
            <a:pPr algn="l">
              <a:buFontTx/>
              <a:buChar char="-"/>
            </a:pPr>
            <a:r>
              <a:rPr lang="en-US" sz="2000" b="1" u="sng" dirty="0" smtClean="0"/>
              <a:t>Adsorption:</a:t>
            </a:r>
            <a:r>
              <a:rPr lang="en-US" sz="2000" b="1" dirty="0" smtClean="0"/>
              <a:t>   </a:t>
            </a:r>
          </a:p>
          <a:p>
            <a:pPr lvl="1" algn="l">
              <a:buFontTx/>
              <a:buChar char="-"/>
            </a:pPr>
            <a:r>
              <a:rPr lang="en-US" sz="2000" dirty="0" smtClean="0">
                <a:latin typeface="+mj-lt"/>
              </a:rPr>
              <a:t>Portions of 0.1g of studied </a:t>
            </a:r>
            <a:r>
              <a:rPr lang="en-US" sz="2000" dirty="0" err="1" smtClean="0">
                <a:latin typeface="+mj-lt"/>
              </a:rPr>
              <a:t>nano</a:t>
            </a:r>
            <a:r>
              <a:rPr lang="en-US" sz="2000" dirty="0" smtClean="0">
                <a:latin typeface="+mj-lt"/>
              </a:rPr>
              <a:t> particles were gently </a:t>
            </a:r>
            <a:r>
              <a:rPr lang="en-US" sz="2000" dirty="0" err="1" smtClean="0">
                <a:latin typeface="+mj-lt"/>
              </a:rPr>
              <a:t>shaked</a:t>
            </a:r>
            <a:r>
              <a:rPr lang="en-US" sz="2000" dirty="0" smtClean="0">
                <a:latin typeface="+mj-lt"/>
              </a:rPr>
              <a:t> with 50 ml 0.01 M CaCl</a:t>
            </a:r>
            <a:r>
              <a:rPr lang="en-US" sz="2000" baseline="-25000" dirty="0" smtClean="0">
                <a:latin typeface="+mj-lt"/>
              </a:rPr>
              <a:t>2</a:t>
            </a:r>
            <a:r>
              <a:rPr lang="en-US" sz="2000" dirty="0" smtClean="0">
                <a:latin typeface="+mj-lt"/>
              </a:rPr>
              <a:t> containing </a:t>
            </a:r>
            <a:r>
              <a:rPr lang="en-US" sz="2000" dirty="0" err="1" smtClean="0">
                <a:latin typeface="+mj-lt"/>
              </a:rPr>
              <a:t>Cd</a:t>
            </a:r>
            <a:r>
              <a:rPr lang="en-US" sz="2000" dirty="0" smtClean="0">
                <a:latin typeface="+mj-lt"/>
              </a:rPr>
              <a:t> or </a:t>
            </a:r>
            <a:r>
              <a:rPr lang="en-US" sz="2000" dirty="0" err="1" smtClean="0">
                <a:latin typeface="+mj-lt"/>
              </a:rPr>
              <a:t>Pb</a:t>
            </a:r>
            <a:r>
              <a:rPr lang="en-US" sz="2000" dirty="0" smtClean="0">
                <a:latin typeface="+mj-lt"/>
              </a:rPr>
              <a:t> concentrations of 1.0, 5.0, 10, 20, 50, and 100 mg l</a:t>
            </a:r>
            <a:r>
              <a:rPr lang="en-US" sz="2000" baseline="30000" dirty="0" smtClean="0">
                <a:latin typeface="+mj-lt"/>
              </a:rPr>
              <a:t>-1</a:t>
            </a:r>
            <a:r>
              <a:rPr lang="en-US" sz="2000" dirty="0" smtClean="0">
                <a:latin typeface="+mj-lt"/>
              </a:rPr>
              <a:t> for 24h at 25C° ±1. </a:t>
            </a:r>
          </a:p>
          <a:p>
            <a:pPr algn="l">
              <a:buFontTx/>
              <a:buChar char="-"/>
            </a:pPr>
            <a:endParaRPr lang="en-US" sz="2000" dirty="0" smtClean="0">
              <a:latin typeface="+mj-lt"/>
            </a:endParaRPr>
          </a:p>
          <a:p>
            <a:pPr lvl="1" algn="l">
              <a:buFontTx/>
              <a:buChar char="-"/>
            </a:pPr>
            <a:r>
              <a:rPr lang="en-US" sz="2000" dirty="0" smtClean="0">
                <a:latin typeface="+mj-lt"/>
              </a:rPr>
              <a:t>The adsorbed quantity was calculated as the difference between the initial concentration and equilibrium one and presented as mg metal /kg </a:t>
            </a:r>
            <a:r>
              <a:rPr lang="en-US" sz="2000" dirty="0" err="1" smtClean="0">
                <a:latin typeface="+mj-lt"/>
              </a:rPr>
              <a:t>adorbent</a:t>
            </a:r>
            <a:endParaRPr lang="en-US" sz="2000" dirty="0" smtClean="0">
              <a:latin typeface="+mj-lt"/>
            </a:endParaRPr>
          </a:p>
          <a:p>
            <a:pPr algn="l">
              <a:buFontTx/>
              <a:buChar char="-"/>
            </a:pPr>
            <a:endParaRPr lang="en-US" sz="2000" b="1" u="sng" dirty="0" smtClean="0"/>
          </a:p>
        </p:txBody>
      </p:sp>
      <p:sp>
        <p:nvSpPr>
          <p:cNvPr id="3" name="Subtitle 2"/>
          <p:cNvSpPr txBox="1">
            <a:spLocks/>
          </p:cNvSpPr>
          <p:nvPr/>
        </p:nvSpPr>
        <p:spPr>
          <a:xfrm>
            <a:off x="228600" y="1828800"/>
            <a:ext cx="8915400" cy="5029200"/>
          </a:xfrm>
          <a:prstGeom prst="rect">
            <a:avLst/>
          </a:prstGeom>
        </p:spPr>
        <p:txBody>
          <a:bodyPr/>
          <a:lstStyle/>
          <a:p>
            <a:pPr marL="342900" indent="-342900" algn="l" eaLnBrk="0" hangingPunct="0">
              <a:spcBef>
                <a:spcPct val="20000"/>
              </a:spcBef>
              <a:buClr>
                <a:schemeClr val="hlink"/>
              </a:buClr>
              <a:buFont typeface="Wingdings" pitchFamily="2" charset="2"/>
              <a:buChar cha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Title 1"/>
          <p:cNvSpPr txBox="1">
            <a:spLocks/>
          </p:cNvSpPr>
          <p:nvPr/>
        </p:nvSpPr>
        <p:spPr>
          <a:xfrm>
            <a:off x="228600" y="609600"/>
            <a:ext cx="8534400" cy="761999"/>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3600" i="1" kern="0" dirty="0" smtClean="0">
                <a:solidFill>
                  <a:srgbClr val="FF0000"/>
                </a:solidFill>
                <a:effectLst>
                  <a:outerShdw blurRad="38100" dist="38100" dir="2700000" algn="tl">
                    <a:srgbClr val="000000"/>
                  </a:outerShdw>
                </a:effectLst>
                <a:latin typeface="+mj-lt"/>
                <a:ea typeface="+mj-ea"/>
                <a:cs typeface="+mj-cs"/>
              </a:rPr>
              <a:t>Adsorption </a:t>
            </a:r>
            <a:r>
              <a:rPr kumimoji="0" lang="en-US" sz="3600" i="1" u="none" strike="noStrike" kern="0" cap="none" spc="0" normalizeH="0" noProof="0" dirty="0" smtClean="0">
                <a:ln>
                  <a:noFill/>
                </a:ln>
                <a:solidFill>
                  <a:srgbClr val="FF0000"/>
                </a:solidFill>
                <a:effectLst>
                  <a:outerShdw blurRad="38100" dist="38100" dir="2700000" algn="tl">
                    <a:srgbClr val="000000"/>
                  </a:outerShdw>
                </a:effectLst>
                <a:uLnTx/>
                <a:uFillTx/>
                <a:latin typeface="+mj-lt"/>
                <a:ea typeface="+mj-ea"/>
                <a:cs typeface="+mj-cs"/>
              </a:rPr>
              <a:t>Capacity of </a:t>
            </a:r>
            <a:r>
              <a:rPr kumimoji="0" lang="en-US" sz="3600" i="1"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 </a:t>
            </a:r>
            <a:r>
              <a:rPr kumimoji="0" lang="en-US" sz="3600" i="1" u="none" strike="noStrike" kern="0" cap="none" spc="0" normalizeH="0" baseline="0" noProof="0" dirty="0" err="1" smtClean="0">
                <a:ln>
                  <a:noFill/>
                </a:ln>
                <a:solidFill>
                  <a:srgbClr val="FF0000"/>
                </a:solidFill>
                <a:effectLst>
                  <a:outerShdw blurRad="38100" dist="38100" dir="2700000" algn="tl">
                    <a:srgbClr val="000000"/>
                  </a:outerShdw>
                </a:effectLst>
                <a:uLnTx/>
                <a:uFillTx/>
                <a:latin typeface="+mj-lt"/>
                <a:ea typeface="+mj-ea"/>
                <a:cs typeface="+mj-cs"/>
              </a:rPr>
              <a:t>Nano</a:t>
            </a:r>
            <a:r>
              <a:rPr kumimoji="0" lang="en-US" sz="3600" i="1"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j-ea"/>
                <a:cs typeface="+mj-cs"/>
              </a:rPr>
              <a:t> particle</a:t>
            </a:r>
            <a:endParaRPr kumimoji="0" lang="en-US" sz="3600" i="1"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pPr algn="ctr"/>
            <a:r>
              <a:rPr lang="en-US" sz="3600" dirty="0" smtClean="0"/>
              <a:t/>
            </a:r>
            <a:br>
              <a:rPr lang="en-US" sz="3600" dirty="0" smtClean="0"/>
            </a:br>
            <a:r>
              <a:rPr lang="en-US" sz="3600" b="1" dirty="0" smtClean="0">
                <a:solidFill>
                  <a:srgbClr val="FF0000"/>
                </a:solidFill>
                <a:effectLst/>
              </a:rPr>
              <a:t>Fig 2 : </a:t>
            </a:r>
            <a:r>
              <a:rPr lang="en-US" sz="3200" b="1" i="1" dirty="0" smtClean="0">
                <a:solidFill>
                  <a:srgbClr val="FF0000"/>
                </a:solidFill>
                <a:effectLst/>
              </a:rPr>
              <a:t>Adsorption Isotherms of </a:t>
            </a:r>
            <a:r>
              <a:rPr lang="en-US" sz="3200" b="1" i="1" dirty="0" err="1" smtClean="0">
                <a:solidFill>
                  <a:srgbClr val="FF0000"/>
                </a:solidFill>
                <a:effectLst/>
              </a:rPr>
              <a:t>Cd</a:t>
            </a:r>
            <a:r>
              <a:rPr lang="en-US" sz="3200" b="1" i="1" dirty="0" smtClean="0">
                <a:solidFill>
                  <a:srgbClr val="FF0000"/>
                </a:solidFill>
                <a:effectLst/>
              </a:rPr>
              <a:t> on </a:t>
            </a:r>
            <a:r>
              <a:rPr lang="en-US" sz="3200" b="1" i="1" dirty="0" err="1" smtClean="0">
                <a:solidFill>
                  <a:srgbClr val="FF0000"/>
                </a:solidFill>
                <a:effectLst/>
              </a:rPr>
              <a:t>Nano</a:t>
            </a:r>
            <a:r>
              <a:rPr lang="en-US" sz="3200" b="1" i="1" dirty="0" smtClean="0">
                <a:solidFill>
                  <a:srgbClr val="FF0000"/>
                </a:solidFill>
                <a:effectLst/>
              </a:rPr>
              <a:t> particles (Langmuir Isotherm,  x/m = </a:t>
            </a:r>
            <a:r>
              <a:rPr lang="en-US" sz="3200" b="1" i="1" dirty="0" err="1" smtClean="0">
                <a:solidFill>
                  <a:srgbClr val="FF0000"/>
                </a:solidFill>
                <a:effectLst/>
              </a:rPr>
              <a:t>kbc</a:t>
            </a:r>
            <a:r>
              <a:rPr lang="en-US" sz="3200" b="1" i="1" dirty="0" smtClean="0">
                <a:solidFill>
                  <a:srgbClr val="FF0000"/>
                </a:solidFill>
                <a:effectLst/>
              </a:rPr>
              <a:t>/1+kb)</a:t>
            </a:r>
            <a:r>
              <a:rPr lang="en-US" b="1" dirty="0" smtClean="0">
                <a:effectLst/>
              </a:rPr>
              <a:t/>
            </a:r>
            <a:br>
              <a:rPr lang="en-US" b="1" dirty="0" smtClean="0">
                <a:effectLst/>
              </a:rPr>
            </a:br>
            <a:endParaRPr lang="en-US" b="1" dirty="0">
              <a:effectLst/>
            </a:endParaRPr>
          </a:p>
        </p:txBody>
      </p:sp>
      <p:sp>
        <p:nvSpPr>
          <p:cNvPr id="3" name="Content Placeholder 2"/>
          <p:cNvSpPr>
            <a:spLocks noGrp="1"/>
          </p:cNvSpPr>
          <p:nvPr>
            <p:ph idx="1"/>
          </p:nvPr>
        </p:nvSpPr>
        <p:spPr>
          <a:xfrm>
            <a:off x="304800" y="1905000"/>
            <a:ext cx="8458200" cy="4953000"/>
          </a:xfrm>
        </p:spPr>
        <p:txBody>
          <a:bodyPr/>
          <a:lstStyle/>
          <a:p>
            <a:r>
              <a:rPr lang="en-US" dirty="0" smtClean="0"/>
              <a:t>	</a:t>
            </a:r>
            <a:endParaRPr lang="en-US" dirty="0"/>
          </a:p>
        </p:txBody>
      </p:sp>
      <p:graphicFrame>
        <p:nvGraphicFramePr>
          <p:cNvPr id="4" name="Chart 3"/>
          <p:cNvGraphicFramePr/>
          <p:nvPr/>
        </p:nvGraphicFramePr>
        <p:xfrm>
          <a:off x="914400" y="1600200"/>
          <a:ext cx="7924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115725" name="Rectangle 13"/>
          <p:cNvSpPr>
            <a:spLocks noChangeArrowheads="1"/>
          </p:cNvSpPr>
          <p:nvPr/>
        </p:nvSpPr>
        <p:spPr bwMode="auto">
          <a:xfrm>
            <a:off x="63023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19500" algn="l"/>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726"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195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72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73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37" name="Rectangle 25"/>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739" name="Rectangle 27"/>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195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52688" cy="1066800"/>
          </a:xfrm>
        </p:spPr>
        <p:txBody>
          <a:bodyPr>
            <a:normAutofit fontScale="90000"/>
          </a:bodyPr>
          <a:lstStyle/>
          <a:p>
            <a:pPr algn="ctr"/>
            <a:r>
              <a:rPr lang="en-US" sz="3100" b="1" dirty="0" smtClean="0"/>
              <a:t/>
            </a:r>
            <a:br>
              <a:rPr lang="en-US" sz="3100" b="1" dirty="0" smtClean="0"/>
            </a:br>
            <a:r>
              <a:rPr lang="en-US" sz="3100" b="1" i="1" dirty="0" smtClean="0">
                <a:solidFill>
                  <a:srgbClr val="FF0000"/>
                </a:solidFill>
                <a:effectLst/>
              </a:rPr>
              <a:t>Fig 3 :  Adsorption Isotherms of </a:t>
            </a:r>
            <a:r>
              <a:rPr lang="en-US" sz="3100" b="1" i="1" dirty="0" err="1" smtClean="0">
                <a:solidFill>
                  <a:srgbClr val="FF0000"/>
                </a:solidFill>
                <a:effectLst/>
              </a:rPr>
              <a:t>Pb</a:t>
            </a:r>
            <a:r>
              <a:rPr lang="en-US" sz="3100" b="1" i="1" dirty="0" smtClean="0">
                <a:solidFill>
                  <a:srgbClr val="FF0000"/>
                </a:solidFill>
                <a:effectLst/>
              </a:rPr>
              <a:t> on </a:t>
            </a:r>
            <a:r>
              <a:rPr lang="en-US" sz="3100" b="1" i="1" dirty="0" err="1" smtClean="0">
                <a:solidFill>
                  <a:srgbClr val="FF0000"/>
                </a:solidFill>
                <a:effectLst/>
              </a:rPr>
              <a:t>Nano</a:t>
            </a:r>
            <a:r>
              <a:rPr lang="en-US" sz="3100" b="1" i="1" dirty="0" smtClean="0">
                <a:solidFill>
                  <a:srgbClr val="FF0000"/>
                </a:solidFill>
                <a:effectLst/>
              </a:rPr>
              <a:t> particles (Langmuir Isotherm,  x/m = </a:t>
            </a:r>
            <a:r>
              <a:rPr lang="en-US" sz="3100" b="1" i="1" dirty="0" err="1" smtClean="0">
                <a:solidFill>
                  <a:srgbClr val="FF0000"/>
                </a:solidFill>
                <a:effectLst/>
              </a:rPr>
              <a:t>kbc</a:t>
            </a:r>
            <a:r>
              <a:rPr lang="en-US" sz="3100" b="1" i="1" dirty="0" smtClean="0">
                <a:solidFill>
                  <a:srgbClr val="FF0000"/>
                </a:solidFill>
                <a:effectLst/>
              </a:rPr>
              <a:t>/1+kb)  </a:t>
            </a:r>
            <a:r>
              <a:rPr lang="en-US" sz="3100" dirty="0" smtClean="0">
                <a:solidFill>
                  <a:srgbClr val="FF0000"/>
                </a:solidFill>
              </a:rPr>
              <a:t/>
            </a:r>
            <a:br>
              <a:rPr lang="en-US" sz="3100" dirty="0" smtClean="0">
                <a:solidFill>
                  <a:srgbClr val="FF0000"/>
                </a:solidFill>
              </a:rPr>
            </a:br>
            <a:endParaRPr lang="en-US" sz="3100" dirty="0">
              <a:solidFill>
                <a:srgbClr val="FF0000"/>
              </a:solidFill>
            </a:endParaRPr>
          </a:p>
        </p:txBody>
      </p:sp>
      <p:sp>
        <p:nvSpPr>
          <p:cNvPr id="3" name="Content Placeholder 2"/>
          <p:cNvSpPr>
            <a:spLocks noGrp="1"/>
          </p:cNvSpPr>
          <p:nvPr>
            <p:ph idx="1"/>
          </p:nvPr>
        </p:nvSpPr>
        <p:spPr/>
        <p:txBody>
          <a:bodyPr>
            <a:normAutofit/>
          </a:bodyPr>
          <a:lstStyle/>
          <a:p>
            <a:pPr>
              <a:buNone/>
            </a:pPr>
            <a:r>
              <a:rPr lang="en-US" b="1" dirty="0" smtClean="0"/>
              <a:t> </a:t>
            </a:r>
            <a:endParaRPr lang="en-US" dirty="0" smtClean="0"/>
          </a:p>
          <a:p>
            <a:endParaRPr lang="en-US" dirty="0"/>
          </a:p>
        </p:txBody>
      </p:sp>
      <p:graphicFrame>
        <p:nvGraphicFramePr>
          <p:cNvPr id="5" name="Chart 4"/>
          <p:cNvGraphicFramePr/>
          <p:nvPr/>
        </p:nvGraphicFramePr>
        <p:xfrm>
          <a:off x="685800" y="1600200"/>
          <a:ext cx="81534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0"/>
            <a:ext cx="8686800" cy="1524000"/>
          </a:xfrm>
          <a:prstGeom prst="rect">
            <a:avLst/>
          </a:prstGeom>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5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85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112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Fig 4 : </a:t>
            </a:r>
            <a:r>
              <a:rPr kumimoji="0" lang="en-US" sz="96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Linear </a:t>
            </a:r>
            <a:r>
              <a:rPr kumimoji="0" lang="en-US" sz="9600" b="1" i="0" u="none" strike="noStrike" kern="1200" cap="none" spc="0" normalizeH="0" baseline="0" noProof="0" dirty="0" smtClean="0">
                <a:ln>
                  <a:noFill/>
                </a:ln>
                <a:uLnTx/>
                <a:uFillTx/>
                <a:latin typeface="+mj-lt"/>
                <a:ea typeface="+mj-ea"/>
                <a:cs typeface="+mj-cs"/>
              </a:rPr>
              <a:t>form </a:t>
            </a:r>
            <a:r>
              <a:rPr kumimoji="0" lang="en-US" sz="9600" b="1" i="0" u="none" strike="noStrike" kern="1200" cap="none" spc="0" normalizeH="0" baseline="0" noProof="0" dirty="0" smtClean="0">
                <a:ln>
                  <a:noFill/>
                </a:ln>
                <a:solidFill>
                  <a:srgbClr val="FF0000"/>
                </a:solidFill>
                <a:uLnTx/>
                <a:uFillTx/>
                <a:latin typeface="+mj-lt"/>
                <a:ea typeface="+mj-ea"/>
                <a:cs typeface="+mj-cs"/>
              </a:rPr>
              <a:t>of  </a:t>
            </a:r>
            <a:r>
              <a:rPr kumimoji="0" lang="en-US" sz="12800" b="1" i="1" u="none" strike="noStrike" kern="1200" cap="none" spc="0" normalizeH="0" baseline="0" noProof="0" dirty="0" smtClean="0">
                <a:ln>
                  <a:noFill/>
                </a:ln>
                <a:solidFill>
                  <a:srgbClr val="FF0000"/>
                </a:solidFill>
                <a:uLnTx/>
                <a:uFillTx/>
                <a:latin typeface="+mj-lt"/>
                <a:ea typeface="+mj-ea"/>
                <a:cs typeface="+mj-cs"/>
              </a:rPr>
              <a:t>Adsorption Isotherms of </a:t>
            </a:r>
            <a:r>
              <a:rPr kumimoji="0" lang="en-US" sz="12800" b="1" i="1" u="none" strike="noStrike" kern="1200" cap="none" spc="0" normalizeH="0" baseline="0" noProof="0" dirty="0" err="1" smtClean="0">
                <a:ln>
                  <a:noFill/>
                </a:ln>
                <a:solidFill>
                  <a:srgbClr val="FF0000"/>
                </a:solidFill>
                <a:uLnTx/>
                <a:uFillTx/>
                <a:latin typeface="+mj-lt"/>
                <a:ea typeface="+mj-ea"/>
                <a:cs typeface="+mj-cs"/>
              </a:rPr>
              <a:t>Pb</a:t>
            </a:r>
            <a:r>
              <a:rPr kumimoji="0" lang="en-US" sz="12800" b="1" i="1" u="none" strike="noStrike" kern="1200" cap="none" spc="0" normalizeH="0" baseline="0" noProof="0" dirty="0" smtClean="0">
                <a:ln>
                  <a:noFill/>
                </a:ln>
                <a:solidFill>
                  <a:srgbClr val="FF0000"/>
                </a:solidFill>
                <a:uLnTx/>
                <a:uFillTx/>
                <a:latin typeface="+mj-lt"/>
                <a:ea typeface="+mj-ea"/>
                <a:cs typeface="+mj-cs"/>
              </a:rPr>
              <a:t> on </a:t>
            </a:r>
            <a:r>
              <a:rPr kumimoji="0" lang="en-US" sz="12800" b="1" i="1" u="none" strike="noStrike" kern="1200" cap="none" spc="0" normalizeH="0" baseline="0" noProof="0" dirty="0" err="1" smtClean="0">
                <a:ln>
                  <a:noFill/>
                </a:ln>
                <a:solidFill>
                  <a:srgbClr val="FF0000"/>
                </a:solidFill>
                <a:uLnTx/>
                <a:uFillTx/>
                <a:latin typeface="+mj-lt"/>
                <a:ea typeface="+mj-ea"/>
                <a:cs typeface="+mj-cs"/>
              </a:rPr>
              <a:t>Nano</a:t>
            </a:r>
            <a:r>
              <a:rPr kumimoji="0" lang="en-US" sz="12800" b="1" i="1" u="none" strike="noStrike" kern="1200" cap="none" spc="0" normalizeH="0" baseline="0" noProof="0" dirty="0" smtClean="0">
                <a:ln>
                  <a:noFill/>
                </a:ln>
                <a:solidFill>
                  <a:srgbClr val="FF0000"/>
                </a:solidFill>
                <a:uLnTx/>
                <a:uFillTx/>
                <a:latin typeface="+mj-lt"/>
                <a:ea typeface="+mj-ea"/>
                <a:cs typeface="+mj-cs"/>
              </a:rPr>
              <a:t> particles</a:t>
            </a:r>
          </a:p>
          <a:p>
            <a:pPr lvl="0" fontAlgn="auto">
              <a:spcAft>
                <a:spcPts val="0"/>
              </a:spcAft>
            </a:pPr>
            <a:r>
              <a:rPr kumimoji="0" lang="en-US" sz="12800" b="1" i="1" u="none" strike="noStrike" kern="1200" cap="none" spc="0" normalizeH="0" baseline="0" noProof="0" dirty="0" smtClean="0">
                <a:ln>
                  <a:noFill/>
                </a:ln>
                <a:solidFill>
                  <a:srgbClr val="FF0000"/>
                </a:solidFill>
                <a:uLnTx/>
                <a:uFillTx/>
                <a:latin typeface="+mj-lt"/>
                <a:ea typeface="+mj-ea"/>
                <a:cs typeface="+mj-cs"/>
              </a:rPr>
              <a:t> (Langmuir </a:t>
            </a:r>
            <a:r>
              <a:rPr kumimoji="0" lang="en-US" sz="12800" b="1" i="1" u="none" strike="noStrike" kern="1200" cap="none" spc="0" normalizeH="0" baseline="0" noProof="0" dirty="0" err="1" smtClean="0">
                <a:ln>
                  <a:noFill/>
                </a:ln>
                <a:solidFill>
                  <a:srgbClr val="FF0000"/>
                </a:solidFill>
                <a:uLnTx/>
                <a:uFillTx/>
                <a:latin typeface="+mj-lt"/>
                <a:ea typeface="+mj-ea"/>
                <a:cs typeface="+mj-cs"/>
              </a:rPr>
              <a:t>Isotherm,C</a:t>
            </a:r>
            <a:r>
              <a:rPr kumimoji="0" lang="en-US" sz="12800" b="1" i="1" u="none" strike="noStrike" kern="1200" cap="none" spc="0" normalizeH="0" baseline="0" noProof="0" dirty="0" smtClean="0">
                <a:ln>
                  <a:noFill/>
                </a:ln>
                <a:solidFill>
                  <a:srgbClr val="FF0000"/>
                </a:solidFill>
                <a:uLnTx/>
                <a:uFillTx/>
                <a:latin typeface="+mj-lt"/>
                <a:ea typeface="+mj-ea"/>
                <a:cs typeface="+mj-cs"/>
              </a:rPr>
              <a:t>/x/m= 1/kb + C/b)</a:t>
            </a:r>
            <a:r>
              <a:rPr kumimoji="0" lang="en-US" sz="4300" b="1" i="0" u="none" strike="noStrike" kern="1200" cap="none" spc="0" normalizeH="0" baseline="0" noProof="0" dirty="0" smtClean="0">
                <a:ln>
                  <a:noFill/>
                </a:ln>
                <a:solidFill>
                  <a:schemeClr val="tx2">
                    <a:satMod val="130000"/>
                  </a:schemeClr>
                </a:solidFill>
                <a:uLnTx/>
                <a:uFillTx/>
                <a:latin typeface="+mj-lt"/>
                <a:ea typeface="+mj-ea"/>
                <a:cs typeface="+mj-cs"/>
              </a:rPr>
              <a:t/>
            </a:r>
            <a:br>
              <a:rPr kumimoji="0" lang="en-US" sz="4300" b="1" i="0" u="none" strike="noStrike" kern="1200" cap="none" spc="0" normalizeH="0" baseline="0" noProof="0" dirty="0" smtClean="0">
                <a:ln>
                  <a:noFill/>
                </a:ln>
                <a:solidFill>
                  <a:schemeClr val="tx2">
                    <a:satMod val="130000"/>
                  </a:schemeClr>
                </a:solidFill>
                <a:uLnTx/>
                <a:uFillTx/>
                <a:latin typeface="+mj-lt"/>
                <a:ea typeface="+mj-ea"/>
                <a:cs typeface="+mj-cs"/>
              </a:rPr>
            </a:br>
            <a:endParaRPr kumimoji="0" lang="en-US" sz="4300" b="1" i="0" u="none" strike="noStrike" kern="1200" cap="none" spc="0" normalizeH="0" baseline="0" noProof="0" dirty="0">
              <a:ln>
                <a:noFill/>
              </a:ln>
              <a:solidFill>
                <a:schemeClr val="tx2">
                  <a:satMod val="130000"/>
                </a:schemeClr>
              </a:solidFill>
              <a:uLnTx/>
              <a:uFillTx/>
              <a:latin typeface="+mj-lt"/>
              <a:ea typeface="+mj-ea"/>
              <a:cs typeface="+mj-cs"/>
            </a:endParaRPr>
          </a:p>
        </p:txBody>
      </p:sp>
      <p:sp>
        <p:nvSpPr>
          <p:cNvPr id="3" name="Content Placeholder 2"/>
          <p:cNvSpPr txBox="1">
            <a:spLocks/>
          </p:cNvSpPr>
          <p:nvPr/>
        </p:nvSpPr>
        <p:spPr>
          <a:xfrm>
            <a:off x="304800" y="1905000"/>
            <a:ext cx="8458200" cy="49530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13"/>
          <p:cNvSpPr>
            <a:spLocks noChangeArrowheads="1"/>
          </p:cNvSpPr>
          <p:nvPr/>
        </p:nvSpPr>
        <p:spPr bwMode="auto">
          <a:xfrm>
            <a:off x="630238"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19500" algn="l"/>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195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6"/>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8"/>
          <p:cNvSpPr>
            <a:spLocks noChangeArrowheads="1"/>
          </p:cNvSpPr>
          <p:nvPr/>
        </p:nvSpPr>
        <p:spPr bwMode="auto">
          <a:xfrm>
            <a:off x="2362200" y="5410200"/>
            <a:ext cx="40386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361950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600" b="0" i="0" u="none" strike="noStrike" cap="none" normalizeH="0" baseline="0" dirty="0" smtClean="0">
              <a:ln>
                <a:noFill/>
              </a:ln>
              <a:solidFill>
                <a:schemeClr val="tx1"/>
              </a:solidFill>
              <a:effectLst/>
              <a:latin typeface="+mj-lt"/>
              <a:cs typeface="Arial" pitchFamily="34" charset="0"/>
            </a:endParaRPr>
          </a:p>
        </p:txBody>
      </p:sp>
      <p:graphicFrame>
        <p:nvGraphicFramePr>
          <p:cNvPr id="9" name="Chart 8"/>
          <p:cNvGraphicFramePr/>
          <p:nvPr/>
        </p:nvGraphicFramePr>
        <p:xfrm>
          <a:off x="1371600" y="1828800"/>
          <a:ext cx="6934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25"/>
          <p:cNvSpPr>
            <a:spLocks noChangeArrowheads="1"/>
          </p:cNvSpPr>
          <p:nvPr/>
        </p:nvSpPr>
        <p:spPr bwMode="auto">
          <a:xfrm>
            <a:off x="0" y="30480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7"/>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6195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144000" cy="1447801"/>
          </a:xfrm>
        </p:spPr>
        <p:txBody>
          <a:bodyPr>
            <a:normAutofit fontScale="90000"/>
          </a:bodyPr>
          <a:lstStyle/>
          <a:p>
            <a:pPr algn="ctr"/>
            <a:r>
              <a:rPr lang="en-US" u="sng" dirty="0" smtClean="0"/>
              <a:t/>
            </a:r>
            <a:br>
              <a:rPr lang="en-US" u="sng" dirty="0" smtClean="0"/>
            </a:br>
            <a:r>
              <a:rPr lang="en-US" sz="4000" b="1" i="1" dirty="0" smtClean="0"/>
              <a:t> </a:t>
            </a:r>
            <a:r>
              <a:rPr lang="en-US" sz="3100" b="1" i="1" dirty="0" smtClean="0"/>
              <a:t>Table 2 : Maximum Adsorption capacity  (b) and affinity (k) calculated from </a:t>
            </a:r>
            <a:r>
              <a:rPr lang="en-US" sz="2700" b="1" i="1" dirty="0" smtClean="0">
                <a:solidFill>
                  <a:srgbClr val="FFC000"/>
                </a:solidFill>
              </a:rPr>
              <a:t>Linear form (C/(x/m) = 1/</a:t>
            </a:r>
            <a:r>
              <a:rPr lang="en-US" sz="2700" b="1" i="1" dirty="0" err="1" smtClean="0">
                <a:solidFill>
                  <a:srgbClr val="FFC000"/>
                </a:solidFill>
              </a:rPr>
              <a:t>kb+C</a:t>
            </a:r>
            <a:r>
              <a:rPr lang="en-US" sz="2700" b="1" i="1" dirty="0" smtClean="0">
                <a:solidFill>
                  <a:srgbClr val="FFC000"/>
                </a:solidFill>
              </a:rPr>
              <a:t>/b) of Langmuir</a:t>
            </a:r>
            <a:r>
              <a:rPr lang="en-US" i="1" dirty="0" smtClean="0">
                <a:solidFill>
                  <a:srgbClr val="FF0000"/>
                </a:solidFill>
              </a:rPr>
              <a:t/>
            </a:r>
            <a:br>
              <a:rPr lang="en-US" i="1" dirty="0" smtClean="0">
                <a:solidFill>
                  <a:srgbClr val="FF0000"/>
                </a:solidFill>
              </a:rPr>
            </a:br>
            <a:endParaRPr lang="en-US" i="1" dirty="0">
              <a:solidFill>
                <a:srgbClr val="FF0000"/>
              </a:solidFill>
            </a:endParaRPr>
          </a:p>
        </p:txBody>
      </p:sp>
      <p:graphicFrame>
        <p:nvGraphicFramePr>
          <p:cNvPr id="4" name="Content Placeholder 3"/>
          <p:cNvGraphicFramePr>
            <a:graphicFrameLocks noGrp="1"/>
          </p:cNvGraphicFramePr>
          <p:nvPr>
            <p:ph idx="1"/>
          </p:nvPr>
        </p:nvGraphicFramePr>
        <p:xfrm>
          <a:off x="0" y="1905000"/>
          <a:ext cx="9144001" cy="5120640"/>
        </p:xfrm>
        <a:graphic>
          <a:graphicData uri="http://schemas.openxmlformats.org/drawingml/2006/table">
            <a:tbl>
              <a:tblPr firstRow="1" bandRow="1">
                <a:tableStyleId>{5C22544A-7EE6-4342-B048-85BDC9FD1C3A}</a:tableStyleId>
              </a:tblPr>
              <a:tblGrid>
                <a:gridCol w="990600"/>
                <a:gridCol w="1828800"/>
                <a:gridCol w="1752601"/>
                <a:gridCol w="1600199"/>
                <a:gridCol w="1600200"/>
                <a:gridCol w="1371601"/>
              </a:tblGrid>
              <a:tr h="929640">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No.</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err="1" smtClean="0">
                          <a:solidFill>
                            <a:srgbClr val="000000"/>
                          </a:solidFill>
                          <a:latin typeface="Times New Roman"/>
                          <a:ea typeface="Calibri"/>
                          <a:cs typeface="Arial"/>
                        </a:rPr>
                        <a:t>Nano</a:t>
                      </a:r>
                      <a:r>
                        <a:rPr lang="en-US" sz="2000" b="1" baseline="0" dirty="0" smtClean="0">
                          <a:solidFill>
                            <a:srgbClr val="000000"/>
                          </a:solidFill>
                          <a:latin typeface="Times New Roman"/>
                          <a:ea typeface="Calibri"/>
                          <a:cs typeface="Arial"/>
                        </a:rPr>
                        <a:t> Particles</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Maximum Adsorption Capacity          (</a:t>
                      </a:r>
                      <a:r>
                        <a:rPr lang="en-US" sz="2000" b="1" dirty="0" err="1">
                          <a:solidFill>
                            <a:srgbClr val="000000"/>
                          </a:solidFill>
                          <a:latin typeface="Times New Roman"/>
                          <a:ea typeface="Calibri"/>
                          <a:cs typeface="Arial"/>
                        </a:rPr>
                        <a:t>gCd</a:t>
                      </a:r>
                      <a:r>
                        <a:rPr lang="en-US" sz="2000" b="1" dirty="0">
                          <a:solidFill>
                            <a:srgbClr val="000000"/>
                          </a:solidFill>
                          <a:latin typeface="Times New Roman"/>
                          <a:ea typeface="Calibri"/>
                          <a:cs typeface="Arial"/>
                        </a:rPr>
                        <a:t> kg</a:t>
                      </a:r>
                      <a:r>
                        <a:rPr lang="en-US" sz="2000" b="1" baseline="30000" dirty="0">
                          <a:solidFill>
                            <a:srgbClr val="000000"/>
                          </a:solidFill>
                          <a:latin typeface="Times New Roman"/>
                          <a:ea typeface="Calibri"/>
                          <a:cs typeface="Arial"/>
                        </a:rPr>
                        <a:t>-1</a:t>
                      </a:r>
                      <a:r>
                        <a:rPr lang="en-US" sz="2000" b="1" dirty="0">
                          <a:solidFill>
                            <a:srgbClr val="000000"/>
                          </a:solidFill>
                          <a:latin typeface="Times New Roman"/>
                          <a:ea typeface="Calibri"/>
                          <a:cs typeface="Arial"/>
                        </a:rPr>
                        <a:t>)(b)</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Affinity </a:t>
                      </a:r>
                      <a:endParaRPr lang="en-US" sz="2000" dirty="0">
                        <a:latin typeface="Calibri"/>
                        <a:ea typeface="Calibri"/>
                        <a:cs typeface="Arial"/>
                      </a:endParaRPr>
                    </a:p>
                    <a:p>
                      <a:pPr marL="0" marR="0" algn="ctr">
                        <a:lnSpc>
                          <a:spcPct val="115000"/>
                        </a:lnSpc>
                        <a:spcBef>
                          <a:spcPts val="0"/>
                        </a:spcBef>
                        <a:spcAft>
                          <a:spcPts val="0"/>
                        </a:spcAft>
                      </a:pPr>
                      <a:r>
                        <a:rPr lang="en-US" sz="2000" b="1" dirty="0">
                          <a:solidFill>
                            <a:srgbClr val="000000"/>
                          </a:solidFill>
                          <a:latin typeface="Times New Roman"/>
                          <a:ea typeface="Calibri"/>
                          <a:cs typeface="Arial"/>
                        </a:rPr>
                        <a:t>(k) l g</a:t>
                      </a:r>
                      <a:r>
                        <a:rPr lang="en-US" sz="2000" b="1" baseline="30000" dirty="0">
                          <a:solidFill>
                            <a:srgbClr val="000000"/>
                          </a:solidFill>
                          <a:latin typeface="Times New Roman"/>
                          <a:ea typeface="Calibri"/>
                          <a:cs typeface="Arial"/>
                        </a:rPr>
                        <a:t>1-</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Maximum </a:t>
                      </a:r>
                      <a:r>
                        <a:rPr lang="en-US" sz="2000" b="1" dirty="0" smtClean="0">
                          <a:solidFill>
                            <a:srgbClr val="000000"/>
                          </a:solidFill>
                          <a:latin typeface="Times New Roman"/>
                          <a:ea typeface="Calibri"/>
                          <a:cs typeface="Arial"/>
                        </a:rPr>
                        <a:t>Adsorption </a:t>
                      </a:r>
                      <a:r>
                        <a:rPr lang="en-US" sz="2000" b="1" dirty="0">
                          <a:solidFill>
                            <a:srgbClr val="000000"/>
                          </a:solidFill>
                          <a:latin typeface="Times New Roman"/>
                          <a:ea typeface="Calibri"/>
                          <a:cs typeface="Arial"/>
                        </a:rPr>
                        <a:t>Capacity           (</a:t>
                      </a:r>
                      <a:r>
                        <a:rPr lang="en-US" sz="2000" b="1" dirty="0" err="1">
                          <a:solidFill>
                            <a:srgbClr val="000000"/>
                          </a:solidFill>
                          <a:latin typeface="Times New Roman"/>
                          <a:ea typeface="Calibri"/>
                          <a:cs typeface="Arial"/>
                        </a:rPr>
                        <a:t>gPb</a:t>
                      </a:r>
                      <a:r>
                        <a:rPr lang="en-US" sz="2000" b="1" dirty="0">
                          <a:solidFill>
                            <a:srgbClr val="000000"/>
                          </a:solidFill>
                          <a:latin typeface="Times New Roman"/>
                          <a:ea typeface="Calibri"/>
                          <a:cs typeface="Arial"/>
                        </a:rPr>
                        <a:t> kg</a:t>
                      </a:r>
                      <a:r>
                        <a:rPr lang="en-US" sz="2000" b="1" baseline="30000" dirty="0">
                          <a:solidFill>
                            <a:srgbClr val="000000"/>
                          </a:solidFill>
                          <a:latin typeface="Times New Roman"/>
                          <a:ea typeface="Calibri"/>
                          <a:cs typeface="Arial"/>
                        </a:rPr>
                        <a:t>-1</a:t>
                      </a:r>
                      <a:r>
                        <a:rPr lang="en-US" sz="2000" b="1" dirty="0">
                          <a:solidFill>
                            <a:srgbClr val="000000"/>
                          </a:solidFill>
                          <a:latin typeface="Times New Roman"/>
                          <a:ea typeface="Calibri"/>
                          <a:cs typeface="Arial"/>
                        </a:rPr>
                        <a:t>)(b)</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Affinity</a:t>
                      </a:r>
                      <a:endParaRPr lang="en-US" sz="2000" dirty="0">
                        <a:latin typeface="Calibri"/>
                        <a:ea typeface="Calibri"/>
                        <a:cs typeface="Arial"/>
                      </a:endParaRPr>
                    </a:p>
                    <a:p>
                      <a:pPr marL="0" marR="0" algn="ctr">
                        <a:lnSpc>
                          <a:spcPct val="115000"/>
                        </a:lnSpc>
                        <a:spcBef>
                          <a:spcPts val="0"/>
                        </a:spcBef>
                        <a:spcAft>
                          <a:spcPts val="0"/>
                        </a:spcAft>
                      </a:pPr>
                      <a:r>
                        <a:rPr lang="en-US" sz="2000" b="1" dirty="0">
                          <a:solidFill>
                            <a:srgbClr val="000000"/>
                          </a:solidFill>
                          <a:latin typeface="Times New Roman"/>
                          <a:ea typeface="Calibri"/>
                          <a:cs typeface="Arial"/>
                        </a:rPr>
                        <a:t>(K) l g</a:t>
                      </a:r>
                      <a:r>
                        <a:rPr lang="en-US" sz="2000" b="1" baseline="30000" dirty="0">
                          <a:solidFill>
                            <a:srgbClr val="000000"/>
                          </a:solidFill>
                          <a:latin typeface="Times New Roman"/>
                          <a:ea typeface="Calibri"/>
                          <a:cs typeface="Arial"/>
                        </a:rPr>
                        <a:t>1-</a:t>
                      </a:r>
                      <a:endParaRPr lang="en-US" sz="2000" dirty="0">
                        <a:latin typeface="Calibri"/>
                        <a:ea typeface="Calibri"/>
                        <a:cs typeface="Arial"/>
                      </a:endParaRPr>
                    </a:p>
                  </a:txBody>
                  <a:tcPr marL="68580" marR="68580" marT="0" marB="0" anchor="ctr"/>
                </a:tc>
              </a:tr>
              <a:tr h="929640">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1</a:t>
                      </a:r>
                      <a:endParaRPr lang="en-US" sz="2000" dirty="0">
                        <a:latin typeface="Calibri"/>
                        <a:ea typeface="Calibri"/>
                        <a:cs typeface="Arial"/>
                      </a:endParaRPr>
                    </a:p>
                  </a:txBody>
                  <a:tcPr marL="68580" marR="68580" marT="0" marB="0" anchor="ctr"/>
                </a:tc>
                <a:tc>
                  <a:txBody>
                    <a:bodyPr/>
                    <a:lstStyle/>
                    <a:p>
                      <a:pPr marL="0" marR="0" algn="l">
                        <a:lnSpc>
                          <a:spcPct val="115000"/>
                        </a:lnSpc>
                        <a:spcBef>
                          <a:spcPts val="0"/>
                        </a:spcBef>
                        <a:spcAft>
                          <a:spcPts val="0"/>
                        </a:spcAft>
                      </a:pPr>
                      <a:endParaRPr lang="en-US" sz="2000" b="1" dirty="0" smtClean="0">
                        <a:solidFill>
                          <a:srgbClr val="000000"/>
                        </a:solidFill>
                        <a:latin typeface="Times New Roman"/>
                        <a:ea typeface="Calibri"/>
                        <a:cs typeface="Arial"/>
                      </a:endParaRPr>
                    </a:p>
                    <a:p>
                      <a:pPr marL="0" marR="0" algn="l">
                        <a:lnSpc>
                          <a:spcPct val="115000"/>
                        </a:lnSpc>
                        <a:spcBef>
                          <a:spcPts val="0"/>
                        </a:spcBef>
                        <a:spcAft>
                          <a:spcPts val="0"/>
                        </a:spcAft>
                      </a:pPr>
                      <a:r>
                        <a:rPr lang="en-US" sz="2000" b="1" dirty="0" err="1" smtClean="0">
                          <a:solidFill>
                            <a:srgbClr val="000000"/>
                          </a:solidFill>
                          <a:latin typeface="Times New Roman"/>
                          <a:ea typeface="Calibri"/>
                          <a:cs typeface="Arial"/>
                        </a:rPr>
                        <a:t>nZVI</a:t>
                      </a:r>
                      <a:endParaRPr lang="en-US" sz="20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u="sng" dirty="0">
                          <a:solidFill>
                            <a:srgbClr val="000000"/>
                          </a:solidFill>
                          <a:latin typeface="Times New Roman"/>
                          <a:ea typeface="Calibri"/>
                          <a:cs typeface="Arial"/>
                        </a:rPr>
                        <a:t>93.45</a:t>
                      </a:r>
                      <a:endParaRPr lang="en-US" sz="2000" u="sng"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0.048</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u="sng" dirty="0" smtClean="0">
                          <a:solidFill>
                            <a:srgbClr val="000000"/>
                          </a:solidFill>
                          <a:latin typeface="Times New Roman"/>
                          <a:ea typeface="Calibri"/>
                          <a:cs typeface="Arial"/>
                        </a:rPr>
                        <a:t>25.97</a:t>
                      </a:r>
                      <a:endParaRPr lang="en-US" sz="2000" u="sng" dirty="0">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0.123</a:t>
                      </a:r>
                      <a:endParaRPr lang="en-US" sz="2000" dirty="0">
                        <a:latin typeface="Calibri"/>
                        <a:ea typeface="Calibri"/>
                        <a:cs typeface="Arial"/>
                      </a:endParaRPr>
                    </a:p>
                  </a:txBody>
                  <a:tcPr marL="68580" marR="68580" marT="0" marB="0" anchor="b"/>
                </a:tc>
              </a:tr>
              <a:tr h="929640">
                <a:tc>
                  <a:txBody>
                    <a:bodyPr/>
                    <a:lstStyle/>
                    <a:p>
                      <a:pPr marL="0" marR="0" algn="ctr">
                        <a:lnSpc>
                          <a:spcPct val="115000"/>
                        </a:lnSpc>
                        <a:spcBef>
                          <a:spcPts val="0"/>
                        </a:spcBef>
                        <a:spcAft>
                          <a:spcPts val="0"/>
                        </a:spcAft>
                      </a:pPr>
                      <a:r>
                        <a:rPr lang="en-US" sz="2000" b="1" dirty="0" smtClean="0">
                          <a:solidFill>
                            <a:srgbClr val="000000"/>
                          </a:solidFill>
                          <a:latin typeface="Times New Roman"/>
                          <a:ea typeface="Calibri"/>
                          <a:cs typeface="Arial"/>
                        </a:rPr>
                        <a:t>2</a:t>
                      </a:r>
                      <a:endParaRPr lang="en-US" sz="2000" dirty="0">
                        <a:latin typeface="Calibri"/>
                        <a:ea typeface="Calibri"/>
                        <a:cs typeface="Arial"/>
                      </a:endParaRPr>
                    </a:p>
                  </a:txBody>
                  <a:tcPr marL="68580" marR="68580" marT="0" marB="0" anchor="ctr"/>
                </a:tc>
                <a:tc>
                  <a:txBody>
                    <a:bodyPr/>
                    <a:lstStyle/>
                    <a:p>
                      <a:pPr marL="0" marR="0" algn="l">
                        <a:lnSpc>
                          <a:spcPct val="115000"/>
                        </a:lnSpc>
                        <a:spcBef>
                          <a:spcPts val="0"/>
                        </a:spcBef>
                        <a:spcAft>
                          <a:spcPts val="0"/>
                        </a:spcAft>
                      </a:pPr>
                      <a:r>
                        <a:rPr lang="en-US" sz="2000" b="1" dirty="0">
                          <a:solidFill>
                            <a:srgbClr val="000000"/>
                          </a:solidFill>
                          <a:latin typeface="Times New Roman"/>
                          <a:ea typeface="Calibri"/>
                          <a:cs typeface="Arial"/>
                        </a:rPr>
                        <a:t>Bent–</a:t>
                      </a:r>
                      <a:r>
                        <a:rPr lang="en-US" sz="2000" b="1" dirty="0" err="1">
                          <a:solidFill>
                            <a:srgbClr val="000000"/>
                          </a:solidFill>
                          <a:latin typeface="Times New Roman"/>
                          <a:ea typeface="Calibri"/>
                          <a:cs typeface="Arial"/>
                        </a:rPr>
                        <a:t>nZVI</a:t>
                      </a:r>
                      <a:endParaRPr lang="en-US" sz="20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u="sng" dirty="0">
                          <a:solidFill>
                            <a:srgbClr val="000000"/>
                          </a:solidFill>
                          <a:latin typeface="Times New Roman"/>
                          <a:ea typeface="Calibri"/>
                          <a:cs typeface="Arial"/>
                        </a:rPr>
                        <a:t>37.4</a:t>
                      </a:r>
                      <a:r>
                        <a:rPr lang="en-US" sz="2000" b="1" dirty="0">
                          <a:solidFill>
                            <a:srgbClr val="000000"/>
                          </a:solidFill>
                          <a:latin typeface="Times New Roman"/>
                          <a:ea typeface="Calibri"/>
                          <a:cs typeface="Arial"/>
                        </a:rPr>
                        <a:t>5</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0.234</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24.74</a:t>
                      </a:r>
                      <a:endParaRPr lang="en-US" sz="2000" dirty="0">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0.024</a:t>
                      </a:r>
                      <a:endParaRPr lang="en-US" sz="2000" dirty="0">
                        <a:latin typeface="Calibri"/>
                        <a:ea typeface="Calibri"/>
                        <a:cs typeface="Arial"/>
                      </a:endParaRPr>
                    </a:p>
                  </a:txBody>
                  <a:tcPr marL="68580" marR="68580" marT="0" marB="0" anchor="b"/>
                </a:tc>
              </a:tr>
              <a:tr h="929640">
                <a:tc>
                  <a:txBody>
                    <a:bodyPr/>
                    <a:lstStyle/>
                    <a:p>
                      <a:pPr marL="0" marR="0" algn="ctr">
                        <a:lnSpc>
                          <a:spcPct val="115000"/>
                        </a:lnSpc>
                        <a:spcBef>
                          <a:spcPts val="0"/>
                        </a:spcBef>
                        <a:spcAft>
                          <a:spcPts val="0"/>
                        </a:spcAft>
                      </a:pPr>
                      <a:r>
                        <a:rPr lang="en-US" sz="2000" b="1">
                          <a:solidFill>
                            <a:srgbClr val="000000"/>
                          </a:solidFill>
                          <a:latin typeface="Times New Roman"/>
                          <a:ea typeface="Calibri"/>
                          <a:cs typeface="Arial"/>
                        </a:rPr>
                        <a:t>3</a:t>
                      </a:r>
                      <a:endParaRPr lang="en-US" sz="2000">
                        <a:latin typeface="Calibri"/>
                        <a:ea typeface="Calibri"/>
                        <a:cs typeface="Arial"/>
                      </a:endParaRPr>
                    </a:p>
                  </a:txBody>
                  <a:tcPr marL="68580" marR="68580" marT="0" marB="0" anchor="ctr"/>
                </a:tc>
                <a:tc>
                  <a:txBody>
                    <a:bodyPr/>
                    <a:lstStyle/>
                    <a:p>
                      <a:pPr marL="0" marR="0" algn="l">
                        <a:lnSpc>
                          <a:spcPct val="115000"/>
                        </a:lnSpc>
                        <a:spcBef>
                          <a:spcPts val="0"/>
                        </a:spcBef>
                        <a:spcAft>
                          <a:spcPts val="0"/>
                        </a:spcAft>
                      </a:pPr>
                      <a:r>
                        <a:rPr lang="en-US" sz="2000" b="1">
                          <a:solidFill>
                            <a:srgbClr val="000000"/>
                          </a:solidFill>
                          <a:latin typeface="Times New Roman"/>
                          <a:ea typeface="Calibri"/>
                          <a:cs typeface="Arial"/>
                        </a:rPr>
                        <a:t>NanoAlginite</a:t>
                      </a:r>
                      <a:endParaRPr lang="en-US" sz="20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41.15</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a:solidFill>
                            <a:srgbClr val="000000"/>
                          </a:solidFill>
                          <a:latin typeface="Times New Roman"/>
                          <a:ea typeface="Calibri"/>
                          <a:cs typeface="Arial"/>
                        </a:rPr>
                        <a:t>0.006</a:t>
                      </a:r>
                      <a:endParaRPr lang="en-US" sz="200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24.87</a:t>
                      </a:r>
                      <a:endParaRPr lang="en-US" sz="2000" dirty="0">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0.037</a:t>
                      </a:r>
                      <a:endParaRPr lang="en-US" sz="2000" dirty="0">
                        <a:latin typeface="Calibri"/>
                        <a:ea typeface="Calibri"/>
                        <a:cs typeface="Arial"/>
                      </a:endParaRPr>
                    </a:p>
                  </a:txBody>
                  <a:tcPr marL="68580" marR="68580" marT="0" marB="0" anchor="b"/>
                </a:tc>
              </a:tr>
              <a:tr h="929640">
                <a:tc>
                  <a:txBody>
                    <a:bodyPr/>
                    <a:lstStyle/>
                    <a:p>
                      <a:pPr marL="0" marR="0" algn="ctr">
                        <a:lnSpc>
                          <a:spcPct val="115000"/>
                        </a:lnSpc>
                        <a:spcBef>
                          <a:spcPts val="0"/>
                        </a:spcBef>
                        <a:spcAft>
                          <a:spcPts val="0"/>
                        </a:spcAft>
                      </a:pPr>
                      <a:r>
                        <a:rPr lang="en-US" sz="2000" b="1" dirty="0" smtClean="0">
                          <a:solidFill>
                            <a:srgbClr val="000000"/>
                          </a:solidFill>
                          <a:latin typeface="Times New Roman"/>
                          <a:ea typeface="Calibri"/>
                          <a:cs typeface="Arial"/>
                        </a:rPr>
                        <a:t>4</a:t>
                      </a:r>
                      <a:endParaRPr lang="en-US" sz="2000" dirty="0">
                        <a:latin typeface="Calibri"/>
                        <a:ea typeface="Calibri"/>
                        <a:cs typeface="Arial"/>
                      </a:endParaRPr>
                    </a:p>
                  </a:txBody>
                  <a:tcPr marL="68580" marR="68580" marT="0" marB="0" anchor="ctr"/>
                </a:tc>
                <a:tc>
                  <a:txBody>
                    <a:bodyPr/>
                    <a:lstStyle/>
                    <a:p>
                      <a:pPr marL="0" marR="0" algn="l">
                        <a:lnSpc>
                          <a:spcPct val="115000"/>
                        </a:lnSpc>
                        <a:spcBef>
                          <a:spcPts val="0"/>
                        </a:spcBef>
                        <a:spcAft>
                          <a:spcPts val="0"/>
                        </a:spcAft>
                      </a:pPr>
                      <a:r>
                        <a:rPr lang="en-US" sz="2000" b="1" dirty="0" err="1">
                          <a:solidFill>
                            <a:srgbClr val="000000"/>
                          </a:solidFill>
                          <a:latin typeface="Times New Roman"/>
                          <a:ea typeface="Calibri"/>
                          <a:cs typeface="Arial"/>
                        </a:rPr>
                        <a:t>Nano</a:t>
                      </a:r>
                      <a:r>
                        <a:rPr lang="en-US" sz="2000" b="1" dirty="0">
                          <a:solidFill>
                            <a:srgbClr val="000000"/>
                          </a:solidFill>
                          <a:latin typeface="Times New Roman"/>
                          <a:ea typeface="Calibri"/>
                          <a:cs typeface="Arial"/>
                        </a:rPr>
                        <a:t> Carbon</a:t>
                      </a:r>
                      <a:endParaRPr lang="en-US" sz="20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76.92</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0.006</a:t>
                      </a:r>
                      <a:endParaRPr lang="en-US" sz="20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b="1" u="sng" dirty="0">
                          <a:solidFill>
                            <a:srgbClr val="000000"/>
                          </a:solidFill>
                          <a:latin typeface="Times New Roman"/>
                          <a:ea typeface="Calibri"/>
                          <a:cs typeface="Arial"/>
                        </a:rPr>
                        <a:t>17.85</a:t>
                      </a:r>
                      <a:endParaRPr lang="en-US" sz="2000" u="sng" dirty="0">
                        <a:latin typeface="Calibri"/>
                        <a:ea typeface="Calibri"/>
                        <a:cs typeface="Arial"/>
                      </a:endParaRPr>
                    </a:p>
                  </a:txBody>
                  <a:tcPr marL="68580" marR="68580" marT="0" marB="0" anchor="b"/>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Arial"/>
                        </a:rPr>
                        <a:t>0.050</a:t>
                      </a:r>
                      <a:endParaRPr lang="en-US" sz="2000" dirty="0">
                        <a:latin typeface="Calibri"/>
                        <a:ea typeface="Calibri"/>
                        <a:cs typeface="Arial"/>
                      </a:endParaRPr>
                    </a:p>
                  </a:txBody>
                  <a:tcPr marL="68580" marR="68580" marT="0" marB="0" anchor="b"/>
                </a:tc>
              </a:tr>
            </a:tbl>
          </a:graphicData>
        </a:graphic>
      </p:graphicFrame>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244475"/>
            <a:ext cx="8991600" cy="1279525"/>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0" cap="none" spc="0" normalizeH="0" baseline="0" noProof="0" dirty="0" smtClean="0">
                <a:ln>
                  <a:noFill/>
                </a:ln>
                <a:solidFill>
                  <a:srgbClr val="FF0000"/>
                </a:solidFill>
                <a:uLnTx/>
                <a:uFillTx/>
                <a:latin typeface="+mj-lt"/>
                <a:ea typeface="+mj-ea"/>
                <a:cs typeface="+mj-cs"/>
              </a:rPr>
              <a:t>Efficiency of </a:t>
            </a:r>
            <a:r>
              <a:rPr kumimoji="0" lang="en-US" sz="3200" b="1" i="1" u="none" strike="noStrike" kern="0" cap="none" spc="0" normalizeH="0" baseline="0" noProof="0" dirty="0" err="1" smtClean="0">
                <a:ln>
                  <a:noFill/>
                </a:ln>
                <a:solidFill>
                  <a:srgbClr val="FF0000"/>
                </a:solidFill>
                <a:uLnTx/>
                <a:uFillTx/>
                <a:latin typeface="+mj-lt"/>
                <a:ea typeface="+mj-ea"/>
                <a:cs typeface="+mj-cs"/>
              </a:rPr>
              <a:t>Nano</a:t>
            </a:r>
            <a:r>
              <a:rPr kumimoji="0" lang="en-US" sz="3200" b="1" i="1" u="none" strike="noStrike" kern="0" cap="none" spc="0" normalizeH="0" baseline="0" noProof="0" dirty="0" smtClean="0">
                <a:ln>
                  <a:noFill/>
                </a:ln>
                <a:solidFill>
                  <a:srgbClr val="FF0000"/>
                </a:solidFill>
                <a:uLnTx/>
                <a:uFillTx/>
                <a:latin typeface="+mj-lt"/>
                <a:ea typeface="+mj-ea"/>
                <a:cs typeface="+mj-cs"/>
              </a:rPr>
              <a:t> Particles to Retain Adsorbed Heavy Metals  </a:t>
            </a:r>
            <a:endParaRPr kumimoji="0" lang="en-US" sz="3200" b="1" i="1" u="none" strike="noStrike" kern="0" cap="none" spc="0" normalizeH="0" baseline="0" noProof="0" dirty="0">
              <a:ln>
                <a:noFill/>
              </a:ln>
              <a:solidFill>
                <a:srgbClr val="FF0000"/>
              </a:solidFill>
              <a:uLnTx/>
              <a:uFillTx/>
              <a:latin typeface="+mj-lt"/>
              <a:ea typeface="+mj-ea"/>
              <a:cs typeface="+mj-cs"/>
            </a:endParaRPr>
          </a:p>
        </p:txBody>
      </p:sp>
      <p:sp>
        <p:nvSpPr>
          <p:cNvPr id="3" name="Content Placeholder 2"/>
          <p:cNvSpPr txBox="1">
            <a:spLocks/>
          </p:cNvSpPr>
          <p:nvPr/>
        </p:nvSpPr>
        <p:spPr>
          <a:xfrm>
            <a:off x="152400" y="1676400"/>
            <a:ext cx="8991600" cy="4953000"/>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r>
              <a:rPr kumimoji="0" lang="en-US" sz="2800" b="1" i="0" u="sng" strike="noStrike" kern="0" cap="none" spc="0" normalizeH="0" baseline="0" noProof="0" dirty="0" smtClean="0">
                <a:ln>
                  <a:noFill/>
                </a:ln>
                <a:solidFill>
                  <a:schemeClr val="tx1">
                    <a:lumMod val="65000"/>
                    <a:lumOff val="35000"/>
                  </a:schemeClr>
                </a:solidFill>
                <a:uLnTx/>
                <a:uFillTx/>
                <a:latin typeface="+mj-lt"/>
                <a:ea typeface="+mn-ea"/>
                <a:cs typeface="+mn-cs"/>
              </a:rPr>
              <a:t>Desorption: </a:t>
            </a:r>
            <a:r>
              <a:rPr kumimoji="0" lang="en-US" sz="2800" b="1" i="0" u="none" strike="noStrike" kern="0" cap="none" spc="0" normalizeH="0" baseline="0" noProof="0" dirty="0" smtClean="0">
                <a:ln>
                  <a:noFill/>
                </a:ln>
                <a:solidFill>
                  <a:schemeClr val="tx1">
                    <a:lumMod val="65000"/>
                    <a:lumOff val="35000"/>
                  </a:schemeClr>
                </a:solidFill>
                <a:uLnTx/>
                <a:uFillTx/>
                <a:latin typeface="+mj-lt"/>
                <a:ea typeface="+mn-ea"/>
                <a:cs typeface="+mn-cs"/>
              </a:rPr>
              <a:t>A solution of 1.0 M MgCl</a:t>
            </a:r>
            <a:r>
              <a:rPr kumimoji="0" lang="en-US" sz="2800" b="1" i="0" u="none" strike="noStrike" kern="0" cap="none" spc="0" normalizeH="0" baseline="-25000" noProof="0" dirty="0" smtClean="0">
                <a:ln>
                  <a:noFill/>
                </a:ln>
                <a:solidFill>
                  <a:schemeClr val="tx1">
                    <a:lumMod val="65000"/>
                    <a:lumOff val="35000"/>
                  </a:schemeClr>
                </a:solidFill>
                <a:uLnTx/>
                <a:uFillTx/>
                <a:latin typeface="+mj-lt"/>
                <a:ea typeface="+mn-ea"/>
                <a:cs typeface="+mn-cs"/>
              </a:rPr>
              <a:t>2</a:t>
            </a:r>
            <a:r>
              <a:rPr kumimoji="0" lang="en-US" sz="2800" b="1" i="0" u="none" strike="noStrike" kern="0" cap="none" spc="0" normalizeH="0" baseline="0" noProof="0" dirty="0" smtClean="0">
                <a:ln>
                  <a:noFill/>
                </a:ln>
                <a:solidFill>
                  <a:schemeClr val="tx1">
                    <a:lumMod val="65000"/>
                    <a:lumOff val="35000"/>
                  </a:schemeClr>
                </a:solidFill>
                <a:uLnTx/>
                <a:uFillTx/>
                <a:latin typeface="+mj-lt"/>
                <a:ea typeface="+mn-ea"/>
                <a:cs typeface="+mn-cs"/>
              </a:rPr>
              <a:t>, pH 7.0 is used for desorption of the previously </a:t>
            </a:r>
            <a:r>
              <a:rPr kumimoji="0" lang="en-US" sz="2800" b="1" i="0" u="none" strike="noStrike" kern="0" cap="none" spc="0" normalizeH="0" baseline="0" noProof="0" dirty="0" err="1" smtClean="0">
                <a:ln>
                  <a:noFill/>
                </a:ln>
                <a:solidFill>
                  <a:schemeClr val="tx1">
                    <a:lumMod val="65000"/>
                    <a:lumOff val="35000"/>
                  </a:schemeClr>
                </a:solidFill>
                <a:uLnTx/>
                <a:uFillTx/>
                <a:latin typeface="+mj-lt"/>
                <a:ea typeface="+mn-ea"/>
                <a:cs typeface="+mn-cs"/>
              </a:rPr>
              <a:t>sorbed</a:t>
            </a:r>
            <a:r>
              <a:rPr kumimoji="0" lang="en-US" sz="2800" b="1" i="0" u="none" strike="noStrike" kern="0" cap="none" spc="0" normalizeH="0" baseline="0" noProof="0" dirty="0" smtClean="0">
                <a:ln>
                  <a:noFill/>
                </a:ln>
                <a:solidFill>
                  <a:schemeClr val="tx1">
                    <a:lumMod val="65000"/>
                    <a:lumOff val="35000"/>
                  </a:schemeClr>
                </a:solidFill>
                <a:uLnTx/>
                <a:uFillTx/>
                <a:latin typeface="+mj-lt"/>
                <a:ea typeface="+mn-ea"/>
                <a:cs typeface="+mn-cs"/>
              </a:rPr>
              <a:t> </a:t>
            </a:r>
            <a:r>
              <a:rPr kumimoji="0" lang="en-US" sz="2800" b="1" i="0" u="none" strike="noStrike" kern="0" cap="none" spc="0" normalizeH="0" baseline="0" noProof="0" dirty="0" err="1" smtClean="0">
                <a:ln>
                  <a:noFill/>
                </a:ln>
                <a:solidFill>
                  <a:schemeClr val="tx1">
                    <a:lumMod val="65000"/>
                    <a:lumOff val="35000"/>
                  </a:schemeClr>
                </a:solidFill>
                <a:uLnTx/>
                <a:uFillTx/>
                <a:latin typeface="+mj-lt"/>
                <a:ea typeface="+mn-ea"/>
                <a:cs typeface="+mn-cs"/>
              </a:rPr>
              <a:t>Cd</a:t>
            </a:r>
            <a:r>
              <a:rPr kumimoji="0" lang="en-US" sz="2800" b="1" i="0" u="none" strike="noStrike" kern="0" cap="none" spc="0" normalizeH="0" baseline="0" noProof="0" dirty="0" smtClean="0">
                <a:ln>
                  <a:noFill/>
                </a:ln>
                <a:solidFill>
                  <a:schemeClr val="tx1">
                    <a:lumMod val="65000"/>
                    <a:lumOff val="35000"/>
                  </a:schemeClr>
                </a:solidFill>
                <a:uLnTx/>
                <a:uFillTx/>
                <a:latin typeface="+mj-lt"/>
                <a:ea typeface="+mn-ea"/>
                <a:cs typeface="+mn-cs"/>
              </a:rPr>
              <a:t> and </a:t>
            </a:r>
            <a:r>
              <a:rPr kumimoji="0" lang="en-US" sz="2800" b="1" i="0" u="none" strike="noStrike" kern="0" cap="none" spc="0" normalizeH="0" baseline="0" noProof="0" dirty="0" err="1" smtClean="0">
                <a:ln>
                  <a:noFill/>
                </a:ln>
                <a:solidFill>
                  <a:schemeClr val="tx1">
                    <a:lumMod val="65000"/>
                    <a:lumOff val="35000"/>
                  </a:schemeClr>
                </a:solidFill>
                <a:uLnTx/>
                <a:uFillTx/>
                <a:latin typeface="+mj-lt"/>
                <a:ea typeface="+mn-ea"/>
                <a:cs typeface="+mn-cs"/>
              </a:rPr>
              <a:t>Pb</a:t>
            </a:r>
            <a:r>
              <a:rPr kumimoji="0" lang="en-US" sz="2800" b="1" i="0" u="none" strike="noStrike" kern="0" cap="none" spc="0" normalizeH="0" baseline="0" noProof="0" dirty="0" smtClean="0">
                <a:ln>
                  <a:noFill/>
                </a:ln>
                <a:solidFill>
                  <a:schemeClr val="tx1">
                    <a:lumMod val="65000"/>
                    <a:lumOff val="35000"/>
                  </a:schemeClr>
                </a:solidFill>
                <a:uLnTx/>
                <a:uFillTx/>
                <a:latin typeface="+mj-lt"/>
                <a:ea typeface="+mn-ea"/>
                <a:cs typeface="+mn-cs"/>
              </a:rPr>
              <a:t> at solid: solution ratio equals to that used for adsorption experiment. The suspension was </a:t>
            </a:r>
            <a:r>
              <a:rPr kumimoji="0" lang="en-US" sz="2800" b="1" i="0" u="none" strike="noStrike" kern="0" cap="none" spc="0" normalizeH="0" baseline="0" noProof="0" dirty="0" err="1" smtClean="0">
                <a:ln>
                  <a:noFill/>
                </a:ln>
                <a:solidFill>
                  <a:schemeClr val="tx1">
                    <a:lumMod val="65000"/>
                    <a:lumOff val="35000"/>
                  </a:schemeClr>
                </a:solidFill>
                <a:uLnTx/>
                <a:uFillTx/>
                <a:latin typeface="+mj-lt"/>
                <a:ea typeface="+mn-ea"/>
                <a:cs typeface="+mn-cs"/>
              </a:rPr>
              <a:t>shaked</a:t>
            </a:r>
            <a:r>
              <a:rPr kumimoji="0" lang="en-US" sz="2800" b="1" i="0" u="none" strike="noStrike" kern="0" cap="none" spc="0" normalizeH="0" baseline="0" noProof="0" dirty="0" smtClean="0">
                <a:ln>
                  <a:noFill/>
                </a:ln>
                <a:solidFill>
                  <a:schemeClr val="tx1">
                    <a:lumMod val="65000"/>
                    <a:lumOff val="35000"/>
                  </a:schemeClr>
                </a:solidFill>
                <a:uLnTx/>
                <a:uFillTx/>
                <a:latin typeface="+mj-lt"/>
                <a:ea typeface="+mn-ea"/>
                <a:cs typeface="+mn-cs"/>
              </a:rPr>
              <a:t> gently for reaction period of 2 h at 25±1C°. After centrifugation, </a:t>
            </a:r>
            <a:r>
              <a:rPr kumimoji="0" lang="en-US" sz="2800" b="1" i="0" u="none" strike="noStrike" kern="0" cap="none" spc="0" normalizeH="0" baseline="0" noProof="0" dirty="0" err="1" smtClean="0">
                <a:ln>
                  <a:noFill/>
                </a:ln>
                <a:solidFill>
                  <a:schemeClr val="tx1">
                    <a:lumMod val="65000"/>
                    <a:lumOff val="35000"/>
                  </a:schemeClr>
                </a:solidFill>
                <a:uLnTx/>
                <a:uFillTx/>
                <a:latin typeface="+mj-lt"/>
                <a:ea typeface="+mn-ea"/>
                <a:cs typeface="+mn-cs"/>
              </a:rPr>
              <a:t>Cd</a:t>
            </a:r>
            <a:r>
              <a:rPr kumimoji="0" lang="en-US" sz="2800" b="1" i="0" u="none" strike="noStrike" kern="0" cap="none" spc="0" normalizeH="0" baseline="0" noProof="0" dirty="0" smtClean="0">
                <a:ln>
                  <a:noFill/>
                </a:ln>
                <a:solidFill>
                  <a:schemeClr val="tx1">
                    <a:lumMod val="65000"/>
                    <a:lumOff val="35000"/>
                  </a:schemeClr>
                </a:solidFill>
                <a:uLnTx/>
                <a:uFillTx/>
                <a:latin typeface="+mj-lt"/>
                <a:ea typeface="+mn-ea"/>
                <a:cs typeface="+mn-cs"/>
              </a:rPr>
              <a:t> and </a:t>
            </a:r>
            <a:r>
              <a:rPr kumimoji="0" lang="en-US" sz="2800" b="1" i="0" u="none" strike="noStrike" kern="0" cap="none" spc="0" normalizeH="0" baseline="0" noProof="0" dirty="0" err="1" smtClean="0">
                <a:ln>
                  <a:noFill/>
                </a:ln>
                <a:solidFill>
                  <a:schemeClr val="tx1">
                    <a:lumMod val="65000"/>
                    <a:lumOff val="35000"/>
                  </a:schemeClr>
                </a:solidFill>
                <a:uLnTx/>
                <a:uFillTx/>
                <a:latin typeface="+mj-lt"/>
                <a:ea typeface="+mn-ea"/>
                <a:cs typeface="+mn-cs"/>
              </a:rPr>
              <a:t>Pb</a:t>
            </a:r>
            <a:r>
              <a:rPr kumimoji="0" lang="en-US" sz="2800" b="1" i="0" u="none" strike="noStrike" kern="0" cap="none" spc="0" normalizeH="0" baseline="0" noProof="0" dirty="0" smtClean="0">
                <a:ln>
                  <a:noFill/>
                </a:ln>
                <a:solidFill>
                  <a:schemeClr val="tx1">
                    <a:lumMod val="65000"/>
                    <a:lumOff val="35000"/>
                  </a:schemeClr>
                </a:solidFill>
                <a:uLnTx/>
                <a:uFillTx/>
                <a:latin typeface="+mj-lt"/>
                <a:ea typeface="+mn-ea"/>
                <a:cs typeface="+mn-cs"/>
              </a:rPr>
              <a:t> concentrations were determined in the clear solution, as the above mentioned. </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800" i="0" u="none" strike="noStrike" kern="0" cap="none" spc="0" normalizeH="0" baseline="0" noProof="0" dirty="0" smtClean="0">
                <a:ln>
                  <a:noFill/>
                </a:ln>
                <a:solidFill>
                  <a:schemeClr val="tx1">
                    <a:lumMod val="65000"/>
                    <a:lumOff val="35000"/>
                  </a:schemeClr>
                </a:solidFill>
                <a:effectLst>
                  <a:outerShdw blurRad="38100" dist="38100" dir="2700000" algn="tl">
                    <a:srgbClr val="000000"/>
                  </a:outerShdw>
                </a:effectLst>
                <a:uLnTx/>
                <a:uFillTx/>
                <a:latin typeface="+mj-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defRPr/>
            </a:pPr>
            <a:endPar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1295400"/>
          <a:ext cx="8305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228600" y="304800"/>
            <a:ext cx="8686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FF0000"/>
                </a:solidFill>
                <a:effectLst/>
                <a:latin typeface="+mj-lt"/>
                <a:ea typeface="Times New Roman" pitchFamily="18" charset="0"/>
                <a:cs typeface="Arial" pitchFamily="34" charset="0"/>
              </a:rPr>
              <a:t>Fig 5:  Adsorption/desorption of </a:t>
            </a:r>
            <a:r>
              <a:rPr kumimoji="0" lang="en-US" sz="3200" b="1" i="1" u="none" strike="noStrike" cap="none" normalizeH="0" baseline="0" dirty="0" err="1" smtClean="0">
                <a:ln>
                  <a:noFill/>
                </a:ln>
                <a:solidFill>
                  <a:srgbClr val="FF0000"/>
                </a:solidFill>
                <a:effectLst/>
                <a:latin typeface="+mj-lt"/>
                <a:ea typeface="Times New Roman" pitchFamily="18" charset="0"/>
                <a:cs typeface="Arial" pitchFamily="34" charset="0"/>
              </a:rPr>
              <a:t>Cd</a:t>
            </a:r>
            <a:r>
              <a:rPr kumimoji="0" lang="en-US" sz="3200" b="1" i="1" u="none" strike="noStrike" cap="none" normalizeH="0" baseline="0" dirty="0" smtClean="0">
                <a:ln>
                  <a:noFill/>
                </a:ln>
                <a:solidFill>
                  <a:srgbClr val="FF0000"/>
                </a:solidFill>
                <a:effectLst/>
                <a:latin typeface="+mj-lt"/>
                <a:ea typeface="Times New Roman" pitchFamily="18" charset="0"/>
                <a:cs typeface="Arial" pitchFamily="34" charset="0"/>
              </a:rPr>
              <a:t> on </a:t>
            </a:r>
            <a:r>
              <a:rPr kumimoji="0" lang="en-US" sz="3200" b="1" i="1" u="none" strike="noStrike" cap="none" normalizeH="0" baseline="0" dirty="0" err="1" smtClean="0">
                <a:ln>
                  <a:noFill/>
                </a:ln>
                <a:solidFill>
                  <a:srgbClr val="FF0000"/>
                </a:solidFill>
                <a:effectLst/>
                <a:latin typeface="+mj-lt"/>
                <a:ea typeface="Times New Roman" pitchFamily="18" charset="0"/>
                <a:cs typeface="Arial" pitchFamily="34" charset="0"/>
              </a:rPr>
              <a:t>nano</a:t>
            </a:r>
            <a:r>
              <a:rPr kumimoji="0" lang="en-US" sz="3200" b="1" i="1" u="none" strike="noStrike" cap="none" normalizeH="0" baseline="0" dirty="0" smtClean="0">
                <a:ln>
                  <a:noFill/>
                </a:ln>
                <a:solidFill>
                  <a:srgbClr val="FF0000"/>
                </a:solidFill>
                <a:effectLst/>
                <a:latin typeface="+mj-lt"/>
                <a:ea typeface="Times New Roman" pitchFamily="18" charset="0"/>
                <a:cs typeface="Arial" pitchFamily="34" charset="0"/>
              </a:rPr>
              <a:t> particles</a:t>
            </a:r>
            <a:endParaRPr kumimoji="0" lang="en-US" sz="3200" b="1" i="1" u="none" strike="noStrike" cap="none" normalizeH="0" baseline="0" dirty="0" smtClean="0">
              <a:ln>
                <a:noFill/>
              </a:ln>
              <a:solidFill>
                <a:srgbClr val="FF0000"/>
              </a:solidFill>
              <a:effectLst/>
              <a:latin typeface="+mj-l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fontScale="90000"/>
          </a:bodyPr>
          <a:lstStyle/>
          <a:p>
            <a:pPr algn="ctr"/>
            <a:r>
              <a:rPr lang="en-US" sz="3200" i="1" dirty="0" smtClean="0"/>
              <a:t/>
            </a:r>
            <a:br>
              <a:rPr lang="en-US" sz="3200" i="1" dirty="0" smtClean="0"/>
            </a:br>
            <a:r>
              <a:rPr lang="en-US" sz="3200" b="1" i="1" dirty="0" smtClean="0">
                <a:solidFill>
                  <a:schemeClr val="tx1"/>
                </a:solidFill>
                <a:effectLst/>
              </a:rPr>
              <a:t>Table 3:  Adsorption/Desorption of </a:t>
            </a:r>
            <a:r>
              <a:rPr lang="en-US" sz="3200" b="1" i="1" dirty="0" err="1" smtClean="0">
                <a:solidFill>
                  <a:schemeClr val="tx1"/>
                </a:solidFill>
                <a:effectLst/>
              </a:rPr>
              <a:t>Cd</a:t>
            </a:r>
            <a:r>
              <a:rPr lang="en-US" sz="3200" b="1" i="1" dirty="0" smtClean="0">
                <a:solidFill>
                  <a:schemeClr val="tx1"/>
                </a:solidFill>
                <a:effectLst/>
              </a:rPr>
              <a:t> on </a:t>
            </a:r>
            <a:r>
              <a:rPr lang="en-US" sz="3200" b="1" i="1" dirty="0" err="1" smtClean="0">
                <a:solidFill>
                  <a:schemeClr val="tx1"/>
                </a:solidFill>
                <a:effectLst/>
              </a:rPr>
              <a:t>nano</a:t>
            </a:r>
            <a:r>
              <a:rPr lang="en-US" sz="3200" b="1" i="1" dirty="0" smtClean="0">
                <a:solidFill>
                  <a:schemeClr val="tx1"/>
                </a:solidFill>
                <a:effectLst/>
              </a:rPr>
              <a:t>-particles</a:t>
            </a:r>
            <a:r>
              <a:rPr lang="en-US" sz="2800" b="1" i="1" dirty="0" smtClean="0">
                <a:solidFill>
                  <a:schemeClr val="tx1"/>
                </a:solidFill>
                <a:effectLst/>
              </a:rPr>
              <a:t>.</a:t>
            </a:r>
            <a:r>
              <a:rPr lang="en-US" sz="3200" b="1" dirty="0" smtClean="0">
                <a:solidFill>
                  <a:schemeClr val="tx1"/>
                </a:solidFill>
                <a:effectLst/>
              </a:rPr>
              <a:t/>
            </a:r>
            <a:br>
              <a:rPr lang="en-US" sz="3200" b="1" dirty="0" smtClean="0">
                <a:solidFill>
                  <a:schemeClr val="tx1"/>
                </a:solidFill>
                <a:effectLst/>
              </a:rPr>
            </a:br>
            <a:endParaRPr lang="en-US" sz="3200" b="1" dirty="0">
              <a:solidFill>
                <a:schemeClr val="tx1"/>
              </a:solidFill>
              <a:effectLst/>
            </a:endParaRPr>
          </a:p>
        </p:txBody>
      </p:sp>
      <p:graphicFrame>
        <p:nvGraphicFramePr>
          <p:cNvPr id="6" name="Content Placeholder 5"/>
          <p:cNvGraphicFramePr>
            <a:graphicFrameLocks noGrp="1"/>
          </p:cNvGraphicFramePr>
          <p:nvPr>
            <p:ph idx="1"/>
          </p:nvPr>
        </p:nvGraphicFramePr>
        <p:xfrm>
          <a:off x="-5" y="1524000"/>
          <a:ext cx="9144004" cy="5333999"/>
        </p:xfrm>
        <a:graphic>
          <a:graphicData uri="http://schemas.openxmlformats.org/drawingml/2006/table">
            <a:tbl>
              <a:tblPr firstRow="1" bandRow="1">
                <a:tableStyleId>{5C22544A-7EE6-4342-B048-85BDC9FD1C3A}</a:tableStyleId>
              </a:tblPr>
              <a:tblGrid>
                <a:gridCol w="2286001"/>
                <a:gridCol w="2286001"/>
                <a:gridCol w="2286001"/>
                <a:gridCol w="2286001"/>
              </a:tblGrid>
              <a:tr h="1185333">
                <a:tc rowSpan="2">
                  <a:txBody>
                    <a:bodyPr/>
                    <a:lstStyle/>
                    <a:p>
                      <a:pPr marL="0" marR="0" algn="ctr">
                        <a:lnSpc>
                          <a:spcPct val="115000"/>
                        </a:lnSpc>
                        <a:spcBef>
                          <a:spcPts val="0"/>
                        </a:spcBef>
                        <a:spcAft>
                          <a:spcPts val="0"/>
                        </a:spcAft>
                      </a:pPr>
                      <a:r>
                        <a:rPr lang="en-US" sz="1800" b="1" dirty="0" err="1" smtClean="0">
                          <a:solidFill>
                            <a:srgbClr val="000000"/>
                          </a:solidFill>
                          <a:latin typeface="Times New Roman"/>
                          <a:ea typeface="Calibri"/>
                          <a:cs typeface="Arial"/>
                        </a:rPr>
                        <a:t>Nano</a:t>
                      </a:r>
                      <a:r>
                        <a:rPr lang="en-US" sz="1800" b="1" dirty="0" smtClean="0">
                          <a:solidFill>
                            <a:srgbClr val="000000"/>
                          </a:solidFill>
                          <a:latin typeface="Times New Roman"/>
                          <a:ea typeface="Calibri"/>
                          <a:cs typeface="Arial"/>
                        </a:rPr>
                        <a:t> particles</a:t>
                      </a:r>
                      <a:endParaRPr lang="en-US" sz="1800" dirty="0">
                        <a:latin typeface="Calibri"/>
                        <a:ea typeface="Calibri"/>
                        <a:cs typeface="Arial"/>
                      </a:endParaRPr>
                    </a:p>
                  </a:txBody>
                  <a:tcPr marL="68580" marR="68580" marT="0" marB="0" anchor="ctr"/>
                </a:tc>
                <a:tc gridSpan="3">
                  <a:txBody>
                    <a:bodyPr/>
                    <a:lstStyle/>
                    <a:p>
                      <a:pPr marL="0" marR="0" algn="ctr">
                        <a:lnSpc>
                          <a:spcPct val="115000"/>
                        </a:lnSpc>
                        <a:spcBef>
                          <a:spcPts val="0"/>
                        </a:spcBef>
                        <a:spcAft>
                          <a:spcPts val="0"/>
                        </a:spcAft>
                      </a:pPr>
                      <a:r>
                        <a:rPr lang="en-US" sz="1800" b="1" dirty="0" err="1">
                          <a:solidFill>
                            <a:srgbClr val="000000"/>
                          </a:solidFill>
                          <a:latin typeface="Times New Roman"/>
                          <a:ea typeface="Calibri"/>
                          <a:cs typeface="Arial"/>
                        </a:rPr>
                        <a:t>Cd</a:t>
                      </a:r>
                      <a:endParaRPr lang="en-US" sz="1800" dirty="0">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r>
              <a:tr h="1185333">
                <a:tc vMerge="1">
                  <a:txBody>
                    <a:bodyPr/>
                    <a:lstStyle/>
                    <a:p>
                      <a:endParaRPr lang="en-US"/>
                    </a:p>
                  </a:txBody>
                  <a:tcPr/>
                </a:tc>
                <a:tc>
                  <a:txBody>
                    <a:bodyPr/>
                    <a:lstStyle/>
                    <a:p>
                      <a:pPr marL="0" marR="0" algn="ctr">
                        <a:lnSpc>
                          <a:spcPct val="115000"/>
                        </a:lnSpc>
                        <a:spcBef>
                          <a:spcPts val="0"/>
                        </a:spcBef>
                        <a:spcAft>
                          <a:spcPts val="0"/>
                        </a:spcAft>
                      </a:pPr>
                      <a:r>
                        <a:rPr lang="en-US" sz="1800" b="1">
                          <a:solidFill>
                            <a:srgbClr val="000000"/>
                          </a:solidFill>
                          <a:latin typeface="Times New Roman"/>
                          <a:ea typeface="Calibri"/>
                          <a:cs typeface="Arial"/>
                        </a:rPr>
                        <a:t>Adsorbed Quantities</a:t>
                      </a:r>
                      <a:endParaRPr lang="en-US" sz="1800">
                        <a:latin typeface="Calibri"/>
                        <a:ea typeface="Calibri"/>
                        <a:cs typeface="Arial"/>
                      </a:endParaRPr>
                    </a:p>
                    <a:p>
                      <a:pPr marL="0" marR="0" algn="ctr">
                        <a:lnSpc>
                          <a:spcPct val="115000"/>
                        </a:lnSpc>
                        <a:spcBef>
                          <a:spcPts val="0"/>
                        </a:spcBef>
                        <a:spcAft>
                          <a:spcPts val="0"/>
                        </a:spcAft>
                      </a:pPr>
                      <a:r>
                        <a:rPr lang="en-US" sz="1800" b="1">
                          <a:solidFill>
                            <a:srgbClr val="000000"/>
                          </a:solidFill>
                          <a:latin typeface="Times New Roman"/>
                          <a:ea typeface="Calibri"/>
                          <a:cs typeface="Arial"/>
                        </a:rPr>
                        <a:t> (mg kg</a:t>
                      </a:r>
                      <a:r>
                        <a:rPr lang="en-US" sz="1800" b="1" baseline="30000">
                          <a:solidFill>
                            <a:srgbClr val="000000"/>
                          </a:solidFill>
                          <a:latin typeface="Times New Roman"/>
                          <a:ea typeface="Calibri"/>
                          <a:cs typeface="Arial"/>
                        </a:rPr>
                        <a:t>-1</a:t>
                      </a:r>
                      <a:r>
                        <a:rPr lang="en-US" sz="1800" b="1">
                          <a:solidFill>
                            <a:srgbClr val="000000"/>
                          </a:solidFill>
                          <a:latin typeface="Times New Roman"/>
                          <a:ea typeface="Calibri"/>
                          <a:cs typeface="Arial"/>
                        </a:rPr>
                        <a:t> )</a:t>
                      </a:r>
                      <a:endParaRPr lang="en-US" sz="180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Desorbed </a:t>
                      </a:r>
                      <a:endParaRPr lang="en-US" sz="1800" dirty="0">
                        <a:latin typeface="Calibri"/>
                        <a:ea typeface="Calibri"/>
                        <a:cs typeface="Arial"/>
                      </a:endParaRPr>
                    </a:p>
                    <a:p>
                      <a:pPr marL="0" marR="0" algn="ctr">
                        <a:lnSpc>
                          <a:spcPct val="115000"/>
                        </a:lnSpc>
                        <a:spcBef>
                          <a:spcPts val="0"/>
                        </a:spcBef>
                        <a:spcAft>
                          <a:spcPts val="0"/>
                        </a:spcAft>
                      </a:pPr>
                      <a:r>
                        <a:rPr lang="en-US" sz="1800" b="1" dirty="0">
                          <a:solidFill>
                            <a:srgbClr val="000000"/>
                          </a:solidFill>
                          <a:latin typeface="Times New Roman"/>
                          <a:ea typeface="Calibri"/>
                          <a:cs typeface="Arial"/>
                        </a:rPr>
                        <a:t>Amounts  </a:t>
                      </a:r>
                      <a:endParaRPr lang="en-US" sz="1800" dirty="0">
                        <a:latin typeface="Calibri"/>
                        <a:ea typeface="Calibri"/>
                        <a:cs typeface="Arial"/>
                      </a:endParaRPr>
                    </a:p>
                    <a:p>
                      <a:pPr marL="0" marR="0" algn="ctr">
                        <a:lnSpc>
                          <a:spcPct val="115000"/>
                        </a:lnSpc>
                        <a:spcBef>
                          <a:spcPts val="0"/>
                        </a:spcBef>
                        <a:spcAft>
                          <a:spcPts val="0"/>
                        </a:spcAft>
                      </a:pPr>
                      <a:r>
                        <a:rPr lang="en-US" sz="1800" b="1" dirty="0">
                          <a:solidFill>
                            <a:srgbClr val="000000"/>
                          </a:solidFill>
                          <a:latin typeface="Times New Roman"/>
                          <a:ea typeface="Calibri"/>
                          <a:cs typeface="Arial"/>
                        </a:rPr>
                        <a:t>(mg kg</a:t>
                      </a:r>
                      <a:r>
                        <a:rPr lang="en-US" sz="1800" b="1" baseline="30000" dirty="0">
                          <a:solidFill>
                            <a:srgbClr val="000000"/>
                          </a:solidFill>
                          <a:latin typeface="Times New Roman"/>
                          <a:ea typeface="Calibri"/>
                          <a:cs typeface="Arial"/>
                        </a:rPr>
                        <a:t>-1</a:t>
                      </a:r>
                      <a:r>
                        <a:rPr lang="en-US" sz="1800" b="1" dirty="0">
                          <a:solidFill>
                            <a:srgbClr val="000000"/>
                          </a:solidFill>
                          <a:latin typeface="Times New Roman"/>
                          <a:ea typeface="Calibri"/>
                          <a:cs typeface="Arial"/>
                        </a:rPr>
                        <a:t> )</a:t>
                      </a:r>
                      <a:endParaRPr lang="en-US" sz="18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solidFill>
                            <a:srgbClr val="000000"/>
                          </a:solidFill>
                          <a:latin typeface="Times New Roman"/>
                          <a:ea typeface="Calibri"/>
                          <a:cs typeface="Arial"/>
                        </a:rPr>
                        <a:t>Des. /Ads.</a:t>
                      </a:r>
                      <a:endParaRPr lang="en-US" sz="1800">
                        <a:latin typeface="Calibri"/>
                        <a:ea typeface="Calibri"/>
                        <a:cs typeface="Arial"/>
                      </a:endParaRPr>
                    </a:p>
                    <a:p>
                      <a:pPr marL="0" marR="0" algn="ctr">
                        <a:lnSpc>
                          <a:spcPct val="115000"/>
                        </a:lnSpc>
                        <a:spcBef>
                          <a:spcPts val="0"/>
                        </a:spcBef>
                        <a:spcAft>
                          <a:spcPts val="0"/>
                        </a:spcAft>
                      </a:pPr>
                      <a:r>
                        <a:rPr lang="en-US" sz="1800" b="1">
                          <a:solidFill>
                            <a:srgbClr val="000000"/>
                          </a:solidFill>
                          <a:latin typeface="Times New Roman"/>
                          <a:ea typeface="Calibri"/>
                          <a:cs typeface="Arial"/>
                        </a:rPr>
                        <a:t>( % )</a:t>
                      </a:r>
                      <a:endParaRPr lang="en-US" sz="1800">
                        <a:latin typeface="Calibri"/>
                        <a:ea typeface="Calibri"/>
                        <a:cs typeface="Arial"/>
                      </a:endParaRPr>
                    </a:p>
                  </a:txBody>
                  <a:tcPr marL="68580" marR="68580" marT="0" marB="0" anchor="ctr"/>
                </a:tc>
              </a:tr>
              <a:tr h="766980">
                <a:tc>
                  <a:txBody>
                    <a:bodyPr/>
                    <a:lstStyle/>
                    <a:p>
                      <a:pPr marL="0" marR="0">
                        <a:lnSpc>
                          <a:spcPct val="115000"/>
                        </a:lnSpc>
                        <a:spcBef>
                          <a:spcPts val="0"/>
                        </a:spcBef>
                        <a:spcAft>
                          <a:spcPts val="0"/>
                        </a:spcAft>
                      </a:pPr>
                      <a:r>
                        <a:rPr lang="en-US" sz="1800" b="1" dirty="0" err="1">
                          <a:solidFill>
                            <a:srgbClr val="000000"/>
                          </a:solidFill>
                          <a:latin typeface="Times New Roman"/>
                          <a:ea typeface="Calibri"/>
                          <a:cs typeface="Arial"/>
                        </a:rPr>
                        <a:t>nZVI</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435 - 37550</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96 - 4038</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10.8 - 22.1</a:t>
                      </a:r>
                      <a:endParaRPr lang="en-US" sz="1800" dirty="0">
                        <a:latin typeface="Calibri"/>
                        <a:ea typeface="Calibri"/>
                        <a:cs typeface="Arial"/>
                      </a:endParaRPr>
                    </a:p>
                  </a:txBody>
                  <a:tcPr marL="68580" marR="68580" marT="0" marB="0"/>
                </a:tc>
              </a:tr>
              <a:tr h="697255">
                <a:tc>
                  <a:txBody>
                    <a:bodyPr/>
                    <a:lstStyle/>
                    <a:p>
                      <a:pPr marL="0" marR="0">
                        <a:lnSpc>
                          <a:spcPct val="115000"/>
                        </a:lnSpc>
                        <a:spcBef>
                          <a:spcPts val="0"/>
                        </a:spcBef>
                        <a:spcAft>
                          <a:spcPts val="0"/>
                        </a:spcAft>
                      </a:pPr>
                      <a:r>
                        <a:rPr lang="en-US" sz="1800" b="1" dirty="0">
                          <a:solidFill>
                            <a:srgbClr val="000000"/>
                          </a:solidFill>
                          <a:latin typeface="Times New Roman"/>
                          <a:ea typeface="Calibri"/>
                          <a:cs typeface="Arial"/>
                        </a:rPr>
                        <a:t>bent- </a:t>
                      </a:r>
                      <a:r>
                        <a:rPr lang="en-US" sz="1800" b="1" dirty="0" err="1">
                          <a:solidFill>
                            <a:srgbClr val="000000"/>
                          </a:solidFill>
                          <a:latin typeface="Times New Roman"/>
                          <a:ea typeface="Calibri"/>
                          <a:cs typeface="Arial"/>
                        </a:rPr>
                        <a:t>nZVI</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435 - 32000</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92 - 4475</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14.0 - 21.2</a:t>
                      </a:r>
                      <a:endParaRPr lang="en-US" sz="1800" dirty="0">
                        <a:latin typeface="Calibri"/>
                        <a:ea typeface="Calibri"/>
                        <a:cs typeface="Arial"/>
                      </a:endParaRPr>
                    </a:p>
                  </a:txBody>
                  <a:tcPr marL="68580" marR="68580" marT="0" marB="0"/>
                </a:tc>
              </a:tr>
              <a:tr h="749549">
                <a:tc>
                  <a:txBody>
                    <a:bodyPr/>
                    <a:lstStyle/>
                    <a:p>
                      <a:pPr marL="0" marR="0">
                        <a:lnSpc>
                          <a:spcPct val="115000"/>
                        </a:lnSpc>
                        <a:spcBef>
                          <a:spcPts val="0"/>
                        </a:spcBef>
                        <a:spcAft>
                          <a:spcPts val="0"/>
                        </a:spcAft>
                      </a:pPr>
                      <a:r>
                        <a:rPr lang="en-US" sz="1800" b="1" dirty="0" err="1">
                          <a:solidFill>
                            <a:srgbClr val="000000"/>
                          </a:solidFill>
                          <a:latin typeface="Times New Roman"/>
                          <a:ea typeface="Calibri"/>
                          <a:cs typeface="Arial"/>
                        </a:rPr>
                        <a:t>nanoalginite</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285 - 20000 </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90 - 2708</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13.5 - 33.4</a:t>
                      </a:r>
                      <a:endParaRPr lang="en-US" sz="1800" dirty="0">
                        <a:latin typeface="Calibri"/>
                        <a:ea typeface="Calibri"/>
                        <a:cs typeface="Arial"/>
                      </a:endParaRPr>
                    </a:p>
                  </a:txBody>
                  <a:tcPr marL="68580" marR="68580" marT="0" marB="0"/>
                </a:tc>
              </a:tr>
              <a:tr h="749549">
                <a:tc>
                  <a:txBody>
                    <a:bodyPr/>
                    <a:lstStyle/>
                    <a:p>
                      <a:pPr marL="0" marR="0">
                        <a:lnSpc>
                          <a:spcPct val="115000"/>
                        </a:lnSpc>
                        <a:spcBef>
                          <a:spcPts val="0"/>
                        </a:spcBef>
                        <a:spcAft>
                          <a:spcPts val="0"/>
                        </a:spcAft>
                      </a:pPr>
                      <a:r>
                        <a:rPr lang="en-US" sz="1800" b="1">
                          <a:solidFill>
                            <a:srgbClr val="000000"/>
                          </a:solidFill>
                          <a:latin typeface="Times New Roman"/>
                          <a:ea typeface="Calibri"/>
                          <a:cs typeface="Arial"/>
                        </a:rPr>
                        <a:t>nano carbon</a:t>
                      </a:r>
                      <a:endParaRPr lang="en-US" sz="18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a:solidFill>
                            <a:srgbClr val="000000"/>
                          </a:solidFill>
                          <a:latin typeface="Times New Roman"/>
                          <a:ea typeface="Calibri"/>
                          <a:cs typeface="Arial"/>
                        </a:rPr>
                        <a:t>235 - 18500</a:t>
                      </a:r>
                      <a:endParaRPr lang="en-US" sz="18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a:solidFill>
                            <a:srgbClr val="000000"/>
                          </a:solidFill>
                          <a:latin typeface="Times New Roman"/>
                          <a:ea typeface="Calibri"/>
                          <a:cs typeface="Arial"/>
                        </a:rPr>
                        <a:t>88 - 4000</a:t>
                      </a:r>
                      <a:endParaRPr lang="en-US" sz="18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u="sng" dirty="0">
                          <a:solidFill>
                            <a:srgbClr val="000000"/>
                          </a:solidFill>
                          <a:latin typeface="Times New Roman"/>
                          <a:ea typeface="Calibri"/>
                          <a:cs typeface="Arial"/>
                        </a:rPr>
                        <a:t>21.6 - 93.9</a:t>
                      </a:r>
                      <a:endParaRPr lang="en-US" sz="1800" dirty="0">
                        <a:latin typeface="Calibri"/>
                        <a:ea typeface="Calibri"/>
                        <a:cs typeface="Arial"/>
                      </a:endParaRPr>
                    </a:p>
                  </a:txBody>
                  <a:tcPr marL="68580" marR="68580" marT="0" marB="0"/>
                </a:tc>
              </a:tr>
            </a:tbl>
          </a:graphicData>
        </a:graphic>
      </p:graphicFrame>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fontScale="90000"/>
          </a:bodyPr>
          <a:lstStyle/>
          <a:p>
            <a:r>
              <a:rPr lang="en-US" sz="4400" i="1" dirty="0" smtClean="0">
                <a:solidFill>
                  <a:schemeClr val="tx1"/>
                </a:solidFill>
                <a:effectLst/>
                <a:ea typeface="Times New Roman" pitchFamily="18" charset="0"/>
                <a:cs typeface="Arial" pitchFamily="34" charset="0"/>
              </a:rPr>
              <a:t/>
            </a:r>
            <a:br>
              <a:rPr lang="en-US" sz="4400" i="1" dirty="0" smtClean="0">
                <a:solidFill>
                  <a:schemeClr val="tx1"/>
                </a:solidFill>
                <a:effectLst/>
                <a:ea typeface="Times New Roman" pitchFamily="18" charset="0"/>
                <a:cs typeface="Arial" pitchFamily="34" charset="0"/>
              </a:rPr>
            </a:br>
            <a:r>
              <a:rPr lang="en-US" sz="3600" i="1" dirty="0" smtClean="0">
                <a:solidFill>
                  <a:srgbClr val="FF0000"/>
                </a:solidFill>
                <a:effectLst/>
                <a:ea typeface="Times New Roman" pitchFamily="18" charset="0"/>
                <a:cs typeface="Arial" pitchFamily="34" charset="0"/>
              </a:rPr>
              <a:t>Fig 6 :  Adsorption/desorption of </a:t>
            </a:r>
            <a:r>
              <a:rPr lang="en-US" sz="3600" i="1" dirty="0" err="1" smtClean="0">
                <a:solidFill>
                  <a:srgbClr val="FF0000"/>
                </a:solidFill>
                <a:effectLst/>
                <a:ea typeface="Times New Roman" pitchFamily="18" charset="0"/>
                <a:cs typeface="Arial" pitchFamily="34" charset="0"/>
              </a:rPr>
              <a:t>Pb</a:t>
            </a:r>
            <a:r>
              <a:rPr lang="en-US" sz="3600" i="1" dirty="0" smtClean="0">
                <a:solidFill>
                  <a:srgbClr val="FF0000"/>
                </a:solidFill>
                <a:effectLst/>
                <a:ea typeface="Times New Roman" pitchFamily="18" charset="0"/>
                <a:cs typeface="Arial" pitchFamily="34" charset="0"/>
              </a:rPr>
              <a:t> on </a:t>
            </a:r>
            <a:r>
              <a:rPr lang="en-US" sz="3600" i="1" dirty="0" err="1" smtClean="0">
                <a:solidFill>
                  <a:srgbClr val="FF0000"/>
                </a:solidFill>
                <a:effectLst/>
                <a:ea typeface="Times New Roman" pitchFamily="18" charset="0"/>
                <a:cs typeface="Arial" pitchFamily="34" charset="0"/>
              </a:rPr>
              <a:t>nano</a:t>
            </a:r>
            <a:r>
              <a:rPr lang="en-US" sz="3600" i="1" dirty="0" smtClean="0">
                <a:solidFill>
                  <a:srgbClr val="FF0000"/>
                </a:solidFill>
                <a:effectLst/>
                <a:ea typeface="Times New Roman" pitchFamily="18" charset="0"/>
                <a:cs typeface="Arial" pitchFamily="34" charset="0"/>
              </a:rPr>
              <a:t> particles</a:t>
            </a:r>
            <a:r>
              <a:rPr lang="en-US" sz="3600" i="1" dirty="0" smtClean="0">
                <a:solidFill>
                  <a:srgbClr val="FF0000"/>
                </a:solidFill>
                <a:effectLst/>
                <a:cs typeface="Arial" pitchFamily="34" charset="0"/>
              </a:rPr>
              <a:t/>
            </a:r>
            <a:br>
              <a:rPr lang="en-US" sz="3600" i="1" dirty="0" smtClean="0">
                <a:solidFill>
                  <a:srgbClr val="FF0000"/>
                </a:solidFill>
                <a:effectLst/>
                <a:cs typeface="Arial" pitchFamily="34" charset="0"/>
              </a:rPr>
            </a:br>
            <a:endParaRPr lang="en-US" sz="3600" dirty="0">
              <a:solidFill>
                <a:srgbClr val="FF0000"/>
              </a:solidFill>
            </a:endParaRPr>
          </a:p>
        </p:txBody>
      </p:sp>
      <p:graphicFrame>
        <p:nvGraphicFramePr>
          <p:cNvPr id="4" name="Content Placeholder 4"/>
          <p:cNvGraphicFramePr>
            <a:graphicFrameLocks noGrp="1"/>
          </p:cNvGraphicFramePr>
          <p:nvPr>
            <p:ph idx="1"/>
          </p:nvPr>
        </p:nvGraphicFramePr>
        <p:xfrm>
          <a:off x="457200" y="1295400"/>
          <a:ext cx="847725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74638"/>
            <a:ext cx="8705088" cy="868362"/>
          </a:xfrm>
          <a:prstGeom prst="rect">
            <a:avLst/>
          </a:prstGeom>
        </p:spPr>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3200" b="0" i="1"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en-US" sz="10700" i="1"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Table 4 :  Adsorption/Desorption of </a:t>
            </a:r>
            <a:r>
              <a:rPr kumimoji="0" lang="en-US" sz="10700" i="1" u="none" strike="noStrike" kern="1200" cap="none" spc="0" normalizeH="0" baseline="0" noProof="0" dirty="0" err="1" smtClean="0">
                <a:ln>
                  <a:noFill/>
                </a:ln>
                <a:effectLst>
                  <a:outerShdw blurRad="50000" dist="30000" dir="5400000" algn="tl" rotWithShape="0">
                    <a:srgbClr val="000000">
                      <a:alpha val="30000"/>
                    </a:srgbClr>
                  </a:outerShdw>
                </a:effectLst>
                <a:uLnTx/>
                <a:uFillTx/>
                <a:latin typeface="+mj-lt"/>
                <a:ea typeface="+mj-ea"/>
                <a:cs typeface="+mj-cs"/>
              </a:rPr>
              <a:t>Pb</a:t>
            </a:r>
            <a:r>
              <a:rPr kumimoji="0" lang="en-US" sz="10700" i="1"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 on </a:t>
            </a:r>
            <a:r>
              <a:rPr kumimoji="0" lang="en-US" sz="10700" i="1" u="none" strike="noStrike" kern="1200" cap="none" spc="0" normalizeH="0" baseline="0" noProof="0" dirty="0" err="1" smtClean="0">
                <a:ln>
                  <a:noFill/>
                </a:ln>
                <a:effectLst>
                  <a:outerShdw blurRad="50000" dist="30000" dir="5400000" algn="tl" rotWithShape="0">
                    <a:srgbClr val="000000">
                      <a:alpha val="30000"/>
                    </a:srgbClr>
                  </a:outerShdw>
                </a:effectLst>
                <a:uLnTx/>
                <a:uFillTx/>
                <a:latin typeface="+mj-lt"/>
                <a:ea typeface="+mj-ea"/>
                <a:cs typeface="+mj-cs"/>
              </a:rPr>
              <a:t>nano</a:t>
            </a:r>
            <a:r>
              <a:rPr kumimoji="0" lang="en-US" sz="10700" i="1"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-particles.</a:t>
            </a:r>
            <a:r>
              <a:rPr kumimoji="0" lang="en-US" sz="10700"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
            </a:r>
            <a:br>
              <a:rPr kumimoji="0" lang="en-US" sz="10700"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br>
            <a:endParaRPr kumimoji="0" lang="en-US" sz="10700" i="0" u="none"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3" name="Content Placeholder 5"/>
          <p:cNvGraphicFramePr>
            <a:graphicFrameLocks/>
          </p:cNvGraphicFramePr>
          <p:nvPr/>
        </p:nvGraphicFramePr>
        <p:xfrm>
          <a:off x="-5" y="1371598"/>
          <a:ext cx="9144004" cy="5486401"/>
        </p:xfrm>
        <a:graphic>
          <a:graphicData uri="http://schemas.openxmlformats.org/drawingml/2006/table">
            <a:tbl>
              <a:tblPr firstRow="1" bandRow="1">
                <a:tableStyleId>{5C22544A-7EE6-4342-B048-85BDC9FD1C3A}</a:tableStyleId>
              </a:tblPr>
              <a:tblGrid>
                <a:gridCol w="2286001"/>
                <a:gridCol w="2286001"/>
                <a:gridCol w="2286001"/>
                <a:gridCol w="2286001"/>
              </a:tblGrid>
              <a:tr h="1219200">
                <a:tc rowSpan="2">
                  <a:txBody>
                    <a:bodyPr/>
                    <a:lstStyle/>
                    <a:p>
                      <a:pPr marL="0" marR="0" algn="ctr">
                        <a:lnSpc>
                          <a:spcPct val="115000"/>
                        </a:lnSpc>
                        <a:spcBef>
                          <a:spcPts val="0"/>
                        </a:spcBef>
                        <a:spcAft>
                          <a:spcPts val="0"/>
                        </a:spcAft>
                      </a:pPr>
                      <a:r>
                        <a:rPr lang="en-US" sz="1800" b="1" dirty="0" err="1" smtClean="0">
                          <a:solidFill>
                            <a:srgbClr val="000000"/>
                          </a:solidFill>
                          <a:latin typeface="Times New Roman"/>
                          <a:ea typeface="Calibri"/>
                          <a:cs typeface="Arial"/>
                        </a:rPr>
                        <a:t>Nano</a:t>
                      </a:r>
                      <a:r>
                        <a:rPr lang="en-US" sz="1800" b="1" dirty="0" smtClean="0">
                          <a:solidFill>
                            <a:srgbClr val="000000"/>
                          </a:solidFill>
                          <a:latin typeface="Times New Roman"/>
                          <a:ea typeface="Calibri"/>
                          <a:cs typeface="Arial"/>
                        </a:rPr>
                        <a:t> particles</a:t>
                      </a:r>
                      <a:endParaRPr lang="en-US" sz="1800" dirty="0">
                        <a:latin typeface="Calibri"/>
                        <a:ea typeface="Calibri"/>
                        <a:cs typeface="Arial"/>
                      </a:endParaRPr>
                    </a:p>
                  </a:txBody>
                  <a:tcPr marL="68580" marR="68580" marT="0" marB="0" anchor="ctr"/>
                </a:tc>
                <a:tc gridSpan="3">
                  <a:txBody>
                    <a:bodyPr/>
                    <a:lstStyle/>
                    <a:p>
                      <a:pPr marL="0" marR="0" algn="ctr">
                        <a:lnSpc>
                          <a:spcPct val="115000"/>
                        </a:lnSpc>
                        <a:spcBef>
                          <a:spcPts val="0"/>
                        </a:spcBef>
                        <a:spcAft>
                          <a:spcPts val="0"/>
                        </a:spcAft>
                      </a:pPr>
                      <a:r>
                        <a:rPr lang="en-US" sz="1800" b="1" dirty="0" err="1">
                          <a:solidFill>
                            <a:srgbClr val="000000"/>
                          </a:solidFill>
                          <a:latin typeface="Times New Roman"/>
                          <a:ea typeface="Calibri"/>
                          <a:cs typeface="Arial"/>
                        </a:rPr>
                        <a:t>Pb</a:t>
                      </a:r>
                      <a:endParaRPr lang="en-US" sz="1800" dirty="0">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r>
              <a:tr h="1219200">
                <a:tc vMerge="1">
                  <a:txBody>
                    <a:bodyPr/>
                    <a:lstStyle/>
                    <a:p>
                      <a:endParaRPr lang="en-US"/>
                    </a:p>
                  </a:txBody>
                  <a:tcPr/>
                </a:tc>
                <a:tc>
                  <a:txBody>
                    <a:bodyPr/>
                    <a:lstStyle/>
                    <a:p>
                      <a:pPr marL="0" marR="0" algn="ctr">
                        <a:lnSpc>
                          <a:spcPct val="115000"/>
                        </a:lnSpc>
                        <a:spcBef>
                          <a:spcPts val="0"/>
                        </a:spcBef>
                        <a:spcAft>
                          <a:spcPts val="0"/>
                        </a:spcAft>
                      </a:pPr>
                      <a:r>
                        <a:rPr lang="en-US" sz="1800" b="1">
                          <a:solidFill>
                            <a:srgbClr val="000000"/>
                          </a:solidFill>
                          <a:latin typeface="Times New Roman"/>
                          <a:ea typeface="Calibri"/>
                          <a:cs typeface="Arial"/>
                        </a:rPr>
                        <a:t>Adsorbed Quantities</a:t>
                      </a:r>
                      <a:endParaRPr lang="en-US" sz="1800">
                        <a:latin typeface="Calibri"/>
                        <a:ea typeface="Calibri"/>
                        <a:cs typeface="Arial"/>
                      </a:endParaRPr>
                    </a:p>
                    <a:p>
                      <a:pPr marL="0" marR="0" algn="ctr">
                        <a:lnSpc>
                          <a:spcPct val="115000"/>
                        </a:lnSpc>
                        <a:spcBef>
                          <a:spcPts val="0"/>
                        </a:spcBef>
                        <a:spcAft>
                          <a:spcPts val="0"/>
                        </a:spcAft>
                      </a:pPr>
                      <a:r>
                        <a:rPr lang="en-US" sz="1800" b="1">
                          <a:solidFill>
                            <a:srgbClr val="000000"/>
                          </a:solidFill>
                          <a:latin typeface="Times New Roman"/>
                          <a:ea typeface="Calibri"/>
                          <a:cs typeface="Arial"/>
                        </a:rPr>
                        <a:t> (mg kg</a:t>
                      </a:r>
                      <a:r>
                        <a:rPr lang="en-US" sz="1800" b="1" baseline="30000">
                          <a:solidFill>
                            <a:srgbClr val="000000"/>
                          </a:solidFill>
                          <a:latin typeface="Times New Roman"/>
                          <a:ea typeface="Calibri"/>
                          <a:cs typeface="Arial"/>
                        </a:rPr>
                        <a:t>-1</a:t>
                      </a:r>
                      <a:r>
                        <a:rPr lang="en-US" sz="1800" b="1">
                          <a:solidFill>
                            <a:srgbClr val="000000"/>
                          </a:solidFill>
                          <a:latin typeface="Times New Roman"/>
                          <a:ea typeface="Calibri"/>
                          <a:cs typeface="Arial"/>
                        </a:rPr>
                        <a:t> )</a:t>
                      </a:r>
                      <a:endParaRPr lang="en-US" sz="180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desorbed </a:t>
                      </a:r>
                      <a:endParaRPr lang="en-US" sz="1800" dirty="0">
                        <a:latin typeface="Calibri"/>
                        <a:ea typeface="Calibri"/>
                        <a:cs typeface="Arial"/>
                      </a:endParaRPr>
                    </a:p>
                    <a:p>
                      <a:pPr marL="0" marR="0" algn="ctr">
                        <a:lnSpc>
                          <a:spcPct val="115000"/>
                        </a:lnSpc>
                        <a:spcBef>
                          <a:spcPts val="0"/>
                        </a:spcBef>
                        <a:spcAft>
                          <a:spcPts val="0"/>
                        </a:spcAft>
                      </a:pPr>
                      <a:r>
                        <a:rPr lang="en-US" sz="1800" b="1" dirty="0">
                          <a:solidFill>
                            <a:srgbClr val="000000"/>
                          </a:solidFill>
                          <a:latin typeface="Times New Roman"/>
                          <a:ea typeface="Calibri"/>
                          <a:cs typeface="Arial"/>
                        </a:rPr>
                        <a:t>Amount</a:t>
                      </a:r>
                      <a:endParaRPr lang="en-US" sz="1800" dirty="0">
                        <a:latin typeface="Calibri"/>
                        <a:ea typeface="Calibri"/>
                        <a:cs typeface="Arial"/>
                      </a:endParaRPr>
                    </a:p>
                    <a:p>
                      <a:pPr marL="0" marR="0" algn="ctr">
                        <a:lnSpc>
                          <a:spcPct val="115000"/>
                        </a:lnSpc>
                        <a:spcBef>
                          <a:spcPts val="0"/>
                        </a:spcBef>
                        <a:spcAft>
                          <a:spcPts val="0"/>
                        </a:spcAft>
                      </a:pPr>
                      <a:r>
                        <a:rPr lang="en-US" sz="1800" b="1" dirty="0">
                          <a:solidFill>
                            <a:srgbClr val="000000"/>
                          </a:solidFill>
                          <a:latin typeface="Times New Roman"/>
                          <a:ea typeface="Calibri"/>
                          <a:cs typeface="Arial"/>
                        </a:rPr>
                        <a:t>  (mg kg</a:t>
                      </a:r>
                      <a:r>
                        <a:rPr lang="en-US" sz="1800" b="1" baseline="30000" dirty="0">
                          <a:solidFill>
                            <a:srgbClr val="000000"/>
                          </a:solidFill>
                          <a:latin typeface="Times New Roman"/>
                          <a:ea typeface="Calibri"/>
                          <a:cs typeface="Arial"/>
                        </a:rPr>
                        <a:t>-1</a:t>
                      </a:r>
                      <a:r>
                        <a:rPr lang="en-US" sz="1800" b="1" dirty="0">
                          <a:solidFill>
                            <a:srgbClr val="000000"/>
                          </a:solidFill>
                          <a:latin typeface="Times New Roman"/>
                          <a:ea typeface="Calibri"/>
                          <a:cs typeface="Arial"/>
                        </a:rPr>
                        <a:t> )</a:t>
                      </a:r>
                      <a:endParaRPr lang="en-US" sz="1800" dirty="0">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800" b="1">
                          <a:solidFill>
                            <a:srgbClr val="000000"/>
                          </a:solidFill>
                          <a:latin typeface="Times New Roman"/>
                          <a:ea typeface="Calibri"/>
                          <a:cs typeface="Arial"/>
                        </a:rPr>
                        <a:t>Des. /Ads.</a:t>
                      </a:r>
                      <a:endParaRPr lang="en-US" sz="1800">
                        <a:latin typeface="Calibri"/>
                        <a:ea typeface="Calibri"/>
                        <a:cs typeface="Arial"/>
                      </a:endParaRPr>
                    </a:p>
                    <a:p>
                      <a:pPr marL="0" marR="0" algn="ctr">
                        <a:lnSpc>
                          <a:spcPct val="115000"/>
                        </a:lnSpc>
                        <a:spcBef>
                          <a:spcPts val="0"/>
                        </a:spcBef>
                        <a:spcAft>
                          <a:spcPts val="0"/>
                        </a:spcAft>
                      </a:pPr>
                      <a:r>
                        <a:rPr lang="en-US" sz="1800" b="1">
                          <a:solidFill>
                            <a:srgbClr val="000000"/>
                          </a:solidFill>
                          <a:latin typeface="Times New Roman"/>
                          <a:ea typeface="Calibri"/>
                          <a:cs typeface="Arial"/>
                        </a:rPr>
                        <a:t>( % )</a:t>
                      </a:r>
                      <a:endParaRPr lang="en-US" sz="1800">
                        <a:latin typeface="Calibri"/>
                        <a:ea typeface="Calibri"/>
                        <a:cs typeface="Arial"/>
                      </a:endParaRPr>
                    </a:p>
                  </a:txBody>
                  <a:tcPr marL="68580" marR="68580" marT="0" marB="0" anchor="ctr"/>
                </a:tc>
              </a:tr>
              <a:tr h="788894">
                <a:tc>
                  <a:txBody>
                    <a:bodyPr/>
                    <a:lstStyle/>
                    <a:p>
                      <a:pPr marL="0" marR="0">
                        <a:lnSpc>
                          <a:spcPct val="115000"/>
                        </a:lnSpc>
                        <a:spcBef>
                          <a:spcPts val="0"/>
                        </a:spcBef>
                        <a:spcAft>
                          <a:spcPts val="0"/>
                        </a:spcAft>
                      </a:pPr>
                      <a:r>
                        <a:rPr lang="en-US" sz="1800" b="1" dirty="0" err="1">
                          <a:solidFill>
                            <a:srgbClr val="000000"/>
                          </a:solidFill>
                          <a:latin typeface="Times New Roman"/>
                          <a:ea typeface="Calibri"/>
                          <a:cs typeface="Arial"/>
                        </a:rPr>
                        <a:t>nZVI</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305 - 22300</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68 - 4020</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13.7 – 23.4</a:t>
                      </a:r>
                      <a:endParaRPr lang="en-US" sz="1800" dirty="0">
                        <a:latin typeface="Calibri"/>
                        <a:ea typeface="Calibri"/>
                        <a:cs typeface="Arial"/>
                      </a:endParaRPr>
                    </a:p>
                  </a:txBody>
                  <a:tcPr marL="68580" marR="68580" marT="0" marB="0"/>
                </a:tc>
              </a:tr>
              <a:tr h="717177">
                <a:tc>
                  <a:txBody>
                    <a:bodyPr/>
                    <a:lstStyle/>
                    <a:p>
                      <a:pPr marL="0" marR="0">
                        <a:lnSpc>
                          <a:spcPct val="115000"/>
                        </a:lnSpc>
                        <a:spcBef>
                          <a:spcPts val="0"/>
                        </a:spcBef>
                        <a:spcAft>
                          <a:spcPts val="0"/>
                        </a:spcAft>
                      </a:pPr>
                      <a:r>
                        <a:rPr lang="en-US" sz="1800" b="1">
                          <a:solidFill>
                            <a:srgbClr val="000000"/>
                          </a:solidFill>
                          <a:latin typeface="Times New Roman"/>
                          <a:ea typeface="Calibri"/>
                          <a:cs typeface="Arial"/>
                        </a:rPr>
                        <a:t>bent- nZVI</a:t>
                      </a:r>
                      <a:endParaRPr lang="en-US" sz="18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a:solidFill>
                            <a:srgbClr val="000000"/>
                          </a:solidFill>
                          <a:latin typeface="Times New Roman"/>
                          <a:ea typeface="Calibri"/>
                          <a:cs typeface="Arial"/>
                        </a:rPr>
                        <a:t>200 - 14300</a:t>
                      </a:r>
                      <a:endParaRPr lang="en-US" sz="18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61 - 4200</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22.9 – 33.4</a:t>
                      </a:r>
                      <a:endParaRPr lang="en-US" sz="1800" dirty="0">
                        <a:latin typeface="Calibri"/>
                        <a:ea typeface="Calibri"/>
                        <a:cs typeface="Arial"/>
                      </a:endParaRPr>
                    </a:p>
                  </a:txBody>
                  <a:tcPr marL="68580" marR="68580" marT="0" marB="0"/>
                </a:tc>
              </a:tr>
              <a:tr h="770965">
                <a:tc>
                  <a:txBody>
                    <a:bodyPr/>
                    <a:lstStyle/>
                    <a:p>
                      <a:pPr marL="0" marR="0">
                        <a:lnSpc>
                          <a:spcPct val="115000"/>
                        </a:lnSpc>
                        <a:spcBef>
                          <a:spcPts val="0"/>
                        </a:spcBef>
                        <a:spcAft>
                          <a:spcPts val="0"/>
                        </a:spcAft>
                      </a:pPr>
                      <a:r>
                        <a:rPr lang="en-US" sz="1800" b="1" dirty="0" err="1">
                          <a:solidFill>
                            <a:srgbClr val="000000"/>
                          </a:solidFill>
                          <a:latin typeface="Times New Roman"/>
                          <a:ea typeface="Calibri"/>
                          <a:cs typeface="Arial"/>
                        </a:rPr>
                        <a:t>nanoalginite</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220 - 16800 </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64 - 4400 </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18.9 - 35.6 </a:t>
                      </a:r>
                      <a:endParaRPr lang="en-US" sz="1800" dirty="0">
                        <a:latin typeface="Calibri"/>
                        <a:ea typeface="Calibri"/>
                        <a:cs typeface="Arial"/>
                      </a:endParaRPr>
                    </a:p>
                  </a:txBody>
                  <a:tcPr marL="68580" marR="68580" marT="0" marB="0"/>
                </a:tc>
              </a:tr>
              <a:tr h="770965">
                <a:tc>
                  <a:txBody>
                    <a:bodyPr/>
                    <a:lstStyle/>
                    <a:p>
                      <a:pPr marL="0" marR="0">
                        <a:lnSpc>
                          <a:spcPct val="115000"/>
                        </a:lnSpc>
                        <a:spcBef>
                          <a:spcPts val="0"/>
                        </a:spcBef>
                        <a:spcAft>
                          <a:spcPts val="0"/>
                        </a:spcAft>
                      </a:pPr>
                      <a:r>
                        <a:rPr lang="en-US" sz="1800" b="1">
                          <a:solidFill>
                            <a:srgbClr val="000000"/>
                          </a:solidFill>
                          <a:latin typeface="Times New Roman"/>
                          <a:ea typeface="Calibri"/>
                          <a:cs typeface="Arial"/>
                        </a:rPr>
                        <a:t>nano carbon</a:t>
                      </a:r>
                      <a:endParaRPr lang="en-US" sz="18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a:solidFill>
                            <a:srgbClr val="000000"/>
                          </a:solidFill>
                          <a:latin typeface="Times New Roman"/>
                          <a:ea typeface="Calibri"/>
                          <a:cs typeface="Arial"/>
                        </a:rPr>
                        <a:t>255 - 13300</a:t>
                      </a:r>
                      <a:endParaRPr lang="en-US" sz="18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70 - 4826</a:t>
                      </a:r>
                      <a:endParaRPr lang="en-US" sz="18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800" b="1" dirty="0">
                          <a:solidFill>
                            <a:srgbClr val="000000"/>
                          </a:solidFill>
                          <a:latin typeface="Times New Roman"/>
                          <a:ea typeface="Calibri"/>
                          <a:cs typeface="Arial"/>
                        </a:rPr>
                        <a:t>21.9 – 36.3</a:t>
                      </a:r>
                      <a:endParaRPr lang="en-US" sz="1800" dirty="0">
                        <a:latin typeface="Calibri"/>
                        <a:ea typeface="Calibri"/>
                        <a:cs typeface="Arial"/>
                      </a:endParaRPr>
                    </a:p>
                  </a:txBody>
                  <a:tcPr marL="68580" marR="68580" marT="0" marB="0"/>
                </a:tc>
              </a:tr>
            </a:tbl>
          </a:graphicData>
        </a:graphic>
      </p:graphicFrame>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838200"/>
          </a:xfrm>
          <a:prstGeom prst="rect">
            <a:avLst/>
          </a:prstGeom>
          <a:noFill/>
          <a:ln w="9525">
            <a:noFill/>
            <a:miter lim="800000"/>
            <a:headEnd/>
            <a:tailEnd/>
          </a:ln>
          <a:effectLst/>
        </p:spPr>
        <p:txBody>
          <a:bodyPr anchor="ctr"/>
          <a:lstStyle/>
          <a:p>
            <a:pPr eaLnBrk="0" hangingPunct="0">
              <a:lnSpc>
                <a:spcPct val="93000"/>
              </a:lnSpc>
              <a:buClr>
                <a:srgbClr val="FFFFFF"/>
              </a:buClr>
              <a:buSzPct val="100000"/>
              <a:buFont typeface="Arial" pitchFamily="34" charset="0"/>
              <a:buNone/>
              <a:defRPr/>
            </a:pPr>
            <a:r>
              <a:rPr lang="en-US" sz="4400" i="1" dirty="0" smtClean="0">
                <a:latin typeface="Arial" pitchFamily="34" charset="0"/>
              </a:rPr>
              <a:t>How small is </a:t>
            </a:r>
            <a:r>
              <a:rPr lang="en-US" sz="4400" i="1" dirty="0" err="1" smtClean="0">
                <a:latin typeface="Arial" pitchFamily="34" charset="0"/>
              </a:rPr>
              <a:t>Nano</a:t>
            </a:r>
            <a:r>
              <a:rPr lang="en-US" sz="4400" i="1" dirty="0" smtClean="0">
                <a:latin typeface="Arial" pitchFamily="34" charset="0"/>
              </a:rPr>
              <a:t>?  </a:t>
            </a:r>
          </a:p>
        </p:txBody>
      </p:sp>
      <p:sp>
        <p:nvSpPr>
          <p:cNvPr id="11267" name="Rectangle 3"/>
          <p:cNvSpPr>
            <a:spLocks noChangeArrowheads="1"/>
          </p:cNvSpPr>
          <p:nvPr/>
        </p:nvSpPr>
        <p:spPr bwMode="auto">
          <a:xfrm>
            <a:off x="-17463" y="838200"/>
            <a:ext cx="4284663" cy="5827713"/>
          </a:xfrm>
          <a:prstGeom prst="rect">
            <a:avLst/>
          </a:prstGeom>
          <a:solidFill>
            <a:srgbClr val="FFFFCC"/>
          </a:solidFill>
          <a:ln w="9525">
            <a:solidFill>
              <a:srgbClr val="000000"/>
            </a:solidFill>
            <a:miter lim="800000"/>
            <a:headEnd/>
            <a:tailEnd/>
          </a:ln>
        </p:spPr>
        <p:txBody>
          <a:bodyPr wrap="none" anchor="ctr"/>
          <a:lstStyle/>
          <a:p>
            <a:pPr algn="l" eaLnBrk="0" hangingPunct="0">
              <a:lnSpc>
                <a:spcPct val="93000"/>
              </a:lnSpc>
              <a:buClr>
                <a:srgbClr val="FFFFFF"/>
              </a:buClr>
              <a:buSzPct val="100000"/>
              <a:buFont typeface="Arial" charset="0"/>
              <a:buNone/>
            </a:pPr>
            <a:endParaRPr lang="ar-IQ"/>
          </a:p>
        </p:txBody>
      </p:sp>
      <p:sp>
        <p:nvSpPr>
          <p:cNvPr id="11268" name="Rectangle 4"/>
          <p:cNvSpPr>
            <a:spLocks noChangeArrowheads="1"/>
          </p:cNvSpPr>
          <p:nvPr/>
        </p:nvSpPr>
        <p:spPr bwMode="auto">
          <a:xfrm>
            <a:off x="1555750" y="3871913"/>
            <a:ext cx="273050" cy="22225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ln w="9525">
            <a:noFill/>
            <a:miter lim="800000"/>
            <a:headEnd/>
            <a:tailEnd/>
          </a:ln>
        </p:spPr>
        <p:txBody>
          <a:bodyPr wrap="none" anchor="ctr"/>
          <a:lstStyle/>
          <a:p>
            <a:pPr algn="l" eaLnBrk="0" hangingPunct="0">
              <a:lnSpc>
                <a:spcPct val="93000"/>
              </a:lnSpc>
              <a:buClr>
                <a:srgbClr val="FFFFFF"/>
              </a:buClr>
              <a:buSzPct val="100000"/>
              <a:buFont typeface="Arial" charset="0"/>
              <a:buNone/>
            </a:pPr>
            <a:endParaRPr lang="ar-IQ"/>
          </a:p>
        </p:txBody>
      </p:sp>
      <p:sp>
        <p:nvSpPr>
          <p:cNvPr id="11269" name="Rectangle 5"/>
          <p:cNvSpPr>
            <a:spLocks noChangeArrowheads="1"/>
          </p:cNvSpPr>
          <p:nvPr/>
        </p:nvSpPr>
        <p:spPr bwMode="auto">
          <a:xfrm>
            <a:off x="1555750" y="3824288"/>
            <a:ext cx="273050" cy="65087"/>
          </a:xfrm>
          <a:prstGeom prst="rect">
            <a:avLst/>
          </a:prstGeom>
          <a:solidFill>
            <a:srgbClr val="FFFFCC"/>
          </a:solidFill>
          <a:ln w="9525">
            <a:noFill/>
            <a:miter lim="800000"/>
            <a:headEnd/>
            <a:tailEnd/>
          </a:ln>
        </p:spPr>
        <p:txBody>
          <a:bodyPr wrap="none" anchor="ctr"/>
          <a:lstStyle/>
          <a:p>
            <a:pPr algn="l" eaLnBrk="0" hangingPunct="0">
              <a:lnSpc>
                <a:spcPct val="93000"/>
              </a:lnSpc>
              <a:buClr>
                <a:srgbClr val="FFFFFF"/>
              </a:buClr>
              <a:buSzPct val="100000"/>
              <a:buFont typeface="Arial" charset="0"/>
              <a:buNone/>
            </a:pPr>
            <a:endParaRPr lang="ar-IQ"/>
          </a:p>
        </p:txBody>
      </p:sp>
      <p:sp>
        <p:nvSpPr>
          <p:cNvPr id="11270" name="Line 6"/>
          <p:cNvSpPr>
            <a:spLocks noChangeShapeType="1"/>
          </p:cNvSpPr>
          <p:nvPr/>
        </p:nvSpPr>
        <p:spPr bwMode="auto">
          <a:xfrm>
            <a:off x="1535113" y="1146175"/>
            <a:ext cx="0" cy="5340350"/>
          </a:xfrm>
          <a:prstGeom prst="line">
            <a:avLst/>
          </a:prstGeom>
          <a:noFill/>
          <a:ln w="22225">
            <a:solidFill>
              <a:srgbClr val="000000"/>
            </a:solidFill>
            <a:round/>
            <a:headEnd/>
            <a:tailEnd/>
          </a:ln>
        </p:spPr>
        <p:txBody>
          <a:bodyPr wrap="none" anchor="ctr"/>
          <a:lstStyle/>
          <a:p>
            <a:endParaRPr lang="en-US"/>
          </a:p>
        </p:txBody>
      </p:sp>
      <p:sp>
        <p:nvSpPr>
          <p:cNvPr id="11271" name="Line 7"/>
          <p:cNvSpPr>
            <a:spLocks noChangeShapeType="1"/>
          </p:cNvSpPr>
          <p:nvPr/>
        </p:nvSpPr>
        <p:spPr bwMode="auto">
          <a:xfrm>
            <a:off x="1535113" y="1155700"/>
            <a:ext cx="396875" cy="0"/>
          </a:xfrm>
          <a:prstGeom prst="line">
            <a:avLst/>
          </a:prstGeom>
          <a:noFill/>
          <a:ln w="22225">
            <a:solidFill>
              <a:srgbClr val="000000"/>
            </a:solidFill>
            <a:round/>
            <a:headEnd/>
            <a:tailEnd/>
          </a:ln>
        </p:spPr>
        <p:txBody>
          <a:bodyPr wrap="none" anchor="ctr"/>
          <a:lstStyle/>
          <a:p>
            <a:endParaRPr lang="en-US"/>
          </a:p>
        </p:txBody>
      </p:sp>
      <p:sp>
        <p:nvSpPr>
          <p:cNvPr id="11272" name="Line 8"/>
          <p:cNvSpPr>
            <a:spLocks noChangeShapeType="1"/>
          </p:cNvSpPr>
          <p:nvPr/>
        </p:nvSpPr>
        <p:spPr bwMode="auto">
          <a:xfrm>
            <a:off x="1535113" y="1820863"/>
            <a:ext cx="396875" cy="0"/>
          </a:xfrm>
          <a:prstGeom prst="line">
            <a:avLst/>
          </a:prstGeom>
          <a:noFill/>
          <a:ln w="22225">
            <a:solidFill>
              <a:srgbClr val="000000"/>
            </a:solidFill>
            <a:round/>
            <a:headEnd/>
            <a:tailEnd/>
          </a:ln>
        </p:spPr>
        <p:txBody>
          <a:bodyPr wrap="none" anchor="ctr"/>
          <a:lstStyle/>
          <a:p>
            <a:endParaRPr lang="en-US"/>
          </a:p>
        </p:txBody>
      </p:sp>
      <p:sp>
        <p:nvSpPr>
          <p:cNvPr id="11273" name="Line 9"/>
          <p:cNvSpPr>
            <a:spLocks noChangeShapeType="1"/>
          </p:cNvSpPr>
          <p:nvPr/>
        </p:nvSpPr>
        <p:spPr bwMode="auto">
          <a:xfrm>
            <a:off x="1535113" y="2482850"/>
            <a:ext cx="396875" cy="0"/>
          </a:xfrm>
          <a:prstGeom prst="line">
            <a:avLst/>
          </a:prstGeom>
          <a:noFill/>
          <a:ln w="22225">
            <a:solidFill>
              <a:srgbClr val="000000"/>
            </a:solidFill>
            <a:round/>
            <a:headEnd/>
            <a:tailEnd/>
          </a:ln>
        </p:spPr>
        <p:txBody>
          <a:bodyPr wrap="none" anchor="ctr"/>
          <a:lstStyle/>
          <a:p>
            <a:endParaRPr lang="en-US"/>
          </a:p>
        </p:txBody>
      </p:sp>
      <p:sp>
        <p:nvSpPr>
          <p:cNvPr id="11274" name="Line 10"/>
          <p:cNvSpPr>
            <a:spLocks noChangeShapeType="1"/>
          </p:cNvSpPr>
          <p:nvPr/>
        </p:nvSpPr>
        <p:spPr bwMode="auto">
          <a:xfrm>
            <a:off x="1535113" y="3148013"/>
            <a:ext cx="396875" cy="0"/>
          </a:xfrm>
          <a:prstGeom prst="line">
            <a:avLst/>
          </a:prstGeom>
          <a:noFill/>
          <a:ln w="22225">
            <a:solidFill>
              <a:srgbClr val="000000"/>
            </a:solidFill>
            <a:round/>
            <a:headEnd/>
            <a:tailEnd/>
          </a:ln>
        </p:spPr>
        <p:txBody>
          <a:bodyPr wrap="none" anchor="ctr"/>
          <a:lstStyle/>
          <a:p>
            <a:endParaRPr lang="en-US"/>
          </a:p>
        </p:txBody>
      </p:sp>
      <p:sp>
        <p:nvSpPr>
          <p:cNvPr id="11275" name="Line 11"/>
          <p:cNvSpPr>
            <a:spLocks noChangeShapeType="1"/>
          </p:cNvSpPr>
          <p:nvPr/>
        </p:nvSpPr>
        <p:spPr bwMode="auto">
          <a:xfrm>
            <a:off x="1535113" y="3813175"/>
            <a:ext cx="396875" cy="0"/>
          </a:xfrm>
          <a:prstGeom prst="line">
            <a:avLst/>
          </a:prstGeom>
          <a:noFill/>
          <a:ln w="22225">
            <a:solidFill>
              <a:srgbClr val="000000"/>
            </a:solidFill>
            <a:round/>
            <a:headEnd/>
            <a:tailEnd/>
          </a:ln>
        </p:spPr>
        <p:txBody>
          <a:bodyPr wrap="none" anchor="ctr"/>
          <a:lstStyle/>
          <a:p>
            <a:endParaRPr lang="en-US"/>
          </a:p>
        </p:txBody>
      </p:sp>
      <p:sp>
        <p:nvSpPr>
          <p:cNvPr id="11276" name="Line 12"/>
          <p:cNvSpPr>
            <a:spLocks noChangeShapeType="1"/>
          </p:cNvSpPr>
          <p:nvPr/>
        </p:nvSpPr>
        <p:spPr bwMode="auto">
          <a:xfrm>
            <a:off x="1535113" y="4476750"/>
            <a:ext cx="396875" cy="0"/>
          </a:xfrm>
          <a:prstGeom prst="line">
            <a:avLst/>
          </a:prstGeom>
          <a:noFill/>
          <a:ln w="22225">
            <a:solidFill>
              <a:srgbClr val="000000"/>
            </a:solidFill>
            <a:round/>
            <a:headEnd/>
            <a:tailEnd/>
          </a:ln>
        </p:spPr>
        <p:txBody>
          <a:bodyPr wrap="none" anchor="ctr"/>
          <a:lstStyle/>
          <a:p>
            <a:endParaRPr lang="en-US"/>
          </a:p>
        </p:txBody>
      </p:sp>
      <p:sp>
        <p:nvSpPr>
          <p:cNvPr id="11277" name="Line 13"/>
          <p:cNvSpPr>
            <a:spLocks noChangeShapeType="1"/>
          </p:cNvSpPr>
          <p:nvPr/>
        </p:nvSpPr>
        <p:spPr bwMode="auto">
          <a:xfrm>
            <a:off x="1535113" y="5141913"/>
            <a:ext cx="396875" cy="0"/>
          </a:xfrm>
          <a:prstGeom prst="line">
            <a:avLst/>
          </a:prstGeom>
          <a:noFill/>
          <a:ln w="22225">
            <a:solidFill>
              <a:srgbClr val="000000"/>
            </a:solidFill>
            <a:round/>
            <a:headEnd/>
            <a:tailEnd/>
          </a:ln>
        </p:spPr>
        <p:txBody>
          <a:bodyPr wrap="none" anchor="ctr"/>
          <a:lstStyle/>
          <a:p>
            <a:endParaRPr lang="en-US"/>
          </a:p>
        </p:txBody>
      </p:sp>
      <p:sp>
        <p:nvSpPr>
          <p:cNvPr id="11278" name="Line 14"/>
          <p:cNvSpPr>
            <a:spLocks noChangeShapeType="1"/>
          </p:cNvSpPr>
          <p:nvPr/>
        </p:nvSpPr>
        <p:spPr bwMode="auto">
          <a:xfrm>
            <a:off x="1535113" y="5805488"/>
            <a:ext cx="396875" cy="0"/>
          </a:xfrm>
          <a:prstGeom prst="line">
            <a:avLst/>
          </a:prstGeom>
          <a:noFill/>
          <a:ln w="22225">
            <a:solidFill>
              <a:srgbClr val="000000"/>
            </a:solidFill>
            <a:round/>
            <a:headEnd/>
            <a:tailEnd/>
          </a:ln>
        </p:spPr>
        <p:txBody>
          <a:bodyPr wrap="none" anchor="ctr"/>
          <a:lstStyle/>
          <a:p>
            <a:endParaRPr lang="en-US"/>
          </a:p>
        </p:txBody>
      </p:sp>
      <p:sp>
        <p:nvSpPr>
          <p:cNvPr id="11279" name="Line 15"/>
          <p:cNvSpPr>
            <a:spLocks noChangeShapeType="1"/>
          </p:cNvSpPr>
          <p:nvPr/>
        </p:nvSpPr>
        <p:spPr bwMode="auto">
          <a:xfrm>
            <a:off x="1535113" y="6473825"/>
            <a:ext cx="396875" cy="0"/>
          </a:xfrm>
          <a:prstGeom prst="line">
            <a:avLst/>
          </a:prstGeom>
          <a:noFill/>
          <a:ln w="22225">
            <a:solidFill>
              <a:srgbClr val="000000"/>
            </a:solidFill>
            <a:round/>
            <a:headEnd/>
            <a:tailEnd/>
          </a:ln>
        </p:spPr>
        <p:txBody>
          <a:bodyPr wrap="none" anchor="ctr"/>
          <a:lstStyle/>
          <a:p>
            <a:endParaRPr lang="en-US"/>
          </a:p>
        </p:txBody>
      </p:sp>
      <p:sp>
        <p:nvSpPr>
          <p:cNvPr id="16" name="Text Box 16"/>
          <p:cNvSpPr txBox="1">
            <a:spLocks noChangeArrowheads="1"/>
          </p:cNvSpPr>
          <p:nvPr/>
        </p:nvSpPr>
        <p:spPr bwMode="auto">
          <a:xfrm>
            <a:off x="1878013" y="6350000"/>
            <a:ext cx="604837"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0.1 nm</a:t>
            </a:r>
          </a:p>
        </p:txBody>
      </p:sp>
      <p:sp>
        <p:nvSpPr>
          <p:cNvPr id="17" name="Text Box 17"/>
          <p:cNvSpPr txBox="1">
            <a:spLocks noChangeArrowheads="1"/>
          </p:cNvSpPr>
          <p:nvPr/>
        </p:nvSpPr>
        <p:spPr bwMode="auto">
          <a:xfrm>
            <a:off x="1878013" y="4962525"/>
            <a:ext cx="725487" cy="385763"/>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0.01 mm</a:t>
            </a:r>
          </a:p>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 nm</a:t>
            </a:r>
          </a:p>
        </p:txBody>
      </p:sp>
      <p:sp>
        <p:nvSpPr>
          <p:cNvPr id="18" name="Text Box 18"/>
          <p:cNvSpPr txBox="1">
            <a:spLocks noChangeArrowheads="1"/>
          </p:cNvSpPr>
          <p:nvPr/>
        </p:nvSpPr>
        <p:spPr bwMode="auto">
          <a:xfrm>
            <a:off x="1908175" y="4227513"/>
            <a:ext cx="646113" cy="3873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charset="0"/>
              <a:buNone/>
              <a:defRPr/>
            </a:pPr>
            <a:r>
              <a:rPr lang="en-US" sz="1000" b="1">
                <a:solidFill>
                  <a:srgbClr val="000000"/>
                </a:solidFill>
                <a:effectLst>
                  <a:outerShdw blurRad="38100" dist="38100" dir="2700000" algn="tl">
                    <a:srgbClr val="FFFFFF"/>
                  </a:outerShdw>
                </a:effectLst>
              </a:rPr>
              <a:t>0.1 </a:t>
            </a:r>
            <a:r>
              <a:rPr lang="el-GR" sz="1000" b="1">
                <a:solidFill>
                  <a:srgbClr val="000000"/>
                </a:solidFill>
                <a:effectLst>
                  <a:outerShdw blurRad="38100" dist="38100" dir="2700000" algn="tl">
                    <a:srgbClr val="FFFFFF"/>
                  </a:outerShdw>
                </a:effectLst>
              </a:rPr>
              <a:t>μ</a:t>
            </a:r>
            <a:r>
              <a:rPr lang="en-US" sz="1000" b="1">
                <a:solidFill>
                  <a:srgbClr val="000000"/>
                </a:solidFill>
                <a:effectLst>
                  <a:outerShdw blurRad="38100" dist="38100" dir="2700000" algn="tl">
                    <a:srgbClr val="FFFFFF"/>
                  </a:outerShdw>
                </a:effectLst>
              </a:rPr>
              <a:t>m</a:t>
            </a:r>
          </a:p>
          <a:p>
            <a:pPr algn="l" defTabSz="820738" eaLnBrk="0" hangingPunct="0">
              <a:lnSpc>
                <a:spcPct val="93000"/>
              </a:lnSpc>
              <a:buClr>
                <a:srgbClr val="FFFFFF"/>
              </a:buClr>
              <a:buSzPct val="100000"/>
              <a:buFont typeface="Arial" charset="0"/>
              <a:buNone/>
              <a:defRPr/>
            </a:pPr>
            <a:r>
              <a:rPr lang="en-US" sz="1000" b="1">
                <a:solidFill>
                  <a:srgbClr val="000000"/>
                </a:solidFill>
                <a:effectLst>
                  <a:outerShdw blurRad="38100" dist="38100" dir="2700000" algn="tl">
                    <a:srgbClr val="FFFFFF"/>
                  </a:outerShdw>
                </a:effectLst>
              </a:rPr>
              <a:t>100 nm</a:t>
            </a:r>
          </a:p>
        </p:txBody>
      </p:sp>
      <p:sp>
        <p:nvSpPr>
          <p:cNvPr id="19" name="Text Box 19"/>
          <p:cNvSpPr txBox="1">
            <a:spLocks noChangeArrowheads="1"/>
          </p:cNvSpPr>
          <p:nvPr/>
        </p:nvSpPr>
        <p:spPr bwMode="auto">
          <a:xfrm>
            <a:off x="1962150" y="2941638"/>
            <a:ext cx="1389063" cy="387350"/>
          </a:xfrm>
          <a:prstGeom prst="rect">
            <a:avLst/>
          </a:prstGeom>
          <a:noFill/>
          <a:ln w="9525">
            <a:noFill/>
            <a:miter lim="800000"/>
            <a:headEnd/>
            <a:tailEnd/>
          </a:ln>
          <a:effectLst/>
        </p:spPr>
        <p:txBody>
          <a:bodyPr lIns="82058" tIns="41029" rIns="82058" bIns="41029">
            <a:spAutoFit/>
          </a:bodyPr>
          <a:lstStyle/>
          <a:p>
            <a:pPr algn="l" defTabSz="820738" eaLnBrk="0" hangingPunct="0">
              <a:lnSpc>
                <a:spcPct val="93000"/>
              </a:lnSpc>
              <a:buClr>
                <a:srgbClr val="FFFFFF"/>
              </a:buClr>
              <a:buSzPct val="100000"/>
              <a:buFont typeface="Arial" charset="0"/>
              <a:buNone/>
              <a:defRPr/>
            </a:pPr>
            <a:r>
              <a:rPr lang="en-US" sz="1000" b="1">
                <a:solidFill>
                  <a:srgbClr val="000000"/>
                </a:solidFill>
                <a:effectLst>
                  <a:outerShdw blurRad="38100" dist="38100" dir="2700000" algn="tl">
                    <a:srgbClr val="FFFFFF"/>
                  </a:outerShdw>
                </a:effectLst>
              </a:rPr>
              <a:t>0.01 mm</a:t>
            </a:r>
          </a:p>
          <a:p>
            <a:pPr algn="l" defTabSz="820738" eaLnBrk="0" hangingPunct="0">
              <a:lnSpc>
                <a:spcPct val="93000"/>
              </a:lnSpc>
              <a:buClr>
                <a:srgbClr val="FFFFFF"/>
              </a:buClr>
              <a:buSzPct val="100000"/>
              <a:buFont typeface="Arial" charset="0"/>
              <a:buNone/>
              <a:defRPr/>
            </a:pPr>
            <a:r>
              <a:rPr lang="en-US" sz="1000" b="1">
                <a:solidFill>
                  <a:srgbClr val="000000"/>
                </a:solidFill>
                <a:effectLst>
                  <a:outerShdw blurRad="38100" dist="38100" dir="2700000" algn="tl">
                    <a:srgbClr val="FFFFFF"/>
                  </a:outerShdw>
                </a:effectLst>
              </a:rPr>
              <a:t>10 </a:t>
            </a:r>
            <a:r>
              <a:rPr lang="el-GR" sz="1000" b="1">
                <a:solidFill>
                  <a:srgbClr val="000000"/>
                </a:solidFill>
                <a:effectLst>
                  <a:outerShdw blurRad="38100" dist="38100" dir="2700000" algn="tl">
                    <a:srgbClr val="FFFFFF"/>
                  </a:outerShdw>
                </a:effectLst>
              </a:rPr>
              <a:t>μ</a:t>
            </a:r>
            <a:r>
              <a:rPr lang="en-US" sz="1000" b="1">
                <a:solidFill>
                  <a:srgbClr val="000000"/>
                </a:solidFill>
                <a:effectLst>
                  <a:outerShdw blurRad="38100" dist="38100" dir="2700000" algn="tl">
                    <a:srgbClr val="FFFFFF"/>
                  </a:outerShdw>
                </a:effectLst>
              </a:rPr>
              <a:t>m</a:t>
            </a:r>
          </a:p>
        </p:txBody>
      </p:sp>
      <p:sp>
        <p:nvSpPr>
          <p:cNvPr id="20" name="Text Box 20"/>
          <p:cNvSpPr txBox="1">
            <a:spLocks noChangeArrowheads="1"/>
          </p:cNvSpPr>
          <p:nvPr/>
        </p:nvSpPr>
        <p:spPr bwMode="auto">
          <a:xfrm>
            <a:off x="1914525" y="2249488"/>
            <a:ext cx="1390650" cy="387350"/>
          </a:xfrm>
          <a:prstGeom prst="rect">
            <a:avLst/>
          </a:prstGeom>
          <a:noFill/>
          <a:ln w="9525">
            <a:noFill/>
            <a:miter lim="800000"/>
            <a:headEnd/>
            <a:tailEnd/>
          </a:ln>
          <a:effectLst/>
        </p:spPr>
        <p:txBody>
          <a:bodyPr lIns="82058" tIns="41029" rIns="82058" bIns="41029">
            <a:spAutoFit/>
          </a:bodyPr>
          <a:lstStyle/>
          <a:p>
            <a:pPr algn="l" defTabSz="820738" eaLnBrk="0" hangingPunct="0">
              <a:lnSpc>
                <a:spcPct val="93000"/>
              </a:lnSpc>
              <a:buClr>
                <a:srgbClr val="FFFFFF"/>
              </a:buClr>
              <a:buSzPct val="100000"/>
              <a:buFont typeface="Arial" charset="0"/>
              <a:buNone/>
              <a:defRPr/>
            </a:pPr>
            <a:r>
              <a:rPr lang="en-US" sz="1000" b="1">
                <a:solidFill>
                  <a:srgbClr val="000000"/>
                </a:solidFill>
                <a:effectLst>
                  <a:outerShdw blurRad="38100" dist="38100" dir="2700000" algn="tl">
                    <a:srgbClr val="FFFFFF"/>
                  </a:outerShdw>
                </a:effectLst>
              </a:rPr>
              <a:t>0.1 mm</a:t>
            </a:r>
          </a:p>
          <a:p>
            <a:pPr algn="l" defTabSz="820738" eaLnBrk="0" hangingPunct="0">
              <a:lnSpc>
                <a:spcPct val="93000"/>
              </a:lnSpc>
              <a:buClr>
                <a:srgbClr val="FFFFFF"/>
              </a:buClr>
              <a:buSzPct val="100000"/>
              <a:buFont typeface="Arial" charset="0"/>
              <a:buNone/>
              <a:defRPr/>
            </a:pPr>
            <a:r>
              <a:rPr lang="en-US" sz="1000" b="1">
                <a:solidFill>
                  <a:srgbClr val="000000"/>
                </a:solidFill>
                <a:effectLst>
                  <a:outerShdw blurRad="38100" dist="38100" dir="2700000" algn="tl">
                    <a:srgbClr val="FFFFFF"/>
                  </a:outerShdw>
                </a:effectLst>
              </a:rPr>
              <a:t>100 </a:t>
            </a:r>
            <a:r>
              <a:rPr lang="el-GR" sz="1000" b="1">
                <a:solidFill>
                  <a:srgbClr val="000000"/>
                </a:solidFill>
                <a:effectLst>
                  <a:outerShdw blurRad="38100" dist="38100" dir="2700000" algn="tl">
                    <a:srgbClr val="FFFFFF"/>
                  </a:outerShdw>
                </a:effectLst>
              </a:rPr>
              <a:t>μ</a:t>
            </a:r>
            <a:r>
              <a:rPr lang="en-US" sz="1000" b="1">
                <a:solidFill>
                  <a:srgbClr val="000000"/>
                </a:solidFill>
                <a:effectLst>
                  <a:outerShdw blurRad="38100" dist="38100" dir="2700000" algn="tl">
                    <a:srgbClr val="FFFFFF"/>
                  </a:outerShdw>
                </a:effectLst>
              </a:rPr>
              <a:t>m</a:t>
            </a:r>
          </a:p>
        </p:txBody>
      </p:sp>
      <p:sp>
        <p:nvSpPr>
          <p:cNvPr id="21" name="Text Box 21"/>
          <p:cNvSpPr txBox="1">
            <a:spLocks noChangeArrowheads="1"/>
          </p:cNvSpPr>
          <p:nvPr/>
        </p:nvSpPr>
        <p:spPr bwMode="auto">
          <a:xfrm>
            <a:off x="1878013" y="914400"/>
            <a:ext cx="1858962" cy="387350"/>
          </a:xfrm>
          <a:prstGeom prst="rect">
            <a:avLst/>
          </a:prstGeom>
          <a:noFill/>
          <a:ln w="9525">
            <a:noFill/>
            <a:miter lim="800000"/>
            <a:headEnd/>
            <a:tailEnd/>
          </a:ln>
          <a:effectLst/>
        </p:spPr>
        <p:txBody>
          <a:bodyPr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 cm</a:t>
            </a:r>
          </a:p>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 mm</a:t>
            </a:r>
          </a:p>
        </p:txBody>
      </p:sp>
      <p:sp>
        <p:nvSpPr>
          <p:cNvPr id="22" name="Text Box 22"/>
          <p:cNvSpPr txBox="1">
            <a:spLocks noChangeArrowheads="1"/>
          </p:cNvSpPr>
          <p:nvPr/>
        </p:nvSpPr>
        <p:spPr bwMode="auto">
          <a:xfrm>
            <a:off x="642938" y="1042988"/>
            <a:ext cx="579437"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-2</a:t>
            </a:r>
            <a:r>
              <a:rPr lang="en-US" sz="1000" b="1">
                <a:solidFill>
                  <a:srgbClr val="000000"/>
                </a:solidFill>
                <a:effectLst>
                  <a:outerShdw blurRad="38100" dist="38100" dir="2700000" algn="tl">
                    <a:srgbClr val="FFFFFF"/>
                  </a:outerShdw>
                </a:effectLst>
                <a:latin typeface="Arial" pitchFamily="34" charset="0"/>
              </a:rPr>
              <a:t> m</a:t>
            </a:r>
          </a:p>
        </p:txBody>
      </p:sp>
      <p:sp>
        <p:nvSpPr>
          <p:cNvPr id="23" name="Text Box 23"/>
          <p:cNvSpPr txBox="1">
            <a:spLocks noChangeArrowheads="1"/>
          </p:cNvSpPr>
          <p:nvPr/>
        </p:nvSpPr>
        <p:spPr bwMode="auto">
          <a:xfrm>
            <a:off x="642938" y="1682750"/>
            <a:ext cx="579437"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-3</a:t>
            </a:r>
            <a:r>
              <a:rPr lang="en-US" sz="1000" b="1">
                <a:solidFill>
                  <a:srgbClr val="000000"/>
                </a:solidFill>
                <a:effectLst>
                  <a:outerShdw blurRad="38100" dist="38100" dir="2700000" algn="tl">
                    <a:srgbClr val="FFFFFF"/>
                  </a:outerShdw>
                </a:effectLst>
                <a:latin typeface="Arial" pitchFamily="34" charset="0"/>
              </a:rPr>
              <a:t> m</a:t>
            </a:r>
          </a:p>
        </p:txBody>
      </p:sp>
      <p:sp>
        <p:nvSpPr>
          <p:cNvPr id="24" name="Text Box 24"/>
          <p:cNvSpPr txBox="1">
            <a:spLocks noChangeArrowheads="1"/>
          </p:cNvSpPr>
          <p:nvPr/>
        </p:nvSpPr>
        <p:spPr bwMode="auto">
          <a:xfrm>
            <a:off x="642938" y="2347913"/>
            <a:ext cx="579437"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-4</a:t>
            </a:r>
            <a:r>
              <a:rPr lang="en-US" sz="1000" b="1">
                <a:solidFill>
                  <a:srgbClr val="000000"/>
                </a:solidFill>
                <a:effectLst>
                  <a:outerShdw blurRad="38100" dist="38100" dir="2700000" algn="tl">
                    <a:srgbClr val="FFFFFF"/>
                  </a:outerShdw>
                </a:effectLst>
                <a:latin typeface="Arial" pitchFamily="34" charset="0"/>
              </a:rPr>
              <a:t> m</a:t>
            </a:r>
          </a:p>
        </p:txBody>
      </p:sp>
      <p:sp>
        <p:nvSpPr>
          <p:cNvPr id="25" name="Text Box 25"/>
          <p:cNvSpPr txBox="1">
            <a:spLocks noChangeArrowheads="1"/>
          </p:cNvSpPr>
          <p:nvPr/>
        </p:nvSpPr>
        <p:spPr bwMode="auto">
          <a:xfrm>
            <a:off x="642938" y="3021013"/>
            <a:ext cx="579437" cy="236537"/>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-5</a:t>
            </a:r>
            <a:r>
              <a:rPr lang="en-US" sz="1000" b="1">
                <a:solidFill>
                  <a:srgbClr val="000000"/>
                </a:solidFill>
                <a:effectLst>
                  <a:outerShdw blurRad="38100" dist="38100" dir="2700000" algn="tl">
                    <a:srgbClr val="FFFFFF"/>
                  </a:outerShdw>
                </a:effectLst>
                <a:latin typeface="Arial" pitchFamily="34" charset="0"/>
              </a:rPr>
              <a:t> m</a:t>
            </a:r>
          </a:p>
        </p:txBody>
      </p:sp>
      <p:sp>
        <p:nvSpPr>
          <p:cNvPr id="26" name="Text Box 26"/>
          <p:cNvSpPr txBox="1">
            <a:spLocks noChangeArrowheads="1"/>
          </p:cNvSpPr>
          <p:nvPr/>
        </p:nvSpPr>
        <p:spPr bwMode="auto">
          <a:xfrm>
            <a:off x="642938" y="3684588"/>
            <a:ext cx="579437"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-6</a:t>
            </a:r>
            <a:r>
              <a:rPr lang="en-US" sz="1000" b="1">
                <a:solidFill>
                  <a:srgbClr val="000000"/>
                </a:solidFill>
                <a:effectLst>
                  <a:outerShdw blurRad="38100" dist="38100" dir="2700000" algn="tl">
                    <a:srgbClr val="FFFFFF"/>
                  </a:outerShdw>
                </a:effectLst>
                <a:latin typeface="Arial" pitchFamily="34" charset="0"/>
              </a:rPr>
              <a:t> m</a:t>
            </a:r>
          </a:p>
        </p:txBody>
      </p:sp>
      <p:sp>
        <p:nvSpPr>
          <p:cNvPr id="27" name="Text Box 27"/>
          <p:cNvSpPr txBox="1">
            <a:spLocks noChangeArrowheads="1"/>
          </p:cNvSpPr>
          <p:nvPr/>
        </p:nvSpPr>
        <p:spPr bwMode="auto">
          <a:xfrm>
            <a:off x="642938" y="4348163"/>
            <a:ext cx="579437"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-7</a:t>
            </a:r>
            <a:r>
              <a:rPr lang="en-US" sz="1000" b="1">
                <a:solidFill>
                  <a:srgbClr val="000000"/>
                </a:solidFill>
                <a:effectLst>
                  <a:outerShdw blurRad="38100" dist="38100" dir="2700000" algn="tl">
                    <a:srgbClr val="FFFFFF"/>
                  </a:outerShdw>
                </a:effectLst>
                <a:latin typeface="Arial" pitchFamily="34" charset="0"/>
              </a:rPr>
              <a:t> m</a:t>
            </a:r>
          </a:p>
        </p:txBody>
      </p:sp>
      <p:sp>
        <p:nvSpPr>
          <p:cNvPr id="28" name="Text Box 28"/>
          <p:cNvSpPr txBox="1">
            <a:spLocks noChangeArrowheads="1"/>
          </p:cNvSpPr>
          <p:nvPr/>
        </p:nvSpPr>
        <p:spPr bwMode="auto">
          <a:xfrm>
            <a:off x="642938" y="5013325"/>
            <a:ext cx="579437"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-8</a:t>
            </a:r>
            <a:r>
              <a:rPr lang="en-US" sz="1000" b="1">
                <a:solidFill>
                  <a:srgbClr val="000000"/>
                </a:solidFill>
                <a:effectLst>
                  <a:outerShdw blurRad="38100" dist="38100" dir="2700000" algn="tl">
                    <a:srgbClr val="FFFFFF"/>
                  </a:outerShdw>
                </a:effectLst>
                <a:latin typeface="Arial" pitchFamily="34" charset="0"/>
              </a:rPr>
              <a:t> m</a:t>
            </a:r>
          </a:p>
        </p:txBody>
      </p:sp>
      <p:sp>
        <p:nvSpPr>
          <p:cNvPr id="29" name="Text Box 29"/>
          <p:cNvSpPr txBox="1">
            <a:spLocks noChangeArrowheads="1"/>
          </p:cNvSpPr>
          <p:nvPr/>
        </p:nvSpPr>
        <p:spPr bwMode="auto">
          <a:xfrm>
            <a:off x="642938" y="5653088"/>
            <a:ext cx="579437" cy="236537"/>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-9</a:t>
            </a:r>
            <a:r>
              <a:rPr lang="en-US" sz="1000" b="1">
                <a:solidFill>
                  <a:srgbClr val="000000"/>
                </a:solidFill>
                <a:effectLst>
                  <a:outerShdw blurRad="38100" dist="38100" dir="2700000" algn="tl">
                    <a:srgbClr val="FFFFFF"/>
                  </a:outerShdw>
                </a:effectLst>
                <a:latin typeface="Arial" pitchFamily="34" charset="0"/>
              </a:rPr>
              <a:t> m</a:t>
            </a:r>
          </a:p>
        </p:txBody>
      </p:sp>
      <p:sp>
        <p:nvSpPr>
          <p:cNvPr id="30" name="Text Box 30"/>
          <p:cNvSpPr txBox="1">
            <a:spLocks noChangeArrowheads="1"/>
          </p:cNvSpPr>
          <p:nvPr/>
        </p:nvSpPr>
        <p:spPr bwMode="auto">
          <a:xfrm>
            <a:off x="571500" y="6296025"/>
            <a:ext cx="636588"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10</a:t>
            </a:r>
            <a:r>
              <a:rPr lang="en-US" sz="1000" b="1" baseline="34000">
                <a:solidFill>
                  <a:srgbClr val="000000"/>
                </a:solidFill>
                <a:effectLst>
                  <a:outerShdw blurRad="38100" dist="38100" dir="2700000" algn="tl">
                    <a:srgbClr val="FFFFFF"/>
                  </a:outerShdw>
                </a:effectLst>
                <a:latin typeface="Arial" pitchFamily="34" charset="0"/>
              </a:rPr>
              <a:t>-10</a:t>
            </a:r>
            <a:r>
              <a:rPr lang="en-US" sz="1000" b="1">
                <a:solidFill>
                  <a:srgbClr val="000000"/>
                </a:solidFill>
                <a:effectLst>
                  <a:outerShdw blurRad="38100" dist="38100" dir="2700000" algn="tl">
                    <a:srgbClr val="FFFFFF"/>
                  </a:outerShdw>
                </a:effectLst>
                <a:latin typeface="Arial" pitchFamily="34" charset="0"/>
              </a:rPr>
              <a:t> m</a:t>
            </a:r>
          </a:p>
        </p:txBody>
      </p:sp>
      <p:sp>
        <p:nvSpPr>
          <p:cNvPr id="11295" name="Rectangle 31"/>
          <p:cNvSpPr>
            <a:spLocks noChangeArrowheads="1"/>
          </p:cNvSpPr>
          <p:nvPr/>
        </p:nvSpPr>
        <p:spPr bwMode="auto">
          <a:xfrm rot="-5400000">
            <a:off x="866775" y="3852863"/>
            <a:ext cx="882650" cy="374650"/>
          </a:xfrm>
          <a:prstGeom prst="rect">
            <a:avLst/>
          </a:prstGeom>
          <a:noFill/>
          <a:ln w="9525">
            <a:noFill/>
            <a:miter lim="800000"/>
            <a:headEnd/>
            <a:tailEnd/>
          </a:ln>
        </p:spPr>
        <p:txBody>
          <a:bodyPr wrap="none" lIns="82058" tIns="41029" rIns="82058" bIns="41029">
            <a:spAutoFit/>
          </a:bodyPr>
          <a:lstStyle/>
          <a:p>
            <a:pPr defTabSz="820738" eaLnBrk="0" hangingPunct="0">
              <a:lnSpc>
                <a:spcPct val="80000"/>
              </a:lnSpc>
              <a:buClr>
                <a:srgbClr val="FFFFFF"/>
              </a:buClr>
              <a:buSzPct val="100000"/>
              <a:buFont typeface="Arial" charset="0"/>
              <a:buNone/>
            </a:pPr>
            <a:r>
              <a:rPr lang="en-US" sz="1200" b="1">
                <a:solidFill>
                  <a:schemeClr val="bg2"/>
                </a:solidFill>
              </a:rPr>
              <a:t>Visible</a:t>
            </a:r>
          </a:p>
          <a:p>
            <a:pPr defTabSz="820738" eaLnBrk="0" hangingPunct="0">
              <a:lnSpc>
                <a:spcPct val="80000"/>
              </a:lnSpc>
              <a:buClr>
                <a:srgbClr val="FFFFFF"/>
              </a:buClr>
              <a:buSzPct val="100000"/>
              <a:buFont typeface="Arial" charset="0"/>
              <a:buNone/>
            </a:pPr>
            <a:r>
              <a:rPr lang="en-US" sz="1200" b="1">
                <a:solidFill>
                  <a:schemeClr val="bg2"/>
                </a:solidFill>
              </a:rPr>
              <a:t>spectrum</a:t>
            </a:r>
          </a:p>
        </p:txBody>
      </p:sp>
      <p:sp>
        <p:nvSpPr>
          <p:cNvPr id="11296" name="Line 32"/>
          <p:cNvSpPr>
            <a:spLocks noChangeShapeType="1"/>
          </p:cNvSpPr>
          <p:nvPr/>
        </p:nvSpPr>
        <p:spPr bwMode="auto">
          <a:xfrm flipH="1">
            <a:off x="1538288" y="6472238"/>
            <a:ext cx="174625" cy="0"/>
          </a:xfrm>
          <a:prstGeom prst="line">
            <a:avLst/>
          </a:prstGeom>
          <a:noFill/>
          <a:ln w="9525">
            <a:solidFill>
              <a:srgbClr val="000000"/>
            </a:solidFill>
            <a:round/>
            <a:headEnd/>
            <a:tailEnd/>
          </a:ln>
        </p:spPr>
        <p:txBody>
          <a:bodyPr wrap="none" anchor="ctr"/>
          <a:lstStyle/>
          <a:p>
            <a:endParaRPr lang="en-US"/>
          </a:p>
        </p:txBody>
      </p:sp>
      <p:sp>
        <p:nvSpPr>
          <p:cNvPr id="11297" name="Line 33"/>
          <p:cNvSpPr>
            <a:spLocks noChangeShapeType="1"/>
          </p:cNvSpPr>
          <p:nvPr/>
        </p:nvSpPr>
        <p:spPr bwMode="auto">
          <a:xfrm flipH="1">
            <a:off x="1538288" y="6272213"/>
            <a:ext cx="174625" cy="0"/>
          </a:xfrm>
          <a:prstGeom prst="line">
            <a:avLst/>
          </a:prstGeom>
          <a:noFill/>
          <a:ln w="12700">
            <a:solidFill>
              <a:srgbClr val="000000"/>
            </a:solidFill>
            <a:round/>
            <a:headEnd/>
            <a:tailEnd/>
          </a:ln>
        </p:spPr>
        <p:txBody>
          <a:bodyPr wrap="none" anchor="ctr"/>
          <a:lstStyle/>
          <a:p>
            <a:endParaRPr lang="en-US"/>
          </a:p>
        </p:txBody>
      </p:sp>
      <p:sp>
        <p:nvSpPr>
          <p:cNvPr id="11298" name="Line 34"/>
          <p:cNvSpPr>
            <a:spLocks noChangeShapeType="1"/>
          </p:cNvSpPr>
          <p:nvPr/>
        </p:nvSpPr>
        <p:spPr bwMode="auto">
          <a:xfrm flipH="1">
            <a:off x="1538288" y="6154738"/>
            <a:ext cx="174625" cy="0"/>
          </a:xfrm>
          <a:prstGeom prst="line">
            <a:avLst/>
          </a:prstGeom>
          <a:noFill/>
          <a:ln w="12700">
            <a:solidFill>
              <a:srgbClr val="000000"/>
            </a:solidFill>
            <a:round/>
            <a:headEnd/>
            <a:tailEnd/>
          </a:ln>
        </p:spPr>
        <p:txBody>
          <a:bodyPr wrap="none" anchor="ctr"/>
          <a:lstStyle/>
          <a:p>
            <a:endParaRPr lang="en-US"/>
          </a:p>
        </p:txBody>
      </p:sp>
      <p:sp>
        <p:nvSpPr>
          <p:cNvPr id="11299" name="Line 35"/>
          <p:cNvSpPr>
            <a:spLocks noChangeShapeType="1"/>
          </p:cNvSpPr>
          <p:nvPr/>
        </p:nvSpPr>
        <p:spPr bwMode="auto">
          <a:xfrm flipH="1">
            <a:off x="1538288" y="6072188"/>
            <a:ext cx="174625" cy="0"/>
          </a:xfrm>
          <a:prstGeom prst="line">
            <a:avLst/>
          </a:prstGeom>
          <a:noFill/>
          <a:ln w="12700">
            <a:solidFill>
              <a:srgbClr val="000000"/>
            </a:solidFill>
            <a:round/>
            <a:headEnd/>
            <a:tailEnd/>
          </a:ln>
        </p:spPr>
        <p:txBody>
          <a:bodyPr wrap="none" anchor="ctr"/>
          <a:lstStyle/>
          <a:p>
            <a:endParaRPr lang="en-US"/>
          </a:p>
        </p:txBody>
      </p:sp>
      <p:sp>
        <p:nvSpPr>
          <p:cNvPr id="11300" name="Line 36"/>
          <p:cNvSpPr>
            <a:spLocks noChangeShapeType="1"/>
          </p:cNvSpPr>
          <p:nvPr/>
        </p:nvSpPr>
        <p:spPr bwMode="auto">
          <a:xfrm flipH="1">
            <a:off x="1538288" y="6007100"/>
            <a:ext cx="174625" cy="0"/>
          </a:xfrm>
          <a:prstGeom prst="line">
            <a:avLst/>
          </a:prstGeom>
          <a:noFill/>
          <a:ln w="12700">
            <a:solidFill>
              <a:srgbClr val="000000"/>
            </a:solidFill>
            <a:round/>
            <a:headEnd/>
            <a:tailEnd/>
          </a:ln>
        </p:spPr>
        <p:txBody>
          <a:bodyPr wrap="none" anchor="ctr"/>
          <a:lstStyle/>
          <a:p>
            <a:endParaRPr lang="en-US"/>
          </a:p>
        </p:txBody>
      </p:sp>
      <p:sp>
        <p:nvSpPr>
          <p:cNvPr id="11301" name="Line 37"/>
          <p:cNvSpPr>
            <a:spLocks noChangeShapeType="1"/>
          </p:cNvSpPr>
          <p:nvPr/>
        </p:nvSpPr>
        <p:spPr bwMode="auto">
          <a:xfrm flipH="1">
            <a:off x="1538288" y="5956300"/>
            <a:ext cx="174625" cy="0"/>
          </a:xfrm>
          <a:prstGeom prst="line">
            <a:avLst/>
          </a:prstGeom>
          <a:noFill/>
          <a:ln w="12700">
            <a:solidFill>
              <a:srgbClr val="000000"/>
            </a:solidFill>
            <a:round/>
            <a:headEnd/>
            <a:tailEnd/>
          </a:ln>
        </p:spPr>
        <p:txBody>
          <a:bodyPr wrap="none" anchor="ctr"/>
          <a:lstStyle/>
          <a:p>
            <a:endParaRPr lang="en-US"/>
          </a:p>
        </p:txBody>
      </p:sp>
      <p:sp>
        <p:nvSpPr>
          <p:cNvPr id="11302" name="Line 38"/>
          <p:cNvSpPr>
            <a:spLocks noChangeShapeType="1"/>
          </p:cNvSpPr>
          <p:nvPr/>
        </p:nvSpPr>
        <p:spPr bwMode="auto">
          <a:xfrm flipH="1">
            <a:off x="1538288" y="5911850"/>
            <a:ext cx="174625" cy="0"/>
          </a:xfrm>
          <a:prstGeom prst="line">
            <a:avLst/>
          </a:prstGeom>
          <a:noFill/>
          <a:ln w="12700">
            <a:solidFill>
              <a:srgbClr val="000000"/>
            </a:solidFill>
            <a:round/>
            <a:headEnd/>
            <a:tailEnd/>
          </a:ln>
        </p:spPr>
        <p:txBody>
          <a:bodyPr wrap="none" anchor="ctr"/>
          <a:lstStyle/>
          <a:p>
            <a:endParaRPr lang="en-US"/>
          </a:p>
        </p:txBody>
      </p:sp>
      <p:sp>
        <p:nvSpPr>
          <p:cNvPr id="11303" name="Line 39"/>
          <p:cNvSpPr>
            <a:spLocks noChangeShapeType="1"/>
          </p:cNvSpPr>
          <p:nvPr/>
        </p:nvSpPr>
        <p:spPr bwMode="auto">
          <a:xfrm flipH="1">
            <a:off x="1538288" y="5872163"/>
            <a:ext cx="174625" cy="0"/>
          </a:xfrm>
          <a:prstGeom prst="line">
            <a:avLst/>
          </a:prstGeom>
          <a:noFill/>
          <a:ln w="12700">
            <a:solidFill>
              <a:srgbClr val="000000"/>
            </a:solidFill>
            <a:round/>
            <a:headEnd/>
            <a:tailEnd/>
          </a:ln>
        </p:spPr>
        <p:txBody>
          <a:bodyPr wrap="none" anchor="ctr"/>
          <a:lstStyle/>
          <a:p>
            <a:endParaRPr lang="en-US"/>
          </a:p>
        </p:txBody>
      </p:sp>
      <p:sp>
        <p:nvSpPr>
          <p:cNvPr id="11304" name="Line 40"/>
          <p:cNvSpPr>
            <a:spLocks noChangeShapeType="1"/>
          </p:cNvSpPr>
          <p:nvPr/>
        </p:nvSpPr>
        <p:spPr bwMode="auto">
          <a:xfrm flipH="1">
            <a:off x="1538288" y="5837238"/>
            <a:ext cx="174625" cy="0"/>
          </a:xfrm>
          <a:prstGeom prst="line">
            <a:avLst/>
          </a:prstGeom>
          <a:noFill/>
          <a:ln w="12700">
            <a:solidFill>
              <a:srgbClr val="000000"/>
            </a:solidFill>
            <a:round/>
            <a:headEnd/>
            <a:tailEnd/>
          </a:ln>
        </p:spPr>
        <p:txBody>
          <a:bodyPr wrap="none" anchor="ctr"/>
          <a:lstStyle/>
          <a:p>
            <a:endParaRPr lang="en-US"/>
          </a:p>
        </p:txBody>
      </p:sp>
      <p:sp>
        <p:nvSpPr>
          <p:cNvPr id="11305" name="Line 41"/>
          <p:cNvSpPr>
            <a:spLocks noChangeShapeType="1"/>
          </p:cNvSpPr>
          <p:nvPr/>
        </p:nvSpPr>
        <p:spPr bwMode="auto">
          <a:xfrm flipH="1">
            <a:off x="1565275" y="5807075"/>
            <a:ext cx="147638" cy="0"/>
          </a:xfrm>
          <a:prstGeom prst="line">
            <a:avLst/>
          </a:prstGeom>
          <a:noFill/>
          <a:ln w="12700">
            <a:solidFill>
              <a:srgbClr val="000000"/>
            </a:solidFill>
            <a:round/>
            <a:headEnd/>
            <a:tailEnd/>
          </a:ln>
        </p:spPr>
        <p:txBody>
          <a:bodyPr wrap="none" anchor="ctr"/>
          <a:lstStyle/>
          <a:p>
            <a:endParaRPr lang="en-US"/>
          </a:p>
        </p:txBody>
      </p:sp>
      <p:sp>
        <p:nvSpPr>
          <p:cNvPr id="42" name="Text Box 42"/>
          <p:cNvSpPr txBox="1">
            <a:spLocks noChangeArrowheads="1"/>
          </p:cNvSpPr>
          <p:nvPr/>
        </p:nvSpPr>
        <p:spPr bwMode="auto">
          <a:xfrm>
            <a:off x="1887538" y="5672138"/>
            <a:ext cx="484187" cy="2349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 nm</a:t>
            </a:r>
          </a:p>
        </p:txBody>
      </p:sp>
      <p:sp>
        <p:nvSpPr>
          <p:cNvPr id="43" name="Text Box 43"/>
          <p:cNvSpPr txBox="1">
            <a:spLocks noChangeArrowheads="1"/>
          </p:cNvSpPr>
          <p:nvPr/>
        </p:nvSpPr>
        <p:spPr bwMode="auto">
          <a:xfrm>
            <a:off x="1995488" y="3565525"/>
            <a:ext cx="727075" cy="387350"/>
          </a:xfrm>
          <a:prstGeom prst="rect">
            <a:avLst/>
          </a:prstGeom>
          <a:noFill/>
          <a:ln w="9525">
            <a:noFill/>
            <a:miter lim="800000"/>
            <a:headEnd/>
            <a:tailEnd/>
          </a:ln>
          <a:effectLst/>
        </p:spPr>
        <p:txBody>
          <a:bodyPr wrap="none" lIns="82058" tIns="41029" rIns="82058" bIns="41029">
            <a:spAutoFit/>
          </a:bodyPr>
          <a:lstStyle/>
          <a:p>
            <a:pPr algn="l" defTabSz="820738" eaLnBrk="0" hangingPunct="0">
              <a:lnSpc>
                <a:spcPct val="93000"/>
              </a:lnSpc>
              <a:buClr>
                <a:srgbClr val="FFFFFF"/>
              </a:buClr>
              <a:buSzPct val="100000"/>
              <a:buFont typeface="Arial" charset="0"/>
              <a:buNone/>
              <a:defRPr/>
            </a:pPr>
            <a:r>
              <a:rPr lang="en-US" sz="1000" b="1">
                <a:solidFill>
                  <a:srgbClr val="000000"/>
                </a:solidFill>
                <a:effectLst>
                  <a:outerShdw blurRad="38100" dist="38100" dir="2700000" algn="tl">
                    <a:srgbClr val="FFFFFF"/>
                  </a:outerShdw>
                </a:effectLst>
              </a:rPr>
              <a:t>1 </a:t>
            </a:r>
            <a:r>
              <a:rPr lang="el-GR" sz="1000" b="1">
                <a:solidFill>
                  <a:srgbClr val="000000"/>
                </a:solidFill>
                <a:effectLst>
                  <a:outerShdw blurRad="38100" dist="38100" dir="2700000" algn="tl">
                    <a:srgbClr val="FFFFFF"/>
                  </a:outerShdw>
                </a:effectLst>
              </a:rPr>
              <a:t>μ</a:t>
            </a:r>
            <a:r>
              <a:rPr lang="en-US" sz="1000" b="1">
                <a:solidFill>
                  <a:srgbClr val="000000"/>
                </a:solidFill>
                <a:effectLst>
                  <a:outerShdw blurRad="38100" dist="38100" dir="2700000" algn="tl">
                    <a:srgbClr val="FFFFFF"/>
                  </a:outerShdw>
                </a:effectLst>
              </a:rPr>
              <a:t>m</a:t>
            </a:r>
            <a:endParaRPr lang="el-GR" sz="1000" b="1">
              <a:solidFill>
                <a:srgbClr val="000000"/>
              </a:solidFill>
              <a:effectLst>
                <a:outerShdw blurRad="38100" dist="38100" dir="2700000" algn="tl">
                  <a:srgbClr val="FFFFFF"/>
                </a:outerShdw>
              </a:effectLst>
            </a:endParaRPr>
          </a:p>
          <a:p>
            <a:pPr algn="l" defTabSz="820738" eaLnBrk="0" hangingPunct="0">
              <a:lnSpc>
                <a:spcPct val="93000"/>
              </a:lnSpc>
              <a:buClr>
                <a:srgbClr val="FFFFFF"/>
              </a:buClr>
              <a:buSzPct val="100000"/>
              <a:buFont typeface="Arial" charset="0"/>
              <a:buNone/>
              <a:defRPr/>
            </a:pPr>
            <a:r>
              <a:rPr lang="en-US" sz="1000" b="1">
                <a:solidFill>
                  <a:srgbClr val="000000"/>
                </a:solidFill>
                <a:effectLst>
                  <a:outerShdw blurRad="38100" dist="38100" dir="2700000" algn="tl">
                    <a:srgbClr val="FFFFFF"/>
                  </a:outerShdw>
                </a:effectLst>
              </a:rPr>
              <a:t>1000 nm</a:t>
            </a:r>
          </a:p>
        </p:txBody>
      </p:sp>
      <p:sp>
        <p:nvSpPr>
          <p:cNvPr id="44" name="Text Box 44"/>
          <p:cNvSpPr txBox="1">
            <a:spLocks noChangeArrowheads="1"/>
          </p:cNvSpPr>
          <p:nvPr/>
        </p:nvSpPr>
        <p:spPr bwMode="auto">
          <a:xfrm>
            <a:off x="1905000" y="1570038"/>
            <a:ext cx="1858963" cy="387350"/>
          </a:xfrm>
          <a:prstGeom prst="rect">
            <a:avLst/>
          </a:prstGeom>
          <a:noFill/>
          <a:ln w="9525">
            <a:noFill/>
            <a:miter lim="800000"/>
            <a:headEnd/>
            <a:tailEnd/>
          </a:ln>
          <a:effectLst/>
        </p:spPr>
        <p:txBody>
          <a:bodyPr lIns="82058" tIns="41029" rIns="82058" bIns="41029">
            <a:spAutoFit/>
          </a:bodyPr>
          <a:lstStyle/>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0.1 cm</a:t>
            </a:r>
          </a:p>
          <a:p>
            <a:pPr algn="l" defTabSz="820738" eaLnBrk="0" hangingPunct="0">
              <a:lnSpc>
                <a:spcPct val="93000"/>
              </a:lnSpc>
              <a:buClr>
                <a:srgbClr val="FFFFFF"/>
              </a:buClr>
              <a:buSzPct val="100000"/>
              <a:buFont typeface="Arial" pitchFamily="34" charset="0"/>
              <a:buNone/>
              <a:defRPr/>
            </a:pPr>
            <a:r>
              <a:rPr lang="en-US" sz="1000" b="1">
                <a:solidFill>
                  <a:srgbClr val="000000"/>
                </a:solidFill>
                <a:effectLst>
                  <a:outerShdw blurRad="38100" dist="38100" dir="2700000" algn="tl">
                    <a:srgbClr val="FFFFFF"/>
                  </a:outerShdw>
                </a:effectLst>
                <a:latin typeface="Arial" pitchFamily="34" charset="0"/>
              </a:rPr>
              <a:t>1 mm</a:t>
            </a:r>
          </a:p>
        </p:txBody>
      </p:sp>
      <p:pic>
        <p:nvPicPr>
          <p:cNvPr id="45" name="Picture 46" descr="FMPro(3)"/>
          <p:cNvPicPr>
            <a:picLocks noChangeAspect="1" noChangeArrowheads="1"/>
          </p:cNvPicPr>
          <p:nvPr/>
        </p:nvPicPr>
        <p:blipFill>
          <a:blip r:embed="rId2"/>
          <a:srcRect/>
          <a:stretch>
            <a:fillRect/>
          </a:stretch>
        </p:blipFill>
        <p:spPr bwMode="auto">
          <a:xfrm>
            <a:off x="7162800" y="990600"/>
            <a:ext cx="1911350" cy="1295400"/>
          </a:xfrm>
          <a:prstGeom prst="rect">
            <a:avLst/>
          </a:prstGeom>
          <a:noFill/>
          <a:effectLst>
            <a:glow rad="228600">
              <a:schemeClr val="accent3">
                <a:satMod val="175000"/>
                <a:alpha val="40000"/>
              </a:schemeClr>
            </a:glow>
          </a:effectLst>
        </p:spPr>
      </p:pic>
      <p:sp>
        <p:nvSpPr>
          <p:cNvPr id="46" name="Rectangle 47"/>
          <p:cNvSpPr>
            <a:spLocks noChangeArrowheads="1"/>
          </p:cNvSpPr>
          <p:nvPr/>
        </p:nvSpPr>
        <p:spPr bwMode="auto">
          <a:xfrm>
            <a:off x="5105400" y="1447800"/>
            <a:ext cx="2057400" cy="526058"/>
          </a:xfrm>
          <a:prstGeom prst="rect">
            <a:avLst/>
          </a:prstGeom>
          <a:noFill/>
          <a:ln w="9525">
            <a:noFill/>
            <a:miter lim="800000"/>
            <a:headEnd/>
            <a:tailEnd/>
          </a:ln>
          <a:effectLst/>
        </p:spPr>
        <p:txBody>
          <a:bodyPr wrap="square" lIns="82058" tIns="41029" rIns="82058" bIns="41029">
            <a:spAutoFit/>
          </a:bodyPr>
          <a:lstStyle/>
          <a:p>
            <a:pPr defTabSz="820738" eaLnBrk="0" hangingPunct="0">
              <a:lnSpc>
                <a:spcPct val="80000"/>
              </a:lnSpc>
              <a:buClr>
                <a:srgbClr val="FFFFFF"/>
              </a:buClr>
              <a:buSzPct val="100000"/>
              <a:buFont typeface="Arial" pitchFamily="34" charset="0"/>
              <a:buNone/>
              <a:defRPr/>
            </a:pPr>
            <a:r>
              <a:rPr lang="en-US" dirty="0">
                <a:latin typeface="Arial" pitchFamily="34" charset="0"/>
              </a:rPr>
              <a:t>Head of a pin </a:t>
            </a:r>
            <a:r>
              <a:rPr lang="en-US" b="1" dirty="0" smtClean="0">
                <a:solidFill>
                  <a:srgbClr val="00B0F0"/>
                </a:solidFill>
                <a:effectLst>
                  <a:outerShdw blurRad="38100" dist="38100" dir="2700000" algn="tl">
                    <a:srgbClr val="000000"/>
                  </a:outerShdw>
                </a:effectLst>
                <a:latin typeface="Times New Roman" pitchFamily="18" charset="0"/>
                <a:cs typeface="Times New Roman" pitchFamily="18" charset="0"/>
              </a:rPr>
              <a:t>1mm=1,000,000nm</a:t>
            </a:r>
            <a:endParaRPr lang="en-US" b="1" dirty="0">
              <a:solidFill>
                <a:srgbClr val="00B0F0"/>
              </a:solidFill>
              <a:effectLst>
                <a:outerShdw blurRad="38100" dist="38100" dir="2700000" algn="tl">
                  <a:srgbClr val="000000"/>
                </a:outerShdw>
              </a:effectLst>
              <a:latin typeface="Times New Roman" pitchFamily="18" charset="0"/>
              <a:cs typeface="Times New Roman" pitchFamily="18" charset="0"/>
            </a:endParaRPr>
          </a:p>
        </p:txBody>
      </p:sp>
      <p:sp>
        <p:nvSpPr>
          <p:cNvPr id="47" name="Rectangle 48"/>
          <p:cNvSpPr>
            <a:spLocks noChangeArrowheads="1"/>
          </p:cNvSpPr>
          <p:nvPr/>
        </p:nvSpPr>
        <p:spPr bwMode="auto">
          <a:xfrm>
            <a:off x="4876800" y="3746501"/>
            <a:ext cx="2481544" cy="821523"/>
          </a:xfrm>
          <a:prstGeom prst="rect">
            <a:avLst/>
          </a:prstGeom>
          <a:noFill/>
          <a:ln w="9525">
            <a:noFill/>
            <a:miter lim="800000"/>
            <a:headEnd/>
            <a:tailEnd/>
          </a:ln>
          <a:effectLst/>
        </p:spPr>
        <p:txBody>
          <a:bodyPr wrap="square" lIns="82058" tIns="41029" rIns="82058" bIns="41029">
            <a:spAutoFit/>
          </a:bodyPr>
          <a:lstStyle/>
          <a:p>
            <a:pPr defTabSz="820738" eaLnBrk="0" hangingPunct="0">
              <a:lnSpc>
                <a:spcPct val="80000"/>
              </a:lnSpc>
              <a:buClr>
                <a:srgbClr val="FFFFFF"/>
              </a:buClr>
              <a:buSzPct val="100000"/>
              <a:buFont typeface="Arial" pitchFamily="34" charset="0"/>
              <a:buNone/>
              <a:defRPr/>
            </a:pPr>
            <a:r>
              <a:rPr lang="en-US" sz="2000" dirty="0">
                <a:latin typeface="Arial" pitchFamily="34" charset="0"/>
              </a:rPr>
              <a:t>Length of the red</a:t>
            </a:r>
          </a:p>
          <a:p>
            <a:pPr defTabSz="820738" eaLnBrk="0" hangingPunct="0">
              <a:lnSpc>
                <a:spcPct val="80000"/>
              </a:lnSpc>
              <a:buClr>
                <a:srgbClr val="FFFFFF"/>
              </a:buClr>
              <a:buSzPct val="100000"/>
              <a:buFont typeface="Arial" pitchFamily="34" charset="0"/>
              <a:buNone/>
              <a:defRPr/>
            </a:pPr>
            <a:r>
              <a:rPr lang="en-US" sz="2000" dirty="0">
                <a:latin typeface="Arial" pitchFamily="34" charset="0"/>
              </a:rPr>
              <a:t> blood cell</a:t>
            </a:r>
          </a:p>
          <a:p>
            <a:pPr defTabSz="820738" eaLnBrk="0" hangingPunct="0">
              <a:lnSpc>
                <a:spcPct val="80000"/>
              </a:lnSpc>
              <a:buClr>
                <a:srgbClr val="FFFFFF"/>
              </a:buClr>
              <a:buSzPct val="100000"/>
              <a:buFont typeface="Arial" pitchFamily="34" charset="0"/>
              <a:buNone/>
              <a:defRPr/>
            </a:pPr>
            <a:r>
              <a:rPr lang="en-US" sz="2000" b="1" dirty="0">
                <a:solidFill>
                  <a:srgbClr val="00B0F0"/>
                </a:solidFill>
                <a:effectLst>
                  <a:outerShdw blurRad="38100" dist="38100" dir="2700000" algn="tl">
                    <a:srgbClr val="000000"/>
                  </a:outerShdw>
                </a:effectLst>
                <a:latin typeface="Times New Roman" pitchFamily="18" charset="0"/>
                <a:cs typeface="Times New Roman" pitchFamily="18" charset="0"/>
              </a:rPr>
              <a:t>2,000 nm</a:t>
            </a:r>
          </a:p>
        </p:txBody>
      </p:sp>
      <p:pic>
        <p:nvPicPr>
          <p:cNvPr id="48" name="Picture 49" descr="em32"/>
          <p:cNvPicPr>
            <a:picLocks noChangeAspect="1" noChangeArrowheads="1"/>
          </p:cNvPicPr>
          <p:nvPr/>
        </p:nvPicPr>
        <p:blipFill>
          <a:blip r:embed="rId3"/>
          <a:srcRect l="409" t="14008" r="-2"/>
          <a:stretch>
            <a:fillRect/>
          </a:stretch>
        </p:blipFill>
        <p:spPr bwMode="auto">
          <a:xfrm>
            <a:off x="7170761" y="3152775"/>
            <a:ext cx="1905000" cy="1495425"/>
          </a:xfrm>
          <a:prstGeom prst="rect">
            <a:avLst/>
          </a:prstGeom>
          <a:noFill/>
          <a:ln w="9525">
            <a:noFill/>
            <a:miter lim="800000"/>
            <a:headEnd/>
            <a:tailEnd/>
          </a:ln>
          <a:effectLst>
            <a:glow rad="228600">
              <a:schemeClr val="accent3">
                <a:satMod val="175000"/>
                <a:alpha val="40000"/>
              </a:schemeClr>
            </a:glow>
          </a:effectLst>
        </p:spPr>
      </p:pic>
      <p:sp>
        <p:nvSpPr>
          <p:cNvPr id="49" name="Text Box 51"/>
          <p:cNvSpPr txBox="1">
            <a:spLocks noChangeArrowheads="1"/>
          </p:cNvSpPr>
          <p:nvPr/>
        </p:nvSpPr>
        <p:spPr bwMode="auto">
          <a:xfrm>
            <a:off x="5562600" y="5029200"/>
            <a:ext cx="1309688" cy="766763"/>
          </a:xfrm>
          <a:prstGeom prst="rect">
            <a:avLst/>
          </a:prstGeom>
          <a:noFill/>
          <a:ln w="9525">
            <a:noFill/>
            <a:miter lim="800000"/>
            <a:headEnd/>
            <a:tailEnd/>
          </a:ln>
          <a:effectLst/>
        </p:spPr>
        <p:txBody>
          <a:bodyPr lIns="82058" tIns="41029" rIns="82058" bIns="41029">
            <a:spAutoFit/>
          </a:bodyPr>
          <a:lstStyle/>
          <a:p>
            <a:pPr defTabSz="820738" eaLnBrk="0" hangingPunct="0">
              <a:lnSpc>
                <a:spcPct val="80000"/>
              </a:lnSpc>
              <a:buClr>
                <a:srgbClr val="FFFFFF"/>
              </a:buClr>
              <a:buSzPct val="100000"/>
              <a:buFont typeface="Arial" pitchFamily="34" charset="0"/>
              <a:buNone/>
              <a:defRPr/>
            </a:pPr>
            <a:r>
              <a:rPr lang="en-US" sz="1600" b="1" dirty="0">
                <a:effectLst>
                  <a:outerShdw blurRad="38100" dist="38100" dir="2700000" algn="tl">
                    <a:srgbClr val="000000"/>
                  </a:outerShdw>
                </a:effectLst>
                <a:latin typeface="Times New Roman" pitchFamily="18" charset="0"/>
                <a:cs typeface="Times New Roman" pitchFamily="18" charset="0"/>
              </a:rPr>
              <a:t>DNA</a:t>
            </a:r>
          </a:p>
          <a:p>
            <a:pPr defTabSz="820738" eaLnBrk="0" hangingPunct="0">
              <a:lnSpc>
                <a:spcPct val="93000"/>
              </a:lnSpc>
              <a:buClr>
                <a:srgbClr val="FFFFFF"/>
              </a:buClr>
              <a:buSzPct val="100000"/>
              <a:buFont typeface="Arial" pitchFamily="34" charset="0"/>
              <a:buNone/>
              <a:defRPr/>
            </a:pPr>
            <a:r>
              <a:rPr lang="en-US" sz="1600" b="1" dirty="0">
                <a:solidFill>
                  <a:srgbClr val="00B0F0"/>
                </a:solidFill>
                <a:effectLst>
                  <a:outerShdw blurRad="38100" dist="38100" dir="2700000" algn="tl">
                    <a:srgbClr val="000000"/>
                  </a:outerShdw>
                </a:effectLst>
                <a:latin typeface="Times New Roman" pitchFamily="18" charset="0"/>
                <a:cs typeface="Times New Roman" pitchFamily="18" charset="0"/>
              </a:rPr>
              <a:t>~2.5 nm width</a:t>
            </a:r>
          </a:p>
        </p:txBody>
      </p:sp>
      <p:grpSp>
        <p:nvGrpSpPr>
          <p:cNvPr id="3" name="Group 52"/>
          <p:cNvGrpSpPr>
            <a:grpSpLocks/>
          </p:cNvGrpSpPr>
          <p:nvPr/>
        </p:nvGrpSpPr>
        <p:grpSpPr bwMode="auto">
          <a:xfrm>
            <a:off x="7162800" y="4800600"/>
            <a:ext cx="1981200" cy="1798637"/>
            <a:chOff x="65" y="4806"/>
            <a:chExt cx="581" cy="479"/>
          </a:xfrm>
          <a:effectLst>
            <a:glow rad="228600">
              <a:schemeClr val="accent3">
                <a:satMod val="175000"/>
                <a:alpha val="40000"/>
              </a:schemeClr>
            </a:glow>
          </a:effectLst>
        </p:grpSpPr>
        <p:pic>
          <p:nvPicPr>
            <p:cNvPr id="51" name="Picture 53" descr="dna56"/>
            <p:cNvPicPr>
              <a:picLocks noChangeAspect="1" noChangeArrowheads="1"/>
            </p:cNvPicPr>
            <p:nvPr/>
          </p:nvPicPr>
          <p:blipFill>
            <a:blip r:embed="rId4"/>
            <a:srcRect l="22345" t="14986" r="7132" b="26976"/>
            <a:stretch>
              <a:fillRect/>
            </a:stretch>
          </p:blipFill>
          <p:spPr bwMode="auto">
            <a:xfrm>
              <a:off x="315" y="4806"/>
              <a:ext cx="331" cy="476"/>
            </a:xfrm>
            <a:prstGeom prst="rect">
              <a:avLst/>
            </a:prstGeom>
            <a:noFill/>
          </p:spPr>
        </p:pic>
        <p:pic>
          <p:nvPicPr>
            <p:cNvPr id="52" name="Picture 54" descr="dna27"/>
            <p:cNvPicPr>
              <a:picLocks noChangeAspect="1" noChangeArrowheads="1"/>
            </p:cNvPicPr>
            <p:nvPr/>
          </p:nvPicPr>
          <p:blipFill>
            <a:blip r:embed="rId5" cstate="print"/>
            <a:srcRect/>
            <a:stretch>
              <a:fillRect/>
            </a:stretch>
          </p:blipFill>
          <p:spPr bwMode="auto">
            <a:xfrm>
              <a:off x="65" y="4806"/>
              <a:ext cx="246" cy="479"/>
            </a:xfrm>
            <a:prstGeom prst="rect">
              <a:avLst/>
            </a:prstGeom>
            <a:noFill/>
          </p:spPr>
        </p:pic>
      </p:grpSp>
      <p:sp>
        <p:nvSpPr>
          <p:cNvPr id="53" name="Rectangle 55"/>
          <p:cNvSpPr>
            <a:spLocks noChangeArrowheads="1"/>
          </p:cNvSpPr>
          <p:nvPr/>
        </p:nvSpPr>
        <p:spPr bwMode="auto">
          <a:xfrm>
            <a:off x="5105400" y="2390775"/>
            <a:ext cx="2057400" cy="1067744"/>
          </a:xfrm>
          <a:prstGeom prst="rect">
            <a:avLst/>
          </a:prstGeom>
          <a:noFill/>
          <a:ln w="9525">
            <a:noFill/>
            <a:miter lim="800000"/>
            <a:headEnd/>
            <a:tailEnd/>
          </a:ln>
          <a:effectLst/>
        </p:spPr>
        <p:txBody>
          <a:bodyPr lIns="82058" tIns="41029" rIns="82058" bIns="41029">
            <a:spAutoFit/>
          </a:bodyPr>
          <a:lstStyle/>
          <a:p>
            <a:pPr defTabSz="820738" eaLnBrk="0" hangingPunct="0">
              <a:lnSpc>
                <a:spcPct val="80000"/>
              </a:lnSpc>
              <a:buClr>
                <a:srgbClr val="FFFFFF"/>
              </a:buClr>
              <a:buSzPct val="100000"/>
              <a:buFont typeface="Arial" pitchFamily="34" charset="0"/>
              <a:buNone/>
              <a:defRPr/>
            </a:pPr>
            <a:r>
              <a:rPr lang="en-US" sz="2000" dirty="0">
                <a:latin typeface="Arial" pitchFamily="34" charset="0"/>
              </a:rPr>
              <a:t>thickness of a human hair</a:t>
            </a:r>
          </a:p>
          <a:p>
            <a:pPr defTabSz="820738" eaLnBrk="0" hangingPunct="0">
              <a:lnSpc>
                <a:spcPct val="80000"/>
              </a:lnSpc>
              <a:buClr>
                <a:srgbClr val="FFFFFF"/>
              </a:buClr>
              <a:buSzPct val="100000"/>
              <a:buFont typeface="Arial" pitchFamily="34" charset="0"/>
              <a:buNone/>
              <a:defRPr/>
            </a:pPr>
            <a:r>
              <a:rPr lang="en-US" sz="2000" b="1" dirty="0">
                <a:solidFill>
                  <a:srgbClr val="00B0F0"/>
                </a:solidFill>
                <a:latin typeface="Arial" pitchFamily="34" charset="0"/>
              </a:rPr>
              <a:t>10,000 nm</a:t>
            </a:r>
          </a:p>
          <a:p>
            <a:pPr defTabSz="820738" eaLnBrk="0" hangingPunct="0">
              <a:lnSpc>
                <a:spcPct val="80000"/>
              </a:lnSpc>
              <a:buClr>
                <a:srgbClr val="FFFFFF"/>
              </a:buClr>
              <a:buSzPct val="100000"/>
              <a:buFont typeface="Arial" pitchFamily="34" charset="0"/>
              <a:buNone/>
              <a:defRPr/>
            </a:pPr>
            <a:endParaRPr lang="en-US" sz="20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pic>
        <p:nvPicPr>
          <p:cNvPr id="54" name="Picture 56" descr="Hair_br"/>
          <p:cNvPicPr>
            <a:picLocks noChangeAspect="1" noChangeArrowheads="1"/>
          </p:cNvPicPr>
          <p:nvPr/>
        </p:nvPicPr>
        <p:blipFill>
          <a:blip r:embed="rId6"/>
          <a:srcRect/>
          <a:stretch>
            <a:fillRect/>
          </a:stretch>
        </p:blipFill>
        <p:spPr bwMode="auto">
          <a:xfrm>
            <a:off x="7162800" y="2438400"/>
            <a:ext cx="1826264" cy="609600"/>
          </a:xfrm>
          <a:prstGeom prst="rect">
            <a:avLst/>
          </a:prstGeom>
          <a:noFill/>
          <a:effectLst>
            <a:glow rad="228600">
              <a:schemeClr val="accent3">
                <a:satMod val="175000"/>
                <a:alpha val="40000"/>
              </a:schemeClr>
            </a:glow>
          </a:effectLst>
        </p:spPr>
      </p:pic>
      <p:sp>
        <p:nvSpPr>
          <p:cNvPr id="55" name="Text Box 57"/>
          <p:cNvSpPr txBox="1">
            <a:spLocks noChangeArrowheads="1"/>
          </p:cNvSpPr>
          <p:nvPr/>
        </p:nvSpPr>
        <p:spPr bwMode="auto">
          <a:xfrm>
            <a:off x="3124201" y="3505200"/>
            <a:ext cx="2667000" cy="435825"/>
          </a:xfrm>
          <a:prstGeom prst="rect">
            <a:avLst/>
          </a:prstGeom>
          <a:noFill/>
          <a:ln w="9525">
            <a:noFill/>
            <a:miter lim="800000"/>
            <a:headEnd/>
            <a:tailEnd/>
          </a:ln>
          <a:effectLst/>
        </p:spPr>
        <p:txBody>
          <a:bodyPr wrap="square">
            <a:spAutoFit/>
          </a:bodyPr>
          <a:lstStyle/>
          <a:p>
            <a:pPr algn="l" eaLnBrk="0" hangingPunct="0">
              <a:lnSpc>
                <a:spcPct val="93000"/>
              </a:lnSpc>
              <a:spcBef>
                <a:spcPct val="50000"/>
              </a:spcBef>
              <a:buClr>
                <a:srgbClr val="FFFFFF"/>
              </a:buClr>
              <a:buSzPct val="100000"/>
              <a:buFont typeface="Arial" pitchFamily="34" charset="0"/>
              <a:buNone/>
              <a:defRPr/>
            </a:pPr>
            <a:endParaRPr lang="en-CA" sz="2400" b="1">
              <a:solidFill>
                <a:srgbClr val="FFFF00"/>
              </a:solidFill>
              <a:effectLst>
                <a:outerShdw blurRad="38100" dist="38100" dir="2700000" algn="tl">
                  <a:srgbClr val="000000"/>
                </a:outerShdw>
              </a:effectLst>
              <a:latin typeface="Arial" pitchFamily="34" charset="0"/>
            </a:endParaRPr>
          </a:p>
        </p:txBody>
      </p:sp>
      <p:grpSp>
        <p:nvGrpSpPr>
          <p:cNvPr id="11318" name="Group 58"/>
          <p:cNvGrpSpPr>
            <a:grpSpLocks/>
          </p:cNvGrpSpPr>
          <p:nvPr/>
        </p:nvGrpSpPr>
        <p:grpSpPr bwMode="auto">
          <a:xfrm>
            <a:off x="2590800" y="4191000"/>
            <a:ext cx="1809750" cy="1557338"/>
            <a:chOff x="1753" y="2801"/>
            <a:chExt cx="1088" cy="834"/>
          </a:xfrm>
        </p:grpSpPr>
        <p:sp>
          <p:nvSpPr>
            <p:cNvPr id="11320" name="Text Box 59"/>
            <p:cNvSpPr txBox="1">
              <a:spLocks noChangeArrowheads="1"/>
            </p:cNvSpPr>
            <p:nvPr/>
          </p:nvSpPr>
          <p:spPr bwMode="auto">
            <a:xfrm>
              <a:off x="1753" y="3477"/>
              <a:ext cx="1088" cy="158"/>
            </a:xfrm>
            <a:prstGeom prst="rect">
              <a:avLst/>
            </a:prstGeom>
            <a:noFill/>
            <a:ln w="9525">
              <a:noFill/>
              <a:miter lim="800000"/>
              <a:headEnd/>
              <a:tailEnd/>
            </a:ln>
          </p:spPr>
          <p:txBody>
            <a:bodyPr wrap="none" lIns="82058" tIns="41029" rIns="82058" bIns="41029">
              <a:spAutoFit/>
            </a:bodyPr>
            <a:lstStyle/>
            <a:p>
              <a:pPr algn="l" defTabSz="820738" eaLnBrk="0" hangingPunct="0">
                <a:lnSpc>
                  <a:spcPct val="93000"/>
                </a:lnSpc>
                <a:buClr>
                  <a:srgbClr val="FFFFFF"/>
                </a:buClr>
                <a:buSzPct val="100000"/>
                <a:buFont typeface="Arial" charset="0"/>
                <a:buNone/>
              </a:pPr>
              <a:r>
                <a:rPr lang="en-US" sz="1400" b="1">
                  <a:solidFill>
                    <a:srgbClr val="FF0000"/>
                  </a:solidFill>
                </a:rPr>
                <a:t>1 nanometer (nm)</a:t>
              </a:r>
              <a:endParaRPr lang="en-US" sz="1400" b="1">
                <a:solidFill>
                  <a:srgbClr val="000000"/>
                </a:solidFill>
              </a:endParaRPr>
            </a:p>
          </p:txBody>
        </p:sp>
        <p:sp>
          <p:nvSpPr>
            <p:cNvPr id="11321" name="Rectangle 60"/>
            <p:cNvSpPr>
              <a:spLocks noChangeArrowheads="1"/>
            </p:cNvSpPr>
            <p:nvPr/>
          </p:nvSpPr>
          <p:spPr bwMode="auto">
            <a:xfrm>
              <a:off x="1784" y="2801"/>
              <a:ext cx="978" cy="158"/>
            </a:xfrm>
            <a:prstGeom prst="rect">
              <a:avLst/>
            </a:prstGeom>
            <a:noFill/>
            <a:ln w="9525">
              <a:noFill/>
              <a:miter lim="800000"/>
              <a:headEnd/>
              <a:tailEnd/>
            </a:ln>
          </p:spPr>
          <p:txBody>
            <a:bodyPr wrap="none" lIns="82058" tIns="41029" rIns="82058" bIns="41029">
              <a:spAutoFit/>
            </a:bodyPr>
            <a:lstStyle/>
            <a:p>
              <a:pPr algn="l" defTabSz="820738" eaLnBrk="0" hangingPunct="0">
                <a:lnSpc>
                  <a:spcPct val="93000"/>
                </a:lnSpc>
                <a:buClr>
                  <a:srgbClr val="FFFFFF"/>
                </a:buClr>
                <a:buSzPct val="100000"/>
                <a:buFont typeface="Arial" charset="0"/>
                <a:buNone/>
              </a:pPr>
              <a:r>
                <a:rPr lang="en-US" sz="1400" b="1">
                  <a:solidFill>
                    <a:srgbClr val="FF0000"/>
                  </a:solidFill>
                </a:rPr>
                <a:t>100 nanometers</a:t>
              </a:r>
            </a:p>
          </p:txBody>
        </p:sp>
        <p:sp>
          <p:nvSpPr>
            <p:cNvPr id="11322" name="Line 61"/>
            <p:cNvSpPr>
              <a:spLocks noChangeShapeType="1"/>
            </p:cNvSpPr>
            <p:nvPr/>
          </p:nvSpPr>
          <p:spPr bwMode="auto">
            <a:xfrm flipV="1">
              <a:off x="1920" y="2963"/>
              <a:ext cx="0" cy="576"/>
            </a:xfrm>
            <a:prstGeom prst="line">
              <a:avLst/>
            </a:prstGeom>
            <a:noFill/>
            <a:ln w="76200">
              <a:noFill/>
              <a:round/>
              <a:headEnd type="triangle" w="med" len="med"/>
              <a:tailEnd type="triangle" w="med" len="med"/>
            </a:ln>
          </p:spPr>
          <p:txBody>
            <a:bodyPr/>
            <a:lstStyle/>
            <a:p>
              <a:endParaRPr lang="en-US"/>
            </a:p>
          </p:txBody>
        </p:sp>
      </p:grpSp>
      <p:sp>
        <p:nvSpPr>
          <p:cNvPr id="11319" name="Text Box 63"/>
          <p:cNvSpPr txBox="1">
            <a:spLocks noChangeArrowheads="1"/>
          </p:cNvSpPr>
          <p:nvPr/>
        </p:nvSpPr>
        <p:spPr bwMode="auto">
          <a:xfrm>
            <a:off x="2590800" y="1905000"/>
            <a:ext cx="2667000" cy="1609415"/>
          </a:xfrm>
          <a:prstGeom prst="rect">
            <a:avLst/>
          </a:prstGeom>
          <a:solidFill>
            <a:srgbClr val="0033CC"/>
          </a:solidFill>
          <a:ln w="9525">
            <a:noFill/>
            <a:miter lim="800000"/>
            <a:headEnd/>
            <a:tailEnd/>
          </a:ln>
        </p:spPr>
        <p:txBody>
          <a:bodyPr wrap="square">
            <a:spAutoFit/>
          </a:bodyPr>
          <a:lstStyle/>
          <a:p>
            <a:pPr algn="l" eaLnBrk="0" hangingPunct="0">
              <a:lnSpc>
                <a:spcPct val="93000"/>
              </a:lnSpc>
              <a:buClr>
                <a:srgbClr val="FFFFFF"/>
              </a:buClr>
              <a:buSzPct val="100000"/>
              <a:buFont typeface="Arial" charset="0"/>
              <a:buNone/>
            </a:pPr>
            <a:endParaRPr lang="en-US" sz="1600" b="1" dirty="0">
              <a:solidFill>
                <a:srgbClr val="FFFF00"/>
              </a:solidFill>
              <a:latin typeface="Times New Roman" pitchFamily="18" charset="0"/>
              <a:cs typeface="Times New Roman" pitchFamily="18" charset="0"/>
            </a:endParaRPr>
          </a:p>
          <a:p>
            <a:pPr algn="l" eaLnBrk="0" hangingPunct="0">
              <a:lnSpc>
                <a:spcPct val="93000"/>
              </a:lnSpc>
              <a:buClr>
                <a:srgbClr val="FFFFFF"/>
              </a:buClr>
              <a:buSzPct val="100000"/>
              <a:buFont typeface="Arial" charset="0"/>
              <a:buNone/>
            </a:pPr>
            <a:r>
              <a:rPr lang="en-US" sz="1600" b="1" dirty="0">
                <a:solidFill>
                  <a:srgbClr val="FFFF00"/>
                </a:solidFill>
                <a:latin typeface="Times New Roman" pitchFamily="18" charset="0"/>
                <a:cs typeface="Times New Roman" pitchFamily="18" charset="0"/>
              </a:rPr>
              <a:t>Microbial cell: (1000 nm)   </a:t>
            </a:r>
          </a:p>
          <a:p>
            <a:pPr algn="l" eaLnBrk="0" hangingPunct="0">
              <a:lnSpc>
                <a:spcPct val="93000"/>
              </a:lnSpc>
              <a:buClr>
                <a:srgbClr val="FFFFFF"/>
              </a:buClr>
              <a:buSzPct val="100000"/>
              <a:buFont typeface="Arial" charset="0"/>
              <a:buNone/>
            </a:pPr>
            <a:r>
              <a:rPr lang="en-US" b="1" dirty="0">
                <a:solidFill>
                  <a:srgbClr val="FFFF00"/>
                </a:solidFill>
                <a:latin typeface="Times New Roman" pitchFamily="18" charset="0"/>
                <a:cs typeface="Times New Roman" pitchFamily="18" charset="0"/>
              </a:rPr>
              <a:t>Virus: 10-100 nm.</a:t>
            </a:r>
          </a:p>
          <a:p>
            <a:pPr algn="l" eaLnBrk="0" hangingPunct="0">
              <a:lnSpc>
                <a:spcPct val="93000"/>
              </a:lnSpc>
              <a:buClr>
                <a:srgbClr val="FFFFFF"/>
              </a:buClr>
              <a:buSzPct val="100000"/>
              <a:buFont typeface="Arial" charset="0"/>
              <a:buNone/>
            </a:pPr>
            <a:r>
              <a:rPr lang="en-US" b="1" dirty="0">
                <a:solidFill>
                  <a:srgbClr val="FFFF00"/>
                </a:solidFill>
                <a:latin typeface="Times New Roman" pitchFamily="18" charset="0"/>
                <a:cs typeface="Times New Roman" pitchFamily="18" charset="0"/>
              </a:rPr>
              <a:t>Hemoglobin: 7 nm.</a:t>
            </a:r>
          </a:p>
          <a:p>
            <a:pPr algn="l" eaLnBrk="0" hangingPunct="0">
              <a:lnSpc>
                <a:spcPct val="93000"/>
              </a:lnSpc>
              <a:buClr>
                <a:srgbClr val="FFFFFF"/>
              </a:buClr>
              <a:buSzPct val="100000"/>
              <a:buFont typeface="Arial" charset="0"/>
              <a:buNone/>
            </a:pPr>
            <a:r>
              <a:rPr lang="en-US" b="1" dirty="0">
                <a:solidFill>
                  <a:srgbClr val="FFFF00"/>
                </a:solidFill>
                <a:latin typeface="Times New Roman" pitchFamily="18" charset="0"/>
                <a:cs typeface="Times New Roman" pitchFamily="18" charset="0"/>
              </a:rPr>
              <a:t>Water (H</a:t>
            </a:r>
            <a:r>
              <a:rPr lang="en-US" b="1" baseline="-25000" dirty="0">
                <a:solidFill>
                  <a:srgbClr val="FFFF00"/>
                </a:solidFill>
                <a:latin typeface="Times New Roman" pitchFamily="18" charset="0"/>
                <a:cs typeface="Times New Roman" pitchFamily="18" charset="0"/>
              </a:rPr>
              <a:t>2</a:t>
            </a:r>
            <a:r>
              <a:rPr lang="en-US" b="1" dirty="0">
                <a:solidFill>
                  <a:srgbClr val="FFFF00"/>
                </a:solidFill>
                <a:latin typeface="Times New Roman" pitchFamily="18" charset="0"/>
                <a:cs typeface="Times New Roman" pitchFamily="18" charset="0"/>
              </a:rPr>
              <a:t>O): 0.2 nm</a:t>
            </a:r>
          </a:p>
          <a:p>
            <a:pPr algn="l" eaLnBrk="0" hangingPunct="0">
              <a:lnSpc>
                <a:spcPct val="93000"/>
              </a:lnSpc>
              <a:buClr>
                <a:srgbClr val="FFFFFF"/>
              </a:buClr>
              <a:buSzPct val="100000"/>
              <a:buFont typeface="Arial" charset="0"/>
              <a:buNone/>
            </a:pPr>
            <a:endParaRPr lang="en-US" sz="2000" b="1" dirty="0">
              <a:solidFill>
                <a:srgbClr val="FFFF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34400" cy="4419600"/>
          </a:xfrm>
        </p:spPr>
        <p:txBody>
          <a:bodyPr>
            <a:normAutofit/>
          </a:bodyPr>
          <a:lstStyle/>
          <a:p>
            <a:pPr algn="ctr"/>
            <a:r>
              <a:rPr lang="en-US" sz="4000" b="1" i="1" dirty="0" smtClean="0"/>
              <a:t>Immobilization of </a:t>
            </a:r>
            <a:r>
              <a:rPr lang="en-US" sz="4000" b="1" i="1" dirty="0" err="1" smtClean="0"/>
              <a:t>Cd</a:t>
            </a:r>
            <a:r>
              <a:rPr lang="en-US" sz="4000" b="1" i="1" dirty="0" smtClean="0"/>
              <a:t> and </a:t>
            </a:r>
            <a:r>
              <a:rPr lang="en-US" sz="4000" b="1" i="1" dirty="0" err="1" smtClean="0"/>
              <a:t>Pb</a:t>
            </a:r>
            <a:r>
              <a:rPr lang="en-US" sz="4000" b="1" i="1" dirty="0" smtClean="0"/>
              <a:t> in polluted soil</a:t>
            </a:r>
            <a:endParaRPr lang="en-US"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rmAutofit/>
          </a:bodyPr>
          <a:lstStyle/>
          <a:p>
            <a:pPr algn="ctr"/>
            <a:r>
              <a:rPr lang="en-US" sz="3200" b="1" i="1" dirty="0" smtClean="0"/>
              <a:t>Immobilization of </a:t>
            </a:r>
            <a:r>
              <a:rPr lang="en-US" sz="3200" b="1" i="1" dirty="0" err="1" smtClean="0"/>
              <a:t>Cd</a:t>
            </a:r>
            <a:r>
              <a:rPr lang="en-US" sz="3200" b="1" i="1" dirty="0" smtClean="0"/>
              <a:t> and </a:t>
            </a:r>
            <a:r>
              <a:rPr lang="en-US" sz="3200" b="1" i="1" dirty="0" err="1" smtClean="0"/>
              <a:t>Pb</a:t>
            </a:r>
            <a:r>
              <a:rPr lang="en-US" sz="3200" b="1" i="1" dirty="0" smtClean="0"/>
              <a:t> in polluted soil</a:t>
            </a:r>
            <a:endParaRPr lang="en-US" sz="3200" dirty="0"/>
          </a:p>
        </p:txBody>
      </p:sp>
      <p:sp>
        <p:nvSpPr>
          <p:cNvPr id="3" name="Content Placeholder 2"/>
          <p:cNvSpPr>
            <a:spLocks noGrp="1"/>
          </p:cNvSpPr>
          <p:nvPr>
            <p:ph idx="1"/>
          </p:nvPr>
        </p:nvSpPr>
        <p:spPr>
          <a:xfrm>
            <a:off x="0" y="1219200"/>
            <a:ext cx="9144000" cy="5334000"/>
          </a:xfrm>
        </p:spPr>
        <p:txBody>
          <a:bodyPr>
            <a:normAutofit/>
          </a:bodyPr>
          <a:lstStyle/>
          <a:p>
            <a:pPr>
              <a:buNone/>
            </a:pPr>
            <a:r>
              <a:rPr lang="en-US" sz="2800" b="1" dirty="0" smtClean="0"/>
              <a:t>- </a:t>
            </a:r>
            <a:r>
              <a:rPr lang="en-US" sz="2800" dirty="0" smtClean="0"/>
              <a:t>The heavy metals polluted soils were treated with </a:t>
            </a:r>
            <a:r>
              <a:rPr lang="en-US" sz="2800" dirty="0" err="1" smtClean="0"/>
              <a:t>nano</a:t>
            </a:r>
            <a:r>
              <a:rPr lang="en-US" sz="2800" dirty="0" smtClean="0"/>
              <a:t> particles at different ratios, 0, 0.1, 0.5 and 1%, and incubated for one month. During this period the samples were submitted to four cycling of wetting and drying.</a:t>
            </a:r>
            <a:br>
              <a:rPr lang="en-US" sz="2800" dirty="0" smtClean="0"/>
            </a:br>
            <a:r>
              <a:rPr lang="en-US" sz="2800" dirty="0" smtClean="0"/>
              <a:t/>
            </a:r>
            <a:br>
              <a:rPr lang="en-US" sz="2800" dirty="0" smtClean="0"/>
            </a:br>
            <a:r>
              <a:rPr lang="en-US" sz="2800" dirty="0" smtClean="0"/>
              <a:t>  </a:t>
            </a:r>
            <a:r>
              <a:rPr lang="en-US" sz="2800" i="1" dirty="0" smtClean="0"/>
              <a:t>- The samples were extracted using DTPA solution which is recommended to extract amount of metal represent the so called “ plant available </a:t>
            </a:r>
            <a:r>
              <a:rPr lang="en-US" sz="2800" i="1" dirty="0" err="1" smtClean="0"/>
              <a:t>Cd</a:t>
            </a:r>
            <a:r>
              <a:rPr lang="en-US" sz="2800" i="1" dirty="0" smtClean="0"/>
              <a:t> and </a:t>
            </a:r>
            <a:r>
              <a:rPr lang="en-US" sz="2800" i="1" dirty="0" err="1" smtClean="0"/>
              <a:t>Pb</a:t>
            </a:r>
            <a:r>
              <a:rPr lang="en-US" sz="2800" i="1" dirty="0" smtClean="0"/>
              <a:t>” in polluted soil</a:t>
            </a:r>
            <a:r>
              <a:rPr lang="en-US" b="1" dirty="0" smtClean="0"/>
              <a:t/>
            </a:r>
            <a:br>
              <a:rPr lang="en-US" b="1" dirty="0" smtClean="0"/>
            </a:br>
            <a:endParaRPr lang="en-US" b="1" dirty="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Autofit/>
          </a:bodyPr>
          <a:lstStyle/>
          <a:p>
            <a:pPr algn="ctr"/>
            <a:r>
              <a:rPr lang="en-US" sz="2800" b="1" i="1" dirty="0" smtClean="0">
                <a:solidFill>
                  <a:schemeClr val="tx1"/>
                </a:solidFill>
                <a:effectLst/>
              </a:rPr>
              <a:t>Table 5 : Plant available </a:t>
            </a:r>
            <a:r>
              <a:rPr lang="en-US" sz="2800" b="1" i="1" dirty="0" err="1" smtClean="0">
                <a:solidFill>
                  <a:schemeClr val="tx1"/>
                </a:solidFill>
                <a:effectLst/>
              </a:rPr>
              <a:t>Cd</a:t>
            </a:r>
            <a:r>
              <a:rPr lang="en-US" sz="2800" b="1" i="1" dirty="0" smtClean="0">
                <a:solidFill>
                  <a:schemeClr val="tx1"/>
                </a:solidFill>
                <a:effectLst/>
              </a:rPr>
              <a:t> (mg/kg) in polluted soils before and after treating with </a:t>
            </a:r>
            <a:r>
              <a:rPr lang="en-US" sz="2800" b="1" i="1" dirty="0" err="1" smtClean="0">
                <a:solidFill>
                  <a:schemeClr val="tx1"/>
                </a:solidFill>
                <a:effectLst/>
              </a:rPr>
              <a:t>Nano</a:t>
            </a:r>
            <a:r>
              <a:rPr lang="en-US" sz="2800" b="1" i="1" dirty="0" smtClean="0">
                <a:solidFill>
                  <a:schemeClr val="tx1"/>
                </a:solidFill>
                <a:effectLst/>
              </a:rPr>
              <a:t> particles .</a:t>
            </a:r>
            <a:r>
              <a:rPr lang="en-US" sz="2800" b="1" i="1" dirty="0" smtClean="0">
                <a:effectLst/>
              </a:rPr>
              <a:t/>
            </a:r>
            <a:br>
              <a:rPr lang="en-US" sz="2800" b="1" i="1" dirty="0" smtClean="0">
                <a:effectLst/>
              </a:rPr>
            </a:br>
            <a:endParaRPr lang="en-US" sz="2800" b="1" i="1" dirty="0">
              <a:effectLst/>
            </a:endParaRPr>
          </a:p>
        </p:txBody>
      </p:sp>
      <p:graphicFrame>
        <p:nvGraphicFramePr>
          <p:cNvPr id="4" name="Content Placeholder 3"/>
          <p:cNvGraphicFramePr>
            <a:graphicFrameLocks noGrp="1"/>
          </p:cNvGraphicFramePr>
          <p:nvPr>
            <p:ph idx="1"/>
          </p:nvPr>
        </p:nvGraphicFramePr>
        <p:xfrm>
          <a:off x="0" y="1344423"/>
          <a:ext cx="9144000" cy="5603414"/>
        </p:xfrm>
        <a:graphic>
          <a:graphicData uri="http://schemas.openxmlformats.org/drawingml/2006/table">
            <a:tbl>
              <a:tblPr firstRow="1" bandRow="1">
                <a:tableStyleId>{5C22544A-7EE6-4342-B048-85BDC9FD1C3A}</a:tableStyleId>
              </a:tblPr>
              <a:tblGrid>
                <a:gridCol w="1828800"/>
                <a:gridCol w="1219200"/>
                <a:gridCol w="1524000"/>
                <a:gridCol w="1524000"/>
                <a:gridCol w="1524000"/>
                <a:gridCol w="1524000"/>
              </a:tblGrid>
              <a:tr h="835518">
                <a:tc gridSpan="6">
                  <a:txBody>
                    <a:bodyPr/>
                    <a:lstStyle/>
                    <a:p>
                      <a:pPr algn="ctr"/>
                      <a:r>
                        <a:rPr lang="en-US" sz="2400" b="1" kern="1200" dirty="0" smtClean="0">
                          <a:solidFill>
                            <a:schemeClr val="tx2"/>
                          </a:solidFill>
                          <a:latin typeface="+mn-lt"/>
                          <a:ea typeface="+mn-ea"/>
                          <a:cs typeface="+mn-cs"/>
                        </a:rPr>
                        <a:t>DTPA- extractable </a:t>
                      </a:r>
                      <a:r>
                        <a:rPr lang="en-US" sz="2400" b="1" kern="1200" dirty="0" err="1" smtClean="0">
                          <a:solidFill>
                            <a:schemeClr val="tx2"/>
                          </a:solidFill>
                          <a:latin typeface="+mn-lt"/>
                          <a:ea typeface="+mn-ea"/>
                          <a:cs typeface="+mn-cs"/>
                        </a:rPr>
                        <a:t>Cd</a:t>
                      </a:r>
                      <a:r>
                        <a:rPr lang="en-US" sz="2400" b="1" kern="1200" dirty="0" smtClean="0">
                          <a:solidFill>
                            <a:schemeClr val="tx2"/>
                          </a:solidFill>
                          <a:latin typeface="+mn-lt"/>
                          <a:ea typeface="+mn-ea"/>
                          <a:cs typeface="+mn-cs"/>
                        </a:rPr>
                        <a:t> (mg/kg )</a:t>
                      </a:r>
                      <a:endParaRPr lang="en-US" sz="2400" b="1" dirty="0">
                        <a:solidFill>
                          <a:schemeClr val="tx2"/>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15686">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Treatment</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Rate of addition %</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Soil 1</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Soil 2</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Soil 3</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Soil 4</a:t>
                      </a:r>
                      <a:endParaRPr lang="en-US" sz="1800" b="1" dirty="0">
                        <a:latin typeface="+mj-lt"/>
                        <a:ea typeface="Times New Roman"/>
                        <a:cs typeface="Arial"/>
                      </a:endParaRPr>
                    </a:p>
                  </a:txBody>
                  <a:tcPr marL="68580" marR="68580" marT="0" marB="0" anchor="ctr"/>
                </a:tc>
              </a:tr>
              <a:tr h="607455">
                <a:tc rowSpan="4">
                  <a:txBody>
                    <a:bodyPr/>
                    <a:lstStyle/>
                    <a:p>
                      <a:pPr marL="0" marR="0" algn="ctr">
                        <a:lnSpc>
                          <a:spcPct val="115000"/>
                        </a:lnSpc>
                        <a:spcBef>
                          <a:spcPts val="0"/>
                        </a:spcBef>
                        <a:spcAft>
                          <a:spcPts val="1000"/>
                        </a:spcAft>
                      </a:pPr>
                      <a:endParaRPr lang="en-US" sz="1800" b="1">
                        <a:latin typeface="+mj-lt"/>
                        <a:ea typeface="Times New Roman"/>
                        <a:cs typeface="Arial"/>
                      </a:endParaRPr>
                    </a:p>
                    <a:p>
                      <a:pPr marL="0" marR="0">
                        <a:lnSpc>
                          <a:spcPct val="115000"/>
                        </a:lnSpc>
                        <a:spcBef>
                          <a:spcPts val="0"/>
                        </a:spcBef>
                        <a:spcAft>
                          <a:spcPts val="1000"/>
                        </a:spcAft>
                      </a:pPr>
                      <a:r>
                        <a:rPr lang="en-US" sz="1800" b="1">
                          <a:solidFill>
                            <a:srgbClr val="000000"/>
                          </a:solidFill>
                          <a:latin typeface="+mj-lt"/>
                          <a:ea typeface="Times New Roman"/>
                          <a:cs typeface="Arial"/>
                        </a:rPr>
                        <a:t>nZVI</a:t>
                      </a:r>
                      <a:endParaRPr lang="en-US" sz="1800" b="1">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endParaRPr lang="en-US" sz="1800" b="1" dirty="0">
                        <a:solidFill>
                          <a:srgbClr val="000000"/>
                        </a:solidFill>
                        <a:latin typeface="+mj-lt"/>
                        <a:ea typeface="Times New Roman"/>
                        <a:cs typeface="Arial"/>
                      </a:endParaRPr>
                    </a:p>
                    <a:p>
                      <a:pPr marL="0" marR="0" algn="ctr">
                        <a:lnSpc>
                          <a:spcPct val="115000"/>
                        </a:lnSpc>
                        <a:spcBef>
                          <a:spcPts val="0"/>
                        </a:spcBef>
                        <a:spcAft>
                          <a:spcPts val="1000"/>
                        </a:spcAft>
                      </a:pPr>
                      <a:r>
                        <a:rPr lang="en-US" sz="1800" b="1" dirty="0">
                          <a:solidFill>
                            <a:srgbClr val="000000"/>
                          </a:solidFill>
                          <a:latin typeface="+mj-lt"/>
                          <a:ea typeface="Times New Roman"/>
                          <a:cs typeface="Arial"/>
                        </a:rPr>
                        <a:t>Initial</a:t>
                      </a:r>
                      <a:endParaRPr lang="en-US" sz="18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3.24</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12.85</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3.74</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7.61</a:t>
                      </a:r>
                      <a:endParaRPr lang="en-US" sz="1800" b="1" dirty="0">
                        <a:latin typeface="+mj-lt"/>
                        <a:ea typeface="Times New Roman"/>
                        <a:cs typeface="Arial"/>
                      </a:endParaRPr>
                    </a:p>
                  </a:txBody>
                  <a:tcPr marL="68580" marR="68580" marT="0" marB="0" anchor="ctr"/>
                </a:tc>
              </a:tr>
              <a:tr h="668222">
                <a:tc vMerge="1">
                  <a:txBody>
                    <a:bodyPr/>
                    <a:lstStyle/>
                    <a:p>
                      <a:endParaRPr lang="en-US"/>
                    </a:p>
                  </a:txBody>
                  <a:tcP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0.1</a:t>
                      </a:r>
                      <a:endParaRPr lang="en-US" sz="18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1.56</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6.05</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1.48</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3.14</a:t>
                      </a:r>
                      <a:endParaRPr lang="en-US" sz="1800" b="1" dirty="0">
                        <a:latin typeface="+mj-lt"/>
                        <a:ea typeface="Times New Roman"/>
                        <a:cs typeface="Arial"/>
                      </a:endParaRPr>
                    </a:p>
                  </a:txBody>
                  <a:tcPr marL="68580" marR="68580" marT="0" marB="0" anchor="ctr"/>
                </a:tc>
              </a:tr>
              <a:tr h="633200">
                <a:tc vMerge="1">
                  <a:txBody>
                    <a:bodyPr/>
                    <a:lstStyle/>
                    <a:p>
                      <a:endParaRPr lang="en-US"/>
                    </a:p>
                  </a:txBody>
                  <a:tcP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0.5</a:t>
                      </a:r>
                      <a:endParaRPr lang="en-US" sz="1800" b="1">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0.78</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3.83</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0.62</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2.39</a:t>
                      </a:r>
                      <a:endParaRPr lang="en-US" sz="1800" b="1" dirty="0">
                        <a:latin typeface="+mj-lt"/>
                        <a:ea typeface="Times New Roman"/>
                        <a:cs typeface="Arial"/>
                      </a:endParaRPr>
                    </a:p>
                  </a:txBody>
                  <a:tcPr marL="68580" marR="68580" marT="0" marB="0" anchor="ctr"/>
                </a:tc>
              </a:tr>
              <a:tr h="570366">
                <a:tc vMerge="1">
                  <a:txBody>
                    <a:bodyPr/>
                    <a:lstStyle/>
                    <a:p>
                      <a:endParaRPr lang="en-US"/>
                    </a:p>
                  </a:txBody>
                  <a:tcP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1.0</a:t>
                      </a:r>
                      <a:endParaRPr lang="en-US" sz="1800" b="1">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0.15</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2.79</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0.15</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1.51</a:t>
                      </a:r>
                      <a:endParaRPr lang="en-US" sz="1800" b="1" dirty="0">
                        <a:latin typeface="+mj-lt"/>
                        <a:ea typeface="Times New Roman"/>
                        <a:cs typeface="Arial"/>
                      </a:endParaRPr>
                    </a:p>
                  </a:txBody>
                  <a:tcPr marL="68580" marR="68580" marT="0" marB="0" anchor="ctr"/>
                </a:tc>
              </a:tr>
              <a:tr h="1162059">
                <a:tc>
                  <a:txBody>
                    <a:bodyPr/>
                    <a:lstStyle/>
                    <a:p>
                      <a:pPr marL="0" marR="0">
                        <a:lnSpc>
                          <a:spcPct val="115000"/>
                        </a:lnSpc>
                        <a:spcBef>
                          <a:spcPts val="0"/>
                        </a:spcBef>
                        <a:spcAft>
                          <a:spcPts val="1000"/>
                        </a:spcAft>
                      </a:pPr>
                      <a:r>
                        <a:rPr lang="en-US" sz="1800" b="1" dirty="0" smtClean="0">
                          <a:latin typeface="+mj-lt"/>
                          <a:ea typeface="Times New Roman"/>
                          <a:cs typeface="Arial"/>
                        </a:rPr>
                        <a:t>Level</a:t>
                      </a:r>
                      <a:r>
                        <a:rPr lang="en-US" sz="1800" b="1" baseline="0" dirty="0" smtClean="0">
                          <a:latin typeface="+mj-lt"/>
                          <a:ea typeface="Times New Roman"/>
                          <a:cs typeface="Arial"/>
                        </a:rPr>
                        <a:t> of non polluted soil </a:t>
                      </a:r>
                      <a:r>
                        <a:rPr lang="en-US" sz="1600" b="1" baseline="0" dirty="0" smtClean="0">
                          <a:latin typeface="+mj-lt"/>
                          <a:ea typeface="Times New Roman"/>
                          <a:cs typeface="Arial"/>
                        </a:rPr>
                        <a:t>(</a:t>
                      </a:r>
                      <a:r>
                        <a:rPr lang="en-US" sz="1600" b="1" baseline="0" dirty="0" err="1" smtClean="0">
                          <a:latin typeface="+mj-lt"/>
                          <a:ea typeface="Times New Roman"/>
                          <a:cs typeface="Arial"/>
                        </a:rPr>
                        <a:t>Aboulroos</a:t>
                      </a:r>
                      <a:r>
                        <a:rPr lang="en-US" sz="1600" b="1" baseline="0" dirty="0" smtClean="0">
                          <a:latin typeface="+mj-lt"/>
                          <a:ea typeface="Times New Roman"/>
                          <a:cs typeface="Arial"/>
                        </a:rPr>
                        <a:t> et al,1988)</a:t>
                      </a:r>
                      <a:endParaRPr lang="en-US" sz="16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endParaRPr kumimoji="0" lang="en-US" sz="1800" b="1" kern="1200" dirty="0">
                        <a:solidFill>
                          <a:schemeClr val="dk1"/>
                        </a:solidFill>
                        <a:latin typeface="+mn-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1800" b="1" dirty="0" smtClean="0">
                          <a:latin typeface="+mj-lt"/>
                          <a:ea typeface="Times New Roman"/>
                          <a:cs typeface="Arial"/>
                        </a:rPr>
                        <a:t>0.06</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smtClean="0">
                          <a:latin typeface="+mj-lt"/>
                          <a:ea typeface="Times New Roman"/>
                          <a:cs typeface="Arial"/>
                        </a:rPr>
                        <a:t>0.06</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smtClean="0">
                          <a:latin typeface="+mj-lt"/>
                          <a:ea typeface="Times New Roman"/>
                          <a:cs typeface="Arial"/>
                        </a:rPr>
                        <a:t>0.06</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smtClean="0">
                          <a:latin typeface="+mj-lt"/>
                          <a:ea typeface="Times New Roman"/>
                          <a:cs typeface="Arial"/>
                        </a:rPr>
                        <a:t>0.06</a:t>
                      </a:r>
                      <a:endParaRPr lang="en-US" sz="1800" b="1" dirty="0">
                        <a:latin typeface="+mj-lt"/>
                        <a:ea typeface="Times New Roman"/>
                        <a:cs typeface="Arial"/>
                      </a:endParaRPr>
                    </a:p>
                  </a:txBody>
                  <a:tcPr marL="68580" marR="68580" marT="0" marB="0" anchor="ctr"/>
                </a:tc>
              </a:tr>
            </a:tbl>
          </a:graphicData>
        </a:graphic>
      </p:graphicFrame>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898525"/>
          </a:xfrm>
          <a:prstGeom prst="rect">
            <a:avLst/>
          </a:prstGeom>
        </p:spPr>
        <p:txBody>
          <a:bodyPr/>
          <a:lstStyle/>
          <a:p>
            <a:pPr lvl="0" eaLnBrk="0" hangingPunct="0">
              <a:defRPr/>
            </a:pPr>
            <a:r>
              <a:rPr lang="en-US" sz="2400" b="1" i="1" dirty="0" smtClean="0"/>
              <a:t>Table 6: Plant available </a:t>
            </a:r>
            <a:r>
              <a:rPr lang="en-US" sz="2400" b="1" i="1" dirty="0" err="1" smtClean="0"/>
              <a:t>Pb</a:t>
            </a:r>
            <a:r>
              <a:rPr lang="en-US" sz="2400" b="1" i="1" dirty="0" smtClean="0"/>
              <a:t> (mg/kg) of polluted soils before and after treating with </a:t>
            </a:r>
            <a:r>
              <a:rPr lang="en-US" sz="2400" b="1" i="1" dirty="0" err="1" smtClean="0"/>
              <a:t>nano</a:t>
            </a:r>
            <a:r>
              <a:rPr lang="en-US" sz="2400" b="1" i="1" dirty="0" smtClean="0"/>
              <a:t> particles .</a:t>
            </a:r>
            <a:endParaRPr kumimoji="0" lang="en-US" sz="2400" b="1" i="0" u="none" strike="noStrike" kern="0" cap="none" spc="0" normalizeH="0" baseline="0" noProof="0" dirty="0">
              <a:ln>
                <a:noFill/>
              </a:ln>
              <a:effectLst>
                <a:outerShdw blurRad="38100" dist="38100" dir="2700000" algn="tl">
                  <a:srgbClr val="000000"/>
                </a:outerShdw>
              </a:effectLst>
              <a:uLnTx/>
              <a:uFillTx/>
              <a:latin typeface="+mj-lt"/>
              <a:ea typeface="+mj-ea"/>
              <a:cs typeface="+mj-cs"/>
            </a:endParaRPr>
          </a:p>
        </p:txBody>
      </p:sp>
      <p:graphicFrame>
        <p:nvGraphicFramePr>
          <p:cNvPr id="3" name="Content Placeholder 3"/>
          <p:cNvGraphicFramePr>
            <a:graphicFrameLocks/>
          </p:cNvGraphicFramePr>
          <p:nvPr/>
        </p:nvGraphicFramePr>
        <p:xfrm>
          <a:off x="0" y="1143000"/>
          <a:ext cx="9143999" cy="6141525"/>
        </p:xfrm>
        <a:graphic>
          <a:graphicData uri="http://schemas.openxmlformats.org/drawingml/2006/table">
            <a:tbl>
              <a:tblPr firstRow="1" bandRow="1">
                <a:tableStyleId>{5C22544A-7EE6-4342-B048-85BDC9FD1C3A}</a:tableStyleId>
              </a:tblPr>
              <a:tblGrid>
                <a:gridCol w="1450789"/>
                <a:gridCol w="1538642"/>
                <a:gridCol w="1538642"/>
                <a:gridCol w="1538642"/>
                <a:gridCol w="1538642"/>
                <a:gridCol w="1538642"/>
              </a:tblGrid>
              <a:tr h="621359">
                <a:tc gridSpan="6">
                  <a:txBody>
                    <a:bodyPr/>
                    <a:lstStyle/>
                    <a:p>
                      <a:pPr algn="ctr"/>
                      <a:r>
                        <a:rPr lang="en-US" sz="2400" b="1" kern="1200" dirty="0" smtClean="0">
                          <a:solidFill>
                            <a:schemeClr val="tx2"/>
                          </a:solidFill>
                          <a:latin typeface="+mn-lt"/>
                          <a:ea typeface="+mn-ea"/>
                          <a:cs typeface="+mn-cs"/>
                        </a:rPr>
                        <a:t>DTPA- extractable </a:t>
                      </a:r>
                      <a:r>
                        <a:rPr lang="en-US" sz="2400" b="1" kern="1200" dirty="0" err="1" smtClean="0">
                          <a:solidFill>
                            <a:schemeClr val="tx2"/>
                          </a:solidFill>
                          <a:latin typeface="+mn-lt"/>
                          <a:ea typeface="+mn-ea"/>
                          <a:cs typeface="+mn-cs"/>
                        </a:rPr>
                        <a:t>Pb</a:t>
                      </a:r>
                      <a:r>
                        <a:rPr lang="en-US" sz="2400" b="1" kern="1200" dirty="0" smtClean="0">
                          <a:solidFill>
                            <a:schemeClr val="tx2"/>
                          </a:solidFill>
                          <a:latin typeface="+mn-lt"/>
                          <a:ea typeface="+mn-ea"/>
                          <a:cs typeface="+mn-cs"/>
                        </a:rPr>
                        <a:t> (mg/kg )</a:t>
                      </a:r>
                      <a:endParaRPr lang="en-US" sz="2400" b="1" dirty="0">
                        <a:solidFill>
                          <a:schemeClr val="tx2"/>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50241">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Treatment</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Rate of addition %</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Soil 1</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Soil 2</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Soil 3</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Soil 4</a:t>
                      </a:r>
                      <a:endParaRPr lang="en-US" sz="2000" b="1" dirty="0">
                        <a:latin typeface="+mj-lt"/>
                        <a:ea typeface="Times New Roman"/>
                        <a:cs typeface="Arial"/>
                      </a:endParaRPr>
                    </a:p>
                  </a:txBody>
                  <a:tcPr marL="68580" marR="68580" marT="0" marB="0" anchor="ctr"/>
                </a:tc>
              </a:tr>
              <a:tr h="762000">
                <a:tc rowSpan="4">
                  <a:txBody>
                    <a:bodyPr/>
                    <a:lstStyle/>
                    <a:p>
                      <a:pPr marL="0" marR="0" algn="ctr">
                        <a:lnSpc>
                          <a:spcPct val="115000"/>
                        </a:lnSpc>
                        <a:spcBef>
                          <a:spcPts val="0"/>
                        </a:spcBef>
                        <a:spcAft>
                          <a:spcPts val="1000"/>
                        </a:spcAft>
                      </a:pPr>
                      <a:endParaRPr lang="en-US" sz="2000" b="1" dirty="0">
                        <a:latin typeface="+mj-lt"/>
                        <a:ea typeface="Times New Roman"/>
                        <a:cs typeface="Arial"/>
                      </a:endParaRPr>
                    </a:p>
                    <a:p>
                      <a:pPr marL="0" marR="0">
                        <a:lnSpc>
                          <a:spcPct val="115000"/>
                        </a:lnSpc>
                        <a:spcBef>
                          <a:spcPts val="0"/>
                        </a:spcBef>
                        <a:spcAft>
                          <a:spcPts val="1000"/>
                        </a:spcAft>
                      </a:pPr>
                      <a:endParaRPr lang="en-US" sz="2000" b="1" dirty="0">
                        <a:latin typeface="+mj-lt"/>
                        <a:ea typeface="Times New Roman"/>
                        <a:cs typeface="Arial"/>
                      </a:endParaRPr>
                    </a:p>
                    <a:p>
                      <a:pPr marL="0" marR="0">
                        <a:lnSpc>
                          <a:spcPct val="115000"/>
                        </a:lnSpc>
                        <a:spcBef>
                          <a:spcPts val="0"/>
                        </a:spcBef>
                        <a:spcAft>
                          <a:spcPts val="1000"/>
                        </a:spcAft>
                      </a:pPr>
                      <a:r>
                        <a:rPr lang="en-US" sz="2000" b="1" dirty="0" err="1">
                          <a:solidFill>
                            <a:srgbClr val="000000"/>
                          </a:solidFill>
                          <a:latin typeface="+mj-lt"/>
                          <a:ea typeface="Times New Roman"/>
                          <a:cs typeface="Arial"/>
                        </a:rPr>
                        <a:t>nZVI</a:t>
                      </a:r>
                      <a:r>
                        <a:rPr lang="en-US" sz="2000" b="1" dirty="0">
                          <a:solidFill>
                            <a:srgbClr val="000000"/>
                          </a:solidFill>
                          <a:latin typeface="+mj-lt"/>
                          <a:ea typeface="Times New Roman"/>
                          <a:cs typeface="Arial"/>
                        </a:rPr>
                        <a:t>- </a:t>
                      </a:r>
                      <a:r>
                        <a:rPr lang="en-US" sz="2000" b="1" dirty="0" err="1">
                          <a:solidFill>
                            <a:srgbClr val="000000"/>
                          </a:solidFill>
                          <a:latin typeface="+mj-lt"/>
                          <a:ea typeface="Times New Roman"/>
                          <a:cs typeface="Arial"/>
                        </a:rPr>
                        <a:t>bentonite</a:t>
                      </a:r>
                      <a:endParaRPr lang="en-US" sz="20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Initial</a:t>
                      </a:r>
                      <a:endParaRPr lang="en-US" sz="20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6.28</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6.49</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6.31</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5.72</a:t>
                      </a:r>
                      <a:endParaRPr lang="en-US" sz="2000" b="1" dirty="0">
                        <a:latin typeface="+mj-lt"/>
                        <a:ea typeface="Times New Roman"/>
                        <a:cs typeface="Arial"/>
                      </a:endParaRPr>
                    </a:p>
                  </a:txBody>
                  <a:tcPr marL="68580" marR="68580" marT="0" marB="0" anchor="ctr"/>
                </a:tc>
              </a:tr>
              <a:tr h="685800">
                <a:tc vMerge="1">
                  <a:txBody>
                    <a:bodyPr/>
                    <a:lstStyle/>
                    <a:p>
                      <a:pPr marL="0" marR="0">
                        <a:lnSpc>
                          <a:spcPct val="115000"/>
                        </a:lnSpc>
                        <a:spcBef>
                          <a:spcPts val="0"/>
                        </a:spcBef>
                        <a:spcAft>
                          <a:spcPts val="1000"/>
                        </a:spcAft>
                      </a:pPr>
                      <a:endParaRPr lang="en-US" sz="1100"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0.1</a:t>
                      </a:r>
                      <a:endParaRPr lang="en-US" sz="20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2.73</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2.63</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2.81</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2.78</a:t>
                      </a:r>
                      <a:endParaRPr lang="en-US" sz="2000" b="1" dirty="0">
                        <a:latin typeface="+mj-lt"/>
                        <a:ea typeface="Times New Roman"/>
                        <a:cs typeface="Arial"/>
                      </a:endParaRPr>
                    </a:p>
                  </a:txBody>
                  <a:tcPr marL="68580" marR="68580" marT="0" marB="0" anchor="ctr"/>
                </a:tc>
              </a:tr>
              <a:tr h="841765">
                <a:tc vMerge="1">
                  <a:txBody>
                    <a:bodyPr/>
                    <a:lstStyle/>
                    <a:p>
                      <a:endParaRPr lang="en-US"/>
                    </a:p>
                  </a:txBody>
                  <a:tcP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0.5</a:t>
                      </a:r>
                      <a:endParaRPr lang="en-US" sz="20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1.83</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1.48</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1.70</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2.05</a:t>
                      </a:r>
                      <a:endParaRPr lang="en-US" sz="2000" b="1" dirty="0">
                        <a:latin typeface="+mj-lt"/>
                        <a:ea typeface="Times New Roman"/>
                        <a:cs typeface="Arial"/>
                      </a:endParaRPr>
                    </a:p>
                  </a:txBody>
                  <a:tcPr marL="68580" marR="68580" marT="0" marB="0" anchor="ctr"/>
                </a:tc>
              </a:tr>
              <a:tr h="841765">
                <a:tc vMerge="1">
                  <a:txBody>
                    <a:bodyPr/>
                    <a:lstStyle/>
                    <a:p>
                      <a:endParaRPr lang="en-US"/>
                    </a:p>
                  </a:txBody>
                  <a:tcP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1.0</a:t>
                      </a:r>
                      <a:endParaRPr lang="en-US" sz="20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1.04</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0.64</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mj-lt"/>
                          <a:ea typeface="Times New Roman"/>
                          <a:cs typeface="Arial"/>
                        </a:rPr>
                        <a:t>0.80</a:t>
                      </a:r>
                      <a:endParaRPr lang="en-US" sz="20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mj-lt"/>
                          <a:ea typeface="Times New Roman"/>
                          <a:cs typeface="Arial"/>
                        </a:rPr>
                        <a:t>1.03</a:t>
                      </a:r>
                      <a:endParaRPr lang="en-US" sz="2000" b="1" dirty="0">
                        <a:latin typeface="+mj-lt"/>
                        <a:ea typeface="Times New Roman"/>
                        <a:cs typeface="Arial"/>
                      </a:endParaRPr>
                    </a:p>
                  </a:txBody>
                  <a:tcPr marL="68580" marR="68580" marT="0" marB="0" anchor="ctr"/>
                </a:tc>
              </a:tr>
              <a:tr h="163859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kumimoji="0" lang="en-US" sz="1600" b="1" kern="1200" dirty="0" smtClean="0">
                          <a:solidFill>
                            <a:schemeClr val="dk1"/>
                          </a:solidFill>
                          <a:latin typeface="+mn-lt"/>
                          <a:ea typeface="Times New Roman"/>
                          <a:cs typeface="Arial"/>
                        </a:rPr>
                        <a:t>Level</a:t>
                      </a:r>
                      <a:r>
                        <a:rPr kumimoji="0" lang="en-US" sz="1600" b="1" kern="1200" baseline="0" dirty="0" smtClean="0">
                          <a:solidFill>
                            <a:schemeClr val="dk1"/>
                          </a:solidFill>
                          <a:latin typeface="+mn-lt"/>
                          <a:ea typeface="Times New Roman"/>
                          <a:cs typeface="Arial"/>
                        </a:rPr>
                        <a:t> of non polluted soil (</a:t>
                      </a:r>
                      <a:r>
                        <a:rPr kumimoji="0" lang="en-US" sz="1400" b="1" kern="1200" baseline="0" dirty="0" err="1" smtClean="0">
                          <a:solidFill>
                            <a:schemeClr val="dk1"/>
                          </a:solidFill>
                          <a:latin typeface="+mn-lt"/>
                          <a:ea typeface="Times New Roman"/>
                          <a:cs typeface="Arial"/>
                        </a:rPr>
                        <a:t>Aboulroos</a:t>
                      </a:r>
                      <a:r>
                        <a:rPr kumimoji="0" lang="en-US" sz="1400" b="1" kern="1200" baseline="0" dirty="0" smtClean="0">
                          <a:solidFill>
                            <a:schemeClr val="dk1"/>
                          </a:solidFill>
                          <a:latin typeface="+mn-lt"/>
                          <a:ea typeface="Times New Roman"/>
                          <a:cs typeface="Arial"/>
                        </a:rPr>
                        <a:t> et al, 1988</a:t>
                      </a:r>
                      <a:r>
                        <a:rPr kumimoji="0" lang="en-US" sz="1600" b="1" kern="1200" baseline="0" dirty="0" smtClean="0">
                          <a:solidFill>
                            <a:schemeClr val="dk1"/>
                          </a:solidFill>
                          <a:latin typeface="+mn-lt"/>
                          <a:ea typeface="Times New Roman"/>
                          <a:cs typeface="Arial"/>
                        </a:rPr>
                        <a:t>)</a:t>
                      </a:r>
                      <a:endParaRPr kumimoji="0" lang="en-US" sz="1600" b="1" kern="1200" dirty="0" smtClean="0">
                        <a:solidFill>
                          <a:schemeClr val="dk1"/>
                        </a:solidFill>
                        <a:latin typeface="+mn-lt"/>
                        <a:ea typeface="Times New Roman"/>
                        <a:cs typeface="Arial"/>
                      </a:endParaRPr>
                    </a:p>
                    <a:p>
                      <a:pPr marL="0" marR="0">
                        <a:lnSpc>
                          <a:spcPct val="115000"/>
                        </a:lnSpc>
                        <a:spcBef>
                          <a:spcPts val="0"/>
                        </a:spcBef>
                        <a:spcAft>
                          <a:spcPts val="1000"/>
                        </a:spcAft>
                      </a:pPr>
                      <a:endParaRPr lang="en-US" sz="20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endParaRPr lang="en-US" sz="20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dirty="0" smtClean="0">
                          <a:latin typeface="+mj-lt"/>
                          <a:ea typeface="Times New Roman"/>
                          <a:cs typeface="Arial"/>
                        </a:rPr>
                        <a:t>2.2</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smtClean="0">
                          <a:latin typeface="+mj-lt"/>
                          <a:ea typeface="Times New Roman"/>
                          <a:cs typeface="Arial"/>
                        </a:rPr>
                        <a:t>2.2</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smtClean="0">
                          <a:latin typeface="+mj-lt"/>
                          <a:ea typeface="Times New Roman"/>
                          <a:cs typeface="Arial"/>
                        </a:rPr>
                        <a:t>2.2</a:t>
                      </a:r>
                      <a:endParaRPr lang="en-US" sz="20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smtClean="0">
                          <a:latin typeface="+mj-lt"/>
                          <a:ea typeface="Times New Roman"/>
                          <a:cs typeface="Arial"/>
                        </a:rPr>
                        <a:t>2.2</a:t>
                      </a:r>
                      <a:endParaRPr lang="en-US" sz="2000" b="1" dirty="0">
                        <a:latin typeface="+mj-lt"/>
                        <a:ea typeface="Times New Roman"/>
                        <a:cs typeface="Arial"/>
                      </a:endParaRPr>
                    </a:p>
                  </a:txBody>
                  <a:tcPr marL="68580" marR="68580" marT="0" marB="0" anchor="ctr"/>
                </a:tc>
              </a:tr>
            </a:tbl>
          </a:graphicData>
        </a:graphic>
      </p:graphicFrame>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59898"/>
            <a:ext cx="8458200" cy="147218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smtClean="0">
                <a:ln>
                  <a:noFill/>
                </a:ln>
                <a:solidFill>
                  <a:schemeClr val="tx2">
                    <a:satMod val="130000"/>
                  </a:schemeClr>
                </a:solidFill>
                <a:uLnTx/>
                <a:uFillTx/>
                <a:latin typeface="+mj-lt"/>
                <a:ea typeface="+mj-ea"/>
                <a:cs typeface="+mj-cs"/>
              </a:rPr>
              <a:t>Distribution of </a:t>
            </a:r>
            <a:r>
              <a:rPr kumimoji="0" lang="en-US" sz="4400" b="1" i="1" u="none" strike="noStrike" kern="1200" cap="none" spc="0" normalizeH="0" baseline="0" noProof="0" dirty="0" err="1" smtClean="0">
                <a:ln>
                  <a:noFill/>
                </a:ln>
                <a:solidFill>
                  <a:schemeClr val="tx2">
                    <a:satMod val="130000"/>
                  </a:schemeClr>
                </a:solidFill>
                <a:uLnTx/>
                <a:uFillTx/>
                <a:latin typeface="+mj-lt"/>
                <a:ea typeface="+mj-ea"/>
                <a:cs typeface="+mj-cs"/>
              </a:rPr>
              <a:t>Cd</a:t>
            </a:r>
            <a:r>
              <a:rPr kumimoji="0" lang="en-US" sz="4400" b="1" i="1" u="none" strike="noStrike" kern="1200" cap="none" spc="0" normalizeH="0" baseline="0" noProof="0" dirty="0" smtClean="0">
                <a:ln>
                  <a:noFill/>
                </a:ln>
                <a:solidFill>
                  <a:schemeClr val="tx2">
                    <a:satMod val="130000"/>
                  </a:schemeClr>
                </a:solidFill>
                <a:uLnTx/>
                <a:uFillTx/>
                <a:latin typeface="+mj-lt"/>
                <a:ea typeface="+mj-ea"/>
                <a:cs typeface="+mj-cs"/>
              </a:rPr>
              <a:t> and </a:t>
            </a:r>
            <a:r>
              <a:rPr kumimoji="0" lang="en-US" sz="4400" b="1" i="1" u="none" strike="noStrike" kern="1200" cap="none" spc="0" normalizeH="0" baseline="0" noProof="0" dirty="0" err="1" smtClean="0">
                <a:ln>
                  <a:noFill/>
                </a:ln>
                <a:solidFill>
                  <a:schemeClr val="tx2">
                    <a:satMod val="130000"/>
                  </a:schemeClr>
                </a:solidFill>
                <a:uLnTx/>
                <a:uFillTx/>
                <a:latin typeface="+mj-lt"/>
                <a:ea typeface="+mj-ea"/>
                <a:cs typeface="+mj-cs"/>
              </a:rPr>
              <a:t>Pb</a:t>
            </a:r>
            <a:r>
              <a:rPr kumimoji="0" lang="en-US" sz="4400" b="1" i="1" u="none" strike="noStrike" kern="1200" cap="none" spc="0" normalizeH="0" baseline="0" noProof="0" dirty="0" smtClean="0">
                <a:ln>
                  <a:noFill/>
                </a:ln>
                <a:solidFill>
                  <a:schemeClr val="tx2">
                    <a:satMod val="130000"/>
                  </a:schemeClr>
                </a:solidFill>
                <a:uLnTx/>
                <a:uFillTx/>
                <a:latin typeface="+mj-lt"/>
                <a:ea typeface="+mj-ea"/>
                <a:cs typeface="+mj-cs"/>
              </a:rPr>
              <a:t> among different fractions:</a:t>
            </a:r>
            <a:endParaRPr kumimoji="0" lang="en-US" sz="4300" b="1" i="0" u="none" strike="noStrike" kern="1200" cap="none" spc="0" normalizeH="0" baseline="0" noProof="0" dirty="0">
              <a:ln>
                <a:noFill/>
              </a:ln>
              <a:solidFill>
                <a:schemeClr val="tx2">
                  <a:satMod val="130000"/>
                </a:schemeClr>
              </a:solidFill>
              <a:uLnTx/>
              <a:uFillTx/>
              <a:latin typeface="+mj-lt"/>
              <a:ea typeface="+mj-ea"/>
              <a:cs typeface="+mj-cs"/>
            </a:endParaRPr>
          </a:p>
        </p:txBody>
      </p:sp>
      <p:sp>
        <p:nvSpPr>
          <p:cNvPr id="3" name="Subtitle 2"/>
          <p:cNvSpPr txBox="1">
            <a:spLocks/>
          </p:cNvSpPr>
          <p:nvPr/>
        </p:nvSpPr>
        <p:spPr>
          <a:xfrm>
            <a:off x="152400" y="2667000"/>
            <a:ext cx="8839200" cy="35052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sequential extraction procedure was employed to study the effect of immobilizing agents on the distribution of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Pb</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among various soil chemical forms; exchangeable (EXCH), bound with carbonate (CARB), organic matter (OM), oxides (OX) and residual (RES).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r>
            <a:br>
              <a:rPr kumimoji="0" lang="en-US" sz="2800" b="0" i="1"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868362"/>
          </a:xfrm>
        </p:spPr>
        <p:txBody>
          <a:bodyPr>
            <a:noAutofit/>
          </a:bodyPr>
          <a:lstStyle/>
          <a:p>
            <a:pPr algn="ctr"/>
            <a:r>
              <a:rPr lang="en-US" sz="2400" dirty="0" smtClean="0"/>
              <a:t/>
            </a:r>
            <a:br>
              <a:rPr lang="en-US" sz="2400" dirty="0" smtClean="0"/>
            </a:br>
            <a:r>
              <a:rPr lang="en-US" sz="2400" b="1" i="1" dirty="0" smtClean="0">
                <a:solidFill>
                  <a:schemeClr val="tx1"/>
                </a:solidFill>
                <a:effectLst/>
              </a:rPr>
              <a:t>Table 7. Different fractions of </a:t>
            </a:r>
            <a:r>
              <a:rPr lang="en-US" sz="2400" b="1" i="1" dirty="0" err="1" smtClean="0">
                <a:solidFill>
                  <a:schemeClr val="tx1"/>
                </a:solidFill>
                <a:effectLst/>
              </a:rPr>
              <a:t>Cd</a:t>
            </a:r>
            <a:r>
              <a:rPr lang="en-US" sz="2400" b="1" i="1" dirty="0" smtClean="0">
                <a:solidFill>
                  <a:schemeClr val="tx1"/>
                </a:solidFill>
                <a:effectLst/>
              </a:rPr>
              <a:t> sequentially extracted from the tested soils before and after treating with </a:t>
            </a:r>
            <a:r>
              <a:rPr lang="en-US" sz="2400" b="1" i="1" dirty="0" err="1" smtClean="0">
                <a:solidFill>
                  <a:schemeClr val="tx1"/>
                </a:solidFill>
                <a:effectLst/>
              </a:rPr>
              <a:t>nano</a:t>
            </a:r>
            <a:r>
              <a:rPr lang="en-US" sz="2400" b="1" i="1" dirty="0" smtClean="0">
                <a:solidFill>
                  <a:schemeClr val="tx1"/>
                </a:solidFill>
                <a:effectLst/>
              </a:rPr>
              <a:t> particles</a:t>
            </a:r>
            <a:br>
              <a:rPr lang="en-US" sz="2400" b="1" i="1" dirty="0" smtClean="0">
                <a:solidFill>
                  <a:schemeClr val="tx1"/>
                </a:solidFill>
                <a:effectLst/>
              </a:rPr>
            </a:br>
            <a:endParaRPr lang="en-US" sz="2400" b="1" i="1" dirty="0">
              <a:solidFill>
                <a:schemeClr val="tx1"/>
              </a:solidFill>
              <a:effectLst/>
            </a:endParaRPr>
          </a:p>
        </p:txBody>
      </p:sp>
      <p:graphicFrame>
        <p:nvGraphicFramePr>
          <p:cNvPr id="4" name="Content Placeholder 3"/>
          <p:cNvGraphicFramePr>
            <a:graphicFrameLocks noGrp="1"/>
          </p:cNvGraphicFramePr>
          <p:nvPr>
            <p:ph idx="1"/>
          </p:nvPr>
        </p:nvGraphicFramePr>
        <p:xfrm>
          <a:off x="304800" y="1600200"/>
          <a:ext cx="8839200" cy="4953000"/>
        </p:xfrm>
        <a:graphic>
          <a:graphicData uri="http://schemas.openxmlformats.org/drawingml/2006/table">
            <a:tbl>
              <a:tblPr firstRow="1" bandRow="1">
                <a:tableStyleId>{5C22544A-7EE6-4342-B048-85BDC9FD1C3A}</a:tableStyleId>
              </a:tblPr>
              <a:tblGrid>
                <a:gridCol w="1104900"/>
                <a:gridCol w="1104900"/>
                <a:gridCol w="1104900"/>
                <a:gridCol w="1104900"/>
                <a:gridCol w="1104900"/>
                <a:gridCol w="1104900"/>
                <a:gridCol w="1104900"/>
                <a:gridCol w="1104900"/>
              </a:tblGrid>
              <a:tr h="990600">
                <a:tc rowSpan="2" gridSpan="2">
                  <a:txBody>
                    <a:bodyPr/>
                    <a:lstStyle/>
                    <a:p>
                      <a:pPr marL="0" marR="0" algn="ctr">
                        <a:lnSpc>
                          <a:spcPct val="115000"/>
                        </a:lnSpc>
                        <a:spcBef>
                          <a:spcPts val="0"/>
                        </a:spcBef>
                        <a:spcAft>
                          <a:spcPts val="1000"/>
                        </a:spcAft>
                      </a:pPr>
                      <a:endParaRPr lang="en-US" sz="2000" b="1" dirty="0">
                        <a:latin typeface="Calibri"/>
                        <a:ea typeface="Times New Roman"/>
                        <a:cs typeface="Arial"/>
                      </a:endParaRPr>
                    </a:p>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Treatment</a:t>
                      </a:r>
                      <a:endParaRPr lang="en-US" sz="2000" b="1" dirty="0">
                        <a:latin typeface="Calibri"/>
                        <a:ea typeface="Times New Roman"/>
                        <a:cs typeface="Arial"/>
                      </a:endParaRPr>
                    </a:p>
                  </a:txBody>
                  <a:tcPr marL="68580" marR="68580" marT="0" marB="0" anchor="ctr"/>
                </a:tc>
                <a:tc rowSpan="2" hMerge="1">
                  <a:txBody>
                    <a:bodyPr/>
                    <a:lstStyle/>
                    <a:p>
                      <a:pPr marL="0" marR="0" algn="ctr">
                        <a:lnSpc>
                          <a:spcPct val="115000"/>
                        </a:lnSpc>
                        <a:spcBef>
                          <a:spcPts val="0"/>
                        </a:spcBef>
                        <a:spcAft>
                          <a:spcPts val="1000"/>
                        </a:spcAft>
                      </a:pPr>
                      <a:endParaRPr lang="en-US" sz="2000" b="1" dirty="0">
                        <a:latin typeface="Calibri"/>
                        <a:ea typeface="Times New Roman"/>
                        <a:cs typeface="Arial"/>
                      </a:endParaRPr>
                    </a:p>
                  </a:txBody>
                  <a:tcPr marL="68580" marR="68580" marT="0" marB="0" anchor="ctr"/>
                </a:tc>
                <a:tc gridSpan="6">
                  <a:txBody>
                    <a:bodyPr/>
                    <a:lstStyle/>
                    <a:p>
                      <a:pPr marL="0" marR="0" algn="ctr">
                        <a:lnSpc>
                          <a:spcPct val="115000"/>
                        </a:lnSpc>
                        <a:spcBef>
                          <a:spcPts val="0"/>
                        </a:spcBef>
                        <a:spcAft>
                          <a:spcPts val="1000"/>
                        </a:spcAft>
                      </a:pPr>
                      <a:endParaRPr lang="en-US" sz="2000" b="1" dirty="0" smtClean="0">
                        <a:solidFill>
                          <a:srgbClr val="000000"/>
                        </a:solidFill>
                        <a:latin typeface="Times New Roman"/>
                        <a:ea typeface="Times New Roman"/>
                        <a:cs typeface="Arial"/>
                      </a:endParaRPr>
                    </a:p>
                    <a:p>
                      <a:pPr marL="0" marR="0" algn="ctr">
                        <a:lnSpc>
                          <a:spcPct val="115000"/>
                        </a:lnSpc>
                        <a:spcBef>
                          <a:spcPts val="0"/>
                        </a:spcBef>
                        <a:spcAft>
                          <a:spcPts val="1000"/>
                        </a:spcAft>
                      </a:pPr>
                      <a:r>
                        <a:rPr lang="en-US" sz="2000" b="1" dirty="0" err="1" smtClean="0">
                          <a:solidFill>
                            <a:srgbClr val="000000"/>
                          </a:solidFill>
                          <a:latin typeface="Times New Roman"/>
                          <a:ea typeface="Times New Roman"/>
                          <a:cs typeface="Arial"/>
                        </a:rPr>
                        <a:t>Cd</a:t>
                      </a:r>
                      <a:r>
                        <a:rPr lang="en-US" sz="2000" b="1" dirty="0" smtClean="0">
                          <a:solidFill>
                            <a:srgbClr val="000000"/>
                          </a:solidFill>
                          <a:latin typeface="Times New Roman"/>
                          <a:ea typeface="Times New Roman"/>
                          <a:cs typeface="Arial"/>
                        </a:rPr>
                        <a:t> </a:t>
                      </a:r>
                      <a:r>
                        <a:rPr lang="en-US" sz="2000" b="1" dirty="0">
                          <a:solidFill>
                            <a:srgbClr val="000000"/>
                          </a:solidFill>
                          <a:latin typeface="Times New Roman"/>
                          <a:ea typeface="Times New Roman"/>
                          <a:cs typeface="Arial"/>
                        </a:rPr>
                        <a:t>fractions (mg/kg)</a:t>
                      </a:r>
                      <a:endParaRPr lang="en-US" sz="2000" b="1" dirty="0">
                        <a:latin typeface="Calibri"/>
                        <a:ea typeface="Times New Roman"/>
                        <a:cs typeface="Ari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90600">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Exch.</a:t>
                      </a:r>
                      <a:endParaRPr lang="en-US" sz="2000" b="1" dirty="0">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Carb.</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Oxide.</a:t>
                      </a:r>
                      <a:endParaRPr lang="en-US" sz="2000" b="1" dirty="0">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err="1">
                          <a:solidFill>
                            <a:srgbClr val="000000"/>
                          </a:solidFill>
                          <a:latin typeface="Times New Roman"/>
                          <a:ea typeface="Times New Roman"/>
                          <a:cs typeface="Arial"/>
                        </a:rPr>
                        <a:t>Orga</a:t>
                      </a:r>
                      <a:r>
                        <a:rPr lang="en-US" sz="2000" b="1" dirty="0">
                          <a:solidFill>
                            <a:srgbClr val="000000"/>
                          </a:solidFill>
                          <a:latin typeface="Times New Roman"/>
                          <a:ea typeface="Times New Roman"/>
                          <a:cs typeface="Arial"/>
                        </a:rPr>
                        <a:t>.</a:t>
                      </a:r>
                      <a:endParaRPr lang="en-US" sz="2000" b="1" dirty="0">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Res.</a:t>
                      </a:r>
                      <a:endParaRPr lang="en-US" sz="2000" b="1" dirty="0">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Sum</a:t>
                      </a:r>
                      <a:endParaRPr lang="en-US" sz="2000" b="1" dirty="0">
                        <a:latin typeface="Calibri"/>
                        <a:ea typeface="Times New Roman"/>
                        <a:cs typeface="Arial"/>
                      </a:endParaRPr>
                    </a:p>
                  </a:txBody>
                  <a:tcPr marL="68580" marR="68580" marT="0" marB="0" anchor="ctr"/>
                </a:tc>
              </a:tr>
              <a:tr h="990600">
                <a:tc>
                  <a:txBody>
                    <a:bodyPr/>
                    <a:lstStyle/>
                    <a:p>
                      <a:pPr marL="0" marR="0" algn="ctr">
                        <a:lnSpc>
                          <a:spcPct val="115000"/>
                        </a:lnSpc>
                        <a:spcBef>
                          <a:spcPts val="0"/>
                        </a:spcBef>
                        <a:spcAft>
                          <a:spcPts val="1000"/>
                        </a:spcAft>
                      </a:pPr>
                      <a:endParaRPr lang="en-US" sz="2000" b="1" dirty="0">
                        <a:latin typeface="Calibri"/>
                        <a:ea typeface="Times New Roman"/>
                        <a:cs typeface="Arial"/>
                      </a:endParaRPr>
                    </a:p>
                  </a:txBody>
                  <a:tcPr marL="68580" marR="68580" marT="0" marB="0" vert="vert27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Initial</a:t>
                      </a:r>
                      <a:endParaRPr lang="en-US" sz="2000" b="1"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2.80</a:t>
                      </a:r>
                      <a:endParaRPr lang="en-US" sz="2000" b="1" dirty="0">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0.80</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1.30</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0.63</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2.70</a:t>
                      </a:r>
                      <a:endParaRPr lang="en-US" sz="2000" b="1" dirty="0">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8.23</a:t>
                      </a:r>
                      <a:endParaRPr lang="en-US" sz="2000" b="1">
                        <a:latin typeface="Calibri"/>
                        <a:ea typeface="Times New Roman"/>
                        <a:cs typeface="Arial"/>
                      </a:endParaRPr>
                    </a:p>
                  </a:txBody>
                  <a:tcPr marL="68580" marR="68580" marT="0" marB="0" anchor="ctr"/>
                </a:tc>
              </a:tr>
              <a:tr h="990600">
                <a:tc>
                  <a:txBody>
                    <a:bodyPr/>
                    <a:lstStyle/>
                    <a:p>
                      <a:pPr marL="0" marR="0">
                        <a:lnSpc>
                          <a:spcPct val="115000"/>
                        </a:lnSpc>
                        <a:spcBef>
                          <a:spcPts val="0"/>
                        </a:spcBef>
                        <a:spcAft>
                          <a:spcPts val="1000"/>
                        </a:spcAft>
                      </a:pPr>
                      <a:endParaRPr lang="en-US" sz="2000" b="1" dirty="0">
                        <a:latin typeface="Calibri"/>
                        <a:ea typeface="Times New Roman"/>
                        <a:cs typeface="Arial"/>
                      </a:endParaRPr>
                    </a:p>
                  </a:txBody>
                  <a:tcPr marL="68580" marR="68580" marT="0" marB="0" vert="vert270" anchor="ctr"/>
                </a:tc>
                <a:tc>
                  <a:txBody>
                    <a:bodyPr/>
                    <a:lstStyle/>
                    <a:p>
                      <a:pPr marL="0" marR="0">
                        <a:lnSpc>
                          <a:spcPct val="115000"/>
                        </a:lnSpc>
                        <a:spcBef>
                          <a:spcPts val="0"/>
                        </a:spcBef>
                        <a:spcAft>
                          <a:spcPts val="1000"/>
                        </a:spcAft>
                      </a:pPr>
                      <a:r>
                        <a:rPr lang="en-US" sz="2000" b="1" dirty="0" err="1">
                          <a:solidFill>
                            <a:srgbClr val="000000"/>
                          </a:solidFill>
                          <a:latin typeface="Times New Roman"/>
                          <a:ea typeface="Times New Roman"/>
                          <a:cs typeface="Arial"/>
                        </a:rPr>
                        <a:t>nZVI</a:t>
                      </a:r>
                      <a:endParaRPr lang="en-US" sz="2000" b="1"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0.4</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1.85</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2.52</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0.62</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3.0</a:t>
                      </a:r>
                      <a:endParaRPr lang="en-US" sz="2000" b="1" dirty="0">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8.39</a:t>
                      </a:r>
                      <a:endParaRPr lang="en-US" sz="2000" b="1" dirty="0">
                        <a:latin typeface="Calibri"/>
                        <a:ea typeface="Times New Roman"/>
                        <a:cs typeface="Arial"/>
                      </a:endParaRPr>
                    </a:p>
                  </a:txBody>
                  <a:tcPr marL="68580" marR="68580" marT="0" marB="0" anchor="ctr"/>
                </a:tc>
              </a:tr>
              <a:tr h="990600">
                <a:tc>
                  <a:txBody>
                    <a:bodyPr/>
                    <a:lstStyle/>
                    <a:p>
                      <a:pPr marL="0" marR="0">
                        <a:lnSpc>
                          <a:spcPct val="115000"/>
                        </a:lnSpc>
                        <a:spcBef>
                          <a:spcPts val="0"/>
                        </a:spcBef>
                        <a:spcAft>
                          <a:spcPts val="1000"/>
                        </a:spcAft>
                      </a:pPr>
                      <a:endParaRPr lang="en-US" sz="2000" b="1" dirty="0">
                        <a:latin typeface="Calibri"/>
                        <a:ea typeface="Times New Roman"/>
                        <a:cs typeface="Arial"/>
                      </a:endParaRPr>
                    </a:p>
                  </a:txBody>
                  <a:tcPr marL="68580" marR="68580" marT="0" marB="0" vert="vert270" anchor="ctr"/>
                </a:tc>
                <a:tc>
                  <a:txBody>
                    <a:bodyPr/>
                    <a:lstStyle/>
                    <a:p>
                      <a:pPr marL="0" marR="0">
                        <a:lnSpc>
                          <a:spcPct val="115000"/>
                        </a:lnSpc>
                        <a:spcBef>
                          <a:spcPts val="0"/>
                        </a:spcBef>
                        <a:spcAft>
                          <a:spcPts val="1000"/>
                        </a:spcAft>
                      </a:pPr>
                      <a:r>
                        <a:rPr lang="en-US" sz="2000" b="1" dirty="0">
                          <a:solidFill>
                            <a:srgbClr val="000000"/>
                          </a:solidFill>
                          <a:latin typeface="Times New Roman"/>
                          <a:ea typeface="Times New Roman"/>
                          <a:cs typeface="Arial"/>
                        </a:rPr>
                        <a:t>bent-</a:t>
                      </a:r>
                      <a:r>
                        <a:rPr lang="en-US" sz="2000" b="1" dirty="0" err="1">
                          <a:solidFill>
                            <a:srgbClr val="000000"/>
                          </a:solidFill>
                          <a:latin typeface="Times New Roman"/>
                          <a:ea typeface="Times New Roman"/>
                          <a:cs typeface="Arial"/>
                        </a:rPr>
                        <a:t>nZVI</a:t>
                      </a:r>
                      <a:endParaRPr lang="en-US" sz="2000" b="1" dirty="0">
                        <a:latin typeface="Calibri"/>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0.56</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2.66</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1.42</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a:solidFill>
                            <a:srgbClr val="000000"/>
                          </a:solidFill>
                          <a:latin typeface="Times New Roman"/>
                          <a:ea typeface="Times New Roman"/>
                          <a:cs typeface="Arial"/>
                        </a:rPr>
                        <a:t>0.71</a:t>
                      </a:r>
                      <a:endParaRPr lang="en-US" sz="2000" b="1">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3.2</a:t>
                      </a:r>
                      <a:endParaRPr lang="en-US" sz="2000" b="1" dirty="0">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000" b="1" dirty="0">
                          <a:solidFill>
                            <a:srgbClr val="000000"/>
                          </a:solidFill>
                          <a:latin typeface="Times New Roman"/>
                          <a:ea typeface="Times New Roman"/>
                          <a:cs typeface="Arial"/>
                        </a:rPr>
                        <a:t>8.55</a:t>
                      </a:r>
                      <a:endParaRPr lang="en-US" sz="2000" b="1" dirty="0">
                        <a:latin typeface="Calibri"/>
                        <a:ea typeface="Times New Roman"/>
                        <a:cs typeface="Arial"/>
                      </a:endParaRPr>
                    </a:p>
                  </a:txBody>
                  <a:tcPr marL="68580" marR="68580" marT="0" marB="0" anchor="ctr"/>
                </a:tc>
              </a:tr>
            </a:tbl>
          </a:graphicData>
        </a:graphic>
      </p:graphicFrame>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44475"/>
            <a:ext cx="9144000" cy="1127125"/>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uLnTx/>
                <a:uFillTx/>
                <a:latin typeface="+mj-lt"/>
                <a:ea typeface="+mj-ea"/>
                <a:cs typeface="+mj-cs"/>
              </a:rPr>
              <a:t>Table </a:t>
            </a:r>
            <a:r>
              <a:rPr lang="en-US" sz="2400" b="1" i="1" kern="0" dirty="0" smtClean="0">
                <a:latin typeface="+mj-lt"/>
                <a:ea typeface="+mj-ea"/>
                <a:cs typeface="+mj-cs"/>
              </a:rPr>
              <a:t>8</a:t>
            </a:r>
            <a:r>
              <a:rPr kumimoji="0" lang="en-US" sz="2400" b="1" i="1" u="none" strike="noStrike" kern="0" cap="none" spc="0" normalizeH="0" baseline="0" noProof="0" dirty="0" smtClean="0">
                <a:ln>
                  <a:noFill/>
                </a:ln>
                <a:uLnTx/>
                <a:uFillTx/>
                <a:latin typeface="+mj-lt"/>
                <a:ea typeface="+mj-ea"/>
                <a:cs typeface="+mj-cs"/>
              </a:rPr>
              <a:t>:  Different fractions of </a:t>
            </a:r>
            <a:r>
              <a:rPr kumimoji="0" lang="en-US" sz="2400" b="1" i="1" u="none" strike="noStrike" kern="0" cap="none" spc="0" normalizeH="0" baseline="0" noProof="0" dirty="0" err="1" smtClean="0">
                <a:ln>
                  <a:noFill/>
                </a:ln>
                <a:uLnTx/>
                <a:uFillTx/>
                <a:latin typeface="+mj-lt"/>
                <a:ea typeface="+mj-ea"/>
                <a:cs typeface="+mj-cs"/>
              </a:rPr>
              <a:t>Pb</a:t>
            </a:r>
            <a:r>
              <a:rPr kumimoji="0" lang="en-US" sz="2400" b="1" i="1" u="none" strike="noStrike" kern="0" cap="none" spc="0" normalizeH="0" baseline="0" noProof="0" dirty="0" smtClean="0">
                <a:ln>
                  <a:noFill/>
                </a:ln>
                <a:uLnTx/>
                <a:uFillTx/>
                <a:latin typeface="+mj-lt"/>
                <a:ea typeface="+mj-ea"/>
                <a:cs typeface="+mj-cs"/>
              </a:rPr>
              <a:t> sequentially extracted from the tested soils before and after treating with </a:t>
            </a:r>
            <a:r>
              <a:rPr kumimoji="0" lang="en-US" sz="2400" b="1" i="1" u="none" strike="noStrike" kern="0" cap="none" spc="0" normalizeH="0" baseline="0" noProof="0" dirty="0" err="1" smtClean="0">
                <a:ln>
                  <a:noFill/>
                </a:ln>
                <a:uLnTx/>
                <a:uFillTx/>
                <a:latin typeface="+mj-lt"/>
                <a:ea typeface="+mj-ea"/>
                <a:cs typeface="+mj-cs"/>
              </a:rPr>
              <a:t>nano</a:t>
            </a:r>
            <a:r>
              <a:rPr kumimoji="0" lang="en-US" sz="2400" b="1" i="1" u="none" strike="noStrike" kern="0" cap="none" spc="0" normalizeH="0" baseline="0" noProof="0" dirty="0" smtClean="0">
                <a:ln>
                  <a:noFill/>
                </a:ln>
                <a:uLnTx/>
                <a:uFillTx/>
                <a:latin typeface="+mj-lt"/>
                <a:ea typeface="+mj-ea"/>
                <a:cs typeface="+mj-cs"/>
              </a:rPr>
              <a:t> particles </a:t>
            </a:r>
            <a:r>
              <a:rPr kumimoji="0" lang="en-US" sz="2400" b="1" i="1"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t/>
            </a:r>
            <a:br>
              <a:rPr kumimoji="0" lang="en-US" sz="2400" b="1" i="1" u="none" strike="noStrike" kern="0" cap="none" spc="0" normalizeH="0" baseline="0" noProof="0" dirty="0" smtClean="0">
                <a:ln>
                  <a:noFill/>
                </a:ln>
                <a:effectLst>
                  <a:outerShdw blurRad="38100" dist="38100" dir="2700000" algn="tl">
                    <a:srgbClr val="000000"/>
                  </a:outerShdw>
                </a:effectLst>
                <a:uLnTx/>
                <a:uFillTx/>
                <a:latin typeface="+mj-lt"/>
                <a:ea typeface="+mj-ea"/>
                <a:cs typeface="+mj-cs"/>
              </a:rPr>
            </a:br>
            <a:endParaRPr kumimoji="0" lang="en-US" sz="2400" b="1" i="1" u="none" strike="noStrike" kern="0" cap="none" spc="0" normalizeH="0" baseline="0" noProof="0" dirty="0">
              <a:ln>
                <a:noFill/>
              </a:ln>
              <a:effectLst>
                <a:outerShdw blurRad="38100" dist="38100" dir="2700000" algn="tl">
                  <a:srgbClr val="000000"/>
                </a:outerShdw>
              </a:effectLst>
              <a:uLnTx/>
              <a:uFillTx/>
              <a:latin typeface="+mj-lt"/>
              <a:ea typeface="+mj-ea"/>
              <a:cs typeface="+mj-cs"/>
            </a:endParaRPr>
          </a:p>
        </p:txBody>
      </p:sp>
      <p:graphicFrame>
        <p:nvGraphicFramePr>
          <p:cNvPr id="3" name="Content Placeholder 3"/>
          <p:cNvGraphicFramePr>
            <a:graphicFrameLocks/>
          </p:cNvGraphicFramePr>
          <p:nvPr/>
        </p:nvGraphicFramePr>
        <p:xfrm>
          <a:off x="0" y="1447800"/>
          <a:ext cx="9144000" cy="5410200"/>
        </p:xfrm>
        <a:graphic>
          <a:graphicData uri="http://schemas.openxmlformats.org/drawingml/2006/table">
            <a:tbl>
              <a:tblPr firstRow="1" bandRow="1">
                <a:tableStyleId>{5C22544A-7EE6-4342-B048-85BDC9FD1C3A}</a:tableStyleId>
              </a:tblPr>
              <a:tblGrid>
                <a:gridCol w="914400"/>
                <a:gridCol w="1371600"/>
                <a:gridCol w="1143000"/>
                <a:gridCol w="1143000"/>
                <a:gridCol w="1143000"/>
                <a:gridCol w="1143000"/>
                <a:gridCol w="1143000"/>
                <a:gridCol w="1143000"/>
              </a:tblGrid>
              <a:tr h="1082040">
                <a:tc rowSpan="2" gridSpan="2">
                  <a:txBody>
                    <a:bodyPr/>
                    <a:lstStyle/>
                    <a:p>
                      <a:pPr marL="0" marR="0" algn="ctr">
                        <a:lnSpc>
                          <a:spcPct val="115000"/>
                        </a:lnSpc>
                        <a:spcBef>
                          <a:spcPts val="0"/>
                        </a:spcBef>
                        <a:spcAft>
                          <a:spcPts val="1000"/>
                        </a:spcAft>
                      </a:pPr>
                      <a:endParaRPr lang="en-US" sz="1800" b="0" dirty="0">
                        <a:latin typeface="+mj-lt"/>
                        <a:ea typeface="Times New Roman"/>
                        <a:cs typeface="Arial"/>
                      </a:endParaRPr>
                    </a:p>
                    <a:p>
                      <a:pPr marL="0" marR="0" algn="ctr">
                        <a:lnSpc>
                          <a:spcPct val="115000"/>
                        </a:lnSpc>
                        <a:spcBef>
                          <a:spcPts val="0"/>
                        </a:spcBef>
                        <a:spcAft>
                          <a:spcPts val="1000"/>
                        </a:spcAft>
                      </a:pPr>
                      <a:r>
                        <a:rPr lang="en-US" sz="1800" b="1" dirty="0">
                          <a:solidFill>
                            <a:srgbClr val="000000"/>
                          </a:solidFill>
                          <a:latin typeface="+mj-lt"/>
                          <a:ea typeface="Times New Roman"/>
                          <a:cs typeface="Arial"/>
                        </a:rPr>
                        <a:t>Treatment</a:t>
                      </a:r>
                      <a:endParaRPr lang="en-US" sz="1800" b="1" dirty="0">
                        <a:latin typeface="+mj-lt"/>
                        <a:ea typeface="Times New Roman"/>
                        <a:cs typeface="Arial"/>
                      </a:endParaRPr>
                    </a:p>
                  </a:txBody>
                  <a:tcPr marL="68580" marR="68580" marT="0" marB="0" anchor="ctr"/>
                </a:tc>
                <a:tc rowSpan="2" hMerge="1">
                  <a:txBody>
                    <a:bodyPr/>
                    <a:lstStyle/>
                    <a:p>
                      <a:pPr marL="0" marR="0" algn="ctr">
                        <a:lnSpc>
                          <a:spcPct val="115000"/>
                        </a:lnSpc>
                        <a:spcBef>
                          <a:spcPts val="0"/>
                        </a:spcBef>
                        <a:spcAft>
                          <a:spcPts val="1000"/>
                        </a:spcAft>
                      </a:pPr>
                      <a:endParaRPr lang="en-US" sz="2000" b="1" dirty="0">
                        <a:latin typeface="Calibri"/>
                        <a:ea typeface="Times New Roman"/>
                        <a:cs typeface="Arial"/>
                      </a:endParaRPr>
                    </a:p>
                  </a:txBody>
                  <a:tcPr marL="68580" marR="68580" marT="0" marB="0" anchor="ctr"/>
                </a:tc>
                <a:tc gridSpan="6">
                  <a:txBody>
                    <a:bodyPr/>
                    <a:lstStyle/>
                    <a:p>
                      <a:pPr marL="0" marR="0" algn="ctr">
                        <a:lnSpc>
                          <a:spcPct val="115000"/>
                        </a:lnSpc>
                        <a:spcBef>
                          <a:spcPts val="0"/>
                        </a:spcBef>
                        <a:spcAft>
                          <a:spcPts val="1000"/>
                        </a:spcAft>
                      </a:pPr>
                      <a:endParaRPr lang="en-US" sz="2000" b="1" dirty="0" smtClean="0">
                        <a:solidFill>
                          <a:srgbClr val="000000"/>
                        </a:solidFill>
                        <a:latin typeface="Times New Roman"/>
                        <a:ea typeface="Times New Roman"/>
                        <a:cs typeface="Arial"/>
                      </a:endParaRPr>
                    </a:p>
                    <a:p>
                      <a:pPr marL="0" marR="0" algn="ctr">
                        <a:lnSpc>
                          <a:spcPct val="115000"/>
                        </a:lnSpc>
                        <a:spcBef>
                          <a:spcPts val="0"/>
                        </a:spcBef>
                        <a:spcAft>
                          <a:spcPts val="1000"/>
                        </a:spcAft>
                      </a:pPr>
                      <a:r>
                        <a:rPr lang="en-US" sz="2000" b="1" dirty="0" err="1" smtClean="0">
                          <a:solidFill>
                            <a:srgbClr val="000000"/>
                          </a:solidFill>
                          <a:latin typeface="+mj-lt"/>
                          <a:ea typeface="Times New Roman"/>
                          <a:cs typeface="Arial"/>
                        </a:rPr>
                        <a:t>Pb</a:t>
                      </a:r>
                      <a:r>
                        <a:rPr lang="en-US" sz="2000" b="1" dirty="0" smtClean="0">
                          <a:solidFill>
                            <a:srgbClr val="000000"/>
                          </a:solidFill>
                          <a:latin typeface="+mj-lt"/>
                          <a:ea typeface="Times New Roman"/>
                          <a:cs typeface="Arial"/>
                        </a:rPr>
                        <a:t> </a:t>
                      </a:r>
                      <a:r>
                        <a:rPr lang="en-US" sz="2000" b="1" dirty="0">
                          <a:solidFill>
                            <a:srgbClr val="000000"/>
                          </a:solidFill>
                          <a:latin typeface="+mj-lt"/>
                          <a:ea typeface="Times New Roman"/>
                          <a:cs typeface="Arial"/>
                        </a:rPr>
                        <a:t>fractions (mg/kg)</a:t>
                      </a:r>
                      <a:endParaRPr lang="en-US" sz="2000" b="1" dirty="0">
                        <a:latin typeface="+mj-lt"/>
                        <a:ea typeface="Times New Roman"/>
                        <a:cs typeface="Ari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82040">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Exch.</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err="1">
                          <a:solidFill>
                            <a:srgbClr val="000000"/>
                          </a:solidFill>
                          <a:latin typeface="+mj-lt"/>
                          <a:ea typeface="Times New Roman"/>
                          <a:cs typeface="Arial"/>
                        </a:rPr>
                        <a:t>Carb</a:t>
                      </a:r>
                      <a:r>
                        <a:rPr lang="en-US" sz="1800" b="1" dirty="0">
                          <a:solidFill>
                            <a:srgbClr val="000000"/>
                          </a:solidFill>
                          <a:latin typeface="+mj-lt"/>
                          <a:ea typeface="Times New Roman"/>
                          <a:cs typeface="Arial"/>
                        </a:rPr>
                        <a:t>.</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Oxide.</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err="1">
                          <a:solidFill>
                            <a:srgbClr val="000000"/>
                          </a:solidFill>
                          <a:latin typeface="+mj-lt"/>
                          <a:ea typeface="Times New Roman"/>
                          <a:cs typeface="Arial"/>
                        </a:rPr>
                        <a:t>Orga</a:t>
                      </a:r>
                      <a:r>
                        <a:rPr lang="en-US" sz="1800" b="1" dirty="0">
                          <a:solidFill>
                            <a:srgbClr val="000000"/>
                          </a:solidFill>
                          <a:latin typeface="+mj-lt"/>
                          <a:ea typeface="Times New Roman"/>
                          <a:cs typeface="Arial"/>
                        </a:rPr>
                        <a:t>.</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Res.</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Sum</a:t>
                      </a:r>
                      <a:endParaRPr lang="en-US" sz="1800" b="1" dirty="0">
                        <a:latin typeface="+mj-lt"/>
                        <a:ea typeface="Times New Roman"/>
                        <a:cs typeface="Arial"/>
                      </a:endParaRPr>
                    </a:p>
                  </a:txBody>
                  <a:tcPr marL="68580" marR="68580" marT="0" marB="0" anchor="ctr"/>
                </a:tc>
              </a:tr>
              <a:tr h="1082040">
                <a:tc>
                  <a:txBody>
                    <a:bodyPr/>
                    <a:lstStyle/>
                    <a:p>
                      <a:pPr marL="0" marR="0" algn="ctr">
                        <a:lnSpc>
                          <a:spcPct val="115000"/>
                        </a:lnSpc>
                        <a:spcBef>
                          <a:spcPts val="0"/>
                        </a:spcBef>
                        <a:spcAft>
                          <a:spcPts val="1000"/>
                        </a:spcAft>
                      </a:pPr>
                      <a:endParaRPr lang="en-US" sz="1800" b="0" dirty="0">
                        <a:latin typeface="+mj-lt"/>
                        <a:ea typeface="Times New Roman"/>
                        <a:cs typeface="Arial"/>
                      </a:endParaRPr>
                    </a:p>
                  </a:txBody>
                  <a:tcPr marL="68580" marR="68580" marT="0" marB="0" vert="vert270" anchor="ctr"/>
                </a:tc>
                <a:tc>
                  <a:txBody>
                    <a:bodyPr/>
                    <a:lstStyle/>
                    <a:p>
                      <a:pPr marL="0" marR="0">
                        <a:lnSpc>
                          <a:spcPct val="115000"/>
                        </a:lnSpc>
                        <a:spcBef>
                          <a:spcPts val="0"/>
                        </a:spcBef>
                        <a:spcAft>
                          <a:spcPts val="1000"/>
                        </a:spcAft>
                      </a:pPr>
                      <a:r>
                        <a:rPr lang="en-US" sz="1800" b="1" dirty="0">
                          <a:solidFill>
                            <a:srgbClr val="000000"/>
                          </a:solidFill>
                          <a:latin typeface="+mj-lt"/>
                          <a:ea typeface="Times New Roman"/>
                          <a:cs typeface="Arial"/>
                        </a:rPr>
                        <a:t>Initial</a:t>
                      </a:r>
                      <a:endParaRPr lang="en-US" sz="18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22.3</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29.6</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36</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17.5</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73.8</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179.2</a:t>
                      </a:r>
                      <a:endParaRPr lang="en-US" sz="1800" b="1">
                        <a:latin typeface="+mj-lt"/>
                        <a:ea typeface="Times New Roman"/>
                        <a:cs typeface="Arial"/>
                      </a:endParaRPr>
                    </a:p>
                  </a:txBody>
                  <a:tcPr marL="68580" marR="68580" marT="0" marB="0" anchor="ctr"/>
                </a:tc>
              </a:tr>
              <a:tr h="1082040">
                <a:tc>
                  <a:txBody>
                    <a:bodyPr/>
                    <a:lstStyle/>
                    <a:p>
                      <a:pPr marL="0" marR="0">
                        <a:lnSpc>
                          <a:spcPct val="115000"/>
                        </a:lnSpc>
                        <a:spcBef>
                          <a:spcPts val="0"/>
                        </a:spcBef>
                        <a:spcAft>
                          <a:spcPts val="1000"/>
                        </a:spcAft>
                      </a:pPr>
                      <a:endParaRPr lang="en-US" sz="1800" b="0" dirty="0">
                        <a:latin typeface="+mj-lt"/>
                        <a:ea typeface="Times New Roman"/>
                        <a:cs typeface="Arial"/>
                      </a:endParaRPr>
                    </a:p>
                  </a:txBody>
                  <a:tcPr marL="68580" marR="68580" marT="0" marB="0" vert="vert270" anchor="ctr"/>
                </a:tc>
                <a:tc>
                  <a:txBody>
                    <a:bodyPr/>
                    <a:lstStyle/>
                    <a:p>
                      <a:pPr marL="0" marR="0">
                        <a:lnSpc>
                          <a:spcPct val="115000"/>
                        </a:lnSpc>
                        <a:spcBef>
                          <a:spcPts val="0"/>
                        </a:spcBef>
                        <a:spcAft>
                          <a:spcPts val="1000"/>
                        </a:spcAft>
                      </a:pPr>
                      <a:r>
                        <a:rPr lang="en-US" sz="1800" b="1" dirty="0" err="1">
                          <a:solidFill>
                            <a:srgbClr val="000000"/>
                          </a:solidFill>
                          <a:latin typeface="+mj-lt"/>
                          <a:ea typeface="Times New Roman"/>
                          <a:cs typeface="Arial"/>
                        </a:rPr>
                        <a:t>nZVI</a:t>
                      </a:r>
                      <a:endParaRPr lang="en-US" sz="18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9.77</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22.43</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70.5</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20.31</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54.6</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177.61</a:t>
                      </a:r>
                      <a:endParaRPr lang="en-US" sz="1800" b="1">
                        <a:latin typeface="+mj-lt"/>
                        <a:ea typeface="Times New Roman"/>
                        <a:cs typeface="Arial"/>
                      </a:endParaRPr>
                    </a:p>
                  </a:txBody>
                  <a:tcPr marL="68580" marR="68580" marT="0" marB="0" anchor="ctr"/>
                </a:tc>
              </a:tr>
              <a:tr h="1082040">
                <a:tc>
                  <a:txBody>
                    <a:bodyPr/>
                    <a:lstStyle/>
                    <a:p>
                      <a:pPr marL="0" marR="0">
                        <a:lnSpc>
                          <a:spcPct val="115000"/>
                        </a:lnSpc>
                        <a:spcBef>
                          <a:spcPts val="0"/>
                        </a:spcBef>
                        <a:spcAft>
                          <a:spcPts val="1000"/>
                        </a:spcAft>
                      </a:pPr>
                      <a:endParaRPr lang="en-US" sz="1800" b="0" dirty="0">
                        <a:latin typeface="+mj-lt"/>
                        <a:ea typeface="Times New Roman"/>
                        <a:cs typeface="Arial"/>
                      </a:endParaRPr>
                    </a:p>
                  </a:txBody>
                  <a:tcPr marL="68580" marR="68580" marT="0" marB="0" vert="vert270" anchor="ctr"/>
                </a:tc>
                <a:tc>
                  <a:txBody>
                    <a:bodyPr/>
                    <a:lstStyle/>
                    <a:p>
                      <a:pPr marL="0" marR="0">
                        <a:lnSpc>
                          <a:spcPct val="115000"/>
                        </a:lnSpc>
                        <a:spcBef>
                          <a:spcPts val="0"/>
                        </a:spcBef>
                        <a:spcAft>
                          <a:spcPts val="1000"/>
                        </a:spcAft>
                      </a:pPr>
                      <a:r>
                        <a:rPr lang="en-US" sz="1800" b="1" dirty="0">
                          <a:solidFill>
                            <a:srgbClr val="000000"/>
                          </a:solidFill>
                          <a:latin typeface="+mj-lt"/>
                          <a:ea typeface="Times New Roman"/>
                          <a:cs typeface="Arial"/>
                        </a:rPr>
                        <a:t>bent-</a:t>
                      </a:r>
                      <a:r>
                        <a:rPr lang="en-US" sz="1800" b="1" dirty="0" err="1">
                          <a:solidFill>
                            <a:srgbClr val="000000"/>
                          </a:solidFill>
                          <a:latin typeface="+mj-lt"/>
                          <a:ea typeface="Times New Roman"/>
                          <a:cs typeface="Arial"/>
                        </a:rPr>
                        <a:t>nZVI</a:t>
                      </a:r>
                      <a:endParaRPr lang="en-US" sz="1800" b="1" dirty="0">
                        <a:latin typeface="+mj-lt"/>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9.1</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36.22</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a:solidFill>
                            <a:srgbClr val="000000"/>
                          </a:solidFill>
                          <a:latin typeface="+mj-lt"/>
                          <a:ea typeface="Times New Roman"/>
                          <a:cs typeface="Arial"/>
                        </a:rPr>
                        <a:t>67.5</a:t>
                      </a:r>
                      <a:endParaRPr lang="en-US" sz="1800" b="1">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20.31</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47.7</a:t>
                      </a:r>
                      <a:endParaRPr lang="en-US" sz="1800" b="1" dirty="0">
                        <a:latin typeface="+mj-lt"/>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1800" b="1" dirty="0">
                          <a:solidFill>
                            <a:srgbClr val="000000"/>
                          </a:solidFill>
                          <a:latin typeface="+mj-lt"/>
                          <a:ea typeface="Times New Roman"/>
                          <a:cs typeface="Arial"/>
                        </a:rPr>
                        <a:t>180.83</a:t>
                      </a:r>
                      <a:endParaRPr lang="en-US" sz="1800" b="1" dirty="0">
                        <a:latin typeface="+mj-lt"/>
                        <a:ea typeface="Times New Roman"/>
                        <a:cs typeface="Arial"/>
                      </a:endParaRPr>
                    </a:p>
                  </a:txBody>
                  <a:tcPr marL="68580" marR="68580" marT="0" marB="0" anchor="ctr"/>
                </a:tc>
              </a:tr>
            </a:tbl>
          </a:graphicData>
        </a:graphic>
      </p:graphicFrame>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8"/>
          <p:cNvSpPr/>
          <p:nvPr/>
        </p:nvSpPr>
        <p:spPr>
          <a:xfrm>
            <a:off x="0" y="0"/>
            <a:ext cx="9144000" cy="2914644"/>
          </a:xfrm>
          <a:prstGeom prst="rect">
            <a:avLst/>
          </a:prstGeom>
          <a:blipFill>
            <a:blip r:embed="rId2"/>
            <a:tile tx="0" ty="0" sx="100000" sy="100000" flip="none" algn="tl"/>
          </a:blipFill>
          <a:effectLst>
            <a:reflection blurRad="6350" stA="50000" endA="295" endPos="92000" dist="101600" dir="5400000" sy="-100000" algn="bl" rotWithShape="0"/>
          </a:effectLst>
        </p:spPr>
        <p:txBody>
          <a:bodyPr>
            <a:spAutoFit/>
          </a:bodyPr>
          <a:lstStyle/>
          <a:p>
            <a:pPr marL="342900" indent="-342900" algn="l" rtl="0" eaLnBrk="0" hangingPunct="0">
              <a:lnSpc>
                <a:spcPct val="80000"/>
              </a:lnSpc>
              <a:spcBef>
                <a:spcPct val="20000"/>
              </a:spcBef>
              <a:buClr>
                <a:srgbClr val="FFFFFF"/>
              </a:buClr>
              <a:buSzPct val="100000"/>
              <a:buFont typeface="Arial" pitchFamily="34" charset="0"/>
              <a:buNone/>
              <a:defRPr/>
            </a:pPr>
            <a:endParaRPr lang="en-US" b="1" i="1" dirty="0">
              <a:solidFill>
                <a:srgbClr val="0000FF"/>
              </a:solidFill>
              <a:latin typeface="Arial" pitchFamily="34" charset="0"/>
              <a:ea typeface="+mn-ea"/>
            </a:endParaRPr>
          </a:p>
          <a:p>
            <a:pPr marL="342900" indent="-342900" algn="l" rtl="0" eaLnBrk="0" hangingPunct="0">
              <a:lnSpc>
                <a:spcPct val="80000"/>
              </a:lnSpc>
              <a:spcBef>
                <a:spcPct val="20000"/>
              </a:spcBef>
              <a:buClr>
                <a:srgbClr val="FFFFFF"/>
              </a:buClr>
              <a:buSzPct val="100000"/>
              <a:buFont typeface="Arial" pitchFamily="34" charset="0"/>
              <a:buNone/>
              <a:defRPr/>
            </a:pPr>
            <a:endParaRPr lang="en-US" b="1" i="1" dirty="0">
              <a:solidFill>
                <a:srgbClr val="0000FF"/>
              </a:solidFill>
              <a:latin typeface="Arial" pitchFamily="34" charset="0"/>
              <a:ea typeface="+mn-ea"/>
            </a:endParaRPr>
          </a:p>
          <a:p>
            <a:pPr marL="342900" indent="-342900" algn="l" rtl="0" eaLnBrk="0" hangingPunct="0">
              <a:lnSpc>
                <a:spcPct val="80000"/>
              </a:lnSpc>
              <a:spcBef>
                <a:spcPct val="20000"/>
              </a:spcBef>
              <a:buClr>
                <a:srgbClr val="FFFFFF"/>
              </a:buClr>
              <a:buSzPct val="100000"/>
              <a:buFont typeface="Arial" pitchFamily="34" charset="0"/>
              <a:buNone/>
              <a:defRPr/>
            </a:pPr>
            <a:r>
              <a:rPr lang="en-US" sz="11500" b="1" dirty="0">
                <a:solidFill>
                  <a:srgbClr val="FFFF00"/>
                </a:solidFill>
                <a:latin typeface="Chiller" pitchFamily="82" charset="0"/>
                <a:ea typeface="+mn-ea"/>
              </a:rPr>
              <a:t>    THANK YOU</a:t>
            </a:r>
          </a:p>
          <a:p>
            <a:pPr marL="342900" indent="-342900" algn="l" rtl="0" eaLnBrk="0" hangingPunct="0">
              <a:lnSpc>
                <a:spcPct val="80000"/>
              </a:lnSpc>
              <a:spcBef>
                <a:spcPct val="20000"/>
              </a:spcBef>
              <a:buClr>
                <a:srgbClr val="FFFFFF"/>
              </a:buClr>
              <a:buSzPct val="100000"/>
              <a:buFont typeface="Arial" pitchFamily="34" charset="0"/>
              <a:buNone/>
              <a:defRPr/>
            </a:pPr>
            <a:endParaRPr lang="en-US" b="1" i="1" dirty="0">
              <a:solidFill>
                <a:srgbClr val="0000FF"/>
              </a:solidFill>
              <a:latin typeface="Arial" pitchFamily="34" charset="0"/>
              <a:ea typeface="+mn-ea"/>
            </a:endParaRPr>
          </a:p>
          <a:p>
            <a:pPr marL="342900" indent="-342900" algn="l" rtl="0" eaLnBrk="0" hangingPunct="0">
              <a:lnSpc>
                <a:spcPct val="80000"/>
              </a:lnSpc>
              <a:spcBef>
                <a:spcPct val="20000"/>
              </a:spcBef>
              <a:buClr>
                <a:srgbClr val="FFFFFF"/>
              </a:buClr>
              <a:buSzPct val="100000"/>
              <a:buFont typeface="Arial" pitchFamily="34" charset="0"/>
              <a:buNone/>
              <a:defRPr/>
            </a:pPr>
            <a:endParaRPr lang="en-US" b="1" i="1" dirty="0">
              <a:solidFill>
                <a:srgbClr val="0000FF"/>
              </a:solidFill>
              <a:latin typeface="Arial" pitchFamily="34" charset="0"/>
              <a:ea typeface="+mn-ea"/>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Rectangle 4"/>
          <p:cNvSpPr>
            <a:spLocks noGrp="1" noChangeArrowheads="1"/>
          </p:cNvSpPr>
          <p:nvPr>
            <p:ph idx="1"/>
          </p:nvPr>
        </p:nvSpPr>
        <p:spPr>
          <a:xfrm>
            <a:off x="0" y="0"/>
            <a:ext cx="9144000" cy="6858000"/>
          </a:xfrm>
          <a:ln w="57150">
            <a:solidFill>
              <a:schemeClr val="tx1"/>
            </a:solidFill>
          </a:ln>
        </p:spPr>
        <p:txBody>
          <a:bodyPr>
            <a:normAutofit fontScale="92500" lnSpcReduction="20000"/>
          </a:bodyPr>
          <a:lstStyle/>
          <a:p>
            <a:pPr eaLnBrk="1" hangingPunct="1">
              <a:lnSpc>
                <a:spcPct val="90000"/>
              </a:lnSpc>
              <a:buFont typeface="Wingdings" pitchFamily="2" charset="2"/>
              <a:buNone/>
              <a:defRPr/>
            </a:pPr>
            <a:endParaRPr lang="en-US" sz="4000" i="1" dirty="0" smtClean="0">
              <a:solidFill>
                <a:schemeClr val="tx2"/>
              </a:solidFill>
              <a:latin typeface="Arial Black" pitchFamily="34" charset="0"/>
            </a:endParaRPr>
          </a:p>
          <a:p>
            <a:pPr eaLnBrk="1" hangingPunct="1">
              <a:lnSpc>
                <a:spcPct val="90000"/>
              </a:lnSpc>
              <a:buFont typeface="Wingdings" pitchFamily="2" charset="2"/>
              <a:buNone/>
              <a:defRPr/>
            </a:pPr>
            <a:r>
              <a:rPr lang="en-US" sz="4000" b="1" i="1" dirty="0" smtClean="0">
                <a:solidFill>
                  <a:schemeClr val="tx1">
                    <a:lumMod val="65000"/>
                    <a:lumOff val="35000"/>
                  </a:schemeClr>
                </a:solidFill>
                <a:latin typeface="Arial Black" pitchFamily="34" charset="0"/>
              </a:rPr>
              <a:t>Origin of </a:t>
            </a:r>
            <a:r>
              <a:rPr lang="en-US" sz="4000" b="1" i="1" dirty="0" err="1" smtClean="0">
                <a:solidFill>
                  <a:schemeClr val="tx1">
                    <a:lumMod val="65000"/>
                    <a:lumOff val="35000"/>
                  </a:schemeClr>
                </a:solidFill>
                <a:latin typeface="Arial Black" pitchFamily="34" charset="0"/>
              </a:rPr>
              <a:t>Nano</a:t>
            </a:r>
            <a:r>
              <a:rPr lang="en-US" sz="4000" b="1" i="1" dirty="0" smtClean="0">
                <a:solidFill>
                  <a:schemeClr val="tx1">
                    <a:lumMod val="65000"/>
                    <a:lumOff val="35000"/>
                  </a:schemeClr>
                </a:solidFill>
                <a:latin typeface="Arial Black" pitchFamily="34" charset="0"/>
              </a:rPr>
              <a:t> Science and </a:t>
            </a:r>
            <a:r>
              <a:rPr lang="en-US" sz="4000" b="1" i="1" dirty="0" err="1" smtClean="0">
                <a:solidFill>
                  <a:schemeClr val="tx1">
                    <a:lumMod val="65000"/>
                    <a:lumOff val="35000"/>
                  </a:schemeClr>
                </a:solidFill>
                <a:latin typeface="Arial Black" pitchFamily="34" charset="0"/>
              </a:rPr>
              <a:t>Nano</a:t>
            </a:r>
            <a:r>
              <a:rPr lang="en-US" sz="4000" b="1" i="1" dirty="0" smtClean="0">
                <a:solidFill>
                  <a:schemeClr val="tx1">
                    <a:lumMod val="65000"/>
                    <a:lumOff val="35000"/>
                  </a:schemeClr>
                </a:solidFill>
                <a:latin typeface="Arial Black" pitchFamily="34" charset="0"/>
              </a:rPr>
              <a:t> Technology? </a:t>
            </a:r>
          </a:p>
          <a:p>
            <a:pPr eaLnBrk="1" hangingPunct="1">
              <a:lnSpc>
                <a:spcPct val="90000"/>
              </a:lnSpc>
              <a:buNone/>
              <a:defRPr/>
            </a:pPr>
            <a:r>
              <a:rPr lang="en-US" sz="4000" dirty="0" smtClean="0">
                <a:solidFill>
                  <a:schemeClr val="tx2"/>
                </a:solidFill>
                <a:latin typeface="Arial Black" pitchFamily="34" charset="0"/>
              </a:rPr>
              <a:t> </a:t>
            </a:r>
            <a:br>
              <a:rPr lang="en-US" sz="4000" dirty="0" smtClean="0">
                <a:solidFill>
                  <a:schemeClr val="tx2"/>
                </a:solidFill>
                <a:latin typeface="Arial Black" pitchFamily="34" charset="0"/>
              </a:rPr>
            </a:br>
            <a:r>
              <a:rPr lang="en-US" sz="2800" b="1" dirty="0" smtClean="0"/>
              <a:t> “</a:t>
            </a:r>
            <a:r>
              <a:rPr lang="en-US" sz="2800" b="1" dirty="0" smtClean="0">
                <a:solidFill>
                  <a:srgbClr val="FF0000"/>
                </a:solidFill>
              </a:rPr>
              <a:t>Plenty of Rooms at the Bottom</a:t>
            </a:r>
            <a:r>
              <a:rPr lang="en-US" sz="2800" b="1" dirty="0" smtClean="0"/>
              <a:t>” (Feynman 1959).</a:t>
            </a:r>
            <a:r>
              <a:rPr lang="en-US" sz="2800" dirty="0" smtClean="0"/>
              <a:t> </a:t>
            </a:r>
            <a:br>
              <a:rPr lang="en-US" sz="2800" dirty="0" smtClean="0"/>
            </a:br>
            <a:r>
              <a:rPr lang="en-US" sz="2800" dirty="0" smtClean="0"/>
              <a:t/>
            </a:r>
            <a:br>
              <a:rPr lang="en-US" sz="2800" dirty="0" smtClean="0"/>
            </a:br>
            <a:r>
              <a:rPr lang="en-US" sz="2800" b="1" dirty="0" smtClean="0"/>
              <a:t> - Arrange atoms the way we want, the very atoms, all the way down!.</a:t>
            </a:r>
          </a:p>
          <a:p>
            <a:pPr eaLnBrk="1" hangingPunct="1">
              <a:lnSpc>
                <a:spcPct val="90000"/>
              </a:lnSpc>
              <a:buNone/>
              <a:defRPr/>
            </a:pPr>
            <a:endParaRPr lang="en-US" sz="2800" dirty="0" smtClean="0">
              <a:solidFill>
                <a:schemeClr val="accent2"/>
              </a:solidFill>
            </a:endParaRPr>
          </a:p>
          <a:p>
            <a:pPr eaLnBrk="1" hangingPunct="1">
              <a:lnSpc>
                <a:spcPct val="90000"/>
              </a:lnSpc>
              <a:buNone/>
              <a:defRPr/>
            </a:pPr>
            <a:r>
              <a:rPr lang="en-US" sz="2800" b="1" i="1" u="sng" dirty="0" smtClean="0">
                <a:solidFill>
                  <a:srgbClr val="00B0F0"/>
                </a:solidFill>
              </a:rPr>
              <a:t>Feynman 1959</a:t>
            </a:r>
          </a:p>
          <a:p>
            <a:pPr eaLnBrk="1" hangingPunct="1">
              <a:buNone/>
              <a:defRPr/>
            </a:pPr>
            <a:r>
              <a:rPr lang="en-US" sz="2800" b="1" dirty="0" smtClean="0"/>
              <a:t>- There is enough room</a:t>
            </a:r>
          </a:p>
          <a:p>
            <a:pPr eaLnBrk="1" hangingPunct="1">
              <a:buNone/>
              <a:defRPr/>
            </a:pPr>
            <a:r>
              <a:rPr lang="en-US" sz="2800" b="1" dirty="0" smtClean="0"/>
              <a:t> on the head of a pin to</a:t>
            </a:r>
          </a:p>
          <a:p>
            <a:pPr eaLnBrk="1" hangingPunct="1">
              <a:buNone/>
              <a:defRPr/>
            </a:pPr>
            <a:r>
              <a:rPr lang="en-US" sz="2800" b="1" dirty="0" smtClean="0"/>
              <a:t> store all pages of 25 volume of</a:t>
            </a:r>
          </a:p>
          <a:p>
            <a:pPr eaLnBrk="1" hangingPunct="1">
              <a:buNone/>
              <a:defRPr/>
            </a:pPr>
            <a:r>
              <a:rPr lang="en-US" sz="2800" b="1" dirty="0" smtClean="0"/>
              <a:t>Encyclopedia Britannica. </a:t>
            </a:r>
          </a:p>
          <a:p>
            <a:pPr eaLnBrk="1" hangingPunct="1">
              <a:lnSpc>
                <a:spcPct val="90000"/>
              </a:lnSpc>
              <a:buNone/>
              <a:defRPr/>
            </a:pPr>
            <a:r>
              <a:rPr lang="en-US" sz="2800" b="1" dirty="0" smtClean="0"/>
              <a:t/>
            </a:r>
            <a:br>
              <a:rPr lang="en-US" sz="2800" b="1" dirty="0" smtClean="0"/>
            </a:br>
            <a:r>
              <a:rPr lang="en-US" sz="2800" b="1" dirty="0" smtClean="0"/>
              <a:t/>
            </a:r>
            <a:br>
              <a:rPr lang="en-US" sz="2800" b="1" dirty="0" smtClean="0"/>
            </a:br>
            <a:endParaRPr lang="en-US" sz="2800" b="1" dirty="0" smtClean="0"/>
          </a:p>
        </p:txBody>
      </p:sp>
      <p:pic>
        <p:nvPicPr>
          <p:cNvPr id="3" name="Picture 6" descr="ThumbnailServer2[1]"/>
          <p:cNvPicPr>
            <a:picLocks noChangeAspect="1" noChangeArrowheads="1"/>
          </p:cNvPicPr>
          <p:nvPr/>
        </p:nvPicPr>
        <p:blipFill>
          <a:blip r:embed="rId2"/>
          <a:srcRect/>
          <a:stretch>
            <a:fillRect/>
          </a:stretch>
        </p:blipFill>
        <p:spPr bwMode="auto">
          <a:xfrm>
            <a:off x="5181600" y="3505200"/>
            <a:ext cx="2438400" cy="2133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6532">
                                            <p:txEl>
                                              <p:pRg st="2" end="2"/>
                                            </p:txEl>
                                          </p:spTgt>
                                        </p:tgtEl>
                                        <p:attrNameLst>
                                          <p:attrName>style.visibility</p:attrName>
                                        </p:attrNameLst>
                                      </p:cBhvr>
                                      <p:to>
                                        <p:strVal val="visible"/>
                                      </p:to>
                                    </p:set>
                                    <p:animEffect transition="in" filter="blinds(horizontal)">
                                      <p:cBhvr>
                                        <p:cTn id="7" dur="500"/>
                                        <p:tgtEl>
                                          <p:spTgt spid="40653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6532">
                                            <p:txEl>
                                              <p:pRg st="4" end="4"/>
                                            </p:txEl>
                                          </p:spTgt>
                                        </p:tgtEl>
                                        <p:attrNameLst>
                                          <p:attrName>style.visibility</p:attrName>
                                        </p:attrNameLst>
                                      </p:cBhvr>
                                      <p:to>
                                        <p:strVal val="visible"/>
                                      </p:to>
                                    </p:set>
                                    <p:animEffect transition="in" filter="blinds(horizontal)">
                                      <p:cBhvr>
                                        <p:cTn id="10" dur="500"/>
                                        <p:tgtEl>
                                          <p:spTgt spid="406532">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6532">
                                            <p:txEl>
                                              <p:pRg st="5" end="5"/>
                                            </p:txEl>
                                          </p:spTgt>
                                        </p:tgtEl>
                                        <p:attrNameLst>
                                          <p:attrName>style.visibility</p:attrName>
                                        </p:attrNameLst>
                                      </p:cBhvr>
                                      <p:to>
                                        <p:strVal val="visible"/>
                                      </p:to>
                                    </p:set>
                                    <p:animEffect transition="in" filter="blinds(horizontal)">
                                      <p:cBhvr>
                                        <p:cTn id="13" dur="500"/>
                                        <p:tgtEl>
                                          <p:spTgt spid="406532">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6532">
                                            <p:txEl>
                                              <p:pRg st="6" end="6"/>
                                            </p:txEl>
                                          </p:spTgt>
                                        </p:tgtEl>
                                        <p:attrNameLst>
                                          <p:attrName>style.visibility</p:attrName>
                                        </p:attrNameLst>
                                      </p:cBhvr>
                                      <p:to>
                                        <p:strVal val="visible"/>
                                      </p:to>
                                    </p:set>
                                    <p:animEffect transition="in" filter="blinds(horizontal)">
                                      <p:cBhvr>
                                        <p:cTn id="16" dur="500"/>
                                        <p:tgtEl>
                                          <p:spTgt spid="406532">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06532">
                                            <p:txEl>
                                              <p:pRg st="7" end="7"/>
                                            </p:txEl>
                                          </p:spTgt>
                                        </p:tgtEl>
                                        <p:attrNameLst>
                                          <p:attrName>style.visibility</p:attrName>
                                        </p:attrNameLst>
                                      </p:cBhvr>
                                      <p:to>
                                        <p:strVal val="visible"/>
                                      </p:to>
                                    </p:set>
                                    <p:animEffect transition="in" filter="blinds(horizontal)">
                                      <p:cBhvr>
                                        <p:cTn id="19" dur="500"/>
                                        <p:tgtEl>
                                          <p:spTgt spid="406532">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06532">
                                            <p:txEl>
                                              <p:pRg st="8" end="8"/>
                                            </p:txEl>
                                          </p:spTgt>
                                        </p:tgtEl>
                                        <p:attrNameLst>
                                          <p:attrName>style.visibility</p:attrName>
                                        </p:attrNameLst>
                                      </p:cBhvr>
                                      <p:to>
                                        <p:strVal val="visible"/>
                                      </p:to>
                                    </p:set>
                                    <p:animEffect transition="in" filter="blinds(horizontal)">
                                      <p:cBhvr>
                                        <p:cTn id="22" dur="500"/>
                                        <p:tgtEl>
                                          <p:spTgt spid="406532">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06532">
                                            <p:txEl>
                                              <p:pRg st="9" end="9"/>
                                            </p:txEl>
                                          </p:spTgt>
                                        </p:tgtEl>
                                        <p:attrNameLst>
                                          <p:attrName>style.visibility</p:attrName>
                                        </p:attrNameLst>
                                      </p:cBhvr>
                                      <p:to>
                                        <p:strVal val="visible"/>
                                      </p:to>
                                    </p:set>
                                    <p:animEffect transition="in" filter="blinds(horizontal)">
                                      <p:cBhvr>
                                        <p:cTn id="25" dur="500"/>
                                        <p:tgtEl>
                                          <p:spTgt spid="4065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475"/>
            <a:ext cx="8763000" cy="6308725"/>
          </a:xfrm>
        </p:spPr>
        <p:txBody>
          <a:bodyPr>
            <a:normAutofit fontScale="90000"/>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b="1" i="1" u="sng" dirty="0" smtClean="0">
                <a:solidFill>
                  <a:srgbClr val="00B0F0"/>
                </a:solidFill>
              </a:rPr>
              <a:t>Feynman 1959</a:t>
            </a:r>
            <a:br>
              <a:rPr lang="en-US" sz="3200" b="1" i="1" u="sng" dirty="0" smtClean="0">
                <a:solidFill>
                  <a:srgbClr val="00B0F0"/>
                </a:solidFill>
              </a:rPr>
            </a:br>
            <a:r>
              <a:rPr lang="en-US" sz="3200" dirty="0" smtClean="0"/>
              <a:t/>
            </a:r>
            <a:br>
              <a:rPr lang="en-US" sz="3200" dirty="0" smtClean="0"/>
            </a:br>
            <a:r>
              <a:rPr lang="en-US" sz="3200" b="1" dirty="0" smtClean="0">
                <a:solidFill>
                  <a:schemeClr val="tx1"/>
                </a:solidFill>
              </a:rPr>
              <a:t>- Feynman described a process for manipulating individual atoms and molecules using one set of precise tools to build and operate another proportionally smaller set, and so on down to the nth scale. </a:t>
            </a:r>
            <a:br>
              <a:rPr lang="en-US" sz="3200" b="1" dirty="0" smtClean="0">
                <a:solidFill>
                  <a:schemeClr val="tx1"/>
                </a:solidFill>
              </a:rPr>
            </a:br>
            <a:r>
              <a:rPr lang="en-US" sz="3200" b="1" dirty="0" smtClean="0"/>
              <a:t/>
            </a:r>
            <a:br>
              <a:rPr lang="en-US" sz="3200" b="1" dirty="0" smtClean="0"/>
            </a:br>
            <a:r>
              <a:rPr lang="en-US" sz="3200" b="1" dirty="0" smtClean="0"/>
              <a:t> </a:t>
            </a:r>
            <a:r>
              <a:rPr lang="en-US" sz="3200" b="1" dirty="0" smtClean="0">
                <a:solidFill>
                  <a:schemeClr val="tx1"/>
                </a:solidFill>
              </a:rPr>
              <a:t>In 1981, Feynman’s radical vision became feasible after invention of </a:t>
            </a:r>
            <a:r>
              <a:rPr lang="en-US" sz="3200" b="1" dirty="0" smtClean="0">
                <a:solidFill>
                  <a:srgbClr val="FF0000"/>
                </a:solidFill>
              </a:rPr>
              <a:t>Scanning Tunneling Microscope (STM</a:t>
            </a:r>
            <a:r>
              <a:rPr lang="en-US" sz="3200" b="1" dirty="0" smtClean="0">
                <a:solidFill>
                  <a:schemeClr val="tx1"/>
                </a:solidFill>
              </a:rPr>
              <a:t>).  Then, the scientists are able to see individual atoms, and move the atoms using Electrical field and infinitesimal small probe. </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52400"/>
            <a:ext cx="914400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1" u="sng" strike="noStrike" cap="none" normalizeH="0" baseline="0" dirty="0" err="1" smtClean="0">
                <a:ln>
                  <a:noFill/>
                </a:ln>
                <a:solidFill>
                  <a:schemeClr val="tx2"/>
                </a:solidFill>
                <a:effectLst/>
                <a:latin typeface="Arial Black" pitchFamily="34" charset="0"/>
                <a:ea typeface="Times New Roman" pitchFamily="18" charset="0"/>
                <a:cs typeface="Arial" pitchFamily="34" charset="0"/>
              </a:rPr>
              <a:t>Nano</a:t>
            </a:r>
            <a:r>
              <a:rPr kumimoji="0" lang="en-US" sz="4400" b="1" i="1" u="sng" strike="noStrike" cap="none" normalizeH="0" baseline="0" dirty="0" smtClean="0">
                <a:ln>
                  <a:noFill/>
                </a:ln>
                <a:solidFill>
                  <a:schemeClr val="tx2"/>
                </a:solidFill>
                <a:effectLst/>
                <a:latin typeface="Arial Black" pitchFamily="34" charset="0"/>
                <a:ea typeface="Times New Roman" pitchFamily="18" charset="0"/>
                <a:cs typeface="Arial" pitchFamily="34" charset="0"/>
              </a:rPr>
              <a:t>-science</a:t>
            </a:r>
            <a:r>
              <a:rPr kumimoji="0" lang="en-US" sz="4400" b="1" i="1" u="none" strike="noStrike" cap="none" normalizeH="0" baseline="0" dirty="0" smtClean="0">
                <a:ln>
                  <a:noFill/>
                </a:ln>
                <a:solidFill>
                  <a:schemeClr val="tx2"/>
                </a:solidFill>
                <a:effectLst/>
                <a:latin typeface="Arial Black"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b="1" dirty="0" smtClean="0">
              <a:solidFill>
                <a:srgbClr val="FF0000"/>
              </a:solidFill>
              <a:latin typeface="Times New Roma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effectLst/>
                <a:latin typeface="Times New Roman" pitchFamily="18" charset="0"/>
                <a:ea typeface="Times New Roman" pitchFamily="18" charset="0"/>
                <a:cs typeface="Times New Roman" pitchFamily="18" charset="0"/>
              </a:rPr>
              <a:t>is an emerging science which comprises the world of atoms, molecules, macromolecules, quantum dots, and macromolecular assemblies.</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3200" b="1" dirty="0">
              <a:solidFill>
                <a:srgbClr val="FF0000"/>
              </a:solidFill>
              <a:latin typeface="Times New Roman" pitchFamily="18" charset="0"/>
              <a:ea typeface="Times New Roman" pitchFamily="18" charset="0"/>
              <a:cs typeface="Times New Roman" pitchFamily="18" charset="0"/>
            </a:endParaRPr>
          </a:p>
          <a:p>
            <a:pPr lvl="0" algn="just" eaLnBrk="0" hangingPunct="0"/>
            <a:endParaRPr kumimoji="0" lang="en-US" sz="3200" b="1" i="0" u="none" strike="noStrike" cap="none" normalizeH="0" baseline="0" dirty="0" smtClean="0">
              <a:ln>
                <a:noFill/>
              </a:ln>
              <a:solidFill>
                <a:schemeClr val="tx2">
                  <a:lumMod val="10000"/>
                </a:schemeClr>
              </a:solidFill>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5962</TotalTime>
  <Words>2210</Words>
  <Application>Microsoft Office PowerPoint</Application>
  <PresentationFormat>On-screen Show (4:3)</PresentationFormat>
  <Paragraphs>557</Paragraphs>
  <Slides>67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Solstice</vt:lpstr>
      <vt:lpstr>Acrobat Document</vt:lpstr>
      <vt:lpstr>Slide 1</vt:lpstr>
      <vt:lpstr>Slide 2</vt:lpstr>
      <vt:lpstr>Contents</vt:lpstr>
      <vt:lpstr>INTRODUCTION</vt:lpstr>
      <vt:lpstr>What is Nano?   The word nano comes from the Greek and Latin words, nanos or nanus which means Dwarf.  1 Nano  =  10-9 m (one billionth(.        </vt:lpstr>
      <vt:lpstr>Slide 6</vt:lpstr>
      <vt:lpstr>Slide 7</vt:lpstr>
      <vt:lpstr>   Feynman 1959  - Feynman described a process for manipulating individual atoms and molecules using one set of precise tools to build and operate another proportionally smaller set, and so on down to the nth scale.    In 1981, Feynman’s radical vision became feasible after invention of Scanning Tunneling Microscope (STM).  Then, the scientists are able to see individual atoms, and move the atoms using Electrical field and infinitesimal small probe.     </vt:lpstr>
      <vt:lpstr>Slide 9</vt:lpstr>
      <vt:lpstr>Nano-technology</vt:lpstr>
      <vt:lpstr>What is Nanotechnology?</vt:lpstr>
      <vt:lpstr>Properties  of Nano materials</vt:lpstr>
      <vt:lpstr>Slide 13</vt:lpstr>
      <vt:lpstr>Slide 14</vt:lpstr>
      <vt:lpstr>Slide 15</vt:lpstr>
      <vt:lpstr>Slide 16</vt:lpstr>
      <vt:lpstr>Slide 17</vt:lpstr>
      <vt:lpstr>Slide 18</vt:lpstr>
      <vt:lpstr>Nano Materials  - Nano particles are of interest because of the new properties (such as chemical reactivity and optical behaviour) that they exhibit compared with larger particles of the same materials.  </vt:lpstr>
      <vt:lpstr>Slide 20</vt:lpstr>
      <vt:lpstr>Slide 21</vt:lpstr>
      <vt:lpstr>Slide 22</vt:lpstr>
      <vt:lpstr>Slide 23</vt:lpstr>
      <vt:lpstr>Slide 24</vt:lpstr>
      <vt:lpstr>Slide 25</vt:lpstr>
      <vt:lpstr>Slide 26</vt:lpstr>
      <vt:lpstr>Slide 27</vt:lpstr>
      <vt:lpstr>Remediation of Heavy Metals Polluted Soil </vt:lpstr>
      <vt:lpstr>Remediation of Heavy Metals Polluted Soil </vt:lpstr>
      <vt:lpstr> Risks of Cd and Pb on human health: </vt:lpstr>
      <vt:lpstr>             Remediation of Heavy Metals Polluted Soil</vt:lpstr>
      <vt:lpstr>Remediation of Heavy Metals Polluted Soil</vt:lpstr>
      <vt:lpstr>Remediation of Heavy Metals Polluted Soil</vt:lpstr>
      <vt:lpstr>Immobilization of pollutants:  - Several nano particles are used ;  1- nZVI,  2 - bentonite supported nZVI (bent-nZVI), 3 - nano carbon,  4 - nano alginit, and  5 – Poly amidoamine (dendrimer) ,  are prepared and used in immobilization of heavy metals in polluted soils.  </vt:lpstr>
      <vt:lpstr>Slide 35</vt:lpstr>
      <vt:lpstr>Slide 36</vt:lpstr>
      <vt:lpstr>Slide 37</vt:lpstr>
      <vt:lpstr>Methods of production of Nano Particles</vt:lpstr>
      <vt:lpstr>Slide 39</vt:lpstr>
      <vt:lpstr>Slide 40</vt:lpstr>
      <vt:lpstr>Reaction Mechanisms of Nanoscale Zero Valent Iron (nZVI)</vt:lpstr>
      <vt:lpstr>Reduction Power of nZVI</vt:lpstr>
      <vt:lpstr>Oxidation of Organic Contaminants using Nanoparticles Zero Valent Iron (ZVI)</vt:lpstr>
      <vt:lpstr>Oxidative Power of nZVI</vt:lpstr>
      <vt:lpstr>Slide 45</vt:lpstr>
      <vt:lpstr>Nano particles characterization</vt:lpstr>
      <vt:lpstr>Slide 47</vt:lpstr>
      <vt:lpstr>Slide 48</vt:lpstr>
      <vt:lpstr>Slide 49</vt:lpstr>
      <vt:lpstr>Slide 50</vt:lpstr>
      <vt:lpstr> Fig 2 : Adsorption Isotherms of Cd on Nano particles (Langmuir Isotherm,  x/m = kbc/1+kb) </vt:lpstr>
      <vt:lpstr> Fig 3 :  Adsorption Isotherms of Pb on Nano particles (Langmuir Isotherm,  x/m = kbc/1+kb)   </vt:lpstr>
      <vt:lpstr>Slide 53</vt:lpstr>
      <vt:lpstr>  Table 2 : Maximum Adsorption capacity  (b) and affinity (k) calculated from Linear form (C/(x/m) = 1/kb+C/b) of Langmuir </vt:lpstr>
      <vt:lpstr>Slide 55</vt:lpstr>
      <vt:lpstr>Slide 56</vt:lpstr>
      <vt:lpstr> Table 3:  Adsorption/Desorption of Cd on nano-particles. </vt:lpstr>
      <vt:lpstr> Fig 6 :  Adsorption/desorption of Pb on nano particles </vt:lpstr>
      <vt:lpstr>Slide 59</vt:lpstr>
      <vt:lpstr>Immobilization of Cd and Pb in polluted soil</vt:lpstr>
      <vt:lpstr>Immobilization of Cd and Pb in polluted soil</vt:lpstr>
      <vt:lpstr>Table 5 : Plant available Cd (mg/kg) in polluted soils before and after treating with Nano particles . </vt:lpstr>
      <vt:lpstr>Slide 63</vt:lpstr>
      <vt:lpstr>Slide 64</vt:lpstr>
      <vt:lpstr> Table 7. Different fractions of Cd sequentially extracted from the tested soils before and after treating with nano particles </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One nanometer is one-millionth of a millimeter and a single human hair is around 80,000 nanometers in width.</dc:title>
  <dc:creator>Ahmed</dc:creator>
  <cp:lastModifiedBy>Dr.Mohamed</cp:lastModifiedBy>
  <cp:revision>178</cp:revision>
  <dcterms:created xsi:type="dcterms:W3CDTF">2010-05-05T20:15:05Z</dcterms:created>
  <dcterms:modified xsi:type="dcterms:W3CDTF">2015-06-19T15:02:27Z</dcterms:modified>
</cp:coreProperties>
</file>