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213" r:id="rId1"/>
  </p:sldMasterIdLst>
  <p:notesMasterIdLst>
    <p:notesMasterId r:id="rId64"/>
  </p:notesMasterIdLst>
  <p:sldIdLst>
    <p:sldId id="472" r:id="rId2"/>
    <p:sldId id="429" r:id="rId3"/>
    <p:sldId id="717" r:id="rId4"/>
    <p:sldId id="703" r:id="rId5"/>
    <p:sldId id="735" r:id="rId6"/>
    <p:sldId id="736" r:id="rId7"/>
    <p:sldId id="737" r:id="rId8"/>
    <p:sldId id="791" r:id="rId9"/>
    <p:sldId id="792" r:id="rId10"/>
    <p:sldId id="739" r:id="rId11"/>
    <p:sldId id="740" r:id="rId12"/>
    <p:sldId id="741" r:id="rId13"/>
    <p:sldId id="742" r:id="rId14"/>
    <p:sldId id="743" r:id="rId15"/>
    <p:sldId id="744" r:id="rId16"/>
    <p:sldId id="746" r:id="rId17"/>
    <p:sldId id="747" r:id="rId18"/>
    <p:sldId id="723" r:id="rId19"/>
    <p:sldId id="724" r:id="rId20"/>
    <p:sldId id="725" r:id="rId21"/>
    <p:sldId id="810" r:id="rId22"/>
    <p:sldId id="805" r:id="rId23"/>
    <p:sldId id="748" r:id="rId24"/>
    <p:sldId id="749" r:id="rId25"/>
    <p:sldId id="818" r:id="rId26"/>
    <p:sldId id="797" r:id="rId27"/>
    <p:sldId id="787" r:id="rId28"/>
    <p:sldId id="755" r:id="rId29"/>
    <p:sldId id="770" r:id="rId30"/>
    <p:sldId id="772" r:id="rId31"/>
    <p:sldId id="771" r:id="rId32"/>
    <p:sldId id="807" r:id="rId33"/>
    <p:sldId id="788" r:id="rId34"/>
    <p:sldId id="800" r:id="rId35"/>
    <p:sldId id="820" r:id="rId36"/>
    <p:sldId id="780" r:id="rId37"/>
    <p:sldId id="339" r:id="rId38"/>
    <p:sldId id="312" r:id="rId39"/>
    <p:sldId id="464" r:id="rId40"/>
    <p:sldId id="465" r:id="rId41"/>
    <p:sldId id="357" r:id="rId42"/>
    <p:sldId id="727" r:id="rId43"/>
    <p:sldId id="819" r:id="rId44"/>
    <p:sldId id="728" r:id="rId45"/>
    <p:sldId id="775" r:id="rId46"/>
    <p:sldId id="729" r:id="rId47"/>
    <p:sldId id="763" r:id="rId48"/>
    <p:sldId id="730" r:id="rId49"/>
    <p:sldId id="764" r:id="rId50"/>
    <p:sldId id="793" r:id="rId51"/>
    <p:sldId id="794" r:id="rId52"/>
    <p:sldId id="809" r:id="rId53"/>
    <p:sldId id="731" r:id="rId54"/>
    <p:sldId id="781" r:id="rId55"/>
    <p:sldId id="732" r:id="rId56"/>
    <p:sldId id="765" r:id="rId57"/>
    <p:sldId id="733" r:id="rId58"/>
    <p:sldId id="766" r:id="rId59"/>
    <p:sldId id="782" r:id="rId60"/>
    <p:sldId id="783" r:id="rId61"/>
    <p:sldId id="734" r:id="rId62"/>
    <p:sldId id="821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0000"/>
    <a:srgbClr val="008000"/>
    <a:srgbClr val="000000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87" autoAdjust="0"/>
    <p:restoredTop sz="96263" autoAdjust="0"/>
  </p:normalViewPr>
  <p:slideViewPr>
    <p:cSldViewPr>
      <p:cViewPr>
        <p:scale>
          <a:sx n="77" d="100"/>
          <a:sy n="77" d="100"/>
        </p:scale>
        <p:origin x="-17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\Tables&#1575;&#1604;&#1605;&#1593;&#1583;&#1604;&#1577;%2010-9-2013\DTPA-Extractable%20-%20&#1575;&#1604;&#1605;&#1593;&#1583;&#1604;.xlsx8-9-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\Tables&#1575;&#1604;&#1605;&#1593;&#1583;&#1604;&#1577;%2010-9-2013\DTPA-Extractable%20-%20&#1575;&#1604;&#1605;&#1593;&#1583;&#1604;.xlsx8-9-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\Tables&#1575;&#1604;&#1605;&#1593;&#1583;&#1604;&#1577;%2010-9-2013\DTPA-Extractable%20-%20&#1575;&#1604;&#1605;&#1593;&#1583;&#1604;.xlsx8-9-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\Tables&#1575;&#1604;&#1605;&#1593;&#1583;&#1604;&#1577;%2010-9-2013\DTPA-Extractable%20-%20&#1575;&#1604;&#1605;&#1593;&#1583;&#1604;.xlsx8-9-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%20&#1575;&#1604;&#1606;&#1607;&#1575;&#1574;&#1610;&#1577;\Tables&#1575;&#1604;&#1605;&#1593;&#1583;&#1604;&#1577;%2010-9-2013\DTPA-Extractable%20-%20&#1575;&#1604;&#1605;&#1593;&#1583;&#1604;.xlsx8-9-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%20&#1575;&#1604;&#1606;&#1607;&#1575;&#1574;&#1610;&#1577;\Tables&#1575;&#1604;&#1605;&#1593;&#1583;&#1604;&#1577;%2010-9-2013\DTPA-Extractable%20-%20&#1575;&#1604;&#1605;&#1593;&#1583;&#1604;.xlsx8-9-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%20&#1575;&#1604;&#1606;&#1607;&#1575;&#1574;&#1610;&#1577;\Tables&#1575;&#1604;&#1605;&#1593;&#1583;&#1604;&#1577;%2010-9-2013\DTPA-Extractable%20-%20&#1575;&#1604;&#1605;&#1593;&#1583;&#1604;.xlsx8-9-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75;&#1604;&#1606;&#1578;&#1575;&#1574;&#1580;%20&#1575;&#1604;&#1606;&#1607;&#1575;&#1574;&#1610;&#1577;\Tables&#1575;&#1604;&#1605;&#1593;&#1583;&#1604;&#1577;%2010-9-2013\DTPA-Extractable%20-%20&#1575;&#1604;&#1605;&#1593;&#1583;&#1604;.xlsx8-9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800"/>
              <a:t>Soil</a:t>
            </a:r>
            <a:r>
              <a:rPr lang="en-US" sz="800" baseline="0"/>
              <a:t> 3/Cd</a:t>
            </a:r>
          </a:p>
        </c:rich>
      </c:tx>
      <c:layout/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86887451951937"/>
          <c:y val="0.17191933966519385"/>
          <c:w val="0.70443362342865035"/>
          <c:h val="0.5138120674768355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'Nano-Algin'!$H$2:$H$21</c:f>
              <c:numCache>
                <c:formatCode>0.00</c:formatCode>
                <c:ptCount val="20"/>
                <c:pt idx="0">
                  <c:v>100</c:v>
                </c:pt>
                <c:pt idx="1">
                  <c:v>42.781420765026994</c:v>
                </c:pt>
                <c:pt idx="2">
                  <c:v>23.655737704918032</c:v>
                </c:pt>
                <c:pt idx="3">
                  <c:v>5.6229508196717264</c:v>
                </c:pt>
                <c:pt idx="5">
                  <c:v>43.054644808739994</c:v>
                </c:pt>
                <c:pt idx="6">
                  <c:v>26.114754098360695</c:v>
                </c:pt>
                <c:pt idx="7">
                  <c:v>0.70491803278690002</c:v>
                </c:pt>
                <c:pt idx="9">
                  <c:v>38.409836065573764</c:v>
                </c:pt>
                <c:pt idx="10">
                  <c:v>14.912568306010927</c:v>
                </c:pt>
                <c:pt idx="11">
                  <c:v>2.0710382513661205</c:v>
                </c:pt>
                <c:pt idx="13">
                  <c:v>43.327868852459005</c:v>
                </c:pt>
                <c:pt idx="14">
                  <c:v>29.120218579234976</c:v>
                </c:pt>
                <c:pt idx="15">
                  <c:v>25.841530054644807</c:v>
                </c:pt>
                <c:pt idx="17">
                  <c:v>38.136612021858063</c:v>
                </c:pt>
                <c:pt idx="18">
                  <c:v>32.125683060109289</c:v>
                </c:pt>
                <c:pt idx="19">
                  <c:v>15.732240437158469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48224"/>
        <c:axId val="83936384"/>
        <c:axId val="0"/>
      </c:bar3DChart>
      <c:catAx>
        <c:axId val="11134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Immobilizing agents</a:t>
                </a:r>
              </a:p>
            </c:rich>
          </c:tx>
          <c:layout>
            <c:manualLayout>
              <c:xMode val="edge"/>
              <c:yMode val="edge"/>
              <c:x val="0.29919017024712402"/>
              <c:y val="0.94107085325463724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83936384"/>
        <c:crosses val="autoZero"/>
        <c:auto val="1"/>
        <c:lblAlgn val="ctr"/>
        <c:lblOffset val="100"/>
        <c:noMultiLvlLbl val="0"/>
      </c:catAx>
      <c:valAx>
        <c:axId val="839363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(DTPA extractable Cd / Initial) %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6082038824901487E-2"/>
              <c:y val="0.129990850161733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348224"/>
        <c:crosses val="autoZero"/>
        <c:crossBetween val="between"/>
        <c:majorUnit val="25"/>
        <c:minorUnit val="2"/>
      </c:valAx>
    </c:plotArea>
    <c:legend>
      <c:legendPos val="r"/>
      <c:layout>
        <c:manualLayout>
          <c:xMode val="edge"/>
          <c:yMode val="edge"/>
          <c:x val="0.88543652438181975"/>
          <c:y val="1.1004886129997694E-3"/>
          <c:w val="0.10752508456081389"/>
          <c:h val="0.3081220598223943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800"/>
              <a:t>Soil 1/Cd</a:t>
            </a:r>
          </a:p>
        </c:rich>
      </c:tx>
      <c:layout>
        <c:manualLayout>
          <c:xMode val="edge"/>
          <c:yMode val="edge"/>
          <c:x val="0.42420027042074288"/>
          <c:y val="0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25801285873449"/>
          <c:y val="7.5352061894653211E-2"/>
          <c:w val="0.63018667993199251"/>
          <c:h val="0.58457487877673942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'Nano-Algin'!$D$2:$D$21</c:f>
              <c:numCache>
                <c:formatCode>0.00</c:formatCode>
                <c:ptCount val="20"/>
                <c:pt idx="0" formatCode="General">
                  <c:v>100</c:v>
                </c:pt>
                <c:pt idx="1">
                  <c:v>56.987341772151893</c:v>
                </c:pt>
                <c:pt idx="2">
                  <c:v>29.772151898734176</c:v>
                </c:pt>
                <c:pt idx="3">
                  <c:v>7.3037974683544302</c:v>
                </c:pt>
                <c:pt idx="5">
                  <c:v>51.607594936708963</c:v>
                </c:pt>
                <c:pt idx="6">
                  <c:v>26.291139240504911</c:v>
                </c:pt>
                <c:pt idx="7">
                  <c:v>4.7721518987341804</c:v>
                </c:pt>
                <c:pt idx="9">
                  <c:v>47.177215189873408</c:v>
                </c:pt>
                <c:pt idx="10">
                  <c:v>22.493670886074817</c:v>
                </c:pt>
                <c:pt idx="11">
                  <c:v>2.5569620253164547</c:v>
                </c:pt>
                <c:pt idx="13">
                  <c:v>56.037974683543894</c:v>
                </c:pt>
                <c:pt idx="14">
                  <c:v>54.139240506329116</c:v>
                </c:pt>
                <c:pt idx="15">
                  <c:v>46.227848101265828</c:v>
                </c:pt>
                <c:pt idx="17">
                  <c:v>51.607594936708963</c:v>
                </c:pt>
                <c:pt idx="18">
                  <c:v>40.215189873417721</c:v>
                </c:pt>
                <c:pt idx="19">
                  <c:v>13.632911392405061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71360"/>
        <c:axId val="83938112"/>
        <c:axId val="0"/>
      </c:bar3DChart>
      <c:catAx>
        <c:axId val="11227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Immobilizing agents</a:t>
                </a:r>
              </a:p>
            </c:rich>
          </c:tx>
          <c:layout>
            <c:manualLayout>
              <c:xMode val="edge"/>
              <c:yMode val="edge"/>
              <c:x val="0.33933089605685918"/>
              <c:y val="0.93379635899320934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83938112"/>
        <c:crosses val="autoZero"/>
        <c:auto val="1"/>
        <c:lblAlgn val="ctr"/>
        <c:lblOffset val="100"/>
        <c:noMultiLvlLbl val="0"/>
      </c:catAx>
      <c:valAx>
        <c:axId val="83938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(DTPA extracable Cd / Initial) %</a:t>
                </a:r>
              </a:p>
            </c:rich>
          </c:tx>
          <c:layout>
            <c:manualLayout>
              <c:xMode val="edge"/>
              <c:yMode val="edge"/>
              <c:x val="2.8323464255614227E-2"/>
              <c:y val="8.09829928918422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27136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6344221576370461"/>
          <c:y val="1.4208052003327597E-2"/>
          <c:w val="0.11114423656800584"/>
          <c:h val="0.3234896118217525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800"/>
              <a:t>Soil 2/Cd</a:t>
            </a:r>
          </a:p>
        </c:rich>
      </c:tx>
      <c:layout>
        <c:manualLayout>
          <c:xMode val="edge"/>
          <c:yMode val="edge"/>
          <c:x val="0.43677517713918956"/>
          <c:y val="3.7807203259761927E-3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24734945349396"/>
          <c:y val="9.4851982887302871E-2"/>
          <c:w val="0.71385491707153759"/>
          <c:h val="0.57382122177922223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'Nano-Algin'!$F$2:$F$21</c:f>
              <c:numCache>
                <c:formatCode>0.00</c:formatCode>
                <c:ptCount val="20"/>
                <c:pt idx="0">
                  <c:v>100</c:v>
                </c:pt>
                <c:pt idx="1">
                  <c:v>56.735317149572523</c:v>
                </c:pt>
                <c:pt idx="2">
                  <c:v>49.374314800313194</c:v>
                </c:pt>
                <c:pt idx="3">
                  <c:v>46.398590446358661</c:v>
                </c:pt>
                <c:pt idx="5">
                  <c:v>49.139389193422076</c:v>
                </c:pt>
                <c:pt idx="6">
                  <c:v>36.375097885668794</c:v>
                </c:pt>
                <c:pt idx="7">
                  <c:v>22.906029757243527</c:v>
                </c:pt>
                <c:pt idx="9">
                  <c:v>46.790133124513346</c:v>
                </c:pt>
                <c:pt idx="10">
                  <c:v>29.405638214563623</c:v>
                </c:pt>
                <c:pt idx="11">
                  <c:v>21.261550509005481</c:v>
                </c:pt>
                <c:pt idx="13">
                  <c:v>60.102584181675802</c:v>
                </c:pt>
                <c:pt idx="14">
                  <c:v>57.753328112764301</c:v>
                </c:pt>
                <c:pt idx="15">
                  <c:v>54.777603758809711</c:v>
                </c:pt>
                <c:pt idx="17">
                  <c:v>45.30227094753328</c:v>
                </c:pt>
                <c:pt idx="18">
                  <c:v>25.333594361785433</c:v>
                </c:pt>
                <c:pt idx="19">
                  <c:v>17.815974941268635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72896"/>
        <c:axId val="83939840"/>
        <c:axId val="0"/>
      </c:bar3DChart>
      <c:catAx>
        <c:axId val="11227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Immobilizing agents</a:t>
                </a:r>
              </a:p>
            </c:rich>
          </c:tx>
          <c:layout>
            <c:manualLayout>
              <c:xMode val="edge"/>
              <c:yMode val="edge"/>
              <c:x val="0.33423714149156253"/>
              <c:y val="0.93022453837289065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83939840"/>
        <c:crosses val="autoZero"/>
        <c:auto val="1"/>
        <c:lblAlgn val="ctr"/>
        <c:lblOffset val="100"/>
        <c:noMultiLvlLbl val="0"/>
      </c:catAx>
      <c:valAx>
        <c:axId val="83939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b="1" i="0" baseline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DTPA</a:t>
                </a:r>
                <a:r>
                  <a:rPr lang="en-US" sz="900" b="1" i="0" baseline="0">
                    <a:latin typeface="Times New Roman" pitchFamily="18" charset="0"/>
                    <a:cs typeface="Times New Roman" pitchFamily="18" charset="0"/>
                  </a:rPr>
                  <a:t> extractable Cd / Initial) %</a:t>
                </a:r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3235187356899805E-3"/>
              <c:y val="9.40331034074717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27289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709230328921661"/>
          <c:y val="3.8931263836228412E-3"/>
          <c:w val="0.12492949684480928"/>
          <c:h val="0.297204891046004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800"/>
              <a:t>Soil</a:t>
            </a:r>
            <a:r>
              <a:rPr lang="en-US" sz="800" baseline="0"/>
              <a:t> 4/Cd</a:t>
            </a:r>
          </a:p>
        </c:rich>
      </c:tx>
      <c:layout>
        <c:manualLayout>
          <c:xMode val="edge"/>
          <c:yMode val="edge"/>
          <c:x val="0.43663946636710288"/>
          <c:y val="7.6612916222148705E-4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74886767472649"/>
          <c:y val="9.8916670347364205E-2"/>
          <c:w val="0.69431189464148946"/>
          <c:h val="0.58558922971304639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'Nano-Algin'!$J$2:$J$21</c:f>
              <c:numCache>
                <c:formatCode>0.00</c:formatCode>
                <c:ptCount val="20"/>
                <c:pt idx="0">
                  <c:v>100</c:v>
                </c:pt>
                <c:pt idx="1">
                  <c:v>43.610889774235844</c:v>
                </c:pt>
                <c:pt idx="2">
                  <c:v>32.322709163345998</c:v>
                </c:pt>
                <c:pt idx="3">
                  <c:v>28.869853917662695</c:v>
                </c:pt>
                <c:pt idx="5">
                  <c:v>41.618857901726344</c:v>
                </c:pt>
                <c:pt idx="6">
                  <c:v>34.18193891102257</c:v>
                </c:pt>
                <c:pt idx="7">
                  <c:v>27.807436918990703</c:v>
                </c:pt>
                <c:pt idx="9">
                  <c:v>40.822045152722424</c:v>
                </c:pt>
                <c:pt idx="10">
                  <c:v>30.861885790172735</c:v>
                </c:pt>
                <c:pt idx="11">
                  <c:v>19.175298804780873</c:v>
                </c:pt>
                <c:pt idx="13">
                  <c:v>38.962815405046094</c:v>
                </c:pt>
                <c:pt idx="14">
                  <c:v>34.713147410358545</c:v>
                </c:pt>
                <c:pt idx="15">
                  <c:v>29.135458167330835</c:v>
                </c:pt>
                <c:pt idx="17">
                  <c:v>42.681274900398144</c:v>
                </c:pt>
                <c:pt idx="18">
                  <c:v>39.361221779545794</c:v>
                </c:pt>
                <c:pt idx="19">
                  <c:v>24.088977423638791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49248"/>
        <c:axId val="83941568"/>
        <c:axId val="0"/>
      </c:bar3DChart>
      <c:catAx>
        <c:axId val="11134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Immobilizing agents</a:t>
                </a:r>
              </a:p>
            </c:rich>
          </c:tx>
          <c:layout>
            <c:manualLayout>
              <c:xMode val="edge"/>
              <c:yMode val="edge"/>
              <c:x val="0.32757859188735799"/>
              <c:y val="0.93412965213159482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83941568"/>
        <c:crosses val="autoZero"/>
        <c:auto val="1"/>
        <c:lblAlgn val="ctr"/>
        <c:lblOffset val="100"/>
        <c:noMultiLvlLbl val="0"/>
      </c:catAx>
      <c:valAx>
        <c:axId val="83941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b="1" i="0" baseline="0">
                    <a:latin typeface="Times New Roman" pitchFamily="18" charset="0"/>
                    <a:cs typeface="Times New Roman" pitchFamily="18" charset="0"/>
                  </a:rPr>
                  <a:t>(DTPA extractable Cd /Initial) %</a:t>
                </a:r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6.5357470546576158E-3"/>
              <c:y val="0.106060059111522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3492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762828898456424"/>
          <c:y val="4.7597441446795433E-3"/>
          <c:w val="0.11824256362448736"/>
          <c:h val="0.295685245648018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/>
            </a:pPr>
            <a:r>
              <a:rPr lang="en-US" sz="900"/>
              <a:t>Soil 1/ Pb</a:t>
            </a:r>
          </a:p>
        </c:rich>
      </c:tx>
      <c:layout>
        <c:manualLayout>
          <c:xMode val="edge"/>
          <c:yMode val="edge"/>
          <c:x val="0.42410394667347862"/>
          <c:y val="3.5374149659863968E-3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57115783587125"/>
          <c:y val="9.1470351920295678E-2"/>
          <c:w val="0.66453896792054878"/>
          <c:h val="0.56884068062920745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'Nano-Algin'!$L$2:$L$21</c:f>
              <c:numCache>
                <c:formatCode>0.00</c:formatCode>
                <c:ptCount val="20"/>
                <c:pt idx="0">
                  <c:v>100</c:v>
                </c:pt>
                <c:pt idx="1">
                  <c:v>51.923076923076962</c:v>
                </c:pt>
                <c:pt idx="2">
                  <c:v>39.102564102564102</c:v>
                </c:pt>
                <c:pt idx="3">
                  <c:v>27.083333333331961</c:v>
                </c:pt>
                <c:pt idx="5">
                  <c:v>48.557692307691994</c:v>
                </c:pt>
                <c:pt idx="6">
                  <c:v>34.134615384615387</c:v>
                </c:pt>
                <c:pt idx="7">
                  <c:v>25</c:v>
                </c:pt>
                <c:pt idx="9">
                  <c:v>43.429487179485974</c:v>
                </c:pt>
                <c:pt idx="10">
                  <c:v>29.006410256410252</c:v>
                </c:pt>
                <c:pt idx="11">
                  <c:v>16.346153846153829</c:v>
                </c:pt>
                <c:pt idx="13">
                  <c:v>61.698717948720429</c:v>
                </c:pt>
                <c:pt idx="14">
                  <c:v>60.096153846156746</c:v>
                </c:pt>
                <c:pt idx="15">
                  <c:v>50.160256410256395</c:v>
                </c:pt>
                <c:pt idx="17">
                  <c:v>61.057692307691994</c:v>
                </c:pt>
                <c:pt idx="18">
                  <c:v>47.916666666663907</c:v>
                </c:pt>
                <c:pt idx="19">
                  <c:v>46.474358974359063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059392"/>
        <c:axId val="79856768"/>
        <c:axId val="0"/>
      </c:bar3DChart>
      <c:catAx>
        <c:axId val="11205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Immobilizing agent</a:t>
                </a:r>
              </a:p>
            </c:rich>
          </c:tx>
          <c:layout>
            <c:manualLayout>
              <c:xMode val="edge"/>
              <c:yMode val="edge"/>
              <c:x val="0.31609979046350034"/>
              <c:y val="0.93303479922152588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9856768"/>
        <c:crosses val="autoZero"/>
        <c:auto val="1"/>
        <c:lblAlgn val="ctr"/>
        <c:lblOffset val="100"/>
        <c:noMultiLvlLbl val="0"/>
      </c:catAx>
      <c:valAx>
        <c:axId val="79856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(DTPA extractable -Pb / Initial)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defRPr/>
                </a:pP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9876625461273732E-3"/>
              <c:y val="7.755566268502150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05939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7991107643767286"/>
          <c:y val="3.9991429642723232E-3"/>
          <c:w val="0.11479826926396119"/>
          <c:h val="0.31895298801935507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/>
            </a:pPr>
            <a:r>
              <a:rPr lang="en-US" sz="900"/>
              <a:t>Soil 2/Pb</a:t>
            </a:r>
          </a:p>
        </c:rich>
      </c:tx>
      <c:layout>
        <c:manualLayout>
          <c:xMode val="edge"/>
          <c:yMode val="edge"/>
          <c:x val="0.42068734540659153"/>
          <c:y val="4.3122483900513387E-3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25345818259218"/>
          <c:y val="8.1268149641799736E-2"/>
          <c:w val="0.70098032717111081"/>
          <c:h val="0.57373955397144361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'Nano-Algin'!$R$2:$R$21</c:f>
              <c:numCache>
                <c:formatCode>0.00</c:formatCode>
                <c:ptCount val="20"/>
                <c:pt idx="0">
                  <c:v>100</c:v>
                </c:pt>
                <c:pt idx="1">
                  <c:v>56.514084507039243</c:v>
                </c:pt>
                <c:pt idx="2">
                  <c:v>43.661971830986012</c:v>
                </c:pt>
                <c:pt idx="3">
                  <c:v>33.450704225351998</c:v>
                </c:pt>
                <c:pt idx="5">
                  <c:v>54.577464788731994</c:v>
                </c:pt>
                <c:pt idx="6">
                  <c:v>42.429577464788736</c:v>
                </c:pt>
                <c:pt idx="7">
                  <c:v>31.514084507042291</c:v>
                </c:pt>
                <c:pt idx="9">
                  <c:v>48.591549295774648</c:v>
                </c:pt>
                <c:pt idx="10">
                  <c:v>35.739436619718305</c:v>
                </c:pt>
                <c:pt idx="11">
                  <c:v>17.781690140845072</c:v>
                </c:pt>
                <c:pt idx="13">
                  <c:v>57.04225352112676</c:v>
                </c:pt>
                <c:pt idx="14">
                  <c:v>54.577464788731994</c:v>
                </c:pt>
                <c:pt idx="15">
                  <c:v>48.063380281690144</c:v>
                </c:pt>
                <c:pt idx="17">
                  <c:v>42.253521126760546</c:v>
                </c:pt>
                <c:pt idx="18">
                  <c:v>19.718309859154889</c:v>
                </c:pt>
                <c:pt idx="19">
                  <c:v>16.021126760563089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181248"/>
        <c:axId val="79858496"/>
        <c:axId val="0"/>
      </c:bar3DChart>
      <c:catAx>
        <c:axId val="11218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Immobilizing agent</a:t>
                </a:r>
              </a:p>
            </c:rich>
          </c:tx>
          <c:layout>
            <c:manualLayout>
              <c:xMode val="edge"/>
              <c:yMode val="edge"/>
              <c:x val="0.34125481655218626"/>
              <c:y val="0.93192021234098898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9858496"/>
        <c:crosses val="autoZero"/>
        <c:auto val="1"/>
        <c:lblAlgn val="ctr"/>
        <c:lblOffset val="100"/>
        <c:noMultiLvlLbl val="0"/>
      </c:catAx>
      <c:valAx>
        <c:axId val="798584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(DTPA extractable -Pb / Initial) </a:t>
                </a:r>
              </a:p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6312615178421869E-3"/>
              <c:y val="5.922240292560571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18124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6892870106662201"/>
          <c:y val="1.3236075551905705E-3"/>
          <c:w val="0.12792169263416542"/>
          <c:h val="0.31703812046037083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/>
            </a:pPr>
            <a:r>
              <a:rPr lang="en-US" sz="900"/>
              <a:t>Soil 3/Pb</a:t>
            </a:r>
          </a:p>
        </c:rich>
      </c:tx>
      <c:layout>
        <c:manualLayout>
          <c:xMode val="edge"/>
          <c:yMode val="edge"/>
          <c:x val="0.41698799048628366"/>
          <c:y val="0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51964706735209"/>
          <c:y val="7.763437599796133E-2"/>
          <c:w val="0.64080127862140934"/>
          <c:h val="0.60866754621669861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'Nano-Algin'!$T$2:$T$21</c:f>
              <c:numCache>
                <c:formatCode>0.00</c:formatCode>
                <c:ptCount val="20"/>
                <c:pt idx="0">
                  <c:v>100</c:v>
                </c:pt>
                <c:pt idx="1">
                  <c:v>39.84375</c:v>
                </c:pt>
                <c:pt idx="2">
                  <c:v>32.03125</c:v>
                </c:pt>
                <c:pt idx="3">
                  <c:v>23.763020833331961</c:v>
                </c:pt>
                <c:pt idx="5">
                  <c:v>35.481770833333194</c:v>
                </c:pt>
                <c:pt idx="6">
                  <c:v>27.213541666666668</c:v>
                </c:pt>
                <c:pt idx="7">
                  <c:v>21.614583333333329</c:v>
                </c:pt>
                <c:pt idx="9">
                  <c:v>32.877604166663907</c:v>
                </c:pt>
                <c:pt idx="10">
                  <c:v>23.111979166667709</c:v>
                </c:pt>
                <c:pt idx="11">
                  <c:v>21.223958333333329</c:v>
                </c:pt>
                <c:pt idx="13">
                  <c:v>51.236979166666544</c:v>
                </c:pt>
                <c:pt idx="14">
                  <c:v>43.098958333333513</c:v>
                </c:pt>
                <c:pt idx="15">
                  <c:v>39.973958333333336</c:v>
                </c:pt>
                <c:pt idx="17">
                  <c:v>40.299479166666544</c:v>
                </c:pt>
                <c:pt idx="18">
                  <c:v>38.0859375</c:v>
                </c:pt>
                <c:pt idx="19">
                  <c:v>29.622395833332789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061952"/>
        <c:axId val="79860224"/>
        <c:axId val="0"/>
      </c:bar3DChart>
      <c:catAx>
        <c:axId val="112061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Immobilizing agent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1035255292781555"/>
              <c:y val="0.93980103675078375"/>
            </c:manualLayout>
          </c:layout>
          <c:overlay val="0"/>
        </c:title>
        <c:majorTickMark val="none"/>
        <c:minorTickMark val="none"/>
        <c:tickLblPos val="nextTo"/>
        <c:spPr>
          <a:ln w="9525"/>
        </c:spPr>
        <c:txPr>
          <a:bodyPr/>
          <a:lstStyle/>
          <a:p>
            <a:pPr>
              <a:defRPr sz="900" b="1"/>
            </a:pPr>
            <a:endParaRPr lang="en-US"/>
          </a:p>
        </c:txPr>
        <c:crossAx val="79860224"/>
        <c:crosses val="autoZero"/>
        <c:auto val="1"/>
        <c:lblAlgn val="ctr"/>
        <c:lblOffset val="100"/>
        <c:noMultiLvlLbl val="0"/>
      </c:catAx>
      <c:valAx>
        <c:axId val="798602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(DTPA extractable - Pb /Initial)</a:t>
                </a:r>
              </a:p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983219820012636E-3"/>
              <c:y val="7.20241800991590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061952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6109387028068285"/>
          <c:y val="3.5576616011896603E-3"/>
          <c:w val="0.1316362142588379"/>
          <c:h val="0.28266458499324237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/>
            </a:pPr>
            <a:r>
              <a:rPr lang="en-US" sz="900"/>
              <a:t>Soil</a:t>
            </a:r>
            <a:r>
              <a:rPr lang="en-US" sz="900" baseline="0"/>
              <a:t> 4/Pb</a:t>
            </a:r>
          </a:p>
        </c:rich>
      </c:tx>
      <c:layout>
        <c:manualLayout>
          <c:xMode val="edge"/>
          <c:yMode val="edge"/>
          <c:x val="0.40967408967590324"/>
          <c:y val="7.8481993029559877E-4"/>
        </c:manualLayout>
      </c:layout>
      <c:overlay val="0"/>
    </c:title>
    <c:autoTitleDeleted val="0"/>
    <c:view3D>
      <c:rotX val="10"/>
      <c:rotY val="31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01517613664116"/>
          <c:y val="7.4129340389828324E-2"/>
          <c:w val="0.67730588702984373"/>
          <c:h val="0.61357235058732418"/>
        </c:manualLayout>
      </c:layout>
      <c:bar3DChart>
        <c:barDir val="col"/>
        <c:grouping val="clustered"/>
        <c:varyColors val="0"/>
        <c:ser>
          <c:idx val="0"/>
          <c:order val="0"/>
          <c:tx>
            <c:v>Ctrl.</c:v>
          </c:tx>
          <c:invertIfNegative val="0"/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</c:v>
                </c:pt>
                <c:pt idx="2">
                  <c:v>0.5</c:v>
                </c:pt>
                <c:pt idx="3">
                  <c:v>1</c:v>
                </c:pt>
                <c:pt idx="4">
                  <c:v>0</c:v>
                </c:pt>
                <c:pt idx="5">
                  <c:v>0.1</c:v>
                </c:pt>
                <c:pt idx="6">
                  <c:v>0.5</c:v>
                </c:pt>
                <c:pt idx="7">
                  <c:v>1</c:v>
                </c:pt>
                <c:pt idx="8">
                  <c:v>0</c:v>
                </c:pt>
                <c:pt idx="9">
                  <c:v>0.1</c:v>
                </c:pt>
                <c:pt idx="10">
                  <c:v>0.5</c:v>
                </c:pt>
                <c:pt idx="11">
                  <c:v>1</c:v>
                </c:pt>
                <c:pt idx="13">
                  <c:v>0.1</c:v>
                </c:pt>
                <c:pt idx="14">
                  <c:v>0.5</c:v>
                </c:pt>
                <c:pt idx="15">
                  <c:v>1</c:v>
                </c:pt>
                <c:pt idx="17">
                  <c:v>0.1</c:v>
                </c:pt>
                <c:pt idx="18">
                  <c:v>0.5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0.1</c:v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'Nano-Algin'!$A$2:$A$21</c:f>
              <c:strCache>
                <c:ptCount val="17"/>
                <c:pt idx="0">
                  <c:v>Nano-Algi.</c:v>
                </c:pt>
                <c:pt idx="4">
                  <c:v>ZVI</c:v>
                </c:pt>
                <c:pt idx="8">
                  <c:v>ZVI-Bento</c:v>
                </c:pt>
                <c:pt idx="12">
                  <c:v>Nano Carbon</c:v>
                </c:pt>
                <c:pt idx="16">
                  <c:v>Dendrimers</c:v>
                </c:pt>
              </c:strCache>
            </c:strRef>
          </c:cat>
          <c:val>
            <c:numRef>
              <c:f>'Nano-Algin'!$V$2:$V$21</c:f>
              <c:numCache>
                <c:formatCode>0.00</c:formatCode>
                <c:ptCount val="20"/>
                <c:pt idx="0">
                  <c:v>100</c:v>
                </c:pt>
                <c:pt idx="1">
                  <c:v>39.546599496221646</c:v>
                </c:pt>
                <c:pt idx="2">
                  <c:v>28.967254408060448</c:v>
                </c:pt>
                <c:pt idx="3">
                  <c:v>13.350125944584384</c:v>
                </c:pt>
                <c:pt idx="5">
                  <c:v>35.264483627203994</c:v>
                </c:pt>
                <c:pt idx="6">
                  <c:v>20.151133501259444</c:v>
                </c:pt>
                <c:pt idx="7">
                  <c:v>12.594458438287154</c:v>
                </c:pt>
                <c:pt idx="9">
                  <c:v>36.020151133501663</c:v>
                </c:pt>
                <c:pt idx="10">
                  <c:v>17.632241813602015</c:v>
                </c:pt>
                <c:pt idx="11">
                  <c:v>7.0528967254408084</c:v>
                </c:pt>
                <c:pt idx="13">
                  <c:v>54.659949622166245</c:v>
                </c:pt>
                <c:pt idx="14">
                  <c:v>63.727959697732985</c:v>
                </c:pt>
                <c:pt idx="15">
                  <c:v>69.773299748111327</c:v>
                </c:pt>
                <c:pt idx="17">
                  <c:v>57.178841309823675</c:v>
                </c:pt>
                <c:pt idx="18">
                  <c:v>38.539042821158688</c:v>
                </c:pt>
                <c:pt idx="19">
                  <c:v>21.662468513853902</c:v>
                </c:pt>
              </c:numCache>
            </c:numRef>
          </c:val>
        </c:ser>
        <c:ser>
          <c:idx val="2"/>
          <c:order val="2"/>
          <c:tx>
            <c:v>0.5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1</c:v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184320"/>
        <c:axId val="79861952"/>
        <c:axId val="0"/>
      </c:bar3DChart>
      <c:catAx>
        <c:axId val="11218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Immobilizing agent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3249443797381872"/>
              <c:y val="0.93898767264747685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9861952"/>
        <c:crosses val="autoZero"/>
        <c:auto val="1"/>
        <c:lblAlgn val="ctr"/>
        <c:lblOffset val="100"/>
        <c:noMultiLvlLbl val="0"/>
      </c:catAx>
      <c:valAx>
        <c:axId val="79861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(DTPA extractable - Pb/Initial)</a:t>
                </a:r>
              </a:p>
              <a:p>
                <a:pPr>
                  <a:defRPr/>
                </a:pPr>
                <a:r>
                  <a:rPr lang="en-US" sz="1000" b="1" i="0" baseline="0">
                    <a:latin typeface="Times New Roman" pitchFamily="18" charset="0"/>
                    <a:cs typeface="Times New Roman" pitchFamily="18" charset="0"/>
                  </a:rPr>
                  <a:t>%</a:t>
                </a:r>
                <a:endParaRPr lang="en-US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5157724416423204E-3"/>
              <c:y val="6.23518781463792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184320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869861838572216"/>
          <c:y val="4.8373563960241839E-4"/>
          <c:w val="0.12304666522530566"/>
          <c:h val="0.28295275590551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88394-F677-47DC-A0DC-6FE87E3666B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17B3B3EE-82FA-45AC-BC14-9428774BA8A3}">
      <dgm:prSet phldrT="[Text]" custT="1"/>
      <dgm:spPr/>
      <dgm:t>
        <a:bodyPr/>
        <a:lstStyle/>
        <a:p>
          <a:pPr rtl="1"/>
          <a:r>
            <a:rPr lang="en-US" sz="4400" b="1" u="none" kern="1200" dirty="0" smtClean="0">
              <a:latin typeface="GungsuhChe" pitchFamily="49" charset="-127"/>
              <a:ea typeface="GungsuhChe" pitchFamily="49" charset="-127"/>
              <a:cs typeface="+mj-cs"/>
            </a:rPr>
            <a:t>Remediation techniques</a:t>
          </a:r>
          <a:endParaRPr lang="ar-EG" sz="4400" b="1" u="none" kern="1200" dirty="0"/>
        </a:p>
      </dgm:t>
    </dgm:pt>
    <dgm:pt modelId="{368F2394-632C-439F-83F1-145B6587A384}" type="parTrans" cxnId="{0DA063D5-3F2A-4FC9-A135-0569091A5FAA}">
      <dgm:prSet/>
      <dgm:spPr/>
      <dgm:t>
        <a:bodyPr/>
        <a:lstStyle/>
        <a:p>
          <a:pPr rtl="1"/>
          <a:endParaRPr lang="ar-EG"/>
        </a:p>
      </dgm:t>
    </dgm:pt>
    <dgm:pt modelId="{5DBF13E6-2D8F-4F88-92FC-DFF0DA4634F6}" type="sibTrans" cxnId="{0DA063D5-3F2A-4FC9-A135-0569091A5FAA}">
      <dgm:prSet/>
      <dgm:spPr/>
      <dgm:t>
        <a:bodyPr/>
        <a:lstStyle/>
        <a:p>
          <a:pPr rtl="1"/>
          <a:endParaRPr lang="ar-EG"/>
        </a:p>
      </dgm:t>
    </dgm:pt>
    <dgm:pt modelId="{357E53C4-BC96-4CB7-99A4-1F11129ECDF1}">
      <dgm:prSet phldrT="[Text]" custT="1"/>
      <dgm:spPr/>
      <dgm:t>
        <a:bodyPr/>
        <a:lstStyle/>
        <a:p>
          <a:pPr rtl="1"/>
          <a:r>
            <a:rPr lang="en-US" sz="2400" b="1" dirty="0" smtClean="0"/>
            <a:t>Removing of pollutants</a:t>
          </a:r>
          <a:endParaRPr lang="ar-EG" sz="2800" b="1" dirty="0"/>
        </a:p>
      </dgm:t>
    </dgm:pt>
    <dgm:pt modelId="{4EFF1F4C-4BD7-4F1F-8987-B6236B8FB5D9}" type="parTrans" cxnId="{52DB208F-0693-4CF1-B3CC-4386F5C0FCEB}">
      <dgm:prSet/>
      <dgm:spPr/>
      <dgm:t>
        <a:bodyPr/>
        <a:lstStyle/>
        <a:p>
          <a:pPr rtl="1"/>
          <a:endParaRPr lang="ar-EG"/>
        </a:p>
      </dgm:t>
    </dgm:pt>
    <dgm:pt modelId="{7AFC4598-6917-422F-9EC1-AF1C3E15F22C}" type="sibTrans" cxnId="{52DB208F-0693-4CF1-B3CC-4386F5C0FCEB}">
      <dgm:prSet/>
      <dgm:spPr/>
      <dgm:t>
        <a:bodyPr/>
        <a:lstStyle/>
        <a:p>
          <a:pPr rtl="1"/>
          <a:endParaRPr lang="ar-EG"/>
        </a:p>
      </dgm:t>
    </dgm:pt>
    <dgm:pt modelId="{8C1BFB70-5884-47D8-8B1B-C2E54052BBB6}">
      <dgm:prSet phldrT="[Text]" custT="1"/>
      <dgm:spPr/>
      <dgm:t>
        <a:bodyPr/>
        <a:lstStyle/>
        <a:p>
          <a:pPr rtl="0"/>
          <a:r>
            <a:rPr lang="en-US" sz="2400" b="1" dirty="0" smtClean="0"/>
            <a:t>Stabilization/ immobilization  </a:t>
          </a:r>
          <a:endParaRPr lang="ar-EG" sz="2400" b="1" dirty="0"/>
        </a:p>
      </dgm:t>
    </dgm:pt>
    <dgm:pt modelId="{FB3B750C-26F6-47BC-AC06-CA2491E0F03E}" type="parTrans" cxnId="{0EAFC56C-F391-44B3-99D4-E492A395F871}">
      <dgm:prSet/>
      <dgm:spPr/>
      <dgm:t>
        <a:bodyPr/>
        <a:lstStyle/>
        <a:p>
          <a:pPr rtl="1"/>
          <a:endParaRPr lang="ar-EG"/>
        </a:p>
      </dgm:t>
    </dgm:pt>
    <dgm:pt modelId="{CFC13582-DB23-4F09-BE62-DDA546A3C2E1}" type="sibTrans" cxnId="{0EAFC56C-F391-44B3-99D4-E492A395F871}">
      <dgm:prSet/>
      <dgm:spPr/>
      <dgm:t>
        <a:bodyPr/>
        <a:lstStyle/>
        <a:p>
          <a:pPr rtl="1"/>
          <a:endParaRPr lang="ar-EG"/>
        </a:p>
      </dgm:t>
    </dgm:pt>
    <dgm:pt modelId="{D007D5C0-E327-47C9-B148-42AAEA0EB5E3}">
      <dgm:prSet/>
      <dgm:spPr/>
      <dgm:t>
        <a:bodyPr/>
        <a:lstStyle/>
        <a:p>
          <a:pPr rtl="1"/>
          <a:r>
            <a:rPr lang="en-US" b="1" dirty="0" smtClean="0"/>
            <a:t>Soil leaching </a:t>
          </a:r>
          <a:endParaRPr lang="ar-EG" b="1" dirty="0"/>
        </a:p>
      </dgm:t>
    </dgm:pt>
    <dgm:pt modelId="{F9A1CB23-457E-4D99-A0F2-1D04FBD457E4}" type="parTrans" cxnId="{110B620B-E34F-49C5-81E7-78F963BCEB99}">
      <dgm:prSet/>
      <dgm:spPr/>
      <dgm:t>
        <a:bodyPr/>
        <a:lstStyle/>
        <a:p>
          <a:pPr rtl="1"/>
          <a:endParaRPr lang="ar-EG"/>
        </a:p>
      </dgm:t>
    </dgm:pt>
    <dgm:pt modelId="{E8DBFBF9-C60C-4BE5-8060-BE1C1D41BD4E}" type="sibTrans" cxnId="{110B620B-E34F-49C5-81E7-78F963BCEB99}">
      <dgm:prSet/>
      <dgm:spPr/>
      <dgm:t>
        <a:bodyPr/>
        <a:lstStyle/>
        <a:p>
          <a:pPr rtl="1"/>
          <a:endParaRPr lang="ar-EG"/>
        </a:p>
      </dgm:t>
    </dgm:pt>
    <dgm:pt modelId="{753694DD-E2FB-4B82-BEC8-34191466C7B7}">
      <dgm:prSet/>
      <dgm:spPr/>
      <dgm:t>
        <a:bodyPr/>
        <a:lstStyle/>
        <a:p>
          <a:pPr rtl="1"/>
          <a:r>
            <a:rPr lang="en-US" b="1" dirty="0" smtClean="0"/>
            <a:t>Phytoremediation </a:t>
          </a:r>
          <a:endParaRPr lang="ar-EG" b="1" dirty="0"/>
        </a:p>
      </dgm:t>
    </dgm:pt>
    <dgm:pt modelId="{CFAB604E-4543-491B-8C1E-2521EA376BEF}" type="parTrans" cxnId="{2FE310F1-ADB4-4FB5-93A3-0F5D77AAA8F6}">
      <dgm:prSet/>
      <dgm:spPr/>
      <dgm:t>
        <a:bodyPr/>
        <a:lstStyle/>
        <a:p>
          <a:pPr rtl="1"/>
          <a:endParaRPr lang="ar-EG"/>
        </a:p>
      </dgm:t>
    </dgm:pt>
    <dgm:pt modelId="{FCA4A785-2281-4EBD-A737-24CA28107135}" type="sibTrans" cxnId="{2FE310F1-ADB4-4FB5-93A3-0F5D77AAA8F6}">
      <dgm:prSet/>
      <dgm:spPr/>
      <dgm:t>
        <a:bodyPr/>
        <a:lstStyle/>
        <a:p>
          <a:pPr rtl="1"/>
          <a:endParaRPr lang="ar-EG"/>
        </a:p>
      </dgm:t>
    </dgm:pt>
    <dgm:pt modelId="{44740738-FE8C-4B55-8B15-381F66BF8B73}" type="pres">
      <dgm:prSet presAssocID="{82188394-F677-47DC-A0DC-6FE87E3666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0075DF5A-2557-4912-9012-8D2EABD147B7}" type="pres">
      <dgm:prSet presAssocID="{17B3B3EE-82FA-45AC-BC14-9428774BA8A3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EG"/>
        </a:p>
      </dgm:t>
    </dgm:pt>
    <dgm:pt modelId="{42D083BC-16B1-4DA0-A62F-03D3907EA598}" type="pres">
      <dgm:prSet presAssocID="{17B3B3EE-82FA-45AC-BC14-9428774BA8A3}" presName="rootComposite1" presStyleCnt="0"/>
      <dgm:spPr/>
      <dgm:t>
        <a:bodyPr/>
        <a:lstStyle/>
        <a:p>
          <a:pPr rtl="1"/>
          <a:endParaRPr lang="ar-EG"/>
        </a:p>
      </dgm:t>
    </dgm:pt>
    <dgm:pt modelId="{41106542-400D-4F8A-A08B-7F96CCAA965F}" type="pres">
      <dgm:prSet presAssocID="{17B3B3EE-82FA-45AC-BC14-9428774BA8A3}" presName="rootText1" presStyleLbl="node0" presStyleIdx="0" presStyleCnt="1" custScaleX="270138" custScaleY="44199" custLinFactNeighborX="3368" custLinFactNeighborY="-8327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C924A68-E688-40F5-ABAC-FCA71C725710}" type="pres">
      <dgm:prSet presAssocID="{17B3B3EE-82FA-45AC-BC14-9428774BA8A3}" presName="rootConnector1" presStyleLbl="node1" presStyleIdx="0" presStyleCnt="0"/>
      <dgm:spPr/>
      <dgm:t>
        <a:bodyPr/>
        <a:lstStyle/>
        <a:p>
          <a:pPr rtl="1"/>
          <a:endParaRPr lang="ar-EG"/>
        </a:p>
      </dgm:t>
    </dgm:pt>
    <dgm:pt modelId="{31B53A9A-8A62-4BB5-8EBF-18B59C2BBD55}" type="pres">
      <dgm:prSet presAssocID="{17B3B3EE-82FA-45AC-BC14-9428774BA8A3}" presName="hierChild2" presStyleCnt="0"/>
      <dgm:spPr/>
      <dgm:t>
        <a:bodyPr/>
        <a:lstStyle/>
        <a:p>
          <a:pPr rtl="1"/>
          <a:endParaRPr lang="ar-EG"/>
        </a:p>
      </dgm:t>
    </dgm:pt>
    <dgm:pt modelId="{B18DC40A-3B33-407C-BC5F-1691A33F6FD8}" type="pres">
      <dgm:prSet presAssocID="{4EFF1F4C-4BD7-4F1F-8987-B6236B8FB5D9}" presName="Name37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915AB230-51EC-4B13-BADC-B529C5D3D38E}" type="pres">
      <dgm:prSet presAssocID="{357E53C4-BC96-4CB7-99A4-1F11129ECDF1}" presName="hierRoot2" presStyleCnt="0">
        <dgm:presLayoutVars>
          <dgm:hierBranch/>
        </dgm:presLayoutVars>
      </dgm:prSet>
      <dgm:spPr/>
      <dgm:t>
        <a:bodyPr/>
        <a:lstStyle/>
        <a:p>
          <a:pPr rtl="1"/>
          <a:endParaRPr lang="ar-EG"/>
        </a:p>
      </dgm:t>
    </dgm:pt>
    <dgm:pt modelId="{E420A59D-59A4-401E-9539-8BAAED8B8DA6}" type="pres">
      <dgm:prSet presAssocID="{357E53C4-BC96-4CB7-99A4-1F11129ECDF1}" presName="rootComposite" presStyleCnt="0"/>
      <dgm:spPr/>
      <dgm:t>
        <a:bodyPr/>
        <a:lstStyle/>
        <a:p>
          <a:pPr rtl="1"/>
          <a:endParaRPr lang="ar-EG"/>
        </a:p>
      </dgm:t>
    </dgm:pt>
    <dgm:pt modelId="{CAA30DED-597F-4868-A4EF-4F27F2507172}" type="pres">
      <dgm:prSet presAssocID="{357E53C4-BC96-4CB7-99A4-1F11129ECDF1}" presName="rootText" presStyleLbl="node2" presStyleIdx="0" presStyleCnt="2" custScaleX="79467" custScaleY="53340" custLinFactY="-8839" custLinFactNeighborX="-15002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A536080-701A-4B40-8827-96C54A795278}" type="pres">
      <dgm:prSet presAssocID="{357E53C4-BC96-4CB7-99A4-1F11129ECDF1}" presName="rootConnector" presStyleLbl="node2" presStyleIdx="0" presStyleCnt="2"/>
      <dgm:spPr/>
      <dgm:t>
        <a:bodyPr/>
        <a:lstStyle/>
        <a:p>
          <a:pPr rtl="1"/>
          <a:endParaRPr lang="ar-EG"/>
        </a:p>
      </dgm:t>
    </dgm:pt>
    <dgm:pt modelId="{06AC5D8D-E5D7-4A9F-8E53-F6D10979E7A4}" type="pres">
      <dgm:prSet presAssocID="{357E53C4-BC96-4CB7-99A4-1F11129ECDF1}" presName="hierChild4" presStyleCnt="0"/>
      <dgm:spPr/>
      <dgm:t>
        <a:bodyPr/>
        <a:lstStyle/>
        <a:p>
          <a:pPr rtl="1"/>
          <a:endParaRPr lang="ar-EG"/>
        </a:p>
      </dgm:t>
    </dgm:pt>
    <dgm:pt modelId="{C05EB711-A0A3-410C-BBB4-4414E798C293}" type="pres">
      <dgm:prSet presAssocID="{F9A1CB23-457E-4D99-A0F2-1D04FBD457E4}" presName="Name35" presStyleLbl="parChTrans1D3" presStyleIdx="0" presStyleCnt="2"/>
      <dgm:spPr/>
      <dgm:t>
        <a:bodyPr/>
        <a:lstStyle/>
        <a:p>
          <a:pPr rtl="1"/>
          <a:endParaRPr lang="ar-EG"/>
        </a:p>
      </dgm:t>
    </dgm:pt>
    <dgm:pt modelId="{FE240E00-6E4A-40B6-A23D-CB97981AD8DD}" type="pres">
      <dgm:prSet presAssocID="{D007D5C0-E327-47C9-B148-42AAEA0EB5E3}" presName="hierRoot2" presStyleCnt="0">
        <dgm:presLayoutVars>
          <dgm:hierBranch val="hang"/>
        </dgm:presLayoutVars>
      </dgm:prSet>
      <dgm:spPr/>
    </dgm:pt>
    <dgm:pt modelId="{8715680A-E550-4093-BD21-EA1B484735E3}" type="pres">
      <dgm:prSet presAssocID="{D007D5C0-E327-47C9-B148-42AAEA0EB5E3}" presName="rootComposite" presStyleCnt="0"/>
      <dgm:spPr/>
    </dgm:pt>
    <dgm:pt modelId="{5E26F0A2-EA50-4F12-92C4-BB60EA76EB30}" type="pres">
      <dgm:prSet presAssocID="{D007D5C0-E327-47C9-B148-42AAEA0EB5E3}" presName="rootText" presStyleLbl="node3" presStyleIdx="0" presStyleCnt="2" custScaleX="48264" custScaleY="38950" custLinFactY="-18091" custLinFactNeighborX="-13745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3421C97-D8C1-4A4C-8FDC-703EE2F169D2}" type="pres">
      <dgm:prSet presAssocID="{D007D5C0-E327-47C9-B148-42AAEA0EB5E3}" presName="rootConnector" presStyleLbl="node3" presStyleIdx="0" presStyleCnt="2"/>
      <dgm:spPr/>
      <dgm:t>
        <a:bodyPr/>
        <a:lstStyle/>
        <a:p>
          <a:pPr rtl="1"/>
          <a:endParaRPr lang="ar-EG"/>
        </a:p>
      </dgm:t>
    </dgm:pt>
    <dgm:pt modelId="{C8500D31-EF33-4835-A91D-CAF6030770B1}" type="pres">
      <dgm:prSet presAssocID="{D007D5C0-E327-47C9-B148-42AAEA0EB5E3}" presName="hierChild4" presStyleCnt="0"/>
      <dgm:spPr/>
    </dgm:pt>
    <dgm:pt modelId="{F1F59B30-F1C6-496D-A6DF-4D90657FD0D2}" type="pres">
      <dgm:prSet presAssocID="{D007D5C0-E327-47C9-B148-42AAEA0EB5E3}" presName="hierChild5" presStyleCnt="0"/>
      <dgm:spPr/>
    </dgm:pt>
    <dgm:pt modelId="{C51D3809-09A9-4400-8E34-CB8127443397}" type="pres">
      <dgm:prSet presAssocID="{CFAB604E-4543-491B-8C1E-2521EA376BEF}" presName="Name35" presStyleLbl="parChTrans1D3" presStyleIdx="1" presStyleCnt="2"/>
      <dgm:spPr/>
      <dgm:t>
        <a:bodyPr/>
        <a:lstStyle/>
        <a:p>
          <a:pPr rtl="1"/>
          <a:endParaRPr lang="ar-EG"/>
        </a:p>
      </dgm:t>
    </dgm:pt>
    <dgm:pt modelId="{1017D8FF-52BB-4B7F-B150-D5BCAA57B46C}" type="pres">
      <dgm:prSet presAssocID="{753694DD-E2FB-4B82-BEC8-34191466C7B7}" presName="hierRoot2" presStyleCnt="0">
        <dgm:presLayoutVars>
          <dgm:hierBranch val="init"/>
        </dgm:presLayoutVars>
      </dgm:prSet>
      <dgm:spPr/>
    </dgm:pt>
    <dgm:pt modelId="{3E26447E-E4FC-4D1E-AA66-B7D52BD5C88A}" type="pres">
      <dgm:prSet presAssocID="{753694DD-E2FB-4B82-BEC8-34191466C7B7}" presName="rootComposite" presStyleCnt="0"/>
      <dgm:spPr/>
    </dgm:pt>
    <dgm:pt modelId="{CB44AF63-1E29-4E60-BF5C-D358EB472BF9}" type="pres">
      <dgm:prSet presAssocID="{753694DD-E2FB-4B82-BEC8-34191466C7B7}" presName="rootText" presStyleLbl="node3" presStyleIdx="1" presStyleCnt="2" custScaleX="52602" custScaleY="38358" custLinFactY="-17342" custLinFactNeighborX="24862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D40BD96-7AF1-4567-8111-D5D6FACBB640}" type="pres">
      <dgm:prSet presAssocID="{753694DD-E2FB-4B82-BEC8-34191466C7B7}" presName="rootConnector" presStyleLbl="node3" presStyleIdx="1" presStyleCnt="2"/>
      <dgm:spPr/>
      <dgm:t>
        <a:bodyPr/>
        <a:lstStyle/>
        <a:p>
          <a:pPr rtl="1"/>
          <a:endParaRPr lang="ar-EG"/>
        </a:p>
      </dgm:t>
    </dgm:pt>
    <dgm:pt modelId="{C21C964D-09CF-4CF1-9CB0-E5E8B5D7AFAF}" type="pres">
      <dgm:prSet presAssocID="{753694DD-E2FB-4B82-BEC8-34191466C7B7}" presName="hierChild4" presStyleCnt="0"/>
      <dgm:spPr/>
    </dgm:pt>
    <dgm:pt modelId="{2B0C6B29-3C28-48CD-A938-CDED169402FC}" type="pres">
      <dgm:prSet presAssocID="{753694DD-E2FB-4B82-BEC8-34191466C7B7}" presName="hierChild5" presStyleCnt="0"/>
      <dgm:spPr/>
    </dgm:pt>
    <dgm:pt modelId="{7D302576-604E-4F1B-B0EC-D2D68DC6BEE3}" type="pres">
      <dgm:prSet presAssocID="{357E53C4-BC96-4CB7-99A4-1F11129ECDF1}" presName="hierChild5" presStyleCnt="0"/>
      <dgm:spPr/>
      <dgm:t>
        <a:bodyPr/>
        <a:lstStyle/>
        <a:p>
          <a:pPr rtl="1"/>
          <a:endParaRPr lang="ar-EG"/>
        </a:p>
      </dgm:t>
    </dgm:pt>
    <dgm:pt modelId="{16C7A7D5-B1CA-48A5-AE07-17479269A7E4}" type="pres">
      <dgm:prSet presAssocID="{FB3B750C-26F6-47BC-AC06-CA2491E0F03E}" presName="Name37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DA3A7ECF-1101-4645-B032-169B79E0BCEE}" type="pres">
      <dgm:prSet presAssocID="{8C1BFB70-5884-47D8-8B1B-C2E54052BBB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EG"/>
        </a:p>
      </dgm:t>
    </dgm:pt>
    <dgm:pt modelId="{555993CA-FFDA-4F11-B5F1-B1EBB0F57C85}" type="pres">
      <dgm:prSet presAssocID="{8C1BFB70-5884-47D8-8B1B-C2E54052BBB6}" presName="rootComposite" presStyleCnt="0"/>
      <dgm:spPr/>
      <dgm:t>
        <a:bodyPr/>
        <a:lstStyle/>
        <a:p>
          <a:pPr rtl="1"/>
          <a:endParaRPr lang="ar-EG"/>
        </a:p>
      </dgm:t>
    </dgm:pt>
    <dgm:pt modelId="{9693AF13-AC1C-4BA5-9EE2-CE162F01F893}" type="pres">
      <dgm:prSet presAssocID="{8C1BFB70-5884-47D8-8B1B-C2E54052BBB6}" presName="rootText" presStyleLbl="node2" presStyleIdx="1" presStyleCnt="2" custScaleX="71824" custScaleY="54109" custLinFactY="-10089" custLinFactNeighborX="5050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11B7C7F-3AE6-47CA-A240-7E2CB3EADAEF}" type="pres">
      <dgm:prSet presAssocID="{8C1BFB70-5884-47D8-8B1B-C2E54052BBB6}" presName="rootConnector" presStyleLbl="node2" presStyleIdx="1" presStyleCnt="2"/>
      <dgm:spPr/>
      <dgm:t>
        <a:bodyPr/>
        <a:lstStyle/>
        <a:p>
          <a:pPr rtl="1"/>
          <a:endParaRPr lang="ar-EG"/>
        </a:p>
      </dgm:t>
    </dgm:pt>
    <dgm:pt modelId="{AA4AA402-382A-4BB3-A141-A07B5C540540}" type="pres">
      <dgm:prSet presAssocID="{8C1BFB70-5884-47D8-8B1B-C2E54052BBB6}" presName="hierChild4" presStyleCnt="0"/>
      <dgm:spPr/>
      <dgm:t>
        <a:bodyPr/>
        <a:lstStyle/>
        <a:p>
          <a:pPr rtl="1"/>
          <a:endParaRPr lang="ar-EG"/>
        </a:p>
      </dgm:t>
    </dgm:pt>
    <dgm:pt modelId="{B19487C5-827F-4095-A8E7-3FCB24724C25}" type="pres">
      <dgm:prSet presAssocID="{8C1BFB70-5884-47D8-8B1B-C2E54052BBB6}" presName="hierChild5" presStyleCnt="0"/>
      <dgm:spPr/>
      <dgm:t>
        <a:bodyPr/>
        <a:lstStyle/>
        <a:p>
          <a:pPr rtl="1"/>
          <a:endParaRPr lang="ar-EG"/>
        </a:p>
      </dgm:t>
    </dgm:pt>
    <dgm:pt modelId="{F1323D8A-D372-4060-A49E-02870C0512A7}" type="pres">
      <dgm:prSet presAssocID="{17B3B3EE-82FA-45AC-BC14-9428774BA8A3}" presName="hierChild3" presStyleCnt="0"/>
      <dgm:spPr/>
      <dgm:t>
        <a:bodyPr/>
        <a:lstStyle/>
        <a:p>
          <a:pPr rtl="1"/>
          <a:endParaRPr lang="ar-EG"/>
        </a:p>
      </dgm:t>
    </dgm:pt>
  </dgm:ptLst>
  <dgm:cxnLst>
    <dgm:cxn modelId="{2FE310F1-ADB4-4FB5-93A3-0F5D77AAA8F6}" srcId="{357E53C4-BC96-4CB7-99A4-1F11129ECDF1}" destId="{753694DD-E2FB-4B82-BEC8-34191466C7B7}" srcOrd="1" destOrd="0" parTransId="{CFAB604E-4543-491B-8C1E-2521EA376BEF}" sibTransId="{FCA4A785-2281-4EBD-A737-24CA28107135}"/>
    <dgm:cxn modelId="{91E53A86-9DD3-4ABE-BA3C-CFE8717D23B5}" type="presOf" srcId="{D007D5C0-E327-47C9-B148-42AAEA0EB5E3}" destId="{E3421C97-D8C1-4A4C-8FDC-703EE2F169D2}" srcOrd="1" destOrd="0" presId="urn:microsoft.com/office/officeart/2005/8/layout/orgChart1"/>
    <dgm:cxn modelId="{69B28ECC-5A6C-43E0-BD4C-2174C67CF8FC}" type="presOf" srcId="{8C1BFB70-5884-47D8-8B1B-C2E54052BBB6}" destId="{9693AF13-AC1C-4BA5-9EE2-CE162F01F893}" srcOrd="0" destOrd="0" presId="urn:microsoft.com/office/officeart/2005/8/layout/orgChart1"/>
    <dgm:cxn modelId="{F68F0A09-D54E-497F-A509-2C505D7E1E18}" type="presOf" srcId="{4EFF1F4C-4BD7-4F1F-8987-B6236B8FB5D9}" destId="{B18DC40A-3B33-407C-BC5F-1691A33F6FD8}" srcOrd="0" destOrd="0" presId="urn:microsoft.com/office/officeart/2005/8/layout/orgChart1"/>
    <dgm:cxn modelId="{78D47D26-84B2-46EC-9F77-A94815E7D0F1}" type="presOf" srcId="{D007D5C0-E327-47C9-B148-42AAEA0EB5E3}" destId="{5E26F0A2-EA50-4F12-92C4-BB60EA76EB30}" srcOrd="0" destOrd="0" presId="urn:microsoft.com/office/officeart/2005/8/layout/orgChart1"/>
    <dgm:cxn modelId="{8EC53EA9-4A21-4640-A353-AFA845837823}" type="presOf" srcId="{17B3B3EE-82FA-45AC-BC14-9428774BA8A3}" destId="{2C924A68-E688-40F5-ABAC-FCA71C725710}" srcOrd="1" destOrd="0" presId="urn:microsoft.com/office/officeart/2005/8/layout/orgChart1"/>
    <dgm:cxn modelId="{772C9A8C-0914-4B7D-A62F-479D7B7B67F9}" type="presOf" srcId="{FB3B750C-26F6-47BC-AC06-CA2491E0F03E}" destId="{16C7A7D5-B1CA-48A5-AE07-17479269A7E4}" srcOrd="0" destOrd="0" presId="urn:microsoft.com/office/officeart/2005/8/layout/orgChart1"/>
    <dgm:cxn modelId="{E5F178F0-1B1E-4FE3-9912-E4A70CD9841D}" type="presOf" srcId="{F9A1CB23-457E-4D99-A0F2-1D04FBD457E4}" destId="{C05EB711-A0A3-410C-BBB4-4414E798C293}" srcOrd="0" destOrd="0" presId="urn:microsoft.com/office/officeart/2005/8/layout/orgChart1"/>
    <dgm:cxn modelId="{3BEE5263-04D5-44DC-806F-AB1EEE0C02B0}" type="presOf" srcId="{17B3B3EE-82FA-45AC-BC14-9428774BA8A3}" destId="{41106542-400D-4F8A-A08B-7F96CCAA965F}" srcOrd="0" destOrd="0" presId="urn:microsoft.com/office/officeart/2005/8/layout/orgChart1"/>
    <dgm:cxn modelId="{0DA063D5-3F2A-4FC9-A135-0569091A5FAA}" srcId="{82188394-F677-47DC-A0DC-6FE87E3666B5}" destId="{17B3B3EE-82FA-45AC-BC14-9428774BA8A3}" srcOrd="0" destOrd="0" parTransId="{368F2394-632C-439F-83F1-145B6587A384}" sibTransId="{5DBF13E6-2D8F-4F88-92FC-DFF0DA4634F6}"/>
    <dgm:cxn modelId="{11F6AB35-1F4A-45E1-8E74-F2A6B0052C0D}" type="presOf" srcId="{753694DD-E2FB-4B82-BEC8-34191466C7B7}" destId="{CB44AF63-1E29-4E60-BF5C-D358EB472BF9}" srcOrd="0" destOrd="0" presId="urn:microsoft.com/office/officeart/2005/8/layout/orgChart1"/>
    <dgm:cxn modelId="{52DB208F-0693-4CF1-B3CC-4386F5C0FCEB}" srcId="{17B3B3EE-82FA-45AC-BC14-9428774BA8A3}" destId="{357E53C4-BC96-4CB7-99A4-1F11129ECDF1}" srcOrd="0" destOrd="0" parTransId="{4EFF1F4C-4BD7-4F1F-8987-B6236B8FB5D9}" sibTransId="{7AFC4598-6917-422F-9EC1-AF1C3E15F22C}"/>
    <dgm:cxn modelId="{0EAFC56C-F391-44B3-99D4-E492A395F871}" srcId="{17B3B3EE-82FA-45AC-BC14-9428774BA8A3}" destId="{8C1BFB70-5884-47D8-8B1B-C2E54052BBB6}" srcOrd="1" destOrd="0" parTransId="{FB3B750C-26F6-47BC-AC06-CA2491E0F03E}" sibTransId="{CFC13582-DB23-4F09-BE62-DDA546A3C2E1}"/>
    <dgm:cxn modelId="{63B6C84B-C02D-4291-AA2A-038CCDF76810}" type="presOf" srcId="{357E53C4-BC96-4CB7-99A4-1F11129ECDF1}" destId="{CAA30DED-597F-4868-A4EF-4F27F2507172}" srcOrd="0" destOrd="0" presId="urn:microsoft.com/office/officeart/2005/8/layout/orgChart1"/>
    <dgm:cxn modelId="{7B291C2B-2245-4349-8467-B6A21C3FA8E1}" type="presOf" srcId="{8C1BFB70-5884-47D8-8B1B-C2E54052BBB6}" destId="{011B7C7F-3AE6-47CA-A240-7E2CB3EADAEF}" srcOrd="1" destOrd="0" presId="urn:microsoft.com/office/officeart/2005/8/layout/orgChart1"/>
    <dgm:cxn modelId="{EA4A037D-75FC-4AB4-A423-916392E296DF}" type="presOf" srcId="{357E53C4-BC96-4CB7-99A4-1F11129ECDF1}" destId="{6A536080-701A-4B40-8827-96C54A795278}" srcOrd="1" destOrd="0" presId="urn:microsoft.com/office/officeart/2005/8/layout/orgChart1"/>
    <dgm:cxn modelId="{110B620B-E34F-49C5-81E7-78F963BCEB99}" srcId="{357E53C4-BC96-4CB7-99A4-1F11129ECDF1}" destId="{D007D5C0-E327-47C9-B148-42AAEA0EB5E3}" srcOrd="0" destOrd="0" parTransId="{F9A1CB23-457E-4D99-A0F2-1D04FBD457E4}" sibTransId="{E8DBFBF9-C60C-4BE5-8060-BE1C1D41BD4E}"/>
    <dgm:cxn modelId="{EB671232-77B0-4DBF-8D5D-E732F1C2ED19}" type="presOf" srcId="{82188394-F677-47DC-A0DC-6FE87E3666B5}" destId="{44740738-FE8C-4B55-8B15-381F66BF8B73}" srcOrd="0" destOrd="0" presId="urn:microsoft.com/office/officeart/2005/8/layout/orgChart1"/>
    <dgm:cxn modelId="{FB8E2BCB-39AD-4C9E-BBB9-B67F10D4D453}" type="presOf" srcId="{CFAB604E-4543-491B-8C1E-2521EA376BEF}" destId="{C51D3809-09A9-4400-8E34-CB8127443397}" srcOrd="0" destOrd="0" presId="urn:microsoft.com/office/officeart/2005/8/layout/orgChart1"/>
    <dgm:cxn modelId="{3510E74D-37D9-43CA-BD6B-108D3945F13D}" type="presOf" srcId="{753694DD-E2FB-4B82-BEC8-34191466C7B7}" destId="{DD40BD96-7AF1-4567-8111-D5D6FACBB640}" srcOrd="1" destOrd="0" presId="urn:microsoft.com/office/officeart/2005/8/layout/orgChart1"/>
    <dgm:cxn modelId="{29BCEC0F-59DB-4E44-A6B1-7273F97124E0}" type="presParOf" srcId="{44740738-FE8C-4B55-8B15-381F66BF8B73}" destId="{0075DF5A-2557-4912-9012-8D2EABD147B7}" srcOrd="0" destOrd="0" presId="urn:microsoft.com/office/officeart/2005/8/layout/orgChart1"/>
    <dgm:cxn modelId="{D05C35E7-6A5F-46C7-AD93-71A617C19882}" type="presParOf" srcId="{0075DF5A-2557-4912-9012-8D2EABD147B7}" destId="{42D083BC-16B1-4DA0-A62F-03D3907EA598}" srcOrd="0" destOrd="0" presId="urn:microsoft.com/office/officeart/2005/8/layout/orgChart1"/>
    <dgm:cxn modelId="{807B2021-0A10-4403-9EC5-9E31F32B6E51}" type="presParOf" srcId="{42D083BC-16B1-4DA0-A62F-03D3907EA598}" destId="{41106542-400D-4F8A-A08B-7F96CCAA965F}" srcOrd="0" destOrd="0" presId="urn:microsoft.com/office/officeart/2005/8/layout/orgChart1"/>
    <dgm:cxn modelId="{FED1ADF7-767B-49DC-A66A-16B239D54F0B}" type="presParOf" srcId="{42D083BC-16B1-4DA0-A62F-03D3907EA598}" destId="{2C924A68-E688-40F5-ABAC-FCA71C725710}" srcOrd="1" destOrd="0" presId="urn:microsoft.com/office/officeart/2005/8/layout/orgChart1"/>
    <dgm:cxn modelId="{EA9EC8D6-AF9A-4272-A9E2-09FB97C45D69}" type="presParOf" srcId="{0075DF5A-2557-4912-9012-8D2EABD147B7}" destId="{31B53A9A-8A62-4BB5-8EBF-18B59C2BBD55}" srcOrd="1" destOrd="0" presId="urn:microsoft.com/office/officeart/2005/8/layout/orgChart1"/>
    <dgm:cxn modelId="{84D4F78B-EA9C-42CC-8B33-A726CB715E0D}" type="presParOf" srcId="{31B53A9A-8A62-4BB5-8EBF-18B59C2BBD55}" destId="{B18DC40A-3B33-407C-BC5F-1691A33F6FD8}" srcOrd="0" destOrd="0" presId="urn:microsoft.com/office/officeart/2005/8/layout/orgChart1"/>
    <dgm:cxn modelId="{8878033A-9972-48EB-AFEA-75A08D2C1D05}" type="presParOf" srcId="{31B53A9A-8A62-4BB5-8EBF-18B59C2BBD55}" destId="{915AB230-51EC-4B13-BADC-B529C5D3D38E}" srcOrd="1" destOrd="0" presId="urn:microsoft.com/office/officeart/2005/8/layout/orgChart1"/>
    <dgm:cxn modelId="{55C4EC7F-C722-4715-97C4-4D12FC3D83E4}" type="presParOf" srcId="{915AB230-51EC-4B13-BADC-B529C5D3D38E}" destId="{E420A59D-59A4-401E-9539-8BAAED8B8DA6}" srcOrd="0" destOrd="0" presId="urn:microsoft.com/office/officeart/2005/8/layout/orgChart1"/>
    <dgm:cxn modelId="{32E3AAEC-ABF0-4933-AA23-32D01936B76F}" type="presParOf" srcId="{E420A59D-59A4-401E-9539-8BAAED8B8DA6}" destId="{CAA30DED-597F-4868-A4EF-4F27F2507172}" srcOrd="0" destOrd="0" presId="urn:microsoft.com/office/officeart/2005/8/layout/orgChart1"/>
    <dgm:cxn modelId="{EEB0842D-6C7A-4E7B-BC45-CBE3495C89FE}" type="presParOf" srcId="{E420A59D-59A4-401E-9539-8BAAED8B8DA6}" destId="{6A536080-701A-4B40-8827-96C54A795278}" srcOrd="1" destOrd="0" presId="urn:microsoft.com/office/officeart/2005/8/layout/orgChart1"/>
    <dgm:cxn modelId="{BCC38B06-F90D-4034-9DA9-80009BFB27B5}" type="presParOf" srcId="{915AB230-51EC-4B13-BADC-B529C5D3D38E}" destId="{06AC5D8D-E5D7-4A9F-8E53-F6D10979E7A4}" srcOrd="1" destOrd="0" presId="urn:microsoft.com/office/officeart/2005/8/layout/orgChart1"/>
    <dgm:cxn modelId="{F7E581A9-3749-44CF-88E8-D52D41F33B4A}" type="presParOf" srcId="{06AC5D8D-E5D7-4A9F-8E53-F6D10979E7A4}" destId="{C05EB711-A0A3-410C-BBB4-4414E798C293}" srcOrd="0" destOrd="0" presId="urn:microsoft.com/office/officeart/2005/8/layout/orgChart1"/>
    <dgm:cxn modelId="{2B6F1A66-160B-47FD-83A5-C2AA3106476F}" type="presParOf" srcId="{06AC5D8D-E5D7-4A9F-8E53-F6D10979E7A4}" destId="{FE240E00-6E4A-40B6-A23D-CB97981AD8DD}" srcOrd="1" destOrd="0" presId="urn:microsoft.com/office/officeart/2005/8/layout/orgChart1"/>
    <dgm:cxn modelId="{877EAC2B-A8E3-4147-A816-D3A7E62D30C2}" type="presParOf" srcId="{FE240E00-6E4A-40B6-A23D-CB97981AD8DD}" destId="{8715680A-E550-4093-BD21-EA1B484735E3}" srcOrd="0" destOrd="0" presId="urn:microsoft.com/office/officeart/2005/8/layout/orgChart1"/>
    <dgm:cxn modelId="{B18C68E8-31F8-46ED-B1DB-3451EFE7FE6D}" type="presParOf" srcId="{8715680A-E550-4093-BD21-EA1B484735E3}" destId="{5E26F0A2-EA50-4F12-92C4-BB60EA76EB30}" srcOrd="0" destOrd="0" presId="urn:microsoft.com/office/officeart/2005/8/layout/orgChart1"/>
    <dgm:cxn modelId="{4A7BFE0D-7C5E-46C4-B154-8018C1D90B0F}" type="presParOf" srcId="{8715680A-E550-4093-BD21-EA1B484735E3}" destId="{E3421C97-D8C1-4A4C-8FDC-703EE2F169D2}" srcOrd="1" destOrd="0" presId="urn:microsoft.com/office/officeart/2005/8/layout/orgChart1"/>
    <dgm:cxn modelId="{687DA930-91EF-4433-AE9F-A02C6188E2DB}" type="presParOf" srcId="{FE240E00-6E4A-40B6-A23D-CB97981AD8DD}" destId="{C8500D31-EF33-4835-A91D-CAF6030770B1}" srcOrd="1" destOrd="0" presId="urn:microsoft.com/office/officeart/2005/8/layout/orgChart1"/>
    <dgm:cxn modelId="{F39F4516-655F-414A-B064-48B637732AEC}" type="presParOf" srcId="{FE240E00-6E4A-40B6-A23D-CB97981AD8DD}" destId="{F1F59B30-F1C6-496D-A6DF-4D90657FD0D2}" srcOrd="2" destOrd="0" presId="urn:microsoft.com/office/officeart/2005/8/layout/orgChart1"/>
    <dgm:cxn modelId="{E1DFB213-286D-40D8-82F7-2B5243907B0C}" type="presParOf" srcId="{06AC5D8D-E5D7-4A9F-8E53-F6D10979E7A4}" destId="{C51D3809-09A9-4400-8E34-CB8127443397}" srcOrd="2" destOrd="0" presId="urn:microsoft.com/office/officeart/2005/8/layout/orgChart1"/>
    <dgm:cxn modelId="{4E2A1808-F268-495E-BA1F-66AB57896C76}" type="presParOf" srcId="{06AC5D8D-E5D7-4A9F-8E53-F6D10979E7A4}" destId="{1017D8FF-52BB-4B7F-B150-D5BCAA57B46C}" srcOrd="3" destOrd="0" presId="urn:microsoft.com/office/officeart/2005/8/layout/orgChart1"/>
    <dgm:cxn modelId="{F8FB1D79-E605-4C8B-BE03-12FF0258E45E}" type="presParOf" srcId="{1017D8FF-52BB-4B7F-B150-D5BCAA57B46C}" destId="{3E26447E-E4FC-4D1E-AA66-B7D52BD5C88A}" srcOrd="0" destOrd="0" presId="urn:microsoft.com/office/officeart/2005/8/layout/orgChart1"/>
    <dgm:cxn modelId="{7A42F318-5627-4DDC-94FD-EF4CDE060770}" type="presParOf" srcId="{3E26447E-E4FC-4D1E-AA66-B7D52BD5C88A}" destId="{CB44AF63-1E29-4E60-BF5C-D358EB472BF9}" srcOrd="0" destOrd="0" presId="urn:microsoft.com/office/officeart/2005/8/layout/orgChart1"/>
    <dgm:cxn modelId="{347AB9CC-7DF8-40B0-B449-3432A4E59C15}" type="presParOf" srcId="{3E26447E-E4FC-4D1E-AA66-B7D52BD5C88A}" destId="{DD40BD96-7AF1-4567-8111-D5D6FACBB640}" srcOrd="1" destOrd="0" presId="urn:microsoft.com/office/officeart/2005/8/layout/orgChart1"/>
    <dgm:cxn modelId="{2BB25CBD-79EF-4F97-ACAA-80CA09DD443B}" type="presParOf" srcId="{1017D8FF-52BB-4B7F-B150-D5BCAA57B46C}" destId="{C21C964D-09CF-4CF1-9CB0-E5E8B5D7AFAF}" srcOrd="1" destOrd="0" presId="urn:microsoft.com/office/officeart/2005/8/layout/orgChart1"/>
    <dgm:cxn modelId="{94CE1CC0-0D2A-4BAC-9C07-95C64E071A79}" type="presParOf" srcId="{1017D8FF-52BB-4B7F-B150-D5BCAA57B46C}" destId="{2B0C6B29-3C28-48CD-A938-CDED169402FC}" srcOrd="2" destOrd="0" presId="urn:microsoft.com/office/officeart/2005/8/layout/orgChart1"/>
    <dgm:cxn modelId="{F59AF26D-2DE7-4080-AB1A-18FC2F07E87E}" type="presParOf" srcId="{915AB230-51EC-4B13-BADC-B529C5D3D38E}" destId="{7D302576-604E-4F1B-B0EC-D2D68DC6BEE3}" srcOrd="2" destOrd="0" presId="urn:microsoft.com/office/officeart/2005/8/layout/orgChart1"/>
    <dgm:cxn modelId="{2BD9FE4C-F93C-4352-A6F4-0653CAD48E41}" type="presParOf" srcId="{31B53A9A-8A62-4BB5-8EBF-18B59C2BBD55}" destId="{16C7A7D5-B1CA-48A5-AE07-17479269A7E4}" srcOrd="2" destOrd="0" presId="urn:microsoft.com/office/officeart/2005/8/layout/orgChart1"/>
    <dgm:cxn modelId="{11D784F4-5720-4302-9D8D-ECC24656350E}" type="presParOf" srcId="{31B53A9A-8A62-4BB5-8EBF-18B59C2BBD55}" destId="{DA3A7ECF-1101-4645-B032-169B79E0BCEE}" srcOrd="3" destOrd="0" presId="urn:microsoft.com/office/officeart/2005/8/layout/orgChart1"/>
    <dgm:cxn modelId="{094E8C08-928C-494E-BA39-72CDEE3C0BBC}" type="presParOf" srcId="{DA3A7ECF-1101-4645-B032-169B79E0BCEE}" destId="{555993CA-FFDA-4F11-B5F1-B1EBB0F57C85}" srcOrd="0" destOrd="0" presId="urn:microsoft.com/office/officeart/2005/8/layout/orgChart1"/>
    <dgm:cxn modelId="{795F4737-5975-4297-89F2-4F1BE688C47B}" type="presParOf" srcId="{555993CA-FFDA-4F11-B5F1-B1EBB0F57C85}" destId="{9693AF13-AC1C-4BA5-9EE2-CE162F01F893}" srcOrd="0" destOrd="0" presId="urn:microsoft.com/office/officeart/2005/8/layout/orgChart1"/>
    <dgm:cxn modelId="{16B1EB5B-78A0-4F05-8DE7-9646DE808A7F}" type="presParOf" srcId="{555993CA-FFDA-4F11-B5F1-B1EBB0F57C85}" destId="{011B7C7F-3AE6-47CA-A240-7E2CB3EADAEF}" srcOrd="1" destOrd="0" presId="urn:microsoft.com/office/officeart/2005/8/layout/orgChart1"/>
    <dgm:cxn modelId="{3713AF03-49F0-4764-936D-D17E8ABD4699}" type="presParOf" srcId="{DA3A7ECF-1101-4645-B032-169B79E0BCEE}" destId="{AA4AA402-382A-4BB3-A141-A07B5C540540}" srcOrd="1" destOrd="0" presId="urn:microsoft.com/office/officeart/2005/8/layout/orgChart1"/>
    <dgm:cxn modelId="{B3648200-9753-4369-AA90-47B382895774}" type="presParOf" srcId="{DA3A7ECF-1101-4645-B032-169B79E0BCEE}" destId="{B19487C5-827F-4095-A8E7-3FCB24724C25}" srcOrd="2" destOrd="0" presId="urn:microsoft.com/office/officeart/2005/8/layout/orgChart1"/>
    <dgm:cxn modelId="{308CE6F4-558F-49FC-A8B9-FE4B40B596EB}" type="presParOf" srcId="{0075DF5A-2557-4912-9012-8D2EABD147B7}" destId="{F1323D8A-D372-4060-A49E-02870C051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A7D5-B1CA-48A5-AE07-17479269A7E4}">
      <dsp:nvSpPr>
        <dsp:cNvPr id="0" name=""/>
        <dsp:cNvSpPr/>
      </dsp:nvSpPr>
      <dsp:spPr>
        <a:xfrm>
          <a:off x="4468212" y="864098"/>
          <a:ext cx="3274752" cy="250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4752" y="0"/>
              </a:lnTo>
              <a:lnTo>
                <a:pt x="3274752" y="2506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D3809-09A9-4400-8E34-CB8127443397}">
      <dsp:nvSpPr>
        <dsp:cNvPr id="0" name=""/>
        <dsp:cNvSpPr/>
      </dsp:nvSpPr>
      <dsp:spPr>
        <a:xfrm>
          <a:off x="2436241" y="2016224"/>
          <a:ext cx="2460300" cy="553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62"/>
              </a:lnTo>
              <a:lnTo>
                <a:pt x="2460300" y="206362"/>
              </a:lnTo>
              <a:lnTo>
                <a:pt x="2460300" y="5531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EB711-A0A3-410C-BBB4-4414E798C293}">
      <dsp:nvSpPr>
        <dsp:cNvPr id="0" name=""/>
        <dsp:cNvSpPr/>
      </dsp:nvSpPr>
      <dsp:spPr>
        <a:xfrm>
          <a:off x="1262367" y="2016224"/>
          <a:ext cx="1173873" cy="540766"/>
        </a:xfrm>
        <a:custGeom>
          <a:avLst/>
          <a:gdLst/>
          <a:ahLst/>
          <a:cxnLst/>
          <a:rect l="0" t="0" r="0" b="0"/>
          <a:pathLst>
            <a:path>
              <a:moveTo>
                <a:pt x="1173873" y="0"/>
              </a:moveTo>
              <a:lnTo>
                <a:pt x="1173873" y="193994"/>
              </a:lnTo>
              <a:lnTo>
                <a:pt x="0" y="193994"/>
              </a:lnTo>
              <a:lnTo>
                <a:pt x="0" y="5407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DC40A-3B33-407C-BC5F-1691A33F6FD8}">
      <dsp:nvSpPr>
        <dsp:cNvPr id="0" name=""/>
        <dsp:cNvSpPr/>
      </dsp:nvSpPr>
      <dsp:spPr>
        <a:xfrm>
          <a:off x="2436241" y="864098"/>
          <a:ext cx="2031970" cy="271324"/>
        </a:xfrm>
        <a:custGeom>
          <a:avLst/>
          <a:gdLst/>
          <a:ahLst/>
          <a:cxnLst/>
          <a:rect l="0" t="0" r="0" b="0"/>
          <a:pathLst>
            <a:path>
              <a:moveTo>
                <a:pt x="2031970" y="0"/>
              </a:moveTo>
              <a:lnTo>
                <a:pt x="0" y="0"/>
              </a:lnTo>
              <a:lnTo>
                <a:pt x="0" y="2713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06542-400D-4F8A-A08B-7F96CCAA965F}">
      <dsp:nvSpPr>
        <dsp:cNvPr id="0" name=""/>
        <dsp:cNvSpPr/>
      </dsp:nvSpPr>
      <dsp:spPr>
        <a:xfrm>
          <a:off x="7432" y="134241"/>
          <a:ext cx="8921559" cy="729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none" kern="1200" dirty="0" smtClean="0">
              <a:latin typeface="GungsuhChe" pitchFamily="49" charset="-127"/>
              <a:ea typeface="GungsuhChe" pitchFamily="49" charset="-127"/>
              <a:cs typeface="+mj-cs"/>
            </a:rPr>
            <a:t>Remediation techniques</a:t>
          </a:r>
          <a:endParaRPr lang="ar-EG" sz="4400" b="1" u="none" kern="1200" dirty="0"/>
        </a:p>
      </dsp:txBody>
      <dsp:txXfrm>
        <a:off x="7432" y="134241"/>
        <a:ext cx="8921559" cy="729856"/>
      </dsp:txXfrm>
    </dsp:sp>
    <dsp:sp modelId="{CAA30DED-597F-4868-A4EF-4F27F2507172}">
      <dsp:nvSpPr>
        <dsp:cNvPr id="0" name=""/>
        <dsp:cNvSpPr/>
      </dsp:nvSpPr>
      <dsp:spPr>
        <a:xfrm>
          <a:off x="1124005" y="1135422"/>
          <a:ext cx="2624471" cy="880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Removing of pollutants</a:t>
          </a:r>
          <a:endParaRPr lang="ar-EG" sz="2800" b="1" kern="1200" dirty="0"/>
        </a:p>
      </dsp:txBody>
      <dsp:txXfrm>
        <a:off x="1124005" y="1135422"/>
        <a:ext cx="2624471" cy="880801"/>
      </dsp:txXfrm>
    </dsp:sp>
    <dsp:sp modelId="{5E26F0A2-EA50-4F12-92C4-BB60EA76EB30}">
      <dsp:nvSpPr>
        <dsp:cNvPr id="0" name=""/>
        <dsp:cNvSpPr/>
      </dsp:nvSpPr>
      <dsp:spPr>
        <a:xfrm>
          <a:off x="465385" y="2556990"/>
          <a:ext cx="1593963" cy="643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Soil leaching </a:t>
          </a:r>
          <a:endParaRPr lang="ar-EG" sz="1600" b="1" kern="1200" dirty="0"/>
        </a:p>
      </dsp:txBody>
      <dsp:txXfrm>
        <a:off x="465385" y="2556990"/>
        <a:ext cx="1593963" cy="643180"/>
      </dsp:txXfrm>
    </dsp:sp>
    <dsp:sp modelId="{CB44AF63-1E29-4E60-BF5C-D358EB472BF9}">
      <dsp:nvSpPr>
        <dsp:cNvPr id="0" name=""/>
        <dsp:cNvSpPr/>
      </dsp:nvSpPr>
      <dsp:spPr>
        <a:xfrm>
          <a:off x="4027926" y="2569359"/>
          <a:ext cx="1737230" cy="6334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Phytoremediation </a:t>
          </a:r>
          <a:endParaRPr lang="ar-EG" sz="1600" b="1" kern="1200" dirty="0"/>
        </a:p>
      </dsp:txBody>
      <dsp:txXfrm>
        <a:off x="4027926" y="2569359"/>
        <a:ext cx="1737230" cy="633404"/>
      </dsp:txXfrm>
    </dsp:sp>
    <dsp:sp modelId="{9693AF13-AC1C-4BA5-9EE2-CE162F01F893}">
      <dsp:nvSpPr>
        <dsp:cNvPr id="0" name=""/>
        <dsp:cNvSpPr/>
      </dsp:nvSpPr>
      <dsp:spPr>
        <a:xfrm>
          <a:off x="6556937" y="1114781"/>
          <a:ext cx="2372054" cy="89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Stabilization/ immobilization  </a:t>
          </a:r>
          <a:endParaRPr lang="ar-EG" sz="2400" b="1" kern="1200" dirty="0"/>
        </a:p>
      </dsp:txBody>
      <dsp:txXfrm>
        <a:off x="6556937" y="1114781"/>
        <a:ext cx="2372054" cy="89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B8AA-29CC-4DF7-9FB4-3BCDCC3E457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D3A8E-80A7-488D-A30F-CC777BF4F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3A8E-80A7-488D-A30F-CC777BF4F1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3A8E-80A7-488D-A30F-CC777BF4F18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72034A-CA4A-4EC2-A74B-FAEC73D46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FA5672-D746-40F5-A0B1-863ACDDE9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2BF736-F906-4B62-8E2C-D6592F173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ADFA7C-7C43-4AE3-AE60-133873A6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B6B06B-39E7-4686-A5E3-C493C1637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1C4036-EACE-4400-B579-0F481D77B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129DDC-E4AD-448D-9E9E-93BE4CA502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6648F6-07C7-4ADB-A9CF-E0D7C2759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5C20C9-5581-4D51-B08F-D83BF7294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9C2B25-E423-402E-A692-3F6D999B3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081976-6ECB-48A7-BD06-A43AD0156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7EE76CD-C3EF-47AE-9EF8-3FA48BD8DC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lhnuf.com/u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alhnuf.com/up/m2/30c69dbce7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www.alhnuf.com/up/m2/02f9121b8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lhnuf.com/u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alhnuf.com/up/m2/5208659b17.jpg" TargetMode="External"/><Relationship Id="rId5" Type="http://schemas.openxmlformats.org/officeDocument/2006/relationships/image" Target="../media/image16.jpeg"/><Relationship Id="rId4" Type="http://schemas.openxmlformats.org/officeDocument/2006/relationships/image" Target="http://www.alhnuf.com/up/m2/f9b625ff7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97ba7e2f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924800" cy="38100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Properties </a:t>
            </a:r>
            <a:b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materials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935984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152400" y="152400"/>
            <a:ext cx="883920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materials</a:t>
            </a:r>
          </a:p>
          <a:p>
            <a:pPr marL="365760" lvl="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Familiar materials can have completely different properties at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nanoscale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familiar classical physics guideposts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magnetism and electricity are no longer dominant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applicable laws of physics shift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Newtonian mechanics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way 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quantum mechanics.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925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2400" y="-533400"/>
            <a:ext cx="9144000" cy="739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1" y="914400"/>
            <a:ext cx="8610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>
              <a:tabLst>
                <a:tab pos="285750" algn="l"/>
                <a:tab pos="571500" algn="l"/>
              </a:tabLst>
            </a:pPr>
            <a:r>
              <a:rPr lang="en-US" altLang="ko-KR" sz="2000" b="1" dirty="0" smtClean="0">
                <a:latin typeface="Times" pitchFamily="18" charset="0"/>
              </a:rPr>
              <a:t>- </a:t>
            </a:r>
            <a:r>
              <a:rPr kumimoji="0" lang="en-US" altLang="ko-KR" sz="2400" b="1" dirty="0" err="1" smtClean="0">
                <a:latin typeface="Arial" charset="0"/>
              </a:rPr>
              <a:t>Nanoscale</a:t>
            </a:r>
            <a:r>
              <a:rPr kumimoji="0" lang="en-US" altLang="ko-KR" sz="2400" b="1" dirty="0" smtClean="0">
                <a:latin typeface="Arial" charset="0"/>
              </a:rPr>
              <a:t> </a:t>
            </a:r>
            <a:r>
              <a:rPr kumimoji="0" lang="en-US" altLang="ko-KR" sz="2400" b="1" dirty="0">
                <a:latin typeface="Arial" charset="0"/>
              </a:rPr>
              <a:t>sizes can lead to different physical and chemical </a:t>
            </a:r>
            <a:r>
              <a:rPr kumimoji="0" lang="en-US" altLang="ko-KR" sz="2400" b="1" dirty="0" smtClean="0">
                <a:latin typeface="Arial" charset="0"/>
              </a:rPr>
              <a:t>properties: </a:t>
            </a:r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kumimoji="0" lang="en-US" altLang="ko-KR" sz="2400" b="1" dirty="0">
              <a:latin typeface="Arial" charset="0"/>
            </a:endParaRPr>
          </a:p>
          <a:p>
            <a:pPr marL="914400" lvl="1" indent="-457200" algn="l"/>
            <a:r>
              <a:rPr kumimoji="0" lang="en-US" altLang="ko-KR" sz="2400" b="1" dirty="0">
                <a:latin typeface="Arial" charset="0"/>
              </a:rPr>
              <a:t>		</a:t>
            </a:r>
            <a:r>
              <a:rPr lang="en-US" sz="2400" b="1" dirty="0" smtClean="0"/>
              <a:t>Melting point</a:t>
            </a:r>
          </a:p>
          <a:p>
            <a:pPr marL="914400" lvl="1" indent="-457200" algn="l"/>
            <a:r>
              <a:rPr lang="en-US" sz="2400" b="1" dirty="0" smtClean="0"/>
              <a:t>		Boiling point</a:t>
            </a:r>
          </a:p>
          <a:p>
            <a:pPr marL="914400" lvl="1" indent="-457200" algn="l"/>
            <a:r>
              <a:rPr lang="en-US" sz="2400" b="1" dirty="0" smtClean="0"/>
              <a:t>		Band gap</a:t>
            </a:r>
          </a:p>
          <a:p>
            <a:pPr marL="914400" lvl="1" indent="-457200" algn="l"/>
            <a:r>
              <a:rPr lang="en-US" sz="2400" b="1" dirty="0" smtClean="0"/>
              <a:t>		Optical properties</a:t>
            </a:r>
          </a:p>
          <a:p>
            <a:pPr marL="914400" lvl="1" indent="-457200" algn="l"/>
            <a:r>
              <a:rPr lang="en-US" sz="2400" b="1" dirty="0" smtClean="0"/>
              <a:t>		Electrical properties</a:t>
            </a:r>
          </a:p>
          <a:p>
            <a:pPr marL="914400" lvl="1" indent="-457200" algn="l"/>
            <a:r>
              <a:rPr lang="en-US" sz="2400" b="1" dirty="0" smtClean="0"/>
              <a:t>		Magnetic properties </a:t>
            </a:r>
            <a:endParaRPr kumimoji="0" lang="en-US" altLang="ko-KR" sz="2400" b="1" dirty="0" smtClean="0">
              <a:latin typeface="Arial" charset="0"/>
            </a:endParaRPr>
          </a:p>
          <a:p>
            <a:pPr marL="914400" lvl="1" indent="-457200" algn="l"/>
            <a:r>
              <a:rPr kumimoji="0" lang="en-US" altLang="ko-KR" sz="2400" b="1" dirty="0" smtClean="0">
                <a:latin typeface="Arial" charset="0"/>
              </a:rPr>
              <a:t>		</a:t>
            </a:r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lang="en-US" altLang="ko-KR" sz="2400" b="1" dirty="0" smtClean="0"/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kumimoji="0" lang="en-US" altLang="ko-KR" sz="2400" b="1" dirty="0" smtClean="0">
              <a:latin typeface="Arial" charset="0"/>
            </a:endParaRPr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lang="en-US" sz="1600" dirty="0" smtClean="0"/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lang="en-US" altLang="ko-KR" sz="2400" b="1" dirty="0" smtClean="0"/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kumimoji="0" lang="en-US" altLang="ko-KR" sz="2400" b="1" dirty="0" smtClean="0">
              <a:latin typeface="Arial" charset="0"/>
            </a:endParaRPr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lang="en-US" altLang="ko-KR" sz="2400" b="1" dirty="0" smtClean="0"/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kumimoji="0" lang="en-US" altLang="ko-KR" sz="2400" b="1" dirty="0" smtClean="0">
              <a:latin typeface="Arial" charset="0"/>
            </a:endParaRPr>
          </a:p>
          <a:p>
            <a:pPr algn="l" eaLnBrk="0" latinLnBrk="0" hangingPunct="0">
              <a:tabLst>
                <a:tab pos="285750" algn="l"/>
                <a:tab pos="571500" algn="l"/>
              </a:tabLst>
            </a:pPr>
            <a:endParaRPr kumimoji="0" lang="en-US" altLang="ko-KR" sz="2800" b="1" dirty="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9112" y="1"/>
            <a:ext cx="7419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materials</a:t>
            </a:r>
            <a:endParaRPr kumimoji="0" lang="en-US" altLang="ko-KR" sz="36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/>
            <a:r>
              <a:rPr lang="en-US" sz="2400" dirty="0" smtClean="0"/>
              <a:t>For example, metals with a so-called grain size of around 10 nanometers are as much as seven times </a:t>
            </a:r>
            <a:r>
              <a:rPr lang="en-US" sz="2400" dirty="0" smtClean="0">
                <a:solidFill>
                  <a:srgbClr val="FF0000"/>
                </a:solidFill>
              </a:rPr>
              <a:t>harder and tougher than their ordinary counterparts</a:t>
            </a:r>
            <a:r>
              <a:rPr lang="en-US" sz="2400" dirty="0" smtClean="0"/>
              <a:t> with grain sizes in the micro meter range. </a:t>
            </a:r>
          </a:p>
        </p:txBody>
      </p:sp>
    </p:spTree>
    <p:extLst>
      <p:ext uri="{BB962C8B-B14F-4D97-AF65-F5344CB8AC3E}">
        <p14:creationId xmlns:p14="http://schemas.microsoft.com/office/powerpoint/2010/main" val="1145451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vastly increased ratio of surface area to volume opens new possibilities in surface-based science, such as catalysis. </a:t>
            </a:r>
            <a:b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ar-EG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Interactions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of individual atoms and molecules take place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ar-EG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Surface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effects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such as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Van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der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Waals force attraction,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hydrogen bonding,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electric charge,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ionic bonding,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covalent bonding,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hydrophobicity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hydrophilicity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and quantum mechanical tunneling.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صورة 4" descr="greentub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124200" cy="18299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0814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914400"/>
            <a:ext cx="8915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en-US" altLang="ko-KR" sz="2400" dirty="0">
                <a:latin typeface="Arial" charset="0"/>
              </a:rPr>
              <a:t>The melting point of gold particles decreases dramatically as the particle size gets below 5 nm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6868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6581001"/>
            <a:ext cx="47244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200" b="1" dirty="0">
                <a:latin typeface="Times" pitchFamily="18" charset="0"/>
              </a:rPr>
              <a:t>Source: </a:t>
            </a:r>
            <a:r>
              <a:rPr kumimoji="0" lang="en-US" altLang="ko-KR" sz="1200" b="1" dirty="0" err="1">
                <a:latin typeface="Times" pitchFamily="18" charset="0"/>
              </a:rPr>
              <a:t>Nanoscale</a:t>
            </a:r>
            <a:r>
              <a:rPr kumimoji="0" lang="en-US" altLang="ko-KR" sz="1200" b="1" dirty="0">
                <a:latin typeface="Times" pitchFamily="18" charset="0"/>
              </a:rPr>
              <a:t> Materials in Chemistry, Wiley, 2001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5200" y="388620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en-US" altLang="ko-KR" sz="4000" b="1" i="1" dirty="0">
                <a:solidFill>
                  <a:schemeClr val="tx2"/>
                </a:solidFill>
                <a:latin typeface="Arial" charset="0"/>
              </a:rPr>
              <a:t>Melting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52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materials</a:t>
            </a:r>
            <a:endParaRPr lang="en-US" altLang="ko-K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77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2286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materials</a:t>
            </a:r>
            <a:endParaRPr lang="en-US" altLang="ko-KR" sz="3600" b="1" i="1" dirty="0">
              <a:solidFill>
                <a:schemeClr val="tx2"/>
              </a:solidFill>
            </a:endParaRPr>
          </a:p>
        </p:txBody>
      </p:sp>
      <p:pic>
        <p:nvPicPr>
          <p:cNvPr id="3" name="Picture 7" descr="http://www.scienceinschool.org/repository/images/issue10nanotechnolog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2151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784724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31875" lvl="1" indent="-460375" algn="l">
              <a:spcBef>
                <a:spcPct val="50000"/>
              </a:spcBef>
              <a:buClr>
                <a:srgbClr val="CC0099"/>
              </a:buClr>
            </a:pPr>
            <a:r>
              <a:rPr lang="en-US" sz="2400" b="1" dirty="0" smtClean="0">
                <a:cs typeface="Arial Unicode MS" charset="0"/>
              </a:rPr>
              <a:t>Optical </a:t>
            </a:r>
            <a:r>
              <a:rPr lang="en-US" sz="2400" b="1" dirty="0">
                <a:cs typeface="Arial Unicode MS" charset="0"/>
              </a:rPr>
              <a:t>properties – color changes with size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r="5058"/>
          <a:stretch>
            <a:fillRect/>
          </a:stretch>
        </p:blipFill>
        <p:spPr bwMode="auto">
          <a:xfrm>
            <a:off x="3429000" y="11430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23622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7519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شكل للمساحة السطحية مع الحج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62050"/>
            <a:ext cx="8763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2400" y="0"/>
            <a:ext cx="8839200" cy="10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Properties of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materials                 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Surface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area dependence on particle size</a:t>
            </a:r>
            <a:endParaRPr lang="ar-IQ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741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308725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Importance of Nano Materials</a:t>
            </a:r>
            <a:b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i="1" dirty="0" smtClean="0"/>
              <a:t>- </a:t>
            </a:r>
            <a:r>
              <a:rPr lang="en-US" sz="3200" dirty="0" smtClean="0"/>
              <a:t>Nano particles are of interest </a:t>
            </a:r>
            <a:r>
              <a:rPr lang="en-US" sz="3200" dirty="0" smtClean="0">
                <a:solidFill>
                  <a:srgbClr val="FF0000"/>
                </a:solidFill>
              </a:rPr>
              <a:t>because of the new properties</a:t>
            </a:r>
            <a:r>
              <a:rPr lang="en-US" sz="3200" dirty="0" smtClean="0"/>
              <a:t> (such as chemical reactivity and optical behavior) that </a:t>
            </a:r>
            <a:r>
              <a:rPr lang="en-US" sz="3200" dirty="0" smtClean="0">
                <a:solidFill>
                  <a:srgbClr val="FF0000"/>
                </a:solidFill>
              </a:rPr>
              <a:t>they exhibit </a:t>
            </a:r>
            <a:r>
              <a:rPr lang="en-US" sz="3200" dirty="0" smtClean="0"/>
              <a:t>compared with larger particles of the same materials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277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0" y="1371600"/>
            <a:ext cx="9144000" cy="21532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295" endPos="92000" dist="101600" dir="5400000" sy="-100000" algn="bl" rotWithShape="0"/>
          </a:effectLst>
        </p:spPr>
        <p:txBody>
          <a:bodyPr wrap="square">
            <a:spAutoFit/>
          </a:bodyPr>
          <a:lstStyle/>
          <a:p>
            <a:pPr algn="ctr" rtl="0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endParaRPr lang="en-US" sz="4800" b="1" dirty="0">
              <a:solidFill>
                <a:srgbClr val="FFFF00"/>
              </a:solidFill>
              <a:latin typeface="Arial" pitchFamily="34" charset="0"/>
              <a:ea typeface="+mn-ea"/>
            </a:endParaRPr>
          </a:p>
          <a:p>
            <a:pPr algn="ctr" rtl="0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+mn-ea"/>
              </a:rPr>
              <a:t>Methods of Production</a:t>
            </a:r>
          </a:p>
          <a:p>
            <a:pPr algn="ctr" rtl="0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+mn-ea"/>
              </a:rPr>
              <a:t> of  Nanoparticles</a:t>
            </a:r>
            <a:endParaRPr lang="ar-IQ" sz="4800" b="1" dirty="0">
              <a:solidFill>
                <a:srgbClr val="FFFF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4905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564" y="979909"/>
            <a:ext cx="91244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914400" rtl="0">
              <a:lnSpc>
                <a:spcPct val="150000"/>
              </a:lnSpc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Traditional Arabic" pitchFamily="18" charset="-78"/>
              </a:rPr>
              <a:t>General Methods:</a:t>
            </a:r>
          </a:p>
          <a:p>
            <a:pPr algn="just" defTabSz="914400" rtl="0">
              <a:lnSpc>
                <a:spcPct val="150000"/>
              </a:lnSpc>
              <a:buFont typeface="Arial" charset="0"/>
              <a:buNone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raditional Arabic" pitchFamily="18" charset="-78"/>
              </a:rPr>
              <a:t>First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raditional Arabic" pitchFamily="18" charset="-78"/>
              </a:rPr>
              <a:t>:  (top-down) method</a:t>
            </a:r>
          </a:p>
          <a:p>
            <a:pPr algn="just" defTabSz="914400" rtl="0" eaLnBrk="0" hangingPunct="0">
              <a:lnSpc>
                <a:spcPct val="150000"/>
              </a:lnSpc>
            </a:pPr>
            <a:r>
              <a:rPr lang="en-US" sz="2400" dirty="0">
                <a:ea typeface="Times New Roman" pitchFamily="18" charset="0"/>
                <a:cs typeface="Traditional Arabic" pitchFamily="18" charset="-78"/>
              </a:rPr>
              <a:t>Start from bulk until you reach the </a:t>
            </a:r>
            <a:r>
              <a:rPr lang="en-US" sz="2400" dirty="0" err="1">
                <a:ea typeface="Times New Roman" pitchFamily="18" charset="0"/>
                <a:cs typeface="Traditional Arabic" pitchFamily="18" charset="-78"/>
              </a:rPr>
              <a:t>nano</a:t>
            </a:r>
            <a:r>
              <a:rPr lang="en-US" sz="2400" dirty="0">
                <a:ea typeface="Times New Roman" pitchFamily="18" charset="0"/>
                <a:cs typeface="Traditional Arabic" pitchFamily="18" charset="-78"/>
              </a:rPr>
              <a:t>-cutting through the following:</a:t>
            </a:r>
          </a:p>
          <a:p>
            <a:pPr algn="just" defTabSz="914400" rtl="0" eaLnBrk="0" hangingPunct="0">
              <a:lnSpc>
                <a:spcPct val="150000"/>
              </a:lnSpc>
              <a:buFont typeface="Arial" charset="0"/>
              <a:buNone/>
            </a:pPr>
            <a:r>
              <a:rPr lang="en-US" sz="2400" b="1" dirty="0">
                <a:ea typeface="Times New Roman" pitchFamily="18" charset="0"/>
                <a:cs typeface="Traditional Arabic" pitchFamily="18" charset="-78"/>
              </a:rPr>
              <a:t>1 – Milling </a:t>
            </a:r>
            <a:r>
              <a:rPr lang="en-US" sz="2400" b="1" dirty="0" smtClean="0">
                <a:ea typeface="Times New Roman" pitchFamily="18" charset="0"/>
                <a:cs typeface="Traditional Arabic" pitchFamily="18" charset="-78"/>
              </a:rPr>
              <a:t>method</a:t>
            </a:r>
            <a:endParaRPr lang="en-US" sz="2400" b="1" dirty="0">
              <a:cs typeface="Arial" charset="0"/>
            </a:endParaRPr>
          </a:p>
        </p:txBody>
      </p:sp>
      <p:pic>
        <p:nvPicPr>
          <p:cNvPr id="3" name="Picture 2" descr="http://www.alhnuf.com/up/m2/02f9121b8d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181600" y="155374"/>
            <a:ext cx="3792538" cy="16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564" y="3741812"/>
            <a:ext cx="8743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defTabSz="914400" rtl="0">
              <a:lnSpc>
                <a:spcPct val="150000"/>
              </a:lnSpc>
              <a:buFont typeface="Arial" charset="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raditional Arabic" pitchFamily="18" charset="-78"/>
              </a:rPr>
              <a:t>2 - Scratching or etching method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raditional Arabic" pitchFamily="18" charset="-78"/>
              </a:rPr>
              <a:t> </a:t>
            </a:r>
            <a:r>
              <a:rPr lang="en-US" sz="2000" dirty="0">
                <a:ea typeface="Times New Roman" pitchFamily="18" charset="0"/>
                <a:cs typeface="Traditional Arabic" pitchFamily="18" charset="-78"/>
              </a:rPr>
              <a:t>:</a:t>
            </a:r>
          </a:p>
          <a:p>
            <a:pPr algn="l" defTabSz="914400" rtl="0" eaLnBrk="0" hangingPunct="0">
              <a:lnSpc>
                <a:spcPct val="150000"/>
              </a:lnSpc>
            </a:pPr>
            <a:r>
              <a:rPr lang="en-US" sz="2000" b="1" dirty="0">
                <a:ea typeface="Times New Roman" pitchFamily="18" charset="0"/>
                <a:cs typeface="Traditional Arabic" pitchFamily="18" charset="-78"/>
              </a:rPr>
              <a:t>This method is used to produce particles of silicon </a:t>
            </a:r>
            <a:r>
              <a:rPr lang="en-US" sz="2000" b="1" dirty="0" err="1" smtClean="0">
                <a:ea typeface="Times New Roman" pitchFamily="18" charset="0"/>
                <a:cs typeface="Traditional Arabic" pitchFamily="18" charset="-78"/>
              </a:rPr>
              <a:t>nano</a:t>
            </a:r>
            <a:r>
              <a:rPr lang="en-US" sz="2000" b="1" dirty="0" smtClean="0">
                <a:ea typeface="Times New Roman" pitchFamily="18" charset="0"/>
                <a:cs typeface="Traditional Arabic" pitchFamily="18" charset="-78"/>
              </a:rPr>
              <a:t> particles</a:t>
            </a:r>
            <a:endParaRPr lang="en-US" sz="2000" b="1" dirty="0">
              <a:ea typeface="Times New Roman" pitchFamily="18" charset="0"/>
              <a:cs typeface="Traditional Arabic" pitchFamily="18" charset="-78"/>
            </a:endParaRPr>
          </a:p>
        </p:txBody>
      </p:sp>
      <p:pic>
        <p:nvPicPr>
          <p:cNvPr id="5" name="Picture 4" descr="http://www.alhnuf.com/up/m2/30c69dbce7.jpg">
            <a:hlinkClick r:id="rId2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206314" y="4973638"/>
            <a:ext cx="386154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13118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4400" b="1" dirty="0" smtClean="0"/>
              <a:t>Use of Nanotechnology in Remediation of Heavy Metals Polluted Soils</a:t>
            </a:r>
            <a:endParaRPr lang="en-US" sz="4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000000"/>
                </a:solidFill>
              </a:rPr>
              <a:t>by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Dr. Mohamed . I. D. </a:t>
            </a:r>
            <a:r>
              <a:rPr lang="en-US" b="1" i="1" dirty="0" err="1" smtClean="0">
                <a:solidFill>
                  <a:srgbClr val="000000"/>
                </a:solidFill>
              </a:rPr>
              <a:t>Helal</a:t>
            </a:r>
            <a:endParaRPr lang="en-US" b="1" i="1" dirty="0" smtClean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</a:rPr>
              <a:t>Prof. Soil Sci. Dept., Fac. of Agric.,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</a:rPr>
              <a:t>Cairo University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4"/>
          <p:cNvSpPr>
            <a:spLocks noChangeArrowheads="1"/>
          </p:cNvSpPr>
          <p:nvPr/>
        </p:nvSpPr>
        <p:spPr bwMode="auto">
          <a:xfrm>
            <a:off x="228600" y="228600"/>
            <a:ext cx="8915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3- Laser ablation method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: use of a laser pulse with a high-energy focused on the goal of the heart</a:t>
            </a:r>
            <a:endParaRPr lang="ar-IQ" sz="2000" dirty="0"/>
          </a:p>
        </p:txBody>
      </p:sp>
      <p:pic>
        <p:nvPicPr>
          <p:cNvPr id="3" name="Picture 2" descr="http://www.alhnuf.com/up/m2/f9b625ff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95800" y="1447800"/>
            <a:ext cx="28956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3817440"/>
            <a:ext cx="37224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defTabSz="914400" rtl="0">
              <a:buFont typeface="Arial" charset="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raditional Arabic" pitchFamily="18" charset="-78"/>
              </a:rPr>
              <a:t>4-  (Sputtering) method </a:t>
            </a:r>
            <a:r>
              <a:rPr lang="en-US" sz="2000" dirty="0" smtClean="0">
                <a:ea typeface="Times New Roman" pitchFamily="18" charset="0"/>
                <a:cs typeface="Traditional Arabic" pitchFamily="18" charset="-78"/>
              </a:rPr>
              <a:t>:</a:t>
            </a:r>
          </a:p>
          <a:p>
            <a:pPr algn="l" defTabSz="914400" rtl="0">
              <a:buFont typeface="Arial" charset="0"/>
              <a:buNone/>
            </a:pPr>
            <a:r>
              <a:rPr lang="en-US" sz="2000" dirty="0" smtClean="0">
                <a:ea typeface="Times New Roman" pitchFamily="18" charset="0"/>
                <a:cs typeface="Traditional Arabic" pitchFamily="18" charset="-78"/>
              </a:rPr>
              <a:t>        Used</a:t>
            </a:r>
            <a:r>
              <a:rPr lang="en-US" sz="2000" dirty="0">
                <a:ea typeface="Times New Roman" pitchFamily="18" charset="0"/>
                <a:cs typeface="Traditional Arabic" pitchFamily="18" charset="-78"/>
              </a:rPr>
              <a:t> to make thin film</a:t>
            </a:r>
            <a:endParaRPr lang="en-US" sz="28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5" name="Picture 4" descr="http://www.alhnuf.com/up/m2/5208659b17.jpg">
            <a:hlinkClick r:id="rId2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579494" y="4790697"/>
            <a:ext cx="2667000" cy="18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0281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202806"/>
            <a:ext cx="89154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Second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:  (Bottom-up) method</a:t>
            </a:r>
          </a:p>
          <a:p>
            <a:pPr algn="just" rtl="0" eaLnBrk="0" hangingPunct="0">
              <a:buClr>
                <a:srgbClr val="FFFFFF"/>
              </a:buClr>
              <a:buSzPct val="100000"/>
              <a:buFont typeface="Arial" charset="0"/>
              <a:buNone/>
            </a:pPr>
            <a:endParaRPr lang="en-US" sz="2400" b="1" dirty="0" smtClean="0"/>
          </a:p>
          <a:p>
            <a:pPr algn="just" rtl="0" eaLnBrk="0" hangingPunct="0"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800" b="1" dirty="0" smtClean="0"/>
              <a:t>This </a:t>
            </a:r>
            <a:r>
              <a:rPr lang="en-US" sz="2800" b="1" dirty="0"/>
              <a:t>method starts from the bottom of any of the atoms begin to separate them and then aggregated up to the level of </a:t>
            </a:r>
            <a:r>
              <a:rPr lang="en-US" sz="2800" b="1" dirty="0" err="1" smtClean="0"/>
              <a:t>nano</a:t>
            </a:r>
            <a:r>
              <a:rPr lang="en-US" sz="2800" b="1" dirty="0" smtClean="0"/>
              <a:t> scale</a:t>
            </a:r>
            <a:r>
              <a:rPr lang="en-US" sz="2800" b="1" dirty="0"/>
              <a:t> methods used :</a:t>
            </a:r>
          </a:p>
          <a:p>
            <a:pPr algn="l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800" b="1" dirty="0"/>
              <a:t>1 -  (sol-gel) method</a:t>
            </a:r>
          </a:p>
          <a:p>
            <a:pPr algn="l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800" b="1" dirty="0"/>
              <a:t>2-  Aerosol method</a:t>
            </a:r>
          </a:p>
          <a:p>
            <a:pPr algn="l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2800" b="1" dirty="0"/>
              <a:t>3- Chemical </a:t>
            </a:r>
            <a:r>
              <a:rPr lang="en-US" sz="2800" b="1" dirty="0" smtClean="0"/>
              <a:t>vapor </a:t>
            </a:r>
            <a:r>
              <a:rPr lang="en-US" sz="2800" b="1" dirty="0"/>
              <a:t>deposition method ( CVD )</a:t>
            </a:r>
          </a:p>
          <a:p>
            <a:pPr algn="just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algn="just" rtl="0" eaLnBrk="0" hangingPunct="0">
              <a:lnSpc>
                <a:spcPct val="150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15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400" y="0"/>
            <a:ext cx="5867400" cy="6858000"/>
            <a:chOff x="1824" y="0"/>
            <a:chExt cx="2784" cy="4320"/>
          </a:xfrm>
        </p:grpSpPr>
        <p:pic>
          <p:nvPicPr>
            <p:cNvPr id="32772" name="Picture 3" descr="ferriti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4" y="0"/>
              <a:ext cx="278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3" name="Text Box 8"/>
            <p:cNvSpPr txBox="1">
              <a:spLocks noChangeArrowheads="1"/>
            </p:cNvSpPr>
            <p:nvPr/>
          </p:nvSpPr>
          <p:spPr bwMode="auto">
            <a:xfrm>
              <a:off x="2448" y="3696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Iron Nano Particle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02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1752600"/>
            <a:ext cx="8382000" cy="3581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0" i="1" dirty="0" smtClean="0">
                <a:solidFill>
                  <a:schemeClr val="tx1"/>
                </a:solidFill>
              </a:rPr>
              <a:t>Remediation of Heavy Metals Polluted Soil </a:t>
            </a:r>
          </a:p>
        </p:txBody>
      </p:sp>
    </p:spTree>
    <p:extLst>
      <p:ext uri="{BB962C8B-B14F-4D97-AF65-F5344CB8AC3E}">
        <p14:creationId xmlns:p14="http://schemas.microsoft.com/office/powerpoint/2010/main" val="3706005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Remediation of Heavy Metals Polluted Soil 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518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Definition:</a:t>
            </a:r>
            <a:r>
              <a:rPr lang="en-US" sz="3200" dirty="0" smtClean="0"/>
              <a:t> 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Heavy metals are widely defined as metallic elements   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that have a specific gravity of 5.0 g/cm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 more.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Heavy metals are the most toxic inorganic pollutants     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exist in soils.</a:t>
            </a:r>
          </a:p>
          <a:p>
            <a:pPr algn="just">
              <a:buFontTx/>
              <a:buChar char="-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They can be of natural or anthropogenic origin 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Bradl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, 2004 and Sedgwick, 2005)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There are about 50 elements can be classified as heavy metals, but only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are considered to be very toxic, e.g., Hg,,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Ni and Cr.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5925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"/>
            <a:ext cx="8781288" cy="178308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solidFill>
                  <a:srgbClr val="FF0000"/>
                </a:solidFill>
              </a:rPr>
              <a:t>Remediation of Heavy Metals Polluted Soil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Remediation technologies are scientific techniques used to remove</a:t>
            </a:r>
            <a:r>
              <a:rPr lang="ar-EG" sz="3600" dirty="0"/>
              <a:t> </a:t>
            </a:r>
            <a:r>
              <a:rPr lang="en-US" sz="3600" dirty="0"/>
              <a:t> pollutants and/or rehabilitate polluted natural materials.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037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087324"/>
              </p:ext>
            </p:extLst>
          </p:nvPr>
        </p:nvGraphicFramePr>
        <p:xfrm>
          <a:off x="107504" y="116633"/>
          <a:ext cx="8928992" cy="665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665550" y="3369433"/>
            <a:ext cx="131708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Ex situ 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In situ </a:t>
            </a:r>
            <a:endParaRPr lang="ar-E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7347" y="473068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0287" y="5132320"/>
            <a:ext cx="26714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Water or suitable solution</a:t>
            </a:r>
            <a:endParaRPr lang="ar-EG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1016" y="5501652"/>
            <a:ext cx="3805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61143" y="5457858"/>
            <a:ext cx="406469" cy="475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519" y="6157352"/>
            <a:ext cx="139012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 err="1" smtClean="0"/>
              <a:t>Extremly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Expensive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1437702" y="5914967"/>
            <a:ext cx="23427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cause pollution of the ground water </a:t>
            </a:r>
            <a:r>
              <a:rPr lang="en-US" b="1" i="1" dirty="0"/>
              <a:t>(in situ</a:t>
            </a:r>
            <a:endParaRPr lang="ar-EG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99857" y="336943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5475" y="3832839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Hyper accumulators </a:t>
            </a:r>
            <a:endParaRPr lang="ar-EG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04048" y="420217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0310" y="4665577"/>
            <a:ext cx="2339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Environmental safe </a:t>
            </a:r>
            <a:endParaRPr lang="ar-EG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03238" y="516377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49303" y="5730301"/>
            <a:ext cx="17011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Need long time </a:t>
            </a:r>
            <a:endParaRPr lang="ar-EG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968356" y="2132856"/>
            <a:ext cx="1" cy="265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5477" y="2398687"/>
            <a:ext cx="17369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Chemi</a:t>
            </a:r>
            <a:r>
              <a:rPr lang="en-US" b="1" dirty="0" smtClean="0"/>
              <a:t>- Remediation </a:t>
            </a:r>
            <a:endParaRPr lang="ar-EG" b="1" dirty="0"/>
          </a:p>
        </p:txBody>
      </p:sp>
      <p:sp>
        <p:nvSpPr>
          <p:cNvPr id="28" name="Oval 27"/>
          <p:cNvSpPr/>
          <p:nvPr/>
        </p:nvSpPr>
        <p:spPr>
          <a:xfrm>
            <a:off x="6876257" y="3045017"/>
            <a:ext cx="2088231" cy="1589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/>
              <a:t>Chemical Reactions, Absorption, Ion exchange, Precipitation. </a:t>
            </a:r>
            <a:r>
              <a:rPr lang="en-US" sz="900" dirty="0" smtClean="0"/>
              <a:t> </a:t>
            </a:r>
            <a:endParaRPr lang="ar-EG" sz="9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992381" y="4514665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76257" y="4931816"/>
            <a:ext cx="22322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Conventional</a:t>
            </a:r>
          </a:p>
          <a:p>
            <a:pPr algn="ctr"/>
            <a:r>
              <a:rPr lang="en-US" b="1" dirty="0" smtClean="0"/>
              <a:t>Reagents (cement, phosphate, rock,…..)  </a:t>
            </a:r>
            <a:endParaRPr lang="ar-EG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011165" y="579974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6908" y="6231795"/>
            <a:ext cx="19275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Nano materials 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9919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7" grpId="0"/>
      <p:bldP spid="18" grpId="0"/>
      <p:bldP spid="20" grpId="0"/>
      <p:bldP spid="22" grpId="0"/>
      <p:bldP spid="24" grpId="0"/>
      <p:bldP spid="26" grpId="0"/>
      <p:bldP spid="28" grpId="0" animBg="1"/>
      <p:bldP spid="30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9067800" cy="5029200"/>
          </a:xfrm>
        </p:spPr>
        <p:txBody>
          <a:bodyPr>
            <a:normAutofit fontScale="90000"/>
          </a:bodyPr>
          <a:lstStyle/>
          <a:p>
            <a:pPr lvl="0"/>
            <a:r>
              <a:rPr lang="en-US" sz="6700" i="1" dirty="0" smtClean="0">
                <a:solidFill>
                  <a:srgbClr val="FF0000"/>
                </a:solidFill>
              </a:rPr>
              <a:t>EXPERIMENTAL </a:t>
            </a:r>
            <a:r>
              <a:rPr lang="en-US" sz="6000" i="1" dirty="0" smtClean="0">
                <a:solidFill>
                  <a:srgbClr val="FF0000"/>
                </a:solidFill>
              </a:rPr>
              <a:t> </a:t>
            </a:r>
            <a:br>
              <a:rPr lang="en-US" sz="6000" i="1" dirty="0" smtClean="0">
                <a:solidFill>
                  <a:srgbClr val="FF0000"/>
                </a:solidFill>
              </a:rPr>
            </a:br>
            <a:r>
              <a:rPr lang="en-US" sz="6000" i="1" dirty="0">
                <a:solidFill>
                  <a:srgbClr val="FF0000"/>
                </a:solidFill>
              </a:rPr>
              <a:t/>
            </a:r>
            <a:br>
              <a:rPr lang="en-US" sz="6000" i="1" dirty="0">
                <a:solidFill>
                  <a:srgbClr val="FF0000"/>
                </a:solidFill>
              </a:rPr>
            </a:br>
            <a:r>
              <a:rPr lang="en-US" sz="6000" i="1" dirty="0" smtClean="0">
                <a:solidFill>
                  <a:srgbClr val="FF0000"/>
                </a:solidFill>
              </a:rPr>
              <a:t>                           </a:t>
            </a:r>
            <a:r>
              <a:rPr lang="en-US" sz="6700" i="1" dirty="0" smtClean="0">
                <a:solidFill>
                  <a:srgbClr val="FF0000"/>
                </a:solidFill>
              </a:rPr>
              <a:t>&amp; </a:t>
            </a:r>
            <a:r>
              <a:rPr lang="en-US" sz="6000" i="1" dirty="0" smtClean="0">
                <a:solidFill>
                  <a:srgbClr val="FF0000"/>
                </a:solidFill>
              </a:rPr>
              <a:t/>
            </a:r>
            <a:br>
              <a:rPr lang="en-US" sz="6000" i="1" dirty="0" smtClean="0">
                <a:solidFill>
                  <a:srgbClr val="FF0000"/>
                </a:solidFill>
              </a:rPr>
            </a:br>
            <a:r>
              <a:rPr lang="en-US" sz="6000" i="1" dirty="0">
                <a:solidFill>
                  <a:srgbClr val="FF0000"/>
                </a:solidFill>
              </a:rPr>
              <a:t/>
            </a:r>
            <a:br>
              <a:rPr lang="en-US" sz="6000" i="1" dirty="0">
                <a:solidFill>
                  <a:srgbClr val="FF0000"/>
                </a:solidFill>
              </a:rPr>
            </a:br>
            <a:r>
              <a:rPr lang="en-US" sz="6000" i="1" dirty="0" smtClean="0">
                <a:solidFill>
                  <a:srgbClr val="FF0000"/>
                </a:solidFill>
              </a:rPr>
              <a:t>                                 RESULTS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6000" dirty="0" smtClean="0">
                <a:latin typeface="Aharoni" pitchFamily="2" charset="-79"/>
                <a:cs typeface="Aharoni" pitchFamily="2" charset="-79"/>
              </a:rPr>
            </a:b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58391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4475"/>
            <a:ext cx="8991600" cy="61563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i="1" dirty="0" smtClean="0">
                <a:solidFill>
                  <a:srgbClr val="FF0000"/>
                </a:solidFill>
              </a:rPr>
              <a:t>Nano Immobilizing Materials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/>
              <a:t>	- Several </a:t>
            </a:r>
            <a:r>
              <a:rPr lang="en-US" sz="3600" dirty="0" err="1" smtClean="0"/>
              <a:t>nano</a:t>
            </a:r>
            <a:r>
              <a:rPr lang="en-US" sz="3600" dirty="0" smtClean="0"/>
              <a:t> particles are prepared and used for immobilization of Cd and </a:t>
            </a:r>
            <a:r>
              <a:rPr lang="en-US" sz="3600" dirty="0" err="1" smtClean="0"/>
              <a:t>Pb</a:t>
            </a:r>
            <a:r>
              <a:rPr lang="en-US" sz="3600" dirty="0" smtClean="0"/>
              <a:t> in polluted soils; </a:t>
            </a:r>
            <a:br>
              <a:rPr lang="en-US" sz="3600" dirty="0" smtClean="0"/>
            </a:br>
            <a:r>
              <a:rPr lang="en-US" sz="3600" dirty="0" smtClean="0"/>
              <a:t>1- </a:t>
            </a:r>
            <a:r>
              <a:rPr lang="en-US" sz="3600" dirty="0" err="1" smtClean="0"/>
              <a:t>nZVI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2 - </a:t>
            </a:r>
            <a:r>
              <a:rPr lang="en-US" sz="3600" dirty="0" err="1" smtClean="0"/>
              <a:t>Bentonite</a:t>
            </a:r>
            <a:r>
              <a:rPr lang="en-US" sz="3600" dirty="0" smtClean="0"/>
              <a:t> supported </a:t>
            </a:r>
            <a:r>
              <a:rPr lang="en-US" sz="3600" dirty="0" err="1" smtClean="0"/>
              <a:t>nZVI</a:t>
            </a:r>
            <a:r>
              <a:rPr lang="en-US" sz="3600" dirty="0" smtClean="0"/>
              <a:t> (Bent-</a:t>
            </a:r>
            <a:r>
              <a:rPr lang="en-US" sz="3600" dirty="0" err="1" smtClean="0"/>
              <a:t>nZVI</a:t>
            </a:r>
            <a:r>
              <a:rPr lang="en-US" sz="3600" dirty="0" smtClean="0"/>
              <a:t>),</a:t>
            </a:r>
            <a:br>
              <a:rPr lang="en-US" sz="3600" dirty="0" smtClean="0"/>
            </a:br>
            <a:r>
              <a:rPr lang="en-US" sz="3600" dirty="0" smtClean="0"/>
              <a:t>3 - Nano carbon</a:t>
            </a:r>
            <a:br>
              <a:rPr lang="en-US" sz="3600" dirty="0" smtClean="0"/>
            </a:br>
            <a:r>
              <a:rPr lang="en-US" sz="3600" dirty="0" smtClean="0"/>
              <a:t>4 - Nano </a:t>
            </a:r>
            <a:r>
              <a:rPr lang="en-US" sz="3600" dirty="0" err="1" smtClean="0"/>
              <a:t>alginit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332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098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800" i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Methods of production of Nano Particles</a:t>
            </a:r>
          </a:p>
        </p:txBody>
      </p:sp>
    </p:spTree>
    <p:extLst>
      <p:ext uri="{BB962C8B-B14F-4D97-AF65-F5344CB8AC3E}">
        <p14:creationId xmlns:p14="http://schemas.microsoft.com/office/powerpoint/2010/main" val="465579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524000" y="3733800"/>
            <a:ext cx="7620000" cy="2895600"/>
          </a:xfrm>
        </p:spPr>
        <p:txBody>
          <a:bodyPr tIns="228600">
            <a:noAutofit/>
          </a:bodyPr>
          <a:lstStyle/>
          <a:p>
            <a:r>
              <a:rPr lang="ar-EG" b="1" dirty="0" smtClean="0">
                <a:solidFill>
                  <a:schemeClr val="tx2"/>
                </a:solidFill>
                <a:latin typeface="Candara" pitchFamily="34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Candara" pitchFamily="34" charset="0"/>
              </a:rPr>
              <a:t> - </a:t>
            </a:r>
            <a:r>
              <a:rPr lang="en-US" b="1" dirty="0" smtClean="0">
                <a:solidFill>
                  <a:schemeClr val="tx2"/>
                </a:solidFill>
              </a:rPr>
              <a:t>Remediation Techniques: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- Methods of production of </a:t>
            </a:r>
            <a:r>
              <a:rPr lang="en-US" b="1" dirty="0" err="1" smtClean="0">
                <a:solidFill>
                  <a:schemeClr val="tx2"/>
                </a:solidFill>
                <a:cs typeface="Times New Roman" pitchFamily="18" charset="0"/>
              </a:rPr>
              <a:t>nano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particles </a:t>
            </a:r>
            <a:b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ar-EG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- Characteristics of the prepared </a:t>
            </a:r>
            <a:r>
              <a:rPr lang="en-US" b="1" dirty="0" err="1" smtClean="0">
                <a:solidFill>
                  <a:schemeClr val="tx2"/>
                </a:solidFill>
                <a:cs typeface="Times New Roman" pitchFamily="18" charset="0"/>
              </a:rPr>
              <a:t>nano</a:t>
            </a: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particles</a:t>
            </a:r>
          </a:p>
          <a:p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  - Immobilization of Cd and </a:t>
            </a:r>
            <a:r>
              <a:rPr lang="en-US" b="1" dirty="0" err="1">
                <a:solidFill>
                  <a:schemeClr val="tx2"/>
                </a:solidFill>
                <a:cs typeface="Times New Roman" pitchFamily="18" charset="0"/>
              </a:rPr>
              <a:t>Pb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 in polluted soils</a:t>
            </a:r>
            <a:br>
              <a:rPr lang="en-US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cs typeface="Times New Roman" pitchFamily="18" charset="0"/>
              </a:rPr>
              <a:t>  - </a:t>
            </a:r>
            <a:r>
              <a:rPr lang="en-US" b="1" i="1" dirty="0">
                <a:solidFill>
                  <a:schemeClr val="tx2"/>
                </a:solidFill>
              </a:rPr>
              <a:t>Distribution of Cd and </a:t>
            </a:r>
            <a:r>
              <a:rPr lang="en-US" b="1" i="1" dirty="0" err="1">
                <a:solidFill>
                  <a:schemeClr val="tx2"/>
                </a:solidFill>
              </a:rPr>
              <a:t>Pb</a:t>
            </a:r>
            <a:r>
              <a:rPr lang="en-US" b="1" i="1" dirty="0">
                <a:solidFill>
                  <a:schemeClr val="tx2"/>
                </a:solidFill>
              </a:rPr>
              <a:t> among </a:t>
            </a:r>
            <a:r>
              <a:rPr lang="en-US" b="1" i="1" dirty="0" smtClean="0">
                <a:solidFill>
                  <a:schemeClr val="tx2"/>
                </a:solidFill>
              </a:rPr>
              <a:t>soil fractions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  - </a:t>
            </a:r>
            <a:r>
              <a:rPr lang="en-US" b="1" dirty="0">
                <a:solidFill>
                  <a:schemeClr val="tx2"/>
                </a:solidFill>
              </a:rPr>
              <a:t>Conclusion</a:t>
            </a:r>
            <a:endParaRPr lang="en-US" b="1" i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785794"/>
            <a:ext cx="7543832" cy="2753984"/>
          </a:xfrm>
        </p:spPr>
        <p:txBody>
          <a:bodyPr tIns="228600"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+mj-lt"/>
              </a:rPr>
              <a:t>Scientific Definitions</a:t>
            </a:r>
            <a:endParaRPr lang="en-US" b="1" dirty="0" smtClean="0">
              <a:latin typeface="+mj-lt"/>
              <a:cs typeface="+mn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+mj-lt"/>
                <a:cs typeface="+mn-cs"/>
              </a:rPr>
              <a:t>Properties of Nano Materials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+mj-lt"/>
                <a:cs typeface="+mn-cs"/>
              </a:rPr>
              <a:t>General Methods for Preparation of Nano Materials</a:t>
            </a:r>
            <a:endParaRPr lang="en-US" sz="2000" b="1" dirty="0" smtClean="0">
              <a:latin typeface="+mj-lt"/>
              <a:cs typeface="+mn-cs"/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0" y="1219200"/>
            <a:ext cx="1681146" cy="533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3276600"/>
            <a:ext cx="4538666" cy="53340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Remediation of Heavy Metals Polluted Soils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8991600" cy="9906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i="1" u="sng" dirty="0" smtClean="0"/>
              <a:t>Methods of production of Nano Particles</a:t>
            </a:r>
            <a:endParaRPr lang="en-US" sz="4000" b="0" i="1" u="sng" dirty="0" smtClean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763000" cy="5334000"/>
          </a:xfrm>
          <a:ln w="381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2400" b="1" dirty="0" smtClean="0"/>
          </a:p>
          <a:p>
            <a:pPr algn="ctr">
              <a:lnSpc>
                <a:spcPct val="120000"/>
              </a:lnSpc>
              <a:defRPr/>
            </a:pPr>
            <a:r>
              <a:rPr lang="en-US" sz="4100" b="1" dirty="0" smtClean="0"/>
              <a:t>Nano </a:t>
            </a:r>
            <a:r>
              <a:rPr lang="en-US" sz="4100" b="1" dirty="0"/>
              <a:t>particles used in our research are prepared </a:t>
            </a:r>
            <a:r>
              <a:rPr lang="en-US" sz="4100" b="1" dirty="0" smtClean="0"/>
              <a:t>using either: </a:t>
            </a:r>
          </a:p>
          <a:p>
            <a:pPr algn="ctr">
              <a:lnSpc>
                <a:spcPct val="120000"/>
              </a:lnSpc>
              <a:defRPr/>
            </a:pPr>
            <a:endParaRPr lang="en-US" sz="4100" b="1" dirty="0" smtClean="0"/>
          </a:p>
          <a:p>
            <a:pPr algn="ctr">
              <a:lnSpc>
                <a:spcPct val="120000"/>
              </a:lnSpc>
              <a:defRPr/>
            </a:pPr>
            <a:r>
              <a:rPr lang="en-US" sz="5100" b="1" i="1" dirty="0" smtClean="0">
                <a:solidFill>
                  <a:srgbClr val="FF0000"/>
                </a:solidFill>
              </a:rPr>
              <a:t>1 - Chemical Methods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100" b="1" i="1" dirty="0" smtClean="0"/>
              <a:t>(</a:t>
            </a:r>
            <a:r>
              <a:rPr lang="en-US" sz="4100" b="1" i="1" dirty="0" err="1" smtClean="0"/>
              <a:t>nZVI</a:t>
            </a:r>
            <a:r>
              <a:rPr lang="en-US" sz="4100" b="1" i="1" dirty="0" smtClean="0"/>
              <a:t> and bent-</a:t>
            </a:r>
            <a:r>
              <a:rPr lang="en-US" sz="4100" b="1" i="1" dirty="0" err="1" smtClean="0"/>
              <a:t>nZVI</a:t>
            </a:r>
            <a:r>
              <a:rPr lang="en-US" sz="4100" b="1" i="1" dirty="0" smtClean="0"/>
              <a:t>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100" b="1" i="1" dirty="0" smtClean="0"/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5100" b="1" i="1" dirty="0" smtClean="0">
                <a:solidFill>
                  <a:srgbClr val="FF0000"/>
                </a:solidFill>
              </a:rPr>
              <a:t>II - Physical Methods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100" b="1" i="1" dirty="0" smtClean="0"/>
              <a:t>(</a:t>
            </a:r>
            <a:r>
              <a:rPr lang="en-US" sz="4100" b="1" i="1" dirty="0" err="1" smtClean="0"/>
              <a:t>nano</a:t>
            </a:r>
            <a:r>
              <a:rPr lang="en-US" sz="4100" b="1" i="1" dirty="0" smtClean="0"/>
              <a:t> </a:t>
            </a:r>
            <a:r>
              <a:rPr lang="en-US" sz="4100" b="1" i="1" dirty="0" err="1"/>
              <a:t>alginit</a:t>
            </a:r>
            <a:r>
              <a:rPr lang="en-US" sz="4100" b="1" i="1" dirty="0" smtClean="0"/>
              <a:t>)</a:t>
            </a:r>
            <a:endParaRPr lang="en-US" sz="3800" b="1" dirty="0" smtClean="0"/>
          </a:p>
          <a:p>
            <a:pPr eaLnBrk="1" hangingPunct="1">
              <a:defRPr/>
            </a:pP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714474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6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8991600" cy="9906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i="1" u="sng" dirty="0" smtClean="0"/>
              <a:t>Methods of production of </a:t>
            </a:r>
            <a:r>
              <a:rPr lang="en-US" sz="4000" i="1" u="sng" dirty="0" err="1" smtClean="0"/>
              <a:t>Nano</a:t>
            </a:r>
            <a:r>
              <a:rPr lang="en-US" sz="4000" i="1" u="sng" dirty="0" smtClean="0"/>
              <a:t> Particles</a:t>
            </a:r>
            <a:endParaRPr lang="en-US" sz="4000" b="0" i="1" u="sng" dirty="0" smtClean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763000" cy="5334000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 - Chemical Methods:</a:t>
            </a:r>
          </a:p>
          <a:p>
            <a:pPr>
              <a:defRPr/>
            </a:pPr>
            <a:r>
              <a:rPr lang="en-US" sz="2400" b="1" dirty="0" smtClean="0"/>
              <a:t>A - Nano-scale Zero </a:t>
            </a:r>
            <a:r>
              <a:rPr lang="en-US" sz="2400" b="1" dirty="0" err="1" smtClean="0"/>
              <a:t>Valent</a:t>
            </a:r>
            <a:r>
              <a:rPr lang="en-US" sz="2400" b="1" dirty="0" smtClean="0"/>
              <a:t> Iron (</a:t>
            </a:r>
            <a:r>
              <a:rPr lang="en-US" sz="2400" b="1" dirty="0" err="1" smtClean="0"/>
              <a:t>nZVI</a:t>
            </a:r>
            <a:r>
              <a:rPr lang="en-US" sz="2400" b="1" dirty="0" smtClean="0"/>
              <a:t>):  </a:t>
            </a: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Synthesis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nZVI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based on reduction of Fe (II) using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(Wang and Zhang, 1997 and Wang et al., 2006).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4H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and NaBH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 used. The proposed reaction is: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3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+ 2BH</a:t>
            </a:r>
            <a:r>
              <a:rPr lang="en-US" sz="33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33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→ Fe</a:t>
            </a:r>
            <a:r>
              <a:rPr lang="en-US" sz="33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+ 2B(OH)</a:t>
            </a:r>
            <a:r>
              <a:rPr lang="en-US" sz="33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n-US" sz="33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↑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Sample of the product was inspected using TEM, and the </a:t>
            </a:r>
            <a:r>
              <a:rPr lang="en-US" sz="2400" b="1" dirty="0" smtClean="0">
                <a:solidFill>
                  <a:schemeClr val="tx1"/>
                </a:solidFill>
              </a:rPr>
              <a:t>particle size ranged from 13- 103 nm.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/>
              <a:t> 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7244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6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6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 descr="Description: New Pictur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65" y="0"/>
            <a:ext cx="9277865" cy="71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-3737610" y="2548890"/>
            <a:ext cx="337820" cy="311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>
                <a:effectLst/>
                <a:latin typeface="Calibri"/>
                <a:ea typeface="Times New Roman"/>
                <a:cs typeface="Arial"/>
              </a:rPr>
              <a:t>a</a:t>
            </a:r>
            <a:endParaRPr lang="en-US" sz="110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" y="1671083"/>
            <a:ext cx="3957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FF0000"/>
                </a:solidFill>
              </a:rPr>
              <a:t>Figure1.Transmission Electron Microscopy “TEM” images of </a:t>
            </a:r>
            <a:r>
              <a:rPr lang="en-GB" sz="2400" b="1" dirty="0" err="1" smtClean="0">
                <a:solidFill>
                  <a:srgbClr val="FF0000"/>
                </a:solidFill>
              </a:rPr>
              <a:t>nZVI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71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tabLst>
                <a:tab pos="1939925" algn="l"/>
              </a:tabLst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B - </a:t>
            </a:r>
            <a:r>
              <a:rPr lang="en-US" sz="3200" b="1" dirty="0" err="1" smtClean="0">
                <a:solidFill>
                  <a:schemeClr val="tx1"/>
                </a:solidFill>
                <a:effectLst/>
              </a:rPr>
              <a:t>Bentonite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Supported 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nZVI</a:t>
            </a:r>
            <a:r>
              <a:rPr lang="en-US" sz="3200" b="1" dirty="0">
                <a:solidFill>
                  <a:schemeClr val="tx1"/>
                </a:solidFill>
                <a:effectLst/>
              </a:rPr>
              <a:t> (bent-</a:t>
            </a:r>
            <a:r>
              <a:rPr lang="en-US" sz="3200" b="1" dirty="0" err="1">
                <a:solidFill>
                  <a:schemeClr val="tx1"/>
                </a:solidFill>
                <a:effectLst/>
              </a:rPr>
              <a:t>nZVI</a:t>
            </a:r>
            <a:r>
              <a:rPr lang="en-US" sz="3200" b="1" dirty="0" smtClean="0">
                <a:solidFill>
                  <a:schemeClr val="tx1"/>
                </a:solidFill>
                <a:effectLst/>
              </a:rPr>
              <a:t>):</a:t>
            </a:r>
            <a:br>
              <a:rPr lang="en-US" sz="3200" b="1" dirty="0" smtClean="0">
                <a:solidFill>
                  <a:schemeClr val="tx1"/>
                </a:solidFill>
                <a:effectLst/>
              </a:rPr>
            </a:br>
            <a:r>
              <a:rPr lang="en-US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effectLst/>
              </a:rPr>
              <a:t>- 5.34 </a:t>
            </a:r>
            <a:r>
              <a:rPr lang="en-US" sz="2800" dirty="0">
                <a:effectLst/>
              </a:rPr>
              <a:t>g FeCl</a:t>
            </a:r>
            <a:r>
              <a:rPr lang="en-US" sz="2800" baseline="-25000" dirty="0">
                <a:effectLst/>
              </a:rPr>
              <a:t>2</a:t>
            </a:r>
            <a:r>
              <a:rPr lang="en-US" sz="2800" dirty="0">
                <a:effectLst/>
              </a:rPr>
              <a:t>.4H</a:t>
            </a:r>
            <a:r>
              <a:rPr lang="en-US" sz="2800" baseline="-25000" dirty="0">
                <a:effectLst/>
              </a:rPr>
              <a:t>2</a:t>
            </a:r>
            <a:r>
              <a:rPr lang="en-US" sz="2800" dirty="0">
                <a:effectLst/>
              </a:rPr>
              <a:t>O was dissolved in a 4:1 (v/v) ethanol/water mixture (24 ml ethanol + 6 ml </a:t>
            </a:r>
            <a:r>
              <a:rPr lang="en-US" sz="2800" dirty="0" err="1" smtClean="0">
                <a:effectLst/>
              </a:rPr>
              <a:t>deion</a:t>
            </a:r>
            <a:r>
              <a:rPr lang="en-US" sz="2800" dirty="0" smtClean="0">
                <a:effectLst/>
              </a:rPr>
              <a:t>. H2O), </a:t>
            </a:r>
            <a:r>
              <a:rPr lang="en-US" sz="2800" dirty="0">
                <a:effectLst/>
              </a:rPr>
              <a:t>then 1.5 </a:t>
            </a:r>
            <a:r>
              <a:rPr lang="en-US" sz="2800" dirty="0" smtClean="0">
                <a:effectLst/>
              </a:rPr>
              <a:t>g </a:t>
            </a:r>
            <a:r>
              <a:rPr lang="en-US" sz="2800" dirty="0" err="1" smtClean="0">
                <a:effectLst/>
              </a:rPr>
              <a:t>bentonite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was </a:t>
            </a:r>
            <a:r>
              <a:rPr lang="en-US" sz="2800" dirty="0" smtClean="0">
                <a:effectLst/>
              </a:rPr>
              <a:t>added.  </a:t>
            </a:r>
            <a:br>
              <a:rPr lang="en-US" sz="2800" dirty="0" smtClean="0">
                <a:effectLst/>
              </a:rPr>
            </a:br>
            <a:r>
              <a:rPr lang="en-US" sz="2800" dirty="0">
                <a:effectLst/>
              </a:rPr>
              <a:t>-</a:t>
            </a:r>
            <a:r>
              <a:rPr lang="en-US" sz="2800" dirty="0" smtClean="0">
                <a:effectLst/>
              </a:rPr>
              <a:t>The </a:t>
            </a:r>
            <a:r>
              <a:rPr lang="en-US" sz="2800" dirty="0">
                <a:effectLst/>
              </a:rPr>
              <a:t>mixture was held on a magnetic stirrer to be mixed. 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- Solid </a:t>
            </a:r>
            <a:r>
              <a:rPr lang="en-US" sz="2800" dirty="0">
                <a:effectLst/>
              </a:rPr>
              <a:t>particles were washed </a:t>
            </a:r>
            <a:r>
              <a:rPr lang="en-US" sz="2800" dirty="0" smtClean="0">
                <a:effectLst/>
              </a:rPr>
              <a:t>three </a:t>
            </a:r>
            <a:r>
              <a:rPr lang="en-US" sz="2800" dirty="0">
                <a:effectLst/>
              </a:rPr>
              <a:t>times with 25 </a:t>
            </a:r>
            <a:r>
              <a:rPr lang="en-US" sz="2800" dirty="0" smtClean="0">
                <a:effectLst/>
              </a:rPr>
              <a:t>ml </a:t>
            </a:r>
            <a:r>
              <a:rPr lang="en-US" sz="2800" dirty="0">
                <a:effectLst/>
              </a:rPr>
              <a:t>portions </a:t>
            </a:r>
            <a:r>
              <a:rPr lang="en-US" sz="2800" dirty="0" smtClean="0">
                <a:effectLst/>
              </a:rPr>
              <a:t> of </a:t>
            </a:r>
            <a:r>
              <a:rPr lang="en-US" sz="2800" dirty="0">
                <a:effectLst/>
              </a:rPr>
              <a:t>absolute ethanol to remove all </a:t>
            </a:r>
            <a:r>
              <a:rPr lang="en-US" sz="2800" dirty="0" smtClean="0">
                <a:effectLst/>
              </a:rPr>
              <a:t>water.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- Drying </a:t>
            </a:r>
            <a:r>
              <a:rPr lang="en-US" sz="2800" dirty="0">
                <a:effectLst/>
              </a:rPr>
              <a:t>the synthesized nanoparticles overnight at 45 C</a:t>
            </a:r>
            <a:r>
              <a:rPr lang="en-US" sz="2800" baseline="30000" dirty="0" smtClean="0">
                <a:effectLst/>
              </a:rPr>
              <a:t>°</a:t>
            </a:r>
            <a:r>
              <a:rPr lang="en-US" sz="2800" dirty="0" smtClean="0">
                <a:effectLst/>
              </a:rPr>
              <a:t>.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- TEM showed that particle size ranged from 28-110 nm </a:t>
            </a:r>
            <a:br>
              <a:rPr lang="en-US" sz="2800" dirty="0" smtClean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02205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57200"/>
            <a:ext cx="8991600" cy="990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Methods of production of </a:t>
            </a:r>
            <a:r>
              <a:rPr kumimoji="0" lang="en-US" sz="4000" b="0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Nano</a:t>
            </a:r>
            <a:r>
              <a:rPr kumimoji="0" lang="en-US" sz="4000" b="0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Particles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1676400"/>
            <a:ext cx="8915400" cy="48768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 Physical methods:</a:t>
            </a:r>
          </a:p>
          <a:p>
            <a:pPr marL="365760" lvl="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b="1" u="sng" dirty="0" err="1" smtClean="0"/>
              <a:t>Nano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alginite</a:t>
            </a:r>
            <a:r>
              <a:rPr lang="en-US" sz="2400" b="1" u="sng" dirty="0" smtClean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latin typeface="+mj-lt"/>
              </a:rPr>
              <a:t>Alginite</a:t>
            </a:r>
            <a:r>
              <a:rPr lang="en-US" sz="2400" dirty="0" smtClean="0">
                <a:latin typeface="+mj-lt"/>
              </a:rPr>
              <a:t> is a naturally occurring rock. It is greyish-green,  it has high specific surface area, high number of functional groups and high CEC.</a:t>
            </a:r>
          </a:p>
          <a:p>
            <a:pPr marL="36576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400" dirty="0" smtClean="0">
              <a:latin typeface="+mj-lt"/>
            </a:endParaRPr>
          </a:p>
          <a:p>
            <a:pPr marL="36576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Nano </a:t>
            </a:r>
            <a:r>
              <a:rPr lang="en-US" sz="2400" dirty="0" err="1" smtClean="0">
                <a:latin typeface="+mj-lt"/>
              </a:rPr>
              <a:t>alginit</a:t>
            </a:r>
            <a:r>
              <a:rPr lang="en-US" sz="2400" dirty="0" smtClean="0">
                <a:latin typeface="+mj-lt"/>
              </a:rPr>
              <a:t> was prepared in lab by ball-milling (Photon company, Egypt). Portions of </a:t>
            </a:r>
            <a:r>
              <a:rPr lang="en-US" sz="2400" dirty="0" err="1" smtClean="0">
                <a:latin typeface="+mj-lt"/>
              </a:rPr>
              <a:t>alginit</a:t>
            </a:r>
            <a:r>
              <a:rPr lang="en-US" sz="2400" dirty="0" smtClean="0">
                <a:latin typeface="+mj-lt"/>
              </a:rPr>
              <a:t> were placed in a stainless steel canister with metal balls of </a:t>
            </a:r>
            <a:r>
              <a:rPr lang="en-US" sz="2400" dirty="0" smtClean="0">
                <a:latin typeface="+mj-lt"/>
              </a:rPr>
              <a:t>different </a:t>
            </a:r>
            <a:r>
              <a:rPr lang="en-US" sz="2400" dirty="0" smtClean="0">
                <a:latin typeface="+mj-lt"/>
              </a:rPr>
              <a:t>three sizes, and stirred for 27 hours at speed of 1000 rpm.</a:t>
            </a:r>
          </a:p>
          <a:p>
            <a:pPr marL="36576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400" dirty="0" smtClean="0">
              <a:latin typeface="+mj-lt"/>
            </a:endParaRPr>
          </a:p>
          <a:p>
            <a:pPr marL="36576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A sample of milled </a:t>
            </a:r>
            <a:r>
              <a:rPr lang="en-US" sz="2400" dirty="0" err="1" smtClean="0">
                <a:latin typeface="+mj-lt"/>
              </a:rPr>
              <a:t>alginite</a:t>
            </a:r>
            <a:r>
              <a:rPr lang="en-US" sz="2400" dirty="0" smtClean="0">
                <a:latin typeface="+mj-lt"/>
              </a:rPr>
              <a:t> was inspected using TEM, and the size of the </a:t>
            </a:r>
            <a:r>
              <a:rPr lang="en-US" sz="2400" dirty="0" err="1" smtClean="0">
                <a:latin typeface="+mj-lt"/>
              </a:rPr>
              <a:t>alginite</a:t>
            </a:r>
            <a:r>
              <a:rPr lang="en-US" sz="2400" dirty="0" smtClean="0">
                <a:latin typeface="+mj-lt"/>
              </a:rPr>
              <a:t> particle ranged from 13 – 23nm.</a:t>
            </a:r>
          </a:p>
          <a:p>
            <a:pPr marL="365760" lvl="0" indent="-283464" algn="l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6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"/>
            <a:ext cx="9144000" cy="58978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/>
              </a:rPr>
              <a:t>Nano </a:t>
            </a:r>
            <a:r>
              <a:rPr lang="en-US" sz="4000" b="1" dirty="0">
                <a:solidFill>
                  <a:srgbClr val="FF0000"/>
                </a:solidFill>
                <a:effectLst/>
              </a:rPr>
              <a:t>Carbon : Thermal Preparation</a:t>
            </a:r>
            <a:r>
              <a:rPr lang="en-US" sz="4000" dirty="0">
                <a:solidFill>
                  <a:srgbClr val="FF0000"/>
                </a:solidFill>
                <a:effectLst/>
              </a:rPr>
              <a:t/>
            </a:r>
            <a:br>
              <a:rPr lang="en-US" sz="4000" dirty="0">
                <a:solidFill>
                  <a:srgbClr val="FF0000"/>
                </a:solidFill>
                <a:effectLst/>
              </a:rPr>
            </a:br>
            <a:r>
              <a:rPr lang="en-US" sz="3200" dirty="0">
                <a:effectLst/>
              </a:rPr>
              <a:t>- Nano carbon was collected from ovens of bread in </a:t>
            </a:r>
            <a:r>
              <a:rPr lang="en-US" sz="3200" dirty="0" smtClean="0">
                <a:effectLst/>
              </a:rPr>
              <a:t>   </a:t>
            </a:r>
            <a:br>
              <a:rPr lang="en-US" sz="3200" dirty="0" smtClean="0">
                <a:effectLst/>
              </a:rPr>
            </a:b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       Iraq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- TEM showed that particle size ranged from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      12.9-23.9 </a:t>
            </a:r>
            <a:r>
              <a:rPr lang="en-US" sz="3200" dirty="0">
                <a:effectLst/>
              </a:rPr>
              <a:t>nm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216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05392"/>
              </p:ext>
            </p:extLst>
          </p:nvPr>
        </p:nvGraphicFramePr>
        <p:xfrm>
          <a:off x="0" y="0"/>
          <a:ext cx="9220201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803"/>
                <a:gridCol w="2070857"/>
                <a:gridCol w="2070857"/>
                <a:gridCol w="2758684"/>
              </a:tblGrid>
              <a:tr h="142950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 smtClean="0">
                          <a:effectLst/>
                        </a:rPr>
                        <a:t>Table 1. Important characteristics of nanoparticles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1636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Reagents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Particle Size Range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(nm)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Surface area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(m</a:t>
                      </a:r>
                      <a:r>
                        <a:rPr lang="en-US" sz="2400" b="1" baseline="30000" dirty="0">
                          <a:effectLst/>
                        </a:rPr>
                        <a:t>2</a:t>
                      </a:r>
                      <a:r>
                        <a:rPr lang="en-US" sz="2400" b="1" dirty="0">
                          <a:effectLst/>
                        </a:rPr>
                        <a:t>/g)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CEC (</a:t>
                      </a:r>
                      <a:r>
                        <a:rPr lang="en-US" sz="2400" b="1" dirty="0" err="1">
                          <a:effectLst/>
                        </a:rPr>
                        <a:t>Cmol</a:t>
                      </a:r>
                      <a:r>
                        <a:rPr lang="en-US" sz="2400" b="1" baseline="-25000" dirty="0">
                          <a:effectLst/>
                        </a:rPr>
                        <a:t>(c)</a:t>
                      </a:r>
                      <a:r>
                        <a:rPr lang="en-US" sz="2400" b="1" dirty="0">
                          <a:effectLst/>
                        </a:rPr>
                        <a:t>/kg)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917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effectLst/>
                        </a:rPr>
                        <a:t>Nanoalginite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53.5 </a:t>
                      </a:r>
                      <a:r>
                        <a:rPr lang="en-US" sz="2400" b="1" dirty="0">
                          <a:effectLst/>
                        </a:rPr>
                        <a:t>– </a:t>
                      </a:r>
                      <a:r>
                        <a:rPr lang="en-US" sz="2400" b="1" dirty="0" smtClean="0">
                          <a:effectLst/>
                        </a:rPr>
                        <a:t>63.1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194.2</a:t>
                      </a:r>
                      <a:endParaRPr lang="en-US" sz="2400" b="1" u="sng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47.7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1009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nZVI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12.7</a:t>
                      </a:r>
                      <a:r>
                        <a:rPr lang="en-US" sz="2400" b="1" dirty="0">
                          <a:effectLst/>
                        </a:rPr>
                        <a:t> – 103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u="none" dirty="0">
                          <a:effectLst/>
                        </a:rPr>
                        <a:t>235.7</a:t>
                      </a:r>
                      <a:endParaRPr lang="en-US" sz="2400" b="1" u="none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42.5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1079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Bent-</a:t>
                      </a:r>
                      <a:r>
                        <a:rPr lang="en-US" sz="2400" b="1" dirty="0" err="1" smtClean="0">
                          <a:effectLst/>
                        </a:rPr>
                        <a:t>nZVI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27.8 </a:t>
                      </a:r>
                      <a:r>
                        <a:rPr lang="en-US" sz="2400" b="1" dirty="0" smtClean="0">
                          <a:effectLst/>
                        </a:rPr>
                        <a:t>– </a:t>
                      </a:r>
                      <a:r>
                        <a:rPr lang="en-US" sz="2400" b="1" u="sng" dirty="0">
                          <a:effectLst/>
                        </a:rPr>
                        <a:t>110</a:t>
                      </a:r>
                      <a:endParaRPr lang="en-US" sz="2400" b="1" u="sng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</a:rPr>
                        <a:t>225.4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47.7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861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nano</a:t>
                      </a:r>
                      <a:r>
                        <a:rPr lang="en-US" sz="2400" b="1" dirty="0">
                          <a:effectLst/>
                        </a:rPr>
                        <a:t> carbon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12.9 – 23.9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u="sng" dirty="0">
                          <a:effectLst/>
                        </a:rPr>
                        <a:t>259.7</a:t>
                      </a:r>
                      <a:endParaRPr lang="en-US" sz="2400" b="1" u="sng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-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2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1447800"/>
            <a:ext cx="8229600" cy="373380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effectLst/>
              </a:rPr>
              <a:t>Reaction Mechanisms of </a:t>
            </a:r>
            <a:r>
              <a:rPr lang="en-US" b="1" i="1" dirty="0" err="1" smtClean="0">
                <a:solidFill>
                  <a:srgbClr val="FF0000"/>
                </a:solidFill>
                <a:effectLst/>
              </a:rPr>
              <a:t>Nanoscale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 Zero </a:t>
            </a:r>
            <a:r>
              <a:rPr lang="en-US" b="1" i="1" dirty="0" err="1" smtClean="0">
                <a:solidFill>
                  <a:srgbClr val="FF0000"/>
                </a:solidFill>
                <a:effectLst/>
              </a:rPr>
              <a:t>Valent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 Iron (</a:t>
            </a:r>
            <a:r>
              <a:rPr lang="en-US" b="1" i="1" dirty="0" err="1" smtClean="0">
                <a:solidFill>
                  <a:srgbClr val="FF0000"/>
                </a:solidFill>
                <a:effectLst/>
              </a:rPr>
              <a:t>nZVI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705088" cy="1143000"/>
          </a:xfrm>
          <a:ln cap="flat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effectLst/>
              </a:rPr>
              <a:t>Reduction Power of </a:t>
            </a:r>
            <a:r>
              <a:rPr lang="en-US" b="1" i="1" dirty="0" err="1" smtClean="0">
                <a:solidFill>
                  <a:srgbClr val="FF0000"/>
                </a:solidFill>
                <a:effectLst/>
              </a:rPr>
              <a:t>nZVI</a:t>
            </a:r>
            <a:endParaRPr lang="en-US" b="1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905000"/>
            <a:ext cx="8991600" cy="4648200"/>
          </a:xfrm>
          <a:ln cap="flat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nZVI</a:t>
            </a:r>
            <a:r>
              <a:rPr lang="en-US" sz="2800" dirty="0" smtClean="0"/>
              <a:t> has been used extensively to reduce (</a:t>
            </a:r>
            <a:r>
              <a:rPr lang="en-US" sz="2800" dirty="0" err="1" smtClean="0"/>
              <a:t>dehalogenate</a:t>
            </a:r>
            <a:r>
              <a:rPr lang="en-US" sz="2800" dirty="0" smtClean="0"/>
              <a:t>) chlorinated solvents and sequester metals.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The small particle size and high surface area make iron </a:t>
            </a:r>
            <a:r>
              <a:rPr lang="en-US" sz="2800" dirty="0" err="1" smtClean="0"/>
              <a:t>nano</a:t>
            </a:r>
            <a:r>
              <a:rPr lang="en-US" sz="2800" dirty="0" smtClean="0"/>
              <a:t> particles highly reactive and extremely versatile.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Nano</a:t>
            </a:r>
            <a:r>
              <a:rPr lang="en-US" sz="2800" dirty="0" smtClean="0"/>
              <a:t>-particles can remediate more material at a higher rate and with a lower generation of hazardous byproducts (Zhang, 2003).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44475"/>
            <a:ext cx="8991600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/>
              </a:rPr>
              <a:t>Oxidation of Organic Contaminants using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</a:rPr>
              <a:t>Nanoparticles</a:t>
            </a:r>
            <a:r>
              <a:rPr lang="en-US" sz="3200" b="1" i="1" dirty="0" smtClean="0">
                <a:solidFill>
                  <a:srgbClr val="FF0000"/>
                </a:solidFill>
                <a:effectLst/>
              </a:rPr>
              <a:t> Zero 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</a:rPr>
              <a:t>Valent</a:t>
            </a:r>
            <a:r>
              <a:rPr lang="en-US" sz="3200" b="1" i="1" dirty="0" smtClean="0">
                <a:solidFill>
                  <a:srgbClr val="FF0000"/>
                </a:solidFill>
                <a:effectLst/>
              </a:rPr>
              <a:t> Iron (ZVI</a:t>
            </a:r>
            <a:r>
              <a:rPr lang="en-US" sz="3200" b="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88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686800" cy="4724400"/>
          </a:xfrm>
        </p:spPr>
        <p:txBody>
          <a:bodyPr/>
          <a:lstStyle/>
          <a:p>
            <a:pPr algn="just" eaLnBrk="1" hangingPunct="1">
              <a:spcAft>
                <a:spcPct val="20000"/>
              </a:spcAft>
              <a:defRPr/>
            </a:pPr>
            <a:r>
              <a:rPr lang="en-US" sz="2800" dirty="0" smtClean="0"/>
              <a:t>In an experiment with the pesticide </a:t>
            </a:r>
            <a:r>
              <a:rPr lang="en-US" sz="2800" dirty="0" err="1" smtClean="0"/>
              <a:t>molinate</a:t>
            </a:r>
            <a:r>
              <a:rPr lang="en-US" sz="2800" dirty="0" smtClean="0"/>
              <a:t> and ZVI, no change was observed in the concentrations of either one when bubbling nitrogen gas through the solution. </a:t>
            </a:r>
          </a:p>
          <a:p>
            <a:pPr algn="just" eaLnBrk="1" hangingPunct="1">
              <a:spcAft>
                <a:spcPct val="20000"/>
              </a:spcAft>
              <a:defRPr/>
            </a:pPr>
            <a:r>
              <a:rPr lang="en-US" sz="2800" dirty="0" smtClean="0"/>
              <a:t>Air showed a marked reduction in </a:t>
            </a:r>
            <a:r>
              <a:rPr lang="en-US" sz="2800" dirty="0" err="1" smtClean="0"/>
              <a:t>molinate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33688" cy="59436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INTRODUCTION</a:t>
            </a:r>
            <a:endParaRPr lang="en-US" sz="54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46137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0000"/>
                </a:solidFill>
              </a:rPr>
              <a:t>Oxidative Power of </a:t>
            </a:r>
            <a:r>
              <a:rPr lang="en-US" b="0" dirty="0" err="1" smtClean="0">
                <a:solidFill>
                  <a:srgbClr val="FF0000"/>
                </a:solidFill>
              </a:rPr>
              <a:t>nZVI</a:t>
            </a:r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389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 dirty="0" smtClean="0"/>
              <a:t>Oxygen reacts with ZVI in two fashions. </a:t>
            </a:r>
          </a:p>
          <a:p>
            <a:pPr eaLnBrk="1" hangingPunct="1">
              <a:defRPr/>
            </a:pPr>
            <a:r>
              <a:rPr lang="en-US" sz="2600" u="sng" dirty="0" smtClean="0"/>
              <a:t>In the useful pathway</a:t>
            </a:r>
            <a:r>
              <a:rPr lang="en-US" sz="2600" dirty="0" smtClean="0"/>
              <a:t> : Fe0 reacts with O2 to form Fe+2 and O2-2. The O2-2 reacts with hydrogen to form hydrogen peroxide which reacts with Fe+2 to form Fe+3 and hydroxyl radicals (Fenton's reaction) that are highly reactive oxidants. </a:t>
            </a:r>
          </a:p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r>
              <a:rPr lang="en-US" sz="2600" dirty="0" smtClean="0"/>
              <a:t>The usefulness of the reaction depends on the efficiency of the branching process to favor hydroxyl radical formation.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3" imgW="7543665" imgH="5829300" progId="AcroExch.Document.11">
                  <p:embed/>
                </p:oleObj>
              </mc:Choice>
              <mc:Fallback>
                <p:oleObj name="Acrobat Document" r:id="rId3" imgW="7543665" imgH="5829300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464820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IMMOBILIZATION OF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/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Cd and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Pb</a:t>
            </a: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IN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POLLUTED SOIL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59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19199"/>
          </a:xfrm>
        </p:spPr>
        <p:txBody>
          <a:bodyPr/>
          <a:lstStyle/>
          <a:p>
            <a:pPr algn="ctr"/>
            <a:r>
              <a:rPr lang="en-US" sz="3600" i="1" cap="all" dirty="0" smtClean="0"/>
              <a:t>Remediation of Heavy Metals Polluted Soil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839200" cy="5105400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The concept of immobilization technique based on:</a:t>
            </a:r>
          </a:p>
          <a:p>
            <a:pPr>
              <a:buFontTx/>
              <a:buChar char="-"/>
            </a:pPr>
            <a:r>
              <a:rPr lang="en-US" sz="2400" b="1" i="1" dirty="0" smtClean="0">
                <a:latin typeface="+mj-lt"/>
              </a:rPr>
              <a:t>The soluble/mobile form of an element in soil is considered to be a better indicator of the risk associated with heavy metals (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e.g. leaching, bio-uptake</a:t>
            </a:r>
            <a:r>
              <a:rPr lang="en-US" sz="2400" b="1" i="1" dirty="0" smtClean="0">
                <a:latin typeface="+mj-lt"/>
              </a:rPr>
              <a:t>) than the total metal concentration. </a:t>
            </a:r>
          </a:p>
          <a:p>
            <a:pPr>
              <a:buFontTx/>
              <a:buChar char="-"/>
            </a:pPr>
            <a:endParaRPr lang="en-US" sz="2400" b="1" i="1" dirty="0" smtClean="0">
              <a:latin typeface="+mj-lt"/>
            </a:endParaRPr>
          </a:p>
          <a:p>
            <a:r>
              <a:rPr lang="en-US" sz="2400" b="1" i="1" dirty="0" smtClean="0">
                <a:latin typeface="+mj-lt"/>
              </a:rPr>
              <a:t>- Heavy metals are immobilized in soil through different processes, e.g., specific adsorption, </a:t>
            </a:r>
            <a:r>
              <a:rPr lang="en-US" sz="2400" b="1" i="1" dirty="0" err="1" smtClean="0">
                <a:latin typeface="+mj-lt"/>
              </a:rPr>
              <a:t>cation</a:t>
            </a:r>
            <a:r>
              <a:rPr lang="en-US" sz="2400" b="1" i="1" dirty="0" smtClean="0">
                <a:latin typeface="+mj-lt"/>
              </a:rPr>
              <a:t>-exchange and precipitation (carbonates, phosphates, sulfides, ….).</a:t>
            </a:r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596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Immobilization of </a:t>
            </a:r>
            <a:r>
              <a:rPr lang="en-US" sz="3200" b="1" i="1" dirty="0" err="1" smtClean="0"/>
              <a:t>Cd</a:t>
            </a:r>
            <a:r>
              <a:rPr lang="en-US" sz="3200" b="1" i="1" dirty="0" smtClean="0"/>
              <a:t> and </a:t>
            </a:r>
            <a:r>
              <a:rPr lang="en-US" sz="3200" b="1" i="1" dirty="0" err="1" smtClean="0"/>
              <a:t>Pb</a:t>
            </a:r>
            <a:r>
              <a:rPr lang="en-US" sz="3200" b="1" i="1" dirty="0" smtClean="0"/>
              <a:t> in polluted soil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2800" dirty="0" smtClean="0"/>
              <a:t>Heavy metals polluted soils are treated with </a:t>
            </a:r>
            <a:r>
              <a:rPr lang="en-US" sz="2800" dirty="0" err="1" smtClean="0"/>
              <a:t>nano</a:t>
            </a:r>
            <a:r>
              <a:rPr lang="en-US" sz="2800" dirty="0" smtClean="0"/>
              <a:t> materials at different ratios, 0, 0.1, 0.5 and 1%, and incubated for one month. During this period the samples were submitted to four cycling of wetting and drying.</a:t>
            </a:r>
            <a:br>
              <a:rPr lang="en-US" sz="2800" dirty="0" smtClean="0"/>
            </a:br>
            <a:endParaRPr lang="en-US" sz="2800" dirty="0"/>
          </a:p>
          <a:p>
            <a:pPr marL="741363" indent="-660400">
              <a:buFontTx/>
              <a:buChar char="-"/>
            </a:pPr>
            <a:r>
              <a:rPr lang="en-US" sz="2800" i="1" dirty="0" smtClean="0"/>
              <a:t>The samples were extracted using DTPA </a:t>
            </a:r>
            <a:r>
              <a:rPr lang="en-US" sz="2800" dirty="0"/>
              <a:t>before and after treating </a:t>
            </a:r>
            <a:r>
              <a:rPr lang="en-US" sz="2800" dirty="0" smtClean="0"/>
              <a:t>with </a:t>
            </a:r>
            <a:r>
              <a:rPr lang="en-US" sz="2800" dirty="0" err="1"/>
              <a:t>nano</a:t>
            </a:r>
            <a:r>
              <a:rPr lang="en-US" sz="2800" dirty="0"/>
              <a:t> </a:t>
            </a:r>
            <a:r>
              <a:rPr lang="en-US" sz="2800" dirty="0" smtClean="0"/>
              <a:t>materials.</a:t>
            </a:r>
          </a:p>
          <a:p>
            <a:pPr marL="741363" indent="-660400">
              <a:buFontTx/>
              <a:buChar char="-"/>
            </a:pPr>
            <a:endParaRPr lang="en-US" sz="2800" dirty="0" smtClean="0"/>
          </a:p>
          <a:p>
            <a:pPr marL="741363" indent="-660400">
              <a:buFontTx/>
              <a:buChar char="-"/>
            </a:pPr>
            <a:r>
              <a:rPr lang="en-US" sz="2800" i="1" dirty="0" smtClean="0"/>
              <a:t>DTPA solution consists of </a:t>
            </a:r>
            <a:r>
              <a:rPr lang="en-US" sz="2800" dirty="0" smtClean="0"/>
              <a:t>0.005 </a:t>
            </a:r>
            <a:r>
              <a:rPr lang="en-US" sz="2800" dirty="0"/>
              <a:t>M DTPA </a:t>
            </a:r>
            <a:r>
              <a:rPr lang="en-US" sz="2800" dirty="0" smtClean="0"/>
              <a:t>“</a:t>
            </a:r>
            <a:r>
              <a:rPr lang="en-US" sz="2800" dirty="0" err="1" smtClean="0"/>
              <a:t>Diethylene-triamine-penta</a:t>
            </a:r>
            <a:r>
              <a:rPr lang="en-US" sz="2800" dirty="0" smtClean="0"/>
              <a:t> </a:t>
            </a:r>
            <a:r>
              <a:rPr lang="en-US" sz="2800" dirty="0"/>
              <a:t>acetic </a:t>
            </a:r>
            <a:r>
              <a:rPr lang="en-US" sz="2800" dirty="0" smtClean="0"/>
              <a:t>acid”, </a:t>
            </a:r>
            <a:r>
              <a:rPr lang="en-US" sz="2800" dirty="0"/>
              <a:t>0.01 M </a:t>
            </a:r>
            <a:r>
              <a:rPr lang="en-US" sz="2800" dirty="0" smtClean="0"/>
              <a:t>CaCl</a:t>
            </a:r>
            <a:r>
              <a:rPr lang="en-US" sz="2800" baseline="-25000" dirty="0" smtClean="0"/>
              <a:t>2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0.1 M </a:t>
            </a:r>
            <a:r>
              <a:rPr lang="en-US" sz="2800" dirty="0" smtClean="0"/>
              <a:t>TEA “Tri ethanolamine” </a:t>
            </a:r>
            <a:r>
              <a:rPr lang="en-US" sz="2400" dirty="0"/>
              <a:t>at pH 7.3</a:t>
            </a:r>
            <a:r>
              <a:rPr lang="en-US" sz="2800" dirty="0" smtClean="0"/>
              <a:t>.</a:t>
            </a:r>
          </a:p>
          <a:p>
            <a:pPr marL="741363" indent="-660400">
              <a:buFontTx/>
              <a:buChar char="-"/>
            </a:pPr>
            <a:endParaRPr lang="en-US" sz="2800" dirty="0" smtClean="0"/>
          </a:p>
          <a:p>
            <a:pPr marL="741363" indent="-660400">
              <a:buFontTx/>
              <a:buChar char="-"/>
            </a:pPr>
            <a:r>
              <a:rPr lang="en-US" sz="2800" dirty="0" smtClean="0"/>
              <a:t>DTPA solution is </a:t>
            </a:r>
            <a:r>
              <a:rPr lang="en-US" sz="2800" i="1" dirty="0" smtClean="0"/>
              <a:t>recommended to extract amount of metal represent the so called “ plant available Cd and </a:t>
            </a:r>
            <a:r>
              <a:rPr lang="en-US" sz="2800" i="1" dirty="0" err="1" smtClean="0"/>
              <a:t>Pb</a:t>
            </a:r>
            <a:r>
              <a:rPr lang="en-US" sz="2800" i="1" dirty="0" smtClean="0"/>
              <a:t>” in polluted soil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22186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  <a:effectLst/>
              </a:rPr>
            </a:br>
            <a:endParaRPr lang="en-US" sz="2800" b="1" i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624327"/>
              </p:ext>
            </p:extLst>
          </p:nvPr>
        </p:nvGraphicFramePr>
        <p:xfrm>
          <a:off x="1" y="1"/>
          <a:ext cx="9143997" cy="699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7"/>
                <a:gridCol w="1344705"/>
                <a:gridCol w="1344705"/>
                <a:gridCol w="1344705"/>
                <a:gridCol w="1344705"/>
                <a:gridCol w="1344705"/>
                <a:gridCol w="1344705"/>
              </a:tblGrid>
              <a:tr h="146803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2 : Initial contents of plant available (DTPA),  and total Cd and </a:t>
                      </a:r>
                      <a:r>
                        <a:rPr lang="en-US" sz="3200" b="1" i="1" dirty="0" err="1" smtClean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 (mg/kg), and their ratios in polluted soils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32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 marL="68580" marR="68580" marT="9525" marB="0" anchor="ctr"/>
                </a:tc>
              </a:tr>
              <a:tr h="1468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+mj-lt"/>
                          <a:ea typeface="Times New Roman"/>
                          <a:cs typeface="Arial"/>
                        </a:rPr>
                        <a:t>Soil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DTPA-Cd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Total - Cd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Ratio (DTPA/ Total)%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DTPA-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Pb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Total - 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Pb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Ratio (DTPA/ Total)%</a:t>
                      </a:r>
                      <a:endParaRPr lang="en-US" sz="2000" i="1" dirty="0"/>
                    </a:p>
                  </a:txBody>
                  <a:tcPr marL="68580" marR="68580" marT="9525" marB="0" anchor="ctr"/>
                </a:tc>
              </a:tr>
              <a:tr h="942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36.6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52.7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180.0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29.3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36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19.9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47.5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42.0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47.3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275.0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82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43.0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41.5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150.0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84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7.6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21.0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36.3</a:t>
                      </a: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33.6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135.0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24.9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7046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01469"/>
              </p:ext>
            </p:extLst>
          </p:nvPr>
        </p:nvGraphicFramePr>
        <p:xfrm>
          <a:off x="-24714" y="164596"/>
          <a:ext cx="9144000" cy="669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1524000"/>
                <a:gridCol w="1524000"/>
                <a:gridCol w="1524000"/>
                <a:gridCol w="1524000"/>
              </a:tblGrid>
              <a:tr h="1219201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3 : Plant available Cd (mg/kg) in polluted soils before and after treating with Nano particles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6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DTPA- extractable </a:t>
                      </a:r>
                      <a:r>
                        <a:rPr lang="en-US" sz="2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(mg/kg )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2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Rate of addition %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288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3.24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19.9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3.74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7.61</a:t>
                      </a:r>
                    </a:p>
                  </a:txBody>
                  <a:tcPr marL="68580" marR="68580" marT="0" marB="0" anchor="ctr"/>
                </a:tc>
              </a:tr>
              <a:tr h="509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1.71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9.36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1.66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3.21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82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0.5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0.91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4.73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1.04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2.65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89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1.0</a:t>
                      </a:r>
                      <a:endParaRPr lang="en-US" sz="20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2.01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2.17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600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+mj-lt"/>
                          <a:ea typeface="Times New Roman"/>
                          <a:cs typeface="Arial"/>
                        </a:rPr>
                        <a:t>Level</a:t>
                      </a:r>
                      <a:r>
                        <a:rPr lang="en-US" sz="2000" b="1" baseline="0" dirty="0" smtClean="0">
                          <a:latin typeface="+mj-lt"/>
                          <a:ea typeface="Times New Roman"/>
                          <a:cs typeface="Arial"/>
                        </a:rPr>
                        <a:t> of non polluted soil (</a:t>
                      </a:r>
                      <a:r>
                        <a:rPr lang="en-US" sz="2000" b="1" baseline="0" dirty="0" err="1" smtClean="0">
                          <a:latin typeface="+mj-lt"/>
                          <a:ea typeface="Times New Roman"/>
                          <a:cs typeface="Arial"/>
                        </a:rPr>
                        <a:t>Aboulroos</a:t>
                      </a:r>
                      <a:r>
                        <a:rPr lang="en-US" sz="2000" b="1" baseline="0" dirty="0" smtClean="0">
                          <a:latin typeface="+mj-lt"/>
                          <a:ea typeface="Times New Roman"/>
                          <a:cs typeface="Arial"/>
                        </a:rPr>
                        <a:t> et al,1988)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kumimoji="0" lang="en-US" sz="20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6064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85339"/>
              </p:ext>
            </p:extLst>
          </p:nvPr>
        </p:nvGraphicFramePr>
        <p:xfrm>
          <a:off x="0" y="0"/>
          <a:ext cx="9144000" cy="703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1524000"/>
                <a:gridCol w="1524000"/>
                <a:gridCol w="1524000"/>
                <a:gridCol w="1524000"/>
              </a:tblGrid>
              <a:tr h="1571508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4 : Plant available Cd (mg/kg) in polluted soils before and after treating with Nano particles</a:t>
                      </a:r>
                      <a:b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654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DTPA- extractable </a:t>
                      </a:r>
                      <a:r>
                        <a:rPr lang="en-US" sz="2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(mg/kg )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58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Rate of addition %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0358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3.24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19.9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3.74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Arial"/>
                        </a:rPr>
                        <a:t>7.61</a:t>
                      </a:r>
                    </a:p>
                  </a:txBody>
                  <a:tcPr marL="68580" marR="68580" marT="0" marB="0" anchor="ctr"/>
                </a:tc>
              </a:tr>
              <a:tr h="553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1.56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10.05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1.48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4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0.5</a:t>
                      </a:r>
                      <a:endParaRPr lang="en-US" sz="20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0.78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5.83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2.39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7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1.0</a:t>
                      </a:r>
                      <a:endParaRPr lang="en-US" sz="20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3.79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1.51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554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+mj-lt"/>
                          <a:ea typeface="Times New Roman"/>
                          <a:cs typeface="Arial"/>
                        </a:rPr>
                        <a:t>Level</a:t>
                      </a:r>
                      <a:r>
                        <a:rPr lang="en-US" sz="2000" b="1" baseline="0" dirty="0" smtClean="0">
                          <a:latin typeface="+mj-lt"/>
                          <a:ea typeface="Times New Roman"/>
                          <a:cs typeface="Arial"/>
                        </a:rPr>
                        <a:t> of non polluted soil (</a:t>
                      </a:r>
                      <a:r>
                        <a:rPr lang="en-US" sz="2000" b="1" baseline="0" dirty="0" err="1" smtClean="0">
                          <a:latin typeface="+mj-lt"/>
                          <a:ea typeface="Times New Roman"/>
                          <a:cs typeface="Arial"/>
                        </a:rPr>
                        <a:t>Aboulroos</a:t>
                      </a:r>
                      <a:r>
                        <a:rPr lang="en-US" sz="2000" b="1" baseline="0" dirty="0" smtClean="0">
                          <a:latin typeface="+mj-lt"/>
                          <a:ea typeface="Times New Roman"/>
                          <a:cs typeface="Arial"/>
                        </a:rPr>
                        <a:t> et al,1988)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kumimoji="0" lang="en-US" sz="2000" b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0.06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91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17373"/>
              </p:ext>
            </p:extLst>
          </p:nvPr>
        </p:nvGraphicFramePr>
        <p:xfrm>
          <a:off x="0" y="-76200"/>
          <a:ext cx="9380836" cy="717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994"/>
                <a:gridCol w="1268866"/>
                <a:gridCol w="1578494"/>
                <a:gridCol w="1578494"/>
                <a:gridCol w="1578494"/>
                <a:gridCol w="1578494"/>
              </a:tblGrid>
              <a:tr h="98700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/>
                        <a:t>Table 5: Plant available </a:t>
                      </a:r>
                      <a:r>
                        <a:rPr lang="en-US" sz="2800" b="1" i="1" dirty="0" err="1" smtClean="0"/>
                        <a:t>Pb</a:t>
                      </a:r>
                      <a:r>
                        <a:rPr lang="en-US" sz="2800" b="1" i="1" dirty="0" smtClean="0"/>
                        <a:t> (mg/kg) of polluted soils before and after treating with </a:t>
                      </a:r>
                      <a:r>
                        <a:rPr lang="en-US" sz="2800" b="1" i="1" dirty="0" err="1" smtClean="0"/>
                        <a:t>nano</a:t>
                      </a:r>
                      <a:r>
                        <a:rPr lang="en-US" sz="2800" b="1" i="1" dirty="0" smtClean="0"/>
                        <a:t> particles</a:t>
                      </a:r>
                      <a:r>
                        <a:rPr lang="en-US" sz="3200" b="1" i="1" dirty="0" smtClean="0"/>
                        <a:t> </a:t>
                      </a:r>
                      <a:endParaRPr lang="en-US" sz="3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638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DTPA- extractable </a:t>
                      </a:r>
                      <a:r>
                        <a:rPr lang="en-US" sz="2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(mg/kg )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5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Rate of addition %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8598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0.0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52.7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47.3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41.5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33.6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8598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0.5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8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1.0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49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Level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of non polluted soil (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Aboulroos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et al, 1988)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634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89852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312135"/>
              </p:ext>
            </p:extLst>
          </p:nvPr>
        </p:nvGraphicFramePr>
        <p:xfrm>
          <a:off x="0" y="1"/>
          <a:ext cx="9143999" cy="740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160631"/>
                <a:gridCol w="1538642"/>
                <a:gridCol w="1538642"/>
                <a:gridCol w="1538642"/>
                <a:gridCol w="1538642"/>
              </a:tblGrid>
              <a:tr h="136100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76713" algn="l"/>
                        </a:tabLst>
                        <a:defRPr/>
                      </a:pPr>
                      <a:r>
                        <a:rPr lang="en-US" sz="3200" b="1" i="1" dirty="0" smtClean="0"/>
                        <a:t>Table 6: Plant available </a:t>
                      </a:r>
                      <a:r>
                        <a:rPr lang="en-US" sz="3200" b="1" i="1" dirty="0" err="1" smtClean="0"/>
                        <a:t>Pb</a:t>
                      </a:r>
                      <a:r>
                        <a:rPr lang="en-US" sz="3200" b="1" i="1" dirty="0" smtClean="0"/>
                        <a:t> (mg/kg) of polluted soils before and after treating with </a:t>
                      </a:r>
                      <a:r>
                        <a:rPr lang="en-US" sz="3200" b="1" i="1" dirty="0" err="1" smtClean="0"/>
                        <a:t>nano</a:t>
                      </a:r>
                      <a:r>
                        <a:rPr lang="en-US" sz="3200" b="1" i="1" dirty="0" smtClean="0"/>
                        <a:t> particles </a:t>
                      </a:r>
                      <a:endParaRPr kumimoji="0" lang="en-US" sz="3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tabLst>
                          <a:tab pos="4176713" algn="l"/>
                        </a:tabLst>
                      </a:pP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364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DTPA- extractable </a:t>
                      </a:r>
                      <a:r>
                        <a:rPr lang="en-US" sz="24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lang="en-US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(mg/kg )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3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Rate of addition %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Soil 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346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Times New Roman"/>
                          <a:cs typeface="Arial"/>
                        </a:rPr>
                        <a:t>0.0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52.7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47.3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41.5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33.6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6713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0.1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</a:tr>
              <a:tr h="767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0.5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67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Arial"/>
                        </a:rPr>
                        <a:t>1.0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</a:tr>
              <a:tr h="1626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Level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of non polluted soil (</a:t>
                      </a:r>
                      <a:r>
                        <a:rPr kumimoji="0"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Aboulroos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et al, 1988)</a:t>
                      </a:r>
                      <a:endParaRPr kumimoji="0"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 pitchFamily="34" charset="0"/>
                          <a:ea typeface="Times New Roman"/>
                          <a:cs typeface="Arial"/>
                        </a:rPr>
                        <a:t>2.2</a:t>
                      </a:r>
                      <a:endParaRPr lang="en-US" sz="2000" b="1" dirty="0">
                        <a:latin typeface="Calibri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29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Nano</a:t>
            </a:r>
            <a:r>
              <a:rPr kumimoji="0" lang="en-US" sz="4400" b="1" i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-science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an emerging science which comprises the world of atoms, molecules, macromolecules, quantum dots, and macromolecular assemblies.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455538"/>
              </p:ext>
            </p:extLst>
          </p:nvPr>
        </p:nvGraphicFramePr>
        <p:xfrm>
          <a:off x="107504" y="2996952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797470"/>
              </p:ext>
            </p:extLst>
          </p:nvPr>
        </p:nvGraphicFramePr>
        <p:xfrm>
          <a:off x="107504" y="116631"/>
          <a:ext cx="432048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7628"/>
              </p:ext>
            </p:extLst>
          </p:nvPr>
        </p:nvGraphicFramePr>
        <p:xfrm>
          <a:off x="4860032" y="116633"/>
          <a:ext cx="4176464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56698"/>
              </p:ext>
            </p:extLst>
          </p:nvPr>
        </p:nvGraphicFramePr>
        <p:xfrm>
          <a:off x="4860032" y="3068960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52400" y="6021288"/>
            <a:ext cx="9296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Fig. </a:t>
            </a:r>
            <a:r>
              <a:rPr lang="en-US" b="1" dirty="0" smtClean="0"/>
              <a:t>2. </a:t>
            </a:r>
            <a:r>
              <a:rPr lang="en-US" b="1" dirty="0"/>
              <a:t>DTPA extractable-Cd expressed as percentages of the initial values of the studied samples after treating with three rates of nano immobilizing materials.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861886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5272601"/>
              </p:ext>
            </p:extLst>
          </p:nvPr>
        </p:nvGraphicFramePr>
        <p:xfrm>
          <a:off x="179512" y="11663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68961657"/>
              </p:ext>
            </p:extLst>
          </p:nvPr>
        </p:nvGraphicFramePr>
        <p:xfrm>
          <a:off x="4860032" y="116632"/>
          <a:ext cx="41850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3286018"/>
              </p:ext>
            </p:extLst>
          </p:nvPr>
        </p:nvGraphicFramePr>
        <p:xfrm>
          <a:off x="179512" y="3068960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57361290"/>
              </p:ext>
            </p:extLst>
          </p:nvPr>
        </p:nvGraphicFramePr>
        <p:xfrm>
          <a:off x="4860032" y="3068960"/>
          <a:ext cx="418437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093296"/>
            <a:ext cx="9296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Fig. </a:t>
            </a:r>
            <a:r>
              <a:rPr lang="en-US" b="1" dirty="0" smtClean="0"/>
              <a:t>3. </a:t>
            </a:r>
            <a:r>
              <a:rPr lang="en-US" b="1" dirty="0"/>
              <a:t>DTPA extractable-Pb expressed as percentages of the initial values of the studied samples after treating with three rates of nano immobilizing materials.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00274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 algn="ctr"/>
            <a:r>
              <a:rPr lang="en-US" sz="4800" b="1" i="1" dirty="0" smtClean="0">
                <a:solidFill>
                  <a:srgbClr val="FF0000"/>
                </a:solidFill>
              </a:rPr>
              <a:t>PARTIONING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OF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Cd AND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Pb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AMONG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DIFFERENT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SOIL FRACTIONS</a:t>
            </a:r>
            <a:r>
              <a:rPr lang="en-US" sz="4800" b="1" i="1" dirty="0">
                <a:solidFill>
                  <a:srgbClr val="FF0000"/>
                </a:solidFill>
              </a:rPr>
              <a:t/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086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832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Partitioning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of Cd and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Pb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 among different soil fractions: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867092"/>
            <a:ext cx="9144000" cy="5067107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sequential extraction procedure was employed to study the effect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immobilizing materials on the distribution of Cd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among various soil chemical forms;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1-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exchangeable (EXCH),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2-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 with carbonate (CARB),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3-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 matter (OM),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4-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oxides (OX) and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5-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residual (RES).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587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  <a:effectLst/>
              </a:rPr>
            </a:br>
            <a:r>
              <a:rPr lang="en-US" sz="2800" b="1" i="1" dirty="0" smtClean="0">
                <a:effectLst/>
              </a:rPr>
              <a:t/>
            </a:r>
            <a:br>
              <a:rPr lang="en-US" sz="2800" b="1" i="1" dirty="0" smtClean="0">
                <a:effectLst/>
              </a:rPr>
            </a:br>
            <a:endParaRPr lang="en-US" sz="2800" b="1" i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652688"/>
              </p:ext>
            </p:extLst>
          </p:nvPr>
        </p:nvGraphicFramePr>
        <p:xfrm>
          <a:off x="0" y="0"/>
          <a:ext cx="914400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66"/>
                <a:gridCol w="1344706"/>
                <a:gridCol w="856128"/>
                <a:gridCol w="1676400"/>
                <a:gridCol w="1295400"/>
                <a:gridCol w="914400"/>
                <a:gridCol w="1981202"/>
              </a:tblGrid>
              <a:tr h="124898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7 : Sum of all </a:t>
                      </a:r>
                      <a:r>
                        <a:rPr lang="en-US" sz="3200" b="1" i="1" dirty="0" err="1" smtClean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 fractions of Cd and </a:t>
                      </a:r>
                      <a:r>
                        <a:rPr lang="en-US" sz="3200" b="1" i="1" dirty="0" err="1" smtClean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effectLst/>
                        </a:rPr>
                        <a:t>, total contents (mg/kg), and their ratios in soils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32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74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+mj-lt"/>
                          <a:ea typeface="Times New Roman"/>
                          <a:cs typeface="Arial"/>
                        </a:rPr>
                        <a:t>Soil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Cd</a:t>
                      </a:r>
                      <a:endParaRPr lang="en-US" sz="6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600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Pb</a:t>
                      </a:r>
                      <a:endParaRPr lang="en-US" sz="6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 marL="68580" marR="68580" marT="9525" marB="0" anchor="ctr"/>
                </a:tc>
              </a:tr>
              <a:tr h="125485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Sum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of fractions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Ratio (SUM/Total)%</a:t>
                      </a:r>
                      <a:endParaRPr lang="en-US" sz="2000" b="1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Sum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of fractions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Total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Ratio (SUM/Total)%</a:t>
                      </a:r>
                      <a:endParaRPr lang="en-US" sz="2000" b="1" i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9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93.0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99.6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0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2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94.1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97.1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60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3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96.6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99.8</a:t>
                      </a:r>
                    </a:p>
                  </a:txBody>
                  <a:tcPr marL="9525" marR="9525" marT="9525" marB="0" anchor="b"/>
                </a:tc>
              </a:tr>
              <a:tr h="927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4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93.3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97.8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375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i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675996"/>
              </p:ext>
            </p:extLst>
          </p:nvPr>
        </p:nvGraphicFramePr>
        <p:xfrm>
          <a:off x="0" y="-76200"/>
          <a:ext cx="9144000" cy="703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4478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150339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8. Different fractions of Cd sequentially extracted from soil (1) before and after treating with </a:t>
                      </a:r>
                      <a:r>
                        <a:rPr lang="en-US" sz="2800" b="1" i="1" dirty="0" err="1" smtClean="0">
                          <a:solidFill>
                            <a:schemeClr val="bg1"/>
                          </a:solidFill>
                          <a:effectLst/>
                        </a:rPr>
                        <a:t>nano</a:t>
                      </a:r>
                      <a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</a:rPr>
                        <a:t> particles</a:t>
                      </a:r>
                      <a:b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2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0339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Treatment</a:t>
                      </a:r>
                      <a:endParaRPr lang="en-US" sz="2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Cd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fractions (mg/kg)</a:t>
                      </a:r>
                      <a:endParaRPr lang="en-US" sz="2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033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EXCH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CARB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OX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RES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7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1.3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8.2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24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1.9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2.5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3.0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8.4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50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2.7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1.4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3.2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8.6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194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82433"/>
              </p:ext>
            </p:extLst>
          </p:nvPr>
        </p:nvGraphicFramePr>
        <p:xfrm>
          <a:off x="-16476" y="0"/>
          <a:ext cx="9144000" cy="689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6002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11252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</a:rPr>
                        <a:t>Table 9. Different fractions of Cd sequentially extracted from soil (2) before and after treating with </a:t>
                      </a:r>
                      <a:r>
                        <a:rPr lang="en-US" sz="2800" b="1" i="1" dirty="0" err="1" smtClean="0">
                          <a:solidFill>
                            <a:schemeClr val="bg1"/>
                          </a:solidFill>
                          <a:effectLst/>
                        </a:rPr>
                        <a:t>nano</a:t>
                      </a:r>
                      <a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</a:rPr>
                        <a:t> particles</a:t>
                      </a:r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2000" b="1" i="1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252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Treatment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Cd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fractions (mg/kg)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25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EXCH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CARB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OX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RES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2.4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6.5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44.7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11.9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8.6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4.0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15.1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42.7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nZVI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3.8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22.2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47.5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55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10103"/>
              </p:ext>
            </p:extLst>
          </p:nvPr>
        </p:nvGraphicFramePr>
        <p:xfrm>
          <a:off x="0" y="-12357"/>
          <a:ext cx="9144000" cy="683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08204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Table 10:  Different fractions of </a:t>
                      </a:r>
                      <a:r>
                        <a:rPr kumimoji="0" lang="en-US" sz="28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sequentially extracted from soil (1) before and after treating with </a:t>
                      </a:r>
                      <a:r>
                        <a:rPr kumimoji="0" lang="en-US" sz="28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kumimoji="0" lang="en-US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particles</a:t>
                      </a:r>
                      <a:endParaRPr kumimoji="0" lang="en-US" sz="2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04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Pb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fractions (mg/kg)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0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EXCH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CARB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OX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RES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2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Initial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22.3</a:t>
                      </a:r>
                      <a:endParaRPr lang="en-US" sz="18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29.6</a:t>
                      </a:r>
                      <a:endParaRPr lang="en-US" sz="18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36.0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17.5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73.8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179.2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9.8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22.4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70.5</a:t>
                      </a:r>
                      <a:endParaRPr lang="en-US" sz="18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20.3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54.6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177.6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9.1</a:t>
                      </a:r>
                      <a:endParaRPr lang="en-US" sz="18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36.2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67.5</a:t>
                      </a:r>
                      <a:endParaRPr lang="en-US" sz="1800" b="1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20.3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47.7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180.8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8547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44475"/>
            <a:ext cx="9144000" cy="1127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434020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116840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24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Table </a:t>
                      </a:r>
                      <a:r>
                        <a:rPr kumimoji="0" lang="en-US" sz="2400" b="1" i="1" kern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24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Different fractions of </a:t>
                      </a:r>
                      <a:r>
                        <a:rPr kumimoji="0" lang="en-US" sz="24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24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sequentially extracted from soil (2) before and after treating with </a:t>
                      </a:r>
                      <a:r>
                        <a:rPr kumimoji="0" lang="en-US" sz="24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kumimoji="0" lang="en-US" sz="24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particles</a:t>
                      </a:r>
                      <a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840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Treatment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Pb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fractions (mg/kg)</a:t>
                      </a:r>
                      <a:endParaRPr lang="en-US" sz="20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84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EXCH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CARB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OX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RES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SUM</a:t>
                      </a:r>
                      <a:endParaRPr lang="en-US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8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Initial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26.7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44.9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103.6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71.6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267.0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66.4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82.1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60.3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55.8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274.7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8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Bent-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Nzvi</a:t>
                      </a:r>
                      <a:endParaRPr lang="en-US" sz="18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10.1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68.4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78.3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65.8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51.2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27.0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65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03384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Conclusion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en-US" b="1" dirty="0" smtClean="0"/>
              <a:t>All </a:t>
            </a:r>
            <a:r>
              <a:rPr lang="en-US" b="1" dirty="0"/>
              <a:t>immobilizing </a:t>
            </a:r>
            <a:r>
              <a:rPr lang="en-US" b="1" dirty="0" err="1"/>
              <a:t>nano</a:t>
            </a:r>
            <a:r>
              <a:rPr lang="en-US" b="1" dirty="0"/>
              <a:t> </a:t>
            </a:r>
            <a:r>
              <a:rPr lang="en-US" b="1" dirty="0" smtClean="0"/>
              <a:t>materials efficiently reduced </a:t>
            </a:r>
            <a:r>
              <a:rPr lang="en-US" b="1" dirty="0"/>
              <a:t>the contents of plant available Cd and </a:t>
            </a:r>
            <a:r>
              <a:rPr lang="en-US" b="1" dirty="0" err="1"/>
              <a:t>Pb</a:t>
            </a:r>
            <a:r>
              <a:rPr lang="en-US" b="1" dirty="0"/>
              <a:t> in polluted soils as extracted in DTPA solution.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magnitude of the reduction of plant available Cd and </a:t>
            </a:r>
            <a:r>
              <a:rPr lang="en-US" b="1" dirty="0" err="1"/>
              <a:t>Pb</a:t>
            </a:r>
            <a:r>
              <a:rPr lang="en-US" b="1" dirty="0"/>
              <a:t> varied as the immobilizing </a:t>
            </a:r>
            <a:r>
              <a:rPr lang="en-US" b="1" dirty="0" err="1"/>
              <a:t>nano</a:t>
            </a:r>
            <a:r>
              <a:rPr lang="en-US" b="1" dirty="0"/>
              <a:t> materials and its rate of application varied.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Increasing </a:t>
            </a:r>
            <a:r>
              <a:rPr lang="en-US" b="1" dirty="0"/>
              <a:t>application rate of immobilizing </a:t>
            </a:r>
            <a:r>
              <a:rPr lang="en-US" b="1" dirty="0" err="1"/>
              <a:t>nano</a:t>
            </a:r>
            <a:r>
              <a:rPr lang="en-US" b="1" dirty="0"/>
              <a:t> materials significantly decreased DTPA extractable-</a:t>
            </a:r>
            <a:r>
              <a:rPr lang="en-US" b="1" dirty="0" err="1"/>
              <a:t>Pb</a:t>
            </a:r>
            <a:r>
              <a:rPr lang="en-US" b="1" dirty="0"/>
              <a:t> of all tested soils.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The immobilizing </a:t>
            </a:r>
            <a:r>
              <a:rPr lang="en-US" b="1" dirty="0" err="1"/>
              <a:t>nano</a:t>
            </a:r>
            <a:r>
              <a:rPr lang="en-US" b="1" dirty="0"/>
              <a:t> materials could be arranged in </a:t>
            </a:r>
            <a:r>
              <a:rPr lang="en-US" b="1" dirty="0" smtClean="0"/>
              <a:t>descending order according to their </a:t>
            </a:r>
            <a:r>
              <a:rPr lang="en-US" b="1" dirty="0"/>
              <a:t>efficiency in immobilizing Cd and </a:t>
            </a:r>
            <a:r>
              <a:rPr lang="en-US" b="1" dirty="0" err="1"/>
              <a:t>Pb</a:t>
            </a:r>
            <a:r>
              <a:rPr lang="en-US" b="1" dirty="0"/>
              <a:t> </a:t>
            </a:r>
            <a:r>
              <a:rPr lang="en-US" b="1" dirty="0" smtClean="0"/>
              <a:t>as </a:t>
            </a:r>
            <a:r>
              <a:rPr lang="en-US" b="1" dirty="0"/>
              <a:t>follows: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marL="82296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bent-</a:t>
            </a:r>
            <a:r>
              <a:rPr lang="en-US" b="1" dirty="0" err="1" smtClean="0">
                <a:solidFill>
                  <a:srgbClr val="C00000"/>
                </a:solidFill>
              </a:rPr>
              <a:t>nZVI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&gt; </a:t>
            </a:r>
            <a:r>
              <a:rPr lang="en-US" b="1" dirty="0" err="1">
                <a:solidFill>
                  <a:srgbClr val="C00000"/>
                </a:solidFill>
              </a:rPr>
              <a:t>dendrimers</a:t>
            </a:r>
            <a:r>
              <a:rPr lang="en-US" b="1" dirty="0">
                <a:solidFill>
                  <a:srgbClr val="C00000"/>
                </a:solidFill>
              </a:rPr>
              <a:t> &gt; </a:t>
            </a:r>
            <a:r>
              <a:rPr lang="en-US" b="1" dirty="0" err="1">
                <a:solidFill>
                  <a:srgbClr val="C00000"/>
                </a:solidFill>
              </a:rPr>
              <a:t>nZVI</a:t>
            </a:r>
            <a:r>
              <a:rPr lang="en-US" b="1" dirty="0">
                <a:solidFill>
                  <a:srgbClr val="C00000"/>
                </a:solidFill>
              </a:rPr>
              <a:t> &gt; </a:t>
            </a:r>
            <a:r>
              <a:rPr lang="en-US" b="1" dirty="0" err="1">
                <a:solidFill>
                  <a:srgbClr val="C00000"/>
                </a:solidFill>
              </a:rPr>
              <a:t>nano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alginite</a:t>
            </a:r>
            <a:r>
              <a:rPr lang="en-US" b="1" dirty="0">
                <a:solidFill>
                  <a:srgbClr val="C00000"/>
                </a:solidFill>
              </a:rPr>
              <a:t> &gt; </a:t>
            </a:r>
            <a:r>
              <a:rPr lang="en-US" b="1" dirty="0" err="1">
                <a:solidFill>
                  <a:srgbClr val="C00000"/>
                </a:solidFill>
              </a:rPr>
              <a:t>nano</a:t>
            </a:r>
            <a:r>
              <a:rPr lang="en-US" b="1" dirty="0">
                <a:solidFill>
                  <a:srgbClr val="C00000"/>
                </a:solidFill>
              </a:rPr>
              <a:t> carbon.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82296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36745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5175" cy="898525"/>
          </a:xfrm>
        </p:spPr>
        <p:txBody>
          <a:bodyPr/>
          <a:lstStyle/>
          <a:p>
            <a:r>
              <a:rPr lang="en-US" i="1" u="sng" dirty="0" err="1" smtClean="0"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Nano</a:t>
            </a:r>
            <a:r>
              <a:rPr lang="en-US" i="1" u="sng" dirty="0" smtClean="0"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-technology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GB" sz="2800" b="1" dirty="0" smtClean="0">
              <a:latin typeface="+mj-lt"/>
            </a:endParaRPr>
          </a:p>
          <a:p>
            <a:pPr lvl="0" algn="just"/>
            <a:r>
              <a:rPr lang="en-GB" sz="2800" b="1" dirty="0" smtClean="0">
                <a:latin typeface="+mj-lt"/>
              </a:rPr>
              <a:t>Nanotechnology is the technology for design, fabrication and manipulation of nanometre scale systems, in the scale of 1-100 nm.</a:t>
            </a:r>
          </a:p>
          <a:p>
            <a:pPr lvl="0" algn="just"/>
            <a:endParaRPr lang="en-GB" sz="2800" b="1" dirty="0" smtClean="0">
              <a:latin typeface="+mj-lt"/>
            </a:endParaRPr>
          </a:p>
          <a:p>
            <a:pPr lvl="0" algn="just"/>
            <a:endParaRPr lang="en-GB" sz="2800" b="1" dirty="0" smtClean="0">
              <a:latin typeface="+mj-lt"/>
            </a:endParaRPr>
          </a:p>
          <a:p>
            <a:pPr lvl="0" algn="just"/>
            <a:r>
              <a:rPr lang="en-US" sz="2800" b="1" dirty="0" smtClean="0"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Is any technology which exploits phenomena and structures that can only occur at nanometer scale. </a:t>
            </a:r>
          </a:p>
          <a:p>
            <a:pPr lvl="0"/>
            <a:endParaRPr lang="en-US" sz="28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5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en-US" b="1" dirty="0"/>
              <a:t>Regarding partitioning of soil-Cd and -</a:t>
            </a:r>
            <a:r>
              <a:rPr lang="en-US" b="1" dirty="0" err="1"/>
              <a:t>Pb</a:t>
            </a:r>
            <a:r>
              <a:rPr lang="en-US" b="1" dirty="0"/>
              <a:t> among different </a:t>
            </a:r>
            <a:r>
              <a:rPr lang="en-US" b="1" dirty="0" smtClean="0"/>
              <a:t>factions;</a:t>
            </a:r>
          </a:p>
          <a:p>
            <a:pPr marL="82296" indent="0" algn="just">
              <a:buNone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exchangeable Cd was the dominant one in all soils, followed by carbonate one, which indicates the high mobility of soil Cd.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Whereas </a:t>
            </a:r>
            <a:r>
              <a:rPr lang="en-US" b="1" dirty="0"/>
              <a:t>a great potion of soil </a:t>
            </a:r>
            <a:r>
              <a:rPr lang="en-US" b="1" dirty="0" err="1"/>
              <a:t>Pb</a:t>
            </a:r>
            <a:r>
              <a:rPr lang="en-US" b="1" dirty="0"/>
              <a:t> exists in immobile fractions, e.g., residual and oxide ones.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All </a:t>
            </a:r>
            <a:r>
              <a:rPr lang="en-US" b="1" dirty="0"/>
              <a:t>immobilizing </a:t>
            </a:r>
            <a:r>
              <a:rPr lang="en-US" b="1" dirty="0" err="1"/>
              <a:t>nano</a:t>
            </a:r>
            <a:r>
              <a:rPr lang="en-US" b="1" dirty="0"/>
              <a:t> materials significantly reduced the contents of exchangeable Cd and </a:t>
            </a:r>
            <a:r>
              <a:rPr lang="en-US" b="1" dirty="0" err="1"/>
              <a:t>Pb</a:t>
            </a:r>
            <a:r>
              <a:rPr lang="en-US" b="1" dirty="0"/>
              <a:t> in polluted soils, whereas those of other fractions; carbonate, oxide, organic and residual; significantly increased, indicating high efficiency of </a:t>
            </a:r>
            <a:r>
              <a:rPr lang="en-US" b="1" dirty="0" err="1"/>
              <a:t>nano</a:t>
            </a:r>
            <a:r>
              <a:rPr lang="en-US" b="1" dirty="0"/>
              <a:t> immobilizing materials to alter Cd and </a:t>
            </a:r>
            <a:r>
              <a:rPr lang="en-US" b="1" dirty="0" err="1"/>
              <a:t>Pb</a:t>
            </a:r>
            <a:r>
              <a:rPr lang="en-US" b="1" dirty="0"/>
              <a:t> form mobile to immobile fraction. </a:t>
            </a:r>
            <a:endParaRPr lang="en-US" b="1" dirty="0" smtClean="0"/>
          </a:p>
          <a:p>
            <a:pPr algn="just">
              <a:buFontTx/>
              <a:buChar char="-"/>
            </a:pPr>
            <a:endParaRPr lang="en-US" b="1" dirty="0" smtClean="0"/>
          </a:p>
          <a:p>
            <a:pPr algn="just">
              <a:buFontTx/>
              <a:buChar char="-"/>
            </a:pPr>
            <a:r>
              <a:rPr lang="en-US" b="1" dirty="0" smtClean="0"/>
              <a:t>All </a:t>
            </a:r>
            <a:r>
              <a:rPr lang="en-US" b="1" dirty="0"/>
              <a:t>immobilizing </a:t>
            </a:r>
            <a:r>
              <a:rPr lang="en-US" b="1" dirty="0" err="1"/>
              <a:t>nano</a:t>
            </a:r>
            <a:r>
              <a:rPr lang="en-US" b="1" dirty="0"/>
              <a:t> materials, particularly </a:t>
            </a:r>
            <a:r>
              <a:rPr lang="en-US" b="1" dirty="0" err="1"/>
              <a:t>nZVI</a:t>
            </a:r>
            <a:r>
              <a:rPr lang="en-US" b="1" dirty="0"/>
              <a:t> and bent-</a:t>
            </a:r>
            <a:r>
              <a:rPr lang="en-US" b="1" dirty="0" err="1"/>
              <a:t>nZVI</a:t>
            </a:r>
            <a:r>
              <a:rPr lang="en-US" b="1" dirty="0"/>
              <a:t>, are recommended to be used for remediation of Cd and </a:t>
            </a:r>
            <a:r>
              <a:rPr lang="en-US" b="1" dirty="0" err="1"/>
              <a:t>Pb</a:t>
            </a:r>
            <a:r>
              <a:rPr lang="en-US" b="1" dirty="0"/>
              <a:t> polluted soils due to their high efficiency, low cost, and safety to environment and human hygiene.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98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8"/>
          <p:cNvSpPr/>
          <p:nvPr/>
        </p:nvSpPr>
        <p:spPr>
          <a:xfrm>
            <a:off x="0" y="0"/>
            <a:ext cx="9144000" cy="29146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295" endPos="92000" dist="101600" dir="5400000" sy="-100000" algn="bl" rotWithShape="0"/>
          </a:effectLst>
        </p:spPr>
        <p:txBody>
          <a:bodyPr>
            <a:spAutoFit/>
          </a:bodyPr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Arial" pitchFamily="34" charset="0"/>
              <a:ea typeface="+mn-ea"/>
            </a:endParaRPr>
          </a:p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Arial" pitchFamily="34" charset="0"/>
              <a:ea typeface="+mn-ea"/>
            </a:endParaRPr>
          </a:p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r>
              <a:rPr lang="en-US" sz="11500" b="1" dirty="0">
                <a:solidFill>
                  <a:srgbClr val="FFFF00"/>
                </a:solidFill>
                <a:latin typeface="Chiller" pitchFamily="82" charset="0"/>
                <a:ea typeface="+mn-ea"/>
              </a:rPr>
              <a:t>    THANK YOU</a:t>
            </a:r>
          </a:p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Arial" pitchFamily="34" charset="0"/>
              <a:ea typeface="+mn-ea"/>
            </a:endParaRPr>
          </a:p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 typeface="Arial" pitchFamily="34" charset="0"/>
              <a:buNone/>
              <a:defRPr/>
            </a:pPr>
            <a:endParaRPr lang="en-US" b="1" i="1" dirty="0">
              <a:solidFill>
                <a:srgbClr val="0000FF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1965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0"/>
            <a:ext cx="8534400" cy="914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altLang="ko-KR" sz="360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Optical Properties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258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736725"/>
          </a:xfrm>
        </p:spPr>
        <p:txBody>
          <a:bodyPr/>
          <a:lstStyle/>
          <a:p>
            <a:r>
              <a:rPr lang="en-US" sz="4400" b="1" i="1" dirty="0" smtClean="0"/>
              <a:t>What is Nanotechnology</a:t>
            </a:r>
            <a:r>
              <a:rPr lang="en-US" sz="4400" i="1" dirty="0" smtClean="0"/>
              <a:t>?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763000" cy="4038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-128" charset="0"/>
              </a:rPr>
              <a:t>Nanotechnology deals with the creation of </a:t>
            </a:r>
            <a:r>
              <a:rPr lang="en-US" b="1" dirty="0" smtClean="0">
                <a:solidFill>
                  <a:srgbClr val="FF0000"/>
                </a:solidFill>
                <a:latin typeface="Times" pitchFamily="-128" charset="0"/>
              </a:rPr>
              <a:t>USEFUL</a:t>
            </a:r>
            <a:r>
              <a:rPr lang="en-US" b="1" dirty="0" smtClean="0">
                <a:latin typeface="Times" pitchFamily="-128" charset="0"/>
              </a:rPr>
              <a:t> materials, devices and systems using the particles of nanometer length scale and exploitation of </a:t>
            </a:r>
            <a:r>
              <a:rPr lang="en-US" b="1" dirty="0" smtClean="0">
                <a:solidFill>
                  <a:srgbClr val="FF0000"/>
                </a:solidFill>
                <a:latin typeface="Times" pitchFamily="-128" charset="0"/>
              </a:rPr>
              <a:t>NOVEL properties</a:t>
            </a:r>
            <a:r>
              <a:rPr lang="en-US" b="1" dirty="0" smtClean="0">
                <a:latin typeface="Times" pitchFamily="-128" charset="0"/>
              </a:rPr>
              <a:t> (physical, chemical, biological) at that length scale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879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7200" cy="936104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</a:rPr>
              <a:t>Nanomaterials</a:t>
            </a:r>
            <a:endParaRPr lang="ar-EG" sz="6000" b="1" u="sng" dirty="0">
              <a:solidFill>
                <a:srgbClr val="00B05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2667000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sz="4400" b="1" dirty="0" smtClean="0"/>
              <a:t>NMs  are  materials  have at least </a:t>
            </a:r>
            <a:r>
              <a:rPr lang="ar-EG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</a:rPr>
              <a:t>one dimension of size ~ 70nm (</a:t>
            </a:r>
            <a:r>
              <a:rPr lang="en-US" sz="4400" b="1" dirty="0" smtClean="0"/>
              <a:t>1-100 nm).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4302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"/>
            <a:ext cx="8532440" cy="764704"/>
          </a:xfrm>
        </p:spPr>
        <p:txBody>
          <a:bodyPr>
            <a:noAutofit/>
          </a:bodyPr>
          <a:lstStyle/>
          <a:p>
            <a:pPr lvl="0" rtl="0">
              <a:spcBef>
                <a:spcPct val="20000"/>
              </a:spcBef>
            </a:pPr>
            <a:r>
              <a:rPr lang="en-AU" sz="4000" b="1" u="sng" dirty="0">
                <a:latin typeface="GungsuhChe" pitchFamily="49" charset="-127"/>
                <a:ea typeface="GungsuhChe" pitchFamily="49" charset="-127"/>
              </a:rPr>
              <a:t>Classification of </a:t>
            </a:r>
            <a:r>
              <a:rPr lang="en-AU" sz="4000" b="1" u="sng" dirty="0" smtClean="0">
                <a:latin typeface="GungsuhChe" pitchFamily="49" charset="-127"/>
                <a:ea typeface="GungsuhChe" pitchFamily="49" charset="-127"/>
              </a:rPr>
              <a:t>Nanomaterials </a:t>
            </a:r>
            <a:endParaRPr lang="ar-EG" sz="4000" b="1" u="sng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532440" cy="512907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1</a:t>
            </a:r>
            <a:r>
              <a:rPr lang="en-US" b="1" dirty="0" smtClean="0"/>
              <a:t>- Nanomaterials </a:t>
            </a:r>
            <a:r>
              <a:rPr lang="en-US" b="1" dirty="0"/>
              <a:t>are </a:t>
            </a:r>
            <a:r>
              <a:rPr lang="en-US" b="1" dirty="0" smtClean="0"/>
              <a:t>categorized </a:t>
            </a:r>
            <a:r>
              <a:rPr lang="en-US" b="1" dirty="0"/>
              <a:t>according to their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Dimensions.</a:t>
            </a:r>
          </a:p>
          <a:p>
            <a:pPr marL="0" indent="0" algn="l" rtl="0">
              <a:buNone/>
            </a:pPr>
            <a:endParaRPr lang="en-AU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46722"/>
              </p:ext>
            </p:extLst>
          </p:nvPr>
        </p:nvGraphicFramePr>
        <p:xfrm>
          <a:off x="76200" y="1904152"/>
          <a:ext cx="6878488" cy="486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5673"/>
                <a:gridCol w="3362815"/>
              </a:tblGrid>
              <a:tr h="11213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u="none" strike="noStrike" kern="1200" baseline="0" dirty="0" smtClean="0"/>
                        <a:t>Example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Nanomaterial dimension </a:t>
                      </a:r>
                      <a:r>
                        <a:rPr lang="en-AU" sz="1800" u="none" strike="noStrike" kern="1200" baseline="0" dirty="0" smtClean="0"/>
                        <a:t>	</a:t>
                      </a:r>
                      <a:endParaRPr lang="en-A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9995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 films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layers and coatings</a:t>
                      </a:r>
                      <a:endParaRPr lang="en-AU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A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dimension &lt; 100 nm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</a:tr>
              <a:tr h="999565">
                <a:tc>
                  <a:txBody>
                    <a:bodyPr/>
                    <a:lstStyle/>
                    <a:p>
                      <a:pPr algn="ctr"/>
                      <a:r>
                        <a:rPr lang="en-AU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Nanowires, </a:t>
                      </a:r>
                      <a:r>
                        <a:rPr lang="en-A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Nanotubes, fibres</a:t>
                      </a:r>
                      <a:endParaRPr lang="en-AU" sz="18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A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dimensions &lt; 100 nm </a:t>
                      </a:r>
                      <a:endParaRPr lang="en-A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486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Nanoparticles</a:t>
                      </a:r>
                      <a:r>
                        <a:rPr lang="en-AU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quantum dots, nanoshells , nanorings , microcapsules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dimensions &lt; 100 nm</a:t>
                      </a:r>
                      <a:endParaRPr lang="en-AU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40" y="5445224"/>
            <a:ext cx="1895572" cy="121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38" y="4067849"/>
            <a:ext cx="1910474" cy="12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895572" cy="14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1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7941</TotalTime>
  <Words>2191</Words>
  <Application>Microsoft Office PowerPoint</Application>
  <PresentationFormat>On-screen Show (4:3)</PresentationFormat>
  <Paragraphs>662</Paragraphs>
  <Slides>62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Solstice</vt:lpstr>
      <vt:lpstr>Acrobat Document</vt:lpstr>
      <vt:lpstr>PowerPoint Presentation</vt:lpstr>
      <vt:lpstr>PowerPoint Presentation</vt:lpstr>
      <vt:lpstr>Contents</vt:lpstr>
      <vt:lpstr>INTRODUCTION</vt:lpstr>
      <vt:lpstr>PowerPoint Presentation</vt:lpstr>
      <vt:lpstr>Nano-technology</vt:lpstr>
      <vt:lpstr>What is Nanotechnology?</vt:lpstr>
      <vt:lpstr>Nanomaterials</vt:lpstr>
      <vt:lpstr>Classification of Nanomaterials </vt:lpstr>
      <vt:lpstr>Properties  of Nano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Nano Materials  - Nano particles are of interest because of the new properties (such as chemical reactivity and optical behavior) that they exhibit compared with larger particles of the same materials.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Remediation of Heavy Metals Polluted Soil </vt:lpstr>
      <vt:lpstr>Remediation of Heavy Metals Polluted Soil </vt:lpstr>
      <vt:lpstr>Remediation of Heavy Metals Polluted Soil</vt:lpstr>
      <vt:lpstr>PowerPoint Presentation</vt:lpstr>
      <vt:lpstr>EXPERIMENTAL                               &amp;                                    RESULTS </vt:lpstr>
      <vt:lpstr> Nano Immobilizing Materials  - Several nano particles are prepared and used for immobilization of Cd and Pb in polluted soils;  1- nZVI 2 - Bentonite supported nZVI (Bent-nZVI), 3 - Nano carbon 4 - Nano alginit   </vt:lpstr>
      <vt:lpstr>PowerPoint Presentation</vt:lpstr>
      <vt:lpstr>Methods of production of Nano Particles</vt:lpstr>
      <vt:lpstr>Methods of production of Nano Particles</vt:lpstr>
      <vt:lpstr>PowerPoint Presentation</vt:lpstr>
      <vt:lpstr>B - Bentonite Supported nZVI (bent-nZVI):  - 5.34 g FeCl2.4H2O was dissolved in a 4:1 (v/v) ethanol/water mixture (24 ml ethanol + 6 ml deion. H2O), then 1.5 g bentonite was added.   -The mixture was held on a magnetic stirrer to be mixed.  - Solid particles were washed three times with 25 ml portions  of absolute ethanol to remove all water.  - Drying the synthesized nanoparticles overnight at 45 C°.  - TEM showed that particle size ranged from 28-110 nm  </vt:lpstr>
      <vt:lpstr>PowerPoint Presentation</vt:lpstr>
      <vt:lpstr>Nano Carbon : Thermal Preparation - Nano carbon was collected from ovens of bread in             Iraq. - TEM showed that particle size ranged from         12.9-23.9 nm    </vt:lpstr>
      <vt:lpstr>PowerPoint Presentation</vt:lpstr>
      <vt:lpstr>Reaction Mechanisms of Nanoscale Zero Valent Iron (nZVI)</vt:lpstr>
      <vt:lpstr>Reduction Power of nZVI</vt:lpstr>
      <vt:lpstr>Oxidation of Organic Contaminants using Nanoparticles Zero Valent Iron (ZVI)</vt:lpstr>
      <vt:lpstr>Oxidative Power of nZVI</vt:lpstr>
      <vt:lpstr>PowerPoint Presentation</vt:lpstr>
      <vt:lpstr>IMMOBILIZATION OF   Cd and Pb   IN   POLLUTED SOIL</vt:lpstr>
      <vt:lpstr>Remediation of Heavy Metals Polluted Soil</vt:lpstr>
      <vt:lpstr>Immobilization of Cd and Pb in polluted soil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PARTIONING  OF  Cd AND Pb   AMONG   DIFFERENT  SOIL FRACTIONS </vt:lpstr>
      <vt:lpstr>PowerPoint Presentation</vt:lpstr>
      <vt:lpstr>  </vt:lpstr>
      <vt:lpstr> </vt:lpstr>
      <vt:lpstr>PowerPoint Presentation</vt:lpstr>
      <vt:lpstr>PowerPoint Presentation</vt:lpstr>
      <vt:lpstr>PowerPoint Presentation</vt:lpstr>
      <vt:lpstr>Conclusion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One nanometer is one-millionth of a millimeter and a single human hair is around 80,000 nanometers in width.</dc:title>
  <dc:creator>Ahmed</dc:creator>
  <cp:lastModifiedBy>Dr Mohamed Ibrahim</cp:lastModifiedBy>
  <cp:revision>302</cp:revision>
  <dcterms:created xsi:type="dcterms:W3CDTF">2010-05-05T20:15:05Z</dcterms:created>
  <dcterms:modified xsi:type="dcterms:W3CDTF">2016-04-20T20:42:46Z</dcterms:modified>
</cp:coreProperties>
</file>