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82" r:id="rId3"/>
    <p:sldId id="288" r:id="rId4"/>
    <p:sldId id="289" r:id="rId5"/>
    <p:sldId id="285" r:id="rId6"/>
    <p:sldId id="284" r:id="rId7"/>
    <p:sldId id="287" r:id="rId8"/>
    <p:sldId id="258" r:id="rId9"/>
    <p:sldId id="259" r:id="rId10"/>
    <p:sldId id="260" r:id="rId11"/>
    <p:sldId id="262" r:id="rId12"/>
    <p:sldId id="263" r:id="rId13"/>
    <p:sldId id="264" r:id="rId14"/>
    <p:sldId id="274" r:id="rId15"/>
    <p:sldId id="276" r:id="rId16"/>
    <p:sldId id="269" r:id="rId17"/>
    <p:sldId id="277" r:id="rId18"/>
    <p:sldId id="280" r:id="rId19"/>
    <p:sldId id="281" r:id="rId20"/>
    <p:sldId id="279" r:id="rId21"/>
    <p:sldId id="265" r:id="rId22"/>
    <p:sldId id="267" r:id="rId23"/>
    <p:sldId id="268" r:id="rId24"/>
    <p:sldId id="266" r:id="rId25"/>
    <p:sldId id="291" r:id="rId26"/>
    <p:sldId id="275" r:id="rId27"/>
    <p:sldId id="283"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ejnpn.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Prevalence of venous sinus stenosis in </a:t>
            </a:r>
            <a:r>
              <a:rPr lang="en-US" sz="2800" dirty="0" err="1" smtClean="0"/>
              <a:t>Pseudotumor</a:t>
            </a:r>
            <a:r>
              <a:rPr lang="en-US" sz="2800" dirty="0" smtClean="0"/>
              <a:t/>
            </a:r>
            <a:br>
              <a:rPr lang="en-US" sz="2800" dirty="0" smtClean="0"/>
            </a:br>
            <a:r>
              <a:rPr lang="en-US" sz="2800" dirty="0" err="1" smtClean="0"/>
              <a:t>cerebri</a:t>
            </a:r>
            <a:r>
              <a:rPr lang="en-US" sz="2800" dirty="0" smtClean="0"/>
              <a:t> (PTC) using digital subtraction angiography</a:t>
            </a:r>
            <a:br>
              <a:rPr lang="en-US" sz="2800" dirty="0" smtClean="0"/>
            </a:br>
            <a:r>
              <a:rPr lang="en-US" sz="2800" smtClean="0"/>
              <a:t>(DSA)</a:t>
            </a:r>
            <a:endParaRPr lang="en-US" sz="2800" dirty="0"/>
          </a:p>
        </p:txBody>
      </p:sp>
      <p:sp>
        <p:nvSpPr>
          <p:cNvPr id="3" name="Content Placeholder 2"/>
          <p:cNvSpPr>
            <a:spLocks noGrp="1"/>
          </p:cNvSpPr>
          <p:nvPr>
            <p:ph idx="1"/>
          </p:nvPr>
        </p:nvSpPr>
        <p:spPr>
          <a:xfrm>
            <a:off x="457200" y="4572000"/>
            <a:ext cx="8229600" cy="1752600"/>
          </a:xfrm>
        </p:spPr>
        <p:txBody>
          <a:bodyPr>
            <a:normAutofit lnSpcReduction="10000"/>
          </a:bodyPr>
          <a:lstStyle/>
          <a:p>
            <a:pPr marL="0" indent="0" algn="ctr">
              <a:buNone/>
            </a:pPr>
            <a:r>
              <a:rPr lang="en-US" dirty="0"/>
              <a:t/>
            </a:r>
            <a:br>
              <a:rPr lang="en-US" dirty="0"/>
            </a:br>
            <a:r>
              <a:rPr lang="en-US" dirty="0"/>
              <a:t/>
            </a:r>
            <a:br>
              <a:rPr lang="en-US" dirty="0"/>
            </a:br>
            <a:r>
              <a:rPr lang="en-US" sz="2000" dirty="0" err="1"/>
              <a:t>Dr.Mohamed</a:t>
            </a:r>
            <a:r>
              <a:rPr lang="en-US" sz="2000" dirty="0"/>
              <a:t> </a:t>
            </a:r>
            <a:r>
              <a:rPr lang="en-US" sz="2000" dirty="0" err="1"/>
              <a:t>hamdy</a:t>
            </a:r>
            <a:r>
              <a:rPr lang="en-US" sz="2000" dirty="0"/>
              <a:t> </a:t>
            </a:r>
            <a:r>
              <a:rPr lang="en-US" sz="2000" dirty="0" err="1"/>
              <a:t>ibrahim</a:t>
            </a:r>
            <a:r>
              <a:rPr lang="en-US" sz="2000" dirty="0"/>
              <a:t/>
            </a:r>
            <a:br>
              <a:rPr lang="en-US" sz="2000" dirty="0"/>
            </a:br>
            <a:r>
              <a:rPr lang="en-US" sz="2000" dirty="0"/>
              <a:t>     </a:t>
            </a:r>
            <a:r>
              <a:rPr lang="en-US" sz="2000" dirty="0" err="1"/>
              <a:t>MBBC,MSc,MD</a:t>
            </a:r>
            <a:r>
              <a:rPr lang="en-US" sz="2000" dirty="0"/>
              <a:t>, PhD Neurology Degree Kings lake university (USA).</a:t>
            </a:r>
            <a:br>
              <a:rPr lang="en-US" sz="2000" dirty="0"/>
            </a:br>
            <a:r>
              <a:rPr lang="en-US" sz="2000" dirty="0"/>
              <a:t>Fellow of Interventional Neuroradiology (FINR)SWITZERLAND</a:t>
            </a:r>
          </a:p>
        </p:txBody>
      </p:sp>
    </p:spTree>
    <p:extLst>
      <p:ext uri="{BB962C8B-B14F-4D97-AF65-F5344CB8AC3E}">
        <p14:creationId xmlns:p14="http://schemas.microsoft.com/office/powerpoint/2010/main" xmlns="" val="184225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6705600"/>
          </a:xfrm>
        </p:spPr>
        <p:txBody>
          <a:bodyPr>
            <a:normAutofit/>
          </a:bodyPr>
          <a:lstStyle/>
          <a:p>
            <a:pPr algn="ctr"/>
            <a:r>
              <a:rPr lang="en-US" b="1" i="1" u="sng" dirty="0" smtClean="0">
                <a:solidFill>
                  <a:srgbClr val="FFFF00"/>
                </a:solidFill>
                <a:effectLst>
                  <a:outerShdw blurRad="38100" dist="38100" dir="2700000" algn="tl">
                    <a:srgbClr val="000000">
                      <a:alpha val="43137"/>
                    </a:srgbClr>
                  </a:outerShdw>
                </a:effectLst>
              </a:rPr>
              <a:t>Materials and Methods</a:t>
            </a:r>
          </a:p>
          <a:p>
            <a:pPr algn="just">
              <a:buFont typeface="Arial" pitchFamily="34" charset="0"/>
              <a:buChar char="•"/>
            </a:pPr>
            <a:r>
              <a:rPr lang="en-US" dirty="0" smtClean="0"/>
              <a:t>This study was conducted on </a:t>
            </a:r>
            <a:r>
              <a:rPr lang="en-US" dirty="0" smtClean="0"/>
              <a:t>THIRTY patients </a:t>
            </a:r>
            <a:r>
              <a:rPr lang="en-US" dirty="0" smtClean="0"/>
              <a:t>with symptoms and signs confirming the diagnosis of PTC</a:t>
            </a:r>
            <a:r>
              <a:rPr lang="en-US" i="1" dirty="0" smtClean="0"/>
              <a:t>.</a:t>
            </a:r>
          </a:p>
          <a:p>
            <a:pPr algn="just">
              <a:buFont typeface="Arial" pitchFamily="34" charset="0"/>
              <a:buChar char="•"/>
            </a:pPr>
            <a:r>
              <a:rPr lang="en-US" b="1" i="1" dirty="0" smtClean="0"/>
              <a:t> </a:t>
            </a:r>
            <a:r>
              <a:rPr lang="en-US" dirty="0" smtClean="0"/>
              <a:t>Patients were recruited from the neurology, neurosurgery departments and outpatient </a:t>
            </a:r>
            <a:r>
              <a:rPr lang="en-US" dirty="0" smtClean="0"/>
              <a:t>clinics.</a:t>
            </a:r>
            <a:endParaRPr lang="en-US" dirty="0" smtClean="0"/>
          </a:p>
          <a:p>
            <a:pPr algn="just">
              <a:buFont typeface="Arial" pitchFamily="34" charset="0"/>
              <a:buChar char="•"/>
            </a:pPr>
            <a:r>
              <a:rPr lang="en-US" b="1" i="1" dirty="0" smtClean="0"/>
              <a:t>Inclusion criteria were</a:t>
            </a:r>
            <a:r>
              <a:rPr lang="en-US" dirty="0" smtClean="0"/>
              <a:t>: </a:t>
            </a:r>
            <a:r>
              <a:rPr lang="en-US" b="1" i="1" dirty="0" smtClean="0">
                <a:solidFill>
                  <a:srgbClr val="FFFF00"/>
                </a:solidFill>
              </a:rPr>
              <a:t>(Modified Dandy Criteria)</a:t>
            </a:r>
            <a:r>
              <a:rPr lang="en-US" baseline="30000" dirty="0" smtClean="0">
                <a:solidFill>
                  <a:srgbClr val="FFFF00"/>
                </a:solidFill>
              </a:rPr>
              <a:t> </a:t>
            </a:r>
            <a:r>
              <a:rPr lang="en-US" baseline="30000" dirty="0" smtClean="0"/>
              <a:t>7</a:t>
            </a:r>
            <a:endParaRPr lang="en-US" b="1" i="1" baseline="30000" dirty="0" smtClean="0"/>
          </a:p>
          <a:p>
            <a:pPr algn="ctr"/>
            <a:r>
              <a:rPr lang="en-US" b="1" i="1" u="sng" dirty="0" smtClean="0">
                <a:solidFill>
                  <a:srgbClr val="FFFF00"/>
                </a:solidFill>
                <a:effectLst>
                  <a:outerShdw blurRad="38100" dist="38100" dir="2700000" algn="tl">
                    <a:srgbClr val="000000">
                      <a:alpha val="43137"/>
                    </a:srgbClr>
                  </a:outerShdw>
                </a:effectLst>
              </a:rPr>
              <a:t>Exclusion criteria:</a:t>
            </a:r>
          </a:p>
          <a:p>
            <a:pPr algn="just"/>
            <a:r>
              <a:rPr lang="en-US" dirty="0" smtClean="0"/>
              <a:t>1- 	Patients with true localizing findings on examination denoting focal brain dysfunction.</a:t>
            </a:r>
          </a:p>
          <a:p>
            <a:pPr algn="just"/>
            <a:endParaRPr lang="en-US" dirty="0" smtClean="0"/>
          </a:p>
          <a:p>
            <a:pPr algn="just"/>
            <a:r>
              <a:rPr lang="en-US" dirty="0" smtClean="0"/>
              <a:t>2- 	Patients with traumatic, </a:t>
            </a:r>
            <a:r>
              <a:rPr lang="en-US" dirty="0" err="1" smtClean="0"/>
              <a:t>neoplastic</a:t>
            </a:r>
            <a:r>
              <a:rPr lang="en-US" dirty="0" smtClean="0"/>
              <a:t>, infectious, structural or iatrogenic causes of intracranial hypertension.</a:t>
            </a:r>
          </a:p>
          <a:p>
            <a:pPr algn="just"/>
            <a:r>
              <a:rPr lang="en-US" dirty="0" smtClean="0"/>
              <a:t>3-       Patients with clinical and </a:t>
            </a:r>
            <a:r>
              <a:rPr lang="en-US" dirty="0" err="1" smtClean="0"/>
              <a:t>neuroimaging</a:t>
            </a:r>
            <a:r>
              <a:rPr lang="en-US" dirty="0" smtClean="0"/>
              <a:t> evidence of acute primary </a:t>
            </a:r>
            <a:r>
              <a:rPr lang="en-US" dirty="0" err="1" smtClean="0"/>
              <a:t>dural</a:t>
            </a:r>
            <a:r>
              <a:rPr lang="en-US" dirty="0" smtClean="0"/>
              <a:t> sinus thrombosis or cortical vein thrombosis.</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629400"/>
          </a:xfrm>
        </p:spPr>
        <p:txBody>
          <a:bodyPr>
            <a:normAutofit/>
          </a:bodyPr>
          <a:lstStyle/>
          <a:p>
            <a:pPr algn="just"/>
            <a:r>
              <a:rPr lang="en-US" b="1" i="1" u="sng" dirty="0" smtClean="0">
                <a:solidFill>
                  <a:srgbClr val="FFFF00"/>
                </a:solidFill>
              </a:rPr>
              <a:t>Methods:</a:t>
            </a:r>
          </a:p>
          <a:p>
            <a:pPr algn="just"/>
            <a:r>
              <a:rPr lang="en-US" dirty="0" smtClean="0"/>
              <a:t>All patients included in this work were subjected to the following:</a:t>
            </a:r>
          </a:p>
          <a:p>
            <a:pPr algn="just"/>
            <a:r>
              <a:rPr lang="en-US" b="1" dirty="0" smtClean="0"/>
              <a:t>1) 	Complete general and neurological assessment.</a:t>
            </a:r>
            <a:endParaRPr lang="en-US" dirty="0" smtClean="0"/>
          </a:p>
          <a:p>
            <a:pPr algn="just"/>
            <a:r>
              <a:rPr lang="en-US" b="1" dirty="0" smtClean="0"/>
              <a:t>2) 	Measurement of body mass index: (BMI)</a:t>
            </a:r>
            <a:endParaRPr lang="en-US" dirty="0" smtClean="0"/>
          </a:p>
          <a:p>
            <a:pPr algn="just"/>
            <a:r>
              <a:rPr lang="en-US" b="1" dirty="0" smtClean="0"/>
              <a:t>3) 	Full ophthalmologic assessment included:</a:t>
            </a:r>
            <a:endParaRPr lang="en-US" dirty="0" smtClean="0"/>
          </a:p>
          <a:p>
            <a:pPr algn="just"/>
            <a:r>
              <a:rPr lang="en-US" b="1" i="1" dirty="0" smtClean="0"/>
              <a:t>A.	Visual acuity measurement:</a:t>
            </a:r>
            <a:r>
              <a:rPr lang="en-US" b="1" dirty="0" smtClean="0"/>
              <a:t> </a:t>
            </a:r>
            <a:r>
              <a:rPr lang="en-US" dirty="0" smtClean="0"/>
              <a:t>using </a:t>
            </a:r>
            <a:r>
              <a:rPr lang="en-US" dirty="0" err="1" smtClean="0"/>
              <a:t>Snellen</a:t>
            </a:r>
            <a:r>
              <a:rPr lang="en-US" dirty="0" smtClean="0"/>
              <a:t> chart.</a:t>
            </a:r>
          </a:p>
          <a:p>
            <a:pPr algn="just"/>
            <a:r>
              <a:rPr lang="en-US" b="1" i="1" dirty="0" smtClean="0"/>
              <a:t>B. 	Direct and indirect </a:t>
            </a:r>
            <a:r>
              <a:rPr lang="en-US" b="1" i="1" dirty="0" err="1" smtClean="0"/>
              <a:t>ophthalmoscopic</a:t>
            </a:r>
            <a:r>
              <a:rPr lang="en-US" b="1" i="1" dirty="0" smtClean="0"/>
              <a:t> </a:t>
            </a:r>
            <a:r>
              <a:rPr lang="en-US" b="1" i="1" dirty="0" err="1" smtClean="0"/>
              <a:t>fundus</a:t>
            </a:r>
            <a:r>
              <a:rPr lang="en-US" b="1" i="1" dirty="0" smtClean="0"/>
              <a:t> examination:</a:t>
            </a:r>
            <a:endParaRPr lang="en-US" dirty="0" smtClean="0"/>
          </a:p>
          <a:p>
            <a:pPr algn="just"/>
            <a:r>
              <a:rPr lang="en-US" dirty="0" smtClean="0"/>
              <a:t>To assess and grade </a:t>
            </a:r>
            <a:r>
              <a:rPr lang="en-US" dirty="0" err="1" smtClean="0"/>
              <a:t>papilledema</a:t>
            </a:r>
            <a:r>
              <a:rPr lang="en-US" dirty="0" smtClean="0"/>
              <a:t>. </a:t>
            </a:r>
          </a:p>
          <a:p>
            <a:pPr algn="just"/>
            <a:r>
              <a:rPr lang="en-US" b="1" i="1" dirty="0" smtClean="0"/>
              <a:t>C. 	Automated </a:t>
            </a:r>
            <a:r>
              <a:rPr lang="en-US" b="1" i="1" dirty="0" err="1" smtClean="0"/>
              <a:t>perimetry</a:t>
            </a:r>
            <a:r>
              <a:rPr lang="en-US" b="1" i="1" dirty="0" smtClean="0"/>
              <a:t>:</a:t>
            </a:r>
            <a:r>
              <a:rPr lang="en-US" i="1" dirty="0" smtClean="0"/>
              <a:t> </a:t>
            </a:r>
            <a:endParaRPr lang="en-US" dirty="0" smtClean="0"/>
          </a:p>
          <a:p>
            <a:pPr algn="just"/>
            <a:r>
              <a:rPr lang="en-US" b="1" dirty="0" smtClean="0"/>
              <a:t>4) 	Full Laboratory investigations</a:t>
            </a:r>
            <a:endParaRPr lang="en-US" dirty="0" smtClean="0"/>
          </a:p>
          <a:p>
            <a:pPr algn="just"/>
            <a:r>
              <a:rPr lang="en-US" b="1" dirty="0" smtClean="0"/>
              <a:t>5)	Lumbar puncture (LP).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629400"/>
          </a:xfrm>
        </p:spPr>
        <p:txBody>
          <a:bodyPr>
            <a:normAutofit/>
          </a:bodyPr>
          <a:lstStyle/>
          <a:p>
            <a:pPr algn="just"/>
            <a:r>
              <a:rPr lang="en-US" b="1" dirty="0" smtClean="0"/>
              <a:t>Radiological investigations:</a:t>
            </a:r>
            <a:endParaRPr lang="en-US" dirty="0" smtClean="0"/>
          </a:p>
          <a:p>
            <a:pPr algn="just"/>
            <a:r>
              <a:rPr lang="en-US" dirty="0" smtClean="0"/>
              <a:t>a.	</a:t>
            </a:r>
            <a:r>
              <a:rPr lang="en-US" b="1" i="1" dirty="0" smtClean="0">
                <a:solidFill>
                  <a:srgbClr val="FFFF00"/>
                </a:solidFill>
              </a:rPr>
              <a:t>CT scan brain +/- MRI brain without contrast</a:t>
            </a:r>
            <a:r>
              <a:rPr lang="en-US" dirty="0" smtClean="0"/>
              <a:t>.</a:t>
            </a:r>
          </a:p>
          <a:p>
            <a:pPr algn="just"/>
            <a:r>
              <a:rPr lang="en-US" dirty="0" smtClean="0"/>
              <a:t>b.	</a:t>
            </a:r>
            <a:r>
              <a:rPr lang="en-US" b="1" i="1" dirty="0" smtClean="0">
                <a:solidFill>
                  <a:srgbClr val="FFFF00"/>
                </a:solidFill>
              </a:rPr>
              <a:t>Magnetic resonance </a:t>
            </a:r>
            <a:r>
              <a:rPr lang="en-US" b="1" i="1" dirty="0" err="1" smtClean="0">
                <a:solidFill>
                  <a:srgbClr val="FFFF00"/>
                </a:solidFill>
              </a:rPr>
              <a:t>venography</a:t>
            </a:r>
            <a:r>
              <a:rPr lang="en-US" b="1" i="1" dirty="0" smtClean="0">
                <a:solidFill>
                  <a:srgbClr val="FFFF00"/>
                </a:solidFill>
              </a:rPr>
              <a:t> (MRV) </a:t>
            </a:r>
            <a:r>
              <a:rPr lang="en-US" dirty="0" smtClean="0"/>
              <a:t>of the intracranial venous system by time of flight (TOF) or phase contrast techniques.</a:t>
            </a:r>
          </a:p>
          <a:p>
            <a:pPr algn="just"/>
            <a:r>
              <a:rPr lang="en-US" i="1" dirty="0" smtClean="0"/>
              <a:t>c.	</a:t>
            </a:r>
            <a:r>
              <a:rPr lang="en-US" b="1" i="1" dirty="0" smtClean="0">
                <a:solidFill>
                  <a:srgbClr val="FFFF00"/>
                </a:solidFill>
              </a:rPr>
              <a:t>Digital subtraction cerebral Angiography </a:t>
            </a:r>
            <a:r>
              <a:rPr lang="en-US" i="1" dirty="0" smtClean="0"/>
              <a:t>(DSA) (venous phase): </a:t>
            </a:r>
            <a:r>
              <a:rPr lang="en-US" dirty="0" smtClean="0"/>
              <a:t> </a:t>
            </a:r>
          </a:p>
          <a:p>
            <a:pPr algn="just"/>
            <a:r>
              <a:rPr lang="en-US" b="1" dirty="0" smtClean="0"/>
              <a:t>7)	</a:t>
            </a:r>
            <a:r>
              <a:rPr lang="en-US" b="1" i="1" dirty="0" smtClean="0">
                <a:solidFill>
                  <a:srgbClr val="FFFF00"/>
                </a:solidFill>
              </a:rPr>
              <a:t>Statistical methodology</a:t>
            </a:r>
            <a:r>
              <a:rPr lang="en-US" b="1" dirty="0" smtClean="0"/>
              <a:t>: Analysis</a:t>
            </a:r>
            <a:r>
              <a:rPr lang="en-US" dirty="0" smtClean="0"/>
              <a:t> of data was done by IBM computer using SPSS (statistical program for social science) (version 10) </a:t>
            </a:r>
          </a:p>
          <a:p>
            <a:pPr algn="just"/>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851648" cy="609600"/>
          </a:xfrm>
        </p:spPr>
        <p:txBody>
          <a:bodyPr>
            <a:normAutofit fontScale="90000"/>
          </a:bodyPr>
          <a:lstStyle/>
          <a:p>
            <a:pPr algn="ctr"/>
            <a:r>
              <a:rPr lang="en-US" i="1" dirty="0" smtClean="0">
                <a:solidFill>
                  <a:srgbClr val="FFFF00"/>
                </a:solidFill>
              </a:rPr>
              <a:t>Results</a:t>
            </a:r>
            <a:endParaRPr lang="en-US" i="1" dirty="0">
              <a:solidFill>
                <a:srgbClr val="FFFF00"/>
              </a:solidFill>
            </a:endParaRPr>
          </a:p>
        </p:txBody>
      </p:sp>
      <p:sp>
        <p:nvSpPr>
          <p:cNvPr id="3" name="Subtitle 2"/>
          <p:cNvSpPr>
            <a:spLocks noGrp="1"/>
          </p:cNvSpPr>
          <p:nvPr>
            <p:ph type="subTitle" idx="1"/>
          </p:nvPr>
        </p:nvSpPr>
        <p:spPr>
          <a:xfrm>
            <a:off x="0" y="838200"/>
            <a:ext cx="9144000" cy="6019800"/>
          </a:xfrm>
        </p:spPr>
        <p:txBody>
          <a:bodyPr/>
          <a:lstStyle/>
          <a:p>
            <a:pPr algn="just"/>
            <a:endParaRPr lang="en-US" b="1" i="1" u="sng" dirty="0" smtClean="0">
              <a:solidFill>
                <a:srgbClr val="FFFF00"/>
              </a:solidFill>
            </a:endParaRPr>
          </a:p>
          <a:p>
            <a:pPr algn="just">
              <a:buFont typeface="Arial" pitchFamily="34" charset="0"/>
              <a:buChar char="•"/>
            </a:pPr>
            <a:endParaRPr lang="en-US" dirty="0"/>
          </a:p>
        </p:txBody>
      </p:sp>
      <p:sp>
        <p:nvSpPr>
          <p:cNvPr id="4" name="Rectangle 3"/>
          <p:cNvSpPr/>
          <p:nvPr/>
        </p:nvSpPr>
        <p:spPr>
          <a:xfrm>
            <a:off x="0" y="1447800"/>
            <a:ext cx="9067800" cy="4524315"/>
          </a:xfrm>
          <a:prstGeom prst="rect">
            <a:avLst/>
          </a:prstGeom>
        </p:spPr>
        <p:txBody>
          <a:bodyPr wrap="square">
            <a:spAutoFit/>
          </a:bodyPr>
          <a:lstStyle/>
          <a:p>
            <a:pPr marL="342900" indent="-342900" algn="just">
              <a:buFont typeface="Arial" panose="020B0604020202020204" pitchFamily="34" charset="0"/>
              <a:buChar char="•"/>
            </a:pPr>
            <a:r>
              <a:rPr lang="en-US" sz="2400" dirty="0"/>
              <a:t>MRV brain showed that 24 patients (80%) showed ﬁlling gaps</a:t>
            </a:r>
            <a:r>
              <a:rPr lang="en-US" sz="2400" dirty="0" smtClean="0"/>
              <a:t>. Digital subtraction </a:t>
            </a:r>
            <a:r>
              <a:rPr lang="en-US" sz="2400" dirty="0"/>
              <a:t>cerebral angiography (venous </a:t>
            </a:r>
            <a:r>
              <a:rPr lang="en-US" sz="2400" dirty="0" smtClean="0"/>
              <a:t>phase)showed </a:t>
            </a:r>
            <a:r>
              <a:rPr lang="en-US" sz="2400" dirty="0"/>
              <a:t>9 patients (30%) had stenosis in their </a:t>
            </a:r>
            <a:r>
              <a:rPr lang="en-US" sz="2400" dirty="0" smtClean="0"/>
              <a:t> </a:t>
            </a:r>
            <a:r>
              <a:rPr lang="en-US" sz="2400" dirty="0" err="1" smtClean="0"/>
              <a:t>dural</a:t>
            </a:r>
            <a:r>
              <a:rPr lang="en-US" sz="2400" dirty="0" smtClean="0"/>
              <a:t> </a:t>
            </a:r>
            <a:r>
              <a:rPr lang="en-US" sz="2400" dirty="0"/>
              <a:t>sinuses</a:t>
            </a:r>
            <a:r>
              <a:rPr lang="en-US" sz="2400" dirty="0" smtClean="0"/>
              <a: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MRV showed to be a good screening tool since it had 100</a:t>
            </a:r>
            <a:r>
              <a:rPr lang="en-US" sz="2400" dirty="0" smtClean="0"/>
              <a:t>% sensitivity </a:t>
            </a:r>
            <a:r>
              <a:rPr lang="en-US" sz="2400" dirty="0"/>
              <a:t>and negative predictive value. </a:t>
            </a:r>
            <a:endParaRPr lang="en-US" sz="2400" dirty="0" smtClean="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However</a:t>
            </a:r>
            <a:r>
              <a:rPr lang="en-US" sz="2400" dirty="0"/>
              <a:t>, since </a:t>
            </a:r>
            <a:r>
              <a:rPr lang="en-US" sz="2400" dirty="0" smtClean="0"/>
              <a:t>it has </a:t>
            </a:r>
            <a:r>
              <a:rPr lang="en-US" sz="2400" dirty="0"/>
              <a:t>a moderate speciﬁcity (62%) with a positive predictive </a:t>
            </a:r>
            <a:r>
              <a:rPr lang="en-US" sz="2400" dirty="0" smtClean="0"/>
              <a:t>value (</a:t>
            </a:r>
            <a:r>
              <a:rPr lang="en-US" sz="2400" dirty="0"/>
              <a:t>PPV) of only 35%, then lesions detected should be </a:t>
            </a:r>
            <a:r>
              <a:rPr lang="en-US" sz="2400" dirty="0" smtClean="0"/>
              <a:t>conﬁrmed with </a:t>
            </a:r>
            <a:r>
              <a:rPr lang="en-US" sz="2400" dirty="0"/>
              <a:t>digital subtraction cerebral angiography (</a:t>
            </a:r>
            <a:r>
              <a:rPr lang="en-US" sz="2400" dirty="0" smtClean="0"/>
              <a:t>venous phase</a:t>
            </a:r>
            <a:r>
              <a:rPr lang="en-US" sz="2400" dirty="0"/>
              <a:t>) particularly those involving the transverse and </a:t>
            </a:r>
            <a:r>
              <a:rPr lang="en-US" sz="2400" dirty="0" smtClean="0"/>
              <a:t>sigmoid sinus </a:t>
            </a:r>
            <a:r>
              <a:rPr lang="en-US" sz="2400" dirty="0"/>
              <a:t>(see Fig. 1A).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228600" y="1600200"/>
          <a:ext cx="8686800" cy="5029200"/>
        </p:xfrm>
        <a:graphic>
          <a:graphicData uri="http://schemas.openxmlformats.org/drawingml/2006/table">
            <a:tbl>
              <a:tblPr rtl="1"/>
              <a:tblGrid>
                <a:gridCol w="5463688"/>
                <a:gridCol w="3223112"/>
              </a:tblGrid>
              <a:tr h="1005840">
                <a:tc>
                  <a:txBody>
                    <a:bodyPr/>
                    <a:lstStyle/>
                    <a:p>
                      <a:pPr algn="ctr" rtl="0">
                        <a:lnSpc>
                          <a:spcPct val="200000"/>
                        </a:lnSpc>
                        <a:spcBef>
                          <a:spcPts val="1000"/>
                        </a:spcBef>
                        <a:spcAft>
                          <a:spcPts val="0"/>
                        </a:spcAft>
                      </a:pPr>
                      <a:r>
                        <a:rPr lang="en-US" sz="1400" b="1" i="1" dirty="0">
                          <a:solidFill>
                            <a:schemeClr val="tx1"/>
                          </a:solidFill>
                          <a:latin typeface="Bookman Old Style" pitchFamily="18" charset="0"/>
                          <a:ea typeface="Times New Roman"/>
                          <a:cs typeface="Times New Roman"/>
                        </a:rPr>
                        <a:t>%</a:t>
                      </a:r>
                      <a:endParaRPr lang="en-US" sz="1400" b="1" i="1" dirty="0">
                        <a:solidFill>
                          <a:schemeClr val="tx1"/>
                        </a:solidFill>
                        <a:latin typeface="Bookman Old Style" pitchFamily="18" charset="0"/>
                        <a:ea typeface="Times New Roman"/>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Bef>
                          <a:spcPts val="1000"/>
                        </a:spcBef>
                        <a:spcAft>
                          <a:spcPts val="0"/>
                        </a:spcAft>
                      </a:pPr>
                      <a:r>
                        <a:rPr lang="en-US" sz="1800" b="1" i="1" dirty="0">
                          <a:solidFill>
                            <a:srgbClr val="FFFF00"/>
                          </a:solidFill>
                          <a:latin typeface="Bookman Old Style" pitchFamily="18" charset="0"/>
                          <a:ea typeface="Times New Roman"/>
                          <a:cs typeface="Times New Roman"/>
                        </a:rPr>
                        <a:t>Variables</a:t>
                      </a:r>
                      <a:endParaRPr lang="en-US" sz="1800" b="1" i="1" dirty="0">
                        <a:solidFill>
                          <a:srgbClr val="FFFF00"/>
                        </a:solidFill>
                        <a:latin typeface="Bookman Old Style" pitchFamily="18"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algn="ctr" rtl="0">
                        <a:lnSpc>
                          <a:spcPct val="200000"/>
                        </a:lnSpc>
                        <a:spcAft>
                          <a:spcPts val="1000"/>
                        </a:spcAft>
                      </a:pPr>
                      <a:r>
                        <a:rPr lang="en-US" sz="1400" b="1" i="1" dirty="0">
                          <a:solidFill>
                            <a:schemeClr val="tx1"/>
                          </a:solidFill>
                          <a:latin typeface="Bookman Old Style" pitchFamily="18" charset="0"/>
                          <a:ea typeface="Calibri"/>
                          <a:cs typeface="Arial"/>
                        </a:rPr>
                        <a:t>100%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Bef>
                          <a:spcPts val="1000"/>
                        </a:spcBef>
                        <a:spcAft>
                          <a:spcPts val="0"/>
                        </a:spcAft>
                      </a:pPr>
                      <a:r>
                        <a:rPr lang="en-US" sz="1800" b="1" i="1" dirty="0">
                          <a:solidFill>
                            <a:srgbClr val="FFFF00"/>
                          </a:solidFill>
                          <a:latin typeface="Bookman Old Style" pitchFamily="18" charset="0"/>
                          <a:ea typeface="Times New Roman"/>
                          <a:cs typeface="Times New Roman"/>
                        </a:rPr>
                        <a:t>Sensitivity</a:t>
                      </a:r>
                      <a:endParaRPr lang="en-US" sz="1800" b="1" i="1" dirty="0">
                        <a:solidFill>
                          <a:srgbClr val="FFFF00"/>
                        </a:solidFill>
                        <a:latin typeface="Bookman Old Style" pitchFamily="18"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algn="ctr" rtl="0">
                        <a:lnSpc>
                          <a:spcPct val="200000"/>
                        </a:lnSpc>
                        <a:spcAft>
                          <a:spcPts val="1000"/>
                        </a:spcAft>
                      </a:pPr>
                      <a:r>
                        <a:rPr lang="en-US" sz="1400" b="1" i="1" dirty="0">
                          <a:solidFill>
                            <a:schemeClr val="tx1"/>
                          </a:solidFill>
                          <a:latin typeface="Bookman Old Style" pitchFamily="18" charset="0"/>
                          <a:ea typeface="Calibri"/>
                          <a:cs typeface="Arial"/>
                        </a:rPr>
                        <a:t>62%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1000"/>
                        </a:spcAft>
                      </a:pPr>
                      <a:r>
                        <a:rPr lang="en-US" sz="1800" b="1" i="1" dirty="0">
                          <a:solidFill>
                            <a:srgbClr val="FFFF00"/>
                          </a:solidFill>
                          <a:latin typeface="Bookman Old Style" pitchFamily="18" charset="0"/>
                          <a:ea typeface="Calibri"/>
                          <a:cs typeface="Arial"/>
                        </a:rPr>
                        <a:t>Specificity</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algn="ctr" rtl="0">
                        <a:lnSpc>
                          <a:spcPct val="200000"/>
                        </a:lnSpc>
                        <a:spcAft>
                          <a:spcPts val="1000"/>
                        </a:spcAft>
                      </a:pPr>
                      <a:r>
                        <a:rPr lang="en-US" sz="1400" b="1" i="1" dirty="0">
                          <a:solidFill>
                            <a:schemeClr val="tx1"/>
                          </a:solidFill>
                          <a:latin typeface="Bookman Old Style" pitchFamily="18" charset="0"/>
                          <a:ea typeface="Calibri"/>
                          <a:cs typeface="Arial"/>
                        </a:rPr>
                        <a:t>35%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Bef>
                          <a:spcPts val="1000"/>
                        </a:spcBef>
                        <a:spcAft>
                          <a:spcPts val="0"/>
                        </a:spcAft>
                      </a:pPr>
                      <a:r>
                        <a:rPr lang="en-US" sz="1800" b="1" i="1" dirty="0">
                          <a:solidFill>
                            <a:srgbClr val="FFFF00"/>
                          </a:solidFill>
                          <a:latin typeface="Bookman Old Style" pitchFamily="18" charset="0"/>
                          <a:ea typeface="Times New Roman"/>
                          <a:cs typeface="Times New Roman"/>
                        </a:rPr>
                        <a:t>PPV</a:t>
                      </a:r>
                      <a:endParaRPr lang="en-US" sz="1800" b="1" i="1" dirty="0">
                        <a:solidFill>
                          <a:srgbClr val="FFFF00"/>
                        </a:solidFill>
                        <a:latin typeface="Bookman Old Style" pitchFamily="18"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algn="ctr" rtl="0">
                        <a:lnSpc>
                          <a:spcPct val="200000"/>
                        </a:lnSpc>
                        <a:spcAft>
                          <a:spcPts val="1000"/>
                        </a:spcAft>
                      </a:pPr>
                      <a:r>
                        <a:rPr lang="en-US" sz="1400" b="1" i="1" dirty="0">
                          <a:solidFill>
                            <a:schemeClr val="tx1"/>
                          </a:solidFill>
                          <a:latin typeface="Bookman Old Style" pitchFamily="18" charset="0"/>
                          <a:ea typeface="Calibri"/>
                          <a:cs typeface="Arial"/>
                        </a:rPr>
                        <a:t>100%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200000"/>
                        </a:lnSpc>
                        <a:spcAft>
                          <a:spcPts val="1000"/>
                        </a:spcAft>
                      </a:pPr>
                      <a:r>
                        <a:rPr lang="en-US" sz="1800" b="1" i="1" dirty="0">
                          <a:solidFill>
                            <a:srgbClr val="FFFF00"/>
                          </a:solidFill>
                          <a:latin typeface="Bookman Old Style" pitchFamily="18" charset="0"/>
                          <a:ea typeface="Calibri"/>
                          <a:cs typeface="Arial"/>
                        </a:rPr>
                        <a:t>NPV</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1066800" y="304800"/>
            <a:ext cx="705513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Table 5 Validity of MRV in relation to DSA in detection of sinus </a:t>
            </a:r>
            <a:r>
              <a:rPr kumimoji="0" lang="en-US" sz="1400" b="1" i="1"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stenosis</a:t>
            </a:r>
            <a:r>
              <a:rPr kumimoji="0" lang="en-US" sz="1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18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0"/>
            <a:ext cx="9144000" cy="6858000"/>
          </a:xfrm>
        </p:spPr>
        <p:txBody>
          <a:bodyPr/>
          <a:lstStyle/>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MRV was found to be a good screening tool since it had </a:t>
            </a:r>
            <a:r>
              <a:rPr lang="en-US" dirty="0" smtClean="0">
                <a:solidFill>
                  <a:srgbClr val="FFFF00"/>
                </a:solidFill>
              </a:rPr>
              <a:t>100% sensitivity </a:t>
            </a:r>
            <a:r>
              <a:rPr lang="en-US" dirty="0" smtClean="0"/>
              <a:t>and </a:t>
            </a:r>
            <a:r>
              <a:rPr lang="en-US" dirty="0" smtClean="0">
                <a:solidFill>
                  <a:srgbClr val="FFFF00"/>
                </a:solidFill>
              </a:rPr>
              <a:t>negative predictive value</a:t>
            </a:r>
            <a:r>
              <a:rPr lang="en-US" dirty="0" smtClean="0"/>
              <a:t>. Therefore, if MRV is normal no further investigations are needed. </a:t>
            </a: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However, since it has a </a:t>
            </a:r>
            <a:r>
              <a:rPr lang="en-US" dirty="0" smtClean="0">
                <a:solidFill>
                  <a:srgbClr val="FFFF00"/>
                </a:solidFill>
              </a:rPr>
              <a:t>moderate specificity (62%) with a positive predictive value (PPV) of only 35%, </a:t>
            </a:r>
            <a:r>
              <a:rPr lang="en-US" dirty="0" smtClean="0"/>
              <a:t>then lesions detected should be confirmed with digital subtraction cerebral angiography (venous phase) particularly those involving the transverse and sigmoid sinus.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0" y="0"/>
            <a:ext cx="4143375" cy="3057525"/>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4191000" y="1676400"/>
            <a:ext cx="4752975" cy="1276350"/>
          </a:xfrm>
          <a:prstGeom prst="rect">
            <a:avLst/>
          </a:prstGeom>
          <a:noFill/>
          <a:ln w="9525">
            <a:noFill/>
            <a:miter lim="800000"/>
            <a:headEnd/>
            <a:tailEnd/>
          </a:ln>
        </p:spPr>
      </p:pic>
      <p:pic>
        <p:nvPicPr>
          <p:cNvPr id="11" name="Picture 10"/>
          <p:cNvPicPr/>
          <p:nvPr/>
        </p:nvPicPr>
        <p:blipFill>
          <a:blip r:embed="rId4"/>
          <a:srcRect/>
          <a:stretch>
            <a:fillRect/>
          </a:stretch>
        </p:blipFill>
        <p:spPr bwMode="auto">
          <a:xfrm>
            <a:off x="4205288" y="2895600"/>
            <a:ext cx="4752975" cy="876300"/>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4205288" y="838200"/>
            <a:ext cx="4752975" cy="876300"/>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4205288" y="0"/>
            <a:ext cx="4752975" cy="876300"/>
          </a:xfrm>
          <a:prstGeom prst="rect">
            <a:avLst/>
          </a:prstGeom>
          <a:noFill/>
          <a:ln w="9525">
            <a:noFill/>
            <a:miter lim="800000"/>
            <a:headEnd/>
            <a:tailEnd/>
          </a:ln>
        </p:spPr>
      </p:pic>
      <p:sp>
        <p:nvSpPr>
          <p:cNvPr id="6145" name="Rectangle 1"/>
          <p:cNvSpPr>
            <a:spLocks noChangeArrowheads="1"/>
          </p:cNvSpPr>
          <p:nvPr/>
        </p:nvSpPr>
        <p:spPr bwMode="auto">
          <a:xfrm>
            <a:off x="0" y="44958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Fig. (1):</a:t>
            </a:r>
            <a:r>
              <a:rPr kumimoji="0" lang="en-US" sz="1600" b="1" i="1"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(A) MRV with a filling defect in the </a:t>
            </a:r>
            <a:r>
              <a:rPr kumimoji="0" lang="en-US" sz="1600" b="0" i="0"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Rt</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transverse sinus suggestive of </a:t>
            </a:r>
            <a:r>
              <a:rPr kumimoji="0" lang="en-US" sz="1600" b="0" i="0"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stenosis</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with </a:t>
            </a:r>
            <a:r>
              <a:rPr kumimoji="0" lang="en-US" sz="1600" b="0" i="0"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aplasia</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of the left transverse and sigmoid sinus.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1600" dirty="0" smtClean="0">
              <a:solidFill>
                <a:srgbClr val="000000"/>
              </a:solidFill>
              <a:latin typeface="Bookman Old Style"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(B) Digital subtraction cerebral angiography (venous phase)</a:t>
            </a:r>
            <a:r>
              <a:rPr kumimoji="0" lang="en-US" sz="1600" b="1" i="1"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oblique view showing the tight </a:t>
            </a:r>
            <a:r>
              <a:rPr kumimoji="0" lang="en-US" sz="1600" b="0" i="0"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stenosis</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(99%) of the distal part of the right dominant transverse sinus with </a:t>
            </a:r>
            <a:r>
              <a:rPr kumimoji="0" lang="en-US" sz="1600" b="0" i="0" u="none" strike="noStrike" cap="none" normalizeH="0" baseline="0" dirty="0" err="1" smtClean="0">
                <a:ln>
                  <a:noFill/>
                </a:ln>
                <a:solidFill>
                  <a:srgbClr val="000000"/>
                </a:solidFill>
                <a:effectLst/>
                <a:latin typeface="Bookman Old Style" pitchFamily="18" charset="0"/>
                <a:ea typeface="Calibri" pitchFamily="34" charset="0"/>
                <a:cs typeface="Times New Roman" pitchFamily="18" charset="0"/>
              </a:rPr>
              <a:t>aplasia</a:t>
            </a:r>
            <a:r>
              <a:rPr kumimoji="0" lang="en-US" sz="1600" b="0" i="0" u="none" strike="noStrike" cap="none" normalizeH="0" baseline="0" dirty="0" smtClean="0">
                <a:ln>
                  <a:noFill/>
                </a:ln>
                <a:solidFill>
                  <a:srgbClr val="000000"/>
                </a:solidFill>
                <a:effectLst/>
                <a:latin typeface="Bookman Old Style" pitchFamily="18" charset="0"/>
                <a:ea typeface="Calibri" pitchFamily="34" charset="0"/>
                <a:cs typeface="Times New Roman" pitchFamily="18" charset="0"/>
              </a:rPr>
              <a:t> of the left transverse and sigmoid sinus.</a:t>
            </a:r>
            <a:endParaRPr kumimoji="0" lang="en-US" sz="1600" b="0"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graphicFrame>
        <p:nvGraphicFramePr>
          <p:cNvPr id="29704" name="Object 8"/>
          <p:cNvGraphicFramePr>
            <a:graphicFrameLocks noChangeAspect="1"/>
          </p:cNvGraphicFramePr>
          <p:nvPr/>
        </p:nvGraphicFramePr>
        <p:xfrm>
          <a:off x="-914400" y="0"/>
          <a:ext cx="11626850" cy="15046325"/>
        </p:xfrm>
        <a:graphic>
          <a:graphicData uri="http://schemas.openxmlformats.org/presentationml/2006/ole">
            <p:oleObj spid="_x0000_s29710" name="Acrobat Document" r:id="rId3" imgW="5508000" imgH="7128000" progId="AcroExch.Document">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4"/>
          <p:cNvGraphicFramePr>
            <a:graphicFrameLocks noChangeAspect="1"/>
          </p:cNvGraphicFramePr>
          <p:nvPr/>
        </p:nvGraphicFramePr>
        <p:xfrm>
          <a:off x="-1600200" y="-673100"/>
          <a:ext cx="11636375" cy="15060613"/>
        </p:xfrm>
        <a:graphic>
          <a:graphicData uri="http://schemas.openxmlformats.org/presentationml/2006/ole">
            <p:oleObj spid="_x0000_s33800" name="Acrobat Document" r:id="rId3" imgW="5508000" imgH="7128000" progId="AcroExch.Document">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35842" name="Object 2"/>
          <p:cNvGraphicFramePr>
            <a:graphicFrameLocks noChangeAspect="1"/>
          </p:cNvGraphicFramePr>
          <p:nvPr/>
        </p:nvGraphicFramePr>
        <p:xfrm>
          <a:off x="0" y="0"/>
          <a:ext cx="8720138" cy="11287125"/>
        </p:xfrm>
        <a:graphic>
          <a:graphicData uri="http://schemas.openxmlformats.org/presentationml/2006/ole">
            <p:oleObj spid="_x0000_s35848" name="Acrobat Document" r:id="rId3" imgW="5508000" imgH="7128000" progId="AcroExch.Document">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9144000" cy="6553200"/>
          </a:xfrm>
        </p:spPr>
        <p:txBody>
          <a:bodyPr>
            <a:normAutofit fontScale="62500" lnSpcReduction="20000"/>
          </a:bodyPr>
          <a:lstStyle/>
          <a:p>
            <a:pPr algn="just">
              <a:lnSpc>
                <a:spcPct val="170000"/>
              </a:lnSpc>
              <a:buFont typeface="Arial" pitchFamily="34" charset="0"/>
              <a:buChar char="•"/>
            </a:pPr>
            <a:r>
              <a:rPr lang="en-US" dirty="0" smtClean="0"/>
              <a:t> </a:t>
            </a:r>
            <a:r>
              <a:rPr lang="en-US" sz="4200" dirty="0" smtClean="0"/>
              <a:t>Throughout history , many terms have been used to describe the same disease interchangeable as </a:t>
            </a:r>
            <a:r>
              <a:rPr lang="en-US" sz="4200" b="1" i="1" dirty="0" err="1" smtClean="0">
                <a:solidFill>
                  <a:srgbClr val="FFFF00"/>
                </a:solidFill>
              </a:rPr>
              <a:t>Pseudotumor</a:t>
            </a:r>
            <a:r>
              <a:rPr lang="en-US" sz="4200" b="1" i="1" dirty="0" smtClean="0">
                <a:solidFill>
                  <a:srgbClr val="FFFF00"/>
                </a:solidFill>
              </a:rPr>
              <a:t> </a:t>
            </a:r>
            <a:r>
              <a:rPr lang="en-US" sz="4200" b="1" i="1" dirty="0" err="1" smtClean="0">
                <a:solidFill>
                  <a:srgbClr val="FFFF00"/>
                </a:solidFill>
              </a:rPr>
              <a:t>cerebri</a:t>
            </a:r>
            <a:r>
              <a:rPr lang="en-US" sz="4200" b="1" i="1" dirty="0" smtClean="0">
                <a:solidFill>
                  <a:srgbClr val="FFFF00"/>
                </a:solidFill>
              </a:rPr>
              <a:t> (PTC) , benign intracranial hypertension ( BIH), serous meningitis and </a:t>
            </a:r>
            <a:r>
              <a:rPr lang="en-US" sz="4200" b="1" i="1" dirty="0" err="1" smtClean="0">
                <a:solidFill>
                  <a:srgbClr val="FFFF00"/>
                </a:solidFill>
              </a:rPr>
              <a:t>Otitic</a:t>
            </a:r>
            <a:r>
              <a:rPr lang="en-US" sz="4200" b="1" i="1" dirty="0" smtClean="0">
                <a:solidFill>
                  <a:srgbClr val="FFFF00"/>
                </a:solidFill>
              </a:rPr>
              <a:t> hydrocephalus and Idiopathic intracranial hypertension ( I </a:t>
            </a:r>
            <a:r>
              <a:rPr lang="en-US" sz="4200" b="1" i="1" dirty="0" err="1" smtClean="0">
                <a:solidFill>
                  <a:srgbClr val="FFFF00"/>
                </a:solidFill>
              </a:rPr>
              <a:t>I</a:t>
            </a:r>
            <a:r>
              <a:rPr lang="en-US" sz="4200" b="1" i="1" dirty="0" smtClean="0">
                <a:solidFill>
                  <a:srgbClr val="FFFF00"/>
                </a:solidFill>
              </a:rPr>
              <a:t> H ).6</a:t>
            </a:r>
          </a:p>
          <a:p>
            <a:pPr algn="just">
              <a:lnSpc>
                <a:spcPct val="170000"/>
              </a:lnSpc>
              <a:buFont typeface="Arial" pitchFamily="34" charset="0"/>
              <a:buChar char="•"/>
            </a:pPr>
            <a:endParaRPr lang="en-US" sz="4200" b="1" i="1" dirty="0" smtClean="0">
              <a:solidFill>
                <a:srgbClr val="FFFF00"/>
              </a:solidFill>
            </a:endParaRPr>
          </a:p>
          <a:p>
            <a:pPr algn="just">
              <a:lnSpc>
                <a:spcPct val="170000"/>
              </a:lnSpc>
              <a:buFont typeface="Arial" pitchFamily="34" charset="0"/>
              <a:buChar char="•"/>
            </a:pPr>
            <a:endParaRPr lang="en-US" sz="4200" b="1" i="1" dirty="0" smtClean="0">
              <a:solidFill>
                <a:srgbClr val="FFFF00"/>
              </a:solidFill>
            </a:endParaRPr>
          </a:p>
          <a:p>
            <a:pPr algn="just">
              <a:lnSpc>
                <a:spcPct val="170000"/>
              </a:lnSpc>
              <a:buFont typeface="Arial" pitchFamily="34" charset="0"/>
              <a:buChar char="•"/>
            </a:pPr>
            <a:endParaRPr lang="en-US" sz="4200" b="1" i="1" dirty="0" smtClean="0">
              <a:solidFill>
                <a:srgbClr val="FFFF00"/>
              </a:solidFill>
            </a:endParaRPr>
          </a:p>
          <a:p>
            <a:pPr algn="just">
              <a:lnSpc>
                <a:spcPct val="170000"/>
              </a:lnSpc>
              <a:buFont typeface="Arial" pitchFamily="34" charset="0"/>
              <a:buChar char="•"/>
            </a:pPr>
            <a:endParaRPr lang="en-US" b="1" i="1" dirty="0" smtClean="0">
              <a:solidFill>
                <a:srgbClr val="FFFF00"/>
              </a:solidFill>
            </a:endParaRPr>
          </a:p>
          <a:p>
            <a:pPr algn="just">
              <a:lnSpc>
                <a:spcPct val="170000"/>
              </a:lnSpc>
              <a:buFont typeface="Arial" pitchFamily="34" charset="0"/>
              <a:buChar char="•"/>
            </a:pPr>
            <a:r>
              <a:rPr lang="en-US" b="1" i="1" dirty="0" smtClean="0">
                <a:solidFill>
                  <a:srgbClr val="FFFF00"/>
                </a:solidFill>
              </a:rPr>
              <a:t> </a:t>
            </a:r>
          </a:p>
          <a:p>
            <a:pPr algn="just">
              <a:buFont typeface="Arial" pitchFamily="34" charset="0"/>
              <a:buChar char="•"/>
            </a:pPr>
            <a:endParaRPr lang="en-US" b="1" i="1" dirty="0" smtClean="0">
              <a:solidFill>
                <a:srgbClr val="FFFF00"/>
              </a:solidFill>
            </a:endParaRPr>
          </a:p>
          <a:p>
            <a:pPr algn="just">
              <a:buFont typeface="Arial" pitchFamily="34" charset="0"/>
              <a:buChar char="•"/>
            </a:pPr>
            <a:endParaRPr lang="en-US" b="1" i="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34818" name="Object 2"/>
          <p:cNvGraphicFramePr>
            <a:graphicFrameLocks noChangeAspect="1"/>
          </p:cNvGraphicFramePr>
          <p:nvPr/>
        </p:nvGraphicFramePr>
        <p:xfrm>
          <a:off x="-152400" y="-1295400"/>
          <a:ext cx="8729663" cy="11298238"/>
        </p:xfrm>
        <a:graphic>
          <a:graphicData uri="http://schemas.openxmlformats.org/presentationml/2006/ole">
            <p:oleObj spid="_x0000_s34824" name="Acrobat Document" r:id="rId3" imgW="5508000" imgH="7128000" progId="AcroExch.Document">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851648" cy="685800"/>
          </a:xfrm>
        </p:spPr>
        <p:txBody>
          <a:bodyPr>
            <a:normAutofit/>
          </a:bodyPr>
          <a:lstStyle/>
          <a:p>
            <a:pPr algn="ctr"/>
            <a:r>
              <a:rPr lang="en-US" sz="4400" i="1" dirty="0" smtClean="0"/>
              <a:t>In conclusion</a:t>
            </a:r>
            <a:endParaRPr lang="en-US" sz="4400" dirty="0"/>
          </a:p>
        </p:txBody>
      </p:sp>
      <p:sp>
        <p:nvSpPr>
          <p:cNvPr id="3" name="Subtitle 2"/>
          <p:cNvSpPr>
            <a:spLocks noGrp="1"/>
          </p:cNvSpPr>
          <p:nvPr>
            <p:ph type="subTitle" idx="1"/>
          </p:nvPr>
        </p:nvSpPr>
        <p:spPr>
          <a:xfrm>
            <a:off x="0" y="1066800"/>
            <a:ext cx="8915400" cy="5791200"/>
          </a:xfrm>
        </p:spPr>
        <p:txBody>
          <a:bodyPr>
            <a:normAutofit/>
          </a:bodyPr>
          <a:lstStyle/>
          <a:p>
            <a:pPr algn="just">
              <a:buFont typeface="Arial" pitchFamily="34" charset="0"/>
              <a:buChar char="•"/>
            </a:pPr>
            <a:r>
              <a:rPr lang="en-US" dirty="0" smtClean="0"/>
              <a:t>Studying the intracranial venous system in patients with PTC is an important helps in understanding the </a:t>
            </a:r>
            <a:r>
              <a:rPr lang="en-US" dirty="0" err="1" smtClean="0"/>
              <a:t>pathophysiology</a:t>
            </a:r>
            <a:r>
              <a:rPr lang="en-US" dirty="0" smtClean="0"/>
              <a:t> of the disease, expecting response to medical and surgical treatment. </a:t>
            </a: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Also detection of venous sinus </a:t>
            </a:r>
            <a:r>
              <a:rPr lang="en-US" dirty="0" err="1" smtClean="0"/>
              <a:t>stenosis</a:t>
            </a:r>
            <a:r>
              <a:rPr lang="en-US" dirty="0" smtClean="0"/>
              <a:t> may open the way to a novel therapeutic option for refractory patients.</a:t>
            </a:r>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851648" cy="990600"/>
          </a:xfrm>
        </p:spPr>
        <p:txBody>
          <a:bodyPr>
            <a:noAutofit/>
          </a:bodyPr>
          <a:lstStyle/>
          <a:p>
            <a:pPr algn="ctr"/>
            <a:r>
              <a:rPr lang="en-US" sz="3600" i="1" dirty="0" smtClean="0"/>
              <a:t>Recommendation</a:t>
            </a:r>
            <a:r>
              <a:rPr lang="en-US" sz="3600" dirty="0" smtClean="0"/>
              <a:t/>
            </a:r>
            <a:br>
              <a:rPr lang="en-US" sz="3600" dirty="0" smtClean="0"/>
            </a:br>
            <a:endParaRPr lang="en-US" sz="3600" dirty="0"/>
          </a:p>
        </p:txBody>
      </p:sp>
      <p:sp>
        <p:nvSpPr>
          <p:cNvPr id="3" name="Subtitle 2"/>
          <p:cNvSpPr>
            <a:spLocks noGrp="1"/>
          </p:cNvSpPr>
          <p:nvPr>
            <p:ph type="subTitle" idx="1"/>
          </p:nvPr>
        </p:nvSpPr>
        <p:spPr>
          <a:xfrm>
            <a:off x="533400" y="914400"/>
            <a:ext cx="8610600" cy="5943600"/>
          </a:xfrm>
        </p:spPr>
        <p:txBody>
          <a:bodyPr>
            <a:normAutofit/>
          </a:bodyPr>
          <a:lstStyle/>
          <a:p>
            <a:pPr marL="514350" indent="-514350" algn="just">
              <a:buAutoNum type="arabicPeriod"/>
            </a:pPr>
            <a:r>
              <a:rPr lang="en-US" dirty="0" smtClean="0"/>
              <a:t>The role of venous sinus </a:t>
            </a:r>
            <a:r>
              <a:rPr lang="en-US" dirty="0" err="1" smtClean="0"/>
              <a:t>stenosis</a:t>
            </a:r>
            <a:r>
              <a:rPr lang="en-US" dirty="0" smtClean="0"/>
              <a:t> should be strongly considered in the etiology of PTC.</a:t>
            </a:r>
          </a:p>
          <a:p>
            <a:pPr marL="514350" indent="-514350" algn="just">
              <a:buAutoNum type="arabicPeriod"/>
            </a:pPr>
            <a:endParaRPr lang="en-US" dirty="0" smtClean="0"/>
          </a:p>
          <a:p>
            <a:pPr marL="514350" indent="-514350" algn="just"/>
            <a:endParaRPr lang="en-US" dirty="0" smtClean="0"/>
          </a:p>
          <a:p>
            <a:pPr algn="just"/>
            <a:r>
              <a:rPr lang="en-US" dirty="0" smtClean="0"/>
              <a:t>2. Although </a:t>
            </a:r>
            <a:r>
              <a:rPr lang="en-US" b="1" i="1" dirty="0" smtClean="0">
                <a:solidFill>
                  <a:srgbClr val="FFFF00"/>
                </a:solidFill>
              </a:rPr>
              <a:t>modified DANDY </a:t>
            </a:r>
            <a:r>
              <a:rPr lang="en-US" b="1" i="1" dirty="0" smtClean="0"/>
              <a:t>criteria</a:t>
            </a:r>
            <a:r>
              <a:rPr lang="en-US" dirty="0" smtClean="0"/>
              <a:t>, considered being standard criteria for diagnosis of PTC, yet it is criticized in two main points. It missed the atypical types of PTC, secondly it underestimates the role of venous sinus pathology especially </a:t>
            </a:r>
            <a:r>
              <a:rPr lang="en-US" dirty="0" err="1" smtClean="0"/>
              <a:t>stenosis</a:t>
            </a:r>
            <a:r>
              <a:rPr lang="en-US" dirty="0" smtClean="0"/>
              <a:t>. So it is possible to add additional point to these criteria, which is "Normal venous phase of digital subtraction cerebral angiography". For proper diagnosis of  PTC.</a:t>
            </a:r>
          </a:p>
          <a:p>
            <a:pPr algn="just"/>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6858000"/>
          </a:xfrm>
        </p:spPr>
        <p:txBody>
          <a:bodyPr>
            <a:normAutofit/>
          </a:bodyPr>
          <a:lstStyle/>
          <a:p>
            <a:pPr algn="just"/>
            <a:endParaRPr lang="en-US" dirty="0" smtClean="0"/>
          </a:p>
          <a:p>
            <a:pPr algn="just"/>
            <a:endParaRPr lang="en-US" dirty="0" smtClean="0"/>
          </a:p>
          <a:p>
            <a:pPr algn="just"/>
            <a:r>
              <a:rPr lang="en-US" dirty="0" smtClean="0"/>
              <a:t>3. Digital subtraction cerebral angiography (venous phase) could be a standard investigation in PTC patients especially in patients with bilateral or unilateral dominant sinus filling gaps at the level of MRV.</a:t>
            </a:r>
          </a:p>
          <a:p>
            <a:pPr algn="just"/>
            <a:endParaRPr lang="en-US" dirty="0" smtClean="0"/>
          </a:p>
          <a:p>
            <a:pPr algn="just"/>
            <a:endParaRPr lang="en-US" dirty="0" smtClean="0"/>
          </a:p>
          <a:p>
            <a:pPr algn="just"/>
            <a:r>
              <a:rPr lang="en-US" dirty="0" smtClean="0"/>
              <a:t>4.A new protocol could be designed in the management of </a:t>
            </a:r>
            <a:r>
              <a:rPr lang="en-US" dirty="0" err="1" smtClean="0"/>
              <a:t>pseudotumor</a:t>
            </a:r>
            <a:r>
              <a:rPr lang="en-US" dirty="0" smtClean="0"/>
              <a:t> </a:t>
            </a:r>
            <a:r>
              <a:rPr lang="en-US" dirty="0" err="1" smtClean="0"/>
              <a:t>cerebri</a:t>
            </a:r>
            <a:r>
              <a:rPr lang="en-US" dirty="0" smtClean="0"/>
              <a:t> patients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graphicFrame>
        <p:nvGraphicFramePr>
          <p:cNvPr id="1026" name="Object 2"/>
          <p:cNvGraphicFramePr>
            <a:graphicFrameLocks noChangeAspect="1"/>
          </p:cNvGraphicFramePr>
          <p:nvPr/>
        </p:nvGraphicFramePr>
        <p:xfrm>
          <a:off x="0" y="1"/>
          <a:ext cx="8915400" cy="6864350"/>
        </p:xfrm>
        <a:graphic>
          <a:graphicData uri="http://schemas.openxmlformats.org/presentationml/2006/ole">
            <p:oleObj spid="_x0000_s1032" name="Acrobat Document" r:id="rId3" imgW="5829103" imgH="7543564" progId="AcroExch.Document">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71600"/>
            <a:ext cx="7854696" cy="3609536"/>
          </a:xfrm>
        </p:spPr>
        <p:txBody>
          <a:bodyPr/>
          <a:lstStyle/>
          <a:p>
            <a:pPr algn="ctr"/>
            <a:endParaRPr lang="en-US" dirty="0" smtClean="0"/>
          </a:p>
          <a:p>
            <a:pPr algn="ctr"/>
            <a:endParaRPr lang="en-US" dirty="0" smtClean="0"/>
          </a:p>
          <a:p>
            <a:pPr algn="ctr"/>
            <a:endParaRPr lang="en-US" dirty="0" smtClean="0"/>
          </a:p>
          <a:p>
            <a:pPr algn="ctr"/>
            <a:r>
              <a:rPr lang="en-US" sz="3600" b="1" i="1" dirty="0" smtClean="0">
                <a:solidFill>
                  <a:srgbClr val="FFFF00"/>
                </a:solidFill>
                <a:effectLst>
                  <a:outerShdw blurRad="38100" dist="38100" dir="2700000" algn="tl">
                    <a:srgbClr val="000000">
                      <a:alpha val="43137"/>
                    </a:srgbClr>
                  </a:outerShdw>
                </a:effectLst>
              </a:rPr>
              <a:t>THANKS</a:t>
            </a:r>
            <a:endParaRPr lang="en-US" sz="3600" b="1"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81000"/>
            <a:ext cx="9144000" cy="60417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Bookman Old Style" pitchFamily="18" charset="0"/>
                <a:ea typeface="Times New Roman" pitchFamily="18" charset="0"/>
                <a:cs typeface="Arial" pitchFamily="34" charset="0"/>
              </a:rPr>
              <a:t>References</a:t>
            </a:r>
            <a:endParaRPr kumimoji="0" lang="en-US" sz="2000" b="0" i="0" u="none" strike="noStrike" cap="none" normalizeH="0" baseline="0" dirty="0" smtClean="0">
              <a:ln>
                <a:noFill/>
              </a:ln>
              <a:solidFill>
                <a:srgbClr val="FFFF00"/>
              </a:solidFill>
              <a:effectLst/>
              <a:latin typeface="Bookman Old Style"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1.          Donaldson JO. Pathogenesis of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pseudotumor</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syndromes. Neurology 1981; 31: 877-80.</a:t>
            </a:r>
            <a:endParaRPr kumimoji="0" lang="en-US" sz="2000" b="0" i="0" u="none" strike="noStrike" cap="none" normalizeH="0" baseline="0" dirty="0" smtClean="0">
              <a:ln>
                <a:noFill/>
              </a:ln>
              <a:effectLst/>
              <a:latin typeface="Bookman Old Style"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2.          Walker RW. Idiopathic intracranial hypertension: any light on the mechanism of raised pressure? J Neurology Neurosurgery Psychiatry 2001; July 71: 15-18.</a:t>
            </a:r>
            <a:endParaRPr kumimoji="0" lang="en-US" sz="2000" b="0" i="0" u="none" strike="noStrike" cap="none" normalizeH="0" baseline="0" dirty="0" smtClean="0">
              <a:ln>
                <a:noFill/>
              </a:ln>
              <a:effectLst/>
              <a:latin typeface="Bookman Old Style"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3.         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Bouisse</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V. Isolated intracranial hypertension as the only sign of cerebral venous thrombosis. Neurology 1999; 42, 531- 37. </a:t>
            </a:r>
            <a:endParaRPr kumimoji="0" lang="en-US" sz="2000" b="0" i="0" u="none" strike="noStrike" cap="none" normalizeH="0" baseline="0" dirty="0" smtClean="0">
              <a:ln>
                <a:noFill/>
              </a:ln>
              <a:effectLst/>
              <a:latin typeface="Bookman Old Style"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4.          Lee AG. Magnetic resonance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venography</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in idiopathic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pseudotumor</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cerebri</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 J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Neuro-Ophthalmol</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2000; Mar 20(1):12-14.</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5.          King JO, Mitchell PJ, Thomson KR, et al. Cerebral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venography</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and </a:t>
            </a:r>
            <a:r>
              <a:rPr kumimoji="0" lang="en-US" sz="2000" b="0" i="0" u="none" strike="noStrike" cap="none" normalizeH="0" baseline="0" dirty="0" err="1" smtClean="0">
                <a:ln>
                  <a:noFill/>
                </a:ln>
                <a:effectLst/>
                <a:latin typeface="Bookman Old Style" pitchFamily="18" charset="0"/>
                <a:ea typeface="Times New Roman" pitchFamily="18" charset="0"/>
                <a:cs typeface="Arial" pitchFamily="34" charset="0"/>
              </a:rPr>
              <a:t>manometry</a:t>
            </a:r>
            <a:r>
              <a:rPr kumimoji="0" lang="en-US" sz="2000" b="0" i="0" u="none" strike="noStrike" cap="none" normalizeH="0" baseline="0" dirty="0" smtClean="0">
                <a:ln>
                  <a:noFill/>
                </a:ln>
                <a:effectLst/>
                <a:latin typeface="Bookman Old Style" pitchFamily="18" charset="0"/>
                <a:ea typeface="Times New Roman" pitchFamily="18" charset="0"/>
                <a:cs typeface="Arial" pitchFamily="34" charset="0"/>
              </a:rPr>
              <a:t> in idiopathic intracranial hypertension. Neurology 1995; Dec 45(12): 2224-28</a:t>
            </a:r>
            <a:r>
              <a:rPr kumimoji="0" lang="en-US" sz="2000" b="0" i="0" u="none" strike="noStrike" cap="none" normalizeH="0" baseline="0" dirty="0" smtClean="0">
                <a:ln>
                  <a:noFill/>
                </a:ln>
                <a:effectLst/>
                <a:latin typeface="Bookman Old Style" pitchFamily="18" charset="0"/>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marL="514350" indent="-514350" algn="just"/>
            <a:r>
              <a:rPr lang="en-US" dirty="0" smtClean="0"/>
              <a:t>6) </a:t>
            </a:r>
            <a:r>
              <a:rPr lang="en-US" dirty="0" err="1" smtClean="0"/>
              <a:t>Sankar</a:t>
            </a:r>
            <a:r>
              <a:rPr lang="en-US" dirty="0" smtClean="0"/>
              <a:t>  </a:t>
            </a:r>
            <a:r>
              <a:rPr lang="en-US" dirty="0" err="1" smtClean="0"/>
              <a:t>Bandyopadhay</a:t>
            </a:r>
            <a:r>
              <a:rPr lang="en-US" dirty="0" smtClean="0"/>
              <a:t>  (2001) : History of neurology “ </a:t>
            </a:r>
            <a:r>
              <a:rPr lang="en-US" dirty="0" err="1" smtClean="0"/>
              <a:t>Pseudotumor</a:t>
            </a:r>
            <a:r>
              <a:rPr lang="en-US" dirty="0" smtClean="0"/>
              <a:t> </a:t>
            </a:r>
            <a:r>
              <a:rPr lang="en-US" dirty="0" err="1" smtClean="0"/>
              <a:t>cerebri</a:t>
            </a:r>
            <a:r>
              <a:rPr lang="en-US" dirty="0" smtClean="0"/>
              <a:t>” , Arch </a:t>
            </a:r>
            <a:r>
              <a:rPr lang="en-US" dirty="0" err="1" smtClean="0"/>
              <a:t>Neurolo</a:t>
            </a:r>
            <a:r>
              <a:rPr lang="en-US" dirty="0" smtClean="0"/>
              <a:t>/</a:t>
            </a:r>
            <a:r>
              <a:rPr lang="en-US" dirty="0" err="1" smtClean="0"/>
              <a:t>vol</a:t>
            </a:r>
            <a:r>
              <a:rPr lang="en-US" dirty="0" smtClean="0"/>
              <a:t> 58 : 1699-1701, Oct 2001.</a:t>
            </a:r>
          </a:p>
          <a:p>
            <a:pPr marL="514350" indent="-514350" algn="just"/>
            <a:r>
              <a:rPr lang="en-US" dirty="0" smtClean="0"/>
              <a:t>7) </a:t>
            </a:r>
            <a:r>
              <a:rPr lang="en-US" dirty="0" err="1" smtClean="0"/>
              <a:t>Giuseffi</a:t>
            </a:r>
            <a:r>
              <a:rPr lang="en-US" dirty="0" smtClean="0"/>
              <a:t> V . </a:t>
            </a:r>
            <a:r>
              <a:rPr lang="en-US" dirty="0" err="1" smtClean="0"/>
              <a:t>Siegal</a:t>
            </a:r>
            <a:r>
              <a:rPr lang="en-US" dirty="0" smtClean="0"/>
              <a:t> P.Z et al., (1991) : Symptoms and disease association in idiopathic intracranial hypertension: </a:t>
            </a:r>
            <a:r>
              <a:rPr lang="en-US" dirty="0" err="1" smtClean="0"/>
              <a:t>acase</a:t>
            </a:r>
            <a:r>
              <a:rPr lang="en-US" dirty="0" smtClean="0"/>
              <a:t> control study . Neurology, 41: 239.</a:t>
            </a:r>
          </a:p>
          <a:p>
            <a:pPr marL="514350" indent="-514350" algn="just"/>
            <a:r>
              <a:rPr lang="en-US" dirty="0" smtClean="0"/>
              <a:t>8) Rohr. A., </a:t>
            </a:r>
            <a:r>
              <a:rPr lang="en-US" dirty="0" err="1" smtClean="0"/>
              <a:t>Dorner</a:t>
            </a:r>
            <a:r>
              <a:rPr lang="en-US" dirty="0" smtClean="0"/>
              <a:t> . L et al ( 2007) : Reversibility of venous sinus obstruction in I.I.H, American journal of </a:t>
            </a:r>
            <a:r>
              <a:rPr lang="en-US" dirty="0" err="1" smtClean="0"/>
              <a:t>Neuroradiology</a:t>
            </a:r>
            <a:r>
              <a:rPr lang="en-US" dirty="0" smtClean="0"/>
              <a:t>. 28:656-659, April 2007.</a:t>
            </a:r>
          </a:p>
          <a:p>
            <a:pPr marL="514350" indent="-514350" algn="just"/>
            <a:r>
              <a:rPr lang="en-US" dirty="0" smtClean="0"/>
              <a:t> </a:t>
            </a:r>
          </a:p>
          <a:p>
            <a:pPr marL="514350" indent="-514350" algn="just"/>
            <a:endParaRPr lang="en-US" dirty="0" smtClean="0"/>
          </a:p>
          <a:p>
            <a:pPr marL="514350" indent="-514350" algn="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just">
              <a:buFont typeface="Arial" pitchFamily="34" charset="0"/>
              <a:buChar char="•"/>
            </a:pPr>
            <a:r>
              <a:rPr lang="en-US" dirty="0" smtClean="0"/>
              <a:t> It has been published in THE EGYPTIAN JOURNAL OF NEUROLOGY AND NEUROSURGERY, VOL. 45 (1)- JAN 2008.</a:t>
            </a:r>
          </a:p>
          <a:p>
            <a:pPr algn="just">
              <a:buFont typeface="Arial" pitchFamily="34" charset="0"/>
              <a:buChar char="•"/>
            </a:pPr>
            <a:endParaRPr lang="en-US" dirty="0" smtClean="0"/>
          </a:p>
          <a:p>
            <a:pPr algn="just">
              <a:buFont typeface="Arial" pitchFamily="34" charset="0"/>
              <a:buChar char="•"/>
            </a:pPr>
            <a:r>
              <a:rPr lang="en-US" dirty="0" smtClean="0"/>
              <a:t>www. Esnpn.org  &amp;    </a:t>
            </a:r>
            <a:r>
              <a:rPr lang="en-US" dirty="0" smtClean="0">
                <a:hlinkClick r:id="rId2"/>
              </a:rPr>
              <a:t>www.ejnpn.org</a:t>
            </a:r>
            <a:r>
              <a:rPr lang="en-US" dirty="0" smtClean="0"/>
              <a:t>.</a:t>
            </a:r>
          </a:p>
          <a:p>
            <a:pPr algn="just">
              <a:buFont typeface="Arial" pitchFamily="34" charset="0"/>
              <a:buChar char="•"/>
            </a:pPr>
            <a:endParaRPr lang="en-US" dirty="0" smtClean="0"/>
          </a:p>
          <a:p>
            <a:pPr algn="just">
              <a:buFont typeface="Arial" pitchFamily="34" charset="0"/>
              <a:buChar char="•"/>
            </a:pPr>
            <a:r>
              <a:rPr lang="en-US" dirty="0" smtClean="0"/>
              <a:t>It will be represented on 16 </a:t>
            </a:r>
            <a:r>
              <a:rPr lang="en-US" dirty="0" err="1" smtClean="0"/>
              <a:t>th</a:t>
            </a:r>
            <a:r>
              <a:rPr lang="en-US" dirty="0" smtClean="0"/>
              <a:t> EFNS in Stockholm and re-published in EUROPEAN NEUROLOGY JOURNAL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buFont typeface="Arial" pitchFamily="34" charset="0"/>
              <a:buChar char="•"/>
            </a:pPr>
            <a:r>
              <a:rPr lang="en-US" b="1" i="1" dirty="0" smtClean="0">
                <a:solidFill>
                  <a:srgbClr val="FFFF00"/>
                </a:solidFill>
                <a:effectLst>
                  <a:outerShdw blurRad="38100" dist="38100" dir="2700000" algn="tl">
                    <a:srgbClr val="000000">
                      <a:alpha val="43137"/>
                    </a:srgbClr>
                  </a:outerShdw>
                </a:effectLst>
              </a:rPr>
              <a:t>What is PTC?</a:t>
            </a:r>
          </a:p>
          <a:p>
            <a:pPr algn="just">
              <a:buFont typeface="Arial" pitchFamily="34" charset="0"/>
              <a:buChar char="•"/>
            </a:pPr>
            <a:r>
              <a:rPr lang="en-US" b="1" i="1" u="sng" dirty="0" smtClean="0">
                <a:solidFill>
                  <a:srgbClr val="FFFF00"/>
                </a:solidFill>
              </a:rPr>
              <a:t>According to Modified Dandy Criteria : ( 1985) Most famous and Used:</a:t>
            </a:r>
          </a:p>
          <a:p>
            <a:pPr marL="514350" indent="-514350" algn="just">
              <a:buFont typeface="+mj-lt"/>
              <a:buAutoNum type="arabicPeriod"/>
            </a:pPr>
            <a:r>
              <a:rPr lang="en-US" dirty="0" smtClean="0"/>
              <a:t> Symptoms and signs of increased intracranial pressure.</a:t>
            </a:r>
          </a:p>
          <a:p>
            <a:pPr marL="514350" indent="-514350" algn="just">
              <a:buFont typeface="+mj-lt"/>
              <a:buAutoNum type="arabicPeriod"/>
            </a:pPr>
            <a:r>
              <a:rPr lang="en-US" dirty="0" smtClean="0"/>
              <a:t>No Localizing in neurological examination ( Except sixth cranial nerve lesion or rarely other false localizing signs).</a:t>
            </a:r>
          </a:p>
          <a:p>
            <a:pPr marL="514350" indent="-514350" algn="just">
              <a:buFont typeface="+mj-lt"/>
              <a:buAutoNum type="arabicPeriod"/>
            </a:pPr>
            <a:r>
              <a:rPr lang="en-US" dirty="0" smtClean="0"/>
              <a:t>Normal </a:t>
            </a:r>
            <a:r>
              <a:rPr lang="en-US" dirty="0" err="1" smtClean="0"/>
              <a:t>neuroimaging</a:t>
            </a:r>
            <a:r>
              <a:rPr lang="en-US" dirty="0" smtClean="0"/>
              <a:t> ( CT brain , MRI brain).</a:t>
            </a:r>
          </a:p>
          <a:p>
            <a:pPr marL="514350" indent="-514350" algn="just">
              <a:buFont typeface="+mj-lt"/>
              <a:buAutoNum type="arabicPeriod"/>
            </a:pPr>
            <a:r>
              <a:rPr lang="en-US" dirty="0" smtClean="0"/>
              <a:t>Increased intracranial pressure as measured by lumbar puncture ( 250 mmH2O).</a:t>
            </a:r>
          </a:p>
          <a:p>
            <a:pPr marL="514350" indent="-514350" algn="just">
              <a:buFont typeface="+mj-lt"/>
              <a:buAutoNum type="arabicPeriod"/>
            </a:pPr>
            <a:r>
              <a:rPr lang="en-US" dirty="0" smtClean="0"/>
              <a:t>Normal CSF constituents.</a:t>
            </a:r>
          </a:p>
          <a:p>
            <a:pPr marL="514350" indent="-514350" algn="just">
              <a:buFont typeface="+mj-lt"/>
              <a:buAutoNum type="arabicPeriod"/>
            </a:pPr>
            <a:r>
              <a:rPr lang="en-US" b="1" i="1" dirty="0" smtClean="0"/>
              <a:t>Awake alert patient.</a:t>
            </a:r>
          </a:p>
          <a:p>
            <a:pPr marL="514350" indent="-514350" algn="just">
              <a:buFont typeface="+mj-lt"/>
              <a:buAutoNum type="arabicPeriod"/>
            </a:pPr>
            <a:r>
              <a:rPr lang="en-US" dirty="0" smtClean="0"/>
              <a:t>No other Causes of increased intracranial pressure present.</a:t>
            </a:r>
          </a:p>
          <a:p>
            <a:pPr marL="514350" indent="-514350" algn="just">
              <a:buFont typeface="+mj-lt"/>
              <a:buAutoNum type="arabicPeriod"/>
            </a:pPr>
            <a:r>
              <a:rPr lang="en-US" b="1" i="1" dirty="0" smtClean="0"/>
              <a:t>Benign clinical course apart from visual deterioration. </a:t>
            </a:r>
            <a:endParaRPr lang="en-US"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just"/>
            <a:r>
              <a:rPr lang="en-US" b="1" i="1" u="sng" dirty="0" smtClean="0">
                <a:solidFill>
                  <a:srgbClr val="FFFF00"/>
                </a:solidFill>
                <a:effectLst>
                  <a:outerShdw blurRad="38100" dist="38100" dir="2700000" algn="tl">
                    <a:srgbClr val="000000">
                      <a:alpha val="43137"/>
                    </a:srgbClr>
                  </a:outerShdw>
                </a:effectLst>
              </a:rPr>
              <a:t>Most recently , Friedman and Jacobson (2002):</a:t>
            </a:r>
          </a:p>
          <a:p>
            <a:pPr marL="514350" indent="-514350" algn="just">
              <a:buFont typeface="+mj-lt"/>
              <a:buAutoNum type="arabicPeriod"/>
            </a:pPr>
            <a:r>
              <a:rPr lang="en-US" dirty="0" smtClean="0"/>
              <a:t>If  symptoms present , they may only reflect those of generalized intracranial hypertension or </a:t>
            </a:r>
            <a:r>
              <a:rPr lang="en-US" dirty="0" err="1" smtClean="0"/>
              <a:t>papilledema</a:t>
            </a:r>
            <a:r>
              <a:rPr lang="en-US" dirty="0" smtClean="0"/>
              <a:t>.</a:t>
            </a:r>
          </a:p>
          <a:p>
            <a:pPr marL="514350" indent="-514350" algn="just">
              <a:buFont typeface="+mj-lt"/>
              <a:buAutoNum type="arabicPeriod"/>
            </a:pPr>
            <a:r>
              <a:rPr lang="en-US" dirty="0" smtClean="0"/>
              <a:t>If  signs present , they may only reflect those of generalized intracranial hypertension or </a:t>
            </a:r>
            <a:r>
              <a:rPr lang="en-US" dirty="0" err="1" smtClean="0"/>
              <a:t>papilledema</a:t>
            </a:r>
            <a:r>
              <a:rPr lang="en-US" dirty="0" smtClean="0"/>
              <a:t>.</a:t>
            </a:r>
          </a:p>
          <a:p>
            <a:pPr marL="514350" indent="-514350" algn="just">
              <a:buFont typeface="+mj-lt"/>
              <a:buAutoNum type="arabicPeriod"/>
            </a:pPr>
            <a:r>
              <a:rPr lang="en-US" dirty="0" smtClean="0"/>
              <a:t>Documented elevated intracranial pressure measured in lateral </a:t>
            </a:r>
            <a:r>
              <a:rPr lang="en-US" dirty="0" err="1" smtClean="0"/>
              <a:t>decubitus</a:t>
            </a:r>
            <a:r>
              <a:rPr lang="en-US" dirty="0" smtClean="0"/>
              <a:t> position.</a:t>
            </a:r>
          </a:p>
          <a:p>
            <a:pPr marL="514350" indent="-514350" algn="just">
              <a:buFont typeface="+mj-lt"/>
              <a:buAutoNum type="arabicPeriod"/>
            </a:pPr>
            <a:r>
              <a:rPr lang="en-US" dirty="0" smtClean="0"/>
              <a:t>Normal CSF composition </a:t>
            </a:r>
          </a:p>
          <a:p>
            <a:pPr marL="514350" indent="-514350" algn="just">
              <a:buFont typeface="+mj-lt"/>
              <a:buAutoNum type="arabicPeriod"/>
            </a:pPr>
            <a:r>
              <a:rPr lang="en-US" dirty="0" smtClean="0"/>
              <a:t>No evidence of brain lesion by MRI AND MRV </a:t>
            </a:r>
          </a:p>
          <a:p>
            <a:pPr marL="514350" indent="-514350" algn="just">
              <a:buFont typeface="+mj-lt"/>
              <a:buAutoNum type="arabicPeriod"/>
            </a:pPr>
            <a:r>
              <a:rPr lang="en-US" dirty="0" smtClean="0"/>
              <a:t>No other cause of I.I.H.</a:t>
            </a:r>
          </a:p>
          <a:p>
            <a:pPr marL="514350" indent="-514350" algn="just">
              <a:buFont typeface="+mj-lt"/>
              <a:buAutoNum type="arabicPeriod"/>
            </a:pPr>
            <a:endParaRPr lang="en-US" dirty="0" smtClean="0"/>
          </a:p>
          <a:p>
            <a:pPr marL="514350" indent="-514350" algn="just">
              <a:buFont typeface="+mj-lt"/>
              <a:buAutoNum type="arabicPeriod"/>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629400"/>
          </a:xfrm>
        </p:spPr>
        <p:txBody>
          <a:bodyPr>
            <a:normAutofit/>
          </a:bodyPr>
          <a:lstStyle/>
          <a:p>
            <a:pPr algn="ctr">
              <a:lnSpc>
                <a:spcPct val="170000"/>
              </a:lnSpc>
              <a:buFont typeface="Arial" pitchFamily="34" charset="0"/>
              <a:buChar char="•"/>
            </a:pPr>
            <a:r>
              <a:rPr lang="en-US" sz="2800" b="1" i="1" dirty="0" smtClean="0">
                <a:solidFill>
                  <a:srgbClr val="FFFF00"/>
                </a:solidFill>
              </a:rPr>
              <a:t>Is it really Benign?  </a:t>
            </a:r>
          </a:p>
          <a:p>
            <a:pPr algn="just">
              <a:lnSpc>
                <a:spcPct val="170000"/>
              </a:lnSpc>
              <a:buFont typeface="Arial" pitchFamily="34" charset="0"/>
              <a:buChar char="•"/>
            </a:pPr>
            <a:endParaRPr lang="en-US" sz="2800" b="1" i="1" dirty="0" smtClean="0">
              <a:solidFill>
                <a:srgbClr val="FFFF00"/>
              </a:solidFill>
            </a:endParaRPr>
          </a:p>
          <a:p>
            <a:pPr algn="just">
              <a:lnSpc>
                <a:spcPct val="170000"/>
              </a:lnSpc>
              <a:buFont typeface="Arial" pitchFamily="34" charset="0"/>
              <a:buChar char="•"/>
            </a:pPr>
            <a:r>
              <a:rPr lang="en-US" sz="2800" b="1" i="1" dirty="0" smtClean="0"/>
              <a:t>It is benign as regard the etiology , but 30% of cases ends with visual loss . 7 </a:t>
            </a:r>
          </a:p>
          <a:p>
            <a:pPr algn="just">
              <a:lnSpc>
                <a:spcPct val="170000"/>
              </a:lnSpc>
              <a:buFont typeface="Arial" pitchFamily="34" charset="0"/>
              <a:buChar char="•"/>
            </a:pPr>
            <a:endParaRPr lang="en-US" sz="2800" b="1" i="1" dirty="0" smtClean="0"/>
          </a:p>
          <a:p>
            <a:pPr algn="just">
              <a:lnSpc>
                <a:spcPct val="170000"/>
              </a:lnSpc>
              <a:buFont typeface="Arial" pitchFamily="34" charset="0"/>
              <a:buChar char="•"/>
            </a:pPr>
            <a:endParaRPr lang="en-US" sz="2800" b="1" i="1"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705600"/>
          </a:xfrm>
        </p:spPr>
        <p:txBody>
          <a:bodyPr>
            <a:normAutofit/>
          </a:bodyPr>
          <a:lstStyle/>
          <a:p>
            <a:pPr algn="ctr">
              <a:lnSpc>
                <a:spcPct val="170000"/>
              </a:lnSpc>
              <a:buFont typeface="Arial" pitchFamily="34" charset="0"/>
              <a:buChar char="•"/>
            </a:pPr>
            <a:r>
              <a:rPr lang="en-US" sz="2800" b="1" i="1" dirty="0" smtClean="0">
                <a:solidFill>
                  <a:srgbClr val="FFFF00"/>
                </a:solidFill>
              </a:rPr>
              <a:t>Is it really idiopathic ?  </a:t>
            </a:r>
          </a:p>
          <a:p>
            <a:pPr algn="just">
              <a:lnSpc>
                <a:spcPct val="170000"/>
              </a:lnSpc>
              <a:buFont typeface="Arial" pitchFamily="34" charset="0"/>
              <a:buChar char="•"/>
            </a:pPr>
            <a:r>
              <a:rPr lang="en-US" sz="2800" b="1" i="1" dirty="0" smtClean="0"/>
              <a:t>Elevated intracranial venous pressure seems to be of importance in PTC either as  a cause ( secondary intracranial hypertension) or as a consequence  ( idiopathic intracranial hypertension )  of increased intracranial pressure . 8</a:t>
            </a:r>
          </a:p>
          <a:p>
            <a:pPr algn="just">
              <a:lnSpc>
                <a:spcPct val="170000"/>
              </a:lnSpc>
              <a:buFont typeface="Arial" pitchFamily="34" charset="0"/>
              <a:buChar char="•"/>
            </a:pPr>
            <a:endParaRPr lang="en-US" sz="2800" b="1" i="1" dirty="0" smtClean="0">
              <a:solidFill>
                <a:srgbClr val="FFFF00"/>
              </a:solidFill>
            </a:endParaRPr>
          </a:p>
          <a:p>
            <a:pPr algn="just">
              <a:lnSpc>
                <a:spcPct val="170000"/>
              </a:lnSpc>
              <a:buFont typeface="Arial" pitchFamily="34" charset="0"/>
              <a:buChar char="•"/>
            </a:pPr>
            <a:endParaRPr lang="en-US" sz="2800" b="1" i="1" dirty="0" smtClean="0">
              <a:solidFill>
                <a:srgbClr val="FFFF00"/>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51648" cy="685800"/>
          </a:xfrm>
        </p:spPr>
        <p:txBody>
          <a:bodyPr>
            <a:normAutofit/>
          </a:bodyPr>
          <a:lstStyle/>
          <a:p>
            <a:pPr algn="ctr"/>
            <a:r>
              <a:rPr lang="en-US" sz="3200" i="1" u="sng" dirty="0" smtClean="0">
                <a:solidFill>
                  <a:srgbClr val="FFFF00"/>
                </a:solidFill>
              </a:rPr>
              <a:t>Incidence</a:t>
            </a:r>
            <a:endParaRPr lang="en-US" sz="3200" i="1" u="sng" dirty="0">
              <a:solidFill>
                <a:srgbClr val="FFFF00"/>
              </a:solidFill>
            </a:endParaRPr>
          </a:p>
        </p:txBody>
      </p:sp>
      <p:sp>
        <p:nvSpPr>
          <p:cNvPr id="3" name="Subtitle 2"/>
          <p:cNvSpPr>
            <a:spLocks noGrp="1"/>
          </p:cNvSpPr>
          <p:nvPr>
            <p:ph type="subTitle" idx="1"/>
          </p:nvPr>
        </p:nvSpPr>
        <p:spPr>
          <a:xfrm>
            <a:off x="0" y="1066800"/>
            <a:ext cx="9144000" cy="5638800"/>
          </a:xfrm>
        </p:spPr>
        <p:txBody>
          <a:bodyPr/>
          <a:lstStyle/>
          <a:p>
            <a:pPr algn="just">
              <a:buFont typeface="Arial" pitchFamily="34" charset="0"/>
              <a:buChar char="•"/>
            </a:pPr>
            <a:r>
              <a:rPr lang="en-US" b="1" i="1" dirty="0" err="1" smtClean="0">
                <a:solidFill>
                  <a:srgbClr val="FFFF00"/>
                </a:solidFill>
              </a:rPr>
              <a:t>Rhadharkrishnan</a:t>
            </a:r>
            <a:r>
              <a:rPr lang="en-US" b="1" i="1" dirty="0" smtClean="0">
                <a:solidFill>
                  <a:srgbClr val="FFFF00"/>
                </a:solidFill>
              </a:rPr>
              <a:t> et al (1993) </a:t>
            </a:r>
            <a:r>
              <a:rPr lang="en-US" dirty="0" smtClean="0"/>
              <a:t>estimated annual incidence in Benghazi , Libya in a study conducted between 1982 and 1989 as 2.2 per 100.000 populations</a:t>
            </a:r>
          </a:p>
          <a:p>
            <a:pPr algn="just">
              <a:buFont typeface="Arial" pitchFamily="34" charset="0"/>
              <a:buChar char="•"/>
            </a:pPr>
            <a:r>
              <a:rPr lang="en-US" dirty="0" smtClean="0"/>
              <a:t>Female to male ratio is 8: 1   </a:t>
            </a:r>
          </a:p>
          <a:p>
            <a:pPr algn="just">
              <a:buFont typeface="Arial" pitchFamily="34" charset="0"/>
              <a:buChar char="•"/>
            </a:pPr>
            <a:r>
              <a:rPr lang="en-US" dirty="0" smtClean="0"/>
              <a:t>21.4 per 100.000 obese women aged 15- 44.</a:t>
            </a:r>
          </a:p>
          <a:p>
            <a:pPr algn="just">
              <a:buFont typeface="Arial" pitchFamily="34" charset="0"/>
              <a:buChar char="•"/>
            </a:pPr>
            <a:endParaRPr lang="en-US" dirty="0" smtClean="0"/>
          </a:p>
          <a:p>
            <a:pPr algn="just">
              <a:buFont typeface="Arial" pitchFamily="34" charset="0"/>
              <a:buChar char="•"/>
            </a:pPr>
            <a:r>
              <a:rPr lang="en-US" b="1" i="1" dirty="0" smtClean="0">
                <a:solidFill>
                  <a:srgbClr val="FFFF00"/>
                </a:solidFill>
              </a:rPr>
              <a:t>Corbett et al., (1988): </a:t>
            </a:r>
            <a:r>
              <a:rPr lang="en-US" dirty="0" smtClean="0"/>
              <a:t>Reported that age group ranging from 1 to 67 years with peak incidence in the </a:t>
            </a:r>
            <a:r>
              <a:rPr lang="en-US" b="1" i="1" dirty="0" smtClean="0">
                <a:solidFill>
                  <a:srgbClr val="FFFF00"/>
                </a:solidFill>
              </a:rPr>
              <a:t>third</a:t>
            </a:r>
            <a:r>
              <a:rPr lang="en-US" dirty="0" smtClean="0"/>
              <a:t> decade.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6477000"/>
          </a:xfrm>
        </p:spPr>
        <p:txBody>
          <a:bodyPr>
            <a:normAutofit/>
          </a:bodyPr>
          <a:lstStyle/>
          <a:p>
            <a:pPr algn="just">
              <a:buFont typeface="Arial" pitchFamily="34" charset="0"/>
              <a:buChar char="•"/>
            </a:pPr>
            <a:r>
              <a:rPr lang="en-US" b="1" i="1" dirty="0" err="1" smtClean="0">
                <a:solidFill>
                  <a:srgbClr val="FFFF00"/>
                </a:solidFill>
              </a:rPr>
              <a:t>Pseudotumor</a:t>
            </a:r>
            <a:r>
              <a:rPr lang="en-US" b="1" i="1" dirty="0" smtClean="0">
                <a:solidFill>
                  <a:srgbClr val="FFFF00"/>
                </a:solidFill>
              </a:rPr>
              <a:t> </a:t>
            </a:r>
            <a:r>
              <a:rPr lang="en-US" b="1" i="1" dirty="0" err="1" smtClean="0">
                <a:solidFill>
                  <a:srgbClr val="FFFF00"/>
                </a:solidFill>
              </a:rPr>
              <a:t>cerebri</a:t>
            </a:r>
            <a:r>
              <a:rPr lang="en-US" b="1" i="1" dirty="0" smtClean="0">
                <a:solidFill>
                  <a:srgbClr val="FFFF00"/>
                </a:solidFill>
              </a:rPr>
              <a:t> (PTC</a:t>
            </a:r>
            <a:r>
              <a:rPr lang="en-US" b="1" i="1" dirty="0" smtClean="0"/>
              <a:t>) </a:t>
            </a:r>
            <a:r>
              <a:rPr lang="en-US" dirty="0" smtClean="0"/>
              <a:t>is a neurological disorder presenting with symptoms of </a:t>
            </a:r>
            <a:r>
              <a:rPr lang="en-US" dirty="0" err="1" smtClean="0"/>
              <a:t>incresed</a:t>
            </a:r>
            <a:r>
              <a:rPr lang="en-US" dirty="0" smtClean="0"/>
              <a:t> intracranial pressure (headache, visual </a:t>
            </a:r>
            <a:r>
              <a:rPr lang="en-US" dirty="0" err="1" smtClean="0"/>
              <a:t>distrubances</a:t>
            </a:r>
            <a:r>
              <a:rPr lang="en-US" dirty="0" smtClean="0"/>
              <a:t>, </a:t>
            </a:r>
            <a:r>
              <a:rPr lang="en-US" dirty="0" err="1" smtClean="0"/>
              <a:t>papilledema</a:t>
            </a:r>
            <a:r>
              <a:rPr lang="en-US" dirty="0" smtClean="0"/>
              <a:t>) without localizing neurological findings in awake </a:t>
            </a:r>
            <a:r>
              <a:rPr lang="en-US" dirty="0" err="1" smtClean="0"/>
              <a:t>alret</a:t>
            </a:r>
            <a:r>
              <a:rPr lang="en-US" dirty="0" smtClean="0"/>
              <a:t> patient.</a:t>
            </a:r>
            <a:br>
              <a:rPr lang="en-US" dirty="0" smtClean="0"/>
            </a:br>
            <a:endParaRPr lang="en-US" dirty="0" smtClean="0"/>
          </a:p>
          <a:p>
            <a:pPr algn="just">
              <a:buFont typeface="Arial" pitchFamily="34" charset="0"/>
              <a:buChar char="•"/>
            </a:pPr>
            <a:r>
              <a:rPr lang="en-US" dirty="0" smtClean="0"/>
              <a:t>Various pathogenic mechanisms have been considered to explain the raised intracranial pressure in those patients.</a:t>
            </a:r>
          </a:p>
          <a:p>
            <a:pPr algn="just">
              <a:buFont typeface="Arial" pitchFamily="34" charset="0"/>
              <a:buChar char="•"/>
            </a:pPr>
            <a:endParaRPr lang="en-US" dirty="0" smtClean="0"/>
          </a:p>
          <a:p>
            <a:pPr algn="just"/>
            <a:endParaRPr lang="en-US" dirty="0" smtClean="0"/>
          </a:p>
          <a:p>
            <a:pPr algn="just">
              <a:buFont typeface="Arial" pitchFamily="34" charset="0"/>
              <a:buChar char="•"/>
            </a:pPr>
            <a:r>
              <a:rPr lang="en-US" b="1" i="1" dirty="0" smtClean="0">
                <a:solidFill>
                  <a:srgbClr val="FFFF00"/>
                </a:solidFill>
              </a:rPr>
              <a:t>The role of such venous disease </a:t>
            </a:r>
            <a:r>
              <a:rPr lang="en-US" dirty="0" smtClean="0"/>
              <a:t>in PTC has been revisited as several groups using invasive monitoring, have documented high pressure in the venous sinuses in typical cases</a:t>
            </a:r>
            <a:r>
              <a:rPr lang="en-US" baseline="30000" dirty="0" smtClean="0"/>
              <a:t>5</a:t>
            </a:r>
            <a:endParaRPr lang="en-US" dirty="0" smtClean="0"/>
          </a:p>
          <a:p>
            <a:pPr algn="jus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6858000"/>
          </a:xfrm>
        </p:spPr>
        <p:txBody>
          <a:bodyPr/>
          <a:lstStyle/>
          <a:p>
            <a:pPr algn="just">
              <a:buFont typeface="Arial" pitchFamily="34" charset="0"/>
              <a:buChar char="•"/>
            </a:pPr>
            <a:r>
              <a:rPr lang="en-US" dirty="0" smtClean="0"/>
              <a:t>It appears to be the result of </a:t>
            </a:r>
            <a:r>
              <a:rPr lang="en-US" dirty="0" smtClean="0">
                <a:solidFill>
                  <a:srgbClr val="FFFF00"/>
                </a:solidFill>
              </a:rPr>
              <a:t>focal</a:t>
            </a:r>
            <a:r>
              <a:rPr lang="en-US" dirty="0" smtClean="0"/>
              <a:t> </a:t>
            </a:r>
            <a:r>
              <a:rPr lang="en-US" dirty="0" err="1" smtClean="0"/>
              <a:t>stenotic</a:t>
            </a:r>
            <a:r>
              <a:rPr lang="en-US" dirty="0" smtClean="0"/>
              <a:t> lesions in the </a:t>
            </a:r>
            <a:r>
              <a:rPr lang="en-US" dirty="0" err="1" smtClean="0"/>
              <a:t>dural</a:t>
            </a:r>
            <a:r>
              <a:rPr lang="en-US" dirty="0" smtClean="0"/>
              <a:t> sinuses obstructing the venous outflow. This has led to the suggestion that undetected intracranial venous hypertension may after all be the substrate for PTC</a:t>
            </a:r>
            <a:r>
              <a:rPr lang="en-US" baseline="30000" dirty="0" smtClean="0"/>
              <a:t>6</a:t>
            </a:r>
            <a:r>
              <a:rPr lang="en-US" dirty="0" smtClean="0"/>
              <a:t>. </a:t>
            </a:r>
          </a:p>
          <a:p>
            <a:pPr algn="just">
              <a:buFont typeface="Arial" pitchFamily="34" charset="0"/>
              <a:buChar char="•"/>
            </a:pPr>
            <a:endParaRPr lang="en-US" dirty="0" smtClean="0"/>
          </a:p>
          <a:p>
            <a:pPr algn="just">
              <a:buFont typeface="Arial" pitchFamily="34" charset="0"/>
              <a:buChar char="•"/>
            </a:pPr>
            <a:endParaRPr lang="en-US" dirty="0" smtClean="0"/>
          </a:p>
          <a:p>
            <a:pPr algn="ctr">
              <a:buFont typeface="Arial" pitchFamily="34" charset="0"/>
              <a:buChar char="•"/>
            </a:pPr>
            <a:r>
              <a:rPr lang="en-US" dirty="0" smtClean="0">
                <a:solidFill>
                  <a:srgbClr val="FFFF00"/>
                </a:solidFill>
              </a:rPr>
              <a:t>Aim of the study</a:t>
            </a:r>
          </a:p>
          <a:p>
            <a:pPr algn="just">
              <a:buFont typeface="Arial" pitchFamily="34" charset="0"/>
              <a:buChar char="•"/>
            </a:pPr>
            <a:endParaRPr lang="en-US" dirty="0" smtClean="0"/>
          </a:p>
          <a:p>
            <a:pPr algn="just">
              <a:buFont typeface="Arial" pitchFamily="34" charset="0"/>
              <a:buChar char="•"/>
            </a:pPr>
            <a:r>
              <a:rPr lang="en-US" dirty="0" smtClean="0"/>
              <a:t>In our study we aimed at evaluating the </a:t>
            </a:r>
            <a:r>
              <a:rPr lang="en-US" dirty="0" smtClean="0"/>
              <a:t>prevalence of venous sinus </a:t>
            </a:r>
            <a:r>
              <a:rPr lang="en-US" dirty="0" err="1" smtClean="0"/>
              <a:t>stenosis</a:t>
            </a:r>
            <a:r>
              <a:rPr lang="en-US" dirty="0" smtClean="0"/>
              <a:t> along patients of PTC .</a:t>
            </a:r>
            <a:endParaRPr lang="en-US" dirty="0" smtClean="0"/>
          </a:p>
          <a:p>
            <a:pPr algn="just">
              <a:buFont typeface="Arial" pitchFamily="34" charset="0"/>
              <a:buChar cha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1123</Words>
  <Application>Microsoft Office PowerPoint</Application>
  <PresentationFormat>On-screen Show (4:3)</PresentationFormat>
  <Paragraphs>139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Flow</vt:lpstr>
      <vt:lpstr>Acrobat Document</vt:lpstr>
      <vt:lpstr>Prevalence of venous sinus stenosis in Pseudotumor cerebri (PTC) using digital subtraction angiography (DSA)</vt:lpstr>
      <vt:lpstr>Slide 2</vt:lpstr>
      <vt:lpstr>Slide 3</vt:lpstr>
      <vt:lpstr>Slide 4</vt:lpstr>
      <vt:lpstr>Slide 5</vt:lpstr>
      <vt:lpstr>Slide 6</vt:lpstr>
      <vt:lpstr>Incidence</vt:lpstr>
      <vt:lpstr>Slide 8</vt:lpstr>
      <vt:lpstr>Slide 9</vt:lpstr>
      <vt:lpstr>Slide 10</vt:lpstr>
      <vt:lpstr>Slide 11</vt:lpstr>
      <vt:lpstr>Slide 12</vt:lpstr>
      <vt:lpstr>Results</vt:lpstr>
      <vt:lpstr>Slide 14</vt:lpstr>
      <vt:lpstr>Slide 15</vt:lpstr>
      <vt:lpstr>Slide 16</vt:lpstr>
      <vt:lpstr>Slide 17</vt:lpstr>
      <vt:lpstr>Slide 18</vt:lpstr>
      <vt:lpstr>Slide 19</vt:lpstr>
      <vt:lpstr>Slide 20</vt:lpstr>
      <vt:lpstr>In conclusion</vt:lpstr>
      <vt:lpstr>Recommendation </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Concepts in the Pathophysiology and Treatment of Pseudotumor Cerebri (PTC)</dc:title>
  <dc:creator>doctor</dc:creator>
  <cp:lastModifiedBy>hp</cp:lastModifiedBy>
  <cp:revision>66</cp:revision>
  <dcterms:created xsi:type="dcterms:W3CDTF">2006-08-16T00:00:00Z</dcterms:created>
  <dcterms:modified xsi:type="dcterms:W3CDTF">2015-03-17T17:50:16Z</dcterms:modified>
</cp:coreProperties>
</file>