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4.xml" ContentType="application/vnd.openxmlformats-officedocument.presentationml.notesSlide+xml"/>
  <Override PartName="/ppt/charts/chart3.xml" ContentType="application/vnd.openxmlformats-officedocument.drawingml.chart+xml"/>
  <Override PartName="/ppt/notesSlides/notesSlide15.xml" ContentType="application/vnd.openxmlformats-officedocument.presentationml.notesSlide+xml"/>
  <Override PartName="/ppt/charts/chart4.xml" ContentType="application/vnd.openxmlformats-officedocument.drawingml.chart+xml"/>
  <Override PartName="/ppt/notesSlides/notesSlide16.xml" ContentType="application/vnd.openxmlformats-officedocument.presentationml.notesSlide+xml"/>
  <Override PartName="/ppt/charts/chart5.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23"/>
  </p:notesMasterIdLst>
  <p:handoutMasterIdLst>
    <p:handoutMasterId r:id="rId24"/>
  </p:handoutMasterIdLst>
  <p:sldIdLst>
    <p:sldId id="276" r:id="rId2"/>
    <p:sldId id="277" r:id="rId3"/>
    <p:sldId id="286" r:id="rId4"/>
    <p:sldId id="260" r:id="rId5"/>
    <p:sldId id="291" r:id="rId6"/>
    <p:sldId id="285" r:id="rId7"/>
    <p:sldId id="305" r:id="rId8"/>
    <p:sldId id="288" r:id="rId9"/>
    <p:sldId id="287" r:id="rId10"/>
    <p:sldId id="292" r:id="rId11"/>
    <p:sldId id="293" r:id="rId12"/>
    <p:sldId id="294" r:id="rId13"/>
    <p:sldId id="304" r:id="rId14"/>
    <p:sldId id="295" r:id="rId15"/>
    <p:sldId id="300" r:id="rId16"/>
    <p:sldId id="301" r:id="rId17"/>
    <p:sldId id="302" r:id="rId18"/>
    <p:sldId id="297" r:id="rId19"/>
    <p:sldId id="303" r:id="rId20"/>
    <p:sldId id="306" r:id="rId21"/>
    <p:sldId id="258" r:id="rId22"/>
  </p:sldIdLst>
  <p:sldSz cx="9144000" cy="5715000" type="screen16x10"/>
  <p:notesSz cx="6858000" cy="9144000"/>
  <p:embeddedFontLst>
    <p:embeddedFont>
      <p:font typeface="Arial Unicode MS" panose="020B0604020202020204" pitchFamily="50" charset="-127"/>
      <p:regular r:id="rId25"/>
    </p:embeddedFont>
    <p:embeddedFont>
      <p:font typeface="Franklin Gothic Medium" panose="020B0603020102020204" pitchFamily="34" charset="0"/>
      <p:regular r:id="rId26"/>
      <p:italic r:id="rId27"/>
    </p:embeddedFont>
    <p:embeddedFont>
      <p:font typeface="Aharoni" panose="02010803020104030203" pitchFamily="2" charset="-79"/>
      <p:bold r:id="rId28"/>
    </p:embeddedFont>
    <p:embeddedFont>
      <p:font typeface="Franklin Gothic Demi Cond" panose="020B0604020202020204" charset="0"/>
      <p:regular r:id="rId29"/>
    </p:embeddedFont>
    <p:embeddedFont>
      <p:font typeface="-윤고딕330" panose="020B0600000101010101" charset="-127"/>
      <p:regular r:id="rId30"/>
    </p:embeddedFont>
    <p:embeddedFont>
      <p:font typeface="Franklin Gothic Medium Cond" panose="020B0604020202020204" charset="0"/>
      <p:regular r:id="rId31"/>
    </p:embeddedFont>
    <p:embeddedFont>
      <p:font typeface="함초롬바탕" panose="02030604000101010101" pitchFamily="18" charset="-127"/>
      <p:regular r:id="rId32"/>
      <p:bold r:id="rId33"/>
    </p:embeddedFont>
    <p:embeddedFont>
      <p:font typeface="Yoon 윤고딕 550_TT" panose="020B0600000101010101" charset="-127"/>
      <p:regular r:id="rId34"/>
    </p:embeddedFont>
    <p:embeddedFont>
      <p:font typeface="맑은 고딕" panose="020B0503020000020004" pitchFamily="50" charset="-127"/>
      <p:regular r:id="rId35"/>
      <p:bold r:id="rId36"/>
    </p:embeddedFont>
    <p:embeddedFont>
      <p:font typeface="Arial Narrow" panose="020B0606020202030204" pitchFamily="34" charset="0"/>
      <p:regular r:id="rId37"/>
      <p:bold r:id="rId38"/>
      <p:italic r:id="rId39"/>
      <p:boldItalic r:id="rId40"/>
    </p:embeddedFont>
  </p:embeddedFontLst>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CC"/>
    <a:srgbClr val="92D05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보통 스타일 3 - 강조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17" autoAdjust="0"/>
    <p:restoredTop sz="84447" autoAdjust="0"/>
  </p:normalViewPr>
  <p:slideViewPr>
    <p:cSldViewPr snapToObjects="1">
      <p:cViewPr>
        <p:scale>
          <a:sx n="75" d="100"/>
          <a:sy n="75" d="100"/>
        </p:scale>
        <p:origin x="1998" y="396"/>
      </p:cViewPr>
      <p:guideLst>
        <p:guide orient="horz" pos="180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0"/>
    </p:cViewPr>
  </p:sorterViewPr>
  <p:notesViewPr>
    <p:cSldViewPr snapToObjects="1">
      <p:cViewPr varScale="1">
        <p:scale>
          <a:sx n="70" d="100"/>
          <a:sy n="70" d="100"/>
        </p:scale>
        <p:origin x="3240"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2.fntdata"/><Relationship Id="rId39" Type="http://schemas.openxmlformats.org/officeDocument/2006/relationships/font" Target="fonts/font15.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10.fntdata"/><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1.fntdata"/><Relationship Id="rId33" Type="http://schemas.openxmlformats.org/officeDocument/2006/relationships/font" Target="fonts/font9.fntdata"/><Relationship Id="rId38" Type="http://schemas.openxmlformats.org/officeDocument/2006/relationships/font" Target="fonts/font1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5.fntdata"/><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32" Type="http://schemas.openxmlformats.org/officeDocument/2006/relationships/font" Target="fonts/font8.fntdata"/><Relationship Id="rId37" Type="http://schemas.openxmlformats.org/officeDocument/2006/relationships/font" Target="fonts/font13.fntdata"/><Relationship Id="rId40" Type="http://schemas.openxmlformats.org/officeDocument/2006/relationships/font" Target="fonts/font1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font" Target="fonts/font4.fntdata"/><Relationship Id="rId36" Type="http://schemas.openxmlformats.org/officeDocument/2006/relationships/font" Target="fonts/font12.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7.fntdata"/><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3.fntdata"/><Relationship Id="rId30" Type="http://schemas.openxmlformats.org/officeDocument/2006/relationships/font" Target="fonts/font6.fntdata"/><Relationship Id="rId35" Type="http://schemas.openxmlformats.org/officeDocument/2006/relationships/font" Target="fonts/font11.fntdata"/><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D:\2015.1.5.%20&#54252;&#47607;%20&#48177;&#50629;\2015716%20&#48177;&#50629;\YUGS\&#52636;&#54032;%20&amp;%20&#48156;&#54364;\&#48156;&#54364;\2015%20Nursing-2015\ppt&#44208;&#44284;.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2015.1.5.%20&#54252;&#47607;%20&#48177;&#50629;\2015716%20&#48177;&#50629;\YUGS\&#52636;&#54032;%20&amp;%20&#48156;&#54364;\&#48156;&#54364;\2015%20Nursing-2015\ppt&#44208;&#44284;.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2015.1.5.%20&#54252;&#47607;%20&#48177;&#50629;\2015716%20&#48177;&#50629;\YUGS\&#52636;&#54032;%20&amp;%20&#48156;&#54364;\&#48156;&#54364;\2015%20Nursing-2015\ppt&#44208;&#44284;.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2015.1.5.%20&#54252;&#47607;%20&#48177;&#50629;\2015716%20&#48177;&#50629;\YUGS\&#52636;&#54032;%20&amp;%20&#48156;&#54364;\&#48156;&#54364;\2015%20Nursing-2015\ppt&#44208;&#44284;.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2015.1.5.%20&#54252;&#47607;%20&#48177;&#50629;\2015716%20&#48177;&#50629;\YUGS\&#52636;&#54032;%20&amp;%20&#48156;&#54364;\&#48156;&#54364;\2015%20Nursing-2015\ppt&#44208;&#4428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view3D>
      <c:rotX val="75"/>
      <c:rotY val="0"/>
      <c:rAngAx val="0"/>
    </c:view3D>
    <c:floor>
      <c:thickness val="0"/>
    </c:floor>
    <c:sideWall>
      <c:thickness val="0"/>
    </c:sideWall>
    <c:backWall>
      <c:thickness val="0"/>
    </c:backWall>
    <c:plotArea>
      <c:layout>
        <c:manualLayout>
          <c:layoutTarget val="inner"/>
          <c:xMode val="edge"/>
          <c:yMode val="edge"/>
          <c:x val="0"/>
          <c:y val="0.14204292928764908"/>
          <c:w val="1"/>
          <c:h val="0.74774509387628008"/>
        </c:manualLayout>
      </c:layout>
      <c:pie3DChart>
        <c:varyColors val="1"/>
        <c:ser>
          <c:idx val="0"/>
          <c:order val="0"/>
          <c:spPr>
            <a:gradFill rotWithShape="1">
              <a:gsLst>
                <a:gs pos="0">
                  <a:schemeClr val="accent3">
                    <a:shade val="51000"/>
                    <a:satMod val="130000"/>
                  </a:schemeClr>
                </a:gs>
                <a:gs pos="80000">
                  <a:schemeClr val="accent3">
                    <a:shade val="93000"/>
                    <a:satMod val="130000"/>
                  </a:schemeClr>
                </a:gs>
                <a:gs pos="100000">
                  <a:schemeClr val="accent3">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explosion val="13"/>
          <c:dPt>
            <c:idx val="0"/>
            <c:bubble3D val="0"/>
            <c:explosion val="0"/>
            <c:spPr>
              <a:solidFill>
                <a:srgbClr val="7030A0"/>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dPt>
          <c:dLbls>
            <c:dLbl>
              <c:idx val="0"/>
              <c:layout>
                <c:manualLayout>
                  <c:x val="-0.23706245786168836"/>
                  <c:y val="2.5644474833077424E-3"/>
                </c:manualLayout>
              </c:layout>
              <c:tx>
                <c:rich>
                  <a:bodyPr/>
                  <a:lstStyle/>
                  <a:p>
                    <a:pPr>
                      <a:defRPr sz="2000" b="1">
                        <a:solidFill>
                          <a:srgbClr val="92D050"/>
                        </a:solidFill>
                        <a:effectLst>
                          <a:outerShdw blurRad="38100" dist="38100" dir="2700000" algn="tl">
                            <a:srgbClr val="000000">
                              <a:alpha val="43137"/>
                            </a:srgbClr>
                          </a:outerShdw>
                        </a:effectLst>
                        <a:latin typeface="Franklin Gothic Medium" pitchFamily="34" charset="0"/>
                      </a:defRPr>
                    </a:pPr>
                    <a:r>
                      <a:rPr lang="en-US" altLang="en-US" sz="2000" dirty="0" smtClean="0"/>
                      <a:t>No</a:t>
                    </a:r>
                  </a:p>
                  <a:p>
                    <a:pPr>
                      <a:defRPr sz="2000" b="1">
                        <a:solidFill>
                          <a:srgbClr val="92D050"/>
                        </a:solidFill>
                        <a:effectLst>
                          <a:outerShdw blurRad="38100" dist="38100" dir="2700000" algn="tl">
                            <a:srgbClr val="000000">
                              <a:alpha val="43137"/>
                            </a:srgbClr>
                          </a:outerShdw>
                        </a:effectLst>
                        <a:latin typeface="Franklin Gothic Medium" pitchFamily="34" charset="0"/>
                      </a:defRPr>
                    </a:pPr>
                    <a:r>
                      <a:rPr lang="en-US" altLang="en-US" sz="2000" dirty="0" smtClean="0"/>
                      <a:t>46%</a:t>
                    </a:r>
                  </a:p>
                  <a:p>
                    <a:pPr>
                      <a:defRPr sz="2000" b="1">
                        <a:solidFill>
                          <a:srgbClr val="92D050"/>
                        </a:solidFill>
                        <a:effectLst>
                          <a:outerShdw blurRad="38100" dist="38100" dir="2700000" algn="tl">
                            <a:srgbClr val="000000">
                              <a:alpha val="43137"/>
                            </a:srgbClr>
                          </a:outerShdw>
                        </a:effectLst>
                        <a:latin typeface="Franklin Gothic Medium" pitchFamily="34" charset="0"/>
                      </a:defRPr>
                    </a:pPr>
                    <a:r>
                      <a:rPr lang="en-US" altLang="en-US" sz="2000" dirty="0" smtClean="0"/>
                      <a:t>(62)</a:t>
                    </a:r>
                    <a:endParaRPr lang="en-US" altLang="en-US" sz="2000" dirty="0"/>
                  </a:p>
                </c:rich>
              </c:tx>
              <c:spPr/>
              <c:showLegendKey val="0"/>
              <c:showVal val="0"/>
              <c:showCatName val="1"/>
              <c:showSerName val="0"/>
              <c:showPercent val="1"/>
              <c:showBubbleSize val="0"/>
              <c:extLst>
                <c:ext xmlns:c15="http://schemas.microsoft.com/office/drawing/2012/chart" uri="{CE6537A1-D6FC-4f65-9D91-7224C49458BB}">
                  <c15:layout/>
                </c:ext>
              </c:extLst>
            </c:dLbl>
            <c:dLbl>
              <c:idx val="1"/>
              <c:layout>
                <c:manualLayout>
                  <c:x val="0.22452733059678415"/>
                  <c:y val="-9.5103875456787855E-3"/>
                </c:manualLayout>
              </c:layout>
              <c:tx>
                <c:rich>
                  <a:bodyPr/>
                  <a:lstStyle/>
                  <a:p>
                    <a:pPr>
                      <a:defRPr sz="2000" b="1">
                        <a:solidFill>
                          <a:srgbClr val="7030A0"/>
                        </a:solidFill>
                        <a:effectLst>
                          <a:outerShdw blurRad="38100" dist="38100" dir="2700000" algn="tl">
                            <a:srgbClr val="000000">
                              <a:alpha val="43137"/>
                            </a:srgbClr>
                          </a:outerShdw>
                        </a:effectLst>
                        <a:latin typeface="Franklin Gothic Medium" pitchFamily="34" charset="0"/>
                      </a:defRPr>
                    </a:pPr>
                    <a:r>
                      <a:rPr lang="en-US" altLang="en-US" sz="2000" dirty="0" smtClean="0">
                        <a:solidFill>
                          <a:srgbClr val="7030A0"/>
                        </a:solidFill>
                      </a:rPr>
                      <a:t>Yes</a:t>
                    </a:r>
                  </a:p>
                  <a:p>
                    <a:pPr>
                      <a:defRPr sz="2000" b="1">
                        <a:solidFill>
                          <a:srgbClr val="7030A0"/>
                        </a:solidFill>
                        <a:effectLst>
                          <a:outerShdw blurRad="38100" dist="38100" dir="2700000" algn="tl">
                            <a:srgbClr val="000000">
                              <a:alpha val="43137"/>
                            </a:srgbClr>
                          </a:outerShdw>
                        </a:effectLst>
                        <a:latin typeface="Franklin Gothic Medium" pitchFamily="34" charset="0"/>
                      </a:defRPr>
                    </a:pPr>
                    <a:r>
                      <a:rPr lang="en-US" altLang="en-US" sz="2000" dirty="0" smtClean="0">
                        <a:solidFill>
                          <a:srgbClr val="7030A0"/>
                        </a:solidFill>
                      </a:rPr>
                      <a:t>54%</a:t>
                    </a:r>
                  </a:p>
                  <a:p>
                    <a:pPr>
                      <a:defRPr sz="2000" b="1">
                        <a:solidFill>
                          <a:srgbClr val="7030A0"/>
                        </a:solidFill>
                        <a:effectLst>
                          <a:outerShdw blurRad="38100" dist="38100" dir="2700000" algn="tl">
                            <a:srgbClr val="000000">
                              <a:alpha val="43137"/>
                            </a:srgbClr>
                          </a:outerShdw>
                        </a:effectLst>
                        <a:latin typeface="Franklin Gothic Medium" pitchFamily="34" charset="0"/>
                      </a:defRPr>
                    </a:pPr>
                    <a:r>
                      <a:rPr lang="en-US" altLang="en-US" sz="2000" dirty="0" smtClean="0">
                        <a:solidFill>
                          <a:srgbClr val="7030A0"/>
                        </a:solidFill>
                      </a:rPr>
                      <a:t>(72)</a:t>
                    </a:r>
                  </a:p>
                  <a:p>
                    <a:pPr>
                      <a:defRPr sz="2000" b="1">
                        <a:solidFill>
                          <a:srgbClr val="7030A0"/>
                        </a:solidFill>
                        <a:effectLst>
                          <a:outerShdw blurRad="38100" dist="38100" dir="2700000" algn="tl">
                            <a:srgbClr val="000000">
                              <a:alpha val="43137"/>
                            </a:srgbClr>
                          </a:outerShdw>
                        </a:effectLst>
                        <a:latin typeface="Franklin Gothic Medium" pitchFamily="34" charset="0"/>
                      </a:defRPr>
                    </a:pPr>
                    <a:endParaRPr lang="en-US" altLang="en-US" sz="2000" dirty="0" smtClean="0">
                      <a:solidFill>
                        <a:srgbClr val="7030A0"/>
                      </a:solidFill>
                    </a:endParaRPr>
                  </a:p>
                </c:rich>
              </c:tx>
              <c:spPr/>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a:lstStyle/>
              <a:p>
                <a:pPr>
                  <a:defRPr sz="2800" b="1">
                    <a:solidFill>
                      <a:schemeClr val="bg1"/>
                    </a:solidFill>
                    <a:effectLst>
                      <a:outerShdw blurRad="38100" dist="38100" dir="2700000" algn="tl">
                        <a:srgbClr val="000000">
                          <a:alpha val="43137"/>
                        </a:srgbClr>
                      </a:outerShdw>
                    </a:effectLst>
                    <a:latin typeface="Franklin Gothic Medium" pitchFamily="34" charset="0"/>
                  </a:defRPr>
                </a:pPr>
                <a:endParaRPr lang="ko-KR"/>
              </a:p>
            </c:txPr>
            <c:showLegendKey val="0"/>
            <c:showVal val="0"/>
            <c:showCatName val="1"/>
            <c:showSerName val="0"/>
            <c:showPercent val="1"/>
            <c:showBubbleSize val="0"/>
            <c:showLeaderLines val="1"/>
            <c:extLst>
              <c:ext xmlns:c15="http://schemas.microsoft.com/office/drawing/2012/chart" uri="{CE6537A1-D6FC-4f65-9D91-7224C49458BB}"/>
            </c:extLst>
          </c:dLbls>
          <c:cat>
            <c:strRef>
              <c:f>'Sheet2 (2)'!$F$33:$F$34</c:f>
              <c:strCache>
                <c:ptCount val="2"/>
                <c:pt idx="0">
                  <c:v>No</c:v>
                </c:pt>
                <c:pt idx="1">
                  <c:v>Yes</c:v>
                </c:pt>
              </c:strCache>
            </c:strRef>
          </c:cat>
          <c:val>
            <c:numRef>
              <c:f>'Sheet2 (2)'!$G$33:$G$34</c:f>
              <c:numCache>
                <c:formatCode>0</c:formatCode>
                <c:ptCount val="2"/>
                <c:pt idx="0">
                  <c:v>46.268656716417908</c:v>
                </c:pt>
                <c:pt idx="1">
                  <c:v>53.731343283582092</c:v>
                </c:pt>
              </c:numCache>
            </c:numRef>
          </c:val>
        </c:ser>
        <c:dLbls>
          <c:showLegendKey val="0"/>
          <c:showVal val="0"/>
          <c:showCatName val="1"/>
          <c:showSerName val="0"/>
          <c:showPercent val="1"/>
          <c:showBubbleSize val="0"/>
          <c:showLeaderLines val="1"/>
        </c:dLbls>
      </c:pie3DChart>
    </c:plotArea>
    <c:plotVisOnly val="1"/>
    <c:dispBlanksAs val="gap"/>
    <c:showDLblsOverMax val="0"/>
  </c:chart>
  <c:spPr>
    <a:ln>
      <a:solidFill>
        <a:srgbClr val="0000FF"/>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plotArea>
      <c:layout>
        <c:manualLayout>
          <c:layoutTarget val="inner"/>
          <c:xMode val="edge"/>
          <c:yMode val="edge"/>
          <c:x val="0.49713426380119724"/>
          <c:y val="3.2456361063425587E-2"/>
          <c:w val="0.50286573619880282"/>
          <c:h val="0.93508727787314883"/>
        </c:manualLayout>
      </c:layout>
      <c:barChart>
        <c:barDir val="bar"/>
        <c:grouping val="clustered"/>
        <c:varyColors val="0"/>
        <c:ser>
          <c:idx val="0"/>
          <c:order val="0"/>
          <c:invertIfNegative val="0"/>
          <c:dLbls>
            <c:dLbl>
              <c:idx val="6"/>
              <c:layout>
                <c:manualLayout>
                  <c:x val="-4.7828960623960803E-2"/>
                  <c:y val="-3.1929379252641338E-3"/>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200">
                    <a:latin typeface="Franklin Gothic Medium Cond" pitchFamily="34" charset="0"/>
                  </a:defRPr>
                </a:pPr>
                <a:endParaRPr lang="ko-K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Sheet3!$A$1:$A$7</c:f>
              <c:strCache>
                <c:ptCount val="7"/>
                <c:pt idx="0">
                  <c:v>Others (felt bother some, etc.)</c:v>
                </c:pt>
                <c:pt idx="1">
                  <c:v>Learned from books</c:v>
                </c:pt>
                <c:pt idx="2">
                  <c:v>Did not feel the need</c:v>
                </c:pt>
                <c:pt idx="3">
                  <c:v>Far from education institute</c:v>
                </c:pt>
                <c:pt idx="4">
                  <c:v>Participated in non-medical institute events</c:v>
                </c:pt>
                <c:pt idx="5">
                  <c:v>Don't know where education is offered</c:v>
                </c:pt>
                <c:pt idx="6">
                  <c:v>Difficult to meet the time due to job</c:v>
                </c:pt>
              </c:strCache>
            </c:strRef>
          </c:cat>
          <c:val>
            <c:numRef>
              <c:f>Sheet3!$B$1:$B$7</c:f>
              <c:numCache>
                <c:formatCode>0.0_);[Red]\(0.0\)</c:formatCode>
                <c:ptCount val="7"/>
                <c:pt idx="0">
                  <c:v>11.5</c:v>
                </c:pt>
                <c:pt idx="1">
                  <c:v>3.3</c:v>
                </c:pt>
                <c:pt idx="2">
                  <c:v>6.6</c:v>
                </c:pt>
                <c:pt idx="3">
                  <c:v>9.8000000000000007</c:v>
                </c:pt>
                <c:pt idx="4">
                  <c:v>11.5</c:v>
                </c:pt>
                <c:pt idx="5">
                  <c:v>21.3</c:v>
                </c:pt>
                <c:pt idx="6">
                  <c:v>36.1</c:v>
                </c:pt>
              </c:numCache>
            </c:numRef>
          </c:val>
        </c:ser>
        <c:dLbls>
          <c:showLegendKey val="0"/>
          <c:showVal val="1"/>
          <c:showCatName val="0"/>
          <c:showSerName val="0"/>
          <c:showPercent val="0"/>
          <c:showBubbleSize val="0"/>
        </c:dLbls>
        <c:gapWidth val="150"/>
        <c:overlap val="-25"/>
        <c:axId val="424873704"/>
        <c:axId val="424879976"/>
      </c:barChart>
      <c:catAx>
        <c:axId val="424873704"/>
        <c:scaling>
          <c:orientation val="minMax"/>
        </c:scaling>
        <c:delete val="0"/>
        <c:axPos val="l"/>
        <c:numFmt formatCode="General" sourceLinked="0"/>
        <c:majorTickMark val="none"/>
        <c:minorTickMark val="none"/>
        <c:tickLblPos val="nextTo"/>
        <c:txPr>
          <a:bodyPr/>
          <a:lstStyle/>
          <a:p>
            <a:pPr>
              <a:defRPr sz="1000" b="1">
                <a:effectLst/>
                <a:latin typeface="Franklin Gothic Book" pitchFamily="34" charset="0"/>
              </a:defRPr>
            </a:pPr>
            <a:endParaRPr lang="ko-KR"/>
          </a:p>
        </c:txPr>
        <c:crossAx val="424879976"/>
        <c:crosses val="autoZero"/>
        <c:auto val="1"/>
        <c:lblAlgn val="ctr"/>
        <c:lblOffset val="100"/>
        <c:noMultiLvlLbl val="0"/>
      </c:catAx>
      <c:valAx>
        <c:axId val="424879976"/>
        <c:scaling>
          <c:orientation val="minMax"/>
        </c:scaling>
        <c:delete val="1"/>
        <c:axPos val="b"/>
        <c:numFmt formatCode="0.0_);[Red]\(0.0\)" sourceLinked="1"/>
        <c:majorTickMark val="out"/>
        <c:minorTickMark val="none"/>
        <c:tickLblPos val="nextTo"/>
        <c:crossAx val="424873704"/>
        <c:crosses val="autoZero"/>
        <c:crossBetween val="between"/>
      </c:valAx>
    </c:plotArea>
    <c:plotVisOnly val="1"/>
    <c:dispBlanksAs val="gap"/>
    <c:showDLblsOverMax val="0"/>
  </c:chart>
  <c:spPr>
    <a:ln>
      <a:solidFill>
        <a:srgbClr val="0000FF"/>
      </a:solid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37"/>
    </mc:Choice>
    <mc:Fallback>
      <c:style val="37"/>
    </mc:Fallback>
  </mc:AlternateContent>
  <c:chart>
    <c:title>
      <c:tx>
        <c:rich>
          <a:bodyPr/>
          <a:lstStyle/>
          <a:p>
            <a:pPr>
              <a:defRPr>
                <a:solidFill>
                  <a:schemeClr val="dk1"/>
                </a:solidFill>
                <a:latin typeface="Franklin Gothic Medium" pitchFamily="34" charset="0"/>
                <a:ea typeface="+mn-ea"/>
                <a:cs typeface="+mn-cs"/>
              </a:defRPr>
            </a:pPr>
            <a:r>
              <a:rPr lang="en-US" altLang="ko-KR" sz="2000" dirty="0" smtClean="0">
                <a:solidFill>
                  <a:schemeClr val="dk1"/>
                </a:solidFill>
                <a:effectLst>
                  <a:outerShdw blurRad="38100" dist="38100" dir="2700000" algn="tl">
                    <a:srgbClr val="000000">
                      <a:alpha val="43137"/>
                    </a:srgbClr>
                  </a:outerShdw>
                </a:effectLst>
                <a:latin typeface="Franklin Gothic Medium" pitchFamily="34" charset="0"/>
                <a:ea typeface="+mn-ea"/>
                <a:cs typeface="+mn-cs"/>
              </a:rPr>
              <a:t>Prenatal care and childbirth (15 items)</a:t>
            </a:r>
            <a:endParaRPr lang="ko-KR" altLang="ko-KR" sz="2000" dirty="0">
              <a:effectLst>
                <a:outerShdw blurRad="38100" dist="38100" dir="2700000" algn="tl">
                  <a:srgbClr val="000000">
                    <a:alpha val="43137"/>
                  </a:srgbClr>
                </a:outerShdw>
              </a:effectLst>
              <a:latin typeface="Franklin Gothic Medium" pitchFamily="34" charset="0"/>
            </a:endParaRPr>
          </a:p>
        </c:rich>
      </c:tx>
      <c:layout/>
      <c:overlay val="0"/>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itle>
    <c:autoTitleDeleted val="0"/>
    <c:plotArea>
      <c:layout/>
      <c:barChart>
        <c:barDir val="bar"/>
        <c:grouping val="stacked"/>
        <c:varyColors val="0"/>
        <c:ser>
          <c:idx val="0"/>
          <c:order val="0"/>
          <c:invertIfNegative val="0"/>
          <c:dPt>
            <c:idx val="0"/>
            <c:invertIfNegative val="0"/>
            <c:bubble3D val="0"/>
            <c:spPr>
              <a:solidFill>
                <a:srgbClr val="FFC000"/>
              </a:solidFill>
            </c:spPr>
          </c:dPt>
          <c:dLbls>
            <c:spPr>
              <a:noFill/>
              <a:ln>
                <a:noFill/>
              </a:ln>
              <a:effectLst/>
            </c:spPr>
            <c:txPr>
              <a:bodyPr/>
              <a:lstStyle/>
              <a:p>
                <a:pPr>
                  <a:defRPr sz="1200">
                    <a:latin typeface="Franklin Gothic Medium" pitchFamily="34" charset="0"/>
                  </a:defRPr>
                </a:pPr>
                <a:endParaRPr lang="ko-K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Sheet2!$B$2:$B$17</c:f>
              <c:strCache>
                <c:ptCount val="16"/>
                <c:pt idx="0">
                  <c:v>Subtotal</c:v>
                </c:pt>
                <c:pt idx="1">
                  <c:v>Pain relieve method of childbirth</c:v>
                </c:pt>
                <c:pt idx="2">
                  <c:v>Screening of depression</c:v>
                </c:pt>
                <c:pt idx="3">
                  <c:v>Management of Stress</c:v>
                </c:pt>
                <c:pt idx="4">
                  <c:v>Readiness to Become a Parent</c:v>
                </c:pt>
                <c:pt idx="5">
                  <c:v>Oral care during pregnancy</c:v>
                </c:pt>
                <c:pt idx="6">
                  <c:v> Lamaze method of childbirth </c:v>
                </c:pt>
                <c:pt idx="7">
                  <c:v>Sexual activity during pregnancy</c:v>
                </c:pt>
                <c:pt idx="8">
                  <c:v>Taekyo</c:v>
                </c:pt>
                <c:pt idx="9">
                  <c:v>Signs of risk during pregnancy</c:v>
                </c:pt>
                <c:pt idx="10">
                  <c:v>Exercise during pregnancy</c:v>
                </c:pt>
                <c:pt idx="11">
                  <c:v>Nutrition during pregnancy</c:v>
                </c:pt>
                <c:pt idx="12">
                  <c:v>Understanding the stages of labor</c:v>
                </c:pt>
                <c:pt idx="13">
                  <c:v>Physical and emotional changes during pregnancy</c:v>
                </c:pt>
                <c:pt idx="14">
                  <c:v>The importance of breastfeeding and preparation</c:v>
                </c:pt>
                <c:pt idx="15">
                  <c:v>Overview of Prenatal Care</c:v>
                </c:pt>
              </c:strCache>
            </c:strRef>
          </c:cat>
          <c:val>
            <c:numRef>
              <c:f>Sheet2!$C$2:$C$17</c:f>
              <c:numCache>
                <c:formatCode>0.0</c:formatCode>
                <c:ptCount val="16"/>
                <c:pt idx="0">
                  <c:v>41.017333333333326</c:v>
                </c:pt>
                <c:pt idx="1">
                  <c:v>23.61</c:v>
                </c:pt>
                <c:pt idx="2">
                  <c:v>25</c:v>
                </c:pt>
                <c:pt idx="3">
                  <c:v>26.39</c:v>
                </c:pt>
                <c:pt idx="4">
                  <c:v>29.17</c:v>
                </c:pt>
                <c:pt idx="5">
                  <c:v>33.33</c:v>
                </c:pt>
                <c:pt idx="6">
                  <c:v>34.72</c:v>
                </c:pt>
                <c:pt idx="7">
                  <c:v>36.11</c:v>
                </c:pt>
                <c:pt idx="8">
                  <c:v>37.5</c:v>
                </c:pt>
                <c:pt idx="9">
                  <c:v>44.44</c:v>
                </c:pt>
                <c:pt idx="10">
                  <c:v>45.83</c:v>
                </c:pt>
                <c:pt idx="11">
                  <c:v>47.22</c:v>
                </c:pt>
                <c:pt idx="12">
                  <c:v>51.39</c:v>
                </c:pt>
                <c:pt idx="13">
                  <c:v>56.94</c:v>
                </c:pt>
                <c:pt idx="14">
                  <c:v>59.72</c:v>
                </c:pt>
                <c:pt idx="15">
                  <c:v>63.89</c:v>
                </c:pt>
              </c:numCache>
            </c:numRef>
          </c:val>
        </c:ser>
        <c:dLbls>
          <c:showLegendKey val="0"/>
          <c:showVal val="1"/>
          <c:showCatName val="0"/>
          <c:showSerName val="0"/>
          <c:showPercent val="0"/>
          <c:showBubbleSize val="0"/>
        </c:dLbls>
        <c:gapWidth val="95"/>
        <c:overlap val="100"/>
        <c:axId val="424882328"/>
        <c:axId val="424874880"/>
      </c:barChart>
      <c:catAx>
        <c:axId val="424882328"/>
        <c:scaling>
          <c:orientation val="minMax"/>
        </c:scaling>
        <c:delete val="0"/>
        <c:axPos val="l"/>
        <c:numFmt formatCode="General" sourceLinked="0"/>
        <c:majorTickMark val="none"/>
        <c:minorTickMark val="none"/>
        <c:tickLblPos val="nextTo"/>
        <c:txPr>
          <a:bodyPr/>
          <a:lstStyle/>
          <a:p>
            <a:pPr>
              <a:defRPr sz="1400">
                <a:latin typeface="Franklin Gothic Medium" pitchFamily="34" charset="0"/>
              </a:defRPr>
            </a:pPr>
            <a:endParaRPr lang="ko-KR"/>
          </a:p>
        </c:txPr>
        <c:crossAx val="424874880"/>
        <c:crosses val="autoZero"/>
        <c:auto val="1"/>
        <c:lblAlgn val="ctr"/>
        <c:lblOffset val="100"/>
        <c:noMultiLvlLbl val="0"/>
      </c:catAx>
      <c:valAx>
        <c:axId val="424874880"/>
        <c:scaling>
          <c:orientation val="minMax"/>
        </c:scaling>
        <c:delete val="1"/>
        <c:axPos val="b"/>
        <c:numFmt formatCode="0.0" sourceLinked="1"/>
        <c:majorTickMark val="out"/>
        <c:minorTickMark val="none"/>
        <c:tickLblPos val="nextTo"/>
        <c:crossAx val="424882328"/>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37"/>
    </mc:Choice>
    <mc:Fallback>
      <c:style val="37"/>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a:solidFill>
                  <a:schemeClr val="dk1"/>
                </a:solidFill>
                <a:latin typeface="Franklin Gothic Medium" pitchFamily="34" charset="0"/>
                <a:ea typeface="+mn-ea"/>
                <a:cs typeface="+mn-cs"/>
              </a:defRPr>
            </a:pPr>
            <a:r>
              <a:rPr lang="en-US" altLang="ko-KR" sz="2400" dirty="0" smtClean="0">
                <a:solidFill>
                  <a:schemeClr val="dk1"/>
                </a:solidFill>
                <a:effectLst>
                  <a:outerShdw blurRad="38100" dist="38100" dir="2700000" algn="tl">
                    <a:srgbClr val="000000">
                      <a:alpha val="43137"/>
                    </a:srgbClr>
                  </a:outerShdw>
                </a:effectLst>
                <a:latin typeface="Franklin Gothic Medium" pitchFamily="34" charset="0"/>
                <a:ea typeface="+mn-ea"/>
                <a:cs typeface="+mn-cs"/>
              </a:rPr>
              <a:t>Self-care of </a:t>
            </a:r>
            <a:r>
              <a:rPr lang="en-US" altLang="ko-KR" sz="2400" dirty="0" err="1" smtClean="0">
                <a:solidFill>
                  <a:schemeClr val="dk1"/>
                </a:solidFill>
                <a:effectLst>
                  <a:outerShdw blurRad="38100" dist="38100" dir="2700000" algn="tl">
                    <a:srgbClr val="000000">
                      <a:alpha val="43137"/>
                    </a:srgbClr>
                  </a:outerShdw>
                </a:effectLst>
                <a:latin typeface="Franklin Gothic Medium" pitchFamily="34" charset="0"/>
                <a:ea typeface="+mn-ea"/>
                <a:cs typeface="+mn-cs"/>
              </a:rPr>
              <a:t>puerperium</a:t>
            </a:r>
            <a:r>
              <a:rPr lang="en-US" altLang="ko-KR" sz="2400" dirty="0" smtClean="0">
                <a:solidFill>
                  <a:schemeClr val="dk1"/>
                </a:solidFill>
                <a:effectLst>
                  <a:outerShdw blurRad="38100" dist="38100" dir="2700000" algn="tl">
                    <a:srgbClr val="000000">
                      <a:alpha val="43137"/>
                    </a:srgbClr>
                  </a:outerShdw>
                </a:effectLst>
                <a:latin typeface="Franklin Gothic Medium" pitchFamily="34" charset="0"/>
                <a:ea typeface="+mn-ea"/>
                <a:cs typeface="+mn-cs"/>
              </a:rPr>
              <a:t> </a:t>
            </a:r>
            <a:r>
              <a:rPr lang="en-US" altLang="ko-KR" sz="2400" b="1" i="0" baseline="0" dirty="0" smtClean="0">
                <a:solidFill>
                  <a:schemeClr val="dk1"/>
                </a:solidFill>
                <a:effectLst>
                  <a:outerShdw blurRad="38100" dist="38100" dir="2700000" algn="tl">
                    <a:srgbClr val="000000">
                      <a:alpha val="43137"/>
                    </a:srgbClr>
                  </a:outerShdw>
                </a:effectLst>
                <a:latin typeface="Franklin Gothic Medium" pitchFamily="34" charset="0"/>
                <a:ea typeface="+mn-ea"/>
                <a:cs typeface="+mn-cs"/>
              </a:rPr>
              <a:t>(10 items)</a:t>
            </a:r>
            <a:r>
              <a:rPr lang="en-US" altLang="ko-KR" sz="2400" dirty="0" smtClean="0">
                <a:solidFill>
                  <a:schemeClr val="dk1"/>
                </a:solidFill>
                <a:effectLst>
                  <a:outerShdw blurRad="38100" dist="38100" dir="2700000" algn="tl">
                    <a:srgbClr val="000000">
                      <a:alpha val="43137"/>
                    </a:srgbClr>
                  </a:outerShdw>
                </a:effectLst>
                <a:latin typeface="Franklin Gothic Medium" pitchFamily="34" charset="0"/>
                <a:ea typeface="+mn-ea"/>
                <a:cs typeface="+mn-cs"/>
              </a:rPr>
              <a:t>  </a:t>
            </a:r>
            <a:endParaRPr lang="ko-KR" sz="2400" dirty="0">
              <a:effectLst>
                <a:outerShdw blurRad="38100" dist="38100" dir="2700000" algn="tl">
                  <a:srgbClr val="000000">
                    <a:alpha val="43137"/>
                  </a:srgbClr>
                </a:outerShdw>
              </a:effectLst>
              <a:latin typeface="Franklin Gothic Medium" pitchFamily="34" charset="0"/>
            </a:endParaRPr>
          </a:p>
        </c:rich>
      </c:tx>
      <c:layout/>
      <c:overlay val="0"/>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itle>
    <c:autoTitleDeleted val="0"/>
    <c:plotArea>
      <c:layout/>
      <c:barChart>
        <c:barDir val="bar"/>
        <c:grouping val="stacked"/>
        <c:varyColors val="0"/>
        <c:ser>
          <c:idx val="0"/>
          <c:order val="0"/>
          <c:invertIfNegative val="0"/>
          <c:dPt>
            <c:idx val="0"/>
            <c:invertIfNegative val="0"/>
            <c:bubble3D val="0"/>
            <c:spPr>
              <a:solidFill>
                <a:srgbClr val="FFC000"/>
              </a:solidFill>
            </c:spPr>
          </c:dPt>
          <c:dLbls>
            <c:spPr>
              <a:noFill/>
              <a:ln>
                <a:noFill/>
              </a:ln>
              <a:effectLst/>
            </c:spPr>
            <c:txPr>
              <a:bodyPr/>
              <a:lstStyle/>
              <a:p>
                <a:pPr>
                  <a:defRPr sz="1400">
                    <a:latin typeface="Franklin Gothic Medium" pitchFamily="34" charset="0"/>
                  </a:defRPr>
                </a:pPr>
                <a:endParaRPr lang="ko-K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Sheet4!$B$1:$B$11</c:f>
              <c:strCache>
                <c:ptCount val="11"/>
                <c:pt idx="0">
                  <c:v>Subtotal</c:v>
                </c:pt>
                <c:pt idx="1">
                  <c:v>Exercise during puerperium</c:v>
                </c:pt>
                <c:pt idx="2">
                  <c:v>Nutrition during puerperium</c:v>
                </c:pt>
                <c:pt idx="3">
                  <c:v>Signs of risk during puerperium</c:v>
                </c:pt>
                <c:pt idx="4">
                  <c:v>Personal hygiene(shower and bath)</c:v>
                </c:pt>
                <c:pt idx="5">
                  <c:v>Prevention and Coping of Postpartum Depression</c:v>
                </c:pt>
                <c:pt idx="6">
                  <c:v>Perineal care(sitz bath)</c:v>
                </c:pt>
                <c:pt idx="7">
                  <c:v>Lochia</c:v>
                </c:pt>
                <c:pt idx="8">
                  <c:v>Contraception</c:v>
                </c:pt>
                <c:pt idx="9">
                  <c:v>Meaning and importance of puerperium</c:v>
                </c:pt>
                <c:pt idx="10">
                  <c:v>Preparing for breast feeding</c:v>
                </c:pt>
              </c:strCache>
            </c:strRef>
          </c:cat>
          <c:val>
            <c:numRef>
              <c:f>Sheet4!$C$1:$C$11</c:f>
              <c:numCache>
                <c:formatCode>0.0</c:formatCode>
                <c:ptCount val="11"/>
                <c:pt idx="0">
                  <c:v>22.777000000000001</c:v>
                </c:pt>
                <c:pt idx="1">
                  <c:v>16.670000000000002</c:v>
                </c:pt>
                <c:pt idx="2">
                  <c:v>18.059999999999999</c:v>
                </c:pt>
                <c:pt idx="3">
                  <c:v>19.440000000000001</c:v>
                </c:pt>
                <c:pt idx="4">
                  <c:v>20.83</c:v>
                </c:pt>
                <c:pt idx="5">
                  <c:v>20.83</c:v>
                </c:pt>
                <c:pt idx="6">
                  <c:v>22.22</c:v>
                </c:pt>
                <c:pt idx="7">
                  <c:v>22.22</c:v>
                </c:pt>
                <c:pt idx="8">
                  <c:v>23.61</c:v>
                </c:pt>
                <c:pt idx="9">
                  <c:v>29.17</c:v>
                </c:pt>
                <c:pt idx="10">
                  <c:v>34.72</c:v>
                </c:pt>
              </c:numCache>
            </c:numRef>
          </c:val>
        </c:ser>
        <c:dLbls>
          <c:showLegendKey val="0"/>
          <c:showVal val="1"/>
          <c:showCatName val="0"/>
          <c:showSerName val="0"/>
          <c:showPercent val="0"/>
          <c:showBubbleSize val="0"/>
        </c:dLbls>
        <c:gapWidth val="95"/>
        <c:overlap val="100"/>
        <c:axId val="424882720"/>
        <c:axId val="424887816"/>
      </c:barChart>
      <c:catAx>
        <c:axId val="424882720"/>
        <c:scaling>
          <c:orientation val="minMax"/>
        </c:scaling>
        <c:delete val="0"/>
        <c:axPos val="l"/>
        <c:numFmt formatCode="General" sourceLinked="0"/>
        <c:majorTickMark val="none"/>
        <c:minorTickMark val="none"/>
        <c:tickLblPos val="nextTo"/>
        <c:txPr>
          <a:bodyPr/>
          <a:lstStyle/>
          <a:p>
            <a:pPr>
              <a:defRPr sz="1400">
                <a:latin typeface="Franklin Gothic Medium" pitchFamily="34" charset="0"/>
              </a:defRPr>
            </a:pPr>
            <a:endParaRPr lang="ko-KR"/>
          </a:p>
        </c:txPr>
        <c:crossAx val="424887816"/>
        <c:crosses val="autoZero"/>
        <c:auto val="1"/>
        <c:lblAlgn val="ctr"/>
        <c:lblOffset val="100"/>
        <c:noMultiLvlLbl val="0"/>
      </c:catAx>
      <c:valAx>
        <c:axId val="424887816"/>
        <c:scaling>
          <c:orientation val="minMax"/>
        </c:scaling>
        <c:delete val="1"/>
        <c:axPos val="b"/>
        <c:numFmt formatCode="0.0" sourceLinked="1"/>
        <c:majorTickMark val="out"/>
        <c:minorTickMark val="none"/>
        <c:tickLblPos val="nextTo"/>
        <c:crossAx val="424882720"/>
        <c:crosses val="autoZero"/>
        <c:crossBetween val="between"/>
      </c:valAx>
    </c:plotArea>
    <c:plotVisOnly val="1"/>
    <c:dispBlanksAs val="gap"/>
    <c:showDLblsOverMax val="0"/>
  </c:chart>
  <c:txPr>
    <a:bodyPr/>
    <a:lstStyle/>
    <a:p>
      <a:pPr>
        <a:defRPr sz="1800"/>
      </a:pPr>
      <a:endParaRPr lang="ko-K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ko-KR"/>
  <c:roundedCorners val="0"/>
  <mc:AlternateContent xmlns:mc="http://schemas.openxmlformats.org/markup-compatibility/2006">
    <mc:Choice xmlns:c14="http://schemas.microsoft.com/office/drawing/2007/8/2/chart" Requires="c14">
      <c14:style val="137"/>
    </mc:Choice>
    <mc:Fallback>
      <c:style val="37"/>
    </mc:Fallback>
  </mc:AlternateContent>
  <c:chart>
    <c:title>
      <c:tx>
        <c:rich>
          <a:bodyPr/>
          <a:lstStyle/>
          <a:p>
            <a:pPr marL="0" marR="0" indent="0" algn="ctr" defTabSz="914400" rtl="0" eaLnBrk="1" fontAlgn="auto" latinLnBrk="0" hangingPunct="1">
              <a:lnSpc>
                <a:spcPct val="100000"/>
              </a:lnSpc>
              <a:spcBef>
                <a:spcPts val="0"/>
              </a:spcBef>
              <a:spcAft>
                <a:spcPts val="0"/>
              </a:spcAft>
              <a:buClrTx/>
              <a:buSzTx/>
              <a:buFontTx/>
              <a:buNone/>
              <a:tabLst/>
              <a:defRPr>
                <a:solidFill>
                  <a:schemeClr val="dk1"/>
                </a:solidFill>
                <a:latin typeface="Franklin Gothic Medium" pitchFamily="34" charset="0"/>
                <a:ea typeface="+mn-ea"/>
                <a:cs typeface="+mn-cs"/>
              </a:defRPr>
            </a:pPr>
            <a:r>
              <a:rPr lang="en-US" altLang="ko-KR" sz="2400" dirty="0" smtClean="0">
                <a:solidFill>
                  <a:schemeClr val="dk1"/>
                </a:solidFill>
                <a:effectLst>
                  <a:outerShdw blurRad="38100" dist="38100" dir="2700000" algn="tl">
                    <a:srgbClr val="000000">
                      <a:alpha val="43137"/>
                    </a:srgbClr>
                  </a:outerShdw>
                </a:effectLst>
                <a:latin typeface="Franklin Gothic Medium" pitchFamily="34" charset="0"/>
                <a:ea typeface="+mn-ea"/>
                <a:cs typeface="+mn-cs"/>
              </a:rPr>
              <a:t>Newborn care </a:t>
            </a:r>
            <a:r>
              <a:rPr lang="en-US" altLang="ko-KR" sz="2400" b="1" i="0" baseline="0" dirty="0" smtClean="0">
                <a:solidFill>
                  <a:schemeClr val="dk1"/>
                </a:solidFill>
                <a:effectLst>
                  <a:outerShdw blurRad="38100" dist="38100" dir="2700000" algn="tl">
                    <a:srgbClr val="000000">
                      <a:alpha val="43137"/>
                    </a:srgbClr>
                  </a:outerShdw>
                </a:effectLst>
                <a:latin typeface="Franklin Gothic Medium" pitchFamily="34" charset="0"/>
                <a:ea typeface="+mn-ea"/>
                <a:cs typeface="+mn-cs"/>
              </a:rPr>
              <a:t>(10 items) </a:t>
            </a:r>
            <a:endParaRPr lang="ko-KR" altLang="ko-KR" sz="2400" dirty="0" smtClean="0">
              <a:effectLst>
                <a:outerShdw blurRad="38100" dist="38100" dir="2700000" algn="tl">
                  <a:srgbClr val="000000">
                    <a:alpha val="43137"/>
                  </a:srgbClr>
                </a:outerShdw>
              </a:effectLst>
              <a:latin typeface="Franklin Gothic Medium" pitchFamily="34" charset="0"/>
            </a:endParaRPr>
          </a:p>
        </c:rich>
      </c:tx>
      <c:layout/>
      <c:overlay val="0"/>
      <c:spPr>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c:spPr>
    </c:title>
    <c:autoTitleDeleted val="0"/>
    <c:plotArea>
      <c:layout/>
      <c:barChart>
        <c:barDir val="bar"/>
        <c:grouping val="stacked"/>
        <c:varyColors val="0"/>
        <c:ser>
          <c:idx val="0"/>
          <c:order val="0"/>
          <c:invertIfNegative val="0"/>
          <c:dPt>
            <c:idx val="0"/>
            <c:invertIfNegative val="0"/>
            <c:bubble3D val="0"/>
            <c:spPr>
              <a:solidFill>
                <a:srgbClr val="FFC000"/>
              </a:solidFill>
            </c:spPr>
          </c:dPt>
          <c:dLbls>
            <c:spPr>
              <a:noFill/>
              <a:ln>
                <a:noFill/>
              </a:ln>
              <a:effectLst/>
            </c:spPr>
            <c:txPr>
              <a:bodyPr/>
              <a:lstStyle/>
              <a:p>
                <a:pPr>
                  <a:defRPr sz="1400">
                    <a:latin typeface="Franklin Gothic Medium" pitchFamily="34" charset="0"/>
                  </a:defRPr>
                </a:pPr>
                <a:endParaRPr lang="ko-KR"/>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Sheet4!$B$13:$B$23</c:f>
              <c:strCache>
                <c:ptCount val="11"/>
                <c:pt idx="0">
                  <c:v>Subtotal</c:v>
                </c:pt>
                <c:pt idx="1">
                  <c:v>Management and coping with visitors</c:v>
                </c:pt>
                <c:pt idx="2">
                  <c:v>Temperature and humidity of baby’s room</c:v>
                </c:pt>
                <c:pt idx="3">
                  <c:v>Diapering and Change clothes</c:v>
                </c:pt>
                <c:pt idx="4">
                  <c:v>Attachment promotion strategies</c:v>
                </c:pt>
                <c:pt idx="5">
                  <c:v>Adverse symptoms and coping with emergencies</c:v>
                </c:pt>
                <c:pt idx="6">
                  <c:v>Management of temperature</c:v>
                </c:pt>
                <c:pt idx="7">
                  <c:v>Growth and Development</c:v>
                </c:pt>
                <c:pt idx="8">
                  <c:v>Bathing</c:v>
                </c:pt>
                <c:pt idx="9">
                  <c:v>Management of umbilical</c:v>
                </c:pt>
                <c:pt idx="10">
                  <c:v>Breast feeding &amp; belching</c:v>
                </c:pt>
              </c:strCache>
            </c:strRef>
          </c:cat>
          <c:val>
            <c:numRef>
              <c:f>Sheet4!$C$13:$C$23</c:f>
              <c:numCache>
                <c:formatCode>0.0</c:formatCode>
                <c:ptCount val="11"/>
                <c:pt idx="0">
                  <c:v>23.193000000000001</c:v>
                </c:pt>
                <c:pt idx="1">
                  <c:v>15.28</c:v>
                </c:pt>
                <c:pt idx="2">
                  <c:v>19.440000000000001</c:v>
                </c:pt>
                <c:pt idx="3">
                  <c:v>19.440000000000001</c:v>
                </c:pt>
                <c:pt idx="4">
                  <c:v>20.83</c:v>
                </c:pt>
                <c:pt idx="5">
                  <c:v>20.83</c:v>
                </c:pt>
                <c:pt idx="6">
                  <c:v>22.22</c:v>
                </c:pt>
                <c:pt idx="7">
                  <c:v>25</c:v>
                </c:pt>
                <c:pt idx="8">
                  <c:v>27.78</c:v>
                </c:pt>
                <c:pt idx="9">
                  <c:v>29.17</c:v>
                </c:pt>
                <c:pt idx="10">
                  <c:v>31.94</c:v>
                </c:pt>
              </c:numCache>
            </c:numRef>
          </c:val>
        </c:ser>
        <c:dLbls>
          <c:showLegendKey val="0"/>
          <c:showVal val="1"/>
          <c:showCatName val="0"/>
          <c:showSerName val="0"/>
          <c:showPercent val="0"/>
          <c:showBubbleSize val="0"/>
        </c:dLbls>
        <c:gapWidth val="95"/>
        <c:overlap val="100"/>
        <c:axId val="424891736"/>
        <c:axId val="424885856"/>
      </c:barChart>
      <c:catAx>
        <c:axId val="424891736"/>
        <c:scaling>
          <c:orientation val="minMax"/>
        </c:scaling>
        <c:delete val="0"/>
        <c:axPos val="l"/>
        <c:numFmt formatCode="General" sourceLinked="0"/>
        <c:majorTickMark val="none"/>
        <c:minorTickMark val="none"/>
        <c:tickLblPos val="nextTo"/>
        <c:txPr>
          <a:bodyPr/>
          <a:lstStyle/>
          <a:p>
            <a:pPr>
              <a:defRPr sz="1400">
                <a:latin typeface="Franklin Gothic Medium" pitchFamily="34" charset="0"/>
              </a:defRPr>
            </a:pPr>
            <a:endParaRPr lang="ko-KR"/>
          </a:p>
        </c:txPr>
        <c:crossAx val="424885856"/>
        <c:crosses val="autoZero"/>
        <c:auto val="1"/>
        <c:lblAlgn val="ctr"/>
        <c:lblOffset val="100"/>
        <c:noMultiLvlLbl val="0"/>
      </c:catAx>
      <c:valAx>
        <c:axId val="424885856"/>
        <c:scaling>
          <c:orientation val="minMax"/>
        </c:scaling>
        <c:delete val="1"/>
        <c:axPos val="b"/>
        <c:numFmt formatCode="0.0" sourceLinked="1"/>
        <c:majorTickMark val="out"/>
        <c:minorTickMark val="none"/>
        <c:tickLblPos val="nextTo"/>
        <c:crossAx val="424891736"/>
        <c:crosses val="autoZero"/>
        <c:crossBetween val="between"/>
      </c:valAx>
    </c:plotArea>
    <c:plotVisOnly val="1"/>
    <c:dispBlanksAs val="gap"/>
    <c:showDLblsOverMax val="0"/>
  </c:chart>
  <c:txPr>
    <a:bodyPr/>
    <a:lstStyle/>
    <a:p>
      <a:pPr>
        <a:defRPr sz="1800"/>
      </a:pPr>
      <a:endParaRPr lang="ko-KR"/>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16757D7-97C2-4331-9D30-216E483AFFBA}" type="datetimeFigureOut">
              <a:rPr lang="ko-KR" altLang="en-US" smtClean="0"/>
              <a:t>2015-10-06</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FB042A2-AE33-4EFE-B844-F3C2AA7AA34E}" type="slidenum">
              <a:rPr lang="ko-KR" altLang="en-US" smtClean="0"/>
              <a:t>‹#›</a:t>
            </a:fld>
            <a:endParaRPr lang="ko-KR" altLang="en-US"/>
          </a:p>
        </p:txBody>
      </p:sp>
    </p:spTree>
    <p:extLst>
      <p:ext uri="{BB962C8B-B14F-4D97-AF65-F5344CB8AC3E}">
        <p14:creationId xmlns:p14="http://schemas.microsoft.com/office/powerpoint/2010/main" val="30073922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D04377-29F7-49F8-A25F-EF28296D1D9C}" type="datetimeFigureOut">
              <a:rPr lang="ko-KR" altLang="en-US" smtClean="0"/>
              <a:t>2015-10-06</a:t>
            </a:fld>
            <a:endParaRPr lang="ko-KR" altLang="en-US"/>
          </a:p>
        </p:txBody>
      </p:sp>
      <p:sp>
        <p:nvSpPr>
          <p:cNvPr id="4" name="슬라이드 이미지 개체 틀 3"/>
          <p:cNvSpPr>
            <a:spLocks noGrp="1" noRot="1" noChangeAspect="1"/>
          </p:cNvSpPr>
          <p:nvPr>
            <p:ph type="sldImg" idx="2"/>
          </p:nvPr>
        </p:nvSpPr>
        <p:spPr>
          <a:xfrm>
            <a:off x="685800" y="685800"/>
            <a:ext cx="5486400" cy="34290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10224D-1F36-421A-AFA5-4803ED34A1A0}" type="slidenum">
              <a:rPr lang="ko-KR" altLang="en-US" smtClean="0"/>
              <a:t>‹#›</a:t>
            </a:fld>
            <a:endParaRPr lang="ko-KR" altLang="en-US"/>
          </a:p>
        </p:txBody>
      </p:sp>
    </p:spTree>
    <p:extLst>
      <p:ext uri="{BB962C8B-B14F-4D97-AF65-F5344CB8AC3E}">
        <p14:creationId xmlns:p14="http://schemas.microsoft.com/office/powerpoint/2010/main" val="1730908863"/>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I’m</a:t>
            </a:r>
            <a:r>
              <a:rPr lang="en-US" altLang="ko-KR" baseline="0" dirty="0" smtClean="0"/>
              <a:t> delighted to be here and thank you for being with me this afternoon.</a:t>
            </a:r>
          </a:p>
          <a:p>
            <a:r>
              <a:rPr lang="en-US" altLang="ko-KR" baseline="0" dirty="0" smtClean="0"/>
              <a:t>My name is </a:t>
            </a:r>
            <a:r>
              <a:rPr lang="en-US" altLang="ko-KR" baseline="0" dirty="0" err="1" smtClean="0"/>
              <a:t>Mi</a:t>
            </a:r>
            <a:r>
              <a:rPr lang="en-US" altLang="ko-KR" baseline="0" dirty="0" smtClean="0"/>
              <a:t> Young Kim.</a:t>
            </a:r>
          </a:p>
          <a:p>
            <a:r>
              <a:rPr lang="en-US" altLang="ko-KR" baseline="0" dirty="0" smtClean="0"/>
              <a:t>I’m a doctoral student of </a:t>
            </a:r>
            <a:r>
              <a:rPr lang="en-US" altLang="ko-KR" baseline="0" dirty="0" err="1" smtClean="0"/>
              <a:t>Yonsei</a:t>
            </a:r>
            <a:r>
              <a:rPr lang="en-US" altLang="ko-KR" baseline="0" dirty="0" smtClean="0"/>
              <a:t> University, College of Nursing.</a:t>
            </a:r>
          </a:p>
          <a:p>
            <a:r>
              <a:rPr lang="en-US" altLang="ko-KR" dirty="0" smtClean="0"/>
              <a:t>I’d like to talk about</a:t>
            </a:r>
            <a:r>
              <a:rPr lang="en-US" altLang="ko-KR" baseline="0" dirty="0" smtClean="0"/>
              <a:t> </a:t>
            </a:r>
            <a:r>
              <a:rPr lang="en-US" altLang="ko-KR" dirty="0" smtClean="0"/>
              <a:t>Factors of participation in prenatal education among nulliparous women in South Korea.</a:t>
            </a:r>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1</a:t>
            </a:fld>
            <a:endParaRPr lang="ko-KR" altLang="en-US"/>
          </a:p>
        </p:txBody>
      </p:sp>
    </p:spTree>
    <p:extLst>
      <p:ext uri="{BB962C8B-B14F-4D97-AF65-F5344CB8AC3E}">
        <p14:creationId xmlns:p14="http://schemas.microsoft.com/office/powerpoint/2010/main" val="9793019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This</a:t>
            </a:r>
            <a:r>
              <a:rPr lang="en-US" altLang="ko-KR" baseline="0" dirty="0" smtClean="0"/>
              <a:t> slide shows the Measurements this study used.</a:t>
            </a:r>
            <a:endParaRPr lang="en-US" altLang="ko-KR" dirty="0" smtClean="0"/>
          </a:p>
          <a:p>
            <a:r>
              <a:rPr lang="en-US" altLang="ko-KR" dirty="0" smtClean="0"/>
              <a:t>Experience of prenatal education</a:t>
            </a:r>
            <a:r>
              <a:rPr lang="en-US" altLang="ko-KR" baseline="0" dirty="0" smtClean="0"/>
              <a:t> </a:t>
            </a:r>
            <a:r>
              <a:rPr lang="en-US" altLang="ko-KR" baseline="0" dirty="0" smtClean="0"/>
              <a:t>measures by Degree </a:t>
            </a:r>
            <a:r>
              <a:rPr lang="en-US" altLang="ko-KR" baseline="0" dirty="0" smtClean="0"/>
              <a:t>of participated in prenatal education</a:t>
            </a:r>
            <a:endParaRPr lang="en-US" altLang="ko-KR" dirty="0" smtClean="0"/>
          </a:p>
          <a:p>
            <a:r>
              <a:rPr lang="en-US" altLang="ko-KR" dirty="0" smtClean="0"/>
              <a:t>Knowledge measured by Knowledge </a:t>
            </a:r>
            <a:r>
              <a:rPr lang="en-US" altLang="ko-KR" dirty="0" smtClean="0"/>
              <a:t>related to delivery (Choi, 1983), postpartum care (Park, 2003), newborn care (Lee et al., 2004)</a:t>
            </a:r>
          </a:p>
          <a:p>
            <a:r>
              <a:rPr lang="en-US" altLang="ko-KR" dirty="0" smtClean="0"/>
              <a:t>Self </a:t>
            </a:r>
            <a:r>
              <a:rPr lang="en-US" altLang="ko-KR" dirty="0" smtClean="0"/>
              <a:t>efficacy for delivery (Lee, 2004), Postpartum care self-efficacy (Shin et al., 2000), Parenting confidence (Lee et al., 2004</a:t>
            </a:r>
            <a:r>
              <a:rPr lang="en-US" altLang="ko-KR" dirty="0"/>
              <a:t>) indicate </a:t>
            </a:r>
            <a:r>
              <a:rPr lang="en-US" altLang="ko-KR" dirty="0" smtClean="0"/>
              <a:t>about Attitude.</a:t>
            </a:r>
            <a:endParaRPr lang="ko-KR" altLang="en-US" dirty="0"/>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10</a:t>
            </a:fld>
            <a:endParaRPr lang="ko-KR" altLang="en-US"/>
          </a:p>
        </p:txBody>
      </p:sp>
    </p:spTree>
    <p:extLst>
      <p:ext uri="{BB962C8B-B14F-4D97-AF65-F5344CB8AC3E}">
        <p14:creationId xmlns:p14="http://schemas.microsoft.com/office/powerpoint/2010/main" val="16342832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Let’s move on to the RESULT part.</a:t>
            </a:r>
            <a:endParaRPr lang="ko-KR" altLang="en-US" dirty="0" smtClean="0"/>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11</a:t>
            </a:fld>
            <a:endParaRPr lang="ko-KR" altLang="en-US"/>
          </a:p>
        </p:txBody>
      </p:sp>
    </p:spTree>
    <p:extLst>
      <p:ext uri="{BB962C8B-B14F-4D97-AF65-F5344CB8AC3E}">
        <p14:creationId xmlns:p14="http://schemas.microsoft.com/office/powerpoint/2010/main" val="33513823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This</a:t>
            </a:r>
            <a:r>
              <a:rPr lang="en-US" altLang="ko-KR" baseline="0" dirty="0" smtClean="0"/>
              <a:t> slide displays detailed descriptions of Characteristics of subjects.</a:t>
            </a:r>
          </a:p>
          <a:p>
            <a:r>
              <a:rPr lang="en-US" altLang="ko-KR" baseline="0" dirty="0" smtClean="0"/>
              <a:t>Lots of subjects were from 31 to 3</a:t>
            </a:r>
            <a:r>
              <a:rPr lang="en-US" altLang="ko-KR" dirty="0" smtClean="0"/>
              <a:t>5years</a:t>
            </a:r>
            <a:r>
              <a:rPr lang="ko-KR" altLang="en-US" dirty="0" smtClean="0"/>
              <a:t> </a:t>
            </a:r>
            <a:r>
              <a:rPr lang="en-US" altLang="ko-KR" dirty="0" smtClean="0"/>
              <a:t>old, The average age was 32years</a:t>
            </a:r>
            <a:r>
              <a:rPr lang="ko-KR" altLang="en-US" dirty="0" smtClean="0"/>
              <a:t> </a:t>
            </a:r>
            <a:r>
              <a:rPr lang="en-US" altLang="ko-KR" dirty="0" smtClean="0"/>
              <a:t>old</a:t>
            </a:r>
          </a:p>
          <a:p>
            <a:r>
              <a:rPr lang="en-US" altLang="ko-KR" dirty="0" smtClean="0"/>
              <a:t>Education level was  More than college graduate,</a:t>
            </a:r>
            <a:r>
              <a:rPr lang="en-US" altLang="ko-KR" baseline="0" dirty="0" smtClean="0"/>
              <a:t> Housewives were forty nine(49)</a:t>
            </a:r>
            <a:r>
              <a:rPr lang="en-US" altLang="ko-KR" dirty="0" smtClean="0"/>
              <a:t>%.</a:t>
            </a:r>
            <a:endParaRPr lang="en-US" altLang="ko-KR" baseline="0"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kern="0" spc="0" dirty="0" smtClean="0">
                <a:effectLst/>
                <a:latin typeface="Franklin Gothic Medium Cond" pitchFamily="34" charset="0"/>
                <a:cs typeface="Arial" pitchFamily="34" charset="0"/>
              </a:rPr>
              <a:t>Planed pregnancy were almost two thirds(2/3).</a:t>
            </a:r>
            <a:endParaRPr lang="ko-KR" altLang="en-US" dirty="0"/>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12</a:t>
            </a:fld>
            <a:endParaRPr lang="ko-KR" altLang="en-US"/>
          </a:p>
        </p:txBody>
      </p:sp>
    </p:spTree>
    <p:extLst>
      <p:ext uri="{BB962C8B-B14F-4D97-AF65-F5344CB8AC3E}">
        <p14:creationId xmlns:p14="http://schemas.microsoft.com/office/powerpoint/2010/main" val="16342832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Participations of Prenatal education rate were fifty four(54)%,</a:t>
            </a:r>
            <a:endParaRPr lang="en-US" altLang="ko-KR" baseline="0" dirty="0" smtClean="0"/>
          </a:p>
          <a:p>
            <a:r>
              <a:rPr lang="en-US" altLang="ko-KR" dirty="0" smtClean="0">
                <a:effectLst/>
              </a:rPr>
              <a:t>Subjects who did not participate in prenatal education is the most common response by thirty six(36)% ‘Difficult to meet the time due to job’</a:t>
            </a:r>
            <a:endParaRPr lang="ko-KR" altLang="en-US" dirty="0"/>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13</a:t>
            </a:fld>
            <a:endParaRPr lang="ko-KR" altLang="en-US"/>
          </a:p>
        </p:txBody>
      </p:sp>
    </p:spTree>
    <p:extLst>
      <p:ext uri="{BB962C8B-B14F-4D97-AF65-F5344CB8AC3E}">
        <p14:creationId xmlns:p14="http://schemas.microsoft.com/office/powerpoint/2010/main" val="16342832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ko-KR" altLang="ko-KR" sz="1200" kern="1200" dirty="0" smtClean="0">
                <a:solidFill>
                  <a:schemeClr val="tx1"/>
                </a:solidFill>
                <a:effectLst/>
                <a:latin typeface="+mn-lt"/>
                <a:ea typeface="+mn-ea"/>
                <a:cs typeface="+mn-cs"/>
              </a:rPr>
              <a:t>The total number of </a:t>
            </a:r>
            <a:r>
              <a:rPr lang="en-US" altLang="ko-KR" sz="1200" kern="1200" dirty="0" smtClean="0">
                <a:solidFill>
                  <a:schemeClr val="tx1"/>
                </a:solidFill>
                <a:effectLst/>
                <a:latin typeface="+mn-lt"/>
                <a:ea typeface="+mn-ea"/>
                <a:cs typeface="+mn-cs"/>
              </a:rPr>
              <a:t>prenatal education </a:t>
            </a:r>
            <a:r>
              <a:rPr lang="ko-KR" altLang="ko-KR" sz="1200" kern="1200" dirty="0" smtClean="0">
                <a:solidFill>
                  <a:schemeClr val="tx1"/>
                </a:solidFill>
                <a:effectLst/>
                <a:latin typeface="+mn-lt"/>
                <a:ea typeface="+mn-ea"/>
                <a:cs typeface="+mn-cs"/>
              </a:rPr>
              <a:t>contents were </a:t>
            </a:r>
            <a:r>
              <a:rPr lang="en-US" altLang="ko-KR" sz="1200" kern="1200" dirty="0" smtClean="0">
                <a:solidFill>
                  <a:schemeClr val="tx1"/>
                </a:solidFill>
                <a:effectLst/>
                <a:latin typeface="+mn-lt"/>
                <a:ea typeface="+mn-ea"/>
                <a:cs typeface="+mn-cs"/>
              </a:rPr>
              <a:t>thirty five(</a:t>
            </a:r>
            <a:r>
              <a:rPr lang="ko-KR" altLang="ko-KR" sz="1200" kern="1200" dirty="0" smtClean="0">
                <a:solidFill>
                  <a:schemeClr val="tx1"/>
                </a:solidFill>
                <a:effectLst/>
                <a:latin typeface="+mn-lt"/>
                <a:ea typeface="+mn-ea"/>
                <a:cs typeface="+mn-cs"/>
              </a:rPr>
              <a:t>35</a:t>
            </a:r>
            <a:r>
              <a:rPr lang="en-US" altLang="ko-KR" sz="1200" kern="1200" dirty="0" smtClean="0">
                <a:solidFill>
                  <a:schemeClr val="tx1"/>
                </a:solidFill>
                <a:effectLst/>
                <a:latin typeface="+mn-lt"/>
                <a:ea typeface="+mn-ea"/>
                <a:cs typeface="+mn-cs"/>
              </a:rPr>
              <a:t>)</a:t>
            </a:r>
            <a:r>
              <a:rPr lang="ko-KR" altLang="ko-KR" sz="1200" kern="1200" dirty="0" smtClean="0">
                <a:solidFill>
                  <a:schemeClr val="tx1"/>
                </a:solidFill>
                <a:effectLst/>
                <a:latin typeface="+mn-lt"/>
                <a:ea typeface="+mn-ea"/>
                <a:cs typeface="+mn-cs"/>
              </a:rPr>
              <a:t> items</a:t>
            </a:r>
            <a:r>
              <a:rPr lang="en-US" altLang="ko-KR" sz="1200" kern="1200" dirty="0" smtClean="0">
                <a:solidFill>
                  <a:schemeClr val="tx1"/>
                </a:solidFill>
                <a:effectLst/>
                <a:latin typeface="+mn-lt"/>
                <a:ea typeface="+mn-ea"/>
                <a:cs typeface="+mn-cs"/>
              </a:rPr>
              <a:t>.</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I reviewed</a:t>
            </a:r>
            <a:r>
              <a:rPr lang="en-US" altLang="ko-KR" sz="1200" kern="1200" baseline="0" dirty="0" smtClean="0">
                <a:solidFill>
                  <a:schemeClr val="tx1"/>
                </a:solidFill>
                <a:effectLst/>
                <a:latin typeface="+mn-lt"/>
                <a:ea typeface="+mn-ea"/>
                <a:cs typeface="+mn-cs"/>
              </a:rPr>
              <a:t> homepage of Ministry of Health &amp; Welfare, five(5) community health centers, 9 medical centers, and then deducted thirty five(35) items.</a:t>
            </a:r>
          </a:p>
          <a:p>
            <a:pPr marL="0" marR="0" indent="0" algn="l" defTabSz="914400" rtl="0" eaLnBrk="1" fontAlgn="auto" latinLnBrk="1" hangingPunct="1">
              <a:lnSpc>
                <a:spcPct val="100000"/>
              </a:lnSpc>
              <a:spcBef>
                <a:spcPts val="0"/>
              </a:spcBef>
              <a:spcAft>
                <a:spcPts val="0"/>
              </a:spcAft>
              <a:buClrTx/>
              <a:buSzTx/>
              <a:buFontTx/>
              <a:buNone/>
              <a:tabLst/>
              <a:defRPr/>
            </a:pPr>
            <a:endParaRPr lang="en-US" altLang="ko-KR" sz="1200" kern="1200" baseline="0" dirty="0" smtClean="0">
              <a:solidFill>
                <a:schemeClr val="tx1"/>
              </a:solidFill>
              <a:effectLst/>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Items for Prenatal care and childbirth were 15, items for Self-care of puerperium  were 10, and items for newborn</a:t>
            </a:r>
            <a:r>
              <a:rPr lang="en-US" altLang="ko-KR" baseline="0" dirty="0" smtClean="0"/>
              <a:t> care </a:t>
            </a:r>
            <a:r>
              <a:rPr lang="en-US" altLang="ko-KR" dirty="0" smtClean="0"/>
              <a:t>were 10.</a:t>
            </a:r>
          </a:p>
          <a:p>
            <a:pPr marL="0" marR="0" indent="0" algn="l" defTabSz="914400" rtl="0" eaLnBrk="1" fontAlgn="auto" latinLnBrk="1" hangingPunct="1">
              <a:lnSpc>
                <a:spcPct val="100000"/>
              </a:lnSpc>
              <a:spcBef>
                <a:spcPts val="0"/>
              </a:spcBef>
              <a:spcAft>
                <a:spcPts val="0"/>
              </a:spcAft>
              <a:buClrTx/>
              <a:buSzTx/>
              <a:buFontTx/>
              <a:buNone/>
              <a:tabLst/>
              <a:defRPr/>
            </a:pPr>
            <a:endParaRPr lang="en-US" altLang="ko-KR" sz="1200" kern="1200" baseline="0" dirty="0" smtClean="0">
              <a:solidFill>
                <a:schemeClr val="tx1"/>
              </a:solidFill>
              <a:effectLst/>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Content Validity conducted</a:t>
            </a:r>
            <a:r>
              <a:rPr lang="en-US" altLang="ko-KR" sz="1200" kern="1200" baseline="0" dirty="0" smtClean="0">
                <a:solidFill>
                  <a:schemeClr val="tx1"/>
                </a:solidFill>
                <a:effectLst/>
                <a:latin typeface="+mn-lt"/>
                <a:ea typeface="+mn-ea"/>
                <a:cs typeface="+mn-cs"/>
              </a:rPr>
              <a:t> by face validity.</a:t>
            </a:r>
          </a:p>
          <a:p>
            <a:pPr marL="0" marR="0" indent="0" algn="l" defTabSz="914400" rtl="0" eaLnBrk="1" fontAlgn="auto" latinLnBrk="1" hangingPunct="1">
              <a:lnSpc>
                <a:spcPct val="100000"/>
              </a:lnSpc>
              <a:spcBef>
                <a:spcPts val="0"/>
              </a:spcBef>
              <a:spcAft>
                <a:spcPts val="0"/>
              </a:spcAft>
              <a:buClrTx/>
              <a:buSzTx/>
              <a:buFontTx/>
              <a:buNone/>
              <a:tabLst/>
              <a:defRPr/>
            </a:pPr>
            <a:endParaRPr lang="en-US" altLang="ko-KR" sz="1200" kern="1200" baseline="0" dirty="0" smtClean="0">
              <a:solidFill>
                <a:schemeClr val="tx1"/>
              </a:solidFill>
              <a:effectLst/>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kern="1200" dirty="0" smtClean="0">
                <a:solidFill>
                  <a:schemeClr val="tx1"/>
                </a:solidFill>
                <a:effectLst/>
                <a:latin typeface="+mn-lt"/>
                <a:ea typeface="+mn-ea"/>
                <a:cs typeface="+mn-cs"/>
              </a:rPr>
              <a:t>The </a:t>
            </a:r>
            <a:r>
              <a:rPr lang="en-US" altLang="ko-KR" dirty="0"/>
              <a:t>i</a:t>
            </a:r>
            <a:r>
              <a:rPr lang="en-US" altLang="ko-KR" dirty="0" smtClean="0"/>
              <a:t>tems for Prenatal care and childbirth</a:t>
            </a:r>
            <a:r>
              <a:rPr lang="en-US" altLang="ko-KR" sz="1200" kern="1200" dirty="0" smtClean="0">
                <a:solidFill>
                  <a:schemeClr val="tx1"/>
                </a:solidFill>
                <a:effectLst/>
                <a:latin typeface="+mn-lt"/>
                <a:ea typeface="+mn-ea"/>
                <a:cs typeface="+mn-cs"/>
              </a:rPr>
              <a:t> showed a high participation</a:t>
            </a:r>
            <a:r>
              <a:rPr lang="en-US" altLang="ko-KR" sz="1200" kern="1200" baseline="0" dirty="0" smtClean="0">
                <a:solidFill>
                  <a:schemeClr val="tx1"/>
                </a:solidFill>
                <a:effectLst/>
                <a:latin typeface="+mn-lt"/>
                <a:ea typeface="+mn-ea"/>
                <a:cs typeface="+mn-cs"/>
              </a:rPr>
              <a:t> were Overview of Prenatal Care, </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kern="1200" baseline="0" dirty="0" smtClean="0">
                <a:solidFill>
                  <a:schemeClr val="tx1"/>
                </a:solidFill>
                <a:effectLst/>
                <a:latin typeface="+mn-lt"/>
                <a:ea typeface="+mn-ea"/>
                <a:cs typeface="+mn-cs"/>
              </a:rPr>
              <a:t>The importance of breastfeeding and preparation,</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kern="1200" baseline="0" dirty="0" smtClean="0">
                <a:solidFill>
                  <a:schemeClr val="tx1"/>
                </a:solidFill>
                <a:effectLst/>
                <a:latin typeface="+mn-lt"/>
                <a:ea typeface="+mn-ea"/>
                <a:cs typeface="+mn-cs"/>
              </a:rPr>
              <a:t>Physical and emotional changes during pregnancy,</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a:t>a</a:t>
            </a:r>
            <a:r>
              <a:rPr lang="en-US" altLang="ko-KR" dirty="0" smtClean="0"/>
              <a:t>nd </a:t>
            </a:r>
            <a:r>
              <a:rPr lang="en-US" altLang="ko-KR" sz="1200" kern="1200" baseline="0" dirty="0" smtClean="0">
                <a:solidFill>
                  <a:schemeClr val="tx1"/>
                </a:solidFill>
                <a:effectLst/>
                <a:latin typeface="+mn-lt"/>
                <a:ea typeface="+mn-ea"/>
                <a:cs typeface="+mn-cs"/>
              </a:rPr>
              <a:t>Understanding the stages of labor.</a:t>
            </a:r>
            <a:endParaRPr lang="en-US" altLang="ko-KR" sz="1200" kern="1200" dirty="0" smtClean="0">
              <a:solidFill>
                <a:schemeClr val="tx1"/>
              </a:solidFill>
              <a:effectLst/>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Tx/>
              <a:buNone/>
              <a:tabLst/>
              <a:defRPr/>
            </a:pPr>
            <a:endParaRPr lang="en-US" altLang="ko-KR" sz="1200" kern="1200" dirty="0" smtClean="0">
              <a:solidFill>
                <a:schemeClr val="tx1"/>
              </a:solidFill>
              <a:effectLst/>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&lt;</a:t>
            </a:r>
            <a:r>
              <a:rPr lang="ko-KR" altLang="en-US" dirty="0" smtClean="0"/>
              <a:t>질문 있는 경우 설명</a:t>
            </a:r>
            <a:r>
              <a:rPr lang="en-US" altLang="ko-KR" dirty="0"/>
              <a:t>&gt;</a:t>
            </a:r>
            <a:endParaRPr lang="en-US" altLang="ko-KR" sz="1200" kern="1200" dirty="0" smtClean="0">
              <a:solidFill>
                <a:schemeClr val="tx1"/>
              </a:solidFill>
              <a:effectLst/>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err="1" smtClean="0"/>
              <a:t>Taekyo</a:t>
            </a:r>
            <a:r>
              <a:rPr lang="en-US" altLang="ko-KR" dirty="0" smtClean="0"/>
              <a:t> is </a:t>
            </a:r>
            <a:r>
              <a:rPr lang="en-US" altLang="ko-KR" dirty="0" err="1" smtClean="0"/>
              <a:t>korean</a:t>
            </a:r>
            <a:r>
              <a:rPr lang="en-US" altLang="ko-KR" dirty="0" smtClean="0"/>
              <a:t> traditional prenatal care at home</a:t>
            </a:r>
            <a:r>
              <a:rPr lang="en-US" altLang="ko-KR" baseline="0" dirty="0" smtClean="0"/>
              <a:t>, which includes listening to music, seeing beautiful paintings or pictures, and reading fairytales in order to make good influences on fetus.</a:t>
            </a:r>
            <a:endParaRPr lang="en-US" altLang="ko-KR" dirty="0" smtClean="0"/>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14</a:t>
            </a:fld>
            <a:endParaRPr lang="ko-KR" altLang="en-US"/>
          </a:p>
        </p:txBody>
      </p:sp>
    </p:spTree>
    <p:extLst>
      <p:ext uri="{BB962C8B-B14F-4D97-AF65-F5344CB8AC3E}">
        <p14:creationId xmlns:p14="http://schemas.microsoft.com/office/powerpoint/2010/main" val="16342832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a:defRPr/>
            </a:pPr>
            <a:r>
              <a:rPr lang="en-US" altLang="ko-KR" dirty="0"/>
              <a:t>The items for Self-care of puerperium</a:t>
            </a:r>
            <a:r>
              <a:rPr lang="en-US" altLang="ko-KR" dirty="0" smtClean="0"/>
              <a:t> displayed a </a:t>
            </a:r>
            <a:r>
              <a:rPr lang="en-US" altLang="ko-KR" dirty="0"/>
              <a:t>high participation </a:t>
            </a:r>
            <a:r>
              <a:rPr lang="en-US" altLang="ko-KR" dirty="0" smtClean="0"/>
              <a:t>were</a:t>
            </a:r>
          </a:p>
          <a:p>
            <a:pPr>
              <a:defRPr/>
            </a:pPr>
            <a:r>
              <a:rPr lang="en-US" altLang="ko-KR" dirty="0"/>
              <a:t>Preparing for breast </a:t>
            </a:r>
            <a:r>
              <a:rPr lang="en-US" altLang="ko-KR" dirty="0" smtClean="0"/>
              <a:t>feeding and Meaning </a:t>
            </a:r>
            <a:r>
              <a:rPr lang="en-US" altLang="ko-KR" dirty="0"/>
              <a:t>and importance of </a:t>
            </a:r>
            <a:r>
              <a:rPr lang="en-US" altLang="ko-KR" dirty="0" smtClean="0"/>
              <a:t>puerperium.</a:t>
            </a:r>
            <a:endParaRPr lang="en-US" altLang="ko-KR" dirty="0"/>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15</a:t>
            </a:fld>
            <a:endParaRPr lang="ko-KR" altLang="en-US"/>
          </a:p>
        </p:txBody>
      </p:sp>
    </p:spTree>
    <p:extLst>
      <p:ext uri="{BB962C8B-B14F-4D97-AF65-F5344CB8AC3E}">
        <p14:creationId xmlns:p14="http://schemas.microsoft.com/office/powerpoint/2010/main" val="16342832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a:defRPr/>
            </a:pPr>
            <a:r>
              <a:rPr lang="en-US" altLang="ko-KR" dirty="0"/>
              <a:t>The items for </a:t>
            </a:r>
            <a:r>
              <a:rPr lang="en-US" altLang="ko-KR" dirty="0" smtClean="0"/>
              <a:t>Newborn care </a:t>
            </a:r>
            <a:r>
              <a:rPr lang="en-US" altLang="ko-KR" dirty="0"/>
              <a:t>showed a high participation </a:t>
            </a:r>
            <a:r>
              <a:rPr lang="en-US" altLang="ko-KR" dirty="0" smtClean="0"/>
              <a:t>were</a:t>
            </a:r>
          </a:p>
          <a:p>
            <a:pPr>
              <a:defRPr/>
            </a:pPr>
            <a:r>
              <a:rPr lang="en-US" altLang="ko-KR" dirty="0"/>
              <a:t>Breast feeding &amp; belching, Management of </a:t>
            </a:r>
            <a:r>
              <a:rPr lang="en-US" altLang="ko-KR" dirty="0" smtClean="0"/>
              <a:t>umbilical, Bathing,</a:t>
            </a:r>
          </a:p>
          <a:p>
            <a:pPr>
              <a:defRPr/>
            </a:pPr>
            <a:r>
              <a:rPr lang="en-US" altLang="ko-KR" dirty="0" smtClean="0"/>
              <a:t>Growth </a:t>
            </a:r>
            <a:r>
              <a:rPr lang="en-US" altLang="ko-KR" dirty="0"/>
              <a:t>and Development</a:t>
            </a:r>
            <a:endParaRPr lang="en-US" altLang="ko-KR" dirty="0" smtClean="0"/>
          </a:p>
          <a:p>
            <a:pPr>
              <a:defRPr/>
            </a:pPr>
            <a:endParaRPr lang="en-US" altLang="ko-KR" dirty="0"/>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16</a:t>
            </a:fld>
            <a:endParaRPr lang="ko-KR" altLang="en-US"/>
          </a:p>
        </p:txBody>
      </p:sp>
    </p:spTree>
    <p:extLst>
      <p:ext uri="{BB962C8B-B14F-4D97-AF65-F5344CB8AC3E}">
        <p14:creationId xmlns:p14="http://schemas.microsoft.com/office/powerpoint/2010/main" val="16342832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Women using books and healthcare provider as the first information source were more likely to participate in prenatal education compared to those preferring internet website or family.</a:t>
            </a:r>
          </a:p>
          <a:p>
            <a:endParaRPr lang="en-US" altLang="ko-KR" dirty="0" smtClean="0"/>
          </a:p>
          <a:p>
            <a:endParaRPr lang="en-US" altLang="ko-KR" dirty="0" smtClean="0"/>
          </a:p>
          <a:p>
            <a:r>
              <a:rPr lang="ko-KR" altLang="en-US" dirty="0" smtClean="0"/>
              <a:t>산전교육 </a:t>
            </a:r>
            <a:r>
              <a:rPr lang="ko-KR" altLang="en-US" dirty="0" smtClean="0"/>
              <a:t>참여에 영향을 미치는 요인을 살펴본 결과</a:t>
            </a:r>
            <a:r>
              <a:rPr lang="en-US" altLang="ko-KR" dirty="0" smtClean="0"/>
              <a:t>,</a:t>
            </a:r>
            <a:r>
              <a:rPr lang="en-US" altLang="ko-KR" baseline="0" dirty="0" smtClean="0"/>
              <a:t> </a:t>
            </a:r>
            <a:r>
              <a:rPr lang="ko-KR" altLang="en-US" baseline="0" dirty="0" smtClean="0"/>
              <a:t>연구대상자의 인구학적 특성 중에는 영향요인이 없었으나 </a:t>
            </a:r>
            <a:r>
              <a:rPr lang="ko-KR" altLang="en-US" dirty="0" smtClean="0"/>
              <a:t>임신과 관련된 </a:t>
            </a:r>
            <a:r>
              <a:rPr lang="ko-KR" altLang="en-US" dirty="0" err="1" smtClean="0"/>
              <a:t>첫번째</a:t>
            </a:r>
            <a:r>
              <a:rPr lang="ko-KR" altLang="en-US" dirty="0" smtClean="0"/>
              <a:t> 정보원이 전문가와 서적일수록 산전교육 참여</a:t>
            </a:r>
            <a:r>
              <a:rPr lang="ko-KR" altLang="en-US" baseline="0" dirty="0" smtClean="0"/>
              <a:t> 정도가 높다는 흥미로운 결과가 도출되었다</a:t>
            </a:r>
            <a:r>
              <a:rPr lang="en-US" altLang="ko-KR" baseline="0" dirty="0" smtClean="0"/>
              <a:t>.</a:t>
            </a:r>
            <a:endParaRPr lang="en-US" altLang="ko-KR" dirty="0" smtClean="0"/>
          </a:p>
          <a:p>
            <a:pPr marL="0" marR="0" indent="0" algn="l" defTabSz="914400" rtl="0" eaLnBrk="1" fontAlgn="auto" latinLnBrk="1" hangingPunct="1">
              <a:lnSpc>
                <a:spcPct val="100000"/>
              </a:lnSpc>
              <a:spcBef>
                <a:spcPts val="0"/>
              </a:spcBef>
              <a:spcAft>
                <a:spcPts val="0"/>
              </a:spcAft>
              <a:buClrTx/>
              <a:buSzTx/>
              <a:buFontTx/>
              <a:buNone/>
              <a:tabLst/>
              <a:defRPr/>
            </a:pPr>
            <a:r>
              <a:rPr lang="ko-KR" altLang="en-US" dirty="0" smtClean="0"/>
              <a:t>한국은 </a:t>
            </a:r>
            <a:r>
              <a:rPr lang="en-US" altLang="ko-KR" dirty="0" smtClean="0"/>
              <a:t>IT </a:t>
            </a:r>
            <a:r>
              <a:rPr lang="ko-KR" altLang="en-US" dirty="0" smtClean="0"/>
              <a:t>강국으로 인터넷 </a:t>
            </a:r>
            <a:r>
              <a:rPr lang="ko-KR" altLang="en-US" dirty="0" err="1" smtClean="0"/>
              <a:t>접근성이</a:t>
            </a:r>
            <a:r>
              <a:rPr lang="ko-KR" altLang="en-US" dirty="0" smtClean="0"/>
              <a:t> 좋다</a:t>
            </a:r>
            <a:r>
              <a:rPr lang="en-US" altLang="ko-KR" dirty="0" smtClean="0"/>
              <a:t>.</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So, lots of pregnant woman get their information about pregnancy, delivery, parenting from the internet café or blog, ask to friends or family,  and then to share personal experience and non-professional information.</a:t>
            </a:r>
          </a:p>
          <a:p>
            <a:endParaRPr lang="ko-KR" altLang="en-US" dirty="0"/>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17</a:t>
            </a:fld>
            <a:endParaRPr lang="ko-KR" altLang="en-US"/>
          </a:p>
        </p:txBody>
      </p:sp>
    </p:spTree>
    <p:extLst>
      <p:ext uri="{BB962C8B-B14F-4D97-AF65-F5344CB8AC3E}">
        <p14:creationId xmlns:p14="http://schemas.microsoft.com/office/powerpoint/2010/main" val="16342832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a:t>Multiple linear regression showed that knowledge about delivery, postpartum self-care, newborn care among nulliparous women were predicted by levels of participation in prenatal </a:t>
            </a:r>
            <a:r>
              <a:rPr lang="en-US" altLang="ko-KR" dirty="0" smtClean="0"/>
              <a:t>education, occupation,</a:t>
            </a:r>
          </a:p>
          <a:p>
            <a:r>
              <a:rPr lang="en-US" altLang="ko-KR" dirty="0" smtClean="0"/>
              <a:t>and income.</a:t>
            </a:r>
          </a:p>
          <a:p>
            <a:r>
              <a:rPr lang="en-US" altLang="ko-KR" dirty="0" smtClean="0"/>
              <a:t>An </a:t>
            </a:r>
            <a:r>
              <a:rPr lang="en-US" altLang="ko-KR" dirty="0"/>
              <a:t>attitude about self- efficacy for delivery, postpartum care, and parenting confidence were predicted by </a:t>
            </a:r>
            <a:r>
              <a:rPr lang="en-US" altLang="ko-KR" dirty="0" smtClean="0"/>
              <a:t>age </a:t>
            </a:r>
            <a:r>
              <a:rPr lang="en-US" altLang="ko-KR" dirty="0"/>
              <a:t>and </a:t>
            </a:r>
            <a:r>
              <a:rPr lang="en-US" altLang="ko-KR" dirty="0" smtClean="0"/>
              <a:t>income.</a:t>
            </a:r>
            <a:endParaRPr lang="en-US" altLang="ko-KR" baseline="0" dirty="0" smtClean="0"/>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18</a:t>
            </a:fld>
            <a:endParaRPr lang="ko-KR" altLang="en-US"/>
          </a:p>
        </p:txBody>
      </p:sp>
    </p:spTree>
    <p:extLst>
      <p:ext uri="{BB962C8B-B14F-4D97-AF65-F5344CB8AC3E}">
        <p14:creationId xmlns:p14="http://schemas.microsoft.com/office/powerpoint/2010/main" val="16342832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To conclude, </a:t>
            </a:r>
            <a:r>
              <a:rPr lang="en-US" altLang="ko-KR" baseline="0" dirty="0" smtClean="0"/>
              <a:t>Individual characteristics and participate in prenatal education are critical for the success of preparing nulliparous women as a new mother.</a:t>
            </a:r>
          </a:p>
          <a:p>
            <a:r>
              <a:rPr lang="en-US" altLang="ko-KR" baseline="0" dirty="0" smtClean="0"/>
              <a:t>The findings of this study suggest that nurses and physicians should emphasize the importance of prenatal education and should establish strategies to improve participation in prenatal education especially for working pregnant women.</a:t>
            </a:r>
          </a:p>
          <a:p>
            <a:endParaRPr lang="ko-KR" altLang="en-US" dirty="0"/>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19</a:t>
            </a:fld>
            <a:endParaRPr lang="ko-KR" altLang="en-US"/>
          </a:p>
        </p:txBody>
      </p:sp>
    </p:spTree>
    <p:extLst>
      <p:ext uri="{BB962C8B-B14F-4D97-AF65-F5344CB8AC3E}">
        <p14:creationId xmlns:p14="http://schemas.microsoft.com/office/powerpoint/2010/main" val="3351382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effectLst/>
              </a:rPr>
              <a:t>The Contents are as follows.</a:t>
            </a:r>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2</a:t>
            </a:fld>
            <a:endParaRPr lang="ko-KR" altLang="en-US"/>
          </a:p>
        </p:txBody>
      </p:sp>
    </p:spTree>
    <p:extLst>
      <p:ext uri="{BB962C8B-B14F-4D97-AF65-F5344CB8AC3E}">
        <p14:creationId xmlns:p14="http://schemas.microsoft.com/office/powerpoint/2010/main" val="19310786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20</a:t>
            </a:fld>
            <a:endParaRPr lang="ko-KR" altLang="en-US"/>
          </a:p>
        </p:txBody>
      </p:sp>
    </p:spTree>
    <p:extLst>
      <p:ext uri="{BB962C8B-B14F-4D97-AF65-F5344CB8AC3E}">
        <p14:creationId xmlns:p14="http://schemas.microsoft.com/office/powerpoint/2010/main" val="33513823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21</a:t>
            </a:fld>
            <a:endParaRPr lang="ko-KR" altLang="en-US"/>
          </a:p>
        </p:txBody>
      </p:sp>
    </p:spTree>
    <p:extLst>
      <p:ext uri="{BB962C8B-B14F-4D97-AF65-F5344CB8AC3E}">
        <p14:creationId xmlns:p14="http://schemas.microsoft.com/office/powerpoint/2010/main" val="2812357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I</a:t>
            </a:r>
            <a:r>
              <a:rPr lang="en-US" altLang="ko-KR" baseline="0" dirty="0" smtClean="0"/>
              <a:t> want to start by giving you some background information about this study.</a:t>
            </a:r>
            <a:endParaRPr lang="ko-KR" altLang="en-US" dirty="0"/>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3</a:t>
            </a:fld>
            <a:endParaRPr lang="ko-KR" altLang="en-US"/>
          </a:p>
        </p:txBody>
      </p:sp>
    </p:spTree>
    <p:extLst>
      <p:ext uri="{BB962C8B-B14F-4D97-AF65-F5344CB8AC3E}">
        <p14:creationId xmlns:p14="http://schemas.microsoft.com/office/powerpoint/2010/main" val="22909746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a:t>Since </a:t>
            </a:r>
            <a:r>
              <a:rPr lang="en-US" altLang="ko-KR" dirty="0" smtClean="0"/>
              <a:t>the nineteen eighties(1980</a:t>
            </a:r>
            <a:r>
              <a:rPr lang="ko-KR" altLang="en-US" dirty="0" smtClean="0"/>
              <a:t>년대</a:t>
            </a:r>
            <a:r>
              <a:rPr lang="en-US" altLang="ko-KR" dirty="0" smtClean="0"/>
              <a:t>), total Fertility Rate has </a:t>
            </a:r>
            <a:r>
              <a:rPr lang="en-US" altLang="ko-KR" dirty="0"/>
              <a:t>continuously and rapidly dropped in South Korea.</a:t>
            </a:r>
          </a:p>
          <a:p>
            <a:r>
              <a:rPr lang="en-US" altLang="ko-KR" dirty="0"/>
              <a:t>South Korea has recorded a very low total fertility rate of 1.18(one point one eight in </a:t>
            </a:r>
            <a:r>
              <a:rPr lang="en-US" altLang="ko-KR" dirty="0" smtClean="0"/>
              <a:t>Twenty Thirteen(2013)</a:t>
            </a:r>
            <a:endParaRPr lang="en-US" altLang="ko-KR" dirty="0"/>
          </a:p>
          <a:p>
            <a:r>
              <a:rPr lang="en-US" altLang="ko-KR" dirty="0"/>
              <a:t>And, The lowest level compared to the OECD </a:t>
            </a:r>
            <a:r>
              <a:rPr lang="en-US" altLang="ko-KR" dirty="0" smtClean="0"/>
              <a:t>average</a:t>
            </a:r>
          </a:p>
          <a:p>
            <a:r>
              <a:rPr lang="en-US" altLang="ko-KR" dirty="0" smtClean="0"/>
              <a:t>(</a:t>
            </a:r>
            <a:r>
              <a:rPr lang="en-US" altLang="ko-KR" dirty="0"/>
              <a:t>OECD </a:t>
            </a:r>
            <a:r>
              <a:rPr lang="ko-KR" altLang="en-US" dirty="0"/>
              <a:t>평균 대비 최하위 수준</a:t>
            </a:r>
            <a:r>
              <a:rPr lang="en-US" altLang="ko-KR" dirty="0"/>
              <a:t>)</a:t>
            </a:r>
          </a:p>
          <a:p>
            <a:endParaRPr lang="en-US" altLang="ko-KR" dirty="0"/>
          </a:p>
          <a:p>
            <a:endParaRPr lang="en-US" altLang="ko-KR" dirty="0"/>
          </a:p>
          <a:p>
            <a:r>
              <a:rPr lang="ko-KR" altLang="en-US" dirty="0" smtClean="0"/>
              <a:t>합계출산율</a:t>
            </a:r>
            <a:r>
              <a:rPr lang="en-US" altLang="ko-KR" dirty="0"/>
              <a:t>=Total Fertility Rate</a:t>
            </a:r>
          </a:p>
          <a:p>
            <a:r>
              <a:rPr lang="ko-KR" altLang="en-US" dirty="0"/>
              <a:t>여성 </a:t>
            </a:r>
            <a:r>
              <a:rPr lang="en-US" altLang="ko-KR" dirty="0"/>
              <a:t>1</a:t>
            </a:r>
            <a:r>
              <a:rPr lang="ko-KR" altLang="en-US" dirty="0"/>
              <a:t>명이 </a:t>
            </a:r>
            <a:r>
              <a:rPr lang="ko-KR" altLang="en-US" dirty="0" smtClean="0"/>
              <a:t>평생 동안 </a:t>
            </a:r>
            <a:r>
              <a:rPr lang="ko-KR" altLang="en-US" dirty="0"/>
              <a:t>낳을 것으로 예상되는 평균 출생아 수를 나타낸 지표</a:t>
            </a:r>
            <a:r>
              <a:rPr lang="en-US" altLang="ko-KR" dirty="0"/>
              <a:t>, </a:t>
            </a:r>
            <a:r>
              <a:rPr lang="ko-KR" altLang="en-US" dirty="0" err="1"/>
              <a:t>출산력</a:t>
            </a:r>
            <a:r>
              <a:rPr lang="ko-KR" altLang="en-US" dirty="0"/>
              <a:t> 수준을 나타내는 대표적 지표임</a:t>
            </a:r>
            <a:r>
              <a:rPr lang="en-US" altLang="ko-KR" dirty="0"/>
              <a:t>.</a:t>
            </a:r>
            <a:endParaRPr lang="ko-KR" altLang="en-US" dirty="0"/>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4</a:t>
            </a:fld>
            <a:endParaRPr lang="ko-KR" altLang="en-US"/>
          </a:p>
        </p:txBody>
      </p:sp>
    </p:spTree>
    <p:extLst>
      <p:ext uri="{BB962C8B-B14F-4D97-AF65-F5344CB8AC3E}">
        <p14:creationId xmlns:p14="http://schemas.microsoft.com/office/powerpoint/2010/main" val="4282384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algn="just"/>
            <a:r>
              <a:rPr lang="en-US" altLang="ko-KR" dirty="0" smtClean="0"/>
              <a:t>Higher </a:t>
            </a:r>
            <a:r>
              <a:rPr lang="en-US" altLang="ko-KR" dirty="0"/>
              <a:t>marriage age leads to </a:t>
            </a:r>
            <a:r>
              <a:rPr lang="en-US" altLang="ko-KR" dirty="0" smtClean="0"/>
              <a:t>increasing pregnancy of advanced maternal age,</a:t>
            </a:r>
            <a:r>
              <a:rPr lang="en-US" altLang="ko-KR" baseline="0" dirty="0" smtClean="0"/>
              <a:t> </a:t>
            </a:r>
            <a:r>
              <a:rPr lang="en-US" altLang="ko-KR" baseline="0" dirty="0" smtClean="0"/>
              <a:t>and</a:t>
            </a:r>
            <a:r>
              <a:rPr lang="en-US" altLang="ko-KR" dirty="0" smtClean="0"/>
              <a:t> </a:t>
            </a:r>
            <a:r>
              <a:rPr lang="en-US" altLang="ko-KR" baseline="0" dirty="0" smtClean="0"/>
              <a:t>pregnancy </a:t>
            </a:r>
            <a:r>
              <a:rPr lang="en-US" altLang="ko-KR" baseline="0" dirty="0" smtClean="0"/>
              <a:t>complications, preterm births and congenital malformations are increasing.</a:t>
            </a:r>
            <a:r>
              <a:rPr lang="en-US" altLang="ko-KR" dirty="0" smtClean="0"/>
              <a:t>(Vital Statistics, 2013).</a:t>
            </a:r>
          </a:p>
          <a:p>
            <a:pPr algn="just"/>
            <a:r>
              <a:rPr lang="en-US" altLang="ko-KR" dirty="0" smtClean="0"/>
              <a:t>As a result, the number of people is declining steadily.</a:t>
            </a:r>
            <a:r>
              <a:rPr lang="en-US" altLang="ko-KR" baseline="0" dirty="0" smtClean="0"/>
              <a:t> </a:t>
            </a:r>
            <a:endParaRPr lang="en-US" altLang="ko-KR" dirty="0" smtClean="0"/>
          </a:p>
          <a:p>
            <a:pPr marL="0" marR="0" indent="0" algn="just" defTabSz="914400" rtl="0" eaLnBrk="1" fontAlgn="auto" latinLnBrk="1" hangingPunct="1">
              <a:lnSpc>
                <a:spcPct val="100000"/>
              </a:lnSpc>
              <a:spcBef>
                <a:spcPts val="0"/>
              </a:spcBef>
              <a:spcAft>
                <a:spcPts val="0"/>
              </a:spcAft>
              <a:buClrTx/>
              <a:buSzTx/>
              <a:buFontTx/>
              <a:buNone/>
              <a:tabLst/>
              <a:defRPr/>
            </a:pPr>
            <a:endParaRPr lang="en-US" altLang="ko-KR" dirty="0" smtClean="0"/>
          </a:p>
          <a:p>
            <a:pPr algn="just"/>
            <a:endParaRPr lang="en-US" altLang="ko-KR" dirty="0" smtClean="0"/>
          </a:p>
          <a:p>
            <a:pPr algn="just"/>
            <a:r>
              <a:rPr lang="ko-KR" altLang="en-US" dirty="0" smtClean="0"/>
              <a:t>인구의 수 감소 </a:t>
            </a:r>
            <a:r>
              <a:rPr lang="en-US" altLang="ko-KR" dirty="0" smtClean="0"/>
              <a:t>-&gt; </a:t>
            </a:r>
            <a:r>
              <a:rPr lang="ko-KR" altLang="en-US" dirty="0" smtClean="0"/>
              <a:t>건강한 임신 중요 </a:t>
            </a:r>
            <a:r>
              <a:rPr lang="en-US" altLang="ko-KR" dirty="0" smtClean="0"/>
              <a:t>-&gt; </a:t>
            </a:r>
            <a:r>
              <a:rPr lang="ko-KR" altLang="en-US" dirty="0" smtClean="0"/>
              <a:t>산전교육 참여율 </a:t>
            </a:r>
            <a:r>
              <a:rPr lang="en-US" altLang="ko-KR" dirty="0" smtClean="0"/>
              <a:t>&amp; </a:t>
            </a:r>
            <a:r>
              <a:rPr lang="ko-KR" altLang="en-US" dirty="0" smtClean="0"/>
              <a:t>영향 요인 분석</a:t>
            </a:r>
            <a:endParaRPr lang="en-US" altLang="ko-KR" dirty="0" smtClean="0"/>
          </a:p>
          <a:p>
            <a:endParaRPr lang="ko-KR" altLang="en-US" dirty="0"/>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5</a:t>
            </a:fld>
            <a:endParaRPr lang="ko-KR" altLang="en-US"/>
          </a:p>
        </p:txBody>
      </p:sp>
    </p:spTree>
    <p:extLst>
      <p:ext uri="{BB962C8B-B14F-4D97-AF65-F5344CB8AC3E}">
        <p14:creationId xmlns:p14="http://schemas.microsoft.com/office/powerpoint/2010/main" val="4282384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pPr algn="just"/>
            <a:r>
              <a:rPr lang="en-US" altLang="ko-KR" dirty="0" smtClean="0"/>
              <a:t>For this reason, the importance of better foundations for the lifelong health of the pregnant women are emerging.(Hwang, 2010).</a:t>
            </a:r>
          </a:p>
          <a:p>
            <a:pPr algn="just"/>
            <a:r>
              <a:rPr lang="en-US" altLang="ko-KR" dirty="0" smtClean="0"/>
              <a:t>Pregnant women need prenatal care to improve maternal-fetal health during pregnancy.</a:t>
            </a:r>
          </a:p>
          <a:p>
            <a:pPr algn="just"/>
            <a:r>
              <a:rPr lang="en-US" altLang="ko-KR" dirty="0" smtClean="0"/>
              <a:t>Especially, Nulliparous women are strongly recommended to participate in prenatal education, because pregnancy and delivery is the first experience.</a:t>
            </a:r>
          </a:p>
          <a:p>
            <a:pPr algn="just"/>
            <a:r>
              <a:rPr lang="en-US" altLang="ko-KR" dirty="0" smtClean="0"/>
              <a:t>According to previous studies, pregnant women who participated in a prenatal education were higher get prenatal care compared to pregnant women who didn’t participate(Song,  et al., 2010; Kim &amp; Jung, 2007).</a:t>
            </a:r>
          </a:p>
          <a:p>
            <a:pPr algn="just"/>
            <a:r>
              <a:rPr lang="en-US" altLang="ko-KR" dirty="0" smtClean="0"/>
              <a:t>Regular prenatal care can reduce the perinatal complications in pregnant women and newborns(Song,  et al., 2010; Jung &amp; Jung, 2011).</a:t>
            </a:r>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6</a:t>
            </a:fld>
            <a:endParaRPr lang="ko-KR" altLang="en-US"/>
          </a:p>
        </p:txBody>
      </p:sp>
    </p:spTree>
    <p:extLst>
      <p:ext uri="{BB962C8B-B14F-4D97-AF65-F5344CB8AC3E}">
        <p14:creationId xmlns:p14="http://schemas.microsoft.com/office/powerpoint/2010/main" val="17936151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Therefore, This study aimed</a:t>
            </a:r>
          </a:p>
          <a:p>
            <a:r>
              <a:rPr lang="en-US" altLang="ko-KR" baseline="0" dirty="0" smtClean="0"/>
              <a:t>T</a:t>
            </a:r>
            <a:r>
              <a:rPr lang="en-US" altLang="ko-KR" dirty="0" smtClean="0"/>
              <a:t>o identify the contents of prenatal education conducted,</a:t>
            </a:r>
          </a:p>
          <a:p>
            <a:r>
              <a:rPr lang="en-US" altLang="ko-KR" dirty="0" smtClean="0"/>
              <a:t>To examine the level of participation in prenatal education,</a:t>
            </a:r>
          </a:p>
          <a:p>
            <a:r>
              <a:rPr lang="en-US" altLang="ko-KR" dirty="0" smtClean="0"/>
              <a:t>To determine influencing factors of participation in prenatal education.</a:t>
            </a:r>
            <a:endParaRPr lang="ko-KR" altLang="en-US" dirty="0"/>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7</a:t>
            </a:fld>
            <a:endParaRPr lang="ko-KR" altLang="en-US"/>
          </a:p>
        </p:txBody>
      </p:sp>
    </p:spTree>
    <p:extLst>
      <p:ext uri="{BB962C8B-B14F-4D97-AF65-F5344CB8AC3E}">
        <p14:creationId xmlns:p14="http://schemas.microsoft.com/office/powerpoint/2010/main" val="17936151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smtClean="0"/>
              <a:t>Let me explain method of this study.</a:t>
            </a:r>
            <a:endParaRPr lang="ko-KR" altLang="en-US" dirty="0"/>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8</a:t>
            </a:fld>
            <a:endParaRPr lang="ko-KR" altLang="en-US"/>
          </a:p>
        </p:txBody>
      </p:sp>
    </p:spTree>
    <p:extLst>
      <p:ext uri="{BB962C8B-B14F-4D97-AF65-F5344CB8AC3E}">
        <p14:creationId xmlns:p14="http://schemas.microsoft.com/office/powerpoint/2010/main" val="692981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en-US" altLang="ko-KR" dirty="0"/>
              <a:t>This cross-sectional, exploratory </a:t>
            </a:r>
            <a:r>
              <a:rPr lang="en-US" altLang="ko-KR" dirty="0" smtClean="0"/>
              <a:t>study </a:t>
            </a:r>
            <a:r>
              <a:rPr lang="en-US" altLang="ko-KR" dirty="0"/>
              <a:t>recruited </a:t>
            </a:r>
            <a:r>
              <a:rPr lang="en-US" altLang="ko-KR" dirty="0" smtClean="0"/>
              <a:t>one hundred thirty four(134) </a:t>
            </a:r>
            <a:r>
              <a:rPr lang="en-US" altLang="ko-KR" dirty="0"/>
              <a:t>nulliparous women living in metropolitan area in South Korea</a:t>
            </a:r>
            <a:r>
              <a:rPr lang="en-US" altLang="ko-KR" dirty="0" smtClean="0"/>
              <a:t>. Gestational </a:t>
            </a:r>
            <a:r>
              <a:rPr lang="en-US" altLang="ko-KR" dirty="0"/>
              <a:t>age were 32 weeks or more, </a:t>
            </a:r>
            <a:r>
              <a:rPr lang="en-US" altLang="ko-KR" dirty="0" smtClean="0"/>
              <a:t>See a </a:t>
            </a:r>
            <a:r>
              <a:rPr lang="en-US" altLang="ko-KR" dirty="0"/>
              <a:t>health care provider at hospital </a:t>
            </a:r>
            <a:r>
              <a:rPr lang="en-US" altLang="ko-KR" dirty="0" smtClean="0"/>
              <a:t>or OB/GYN clinic, And No physical and psychological disorders.</a:t>
            </a:r>
          </a:p>
          <a:p>
            <a:r>
              <a:rPr lang="en-US" altLang="ko-KR" dirty="0" smtClean="0"/>
              <a:t>Survey data were collected by face to face interviews using structured questionnaire.</a:t>
            </a:r>
          </a:p>
          <a:p>
            <a:endParaRPr lang="en-US" altLang="ko-KR" dirty="0" smtClean="0"/>
          </a:p>
          <a:p>
            <a:endParaRPr lang="en-US" altLang="ko-KR" dirty="0"/>
          </a:p>
          <a:p>
            <a:r>
              <a:rPr lang="ko-KR" altLang="en-US" dirty="0" smtClean="0"/>
              <a:t>본 연구의 표적모집단은 출산을 앞둔 임부로서</a:t>
            </a:r>
            <a:r>
              <a:rPr lang="en-US" altLang="ko-KR" dirty="0" smtClean="0"/>
              <a:t>, </a:t>
            </a:r>
            <a:r>
              <a:rPr lang="ko-KR" altLang="en-US" dirty="0" smtClean="0"/>
              <a:t>근접모집단은 현재 시행되는 산전교육에 대한 포괄적 조사가 가능한 임신 </a:t>
            </a:r>
            <a:r>
              <a:rPr lang="en-US" altLang="ko-KR" dirty="0" smtClean="0"/>
              <a:t>32</a:t>
            </a:r>
            <a:r>
              <a:rPr lang="ko-KR" altLang="en-US" dirty="0" smtClean="0"/>
              <a:t>주 이상의 여성으로</a:t>
            </a:r>
            <a:r>
              <a:rPr lang="en-US" altLang="ko-KR" dirty="0" smtClean="0"/>
              <a:t>,</a:t>
            </a:r>
          </a:p>
          <a:p>
            <a:r>
              <a:rPr lang="ko-KR" altLang="en-US" dirty="0" smtClean="0"/>
              <a:t>산전검진을 위해 서울시나 경기도에 소재한 병</a:t>
            </a:r>
            <a:r>
              <a:rPr lang="en-US" altLang="ko-KR" dirty="0" smtClean="0"/>
              <a:t>․</a:t>
            </a:r>
            <a:r>
              <a:rPr lang="ko-KR" altLang="en-US" dirty="0" smtClean="0"/>
              <a:t>의원 중 하나를 이용하고 있는 출산을 앞둔 </a:t>
            </a:r>
            <a:r>
              <a:rPr lang="ko-KR" altLang="en-US" dirty="0" err="1" smtClean="0"/>
              <a:t>미산부였다</a:t>
            </a:r>
            <a:r>
              <a:rPr lang="en-US" altLang="ko-KR" dirty="0" smtClean="0"/>
              <a:t>. </a:t>
            </a:r>
            <a:r>
              <a:rPr lang="ko-KR" altLang="en-US" dirty="0" smtClean="0"/>
              <a:t>구체적인 대상자 선정 기준은 다음과 같다</a:t>
            </a:r>
            <a:r>
              <a:rPr lang="en-US" altLang="ko-KR" dirty="0" smtClean="0"/>
              <a:t>.</a:t>
            </a:r>
          </a:p>
          <a:p>
            <a:r>
              <a:rPr lang="en-US" altLang="ko-KR" dirty="0" smtClean="0"/>
              <a:t>(1) </a:t>
            </a:r>
            <a:r>
              <a:rPr lang="ko-KR" altLang="en-US" dirty="0" smtClean="0"/>
              <a:t>본 연구의 목적을 이해하고 설문에 동의한 </a:t>
            </a:r>
            <a:r>
              <a:rPr lang="en-US" altLang="ko-KR" dirty="0" smtClean="0"/>
              <a:t>20</a:t>
            </a:r>
            <a:r>
              <a:rPr lang="ko-KR" altLang="en-US" dirty="0" smtClean="0"/>
              <a:t>세 이상</a:t>
            </a:r>
            <a:r>
              <a:rPr lang="en-US" altLang="ko-KR" dirty="0" smtClean="0"/>
              <a:t>, 45</a:t>
            </a:r>
            <a:r>
              <a:rPr lang="ko-KR" altLang="en-US" dirty="0" smtClean="0"/>
              <a:t>세 이하의 국적이 대한민국인 임신 </a:t>
            </a:r>
            <a:r>
              <a:rPr lang="en-US" altLang="ko-KR" dirty="0" smtClean="0"/>
              <a:t>32</a:t>
            </a:r>
            <a:r>
              <a:rPr lang="ko-KR" altLang="en-US" dirty="0" smtClean="0"/>
              <a:t>주 이상의 여성</a:t>
            </a:r>
          </a:p>
          <a:p>
            <a:r>
              <a:rPr lang="en-US" altLang="ko-KR" dirty="0" smtClean="0"/>
              <a:t>(2) </a:t>
            </a:r>
            <a:r>
              <a:rPr lang="ko-KR" altLang="en-US" dirty="0" smtClean="0"/>
              <a:t>의사로부터 진단받은 신체적</a:t>
            </a:r>
            <a:r>
              <a:rPr lang="en-US" altLang="ko-KR" dirty="0" smtClean="0"/>
              <a:t>․</a:t>
            </a:r>
            <a:r>
              <a:rPr lang="ko-KR" altLang="en-US" dirty="0" smtClean="0"/>
              <a:t>정신적 질환이 없는 여성</a:t>
            </a:r>
          </a:p>
          <a:p>
            <a:r>
              <a:rPr lang="en-US" altLang="ko-KR" dirty="0" smtClean="0"/>
              <a:t>(3) </a:t>
            </a:r>
            <a:r>
              <a:rPr lang="ko-KR" altLang="en-US" dirty="0" smtClean="0"/>
              <a:t>출산 경험이 없는 여성</a:t>
            </a:r>
          </a:p>
          <a:p>
            <a:r>
              <a:rPr lang="en-US" altLang="ko-KR" dirty="0" smtClean="0"/>
              <a:t>(4) </a:t>
            </a:r>
            <a:r>
              <a:rPr lang="ko-KR" altLang="en-US" dirty="0" smtClean="0"/>
              <a:t>본 연구 참여에 자발적으로 동의한 여성</a:t>
            </a:r>
            <a:endParaRPr lang="en-US" altLang="ko-KR" dirty="0" smtClean="0"/>
          </a:p>
          <a:p>
            <a:endParaRPr lang="en-US" altLang="ko-KR" dirty="0" smtClean="0"/>
          </a:p>
          <a:p>
            <a:endParaRPr lang="en-US" altLang="ko-KR" dirty="0" smtClean="0"/>
          </a:p>
          <a:p>
            <a:endParaRPr lang="ko-KR" altLang="en-US" dirty="0"/>
          </a:p>
        </p:txBody>
      </p:sp>
      <p:sp>
        <p:nvSpPr>
          <p:cNvPr id="4" name="슬라이드 번호 개체 틀 3"/>
          <p:cNvSpPr>
            <a:spLocks noGrp="1"/>
          </p:cNvSpPr>
          <p:nvPr>
            <p:ph type="sldNum" sz="quarter" idx="10"/>
          </p:nvPr>
        </p:nvSpPr>
        <p:spPr/>
        <p:txBody>
          <a:bodyPr/>
          <a:lstStyle/>
          <a:p>
            <a:fld id="{5910224D-1F36-421A-AFA5-4803ED34A1A0}" type="slidenum">
              <a:rPr lang="ko-KR" altLang="en-US" smtClean="0"/>
              <a:t>9</a:t>
            </a:fld>
            <a:endParaRPr lang="ko-KR" altLang="en-US"/>
          </a:p>
        </p:txBody>
      </p:sp>
    </p:spTree>
    <p:extLst>
      <p:ext uri="{BB962C8B-B14F-4D97-AF65-F5344CB8AC3E}">
        <p14:creationId xmlns:p14="http://schemas.microsoft.com/office/powerpoint/2010/main" val="16342832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703580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1B344671-985F-4861-AF6F-B306B248102D}" type="slidenum">
              <a:rPr lang="ko-KR" altLang="en-US" smtClean="0"/>
              <a:t>‹#›</a:t>
            </a:fld>
            <a:endParaRPr lang="ko-KR" altLang="en-US"/>
          </a:p>
        </p:txBody>
      </p:sp>
    </p:spTree>
    <p:extLst>
      <p:ext uri="{BB962C8B-B14F-4D97-AF65-F5344CB8AC3E}">
        <p14:creationId xmlns:p14="http://schemas.microsoft.com/office/powerpoint/2010/main" val="441284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171979"/>
            <a:ext cx="2057400" cy="3656542"/>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171979"/>
            <a:ext cx="6019800" cy="3656542"/>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1B344671-985F-4861-AF6F-B306B248102D}" type="slidenum">
              <a:rPr lang="ko-KR" altLang="en-US" smtClean="0"/>
              <a:t>‹#›</a:t>
            </a:fld>
            <a:endParaRPr lang="ko-KR" altLang="en-US"/>
          </a:p>
        </p:txBody>
      </p:sp>
    </p:spTree>
    <p:extLst>
      <p:ext uri="{BB962C8B-B14F-4D97-AF65-F5344CB8AC3E}">
        <p14:creationId xmlns:p14="http://schemas.microsoft.com/office/powerpoint/2010/main" val="1937433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pic>
        <p:nvPicPr>
          <p:cNvPr id="7" name="Picture 2" descr="http://postfiles4.naver.net/20101110_195/lmlm4864_1289377936723BcAr5_JPEG/%B1%D7%B7%B9%C0%CC.jpg?type=w3"/>
          <p:cNvPicPr preferRelativeResize="0">
            <a:picLocks noChangeArrowheads="1"/>
          </p:cNvPicPr>
          <p:nvPr userDrawn="1"/>
        </p:nvPicPr>
        <p:blipFill>
          <a:blip r:embed="rId2" cstate="print"/>
          <a:srcRect/>
          <a:stretch>
            <a:fillRect/>
          </a:stretch>
        </p:blipFill>
        <p:spPr bwMode="auto">
          <a:xfrm>
            <a:off x="-14549" y="0"/>
            <a:ext cx="9173098" cy="5715000"/>
          </a:xfrm>
          <a:prstGeom prst="rect">
            <a:avLst/>
          </a:prstGeom>
          <a:noFill/>
        </p:spPr>
      </p:pic>
      <p:sp>
        <p:nvSpPr>
          <p:cNvPr id="8" name="직사각형 7"/>
          <p:cNvSpPr/>
          <p:nvPr userDrawn="1"/>
        </p:nvSpPr>
        <p:spPr>
          <a:xfrm>
            <a:off x="-36512" y="5617691"/>
            <a:ext cx="3394472" cy="13260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9" name="직사각형 8"/>
          <p:cNvSpPr/>
          <p:nvPr userDrawn="1"/>
        </p:nvSpPr>
        <p:spPr>
          <a:xfrm>
            <a:off x="3357960" y="5617691"/>
            <a:ext cx="5800589" cy="13260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5" name="슬라이드 번호 개체 틀 5"/>
          <p:cNvSpPr>
            <a:spLocks noGrp="1"/>
          </p:cNvSpPr>
          <p:nvPr>
            <p:ph type="sldNum" sz="quarter" idx="4"/>
          </p:nvPr>
        </p:nvSpPr>
        <p:spPr>
          <a:xfrm>
            <a:off x="7020272" y="5361541"/>
            <a:ext cx="2133600" cy="304271"/>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1B344671-985F-4861-AF6F-B306B248102D}" type="slidenum">
              <a:rPr lang="ko-KR" altLang="en-US" smtClean="0"/>
              <a:pPr/>
              <a:t>‹#›</a:t>
            </a:fld>
            <a:endParaRPr lang="ko-KR" altLang="en-US"/>
          </a:p>
        </p:txBody>
      </p:sp>
    </p:spTree>
    <p:extLst>
      <p:ext uri="{BB962C8B-B14F-4D97-AF65-F5344CB8AC3E}">
        <p14:creationId xmlns:p14="http://schemas.microsoft.com/office/powerpoint/2010/main" val="25107412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구역 머리글">
    <p:spTree>
      <p:nvGrpSpPr>
        <p:cNvPr id="1" name=""/>
        <p:cNvGrpSpPr/>
        <p:nvPr/>
      </p:nvGrpSpPr>
      <p:grpSpPr>
        <a:xfrm>
          <a:off x="0" y="0"/>
          <a:ext cx="0" cy="0"/>
          <a:chOff x="0" y="0"/>
          <a:chExt cx="0" cy="0"/>
        </a:xfrm>
      </p:grpSpPr>
      <p:pic>
        <p:nvPicPr>
          <p:cNvPr id="7" name="Picture 2" descr="http://postfiles4.naver.net/20101110_195/lmlm4864_1289377936723BcAr5_JPEG/%B1%D7%B7%B9%C0%CC.jpg?type=w3"/>
          <p:cNvPicPr preferRelativeResize="0">
            <a:picLocks noChangeArrowheads="1"/>
          </p:cNvPicPr>
          <p:nvPr userDrawn="1"/>
        </p:nvPicPr>
        <p:blipFill>
          <a:blip r:embed="rId2" cstate="print"/>
          <a:srcRect/>
          <a:stretch>
            <a:fillRect/>
          </a:stretch>
        </p:blipFill>
        <p:spPr bwMode="auto">
          <a:xfrm>
            <a:off x="-14549" y="0"/>
            <a:ext cx="9173098" cy="5715000"/>
          </a:xfrm>
          <a:prstGeom prst="rect">
            <a:avLst/>
          </a:prstGeom>
          <a:noFill/>
        </p:spPr>
      </p:pic>
    </p:spTree>
    <p:extLst>
      <p:ext uri="{BB962C8B-B14F-4D97-AF65-F5344CB8AC3E}">
        <p14:creationId xmlns:p14="http://schemas.microsoft.com/office/powerpoint/2010/main" val="208918123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콘텐츠 2개">
    <p:spTree>
      <p:nvGrpSpPr>
        <p:cNvPr id="1" name=""/>
        <p:cNvGrpSpPr/>
        <p:nvPr/>
      </p:nvGrpSpPr>
      <p:grpSpPr>
        <a:xfrm>
          <a:off x="0" y="0"/>
          <a:ext cx="0" cy="0"/>
          <a:chOff x="0" y="0"/>
          <a:chExt cx="0" cy="0"/>
        </a:xfrm>
      </p:grpSpPr>
      <p:pic>
        <p:nvPicPr>
          <p:cNvPr id="8" name="Picture 2" descr="http://postfiles4.naver.net/20101110_195/lmlm4864_1289377936723BcAr5_JPEG/%B1%D7%B7%B9%C0%CC.jpg?type=w3"/>
          <p:cNvPicPr preferRelativeResize="0">
            <a:picLocks noChangeArrowheads="1"/>
          </p:cNvPicPr>
          <p:nvPr userDrawn="1"/>
        </p:nvPicPr>
        <p:blipFill>
          <a:blip r:embed="rId2" cstate="print"/>
          <a:srcRect/>
          <a:stretch>
            <a:fillRect/>
          </a:stretch>
        </p:blipFill>
        <p:spPr bwMode="auto">
          <a:xfrm>
            <a:off x="0" y="0"/>
            <a:ext cx="9144000" cy="5715000"/>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pic>
    </p:spTree>
    <p:extLst>
      <p:ext uri="{BB962C8B-B14F-4D97-AF65-F5344CB8AC3E}">
        <p14:creationId xmlns:p14="http://schemas.microsoft.com/office/powerpoint/2010/main" val="71393871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비교">
    <p:spTree>
      <p:nvGrpSpPr>
        <p:cNvPr id="1" name=""/>
        <p:cNvGrpSpPr/>
        <p:nvPr/>
      </p:nvGrpSpPr>
      <p:grpSpPr>
        <a:xfrm>
          <a:off x="0" y="0"/>
          <a:ext cx="0" cy="0"/>
          <a:chOff x="0" y="0"/>
          <a:chExt cx="0" cy="0"/>
        </a:xfrm>
      </p:grpSpPr>
      <p:pic>
        <p:nvPicPr>
          <p:cNvPr id="10" name="Picture 2" descr="http://postfiles4.naver.net/20101110_195/lmlm4864_1289377936723BcAr5_JPEG/%B1%D7%B7%B9%C0%CC.jpg?type=w3"/>
          <p:cNvPicPr preferRelativeResize="0">
            <a:picLocks noChangeArrowheads="1"/>
          </p:cNvPicPr>
          <p:nvPr userDrawn="1"/>
        </p:nvPicPr>
        <p:blipFill>
          <a:blip r:embed="rId2" cstate="print"/>
          <a:srcRect/>
          <a:stretch>
            <a:fillRect/>
          </a:stretch>
        </p:blipFill>
        <p:spPr bwMode="auto">
          <a:xfrm>
            <a:off x="-87086" y="0"/>
            <a:ext cx="9231086" cy="5809828"/>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pic>
      <p:grpSp>
        <p:nvGrpSpPr>
          <p:cNvPr id="11" name="그룹 17"/>
          <p:cNvGrpSpPr/>
          <p:nvPr userDrawn="1"/>
        </p:nvGrpSpPr>
        <p:grpSpPr>
          <a:xfrm>
            <a:off x="3418190" y="2482450"/>
            <a:ext cx="2893239" cy="482207"/>
            <a:chOff x="1428728" y="1500174"/>
            <a:chExt cx="6143668" cy="857256"/>
          </a:xfrm>
        </p:grpSpPr>
        <p:grpSp>
          <p:nvGrpSpPr>
            <p:cNvPr id="12" name="그룹 18"/>
            <p:cNvGrpSpPr/>
            <p:nvPr/>
          </p:nvGrpSpPr>
          <p:grpSpPr>
            <a:xfrm>
              <a:off x="1428728" y="1500174"/>
              <a:ext cx="6143668" cy="857256"/>
              <a:chOff x="1428728" y="1500174"/>
              <a:chExt cx="6143668" cy="857256"/>
            </a:xfrm>
          </p:grpSpPr>
          <p:sp>
            <p:nvSpPr>
              <p:cNvPr id="14" name="직사각형 13"/>
              <p:cNvSpPr/>
              <p:nvPr/>
            </p:nvSpPr>
            <p:spPr>
              <a:xfrm>
                <a:off x="1428728" y="1500174"/>
                <a:ext cx="6143668" cy="857256"/>
              </a:xfrm>
              <a:prstGeom prst="rect">
                <a:avLst/>
              </a:prstGeom>
              <a:noFill/>
              <a:ln w="127000" cap="sq">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0"/>
              </a:p>
            </p:txBody>
          </p:sp>
          <p:cxnSp>
            <p:nvCxnSpPr>
              <p:cNvPr id="15" name="직선 연결선 14"/>
              <p:cNvCxnSpPr/>
              <p:nvPr/>
            </p:nvCxnSpPr>
            <p:spPr>
              <a:xfrm rot="5400000">
                <a:off x="1000100" y="1928802"/>
                <a:ext cx="857256" cy="0"/>
              </a:xfrm>
              <a:prstGeom prst="line">
                <a:avLst/>
              </a:prstGeom>
              <a:noFill/>
              <a:ln w="127000" cap="sq">
                <a:solidFill>
                  <a:srgbClr val="00B050"/>
                </a:solidFill>
              </a:ln>
            </p:spPr>
            <p:style>
              <a:lnRef idx="2">
                <a:schemeClr val="accent1">
                  <a:shade val="50000"/>
                </a:schemeClr>
              </a:lnRef>
              <a:fillRef idx="1">
                <a:schemeClr val="accent1"/>
              </a:fillRef>
              <a:effectRef idx="0">
                <a:schemeClr val="accent1"/>
              </a:effectRef>
              <a:fontRef idx="minor">
                <a:schemeClr val="lt1"/>
              </a:fontRef>
            </p:style>
          </p:cxnSp>
          <p:cxnSp>
            <p:nvCxnSpPr>
              <p:cNvPr id="16" name="직선 연결선 15"/>
              <p:cNvCxnSpPr/>
              <p:nvPr/>
            </p:nvCxnSpPr>
            <p:spPr>
              <a:xfrm rot="5400000">
                <a:off x="7143768" y="1928802"/>
                <a:ext cx="857256" cy="0"/>
              </a:xfrm>
              <a:prstGeom prst="line">
                <a:avLst/>
              </a:prstGeom>
              <a:noFill/>
              <a:ln w="127000" cap="sq">
                <a:solidFill>
                  <a:srgbClr val="00B050"/>
                </a:solidFill>
              </a:ln>
            </p:spPr>
            <p:style>
              <a:lnRef idx="2">
                <a:schemeClr val="accent1">
                  <a:shade val="50000"/>
                </a:schemeClr>
              </a:lnRef>
              <a:fillRef idx="1">
                <a:schemeClr val="accent1"/>
              </a:fillRef>
              <a:effectRef idx="0">
                <a:schemeClr val="accent1"/>
              </a:effectRef>
              <a:fontRef idx="minor">
                <a:schemeClr val="lt1"/>
              </a:fontRef>
            </p:style>
          </p:cxnSp>
        </p:grpSp>
        <p:sp>
          <p:nvSpPr>
            <p:cNvPr id="13" name="이등변 삼각형 12"/>
            <p:cNvSpPr/>
            <p:nvPr/>
          </p:nvSpPr>
          <p:spPr>
            <a:xfrm rot="10800000">
              <a:off x="7060423" y="1843076"/>
              <a:ext cx="226220" cy="157164"/>
            </a:xfrm>
            <a:prstGeom prst="triangl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0"/>
            </a:p>
          </p:txBody>
        </p:sp>
      </p:grpSp>
      <p:sp>
        <p:nvSpPr>
          <p:cNvPr id="17" name="TextBox 16"/>
          <p:cNvSpPr txBox="1"/>
          <p:nvPr userDrawn="1"/>
        </p:nvSpPr>
        <p:spPr>
          <a:xfrm>
            <a:off x="3437875" y="2543735"/>
            <a:ext cx="1611339" cy="369332"/>
          </a:xfrm>
          <a:prstGeom prst="rect">
            <a:avLst/>
          </a:prstGeom>
          <a:noFill/>
        </p:spPr>
        <p:txBody>
          <a:bodyPr wrap="none" rtlCol="0">
            <a:spAutoFit/>
          </a:bodyPr>
          <a:lstStyle/>
          <a:p>
            <a:r>
              <a:rPr lang="en-US" altLang="ko-KR" b="1" spc="-75" dirty="0">
                <a:ln>
                  <a:solidFill>
                    <a:schemeClr val="tx1">
                      <a:alpha val="20000"/>
                    </a:schemeClr>
                  </a:solidFill>
                </a:ln>
                <a:latin typeface="-윤고딕330" pitchFamily="18" charset="-127"/>
                <a:ea typeface="-윤고딕330" pitchFamily="18" charset="-127"/>
              </a:rPr>
              <a:t>Made in </a:t>
            </a:r>
            <a:r>
              <a:rPr lang="ko-KR" altLang="en-US" b="1" spc="-75" dirty="0" err="1">
                <a:ln>
                  <a:solidFill>
                    <a:schemeClr val="tx1">
                      <a:alpha val="20000"/>
                    </a:schemeClr>
                  </a:solidFill>
                </a:ln>
                <a:latin typeface="-윤고딕330" pitchFamily="18" charset="-127"/>
                <a:ea typeface="-윤고딕330" pitchFamily="18" charset="-127"/>
              </a:rPr>
              <a:t>양선배</a:t>
            </a:r>
            <a:endParaRPr lang="ko-KR" altLang="en-US" b="1" spc="-75" dirty="0">
              <a:ln>
                <a:solidFill>
                  <a:schemeClr val="tx1">
                    <a:alpha val="20000"/>
                  </a:schemeClr>
                </a:solidFill>
              </a:ln>
              <a:latin typeface="-윤고딕330" pitchFamily="18" charset="-127"/>
              <a:ea typeface="-윤고딕330" pitchFamily="18" charset="-127"/>
            </a:endParaRPr>
          </a:p>
        </p:txBody>
      </p:sp>
      <p:sp>
        <p:nvSpPr>
          <p:cNvPr id="18" name="직사각형 17"/>
          <p:cNvSpPr/>
          <p:nvPr userDrawn="1"/>
        </p:nvSpPr>
        <p:spPr>
          <a:xfrm>
            <a:off x="228600" y="996551"/>
            <a:ext cx="2035959" cy="321471"/>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o-KR" altLang="en-US" sz="1350" b="1" spc="-75" dirty="0" err="1">
                <a:ln>
                  <a:solidFill>
                    <a:schemeClr val="bg1">
                      <a:alpha val="20000"/>
                    </a:schemeClr>
                  </a:solidFill>
                </a:ln>
                <a:solidFill>
                  <a:schemeClr val="bg1"/>
                </a:solidFill>
                <a:effectLst>
                  <a:outerShdw blurRad="38100" dist="38100" dir="2700000" algn="tl">
                    <a:srgbClr val="000000">
                      <a:alpha val="43137"/>
                    </a:srgbClr>
                  </a:outerShdw>
                </a:effectLst>
              </a:rPr>
              <a:t>네이버에</a:t>
            </a:r>
            <a:r>
              <a:rPr lang="ko-KR" altLang="en-US" sz="1350" b="1" spc="-75" dirty="0">
                <a:ln>
                  <a:solidFill>
                    <a:schemeClr val="bg1">
                      <a:alpha val="20000"/>
                    </a:schemeClr>
                  </a:solidFill>
                </a:ln>
                <a:solidFill>
                  <a:schemeClr val="bg1"/>
                </a:solidFill>
                <a:effectLst>
                  <a:outerShdw blurRad="38100" dist="38100" dir="2700000" algn="tl">
                    <a:srgbClr val="000000">
                      <a:alpha val="43137"/>
                    </a:srgbClr>
                  </a:outerShdw>
                </a:effectLst>
              </a:rPr>
              <a:t> 검색해주세요</a:t>
            </a:r>
            <a:r>
              <a:rPr lang="en-US" altLang="ko-KR" sz="1350" b="1" spc="-75" dirty="0">
                <a:ln>
                  <a:solidFill>
                    <a:schemeClr val="bg1">
                      <a:alpha val="20000"/>
                    </a:schemeClr>
                  </a:solidFill>
                </a:ln>
                <a:solidFill>
                  <a:schemeClr val="bg1"/>
                </a:solidFill>
                <a:effectLst>
                  <a:outerShdw blurRad="38100" dist="38100" dir="2700000" algn="tl">
                    <a:srgbClr val="000000">
                      <a:alpha val="43137"/>
                    </a:srgbClr>
                  </a:outerShdw>
                </a:effectLst>
              </a:rPr>
              <a:t>.</a:t>
            </a:r>
            <a:endParaRPr lang="ko-KR" altLang="en-US" sz="1500" b="1" spc="-75" dirty="0">
              <a:ln>
                <a:solidFill>
                  <a:schemeClr val="bg1">
                    <a:alpha val="20000"/>
                  </a:schemeClr>
                </a:solidFill>
              </a:ln>
              <a:solidFill>
                <a:schemeClr val="bg1"/>
              </a:solidFill>
              <a:effectLst>
                <a:outerShdw blurRad="38100" dist="38100" dir="2700000" algn="tl">
                  <a:srgbClr val="000000">
                    <a:alpha val="43137"/>
                  </a:srgbClr>
                </a:outerShdw>
              </a:effectLst>
            </a:endParaRPr>
          </a:p>
        </p:txBody>
      </p:sp>
      <p:pic>
        <p:nvPicPr>
          <p:cNvPr id="19" name="그림 18" descr="_여자.png"/>
          <p:cNvPicPr>
            <a:picLocks noChangeAspect="1"/>
          </p:cNvPicPr>
          <p:nvPr userDrawn="1"/>
        </p:nvPicPr>
        <p:blipFill>
          <a:blip r:embed="rId3" cstate="print"/>
          <a:stretch>
            <a:fillRect/>
          </a:stretch>
        </p:blipFill>
        <p:spPr>
          <a:xfrm>
            <a:off x="335733" y="514345"/>
            <a:ext cx="535767" cy="535767"/>
          </a:xfrm>
          <a:prstGeom prst="rect">
            <a:avLst/>
          </a:prstGeom>
        </p:spPr>
      </p:pic>
      <p:sp>
        <p:nvSpPr>
          <p:cNvPr id="20" name="TextBox 19"/>
          <p:cNvSpPr txBox="1"/>
          <p:nvPr userDrawn="1"/>
        </p:nvSpPr>
        <p:spPr>
          <a:xfrm>
            <a:off x="3725396" y="3103703"/>
            <a:ext cx="2600392" cy="219291"/>
          </a:xfrm>
          <a:prstGeom prst="rect">
            <a:avLst/>
          </a:prstGeom>
          <a:noFill/>
        </p:spPr>
        <p:txBody>
          <a:bodyPr wrap="none" rtlCol="0">
            <a:spAutoFit/>
          </a:bodyPr>
          <a:lstStyle/>
          <a:p>
            <a:r>
              <a:rPr lang="ko-KR" altLang="en-US" sz="825" u="sng" dirty="0">
                <a:ln>
                  <a:solidFill>
                    <a:schemeClr val="tx1">
                      <a:alpha val="20000"/>
                    </a:schemeClr>
                  </a:solidFill>
                </a:ln>
                <a:solidFill>
                  <a:srgbClr val="0000FF"/>
                </a:solidFill>
              </a:rPr>
              <a:t>파워포인트</a:t>
            </a:r>
            <a:r>
              <a:rPr lang="en-US" altLang="ko-KR" sz="825" u="sng" dirty="0">
                <a:ln>
                  <a:solidFill>
                    <a:schemeClr val="tx1">
                      <a:alpha val="20000"/>
                    </a:schemeClr>
                  </a:solidFill>
                </a:ln>
                <a:solidFill>
                  <a:srgbClr val="0000FF"/>
                </a:solidFill>
              </a:rPr>
              <a:t>/ </a:t>
            </a:r>
            <a:r>
              <a:rPr lang="ko-KR" altLang="en-US" sz="825" u="sng" dirty="0">
                <a:ln>
                  <a:solidFill>
                    <a:schemeClr val="tx1">
                      <a:alpha val="20000"/>
                    </a:schemeClr>
                  </a:solidFill>
                </a:ln>
                <a:solidFill>
                  <a:srgbClr val="0000FF"/>
                </a:solidFill>
              </a:rPr>
              <a:t>프레젠테이션</a:t>
            </a:r>
            <a:r>
              <a:rPr lang="en-US" altLang="ko-KR" sz="825" u="sng" dirty="0">
                <a:ln>
                  <a:solidFill>
                    <a:schemeClr val="tx1">
                      <a:alpha val="20000"/>
                    </a:schemeClr>
                  </a:solidFill>
                </a:ln>
                <a:solidFill>
                  <a:srgbClr val="0000FF"/>
                </a:solidFill>
              </a:rPr>
              <a:t>/</a:t>
            </a:r>
            <a:r>
              <a:rPr lang="ko-KR" altLang="en-US" sz="825" u="sng" dirty="0">
                <a:ln>
                  <a:solidFill>
                    <a:schemeClr val="tx1">
                      <a:alpha val="20000"/>
                    </a:schemeClr>
                  </a:solidFill>
                </a:ln>
                <a:solidFill>
                  <a:srgbClr val="0000FF"/>
                </a:solidFill>
              </a:rPr>
              <a:t>에세이 재능기부 </a:t>
            </a:r>
            <a:r>
              <a:rPr lang="ko-KR" altLang="en-US" sz="825" u="sng" dirty="0" err="1">
                <a:ln>
                  <a:solidFill>
                    <a:schemeClr val="tx1">
                      <a:alpha val="20000"/>
                    </a:schemeClr>
                  </a:solidFill>
                </a:ln>
                <a:solidFill>
                  <a:srgbClr val="0000FF"/>
                </a:solidFill>
              </a:rPr>
              <a:t>블로그</a:t>
            </a:r>
            <a:endParaRPr lang="ko-KR" altLang="en-US" sz="825" u="sng" dirty="0">
              <a:ln>
                <a:solidFill>
                  <a:schemeClr val="tx1">
                    <a:alpha val="20000"/>
                  </a:schemeClr>
                </a:solidFill>
              </a:ln>
              <a:solidFill>
                <a:srgbClr val="0000FF"/>
              </a:solidFill>
            </a:endParaRPr>
          </a:p>
        </p:txBody>
      </p:sp>
      <p:sp>
        <p:nvSpPr>
          <p:cNvPr id="21" name="TextBox 20"/>
          <p:cNvSpPr txBox="1"/>
          <p:nvPr userDrawn="1"/>
        </p:nvSpPr>
        <p:spPr>
          <a:xfrm>
            <a:off x="2843809" y="3094597"/>
            <a:ext cx="761747" cy="230832"/>
          </a:xfrm>
          <a:prstGeom prst="rect">
            <a:avLst/>
          </a:prstGeom>
          <a:noFill/>
        </p:spPr>
        <p:txBody>
          <a:bodyPr wrap="none" rtlCol="0">
            <a:spAutoFit/>
          </a:bodyPr>
          <a:lstStyle/>
          <a:p>
            <a:r>
              <a:rPr lang="ko-KR" altLang="en-US" sz="900" dirty="0" err="1">
                <a:ln>
                  <a:solidFill>
                    <a:schemeClr val="tx1">
                      <a:alpha val="20000"/>
                    </a:schemeClr>
                  </a:solidFill>
                </a:ln>
              </a:rPr>
              <a:t>연관검색어</a:t>
            </a:r>
            <a:endParaRPr lang="ko-KR" altLang="en-US" sz="900" dirty="0">
              <a:ln>
                <a:solidFill>
                  <a:schemeClr val="tx1">
                    <a:alpha val="20000"/>
                  </a:schemeClr>
                </a:solidFill>
              </a:ln>
            </a:endParaRPr>
          </a:p>
        </p:txBody>
      </p:sp>
      <p:pic>
        <p:nvPicPr>
          <p:cNvPr id="22" name="그림 21" descr="물음표.jpg"/>
          <p:cNvPicPr>
            <a:picLocks noChangeAspect="1"/>
          </p:cNvPicPr>
          <p:nvPr userDrawn="1"/>
        </p:nvPicPr>
        <p:blipFill>
          <a:blip r:embed="rId4" cstate="print"/>
          <a:stretch>
            <a:fillRect/>
          </a:stretch>
        </p:blipFill>
        <p:spPr>
          <a:xfrm>
            <a:off x="3547168" y="3136498"/>
            <a:ext cx="160736" cy="160736"/>
          </a:xfrm>
          <a:prstGeom prst="rect">
            <a:avLst/>
          </a:prstGeom>
        </p:spPr>
      </p:pic>
      <p:sp>
        <p:nvSpPr>
          <p:cNvPr id="23" name="TextBox 22"/>
          <p:cNvSpPr txBox="1"/>
          <p:nvPr userDrawn="1"/>
        </p:nvSpPr>
        <p:spPr>
          <a:xfrm>
            <a:off x="6246187" y="3102418"/>
            <a:ext cx="1141659" cy="219291"/>
          </a:xfrm>
          <a:prstGeom prst="rect">
            <a:avLst/>
          </a:prstGeom>
          <a:noFill/>
        </p:spPr>
        <p:txBody>
          <a:bodyPr wrap="none" rtlCol="0">
            <a:spAutoFit/>
          </a:bodyPr>
          <a:lstStyle/>
          <a:p>
            <a:r>
              <a:rPr lang="en-US" altLang="ko-KR" sz="825" u="sng" dirty="0">
                <a:ln>
                  <a:solidFill>
                    <a:schemeClr val="tx1">
                      <a:alpha val="20000"/>
                    </a:schemeClr>
                  </a:solidFill>
                </a:ln>
                <a:solidFill>
                  <a:srgbClr val="0000FF"/>
                </a:solidFill>
              </a:rPr>
              <a:t>PPT, PT</a:t>
            </a:r>
            <a:r>
              <a:rPr lang="ko-KR" altLang="en-US" sz="825" u="sng" dirty="0">
                <a:ln>
                  <a:solidFill>
                    <a:schemeClr val="tx1">
                      <a:alpha val="20000"/>
                    </a:schemeClr>
                  </a:solidFill>
                </a:ln>
                <a:solidFill>
                  <a:srgbClr val="0000FF"/>
                </a:solidFill>
              </a:rPr>
              <a:t>의 모든 자료</a:t>
            </a:r>
          </a:p>
        </p:txBody>
      </p:sp>
    </p:spTree>
    <p:extLst>
      <p:ext uri="{BB962C8B-B14F-4D97-AF65-F5344CB8AC3E}">
        <p14:creationId xmlns:p14="http://schemas.microsoft.com/office/powerpoint/2010/main" val="6131663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1B344671-985F-4861-AF6F-B306B248102D}" type="slidenum">
              <a:rPr lang="ko-KR" altLang="en-US" smtClean="0"/>
              <a:t>‹#›</a:t>
            </a:fld>
            <a:endParaRPr lang="ko-KR" altLang="en-US"/>
          </a:p>
        </p:txBody>
      </p:sp>
    </p:spTree>
    <p:extLst>
      <p:ext uri="{BB962C8B-B14F-4D97-AF65-F5344CB8AC3E}">
        <p14:creationId xmlns:p14="http://schemas.microsoft.com/office/powerpoint/2010/main" val="1208540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1B344671-985F-4861-AF6F-B306B248102D}" type="slidenum">
              <a:rPr lang="ko-KR" altLang="en-US" smtClean="0"/>
              <a:t>‹#›</a:t>
            </a:fld>
            <a:endParaRPr lang="ko-KR" altLang="en-US"/>
          </a:p>
        </p:txBody>
      </p:sp>
    </p:spTree>
    <p:extLst>
      <p:ext uri="{BB962C8B-B14F-4D97-AF65-F5344CB8AC3E}">
        <p14:creationId xmlns:p14="http://schemas.microsoft.com/office/powerpoint/2010/main" val="2287262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2" y="227541"/>
            <a:ext cx="3008313" cy="968376"/>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27543"/>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2" y="1195918"/>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1B344671-985F-4861-AF6F-B306B248102D}" type="slidenum">
              <a:rPr lang="ko-KR" altLang="en-US" smtClean="0"/>
              <a:t>‹#›</a:t>
            </a:fld>
            <a:endParaRPr lang="ko-KR" altLang="en-US"/>
          </a:p>
        </p:txBody>
      </p:sp>
    </p:spTree>
    <p:extLst>
      <p:ext uri="{BB962C8B-B14F-4D97-AF65-F5344CB8AC3E}">
        <p14:creationId xmlns:p14="http://schemas.microsoft.com/office/powerpoint/2010/main" val="4198621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000500"/>
            <a:ext cx="5486400" cy="472282"/>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4472782"/>
            <a:ext cx="5486400" cy="6707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1B344671-985F-4861-AF6F-B306B248102D}" type="slidenum">
              <a:rPr lang="ko-KR" altLang="en-US" smtClean="0"/>
              <a:t>‹#›</a:t>
            </a:fld>
            <a:endParaRPr lang="ko-KR" altLang="en-US"/>
          </a:p>
        </p:txBody>
      </p:sp>
    </p:spTree>
    <p:extLst>
      <p:ext uri="{BB962C8B-B14F-4D97-AF65-F5344CB8AC3E}">
        <p14:creationId xmlns:p14="http://schemas.microsoft.com/office/powerpoint/2010/main" val="2134212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28866"/>
            <a:ext cx="8229600" cy="9525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333501"/>
            <a:ext cx="8229600" cy="3771636"/>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5296959"/>
            <a:ext cx="2133600" cy="304271"/>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ko-KR" altLang="en-US"/>
          </a:p>
        </p:txBody>
      </p:sp>
      <p:sp>
        <p:nvSpPr>
          <p:cNvPr id="5" name="바닥글 개체 틀 4"/>
          <p:cNvSpPr>
            <a:spLocks noGrp="1"/>
          </p:cNvSpPr>
          <p:nvPr>
            <p:ph type="ftr" sz="quarter" idx="3"/>
          </p:nvPr>
        </p:nvSpPr>
        <p:spPr>
          <a:xfrm>
            <a:off x="3124200" y="5296959"/>
            <a:ext cx="2895600" cy="3042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5296959"/>
            <a:ext cx="2133600" cy="304271"/>
          </a:xfrm>
          <a:prstGeom prst="rect">
            <a:avLst/>
          </a:prstGeom>
        </p:spPr>
        <p:txBody>
          <a:bodyPr vert="horz" lIns="91440" tIns="45720" rIns="91440" bIns="45720" rtlCol="0" anchor="ctr"/>
          <a:lstStyle>
            <a:lvl1pPr algn="r">
              <a:defRPr sz="1200">
                <a:solidFill>
                  <a:schemeClr val="tx1">
                    <a:tint val="75000"/>
                  </a:schemeClr>
                </a:solidFill>
              </a:defRPr>
            </a:lvl1pPr>
          </a:lstStyle>
          <a:p>
            <a:fld id="{1B344671-985F-4861-AF6F-B306B248102D}" type="slidenum">
              <a:rPr lang="ko-KR" altLang="en-US" smtClean="0"/>
              <a:t>‹#›</a:t>
            </a:fld>
            <a:endParaRPr lang="ko-KR" altLang="en-US"/>
          </a:p>
        </p:txBody>
      </p:sp>
    </p:spTree>
    <p:extLst>
      <p:ext uri="{BB962C8B-B14F-4D97-AF65-F5344CB8AC3E}">
        <p14:creationId xmlns:p14="http://schemas.microsoft.com/office/powerpoint/2010/main" val="22594077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chart" Target="../charts/chart2.xml"/><Relationship Id="rId4" Type="http://schemas.openxmlformats.org/officeDocument/2006/relationships/chart" Target="../charts/char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chart" Target="../charts/chart4.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chart" Target="../charts/chart5.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자유형 1"/>
          <p:cNvSpPr/>
          <p:nvPr/>
        </p:nvSpPr>
        <p:spPr>
          <a:xfrm>
            <a:off x="-36512" y="3217609"/>
            <a:ext cx="9183342" cy="1491070"/>
          </a:xfrm>
          <a:custGeom>
            <a:avLst/>
            <a:gdLst>
              <a:gd name="connsiteX0" fmla="*/ 0 w 9183342"/>
              <a:gd name="connsiteY0" fmla="*/ 0 h 1491070"/>
              <a:gd name="connsiteX1" fmla="*/ 2552700 w 9183342"/>
              <a:gd name="connsiteY1" fmla="*/ 1485900 h 1491070"/>
              <a:gd name="connsiteX2" fmla="*/ 6642100 w 9183342"/>
              <a:gd name="connsiteY2" fmla="*/ 508000 h 1491070"/>
              <a:gd name="connsiteX3" fmla="*/ 8991600 w 9183342"/>
              <a:gd name="connsiteY3" fmla="*/ 1003300 h 1491070"/>
              <a:gd name="connsiteX4" fmla="*/ 8877300 w 9183342"/>
              <a:gd name="connsiteY4" fmla="*/ 977900 h 14910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3342" h="1491070">
                <a:moveTo>
                  <a:pt x="0" y="0"/>
                </a:moveTo>
                <a:cubicBezTo>
                  <a:pt x="722841" y="700616"/>
                  <a:pt x="1445683" y="1401233"/>
                  <a:pt x="2552700" y="1485900"/>
                </a:cubicBezTo>
                <a:cubicBezTo>
                  <a:pt x="3659717" y="1570567"/>
                  <a:pt x="5568950" y="588433"/>
                  <a:pt x="6642100" y="508000"/>
                </a:cubicBezTo>
                <a:cubicBezTo>
                  <a:pt x="7715250" y="427567"/>
                  <a:pt x="8619067" y="924983"/>
                  <a:pt x="8991600" y="1003300"/>
                </a:cubicBezTo>
                <a:cubicBezTo>
                  <a:pt x="9364133" y="1081617"/>
                  <a:pt x="9120716" y="1029758"/>
                  <a:pt x="8877300" y="977900"/>
                </a:cubicBezTo>
              </a:path>
            </a:pathLst>
          </a:custGeom>
          <a:ln>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solidFill>
                <a:srgbClr val="7030A0"/>
              </a:solidFill>
            </a:endParaRPr>
          </a:p>
        </p:txBody>
      </p:sp>
      <p:sp>
        <p:nvSpPr>
          <p:cNvPr id="3" name="자유형 2"/>
          <p:cNvSpPr/>
          <p:nvPr/>
        </p:nvSpPr>
        <p:spPr>
          <a:xfrm>
            <a:off x="25400" y="2909601"/>
            <a:ext cx="9497372" cy="2036131"/>
          </a:xfrm>
          <a:custGeom>
            <a:avLst/>
            <a:gdLst>
              <a:gd name="connsiteX0" fmla="*/ 0 w 9497372"/>
              <a:gd name="connsiteY0" fmla="*/ 587408 h 2036131"/>
              <a:gd name="connsiteX1" fmla="*/ 1841500 w 9497372"/>
              <a:gd name="connsiteY1" fmla="*/ 3208 h 2036131"/>
              <a:gd name="connsiteX2" fmla="*/ 6477000 w 9497372"/>
              <a:gd name="connsiteY2" fmla="*/ 422308 h 2036131"/>
              <a:gd name="connsiteX3" fmla="*/ 8610600 w 9497372"/>
              <a:gd name="connsiteY3" fmla="*/ 1781208 h 2036131"/>
              <a:gd name="connsiteX4" fmla="*/ 9461500 w 9497372"/>
              <a:gd name="connsiteY4" fmla="*/ 1997108 h 2036131"/>
              <a:gd name="connsiteX5" fmla="*/ 9258300 w 9497372"/>
              <a:gd name="connsiteY5" fmla="*/ 2035208 h 2036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497372" h="2036131">
                <a:moveTo>
                  <a:pt x="0" y="587408"/>
                </a:moveTo>
                <a:cubicBezTo>
                  <a:pt x="381000" y="309066"/>
                  <a:pt x="762000" y="30725"/>
                  <a:pt x="1841500" y="3208"/>
                </a:cubicBezTo>
                <a:cubicBezTo>
                  <a:pt x="2921000" y="-24309"/>
                  <a:pt x="5348817" y="125975"/>
                  <a:pt x="6477000" y="422308"/>
                </a:cubicBezTo>
                <a:cubicBezTo>
                  <a:pt x="7605183" y="718641"/>
                  <a:pt x="8113183" y="1518741"/>
                  <a:pt x="8610600" y="1781208"/>
                </a:cubicBezTo>
                <a:cubicBezTo>
                  <a:pt x="9108017" y="2043675"/>
                  <a:pt x="9353550" y="1954775"/>
                  <a:pt x="9461500" y="1997108"/>
                </a:cubicBezTo>
                <a:cubicBezTo>
                  <a:pt x="9569450" y="2039441"/>
                  <a:pt x="9413875" y="2037324"/>
                  <a:pt x="9258300" y="2035208"/>
                </a:cubicBezTo>
              </a:path>
            </a:pathLst>
          </a:custGeom>
          <a:ln>
            <a:solidFill>
              <a:srgbClr val="92D050">
                <a:alpha val="54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solidFill>
                <a:srgbClr val="7030A0"/>
              </a:solidFill>
            </a:endParaRPr>
          </a:p>
        </p:txBody>
      </p:sp>
      <p:sp>
        <p:nvSpPr>
          <p:cNvPr id="4" name="자유형 3"/>
          <p:cNvSpPr/>
          <p:nvPr/>
        </p:nvSpPr>
        <p:spPr>
          <a:xfrm>
            <a:off x="-12700" y="2808064"/>
            <a:ext cx="9410700" cy="2425700"/>
          </a:xfrm>
          <a:custGeom>
            <a:avLst/>
            <a:gdLst>
              <a:gd name="connsiteX0" fmla="*/ 0 w 9410700"/>
              <a:gd name="connsiteY0" fmla="*/ 0 h 2425700"/>
              <a:gd name="connsiteX1" fmla="*/ 2933700 w 9410700"/>
              <a:gd name="connsiteY1" fmla="*/ 1676400 h 2425700"/>
              <a:gd name="connsiteX2" fmla="*/ 6819900 w 9410700"/>
              <a:gd name="connsiteY2" fmla="*/ 508000 h 2425700"/>
              <a:gd name="connsiteX3" fmla="*/ 9410700 w 9410700"/>
              <a:gd name="connsiteY3" fmla="*/ 2425700 h 2425700"/>
            </a:gdLst>
            <a:ahLst/>
            <a:cxnLst>
              <a:cxn ang="0">
                <a:pos x="connsiteX0" y="connsiteY0"/>
              </a:cxn>
              <a:cxn ang="0">
                <a:pos x="connsiteX1" y="connsiteY1"/>
              </a:cxn>
              <a:cxn ang="0">
                <a:pos x="connsiteX2" y="connsiteY2"/>
              </a:cxn>
              <a:cxn ang="0">
                <a:pos x="connsiteX3" y="connsiteY3"/>
              </a:cxn>
            </a:cxnLst>
            <a:rect l="l" t="t" r="r" b="b"/>
            <a:pathLst>
              <a:path w="9410700" h="2425700">
                <a:moveTo>
                  <a:pt x="0" y="0"/>
                </a:moveTo>
                <a:cubicBezTo>
                  <a:pt x="898525" y="795866"/>
                  <a:pt x="1797050" y="1591733"/>
                  <a:pt x="2933700" y="1676400"/>
                </a:cubicBezTo>
                <a:cubicBezTo>
                  <a:pt x="4070350" y="1761067"/>
                  <a:pt x="5740400" y="383117"/>
                  <a:pt x="6819900" y="508000"/>
                </a:cubicBezTo>
                <a:cubicBezTo>
                  <a:pt x="7899400" y="632883"/>
                  <a:pt x="8655050" y="1529291"/>
                  <a:pt x="9410700" y="2425700"/>
                </a:cubicBezTo>
              </a:path>
            </a:pathLst>
          </a:custGeom>
          <a:ln>
            <a:solidFill>
              <a:srgbClr val="92D050">
                <a:alpha val="54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ko-KR" altLang="en-US">
              <a:solidFill>
                <a:srgbClr val="7030A0"/>
              </a:solidFill>
            </a:endParaRPr>
          </a:p>
        </p:txBody>
      </p:sp>
      <p:sp>
        <p:nvSpPr>
          <p:cNvPr id="6" name="TextBox 5"/>
          <p:cNvSpPr txBox="1"/>
          <p:nvPr/>
        </p:nvSpPr>
        <p:spPr>
          <a:xfrm>
            <a:off x="179512" y="1225123"/>
            <a:ext cx="8748464" cy="1200329"/>
          </a:xfrm>
          <a:prstGeom prst="rect">
            <a:avLst/>
          </a:prstGeom>
          <a:noFill/>
        </p:spPr>
        <p:txBody>
          <a:bodyPr wrap="square" rtlCol="0">
            <a:spAutoFit/>
          </a:bodyPr>
          <a:lstStyle/>
          <a:p>
            <a:pPr algn="ctr"/>
            <a:r>
              <a:rPr lang="en-US" altLang="ko-KR" sz="3600" b="1" dirty="0" smtClean="0">
                <a:ln>
                  <a:solidFill>
                    <a:srgbClr val="7030A0">
                      <a:alpha val="0"/>
                    </a:srgbClr>
                  </a:solidFill>
                </a:ln>
                <a:solidFill>
                  <a:srgbClr val="7030A0"/>
                </a:solidFill>
                <a:effectLst>
                  <a:outerShdw blurRad="38100" dist="38100" dir="2700000" algn="tl">
                    <a:srgbClr val="000000">
                      <a:alpha val="43137"/>
                    </a:srgbClr>
                  </a:outerShdw>
                </a:effectLst>
                <a:latin typeface="Franklin Gothic Demi Cond" pitchFamily="34" charset="0"/>
                <a:ea typeface="Yoon 윤고딕 550_TT" pitchFamily="18" charset="-127"/>
              </a:rPr>
              <a:t>Factors </a:t>
            </a:r>
            <a:r>
              <a:rPr lang="en-US" altLang="ko-KR" sz="3600" b="1" dirty="0">
                <a:ln>
                  <a:solidFill>
                    <a:srgbClr val="7030A0">
                      <a:alpha val="0"/>
                    </a:srgbClr>
                  </a:solidFill>
                </a:ln>
                <a:solidFill>
                  <a:srgbClr val="7030A0"/>
                </a:solidFill>
                <a:effectLst>
                  <a:outerShdw blurRad="38100" dist="38100" dir="2700000" algn="tl">
                    <a:srgbClr val="000000">
                      <a:alpha val="43137"/>
                    </a:srgbClr>
                  </a:outerShdw>
                </a:effectLst>
                <a:latin typeface="Franklin Gothic Demi Cond" pitchFamily="34" charset="0"/>
                <a:ea typeface="Yoon 윤고딕 550_TT" pitchFamily="18" charset="-127"/>
              </a:rPr>
              <a:t>of participation in prenatal </a:t>
            </a:r>
            <a:r>
              <a:rPr lang="en-US" altLang="ko-KR" sz="3600" b="1" dirty="0" smtClean="0">
                <a:ln>
                  <a:solidFill>
                    <a:srgbClr val="7030A0">
                      <a:alpha val="0"/>
                    </a:srgbClr>
                  </a:solidFill>
                </a:ln>
                <a:solidFill>
                  <a:srgbClr val="7030A0"/>
                </a:solidFill>
                <a:effectLst>
                  <a:outerShdw blurRad="38100" dist="38100" dir="2700000" algn="tl">
                    <a:srgbClr val="000000">
                      <a:alpha val="43137"/>
                    </a:srgbClr>
                  </a:outerShdw>
                </a:effectLst>
                <a:latin typeface="Franklin Gothic Demi Cond" pitchFamily="34" charset="0"/>
                <a:ea typeface="Yoon 윤고딕 550_TT" pitchFamily="18" charset="-127"/>
              </a:rPr>
              <a:t>education</a:t>
            </a:r>
          </a:p>
          <a:p>
            <a:pPr algn="ctr"/>
            <a:r>
              <a:rPr lang="en-US" altLang="ko-KR" sz="3600" b="1" dirty="0" smtClean="0">
                <a:ln>
                  <a:solidFill>
                    <a:srgbClr val="7030A0">
                      <a:alpha val="0"/>
                    </a:srgbClr>
                  </a:solidFill>
                </a:ln>
                <a:solidFill>
                  <a:srgbClr val="7030A0"/>
                </a:solidFill>
                <a:effectLst>
                  <a:outerShdw blurRad="38100" dist="38100" dir="2700000" algn="tl">
                    <a:srgbClr val="000000">
                      <a:alpha val="43137"/>
                    </a:srgbClr>
                  </a:outerShdw>
                </a:effectLst>
                <a:latin typeface="Franklin Gothic Demi Cond" pitchFamily="34" charset="0"/>
                <a:ea typeface="Yoon 윤고딕 550_TT" pitchFamily="18" charset="-127"/>
              </a:rPr>
              <a:t>among </a:t>
            </a:r>
            <a:r>
              <a:rPr lang="en-US" altLang="ko-KR" sz="3600" b="1" dirty="0">
                <a:ln>
                  <a:solidFill>
                    <a:srgbClr val="7030A0">
                      <a:alpha val="0"/>
                    </a:srgbClr>
                  </a:solidFill>
                </a:ln>
                <a:solidFill>
                  <a:srgbClr val="7030A0"/>
                </a:solidFill>
                <a:effectLst>
                  <a:outerShdw blurRad="38100" dist="38100" dir="2700000" algn="tl">
                    <a:srgbClr val="000000">
                      <a:alpha val="43137"/>
                    </a:srgbClr>
                  </a:outerShdw>
                </a:effectLst>
                <a:latin typeface="Franklin Gothic Demi Cond" pitchFamily="34" charset="0"/>
                <a:ea typeface="Yoon 윤고딕 550_TT" pitchFamily="18" charset="-127"/>
              </a:rPr>
              <a:t>nulliparous women in South </a:t>
            </a:r>
            <a:r>
              <a:rPr lang="en-US" altLang="ko-KR" sz="3600" b="1" dirty="0" smtClean="0">
                <a:ln>
                  <a:solidFill>
                    <a:srgbClr val="7030A0">
                      <a:alpha val="0"/>
                    </a:srgbClr>
                  </a:solidFill>
                </a:ln>
                <a:solidFill>
                  <a:srgbClr val="7030A0"/>
                </a:solidFill>
                <a:effectLst>
                  <a:outerShdw blurRad="38100" dist="38100" dir="2700000" algn="tl">
                    <a:srgbClr val="000000">
                      <a:alpha val="43137"/>
                    </a:srgbClr>
                  </a:outerShdw>
                </a:effectLst>
                <a:latin typeface="Franklin Gothic Demi Cond" pitchFamily="34" charset="0"/>
                <a:ea typeface="Yoon 윤고딕 550_TT" pitchFamily="18" charset="-127"/>
              </a:rPr>
              <a:t>Korea</a:t>
            </a:r>
            <a:endParaRPr lang="ko-KR" altLang="en-US" sz="3600" b="1" dirty="0">
              <a:ln>
                <a:solidFill>
                  <a:srgbClr val="7030A0">
                    <a:alpha val="0"/>
                  </a:srgbClr>
                </a:solidFill>
              </a:ln>
              <a:solidFill>
                <a:srgbClr val="7030A0"/>
              </a:solidFill>
              <a:effectLst>
                <a:outerShdw blurRad="38100" dist="38100" dir="2700000" algn="tl">
                  <a:srgbClr val="000000">
                    <a:alpha val="43137"/>
                  </a:srgbClr>
                </a:outerShdw>
              </a:effectLst>
              <a:latin typeface="Franklin Gothic Demi Cond" pitchFamily="34" charset="0"/>
              <a:ea typeface="Yoon 윤고딕 550_TT" pitchFamily="18" charset="-127"/>
            </a:endParaRPr>
          </a:p>
        </p:txBody>
      </p:sp>
      <p:sp>
        <p:nvSpPr>
          <p:cNvPr id="7" name="TextBox 6"/>
          <p:cNvSpPr txBox="1"/>
          <p:nvPr/>
        </p:nvSpPr>
        <p:spPr>
          <a:xfrm>
            <a:off x="179512" y="2929508"/>
            <a:ext cx="8820472" cy="1384995"/>
          </a:xfrm>
          <a:prstGeom prst="rect">
            <a:avLst/>
          </a:prstGeom>
          <a:noFill/>
        </p:spPr>
        <p:txBody>
          <a:bodyPr wrap="square" rtlCol="0">
            <a:spAutoFit/>
          </a:bodyPr>
          <a:lstStyle/>
          <a:p>
            <a:pPr algn="ctr"/>
            <a:r>
              <a:rPr lang="en-US" altLang="ko-KR" sz="2800" b="1" dirty="0" smtClean="0">
                <a:ln w="1905"/>
                <a:solidFill>
                  <a:srgbClr val="92D050"/>
                </a:solidFill>
                <a:effectLst>
                  <a:innerShdw blurRad="69850" dist="43180" dir="5400000">
                    <a:srgbClr val="000000">
                      <a:alpha val="65000"/>
                    </a:srgbClr>
                  </a:innerShdw>
                </a:effectLst>
                <a:latin typeface="Franklin Gothic Medium Cond" pitchFamily="34" charset="0"/>
                <a:ea typeface="Yoon 윤고딕 550_TT" pitchFamily="18" charset="-127"/>
              </a:rPr>
              <a:t>2015. 10. 6.(Tue)</a:t>
            </a:r>
          </a:p>
          <a:p>
            <a:pPr algn="ctr"/>
            <a:r>
              <a:rPr lang="en-US" altLang="ko-KR" sz="2800" b="1" dirty="0" err="1" smtClean="0">
                <a:ln w="1905"/>
                <a:solidFill>
                  <a:srgbClr val="92D050"/>
                </a:solidFill>
                <a:effectLst>
                  <a:innerShdw blurRad="69850" dist="43180" dir="5400000">
                    <a:srgbClr val="000000">
                      <a:alpha val="65000"/>
                    </a:srgbClr>
                  </a:innerShdw>
                </a:effectLst>
                <a:latin typeface="Franklin Gothic Medium Cond" pitchFamily="34" charset="0"/>
                <a:ea typeface="Yoon 윤고딕 550_TT" pitchFamily="18" charset="-127"/>
              </a:rPr>
              <a:t>Mi</a:t>
            </a:r>
            <a:r>
              <a:rPr lang="en-US" altLang="ko-KR" sz="2800" b="1" dirty="0" smtClean="0">
                <a:ln w="1905"/>
                <a:solidFill>
                  <a:srgbClr val="92D050"/>
                </a:solidFill>
                <a:effectLst>
                  <a:innerShdw blurRad="69850" dist="43180" dir="5400000">
                    <a:srgbClr val="000000">
                      <a:alpha val="65000"/>
                    </a:srgbClr>
                  </a:innerShdw>
                </a:effectLst>
                <a:latin typeface="Franklin Gothic Medium Cond" pitchFamily="34" charset="0"/>
                <a:ea typeface="Yoon 윤고딕 550_TT" pitchFamily="18" charset="-127"/>
              </a:rPr>
              <a:t> Young </a:t>
            </a:r>
            <a:r>
              <a:rPr lang="en-US" altLang="ko-KR" sz="2800" b="1" dirty="0">
                <a:ln w="1905"/>
                <a:solidFill>
                  <a:srgbClr val="92D050"/>
                </a:solidFill>
                <a:effectLst>
                  <a:innerShdw blurRad="69850" dist="43180" dir="5400000">
                    <a:srgbClr val="000000">
                      <a:alpha val="65000"/>
                    </a:srgbClr>
                  </a:innerShdw>
                </a:effectLst>
                <a:latin typeface="Franklin Gothic Medium Cond" pitchFamily="34" charset="0"/>
                <a:ea typeface="Yoon 윤고딕 550_TT" pitchFamily="18" charset="-127"/>
              </a:rPr>
              <a:t>Kim, MSN, RN, doctoral student</a:t>
            </a:r>
          </a:p>
          <a:p>
            <a:pPr algn="ctr"/>
            <a:r>
              <a:rPr lang="en-US" altLang="ko-KR" sz="2800" b="1" dirty="0" err="1">
                <a:ln w="1905"/>
                <a:solidFill>
                  <a:srgbClr val="92D050"/>
                </a:solidFill>
                <a:effectLst>
                  <a:innerShdw blurRad="69850" dist="43180" dir="5400000">
                    <a:srgbClr val="000000">
                      <a:alpha val="65000"/>
                    </a:srgbClr>
                  </a:innerShdw>
                </a:effectLst>
                <a:latin typeface="Franklin Gothic Medium Cond" pitchFamily="34" charset="0"/>
                <a:ea typeface="Yoon 윤고딕 550_TT" pitchFamily="18" charset="-127"/>
              </a:rPr>
              <a:t>Yonsei</a:t>
            </a:r>
            <a:r>
              <a:rPr lang="en-US" altLang="ko-KR" sz="2800" b="1" dirty="0">
                <a:ln w="1905"/>
                <a:solidFill>
                  <a:srgbClr val="92D050"/>
                </a:solidFill>
                <a:effectLst>
                  <a:innerShdw blurRad="69850" dist="43180" dir="5400000">
                    <a:srgbClr val="000000">
                      <a:alpha val="65000"/>
                    </a:srgbClr>
                  </a:innerShdw>
                </a:effectLst>
                <a:latin typeface="Franklin Gothic Medium Cond" pitchFamily="34" charset="0"/>
                <a:ea typeface="Yoon 윤고딕 550_TT" pitchFamily="18" charset="-127"/>
              </a:rPr>
              <a:t> </a:t>
            </a:r>
            <a:r>
              <a:rPr lang="en-US" altLang="ko-KR" sz="2800" b="1" dirty="0" smtClean="0">
                <a:ln w="1905"/>
                <a:solidFill>
                  <a:srgbClr val="92D050"/>
                </a:solidFill>
                <a:effectLst>
                  <a:innerShdw blurRad="69850" dist="43180" dir="5400000">
                    <a:srgbClr val="000000">
                      <a:alpha val="65000"/>
                    </a:srgbClr>
                  </a:innerShdw>
                </a:effectLst>
                <a:latin typeface="Franklin Gothic Medium Cond" pitchFamily="34" charset="0"/>
                <a:ea typeface="Yoon 윤고딕 550_TT" pitchFamily="18" charset="-127"/>
              </a:rPr>
              <a:t>University, </a:t>
            </a:r>
            <a:r>
              <a:rPr lang="en-US" altLang="ko-KR" sz="2800" b="1" dirty="0">
                <a:ln w="1905"/>
                <a:solidFill>
                  <a:srgbClr val="92D050"/>
                </a:solidFill>
                <a:effectLst>
                  <a:innerShdw blurRad="69850" dist="43180" dir="5400000">
                    <a:srgbClr val="000000">
                      <a:alpha val="65000"/>
                    </a:srgbClr>
                  </a:innerShdw>
                </a:effectLst>
                <a:latin typeface="Franklin Gothic Medium Cond" pitchFamily="34" charset="0"/>
                <a:ea typeface="Yoon 윤고딕 550_TT" pitchFamily="18" charset="-127"/>
              </a:rPr>
              <a:t>College of </a:t>
            </a:r>
            <a:r>
              <a:rPr lang="en-US" altLang="ko-KR" sz="2800" b="1" dirty="0" smtClean="0">
                <a:ln w="1905"/>
                <a:solidFill>
                  <a:srgbClr val="92D050"/>
                </a:solidFill>
                <a:effectLst>
                  <a:innerShdw blurRad="69850" dist="43180" dir="5400000">
                    <a:srgbClr val="000000">
                      <a:alpha val="65000"/>
                    </a:srgbClr>
                  </a:innerShdw>
                </a:effectLst>
                <a:latin typeface="Franklin Gothic Medium Cond" pitchFamily="34" charset="0"/>
                <a:ea typeface="Yoon 윤고딕 550_TT" pitchFamily="18" charset="-127"/>
              </a:rPr>
              <a:t>Nursing</a:t>
            </a:r>
            <a:endParaRPr lang="en-US" altLang="ko-KR" sz="2800" b="1" dirty="0">
              <a:ln w="1905"/>
              <a:solidFill>
                <a:srgbClr val="92D050"/>
              </a:solidFill>
              <a:effectLst>
                <a:innerShdw blurRad="69850" dist="43180" dir="5400000">
                  <a:srgbClr val="000000">
                    <a:alpha val="65000"/>
                  </a:srgbClr>
                </a:innerShdw>
              </a:effectLst>
              <a:latin typeface="Franklin Gothic Medium Cond" pitchFamily="34" charset="0"/>
              <a:ea typeface="Yoon 윤고딕 550_TT" pitchFamily="18" charset="-127"/>
            </a:endParaRPr>
          </a:p>
        </p:txBody>
      </p:sp>
      <p:sp>
        <p:nvSpPr>
          <p:cNvPr id="5" name="직사각형 4"/>
          <p:cNvSpPr/>
          <p:nvPr/>
        </p:nvSpPr>
        <p:spPr>
          <a:xfrm>
            <a:off x="35496" y="5244797"/>
            <a:ext cx="9011096" cy="276999"/>
          </a:xfrm>
          <a:prstGeom prst="rect">
            <a:avLst/>
          </a:prstGeom>
        </p:spPr>
        <p:txBody>
          <a:bodyPr wrap="square">
            <a:spAutoFit/>
          </a:bodyPr>
          <a:lstStyle/>
          <a:p>
            <a:pPr algn="ctr"/>
            <a:r>
              <a:rPr lang="ko-KR" altLang="en-US" sz="1200" dirty="0">
                <a:solidFill>
                  <a:srgbClr val="6600CC"/>
                </a:solidFill>
                <a:latin typeface="Franklin Gothic Medium" panose="020B0603020102020204" pitchFamily="34" charset="0"/>
              </a:rPr>
              <a:t>4th International Conference on Nursing &amp; </a:t>
            </a:r>
            <a:r>
              <a:rPr lang="ko-KR" altLang="en-US" sz="1200" dirty="0" smtClean="0">
                <a:solidFill>
                  <a:srgbClr val="6600CC"/>
                </a:solidFill>
                <a:latin typeface="Franklin Gothic Medium" panose="020B0603020102020204" pitchFamily="34" charset="0"/>
              </a:rPr>
              <a:t>Healthcare</a:t>
            </a:r>
            <a:r>
              <a:rPr lang="en-US" altLang="ko-KR" sz="1200" dirty="0" smtClean="0">
                <a:solidFill>
                  <a:srgbClr val="6600CC"/>
                </a:solidFill>
                <a:latin typeface="Franklin Gothic Medium" panose="020B0603020102020204" pitchFamily="34" charset="0"/>
              </a:rPr>
              <a:t>, October </a:t>
            </a:r>
            <a:r>
              <a:rPr lang="en-US" altLang="ko-KR" sz="1200" dirty="0">
                <a:solidFill>
                  <a:srgbClr val="6600CC"/>
                </a:solidFill>
                <a:latin typeface="Franklin Gothic Medium" panose="020B0603020102020204" pitchFamily="34" charset="0"/>
              </a:rPr>
              <a:t>05-07, 2015 San Francisco, USA</a:t>
            </a:r>
            <a:endParaRPr lang="ko-KR" altLang="en-US" sz="1200" dirty="0">
              <a:solidFill>
                <a:srgbClr val="6600CC"/>
              </a:solidFill>
              <a:latin typeface="Franklin Gothic Medium" panose="020B0603020102020204" pitchFamily="34" charset="0"/>
            </a:endParaRPr>
          </a:p>
        </p:txBody>
      </p:sp>
    </p:spTree>
    <p:extLst>
      <p:ext uri="{BB962C8B-B14F-4D97-AF65-F5344CB8AC3E}">
        <p14:creationId xmlns:p14="http://schemas.microsoft.com/office/powerpoint/2010/main" val="27757441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http://postfiles4.naver.net/20101110_195/lmlm4864_1289377936723BcAr5_JPEG/%B1%D7%B7%B9%C0%CC.jpg?type=w3"/>
          <p:cNvPicPr preferRelativeResize="0">
            <a:picLocks noChangeArrowheads="1"/>
          </p:cNvPicPr>
          <p:nvPr/>
        </p:nvPicPr>
        <p:blipFill>
          <a:blip r:embed="rId3" cstate="print"/>
          <a:srcRect/>
          <a:stretch>
            <a:fillRect/>
          </a:stretch>
        </p:blipFill>
        <p:spPr bwMode="auto">
          <a:xfrm>
            <a:off x="-26268" y="1"/>
            <a:ext cx="9173098" cy="5715000"/>
          </a:xfrm>
          <a:prstGeom prst="rect">
            <a:avLst/>
          </a:prstGeom>
          <a:noFill/>
        </p:spPr>
      </p:pic>
      <p:sp>
        <p:nvSpPr>
          <p:cNvPr id="8" name="직사각형 7"/>
          <p:cNvSpPr/>
          <p:nvPr/>
        </p:nvSpPr>
        <p:spPr>
          <a:xfrm>
            <a:off x="-36512" y="5617691"/>
            <a:ext cx="3394472" cy="13260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직사각형 9"/>
          <p:cNvSpPr/>
          <p:nvPr/>
        </p:nvSpPr>
        <p:spPr>
          <a:xfrm>
            <a:off x="3357960" y="5617691"/>
            <a:ext cx="6040040" cy="13260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7" name="TextBox 66"/>
          <p:cNvSpPr txBox="1"/>
          <p:nvPr/>
        </p:nvSpPr>
        <p:spPr>
          <a:xfrm>
            <a:off x="166688" y="193204"/>
            <a:ext cx="8797800" cy="4524315"/>
          </a:xfrm>
          <a:prstGeom prst="rect">
            <a:avLst/>
          </a:prstGeom>
          <a:noFill/>
        </p:spPr>
        <p:txBody>
          <a:bodyPr wrap="square" rtlCol="0">
            <a:spAutoFit/>
          </a:bodyPr>
          <a:lstStyle/>
          <a:p>
            <a:r>
              <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rPr>
              <a:t>4. </a:t>
            </a:r>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Measurements</a:t>
            </a:r>
            <a:endPar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endParaRPr>
          </a:p>
          <a:p>
            <a:pPr marL="685800" lvl="0" indent="-685800">
              <a:buClr>
                <a:srgbClr val="92D050"/>
              </a:buClr>
              <a:buFont typeface="Wingdings" pitchFamily="2" charset="2"/>
              <a:buChar char="§"/>
            </a:pP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Degree </a:t>
            </a: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of </a:t>
            </a: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participated </a:t>
            </a: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in prenatal education: Prenatal care and </a:t>
            </a: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childbirth, Self-care </a:t>
            </a: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of </a:t>
            </a:r>
            <a:r>
              <a:rPr lang="en-US" altLang="ko-KR" sz="2400" b="1" dirty="0" err="1">
                <a:ln>
                  <a:solidFill>
                    <a:srgbClr val="7030A0">
                      <a:alpha val="0"/>
                    </a:srgbClr>
                  </a:solidFill>
                </a:ln>
                <a:solidFill>
                  <a:srgbClr val="7030A0"/>
                </a:solidFill>
                <a:latin typeface="Franklin Gothic Medium Cond" pitchFamily="34" charset="0"/>
                <a:ea typeface="Yoon 윤고딕 550_TT" pitchFamily="18" charset="-127"/>
              </a:rPr>
              <a:t>puerperium</a:t>
            </a: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 , </a:t>
            </a: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Newborn </a:t>
            </a: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care.</a:t>
            </a:r>
          </a:p>
          <a:p>
            <a:pPr marL="685800" lvl="0" indent="-685800">
              <a:buClr>
                <a:srgbClr val="92D050"/>
              </a:buClr>
              <a:buFont typeface="Wingdings" pitchFamily="2" charset="2"/>
              <a:buChar char="§"/>
            </a:pP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Knowledge: Knowledge related to delivery </a:t>
            </a:r>
            <a:r>
              <a:rPr lang="en-US" altLang="ko-KR" sz="1200" b="1" dirty="0">
                <a:ln>
                  <a:solidFill>
                    <a:srgbClr val="7030A0">
                      <a:alpha val="0"/>
                    </a:srgbClr>
                  </a:solidFill>
                </a:ln>
                <a:solidFill>
                  <a:srgbClr val="7030A0"/>
                </a:solidFill>
                <a:latin typeface="Franklin Gothic Medium Cond" pitchFamily="34" charset="0"/>
                <a:ea typeface="Yoon 윤고딕 550_TT" pitchFamily="18" charset="-127"/>
              </a:rPr>
              <a:t>(Choi, 1983)</a:t>
            </a: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 postpartum care </a:t>
            </a:r>
            <a:r>
              <a:rPr lang="en-US" altLang="ko-KR" sz="1200" b="1" dirty="0">
                <a:ln>
                  <a:solidFill>
                    <a:srgbClr val="7030A0">
                      <a:alpha val="0"/>
                    </a:srgbClr>
                  </a:solidFill>
                </a:ln>
                <a:solidFill>
                  <a:srgbClr val="7030A0"/>
                </a:solidFill>
                <a:latin typeface="Franklin Gothic Medium Cond" pitchFamily="34" charset="0"/>
                <a:ea typeface="Yoon 윤고딕 550_TT" pitchFamily="18" charset="-127"/>
              </a:rPr>
              <a:t>(Park, 2003)</a:t>
            </a: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 newborn care </a:t>
            </a:r>
            <a:r>
              <a:rPr lang="en-US" altLang="ko-KR" sz="1200" b="1" dirty="0">
                <a:ln>
                  <a:solidFill>
                    <a:srgbClr val="7030A0">
                      <a:alpha val="0"/>
                    </a:srgbClr>
                  </a:solidFill>
                </a:ln>
                <a:solidFill>
                  <a:srgbClr val="7030A0"/>
                </a:solidFill>
                <a:latin typeface="Franklin Gothic Medium Cond" pitchFamily="34" charset="0"/>
                <a:ea typeface="Yoon 윤고딕 550_TT" pitchFamily="18" charset="-127"/>
              </a:rPr>
              <a:t>(Lee et al., 2004).</a:t>
            </a:r>
            <a:endPar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endParaRPr>
          </a:p>
          <a:p>
            <a:pPr marL="685800" lvl="0" indent="-685800">
              <a:buClr>
                <a:srgbClr val="92D050"/>
              </a:buClr>
              <a:buFont typeface="Wingdings" pitchFamily="2" charset="2"/>
              <a:buChar char="§"/>
            </a:pP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Attitudes: Self efficacy for delivery </a:t>
            </a:r>
            <a:r>
              <a:rPr lang="en-US" altLang="ko-KR" sz="1200" b="1" dirty="0">
                <a:ln>
                  <a:solidFill>
                    <a:srgbClr val="7030A0">
                      <a:alpha val="0"/>
                    </a:srgbClr>
                  </a:solidFill>
                </a:ln>
                <a:solidFill>
                  <a:srgbClr val="7030A0"/>
                </a:solidFill>
                <a:latin typeface="Franklin Gothic Medium Cond" pitchFamily="34" charset="0"/>
                <a:ea typeface="Yoon 윤고딕 550_TT" pitchFamily="18" charset="-127"/>
              </a:rPr>
              <a:t>(Lee, 2004)</a:t>
            </a: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 Postpartum care self-efficacy </a:t>
            </a:r>
            <a:r>
              <a:rPr lang="en-US" altLang="ko-KR" sz="1200" b="1" dirty="0">
                <a:ln>
                  <a:solidFill>
                    <a:srgbClr val="7030A0">
                      <a:alpha val="0"/>
                    </a:srgbClr>
                  </a:solidFill>
                </a:ln>
                <a:solidFill>
                  <a:srgbClr val="7030A0"/>
                </a:solidFill>
                <a:latin typeface="Franklin Gothic Medium Cond" pitchFamily="34" charset="0"/>
                <a:ea typeface="Yoon 윤고딕 550_TT" pitchFamily="18" charset="-127"/>
              </a:rPr>
              <a:t>(Shin et al., 2000)</a:t>
            </a: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 Parenting confidence </a:t>
            </a:r>
            <a:r>
              <a:rPr lang="en-US" altLang="ko-KR" sz="1200" b="1" dirty="0">
                <a:ln>
                  <a:solidFill>
                    <a:srgbClr val="7030A0">
                      <a:alpha val="0"/>
                    </a:srgbClr>
                  </a:solidFill>
                </a:ln>
                <a:solidFill>
                  <a:srgbClr val="7030A0"/>
                </a:solidFill>
                <a:latin typeface="Franklin Gothic Medium Cond" pitchFamily="34" charset="0"/>
                <a:ea typeface="Yoon 윤고딕 550_TT" pitchFamily="18" charset="-127"/>
              </a:rPr>
              <a:t>(Lee et al., 2004</a:t>
            </a:r>
            <a:r>
              <a:rPr lang="en-US" altLang="ko-KR" sz="1200" b="1" dirty="0" smtClean="0">
                <a:ln>
                  <a:solidFill>
                    <a:srgbClr val="7030A0">
                      <a:alpha val="0"/>
                    </a:srgbClr>
                  </a:solidFill>
                </a:ln>
                <a:solidFill>
                  <a:srgbClr val="7030A0"/>
                </a:solidFill>
                <a:latin typeface="Franklin Gothic Medium Cond" pitchFamily="34" charset="0"/>
                <a:ea typeface="Yoon 윤고딕 550_TT" pitchFamily="18" charset="-127"/>
              </a:rPr>
              <a:t>)</a:t>
            </a: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a:t>
            </a:r>
          </a:p>
          <a:p>
            <a:pPr lvl="0">
              <a:buClr>
                <a:srgbClr val="92D050"/>
              </a:buClr>
            </a:pPr>
            <a:endPar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endParaRPr>
          </a:p>
          <a:p>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5. Data Management and Analysis</a:t>
            </a:r>
          </a:p>
          <a:p>
            <a:pPr marL="685800" indent="-685800">
              <a:buClr>
                <a:srgbClr val="92D050"/>
              </a:buClr>
              <a:buFont typeface="Wingdings" pitchFamily="2" charset="2"/>
              <a:buChar char="§"/>
            </a:pP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Using </a:t>
            </a: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SPSS/WIN 20.0 and STATA 13.0 </a:t>
            </a: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program</a:t>
            </a:r>
          </a:p>
          <a:p>
            <a:pPr marL="685800" indent="-685800">
              <a:buClr>
                <a:srgbClr val="92D050"/>
              </a:buClr>
              <a:buFont typeface="Wingdings" pitchFamily="2" charset="2"/>
              <a:buChar char="§"/>
            </a:pP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Descriptive </a:t>
            </a: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statistics, Multiple Linear </a:t>
            </a: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regression</a:t>
            </a:r>
          </a:p>
        </p:txBody>
      </p:sp>
      <p:sp>
        <p:nvSpPr>
          <p:cNvPr id="7" name="슬라이드 번호 개체 틀 1"/>
          <p:cNvSpPr txBox="1">
            <a:spLocks/>
          </p:cNvSpPr>
          <p:nvPr/>
        </p:nvSpPr>
        <p:spPr>
          <a:xfrm>
            <a:off x="7020272" y="5361541"/>
            <a:ext cx="2133600" cy="304271"/>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r"/>
            <a:fld id="{1B344671-985F-4861-AF6F-B306B248102D}" type="slidenum">
              <a:rPr lang="ko-KR" altLang="en-US" sz="1200" smtClean="0">
                <a:solidFill>
                  <a:schemeClr val="tx1">
                    <a:lumMod val="65000"/>
                    <a:lumOff val="35000"/>
                  </a:schemeClr>
                </a:solidFill>
              </a:rPr>
              <a:pPr algn="r"/>
              <a:t>10</a:t>
            </a:fld>
            <a:endParaRPr lang="ko-KR" altLang="en-US" sz="1200" dirty="0">
              <a:solidFill>
                <a:schemeClr val="tx1">
                  <a:lumMod val="65000"/>
                  <a:lumOff val="35000"/>
                </a:schemeClr>
              </a:solidFill>
            </a:endParaRPr>
          </a:p>
        </p:txBody>
      </p:sp>
      <p:sp>
        <p:nvSpPr>
          <p:cNvPr id="9" name="TextBox 8"/>
          <p:cNvSpPr txBox="1"/>
          <p:nvPr/>
        </p:nvSpPr>
        <p:spPr>
          <a:xfrm>
            <a:off x="5292080" y="19571"/>
            <a:ext cx="3816424" cy="461665"/>
          </a:xfrm>
          <a:prstGeom prst="rect">
            <a:avLst/>
          </a:prstGeom>
          <a:noFill/>
        </p:spPr>
        <p:txBody>
          <a:bodyPr wrap="square" rtlCol="0">
            <a:spAutoFit/>
          </a:bodyPr>
          <a:lstStyle/>
          <a:p>
            <a:pPr algn="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II</a:t>
            </a:r>
            <a:r>
              <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 </a:t>
            </a: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METHODS</a:t>
            </a:r>
            <a:endPar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endParaRPr>
          </a:p>
        </p:txBody>
      </p:sp>
    </p:spTree>
    <p:extLst>
      <p:ext uri="{BB962C8B-B14F-4D97-AF65-F5344CB8AC3E}">
        <p14:creationId xmlns:p14="http://schemas.microsoft.com/office/powerpoint/2010/main" val="14872787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 name="TextBox 358"/>
          <p:cNvSpPr txBox="1"/>
          <p:nvPr/>
        </p:nvSpPr>
        <p:spPr>
          <a:xfrm>
            <a:off x="251520" y="1777380"/>
            <a:ext cx="8640960" cy="1107996"/>
          </a:xfrm>
          <a:prstGeom prst="rect">
            <a:avLst/>
          </a:prstGeom>
          <a:noFill/>
        </p:spPr>
        <p:txBody>
          <a:bodyPr wrap="square" rtlCol="0">
            <a:spAutoFit/>
          </a:bodyPr>
          <a:lstStyle/>
          <a:p>
            <a:pPr algn="ctr"/>
            <a:r>
              <a:rPr lang="en-US" altLang="ko-KR" sz="6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lin Gothic Demi Cond" pitchFamily="34" charset="0"/>
                <a:ea typeface="Yoon 윤고딕 550_TT" panose="02090603020101020101" pitchFamily="18" charset="-127"/>
                <a:cs typeface="Aharoni" panose="02010803020104030203" pitchFamily="2" charset="-79"/>
              </a:rPr>
              <a:t>III. RESULTS</a:t>
            </a:r>
            <a:endParaRPr lang="en-US" altLang="ko-KR" sz="6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lin Gothic Demi Cond" pitchFamily="34" charset="0"/>
              <a:ea typeface="Yoon 윤고딕 550_TT" panose="02090603020101020101" pitchFamily="18" charset="-127"/>
              <a:cs typeface="Aharoni" panose="02010803020104030203" pitchFamily="2" charset="-79"/>
            </a:endParaRPr>
          </a:p>
        </p:txBody>
      </p:sp>
    </p:spTree>
    <p:extLst>
      <p:ext uri="{BB962C8B-B14F-4D97-AF65-F5344CB8AC3E}">
        <p14:creationId xmlns:p14="http://schemas.microsoft.com/office/powerpoint/2010/main" val="28717607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http://postfiles4.naver.net/20101110_195/lmlm4864_1289377936723BcAr5_JPEG/%B1%D7%B7%B9%C0%CC.jpg?type=w3"/>
          <p:cNvPicPr preferRelativeResize="0">
            <a:picLocks noChangeArrowheads="1"/>
          </p:cNvPicPr>
          <p:nvPr/>
        </p:nvPicPr>
        <p:blipFill>
          <a:blip r:embed="rId3" cstate="print"/>
          <a:srcRect/>
          <a:stretch>
            <a:fillRect/>
          </a:stretch>
        </p:blipFill>
        <p:spPr bwMode="auto">
          <a:xfrm>
            <a:off x="-26268" y="1"/>
            <a:ext cx="9173098" cy="5715000"/>
          </a:xfrm>
          <a:prstGeom prst="rect">
            <a:avLst/>
          </a:prstGeom>
          <a:noFill/>
        </p:spPr>
      </p:pic>
      <p:sp>
        <p:nvSpPr>
          <p:cNvPr id="8" name="직사각형 7"/>
          <p:cNvSpPr/>
          <p:nvPr/>
        </p:nvSpPr>
        <p:spPr>
          <a:xfrm>
            <a:off x="-36512" y="5617691"/>
            <a:ext cx="3394472" cy="13260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직사각형 9"/>
          <p:cNvSpPr/>
          <p:nvPr/>
        </p:nvSpPr>
        <p:spPr>
          <a:xfrm>
            <a:off x="3357960" y="5617691"/>
            <a:ext cx="6040040" cy="13260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7" name="TextBox 66"/>
          <p:cNvSpPr txBox="1"/>
          <p:nvPr/>
        </p:nvSpPr>
        <p:spPr>
          <a:xfrm>
            <a:off x="166688" y="193204"/>
            <a:ext cx="8797800" cy="646331"/>
          </a:xfrm>
          <a:prstGeom prst="rect">
            <a:avLst/>
          </a:prstGeom>
          <a:noFill/>
        </p:spPr>
        <p:txBody>
          <a:bodyPr wrap="square" rtlCol="0">
            <a:spAutoFit/>
          </a:bodyPr>
          <a:lstStyle/>
          <a:p>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1</a:t>
            </a:r>
            <a:r>
              <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rPr>
              <a:t>. </a:t>
            </a:r>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Characteristics </a:t>
            </a:r>
            <a:r>
              <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rPr>
              <a:t>of </a:t>
            </a:r>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subjects (1)</a:t>
            </a:r>
          </a:p>
        </p:txBody>
      </p:sp>
      <p:sp>
        <p:nvSpPr>
          <p:cNvPr id="7" name="슬라이드 번호 개체 틀 1"/>
          <p:cNvSpPr txBox="1">
            <a:spLocks/>
          </p:cNvSpPr>
          <p:nvPr/>
        </p:nvSpPr>
        <p:spPr>
          <a:xfrm>
            <a:off x="7020272" y="5361541"/>
            <a:ext cx="2133600" cy="304271"/>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r"/>
            <a:fld id="{1B344671-985F-4861-AF6F-B306B248102D}" type="slidenum">
              <a:rPr lang="ko-KR" altLang="en-US" sz="1200" smtClean="0">
                <a:solidFill>
                  <a:schemeClr val="tx1">
                    <a:lumMod val="65000"/>
                    <a:lumOff val="35000"/>
                  </a:schemeClr>
                </a:solidFill>
              </a:rPr>
              <a:pPr algn="r"/>
              <a:t>12</a:t>
            </a:fld>
            <a:endParaRPr lang="ko-KR" altLang="en-US" sz="1200" dirty="0">
              <a:solidFill>
                <a:schemeClr val="tx1">
                  <a:lumMod val="65000"/>
                  <a:lumOff val="35000"/>
                </a:schemeClr>
              </a:solidFill>
            </a:endParaRPr>
          </a:p>
        </p:txBody>
      </p:sp>
      <p:sp>
        <p:nvSpPr>
          <p:cNvPr id="9" name="TextBox 8"/>
          <p:cNvSpPr txBox="1"/>
          <p:nvPr/>
        </p:nvSpPr>
        <p:spPr>
          <a:xfrm>
            <a:off x="5292080" y="19571"/>
            <a:ext cx="3816424" cy="461665"/>
          </a:xfrm>
          <a:prstGeom prst="rect">
            <a:avLst/>
          </a:prstGeom>
          <a:noFill/>
        </p:spPr>
        <p:txBody>
          <a:bodyPr wrap="square" rtlCol="0">
            <a:spAutoFit/>
          </a:bodyPr>
          <a:lstStyle/>
          <a:p>
            <a:pPr algn="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III</a:t>
            </a:r>
            <a:r>
              <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 </a:t>
            </a: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RESULTS</a:t>
            </a:r>
            <a:endPar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endParaRPr>
          </a:p>
        </p:txBody>
      </p:sp>
      <p:graphicFrame>
        <p:nvGraphicFramePr>
          <p:cNvPr id="13" name="표 12"/>
          <p:cNvGraphicFramePr>
            <a:graphicFrameLocks noGrp="1"/>
          </p:cNvGraphicFramePr>
          <p:nvPr>
            <p:extLst>
              <p:ext uri="{D42A27DB-BD31-4B8C-83A1-F6EECF244321}">
                <p14:modId xmlns:p14="http://schemas.microsoft.com/office/powerpoint/2010/main" val="541346616"/>
              </p:ext>
            </p:extLst>
          </p:nvPr>
        </p:nvGraphicFramePr>
        <p:xfrm>
          <a:off x="395534" y="1066386"/>
          <a:ext cx="4032450" cy="3139313"/>
        </p:xfrm>
        <a:graphic>
          <a:graphicData uri="http://schemas.openxmlformats.org/drawingml/2006/table">
            <a:tbl>
              <a:tblPr firstRow="1" bandRow="1">
                <a:tableStyleId>{EB344D84-9AFB-497E-A393-DC336BA19D2E}</a:tableStyleId>
              </a:tblPr>
              <a:tblGrid>
                <a:gridCol w="1026442"/>
                <a:gridCol w="366586"/>
                <a:gridCol w="1246393"/>
                <a:gridCol w="1393029"/>
              </a:tblGrid>
              <a:tr h="265309">
                <a:tc>
                  <a:txBody>
                    <a:bodyPr/>
                    <a:lstStyle/>
                    <a:p>
                      <a:pPr marL="0" marR="0" indent="0" algn="ctr" fontAlgn="base" latinLnBrk="0">
                        <a:lnSpc>
                          <a:spcPct val="160000"/>
                        </a:lnSpc>
                        <a:spcBef>
                          <a:spcPts val="0"/>
                        </a:spcBef>
                        <a:spcAft>
                          <a:spcPts val="0"/>
                        </a:spcAft>
                      </a:pPr>
                      <a:r>
                        <a:rPr lang="en-US" sz="1100" kern="0" spc="0" dirty="0">
                          <a:effectLst/>
                          <a:latin typeface="Franklin Gothic Medium Cond" pitchFamily="34" charset="0"/>
                          <a:cs typeface="Arial" pitchFamily="34" charset="0"/>
                        </a:rPr>
                        <a:t>Variable</a:t>
                      </a:r>
                      <a:endParaRPr lang="en-US" sz="1100" kern="0" spc="0" dirty="0">
                        <a:solidFill>
                          <a:schemeClr val="bg1"/>
                        </a:solidFill>
                        <a:effectLst/>
                        <a:latin typeface="Franklin Gothic Medium Cond" pitchFamily="34" charset="0"/>
                        <a:cs typeface="Arial" panose="020B0604020202020204" pitchFamily="34" charset="0"/>
                      </a:endParaRPr>
                    </a:p>
                  </a:txBody>
                  <a:tcPr marL="64770" marR="64770" marT="17907" marB="17907" anchor="ctr"/>
                </a:tc>
                <a:tc>
                  <a:txBody>
                    <a:bodyPr/>
                    <a:lstStyle/>
                    <a:p>
                      <a:pPr marL="0" marR="0" indent="0" algn="ctr" fontAlgn="base" latinLnBrk="0">
                        <a:lnSpc>
                          <a:spcPct val="130000"/>
                        </a:lnSpc>
                        <a:spcBef>
                          <a:spcPts val="0"/>
                        </a:spcBef>
                        <a:spcAft>
                          <a:spcPts val="0"/>
                        </a:spcAft>
                      </a:pPr>
                      <a:endParaRPr lang="ko-KR" altLang="en-US" sz="1100" kern="0" spc="0" dirty="0">
                        <a:solidFill>
                          <a:schemeClr val="bg1"/>
                        </a:solidFill>
                        <a:effectLst/>
                        <a:latin typeface="Franklin Gothic Medium Cond" pitchFamily="34" charset="0"/>
                        <a:cs typeface="Arial" panose="020B0604020202020204" pitchFamily="34" charset="0"/>
                      </a:endParaRPr>
                    </a:p>
                  </a:txBody>
                  <a:tcPr marL="64770" marR="64770" marT="17907" marB="17907" anchor="ctr"/>
                </a:tc>
                <a:tc>
                  <a:txBody>
                    <a:bodyPr/>
                    <a:lstStyle/>
                    <a:p>
                      <a:pPr marL="0" marR="0" indent="0" algn="ctr" fontAlgn="base" latinLnBrk="0">
                        <a:lnSpc>
                          <a:spcPct val="160000"/>
                        </a:lnSpc>
                        <a:spcBef>
                          <a:spcPts val="0"/>
                        </a:spcBef>
                        <a:spcAft>
                          <a:spcPts val="0"/>
                        </a:spcAft>
                      </a:pPr>
                      <a:r>
                        <a:rPr lang="en-US" sz="1100" kern="0" spc="0" dirty="0">
                          <a:effectLst/>
                          <a:latin typeface="Franklin Gothic Medium Cond" pitchFamily="34" charset="0"/>
                          <a:cs typeface="Arial" pitchFamily="34" charset="0"/>
                        </a:rPr>
                        <a:t>Category</a:t>
                      </a:r>
                      <a:endParaRPr lang="en-US" sz="1100" kern="0" spc="0" dirty="0">
                        <a:solidFill>
                          <a:schemeClr val="bg1"/>
                        </a:solidFill>
                        <a:effectLst/>
                        <a:latin typeface="Franklin Gothic Medium Cond" pitchFamily="34" charset="0"/>
                        <a:cs typeface="Arial" panose="020B0604020202020204" pitchFamily="34" charset="0"/>
                      </a:endParaRPr>
                    </a:p>
                  </a:txBody>
                  <a:tcPr marL="64770" marR="64770" marT="17907" marB="17907" anchor="ctr"/>
                </a:tc>
                <a:tc>
                  <a:txBody>
                    <a:bodyPr/>
                    <a:lstStyle/>
                    <a:p>
                      <a:pPr marL="0" marR="0" indent="0" algn="ctr" fontAlgn="base" latinLnBrk="0">
                        <a:lnSpc>
                          <a:spcPct val="130000"/>
                        </a:lnSpc>
                        <a:spcBef>
                          <a:spcPts val="0"/>
                        </a:spcBef>
                        <a:spcAft>
                          <a:spcPts val="0"/>
                        </a:spcAft>
                      </a:pPr>
                      <a:r>
                        <a:rPr lang="en-US" sz="1100" kern="0" spc="0" dirty="0">
                          <a:effectLst/>
                          <a:latin typeface="Franklin Gothic Medium Cond" pitchFamily="34" charset="0"/>
                          <a:cs typeface="Arial" pitchFamily="34" charset="0"/>
                        </a:rPr>
                        <a:t>n(%)†</a:t>
                      </a:r>
                      <a:endParaRPr lang="en-US" sz="1100" kern="0" spc="0" dirty="0">
                        <a:solidFill>
                          <a:schemeClr val="bg1"/>
                        </a:solidFill>
                        <a:effectLst/>
                        <a:latin typeface="Franklin Gothic Medium Cond" pitchFamily="34" charset="0"/>
                        <a:cs typeface="Arial" panose="020B0604020202020204" pitchFamily="34" charset="0"/>
                      </a:endParaRPr>
                    </a:p>
                  </a:txBody>
                  <a:tcPr marL="64770" marR="64770" marT="17907" marB="17907" anchor="ctr"/>
                </a:tc>
              </a:tr>
              <a:tr h="269964">
                <a:tc rowSpan="4">
                  <a:txBody>
                    <a:bodyPr/>
                    <a:lstStyle/>
                    <a:p>
                      <a:pPr marL="0" marR="0" indent="0" algn="l" fontAlgn="base" latinLnBrk="0">
                        <a:lnSpc>
                          <a:spcPct val="160000"/>
                        </a:lnSpc>
                        <a:spcBef>
                          <a:spcPts val="0"/>
                        </a:spcBef>
                        <a:spcAft>
                          <a:spcPts val="0"/>
                        </a:spcAft>
                      </a:pPr>
                      <a:r>
                        <a:rPr lang="en-US" sz="1100" kern="0" spc="0" dirty="0">
                          <a:effectLst/>
                          <a:latin typeface="Franklin Gothic Medium Cond" pitchFamily="34" charset="0"/>
                          <a:cs typeface="Arial" pitchFamily="34" charset="0"/>
                        </a:rPr>
                        <a:t>Age(year)</a:t>
                      </a:r>
                      <a:endParaRPr lang="en-US" sz="1100" kern="0" spc="0" dirty="0">
                        <a:solidFill>
                          <a:srgbClr val="000000"/>
                        </a:solidFill>
                        <a:effectLst/>
                        <a:latin typeface="Franklin Gothic Medium Cond" pitchFamily="34" charset="0"/>
                        <a:cs typeface="Arial" panose="020B0604020202020204" pitchFamily="34" charset="0"/>
                      </a:endParaRPr>
                    </a:p>
                  </a:txBody>
                  <a:tcPr marL="64770" marR="64770" marT="17907" marB="17907">
                    <a:lnB w="12700" cap="flat" cmpd="sng" algn="ctr">
                      <a:solidFill>
                        <a:schemeClr val="bg1">
                          <a:lumMod val="50000"/>
                        </a:schemeClr>
                      </a:solidFill>
                      <a:prstDash val="sysDot"/>
                      <a:round/>
                      <a:headEnd type="none" w="med" len="med"/>
                      <a:tailEnd type="none" w="med" len="med"/>
                    </a:lnB>
                  </a:tcPr>
                </a:tc>
                <a:tc rowSpan="4">
                  <a:txBody>
                    <a:bodyPr/>
                    <a:lstStyle/>
                    <a:p>
                      <a:pPr marL="0" marR="0" indent="0" algn="ctr" fontAlgn="base" latinLnBrk="0">
                        <a:lnSpc>
                          <a:spcPct val="130000"/>
                        </a:lnSpc>
                        <a:spcBef>
                          <a:spcPts val="0"/>
                        </a:spcBef>
                        <a:spcAft>
                          <a:spcPts val="0"/>
                        </a:spcAft>
                      </a:pPr>
                      <a:endParaRPr lang="ko-KR" altLang="en-US" sz="1100" kern="0" spc="0" dirty="0">
                        <a:solidFill>
                          <a:srgbClr val="000000"/>
                        </a:solidFill>
                        <a:effectLst/>
                        <a:latin typeface="Franklin Gothic Medium Cond" pitchFamily="34" charset="0"/>
                        <a:cs typeface="Arial" panose="020B0604020202020204" pitchFamily="34" charset="0"/>
                      </a:endParaRPr>
                    </a:p>
                  </a:txBody>
                  <a:tcPr marL="64770" marR="64770" marT="17907" marB="17907" anchor="ctr">
                    <a:lnB w="12700" cap="flat" cmpd="sng" algn="ctr">
                      <a:solidFill>
                        <a:schemeClr val="bg1">
                          <a:lumMod val="50000"/>
                        </a:schemeClr>
                      </a:solidFill>
                      <a:prstDash val="sysDot"/>
                      <a:round/>
                      <a:headEnd type="none" w="med" len="med"/>
                      <a:tailEnd type="none" w="med" len="med"/>
                    </a:lnB>
                  </a:tcPr>
                </a:tc>
                <a:tc>
                  <a:txBody>
                    <a:bodyPr/>
                    <a:lstStyle/>
                    <a:p>
                      <a:pPr marL="19050" marR="19050" indent="0" algn="just"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21-25</a:t>
                      </a:r>
                      <a:endParaRPr lang="en-US" sz="1100" kern="0" spc="0" dirty="0">
                        <a:solidFill>
                          <a:srgbClr val="000000"/>
                        </a:solidFill>
                        <a:effectLst/>
                        <a:latin typeface="Franklin Gothic Medium Cond" pitchFamily="34" charset="0"/>
                        <a:cs typeface="Arial" panose="020B0604020202020204" pitchFamily="34" charset="0"/>
                      </a:endParaRPr>
                    </a:p>
                  </a:txBody>
                  <a:tcPr/>
                </a:tc>
                <a:tc>
                  <a:txBody>
                    <a:bodyPr/>
                    <a:lstStyle/>
                    <a:p>
                      <a:pPr marL="19050" marR="19050" indent="0" algn="r"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10(7.5)</a:t>
                      </a:r>
                      <a:endParaRPr lang="en-US" sz="1100" kern="0" spc="0" dirty="0">
                        <a:solidFill>
                          <a:srgbClr val="000000"/>
                        </a:solidFill>
                        <a:effectLst/>
                        <a:latin typeface="Franklin Gothic Medium Cond" pitchFamily="34" charset="0"/>
                        <a:cs typeface="Arial" panose="020B0604020202020204" pitchFamily="34" charset="0"/>
                      </a:endParaRPr>
                    </a:p>
                  </a:txBody>
                  <a:tcPr/>
                </a:tc>
              </a:tr>
              <a:tr h="269964">
                <a:tc vMerge="1">
                  <a:txBody>
                    <a:bodyPr/>
                    <a:lstStyle/>
                    <a:p>
                      <a:pPr latinLnBrk="1"/>
                      <a:endParaRPr lang="ko-KR" altLang="en-US"/>
                    </a:p>
                  </a:txBody>
                  <a:tcPr/>
                </a:tc>
                <a:tc vMerge="1">
                  <a:txBody>
                    <a:bodyPr/>
                    <a:lstStyle/>
                    <a:p>
                      <a:pPr latinLnBrk="1"/>
                      <a:endParaRPr lang="ko-KR" altLang="en-US"/>
                    </a:p>
                  </a:txBody>
                  <a:tcPr/>
                </a:tc>
                <a:tc>
                  <a:txBody>
                    <a:bodyPr/>
                    <a:lstStyle/>
                    <a:p>
                      <a:pPr marL="19050" marR="19050" indent="0" algn="just"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26-30</a:t>
                      </a:r>
                      <a:endParaRPr lang="en-US" sz="1100" kern="0" spc="0" dirty="0">
                        <a:solidFill>
                          <a:srgbClr val="000000"/>
                        </a:solidFill>
                        <a:effectLst/>
                        <a:latin typeface="Franklin Gothic Medium Cond" pitchFamily="34" charset="0"/>
                        <a:cs typeface="Arial" panose="020B0604020202020204" pitchFamily="34" charset="0"/>
                      </a:endParaRPr>
                    </a:p>
                  </a:txBody>
                  <a:tcPr/>
                </a:tc>
                <a:tc>
                  <a:txBody>
                    <a:bodyPr/>
                    <a:lstStyle/>
                    <a:p>
                      <a:pPr marL="19050" marR="19050" indent="0" algn="r"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28(20.9)</a:t>
                      </a:r>
                      <a:endParaRPr lang="en-US" sz="1100" kern="0" spc="0" dirty="0">
                        <a:solidFill>
                          <a:srgbClr val="000000"/>
                        </a:solidFill>
                        <a:effectLst/>
                        <a:latin typeface="Franklin Gothic Medium Cond" pitchFamily="34" charset="0"/>
                        <a:cs typeface="Arial" panose="020B0604020202020204" pitchFamily="34" charset="0"/>
                      </a:endParaRPr>
                    </a:p>
                  </a:txBody>
                  <a:tcPr/>
                </a:tc>
              </a:tr>
              <a:tr h="269964">
                <a:tc vMerge="1">
                  <a:txBody>
                    <a:bodyPr/>
                    <a:lstStyle/>
                    <a:p>
                      <a:pPr latinLnBrk="1"/>
                      <a:endParaRPr lang="ko-KR" altLang="en-US"/>
                    </a:p>
                  </a:txBody>
                  <a:tcPr/>
                </a:tc>
                <a:tc vMerge="1">
                  <a:txBody>
                    <a:bodyPr/>
                    <a:lstStyle/>
                    <a:p>
                      <a:pPr latinLnBrk="1"/>
                      <a:endParaRPr lang="ko-KR" altLang="en-US"/>
                    </a:p>
                  </a:txBody>
                  <a:tcPr/>
                </a:tc>
                <a:tc>
                  <a:txBody>
                    <a:bodyPr/>
                    <a:lstStyle/>
                    <a:p>
                      <a:pPr marL="19050" marR="19050" indent="0" algn="just"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31-35</a:t>
                      </a:r>
                      <a:endParaRPr lang="en-US" sz="1100" kern="0" spc="0" dirty="0">
                        <a:solidFill>
                          <a:srgbClr val="000000"/>
                        </a:solidFill>
                        <a:effectLst/>
                        <a:latin typeface="Franklin Gothic Medium Cond" pitchFamily="34" charset="0"/>
                        <a:cs typeface="Arial" panose="020B0604020202020204" pitchFamily="34" charset="0"/>
                      </a:endParaRPr>
                    </a:p>
                  </a:txBody>
                  <a:tcPr/>
                </a:tc>
                <a:tc>
                  <a:txBody>
                    <a:bodyPr/>
                    <a:lstStyle/>
                    <a:p>
                      <a:pPr marL="19050" marR="19050" indent="0" algn="r"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81(60.4)</a:t>
                      </a:r>
                      <a:endParaRPr lang="en-US" sz="1100" kern="0" spc="0" dirty="0">
                        <a:solidFill>
                          <a:srgbClr val="000000"/>
                        </a:solidFill>
                        <a:effectLst/>
                        <a:latin typeface="Franklin Gothic Medium Cond" pitchFamily="34" charset="0"/>
                        <a:cs typeface="Arial" panose="020B0604020202020204" pitchFamily="34" charset="0"/>
                      </a:endParaRPr>
                    </a:p>
                  </a:txBody>
                  <a:tcPr/>
                </a:tc>
              </a:tr>
              <a:tr h="269964">
                <a:tc vMerge="1">
                  <a:txBody>
                    <a:bodyPr/>
                    <a:lstStyle/>
                    <a:p>
                      <a:pPr latinLnBrk="1"/>
                      <a:endParaRPr lang="ko-KR" altLang="en-US"/>
                    </a:p>
                  </a:txBody>
                  <a:tcPr/>
                </a:tc>
                <a:tc vMerge="1">
                  <a:txBody>
                    <a:bodyPr/>
                    <a:lstStyle/>
                    <a:p>
                      <a:pPr latinLnBrk="1"/>
                      <a:endParaRPr lang="ko-KR" altLang="en-US"/>
                    </a:p>
                  </a:txBody>
                  <a:tcPr/>
                </a:tc>
                <a:tc>
                  <a:txBody>
                    <a:bodyPr/>
                    <a:lstStyle/>
                    <a:p>
                      <a:pPr marL="6350" marR="19050" indent="0" algn="just" fontAlgn="base" latinLnBrk="1">
                        <a:lnSpc>
                          <a:spcPct val="130000"/>
                        </a:lnSpc>
                        <a:spcBef>
                          <a:spcPts val="0"/>
                        </a:spcBef>
                        <a:spcAft>
                          <a:spcPts val="0"/>
                        </a:spcAft>
                      </a:pPr>
                      <a:r>
                        <a:rPr lang="ko-KR" altLang="en-US" sz="1100" kern="0" spc="0" dirty="0">
                          <a:effectLst/>
                          <a:latin typeface="Franklin Gothic Medium Cond" pitchFamily="34" charset="0"/>
                          <a:cs typeface="Arial" pitchFamily="34" charset="0"/>
                        </a:rPr>
                        <a:t>≥</a:t>
                      </a:r>
                      <a:r>
                        <a:rPr lang="en-US" altLang="ko-KR" sz="1100" kern="0" spc="0" dirty="0">
                          <a:effectLst/>
                          <a:latin typeface="Franklin Gothic Medium Cond" pitchFamily="34" charset="0"/>
                          <a:cs typeface="Arial" pitchFamily="34" charset="0"/>
                        </a:rPr>
                        <a:t>36</a:t>
                      </a:r>
                      <a:endParaRPr lang="ko-KR" altLang="en-US" sz="1100" kern="0" spc="0" dirty="0">
                        <a:solidFill>
                          <a:srgbClr val="000000"/>
                        </a:solidFill>
                        <a:effectLst/>
                        <a:latin typeface="Franklin Gothic Medium Cond" pitchFamily="34" charset="0"/>
                        <a:cs typeface="Arial" panose="020B0604020202020204" pitchFamily="34" charset="0"/>
                      </a:endParaRPr>
                    </a:p>
                  </a:txBody>
                  <a:tcPr>
                    <a:lnB w="12700" cap="flat" cmpd="sng" algn="ctr">
                      <a:solidFill>
                        <a:schemeClr val="bg1">
                          <a:lumMod val="50000"/>
                        </a:schemeClr>
                      </a:solidFill>
                      <a:prstDash val="sysDot"/>
                      <a:round/>
                      <a:headEnd type="none" w="med" len="med"/>
                      <a:tailEnd type="none" w="med" len="med"/>
                    </a:lnB>
                  </a:tcPr>
                </a:tc>
                <a:tc>
                  <a:txBody>
                    <a:bodyPr/>
                    <a:lstStyle/>
                    <a:p>
                      <a:pPr marL="19050" marR="19050" indent="0" algn="r"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15(11.2)</a:t>
                      </a:r>
                      <a:endParaRPr lang="en-US" sz="1100" kern="0" spc="0" dirty="0">
                        <a:solidFill>
                          <a:srgbClr val="000000"/>
                        </a:solidFill>
                        <a:effectLst/>
                        <a:latin typeface="Franklin Gothic Medium Cond" pitchFamily="34" charset="0"/>
                        <a:cs typeface="Arial" panose="020B0604020202020204" pitchFamily="34" charset="0"/>
                      </a:endParaRPr>
                    </a:p>
                  </a:txBody>
                  <a:tcPr>
                    <a:lnB w="12700" cap="flat" cmpd="sng" algn="ctr">
                      <a:solidFill>
                        <a:schemeClr val="bg1">
                          <a:lumMod val="50000"/>
                        </a:schemeClr>
                      </a:solidFill>
                      <a:prstDash val="sysDot"/>
                      <a:round/>
                      <a:headEnd type="none" w="med" len="med"/>
                      <a:tailEnd type="none" w="med" len="med"/>
                    </a:lnB>
                  </a:tcPr>
                </a:tc>
              </a:tr>
              <a:tr h="269964">
                <a:tc rowSpan="2">
                  <a:txBody>
                    <a:bodyPr/>
                    <a:lstStyle/>
                    <a:p>
                      <a:pPr marL="0" marR="0" indent="0" algn="l" fontAlgn="base" latinLnBrk="0">
                        <a:lnSpc>
                          <a:spcPct val="160000"/>
                        </a:lnSpc>
                        <a:spcBef>
                          <a:spcPts val="0"/>
                        </a:spcBef>
                        <a:spcAft>
                          <a:spcPts val="0"/>
                        </a:spcAft>
                      </a:pPr>
                      <a:r>
                        <a:rPr lang="en-US" sz="1100" kern="0" spc="0" dirty="0">
                          <a:effectLst/>
                          <a:latin typeface="Franklin Gothic Medium Cond" pitchFamily="34" charset="0"/>
                          <a:cs typeface="Arial" pitchFamily="34" charset="0"/>
                        </a:rPr>
                        <a:t>Education level</a:t>
                      </a:r>
                      <a:endParaRPr lang="en-US" sz="1100" kern="0" spc="0" dirty="0">
                        <a:solidFill>
                          <a:srgbClr val="000000"/>
                        </a:solidFill>
                        <a:effectLst/>
                        <a:latin typeface="Franklin Gothic Medium Cond" pitchFamily="34" charset="0"/>
                        <a:cs typeface="Arial" panose="020B0604020202020204" pitchFamily="34" charset="0"/>
                      </a:endParaRPr>
                    </a:p>
                  </a:txBody>
                  <a:tcPr marL="64770" marR="64770" marT="17907" marB="17907">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tcPr>
                </a:tc>
                <a:tc rowSpan="2">
                  <a:txBody>
                    <a:bodyPr/>
                    <a:lstStyle/>
                    <a:p>
                      <a:pPr marL="0" marR="0" indent="0" algn="l" fontAlgn="base" latinLnBrk="0">
                        <a:lnSpc>
                          <a:spcPct val="130000"/>
                        </a:lnSpc>
                        <a:spcBef>
                          <a:spcPts val="0"/>
                        </a:spcBef>
                        <a:spcAft>
                          <a:spcPts val="0"/>
                        </a:spcAft>
                      </a:pPr>
                      <a:endParaRPr lang="ko-KR" altLang="en-US" sz="1100" kern="0" spc="0">
                        <a:solidFill>
                          <a:srgbClr val="000000"/>
                        </a:solidFill>
                        <a:effectLst/>
                        <a:latin typeface="Franklin Gothic Medium Cond" pitchFamily="34" charset="0"/>
                        <a:cs typeface="Arial" panose="020B0604020202020204" pitchFamily="34" charset="0"/>
                      </a:endParaRPr>
                    </a:p>
                  </a:txBody>
                  <a:tcPr marL="64770" marR="64770" marT="17907" marB="17907"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tcPr>
                </a:tc>
                <a:tc>
                  <a:txBody>
                    <a:bodyPr/>
                    <a:lstStyle/>
                    <a:p>
                      <a:pPr marL="6350" marR="19050" indent="0" algn="just"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≤High school</a:t>
                      </a:r>
                      <a:endParaRPr lang="en-US" sz="1100" kern="0" spc="0" dirty="0">
                        <a:solidFill>
                          <a:srgbClr val="000000"/>
                        </a:solidFill>
                        <a:effectLst/>
                        <a:latin typeface="Franklin Gothic Medium Cond" pitchFamily="34" charset="0"/>
                        <a:cs typeface="Arial" panose="020B0604020202020204" pitchFamily="34" charset="0"/>
                      </a:endParaRPr>
                    </a:p>
                  </a:txBody>
                  <a:tcPr>
                    <a:lnT w="12700" cap="flat" cmpd="sng" algn="ctr">
                      <a:solidFill>
                        <a:schemeClr val="bg1">
                          <a:lumMod val="50000"/>
                        </a:schemeClr>
                      </a:solidFill>
                      <a:prstDash val="sysDot"/>
                      <a:round/>
                      <a:headEnd type="none" w="med" len="med"/>
                      <a:tailEnd type="none" w="med" len="med"/>
                    </a:lnT>
                  </a:tcPr>
                </a:tc>
                <a:tc>
                  <a:txBody>
                    <a:bodyPr/>
                    <a:lstStyle/>
                    <a:p>
                      <a:pPr marL="19050" marR="19050" indent="0" algn="r"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32(23.9)</a:t>
                      </a:r>
                      <a:endParaRPr lang="en-US" sz="1100" kern="0" spc="0" dirty="0">
                        <a:solidFill>
                          <a:srgbClr val="000000"/>
                        </a:solidFill>
                        <a:effectLst/>
                        <a:latin typeface="Franklin Gothic Medium Cond" pitchFamily="34" charset="0"/>
                        <a:cs typeface="Arial" panose="020B0604020202020204" pitchFamily="34" charset="0"/>
                      </a:endParaRPr>
                    </a:p>
                  </a:txBody>
                  <a:tcPr>
                    <a:lnT w="12700" cap="flat" cmpd="sng" algn="ctr">
                      <a:solidFill>
                        <a:schemeClr val="bg1">
                          <a:lumMod val="50000"/>
                        </a:schemeClr>
                      </a:solidFill>
                      <a:prstDash val="sysDot"/>
                      <a:round/>
                      <a:headEnd type="none" w="med" len="med"/>
                      <a:tailEnd type="none" w="med" len="med"/>
                    </a:lnT>
                  </a:tcPr>
                </a:tc>
              </a:tr>
              <a:tr h="269964">
                <a:tc vMerge="1">
                  <a:txBody>
                    <a:bodyPr/>
                    <a:lstStyle/>
                    <a:p>
                      <a:pPr latinLnBrk="1"/>
                      <a:endParaRPr lang="ko-KR" altLang="en-US"/>
                    </a:p>
                  </a:txBody>
                  <a:tcPr/>
                </a:tc>
                <a:tc vMerge="1">
                  <a:txBody>
                    <a:bodyPr/>
                    <a:lstStyle/>
                    <a:p>
                      <a:pPr latinLnBrk="1"/>
                      <a:endParaRPr lang="ko-KR" altLang="en-US"/>
                    </a:p>
                  </a:txBody>
                  <a:tcPr/>
                </a:tc>
                <a:tc>
                  <a:txBody>
                    <a:bodyPr/>
                    <a:lstStyle/>
                    <a:p>
                      <a:pPr marL="6350" marR="19050" indent="0" algn="just"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≥College</a:t>
                      </a:r>
                      <a:endParaRPr lang="en-US" sz="1100" kern="0" spc="0" dirty="0">
                        <a:solidFill>
                          <a:srgbClr val="000000"/>
                        </a:solidFill>
                        <a:effectLst/>
                        <a:latin typeface="Franklin Gothic Medium Cond" pitchFamily="34" charset="0"/>
                        <a:cs typeface="Arial" panose="020B0604020202020204" pitchFamily="34" charset="0"/>
                      </a:endParaRPr>
                    </a:p>
                  </a:txBody>
                  <a:tcPr>
                    <a:lnB w="12700" cap="flat" cmpd="sng" algn="ctr">
                      <a:solidFill>
                        <a:schemeClr val="bg1">
                          <a:lumMod val="50000"/>
                        </a:schemeClr>
                      </a:solidFill>
                      <a:prstDash val="sysDot"/>
                      <a:round/>
                      <a:headEnd type="none" w="med" len="med"/>
                      <a:tailEnd type="none" w="med" len="med"/>
                    </a:lnB>
                  </a:tcPr>
                </a:tc>
                <a:tc>
                  <a:txBody>
                    <a:bodyPr/>
                    <a:lstStyle/>
                    <a:p>
                      <a:pPr marL="19050" marR="19050" indent="0" algn="r"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102(76.1)</a:t>
                      </a:r>
                      <a:endParaRPr lang="en-US" sz="1100" kern="0" spc="0" dirty="0">
                        <a:solidFill>
                          <a:srgbClr val="000000"/>
                        </a:solidFill>
                        <a:effectLst/>
                        <a:latin typeface="Franklin Gothic Medium Cond" pitchFamily="34" charset="0"/>
                        <a:cs typeface="Arial" panose="020B0604020202020204" pitchFamily="34" charset="0"/>
                      </a:endParaRPr>
                    </a:p>
                  </a:txBody>
                  <a:tcPr>
                    <a:lnB w="12700" cap="flat" cmpd="sng" algn="ctr">
                      <a:solidFill>
                        <a:schemeClr val="bg1">
                          <a:lumMod val="50000"/>
                        </a:schemeClr>
                      </a:solidFill>
                      <a:prstDash val="sysDot"/>
                      <a:round/>
                      <a:headEnd type="none" w="med" len="med"/>
                      <a:tailEnd type="none" w="med" len="med"/>
                    </a:lnB>
                  </a:tcPr>
                </a:tc>
              </a:tr>
              <a:tr h="269964">
                <a:tc rowSpan="4">
                  <a:txBody>
                    <a:bodyPr/>
                    <a:lstStyle/>
                    <a:p>
                      <a:pPr marL="0" marR="0" indent="0" algn="l" fontAlgn="base" latinLnBrk="0">
                        <a:lnSpc>
                          <a:spcPct val="160000"/>
                        </a:lnSpc>
                        <a:spcBef>
                          <a:spcPts val="0"/>
                        </a:spcBef>
                        <a:spcAft>
                          <a:spcPts val="0"/>
                        </a:spcAft>
                      </a:pPr>
                      <a:r>
                        <a:rPr lang="en-US" sz="1100" kern="0" spc="0" dirty="0">
                          <a:effectLst/>
                          <a:latin typeface="Franklin Gothic Medium Cond" pitchFamily="34" charset="0"/>
                          <a:cs typeface="Arial" pitchFamily="34" charset="0"/>
                        </a:rPr>
                        <a:t>Occupation</a:t>
                      </a:r>
                      <a:endParaRPr lang="en-US" sz="1100" kern="0" spc="0" dirty="0">
                        <a:solidFill>
                          <a:srgbClr val="000000"/>
                        </a:solidFill>
                        <a:effectLst/>
                        <a:latin typeface="Franklin Gothic Medium Cond" pitchFamily="34" charset="0"/>
                        <a:cs typeface="Arial" panose="020B0604020202020204" pitchFamily="34" charset="0"/>
                      </a:endParaRPr>
                    </a:p>
                  </a:txBody>
                  <a:tcPr marL="64770" marR="64770" marT="17907" marB="17907">
                    <a:lnT w="12700" cap="flat" cmpd="sng" algn="ctr">
                      <a:solidFill>
                        <a:schemeClr val="bg1">
                          <a:lumMod val="50000"/>
                        </a:schemeClr>
                      </a:solidFill>
                      <a:prstDash val="sysDot"/>
                      <a:round/>
                      <a:headEnd type="none" w="med" len="med"/>
                      <a:tailEnd type="none" w="med" len="med"/>
                    </a:lnT>
                  </a:tcPr>
                </a:tc>
                <a:tc rowSpan="4">
                  <a:txBody>
                    <a:bodyPr/>
                    <a:lstStyle/>
                    <a:p>
                      <a:pPr marL="0" marR="0" indent="0" algn="ctr" fontAlgn="base" latinLnBrk="0">
                        <a:lnSpc>
                          <a:spcPct val="130000"/>
                        </a:lnSpc>
                        <a:spcBef>
                          <a:spcPts val="0"/>
                        </a:spcBef>
                        <a:spcAft>
                          <a:spcPts val="0"/>
                        </a:spcAft>
                      </a:pPr>
                      <a:endParaRPr lang="ko-KR" altLang="en-US" sz="1100" kern="0" spc="0">
                        <a:solidFill>
                          <a:srgbClr val="000000"/>
                        </a:solidFill>
                        <a:effectLst/>
                        <a:latin typeface="Franklin Gothic Medium Cond" pitchFamily="34" charset="0"/>
                        <a:cs typeface="Arial" panose="020B0604020202020204" pitchFamily="34" charset="0"/>
                      </a:endParaRPr>
                    </a:p>
                  </a:txBody>
                  <a:tcPr marL="64770" marR="64770" marT="17907" marB="17907" anchor="ctr">
                    <a:lnT w="12700" cap="flat" cmpd="sng" algn="ctr">
                      <a:solidFill>
                        <a:schemeClr val="bg1">
                          <a:lumMod val="50000"/>
                        </a:schemeClr>
                      </a:solidFill>
                      <a:prstDash val="sysDot"/>
                      <a:round/>
                      <a:headEnd type="none" w="med" len="med"/>
                      <a:tailEnd type="none" w="med" len="med"/>
                    </a:lnT>
                  </a:tcPr>
                </a:tc>
                <a:tc>
                  <a:txBody>
                    <a:bodyPr/>
                    <a:lstStyle/>
                    <a:p>
                      <a:pPr marL="19050" marR="19050" indent="0" algn="just"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Housewife</a:t>
                      </a:r>
                      <a:endParaRPr lang="en-US" sz="1100" kern="0" spc="0" dirty="0">
                        <a:solidFill>
                          <a:srgbClr val="000000"/>
                        </a:solidFill>
                        <a:effectLst/>
                        <a:latin typeface="Franklin Gothic Medium Cond" pitchFamily="34" charset="0"/>
                        <a:cs typeface="Arial" panose="020B0604020202020204" pitchFamily="34" charset="0"/>
                      </a:endParaRPr>
                    </a:p>
                  </a:txBody>
                  <a:tcPr>
                    <a:lnT w="12700" cap="flat" cmpd="sng" algn="ctr">
                      <a:solidFill>
                        <a:schemeClr val="bg1">
                          <a:lumMod val="50000"/>
                        </a:schemeClr>
                      </a:solidFill>
                      <a:prstDash val="sysDot"/>
                      <a:round/>
                      <a:headEnd type="none" w="med" len="med"/>
                      <a:tailEnd type="none" w="med" len="med"/>
                    </a:lnT>
                  </a:tcPr>
                </a:tc>
                <a:tc>
                  <a:txBody>
                    <a:bodyPr/>
                    <a:lstStyle/>
                    <a:p>
                      <a:pPr marL="19050" marR="19050" indent="0" algn="r"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66(49.3)</a:t>
                      </a:r>
                      <a:endParaRPr lang="en-US" sz="1100" kern="0" spc="0" dirty="0">
                        <a:solidFill>
                          <a:srgbClr val="000000"/>
                        </a:solidFill>
                        <a:effectLst/>
                        <a:latin typeface="Franklin Gothic Medium Cond" pitchFamily="34" charset="0"/>
                        <a:cs typeface="Arial" panose="020B0604020202020204" pitchFamily="34" charset="0"/>
                      </a:endParaRPr>
                    </a:p>
                  </a:txBody>
                  <a:tcPr>
                    <a:lnT w="12700" cap="flat" cmpd="sng" algn="ctr">
                      <a:solidFill>
                        <a:schemeClr val="bg1">
                          <a:lumMod val="50000"/>
                        </a:schemeClr>
                      </a:solidFill>
                      <a:prstDash val="sysDot"/>
                      <a:round/>
                      <a:headEnd type="none" w="med" len="med"/>
                      <a:tailEnd type="none" w="med" len="med"/>
                    </a:lnT>
                  </a:tcPr>
                </a:tc>
              </a:tr>
              <a:tr h="269964">
                <a:tc vMerge="1">
                  <a:txBody>
                    <a:bodyPr/>
                    <a:lstStyle/>
                    <a:p>
                      <a:pPr latinLnBrk="1"/>
                      <a:endParaRPr lang="ko-KR" altLang="en-US"/>
                    </a:p>
                  </a:txBody>
                  <a:tcPr/>
                </a:tc>
                <a:tc vMerge="1">
                  <a:txBody>
                    <a:bodyPr/>
                    <a:lstStyle/>
                    <a:p>
                      <a:pPr latinLnBrk="1"/>
                      <a:endParaRPr lang="ko-KR" altLang="en-US"/>
                    </a:p>
                  </a:txBody>
                  <a:tcPr/>
                </a:tc>
                <a:tc>
                  <a:txBody>
                    <a:bodyPr/>
                    <a:lstStyle/>
                    <a:p>
                      <a:pPr marL="19050" marR="19050" indent="0" algn="just"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Profession</a:t>
                      </a:r>
                      <a:endParaRPr lang="en-US" sz="1100" kern="0" spc="0" dirty="0">
                        <a:solidFill>
                          <a:srgbClr val="000000"/>
                        </a:solidFill>
                        <a:effectLst/>
                        <a:latin typeface="Franklin Gothic Medium Cond" pitchFamily="34" charset="0"/>
                        <a:cs typeface="Arial" panose="020B0604020202020204" pitchFamily="34" charset="0"/>
                      </a:endParaRPr>
                    </a:p>
                  </a:txBody>
                  <a:tcPr/>
                </a:tc>
                <a:tc>
                  <a:txBody>
                    <a:bodyPr/>
                    <a:lstStyle/>
                    <a:p>
                      <a:pPr marL="19050" marR="19050" indent="0" algn="r"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26(19.4)</a:t>
                      </a:r>
                      <a:endParaRPr lang="en-US" sz="1100" kern="0" spc="0" dirty="0">
                        <a:solidFill>
                          <a:srgbClr val="000000"/>
                        </a:solidFill>
                        <a:effectLst/>
                        <a:latin typeface="Franklin Gothic Medium Cond" pitchFamily="34" charset="0"/>
                        <a:cs typeface="Arial" panose="020B0604020202020204" pitchFamily="34" charset="0"/>
                      </a:endParaRPr>
                    </a:p>
                  </a:txBody>
                  <a:tcPr/>
                </a:tc>
              </a:tr>
              <a:tr h="269964">
                <a:tc vMerge="1">
                  <a:txBody>
                    <a:bodyPr/>
                    <a:lstStyle/>
                    <a:p>
                      <a:pPr latinLnBrk="1"/>
                      <a:endParaRPr lang="ko-KR" altLang="en-US"/>
                    </a:p>
                  </a:txBody>
                  <a:tcPr/>
                </a:tc>
                <a:tc vMerge="1">
                  <a:txBody>
                    <a:bodyPr/>
                    <a:lstStyle/>
                    <a:p>
                      <a:pPr latinLnBrk="1"/>
                      <a:endParaRPr lang="ko-KR" altLang="en-US"/>
                    </a:p>
                  </a:txBody>
                  <a:tcPr/>
                </a:tc>
                <a:tc>
                  <a:txBody>
                    <a:bodyPr/>
                    <a:lstStyle/>
                    <a:p>
                      <a:pPr marL="19050" marR="19050" indent="0" algn="just"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Office worker</a:t>
                      </a:r>
                      <a:endParaRPr lang="en-US" sz="1100" kern="0" spc="0" dirty="0">
                        <a:solidFill>
                          <a:srgbClr val="000000"/>
                        </a:solidFill>
                        <a:effectLst/>
                        <a:latin typeface="Franklin Gothic Medium Cond" pitchFamily="34" charset="0"/>
                        <a:cs typeface="Arial" panose="020B0604020202020204" pitchFamily="34" charset="0"/>
                      </a:endParaRPr>
                    </a:p>
                  </a:txBody>
                  <a:tcPr/>
                </a:tc>
                <a:tc>
                  <a:txBody>
                    <a:bodyPr/>
                    <a:lstStyle/>
                    <a:p>
                      <a:pPr marL="19050" marR="19050" indent="0" algn="r"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27(20.1)</a:t>
                      </a:r>
                      <a:endParaRPr lang="en-US" sz="1100" kern="0" spc="0" dirty="0">
                        <a:solidFill>
                          <a:srgbClr val="000000"/>
                        </a:solidFill>
                        <a:effectLst/>
                        <a:latin typeface="Franklin Gothic Medium Cond" pitchFamily="34" charset="0"/>
                        <a:cs typeface="Arial" panose="020B0604020202020204" pitchFamily="34" charset="0"/>
                      </a:endParaRPr>
                    </a:p>
                  </a:txBody>
                  <a:tcPr/>
                </a:tc>
              </a:tr>
              <a:tr h="269964">
                <a:tc vMerge="1">
                  <a:txBody>
                    <a:bodyPr/>
                    <a:lstStyle/>
                    <a:p>
                      <a:pPr latinLnBrk="1"/>
                      <a:endParaRPr lang="ko-KR" altLang="en-US"/>
                    </a:p>
                  </a:txBody>
                  <a:tcPr/>
                </a:tc>
                <a:tc vMerge="1">
                  <a:txBody>
                    <a:bodyPr/>
                    <a:lstStyle/>
                    <a:p>
                      <a:pPr latinLnBrk="1"/>
                      <a:endParaRPr lang="ko-KR" altLang="en-US"/>
                    </a:p>
                  </a:txBody>
                  <a:tcPr/>
                </a:tc>
                <a:tc>
                  <a:txBody>
                    <a:bodyPr/>
                    <a:lstStyle/>
                    <a:p>
                      <a:pPr marL="19050" marR="19050" indent="0" algn="just"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Others</a:t>
                      </a:r>
                      <a:endParaRPr lang="en-US" sz="1100" kern="0" spc="0" dirty="0">
                        <a:solidFill>
                          <a:srgbClr val="000000"/>
                        </a:solidFill>
                        <a:effectLst/>
                        <a:latin typeface="Franklin Gothic Medium Cond" pitchFamily="34" charset="0"/>
                        <a:cs typeface="Arial" panose="020B0604020202020204" pitchFamily="34" charset="0"/>
                      </a:endParaRPr>
                    </a:p>
                  </a:txBody>
                  <a:tcPr/>
                </a:tc>
                <a:tc>
                  <a:txBody>
                    <a:bodyPr/>
                    <a:lstStyle/>
                    <a:p>
                      <a:pPr marL="19050" marR="19050" indent="0" algn="r"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15(11.2)</a:t>
                      </a:r>
                      <a:endParaRPr lang="en-US" sz="1100" kern="0" spc="0" dirty="0">
                        <a:solidFill>
                          <a:srgbClr val="000000"/>
                        </a:solidFill>
                        <a:effectLst/>
                        <a:latin typeface="Franklin Gothic Medium Cond" pitchFamily="34" charset="0"/>
                        <a:cs typeface="Arial" panose="020B0604020202020204" pitchFamily="34" charset="0"/>
                      </a:endParaRPr>
                    </a:p>
                  </a:txBody>
                  <a:tcPr/>
                </a:tc>
              </a:tr>
            </a:tbl>
          </a:graphicData>
        </a:graphic>
      </p:graphicFrame>
      <p:sp>
        <p:nvSpPr>
          <p:cNvPr id="14" name="Rectangle 1"/>
          <p:cNvSpPr>
            <a:spLocks noChangeArrowheads="1"/>
          </p:cNvSpPr>
          <p:nvPr/>
        </p:nvSpPr>
        <p:spPr bwMode="auto">
          <a:xfrm>
            <a:off x="8219721" y="778353"/>
            <a:ext cx="74154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1pPr>
            <a:lvl2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2pPr>
            <a:lvl3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3pPr>
            <a:lvl4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4pPr>
            <a:lvl5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5pPr>
            <a:lvl6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6pPr>
            <a:lvl7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7pPr>
            <a:lvl8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8pPr>
            <a:lvl9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9pPr>
          </a:lstStyle>
          <a:p>
            <a:pPr marL="0" marR="0" lvl="0" indent="0" algn="r" defTabSz="914400" rtl="0" eaLnBrk="1" fontAlgn="base"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chemeClr val="tx1"/>
                </a:solidFill>
                <a:effectLst/>
                <a:latin typeface="Franklin Gothic Medium Cond" pitchFamily="34" charset="0"/>
                <a:cs typeface="Arial" panose="020B0604020202020204" pitchFamily="34" charset="0"/>
              </a:rPr>
              <a:t>(</a:t>
            </a:r>
            <a:r>
              <a:rPr kumimoji="1" lang="en-US" altLang="ko-KR" sz="1400" b="0" i="1" u="none" strike="noStrike" cap="none" normalizeH="0" baseline="0" dirty="0" smtClean="0">
                <a:ln>
                  <a:noFill/>
                </a:ln>
                <a:solidFill>
                  <a:schemeClr val="tx1"/>
                </a:solidFill>
                <a:effectLst/>
                <a:latin typeface="Franklin Gothic Medium Cond" pitchFamily="34" charset="0"/>
                <a:cs typeface="Arial" panose="020B0604020202020204" pitchFamily="34" charset="0"/>
              </a:rPr>
              <a:t>N</a:t>
            </a:r>
            <a:r>
              <a:rPr kumimoji="1" lang="en-US" altLang="ko-KR" sz="1400" b="0" i="0" u="none" strike="noStrike" cap="none" normalizeH="0" baseline="0" dirty="0" smtClean="0">
                <a:ln>
                  <a:noFill/>
                </a:ln>
                <a:solidFill>
                  <a:schemeClr val="tx1"/>
                </a:solidFill>
                <a:effectLst/>
                <a:latin typeface="Franklin Gothic Medium Cond" pitchFamily="34" charset="0"/>
                <a:cs typeface="Arial" panose="020B0604020202020204" pitchFamily="34" charset="0"/>
              </a:rPr>
              <a:t>=134)</a:t>
            </a:r>
            <a:endParaRPr kumimoji="1" lang="ko-KR" altLang="ko-KR" sz="1400" b="0" i="0" u="none" strike="noStrike" cap="none" normalizeH="0" baseline="0" dirty="0" smtClean="0">
              <a:ln>
                <a:noFill/>
              </a:ln>
              <a:solidFill>
                <a:schemeClr val="tx1"/>
              </a:solidFill>
              <a:effectLst/>
              <a:latin typeface="Franklin Gothic Medium Cond" pitchFamily="34" charset="0"/>
              <a:cs typeface="Arial" panose="020B0604020202020204" pitchFamily="34" charset="0"/>
            </a:endParaRPr>
          </a:p>
        </p:txBody>
      </p:sp>
      <p:graphicFrame>
        <p:nvGraphicFramePr>
          <p:cNvPr id="16" name="표 15"/>
          <p:cNvGraphicFramePr>
            <a:graphicFrameLocks noGrp="1"/>
          </p:cNvGraphicFramePr>
          <p:nvPr>
            <p:extLst>
              <p:ext uri="{D42A27DB-BD31-4B8C-83A1-F6EECF244321}">
                <p14:modId xmlns:p14="http://schemas.microsoft.com/office/powerpoint/2010/main" val="3837454112"/>
              </p:ext>
            </p:extLst>
          </p:nvPr>
        </p:nvGraphicFramePr>
        <p:xfrm>
          <a:off x="4716016" y="1066386"/>
          <a:ext cx="4248473" cy="3844356"/>
        </p:xfrm>
        <a:graphic>
          <a:graphicData uri="http://schemas.openxmlformats.org/drawingml/2006/table">
            <a:tbl>
              <a:tblPr firstRow="1" bandRow="1">
                <a:tableStyleId>{EB344D84-9AFB-497E-A393-DC336BA19D2E}</a:tableStyleId>
              </a:tblPr>
              <a:tblGrid>
                <a:gridCol w="1440160"/>
                <a:gridCol w="216024"/>
                <a:gridCol w="1530170"/>
                <a:gridCol w="1062119"/>
              </a:tblGrid>
              <a:tr h="277251">
                <a:tc>
                  <a:txBody>
                    <a:bodyPr/>
                    <a:lstStyle/>
                    <a:p>
                      <a:pPr marL="0" marR="0" indent="0" algn="ctr" fontAlgn="base" latinLnBrk="0">
                        <a:lnSpc>
                          <a:spcPct val="160000"/>
                        </a:lnSpc>
                        <a:spcBef>
                          <a:spcPts val="0"/>
                        </a:spcBef>
                        <a:spcAft>
                          <a:spcPts val="0"/>
                        </a:spcAft>
                      </a:pPr>
                      <a:r>
                        <a:rPr lang="en-US" sz="1100" kern="0" spc="0" dirty="0">
                          <a:effectLst/>
                          <a:latin typeface="Franklin Gothic Medium Cond" pitchFamily="34" charset="0"/>
                          <a:cs typeface="Arial" pitchFamily="34" charset="0"/>
                        </a:rPr>
                        <a:t>Variable</a:t>
                      </a:r>
                      <a:endParaRPr lang="en-US" sz="1100" kern="0" spc="0" dirty="0">
                        <a:solidFill>
                          <a:schemeClr val="bg1"/>
                        </a:solidFill>
                        <a:effectLst/>
                        <a:latin typeface="Franklin Gothic Medium Cond" pitchFamily="34" charset="0"/>
                        <a:cs typeface="Arial" panose="020B0604020202020204" pitchFamily="34" charset="0"/>
                      </a:endParaRPr>
                    </a:p>
                  </a:txBody>
                  <a:tcPr marL="64770" marR="64770" marT="17907" marB="17907" anchor="ctr"/>
                </a:tc>
                <a:tc>
                  <a:txBody>
                    <a:bodyPr/>
                    <a:lstStyle/>
                    <a:p>
                      <a:pPr marL="0" marR="0" indent="0" algn="ctr" fontAlgn="base" latinLnBrk="0">
                        <a:lnSpc>
                          <a:spcPct val="130000"/>
                        </a:lnSpc>
                        <a:spcBef>
                          <a:spcPts val="0"/>
                        </a:spcBef>
                        <a:spcAft>
                          <a:spcPts val="0"/>
                        </a:spcAft>
                      </a:pPr>
                      <a:endParaRPr lang="ko-KR" altLang="en-US" sz="1100" kern="0" spc="0" dirty="0">
                        <a:solidFill>
                          <a:schemeClr val="bg1"/>
                        </a:solidFill>
                        <a:effectLst/>
                        <a:latin typeface="Franklin Gothic Medium Cond" pitchFamily="34" charset="0"/>
                        <a:cs typeface="Arial" panose="020B0604020202020204" pitchFamily="34" charset="0"/>
                      </a:endParaRPr>
                    </a:p>
                  </a:txBody>
                  <a:tcPr marL="64770" marR="64770" marT="17907" marB="17907" anchor="ctr"/>
                </a:tc>
                <a:tc>
                  <a:txBody>
                    <a:bodyPr/>
                    <a:lstStyle/>
                    <a:p>
                      <a:pPr marL="0" marR="0" indent="0" algn="ctr" fontAlgn="base" latinLnBrk="0">
                        <a:lnSpc>
                          <a:spcPct val="160000"/>
                        </a:lnSpc>
                        <a:spcBef>
                          <a:spcPts val="0"/>
                        </a:spcBef>
                        <a:spcAft>
                          <a:spcPts val="0"/>
                        </a:spcAft>
                      </a:pPr>
                      <a:r>
                        <a:rPr lang="en-US" sz="1100" kern="0" spc="0" dirty="0">
                          <a:effectLst/>
                          <a:latin typeface="Franklin Gothic Medium Cond" pitchFamily="34" charset="0"/>
                          <a:cs typeface="Arial" pitchFamily="34" charset="0"/>
                        </a:rPr>
                        <a:t>Category</a:t>
                      </a:r>
                      <a:endParaRPr lang="en-US" sz="1100" kern="0" spc="0" dirty="0">
                        <a:solidFill>
                          <a:schemeClr val="bg1"/>
                        </a:solidFill>
                        <a:effectLst/>
                        <a:latin typeface="Franklin Gothic Medium Cond" pitchFamily="34" charset="0"/>
                        <a:cs typeface="Arial" panose="020B0604020202020204" pitchFamily="34" charset="0"/>
                      </a:endParaRPr>
                    </a:p>
                  </a:txBody>
                  <a:tcPr marL="64770" marR="64770" marT="17907" marB="17907" anchor="ctr"/>
                </a:tc>
                <a:tc>
                  <a:txBody>
                    <a:bodyPr/>
                    <a:lstStyle/>
                    <a:p>
                      <a:pPr marL="0" marR="0" indent="0" algn="ctr" fontAlgn="base" latinLnBrk="0">
                        <a:lnSpc>
                          <a:spcPct val="130000"/>
                        </a:lnSpc>
                        <a:spcBef>
                          <a:spcPts val="0"/>
                        </a:spcBef>
                        <a:spcAft>
                          <a:spcPts val="0"/>
                        </a:spcAft>
                      </a:pPr>
                      <a:r>
                        <a:rPr lang="en-US" sz="1100" kern="0" spc="0" dirty="0">
                          <a:effectLst/>
                          <a:latin typeface="Franklin Gothic Medium Cond" pitchFamily="34" charset="0"/>
                          <a:cs typeface="Arial" pitchFamily="34" charset="0"/>
                        </a:rPr>
                        <a:t>n(%)†</a:t>
                      </a:r>
                      <a:endParaRPr lang="en-US" sz="1100" kern="0" spc="0" dirty="0">
                        <a:solidFill>
                          <a:schemeClr val="bg1"/>
                        </a:solidFill>
                        <a:effectLst/>
                        <a:latin typeface="Franklin Gothic Medium Cond" pitchFamily="34" charset="0"/>
                        <a:cs typeface="Arial" panose="020B0604020202020204" pitchFamily="34" charset="0"/>
                      </a:endParaRPr>
                    </a:p>
                  </a:txBody>
                  <a:tcPr marL="64770" marR="64770" marT="17907" marB="17907" anchor="ctr"/>
                </a:tc>
              </a:tr>
              <a:tr h="284665">
                <a:tc rowSpan="2">
                  <a:txBody>
                    <a:bodyPr/>
                    <a:lstStyle/>
                    <a:p>
                      <a:pPr marL="0" marR="0" indent="0" algn="just" fontAlgn="base" latinLnBrk="1">
                        <a:lnSpc>
                          <a:spcPct val="130000"/>
                        </a:lnSpc>
                        <a:spcBef>
                          <a:spcPts val="0"/>
                        </a:spcBef>
                        <a:spcAft>
                          <a:spcPts val="0"/>
                        </a:spcAft>
                      </a:pPr>
                      <a:r>
                        <a:rPr lang="en-US" sz="1100" kern="0" spc="0" dirty="0" err="1">
                          <a:effectLst/>
                          <a:latin typeface="Franklin Gothic Medium Cond" pitchFamily="34" charset="0"/>
                          <a:cs typeface="Arial" pitchFamily="34" charset="0"/>
                        </a:rPr>
                        <a:t>Marial</a:t>
                      </a:r>
                      <a:r>
                        <a:rPr lang="en-US" sz="1100" kern="0" spc="0" dirty="0">
                          <a:effectLst/>
                          <a:latin typeface="Franklin Gothic Medium Cond" pitchFamily="34" charset="0"/>
                          <a:cs typeface="Arial" pitchFamily="34" charset="0"/>
                        </a:rPr>
                        <a:t> status</a:t>
                      </a:r>
                      <a:endParaRPr lang="en-US" sz="1100" kern="0" spc="0" dirty="0">
                        <a:solidFill>
                          <a:srgbClr val="000000"/>
                        </a:solidFill>
                        <a:effectLst/>
                        <a:latin typeface="Franklin Gothic Medium Cond" pitchFamily="34" charset="0"/>
                        <a:cs typeface="Arial" panose="020B0604020202020204" pitchFamily="34" charset="0"/>
                      </a:endParaRPr>
                    </a:p>
                  </a:txBody>
                  <a:tcPr marL="64770" marR="64770" marT="17907" marB="17907">
                    <a:lnB w="12700" cap="flat" cmpd="sng" algn="ctr">
                      <a:solidFill>
                        <a:schemeClr val="bg1">
                          <a:lumMod val="50000"/>
                        </a:schemeClr>
                      </a:solidFill>
                      <a:prstDash val="sysDot"/>
                      <a:round/>
                      <a:headEnd type="none" w="med" len="med"/>
                      <a:tailEnd type="none" w="med" len="med"/>
                    </a:lnB>
                  </a:tcPr>
                </a:tc>
                <a:tc rowSpan="2">
                  <a:txBody>
                    <a:bodyPr/>
                    <a:lstStyle/>
                    <a:p>
                      <a:pPr marL="0" marR="0" indent="0" algn="ctr" fontAlgn="base" latinLnBrk="0">
                        <a:lnSpc>
                          <a:spcPct val="130000"/>
                        </a:lnSpc>
                        <a:spcBef>
                          <a:spcPts val="0"/>
                        </a:spcBef>
                        <a:spcAft>
                          <a:spcPts val="0"/>
                        </a:spcAft>
                      </a:pPr>
                      <a:endParaRPr lang="ko-KR" altLang="en-US" sz="1100" kern="0" spc="0" dirty="0">
                        <a:solidFill>
                          <a:srgbClr val="000000"/>
                        </a:solidFill>
                        <a:effectLst/>
                        <a:latin typeface="Franklin Gothic Medium Cond" pitchFamily="34" charset="0"/>
                        <a:cs typeface="Arial" panose="020B0604020202020204" pitchFamily="34" charset="0"/>
                      </a:endParaRPr>
                    </a:p>
                  </a:txBody>
                  <a:tcPr marL="64770" marR="64770" marT="17907" marB="17907" anchor="ctr">
                    <a:lnB w="12700" cap="flat" cmpd="sng" algn="ctr">
                      <a:solidFill>
                        <a:schemeClr val="bg1">
                          <a:lumMod val="50000"/>
                        </a:schemeClr>
                      </a:solidFill>
                      <a:prstDash val="sysDot"/>
                      <a:round/>
                      <a:headEnd type="none" w="med" len="med"/>
                      <a:tailEnd type="none" w="med" len="med"/>
                    </a:lnB>
                  </a:tcPr>
                </a:tc>
                <a:tc>
                  <a:txBody>
                    <a:bodyPr/>
                    <a:lstStyle/>
                    <a:p>
                      <a:pPr marL="19050" marR="19050" indent="0" algn="just"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Married</a:t>
                      </a:r>
                      <a:endParaRPr lang="en-US" sz="1100" kern="0" spc="0" dirty="0">
                        <a:solidFill>
                          <a:srgbClr val="000000"/>
                        </a:solidFill>
                        <a:effectLst/>
                        <a:latin typeface="Franklin Gothic Medium Cond" pitchFamily="34" charset="0"/>
                        <a:cs typeface="Arial" panose="020B0604020202020204" pitchFamily="34" charset="0"/>
                      </a:endParaRPr>
                    </a:p>
                  </a:txBody>
                  <a:tcPr/>
                </a:tc>
                <a:tc>
                  <a:txBody>
                    <a:bodyPr/>
                    <a:lstStyle/>
                    <a:p>
                      <a:pPr marL="19050" marR="19050" indent="0" algn="r"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130(97.0)</a:t>
                      </a:r>
                      <a:endParaRPr lang="en-US" sz="1100" kern="0" spc="0" dirty="0">
                        <a:solidFill>
                          <a:srgbClr val="000000"/>
                        </a:solidFill>
                        <a:effectLst/>
                        <a:latin typeface="Franklin Gothic Medium Cond" pitchFamily="34" charset="0"/>
                        <a:cs typeface="Arial" panose="020B0604020202020204" pitchFamily="34" charset="0"/>
                      </a:endParaRPr>
                    </a:p>
                  </a:txBody>
                  <a:tcPr/>
                </a:tc>
              </a:tr>
              <a:tr h="284665">
                <a:tc vMerge="1">
                  <a:txBody>
                    <a:bodyPr/>
                    <a:lstStyle/>
                    <a:p>
                      <a:pPr latinLnBrk="1"/>
                      <a:endParaRPr lang="ko-KR" altLang="en-US"/>
                    </a:p>
                  </a:txBody>
                  <a:tcPr/>
                </a:tc>
                <a:tc vMerge="1">
                  <a:txBody>
                    <a:bodyPr/>
                    <a:lstStyle/>
                    <a:p>
                      <a:pPr latinLnBrk="1"/>
                      <a:endParaRPr lang="ko-KR" altLang="en-US"/>
                    </a:p>
                  </a:txBody>
                  <a:tcPr/>
                </a:tc>
                <a:tc>
                  <a:txBody>
                    <a:bodyPr/>
                    <a:lstStyle/>
                    <a:p>
                      <a:pPr marL="19050" marR="19050" indent="0" algn="just"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Single</a:t>
                      </a:r>
                      <a:endParaRPr lang="en-US" sz="1100" kern="0" spc="0" dirty="0">
                        <a:solidFill>
                          <a:srgbClr val="000000"/>
                        </a:solidFill>
                        <a:effectLst/>
                        <a:latin typeface="Franklin Gothic Medium Cond" pitchFamily="34" charset="0"/>
                        <a:cs typeface="Arial" panose="020B0604020202020204" pitchFamily="34" charset="0"/>
                      </a:endParaRPr>
                    </a:p>
                  </a:txBody>
                  <a:tcPr>
                    <a:lnB w="12700" cap="flat" cmpd="sng" algn="ctr">
                      <a:solidFill>
                        <a:schemeClr val="bg1">
                          <a:lumMod val="50000"/>
                        </a:schemeClr>
                      </a:solidFill>
                      <a:prstDash val="sysDot"/>
                      <a:round/>
                      <a:headEnd type="none" w="med" len="med"/>
                      <a:tailEnd type="none" w="med" len="med"/>
                    </a:lnB>
                  </a:tcPr>
                </a:tc>
                <a:tc>
                  <a:txBody>
                    <a:bodyPr/>
                    <a:lstStyle/>
                    <a:p>
                      <a:pPr marL="19050" marR="19050" indent="0" algn="r"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4(3.0)</a:t>
                      </a:r>
                      <a:endParaRPr lang="en-US" sz="1100" kern="0" spc="0" dirty="0">
                        <a:solidFill>
                          <a:srgbClr val="000000"/>
                        </a:solidFill>
                        <a:effectLst/>
                        <a:latin typeface="Franklin Gothic Medium Cond" pitchFamily="34" charset="0"/>
                        <a:cs typeface="Arial" panose="020B0604020202020204" pitchFamily="34" charset="0"/>
                      </a:endParaRPr>
                    </a:p>
                  </a:txBody>
                  <a:tcPr>
                    <a:lnB w="12700" cap="flat" cmpd="sng" algn="ctr">
                      <a:solidFill>
                        <a:schemeClr val="bg1">
                          <a:lumMod val="50000"/>
                        </a:schemeClr>
                      </a:solidFill>
                      <a:prstDash val="sysDot"/>
                      <a:round/>
                      <a:headEnd type="none" w="med" len="med"/>
                      <a:tailEnd type="none" w="med" len="med"/>
                    </a:lnB>
                  </a:tcPr>
                </a:tc>
              </a:tr>
              <a:tr h="284665">
                <a:tc rowSpan="3">
                  <a:txBody>
                    <a:bodyPr/>
                    <a:lstStyle/>
                    <a:p>
                      <a:pPr marL="0" marR="0" indent="0" algn="l" fontAlgn="base" latinLnBrk="0">
                        <a:lnSpc>
                          <a:spcPct val="160000"/>
                        </a:lnSpc>
                        <a:spcBef>
                          <a:spcPts val="0"/>
                        </a:spcBef>
                        <a:spcAft>
                          <a:spcPts val="0"/>
                        </a:spcAft>
                      </a:pPr>
                      <a:r>
                        <a:rPr lang="en-US" sz="1100" kern="0" spc="0" dirty="0">
                          <a:effectLst/>
                          <a:latin typeface="Franklin Gothic Medium Cond" pitchFamily="34" charset="0"/>
                          <a:cs typeface="Arial" pitchFamily="34" charset="0"/>
                        </a:rPr>
                        <a:t>Household income (10,000won/Month)</a:t>
                      </a:r>
                      <a:endParaRPr lang="en-US" sz="1100" kern="0" spc="0" dirty="0">
                        <a:solidFill>
                          <a:srgbClr val="000000"/>
                        </a:solidFill>
                        <a:effectLst/>
                        <a:latin typeface="Franklin Gothic Medium Cond" pitchFamily="34" charset="0"/>
                        <a:cs typeface="Arial" panose="020B0604020202020204" pitchFamily="34" charset="0"/>
                      </a:endParaRPr>
                    </a:p>
                  </a:txBody>
                  <a:tcPr marL="64770" marR="64770" marT="17907" marB="17907">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tcPr>
                </a:tc>
                <a:tc rowSpan="3">
                  <a:txBody>
                    <a:bodyPr/>
                    <a:lstStyle/>
                    <a:p>
                      <a:pPr marL="0" marR="0" indent="0" algn="ctr" fontAlgn="base" latinLnBrk="0">
                        <a:lnSpc>
                          <a:spcPct val="130000"/>
                        </a:lnSpc>
                        <a:spcBef>
                          <a:spcPts val="0"/>
                        </a:spcBef>
                        <a:spcAft>
                          <a:spcPts val="0"/>
                        </a:spcAft>
                      </a:pPr>
                      <a:endParaRPr lang="ko-KR" altLang="en-US" sz="1100" kern="0" spc="0" dirty="0">
                        <a:solidFill>
                          <a:srgbClr val="000000"/>
                        </a:solidFill>
                        <a:effectLst/>
                        <a:latin typeface="Franklin Gothic Medium Cond" pitchFamily="34" charset="0"/>
                        <a:cs typeface="Arial" panose="020B0604020202020204" pitchFamily="34" charset="0"/>
                      </a:endParaRPr>
                    </a:p>
                  </a:txBody>
                  <a:tcPr marL="64770" marR="64770" marT="17907" marB="17907"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tcPr>
                </a:tc>
                <a:tc>
                  <a:txBody>
                    <a:bodyPr/>
                    <a:lstStyle/>
                    <a:p>
                      <a:pPr marL="19050" marR="19050" indent="0" algn="just"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&lt;200</a:t>
                      </a:r>
                      <a:endParaRPr lang="en-US" sz="1100" kern="0" spc="0" dirty="0">
                        <a:solidFill>
                          <a:srgbClr val="000000"/>
                        </a:solidFill>
                        <a:effectLst/>
                        <a:latin typeface="Franklin Gothic Medium Cond" pitchFamily="34" charset="0"/>
                        <a:cs typeface="Arial" panose="020B0604020202020204" pitchFamily="34" charset="0"/>
                      </a:endParaRPr>
                    </a:p>
                  </a:txBody>
                  <a:tcPr>
                    <a:lnT w="12700" cap="flat" cmpd="sng" algn="ctr">
                      <a:solidFill>
                        <a:schemeClr val="bg1">
                          <a:lumMod val="50000"/>
                        </a:schemeClr>
                      </a:solidFill>
                      <a:prstDash val="sysDot"/>
                      <a:round/>
                      <a:headEnd type="none" w="med" len="med"/>
                      <a:tailEnd type="none" w="med" len="med"/>
                    </a:lnT>
                  </a:tcPr>
                </a:tc>
                <a:tc>
                  <a:txBody>
                    <a:bodyPr/>
                    <a:lstStyle/>
                    <a:p>
                      <a:pPr marL="19050" marR="19050" indent="0" algn="r"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16(11.9)</a:t>
                      </a:r>
                      <a:endParaRPr lang="en-US" sz="1100" kern="0" spc="0" dirty="0">
                        <a:solidFill>
                          <a:srgbClr val="000000"/>
                        </a:solidFill>
                        <a:effectLst/>
                        <a:latin typeface="Franklin Gothic Medium Cond" pitchFamily="34" charset="0"/>
                        <a:cs typeface="Arial" panose="020B0604020202020204" pitchFamily="34" charset="0"/>
                      </a:endParaRPr>
                    </a:p>
                  </a:txBody>
                  <a:tcPr>
                    <a:lnT w="12700" cap="flat" cmpd="sng" algn="ctr">
                      <a:solidFill>
                        <a:schemeClr val="bg1">
                          <a:lumMod val="50000"/>
                        </a:schemeClr>
                      </a:solidFill>
                      <a:prstDash val="sysDot"/>
                      <a:round/>
                      <a:headEnd type="none" w="med" len="med"/>
                      <a:tailEnd type="none" w="med" len="med"/>
                    </a:lnT>
                  </a:tcPr>
                </a:tc>
              </a:tr>
              <a:tr h="284665">
                <a:tc vMerge="1">
                  <a:txBody>
                    <a:bodyPr/>
                    <a:lstStyle/>
                    <a:p>
                      <a:pPr latinLnBrk="1"/>
                      <a:endParaRPr lang="ko-KR" altLang="en-US"/>
                    </a:p>
                  </a:txBody>
                  <a:tcPr/>
                </a:tc>
                <a:tc vMerge="1">
                  <a:txBody>
                    <a:bodyPr/>
                    <a:lstStyle/>
                    <a:p>
                      <a:pPr latinLnBrk="1"/>
                      <a:endParaRPr lang="ko-KR" altLang="en-US"/>
                    </a:p>
                  </a:txBody>
                  <a:tcPr/>
                </a:tc>
                <a:tc>
                  <a:txBody>
                    <a:bodyPr/>
                    <a:lstStyle/>
                    <a:p>
                      <a:pPr marL="19050" marR="19050" indent="0" algn="just"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200-400</a:t>
                      </a:r>
                      <a:endParaRPr lang="en-US" sz="1100" kern="0" spc="0" dirty="0">
                        <a:solidFill>
                          <a:srgbClr val="000000"/>
                        </a:solidFill>
                        <a:effectLst/>
                        <a:latin typeface="Franklin Gothic Medium Cond" pitchFamily="34" charset="0"/>
                        <a:cs typeface="Arial" panose="020B0604020202020204" pitchFamily="34" charset="0"/>
                      </a:endParaRPr>
                    </a:p>
                  </a:txBody>
                  <a:tcPr/>
                </a:tc>
                <a:tc>
                  <a:txBody>
                    <a:bodyPr/>
                    <a:lstStyle/>
                    <a:p>
                      <a:pPr marL="19050" marR="19050" indent="0" algn="r"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62(46.3)</a:t>
                      </a:r>
                      <a:endParaRPr lang="en-US" sz="1100" kern="0" spc="0" dirty="0">
                        <a:solidFill>
                          <a:srgbClr val="000000"/>
                        </a:solidFill>
                        <a:effectLst/>
                        <a:latin typeface="Franklin Gothic Medium Cond" pitchFamily="34" charset="0"/>
                        <a:cs typeface="Arial" panose="020B0604020202020204" pitchFamily="34" charset="0"/>
                      </a:endParaRPr>
                    </a:p>
                  </a:txBody>
                  <a:tcPr/>
                </a:tc>
              </a:tr>
              <a:tr h="284665">
                <a:tc vMerge="1">
                  <a:txBody>
                    <a:bodyPr/>
                    <a:lstStyle/>
                    <a:p>
                      <a:pPr latinLnBrk="1"/>
                      <a:endParaRPr lang="ko-KR" altLang="en-US"/>
                    </a:p>
                  </a:txBody>
                  <a:tcPr/>
                </a:tc>
                <a:tc vMerge="1">
                  <a:txBody>
                    <a:bodyPr/>
                    <a:lstStyle/>
                    <a:p>
                      <a:pPr latinLnBrk="1"/>
                      <a:endParaRPr lang="ko-KR" altLang="en-US"/>
                    </a:p>
                  </a:txBody>
                  <a:tcPr/>
                </a:tc>
                <a:tc>
                  <a:txBody>
                    <a:bodyPr/>
                    <a:lstStyle/>
                    <a:p>
                      <a:pPr marL="19050" marR="19050" indent="0" algn="just"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&gt;400</a:t>
                      </a:r>
                      <a:endParaRPr lang="en-US" sz="1100" kern="0" spc="0" dirty="0">
                        <a:solidFill>
                          <a:srgbClr val="000000"/>
                        </a:solidFill>
                        <a:effectLst/>
                        <a:latin typeface="Franklin Gothic Medium Cond" pitchFamily="34" charset="0"/>
                        <a:cs typeface="Arial" panose="020B0604020202020204" pitchFamily="34" charset="0"/>
                      </a:endParaRPr>
                    </a:p>
                  </a:txBody>
                  <a:tcPr>
                    <a:lnB w="12700" cap="flat" cmpd="sng" algn="ctr">
                      <a:solidFill>
                        <a:schemeClr val="bg1">
                          <a:lumMod val="50000"/>
                        </a:schemeClr>
                      </a:solidFill>
                      <a:prstDash val="sysDot"/>
                      <a:round/>
                      <a:headEnd type="none" w="med" len="med"/>
                      <a:tailEnd type="none" w="med" len="med"/>
                    </a:lnB>
                  </a:tcPr>
                </a:tc>
                <a:tc>
                  <a:txBody>
                    <a:bodyPr/>
                    <a:lstStyle/>
                    <a:p>
                      <a:pPr marL="19050" marR="19050" indent="0" algn="r" fontAlgn="base" latinLnBrk="1">
                        <a:lnSpc>
                          <a:spcPct val="130000"/>
                        </a:lnSpc>
                        <a:spcBef>
                          <a:spcPts val="0"/>
                        </a:spcBef>
                        <a:spcAft>
                          <a:spcPts val="0"/>
                        </a:spcAft>
                      </a:pPr>
                      <a:r>
                        <a:rPr lang="en-US" sz="1100" kern="0" spc="0" dirty="0">
                          <a:effectLst/>
                          <a:latin typeface="Franklin Gothic Medium Cond" pitchFamily="34" charset="0"/>
                          <a:cs typeface="Arial" pitchFamily="34" charset="0"/>
                        </a:rPr>
                        <a:t>56(41.8)</a:t>
                      </a:r>
                      <a:endParaRPr lang="en-US" sz="1100" kern="0" spc="0" dirty="0">
                        <a:solidFill>
                          <a:srgbClr val="000000"/>
                        </a:solidFill>
                        <a:effectLst/>
                        <a:latin typeface="Franklin Gothic Medium Cond" pitchFamily="34" charset="0"/>
                        <a:cs typeface="Arial" panose="020B0604020202020204" pitchFamily="34" charset="0"/>
                      </a:endParaRPr>
                    </a:p>
                  </a:txBody>
                  <a:tcPr>
                    <a:lnB w="12700" cap="flat" cmpd="sng" algn="ctr">
                      <a:solidFill>
                        <a:schemeClr val="bg1">
                          <a:lumMod val="50000"/>
                        </a:schemeClr>
                      </a:solidFill>
                      <a:prstDash val="sysDot"/>
                      <a:round/>
                      <a:headEnd type="none" w="med" len="med"/>
                      <a:tailEnd type="none" w="med" len="med"/>
                    </a:lnB>
                  </a:tcPr>
                </a:tc>
              </a:tr>
              <a:tr h="327975">
                <a:tc rowSpan="2">
                  <a:txBody>
                    <a:bodyPr/>
                    <a:lstStyle/>
                    <a:p>
                      <a:pPr marL="0" marR="0" indent="0" algn="l" fontAlgn="base" latinLnBrk="0">
                        <a:lnSpc>
                          <a:spcPct val="100000"/>
                        </a:lnSpc>
                        <a:spcBef>
                          <a:spcPts val="0"/>
                        </a:spcBef>
                        <a:spcAft>
                          <a:spcPts val="0"/>
                        </a:spcAft>
                      </a:pPr>
                      <a:r>
                        <a:rPr lang="en-US" sz="1100" kern="0" spc="0" dirty="0">
                          <a:effectLst/>
                          <a:latin typeface="Franklin Gothic Medium Cond" pitchFamily="34" charset="0"/>
                          <a:cs typeface="Arial" pitchFamily="34" charset="0"/>
                        </a:rPr>
                        <a:t>Gestational age(week)</a:t>
                      </a:r>
                      <a:endParaRPr lang="en-US" sz="1100" kern="0" spc="0" dirty="0">
                        <a:solidFill>
                          <a:srgbClr val="000000"/>
                        </a:solidFill>
                        <a:effectLst/>
                        <a:latin typeface="Franklin Gothic Medium Cond" pitchFamily="34" charset="0"/>
                        <a:cs typeface="Arial" panose="020B0604020202020204" pitchFamily="34" charset="0"/>
                      </a:endParaRPr>
                    </a:p>
                  </a:txBody>
                  <a:tcPr marL="64770" marR="64770" marT="17907" marB="17907">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tcPr>
                </a:tc>
                <a:tc rowSpan="2">
                  <a:txBody>
                    <a:bodyPr/>
                    <a:lstStyle/>
                    <a:p>
                      <a:pPr marL="0" marR="0" indent="0" algn="ctr" fontAlgn="base" latinLnBrk="0">
                        <a:lnSpc>
                          <a:spcPct val="130000"/>
                        </a:lnSpc>
                        <a:spcBef>
                          <a:spcPts val="0"/>
                        </a:spcBef>
                        <a:spcAft>
                          <a:spcPts val="0"/>
                        </a:spcAft>
                      </a:pPr>
                      <a:endParaRPr lang="ko-KR" altLang="en-US" sz="1100" kern="0" spc="0">
                        <a:solidFill>
                          <a:srgbClr val="000000"/>
                        </a:solidFill>
                        <a:effectLst/>
                        <a:latin typeface="Franklin Gothic Medium Cond" pitchFamily="34" charset="0"/>
                        <a:cs typeface="Arial" panose="020B0604020202020204" pitchFamily="34" charset="0"/>
                      </a:endParaRPr>
                    </a:p>
                  </a:txBody>
                  <a:tcPr marL="64770" marR="64770" marT="17907" marB="17907"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tcPr>
                </a:tc>
                <a:tc>
                  <a:txBody>
                    <a:bodyPr/>
                    <a:lstStyle/>
                    <a:p>
                      <a:pPr marL="19050" marR="19050" indent="0" algn="l" fontAlgn="base" latinLnBrk="1">
                        <a:lnSpc>
                          <a:spcPct val="160000"/>
                        </a:lnSpc>
                        <a:spcBef>
                          <a:spcPts val="0"/>
                        </a:spcBef>
                        <a:spcAft>
                          <a:spcPts val="0"/>
                        </a:spcAft>
                      </a:pPr>
                      <a:r>
                        <a:rPr lang="en-US" sz="1100" kern="0" spc="0" dirty="0">
                          <a:effectLst/>
                          <a:latin typeface="Franklin Gothic Medium Cond" pitchFamily="34" charset="0"/>
                          <a:cs typeface="Arial" pitchFamily="34" charset="0"/>
                        </a:rPr>
                        <a:t>32-35</a:t>
                      </a:r>
                      <a:endParaRPr lang="en-US" sz="1100" kern="0" spc="0" dirty="0">
                        <a:solidFill>
                          <a:srgbClr val="000000"/>
                        </a:solidFill>
                        <a:effectLst/>
                        <a:latin typeface="Franklin Gothic Medium Cond" pitchFamily="34" charset="0"/>
                        <a:cs typeface="Arial" panose="020B0604020202020204" pitchFamily="34" charset="0"/>
                      </a:endParaRPr>
                    </a:p>
                  </a:txBody>
                  <a:tcPr>
                    <a:lnT w="12700" cap="flat" cmpd="sng" algn="ctr">
                      <a:solidFill>
                        <a:schemeClr val="bg1">
                          <a:lumMod val="50000"/>
                        </a:schemeClr>
                      </a:solidFill>
                      <a:prstDash val="sysDot"/>
                      <a:round/>
                      <a:headEnd type="none" w="med" len="med"/>
                      <a:tailEnd type="none" w="med" len="med"/>
                    </a:lnT>
                  </a:tcPr>
                </a:tc>
                <a:tc>
                  <a:txBody>
                    <a:bodyPr/>
                    <a:lstStyle/>
                    <a:p>
                      <a:pPr marL="19050" marR="19050" indent="0" algn="r" fontAlgn="base" latinLnBrk="0">
                        <a:lnSpc>
                          <a:spcPct val="130000"/>
                        </a:lnSpc>
                        <a:spcBef>
                          <a:spcPts val="0"/>
                        </a:spcBef>
                        <a:spcAft>
                          <a:spcPts val="0"/>
                        </a:spcAft>
                      </a:pPr>
                      <a:r>
                        <a:rPr lang="en-US" sz="1100" kern="0" spc="0" dirty="0">
                          <a:effectLst/>
                          <a:latin typeface="Franklin Gothic Medium Cond" pitchFamily="34" charset="0"/>
                          <a:cs typeface="Arial" pitchFamily="34" charset="0"/>
                        </a:rPr>
                        <a:t>67(50.0)</a:t>
                      </a:r>
                      <a:endParaRPr lang="en-US" sz="1100" kern="0" spc="0" dirty="0">
                        <a:solidFill>
                          <a:srgbClr val="000000"/>
                        </a:solidFill>
                        <a:effectLst/>
                        <a:latin typeface="Franklin Gothic Medium Cond" pitchFamily="34" charset="0"/>
                        <a:cs typeface="Arial" panose="020B0604020202020204" pitchFamily="34" charset="0"/>
                      </a:endParaRPr>
                    </a:p>
                  </a:txBody>
                  <a:tcPr>
                    <a:lnT w="12700" cap="flat" cmpd="sng" algn="ctr">
                      <a:solidFill>
                        <a:schemeClr val="bg1">
                          <a:lumMod val="50000"/>
                        </a:schemeClr>
                      </a:solidFill>
                      <a:prstDash val="sysDot"/>
                      <a:round/>
                      <a:headEnd type="none" w="med" len="med"/>
                      <a:tailEnd type="none" w="med" len="med"/>
                    </a:lnT>
                  </a:tcPr>
                </a:tc>
              </a:tr>
              <a:tr h="284665">
                <a:tc vMerge="1">
                  <a:txBody>
                    <a:bodyPr/>
                    <a:lstStyle/>
                    <a:p>
                      <a:pPr latinLnBrk="1"/>
                      <a:endParaRPr lang="ko-KR" altLang="en-US"/>
                    </a:p>
                  </a:txBody>
                  <a:tcPr/>
                </a:tc>
                <a:tc vMerge="1">
                  <a:txBody>
                    <a:bodyPr/>
                    <a:lstStyle/>
                    <a:p>
                      <a:pPr latinLnBrk="1"/>
                      <a:endParaRPr lang="ko-KR" altLang="en-US"/>
                    </a:p>
                  </a:txBody>
                  <a:tcPr/>
                </a:tc>
                <a:tc>
                  <a:txBody>
                    <a:bodyPr/>
                    <a:lstStyle/>
                    <a:p>
                      <a:pPr marL="6350" marR="19050" indent="0" algn="just" fontAlgn="base" latinLnBrk="1">
                        <a:lnSpc>
                          <a:spcPct val="130000"/>
                        </a:lnSpc>
                        <a:spcBef>
                          <a:spcPts val="0"/>
                        </a:spcBef>
                        <a:spcAft>
                          <a:spcPts val="0"/>
                        </a:spcAft>
                      </a:pPr>
                      <a:r>
                        <a:rPr lang="ko-KR" altLang="en-US" sz="1100" kern="0" spc="0" dirty="0">
                          <a:effectLst/>
                          <a:latin typeface="Franklin Gothic Medium Cond" pitchFamily="34" charset="0"/>
                          <a:cs typeface="Arial" pitchFamily="34" charset="0"/>
                        </a:rPr>
                        <a:t>≥</a:t>
                      </a:r>
                      <a:r>
                        <a:rPr lang="en-US" altLang="ko-KR" sz="1100" kern="0" spc="0" dirty="0">
                          <a:effectLst/>
                          <a:latin typeface="Franklin Gothic Medium Cond" pitchFamily="34" charset="0"/>
                          <a:cs typeface="Arial" pitchFamily="34" charset="0"/>
                        </a:rPr>
                        <a:t>36</a:t>
                      </a:r>
                      <a:endParaRPr lang="ko-KR" altLang="en-US" sz="1100" kern="0" spc="0" dirty="0">
                        <a:solidFill>
                          <a:srgbClr val="000000"/>
                        </a:solidFill>
                        <a:effectLst/>
                        <a:latin typeface="Franklin Gothic Medium Cond" pitchFamily="34" charset="0"/>
                        <a:cs typeface="Arial" panose="020B0604020202020204" pitchFamily="34" charset="0"/>
                      </a:endParaRPr>
                    </a:p>
                  </a:txBody>
                  <a:tcPr>
                    <a:lnB w="12700" cap="flat" cmpd="sng" algn="ctr">
                      <a:solidFill>
                        <a:schemeClr val="bg1">
                          <a:lumMod val="50000"/>
                        </a:schemeClr>
                      </a:solidFill>
                      <a:prstDash val="sysDot"/>
                      <a:round/>
                      <a:headEnd type="none" w="med" len="med"/>
                      <a:tailEnd type="none" w="med" len="med"/>
                    </a:lnB>
                  </a:tcPr>
                </a:tc>
                <a:tc>
                  <a:txBody>
                    <a:bodyPr/>
                    <a:lstStyle/>
                    <a:p>
                      <a:pPr marL="19050" marR="19050" indent="0" algn="r" fontAlgn="base" latinLnBrk="0">
                        <a:lnSpc>
                          <a:spcPct val="130000"/>
                        </a:lnSpc>
                        <a:spcBef>
                          <a:spcPts val="0"/>
                        </a:spcBef>
                        <a:spcAft>
                          <a:spcPts val="0"/>
                        </a:spcAft>
                      </a:pPr>
                      <a:r>
                        <a:rPr lang="en-US" sz="1100" kern="0" spc="0" dirty="0">
                          <a:effectLst/>
                          <a:latin typeface="Franklin Gothic Medium Cond" pitchFamily="34" charset="0"/>
                          <a:cs typeface="Arial" pitchFamily="34" charset="0"/>
                        </a:rPr>
                        <a:t>67(50.0)</a:t>
                      </a:r>
                      <a:endParaRPr lang="en-US" sz="1100" kern="0" spc="0" dirty="0">
                        <a:solidFill>
                          <a:srgbClr val="000000"/>
                        </a:solidFill>
                        <a:effectLst/>
                        <a:latin typeface="Franklin Gothic Medium Cond" pitchFamily="34" charset="0"/>
                        <a:cs typeface="Arial" panose="020B0604020202020204" pitchFamily="34" charset="0"/>
                      </a:endParaRPr>
                    </a:p>
                  </a:txBody>
                  <a:tcPr>
                    <a:lnB w="12700" cap="flat" cmpd="sng" algn="ctr">
                      <a:solidFill>
                        <a:schemeClr val="bg1">
                          <a:lumMod val="50000"/>
                        </a:schemeClr>
                      </a:solidFill>
                      <a:prstDash val="sysDot"/>
                      <a:round/>
                      <a:headEnd type="none" w="med" len="med"/>
                      <a:tailEnd type="none" w="med" len="med"/>
                    </a:lnB>
                  </a:tcPr>
                </a:tc>
              </a:tr>
              <a:tr h="284665">
                <a:tc rowSpan="3">
                  <a:txBody>
                    <a:bodyPr/>
                    <a:lstStyle/>
                    <a:p>
                      <a:pPr marL="0" marR="0" indent="0" algn="l" fontAlgn="base" latinLnBrk="0">
                        <a:lnSpc>
                          <a:spcPct val="130000"/>
                        </a:lnSpc>
                        <a:spcBef>
                          <a:spcPts val="0"/>
                        </a:spcBef>
                        <a:spcAft>
                          <a:spcPts val="0"/>
                        </a:spcAft>
                      </a:pPr>
                      <a:r>
                        <a:rPr lang="en-US" sz="1100" kern="0" spc="0" dirty="0">
                          <a:effectLst/>
                          <a:latin typeface="Franklin Gothic Medium Cond" pitchFamily="34" charset="0"/>
                          <a:cs typeface="Arial" pitchFamily="34" charset="0"/>
                        </a:rPr>
                        <a:t>Type of pregnancy</a:t>
                      </a:r>
                      <a:endParaRPr lang="en-US" sz="1100" kern="0" spc="0" dirty="0">
                        <a:solidFill>
                          <a:srgbClr val="000000"/>
                        </a:solidFill>
                        <a:effectLst/>
                        <a:latin typeface="Franklin Gothic Medium Cond" pitchFamily="34" charset="0"/>
                        <a:cs typeface="Arial" panose="020B0604020202020204" pitchFamily="34" charset="0"/>
                      </a:endParaRPr>
                    </a:p>
                  </a:txBody>
                  <a:tcPr marL="64770" marR="64770" marT="17907" marB="17907">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tcPr>
                </a:tc>
                <a:tc rowSpan="3">
                  <a:txBody>
                    <a:bodyPr/>
                    <a:lstStyle/>
                    <a:p>
                      <a:pPr marL="0" marR="0" indent="0" algn="ctr" fontAlgn="base" latinLnBrk="0">
                        <a:lnSpc>
                          <a:spcPct val="130000"/>
                        </a:lnSpc>
                        <a:spcBef>
                          <a:spcPts val="0"/>
                        </a:spcBef>
                        <a:spcAft>
                          <a:spcPts val="0"/>
                        </a:spcAft>
                      </a:pPr>
                      <a:endParaRPr lang="ko-KR" altLang="en-US" sz="1100" kern="0" spc="0">
                        <a:solidFill>
                          <a:srgbClr val="000000"/>
                        </a:solidFill>
                        <a:effectLst/>
                        <a:latin typeface="Franklin Gothic Medium Cond" pitchFamily="34" charset="0"/>
                        <a:cs typeface="Arial" panose="020B0604020202020204" pitchFamily="34" charset="0"/>
                      </a:endParaRPr>
                    </a:p>
                  </a:txBody>
                  <a:tcPr marL="64770" marR="64770" marT="17907" marB="17907" anchor="ctr">
                    <a:lnT w="12700" cap="flat" cmpd="sng" algn="ctr">
                      <a:solidFill>
                        <a:schemeClr val="bg1">
                          <a:lumMod val="50000"/>
                        </a:schemeClr>
                      </a:solidFill>
                      <a:prstDash val="sysDot"/>
                      <a:round/>
                      <a:headEnd type="none" w="med" len="med"/>
                      <a:tailEnd type="none" w="med" len="med"/>
                    </a:lnT>
                    <a:lnB w="12700" cap="flat" cmpd="sng" algn="ctr">
                      <a:solidFill>
                        <a:schemeClr val="bg1">
                          <a:lumMod val="50000"/>
                        </a:schemeClr>
                      </a:solidFill>
                      <a:prstDash val="sysDot"/>
                      <a:round/>
                      <a:headEnd type="none" w="med" len="med"/>
                      <a:tailEnd type="none" w="med" len="med"/>
                    </a:lnB>
                  </a:tcPr>
                </a:tc>
                <a:tc>
                  <a:txBody>
                    <a:bodyPr/>
                    <a:lstStyle/>
                    <a:p>
                      <a:pPr marL="19050" marR="19050" indent="0" algn="l" fontAlgn="base" latinLnBrk="1">
                        <a:lnSpc>
                          <a:spcPct val="100000"/>
                        </a:lnSpc>
                        <a:spcBef>
                          <a:spcPts val="0"/>
                        </a:spcBef>
                        <a:spcAft>
                          <a:spcPts val="0"/>
                        </a:spcAft>
                      </a:pPr>
                      <a:r>
                        <a:rPr lang="en-US" sz="1100" kern="0" spc="0" dirty="0">
                          <a:effectLst/>
                          <a:latin typeface="Franklin Gothic Medium Cond" pitchFamily="34" charset="0"/>
                          <a:cs typeface="Arial" pitchFamily="34" charset="0"/>
                        </a:rPr>
                        <a:t>Natural</a:t>
                      </a:r>
                      <a:endParaRPr lang="en-US" sz="1100" kern="0" spc="0" dirty="0">
                        <a:solidFill>
                          <a:srgbClr val="000000"/>
                        </a:solidFill>
                        <a:effectLst/>
                        <a:latin typeface="Franklin Gothic Medium Cond" pitchFamily="34" charset="0"/>
                        <a:cs typeface="Arial" panose="020B0604020202020204" pitchFamily="34" charset="0"/>
                      </a:endParaRPr>
                    </a:p>
                  </a:txBody>
                  <a:tcPr>
                    <a:lnT w="12700" cap="flat" cmpd="sng" algn="ctr">
                      <a:solidFill>
                        <a:schemeClr val="bg1">
                          <a:lumMod val="50000"/>
                        </a:schemeClr>
                      </a:solidFill>
                      <a:prstDash val="sysDot"/>
                      <a:round/>
                      <a:headEnd type="none" w="med" len="med"/>
                      <a:tailEnd type="none" w="med" len="med"/>
                    </a:lnT>
                  </a:tcPr>
                </a:tc>
                <a:tc>
                  <a:txBody>
                    <a:bodyPr/>
                    <a:lstStyle/>
                    <a:p>
                      <a:pPr marL="19050" marR="19050" indent="0" algn="r" fontAlgn="base" latinLnBrk="0">
                        <a:lnSpc>
                          <a:spcPct val="130000"/>
                        </a:lnSpc>
                        <a:spcBef>
                          <a:spcPts val="0"/>
                        </a:spcBef>
                        <a:spcAft>
                          <a:spcPts val="0"/>
                        </a:spcAft>
                      </a:pPr>
                      <a:r>
                        <a:rPr lang="en-US" sz="1100" kern="0" spc="0" dirty="0">
                          <a:effectLst/>
                          <a:latin typeface="Franklin Gothic Medium Cond" pitchFamily="34" charset="0"/>
                          <a:cs typeface="Arial" pitchFamily="34" charset="0"/>
                        </a:rPr>
                        <a:t>126(94.0)</a:t>
                      </a:r>
                      <a:endParaRPr lang="en-US" sz="1100" kern="0" spc="0" dirty="0">
                        <a:solidFill>
                          <a:srgbClr val="000000"/>
                        </a:solidFill>
                        <a:effectLst/>
                        <a:latin typeface="Franklin Gothic Medium Cond" pitchFamily="34" charset="0"/>
                        <a:cs typeface="Arial" panose="020B0604020202020204" pitchFamily="34" charset="0"/>
                      </a:endParaRPr>
                    </a:p>
                  </a:txBody>
                  <a:tcPr>
                    <a:lnT w="12700" cap="flat" cmpd="sng" algn="ctr">
                      <a:solidFill>
                        <a:schemeClr val="bg1">
                          <a:lumMod val="50000"/>
                        </a:schemeClr>
                      </a:solidFill>
                      <a:prstDash val="sysDot"/>
                      <a:round/>
                      <a:headEnd type="none" w="med" len="med"/>
                      <a:tailEnd type="none" w="med" len="med"/>
                    </a:lnT>
                  </a:tcPr>
                </a:tc>
              </a:tr>
              <a:tr h="284665">
                <a:tc vMerge="1">
                  <a:txBody>
                    <a:bodyPr/>
                    <a:lstStyle/>
                    <a:p>
                      <a:pPr latinLnBrk="1"/>
                      <a:endParaRPr lang="ko-KR" altLang="en-US"/>
                    </a:p>
                  </a:txBody>
                  <a:tcPr/>
                </a:tc>
                <a:tc vMerge="1">
                  <a:txBody>
                    <a:bodyPr/>
                    <a:lstStyle/>
                    <a:p>
                      <a:pPr latinLnBrk="1"/>
                      <a:endParaRPr lang="ko-KR" altLang="en-US"/>
                    </a:p>
                  </a:txBody>
                  <a:tcPr/>
                </a:tc>
                <a:tc>
                  <a:txBody>
                    <a:bodyPr/>
                    <a:lstStyle/>
                    <a:p>
                      <a:pPr marL="19050" marR="19050" indent="0" algn="l" fontAlgn="base" latinLnBrk="1">
                        <a:lnSpc>
                          <a:spcPct val="100000"/>
                        </a:lnSpc>
                        <a:spcBef>
                          <a:spcPts val="0"/>
                        </a:spcBef>
                        <a:spcAft>
                          <a:spcPts val="0"/>
                        </a:spcAft>
                      </a:pPr>
                      <a:r>
                        <a:rPr lang="en-US" sz="1100" kern="0" spc="0" dirty="0">
                          <a:effectLst/>
                          <a:latin typeface="Franklin Gothic Medium Cond" pitchFamily="34" charset="0"/>
                          <a:cs typeface="Arial" pitchFamily="34" charset="0"/>
                        </a:rPr>
                        <a:t>Intrauterine insemination</a:t>
                      </a:r>
                      <a:endParaRPr lang="en-US" sz="1100" kern="0" spc="0" dirty="0">
                        <a:solidFill>
                          <a:srgbClr val="000000"/>
                        </a:solidFill>
                        <a:effectLst/>
                        <a:latin typeface="Franklin Gothic Medium Cond" pitchFamily="34" charset="0"/>
                        <a:cs typeface="Arial" panose="020B0604020202020204" pitchFamily="34" charset="0"/>
                      </a:endParaRPr>
                    </a:p>
                  </a:txBody>
                  <a:tcPr/>
                </a:tc>
                <a:tc>
                  <a:txBody>
                    <a:bodyPr/>
                    <a:lstStyle/>
                    <a:p>
                      <a:pPr marL="19050" marR="19050" indent="0" algn="r" fontAlgn="base" latinLnBrk="0">
                        <a:lnSpc>
                          <a:spcPct val="130000"/>
                        </a:lnSpc>
                        <a:spcBef>
                          <a:spcPts val="0"/>
                        </a:spcBef>
                        <a:spcAft>
                          <a:spcPts val="0"/>
                        </a:spcAft>
                      </a:pPr>
                      <a:r>
                        <a:rPr lang="en-US" sz="1100" kern="0" spc="0" dirty="0">
                          <a:effectLst/>
                          <a:latin typeface="Franklin Gothic Medium Cond" pitchFamily="34" charset="0"/>
                          <a:cs typeface="Arial" pitchFamily="34" charset="0"/>
                        </a:rPr>
                        <a:t>6(4.5)</a:t>
                      </a:r>
                      <a:endParaRPr lang="en-US" sz="1100" kern="0" spc="0" dirty="0">
                        <a:solidFill>
                          <a:srgbClr val="000000"/>
                        </a:solidFill>
                        <a:effectLst/>
                        <a:latin typeface="Franklin Gothic Medium Cond" pitchFamily="34" charset="0"/>
                        <a:cs typeface="Arial" panose="020B0604020202020204" pitchFamily="34" charset="0"/>
                      </a:endParaRPr>
                    </a:p>
                  </a:txBody>
                  <a:tcPr/>
                </a:tc>
              </a:tr>
              <a:tr h="284665">
                <a:tc vMerge="1">
                  <a:txBody>
                    <a:bodyPr/>
                    <a:lstStyle/>
                    <a:p>
                      <a:pPr latinLnBrk="1"/>
                      <a:endParaRPr lang="ko-KR" altLang="en-US"/>
                    </a:p>
                  </a:txBody>
                  <a:tcPr/>
                </a:tc>
                <a:tc vMerge="1">
                  <a:txBody>
                    <a:bodyPr/>
                    <a:lstStyle/>
                    <a:p>
                      <a:pPr latinLnBrk="1"/>
                      <a:endParaRPr lang="ko-KR" altLang="en-US"/>
                    </a:p>
                  </a:txBody>
                  <a:tcPr/>
                </a:tc>
                <a:tc>
                  <a:txBody>
                    <a:bodyPr/>
                    <a:lstStyle/>
                    <a:p>
                      <a:pPr marL="19050" marR="0" indent="0" algn="l" fontAlgn="base" latinLnBrk="0">
                        <a:lnSpc>
                          <a:spcPct val="100000"/>
                        </a:lnSpc>
                        <a:spcBef>
                          <a:spcPts val="0"/>
                        </a:spcBef>
                        <a:spcAft>
                          <a:spcPts val="0"/>
                        </a:spcAft>
                      </a:pPr>
                      <a:r>
                        <a:rPr lang="en-US" sz="1100" kern="0" spc="0" dirty="0">
                          <a:effectLst/>
                          <a:latin typeface="Franklin Gothic Medium Cond" pitchFamily="34" charset="0"/>
                          <a:cs typeface="Arial" pitchFamily="34" charset="0"/>
                        </a:rPr>
                        <a:t>In vitro fertilization</a:t>
                      </a:r>
                      <a:endParaRPr lang="en-US" sz="1100" kern="0" spc="0" dirty="0">
                        <a:solidFill>
                          <a:srgbClr val="000000"/>
                        </a:solidFill>
                        <a:effectLst/>
                        <a:latin typeface="Franklin Gothic Medium Cond" pitchFamily="34" charset="0"/>
                        <a:cs typeface="Arial" panose="020B0604020202020204" pitchFamily="34" charset="0"/>
                      </a:endParaRPr>
                    </a:p>
                  </a:txBody>
                  <a:tcPr>
                    <a:lnB w="12700" cap="flat" cmpd="sng" algn="ctr">
                      <a:solidFill>
                        <a:schemeClr val="bg1">
                          <a:lumMod val="50000"/>
                        </a:schemeClr>
                      </a:solidFill>
                      <a:prstDash val="sysDot"/>
                      <a:round/>
                      <a:headEnd type="none" w="med" len="med"/>
                      <a:tailEnd type="none" w="med" len="med"/>
                    </a:lnB>
                  </a:tcPr>
                </a:tc>
                <a:tc>
                  <a:txBody>
                    <a:bodyPr/>
                    <a:lstStyle/>
                    <a:p>
                      <a:pPr marL="19050" marR="19050" indent="0" algn="r" fontAlgn="base" latinLnBrk="0">
                        <a:lnSpc>
                          <a:spcPct val="130000"/>
                        </a:lnSpc>
                        <a:spcBef>
                          <a:spcPts val="0"/>
                        </a:spcBef>
                        <a:spcAft>
                          <a:spcPts val="0"/>
                        </a:spcAft>
                      </a:pPr>
                      <a:r>
                        <a:rPr lang="en-US" sz="1100" kern="0" spc="0" dirty="0">
                          <a:effectLst/>
                          <a:latin typeface="Franklin Gothic Medium Cond" pitchFamily="34" charset="0"/>
                          <a:cs typeface="Arial" pitchFamily="34" charset="0"/>
                        </a:rPr>
                        <a:t>2(1.5)</a:t>
                      </a:r>
                      <a:endParaRPr lang="en-US" sz="1100" kern="0" spc="0" dirty="0">
                        <a:solidFill>
                          <a:srgbClr val="000000"/>
                        </a:solidFill>
                        <a:effectLst/>
                        <a:latin typeface="Franklin Gothic Medium Cond" pitchFamily="34" charset="0"/>
                        <a:cs typeface="Arial" panose="020B0604020202020204" pitchFamily="34" charset="0"/>
                      </a:endParaRPr>
                    </a:p>
                  </a:txBody>
                  <a:tcPr>
                    <a:lnB w="12700" cap="flat" cmpd="sng" algn="ctr">
                      <a:solidFill>
                        <a:schemeClr val="bg1">
                          <a:lumMod val="50000"/>
                        </a:schemeClr>
                      </a:solidFill>
                      <a:prstDash val="sysDot"/>
                      <a:round/>
                      <a:headEnd type="none" w="med" len="med"/>
                      <a:tailEnd type="none" w="med" len="med"/>
                    </a:lnB>
                  </a:tcPr>
                </a:tc>
              </a:tr>
              <a:tr h="327975">
                <a:tc rowSpan="2">
                  <a:txBody>
                    <a:bodyPr/>
                    <a:lstStyle/>
                    <a:p>
                      <a:pPr marL="0" marR="0" indent="0" algn="l" fontAlgn="base" latinLnBrk="0">
                        <a:lnSpc>
                          <a:spcPct val="130000"/>
                        </a:lnSpc>
                        <a:spcBef>
                          <a:spcPts val="0"/>
                        </a:spcBef>
                        <a:spcAft>
                          <a:spcPts val="0"/>
                        </a:spcAft>
                      </a:pPr>
                      <a:r>
                        <a:rPr lang="en-US" sz="1100" kern="0" spc="0" dirty="0">
                          <a:effectLst/>
                          <a:latin typeface="Franklin Gothic Medium Cond" pitchFamily="34" charset="0"/>
                          <a:cs typeface="Arial" pitchFamily="34" charset="0"/>
                        </a:rPr>
                        <a:t>Plan for pregnancy</a:t>
                      </a:r>
                      <a:endParaRPr lang="en-US" sz="1100" kern="0" spc="0" dirty="0">
                        <a:solidFill>
                          <a:srgbClr val="000000"/>
                        </a:solidFill>
                        <a:effectLst/>
                        <a:latin typeface="Franklin Gothic Medium Cond" pitchFamily="34" charset="0"/>
                        <a:cs typeface="Arial" panose="020B0604020202020204" pitchFamily="34" charset="0"/>
                      </a:endParaRPr>
                    </a:p>
                  </a:txBody>
                  <a:tcPr marL="64770" marR="64770" marT="17907" marB="17907">
                    <a:lnT w="12700" cap="flat" cmpd="sng" algn="ctr">
                      <a:solidFill>
                        <a:schemeClr val="bg1">
                          <a:lumMod val="50000"/>
                        </a:schemeClr>
                      </a:solidFill>
                      <a:prstDash val="sysDot"/>
                      <a:round/>
                      <a:headEnd type="none" w="med" len="med"/>
                      <a:tailEnd type="none" w="med" len="med"/>
                    </a:lnT>
                  </a:tcPr>
                </a:tc>
                <a:tc rowSpan="2">
                  <a:txBody>
                    <a:bodyPr/>
                    <a:lstStyle/>
                    <a:p>
                      <a:pPr marL="0" marR="0" indent="0" algn="ctr" fontAlgn="base" latinLnBrk="0">
                        <a:lnSpc>
                          <a:spcPct val="130000"/>
                        </a:lnSpc>
                        <a:spcBef>
                          <a:spcPts val="0"/>
                        </a:spcBef>
                        <a:spcAft>
                          <a:spcPts val="0"/>
                        </a:spcAft>
                      </a:pPr>
                      <a:endParaRPr lang="ko-KR" altLang="en-US" sz="1100" kern="0" spc="0" dirty="0">
                        <a:solidFill>
                          <a:srgbClr val="000000"/>
                        </a:solidFill>
                        <a:effectLst/>
                        <a:latin typeface="Franklin Gothic Medium Cond" pitchFamily="34" charset="0"/>
                        <a:cs typeface="Arial" panose="020B0604020202020204" pitchFamily="34" charset="0"/>
                      </a:endParaRPr>
                    </a:p>
                  </a:txBody>
                  <a:tcPr marL="64770" marR="64770" marT="17907" marB="17907" anchor="ctr">
                    <a:lnT w="12700" cap="flat" cmpd="sng" algn="ctr">
                      <a:solidFill>
                        <a:schemeClr val="bg1">
                          <a:lumMod val="50000"/>
                        </a:schemeClr>
                      </a:solidFill>
                      <a:prstDash val="sysDot"/>
                      <a:round/>
                      <a:headEnd type="none" w="med" len="med"/>
                      <a:tailEnd type="none" w="med" len="med"/>
                    </a:lnT>
                  </a:tcPr>
                </a:tc>
                <a:tc>
                  <a:txBody>
                    <a:bodyPr/>
                    <a:lstStyle/>
                    <a:p>
                      <a:pPr marL="19050" marR="19050" indent="0" algn="l" fontAlgn="base" latinLnBrk="1">
                        <a:lnSpc>
                          <a:spcPct val="160000"/>
                        </a:lnSpc>
                        <a:spcBef>
                          <a:spcPts val="0"/>
                        </a:spcBef>
                        <a:spcAft>
                          <a:spcPts val="0"/>
                        </a:spcAft>
                      </a:pPr>
                      <a:r>
                        <a:rPr lang="en-US" sz="1100" kern="0" spc="0" dirty="0">
                          <a:effectLst/>
                          <a:latin typeface="Franklin Gothic Medium Cond" pitchFamily="34" charset="0"/>
                          <a:cs typeface="Arial" pitchFamily="34" charset="0"/>
                        </a:rPr>
                        <a:t>Planned</a:t>
                      </a:r>
                      <a:endParaRPr lang="en-US" sz="1100" kern="0" spc="0" dirty="0">
                        <a:solidFill>
                          <a:srgbClr val="000000"/>
                        </a:solidFill>
                        <a:effectLst/>
                        <a:latin typeface="Franklin Gothic Medium Cond" pitchFamily="34" charset="0"/>
                        <a:cs typeface="Arial" panose="020B0604020202020204" pitchFamily="34" charset="0"/>
                      </a:endParaRPr>
                    </a:p>
                  </a:txBody>
                  <a:tcPr>
                    <a:lnT w="12700" cap="flat" cmpd="sng" algn="ctr">
                      <a:solidFill>
                        <a:schemeClr val="bg1">
                          <a:lumMod val="50000"/>
                        </a:schemeClr>
                      </a:solidFill>
                      <a:prstDash val="sysDot"/>
                      <a:round/>
                      <a:headEnd type="none" w="med" len="med"/>
                      <a:tailEnd type="none" w="med" len="med"/>
                    </a:lnT>
                  </a:tcPr>
                </a:tc>
                <a:tc>
                  <a:txBody>
                    <a:bodyPr/>
                    <a:lstStyle/>
                    <a:p>
                      <a:pPr marL="19050" marR="19050" indent="0" algn="r" fontAlgn="base" latinLnBrk="0">
                        <a:lnSpc>
                          <a:spcPct val="130000"/>
                        </a:lnSpc>
                        <a:spcBef>
                          <a:spcPts val="0"/>
                        </a:spcBef>
                        <a:spcAft>
                          <a:spcPts val="0"/>
                        </a:spcAft>
                      </a:pPr>
                      <a:r>
                        <a:rPr lang="en-US" sz="1100" kern="0" spc="0" dirty="0">
                          <a:effectLst/>
                          <a:latin typeface="Franklin Gothic Medium Cond" pitchFamily="34" charset="0"/>
                          <a:cs typeface="Arial" pitchFamily="34" charset="0"/>
                        </a:rPr>
                        <a:t>84(63.2)</a:t>
                      </a:r>
                      <a:endParaRPr lang="en-US" sz="1100" kern="0" spc="0" dirty="0">
                        <a:solidFill>
                          <a:srgbClr val="000000"/>
                        </a:solidFill>
                        <a:effectLst/>
                        <a:latin typeface="Franklin Gothic Medium Cond" pitchFamily="34" charset="0"/>
                        <a:cs typeface="Arial" panose="020B0604020202020204" pitchFamily="34" charset="0"/>
                      </a:endParaRPr>
                    </a:p>
                  </a:txBody>
                  <a:tcPr>
                    <a:lnT w="12700" cap="flat" cmpd="sng" algn="ctr">
                      <a:solidFill>
                        <a:schemeClr val="bg1">
                          <a:lumMod val="50000"/>
                        </a:schemeClr>
                      </a:solidFill>
                      <a:prstDash val="sysDot"/>
                      <a:round/>
                      <a:headEnd type="none" w="med" len="med"/>
                      <a:tailEnd type="none" w="med" len="med"/>
                    </a:lnT>
                  </a:tcPr>
                </a:tc>
              </a:tr>
              <a:tr h="327975">
                <a:tc vMerge="1">
                  <a:txBody>
                    <a:bodyPr/>
                    <a:lstStyle/>
                    <a:p>
                      <a:pPr latinLnBrk="1"/>
                      <a:endParaRPr lang="ko-KR" altLang="en-US"/>
                    </a:p>
                  </a:txBody>
                  <a:tcPr/>
                </a:tc>
                <a:tc vMerge="1">
                  <a:txBody>
                    <a:bodyPr/>
                    <a:lstStyle/>
                    <a:p>
                      <a:pPr latinLnBrk="1"/>
                      <a:endParaRPr lang="ko-KR" altLang="en-US"/>
                    </a:p>
                  </a:txBody>
                  <a:tcPr/>
                </a:tc>
                <a:tc>
                  <a:txBody>
                    <a:bodyPr/>
                    <a:lstStyle/>
                    <a:p>
                      <a:pPr marL="19050" marR="19050" indent="0" algn="l" fontAlgn="base" latinLnBrk="1">
                        <a:lnSpc>
                          <a:spcPct val="160000"/>
                        </a:lnSpc>
                        <a:spcBef>
                          <a:spcPts val="0"/>
                        </a:spcBef>
                        <a:spcAft>
                          <a:spcPts val="0"/>
                        </a:spcAft>
                      </a:pPr>
                      <a:r>
                        <a:rPr lang="en-US" sz="1100" kern="0" spc="0" dirty="0">
                          <a:effectLst/>
                          <a:latin typeface="Franklin Gothic Medium Cond" pitchFamily="34" charset="0"/>
                          <a:cs typeface="Arial" pitchFamily="34" charset="0"/>
                        </a:rPr>
                        <a:t>Non-planned</a:t>
                      </a:r>
                      <a:endParaRPr lang="en-US" sz="1100" kern="0" spc="0" dirty="0">
                        <a:solidFill>
                          <a:srgbClr val="000000"/>
                        </a:solidFill>
                        <a:effectLst/>
                        <a:latin typeface="Franklin Gothic Medium Cond" pitchFamily="34" charset="0"/>
                        <a:cs typeface="Arial" panose="020B0604020202020204" pitchFamily="34" charset="0"/>
                      </a:endParaRPr>
                    </a:p>
                  </a:txBody>
                  <a:tcPr/>
                </a:tc>
                <a:tc>
                  <a:txBody>
                    <a:bodyPr/>
                    <a:lstStyle/>
                    <a:p>
                      <a:pPr marL="19050" marR="19050" indent="0" algn="r" fontAlgn="base" latinLnBrk="0">
                        <a:lnSpc>
                          <a:spcPct val="130000"/>
                        </a:lnSpc>
                        <a:spcBef>
                          <a:spcPts val="0"/>
                        </a:spcBef>
                        <a:spcAft>
                          <a:spcPts val="0"/>
                        </a:spcAft>
                      </a:pPr>
                      <a:r>
                        <a:rPr lang="en-US" sz="1100" kern="0" spc="0" dirty="0">
                          <a:effectLst/>
                          <a:latin typeface="Franklin Gothic Medium Cond" pitchFamily="34" charset="0"/>
                          <a:cs typeface="Arial" pitchFamily="34" charset="0"/>
                        </a:rPr>
                        <a:t>49(36.8)</a:t>
                      </a:r>
                      <a:endParaRPr lang="en-US" sz="1100" kern="0" spc="0" dirty="0">
                        <a:solidFill>
                          <a:srgbClr val="000000"/>
                        </a:solidFill>
                        <a:effectLst/>
                        <a:latin typeface="Franklin Gothic Medium Cond" pitchFamily="34" charset="0"/>
                        <a:cs typeface="Arial" panose="020B0604020202020204" pitchFamily="34" charset="0"/>
                      </a:endParaRPr>
                    </a:p>
                  </a:txBody>
                  <a:tcPr/>
                </a:tc>
              </a:tr>
            </a:tbl>
          </a:graphicData>
        </a:graphic>
      </p:graphicFrame>
      <p:sp>
        <p:nvSpPr>
          <p:cNvPr id="17" name="Rectangle 1"/>
          <p:cNvSpPr>
            <a:spLocks noChangeArrowheads="1"/>
          </p:cNvSpPr>
          <p:nvPr/>
        </p:nvSpPr>
        <p:spPr bwMode="auto">
          <a:xfrm>
            <a:off x="4644008" y="4956765"/>
            <a:ext cx="396044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1pPr>
            <a:lvl2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2pPr>
            <a:lvl3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3pPr>
            <a:lvl4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4pPr>
            <a:lvl5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5pPr>
            <a:lvl6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6pPr>
            <a:lvl7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7pPr>
            <a:lvl8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8pPr>
            <a:lvl9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9pPr>
          </a:lstStyle>
          <a:p>
            <a:r>
              <a:rPr lang="en-US" altLang="ko-KR" sz="1200" dirty="0">
                <a:latin typeface="Franklin Gothic Medium Cond" pitchFamily="34" charset="0"/>
                <a:cs typeface="Arial" panose="020B0604020202020204" pitchFamily="34" charset="0"/>
              </a:rPr>
              <a:t>†exclude from nonresponse</a:t>
            </a:r>
            <a:endParaRPr kumimoji="1" lang="ko-KR" altLang="ko-KR" sz="1200" b="0" i="0" u="none" strike="noStrike" cap="none" normalizeH="0" baseline="0" dirty="0" smtClean="0">
              <a:ln>
                <a:noFill/>
              </a:ln>
              <a:solidFill>
                <a:schemeClr val="tx1"/>
              </a:solidFill>
              <a:effectLst/>
              <a:latin typeface="Franklin Gothic Medium Cond" pitchFamily="34" charset="0"/>
              <a:cs typeface="Arial" panose="020B0604020202020204" pitchFamily="34" charset="0"/>
            </a:endParaRPr>
          </a:p>
        </p:txBody>
      </p:sp>
    </p:spTree>
    <p:extLst>
      <p:ext uri="{BB962C8B-B14F-4D97-AF65-F5344CB8AC3E}">
        <p14:creationId xmlns:p14="http://schemas.microsoft.com/office/powerpoint/2010/main" val="25925109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http://postfiles4.naver.net/20101110_195/lmlm4864_1289377936723BcAr5_JPEG/%B1%D7%B7%B9%C0%CC.jpg?type=w3"/>
          <p:cNvPicPr preferRelativeResize="0">
            <a:picLocks noChangeArrowheads="1"/>
          </p:cNvPicPr>
          <p:nvPr/>
        </p:nvPicPr>
        <p:blipFill>
          <a:blip r:embed="rId3" cstate="print"/>
          <a:srcRect/>
          <a:stretch>
            <a:fillRect/>
          </a:stretch>
        </p:blipFill>
        <p:spPr bwMode="auto">
          <a:xfrm>
            <a:off x="0" y="-16421"/>
            <a:ext cx="9173098" cy="5715000"/>
          </a:xfrm>
          <a:prstGeom prst="rect">
            <a:avLst/>
          </a:prstGeom>
          <a:noFill/>
        </p:spPr>
      </p:pic>
      <p:sp>
        <p:nvSpPr>
          <p:cNvPr id="8" name="직사각형 7"/>
          <p:cNvSpPr/>
          <p:nvPr/>
        </p:nvSpPr>
        <p:spPr>
          <a:xfrm>
            <a:off x="-36512" y="5617691"/>
            <a:ext cx="3394472" cy="13260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직사각형 9"/>
          <p:cNvSpPr/>
          <p:nvPr/>
        </p:nvSpPr>
        <p:spPr>
          <a:xfrm>
            <a:off x="3357960" y="5617691"/>
            <a:ext cx="6040040" cy="13260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7" name="TextBox 66"/>
          <p:cNvSpPr txBox="1"/>
          <p:nvPr/>
        </p:nvSpPr>
        <p:spPr>
          <a:xfrm>
            <a:off x="166688" y="193204"/>
            <a:ext cx="8797800" cy="646331"/>
          </a:xfrm>
          <a:prstGeom prst="rect">
            <a:avLst/>
          </a:prstGeom>
          <a:noFill/>
        </p:spPr>
        <p:txBody>
          <a:bodyPr wrap="square" rtlCol="0">
            <a:spAutoFit/>
          </a:bodyPr>
          <a:lstStyle/>
          <a:p>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1</a:t>
            </a:r>
            <a:r>
              <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rPr>
              <a:t>. </a:t>
            </a:r>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Characteristics </a:t>
            </a:r>
            <a:r>
              <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rPr>
              <a:t>of </a:t>
            </a:r>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subjects (2)</a:t>
            </a:r>
          </a:p>
        </p:txBody>
      </p:sp>
      <p:sp>
        <p:nvSpPr>
          <p:cNvPr id="7" name="슬라이드 번호 개체 틀 1"/>
          <p:cNvSpPr txBox="1">
            <a:spLocks/>
          </p:cNvSpPr>
          <p:nvPr/>
        </p:nvSpPr>
        <p:spPr>
          <a:xfrm>
            <a:off x="7020272" y="5361541"/>
            <a:ext cx="2133600" cy="304271"/>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r"/>
            <a:fld id="{1B344671-985F-4861-AF6F-B306B248102D}" type="slidenum">
              <a:rPr lang="ko-KR" altLang="en-US" sz="1200" smtClean="0">
                <a:solidFill>
                  <a:schemeClr val="tx1">
                    <a:lumMod val="65000"/>
                    <a:lumOff val="35000"/>
                  </a:schemeClr>
                </a:solidFill>
              </a:rPr>
              <a:pPr algn="r"/>
              <a:t>13</a:t>
            </a:fld>
            <a:endParaRPr lang="ko-KR" altLang="en-US" sz="1200" dirty="0">
              <a:solidFill>
                <a:schemeClr val="tx1">
                  <a:lumMod val="65000"/>
                  <a:lumOff val="35000"/>
                </a:schemeClr>
              </a:solidFill>
            </a:endParaRPr>
          </a:p>
        </p:txBody>
      </p:sp>
      <p:sp>
        <p:nvSpPr>
          <p:cNvPr id="9" name="TextBox 8"/>
          <p:cNvSpPr txBox="1"/>
          <p:nvPr/>
        </p:nvSpPr>
        <p:spPr>
          <a:xfrm>
            <a:off x="5292080" y="19571"/>
            <a:ext cx="3816424" cy="461665"/>
          </a:xfrm>
          <a:prstGeom prst="rect">
            <a:avLst/>
          </a:prstGeom>
          <a:noFill/>
        </p:spPr>
        <p:txBody>
          <a:bodyPr wrap="square" rtlCol="0">
            <a:spAutoFit/>
          </a:bodyPr>
          <a:lstStyle/>
          <a:p>
            <a:pPr algn="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III</a:t>
            </a:r>
            <a:r>
              <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 </a:t>
            </a: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RESULTS</a:t>
            </a:r>
            <a:endPar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endParaRPr>
          </a:p>
        </p:txBody>
      </p:sp>
      <p:graphicFrame>
        <p:nvGraphicFramePr>
          <p:cNvPr id="12" name="차트 11"/>
          <p:cNvGraphicFramePr>
            <a:graphicFrameLocks/>
          </p:cNvGraphicFramePr>
          <p:nvPr>
            <p:extLst>
              <p:ext uri="{D42A27DB-BD31-4B8C-83A1-F6EECF244321}">
                <p14:modId xmlns:p14="http://schemas.microsoft.com/office/powerpoint/2010/main" val="4242711715"/>
              </p:ext>
            </p:extLst>
          </p:nvPr>
        </p:nvGraphicFramePr>
        <p:xfrm>
          <a:off x="191120" y="1057299"/>
          <a:ext cx="4164856" cy="4304241"/>
        </p:xfrm>
        <a:graphic>
          <a:graphicData uri="http://schemas.openxmlformats.org/drawingml/2006/chart">
            <c:chart xmlns:c="http://schemas.openxmlformats.org/drawingml/2006/chart" xmlns:r="http://schemas.openxmlformats.org/officeDocument/2006/relationships" r:id="rId4"/>
          </a:graphicData>
        </a:graphic>
      </p:graphicFrame>
      <p:sp>
        <p:nvSpPr>
          <p:cNvPr id="14" name="Rectangle 1"/>
          <p:cNvSpPr>
            <a:spLocks noChangeArrowheads="1"/>
          </p:cNvSpPr>
          <p:nvPr/>
        </p:nvSpPr>
        <p:spPr bwMode="auto">
          <a:xfrm>
            <a:off x="2781896" y="1880166"/>
            <a:ext cx="115212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1pPr>
            <a:lvl2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2pPr>
            <a:lvl3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3pPr>
            <a:lvl4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4pPr>
            <a:lvl5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5pPr>
            <a:lvl6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6pPr>
            <a:lvl7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7pPr>
            <a:lvl8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8pPr>
            <a:lvl9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9pPr>
          </a:lstStyle>
          <a:p>
            <a:pPr marL="0" marR="0" lvl="0" indent="0" algn="r" defTabSz="914400" rtl="0" eaLnBrk="1" fontAlgn="base" latinLnBrk="1" hangingPunct="1">
              <a:lnSpc>
                <a:spcPct val="100000"/>
              </a:lnSpc>
              <a:spcBef>
                <a:spcPct val="0"/>
              </a:spcBef>
              <a:spcAft>
                <a:spcPct val="0"/>
              </a:spcAft>
              <a:buClrTx/>
              <a:buSzTx/>
              <a:buFontTx/>
              <a:buNone/>
              <a:tabLst/>
            </a:pPr>
            <a:r>
              <a:rPr kumimoji="1" lang="en-US" altLang="ko-KR" sz="1600" b="0" i="0" u="none" strike="noStrike" cap="none" normalizeH="0" baseline="0" dirty="0" smtClean="0">
                <a:ln>
                  <a:noFill/>
                </a:ln>
                <a:solidFill>
                  <a:schemeClr val="tx1"/>
                </a:solidFill>
                <a:effectLst/>
                <a:latin typeface="Franklin Gothic Medium Cond" pitchFamily="34" charset="0"/>
                <a:cs typeface="Arial" panose="020B0604020202020204" pitchFamily="34" charset="0"/>
              </a:rPr>
              <a:t>(</a:t>
            </a:r>
            <a:r>
              <a:rPr kumimoji="1" lang="en-US" altLang="ko-KR" sz="1600" b="0" i="1" u="none" strike="noStrike" cap="none" normalizeH="0" baseline="0" dirty="0" smtClean="0">
                <a:ln>
                  <a:noFill/>
                </a:ln>
                <a:solidFill>
                  <a:schemeClr val="tx1"/>
                </a:solidFill>
                <a:effectLst/>
                <a:latin typeface="Franklin Gothic Medium Cond" pitchFamily="34" charset="0"/>
                <a:cs typeface="Arial" panose="020B0604020202020204" pitchFamily="34" charset="0"/>
              </a:rPr>
              <a:t>N</a:t>
            </a:r>
            <a:r>
              <a:rPr kumimoji="1" lang="en-US" altLang="ko-KR" sz="1600" b="0" i="0" u="none" strike="noStrike" cap="none" normalizeH="0" baseline="0" dirty="0" smtClean="0">
                <a:ln>
                  <a:noFill/>
                </a:ln>
                <a:solidFill>
                  <a:schemeClr val="tx1"/>
                </a:solidFill>
                <a:effectLst/>
                <a:latin typeface="Franklin Gothic Medium Cond" pitchFamily="34" charset="0"/>
                <a:cs typeface="Arial" panose="020B0604020202020204" pitchFamily="34" charset="0"/>
              </a:rPr>
              <a:t>=134)</a:t>
            </a:r>
            <a:endParaRPr kumimoji="1" lang="ko-KR" altLang="ko-KR" sz="1600" b="0" i="0" u="none" strike="noStrike" cap="none" normalizeH="0" baseline="0" dirty="0" smtClean="0">
              <a:ln>
                <a:noFill/>
              </a:ln>
              <a:solidFill>
                <a:schemeClr val="tx1"/>
              </a:solidFill>
              <a:effectLst/>
              <a:latin typeface="Franklin Gothic Medium Cond" pitchFamily="34" charset="0"/>
              <a:cs typeface="Arial" panose="020B0604020202020204" pitchFamily="34" charset="0"/>
            </a:endParaRPr>
          </a:p>
        </p:txBody>
      </p:sp>
      <p:grpSp>
        <p:nvGrpSpPr>
          <p:cNvPr id="4" name="그룹 3"/>
          <p:cNvGrpSpPr/>
          <p:nvPr/>
        </p:nvGrpSpPr>
        <p:grpSpPr>
          <a:xfrm>
            <a:off x="3203848" y="1014473"/>
            <a:ext cx="5832648" cy="4347066"/>
            <a:chOff x="3203848" y="1014473"/>
            <a:chExt cx="5832648" cy="4347066"/>
          </a:xfrm>
        </p:grpSpPr>
        <p:graphicFrame>
          <p:nvGraphicFramePr>
            <p:cNvPr id="16" name="차트 15"/>
            <p:cNvGraphicFramePr>
              <a:graphicFrameLocks/>
            </p:cNvGraphicFramePr>
            <p:nvPr>
              <p:extLst>
                <p:ext uri="{D42A27DB-BD31-4B8C-83A1-F6EECF244321}">
                  <p14:modId xmlns:p14="http://schemas.microsoft.com/office/powerpoint/2010/main" val="1203867779"/>
                </p:ext>
              </p:extLst>
            </p:nvPr>
          </p:nvGraphicFramePr>
          <p:xfrm>
            <a:off x="4716016" y="1384011"/>
            <a:ext cx="4248472" cy="3977528"/>
          </p:xfrm>
          <a:graphic>
            <a:graphicData uri="http://schemas.openxmlformats.org/drawingml/2006/chart">
              <c:chart xmlns:c="http://schemas.openxmlformats.org/drawingml/2006/chart" xmlns:r="http://schemas.openxmlformats.org/officeDocument/2006/relationships" r:id="rId5"/>
            </a:graphicData>
          </a:graphic>
        </p:graphicFrame>
        <p:sp>
          <p:nvSpPr>
            <p:cNvPr id="17" name="자유형 16"/>
            <p:cNvSpPr/>
            <p:nvPr/>
          </p:nvSpPr>
          <p:spPr>
            <a:xfrm>
              <a:off x="3203848" y="1584066"/>
              <a:ext cx="1512167" cy="1561466"/>
            </a:xfrm>
            <a:custGeom>
              <a:avLst/>
              <a:gdLst>
                <a:gd name="connsiteX0" fmla="*/ 0 w 1104900"/>
                <a:gd name="connsiteY0" fmla="*/ 736600 h 736600"/>
                <a:gd name="connsiteX1" fmla="*/ 901700 w 1104900"/>
                <a:gd name="connsiteY1" fmla="*/ 127000 h 736600"/>
                <a:gd name="connsiteX2" fmla="*/ 889000 w 1104900"/>
                <a:gd name="connsiteY2" fmla="*/ 0 h 736600"/>
                <a:gd name="connsiteX3" fmla="*/ 1104900 w 1104900"/>
                <a:gd name="connsiteY3" fmla="*/ 203200 h 736600"/>
                <a:gd name="connsiteX4" fmla="*/ 1028700 w 1104900"/>
                <a:gd name="connsiteY4" fmla="*/ 508000 h 736600"/>
                <a:gd name="connsiteX5" fmla="*/ 977900 w 1104900"/>
                <a:gd name="connsiteY5" fmla="*/ 355600 h 736600"/>
                <a:gd name="connsiteX6" fmla="*/ 0 w 1104900"/>
                <a:gd name="connsiteY6" fmla="*/ 736600 h 736600"/>
                <a:gd name="connsiteX0" fmla="*/ 0 w 1104900"/>
                <a:gd name="connsiteY0" fmla="*/ 736600 h 736600"/>
                <a:gd name="connsiteX1" fmla="*/ 901700 w 1104900"/>
                <a:gd name="connsiteY1" fmla="*/ 127000 h 736600"/>
                <a:gd name="connsiteX2" fmla="*/ 889000 w 1104900"/>
                <a:gd name="connsiteY2" fmla="*/ 0 h 736600"/>
                <a:gd name="connsiteX3" fmla="*/ 1104900 w 1104900"/>
                <a:gd name="connsiteY3" fmla="*/ 203200 h 736600"/>
                <a:gd name="connsiteX4" fmla="*/ 1028700 w 1104900"/>
                <a:gd name="connsiteY4" fmla="*/ 508000 h 736600"/>
                <a:gd name="connsiteX5" fmla="*/ 977900 w 1104900"/>
                <a:gd name="connsiteY5" fmla="*/ 355600 h 736600"/>
                <a:gd name="connsiteX6" fmla="*/ 0 w 1104900"/>
                <a:gd name="connsiteY6" fmla="*/ 736600 h 736600"/>
                <a:gd name="connsiteX0" fmla="*/ 0 w 1104900"/>
                <a:gd name="connsiteY0" fmla="*/ 736600 h 736600"/>
                <a:gd name="connsiteX1" fmla="*/ 901700 w 1104900"/>
                <a:gd name="connsiteY1" fmla="*/ 127000 h 736600"/>
                <a:gd name="connsiteX2" fmla="*/ 889000 w 1104900"/>
                <a:gd name="connsiteY2" fmla="*/ 0 h 736600"/>
                <a:gd name="connsiteX3" fmla="*/ 1104900 w 1104900"/>
                <a:gd name="connsiteY3" fmla="*/ 203200 h 736600"/>
                <a:gd name="connsiteX4" fmla="*/ 1028700 w 1104900"/>
                <a:gd name="connsiteY4" fmla="*/ 508000 h 736600"/>
                <a:gd name="connsiteX5" fmla="*/ 977900 w 1104900"/>
                <a:gd name="connsiteY5" fmla="*/ 355600 h 736600"/>
                <a:gd name="connsiteX6" fmla="*/ 0 w 1104900"/>
                <a:gd name="connsiteY6" fmla="*/ 736600 h 736600"/>
                <a:gd name="connsiteX0" fmla="*/ 0 w 1104900"/>
                <a:gd name="connsiteY0" fmla="*/ 736600 h 736600"/>
                <a:gd name="connsiteX1" fmla="*/ 901700 w 1104900"/>
                <a:gd name="connsiteY1" fmla="*/ 127000 h 736600"/>
                <a:gd name="connsiteX2" fmla="*/ 889000 w 1104900"/>
                <a:gd name="connsiteY2" fmla="*/ 0 h 736600"/>
                <a:gd name="connsiteX3" fmla="*/ 1104900 w 1104900"/>
                <a:gd name="connsiteY3" fmla="*/ 203200 h 736600"/>
                <a:gd name="connsiteX4" fmla="*/ 1028700 w 1104900"/>
                <a:gd name="connsiteY4" fmla="*/ 508000 h 736600"/>
                <a:gd name="connsiteX5" fmla="*/ 977900 w 1104900"/>
                <a:gd name="connsiteY5" fmla="*/ 355600 h 736600"/>
                <a:gd name="connsiteX6" fmla="*/ 0 w 1104900"/>
                <a:gd name="connsiteY6" fmla="*/ 736600 h 736600"/>
                <a:gd name="connsiteX0" fmla="*/ 0 w 1104900"/>
                <a:gd name="connsiteY0" fmla="*/ 736600 h 736600"/>
                <a:gd name="connsiteX1" fmla="*/ 901700 w 1104900"/>
                <a:gd name="connsiteY1" fmla="*/ 127000 h 736600"/>
                <a:gd name="connsiteX2" fmla="*/ 889000 w 1104900"/>
                <a:gd name="connsiteY2" fmla="*/ 0 h 736600"/>
                <a:gd name="connsiteX3" fmla="*/ 1104900 w 1104900"/>
                <a:gd name="connsiteY3" fmla="*/ 203200 h 736600"/>
                <a:gd name="connsiteX4" fmla="*/ 1028700 w 1104900"/>
                <a:gd name="connsiteY4" fmla="*/ 508000 h 736600"/>
                <a:gd name="connsiteX5" fmla="*/ 977900 w 1104900"/>
                <a:gd name="connsiteY5" fmla="*/ 355600 h 736600"/>
                <a:gd name="connsiteX6" fmla="*/ 0 w 1104900"/>
                <a:gd name="connsiteY6" fmla="*/ 736600 h 736600"/>
                <a:gd name="connsiteX0" fmla="*/ 0 w 1104900"/>
                <a:gd name="connsiteY0" fmla="*/ 736600 h 736600"/>
                <a:gd name="connsiteX1" fmla="*/ 901700 w 1104900"/>
                <a:gd name="connsiteY1" fmla="*/ 127000 h 736600"/>
                <a:gd name="connsiteX2" fmla="*/ 889000 w 1104900"/>
                <a:gd name="connsiteY2" fmla="*/ 0 h 736600"/>
                <a:gd name="connsiteX3" fmla="*/ 1104900 w 1104900"/>
                <a:gd name="connsiteY3" fmla="*/ 203200 h 736600"/>
                <a:gd name="connsiteX4" fmla="*/ 1028700 w 1104900"/>
                <a:gd name="connsiteY4" fmla="*/ 508000 h 736600"/>
                <a:gd name="connsiteX5" fmla="*/ 977900 w 1104900"/>
                <a:gd name="connsiteY5" fmla="*/ 355600 h 736600"/>
                <a:gd name="connsiteX6" fmla="*/ 0 w 1104900"/>
                <a:gd name="connsiteY6" fmla="*/ 736600 h 736600"/>
                <a:gd name="connsiteX0" fmla="*/ 0 w 1104900"/>
                <a:gd name="connsiteY0" fmla="*/ 736600 h 736600"/>
                <a:gd name="connsiteX1" fmla="*/ 901700 w 1104900"/>
                <a:gd name="connsiteY1" fmla="*/ 127000 h 736600"/>
                <a:gd name="connsiteX2" fmla="*/ 889000 w 1104900"/>
                <a:gd name="connsiteY2" fmla="*/ 0 h 736600"/>
                <a:gd name="connsiteX3" fmla="*/ 1104900 w 1104900"/>
                <a:gd name="connsiteY3" fmla="*/ 203200 h 736600"/>
                <a:gd name="connsiteX4" fmla="*/ 1028700 w 1104900"/>
                <a:gd name="connsiteY4" fmla="*/ 508000 h 736600"/>
                <a:gd name="connsiteX5" fmla="*/ 977900 w 1104900"/>
                <a:gd name="connsiteY5" fmla="*/ 355600 h 736600"/>
                <a:gd name="connsiteX6" fmla="*/ 0 w 1104900"/>
                <a:gd name="connsiteY6" fmla="*/ 736600 h 736600"/>
                <a:gd name="connsiteX0" fmla="*/ 0 w 1104900"/>
                <a:gd name="connsiteY0" fmla="*/ 736600 h 736600"/>
                <a:gd name="connsiteX1" fmla="*/ 901700 w 1104900"/>
                <a:gd name="connsiteY1" fmla="*/ 127000 h 736600"/>
                <a:gd name="connsiteX2" fmla="*/ 889000 w 1104900"/>
                <a:gd name="connsiteY2" fmla="*/ 0 h 736600"/>
                <a:gd name="connsiteX3" fmla="*/ 1104900 w 1104900"/>
                <a:gd name="connsiteY3" fmla="*/ 203200 h 736600"/>
                <a:gd name="connsiteX4" fmla="*/ 1028700 w 1104900"/>
                <a:gd name="connsiteY4" fmla="*/ 508000 h 736600"/>
                <a:gd name="connsiteX5" fmla="*/ 977900 w 1104900"/>
                <a:gd name="connsiteY5" fmla="*/ 355600 h 736600"/>
                <a:gd name="connsiteX6" fmla="*/ 0 w 1104900"/>
                <a:gd name="connsiteY6" fmla="*/ 736600 h 736600"/>
                <a:gd name="connsiteX0" fmla="*/ 0 w 1104900"/>
                <a:gd name="connsiteY0" fmla="*/ 736600 h 736600"/>
                <a:gd name="connsiteX1" fmla="*/ 901700 w 1104900"/>
                <a:gd name="connsiteY1" fmla="*/ 127000 h 736600"/>
                <a:gd name="connsiteX2" fmla="*/ 889000 w 1104900"/>
                <a:gd name="connsiteY2" fmla="*/ 0 h 736600"/>
                <a:gd name="connsiteX3" fmla="*/ 1104900 w 1104900"/>
                <a:gd name="connsiteY3" fmla="*/ 203200 h 736600"/>
                <a:gd name="connsiteX4" fmla="*/ 1028700 w 1104900"/>
                <a:gd name="connsiteY4" fmla="*/ 508000 h 736600"/>
                <a:gd name="connsiteX5" fmla="*/ 977900 w 1104900"/>
                <a:gd name="connsiteY5" fmla="*/ 355600 h 736600"/>
                <a:gd name="connsiteX6" fmla="*/ 0 w 1104900"/>
                <a:gd name="connsiteY6" fmla="*/ 736600 h 736600"/>
                <a:gd name="connsiteX0" fmla="*/ 0 w 1104900"/>
                <a:gd name="connsiteY0" fmla="*/ 736600 h 736600"/>
                <a:gd name="connsiteX1" fmla="*/ 901700 w 1104900"/>
                <a:gd name="connsiteY1" fmla="*/ 127000 h 736600"/>
                <a:gd name="connsiteX2" fmla="*/ 889000 w 1104900"/>
                <a:gd name="connsiteY2" fmla="*/ 0 h 736600"/>
                <a:gd name="connsiteX3" fmla="*/ 1104900 w 1104900"/>
                <a:gd name="connsiteY3" fmla="*/ 203200 h 736600"/>
                <a:gd name="connsiteX4" fmla="*/ 1028700 w 1104900"/>
                <a:gd name="connsiteY4" fmla="*/ 508000 h 736600"/>
                <a:gd name="connsiteX5" fmla="*/ 977900 w 1104900"/>
                <a:gd name="connsiteY5" fmla="*/ 355600 h 736600"/>
                <a:gd name="connsiteX6" fmla="*/ 0 w 1104900"/>
                <a:gd name="connsiteY6" fmla="*/ 736600 h 736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04900" h="736600">
                  <a:moveTo>
                    <a:pt x="0" y="736600"/>
                  </a:moveTo>
                  <a:cubicBezTo>
                    <a:pt x="370417" y="317500"/>
                    <a:pt x="620183" y="234950"/>
                    <a:pt x="901700" y="127000"/>
                  </a:cubicBezTo>
                  <a:lnTo>
                    <a:pt x="889000" y="0"/>
                  </a:lnTo>
                  <a:lnTo>
                    <a:pt x="1104900" y="203200"/>
                  </a:lnTo>
                  <a:lnTo>
                    <a:pt x="1028700" y="508000"/>
                  </a:lnTo>
                  <a:lnTo>
                    <a:pt x="977900" y="355600"/>
                  </a:lnTo>
                  <a:cubicBezTo>
                    <a:pt x="556683" y="412750"/>
                    <a:pt x="357717" y="501650"/>
                    <a:pt x="0" y="736600"/>
                  </a:cubicBezTo>
                  <a:close/>
                </a:path>
              </a:pathLst>
            </a:custGeom>
            <a:gradFill flip="none" rotWithShape="1">
              <a:gsLst>
                <a:gs pos="0">
                  <a:schemeClr val="bg1">
                    <a:lumMod val="65000"/>
                  </a:schemeClr>
                </a:gs>
                <a:gs pos="50000">
                  <a:schemeClr val="bg1">
                    <a:lumMod val="85000"/>
                  </a:schemeClr>
                </a:gs>
                <a:gs pos="100000">
                  <a:schemeClr val="bg1">
                    <a:lumMod val="75000"/>
                  </a:schemeClr>
                </a:gs>
              </a:gsLst>
              <a:lin ang="10800000" scaled="1"/>
              <a:tileRect/>
            </a:gradFill>
            <a:ln>
              <a:noFill/>
            </a:ln>
            <a:effectLst>
              <a:outerShdw blurRad="50800" dist="38100" dir="2700000" algn="tl" rotWithShape="0">
                <a:prstClr val="black">
                  <a:alpha val="40000"/>
                </a:prstClr>
              </a:outerShdw>
            </a:effectLst>
            <a:scene3d>
              <a:camera prst="orthographicFront"/>
              <a:lightRig rig="threePt" dir="t"/>
            </a:scene3d>
            <a:sp3d>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solidFill>
                  <a:prstClr val="white"/>
                </a:solidFill>
              </a:endParaRPr>
            </a:p>
          </p:txBody>
        </p:sp>
        <p:sp>
          <p:nvSpPr>
            <p:cNvPr id="18" name="Rectangle 1"/>
            <p:cNvSpPr>
              <a:spLocks noChangeArrowheads="1"/>
            </p:cNvSpPr>
            <p:nvPr/>
          </p:nvSpPr>
          <p:spPr bwMode="auto">
            <a:xfrm>
              <a:off x="4716014" y="1014473"/>
              <a:ext cx="4248473" cy="323165"/>
            </a:xfrm>
            <a:prstGeom prst="rect">
              <a:avLst/>
            </a:prstGeom>
            <a:solidFill>
              <a:srgbClr val="6600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1pPr>
              <a:lvl2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2pPr>
              <a:lvl3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3pPr>
              <a:lvl4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4pPr>
              <a:lvl5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5pPr>
              <a:lvl6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6pPr>
              <a:lvl7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7pPr>
              <a:lvl8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8pPr>
              <a:lvl9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9pPr>
            </a:lstStyle>
            <a:p>
              <a:pPr lvl="0"/>
              <a:r>
                <a:rPr lang="en-US" altLang="ko-KR" sz="1500" b="1" dirty="0">
                  <a:solidFill>
                    <a:srgbClr val="92D050"/>
                  </a:solidFill>
                  <a:effectLst>
                    <a:outerShdw blurRad="38100" dist="38100" dir="2700000" algn="tl">
                      <a:srgbClr val="000000">
                        <a:alpha val="43137"/>
                      </a:srgbClr>
                    </a:outerShdw>
                  </a:effectLst>
                  <a:latin typeface="Franklin Gothic Medium Cond" pitchFamily="34" charset="0"/>
                  <a:cs typeface="Arial" panose="020B0604020202020204" pitchFamily="34" charset="0"/>
                </a:rPr>
                <a:t>The reason about non-participated in prenatal </a:t>
              </a:r>
              <a:r>
                <a:rPr lang="en-US" altLang="ko-KR" sz="1500" b="1" dirty="0" smtClean="0">
                  <a:solidFill>
                    <a:srgbClr val="92D050"/>
                  </a:solidFill>
                  <a:effectLst>
                    <a:outerShdw blurRad="38100" dist="38100" dir="2700000" algn="tl">
                      <a:srgbClr val="000000">
                        <a:alpha val="43137"/>
                      </a:srgbClr>
                    </a:outerShdw>
                  </a:effectLst>
                  <a:latin typeface="Franklin Gothic Medium Cond" pitchFamily="34" charset="0"/>
                  <a:cs typeface="Arial" panose="020B0604020202020204" pitchFamily="34" charset="0"/>
                </a:rPr>
                <a:t>education</a:t>
              </a:r>
              <a:endParaRPr kumimoji="1" lang="ko-KR" altLang="ko-KR" sz="1500" b="1" i="0" u="none" strike="noStrike" cap="none" normalizeH="0" baseline="0" dirty="0" smtClean="0">
                <a:ln>
                  <a:noFill/>
                </a:ln>
                <a:solidFill>
                  <a:srgbClr val="92D050"/>
                </a:solidFill>
                <a:effectLst>
                  <a:outerShdw blurRad="38100" dist="38100" dir="2700000" algn="tl">
                    <a:srgbClr val="000000">
                      <a:alpha val="43137"/>
                    </a:srgbClr>
                  </a:outerShdw>
                </a:effectLst>
                <a:latin typeface="Franklin Gothic Medium Cond" pitchFamily="34" charset="0"/>
                <a:cs typeface="Arial" panose="020B0604020202020204" pitchFamily="34" charset="0"/>
              </a:endParaRPr>
            </a:p>
          </p:txBody>
        </p:sp>
        <p:sp>
          <p:nvSpPr>
            <p:cNvPr id="19" name="Rectangle 1"/>
            <p:cNvSpPr>
              <a:spLocks noChangeArrowheads="1"/>
            </p:cNvSpPr>
            <p:nvPr/>
          </p:nvSpPr>
          <p:spPr bwMode="auto">
            <a:xfrm>
              <a:off x="7884368" y="1351428"/>
              <a:ext cx="11521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1pPr>
              <a:lvl2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2pPr>
              <a:lvl3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3pPr>
              <a:lvl4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4pPr>
              <a:lvl5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5pPr>
              <a:lvl6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6pPr>
              <a:lvl7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7pPr>
              <a:lvl8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8pPr>
              <a:lvl9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9pPr>
            </a:lstStyle>
            <a:p>
              <a:pPr marL="0" marR="0" lvl="0" indent="0" algn="r" defTabSz="914400" rtl="0" eaLnBrk="1" fontAlgn="base"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chemeClr val="tx1"/>
                  </a:solidFill>
                  <a:effectLst/>
                  <a:latin typeface="Franklin Gothic Medium Cond" pitchFamily="34" charset="0"/>
                  <a:cs typeface="Arial" panose="020B0604020202020204" pitchFamily="34" charset="0"/>
                </a:rPr>
                <a:t>(</a:t>
              </a:r>
              <a:r>
                <a:rPr kumimoji="1" lang="en-US" altLang="ko-KR" sz="1400" b="0" i="1" u="none" strike="noStrike" cap="none" normalizeH="0" baseline="0" dirty="0" smtClean="0">
                  <a:ln>
                    <a:noFill/>
                  </a:ln>
                  <a:solidFill>
                    <a:schemeClr val="tx1"/>
                  </a:solidFill>
                  <a:effectLst/>
                  <a:latin typeface="Franklin Gothic Medium Cond" pitchFamily="34" charset="0"/>
                  <a:cs typeface="Arial" panose="020B0604020202020204" pitchFamily="34" charset="0"/>
                </a:rPr>
                <a:t>N</a:t>
              </a:r>
              <a:r>
                <a:rPr kumimoji="1" lang="en-US" altLang="ko-KR" sz="1400" b="0" i="0" u="none" strike="noStrike" cap="none" normalizeH="0" baseline="0" dirty="0" smtClean="0">
                  <a:ln>
                    <a:noFill/>
                  </a:ln>
                  <a:solidFill>
                    <a:schemeClr val="tx1"/>
                  </a:solidFill>
                  <a:effectLst/>
                  <a:latin typeface="Franklin Gothic Medium Cond" pitchFamily="34" charset="0"/>
                  <a:cs typeface="Arial" panose="020B0604020202020204" pitchFamily="34" charset="0"/>
                </a:rPr>
                <a:t>=62)</a:t>
              </a:r>
              <a:endParaRPr kumimoji="1" lang="ko-KR" altLang="ko-KR" sz="1400" b="0" i="0" u="none" strike="noStrike" cap="none" normalizeH="0" baseline="0" dirty="0" smtClean="0">
                <a:ln>
                  <a:noFill/>
                </a:ln>
                <a:solidFill>
                  <a:schemeClr val="tx1"/>
                </a:solidFill>
                <a:effectLst/>
                <a:latin typeface="Franklin Gothic Medium Cond" pitchFamily="34" charset="0"/>
                <a:cs typeface="Arial" panose="020B0604020202020204" pitchFamily="34" charset="0"/>
              </a:endParaRPr>
            </a:p>
          </p:txBody>
        </p:sp>
      </p:grpSp>
      <p:sp>
        <p:nvSpPr>
          <p:cNvPr id="20" name="Rectangle 1"/>
          <p:cNvSpPr>
            <a:spLocks noChangeArrowheads="1"/>
          </p:cNvSpPr>
          <p:nvPr/>
        </p:nvSpPr>
        <p:spPr bwMode="auto">
          <a:xfrm>
            <a:off x="317115" y="1248643"/>
            <a:ext cx="3894845" cy="400110"/>
          </a:xfrm>
          <a:prstGeom prst="rect">
            <a:avLst/>
          </a:prstGeom>
          <a:solidFill>
            <a:srgbClr val="92D050"/>
          </a:solidFill>
          <a:ln>
            <a:noFill/>
          </a:ln>
          <a:effectLs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1pPr>
            <a:lvl2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2pPr>
            <a:lvl3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3pPr>
            <a:lvl4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4pPr>
            <a:lvl5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5pPr>
            <a:lvl6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6pPr>
            <a:lvl7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7pPr>
            <a:lvl8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8pPr>
            <a:lvl9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9pPr>
          </a:lstStyle>
          <a:p>
            <a:pPr lvl="0" algn="ctr"/>
            <a:r>
              <a:rPr lang="en-US" altLang="ko-KR" sz="2000" b="1" dirty="0" smtClean="0">
                <a:solidFill>
                  <a:srgbClr val="6600CC"/>
                </a:solidFill>
                <a:effectLst>
                  <a:outerShdw blurRad="38100" dist="38100" dir="2700000" algn="tl">
                    <a:srgbClr val="000000">
                      <a:alpha val="43137"/>
                    </a:srgbClr>
                  </a:outerShdw>
                </a:effectLst>
                <a:latin typeface="Franklin Gothic Medium Cond" pitchFamily="34" charset="0"/>
                <a:cs typeface="Arial" panose="020B0604020202020204" pitchFamily="34" charset="0"/>
              </a:rPr>
              <a:t>Participants in </a:t>
            </a:r>
            <a:r>
              <a:rPr lang="en-US" altLang="ko-KR" sz="2000" b="1" dirty="0">
                <a:solidFill>
                  <a:srgbClr val="6600CC"/>
                </a:solidFill>
                <a:effectLst>
                  <a:outerShdw blurRad="38100" dist="38100" dir="2700000" algn="tl">
                    <a:srgbClr val="000000">
                      <a:alpha val="43137"/>
                    </a:srgbClr>
                  </a:outerShdw>
                </a:effectLst>
                <a:latin typeface="Franklin Gothic Medium Cond" pitchFamily="34" charset="0"/>
                <a:cs typeface="Arial" panose="020B0604020202020204" pitchFamily="34" charset="0"/>
              </a:rPr>
              <a:t>Prenatal education</a:t>
            </a:r>
          </a:p>
        </p:txBody>
      </p:sp>
      <p:cxnSp>
        <p:nvCxnSpPr>
          <p:cNvPr id="6" name="직선 연결선 5"/>
          <p:cNvCxnSpPr/>
          <p:nvPr/>
        </p:nvCxnSpPr>
        <p:spPr>
          <a:xfrm>
            <a:off x="4788024" y="1921396"/>
            <a:ext cx="4032448"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62159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250" fill="hold"/>
                                        <p:tgtEl>
                                          <p:spTgt spid="4"/>
                                        </p:tgtEl>
                                        <p:attrNameLst>
                                          <p:attrName>ppt_x</p:attrName>
                                        </p:attrNameLst>
                                      </p:cBhvr>
                                      <p:tavLst>
                                        <p:tav tm="0">
                                          <p:val>
                                            <p:strVal val="0-#ppt_w/2"/>
                                          </p:val>
                                        </p:tav>
                                        <p:tav tm="100000">
                                          <p:val>
                                            <p:strVal val="#ppt_x"/>
                                          </p:val>
                                        </p:tav>
                                      </p:tavLst>
                                    </p:anim>
                                    <p:anim calcmode="lin" valueType="num">
                                      <p:cBhvr additive="base">
                                        <p:cTn id="8" dur="25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25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http://postfiles4.naver.net/20101110_195/lmlm4864_1289377936723BcAr5_JPEG/%B1%D7%B7%B9%C0%CC.jpg?type=w3"/>
          <p:cNvPicPr preferRelativeResize="0">
            <a:picLocks noChangeArrowheads="1"/>
          </p:cNvPicPr>
          <p:nvPr/>
        </p:nvPicPr>
        <p:blipFill>
          <a:blip r:embed="rId3" cstate="print"/>
          <a:srcRect/>
          <a:stretch>
            <a:fillRect/>
          </a:stretch>
        </p:blipFill>
        <p:spPr bwMode="auto">
          <a:xfrm>
            <a:off x="-26268" y="1"/>
            <a:ext cx="9173098" cy="5715000"/>
          </a:xfrm>
          <a:prstGeom prst="rect">
            <a:avLst/>
          </a:prstGeom>
          <a:noFill/>
        </p:spPr>
      </p:pic>
      <p:sp>
        <p:nvSpPr>
          <p:cNvPr id="8" name="직사각형 7"/>
          <p:cNvSpPr/>
          <p:nvPr/>
        </p:nvSpPr>
        <p:spPr>
          <a:xfrm>
            <a:off x="-36512" y="5617691"/>
            <a:ext cx="3394472" cy="13260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직사각형 9"/>
          <p:cNvSpPr/>
          <p:nvPr/>
        </p:nvSpPr>
        <p:spPr>
          <a:xfrm>
            <a:off x="3357960" y="5617691"/>
            <a:ext cx="6040040" cy="13260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7" name="TextBox 66"/>
          <p:cNvSpPr txBox="1"/>
          <p:nvPr/>
        </p:nvSpPr>
        <p:spPr>
          <a:xfrm>
            <a:off x="166688" y="328509"/>
            <a:ext cx="8797800" cy="584775"/>
          </a:xfrm>
          <a:prstGeom prst="rect">
            <a:avLst/>
          </a:prstGeom>
          <a:noFill/>
        </p:spPr>
        <p:txBody>
          <a:bodyPr wrap="square" rtlCol="0">
            <a:spAutoFit/>
          </a:bodyPr>
          <a:lstStyle/>
          <a:p>
            <a:r>
              <a:rPr lang="en-US" altLang="ko-KR" sz="3200" b="1" dirty="0">
                <a:ln>
                  <a:solidFill>
                    <a:srgbClr val="7030A0">
                      <a:alpha val="0"/>
                    </a:srgbClr>
                  </a:solidFill>
                </a:ln>
                <a:solidFill>
                  <a:srgbClr val="7030A0"/>
                </a:solidFill>
                <a:latin typeface="Franklin Gothic Medium Cond" pitchFamily="34" charset="0"/>
                <a:ea typeface="Yoon 윤고딕 550_TT" pitchFamily="18" charset="-127"/>
              </a:rPr>
              <a:t>2</a:t>
            </a:r>
            <a:r>
              <a:rPr lang="en-US" altLang="ko-KR" sz="3200" b="1" dirty="0" smtClean="0">
                <a:ln>
                  <a:solidFill>
                    <a:srgbClr val="7030A0">
                      <a:alpha val="0"/>
                    </a:srgbClr>
                  </a:solidFill>
                </a:ln>
                <a:solidFill>
                  <a:srgbClr val="7030A0"/>
                </a:solidFill>
                <a:latin typeface="Franklin Gothic Medium Cond" pitchFamily="34" charset="0"/>
                <a:ea typeface="Yoon 윤고딕 550_TT" pitchFamily="18" charset="-127"/>
              </a:rPr>
              <a:t>. Prenatal education: Participation and </a:t>
            </a:r>
            <a:r>
              <a:rPr lang="en-US" altLang="ko-KR" sz="3200" b="1" dirty="0">
                <a:ln>
                  <a:solidFill>
                    <a:srgbClr val="7030A0">
                      <a:alpha val="0"/>
                    </a:srgbClr>
                  </a:solidFill>
                </a:ln>
                <a:solidFill>
                  <a:srgbClr val="7030A0"/>
                </a:solidFill>
                <a:latin typeface="Franklin Gothic Medium Cond" pitchFamily="34" charset="0"/>
                <a:ea typeface="Yoon 윤고딕 550_TT" pitchFamily="18" charset="-127"/>
              </a:rPr>
              <a:t>D</a:t>
            </a:r>
            <a:r>
              <a:rPr lang="en-US" altLang="ko-KR" sz="3200" b="1" dirty="0" smtClean="0">
                <a:ln>
                  <a:solidFill>
                    <a:srgbClr val="7030A0">
                      <a:alpha val="0"/>
                    </a:srgbClr>
                  </a:solidFill>
                </a:ln>
                <a:solidFill>
                  <a:srgbClr val="7030A0"/>
                </a:solidFill>
                <a:latin typeface="Franklin Gothic Medium Cond" pitchFamily="34" charset="0"/>
                <a:ea typeface="Yoon 윤고딕 550_TT" pitchFamily="18" charset="-127"/>
              </a:rPr>
              <a:t>istribution (1)</a:t>
            </a:r>
          </a:p>
        </p:txBody>
      </p:sp>
      <p:sp>
        <p:nvSpPr>
          <p:cNvPr id="7" name="슬라이드 번호 개체 틀 1"/>
          <p:cNvSpPr txBox="1">
            <a:spLocks/>
          </p:cNvSpPr>
          <p:nvPr/>
        </p:nvSpPr>
        <p:spPr>
          <a:xfrm>
            <a:off x="7020272" y="5361541"/>
            <a:ext cx="2133600" cy="304271"/>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r"/>
            <a:fld id="{1B344671-985F-4861-AF6F-B306B248102D}" type="slidenum">
              <a:rPr lang="ko-KR" altLang="en-US" sz="1200" smtClean="0">
                <a:solidFill>
                  <a:schemeClr val="tx1">
                    <a:lumMod val="65000"/>
                    <a:lumOff val="35000"/>
                  </a:schemeClr>
                </a:solidFill>
              </a:rPr>
              <a:pPr algn="r"/>
              <a:t>14</a:t>
            </a:fld>
            <a:endParaRPr lang="ko-KR" altLang="en-US" sz="1200" dirty="0">
              <a:solidFill>
                <a:schemeClr val="tx1">
                  <a:lumMod val="65000"/>
                  <a:lumOff val="35000"/>
                </a:schemeClr>
              </a:solidFill>
            </a:endParaRPr>
          </a:p>
        </p:txBody>
      </p:sp>
      <p:sp>
        <p:nvSpPr>
          <p:cNvPr id="9" name="TextBox 8"/>
          <p:cNvSpPr txBox="1"/>
          <p:nvPr/>
        </p:nvSpPr>
        <p:spPr>
          <a:xfrm>
            <a:off x="5292080" y="19571"/>
            <a:ext cx="3816424" cy="461665"/>
          </a:xfrm>
          <a:prstGeom prst="rect">
            <a:avLst/>
          </a:prstGeom>
          <a:noFill/>
        </p:spPr>
        <p:txBody>
          <a:bodyPr wrap="square" rtlCol="0">
            <a:spAutoFit/>
          </a:bodyPr>
          <a:lstStyle/>
          <a:p>
            <a:pPr algn="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III</a:t>
            </a:r>
            <a:r>
              <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 </a:t>
            </a: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RESULTS</a:t>
            </a:r>
            <a:endPar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endParaRPr>
          </a:p>
        </p:txBody>
      </p:sp>
      <p:graphicFrame>
        <p:nvGraphicFramePr>
          <p:cNvPr id="17" name="차트 16"/>
          <p:cNvGraphicFramePr>
            <a:graphicFrameLocks/>
          </p:cNvGraphicFramePr>
          <p:nvPr>
            <p:extLst>
              <p:ext uri="{D42A27DB-BD31-4B8C-83A1-F6EECF244321}">
                <p14:modId xmlns:p14="http://schemas.microsoft.com/office/powerpoint/2010/main" val="2523712382"/>
              </p:ext>
            </p:extLst>
          </p:nvPr>
        </p:nvGraphicFramePr>
        <p:xfrm>
          <a:off x="167035" y="946373"/>
          <a:ext cx="8797800" cy="4448257"/>
        </p:xfrm>
        <a:graphic>
          <a:graphicData uri="http://schemas.openxmlformats.org/drawingml/2006/chart">
            <c:chart xmlns:c="http://schemas.openxmlformats.org/drawingml/2006/chart" xmlns:r="http://schemas.openxmlformats.org/officeDocument/2006/relationships" r:id="rId4"/>
          </a:graphicData>
        </a:graphic>
      </p:graphicFrame>
      <p:sp>
        <p:nvSpPr>
          <p:cNvPr id="3" name="모서리가 둥근 직사각형 2"/>
          <p:cNvSpPr/>
          <p:nvPr/>
        </p:nvSpPr>
        <p:spPr>
          <a:xfrm>
            <a:off x="179512" y="1437085"/>
            <a:ext cx="8576517" cy="988367"/>
          </a:xfrm>
          <a:prstGeom prst="roundRect">
            <a:avLst/>
          </a:prstGeom>
          <a:noFill/>
          <a:ln w="762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1" name="Rectangle 1"/>
          <p:cNvSpPr>
            <a:spLocks noChangeArrowheads="1"/>
          </p:cNvSpPr>
          <p:nvPr/>
        </p:nvSpPr>
        <p:spPr bwMode="auto">
          <a:xfrm>
            <a:off x="7675909" y="1129308"/>
            <a:ext cx="115212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1pPr>
            <a:lvl2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2pPr>
            <a:lvl3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3pPr>
            <a:lvl4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4pPr>
            <a:lvl5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5pPr>
            <a:lvl6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6pPr>
            <a:lvl7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7pPr>
            <a:lvl8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8pPr>
            <a:lvl9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9pPr>
          </a:lstStyle>
          <a:p>
            <a:pPr marL="0" marR="0" lvl="0" indent="0" algn="r" defTabSz="914400" rtl="0" eaLnBrk="1" fontAlgn="base" latinLnBrk="1" hangingPunct="1">
              <a:lnSpc>
                <a:spcPct val="100000"/>
              </a:lnSpc>
              <a:spcBef>
                <a:spcPct val="0"/>
              </a:spcBef>
              <a:spcAft>
                <a:spcPct val="0"/>
              </a:spcAft>
              <a:buClrTx/>
              <a:buSzTx/>
              <a:buFontTx/>
              <a:buNone/>
              <a:tabLst/>
            </a:pPr>
            <a:r>
              <a:rPr kumimoji="1" lang="en-US" altLang="ko-KR" sz="1400" b="0" i="0" u="none" strike="noStrike" cap="none" normalizeH="0" baseline="0" dirty="0" smtClean="0">
                <a:ln>
                  <a:noFill/>
                </a:ln>
                <a:solidFill>
                  <a:schemeClr val="tx1"/>
                </a:solidFill>
                <a:effectLst/>
                <a:latin typeface="Franklin Gothic Medium Cond" pitchFamily="34" charset="0"/>
                <a:cs typeface="Arial" panose="020B0604020202020204" pitchFamily="34" charset="0"/>
              </a:rPr>
              <a:t>(</a:t>
            </a:r>
            <a:r>
              <a:rPr kumimoji="1" lang="en-US" altLang="ko-KR" sz="1400" b="0" i="1" u="none" strike="noStrike" cap="none" normalizeH="0" baseline="0" dirty="0" smtClean="0">
                <a:ln>
                  <a:noFill/>
                </a:ln>
                <a:solidFill>
                  <a:schemeClr val="tx1"/>
                </a:solidFill>
                <a:effectLst/>
                <a:latin typeface="Franklin Gothic Medium Cond" pitchFamily="34" charset="0"/>
                <a:cs typeface="Arial" panose="020B0604020202020204" pitchFamily="34" charset="0"/>
              </a:rPr>
              <a:t>N</a:t>
            </a:r>
            <a:r>
              <a:rPr kumimoji="1" lang="en-US" altLang="ko-KR" sz="1400" b="0" i="0" u="none" strike="noStrike" cap="none" normalizeH="0" baseline="0" dirty="0" smtClean="0">
                <a:ln>
                  <a:noFill/>
                </a:ln>
                <a:solidFill>
                  <a:schemeClr val="tx1"/>
                </a:solidFill>
                <a:effectLst/>
                <a:latin typeface="Franklin Gothic Medium Cond" pitchFamily="34" charset="0"/>
                <a:cs typeface="Arial" panose="020B0604020202020204" pitchFamily="34" charset="0"/>
              </a:rPr>
              <a:t>=72)</a:t>
            </a:r>
            <a:endParaRPr kumimoji="1" lang="ko-KR" altLang="ko-KR" sz="1400" b="0" i="0" u="none" strike="noStrike" cap="none" normalizeH="0" baseline="0" dirty="0" smtClean="0">
              <a:ln>
                <a:noFill/>
              </a:ln>
              <a:solidFill>
                <a:schemeClr val="tx1"/>
              </a:solidFill>
              <a:effectLst/>
              <a:latin typeface="Franklin Gothic Medium Cond" pitchFamily="34" charset="0"/>
              <a:cs typeface="Arial" panose="020B0604020202020204" pitchFamily="34" charset="0"/>
            </a:endParaRPr>
          </a:p>
        </p:txBody>
      </p:sp>
    </p:spTree>
    <p:extLst>
      <p:ext uri="{BB962C8B-B14F-4D97-AF65-F5344CB8AC3E}">
        <p14:creationId xmlns:p14="http://schemas.microsoft.com/office/powerpoint/2010/main" val="22614954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1)">
                                      <p:cBhvr>
                                        <p:cTn id="7" dur="2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http://postfiles4.naver.net/20101110_195/lmlm4864_1289377936723BcAr5_JPEG/%B1%D7%B7%B9%C0%CC.jpg?type=w3"/>
          <p:cNvPicPr preferRelativeResize="0">
            <a:picLocks noChangeArrowheads="1"/>
          </p:cNvPicPr>
          <p:nvPr/>
        </p:nvPicPr>
        <p:blipFill>
          <a:blip r:embed="rId3" cstate="print"/>
          <a:srcRect/>
          <a:stretch>
            <a:fillRect/>
          </a:stretch>
        </p:blipFill>
        <p:spPr bwMode="auto">
          <a:xfrm>
            <a:off x="-26268" y="1"/>
            <a:ext cx="9173098" cy="5715000"/>
          </a:xfrm>
          <a:prstGeom prst="rect">
            <a:avLst/>
          </a:prstGeom>
          <a:noFill/>
        </p:spPr>
      </p:pic>
      <p:sp>
        <p:nvSpPr>
          <p:cNvPr id="8" name="직사각형 7"/>
          <p:cNvSpPr/>
          <p:nvPr/>
        </p:nvSpPr>
        <p:spPr>
          <a:xfrm>
            <a:off x="-36512" y="5617691"/>
            <a:ext cx="3394472" cy="13260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직사각형 9"/>
          <p:cNvSpPr/>
          <p:nvPr/>
        </p:nvSpPr>
        <p:spPr>
          <a:xfrm>
            <a:off x="3357960" y="5617691"/>
            <a:ext cx="6040040" cy="13260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7" name="TextBox 66"/>
          <p:cNvSpPr txBox="1"/>
          <p:nvPr/>
        </p:nvSpPr>
        <p:spPr>
          <a:xfrm>
            <a:off x="166688" y="328509"/>
            <a:ext cx="8797800" cy="584775"/>
          </a:xfrm>
          <a:prstGeom prst="rect">
            <a:avLst/>
          </a:prstGeom>
          <a:noFill/>
        </p:spPr>
        <p:txBody>
          <a:bodyPr wrap="square" rtlCol="0">
            <a:spAutoFit/>
          </a:bodyPr>
          <a:lstStyle/>
          <a:p>
            <a:r>
              <a:rPr lang="en-US" altLang="ko-KR" sz="3200" b="1" dirty="0">
                <a:ln>
                  <a:solidFill>
                    <a:srgbClr val="7030A0">
                      <a:alpha val="0"/>
                    </a:srgbClr>
                  </a:solidFill>
                </a:ln>
                <a:solidFill>
                  <a:srgbClr val="7030A0"/>
                </a:solidFill>
                <a:latin typeface="Franklin Gothic Medium Cond" pitchFamily="34" charset="0"/>
                <a:ea typeface="Yoon 윤고딕 550_TT" pitchFamily="18" charset="-127"/>
              </a:rPr>
              <a:t>2</a:t>
            </a:r>
            <a:r>
              <a:rPr lang="en-US" altLang="ko-KR" sz="3200" b="1" dirty="0" smtClean="0">
                <a:ln>
                  <a:solidFill>
                    <a:srgbClr val="7030A0">
                      <a:alpha val="0"/>
                    </a:srgbClr>
                  </a:solidFill>
                </a:ln>
                <a:solidFill>
                  <a:srgbClr val="7030A0"/>
                </a:solidFill>
                <a:latin typeface="Franklin Gothic Medium Cond" pitchFamily="34" charset="0"/>
                <a:ea typeface="Yoon 윤고딕 550_TT" pitchFamily="18" charset="-127"/>
              </a:rPr>
              <a:t>. </a:t>
            </a:r>
            <a:r>
              <a:rPr lang="en-US" altLang="ko-KR" sz="3200" b="1" dirty="0">
                <a:ln>
                  <a:solidFill>
                    <a:srgbClr val="7030A0">
                      <a:alpha val="0"/>
                    </a:srgbClr>
                  </a:solidFill>
                </a:ln>
                <a:solidFill>
                  <a:srgbClr val="7030A0"/>
                </a:solidFill>
                <a:latin typeface="Franklin Gothic Medium Cond" pitchFamily="34" charset="0"/>
                <a:ea typeface="Yoon 윤고딕 550_TT" pitchFamily="18" charset="-127"/>
              </a:rPr>
              <a:t>Prenatal education: Participation and Distribution </a:t>
            </a:r>
            <a:r>
              <a:rPr lang="en-US" altLang="ko-KR" sz="3200" b="1" dirty="0" smtClean="0">
                <a:ln>
                  <a:solidFill>
                    <a:srgbClr val="7030A0">
                      <a:alpha val="0"/>
                    </a:srgbClr>
                  </a:solidFill>
                </a:ln>
                <a:solidFill>
                  <a:srgbClr val="7030A0"/>
                </a:solidFill>
                <a:latin typeface="Franklin Gothic Medium Cond" pitchFamily="34" charset="0"/>
                <a:ea typeface="Yoon 윤고딕 550_TT" pitchFamily="18" charset="-127"/>
              </a:rPr>
              <a:t>(2)</a:t>
            </a:r>
          </a:p>
        </p:txBody>
      </p:sp>
      <p:sp>
        <p:nvSpPr>
          <p:cNvPr id="7" name="슬라이드 번호 개체 틀 1"/>
          <p:cNvSpPr txBox="1">
            <a:spLocks/>
          </p:cNvSpPr>
          <p:nvPr/>
        </p:nvSpPr>
        <p:spPr>
          <a:xfrm>
            <a:off x="7020272" y="5361541"/>
            <a:ext cx="2133600" cy="304271"/>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r"/>
            <a:fld id="{1B344671-985F-4861-AF6F-B306B248102D}" type="slidenum">
              <a:rPr lang="ko-KR" altLang="en-US" sz="1200" smtClean="0">
                <a:solidFill>
                  <a:schemeClr val="tx1">
                    <a:lumMod val="65000"/>
                    <a:lumOff val="35000"/>
                  </a:schemeClr>
                </a:solidFill>
              </a:rPr>
              <a:pPr algn="r"/>
              <a:t>15</a:t>
            </a:fld>
            <a:endParaRPr lang="ko-KR" altLang="en-US" sz="1200" dirty="0">
              <a:solidFill>
                <a:schemeClr val="tx1">
                  <a:lumMod val="65000"/>
                  <a:lumOff val="35000"/>
                </a:schemeClr>
              </a:solidFill>
            </a:endParaRPr>
          </a:p>
        </p:txBody>
      </p:sp>
      <p:sp>
        <p:nvSpPr>
          <p:cNvPr id="9" name="TextBox 8"/>
          <p:cNvSpPr txBox="1"/>
          <p:nvPr/>
        </p:nvSpPr>
        <p:spPr>
          <a:xfrm>
            <a:off x="5292080" y="19571"/>
            <a:ext cx="3816424" cy="461665"/>
          </a:xfrm>
          <a:prstGeom prst="rect">
            <a:avLst/>
          </a:prstGeom>
          <a:noFill/>
        </p:spPr>
        <p:txBody>
          <a:bodyPr wrap="square" rtlCol="0">
            <a:spAutoFit/>
          </a:bodyPr>
          <a:lstStyle/>
          <a:p>
            <a:pPr algn="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III</a:t>
            </a:r>
            <a:r>
              <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 </a:t>
            </a: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RESULTS</a:t>
            </a:r>
            <a:endPar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endParaRPr>
          </a:p>
        </p:txBody>
      </p:sp>
      <p:graphicFrame>
        <p:nvGraphicFramePr>
          <p:cNvPr id="11" name="차트 10"/>
          <p:cNvGraphicFramePr>
            <a:graphicFrameLocks/>
          </p:cNvGraphicFramePr>
          <p:nvPr>
            <p:extLst>
              <p:ext uri="{D42A27DB-BD31-4B8C-83A1-F6EECF244321}">
                <p14:modId xmlns:p14="http://schemas.microsoft.com/office/powerpoint/2010/main" val="1873678714"/>
              </p:ext>
            </p:extLst>
          </p:nvPr>
        </p:nvGraphicFramePr>
        <p:xfrm>
          <a:off x="321568" y="1009700"/>
          <a:ext cx="8640960" cy="4176464"/>
        </p:xfrm>
        <a:graphic>
          <a:graphicData uri="http://schemas.openxmlformats.org/drawingml/2006/chart">
            <c:chart xmlns:c="http://schemas.openxmlformats.org/drawingml/2006/chart" xmlns:r="http://schemas.openxmlformats.org/officeDocument/2006/relationships" r:id="rId4"/>
          </a:graphicData>
        </a:graphic>
      </p:graphicFrame>
      <p:sp>
        <p:nvSpPr>
          <p:cNvPr id="18" name="Rectangle 1"/>
          <p:cNvSpPr>
            <a:spLocks noChangeArrowheads="1"/>
          </p:cNvSpPr>
          <p:nvPr/>
        </p:nvSpPr>
        <p:spPr bwMode="auto">
          <a:xfrm>
            <a:off x="8087072" y="1329944"/>
            <a:ext cx="72008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1pPr>
            <a:lvl2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2pPr>
            <a:lvl3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3pPr>
            <a:lvl4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4pPr>
            <a:lvl5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5pPr>
            <a:lvl6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6pPr>
            <a:lvl7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7pPr>
            <a:lvl8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8pPr>
            <a:lvl9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9pPr>
          </a:lstStyle>
          <a:p>
            <a:pPr marL="0" marR="0" lvl="0" indent="0" algn="r" defTabSz="914400" rtl="0" eaLnBrk="1" fontAlgn="base" latinLnBrk="1" hangingPunct="1">
              <a:lnSpc>
                <a:spcPct val="100000"/>
              </a:lnSpc>
              <a:spcBef>
                <a:spcPct val="0"/>
              </a:spcBef>
              <a:spcAft>
                <a:spcPct val="0"/>
              </a:spcAft>
              <a:buClrTx/>
              <a:buSzTx/>
              <a:buFontTx/>
              <a:buNone/>
              <a:tabLst/>
            </a:pPr>
            <a:r>
              <a:rPr kumimoji="1" lang="en-US" altLang="ko-KR" sz="1600" b="0" i="0" u="none" strike="noStrike" cap="none" normalizeH="0" baseline="0" dirty="0" smtClean="0">
                <a:ln>
                  <a:noFill/>
                </a:ln>
                <a:solidFill>
                  <a:schemeClr val="tx1"/>
                </a:solidFill>
                <a:effectLst/>
                <a:latin typeface="Franklin Gothic Medium Cond" pitchFamily="34" charset="0"/>
                <a:cs typeface="Arial" panose="020B0604020202020204" pitchFamily="34" charset="0"/>
              </a:rPr>
              <a:t>(</a:t>
            </a:r>
            <a:r>
              <a:rPr kumimoji="1" lang="en-US" altLang="ko-KR" sz="1600" b="0" i="1" u="none" strike="noStrike" cap="none" normalizeH="0" baseline="0" dirty="0" smtClean="0">
                <a:ln>
                  <a:noFill/>
                </a:ln>
                <a:solidFill>
                  <a:schemeClr val="tx1"/>
                </a:solidFill>
                <a:effectLst/>
                <a:latin typeface="Franklin Gothic Medium Cond" pitchFamily="34" charset="0"/>
                <a:cs typeface="Arial" panose="020B0604020202020204" pitchFamily="34" charset="0"/>
              </a:rPr>
              <a:t>N</a:t>
            </a:r>
            <a:r>
              <a:rPr kumimoji="1" lang="en-US" altLang="ko-KR" sz="1600" b="0" i="0" u="none" strike="noStrike" cap="none" normalizeH="0" baseline="0" dirty="0" smtClean="0">
                <a:ln>
                  <a:noFill/>
                </a:ln>
                <a:solidFill>
                  <a:schemeClr val="tx1"/>
                </a:solidFill>
                <a:effectLst/>
                <a:latin typeface="Franklin Gothic Medium Cond" pitchFamily="34" charset="0"/>
                <a:cs typeface="Arial" panose="020B0604020202020204" pitchFamily="34" charset="0"/>
              </a:rPr>
              <a:t>=72)</a:t>
            </a:r>
            <a:endParaRPr kumimoji="1" lang="ko-KR" altLang="ko-KR" sz="1600" b="0" i="0" u="none" strike="noStrike" cap="none" normalizeH="0" baseline="0" dirty="0" smtClean="0">
              <a:ln>
                <a:noFill/>
              </a:ln>
              <a:solidFill>
                <a:schemeClr val="tx1"/>
              </a:solidFill>
              <a:effectLst/>
              <a:latin typeface="Franklin Gothic Medium Cond" pitchFamily="34" charset="0"/>
              <a:cs typeface="Arial" panose="020B0604020202020204" pitchFamily="34" charset="0"/>
            </a:endParaRPr>
          </a:p>
        </p:txBody>
      </p:sp>
      <p:sp>
        <p:nvSpPr>
          <p:cNvPr id="12" name="모서리가 둥근 직사각형 11"/>
          <p:cNvSpPr/>
          <p:nvPr/>
        </p:nvSpPr>
        <p:spPr>
          <a:xfrm>
            <a:off x="611560" y="1633364"/>
            <a:ext cx="8144469" cy="576064"/>
          </a:xfrm>
          <a:prstGeom prst="roundRect">
            <a:avLst/>
          </a:prstGeom>
          <a:noFill/>
          <a:ln w="762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34969099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heel(1)">
                                      <p:cBhvr>
                                        <p:cTn id="7" dur="25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http://postfiles4.naver.net/20101110_195/lmlm4864_1289377936723BcAr5_JPEG/%B1%D7%B7%B9%C0%CC.jpg?type=w3"/>
          <p:cNvPicPr preferRelativeResize="0">
            <a:picLocks noChangeArrowheads="1"/>
          </p:cNvPicPr>
          <p:nvPr/>
        </p:nvPicPr>
        <p:blipFill>
          <a:blip r:embed="rId3" cstate="print"/>
          <a:srcRect/>
          <a:stretch>
            <a:fillRect/>
          </a:stretch>
        </p:blipFill>
        <p:spPr bwMode="auto">
          <a:xfrm>
            <a:off x="-26268" y="1"/>
            <a:ext cx="9173098" cy="5715000"/>
          </a:xfrm>
          <a:prstGeom prst="rect">
            <a:avLst/>
          </a:prstGeom>
          <a:noFill/>
        </p:spPr>
      </p:pic>
      <p:sp>
        <p:nvSpPr>
          <p:cNvPr id="8" name="직사각형 7"/>
          <p:cNvSpPr/>
          <p:nvPr/>
        </p:nvSpPr>
        <p:spPr>
          <a:xfrm>
            <a:off x="-36512" y="5617691"/>
            <a:ext cx="3394472" cy="13260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직사각형 9"/>
          <p:cNvSpPr/>
          <p:nvPr/>
        </p:nvSpPr>
        <p:spPr>
          <a:xfrm>
            <a:off x="3357960" y="5617691"/>
            <a:ext cx="6040040" cy="13260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7" name="TextBox 66"/>
          <p:cNvSpPr txBox="1"/>
          <p:nvPr/>
        </p:nvSpPr>
        <p:spPr>
          <a:xfrm>
            <a:off x="166688" y="328509"/>
            <a:ext cx="8797800" cy="584775"/>
          </a:xfrm>
          <a:prstGeom prst="rect">
            <a:avLst/>
          </a:prstGeom>
          <a:noFill/>
        </p:spPr>
        <p:txBody>
          <a:bodyPr wrap="square" rtlCol="0">
            <a:spAutoFit/>
          </a:bodyPr>
          <a:lstStyle/>
          <a:p>
            <a:r>
              <a:rPr lang="en-US" altLang="ko-KR" sz="3200" b="1" dirty="0">
                <a:ln>
                  <a:solidFill>
                    <a:srgbClr val="7030A0">
                      <a:alpha val="0"/>
                    </a:srgbClr>
                  </a:solidFill>
                </a:ln>
                <a:solidFill>
                  <a:srgbClr val="7030A0"/>
                </a:solidFill>
                <a:latin typeface="Franklin Gothic Medium Cond" pitchFamily="34" charset="0"/>
                <a:ea typeface="Yoon 윤고딕 550_TT" pitchFamily="18" charset="-127"/>
              </a:rPr>
              <a:t>2</a:t>
            </a:r>
            <a:r>
              <a:rPr lang="en-US" altLang="ko-KR" sz="3200" b="1" dirty="0" smtClean="0">
                <a:ln>
                  <a:solidFill>
                    <a:srgbClr val="7030A0">
                      <a:alpha val="0"/>
                    </a:srgbClr>
                  </a:solidFill>
                </a:ln>
                <a:solidFill>
                  <a:srgbClr val="7030A0"/>
                </a:solidFill>
                <a:latin typeface="Franklin Gothic Medium Cond" pitchFamily="34" charset="0"/>
                <a:ea typeface="Yoon 윤고딕 550_TT" pitchFamily="18" charset="-127"/>
              </a:rPr>
              <a:t>. </a:t>
            </a:r>
            <a:r>
              <a:rPr lang="en-US" altLang="ko-KR" sz="3200" b="1" dirty="0">
                <a:ln>
                  <a:solidFill>
                    <a:srgbClr val="7030A0">
                      <a:alpha val="0"/>
                    </a:srgbClr>
                  </a:solidFill>
                </a:ln>
                <a:solidFill>
                  <a:srgbClr val="7030A0"/>
                </a:solidFill>
                <a:latin typeface="Franklin Gothic Medium Cond" pitchFamily="34" charset="0"/>
                <a:ea typeface="Yoon 윤고딕 550_TT" pitchFamily="18" charset="-127"/>
              </a:rPr>
              <a:t>Prenatal education: Participation and Distribution </a:t>
            </a:r>
            <a:r>
              <a:rPr lang="en-US" altLang="ko-KR" sz="3200" b="1" dirty="0" smtClean="0">
                <a:ln>
                  <a:solidFill>
                    <a:srgbClr val="7030A0">
                      <a:alpha val="0"/>
                    </a:srgbClr>
                  </a:solidFill>
                </a:ln>
                <a:solidFill>
                  <a:srgbClr val="7030A0"/>
                </a:solidFill>
                <a:latin typeface="Franklin Gothic Medium Cond" pitchFamily="34" charset="0"/>
                <a:ea typeface="Yoon 윤고딕 550_TT" pitchFamily="18" charset="-127"/>
              </a:rPr>
              <a:t>(3)</a:t>
            </a:r>
          </a:p>
        </p:txBody>
      </p:sp>
      <p:sp>
        <p:nvSpPr>
          <p:cNvPr id="7" name="슬라이드 번호 개체 틀 1"/>
          <p:cNvSpPr txBox="1">
            <a:spLocks/>
          </p:cNvSpPr>
          <p:nvPr/>
        </p:nvSpPr>
        <p:spPr>
          <a:xfrm>
            <a:off x="7020272" y="5361541"/>
            <a:ext cx="2133600" cy="304271"/>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r"/>
            <a:fld id="{1B344671-985F-4861-AF6F-B306B248102D}" type="slidenum">
              <a:rPr lang="ko-KR" altLang="en-US" sz="1200" smtClean="0">
                <a:solidFill>
                  <a:schemeClr val="tx1">
                    <a:lumMod val="65000"/>
                    <a:lumOff val="35000"/>
                  </a:schemeClr>
                </a:solidFill>
              </a:rPr>
              <a:pPr algn="r"/>
              <a:t>16</a:t>
            </a:fld>
            <a:endParaRPr lang="ko-KR" altLang="en-US" sz="1200" dirty="0">
              <a:solidFill>
                <a:schemeClr val="tx1">
                  <a:lumMod val="65000"/>
                  <a:lumOff val="35000"/>
                </a:schemeClr>
              </a:solidFill>
            </a:endParaRPr>
          </a:p>
        </p:txBody>
      </p:sp>
      <p:sp>
        <p:nvSpPr>
          <p:cNvPr id="9" name="TextBox 8"/>
          <p:cNvSpPr txBox="1"/>
          <p:nvPr/>
        </p:nvSpPr>
        <p:spPr>
          <a:xfrm>
            <a:off x="5292080" y="19571"/>
            <a:ext cx="3816424" cy="461665"/>
          </a:xfrm>
          <a:prstGeom prst="rect">
            <a:avLst/>
          </a:prstGeom>
          <a:noFill/>
        </p:spPr>
        <p:txBody>
          <a:bodyPr wrap="square" rtlCol="0">
            <a:spAutoFit/>
          </a:bodyPr>
          <a:lstStyle/>
          <a:p>
            <a:pPr algn="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III</a:t>
            </a:r>
            <a:r>
              <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 </a:t>
            </a: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RESULTS</a:t>
            </a:r>
            <a:endPar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endParaRPr>
          </a:p>
        </p:txBody>
      </p:sp>
      <p:graphicFrame>
        <p:nvGraphicFramePr>
          <p:cNvPr id="11" name="차트 10"/>
          <p:cNvGraphicFramePr>
            <a:graphicFrameLocks/>
          </p:cNvGraphicFramePr>
          <p:nvPr>
            <p:extLst>
              <p:ext uri="{D42A27DB-BD31-4B8C-83A1-F6EECF244321}">
                <p14:modId xmlns:p14="http://schemas.microsoft.com/office/powerpoint/2010/main" val="737092873"/>
              </p:ext>
            </p:extLst>
          </p:nvPr>
        </p:nvGraphicFramePr>
        <p:xfrm>
          <a:off x="311809" y="1095483"/>
          <a:ext cx="8496944" cy="4232233"/>
        </p:xfrm>
        <a:graphic>
          <a:graphicData uri="http://schemas.openxmlformats.org/drawingml/2006/chart">
            <c:chart xmlns:c="http://schemas.openxmlformats.org/drawingml/2006/chart" xmlns:r="http://schemas.openxmlformats.org/officeDocument/2006/relationships" r:id="rId4"/>
          </a:graphicData>
        </a:graphic>
      </p:graphicFrame>
      <p:sp>
        <p:nvSpPr>
          <p:cNvPr id="12" name="Rectangle 1"/>
          <p:cNvSpPr>
            <a:spLocks noChangeArrowheads="1"/>
          </p:cNvSpPr>
          <p:nvPr/>
        </p:nvSpPr>
        <p:spPr bwMode="auto">
          <a:xfrm>
            <a:off x="7956376" y="1273324"/>
            <a:ext cx="72008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1pPr>
            <a:lvl2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2pPr>
            <a:lvl3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3pPr>
            <a:lvl4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4pPr>
            <a:lvl5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5pPr>
            <a:lvl6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6pPr>
            <a:lvl7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7pPr>
            <a:lvl8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8pPr>
            <a:lvl9pPr fontAlgn="base">
              <a:spcBef>
                <a:spcPct val="0"/>
              </a:spcBef>
              <a:spcAft>
                <a:spcPct val="0"/>
              </a:spcAft>
              <a:defRPr kumimoji="1">
                <a:solidFill>
                  <a:schemeClr val="tx1"/>
                </a:solidFill>
                <a:latin typeface="굴림" pitchFamily="50" charset="-127"/>
                <a:ea typeface="굴림" pitchFamily="50" charset="-127"/>
                <a:cs typeface="굴림" pitchFamily="50" charset="-127"/>
              </a:defRPr>
            </a:lvl9pPr>
          </a:lstStyle>
          <a:p>
            <a:pPr marL="0" marR="0" lvl="0" indent="0" algn="r" defTabSz="914400" rtl="0" eaLnBrk="1" fontAlgn="base" latinLnBrk="1" hangingPunct="1">
              <a:lnSpc>
                <a:spcPct val="100000"/>
              </a:lnSpc>
              <a:spcBef>
                <a:spcPct val="0"/>
              </a:spcBef>
              <a:spcAft>
                <a:spcPct val="0"/>
              </a:spcAft>
              <a:buClrTx/>
              <a:buSzTx/>
              <a:buFontTx/>
              <a:buNone/>
              <a:tabLst/>
            </a:pPr>
            <a:r>
              <a:rPr kumimoji="1" lang="en-US" altLang="ko-KR" sz="1600" b="0" i="0" u="none" strike="noStrike" cap="none" normalizeH="0" baseline="0" dirty="0" smtClean="0">
                <a:ln>
                  <a:noFill/>
                </a:ln>
                <a:solidFill>
                  <a:schemeClr val="tx1"/>
                </a:solidFill>
                <a:effectLst/>
                <a:latin typeface="Franklin Gothic Medium Cond" pitchFamily="34" charset="0"/>
                <a:cs typeface="Arial" panose="020B0604020202020204" pitchFamily="34" charset="0"/>
              </a:rPr>
              <a:t>(</a:t>
            </a:r>
            <a:r>
              <a:rPr kumimoji="1" lang="en-US" altLang="ko-KR" sz="1600" b="0" i="1" u="none" strike="noStrike" cap="none" normalizeH="0" baseline="0" dirty="0" smtClean="0">
                <a:ln>
                  <a:noFill/>
                </a:ln>
                <a:solidFill>
                  <a:schemeClr val="tx1"/>
                </a:solidFill>
                <a:effectLst/>
                <a:latin typeface="Franklin Gothic Medium Cond" pitchFamily="34" charset="0"/>
                <a:cs typeface="Arial" panose="020B0604020202020204" pitchFamily="34" charset="0"/>
              </a:rPr>
              <a:t>N</a:t>
            </a:r>
            <a:r>
              <a:rPr kumimoji="1" lang="en-US" altLang="ko-KR" sz="1600" b="0" i="0" u="none" strike="noStrike" cap="none" normalizeH="0" baseline="0" dirty="0" smtClean="0">
                <a:ln>
                  <a:noFill/>
                </a:ln>
                <a:solidFill>
                  <a:schemeClr val="tx1"/>
                </a:solidFill>
                <a:effectLst/>
                <a:latin typeface="Franklin Gothic Medium Cond" pitchFamily="34" charset="0"/>
                <a:cs typeface="Arial" panose="020B0604020202020204" pitchFamily="34" charset="0"/>
              </a:rPr>
              <a:t>=72)</a:t>
            </a:r>
            <a:endParaRPr kumimoji="1" lang="ko-KR" altLang="ko-KR" sz="1600" b="0" i="0" u="none" strike="noStrike" cap="none" normalizeH="0" baseline="0" dirty="0" smtClean="0">
              <a:ln>
                <a:noFill/>
              </a:ln>
              <a:solidFill>
                <a:schemeClr val="tx1"/>
              </a:solidFill>
              <a:effectLst/>
              <a:latin typeface="Franklin Gothic Medium Cond" pitchFamily="34" charset="0"/>
              <a:cs typeface="Arial" panose="020B0604020202020204" pitchFamily="34" charset="0"/>
            </a:endParaRPr>
          </a:p>
        </p:txBody>
      </p:sp>
      <p:sp>
        <p:nvSpPr>
          <p:cNvPr id="13" name="모서리가 둥근 직사각형 12"/>
          <p:cNvSpPr/>
          <p:nvPr/>
        </p:nvSpPr>
        <p:spPr>
          <a:xfrm>
            <a:off x="531987" y="1633364"/>
            <a:ext cx="8144469" cy="1368152"/>
          </a:xfrm>
          <a:prstGeom prst="roundRect">
            <a:avLst/>
          </a:prstGeom>
          <a:noFill/>
          <a:ln w="762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4941897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heel(1)">
                                      <p:cBhvr>
                                        <p:cTn id="7" dur="25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http://postfiles4.naver.net/20101110_195/lmlm4864_1289377936723BcAr5_JPEG/%B1%D7%B7%B9%C0%CC.jpg?type=w3"/>
          <p:cNvPicPr preferRelativeResize="0">
            <a:picLocks noChangeArrowheads="1"/>
          </p:cNvPicPr>
          <p:nvPr/>
        </p:nvPicPr>
        <p:blipFill>
          <a:blip r:embed="rId3" cstate="print"/>
          <a:srcRect/>
          <a:stretch>
            <a:fillRect/>
          </a:stretch>
        </p:blipFill>
        <p:spPr bwMode="auto">
          <a:xfrm>
            <a:off x="-26268" y="1"/>
            <a:ext cx="9173098" cy="5715000"/>
          </a:xfrm>
          <a:prstGeom prst="rect">
            <a:avLst/>
          </a:prstGeom>
          <a:noFill/>
        </p:spPr>
      </p:pic>
      <p:sp>
        <p:nvSpPr>
          <p:cNvPr id="8" name="직사각형 7"/>
          <p:cNvSpPr/>
          <p:nvPr/>
        </p:nvSpPr>
        <p:spPr>
          <a:xfrm>
            <a:off x="-36512" y="5617691"/>
            <a:ext cx="3394472" cy="13260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직사각형 9"/>
          <p:cNvSpPr/>
          <p:nvPr/>
        </p:nvSpPr>
        <p:spPr>
          <a:xfrm>
            <a:off x="3357960" y="5617691"/>
            <a:ext cx="6040040" cy="13260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7" name="TextBox 66"/>
          <p:cNvSpPr txBox="1"/>
          <p:nvPr/>
        </p:nvSpPr>
        <p:spPr>
          <a:xfrm>
            <a:off x="166688" y="193204"/>
            <a:ext cx="8797800" cy="646331"/>
          </a:xfrm>
          <a:prstGeom prst="rect">
            <a:avLst/>
          </a:prstGeom>
          <a:noFill/>
        </p:spPr>
        <p:txBody>
          <a:bodyPr wrap="square" rtlCol="0">
            <a:spAutoFit/>
          </a:bodyPr>
          <a:lstStyle/>
          <a:p>
            <a:r>
              <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rPr>
              <a:t>3. </a:t>
            </a:r>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Factors </a:t>
            </a:r>
            <a:r>
              <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rPr>
              <a:t>of participation in prenatal education </a:t>
            </a:r>
            <a:endPar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endParaRPr>
          </a:p>
        </p:txBody>
      </p:sp>
      <p:sp>
        <p:nvSpPr>
          <p:cNvPr id="7" name="슬라이드 번호 개체 틀 1"/>
          <p:cNvSpPr txBox="1">
            <a:spLocks/>
          </p:cNvSpPr>
          <p:nvPr/>
        </p:nvSpPr>
        <p:spPr>
          <a:xfrm>
            <a:off x="7020272" y="5361541"/>
            <a:ext cx="2133600" cy="304271"/>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r"/>
            <a:fld id="{1B344671-985F-4861-AF6F-B306B248102D}" type="slidenum">
              <a:rPr lang="ko-KR" altLang="en-US" sz="1200" smtClean="0">
                <a:solidFill>
                  <a:schemeClr val="tx1">
                    <a:lumMod val="65000"/>
                    <a:lumOff val="35000"/>
                  </a:schemeClr>
                </a:solidFill>
              </a:rPr>
              <a:pPr algn="r"/>
              <a:t>17</a:t>
            </a:fld>
            <a:endParaRPr lang="ko-KR" altLang="en-US" sz="1200" dirty="0">
              <a:solidFill>
                <a:schemeClr val="tx1">
                  <a:lumMod val="65000"/>
                  <a:lumOff val="35000"/>
                </a:schemeClr>
              </a:solidFill>
            </a:endParaRPr>
          </a:p>
        </p:txBody>
      </p:sp>
      <p:sp>
        <p:nvSpPr>
          <p:cNvPr id="9" name="TextBox 8"/>
          <p:cNvSpPr txBox="1"/>
          <p:nvPr/>
        </p:nvSpPr>
        <p:spPr>
          <a:xfrm>
            <a:off x="5292080" y="19571"/>
            <a:ext cx="3816424" cy="461665"/>
          </a:xfrm>
          <a:prstGeom prst="rect">
            <a:avLst/>
          </a:prstGeom>
          <a:noFill/>
        </p:spPr>
        <p:txBody>
          <a:bodyPr wrap="square" rtlCol="0">
            <a:spAutoFit/>
          </a:bodyPr>
          <a:lstStyle/>
          <a:p>
            <a:pPr algn="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III</a:t>
            </a:r>
            <a:r>
              <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 </a:t>
            </a: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RESULTS</a:t>
            </a:r>
            <a:endPar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endParaRPr>
          </a:p>
        </p:txBody>
      </p:sp>
      <p:graphicFrame>
        <p:nvGraphicFramePr>
          <p:cNvPr id="11" name="표 10"/>
          <p:cNvGraphicFramePr>
            <a:graphicFrameLocks noGrp="1"/>
          </p:cNvGraphicFramePr>
          <p:nvPr>
            <p:extLst>
              <p:ext uri="{D42A27DB-BD31-4B8C-83A1-F6EECF244321}">
                <p14:modId xmlns:p14="http://schemas.microsoft.com/office/powerpoint/2010/main" val="1454959601"/>
              </p:ext>
            </p:extLst>
          </p:nvPr>
        </p:nvGraphicFramePr>
        <p:xfrm>
          <a:off x="2915820" y="985292"/>
          <a:ext cx="5976660" cy="3926293"/>
        </p:xfrm>
        <a:graphic>
          <a:graphicData uri="http://schemas.openxmlformats.org/drawingml/2006/table">
            <a:tbl>
              <a:tblPr firstRow="1" bandRow="1">
                <a:tableStyleId>{EB344D84-9AFB-497E-A393-DC336BA19D2E}</a:tableStyleId>
              </a:tblPr>
              <a:tblGrid>
                <a:gridCol w="2232249"/>
                <a:gridCol w="1030665"/>
                <a:gridCol w="1356873"/>
                <a:gridCol w="1356873"/>
              </a:tblGrid>
              <a:tr h="497205">
                <a:tc>
                  <a:txBody>
                    <a:bodyPr/>
                    <a:lstStyle/>
                    <a:p>
                      <a:pPr algn="ctr" latinLnBrk="1"/>
                      <a:r>
                        <a:rPr lang="en-US" altLang="ko-KR" sz="1600" dirty="0" smtClean="0">
                          <a:effectLst>
                            <a:outerShdw blurRad="38100" dist="38100" dir="2700000" algn="tl">
                              <a:srgbClr val="000000">
                                <a:alpha val="43137"/>
                              </a:srgbClr>
                            </a:outerShdw>
                          </a:effectLst>
                          <a:latin typeface="Franklin Gothic Medium" pitchFamily="34" charset="0"/>
                        </a:rPr>
                        <a:t>Variables</a:t>
                      </a:r>
                      <a:endParaRPr lang="ko-KR" altLang="en-US" sz="1600" dirty="0">
                        <a:effectLst>
                          <a:outerShdw blurRad="38100" dist="38100" dir="2700000" algn="tl">
                            <a:srgbClr val="000000">
                              <a:alpha val="43137"/>
                            </a:srgbClr>
                          </a:outerShdw>
                        </a:effectLst>
                        <a:latin typeface="Franklin Gothic Medium" pitchFamily="34" charset="0"/>
                      </a:endParaRPr>
                    </a:p>
                  </a:txBody>
                  <a:tcPr anchor="ctr">
                    <a:lnR w="12700" cap="flat" cmpd="sng" algn="ctr">
                      <a:solidFill>
                        <a:schemeClr val="bg1">
                          <a:lumMod val="50000"/>
                        </a:schemeClr>
                      </a:solidFill>
                      <a:prstDash val="sysDot"/>
                      <a:round/>
                      <a:headEnd type="none" w="med" len="med"/>
                      <a:tailEnd type="none" w="med" len="med"/>
                    </a:lnR>
                    <a:lnB w="28575" cap="flat" cmpd="sng" algn="ctr">
                      <a:solidFill>
                        <a:schemeClr val="tx1"/>
                      </a:solidFill>
                      <a:prstDash val="solid"/>
                      <a:round/>
                      <a:headEnd type="none" w="med" len="med"/>
                      <a:tailEnd type="none" w="med" len="med"/>
                    </a:lnB>
                    <a:solidFill>
                      <a:schemeClr val="accent3"/>
                    </a:solidFill>
                  </a:tcPr>
                </a:tc>
                <a:tc>
                  <a:txBody>
                    <a:bodyPr/>
                    <a:lstStyle/>
                    <a:p>
                      <a:pPr algn="ctr" latinLnBrk="1"/>
                      <a:r>
                        <a:rPr lang="el-GR" altLang="ko-KR" sz="1600" dirty="0" smtClean="0">
                          <a:effectLst>
                            <a:outerShdw blurRad="38100" dist="38100" dir="2700000" algn="tl">
                              <a:srgbClr val="000000">
                                <a:alpha val="43137"/>
                              </a:srgbClr>
                            </a:outerShdw>
                          </a:effectLst>
                          <a:latin typeface="Franklin Gothic Medium" pitchFamily="34" charset="0"/>
                        </a:rPr>
                        <a:t>β</a:t>
                      </a:r>
                      <a:endParaRPr lang="ko-KR" altLang="en-US" sz="1600" dirty="0">
                        <a:effectLst>
                          <a:outerShdw blurRad="38100" dist="38100" dir="2700000" algn="tl">
                            <a:srgbClr val="000000">
                              <a:alpha val="43137"/>
                            </a:srgbClr>
                          </a:outerShdw>
                        </a:effectLst>
                        <a:latin typeface="Franklin Gothic Medium" pitchFamily="34" charset="0"/>
                      </a:endParaRPr>
                    </a:p>
                  </a:txBody>
                  <a:tcPr anchor="ctr">
                    <a:lnL w="12700" cap="flat" cmpd="sng" algn="ctr">
                      <a:solidFill>
                        <a:schemeClr val="bg1">
                          <a:lumMod val="50000"/>
                        </a:schemeClr>
                      </a:solidFill>
                      <a:prstDash val="sysDot"/>
                      <a:round/>
                      <a:headEnd type="none" w="med" len="med"/>
                      <a:tailEnd type="none" w="med" len="med"/>
                    </a:lnL>
                    <a:lnB w="28575" cap="flat" cmpd="sng" algn="ctr">
                      <a:solidFill>
                        <a:schemeClr val="tx1"/>
                      </a:solidFill>
                      <a:prstDash val="solid"/>
                      <a:round/>
                      <a:headEnd type="none" w="med" len="med"/>
                      <a:tailEnd type="none" w="med" len="med"/>
                    </a:lnB>
                    <a:solidFill>
                      <a:schemeClr val="accent3"/>
                    </a:solidFill>
                  </a:tcPr>
                </a:tc>
                <a:tc>
                  <a:txBody>
                    <a:bodyPr/>
                    <a:lstStyle/>
                    <a:p>
                      <a:pPr algn="ctr" latinLnBrk="1"/>
                      <a:r>
                        <a:rPr lang="en-US" altLang="ko-KR" sz="1600" dirty="0" smtClean="0">
                          <a:effectLst>
                            <a:outerShdw blurRad="38100" dist="38100" dir="2700000" algn="tl">
                              <a:srgbClr val="000000">
                                <a:alpha val="43137"/>
                              </a:srgbClr>
                            </a:outerShdw>
                          </a:effectLst>
                          <a:latin typeface="Franklin Gothic Medium" pitchFamily="34" charset="0"/>
                        </a:rPr>
                        <a:t>SE</a:t>
                      </a:r>
                      <a:endParaRPr lang="ko-KR" altLang="en-US" sz="1600" dirty="0">
                        <a:effectLst>
                          <a:outerShdw blurRad="38100" dist="38100" dir="2700000" algn="tl">
                            <a:srgbClr val="000000">
                              <a:alpha val="43137"/>
                            </a:srgbClr>
                          </a:outerShdw>
                        </a:effectLst>
                        <a:latin typeface="Franklin Gothic Medium" pitchFamily="34" charset="0"/>
                      </a:endParaRPr>
                    </a:p>
                  </a:txBody>
                  <a:tcPr anchor="ctr">
                    <a:lnB w="28575" cap="flat" cmpd="sng" algn="ctr">
                      <a:solidFill>
                        <a:schemeClr val="tx1"/>
                      </a:solidFill>
                      <a:prstDash val="solid"/>
                      <a:round/>
                      <a:headEnd type="none" w="med" len="med"/>
                      <a:tailEnd type="none" w="med" len="med"/>
                    </a:lnB>
                    <a:solidFill>
                      <a:schemeClr val="accent3"/>
                    </a:solidFill>
                  </a:tcPr>
                </a:tc>
                <a:tc>
                  <a:txBody>
                    <a:bodyPr/>
                    <a:lstStyle/>
                    <a:p>
                      <a:pPr algn="ctr" latinLnBrk="1"/>
                      <a:r>
                        <a:rPr lang="en-US" altLang="ko-KR" sz="1600" i="1" dirty="0" smtClean="0">
                          <a:effectLst>
                            <a:outerShdw blurRad="38100" dist="38100" dir="2700000" algn="tl">
                              <a:srgbClr val="000000">
                                <a:alpha val="43137"/>
                              </a:srgbClr>
                            </a:outerShdw>
                          </a:effectLst>
                          <a:latin typeface="Franklin Gothic Medium" pitchFamily="34" charset="0"/>
                        </a:rPr>
                        <a:t>p</a:t>
                      </a:r>
                      <a:endParaRPr lang="ko-KR" altLang="en-US" sz="1600" i="1" dirty="0">
                        <a:effectLst>
                          <a:outerShdw blurRad="38100" dist="38100" dir="2700000" algn="tl">
                            <a:srgbClr val="000000">
                              <a:alpha val="43137"/>
                            </a:srgbClr>
                          </a:outerShdw>
                        </a:effectLst>
                        <a:latin typeface="Franklin Gothic Medium" pitchFamily="34" charset="0"/>
                      </a:endParaRPr>
                    </a:p>
                  </a:txBody>
                  <a:tcPr anchor="ctr">
                    <a:lnR w="12700" cap="flat" cmpd="sng" algn="ctr">
                      <a:noFill/>
                      <a:prstDash val="sysDot"/>
                      <a:round/>
                      <a:headEnd type="none" w="med" len="med"/>
                      <a:tailEnd type="none" w="med" len="med"/>
                    </a:lnR>
                    <a:lnB w="28575" cap="flat" cmpd="sng" algn="ctr">
                      <a:solidFill>
                        <a:schemeClr val="tx1"/>
                      </a:solidFill>
                      <a:prstDash val="solid"/>
                      <a:round/>
                      <a:headEnd type="none" w="med" len="med"/>
                      <a:tailEnd type="none" w="med" len="med"/>
                    </a:lnB>
                    <a:solidFill>
                      <a:schemeClr val="accent3"/>
                    </a:solidFill>
                  </a:tcPr>
                </a:tc>
              </a:tr>
              <a:tr h="497205">
                <a:tc>
                  <a:txBody>
                    <a:bodyPr/>
                    <a:lstStyle/>
                    <a:p>
                      <a:pPr algn="l" fontAlgn="t"/>
                      <a:r>
                        <a:rPr lang="en-US" sz="1600" b="1" u="none" strike="noStrike" dirty="0">
                          <a:solidFill>
                            <a:schemeClr val="tx1"/>
                          </a:solidFill>
                          <a:effectLst>
                            <a:outerShdw blurRad="38100" dist="38100" dir="2700000" algn="tl">
                              <a:srgbClr val="000000">
                                <a:alpha val="43137"/>
                              </a:srgbClr>
                            </a:outerShdw>
                          </a:effectLst>
                          <a:latin typeface="Franklin Gothic Medium" pitchFamily="34" charset="0"/>
                        </a:rPr>
                        <a:t>A</a:t>
                      </a:r>
                      <a:r>
                        <a:rPr lang="en-US" sz="1600" b="1" u="none" strike="noStrike" dirty="0" smtClean="0">
                          <a:solidFill>
                            <a:schemeClr val="tx1"/>
                          </a:solidFill>
                          <a:effectLst>
                            <a:outerShdw blurRad="38100" dist="38100" dir="2700000" algn="tl">
                              <a:srgbClr val="000000">
                                <a:alpha val="43137"/>
                              </a:srgbClr>
                            </a:outerShdw>
                          </a:effectLst>
                          <a:latin typeface="Franklin Gothic Medium" pitchFamily="34" charset="0"/>
                        </a:rPr>
                        <a:t>ge</a:t>
                      </a:r>
                      <a:endParaRPr lang="en-US" sz="1600" b="1" i="0" u="none" strike="noStrike" dirty="0">
                        <a:solidFill>
                          <a:schemeClr val="tx1"/>
                        </a:solidFill>
                        <a:effectLst>
                          <a:outerShdw blurRad="38100" dist="38100" dir="2700000" algn="tl">
                            <a:srgbClr val="000000">
                              <a:alpha val="43137"/>
                            </a:srgbClr>
                          </a:outerShdw>
                        </a:effectLst>
                        <a:latin typeface="Franklin Gothic Medium" pitchFamily="34" charset="0"/>
                      </a:endParaRPr>
                    </a:p>
                  </a:txBody>
                  <a:tcPr marL="9525" marR="9525" marT="9525" marB="0">
                    <a:lnR w="12700" cap="flat" cmpd="sng" algn="ctr">
                      <a:solidFill>
                        <a:schemeClr val="bg1">
                          <a:lumMod val="50000"/>
                        </a:schemeClr>
                      </a:solidFill>
                      <a:prstDash val="sysDot"/>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함초롬바탕" panose="02030604000101010101" pitchFamily="18" charset="-127"/>
                        </a:rPr>
                        <a:t>-.</a:t>
                      </a:r>
                      <a:r>
                        <a:rPr lang="en-US" altLang="ko-KR" sz="1600" b="0" i="0" u="none" strike="noStrike" dirty="0">
                          <a:solidFill>
                            <a:srgbClr val="000000"/>
                          </a:solidFill>
                          <a:effectLst/>
                          <a:latin typeface="Franklin Gothic Medium" panose="020B0603020102020204" pitchFamily="34" charset="0"/>
                          <a:ea typeface="함초롬바탕" panose="02030604000101010101" pitchFamily="18" charset="-127"/>
                        </a:rPr>
                        <a:t>023</a:t>
                      </a:r>
                    </a:p>
                  </a:txBody>
                  <a:tcPr marL="9525" marR="9525" marT="9525" marB="0" anchor="ctr">
                    <a:lnL w="12700" cap="flat" cmpd="sng" algn="ctr">
                      <a:solidFill>
                        <a:schemeClr val="bg1">
                          <a:lumMod val="50000"/>
                        </a:schemeClr>
                      </a:solidFill>
                      <a:prstDash val="sysDot"/>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함초롬바탕" panose="02030604000101010101" pitchFamily="18" charset="-127"/>
                        </a:rPr>
                        <a:t>.</a:t>
                      </a:r>
                      <a:r>
                        <a:rPr lang="en-US" altLang="ko-KR" sz="1600" b="0" i="0" u="none" strike="noStrike" dirty="0">
                          <a:solidFill>
                            <a:srgbClr val="000000"/>
                          </a:solidFill>
                          <a:effectLst/>
                          <a:latin typeface="Franklin Gothic Medium" panose="020B0603020102020204" pitchFamily="34" charset="0"/>
                          <a:ea typeface="함초롬바탕" panose="02030604000101010101" pitchFamily="18" charset="-127"/>
                        </a:rPr>
                        <a:t>014</a:t>
                      </a:r>
                    </a:p>
                  </a:txBody>
                  <a:tcPr marL="9525" marR="9525" marT="9525" marB="0" anchor="ctr">
                    <a:lnT w="28575" cap="flat" cmpd="sng" algn="ctr">
                      <a:solidFill>
                        <a:schemeClr val="tx1"/>
                      </a:solidFill>
                      <a:prstDash val="solid"/>
                      <a:round/>
                      <a:headEnd type="none" w="med" len="med"/>
                      <a:tailEnd type="none" w="med" len="med"/>
                    </a:lnT>
                  </a:tcP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함초롬바탕" panose="02030604000101010101" pitchFamily="18" charset="-127"/>
                        </a:rPr>
                        <a:t>.</a:t>
                      </a:r>
                      <a:r>
                        <a:rPr lang="en-US" altLang="ko-KR" sz="1600" b="0" i="0" u="none" strike="noStrike" dirty="0">
                          <a:solidFill>
                            <a:srgbClr val="000000"/>
                          </a:solidFill>
                          <a:effectLst/>
                          <a:latin typeface="Franklin Gothic Medium" panose="020B0603020102020204" pitchFamily="34" charset="0"/>
                          <a:ea typeface="함초롬바탕" panose="02030604000101010101" pitchFamily="18" charset="-127"/>
                        </a:rPr>
                        <a:t>812</a:t>
                      </a:r>
                    </a:p>
                  </a:txBody>
                  <a:tcPr marL="9525" marR="9525" marT="9525" marB="0" anchor="ctr">
                    <a:lnR w="12700"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tcPr>
                </a:tc>
              </a:tr>
              <a:tr h="497205">
                <a:tc>
                  <a:txBody>
                    <a:bodyPr/>
                    <a:lstStyle/>
                    <a:p>
                      <a:pPr algn="l" fontAlgn="t"/>
                      <a:r>
                        <a:rPr lang="en-US" sz="1600" b="1" u="none" strike="noStrike" dirty="0" smtClean="0">
                          <a:solidFill>
                            <a:schemeClr val="tx1"/>
                          </a:solidFill>
                          <a:effectLst>
                            <a:outerShdw blurRad="38100" dist="38100" dir="2700000" algn="tl">
                              <a:srgbClr val="000000">
                                <a:alpha val="43137"/>
                              </a:srgbClr>
                            </a:outerShdw>
                          </a:effectLst>
                          <a:latin typeface="Franklin Gothic Medium" pitchFamily="34" charset="0"/>
                        </a:rPr>
                        <a:t>Education level</a:t>
                      </a:r>
                      <a:endParaRPr lang="en-US" sz="1600" b="1" i="0" u="none" strike="noStrike" dirty="0">
                        <a:solidFill>
                          <a:schemeClr val="tx1"/>
                        </a:solidFill>
                        <a:effectLst>
                          <a:outerShdw blurRad="38100" dist="38100" dir="2700000" algn="tl">
                            <a:srgbClr val="000000">
                              <a:alpha val="43137"/>
                            </a:srgbClr>
                          </a:outerShdw>
                        </a:effectLst>
                        <a:latin typeface="Franklin Gothic Medium" pitchFamily="34" charset="0"/>
                      </a:endParaRPr>
                    </a:p>
                  </a:txBody>
                  <a:tcPr marL="9525" marR="9525" marT="9525" marB="0">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함초롬바탕" panose="02030604000101010101" pitchFamily="18" charset="-127"/>
                        </a:rPr>
                        <a:t>.</a:t>
                      </a:r>
                      <a:r>
                        <a:rPr lang="en-US" altLang="ko-KR" sz="1600" b="0" i="0" u="none" strike="noStrike" dirty="0">
                          <a:solidFill>
                            <a:srgbClr val="000000"/>
                          </a:solidFill>
                          <a:effectLst/>
                          <a:latin typeface="Franklin Gothic Medium" panose="020B0603020102020204" pitchFamily="34" charset="0"/>
                          <a:ea typeface="함초롬바탕" panose="02030604000101010101" pitchFamily="18" charset="-127"/>
                        </a:rPr>
                        <a:t>104</a:t>
                      </a:r>
                    </a:p>
                  </a:txBody>
                  <a:tcPr marL="9525" marR="9525" marT="9525" marB="0" anchor="ctr">
                    <a:lnL w="12700" cap="flat" cmpd="sng" algn="ctr">
                      <a:solidFill>
                        <a:schemeClr val="bg1">
                          <a:lumMod val="50000"/>
                        </a:schemeClr>
                      </a:solidFill>
                      <a:prstDash val="sysDot"/>
                      <a:round/>
                      <a:headEnd type="none" w="med" len="med"/>
                      <a:tailEnd type="none" w="med" len="med"/>
                    </a:lnL>
                  </a:tcP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함초롬바탕" panose="02030604000101010101" pitchFamily="18" charset="-127"/>
                        </a:rPr>
                        <a:t>.</a:t>
                      </a:r>
                      <a:r>
                        <a:rPr lang="en-US" altLang="ko-KR" sz="1600" b="0" i="0" u="none" strike="noStrike" dirty="0">
                          <a:solidFill>
                            <a:srgbClr val="000000"/>
                          </a:solidFill>
                          <a:effectLst/>
                          <a:latin typeface="Franklin Gothic Medium" panose="020B0603020102020204" pitchFamily="34" charset="0"/>
                          <a:ea typeface="함초롬바탕" panose="02030604000101010101" pitchFamily="18" charset="-127"/>
                        </a:rPr>
                        <a:t>075</a:t>
                      </a:r>
                    </a:p>
                  </a:txBody>
                  <a:tcPr marL="9525" marR="9525" marT="9525" marB="0" anchor="ct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함초롬바탕" panose="02030604000101010101" pitchFamily="18" charset="-127"/>
                        </a:rPr>
                        <a:t>.</a:t>
                      </a:r>
                      <a:r>
                        <a:rPr lang="en-US" altLang="ko-KR" sz="1600" b="0" i="0" u="none" strike="noStrike" dirty="0">
                          <a:solidFill>
                            <a:srgbClr val="000000"/>
                          </a:solidFill>
                          <a:effectLst/>
                          <a:latin typeface="Franklin Gothic Medium" panose="020B0603020102020204" pitchFamily="34" charset="0"/>
                          <a:ea typeface="함초롬바탕" panose="02030604000101010101" pitchFamily="18" charset="-127"/>
                        </a:rPr>
                        <a:t>267</a:t>
                      </a:r>
                    </a:p>
                  </a:txBody>
                  <a:tcPr marL="9525" marR="9525" marT="9525" marB="0" anchor="ctr">
                    <a:lnR w="12700" cap="flat" cmpd="sng" algn="ctr">
                      <a:noFill/>
                      <a:prstDash val="sysDot"/>
                      <a:round/>
                      <a:headEnd type="none" w="med" len="med"/>
                      <a:tailEnd type="none" w="med" len="med"/>
                    </a:lnR>
                  </a:tcPr>
                </a:tc>
              </a:tr>
              <a:tr h="497205">
                <a:tc>
                  <a:txBody>
                    <a:bodyPr/>
                    <a:lstStyle/>
                    <a:p>
                      <a:pPr algn="l" fontAlgn="t"/>
                      <a:r>
                        <a:rPr lang="en-US" sz="1600" b="1" u="none" strike="noStrike" dirty="0" smtClean="0">
                          <a:solidFill>
                            <a:schemeClr val="tx1"/>
                          </a:solidFill>
                          <a:effectLst>
                            <a:outerShdw blurRad="38100" dist="38100" dir="2700000" algn="tl">
                              <a:srgbClr val="000000">
                                <a:alpha val="43137"/>
                              </a:srgbClr>
                            </a:outerShdw>
                          </a:effectLst>
                          <a:latin typeface="Franklin Gothic Medium" pitchFamily="34" charset="0"/>
                        </a:rPr>
                        <a:t>Income</a:t>
                      </a:r>
                      <a:endParaRPr lang="en-US" sz="1600" b="1" i="0" u="none" strike="noStrike" dirty="0">
                        <a:solidFill>
                          <a:schemeClr val="tx1"/>
                        </a:solidFill>
                        <a:effectLst>
                          <a:outerShdw blurRad="38100" dist="38100" dir="2700000" algn="tl">
                            <a:srgbClr val="000000">
                              <a:alpha val="43137"/>
                            </a:srgbClr>
                          </a:outerShdw>
                        </a:effectLst>
                        <a:latin typeface="Franklin Gothic Medium" pitchFamily="34" charset="0"/>
                      </a:endParaRPr>
                    </a:p>
                  </a:txBody>
                  <a:tcPr marL="9525" marR="9525" marT="9525" marB="0">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함초롬바탕" panose="02030604000101010101" pitchFamily="18" charset="-127"/>
                        </a:rPr>
                        <a:t>-.</a:t>
                      </a:r>
                      <a:r>
                        <a:rPr lang="en-US" altLang="ko-KR" sz="1600" b="0" i="0" u="none" strike="noStrike" dirty="0">
                          <a:solidFill>
                            <a:srgbClr val="000000"/>
                          </a:solidFill>
                          <a:effectLst/>
                          <a:latin typeface="Franklin Gothic Medium" panose="020B0603020102020204" pitchFamily="34" charset="0"/>
                          <a:ea typeface="함초롬바탕" panose="02030604000101010101" pitchFamily="18" charset="-127"/>
                        </a:rPr>
                        <a:t>012</a:t>
                      </a:r>
                    </a:p>
                  </a:txBody>
                  <a:tcPr marL="9525" marR="9525" marT="9525" marB="0" anchor="ctr">
                    <a:lnL w="12700" cap="flat" cmpd="sng" algn="ctr">
                      <a:solidFill>
                        <a:schemeClr val="bg1">
                          <a:lumMod val="50000"/>
                        </a:schemeClr>
                      </a:solidFill>
                      <a:prstDash val="sysDot"/>
                      <a:round/>
                      <a:headEnd type="none" w="med" len="med"/>
                      <a:tailEnd type="none" w="med" len="med"/>
                    </a:lnL>
                  </a:tcP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함초롬바탕" panose="02030604000101010101" pitchFamily="18" charset="-127"/>
                        </a:rPr>
                        <a:t>.</a:t>
                      </a:r>
                      <a:r>
                        <a:rPr lang="en-US" altLang="ko-KR" sz="1600" b="0" i="0" u="none" strike="noStrike" dirty="0">
                          <a:solidFill>
                            <a:srgbClr val="000000"/>
                          </a:solidFill>
                          <a:effectLst/>
                          <a:latin typeface="Franklin Gothic Medium" panose="020B0603020102020204" pitchFamily="34" charset="0"/>
                          <a:ea typeface="함초롬바탕" panose="02030604000101010101" pitchFamily="18" charset="-127"/>
                        </a:rPr>
                        <a:t>061</a:t>
                      </a:r>
                    </a:p>
                  </a:txBody>
                  <a:tcPr marL="9525" marR="9525" marT="9525" marB="0" anchor="ct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함초롬바탕" panose="02030604000101010101" pitchFamily="18" charset="-127"/>
                        </a:rPr>
                        <a:t>.</a:t>
                      </a:r>
                      <a:r>
                        <a:rPr lang="en-US" altLang="ko-KR" sz="1600" b="0" i="0" u="none" strike="noStrike" dirty="0">
                          <a:solidFill>
                            <a:srgbClr val="000000"/>
                          </a:solidFill>
                          <a:effectLst/>
                          <a:latin typeface="Franklin Gothic Medium" panose="020B0603020102020204" pitchFamily="34" charset="0"/>
                          <a:ea typeface="함초롬바탕" panose="02030604000101010101" pitchFamily="18" charset="-127"/>
                        </a:rPr>
                        <a:t>909</a:t>
                      </a:r>
                    </a:p>
                  </a:txBody>
                  <a:tcPr marL="9525" marR="9525" marT="9525" marB="0" anchor="ctr">
                    <a:lnR w="12700" cap="flat" cmpd="sng" algn="ctr">
                      <a:noFill/>
                      <a:prstDash val="sysDot"/>
                      <a:round/>
                      <a:headEnd type="none" w="med" len="med"/>
                      <a:tailEnd type="none" w="med" len="med"/>
                    </a:lnR>
                  </a:tcPr>
                </a:tc>
              </a:tr>
              <a:tr h="497205">
                <a:tc>
                  <a:txBody>
                    <a:bodyPr/>
                    <a:lstStyle/>
                    <a:p>
                      <a:pPr algn="l" rtl="0" fontAlgn="t"/>
                      <a:r>
                        <a:rPr lang="en-US" sz="1600" b="1" u="none" strike="noStrike" dirty="0" smtClean="0">
                          <a:solidFill>
                            <a:schemeClr val="tx1"/>
                          </a:solidFill>
                          <a:effectLst>
                            <a:outerShdw blurRad="38100" dist="38100" dir="2700000" algn="tl">
                              <a:srgbClr val="000000">
                                <a:alpha val="43137"/>
                              </a:srgbClr>
                            </a:outerShdw>
                          </a:effectLst>
                          <a:latin typeface="Franklin Gothic Medium" pitchFamily="34" charset="0"/>
                        </a:rPr>
                        <a:t>Occupation</a:t>
                      </a:r>
                      <a:endParaRPr lang="en-US" sz="1600" b="1" i="0" u="none" strike="noStrike" dirty="0">
                        <a:solidFill>
                          <a:schemeClr val="tx1"/>
                        </a:solidFill>
                        <a:effectLst>
                          <a:outerShdw blurRad="38100" dist="38100" dir="2700000" algn="tl">
                            <a:srgbClr val="000000">
                              <a:alpha val="43137"/>
                            </a:srgbClr>
                          </a:outerShdw>
                        </a:effectLst>
                        <a:latin typeface="Franklin Gothic Medium" pitchFamily="34" charset="0"/>
                      </a:endParaRPr>
                    </a:p>
                  </a:txBody>
                  <a:tcPr marL="9525" marR="9525" marT="9525" marB="0">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함초롬바탕" panose="02030604000101010101" pitchFamily="18" charset="-127"/>
                        </a:rPr>
                        <a:t>.</a:t>
                      </a:r>
                      <a:r>
                        <a:rPr lang="en-US" altLang="ko-KR" sz="1600" b="0" i="0" u="none" strike="noStrike" dirty="0">
                          <a:solidFill>
                            <a:srgbClr val="000000"/>
                          </a:solidFill>
                          <a:effectLst/>
                          <a:latin typeface="Franklin Gothic Medium" panose="020B0603020102020204" pitchFamily="34" charset="0"/>
                          <a:ea typeface="함초롬바탕" panose="02030604000101010101" pitchFamily="18" charset="-127"/>
                        </a:rPr>
                        <a:t>028</a:t>
                      </a:r>
                    </a:p>
                  </a:txBody>
                  <a:tcPr marL="9525" marR="9525" marT="9525" marB="0" anchor="ctr">
                    <a:lnL w="12700" cap="flat" cmpd="sng" algn="ctr">
                      <a:solidFill>
                        <a:schemeClr val="bg1">
                          <a:lumMod val="50000"/>
                        </a:schemeClr>
                      </a:solidFill>
                      <a:prstDash val="sysDot"/>
                      <a:round/>
                      <a:headEnd type="none" w="med" len="med"/>
                      <a:tailEnd type="none" w="med" len="med"/>
                    </a:lnL>
                  </a:tcP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함초롬바탕" panose="02030604000101010101" pitchFamily="18" charset="-127"/>
                        </a:rPr>
                        <a:t>.</a:t>
                      </a:r>
                      <a:r>
                        <a:rPr lang="en-US" altLang="ko-KR" sz="1600" b="0" i="0" u="none" strike="noStrike" dirty="0">
                          <a:solidFill>
                            <a:srgbClr val="000000"/>
                          </a:solidFill>
                          <a:effectLst/>
                          <a:latin typeface="Franklin Gothic Medium" panose="020B0603020102020204" pitchFamily="34" charset="0"/>
                          <a:ea typeface="함초롬바탕" panose="02030604000101010101" pitchFamily="18" charset="-127"/>
                        </a:rPr>
                        <a:t>045</a:t>
                      </a:r>
                    </a:p>
                  </a:txBody>
                  <a:tcPr marL="9525" marR="9525" marT="9525" marB="0" anchor="ct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함초롬바탕" panose="02030604000101010101" pitchFamily="18" charset="-127"/>
                        </a:rPr>
                        <a:t>.</a:t>
                      </a:r>
                      <a:r>
                        <a:rPr lang="en-US" altLang="ko-KR" sz="1600" b="0" i="0" u="none" strike="noStrike" dirty="0">
                          <a:solidFill>
                            <a:srgbClr val="000000"/>
                          </a:solidFill>
                          <a:effectLst/>
                          <a:latin typeface="Franklin Gothic Medium" panose="020B0603020102020204" pitchFamily="34" charset="0"/>
                          <a:ea typeface="함초롬바탕" panose="02030604000101010101" pitchFamily="18" charset="-127"/>
                        </a:rPr>
                        <a:t>769</a:t>
                      </a:r>
                    </a:p>
                  </a:txBody>
                  <a:tcPr marL="9525" marR="9525" marT="9525" marB="0" anchor="ctr">
                    <a:lnR w="12700" cap="flat" cmpd="sng" algn="ctr">
                      <a:noFill/>
                      <a:prstDash val="sysDot"/>
                      <a:round/>
                      <a:headEnd type="none" w="med" len="med"/>
                      <a:tailEnd type="none" w="med" len="med"/>
                    </a:lnR>
                  </a:tcPr>
                </a:tc>
              </a:tr>
              <a:tr h="497205">
                <a:tc>
                  <a:txBody>
                    <a:bodyPr/>
                    <a:lstStyle/>
                    <a:p>
                      <a:pPr algn="l" fontAlgn="t"/>
                      <a:r>
                        <a:rPr lang="en-US" sz="1600" b="1" u="none" strike="noStrike" dirty="0" smtClean="0">
                          <a:solidFill>
                            <a:schemeClr val="tx1"/>
                          </a:solidFill>
                          <a:effectLst>
                            <a:outerShdw blurRad="38100" dist="38100" dir="2700000" algn="tl">
                              <a:srgbClr val="000000">
                                <a:alpha val="43137"/>
                              </a:srgbClr>
                            </a:outerShdw>
                          </a:effectLst>
                          <a:latin typeface="Franklin Gothic Medium" pitchFamily="34" charset="0"/>
                        </a:rPr>
                        <a:t>Planned pregnancy</a:t>
                      </a:r>
                      <a:endParaRPr lang="en-US" sz="1600" b="1" i="0" u="none" strike="noStrike" dirty="0">
                        <a:solidFill>
                          <a:schemeClr val="tx1"/>
                        </a:solidFill>
                        <a:effectLst>
                          <a:outerShdw blurRad="38100" dist="38100" dir="2700000" algn="tl">
                            <a:srgbClr val="000000">
                              <a:alpha val="43137"/>
                            </a:srgbClr>
                          </a:outerShdw>
                        </a:effectLst>
                        <a:latin typeface="Franklin Gothic Medium" pitchFamily="34" charset="0"/>
                      </a:endParaRPr>
                    </a:p>
                  </a:txBody>
                  <a:tcPr marL="9525" marR="9525" marT="9525" marB="0">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함초롬바탕" panose="02030604000101010101" pitchFamily="18" charset="-127"/>
                        </a:rPr>
                        <a:t>-.</a:t>
                      </a:r>
                      <a:r>
                        <a:rPr lang="en-US" altLang="ko-KR" sz="1600" b="0" i="0" u="none" strike="noStrike" dirty="0">
                          <a:solidFill>
                            <a:srgbClr val="000000"/>
                          </a:solidFill>
                          <a:effectLst/>
                          <a:latin typeface="Franklin Gothic Medium" panose="020B0603020102020204" pitchFamily="34" charset="0"/>
                          <a:ea typeface="함초롬바탕" panose="02030604000101010101" pitchFamily="18" charset="-127"/>
                        </a:rPr>
                        <a:t>032</a:t>
                      </a:r>
                    </a:p>
                  </a:txBody>
                  <a:tcPr marL="9525" marR="9525" marT="9525" marB="0" anchor="ctr">
                    <a:lnL w="12700" cap="flat" cmpd="sng" algn="ctr">
                      <a:solidFill>
                        <a:schemeClr val="bg1">
                          <a:lumMod val="50000"/>
                        </a:schemeClr>
                      </a:solidFill>
                      <a:prstDash val="sysDot"/>
                      <a:round/>
                      <a:headEnd type="none" w="med" len="med"/>
                      <a:tailEnd type="none" w="med" len="med"/>
                    </a:lnL>
                  </a:tcP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함초롬바탕" panose="02030604000101010101" pitchFamily="18" charset="-127"/>
                        </a:rPr>
                        <a:t>.</a:t>
                      </a:r>
                      <a:r>
                        <a:rPr lang="en-US" altLang="ko-KR" sz="1600" b="0" i="0" u="none" strike="noStrike" dirty="0">
                          <a:solidFill>
                            <a:srgbClr val="000000"/>
                          </a:solidFill>
                          <a:effectLst/>
                          <a:latin typeface="Franklin Gothic Medium" panose="020B0603020102020204" pitchFamily="34" charset="0"/>
                          <a:ea typeface="함초롬바탕" panose="02030604000101010101" pitchFamily="18" charset="-127"/>
                        </a:rPr>
                        <a:t>095</a:t>
                      </a:r>
                    </a:p>
                  </a:txBody>
                  <a:tcPr marL="9525" marR="9525" marT="9525" marB="0" anchor="ct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함초롬바탕" panose="02030604000101010101" pitchFamily="18" charset="-127"/>
                        </a:rPr>
                        <a:t>.</a:t>
                      </a:r>
                      <a:r>
                        <a:rPr lang="en-US" altLang="ko-KR" sz="1600" b="0" i="0" u="none" strike="noStrike" dirty="0">
                          <a:solidFill>
                            <a:srgbClr val="000000"/>
                          </a:solidFill>
                          <a:effectLst/>
                          <a:latin typeface="Franklin Gothic Medium" panose="020B0603020102020204" pitchFamily="34" charset="0"/>
                          <a:ea typeface="함초롬바탕" panose="02030604000101010101" pitchFamily="18" charset="-127"/>
                        </a:rPr>
                        <a:t>732</a:t>
                      </a:r>
                    </a:p>
                  </a:txBody>
                  <a:tcPr marL="9525" marR="9525" marT="9525" marB="0" anchor="ctr">
                    <a:lnR w="12700" cap="flat" cmpd="sng" algn="ctr">
                      <a:noFill/>
                      <a:prstDash val="sysDot"/>
                      <a:round/>
                      <a:headEnd type="none" w="med" len="med"/>
                      <a:tailEnd type="none" w="med" len="med"/>
                    </a:lnR>
                  </a:tcPr>
                </a:tc>
              </a:tr>
              <a:tr h="497205">
                <a:tc>
                  <a:txBody>
                    <a:bodyPr/>
                    <a:lstStyle/>
                    <a:p>
                      <a:pPr algn="l" fontAlgn="t"/>
                      <a:r>
                        <a:rPr lang="en-US" sz="1800" b="1" i="0" u="none" strike="noStrike" dirty="0" smtClean="0">
                          <a:solidFill>
                            <a:srgbClr val="C00000"/>
                          </a:solidFill>
                          <a:effectLst>
                            <a:outerShdw blurRad="38100" dist="38100" dir="2700000" algn="tl">
                              <a:srgbClr val="000000">
                                <a:alpha val="43137"/>
                              </a:srgbClr>
                            </a:outerShdw>
                          </a:effectLst>
                          <a:latin typeface="Franklin Gothic Medium" pitchFamily="34" charset="0"/>
                        </a:rPr>
                        <a:t>The first source</a:t>
                      </a:r>
                    </a:p>
                    <a:p>
                      <a:pPr algn="l" fontAlgn="t"/>
                      <a:r>
                        <a:rPr lang="en-US" sz="1800" b="1" i="0" u="none" strike="noStrike" baseline="0" dirty="0" smtClean="0">
                          <a:solidFill>
                            <a:srgbClr val="C00000"/>
                          </a:solidFill>
                          <a:effectLst>
                            <a:outerShdw blurRad="38100" dist="38100" dir="2700000" algn="tl">
                              <a:srgbClr val="000000">
                                <a:alpha val="43137"/>
                              </a:srgbClr>
                            </a:outerShdw>
                          </a:effectLst>
                          <a:latin typeface="Franklin Gothic Medium" pitchFamily="34" charset="0"/>
                        </a:rPr>
                        <a:t>related to pregnant</a:t>
                      </a:r>
                      <a:endParaRPr lang="en-US" sz="1800" b="1" i="0" u="none" strike="noStrike" dirty="0">
                        <a:solidFill>
                          <a:srgbClr val="C00000"/>
                        </a:solidFill>
                        <a:effectLst>
                          <a:outerShdw blurRad="38100" dist="38100" dir="2700000" algn="tl">
                            <a:srgbClr val="000000">
                              <a:alpha val="43137"/>
                            </a:srgbClr>
                          </a:outerShdw>
                        </a:effectLst>
                        <a:latin typeface="Franklin Gothic Medium" pitchFamily="34" charset="0"/>
                      </a:endParaRPr>
                    </a:p>
                  </a:txBody>
                  <a:tcPr marL="9525" marR="9525" marT="9525" marB="0">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ko-KR" sz="1600" b="1" i="0" u="none" strike="noStrike" dirty="0" smtClean="0">
                          <a:solidFill>
                            <a:srgbClr val="C00000"/>
                          </a:solidFill>
                          <a:effectLst>
                            <a:outerShdw blurRad="38100" dist="38100" dir="2700000" algn="tl">
                              <a:srgbClr val="000000">
                                <a:alpha val="43137"/>
                              </a:srgbClr>
                            </a:outerShdw>
                          </a:effectLst>
                          <a:latin typeface="Franklin Gothic Medium" panose="020B0603020102020204" pitchFamily="34" charset="0"/>
                          <a:ea typeface="함초롬바탕" panose="02030604000101010101" pitchFamily="18" charset="-127"/>
                        </a:rPr>
                        <a:t>.</a:t>
                      </a:r>
                      <a:r>
                        <a:rPr lang="en-US" altLang="ko-KR" sz="1600" b="1" i="0" u="none" strike="noStrike" dirty="0">
                          <a:solidFill>
                            <a:srgbClr val="C00000"/>
                          </a:solidFill>
                          <a:effectLst>
                            <a:outerShdw blurRad="38100" dist="38100" dir="2700000" algn="tl">
                              <a:srgbClr val="000000">
                                <a:alpha val="43137"/>
                              </a:srgbClr>
                            </a:outerShdw>
                          </a:effectLst>
                          <a:latin typeface="Franklin Gothic Medium" panose="020B0603020102020204" pitchFamily="34" charset="0"/>
                          <a:ea typeface="함초롬바탕" panose="02030604000101010101" pitchFamily="18" charset="-127"/>
                        </a:rPr>
                        <a:t>223</a:t>
                      </a:r>
                    </a:p>
                  </a:txBody>
                  <a:tcPr marL="9525" marR="9525" marT="9525" marB="0" anchor="ctr">
                    <a:lnL w="12700" cap="flat" cmpd="sng" algn="ctr">
                      <a:solidFill>
                        <a:schemeClr val="bg1">
                          <a:lumMod val="50000"/>
                        </a:schemeClr>
                      </a:solidFill>
                      <a:prstDash val="sysDot"/>
                      <a:round/>
                      <a:headEnd type="none" w="med" len="med"/>
                      <a:tailEnd type="none" w="med" len="med"/>
                    </a:lnL>
                  </a:tcPr>
                </a:tc>
                <a:tc>
                  <a:txBody>
                    <a:bodyPr/>
                    <a:lstStyle/>
                    <a:p>
                      <a:pPr algn="ctr" fontAlgn="ctr"/>
                      <a:r>
                        <a:rPr lang="en-US" altLang="ko-KR" sz="1600" b="1" i="0" u="none" strike="noStrike" dirty="0" smtClean="0">
                          <a:solidFill>
                            <a:srgbClr val="C00000"/>
                          </a:solidFill>
                          <a:effectLst>
                            <a:outerShdw blurRad="38100" dist="38100" dir="2700000" algn="tl">
                              <a:srgbClr val="000000">
                                <a:alpha val="43137"/>
                              </a:srgbClr>
                            </a:outerShdw>
                          </a:effectLst>
                          <a:latin typeface="Franklin Gothic Medium" panose="020B0603020102020204" pitchFamily="34" charset="0"/>
                          <a:ea typeface="함초롬바탕" panose="02030604000101010101" pitchFamily="18" charset="-127"/>
                        </a:rPr>
                        <a:t>.</a:t>
                      </a:r>
                      <a:r>
                        <a:rPr lang="en-US" altLang="ko-KR" sz="1600" b="1" i="0" u="none" strike="noStrike" dirty="0">
                          <a:solidFill>
                            <a:srgbClr val="C00000"/>
                          </a:solidFill>
                          <a:effectLst>
                            <a:outerShdw blurRad="38100" dist="38100" dir="2700000" algn="tl">
                              <a:srgbClr val="000000">
                                <a:alpha val="43137"/>
                              </a:srgbClr>
                            </a:outerShdw>
                          </a:effectLst>
                          <a:latin typeface="Franklin Gothic Medium" panose="020B0603020102020204" pitchFamily="34" charset="0"/>
                          <a:ea typeface="함초롬바탕" panose="02030604000101010101" pitchFamily="18" charset="-127"/>
                        </a:rPr>
                        <a:t>033</a:t>
                      </a:r>
                    </a:p>
                  </a:txBody>
                  <a:tcPr marL="9525" marR="9525" marT="9525" marB="0" anchor="ctr"/>
                </a:tc>
                <a:tc>
                  <a:txBody>
                    <a:bodyPr/>
                    <a:lstStyle/>
                    <a:p>
                      <a:pPr algn="ctr" fontAlgn="ctr"/>
                      <a:r>
                        <a:rPr lang="en-US" altLang="ko-KR" sz="1600" b="1" i="0" u="none" strike="noStrike" dirty="0" smtClean="0">
                          <a:solidFill>
                            <a:srgbClr val="C00000"/>
                          </a:solidFill>
                          <a:effectLst>
                            <a:outerShdw blurRad="38100" dist="38100" dir="2700000" algn="tl">
                              <a:srgbClr val="000000">
                                <a:alpha val="43137"/>
                              </a:srgbClr>
                            </a:outerShdw>
                          </a:effectLst>
                          <a:latin typeface="Franklin Gothic Medium" panose="020B0603020102020204" pitchFamily="34" charset="0"/>
                          <a:ea typeface="함초롬바탕" panose="02030604000101010101" pitchFamily="18" charset="-127"/>
                        </a:rPr>
                        <a:t>.</a:t>
                      </a:r>
                      <a:r>
                        <a:rPr lang="en-US" altLang="ko-KR" sz="1600" b="1" i="0" u="none" strike="noStrike" dirty="0">
                          <a:solidFill>
                            <a:srgbClr val="C00000"/>
                          </a:solidFill>
                          <a:effectLst>
                            <a:outerShdw blurRad="38100" dist="38100" dir="2700000" algn="tl">
                              <a:srgbClr val="000000">
                                <a:alpha val="43137"/>
                              </a:srgbClr>
                            </a:outerShdw>
                          </a:effectLst>
                          <a:latin typeface="Franklin Gothic Medium" panose="020B0603020102020204" pitchFamily="34" charset="0"/>
                          <a:ea typeface="함초롬바탕" panose="02030604000101010101" pitchFamily="18" charset="-127"/>
                        </a:rPr>
                        <a:t>012</a:t>
                      </a:r>
                    </a:p>
                  </a:txBody>
                  <a:tcPr marL="9525" marR="9525" marT="9525" marB="0" anchor="ctr">
                    <a:lnR w="12700" cap="flat" cmpd="sng" algn="ctr">
                      <a:noFill/>
                      <a:prstDash val="sysDot"/>
                      <a:round/>
                      <a:headEnd type="none" w="med" len="med"/>
                      <a:tailEnd type="none" w="med" len="med"/>
                    </a:lnR>
                  </a:tcPr>
                </a:tc>
              </a:tr>
              <a:tr h="384898">
                <a:tc>
                  <a:txBody>
                    <a:bodyPr/>
                    <a:lstStyle/>
                    <a:p>
                      <a:pPr algn="l" fontAlgn="t"/>
                      <a:endParaRPr lang="ko-KR" altLang="en-US" sz="1600" b="1" i="0" u="none" strike="noStrike" dirty="0">
                        <a:solidFill>
                          <a:srgbClr val="C00000"/>
                        </a:solidFill>
                        <a:effectLst>
                          <a:outerShdw blurRad="38100" dist="38100" dir="2700000" algn="tl">
                            <a:srgbClr val="000000">
                              <a:alpha val="43137"/>
                            </a:srgbClr>
                          </a:outerShdw>
                        </a:effectLst>
                        <a:latin typeface="Franklin Gothic Medium" pitchFamily="34" charset="0"/>
                      </a:endParaRPr>
                    </a:p>
                  </a:txBody>
                  <a:tcPr marL="9525" marR="9525" marT="9525" marB="0">
                    <a:lnR w="12700" cap="flat" cmpd="sng" algn="ctr">
                      <a:solidFill>
                        <a:schemeClr val="bg1">
                          <a:lumMod val="50000"/>
                        </a:schemeClr>
                      </a:solidFill>
                      <a:prstDash val="sysDot"/>
                      <a:round/>
                      <a:headEnd type="none" w="med" len="med"/>
                      <a:tailEnd type="none" w="med" len="med"/>
                    </a:lnR>
                  </a:tcPr>
                </a:tc>
                <a:tc gridSpan="3">
                  <a:txBody>
                    <a:bodyPr/>
                    <a:lstStyle/>
                    <a:p>
                      <a:pPr algn="ctr"/>
                      <a:r>
                        <a:rPr lang="en-US" altLang="ko-KR" sz="1600" b="1" dirty="0" smtClean="0">
                          <a:ln>
                            <a:solidFill>
                              <a:srgbClr val="7030A0">
                                <a:alpha val="0"/>
                              </a:srgbClr>
                            </a:solidFill>
                          </a:ln>
                          <a:effectLst>
                            <a:outerShdw blurRad="38100" dist="38100" dir="2700000" algn="tl">
                              <a:srgbClr val="000000">
                                <a:alpha val="43137"/>
                              </a:srgbClr>
                            </a:outerShdw>
                          </a:effectLst>
                          <a:latin typeface="Franklin Gothic Medium" pitchFamily="34" charset="0"/>
                          <a:ea typeface="Yoon 윤고딕 550_TT" pitchFamily="18" charset="-127"/>
                        </a:rPr>
                        <a:t>R²=0.022, F=1.49, p=0.1874</a:t>
                      </a:r>
                      <a:endParaRPr lang="ko-KR" altLang="en-US" sz="1600" b="1" dirty="0">
                        <a:ln>
                          <a:solidFill>
                            <a:srgbClr val="7030A0">
                              <a:alpha val="0"/>
                            </a:srgbClr>
                          </a:solidFill>
                        </a:ln>
                        <a:effectLst>
                          <a:outerShdw blurRad="38100" dist="38100" dir="2700000" algn="tl">
                            <a:srgbClr val="000000">
                              <a:alpha val="43137"/>
                            </a:srgbClr>
                          </a:outerShdw>
                        </a:effectLst>
                        <a:latin typeface="Franklin Gothic Medium" pitchFamily="34" charset="0"/>
                        <a:ea typeface="Yoon 윤고딕 550_TT" pitchFamily="18" charset="-127"/>
                      </a:endParaRPr>
                    </a:p>
                  </a:txBody>
                  <a:tcPr marL="9525" marR="9525" marT="9525" marB="0" anchor="ctr">
                    <a:lnL w="12700" cap="flat" cmpd="sng" algn="ctr">
                      <a:solidFill>
                        <a:schemeClr val="bg1">
                          <a:lumMod val="50000"/>
                        </a:schemeClr>
                      </a:solidFill>
                      <a:prstDash val="sysDot"/>
                      <a:round/>
                      <a:headEnd type="none" w="med" len="med"/>
                      <a:tailEnd type="none" w="med" len="med"/>
                    </a:lnL>
                    <a:lnR w="12700" cap="flat" cmpd="sng" algn="ctr">
                      <a:noFill/>
                      <a:prstDash val="sysDot"/>
                      <a:round/>
                      <a:headEnd type="none" w="med" len="med"/>
                      <a:tailEnd type="none" w="med" len="med"/>
                    </a:lnR>
                  </a:tcPr>
                </a:tc>
                <a:tc hMerge="1">
                  <a:txBody>
                    <a:bodyPr/>
                    <a:lstStyle/>
                    <a:p>
                      <a:pPr algn="l" fontAlgn="t"/>
                      <a:endParaRPr lang="ko-KR" altLang="en-US" sz="900" b="1" i="0" u="none" strike="noStrike" dirty="0">
                        <a:solidFill>
                          <a:srgbClr val="C00000"/>
                        </a:solidFill>
                        <a:effectLst>
                          <a:outerShdw blurRad="38100" dist="38100" dir="2700000" algn="tl">
                            <a:srgbClr val="000000">
                              <a:alpha val="43137"/>
                            </a:srgbClr>
                          </a:outerShdw>
                        </a:effectLst>
                        <a:latin typeface="Franklin Gothic Medium Cond" pitchFamily="34" charset="0"/>
                      </a:endParaRPr>
                    </a:p>
                  </a:txBody>
                  <a:tcPr marL="9525" marR="9525" marT="9525" marB="0"/>
                </a:tc>
                <a:tc hMerge="1">
                  <a:txBody>
                    <a:bodyPr/>
                    <a:lstStyle/>
                    <a:p>
                      <a:pPr algn="l" fontAlgn="t"/>
                      <a:endParaRPr lang="ko-KR" altLang="en-US" sz="900" b="1" i="0" u="none" strike="noStrike" dirty="0">
                        <a:solidFill>
                          <a:srgbClr val="C00000"/>
                        </a:solidFill>
                        <a:effectLst>
                          <a:outerShdw blurRad="38100" dist="38100" dir="2700000" algn="tl">
                            <a:srgbClr val="000000">
                              <a:alpha val="43137"/>
                            </a:srgbClr>
                          </a:outerShdw>
                        </a:effectLst>
                        <a:latin typeface="Franklin Gothic Medium Cond" pitchFamily="34" charset="0"/>
                      </a:endParaRPr>
                    </a:p>
                  </a:txBody>
                  <a:tcPr marL="9525" marR="9525" marT="9525" marB="0"/>
                </a:tc>
              </a:tr>
            </a:tbl>
          </a:graphicData>
        </a:graphic>
      </p:graphicFrame>
      <p:sp>
        <p:nvSpPr>
          <p:cNvPr id="12" name="모서리가 둥근 사각형 설명선 11"/>
          <p:cNvSpPr/>
          <p:nvPr/>
        </p:nvSpPr>
        <p:spPr>
          <a:xfrm>
            <a:off x="94680" y="3194003"/>
            <a:ext cx="2605112" cy="1437348"/>
          </a:xfrm>
          <a:prstGeom prst="wedgeRoundRectCallout">
            <a:avLst>
              <a:gd name="adj1" fmla="val 60719"/>
              <a:gd name="adj2" fmla="val 20535"/>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lnSpc>
                <a:spcPct val="150000"/>
              </a:lnSpc>
            </a:pPr>
            <a:r>
              <a:rPr lang="en-US" altLang="ko-KR" sz="1400" b="1" dirty="0" smtClean="0">
                <a:solidFill>
                  <a:srgbClr val="6600CC"/>
                </a:solidFill>
                <a:effectLst>
                  <a:outerShdw blurRad="38100" dist="38100" dir="2700000" algn="tl">
                    <a:srgbClr val="000000">
                      <a:alpha val="43137"/>
                    </a:srgbClr>
                  </a:outerShdw>
                </a:effectLst>
              </a:rPr>
              <a:t>1. Internet</a:t>
            </a:r>
          </a:p>
          <a:p>
            <a:pPr>
              <a:lnSpc>
                <a:spcPct val="150000"/>
              </a:lnSpc>
            </a:pPr>
            <a:r>
              <a:rPr lang="en-US" altLang="ko-KR" sz="1400" b="1" dirty="0" smtClean="0">
                <a:solidFill>
                  <a:srgbClr val="6600CC"/>
                </a:solidFill>
                <a:effectLst>
                  <a:outerShdw blurRad="38100" dist="38100" dir="2700000" algn="tl">
                    <a:srgbClr val="000000">
                      <a:alpha val="43137"/>
                    </a:srgbClr>
                  </a:outerShdw>
                </a:effectLst>
              </a:rPr>
              <a:t>2. Family or friends</a:t>
            </a:r>
          </a:p>
          <a:p>
            <a:pPr algn="just">
              <a:lnSpc>
                <a:spcPct val="150000"/>
              </a:lnSpc>
            </a:pPr>
            <a:r>
              <a:rPr lang="en-US" altLang="ko-KR" sz="1400" b="1" dirty="0" smtClean="0">
                <a:solidFill>
                  <a:srgbClr val="6600CC"/>
                </a:solidFill>
                <a:effectLst>
                  <a:outerShdw blurRad="38100" dist="38100" dir="2700000" algn="tl">
                    <a:srgbClr val="000000">
                      <a:alpha val="43137"/>
                    </a:srgbClr>
                  </a:outerShdw>
                </a:effectLst>
              </a:rPr>
              <a:t>3. Book</a:t>
            </a:r>
          </a:p>
          <a:p>
            <a:pPr>
              <a:lnSpc>
                <a:spcPct val="150000"/>
              </a:lnSpc>
            </a:pPr>
            <a:r>
              <a:rPr lang="en-US" altLang="ko-KR" sz="1400" b="1" dirty="0" smtClean="0">
                <a:solidFill>
                  <a:srgbClr val="6600CC"/>
                </a:solidFill>
                <a:effectLst>
                  <a:outerShdw blurRad="38100" dist="38100" dir="2700000" algn="tl">
                    <a:srgbClr val="000000">
                      <a:alpha val="43137"/>
                    </a:srgbClr>
                  </a:outerShdw>
                </a:effectLst>
              </a:rPr>
              <a:t>4. Health </a:t>
            </a:r>
            <a:r>
              <a:rPr lang="en-US" altLang="ko-KR" sz="1400" b="1" dirty="0">
                <a:solidFill>
                  <a:srgbClr val="6600CC"/>
                </a:solidFill>
                <a:effectLst>
                  <a:outerShdw blurRad="38100" dist="38100" dir="2700000" algn="tl">
                    <a:srgbClr val="000000">
                      <a:alpha val="43137"/>
                    </a:srgbClr>
                  </a:outerShdw>
                </a:effectLst>
              </a:rPr>
              <a:t>care </a:t>
            </a:r>
            <a:r>
              <a:rPr lang="en-US" altLang="ko-KR" sz="1400" b="1" dirty="0" smtClean="0">
                <a:solidFill>
                  <a:srgbClr val="6600CC"/>
                </a:solidFill>
                <a:effectLst>
                  <a:outerShdw blurRad="38100" dist="38100" dir="2700000" algn="tl">
                    <a:srgbClr val="000000">
                      <a:alpha val="43137"/>
                    </a:srgbClr>
                  </a:outerShdw>
                </a:effectLst>
              </a:rPr>
              <a:t>provider</a:t>
            </a:r>
            <a:endParaRPr lang="en-US" altLang="ko-KR" sz="1400" b="1" dirty="0">
              <a:solidFill>
                <a:srgbClr val="6600CC"/>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898248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http://postfiles4.naver.net/20101110_195/lmlm4864_1289377936723BcAr5_JPEG/%B1%D7%B7%B9%C0%CC.jpg?type=w3"/>
          <p:cNvPicPr preferRelativeResize="0">
            <a:picLocks noChangeArrowheads="1"/>
          </p:cNvPicPr>
          <p:nvPr/>
        </p:nvPicPr>
        <p:blipFill>
          <a:blip r:embed="rId3" cstate="print"/>
          <a:srcRect/>
          <a:stretch>
            <a:fillRect/>
          </a:stretch>
        </p:blipFill>
        <p:spPr bwMode="auto">
          <a:xfrm>
            <a:off x="7414" y="-22820"/>
            <a:ext cx="9173098" cy="5715000"/>
          </a:xfrm>
          <a:prstGeom prst="rect">
            <a:avLst/>
          </a:prstGeom>
          <a:noFill/>
        </p:spPr>
      </p:pic>
      <p:sp>
        <p:nvSpPr>
          <p:cNvPr id="8" name="직사각형 7"/>
          <p:cNvSpPr/>
          <p:nvPr/>
        </p:nvSpPr>
        <p:spPr>
          <a:xfrm>
            <a:off x="-36512" y="5617691"/>
            <a:ext cx="3394472" cy="13260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직사각형 9"/>
          <p:cNvSpPr/>
          <p:nvPr/>
        </p:nvSpPr>
        <p:spPr>
          <a:xfrm>
            <a:off x="3357960" y="5617691"/>
            <a:ext cx="6040040" cy="13260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 name="슬라이드 번호 개체 틀 1"/>
          <p:cNvSpPr txBox="1">
            <a:spLocks/>
          </p:cNvSpPr>
          <p:nvPr/>
        </p:nvSpPr>
        <p:spPr>
          <a:xfrm>
            <a:off x="7020272" y="5361541"/>
            <a:ext cx="2133600" cy="304271"/>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r"/>
            <a:fld id="{1B344671-985F-4861-AF6F-B306B248102D}" type="slidenum">
              <a:rPr lang="ko-KR" altLang="en-US" sz="1200" smtClean="0">
                <a:solidFill>
                  <a:schemeClr val="tx1">
                    <a:lumMod val="65000"/>
                    <a:lumOff val="35000"/>
                  </a:schemeClr>
                </a:solidFill>
              </a:rPr>
              <a:pPr algn="r"/>
              <a:t>18</a:t>
            </a:fld>
            <a:endParaRPr lang="ko-KR" altLang="en-US" sz="1200" dirty="0">
              <a:solidFill>
                <a:schemeClr val="tx1">
                  <a:lumMod val="65000"/>
                  <a:lumOff val="35000"/>
                </a:schemeClr>
              </a:solidFill>
            </a:endParaRPr>
          </a:p>
        </p:txBody>
      </p:sp>
      <p:sp>
        <p:nvSpPr>
          <p:cNvPr id="9" name="TextBox 8"/>
          <p:cNvSpPr txBox="1"/>
          <p:nvPr/>
        </p:nvSpPr>
        <p:spPr>
          <a:xfrm>
            <a:off x="5292080" y="19571"/>
            <a:ext cx="3816424" cy="461665"/>
          </a:xfrm>
          <a:prstGeom prst="rect">
            <a:avLst/>
          </a:prstGeom>
          <a:noFill/>
        </p:spPr>
        <p:txBody>
          <a:bodyPr wrap="square" rtlCol="0">
            <a:spAutoFit/>
          </a:bodyPr>
          <a:lstStyle/>
          <a:p>
            <a:pPr algn="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III</a:t>
            </a:r>
            <a:r>
              <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 </a:t>
            </a: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RESULTS</a:t>
            </a:r>
            <a:endPar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endParaRPr>
          </a:p>
        </p:txBody>
      </p:sp>
      <p:graphicFrame>
        <p:nvGraphicFramePr>
          <p:cNvPr id="2" name="표 1"/>
          <p:cNvGraphicFramePr>
            <a:graphicFrameLocks noGrp="1"/>
          </p:cNvGraphicFramePr>
          <p:nvPr>
            <p:extLst>
              <p:ext uri="{D42A27DB-BD31-4B8C-83A1-F6EECF244321}">
                <p14:modId xmlns:p14="http://schemas.microsoft.com/office/powerpoint/2010/main" val="206199263"/>
              </p:ext>
            </p:extLst>
          </p:nvPr>
        </p:nvGraphicFramePr>
        <p:xfrm>
          <a:off x="395539" y="913285"/>
          <a:ext cx="8424933" cy="4600394"/>
        </p:xfrm>
        <a:graphic>
          <a:graphicData uri="http://schemas.openxmlformats.org/drawingml/2006/table">
            <a:tbl>
              <a:tblPr firstRow="1" bandRow="1">
                <a:tableStyleId>{EB344D84-9AFB-497E-A393-DC336BA19D2E}</a:tableStyleId>
              </a:tblPr>
              <a:tblGrid>
                <a:gridCol w="1598271"/>
                <a:gridCol w="1137777"/>
                <a:gridCol w="1137777"/>
                <a:gridCol w="1137777"/>
                <a:gridCol w="1137777"/>
                <a:gridCol w="1137777"/>
                <a:gridCol w="1137777"/>
              </a:tblGrid>
              <a:tr h="976439">
                <a:tc>
                  <a:txBody>
                    <a:bodyPr/>
                    <a:lstStyle/>
                    <a:p>
                      <a:pPr latinLnBrk="1"/>
                      <a:endParaRPr lang="ko-KR" altLang="en-US" sz="1600" dirty="0">
                        <a:latin typeface="Franklin Gothic Medium Cond" pitchFamily="34" charset="0"/>
                      </a:endParaRPr>
                    </a:p>
                  </a:txBody>
                  <a:tcPr anchor="ctr">
                    <a:lnR w="12700" cap="flat" cmpd="sng" algn="ctr">
                      <a:solidFill>
                        <a:schemeClr val="bg1">
                          <a:lumMod val="50000"/>
                        </a:schemeClr>
                      </a:solidFill>
                      <a:prstDash val="sysDot"/>
                      <a:round/>
                      <a:headEnd type="none" w="med" len="med"/>
                      <a:tailEnd type="none" w="med" len="med"/>
                    </a:lnR>
                  </a:tcPr>
                </a:tc>
                <a:tc gridSpan="3">
                  <a:txBody>
                    <a:bodyPr/>
                    <a:lstStyle/>
                    <a:p>
                      <a:pPr algn="ctr" latinLnBrk="1"/>
                      <a:r>
                        <a:rPr lang="en-US" altLang="ko-KR" sz="2400" dirty="0" smtClean="0">
                          <a:effectLst>
                            <a:outerShdw blurRad="38100" dist="38100" dir="2700000" algn="tl">
                              <a:srgbClr val="000000">
                                <a:alpha val="43137"/>
                              </a:srgbClr>
                            </a:outerShdw>
                          </a:effectLst>
                          <a:latin typeface="Franklin Gothic Medium Cond" pitchFamily="34" charset="0"/>
                        </a:rPr>
                        <a:t>Knowledge</a:t>
                      </a:r>
                      <a:r>
                        <a:rPr lang="en-US" altLang="ko-KR" sz="1600" dirty="0" smtClean="0">
                          <a:effectLst>
                            <a:outerShdw blurRad="38100" dist="38100" dir="2700000" algn="tl">
                              <a:srgbClr val="000000">
                                <a:alpha val="43137"/>
                              </a:srgbClr>
                            </a:outerShdw>
                          </a:effectLst>
                          <a:latin typeface="Franklin Gothic Medium Cond" pitchFamily="34" charset="0"/>
                        </a:rPr>
                        <a:t> </a:t>
                      </a:r>
                    </a:p>
                    <a:p>
                      <a:pPr algn="ctr" latinLnBrk="1"/>
                      <a:r>
                        <a:rPr lang="en-US" altLang="ko-KR" sz="1600" dirty="0" smtClean="0">
                          <a:effectLst>
                            <a:outerShdw blurRad="38100" dist="38100" dir="2700000" algn="tl">
                              <a:srgbClr val="000000">
                                <a:alpha val="43137"/>
                              </a:srgbClr>
                            </a:outerShdw>
                          </a:effectLst>
                          <a:latin typeface="Franklin Gothic Medium Cond" pitchFamily="34" charset="0"/>
                        </a:rPr>
                        <a:t>(delivery,  postpartum care, newborn care)</a:t>
                      </a:r>
                      <a:endParaRPr lang="ko-KR" altLang="en-US" sz="1600" dirty="0">
                        <a:effectLst>
                          <a:outerShdw blurRad="38100" dist="38100" dir="2700000" algn="tl">
                            <a:srgbClr val="000000">
                              <a:alpha val="43137"/>
                            </a:srgbClr>
                          </a:outerShdw>
                        </a:effectLst>
                        <a:latin typeface="Franklin Gothic Medium Cond" pitchFamily="34" charset="0"/>
                      </a:endParaRPr>
                    </a:p>
                  </a:txBody>
                  <a:tcPr anchor="ctr">
                    <a:lnL w="12700" cap="flat" cmpd="sng" algn="ctr">
                      <a:solidFill>
                        <a:schemeClr val="bg1">
                          <a:lumMod val="50000"/>
                        </a:schemeClr>
                      </a:solidFill>
                      <a:prstDash val="sysDot"/>
                      <a:round/>
                      <a:headEnd type="none" w="med" len="med"/>
                      <a:tailEnd type="none" w="med" len="med"/>
                    </a:lnL>
                    <a:lnR w="12700" cap="flat" cmpd="sng" algn="ctr">
                      <a:solidFill>
                        <a:schemeClr val="bg1">
                          <a:lumMod val="50000"/>
                        </a:schemeClr>
                      </a:solidFill>
                      <a:prstDash val="sysDot"/>
                      <a:round/>
                      <a:headEnd type="none" w="med" len="med"/>
                      <a:tailEnd type="none" w="med" len="med"/>
                    </a:lnR>
                  </a:tcPr>
                </a:tc>
                <a:tc hMerge="1">
                  <a:txBody>
                    <a:bodyPr/>
                    <a:lstStyle/>
                    <a:p>
                      <a:pPr latinLnBrk="1"/>
                      <a:endParaRPr lang="ko-KR" altLang="en-US" sz="1100" dirty="0"/>
                    </a:p>
                  </a:txBody>
                  <a:tcPr/>
                </a:tc>
                <a:tc hMerge="1">
                  <a:txBody>
                    <a:bodyPr/>
                    <a:lstStyle/>
                    <a:p>
                      <a:pPr latinLnBrk="1"/>
                      <a:endParaRPr lang="ko-KR" altLang="en-US" sz="1100" i="1" dirty="0"/>
                    </a:p>
                  </a:txBody>
                  <a:tcPr/>
                </a:tc>
                <a:tc gridSpan="3">
                  <a:txBody>
                    <a:bodyPr/>
                    <a:lstStyle/>
                    <a:p>
                      <a:pPr algn="ctr" latinLnBrk="1"/>
                      <a:r>
                        <a:rPr lang="en-US" altLang="ko-KR" sz="2400" i="0" dirty="0" smtClean="0">
                          <a:effectLst>
                            <a:outerShdw blurRad="38100" dist="38100" dir="2700000" algn="tl">
                              <a:srgbClr val="000000">
                                <a:alpha val="43137"/>
                              </a:srgbClr>
                            </a:outerShdw>
                          </a:effectLst>
                          <a:latin typeface="Franklin Gothic Medium Cond" pitchFamily="34" charset="0"/>
                        </a:rPr>
                        <a:t>Attitude</a:t>
                      </a:r>
                    </a:p>
                    <a:p>
                      <a:pPr algn="ctr" latinLnBrk="1"/>
                      <a:r>
                        <a:rPr lang="en-US" altLang="ko-KR" sz="1600" i="0" dirty="0" smtClean="0">
                          <a:effectLst>
                            <a:outerShdw blurRad="38100" dist="38100" dir="2700000" algn="tl">
                              <a:srgbClr val="000000">
                                <a:alpha val="43137"/>
                              </a:srgbClr>
                            </a:outerShdw>
                          </a:effectLst>
                          <a:latin typeface="Franklin Gothic Medium Cond" pitchFamily="34" charset="0"/>
                        </a:rPr>
                        <a:t>(Self efficacy for delivery , Postpartum care self-efficacy, Parenting confidence) </a:t>
                      </a:r>
                      <a:endParaRPr lang="ko-KR" altLang="en-US" sz="1600" i="1" dirty="0">
                        <a:effectLst>
                          <a:outerShdw blurRad="38100" dist="38100" dir="2700000" algn="tl">
                            <a:srgbClr val="000000">
                              <a:alpha val="43137"/>
                            </a:srgbClr>
                          </a:outerShdw>
                        </a:effectLst>
                        <a:latin typeface="Franklin Gothic Medium Cond" pitchFamily="34" charset="0"/>
                      </a:endParaRPr>
                    </a:p>
                  </a:txBody>
                  <a:tcPr anchor="ctr">
                    <a:lnL w="12700" cap="flat" cmpd="sng" algn="ctr">
                      <a:solidFill>
                        <a:schemeClr val="bg1">
                          <a:lumMod val="50000"/>
                        </a:schemeClr>
                      </a:solidFill>
                      <a:prstDash val="sysDot"/>
                      <a:round/>
                      <a:headEnd type="none" w="med" len="med"/>
                      <a:tailEnd type="none" w="med" len="med"/>
                    </a:lnL>
                  </a:tcPr>
                </a:tc>
                <a:tc hMerge="1">
                  <a:txBody>
                    <a:bodyPr/>
                    <a:lstStyle/>
                    <a:p>
                      <a:pPr latinLnBrk="1"/>
                      <a:endParaRPr lang="ko-KR" altLang="en-US" sz="1100" i="1" dirty="0"/>
                    </a:p>
                  </a:txBody>
                  <a:tcPr/>
                </a:tc>
                <a:tc hMerge="1">
                  <a:txBody>
                    <a:bodyPr/>
                    <a:lstStyle/>
                    <a:p>
                      <a:pPr latinLnBrk="1"/>
                      <a:endParaRPr lang="ko-KR" altLang="en-US" sz="1100" i="1" dirty="0"/>
                    </a:p>
                  </a:txBody>
                  <a:tcPr/>
                </a:tc>
              </a:tr>
              <a:tr h="430576">
                <a:tc>
                  <a:txBody>
                    <a:bodyPr/>
                    <a:lstStyle/>
                    <a:p>
                      <a:pPr algn="ctr" latinLnBrk="1"/>
                      <a:r>
                        <a:rPr lang="en-US" altLang="ko-KR" sz="1600" b="1" dirty="0" smtClean="0">
                          <a:effectLst>
                            <a:outerShdw blurRad="38100" dist="38100" dir="2700000" algn="tl">
                              <a:srgbClr val="000000">
                                <a:alpha val="43137"/>
                              </a:srgbClr>
                            </a:outerShdw>
                          </a:effectLst>
                          <a:latin typeface="Franklin Gothic Medium Cond" pitchFamily="34" charset="0"/>
                        </a:rPr>
                        <a:t>Variables</a:t>
                      </a:r>
                      <a:endParaRPr lang="ko-KR" altLang="en-US" sz="1600" b="1" dirty="0">
                        <a:effectLst>
                          <a:outerShdw blurRad="38100" dist="38100" dir="2700000" algn="tl">
                            <a:srgbClr val="000000">
                              <a:alpha val="43137"/>
                            </a:srgbClr>
                          </a:outerShdw>
                        </a:effectLst>
                        <a:latin typeface="Franklin Gothic Medium Cond" pitchFamily="34" charset="0"/>
                      </a:endParaRPr>
                    </a:p>
                  </a:txBody>
                  <a:tcPr anchor="ctr">
                    <a:lnR w="12700" cap="flat" cmpd="sng" algn="ctr">
                      <a:solidFill>
                        <a:schemeClr val="bg1">
                          <a:lumMod val="50000"/>
                        </a:schemeClr>
                      </a:solidFill>
                      <a:prstDash val="sysDot"/>
                      <a:round/>
                      <a:headEnd type="none" w="med" len="med"/>
                      <a:tailEnd type="none" w="med" len="med"/>
                    </a:lnR>
                    <a:lnB w="28575" cap="flat" cmpd="sng" algn="ctr">
                      <a:solidFill>
                        <a:schemeClr val="tx1"/>
                      </a:solidFill>
                      <a:prstDash val="solid"/>
                      <a:round/>
                      <a:headEnd type="none" w="med" len="med"/>
                      <a:tailEnd type="none" w="med" len="med"/>
                    </a:lnB>
                    <a:solidFill>
                      <a:schemeClr val="accent3"/>
                    </a:solidFill>
                  </a:tcPr>
                </a:tc>
                <a:tc>
                  <a:txBody>
                    <a:bodyPr/>
                    <a:lstStyle/>
                    <a:p>
                      <a:pPr algn="ctr" latinLnBrk="1"/>
                      <a:r>
                        <a:rPr lang="el-GR" altLang="ko-KR" sz="1600" b="1" dirty="0" smtClean="0">
                          <a:effectLst>
                            <a:outerShdw blurRad="38100" dist="38100" dir="2700000" algn="tl">
                              <a:srgbClr val="000000">
                                <a:alpha val="43137"/>
                              </a:srgbClr>
                            </a:outerShdw>
                          </a:effectLst>
                          <a:latin typeface="Franklin Gothic Medium Cond" pitchFamily="34" charset="0"/>
                        </a:rPr>
                        <a:t>β</a:t>
                      </a:r>
                      <a:endParaRPr lang="ko-KR" altLang="en-US" sz="1600" b="1" dirty="0">
                        <a:effectLst>
                          <a:outerShdw blurRad="38100" dist="38100" dir="2700000" algn="tl">
                            <a:srgbClr val="000000">
                              <a:alpha val="43137"/>
                            </a:srgbClr>
                          </a:outerShdw>
                        </a:effectLst>
                        <a:latin typeface="Franklin Gothic Medium Cond" pitchFamily="34" charset="0"/>
                      </a:endParaRPr>
                    </a:p>
                  </a:txBody>
                  <a:tcPr anchor="ctr">
                    <a:lnL w="12700" cap="flat" cmpd="sng" algn="ctr">
                      <a:solidFill>
                        <a:schemeClr val="bg1">
                          <a:lumMod val="50000"/>
                        </a:schemeClr>
                      </a:solidFill>
                      <a:prstDash val="sysDot"/>
                      <a:round/>
                      <a:headEnd type="none" w="med" len="med"/>
                      <a:tailEnd type="none" w="med" len="med"/>
                    </a:lnL>
                    <a:lnB w="28575" cap="flat" cmpd="sng" algn="ctr">
                      <a:solidFill>
                        <a:schemeClr val="tx1"/>
                      </a:solidFill>
                      <a:prstDash val="solid"/>
                      <a:round/>
                      <a:headEnd type="none" w="med" len="med"/>
                      <a:tailEnd type="none" w="med" len="med"/>
                    </a:lnB>
                    <a:solidFill>
                      <a:schemeClr val="accent3"/>
                    </a:solidFill>
                  </a:tcPr>
                </a:tc>
                <a:tc>
                  <a:txBody>
                    <a:bodyPr/>
                    <a:lstStyle/>
                    <a:p>
                      <a:pPr algn="ctr" latinLnBrk="1"/>
                      <a:r>
                        <a:rPr lang="en-US" altLang="ko-KR" sz="1600" b="1" dirty="0" smtClean="0">
                          <a:effectLst>
                            <a:outerShdw blurRad="38100" dist="38100" dir="2700000" algn="tl">
                              <a:srgbClr val="000000">
                                <a:alpha val="43137"/>
                              </a:srgbClr>
                            </a:outerShdw>
                          </a:effectLst>
                          <a:latin typeface="Franklin Gothic Medium Cond" pitchFamily="34" charset="0"/>
                        </a:rPr>
                        <a:t>SE</a:t>
                      </a:r>
                      <a:endParaRPr lang="ko-KR" altLang="en-US" sz="1600" b="1" dirty="0">
                        <a:effectLst>
                          <a:outerShdw blurRad="38100" dist="38100" dir="2700000" algn="tl">
                            <a:srgbClr val="000000">
                              <a:alpha val="43137"/>
                            </a:srgbClr>
                          </a:outerShdw>
                        </a:effectLst>
                        <a:latin typeface="Franklin Gothic Medium Cond" pitchFamily="34" charset="0"/>
                      </a:endParaRPr>
                    </a:p>
                  </a:txBody>
                  <a:tcPr anchor="ctr">
                    <a:lnB w="28575" cap="flat" cmpd="sng" algn="ctr">
                      <a:solidFill>
                        <a:schemeClr val="tx1"/>
                      </a:solidFill>
                      <a:prstDash val="solid"/>
                      <a:round/>
                      <a:headEnd type="none" w="med" len="med"/>
                      <a:tailEnd type="none" w="med" len="med"/>
                    </a:lnB>
                    <a:solidFill>
                      <a:schemeClr val="accent3"/>
                    </a:solidFill>
                  </a:tcPr>
                </a:tc>
                <a:tc>
                  <a:txBody>
                    <a:bodyPr/>
                    <a:lstStyle/>
                    <a:p>
                      <a:pPr algn="ctr" latinLnBrk="1"/>
                      <a:r>
                        <a:rPr lang="en-US" altLang="ko-KR" sz="1600" b="1" i="1" dirty="0" smtClean="0">
                          <a:effectLst>
                            <a:outerShdw blurRad="38100" dist="38100" dir="2700000" algn="tl">
                              <a:srgbClr val="000000">
                                <a:alpha val="43137"/>
                              </a:srgbClr>
                            </a:outerShdw>
                          </a:effectLst>
                          <a:latin typeface="Franklin Gothic Medium Cond" pitchFamily="34" charset="0"/>
                        </a:rPr>
                        <a:t>p</a:t>
                      </a:r>
                      <a:endParaRPr lang="ko-KR" altLang="en-US" sz="1600" b="1" i="1" dirty="0">
                        <a:effectLst>
                          <a:outerShdw blurRad="38100" dist="38100" dir="2700000" algn="tl">
                            <a:srgbClr val="000000">
                              <a:alpha val="43137"/>
                            </a:srgbClr>
                          </a:outerShdw>
                        </a:effectLst>
                        <a:latin typeface="Franklin Gothic Medium Cond" pitchFamily="34" charset="0"/>
                      </a:endParaRPr>
                    </a:p>
                  </a:txBody>
                  <a:tcPr anchor="ctr">
                    <a:lnR w="12700" cap="flat" cmpd="sng" algn="ctr">
                      <a:solidFill>
                        <a:schemeClr val="bg1">
                          <a:lumMod val="50000"/>
                        </a:schemeClr>
                      </a:solidFill>
                      <a:prstDash val="sysDot"/>
                      <a:round/>
                      <a:headEnd type="none" w="med" len="med"/>
                      <a:tailEnd type="none" w="med" len="med"/>
                    </a:lnR>
                    <a:lnB w="28575" cap="flat" cmpd="sng" algn="ctr">
                      <a:solidFill>
                        <a:schemeClr val="tx1"/>
                      </a:solidFill>
                      <a:prstDash val="solid"/>
                      <a:round/>
                      <a:headEnd type="none" w="med" len="med"/>
                      <a:tailEnd type="none" w="med" len="med"/>
                    </a:lnB>
                    <a:solidFill>
                      <a:schemeClr val="accent3"/>
                    </a:solidFill>
                  </a:tcPr>
                </a:tc>
                <a:tc>
                  <a:txBody>
                    <a:bodyPr/>
                    <a:lstStyle/>
                    <a:p>
                      <a:pPr algn="ctr" latinLnBrk="1"/>
                      <a:r>
                        <a:rPr lang="el-GR" altLang="ko-KR" sz="1600" b="1" dirty="0" smtClean="0">
                          <a:effectLst>
                            <a:outerShdw blurRad="38100" dist="38100" dir="2700000" algn="tl">
                              <a:srgbClr val="000000">
                                <a:alpha val="43137"/>
                              </a:srgbClr>
                            </a:outerShdw>
                          </a:effectLst>
                          <a:latin typeface="Franklin Gothic Medium Cond" pitchFamily="34" charset="0"/>
                        </a:rPr>
                        <a:t>β</a:t>
                      </a:r>
                      <a:endParaRPr lang="ko-KR" altLang="en-US" sz="1600" b="1" dirty="0">
                        <a:effectLst>
                          <a:outerShdw blurRad="38100" dist="38100" dir="2700000" algn="tl">
                            <a:srgbClr val="000000">
                              <a:alpha val="43137"/>
                            </a:srgbClr>
                          </a:outerShdw>
                        </a:effectLst>
                        <a:latin typeface="Franklin Gothic Medium Cond" pitchFamily="34" charset="0"/>
                      </a:endParaRPr>
                    </a:p>
                  </a:txBody>
                  <a:tcPr anchor="ctr">
                    <a:lnL w="12700" cap="flat" cmpd="sng" algn="ctr">
                      <a:solidFill>
                        <a:schemeClr val="bg1">
                          <a:lumMod val="50000"/>
                        </a:schemeClr>
                      </a:solidFill>
                      <a:prstDash val="sysDot"/>
                      <a:round/>
                      <a:headEnd type="none" w="med" len="med"/>
                      <a:tailEnd type="none" w="med" len="med"/>
                    </a:lnL>
                    <a:lnB w="28575" cap="flat" cmpd="sng" algn="ctr">
                      <a:solidFill>
                        <a:schemeClr val="tx1"/>
                      </a:solidFill>
                      <a:prstDash val="solid"/>
                      <a:round/>
                      <a:headEnd type="none" w="med" len="med"/>
                      <a:tailEnd type="none" w="med" len="med"/>
                    </a:lnB>
                    <a:solidFill>
                      <a:schemeClr val="accent3"/>
                    </a:solidFill>
                  </a:tcPr>
                </a:tc>
                <a:tc>
                  <a:txBody>
                    <a:bodyPr/>
                    <a:lstStyle/>
                    <a:p>
                      <a:pPr algn="ctr" latinLnBrk="1"/>
                      <a:r>
                        <a:rPr lang="en-US" altLang="ko-KR" sz="1600" b="1" dirty="0" smtClean="0">
                          <a:effectLst>
                            <a:outerShdw blurRad="38100" dist="38100" dir="2700000" algn="tl">
                              <a:srgbClr val="000000">
                                <a:alpha val="43137"/>
                              </a:srgbClr>
                            </a:outerShdw>
                          </a:effectLst>
                          <a:latin typeface="Franklin Gothic Medium Cond" pitchFamily="34" charset="0"/>
                        </a:rPr>
                        <a:t>SE</a:t>
                      </a:r>
                      <a:endParaRPr lang="ko-KR" altLang="en-US" sz="1600" b="1" dirty="0">
                        <a:effectLst>
                          <a:outerShdw blurRad="38100" dist="38100" dir="2700000" algn="tl">
                            <a:srgbClr val="000000">
                              <a:alpha val="43137"/>
                            </a:srgbClr>
                          </a:outerShdw>
                        </a:effectLst>
                        <a:latin typeface="Franklin Gothic Medium Cond" pitchFamily="34" charset="0"/>
                      </a:endParaRPr>
                    </a:p>
                  </a:txBody>
                  <a:tcPr anchor="ctr">
                    <a:lnB w="28575" cap="flat" cmpd="sng" algn="ctr">
                      <a:solidFill>
                        <a:schemeClr val="tx1"/>
                      </a:solidFill>
                      <a:prstDash val="solid"/>
                      <a:round/>
                      <a:headEnd type="none" w="med" len="med"/>
                      <a:tailEnd type="none" w="med" len="med"/>
                    </a:lnB>
                    <a:solidFill>
                      <a:schemeClr val="accent3"/>
                    </a:solidFill>
                  </a:tcPr>
                </a:tc>
                <a:tc>
                  <a:txBody>
                    <a:bodyPr/>
                    <a:lstStyle/>
                    <a:p>
                      <a:pPr algn="ctr" latinLnBrk="1"/>
                      <a:r>
                        <a:rPr lang="en-US" altLang="ko-KR" sz="1600" b="1" i="1" dirty="0" smtClean="0">
                          <a:effectLst>
                            <a:outerShdw blurRad="38100" dist="38100" dir="2700000" algn="tl">
                              <a:srgbClr val="000000">
                                <a:alpha val="43137"/>
                              </a:srgbClr>
                            </a:outerShdw>
                          </a:effectLst>
                          <a:latin typeface="Franklin Gothic Medium Cond" pitchFamily="34" charset="0"/>
                        </a:rPr>
                        <a:t>p</a:t>
                      </a:r>
                      <a:endParaRPr lang="ko-KR" altLang="en-US" sz="1600" b="1" i="1" dirty="0">
                        <a:effectLst>
                          <a:outerShdw blurRad="38100" dist="38100" dir="2700000" algn="tl">
                            <a:srgbClr val="000000">
                              <a:alpha val="43137"/>
                            </a:srgbClr>
                          </a:outerShdw>
                        </a:effectLst>
                        <a:latin typeface="Franklin Gothic Medium Cond" pitchFamily="34" charset="0"/>
                      </a:endParaRPr>
                    </a:p>
                  </a:txBody>
                  <a:tcPr anchor="ctr">
                    <a:lnB w="28575" cap="flat" cmpd="sng" algn="ctr">
                      <a:solidFill>
                        <a:schemeClr val="tx1"/>
                      </a:solidFill>
                      <a:prstDash val="solid"/>
                      <a:round/>
                      <a:headEnd type="none" w="med" len="med"/>
                      <a:tailEnd type="none" w="med" len="med"/>
                    </a:lnB>
                    <a:solidFill>
                      <a:schemeClr val="accent3"/>
                    </a:solidFill>
                  </a:tcPr>
                </a:tc>
              </a:tr>
              <a:tr h="433151">
                <a:tc>
                  <a:txBody>
                    <a:bodyPr/>
                    <a:lstStyle/>
                    <a:p>
                      <a:pPr algn="l" fontAlgn="t"/>
                      <a:r>
                        <a:rPr lang="en-US" sz="1600" b="1" u="none" strike="noStrike" dirty="0">
                          <a:solidFill>
                            <a:srgbClr val="C00000"/>
                          </a:solidFill>
                          <a:effectLst>
                            <a:outerShdw blurRad="38100" dist="38100" dir="2700000" algn="tl">
                              <a:srgbClr val="000000">
                                <a:alpha val="43137"/>
                              </a:srgbClr>
                            </a:outerShdw>
                          </a:effectLst>
                          <a:latin typeface="Franklin Gothic Medium Cond" pitchFamily="34" charset="0"/>
                        </a:rPr>
                        <a:t>A</a:t>
                      </a:r>
                      <a:r>
                        <a:rPr lang="en-US" sz="1600" b="1" u="none" strike="noStrike" dirty="0" smtClean="0">
                          <a:solidFill>
                            <a:srgbClr val="C00000"/>
                          </a:solidFill>
                          <a:effectLst>
                            <a:outerShdw blurRad="38100" dist="38100" dir="2700000" algn="tl">
                              <a:srgbClr val="000000">
                                <a:alpha val="43137"/>
                              </a:srgbClr>
                            </a:outerShdw>
                          </a:effectLst>
                          <a:latin typeface="Franklin Gothic Medium Cond" pitchFamily="34" charset="0"/>
                        </a:rPr>
                        <a:t>ge</a:t>
                      </a:r>
                      <a:endParaRPr lang="en-US" sz="1600" b="1" i="0" u="none" strike="noStrike" dirty="0">
                        <a:solidFill>
                          <a:srgbClr val="C00000"/>
                        </a:solidFill>
                        <a:effectLst>
                          <a:outerShdw blurRad="38100" dist="38100" dir="2700000" algn="tl">
                            <a:srgbClr val="000000">
                              <a:alpha val="43137"/>
                            </a:srgbClr>
                          </a:outerShdw>
                        </a:effectLst>
                        <a:latin typeface="Franklin Gothic Medium Cond" pitchFamily="34" charset="0"/>
                      </a:endParaRPr>
                    </a:p>
                  </a:txBody>
                  <a:tcPr marL="9525" marR="9525" marT="9525" marB="0">
                    <a:lnR w="12700" cap="flat" cmpd="sng" algn="ctr">
                      <a:solidFill>
                        <a:schemeClr val="bg1">
                          <a:lumMod val="50000"/>
                        </a:schemeClr>
                      </a:solidFill>
                      <a:prstDash val="sysDot"/>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맑은 고딕" panose="020B0503020000020004" pitchFamily="50" charset="-127"/>
                        </a:rPr>
                        <a:t>.</a:t>
                      </a:r>
                      <a:r>
                        <a:rPr lang="en-US" altLang="ko-KR" sz="1600" b="0" i="0" u="none" strike="noStrike" dirty="0">
                          <a:solidFill>
                            <a:srgbClr val="000000"/>
                          </a:solidFill>
                          <a:effectLst/>
                          <a:latin typeface="Franklin Gothic Medium" panose="020B0603020102020204" pitchFamily="34" charset="0"/>
                          <a:ea typeface="맑은 고딕" panose="020B0503020000020004" pitchFamily="50" charset="-127"/>
                        </a:rPr>
                        <a:t>153</a:t>
                      </a:r>
                    </a:p>
                  </a:txBody>
                  <a:tcPr marL="9525" marR="9525" marT="9525" marB="0" anchor="ctr">
                    <a:lnL w="12700" cap="flat" cmpd="sng" algn="ctr">
                      <a:solidFill>
                        <a:schemeClr val="bg1">
                          <a:lumMod val="50000"/>
                        </a:schemeClr>
                      </a:solidFill>
                      <a:prstDash val="sysDot"/>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맑은 고딕" panose="020B0503020000020004" pitchFamily="50" charset="-127"/>
                        </a:rPr>
                        <a:t>.</a:t>
                      </a:r>
                      <a:r>
                        <a:rPr lang="en-US" altLang="ko-KR" sz="1600" b="0" i="0" u="none" strike="noStrike" dirty="0">
                          <a:solidFill>
                            <a:srgbClr val="000000"/>
                          </a:solidFill>
                          <a:effectLst/>
                          <a:latin typeface="Franklin Gothic Medium" panose="020B0603020102020204" pitchFamily="34" charset="0"/>
                          <a:ea typeface="맑은 고딕" panose="020B0503020000020004" pitchFamily="50" charset="-127"/>
                        </a:rPr>
                        <a:t>102</a:t>
                      </a:r>
                    </a:p>
                  </a:txBody>
                  <a:tcPr marL="9525" marR="9525" marT="9525" marB="0" anchor="ctr">
                    <a:lnT w="28575" cap="flat" cmpd="sng" algn="ctr">
                      <a:solidFill>
                        <a:schemeClr val="tx1"/>
                      </a:solidFill>
                      <a:prstDash val="solid"/>
                      <a:round/>
                      <a:headEnd type="none" w="med" len="med"/>
                      <a:tailEnd type="none" w="med" len="med"/>
                    </a:lnT>
                  </a:tcP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맑은 고딕" panose="020B0503020000020004" pitchFamily="50" charset="-127"/>
                        </a:rPr>
                        <a:t>.</a:t>
                      </a:r>
                      <a:r>
                        <a:rPr lang="en-US" altLang="ko-KR" sz="1600" b="0" i="0" u="none" strike="noStrike" dirty="0">
                          <a:solidFill>
                            <a:srgbClr val="000000"/>
                          </a:solidFill>
                          <a:effectLst/>
                          <a:latin typeface="Franklin Gothic Medium" panose="020B0603020102020204" pitchFamily="34" charset="0"/>
                          <a:ea typeface="맑은 고딕" panose="020B0503020000020004" pitchFamily="50" charset="-127"/>
                        </a:rPr>
                        <a:t>104</a:t>
                      </a:r>
                    </a:p>
                  </a:txBody>
                  <a:tcPr marL="9525" marR="9525" marT="9525" marB="0" anchor="ctr">
                    <a:lnR w="12700" cap="flat" cmpd="sng" algn="ctr">
                      <a:solidFill>
                        <a:schemeClr val="bg1">
                          <a:lumMod val="50000"/>
                        </a:schemeClr>
                      </a:solidFill>
                      <a:prstDash val="sysDot"/>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t"/>
                      <a:r>
                        <a:rPr lang="en-US" altLang="ko-KR" sz="1600" b="1" i="0" u="none" strike="noStrike" dirty="0">
                          <a:solidFill>
                            <a:srgbClr val="C00000"/>
                          </a:solidFill>
                          <a:effectLst>
                            <a:outerShdw blurRad="38100" dist="38100" dir="2700000" algn="tl">
                              <a:srgbClr val="000000">
                                <a:alpha val="43137"/>
                              </a:srgbClr>
                            </a:outerShdw>
                          </a:effectLst>
                          <a:latin typeface="Franklin Gothic Medium" panose="020B0603020102020204" pitchFamily="34" charset="0"/>
                          <a:ea typeface="Gulim" panose="020B0600000101010101" pitchFamily="50" charset="-127"/>
                        </a:rPr>
                        <a:t>-.197</a:t>
                      </a:r>
                    </a:p>
                  </a:txBody>
                  <a:tcPr marL="9525" marR="9525" marT="9525" marB="0" anchor="ctr">
                    <a:lnL w="12700" cap="flat" cmpd="sng" algn="ctr">
                      <a:solidFill>
                        <a:schemeClr val="bg1">
                          <a:lumMod val="50000"/>
                        </a:schemeClr>
                      </a:solidFill>
                      <a:prstDash val="sysDot"/>
                      <a:round/>
                      <a:headEnd type="none" w="med" len="med"/>
                      <a:tailEnd type="none" w="med" len="med"/>
                    </a:lnL>
                    <a:lnT w="28575" cap="flat" cmpd="sng" algn="ctr">
                      <a:solidFill>
                        <a:schemeClr val="tx1"/>
                      </a:solidFill>
                      <a:prstDash val="solid"/>
                      <a:round/>
                      <a:headEnd type="none" w="med" len="med"/>
                      <a:tailEnd type="none" w="med" len="med"/>
                    </a:lnT>
                  </a:tcPr>
                </a:tc>
                <a:tc>
                  <a:txBody>
                    <a:bodyPr/>
                    <a:lstStyle/>
                    <a:p>
                      <a:pPr algn="ctr" fontAlgn="t"/>
                      <a:r>
                        <a:rPr lang="en-US" altLang="ko-KR" sz="1600" b="1" i="0" u="none" strike="noStrike" dirty="0">
                          <a:solidFill>
                            <a:srgbClr val="C00000"/>
                          </a:solidFill>
                          <a:effectLst>
                            <a:outerShdw blurRad="38100" dist="38100" dir="2700000" algn="tl">
                              <a:srgbClr val="000000">
                                <a:alpha val="43137"/>
                              </a:srgbClr>
                            </a:outerShdw>
                          </a:effectLst>
                          <a:latin typeface="Franklin Gothic Medium" panose="020B0603020102020204" pitchFamily="34" charset="0"/>
                          <a:ea typeface="Gulim" panose="020B0600000101010101" pitchFamily="50" charset="-127"/>
                        </a:rPr>
                        <a:t>.011</a:t>
                      </a:r>
                    </a:p>
                  </a:txBody>
                  <a:tcPr marL="9525" marR="9525" marT="9525" marB="0" anchor="ctr">
                    <a:lnT w="28575" cap="flat" cmpd="sng" algn="ctr">
                      <a:solidFill>
                        <a:schemeClr val="tx1"/>
                      </a:solidFill>
                      <a:prstDash val="solid"/>
                      <a:round/>
                      <a:headEnd type="none" w="med" len="med"/>
                      <a:tailEnd type="none" w="med" len="med"/>
                    </a:lnT>
                  </a:tcPr>
                </a:tc>
                <a:tc>
                  <a:txBody>
                    <a:bodyPr/>
                    <a:lstStyle/>
                    <a:p>
                      <a:pPr algn="ctr" fontAlgn="t"/>
                      <a:r>
                        <a:rPr lang="en-US" altLang="ko-KR" sz="1600" b="1" i="0" u="none" strike="noStrike" dirty="0">
                          <a:solidFill>
                            <a:srgbClr val="C00000"/>
                          </a:solidFill>
                          <a:effectLst>
                            <a:outerShdw blurRad="38100" dist="38100" dir="2700000" algn="tl">
                              <a:srgbClr val="000000">
                                <a:alpha val="43137"/>
                              </a:srgbClr>
                            </a:outerShdw>
                          </a:effectLst>
                          <a:latin typeface="Franklin Gothic Medium" panose="020B0603020102020204" pitchFamily="34" charset="0"/>
                          <a:ea typeface="Gulim" panose="020B0600000101010101" pitchFamily="50" charset="-127"/>
                        </a:rPr>
                        <a:t>.042</a:t>
                      </a:r>
                    </a:p>
                  </a:txBody>
                  <a:tcPr marL="9525" marR="9525" marT="9525" marB="0" anchor="ctr">
                    <a:lnT w="28575" cap="flat" cmpd="sng" algn="ctr">
                      <a:solidFill>
                        <a:schemeClr val="tx1"/>
                      </a:solidFill>
                      <a:prstDash val="solid"/>
                      <a:round/>
                      <a:headEnd type="none" w="med" len="med"/>
                      <a:tailEnd type="none" w="med" len="med"/>
                    </a:lnT>
                  </a:tcPr>
                </a:tc>
              </a:tr>
              <a:tr h="433151">
                <a:tc>
                  <a:txBody>
                    <a:bodyPr/>
                    <a:lstStyle/>
                    <a:p>
                      <a:pPr algn="l" fontAlgn="t"/>
                      <a:r>
                        <a:rPr lang="en-US" sz="1600" b="1" u="none" strike="noStrike" dirty="0" smtClean="0">
                          <a:effectLst>
                            <a:outerShdw blurRad="38100" dist="38100" dir="2700000" algn="tl">
                              <a:srgbClr val="000000">
                                <a:alpha val="43137"/>
                              </a:srgbClr>
                            </a:outerShdw>
                          </a:effectLst>
                          <a:latin typeface="Franklin Gothic Medium Cond" pitchFamily="34" charset="0"/>
                        </a:rPr>
                        <a:t>Education level</a:t>
                      </a:r>
                      <a:endParaRPr lang="en-US" sz="1600" b="1" i="0" u="none" strike="noStrike" dirty="0">
                        <a:solidFill>
                          <a:srgbClr val="000000"/>
                        </a:solidFill>
                        <a:effectLst>
                          <a:outerShdw blurRad="38100" dist="38100" dir="2700000" algn="tl">
                            <a:srgbClr val="000000">
                              <a:alpha val="43137"/>
                            </a:srgbClr>
                          </a:outerShdw>
                        </a:effectLst>
                        <a:latin typeface="Franklin Gothic Medium Cond" pitchFamily="34" charset="0"/>
                      </a:endParaRPr>
                    </a:p>
                  </a:txBody>
                  <a:tcPr marL="9525" marR="9525" marT="9525" marB="0">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맑은 고딕" panose="020B0503020000020004" pitchFamily="50" charset="-127"/>
                        </a:rPr>
                        <a:t>.</a:t>
                      </a:r>
                      <a:r>
                        <a:rPr lang="en-US" altLang="ko-KR" sz="1600" b="0" i="0" u="none" strike="noStrike" dirty="0">
                          <a:solidFill>
                            <a:srgbClr val="000000"/>
                          </a:solidFill>
                          <a:effectLst/>
                          <a:latin typeface="Franklin Gothic Medium" panose="020B0603020102020204" pitchFamily="34" charset="0"/>
                          <a:ea typeface="맑은 고딕" panose="020B0503020000020004" pitchFamily="50" charset="-127"/>
                        </a:rPr>
                        <a:t>013</a:t>
                      </a:r>
                    </a:p>
                  </a:txBody>
                  <a:tcPr marL="9525" marR="9525" marT="9525" marB="0" anchor="ctr">
                    <a:lnL w="12700" cap="flat" cmpd="sng" algn="ctr">
                      <a:solidFill>
                        <a:schemeClr val="bg1">
                          <a:lumMod val="50000"/>
                        </a:schemeClr>
                      </a:solidFill>
                      <a:prstDash val="sysDot"/>
                      <a:round/>
                      <a:headEnd type="none" w="med" len="med"/>
                      <a:tailEnd type="none" w="med" len="med"/>
                    </a:lnL>
                  </a:tcP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맑은 고딕" panose="020B0503020000020004" pitchFamily="50" charset="-127"/>
                        </a:rPr>
                        <a:t>.</a:t>
                      </a:r>
                      <a:r>
                        <a:rPr lang="en-US" altLang="ko-KR" sz="1600" b="0" i="0" u="none" strike="noStrike" dirty="0">
                          <a:solidFill>
                            <a:srgbClr val="000000"/>
                          </a:solidFill>
                          <a:effectLst/>
                          <a:latin typeface="Franklin Gothic Medium" panose="020B0603020102020204" pitchFamily="34" charset="0"/>
                          <a:ea typeface="맑은 고딕" panose="020B0503020000020004" pitchFamily="50" charset="-127"/>
                        </a:rPr>
                        <a:t>564</a:t>
                      </a:r>
                    </a:p>
                  </a:txBody>
                  <a:tcPr marL="9525" marR="9525" marT="9525" marB="0" anchor="ct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맑은 고딕" panose="020B0503020000020004" pitchFamily="50" charset="-127"/>
                        </a:rPr>
                        <a:t>.</a:t>
                      </a:r>
                      <a:r>
                        <a:rPr lang="en-US" altLang="ko-KR" sz="1600" b="0" i="0" u="none" strike="noStrike" dirty="0">
                          <a:solidFill>
                            <a:srgbClr val="000000"/>
                          </a:solidFill>
                          <a:effectLst/>
                          <a:latin typeface="Franklin Gothic Medium" panose="020B0603020102020204" pitchFamily="34" charset="0"/>
                          <a:ea typeface="맑은 고딕" panose="020B0503020000020004" pitchFamily="50" charset="-127"/>
                        </a:rPr>
                        <a:t>882</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t"/>
                      <a:r>
                        <a:rPr lang="en-US" altLang="ko-KR" sz="1600" b="0" i="0" u="none" strike="noStrike">
                          <a:solidFill>
                            <a:srgbClr val="000000"/>
                          </a:solidFill>
                          <a:effectLst/>
                          <a:latin typeface="Franklin Gothic Medium" panose="020B0603020102020204" pitchFamily="34" charset="0"/>
                          <a:ea typeface="Gulim" panose="020B0600000101010101" pitchFamily="50" charset="-127"/>
                        </a:rPr>
                        <a:t>.129</a:t>
                      </a:r>
                    </a:p>
                  </a:txBody>
                  <a:tcPr marL="9525" marR="9525" marT="9525" marB="0" anchor="ctr">
                    <a:lnL w="12700" cap="flat" cmpd="sng" algn="ctr">
                      <a:solidFill>
                        <a:schemeClr val="bg1">
                          <a:lumMod val="50000"/>
                        </a:schemeClr>
                      </a:solidFill>
                      <a:prstDash val="sysDot"/>
                      <a:round/>
                      <a:headEnd type="none" w="med" len="med"/>
                      <a:tailEnd type="none" w="med" len="med"/>
                    </a:lnL>
                  </a:tcPr>
                </a:tc>
                <a:tc>
                  <a:txBody>
                    <a:bodyPr/>
                    <a:lstStyle/>
                    <a:p>
                      <a:pPr algn="ctr" fontAlgn="t"/>
                      <a:r>
                        <a:rPr lang="en-US" altLang="ko-KR" sz="1600" b="0" i="0" u="none" strike="noStrike">
                          <a:solidFill>
                            <a:srgbClr val="000000"/>
                          </a:solidFill>
                          <a:effectLst/>
                          <a:latin typeface="Franklin Gothic Medium" panose="020B0603020102020204" pitchFamily="34" charset="0"/>
                          <a:ea typeface="Gulim" panose="020B0600000101010101" pitchFamily="50" charset="-127"/>
                        </a:rPr>
                        <a:t>.059</a:t>
                      </a:r>
                    </a:p>
                  </a:txBody>
                  <a:tcPr marL="9525" marR="9525" marT="9525" marB="0" anchor="ctr"/>
                </a:tc>
                <a:tc>
                  <a:txBody>
                    <a:bodyPr/>
                    <a:lstStyle/>
                    <a:p>
                      <a:pPr algn="ctr" fontAlgn="t"/>
                      <a:r>
                        <a:rPr lang="en-US" altLang="ko-KR" sz="1600" b="0" i="0" u="none" strike="noStrike" dirty="0">
                          <a:solidFill>
                            <a:srgbClr val="000000"/>
                          </a:solidFill>
                          <a:effectLst/>
                          <a:latin typeface="Franklin Gothic Medium" panose="020B0603020102020204" pitchFamily="34" charset="0"/>
                          <a:ea typeface="Gulim" panose="020B0600000101010101" pitchFamily="50" charset="-127"/>
                        </a:rPr>
                        <a:t>.164</a:t>
                      </a:r>
                    </a:p>
                  </a:txBody>
                  <a:tcPr marL="9525" marR="9525" marT="9525" marB="0" anchor="ctr"/>
                </a:tc>
              </a:tr>
              <a:tr h="433151">
                <a:tc>
                  <a:txBody>
                    <a:bodyPr/>
                    <a:lstStyle/>
                    <a:p>
                      <a:pPr algn="l" fontAlgn="t"/>
                      <a:r>
                        <a:rPr lang="en-US" sz="1600" b="1" u="none" strike="noStrike" dirty="0" smtClean="0">
                          <a:solidFill>
                            <a:srgbClr val="C00000"/>
                          </a:solidFill>
                          <a:effectLst>
                            <a:outerShdw blurRad="38100" dist="38100" dir="2700000" algn="tl">
                              <a:srgbClr val="000000">
                                <a:alpha val="43137"/>
                              </a:srgbClr>
                            </a:outerShdw>
                          </a:effectLst>
                          <a:latin typeface="Franklin Gothic Medium Cond" pitchFamily="34" charset="0"/>
                        </a:rPr>
                        <a:t>Income</a:t>
                      </a:r>
                      <a:endParaRPr lang="en-US" sz="1600" b="1" i="0" u="none" strike="noStrike" dirty="0">
                        <a:solidFill>
                          <a:srgbClr val="C00000"/>
                        </a:solidFill>
                        <a:effectLst>
                          <a:outerShdw blurRad="38100" dist="38100" dir="2700000" algn="tl">
                            <a:srgbClr val="000000">
                              <a:alpha val="43137"/>
                            </a:srgbClr>
                          </a:outerShdw>
                        </a:effectLst>
                        <a:latin typeface="Franklin Gothic Medium Cond" pitchFamily="34" charset="0"/>
                      </a:endParaRPr>
                    </a:p>
                  </a:txBody>
                  <a:tcPr marL="9525" marR="9525" marT="9525" marB="0">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ko-KR" sz="1600" b="1" i="0" u="none" strike="noStrike" dirty="0" smtClean="0">
                          <a:solidFill>
                            <a:srgbClr val="C00000"/>
                          </a:solidFill>
                          <a:effectLst>
                            <a:outerShdw blurRad="38100" dist="38100" dir="2700000" algn="tl">
                              <a:srgbClr val="000000">
                                <a:alpha val="43137"/>
                              </a:srgbClr>
                            </a:outerShdw>
                          </a:effectLst>
                          <a:latin typeface="Franklin Gothic Medium" panose="020B0603020102020204" pitchFamily="34" charset="0"/>
                          <a:ea typeface="맑은 고딕" panose="020B0503020000020004" pitchFamily="50" charset="-127"/>
                        </a:rPr>
                        <a:t>.</a:t>
                      </a:r>
                      <a:r>
                        <a:rPr lang="en-US" altLang="ko-KR" sz="1600" b="1" i="0" u="none" strike="noStrike" dirty="0">
                          <a:solidFill>
                            <a:srgbClr val="C00000"/>
                          </a:solidFill>
                          <a:effectLst>
                            <a:outerShdw blurRad="38100" dist="38100" dir="2700000" algn="tl">
                              <a:srgbClr val="000000">
                                <a:alpha val="43137"/>
                              </a:srgbClr>
                            </a:outerShdw>
                          </a:effectLst>
                          <a:latin typeface="Franklin Gothic Medium" panose="020B0603020102020204" pitchFamily="34" charset="0"/>
                          <a:ea typeface="맑은 고딕" panose="020B0503020000020004" pitchFamily="50" charset="-127"/>
                        </a:rPr>
                        <a:t>212</a:t>
                      </a:r>
                    </a:p>
                  </a:txBody>
                  <a:tcPr marL="9525" marR="9525" marT="9525" marB="0" anchor="ctr">
                    <a:lnL w="12700" cap="flat" cmpd="sng" algn="ctr">
                      <a:solidFill>
                        <a:schemeClr val="bg1">
                          <a:lumMod val="50000"/>
                        </a:schemeClr>
                      </a:solidFill>
                      <a:prstDash val="sysDot"/>
                      <a:round/>
                      <a:headEnd type="none" w="med" len="med"/>
                      <a:tailEnd type="none" w="med" len="med"/>
                    </a:lnL>
                  </a:tcPr>
                </a:tc>
                <a:tc>
                  <a:txBody>
                    <a:bodyPr/>
                    <a:lstStyle/>
                    <a:p>
                      <a:pPr algn="ctr" fontAlgn="ctr"/>
                      <a:r>
                        <a:rPr lang="en-US" altLang="ko-KR" sz="1600" b="1" i="0" u="none" strike="noStrike" dirty="0" smtClean="0">
                          <a:solidFill>
                            <a:srgbClr val="C00000"/>
                          </a:solidFill>
                          <a:effectLst>
                            <a:outerShdw blurRad="38100" dist="38100" dir="2700000" algn="tl">
                              <a:srgbClr val="000000">
                                <a:alpha val="43137"/>
                              </a:srgbClr>
                            </a:outerShdw>
                          </a:effectLst>
                          <a:latin typeface="Franklin Gothic Medium" panose="020B0603020102020204" pitchFamily="34" charset="0"/>
                          <a:ea typeface="맑은 고딕" panose="020B0503020000020004" pitchFamily="50" charset="-127"/>
                        </a:rPr>
                        <a:t>.</a:t>
                      </a:r>
                      <a:r>
                        <a:rPr lang="en-US" altLang="ko-KR" sz="1600" b="1" i="0" u="none" strike="noStrike" dirty="0">
                          <a:solidFill>
                            <a:srgbClr val="C00000"/>
                          </a:solidFill>
                          <a:effectLst>
                            <a:outerShdw blurRad="38100" dist="38100" dir="2700000" algn="tl">
                              <a:srgbClr val="000000">
                                <a:alpha val="43137"/>
                              </a:srgbClr>
                            </a:outerShdw>
                          </a:effectLst>
                          <a:latin typeface="Franklin Gothic Medium" panose="020B0603020102020204" pitchFamily="34" charset="0"/>
                          <a:ea typeface="맑은 고딕" panose="020B0503020000020004" pitchFamily="50" charset="-127"/>
                        </a:rPr>
                        <a:t>459</a:t>
                      </a:r>
                    </a:p>
                  </a:txBody>
                  <a:tcPr marL="9525" marR="9525" marT="9525" marB="0" anchor="ctr"/>
                </a:tc>
                <a:tc>
                  <a:txBody>
                    <a:bodyPr/>
                    <a:lstStyle/>
                    <a:p>
                      <a:pPr algn="ctr" fontAlgn="ctr"/>
                      <a:r>
                        <a:rPr lang="en-US" altLang="ko-KR" sz="1600" b="1" i="0" u="none" strike="noStrike" dirty="0" smtClean="0">
                          <a:solidFill>
                            <a:srgbClr val="C00000"/>
                          </a:solidFill>
                          <a:effectLst>
                            <a:outerShdw blurRad="38100" dist="38100" dir="2700000" algn="tl">
                              <a:srgbClr val="000000">
                                <a:alpha val="43137"/>
                              </a:srgbClr>
                            </a:outerShdw>
                          </a:effectLst>
                          <a:latin typeface="Franklin Gothic Medium" panose="020B0603020102020204" pitchFamily="34" charset="0"/>
                          <a:ea typeface="맑은 고딕" panose="020B0503020000020004" pitchFamily="50" charset="-127"/>
                        </a:rPr>
                        <a:t>.</a:t>
                      </a:r>
                      <a:r>
                        <a:rPr lang="en-US" altLang="ko-KR" sz="1600" b="1" i="0" u="none" strike="noStrike" dirty="0">
                          <a:solidFill>
                            <a:srgbClr val="C00000"/>
                          </a:solidFill>
                          <a:effectLst>
                            <a:outerShdw blurRad="38100" dist="38100" dir="2700000" algn="tl">
                              <a:srgbClr val="000000">
                                <a:alpha val="43137"/>
                              </a:srgbClr>
                            </a:outerShdw>
                          </a:effectLst>
                          <a:latin typeface="Franklin Gothic Medium" panose="020B0603020102020204" pitchFamily="34" charset="0"/>
                          <a:ea typeface="맑은 고딕" panose="020B0503020000020004" pitchFamily="50" charset="-127"/>
                        </a:rPr>
                        <a:t>032</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t"/>
                      <a:r>
                        <a:rPr lang="en-US" altLang="ko-KR" sz="1600" b="1" i="0" u="none" strike="noStrike" dirty="0">
                          <a:solidFill>
                            <a:srgbClr val="C00000"/>
                          </a:solidFill>
                          <a:effectLst>
                            <a:outerShdw blurRad="38100" dist="38100" dir="2700000" algn="tl">
                              <a:srgbClr val="000000">
                                <a:alpha val="43137"/>
                              </a:srgbClr>
                            </a:outerShdw>
                          </a:effectLst>
                          <a:latin typeface="Franklin Gothic Medium" panose="020B0603020102020204" pitchFamily="34" charset="0"/>
                          <a:ea typeface="Gulim" panose="020B0600000101010101" pitchFamily="50" charset="-127"/>
                        </a:rPr>
                        <a:t>.242</a:t>
                      </a:r>
                    </a:p>
                  </a:txBody>
                  <a:tcPr marL="9525" marR="9525" marT="9525" marB="0" anchor="ctr">
                    <a:lnL w="12700" cap="flat" cmpd="sng" algn="ctr">
                      <a:solidFill>
                        <a:schemeClr val="bg1">
                          <a:lumMod val="50000"/>
                        </a:schemeClr>
                      </a:solidFill>
                      <a:prstDash val="sysDot"/>
                      <a:round/>
                      <a:headEnd type="none" w="med" len="med"/>
                      <a:tailEnd type="none" w="med" len="med"/>
                    </a:lnL>
                  </a:tcPr>
                </a:tc>
                <a:tc>
                  <a:txBody>
                    <a:bodyPr/>
                    <a:lstStyle/>
                    <a:p>
                      <a:pPr algn="ctr" fontAlgn="t"/>
                      <a:r>
                        <a:rPr lang="en-US" altLang="ko-KR" sz="1600" b="1" i="0" u="none" strike="noStrike" dirty="0">
                          <a:solidFill>
                            <a:srgbClr val="C00000"/>
                          </a:solidFill>
                          <a:effectLst>
                            <a:outerShdw blurRad="38100" dist="38100" dir="2700000" algn="tl">
                              <a:srgbClr val="000000">
                                <a:alpha val="43137"/>
                              </a:srgbClr>
                            </a:outerShdw>
                          </a:effectLst>
                          <a:latin typeface="Franklin Gothic Medium" panose="020B0603020102020204" pitchFamily="34" charset="0"/>
                          <a:ea typeface="Gulim" panose="020B0600000101010101" pitchFamily="50" charset="-127"/>
                        </a:rPr>
                        <a:t>.048</a:t>
                      </a:r>
                    </a:p>
                  </a:txBody>
                  <a:tcPr marL="9525" marR="9525" marT="9525" marB="0" anchor="ctr"/>
                </a:tc>
                <a:tc>
                  <a:txBody>
                    <a:bodyPr/>
                    <a:lstStyle/>
                    <a:p>
                      <a:pPr algn="ctr" fontAlgn="t"/>
                      <a:r>
                        <a:rPr lang="en-US" altLang="ko-KR" sz="1600" b="1" i="0" u="none" strike="noStrike" dirty="0">
                          <a:solidFill>
                            <a:srgbClr val="C00000"/>
                          </a:solidFill>
                          <a:effectLst>
                            <a:outerShdw blurRad="38100" dist="38100" dir="2700000" algn="tl">
                              <a:srgbClr val="000000">
                                <a:alpha val="43137"/>
                              </a:srgbClr>
                            </a:outerShdw>
                          </a:effectLst>
                          <a:latin typeface="Franklin Gothic Medium" panose="020B0603020102020204" pitchFamily="34" charset="0"/>
                          <a:ea typeface="Gulim" panose="020B0600000101010101" pitchFamily="50" charset="-127"/>
                        </a:rPr>
                        <a:t>.017</a:t>
                      </a:r>
                    </a:p>
                  </a:txBody>
                  <a:tcPr marL="9525" marR="9525" marT="9525" marB="0" anchor="ctr"/>
                </a:tc>
              </a:tr>
              <a:tr h="433151">
                <a:tc>
                  <a:txBody>
                    <a:bodyPr/>
                    <a:lstStyle/>
                    <a:p>
                      <a:pPr algn="l" rtl="0" fontAlgn="t"/>
                      <a:r>
                        <a:rPr lang="en-US" sz="1600" b="1" u="none" strike="noStrike" dirty="0" smtClean="0">
                          <a:solidFill>
                            <a:srgbClr val="C00000"/>
                          </a:solidFill>
                          <a:effectLst>
                            <a:outerShdw blurRad="38100" dist="38100" dir="2700000" algn="tl">
                              <a:srgbClr val="000000">
                                <a:alpha val="43137"/>
                              </a:srgbClr>
                            </a:outerShdw>
                          </a:effectLst>
                          <a:latin typeface="Franklin Gothic Medium Cond" pitchFamily="34" charset="0"/>
                        </a:rPr>
                        <a:t>Occupation</a:t>
                      </a:r>
                    </a:p>
                  </a:txBody>
                  <a:tcPr marL="9525" marR="9525" marT="9525" marB="0">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ko-KR" sz="1600" b="1" i="0" u="none" strike="noStrike" dirty="0" smtClean="0">
                          <a:solidFill>
                            <a:srgbClr val="C00000"/>
                          </a:solidFill>
                          <a:effectLst>
                            <a:outerShdw blurRad="38100" dist="38100" dir="2700000" algn="tl">
                              <a:srgbClr val="000000">
                                <a:alpha val="43137"/>
                              </a:srgbClr>
                            </a:outerShdw>
                          </a:effectLst>
                          <a:latin typeface="Franklin Gothic Medium" panose="020B0603020102020204" pitchFamily="34" charset="0"/>
                          <a:ea typeface="맑은 고딕" panose="020B0503020000020004" pitchFamily="50" charset="-127"/>
                        </a:rPr>
                        <a:t>-.</a:t>
                      </a:r>
                      <a:r>
                        <a:rPr lang="en-US" altLang="ko-KR" sz="1600" b="1" i="0" u="none" strike="noStrike" dirty="0">
                          <a:solidFill>
                            <a:srgbClr val="C00000"/>
                          </a:solidFill>
                          <a:effectLst>
                            <a:outerShdw blurRad="38100" dist="38100" dir="2700000" algn="tl">
                              <a:srgbClr val="000000">
                                <a:alpha val="43137"/>
                              </a:srgbClr>
                            </a:outerShdw>
                          </a:effectLst>
                          <a:latin typeface="Franklin Gothic Medium" panose="020B0603020102020204" pitchFamily="34" charset="0"/>
                          <a:ea typeface="맑은 고딕" panose="020B0503020000020004" pitchFamily="50" charset="-127"/>
                        </a:rPr>
                        <a:t>187</a:t>
                      </a:r>
                    </a:p>
                  </a:txBody>
                  <a:tcPr marL="9525" marR="9525" marT="9525" marB="0" anchor="ctr">
                    <a:lnL w="12700" cap="flat" cmpd="sng" algn="ctr">
                      <a:solidFill>
                        <a:schemeClr val="bg1">
                          <a:lumMod val="50000"/>
                        </a:schemeClr>
                      </a:solidFill>
                      <a:prstDash val="sysDot"/>
                      <a:round/>
                      <a:headEnd type="none" w="med" len="med"/>
                      <a:tailEnd type="none" w="med" len="med"/>
                    </a:lnL>
                  </a:tcPr>
                </a:tc>
                <a:tc>
                  <a:txBody>
                    <a:bodyPr/>
                    <a:lstStyle/>
                    <a:p>
                      <a:pPr algn="ctr" fontAlgn="ctr"/>
                      <a:r>
                        <a:rPr lang="en-US" altLang="ko-KR" sz="1600" b="1" i="0" u="none" strike="noStrike" dirty="0" smtClean="0">
                          <a:solidFill>
                            <a:srgbClr val="C00000"/>
                          </a:solidFill>
                          <a:effectLst>
                            <a:outerShdw blurRad="38100" dist="38100" dir="2700000" algn="tl">
                              <a:srgbClr val="000000">
                                <a:alpha val="43137"/>
                              </a:srgbClr>
                            </a:outerShdw>
                          </a:effectLst>
                          <a:latin typeface="Franklin Gothic Medium" panose="020B0603020102020204" pitchFamily="34" charset="0"/>
                          <a:ea typeface="맑은 고딕" panose="020B0503020000020004" pitchFamily="50" charset="-127"/>
                        </a:rPr>
                        <a:t>.</a:t>
                      </a:r>
                      <a:r>
                        <a:rPr lang="en-US" altLang="ko-KR" sz="1600" b="1" i="0" u="none" strike="noStrike" dirty="0">
                          <a:solidFill>
                            <a:srgbClr val="C00000"/>
                          </a:solidFill>
                          <a:effectLst>
                            <a:outerShdw blurRad="38100" dist="38100" dir="2700000" algn="tl">
                              <a:srgbClr val="000000">
                                <a:alpha val="43137"/>
                              </a:srgbClr>
                            </a:outerShdw>
                          </a:effectLst>
                          <a:latin typeface="Franklin Gothic Medium" panose="020B0603020102020204" pitchFamily="34" charset="0"/>
                          <a:ea typeface="맑은 고딕" panose="020B0503020000020004" pitchFamily="50" charset="-127"/>
                        </a:rPr>
                        <a:t>340</a:t>
                      </a:r>
                    </a:p>
                  </a:txBody>
                  <a:tcPr marL="9525" marR="9525" marT="9525" marB="0" anchor="ctr"/>
                </a:tc>
                <a:tc>
                  <a:txBody>
                    <a:bodyPr/>
                    <a:lstStyle/>
                    <a:p>
                      <a:pPr algn="ctr" fontAlgn="ctr"/>
                      <a:r>
                        <a:rPr lang="en-US" altLang="ko-KR" sz="1600" b="1" i="0" u="none" strike="noStrike" dirty="0" smtClean="0">
                          <a:solidFill>
                            <a:srgbClr val="C00000"/>
                          </a:solidFill>
                          <a:effectLst>
                            <a:outerShdw blurRad="38100" dist="38100" dir="2700000" algn="tl">
                              <a:srgbClr val="000000">
                                <a:alpha val="43137"/>
                              </a:srgbClr>
                            </a:outerShdw>
                          </a:effectLst>
                          <a:latin typeface="Franklin Gothic Medium" panose="020B0603020102020204" pitchFamily="34" charset="0"/>
                          <a:ea typeface="맑은 고딕" panose="020B0503020000020004" pitchFamily="50" charset="-127"/>
                        </a:rPr>
                        <a:t>.</a:t>
                      </a:r>
                      <a:r>
                        <a:rPr lang="en-US" altLang="ko-KR" sz="1600" b="1" i="0" u="none" strike="noStrike" dirty="0">
                          <a:solidFill>
                            <a:srgbClr val="C00000"/>
                          </a:solidFill>
                          <a:effectLst>
                            <a:outerShdw blurRad="38100" dist="38100" dir="2700000" algn="tl">
                              <a:srgbClr val="000000">
                                <a:alpha val="43137"/>
                              </a:srgbClr>
                            </a:outerShdw>
                          </a:effectLst>
                          <a:latin typeface="Franklin Gothic Medium" panose="020B0603020102020204" pitchFamily="34" charset="0"/>
                          <a:ea typeface="맑은 고딕" panose="020B0503020000020004" pitchFamily="50" charset="-127"/>
                        </a:rPr>
                        <a:t>044</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t"/>
                      <a:r>
                        <a:rPr lang="en-US" altLang="ko-KR" sz="1600" b="0" i="0" u="none" strike="noStrike">
                          <a:solidFill>
                            <a:srgbClr val="000000"/>
                          </a:solidFill>
                          <a:effectLst/>
                          <a:latin typeface="Franklin Gothic Medium" panose="020B0603020102020204" pitchFamily="34" charset="0"/>
                          <a:ea typeface="Gulim" panose="020B0600000101010101" pitchFamily="50" charset="-127"/>
                        </a:rPr>
                        <a:t>-.046</a:t>
                      </a:r>
                    </a:p>
                  </a:txBody>
                  <a:tcPr marL="9525" marR="9525" marT="9525" marB="0" anchor="ctr">
                    <a:lnL w="12700" cap="flat" cmpd="sng" algn="ctr">
                      <a:solidFill>
                        <a:schemeClr val="bg1">
                          <a:lumMod val="50000"/>
                        </a:schemeClr>
                      </a:solidFill>
                      <a:prstDash val="sysDot"/>
                      <a:round/>
                      <a:headEnd type="none" w="med" len="med"/>
                      <a:tailEnd type="none" w="med" len="med"/>
                    </a:lnL>
                  </a:tcPr>
                </a:tc>
                <a:tc>
                  <a:txBody>
                    <a:bodyPr/>
                    <a:lstStyle/>
                    <a:p>
                      <a:pPr algn="ctr" fontAlgn="t"/>
                      <a:r>
                        <a:rPr lang="en-US" altLang="ko-KR" sz="1600" b="0" i="0" u="none" strike="noStrike">
                          <a:solidFill>
                            <a:srgbClr val="000000"/>
                          </a:solidFill>
                          <a:effectLst/>
                          <a:latin typeface="Franklin Gothic Medium" panose="020B0603020102020204" pitchFamily="34" charset="0"/>
                          <a:ea typeface="Gulim" panose="020B0600000101010101" pitchFamily="50" charset="-127"/>
                        </a:rPr>
                        <a:t>.035</a:t>
                      </a:r>
                    </a:p>
                  </a:txBody>
                  <a:tcPr marL="9525" marR="9525" marT="9525" marB="0" anchor="ctr"/>
                </a:tc>
                <a:tc>
                  <a:txBody>
                    <a:bodyPr/>
                    <a:lstStyle/>
                    <a:p>
                      <a:pPr algn="ctr" fontAlgn="t"/>
                      <a:r>
                        <a:rPr lang="en-US" altLang="ko-KR" sz="1600" b="0" i="0" u="none" strike="noStrike">
                          <a:solidFill>
                            <a:srgbClr val="000000"/>
                          </a:solidFill>
                          <a:effectLst/>
                          <a:latin typeface="Franklin Gothic Medium" panose="020B0603020102020204" pitchFamily="34" charset="0"/>
                          <a:ea typeface="Gulim" panose="020B0600000101010101" pitchFamily="50" charset="-127"/>
                        </a:rPr>
                        <a:t>.632</a:t>
                      </a:r>
                    </a:p>
                  </a:txBody>
                  <a:tcPr marL="9525" marR="9525" marT="9525" marB="0" anchor="ctr"/>
                </a:tc>
              </a:tr>
              <a:tr h="513812">
                <a:tc>
                  <a:txBody>
                    <a:bodyPr/>
                    <a:lstStyle/>
                    <a:p>
                      <a:pPr algn="l" fontAlgn="t"/>
                      <a:r>
                        <a:rPr lang="en-US" sz="1600" b="1" u="none" strike="noStrike" dirty="0" smtClean="0">
                          <a:effectLst>
                            <a:outerShdw blurRad="38100" dist="38100" dir="2700000" algn="tl">
                              <a:srgbClr val="000000">
                                <a:alpha val="43137"/>
                              </a:srgbClr>
                            </a:outerShdw>
                          </a:effectLst>
                          <a:latin typeface="Franklin Gothic Medium Cond" pitchFamily="34" charset="0"/>
                        </a:rPr>
                        <a:t>Planned </a:t>
                      </a:r>
                    </a:p>
                    <a:p>
                      <a:pPr algn="l" fontAlgn="t"/>
                      <a:r>
                        <a:rPr lang="en-US" sz="1600" b="1" u="none" strike="noStrike" dirty="0" smtClean="0">
                          <a:effectLst>
                            <a:outerShdw blurRad="38100" dist="38100" dir="2700000" algn="tl">
                              <a:srgbClr val="000000">
                                <a:alpha val="43137"/>
                              </a:srgbClr>
                            </a:outerShdw>
                          </a:effectLst>
                          <a:latin typeface="Franklin Gothic Medium Cond" pitchFamily="34" charset="0"/>
                        </a:rPr>
                        <a:t>Pregnancy</a:t>
                      </a:r>
                      <a:endParaRPr lang="en-US" sz="1600" b="1" i="0" u="none" strike="noStrike" dirty="0">
                        <a:solidFill>
                          <a:srgbClr val="000000"/>
                        </a:solidFill>
                        <a:effectLst>
                          <a:outerShdw blurRad="38100" dist="38100" dir="2700000" algn="tl">
                            <a:srgbClr val="000000">
                              <a:alpha val="43137"/>
                            </a:srgbClr>
                          </a:outerShdw>
                        </a:effectLst>
                        <a:latin typeface="Franklin Gothic Medium Cond" pitchFamily="34" charset="0"/>
                      </a:endParaRPr>
                    </a:p>
                  </a:txBody>
                  <a:tcPr marL="9525" marR="9525" marT="9525" marB="0">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맑은 고딕" panose="020B0503020000020004" pitchFamily="50" charset="-127"/>
                        </a:rPr>
                        <a:t>.</a:t>
                      </a:r>
                      <a:r>
                        <a:rPr lang="en-US" altLang="ko-KR" sz="1600" b="0" i="0" u="none" strike="noStrike" dirty="0">
                          <a:solidFill>
                            <a:srgbClr val="000000"/>
                          </a:solidFill>
                          <a:effectLst/>
                          <a:latin typeface="Franklin Gothic Medium" panose="020B0603020102020204" pitchFamily="34" charset="0"/>
                          <a:ea typeface="맑은 고딕" panose="020B0503020000020004" pitchFamily="50" charset="-127"/>
                        </a:rPr>
                        <a:t>022</a:t>
                      </a:r>
                    </a:p>
                  </a:txBody>
                  <a:tcPr marL="9525" marR="9525" marT="9525" marB="0" anchor="ctr">
                    <a:lnL w="12700" cap="flat" cmpd="sng" algn="ctr">
                      <a:solidFill>
                        <a:schemeClr val="bg1">
                          <a:lumMod val="50000"/>
                        </a:schemeClr>
                      </a:solidFill>
                      <a:prstDash val="sysDot"/>
                      <a:round/>
                      <a:headEnd type="none" w="med" len="med"/>
                      <a:tailEnd type="none" w="med" len="med"/>
                    </a:lnL>
                  </a:tcP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맑은 고딕" panose="020B0503020000020004" pitchFamily="50" charset="-127"/>
                        </a:rPr>
                        <a:t>.</a:t>
                      </a:r>
                      <a:r>
                        <a:rPr lang="en-US" altLang="ko-KR" sz="1600" b="0" i="0" u="none" strike="noStrike" dirty="0">
                          <a:solidFill>
                            <a:srgbClr val="000000"/>
                          </a:solidFill>
                          <a:effectLst/>
                          <a:latin typeface="Franklin Gothic Medium" panose="020B0603020102020204" pitchFamily="34" charset="0"/>
                          <a:ea typeface="맑은 고딕" panose="020B0503020000020004" pitchFamily="50" charset="-127"/>
                        </a:rPr>
                        <a:t>716</a:t>
                      </a:r>
                    </a:p>
                  </a:txBody>
                  <a:tcPr marL="9525" marR="9525" marT="9525" marB="0" anchor="ctr"/>
                </a:tc>
                <a:tc>
                  <a:txBody>
                    <a:bodyPr/>
                    <a:lstStyle/>
                    <a:p>
                      <a:pPr algn="ctr" fontAlgn="ctr"/>
                      <a:r>
                        <a:rPr lang="en-US" altLang="ko-KR" sz="1600" b="0" i="0" u="none" strike="noStrike" dirty="0" smtClean="0">
                          <a:solidFill>
                            <a:srgbClr val="000000"/>
                          </a:solidFill>
                          <a:effectLst/>
                          <a:latin typeface="Franklin Gothic Medium" panose="020B0603020102020204" pitchFamily="34" charset="0"/>
                          <a:ea typeface="맑은 고딕" panose="020B0503020000020004" pitchFamily="50" charset="-127"/>
                        </a:rPr>
                        <a:t>.808</a:t>
                      </a:r>
                      <a:endParaRPr lang="en-US" altLang="ko-KR" sz="1600" b="0" i="0" u="none" strike="noStrike" dirty="0">
                        <a:solidFill>
                          <a:srgbClr val="000000"/>
                        </a:solidFill>
                        <a:effectLst/>
                        <a:latin typeface="Franklin Gothic Medium" panose="020B0603020102020204" pitchFamily="34" charset="0"/>
                        <a:ea typeface="맑은 고딕" panose="020B0503020000020004" pitchFamily="50" charset="-127"/>
                      </a:endParaRP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t"/>
                      <a:r>
                        <a:rPr lang="en-US" altLang="ko-KR" sz="1600" b="0" i="0" u="none" strike="noStrike">
                          <a:solidFill>
                            <a:srgbClr val="000000"/>
                          </a:solidFill>
                          <a:effectLst/>
                          <a:latin typeface="Franklin Gothic Medium" panose="020B0603020102020204" pitchFamily="34" charset="0"/>
                          <a:ea typeface="Gulim" panose="020B0600000101010101" pitchFamily="50" charset="-127"/>
                        </a:rPr>
                        <a:t>-.100</a:t>
                      </a:r>
                    </a:p>
                  </a:txBody>
                  <a:tcPr marL="9525" marR="9525" marT="9525" marB="0" anchor="ctr">
                    <a:lnL w="12700" cap="flat" cmpd="sng" algn="ctr">
                      <a:solidFill>
                        <a:schemeClr val="bg1">
                          <a:lumMod val="50000"/>
                        </a:schemeClr>
                      </a:solidFill>
                      <a:prstDash val="sysDot"/>
                      <a:round/>
                      <a:headEnd type="none" w="med" len="med"/>
                      <a:tailEnd type="none" w="med" len="med"/>
                    </a:lnL>
                  </a:tcPr>
                </a:tc>
                <a:tc>
                  <a:txBody>
                    <a:bodyPr/>
                    <a:lstStyle/>
                    <a:p>
                      <a:pPr algn="ctr" fontAlgn="t"/>
                      <a:r>
                        <a:rPr lang="en-US" altLang="ko-KR" sz="1600" b="0" i="0" u="none" strike="noStrike">
                          <a:solidFill>
                            <a:srgbClr val="000000"/>
                          </a:solidFill>
                          <a:effectLst/>
                          <a:latin typeface="Franklin Gothic Medium" panose="020B0603020102020204" pitchFamily="34" charset="0"/>
                          <a:ea typeface="Gulim" panose="020B0600000101010101" pitchFamily="50" charset="-127"/>
                        </a:rPr>
                        <a:t>.074</a:t>
                      </a:r>
                    </a:p>
                  </a:txBody>
                  <a:tcPr marL="9525" marR="9525" marT="9525" marB="0" anchor="ctr"/>
                </a:tc>
                <a:tc>
                  <a:txBody>
                    <a:bodyPr/>
                    <a:lstStyle/>
                    <a:p>
                      <a:pPr algn="ctr" fontAlgn="t"/>
                      <a:r>
                        <a:rPr lang="en-US" altLang="ko-KR" sz="1600" b="0" i="0" u="none" strike="noStrike">
                          <a:solidFill>
                            <a:srgbClr val="000000"/>
                          </a:solidFill>
                          <a:effectLst/>
                          <a:latin typeface="Franklin Gothic Medium" panose="020B0603020102020204" pitchFamily="34" charset="0"/>
                          <a:ea typeface="Gulim" panose="020B0600000101010101" pitchFamily="50" charset="-127"/>
                        </a:rPr>
                        <a:t>.285</a:t>
                      </a:r>
                    </a:p>
                  </a:txBody>
                  <a:tcPr marL="9525" marR="9525" marT="9525" marB="0" anchor="ctr"/>
                </a:tc>
              </a:tr>
              <a:tr h="513812">
                <a:tc>
                  <a:txBody>
                    <a:bodyPr/>
                    <a:lstStyle/>
                    <a:p>
                      <a:pPr algn="l" fontAlgn="t"/>
                      <a:r>
                        <a:rPr lang="en-US" sz="1600" b="1" u="none" strike="noStrike" dirty="0" smtClean="0">
                          <a:solidFill>
                            <a:srgbClr val="C00000"/>
                          </a:solidFill>
                          <a:effectLst>
                            <a:outerShdw blurRad="38100" dist="38100" dir="2700000" algn="tl">
                              <a:srgbClr val="000000">
                                <a:alpha val="43137"/>
                              </a:srgbClr>
                            </a:outerShdw>
                          </a:effectLst>
                          <a:latin typeface="Franklin Gothic Medium Cond" pitchFamily="34" charset="0"/>
                        </a:rPr>
                        <a:t>Participated</a:t>
                      </a:r>
                      <a:r>
                        <a:rPr lang="en-US" sz="1600" b="1" u="none" strike="noStrike" baseline="0" dirty="0" smtClean="0">
                          <a:solidFill>
                            <a:srgbClr val="C00000"/>
                          </a:solidFill>
                          <a:effectLst>
                            <a:outerShdw blurRad="38100" dist="38100" dir="2700000" algn="tl">
                              <a:srgbClr val="000000">
                                <a:alpha val="43137"/>
                              </a:srgbClr>
                            </a:outerShdw>
                          </a:effectLst>
                          <a:latin typeface="Franklin Gothic Medium Cond" pitchFamily="34" charset="0"/>
                        </a:rPr>
                        <a:t> in</a:t>
                      </a:r>
                    </a:p>
                    <a:p>
                      <a:pPr algn="l" fontAlgn="t"/>
                      <a:r>
                        <a:rPr lang="en-US" sz="1600" b="1" u="none" strike="noStrike" baseline="0" dirty="0" smtClean="0">
                          <a:solidFill>
                            <a:srgbClr val="C00000"/>
                          </a:solidFill>
                          <a:effectLst>
                            <a:outerShdw blurRad="38100" dist="38100" dir="2700000" algn="tl">
                              <a:srgbClr val="000000">
                                <a:alpha val="43137"/>
                              </a:srgbClr>
                            </a:outerShdw>
                          </a:effectLst>
                          <a:latin typeface="Franklin Gothic Medium Cond" pitchFamily="34" charset="0"/>
                        </a:rPr>
                        <a:t>Prenatal education</a:t>
                      </a:r>
                      <a:endParaRPr lang="en-US" sz="1600" b="1" i="0" u="none" strike="noStrike" dirty="0">
                        <a:solidFill>
                          <a:srgbClr val="C00000"/>
                        </a:solidFill>
                        <a:effectLst>
                          <a:outerShdw blurRad="38100" dist="38100" dir="2700000" algn="tl">
                            <a:srgbClr val="000000">
                              <a:alpha val="43137"/>
                            </a:srgbClr>
                          </a:outerShdw>
                        </a:effectLst>
                        <a:latin typeface="Franklin Gothic Medium Cond" pitchFamily="34" charset="0"/>
                      </a:endParaRPr>
                    </a:p>
                  </a:txBody>
                  <a:tcPr marL="9525" marR="9525" marT="9525" marB="0">
                    <a:lnR w="12700" cap="flat" cmpd="sng" algn="ctr">
                      <a:solidFill>
                        <a:schemeClr val="bg1">
                          <a:lumMod val="50000"/>
                        </a:schemeClr>
                      </a:solidFill>
                      <a:prstDash val="sysDot"/>
                      <a:round/>
                      <a:headEnd type="none" w="med" len="med"/>
                      <a:tailEnd type="none" w="med" len="med"/>
                    </a:lnR>
                  </a:tcPr>
                </a:tc>
                <a:tc>
                  <a:txBody>
                    <a:bodyPr/>
                    <a:lstStyle/>
                    <a:p>
                      <a:pPr algn="ctr" fontAlgn="ctr"/>
                      <a:r>
                        <a:rPr lang="en-US" altLang="ko-KR" sz="1600" b="1" i="0" u="none" strike="noStrike" dirty="0" smtClean="0">
                          <a:solidFill>
                            <a:srgbClr val="C00000"/>
                          </a:solidFill>
                          <a:effectLst>
                            <a:outerShdw blurRad="38100" dist="38100" dir="2700000" algn="tl">
                              <a:srgbClr val="000000">
                                <a:alpha val="43137"/>
                              </a:srgbClr>
                            </a:outerShdw>
                          </a:effectLst>
                          <a:latin typeface="Franklin Gothic Medium" panose="020B0603020102020204" pitchFamily="34" charset="0"/>
                          <a:ea typeface="맑은 고딕" panose="020B0503020000020004" pitchFamily="50" charset="-127"/>
                        </a:rPr>
                        <a:t>.</a:t>
                      </a:r>
                      <a:r>
                        <a:rPr lang="en-US" altLang="ko-KR" sz="1600" b="1" i="0" u="none" strike="noStrike" dirty="0">
                          <a:solidFill>
                            <a:srgbClr val="C00000"/>
                          </a:solidFill>
                          <a:effectLst>
                            <a:outerShdw blurRad="38100" dist="38100" dir="2700000" algn="tl">
                              <a:srgbClr val="000000">
                                <a:alpha val="43137"/>
                              </a:srgbClr>
                            </a:outerShdw>
                          </a:effectLst>
                          <a:latin typeface="Franklin Gothic Medium" panose="020B0603020102020204" pitchFamily="34" charset="0"/>
                          <a:ea typeface="맑은 고딕" panose="020B0503020000020004" pitchFamily="50" charset="-127"/>
                        </a:rPr>
                        <a:t>227</a:t>
                      </a:r>
                    </a:p>
                  </a:txBody>
                  <a:tcPr marL="9525" marR="9525" marT="9525" marB="0" anchor="ctr">
                    <a:lnL w="12700" cap="flat" cmpd="sng" algn="ctr">
                      <a:solidFill>
                        <a:schemeClr val="bg1">
                          <a:lumMod val="50000"/>
                        </a:schemeClr>
                      </a:solidFill>
                      <a:prstDash val="sysDot"/>
                      <a:round/>
                      <a:headEnd type="none" w="med" len="med"/>
                      <a:tailEnd type="none" w="med" len="med"/>
                    </a:lnL>
                  </a:tcPr>
                </a:tc>
                <a:tc>
                  <a:txBody>
                    <a:bodyPr/>
                    <a:lstStyle/>
                    <a:p>
                      <a:pPr algn="ctr" fontAlgn="ctr"/>
                      <a:r>
                        <a:rPr lang="en-US" altLang="ko-KR" sz="1600" b="1" i="0" u="none" strike="noStrike" dirty="0" smtClean="0">
                          <a:solidFill>
                            <a:srgbClr val="C00000"/>
                          </a:solidFill>
                          <a:effectLst>
                            <a:outerShdw blurRad="38100" dist="38100" dir="2700000" algn="tl">
                              <a:srgbClr val="000000">
                                <a:alpha val="43137"/>
                              </a:srgbClr>
                            </a:outerShdw>
                          </a:effectLst>
                          <a:latin typeface="Franklin Gothic Medium" panose="020B0603020102020204" pitchFamily="34" charset="0"/>
                          <a:ea typeface="맑은 고딕" panose="020B0503020000020004" pitchFamily="50" charset="-127"/>
                        </a:rPr>
                        <a:t>.</a:t>
                      </a:r>
                      <a:r>
                        <a:rPr lang="en-US" altLang="ko-KR" sz="1600" b="1" i="0" u="none" strike="noStrike" dirty="0">
                          <a:solidFill>
                            <a:srgbClr val="C00000"/>
                          </a:solidFill>
                          <a:effectLst>
                            <a:outerShdw blurRad="38100" dist="38100" dir="2700000" algn="tl">
                              <a:srgbClr val="000000">
                                <a:alpha val="43137"/>
                              </a:srgbClr>
                            </a:outerShdw>
                          </a:effectLst>
                          <a:latin typeface="Franklin Gothic Medium" panose="020B0603020102020204" pitchFamily="34" charset="0"/>
                          <a:ea typeface="맑은 고딕" panose="020B0503020000020004" pitchFamily="50" charset="-127"/>
                        </a:rPr>
                        <a:t>651</a:t>
                      </a:r>
                    </a:p>
                  </a:txBody>
                  <a:tcPr marL="9525" marR="9525" marT="9525" marB="0" anchor="ctr"/>
                </a:tc>
                <a:tc>
                  <a:txBody>
                    <a:bodyPr/>
                    <a:lstStyle/>
                    <a:p>
                      <a:pPr algn="ctr" fontAlgn="ctr"/>
                      <a:r>
                        <a:rPr lang="en-US" altLang="ko-KR" sz="1600" b="1" i="0" u="none" strike="noStrike" dirty="0" smtClean="0">
                          <a:solidFill>
                            <a:srgbClr val="C00000"/>
                          </a:solidFill>
                          <a:effectLst>
                            <a:outerShdw blurRad="38100" dist="38100" dir="2700000" algn="tl">
                              <a:srgbClr val="000000">
                                <a:alpha val="43137"/>
                              </a:srgbClr>
                            </a:outerShdw>
                          </a:effectLst>
                          <a:latin typeface="Franklin Gothic Medium" panose="020B0603020102020204" pitchFamily="34" charset="0"/>
                          <a:ea typeface="맑은 고딕" panose="020B0503020000020004" pitchFamily="50" charset="-127"/>
                        </a:rPr>
                        <a:t>.</a:t>
                      </a:r>
                      <a:r>
                        <a:rPr lang="en-US" altLang="ko-KR" sz="1600" b="1" i="0" u="none" strike="noStrike" dirty="0">
                          <a:solidFill>
                            <a:srgbClr val="C00000"/>
                          </a:solidFill>
                          <a:effectLst>
                            <a:outerShdw blurRad="38100" dist="38100" dir="2700000" algn="tl">
                              <a:srgbClr val="000000">
                                <a:alpha val="43137"/>
                              </a:srgbClr>
                            </a:outerShdw>
                          </a:effectLst>
                          <a:latin typeface="Franklin Gothic Medium" panose="020B0603020102020204" pitchFamily="34" charset="0"/>
                          <a:ea typeface="맑은 고딕" panose="020B0503020000020004" pitchFamily="50" charset="-127"/>
                        </a:rPr>
                        <a:t>007</a:t>
                      </a:r>
                    </a:p>
                  </a:txBody>
                  <a:tcPr marL="9525" marR="9525" marT="9525" marB="0" anchor="ctr">
                    <a:lnR w="12700" cap="flat" cmpd="sng" algn="ctr">
                      <a:solidFill>
                        <a:schemeClr val="bg1">
                          <a:lumMod val="50000"/>
                        </a:schemeClr>
                      </a:solidFill>
                      <a:prstDash val="sysDot"/>
                      <a:round/>
                      <a:headEnd type="none" w="med" len="med"/>
                      <a:tailEnd type="none" w="med" len="med"/>
                    </a:lnR>
                  </a:tcPr>
                </a:tc>
                <a:tc>
                  <a:txBody>
                    <a:bodyPr/>
                    <a:lstStyle/>
                    <a:p>
                      <a:pPr algn="ctr" fontAlgn="t"/>
                      <a:r>
                        <a:rPr lang="en-US" altLang="ko-KR" sz="1600" b="0" i="0" u="none" strike="noStrike">
                          <a:solidFill>
                            <a:srgbClr val="000000"/>
                          </a:solidFill>
                          <a:effectLst/>
                          <a:latin typeface="Franklin Gothic Medium" panose="020B0603020102020204" pitchFamily="34" charset="0"/>
                          <a:ea typeface="Gulim" panose="020B0600000101010101" pitchFamily="50" charset="-127"/>
                        </a:rPr>
                        <a:t>-.067</a:t>
                      </a:r>
                    </a:p>
                  </a:txBody>
                  <a:tcPr marL="9525" marR="9525" marT="9525" marB="0" anchor="ctr">
                    <a:lnL w="12700" cap="flat" cmpd="sng" algn="ctr">
                      <a:solidFill>
                        <a:schemeClr val="bg1">
                          <a:lumMod val="50000"/>
                        </a:schemeClr>
                      </a:solidFill>
                      <a:prstDash val="sysDot"/>
                      <a:round/>
                      <a:headEnd type="none" w="med" len="med"/>
                      <a:tailEnd type="none" w="med" len="med"/>
                    </a:lnL>
                  </a:tcPr>
                </a:tc>
                <a:tc>
                  <a:txBody>
                    <a:bodyPr/>
                    <a:lstStyle/>
                    <a:p>
                      <a:pPr algn="ctr" fontAlgn="t"/>
                      <a:r>
                        <a:rPr lang="en-US" altLang="ko-KR" sz="1600" b="0" i="0" u="none" strike="noStrike">
                          <a:solidFill>
                            <a:srgbClr val="000000"/>
                          </a:solidFill>
                          <a:effectLst/>
                          <a:latin typeface="Franklin Gothic Medium" panose="020B0603020102020204" pitchFamily="34" charset="0"/>
                          <a:ea typeface="Gulim" panose="020B0600000101010101" pitchFamily="50" charset="-127"/>
                        </a:rPr>
                        <a:t>.068</a:t>
                      </a:r>
                    </a:p>
                  </a:txBody>
                  <a:tcPr marL="9525" marR="9525" marT="9525" marB="0" anchor="ctr"/>
                </a:tc>
                <a:tc>
                  <a:txBody>
                    <a:bodyPr/>
                    <a:lstStyle/>
                    <a:p>
                      <a:pPr algn="ctr" fontAlgn="t"/>
                      <a:r>
                        <a:rPr lang="en-US" altLang="ko-KR" sz="1600" b="0" i="0" u="none" strike="noStrike" dirty="0">
                          <a:solidFill>
                            <a:srgbClr val="000000"/>
                          </a:solidFill>
                          <a:effectLst/>
                          <a:latin typeface="Franklin Gothic Medium" panose="020B0603020102020204" pitchFamily="34" charset="0"/>
                          <a:ea typeface="Gulim" panose="020B0600000101010101" pitchFamily="50" charset="-127"/>
                        </a:rPr>
                        <a:t>.435</a:t>
                      </a:r>
                    </a:p>
                  </a:txBody>
                  <a:tcPr marL="9525" marR="9525" marT="9525" marB="0" anchor="ctr"/>
                </a:tc>
              </a:tr>
              <a:tr h="433151">
                <a:tc>
                  <a:txBody>
                    <a:bodyPr/>
                    <a:lstStyle/>
                    <a:p>
                      <a:pPr algn="l" fontAlgn="t"/>
                      <a:endParaRPr lang="ko-KR" altLang="en-US" sz="1600" b="1" i="0" u="none" strike="noStrike" dirty="0">
                        <a:solidFill>
                          <a:srgbClr val="C00000"/>
                        </a:solidFill>
                        <a:effectLst>
                          <a:outerShdw blurRad="38100" dist="38100" dir="2700000" algn="tl">
                            <a:srgbClr val="000000">
                              <a:alpha val="43137"/>
                            </a:srgbClr>
                          </a:outerShdw>
                        </a:effectLst>
                        <a:latin typeface="Franklin Gothic Medium Cond" pitchFamily="34" charset="0"/>
                      </a:endParaRPr>
                    </a:p>
                  </a:txBody>
                  <a:tcPr marL="9525" marR="9525" marT="9525" marB="0">
                    <a:lnR w="12700" cap="flat" cmpd="sng" algn="ctr">
                      <a:solidFill>
                        <a:schemeClr val="bg1">
                          <a:lumMod val="50000"/>
                        </a:schemeClr>
                      </a:solidFill>
                      <a:prstDash val="sysDot"/>
                      <a:round/>
                      <a:headEnd type="none" w="med" len="med"/>
                      <a:tailEnd type="none" w="med" len="med"/>
                    </a:lnR>
                  </a:tcPr>
                </a:tc>
                <a:tc gridSpan="3">
                  <a:txBody>
                    <a:bodyPr/>
                    <a:lstStyle/>
                    <a:p>
                      <a:pPr algn="ctr" fontAlgn="t"/>
                      <a:r>
                        <a:rPr lang="en-US" altLang="ko-KR" sz="1600" b="1" u="none" strike="noStrike" dirty="0" smtClean="0">
                          <a:effectLst>
                            <a:outerShdw blurRad="38100" dist="38100" dir="2700000" algn="tl">
                              <a:srgbClr val="000000">
                                <a:alpha val="43137"/>
                              </a:srgbClr>
                            </a:outerShdw>
                          </a:effectLst>
                          <a:latin typeface="Franklin Gothic Medium Cond" pitchFamily="34" charset="0"/>
                        </a:rPr>
                        <a:t>R²=0.099, F=3.447, p=0.003</a:t>
                      </a:r>
                      <a:endParaRPr lang="ko-KR" altLang="en-US" sz="1600" b="1" i="0" u="none" strike="noStrike" dirty="0">
                        <a:solidFill>
                          <a:srgbClr val="C00000"/>
                        </a:solidFill>
                        <a:effectLst>
                          <a:outerShdw blurRad="38100" dist="38100" dir="2700000" algn="tl">
                            <a:srgbClr val="000000">
                              <a:alpha val="43137"/>
                            </a:srgbClr>
                          </a:outerShdw>
                        </a:effectLst>
                        <a:latin typeface="Franklin Gothic Medium Cond" pitchFamily="34" charset="0"/>
                      </a:endParaRPr>
                    </a:p>
                  </a:txBody>
                  <a:tcPr marL="9525" marR="9525" marT="9525" marB="0" anchor="ctr">
                    <a:lnL w="12700" cap="flat" cmpd="sng" algn="ctr">
                      <a:solidFill>
                        <a:schemeClr val="bg1">
                          <a:lumMod val="50000"/>
                        </a:schemeClr>
                      </a:solidFill>
                      <a:prstDash val="sysDot"/>
                      <a:round/>
                      <a:headEnd type="none" w="med" len="med"/>
                      <a:tailEnd type="none" w="med" len="med"/>
                    </a:lnL>
                    <a:lnR w="12700" cap="flat" cmpd="sng" algn="ctr">
                      <a:solidFill>
                        <a:schemeClr val="bg1">
                          <a:lumMod val="50000"/>
                        </a:schemeClr>
                      </a:solidFill>
                      <a:prstDash val="sysDot"/>
                      <a:round/>
                      <a:headEnd type="none" w="med" len="med"/>
                      <a:tailEnd type="none" w="med" len="med"/>
                    </a:lnR>
                  </a:tcPr>
                </a:tc>
                <a:tc hMerge="1">
                  <a:txBody>
                    <a:bodyPr/>
                    <a:lstStyle/>
                    <a:p>
                      <a:pPr algn="l" fontAlgn="t"/>
                      <a:endParaRPr lang="ko-KR" altLang="en-US" sz="900" b="1" i="0" u="none" strike="noStrike" dirty="0">
                        <a:solidFill>
                          <a:srgbClr val="C00000"/>
                        </a:solidFill>
                        <a:effectLst>
                          <a:outerShdw blurRad="38100" dist="38100" dir="2700000" algn="tl">
                            <a:srgbClr val="000000">
                              <a:alpha val="43137"/>
                            </a:srgbClr>
                          </a:outerShdw>
                        </a:effectLst>
                        <a:latin typeface="Franklin Gothic Medium Cond" pitchFamily="34" charset="0"/>
                      </a:endParaRPr>
                    </a:p>
                  </a:txBody>
                  <a:tcPr marL="9525" marR="9525" marT="9525" marB="0"/>
                </a:tc>
                <a:tc hMerge="1">
                  <a:txBody>
                    <a:bodyPr/>
                    <a:lstStyle/>
                    <a:p>
                      <a:pPr algn="l" fontAlgn="t"/>
                      <a:endParaRPr lang="ko-KR" altLang="en-US" sz="900" b="1" i="0" u="none" strike="noStrike" dirty="0">
                        <a:solidFill>
                          <a:srgbClr val="C00000"/>
                        </a:solidFill>
                        <a:effectLst>
                          <a:outerShdw blurRad="38100" dist="38100" dir="2700000" algn="tl">
                            <a:srgbClr val="000000">
                              <a:alpha val="43137"/>
                            </a:srgbClr>
                          </a:outerShdw>
                        </a:effectLst>
                        <a:latin typeface="Franklin Gothic Medium Cond" pitchFamily="34" charset="0"/>
                      </a:endParaRPr>
                    </a:p>
                  </a:txBody>
                  <a:tcPr marL="9525" marR="9525" marT="9525" marB="0"/>
                </a:tc>
                <a:tc gridSpan="3">
                  <a:txBody>
                    <a:bodyPr/>
                    <a:lstStyle/>
                    <a:p>
                      <a:pPr marL="0" marR="0" indent="0" algn="ctr" defTabSz="914400" rtl="0" eaLnBrk="1" fontAlgn="t" latinLnBrk="1" hangingPunct="1">
                        <a:lnSpc>
                          <a:spcPct val="100000"/>
                        </a:lnSpc>
                        <a:spcBef>
                          <a:spcPts val="0"/>
                        </a:spcBef>
                        <a:spcAft>
                          <a:spcPts val="0"/>
                        </a:spcAft>
                        <a:buClrTx/>
                        <a:buSzTx/>
                        <a:buFontTx/>
                        <a:buNone/>
                        <a:tabLst/>
                        <a:defRPr/>
                      </a:pPr>
                      <a:r>
                        <a:rPr lang="en-US" altLang="ko-KR" sz="1600" b="1" dirty="0" smtClean="0">
                          <a:ln>
                            <a:solidFill>
                              <a:srgbClr val="7030A0">
                                <a:alpha val="0"/>
                              </a:srgbClr>
                            </a:solidFill>
                          </a:ln>
                          <a:effectLst>
                            <a:outerShdw blurRad="38100" dist="38100" dir="2700000" algn="tl">
                              <a:srgbClr val="000000">
                                <a:alpha val="43137"/>
                              </a:srgbClr>
                            </a:outerShdw>
                          </a:effectLst>
                          <a:latin typeface="Franklin Gothic Medium Cond" pitchFamily="34" charset="0"/>
                        </a:rPr>
                        <a:t>R²=0.048, F=2.110, p=0.056</a:t>
                      </a:r>
                      <a:endParaRPr lang="ko-KR" altLang="en-US" sz="1600" b="1" dirty="0" smtClean="0">
                        <a:ln>
                          <a:solidFill>
                            <a:srgbClr val="7030A0">
                              <a:alpha val="0"/>
                            </a:srgbClr>
                          </a:solidFill>
                        </a:ln>
                        <a:effectLst>
                          <a:outerShdw blurRad="38100" dist="38100" dir="2700000" algn="tl">
                            <a:srgbClr val="000000">
                              <a:alpha val="43137"/>
                            </a:srgbClr>
                          </a:outerShdw>
                        </a:effectLst>
                        <a:latin typeface="Franklin Gothic Medium Cond" pitchFamily="34" charset="0"/>
                        <a:ea typeface="Yoon 윤고딕 550_TT" pitchFamily="18" charset="-127"/>
                      </a:endParaRPr>
                    </a:p>
                  </a:txBody>
                  <a:tcPr marL="9525" marR="9525" marT="9525" marB="0" anchor="ctr">
                    <a:lnL w="12700" cap="flat" cmpd="sng" algn="ctr">
                      <a:solidFill>
                        <a:schemeClr val="bg1">
                          <a:lumMod val="50000"/>
                        </a:schemeClr>
                      </a:solidFill>
                      <a:prstDash val="sysDot"/>
                      <a:round/>
                      <a:headEnd type="none" w="med" len="med"/>
                      <a:tailEnd type="none" w="med" len="med"/>
                    </a:lnL>
                  </a:tcPr>
                </a:tc>
                <a:tc hMerge="1">
                  <a:txBody>
                    <a:bodyPr/>
                    <a:lstStyle/>
                    <a:p>
                      <a:pPr algn="l" fontAlgn="t"/>
                      <a:endParaRPr lang="ko-KR" altLang="en-US" sz="1100" b="1" i="0" u="none" strike="noStrike" dirty="0">
                        <a:solidFill>
                          <a:srgbClr val="C00000"/>
                        </a:solidFill>
                        <a:effectLst>
                          <a:outerShdw blurRad="38100" dist="38100" dir="2700000" algn="tl">
                            <a:srgbClr val="000000">
                              <a:alpha val="43137"/>
                            </a:srgbClr>
                          </a:outerShdw>
                        </a:effectLst>
                        <a:latin typeface="Franklin Gothic Medium Cond" pitchFamily="34" charset="0"/>
                      </a:endParaRPr>
                    </a:p>
                  </a:txBody>
                  <a:tcPr marL="9525" marR="9525" marT="9525" marB="0"/>
                </a:tc>
                <a:tc hMerge="1">
                  <a:txBody>
                    <a:bodyPr/>
                    <a:lstStyle/>
                    <a:p>
                      <a:pPr algn="l" fontAlgn="t"/>
                      <a:endParaRPr lang="ko-KR" altLang="en-US" sz="1100" b="1" i="0" u="none" strike="noStrike" dirty="0">
                        <a:solidFill>
                          <a:srgbClr val="C00000"/>
                        </a:solidFill>
                        <a:effectLst>
                          <a:outerShdw blurRad="38100" dist="38100" dir="2700000" algn="tl">
                            <a:srgbClr val="000000">
                              <a:alpha val="43137"/>
                            </a:srgbClr>
                          </a:outerShdw>
                        </a:effectLst>
                        <a:latin typeface="Franklin Gothic Medium Cond" pitchFamily="34" charset="0"/>
                      </a:endParaRPr>
                    </a:p>
                  </a:txBody>
                  <a:tcPr marL="9525" marR="9525" marT="9525" marB="0"/>
                </a:tc>
              </a:tr>
            </a:tbl>
          </a:graphicData>
        </a:graphic>
      </p:graphicFrame>
      <p:sp>
        <p:nvSpPr>
          <p:cNvPr id="12" name="TextBox 11"/>
          <p:cNvSpPr txBox="1"/>
          <p:nvPr/>
        </p:nvSpPr>
        <p:spPr>
          <a:xfrm>
            <a:off x="166688" y="265212"/>
            <a:ext cx="8797800" cy="646331"/>
          </a:xfrm>
          <a:prstGeom prst="rect">
            <a:avLst/>
          </a:prstGeom>
          <a:noFill/>
        </p:spPr>
        <p:txBody>
          <a:bodyPr wrap="square" rtlCol="0">
            <a:spAutoFit/>
          </a:bodyPr>
          <a:lstStyle/>
          <a:p>
            <a:r>
              <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rPr>
              <a:t>4. Factors </a:t>
            </a:r>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associated </a:t>
            </a:r>
            <a:r>
              <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rPr>
              <a:t>with Knowledge and </a:t>
            </a:r>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Attitude </a:t>
            </a:r>
            <a:endPar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endParaRPr>
          </a:p>
        </p:txBody>
      </p:sp>
    </p:spTree>
    <p:extLst>
      <p:ext uri="{BB962C8B-B14F-4D97-AF65-F5344CB8AC3E}">
        <p14:creationId xmlns:p14="http://schemas.microsoft.com/office/powerpoint/2010/main" val="42097965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 name="TextBox 358"/>
          <p:cNvSpPr txBox="1"/>
          <p:nvPr/>
        </p:nvSpPr>
        <p:spPr>
          <a:xfrm>
            <a:off x="251520" y="185653"/>
            <a:ext cx="8640960" cy="1015663"/>
          </a:xfrm>
          <a:prstGeom prst="rect">
            <a:avLst/>
          </a:prstGeom>
          <a:noFill/>
        </p:spPr>
        <p:txBody>
          <a:bodyPr wrap="square" rtlCol="0">
            <a:spAutoFit/>
          </a:bodyPr>
          <a:lstStyle/>
          <a:p>
            <a:pPr algn="ctr"/>
            <a:r>
              <a:rPr lang="en-US" altLang="ko-KR"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lin Gothic Demi Cond" pitchFamily="34" charset="0"/>
                <a:ea typeface="Yoon 윤고딕 550_TT" panose="02090603020101020101" pitchFamily="18" charset="-127"/>
                <a:cs typeface="Aharoni" panose="02010803020104030203" pitchFamily="2" charset="-79"/>
              </a:rPr>
              <a:t>IV</a:t>
            </a:r>
            <a:r>
              <a:rPr lang="en-US" altLang="ko-KR"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lin Gothic Demi Cond" pitchFamily="34" charset="0"/>
                <a:ea typeface="Yoon 윤고딕 550_TT" panose="02090603020101020101" pitchFamily="18" charset="-127"/>
                <a:cs typeface="Aharoni" panose="02010803020104030203" pitchFamily="2" charset="-79"/>
              </a:rPr>
              <a:t>. </a:t>
            </a:r>
            <a:r>
              <a:rPr lang="en-US" altLang="ko-KR"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lin Gothic Demi Cond" pitchFamily="34" charset="0"/>
                <a:ea typeface="Yoon 윤고딕 550_TT" panose="02090603020101020101" pitchFamily="18" charset="-127"/>
                <a:cs typeface="Aharoni" panose="02010803020104030203" pitchFamily="2" charset="-79"/>
              </a:rPr>
              <a:t>CONCLUSION</a:t>
            </a:r>
            <a:endParaRPr lang="en-US" altLang="ko-KR"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lin Gothic Demi Cond" pitchFamily="34" charset="0"/>
              <a:ea typeface="Yoon 윤고딕 550_TT" panose="02090603020101020101" pitchFamily="18" charset="-127"/>
              <a:cs typeface="Aharoni" panose="02010803020104030203" pitchFamily="2" charset="-79"/>
            </a:endParaRPr>
          </a:p>
        </p:txBody>
      </p:sp>
      <p:sp>
        <p:nvSpPr>
          <p:cNvPr id="2" name="슬라이드 번호 개체 틀 1"/>
          <p:cNvSpPr>
            <a:spLocks noGrp="1"/>
          </p:cNvSpPr>
          <p:nvPr>
            <p:ph type="sldNum" sz="quarter" idx="4"/>
          </p:nvPr>
        </p:nvSpPr>
        <p:spPr/>
        <p:txBody>
          <a:bodyPr/>
          <a:lstStyle/>
          <a:p>
            <a:fld id="{1B344671-985F-4861-AF6F-B306B248102D}" type="slidenum">
              <a:rPr lang="ko-KR" altLang="en-US" smtClean="0"/>
              <a:t>19</a:t>
            </a:fld>
            <a:endParaRPr lang="ko-KR" altLang="en-US"/>
          </a:p>
        </p:txBody>
      </p:sp>
      <p:sp>
        <p:nvSpPr>
          <p:cNvPr id="4" name="TextBox 3"/>
          <p:cNvSpPr txBox="1"/>
          <p:nvPr/>
        </p:nvSpPr>
        <p:spPr>
          <a:xfrm>
            <a:off x="166688" y="769268"/>
            <a:ext cx="8437760" cy="4401205"/>
          </a:xfrm>
          <a:prstGeom prst="rect">
            <a:avLst/>
          </a:prstGeom>
          <a:noFill/>
        </p:spPr>
        <p:txBody>
          <a:bodyPr wrap="square" rtlCol="0">
            <a:spAutoFit/>
          </a:bodyPr>
          <a:lstStyle/>
          <a:p>
            <a:pPr algn="just"/>
            <a:endParaRPr lang="en-US" altLang="ko-KR" sz="2800" b="1" dirty="0" smtClean="0">
              <a:ln>
                <a:solidFill>
                  <a:srgbClr val="7030A0">
                    <a:alpha val="0"/>
                  </a:srgbClr>
                </a:solidFill>
              </a:ln>
              <a:solidFill>
                <a:srgbClr val="7030A0"/>
              </a:solidFill>
              <a:latin typeface="Franklin Gothic Medium Cond" pitchFamily="34" charset="0"/>
              <a:ea typeface="Yoon 윤고딕 550_TT" pitchFamily="18" charset="-127"/>
            </a:endParaRPr>
          </a:p>
          <a:p>
            <a:pPr marL="571500" indent="-571500" algn="just">
              <a:buClr>
                <a:srgbClr val="92D050"/>
              </a:buClr>
              <a:buFont typeface="Wingdings" pitchFamily="2" charset="2"/>
              <a:buChar char="§"/>
            </a:pPr>
            <a:r>
              <a:rPr lang="en-US" altLang="ko-KR" sz="2800" b="1" dirty="0">
                <a:ln>
                  <a:solidFill>
                    <a:srgbClr val="7030A0">
                      <a:alpha val="0"/>
                    </a:srgbClr>
                  </a:solidFill>
                </a:ln>
                <a:solidFill>
                  <a:srgbClr val="7030A0"/>
                </a:solidFill>
                <a:latin typeface="Franklin Gothic Medium Cond" pitchFamily="34" charset="0"/>
                <a:ea typeface="Yoon 윤고딕 550_TT" pitchFamily="18" charset="-127"/>
              </a:rPr>
              <a:t>Individual characteristics and participate in prenatal education are critical for the success of preparing nulliparous women as a new mother</a:t>
            </a:r>
            <a:r>
              <a:rPr lang="en-US" altLang="ko-KR" sz="2800" b="1" dirty="0" smtClean="0">
                <a:ln>
                  <a:solidFill>
                    <a:srgbClr val="7030A0">
                      <a:alpha val="0"/>
                    </a:srgbClr>
                  </a:solidFill>
                </a:ln>
                <a:solidFill>
                  <a:srgbClr val="7030A0"/>
                </a:solidFill>
                <a:latin typeface="Franklin Gothic Medium Cond" pitchFamily="34" charset="0"/>
                <a:ea typeface="Yoon 윤고딕 550_TT" pitchFamily="18" charset="-127"/>
              </a:rPr>
              <a:t>.</a:t>
            </a:r>
          </a:p>
          <a:p>
            <a:pPr algn="just">
              <a:buClr>
                <a:srgbClr val="92D050"/>
              </a:buClr>
            </a:pPr>
            <a:endParaRPr lang="en-US" altLang="ko-KR" sz="2800" b="1" dirty="0" smtClean="0">
              <a:ln>
                <a:solidFill>
                  <a:srgbClr val="7030A0">
                    <a:alpha val="0"/>
                  </a:srgbClr>
                </a:solidFill>
              </a:ln>
              <a:solidFill>
                <a:srgbClr val="7030A0"/>
              </a:solidFill>
              <a:latin typeface="Franklin Gothic Medium Cond" pitchFamily="34" charset="0"/>
              <a:ea typeface="Yoon 윤고딕 550_TT" pitchFamily="18" charset="-127"/>
            </a:endParaRPr>
          </a:p>
          <a:p>
            <a:pPr marL="571500" indent="-571500" algn="just">
              <a:buClr>
                <a:srgbClr val="92D050"/>
              </a:buClr>
              <a:buFont typeface="Wingdings" pitchFamily="2" charset="2"/>
              <a:buChar char="§"/>
            </a:pPr>
            <a:r>
              <a:rPr lang="en-US" altLang="ko-KR" sz="2800" b="1" dirty="0" smtClean="0">
                <a:ln>
                  <a:solidFill>
                    <a:srgbClr val="7030A0">
                      <a:alpha val="0"/>
                    </a:srgbClr>
                  </a:solidFill>
                </a:ln>
                <a:solidFill>
                  <a:srgbClr val="7030A0"/>
                </a:solidFill>
                <a:latin typeface="Franklin Gothic Medium Cond" pitchFamily="34" charset="0"/>
                <a:ea typeface="Yoon 윤고딕 550_TT" pitchFamily="18" charset="-127"/>
              </a:rPr>
              <a:t>The </a:t>
            </a:r>
            <a:r>
              <a:rPr lang="en-US" altLang="ko-KR" sz="2800" b="1" dirty="0">
                <a:ln>
                  <a:solidFill>
                    <a:srgbClr val="7030A0">
                      <a:alpha val="0"/>
                    </a:srgbClr>
                  </a:solidFill>
                </a:ln>
                <a:solidFill>
                  <a:srgbClr val="7030A0"/>
                </a:solidFill>
                <a:latin typeface="Franklin Gothic Medium Cond" pitchFamily="34" charset="0"/>
                <a:ea typeface="Yoon 윤고딕 550_TT" pitchFamily="18" charset="-127"/>
              </a:rPr>
              <a:t>findings of this study suggest that nurses and physicians should emphasize the importance of prenatal education and should establish strategies to improve participation in prenatal education especially for working pregnant women.</a:t>
            </a:r>
            <a:endParaRPr lang="en-US" altLang="ko-KR" sz="2800" b="1" dirty="0" smtClean="0">
              <a:ln>
                <a:solidFill>
                  <a:srgbClr val="7030A0">
                    <a:alpha val="0"/>
                  </a:srgbClr>
                </a:solidFill>
              </a:ln>
              <a:solidFill>
                <a:srgbClr val="7030A0"/>
              </a:solidFill>
              <a:latin typeface="Franklin Gothic Medium Cond" pitchFamily="34" charset="0"/>
              <a:ea typeface="Yoon 윤고딕 550_TT" pitchFamily="18" charset="-127"/>
            </a:endParaRPr>
          </a:p>
        </p:txBody>
      </p:sp>
    </p:spTree>
    <p:extLst>
      <p:ext uri="{BB962C8B-B14F-4D97-AF65-F5344CB8AC3E}">
        <p14:creationId xmlns:p14="http://schemas.microsoft.com/office/powerpoint/2010/main" val="33952466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 name="TextBox 358"/>
          <p:cNvSpPr txBox="1"/>
          <p:nvPr/>
        </p:nvSpPr>
        <p:spPr>
          <a:xfrm>
            <a:off x="251520" y="49188"/>
            <a:ext cx="8640960" cy="923330"/>
          </a:xfrm>
          <a:prstGeom prst="rect">
            <a:avLst/>
          </a:prstGeom>
          <a:noFill/>
        </p:spPr>
        <p:txBody>
          <a:bodyPr wrap="square" rtlCol="0">
            <a:spAutoFit/>
          </a:bodyPr>
          <a:lstStyle/>
          <a:p>
            <a:r>
              <a:rPr lang="en-US" altLang="ko-KR" sz="5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lin Gothic Demi Cond" pitchFamily="34" charset="0"/>
                <a:ea typeface="Yoon 윤고딕 550_TT" panose="02090603020101020101" pitchFamily="18" charset="-127"/>
                <a:cs typeface="Aharoni" panose="02010803020104030203" pitchFamily="2" charset="-79"/>
              </a:rPr>
              <a:t>Contents</a:t>
            </a:r>
            <a:endParaRPr lang="en-US" altLang="ko-KR" sz="5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lin Gothic Demi Cond" pitchFamily="34" charset="0"/>
              <a:ea typeface="Yoon 윤고딕 550_TT" panose="02090603020101020101" pitchFamily="18" charset="-127"/>
              <a:cs typeface="Aharoni" panose="02010803020104030203" pitchFamily="2" charset="-79"/>
            </a:endParaRPr>
          </a:p>
        </p:txBody>
      </p:sp>
      <p:sp>
        <p:nvSpPr>
          <p:cNvPr id="23" name="TextBox 22"/>
          <p:cNvSpPr txBox="1"/>
          <p:nvPr/>
        </p:nvSpPr>
        <p:spPr>
          <a:xfrm>
            <a:off x="3419872" y="193204"/>
            <a:ext cx="5472608" cy="5632311"/>
          </a:xfrm>
          <a:prstGeom prst="rect">
            <a:avLst/>
          </a:prstGeom>
          <a:noFill/>
        </p:spPr>
        <p:txBody>
          <a:bodyPr wrap="square" rtlCol="0">
            <a:spAutoFit/>
          </a:bodyPr>
          <a:lstStyle/>
          <a:p>
            <a:r>
              <a:rPr lang="en-US" altLang="ko-KR" sz="2400" b="1" dirty="0" smtClean="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I</a:t>
            </a:r>
            <a:r>
              <a:rPr lang="en-US" altLang="ko-KR" sz="2400" b="1" dirty="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 INTRODUCTION</a:t>
            </a:r>
          </a:p>
          <a:p>
            <a:r>
              <a:rPr lang="en-US" altLang="ko-KR" sz="2400" b="1" dirty="0" smtClean="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   1. Statement </a:t>
            </a:r>
            <a:r>
              <a:rPr lang="en-US" altLang="ko-KR" sz="2400" b="1" dirty="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of the Problem</a:t>
            </a:r>
          </a:p>
          <a:p>
            <a:r>
              <a:rPr lang="en-US" altLang="ko-KR" sz="2400" b="1" dirty="0" smtClean="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   2. Purpose </a:t>
            </a:r>
            <a:r>
              <a:rPr lang="en-US" altLang="ko-KR" sz="2400" b="1" dirty="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of the Study</a:t>
            </a:r>
          </a:p>
          <a:p>
            <a:endParaRPr lang="en-US" altLang="ko-KR" sz="2000" b="1" dirty="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endParaRPr>
          </a:p>
          <a:p>
            <a:r>
              <a:rPr lang="en-US" altLang="ko-KR" sz="2400" b="1" dirty="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II. METHODS</a:t>
            </a:r>
          </a:p>
          <a:p>
            <a:r>
              <a:rPr lang="en-US" altLang="ko-KR" sz="2400" b="1" dirty="0" smtClean="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   1. Design</a:t>
            </a:r>
            <a:endParaRPr lang="en-US" altLang="ko-KR" sz="2400" b="1" dirty="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endParaRPr>
          </a:p>
          <a:p>
            <a:r>
              <a:rPr lang="en-US" altLang="ko-KR" sz="2400" b="1" dirty="0" smtClean="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   2. Population </a:t>
            </a:r>
            <a:r>
              <a:rPr lang="en-US" altLang="ko-KR" sz="2400" b="1" dirty="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and Sample</a:t>
            </a:r>
          </a:p>
          <a:p>
            <a:r>
              <a:rPr lang="en-US" altLang="ko-KR" sz="2400" b="1" dirty="0" smtClean="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   3. Procedures </a:t>
            </a:r>
            <a:r>
              <a:rPr lang="en-US" altLang="ko-KR" sz="2400" b="1" dirty="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for Data Collection</a:t>
            </a:r>
          </a:p>
          <a:p>
            <a:r>
              <a:rPr lang="en-US" altLang="ko-KR" sz="2400" b="1" dirty="0" smtClean="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   4. </a:t>
            </a:r>
            <a:r>
              <a:rPr lang="en-US" altLang="ko-KR" sz="2400" b="1" dirty="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Measurements</a:t>
            </a:r>
            <a:endParaRPr lang="en-US" altLang="ko-KR" sz="2400" b="1" dirty="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endParaRPr>
          </a:p>
          <a:p>
            <a:r>
              <a:rPr lang="en-US" altLang="ko-KR" sz="2400" b="1" dirty="0" smtClean="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   5. Human </a:t>
            </a:r>
            <a:r>
              <a:rPr lang="en-US" altLang="ko-KR" sz="2400" b="1" dirty="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Subjects and Consent Process</a:t>
            </a:r>
          </a:p>
          <a:p>
            <a:r>
              <a:rPr lang="en-US" altLang="ko-KR" sz="2400" b="1" dirty="0" smtClean="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   6. Data </a:t>
            </a:r>
            <a:r>
              <a:rPr lang="en-US" altLang="ko-KR" sz="2400" b="1" dirty="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Management and Analysis</a:t>
            </a:r>
          </a:p>
          <a:p>
            <a:endParaRPr lang="en-US" altLang="ko-KR" sz="2000" b="1" dirty="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endParaRPr>
          </a:p>
          <a:p>
            <a:r>
              <a:rPr lang="en-US" altLang="ko-KR" sz="2400" b="1" dirty="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III. RESULTS</a:t>
            </a:r>
          </a:p>
          <a:p>
            <a:endParaRPr lang="en-US" altLang="ko-KR" sz="2000" b="1" dirty="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endParaRPr>
          </a:p>
          <a:p>
            <a:r>
              <a:rPr lang="en-US" altLang="ko-KR" sz="2400" b="1" dirty="0" smtClean="0">
                <a:ln>
                  <a:solidFill>
                    <a:schemeClr val="bg1">
                      <a:alpha val="0"/>
                    </a:schemeClr>
                  </a:solidFill>
                </a:ln>
                <a:solidFill>
                  <a:srgbClr val="7030A0"/>
                </a:solidFill>
                <a:latin typeface="Franklin Gothic Demi Cond" pitchFamily="34" charset="0"/>
                <a:ea typeface="Yoon 윤고딕 550_TT" panose="02090603020101020101" pitchFamily="18" charset="-127"/>
                <a:cs typeface="Aharoni" panose="02010803020104030203" pitchFamily="2" charset="-79"/>
              </a:rPr>
              <a:t>IV. CONCLUSION</a:t>
            </a:r>
          </a:p>
        </p:txBody>
      </p:sp>
    </p:spTree>
    <p:extLst>
      <p:ext uri="{BB962C8B-B14F-4D97-AF65-F5344CB8AC3E}">
        <p14:creationId xmlns:p14="http://schemas.microsoft.com/office/powerpoint/2010/main" val="262276825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 name="TextBox 358"/>
          <p:cNvSpPr txBox="1"/>
          <p:nvPr/>
        </p:nvSpPr>
        <p:spPr>
          <a:xfrm>
            <a:off x="251520" y="185653"/>
            <a:ext cx="8640960" cy="1015663"/>
          </a:xfrm>
          <a:prstGeom prst="rect">
            <a:avLst/>
          </a:prstGeom>
          <a:noFill/>
        </p:spPr>
        <p:txBody>
          <a:bodyPr wrap="square" rtlCol="0">
            <a:spAutoFit/>
          </a:bodyPr>
          <a:lstStyle/>
          <a:p>
            <a:pPr algn="ctr"/>
            <a:r>
              <a:rPr lang="en-US" altLang="ko-KR" sz="6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lin Gothic Demi Cond" pitchFamily="34" charset="0"/>
                <a:ea typeface="Yoon 윤고딕 550_TT" panose="02090603020101020101" pitchFamily="18" charset="-127"/>
                <a:cs typeface="Aharoni" panose="02010803020104030203" pitchFamily="2" charset="-79"/>
              </a:rPr>
              <a:t>reference</a:t>
            </a:r>
            <a:endParaRPr lang="en-US" altLang="ko-KR" sz="6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lin Gothic Demi Cond" pitchFamily="34" charset="0"/>
              <a:ea typeface="Yoon 윤고딕 550_TT" panose="02090603020101020101" pitchFamily="18" charset="-127"/>
              <a:cs typeface="Aharoni" panose="02010803020104030203" pitchFamily="2" charset="-79"/>
            </a:endParaRPr>
          </a:p>
        </p:txBody>
      </p:sp>
      <p:sp>
        <p:nvSpPr>
          <p:cNvPr id="2" name="슬라이드 번호 개체 틀 1"/>
          <p:cNvSpPr>
            <a:spLocks noGrp="1"/>
          </p:cNvSpPr>
          <p:nvPr>
            <p:ph type="sldNum" sz="quarter" idx="4"/>
          </p:nvPr>
        </p:nvSpPr>
        <p:spPr/>
        <p:txBody>
          <a:bodyPr/>
          <a:lstStyle/>
          <a:p>
            <a:fld id="{1B344671-985F-4861-AF6F-B306B248102D}" type="slidenum">
              <a:rPr lang="ko-KR" altLang="en-US" smtClean="0"/>
              <a:t>20</a:t>
            </a:fld>
            <a:endParaRPr lang="ko-KR" altLang="en-US"/>
          </a:p>
        </p:txBody>
      </p:sp>
      <p:sp>
        <p:nvSpPr>
          <p:cNvPr id="4" name="TextBox 3"/>
          <p:cNvSpPr txBox="1"/>
          <p:nvPr/>
        </p:nvSpPr>
        <p:spPr>
          <a:xfrm>
            <a:off x="166688" y="1119430"/>
            <a:ext cx="8437760" cy="3970318"/>
          </a:xfrm>
          <a:prstGeom prst="rect">
            <a:avLst/>
          </a:prstGeom>
          <a:noFill/>
        </p:spPr>
        <p:txBody>
          <a:bodyPr wrap="square" rtlCol="0">
            <a:spAutoFit/>
          </a:bodyPr>
          <a:lstStyle/>
          <a:p>
            <a:pPr algn="just"/>
            <a:endParaRPr lang="en-US" altLang="ko-KR" b="1" dirty="0" smtClean="0">
              <a:ln>
                <a:solidFill>
                  <a:srgbClr val="7030A0">
                    <a:alpha val="0"/>
                  </a:srgbClr>
                </a:solidFill>
              </a:ln>
              <a:solidFill>
                <a:srgbClr val="7030A0"/>
              </a:solidFill>
              <a:latin typeface="Franklin Gothic Medium Cond" pitchFamily="34" charset="0"/>
              <a:ea typeface="Yoon 윤고딕 550_TT" pitchFamily="18" charset="-127"/>
            </a:endParaRPr>
          </a:p>
          <a:p>
            <a:pPr marL="571500" indent="-571500" algn="just">
              <a:buClr>
                <a:srgbClr val="92D050"/>
              </a:buClr>
              <a:buFont typeface="Wingdings" pitchFamily="2" charset="2"/>
              <a:buChar char="§"/>
            </a:pPr>
            <a:r>
              <a:rPr lang="en-US" altLang="ko-KR" b="1" dirty="0" smtClean="0">
                <a:ln>
                  <a:solidFill>
                    <a:srgbClr val="7030A0">
                      <a:alpha val="0"/>
                    </a:srgbClr>
                  </a:solidFill>
                </a:ln>
                <a:solidFill>
                  <a:srgbClr val="7030A0"/>
                </a:solidFill>
                <a:latin typeface="Franklin Gothic Medium Cond" pitchFamily="34" charset="0"/>
                <a:ea typeface="Yoon 윤고딕 550_TT" pitchFamily="18" charset="-127"/>
              </a:rPr>
              <a:t>Buckley</a:t>
            </a:r>
            <a:r>
              <a:rPr lang="en-US" altLang="ko-KR" b="1" dirty="0">
                <a:ln>
                  <a:solidFill>
                    <a:srgbClr val="7030A0">
                      <a:alpha val="0"/>
                    </a:srgbClr>
                  </a:solidFill>
                </a:ln>
                <a:solidFill>
                  <a:srgbClr val="7030A0"/>
                </a:solidFill>
                <a:latin typeface="Franklin Gothic Medium Cond" pitchFamily="34" charset="0"/>
                <a:ea typeface="Yoon 윤고딕 550_TT" pitchFamily="18" charset="-127"/>
              </a:rPr>
              <a:t>, S. J., Buckley, S., &amp; Gaskin, M. I. (2009). Gentle birth, gentle mothering: a doctor's guide to </a:t>
            </a:r>
            <a:r>
              <a:rPr lang="en-US" altLang="ko-KR" b="1" dirty="0" err="1">
                <a:ln>
                  <a:solidFill>
                    <a:srgbClr val="7030A0">
                      <a:alpha val="0"/>
                    </a:srgbClr>
                  </a:solidFill>
                </a:ln>
                <a:solidFill>
                  <a:srgbClr val="7030A0"/>
                </a:solidFill>
                <a:latin typeface="Franklin Gothic Medium Cond" pitchFamily="34" charset="0"/>
                <a:ea typeface="Yoon 윤고딕 550_TT" pitchFamily="18" charset="-127"/>
              </a:rPr>
              <a:t>nNatural</a:t>
            </a:r>
            <a:r>
              <a:rPr lang="en-US" altLang="ko-KR" b="1" dirty="0">
                <a:ln>
                  <a:solidFill>
                    <a:srgbClr val="7030A0">
                      <a:alpha val="0"/>
                    </a:srgbClr>
                  </a:solidFill>
                </a:ln>
                <a:solidFill>
                  <a:srgbClr val="7030A0"/>
                </a:solidFill>
                <a:latin typeface="Franklin Gothic Medium Cond" pitchFamily="34" charset="0"/>
                <a:ea typeface="Yoon 윤고딕 550_TT" pitchFamily="18" charset="-127"/>
              </a:rPr>
              <a:t> childbirth and gentle early parenting choices. </a:t>
            </a:r>
            <a:r>
              <a:rPr lang="en-US" altLang="ko-KR" b="1" i="1" dirty="0">
                <a:ln>
                  <a:solidFill>
                    <a:srgbClr val="7030A0">
                      <a:alpha val="0"/>
                    </a:srgbClr>
                  </a:solidFill>
                </a:ln>
                <a:solidFill>
                  <a:srgbClr val="7030A0"/>
                </a:solidFill>
                <a:latin typeface="Franklin Gothic Medium Cond" pitchFamily="34" charset="0"/>
                <a:ea typeface="Yoon 윤고딕 550_TT" pitchFamily="18" charset="-127"/>
              </a:rPr>
              <a:t>Ten Speed Press, 36</a:t>
            </a:r>
            <a:r>
              <a:rPr lang="en-US" altLang="ko-KR" b="1" dirty="0">
                <a:ln>
                  <a:solidFill>
                    <a:srgbClr val="7030A0">
                      <a:alpha val="0"/>
                    </a:srgbClr>
                  </a:solidFill>
                </a:ln>
                <a:solidFill>
                  <a:srgbClr val="7030A0"/>
                </a:solidFill>
                <a:latin typeface="Franklin Gothic Medium Cond" pitchFamily="34" charset="0"/>
                <a:ea typeface="Yoon 윤고딕 550_TT" pitchFamily="18" charset="-127"/>
              </a:rPr>
              <a:t>(3), 264-265</a:t>
            </a:r>
            <a:r>
              <a:rPr lang="en-US" altLang="ko-KR" b="1" dirty="0" smtClean="0">
                <a:ln>
                  <a:solidFill>
                    <a:srgbClr val="7030A0">
                      <a:alpha val="0"/>
                    </a:srgbClr>
                  </a:solidFill>
                </a:ln>
                <a:solidFill>
                  <a:srgbClr val="7030A0"/>
                </a:solidFill>
                <a:latin typeface="Franklin Gothic Medium Cond" pitchFamily="34" charset="0"/>
                <a:ea typeface="Yoon 윤고딕 550_TT" pitchFamily="18" charset="-127"/>
              </a:rPr>
              <a:t>.</a:t>
            </a:r>
          </a:p>
          <a:p>
            <a:pPr marL="571500" indent="-571500" algn="just">
              <a:buClr>
                <a:srgbClr val="92D050"/>
              </a:buClr>
              <a:buFont typeface="Wingdings" pitchFamily="2" charset="2"/>
              <a:buChar char="§"/>
            </a:pPr>
            <a:r>
              <a:rPr lang="en-US" altLang="ko-KR" b="1" dirty="0">
                <a:ln>
                  <a:solidFill>
                    <a:srgbClr val="7030A0">
                      <a:alpha val="0"/>
                    </a:srgbClr>
                  </a:solidFill>
                </a:ln>
                <a:solidFill>
                  <a:srgbClr val="7030A0"/>
                </a:solidFill>
                <a:latin typeface="Franklin Gothic Medium Cond" pitchFamily="34" charset="0"/>
                <a:ea typeface="Yoon 윤고딕 550_TT" pitchFamily="18" charset="-127"/>
              </a:rPr>
              <a:t>Hwang, </a:t>
            </a:r>
            <a:r>
              <a:rPr lang="en-US" altLang="ko-KR" b="1" dirty="0" smtClean="0">
                <a:ln>
                  <a:solidFill>
                    <a:srgbClr val="7030A0">
                      <a:alpha val="0"/>
                    </a:srgbClr>
                  </a:solidFill>
                </a:ln>
                <a:solidFill>
                  <a:srgbClr val="7030A0"/>
                </a:solidFill>
                <a:latin typeface="Franklin Gothic Medium Cond" pitchFamily="34" charset="0"/>
                <a:ea typeface="Yoon 윤고딕 550_TT" pitchFamily="18" charset="-127"/>
              </a:rPr>
              <a:t>N., M</a:t>
            </a:r>
            <a:r>
              <a:rPr lang="en-US" altLang="ko-KR" b="1" dirty="0">
                <a:ln>
                  <a:solidFill>
                    <a:srgbClr val="7030A0">
                      <a:alpha val="0"/>
                    </a:srgbClr>
                  </a:solidFill>
                </a:ln>
                <a:solidFill>
                  <a:srgbClr val="7030A0"/>
                </a:solidFill>
                <a:latin typeface="Franklin Gothic Medium Cond" pitchFamily="34" charset="0"/>
                <a:ea typeface="Yoon 윤고딕 550_TT" pitchFamily="18" charset="-127"/>
              </a:rPr>
              <a:t>. (2010). The necessity for establishing a public prenatal health promotion and education system. </a:t>
            </a:r>
            <a:r>
              <a:rPr lang="en-US" altLang="ko-KR" b="1" i="1" dirty="0">
                <a:ln>
                  <a:solidFill>
                    <a:srgbClr val="7030A0">
                      <a:alpha val="0"/>
                    </a:srgbClr>
                  </a:solidFill>
                </a:ln>
                <a:solidFill>
                  <a:srgbClr val="7030A0"/>
                </a:solidFill>
                <a:latin typeface="Franklin Gothic Medium Cond" pitchFamily="34" charset="0"/>
                <a:ea typeface="Yoon 윤고딕 550_TT" pitchFamily="18" charset="-127"/>
              </a:rPr>
              <a:t>Health </a:t>
            </a:r>
            <a:r>
              <a:rPr lang="en-US" altLang="ko-KR" b="1" i="1" dirty="0" err="1">
                <a:ln>
                  <a:solidFill>
                    <a:srgbClr val="7030A0">
                      <a:alpha val="0"/>
                    </a:srgbClr>
                  </a:solidFill>
                </a:ln>
                <a:solidFill>
                  <a:srgbClr val="7030A0"/>
                </a:solidFill>
                <a:latin typeface="Franklin Gothic Medium Cond" pitchFamily="34" charset="0"/>
                <a:ea typeface="Yoon 윤고딕 550_TT" pitchFamily="18" charset="-127"/>
              </a:rPr>
              <a:t>Welf</a:t>
            </a:r>
            <a:r>
              <a:rPr lang="en-US" altLang="ko-KR" b="1" i="1" dirty="0">
                <a:ln>
                  <a:solidFill>
                    <a:srgbClr val="7030A0">
                      <a:alpha val="0"/>
                    </a:srgbClr>
                  </a:solidFill>
                </a:ln>
                <a:solidFill>
                  <a:srgbClr val="7030A0"/>
                </a:solidFill>
                <a:latin typeface="Franklin Gothic Medium Cond" pitchFamily="34" charset="0"/>
                <a:ea typeface="Yoon 윤고딕 550_TT" pitchFamily="18" charset="-127"/>
              </a:rPr>
              <a:t> Policy Forum, 163</a:t>
            </a:r>
            <a:r>
              <a:rPr lang="en-US" altLang="ko-KR" b="1" dirty="0">
                <a:ln>
                  <a:solidFill>
                    <a:srgbClr val="7030A0">
                      <a:alpha val="0"/>
                    </a:srgbClr>
                  </a:solidFill>
                </a:ln>
                <a:solidFill>
                  <a:srgbClr val="7030A0"/>
                </a:solidFill>
                <a:latin typeface="Franklin Gothic Medium Cond" pitchFamily="34" charset="0"/>
                <a:ea typeface="Yoon 윤고딕 550_TT" pitchFamily="18" charset="-127"/>
              </a:rPr>
              <a:t>, 50–64</a:t>
            </a:r>
            <a:r>
              <a:rPr lang="en-US" altLang="ko-KR" b="1" dirty="0" smtClean="0">
                <a:ln>
                  <a:solidFill>
                    <a:srgbClr val="7030A0">
                      <a:alpha val="0"/>
                    </a:srgbClr>
                  </a:solidFill>
                </a:ln>
                <a:solidFill>
                  <a:srgbClr val="7030A0"/>
                </a:solidFill>
                <a:latin typeface="Franklin Gothic Medium Cond" pitchFamily="34" charset="0"/>
                <a:ea typeface="Yoon 윤고딕 550_TT" pitchFamily="18" charset="-127"/>
              </a:rPr>
              <a:t>.</a:t>
            </a:r>
          </a:p>
          <a:p>
            <a:pPr marL="571500" indent="-571500" algn="just">
              <a:buClr>
                <a:srgbClr val="92D050"/>
              </a:buClr>
              <a:buFont typeface="Wingdings" pitchFamily="2" charset="2"/>
              <a:buChar char="§"/>
            </a:pPr>
            <a:r>
              <a:rPr lang="en-US" altLang="ko-KR" b="1" dirty="0">
                <a:ln>
                  <a:solidFill>
                    <a:srgbClr val="7030A0">
                      <a:alpha val="0"/>
                    </a:srgbClr>
                  </a:solidFill>
                </a:ln>
                <a:solidFill>
                  <a:srgbClr val="7030A0"/>
                </a:solidFill>
                <a:latin typeface="Franklin Gothic Medium Cond" pitchFamily="34" charset="0"/>
                <a:ea typeface="Yoon 윤고딕 550_TT" pitchFamily="18" charset="-127"/>
              </a:rPr>
              <a:t>Jung, </a:t>
            </a:r>
            <a:r>
              <a:rPr lang="en-US" altLang="ko-KR" b="1" dirty="0" smtClean="0">
                <a:ln>
                  <a:solidFill>
                    <a:srgbClr val="7030A0">
                      <a:alpha val="0"/>
                    </a:srgbClr>
                  </a:solidFill>
                </a:ln>
                <a:solidFill>
                  <a:srgbClr val="7030A0"/>
                </a:solidFill>
                <a:latin typeface="Franklin Gothic Medium Cond" pitchFamily="34" charset="0"/>
                <a:ea typeface="Yoon 윤고딕 550_TT" pitchFamily="18" charset="-127"/>
              </a:rPr>
              <a:t>S., S.,&amp; Jung, </a:t>
            </a:r>
            <a:r>
              <a:rPr lang="en-US" altLang="ko-KR" b="1" dirty="0">
                <a:ln>
                  <a:solidFill>
                    <a:srgbClr val="7030A0">
                      <a:alpha val="0"/>
                    </a:srgbClr>
                  </a:solidFill>
                </a:ln>
                <a:solidFill>
                  <a:srgbClr val="7030A0"/>
                </a:solidFill>
                <a:latin typeface="Franklin Gothic Medium Cond" pitchFamily="34" charset="0"/>
                <a:ea typeface="Yoon 윤고딕 550_TT" pitchFamily="18" charset="-127"/>
              </a:rPr>
              <a:t>K</a:t>
            </a:r>
            <a:r>
              <a:rPr lang="en-US" altLang="ko-KR" b="1" dirty="0" smtClean="0">
                <a:ln>
                  <a:solidFill>
                    <a:srgbClr val="7030A0">
                      <a:alpha val="0"/>
                    </a:srgbClr>
                  </a:solidFill>
                </a:ln>
                <a:solidFill>
                  <a:srgbClr val="7030A0"/>
                </a:solidFill>
                <a:latin typeface="Franklin Gothic Medium Cond" pitchFamily="34" charset="0"/>
                <a:ea typeface="Yoon 윤고딕 550_TT" pitchFamily="18" charset="-127"/>
              </a:rPr>
              <a:t>., H. (</a:t>
            </a:r>
            <a:r>
              <a:rPr lang="en-US" altLang="ko-KR" b="1" dirty="0">
                <a:ln>
                  <a:solidFill>
                    <a:srgbClr val="7030A0">
                      <a:alpha val="0"/>
                    </a:srgbClr>
                  </a:solidFill>
                </a:ln>
                <a:solidFill>
                  <a:srgbClr val="7030A0"/>
                </a:solidFill>
                <a:latin typeface="Franklin Gothic Medium Cond" pitchFamily="34" charset="0"/>
                <a:ea typeface="Yoon 윤고딕 550_TT" pitchFamily="18" charset="-127"/>
              </a:rPr>
              <a:t>2011). Comparative Study on Predictors of Maternal Confidence between </a:t>
            </a:r>
            <a:r>
              <a:rPr lang="en-US" altLang="ko-KR" b="1" dirty="0" err="1">
                <a:ln>
                  <a:solidFill>
                    <a:srgbClr val="7030A0">
                      <a:alpha val="0"/>
                    </a:srgbClr>
                  </a:solidFill>
                </a:ln>
                <a:solidFill>
                  <a:srgbClr val="7030A0"/>
                </a:solidFill>
                <a:latin typeface="Franklin Gothic Medium Cond" pitchFamily="34" charset="0"/>
                <a:ea typeface="Yoon 윤고딕 550_TT" pitchFamily="18" charset="-127"/>
              </a:rPr>
              <a:t>Primipara</a:t>
            </a:r>
            <a:r>
              <a:rPr lang="en-US" altLang="ko-KR" b="1" dirty="0">
                <a:ln>
                  <a:solidFill>
                    <a:srgbClr val="7030A0">
                      <a:alpha val="0"/>
                    </a:srgbClr>
                  </a:solidFill>
                </a:ln>
                <a:solidFill>
                  <a:srgbClr val="7030A0"/>
                </a:solidFill>
                <a:latin typeface="Franklin Gothic Medium Cond" pitchFamily="34" charset="0"/>
                <a:ea typeface="Yoon 윤고딕 550_TT" pitchFamily="18" charset="-127"/>
              </a:rPr>
              <a:t> and Multipara. </a:t>
            </a:r>
            <a:r>
              <a:rPr lang="en-US" altLang="ko-KR" b="1" i="1" dirty="0">
                <a:ln>
                  <a:solidFill>
                    <a:srgbClr val="7030A0">
                      <a:alpha val="0"/>
                    </a:srgbClr>
                  </a:solidFill>
                </a:ln>
                <a:solidFill>
                  <a:srgbClr val="7030A0"/>
                </a:solidFill>
                <a:latin typeface="Franklin Gothic Medium Cond" pitchFamily="34" charset="0"/>
                <a:ea typeface="Yoon 윤고딕 550_TT" pitchFamily="18" charset="-127"/>
              </a:rPr>
              <a:t>Journal of Korean Academy of Child Health Nursing, 17</a:t>
            </a:r>
            <a:r>
              <a:rPr lang="en-US" altLang="ko-KR" b="1" dirty="0">
                <a:ln>
                  <a:solidFill>
                    <a:srgbClr val="7030A0">
                      <a:alpha val="0"/>
                    </a:srgbClr>
                  </a:solidFill>
                </a:ln>
                <a:solidFill>
                  <a:srgbClr val="7030A0"/>
                </a:solidFill>
                <a:latin typeface="Franklin Gothic Medium Cond" pitchFamily="34" charset="0"/>
                <a:ea typeface="Yoon 윤고딕 550_TT" pitchFamily="18" charset="-127"/>
              </a:rPr>
              <a:t>(3), 181-189</a:t>
            </a:r>
            <a:r>
              <a:rPr lang="en-US" altLang="ko-KR" b="1" dirty="0" smtClean="0">
                <a:ln>
                  <a:solidFill>
                    <a:srgbClr val="7030A0">
                      <a:alpha val="0"/>
                    </a:srgbClr>
                  </a:solidFill>
                </a:ln>
                <a:solidFill>
                  <a:srgbClr val="7030A0"/>
                </a:solidFill>
                <a:latin typeface="Franklin Gothic Medium Cond" pitchFamily="34" charset="0"/>
                <a:ea typeface="Yoon 윤고딕 550_TT" pitchFamily="18" charset="-127"/>
              </a:rPr>
              <a:t>.</a:t>
            </a:r>
          </a:p>
          <a:p>
            <a:pPr marL="571500" indent="-571500" algn="just">
              <a:buClr>
                <a:srgbClr val="92D050"/>
              </a:buClr>
              <a:buFont typeface="Wingdings" pitchFamily="2" charset="2"/>
              <a:buChar char="§"/>
            </a:pPr>
            <a:r>
              <a:rPr lang="en-US" altLang="ko-KR" b="1" dirty="0">
                <a:ln>
                  <a:solidFill>
                    <a:srgbClr val="7030A0">
                      <a:alpha val="0"/>
                    </a:srgbClr>
                  </a:solidFill>
                </a:ln>
                <a:solidFill>
                  <a:srgbClr val="7030A0"/>
                </a:solidFill>
                <a:latin typeface="Franklin Gothic Medium Cond" pitchFamily="34" charset="0"/>
                <a:ea typeface="Yoon 윤고딕 550_TT" pitchFamily="18" charset="-127"/>
              </a:rPr>
              <a:t>Kim, H., and </a:t>
            </a:r>
            <a:r>
              <a:rPr lang="en-US" altLang="ko-KR" b="1" dirty="0" err="1">
                <a:ln>
                  <a:solidFill>
                    <a:srgbClr val="7030A0">
                      <a:alpha val="0"/>
                    </a:srgbClr>
                  </a:solidFill>
                </a:ln>
                <a:solidFill>
                  <a:srgbClr val="7030A0"/>
                </a:solidFill>
                <a:latin typeface="Franklin Gothic Medium Cond" pitchFamily="34" charset="0"/>
                <a:ea typeface="Yoon 윤고딕 550_TT" pitchFamily="18" charset="-127"/>
              </a:rPr>
              <a:t>Jeong</a:t>
            </a:r>
            <a:r>
              <a:rPr lang="en-US" altLang="ko-KR" b="1" dirty="0">
                <a:ln>
                  <a:solidFill>
                    <a:srgbClr val="7030A0">
                      <a:alpha val="0"/>
                    </a:srgbClr>
                  </a:solidFill>
                </a:ln>
                <a:solidFill>
                  <a:srgbClr val="7030A0"/>
                </a:solidFill>
                <a:latin typeface="Franklin Gothic Medium Cond" pitchFamily="34" charset="0"/>
                <a:ea typeface="Yoon 윤고딕 550_TT" pitchFamily="18" charset="-127"/>
              </a:rPr>
              <a:t>, I. (2007). Effects of a newborn care education program on newborn care confidence and behavioral accuracy of </a:t>
            </a:r>
            <a:r>
              <a:rPr lang="en-US" altLang="ko-KR" b="1" dirty="0" err="1">
                <a:ln>
                  <a:solidFill>
                    <a:srgbClr val="7030A0">
                      <a:alpha val="0"/>
                    </a:srgbClr>
                  </a:solidFill>
                </a:ln>
                <a:solidFill>
                  <a:srgbClr val="7030A0"/>
                </a:solidFill>
                <a:latin typeface="Franklin Gothic Medium Cond" pitchFamily="34" charset="0"/>
                <a:ea typeface="Yoon 윤고딕 550_TT" pitchFamily="18" charset="-127"/>
              </a:rPr>
              <a:t>primiparas</a:t>
            </a:r>
            <a:r>
              <a:rPr lang="en-US" altLang="ko-KR" b="1" dirty="0">
                <a:ln>
                  <a:solidFill>
                    <a:srgbClr val="7030A0">
                      <a:alpha val="0"/>
                    </a:srgbClr>
                  </a:solidFill>
                </a:ln>
                <a:solidFill>
                  <a:srgbClr val="7030A0"/>
                </a:solidFill>
                <a:latin typeface="Franklin Gothic Medium Cond" pitchFamily="34" charset="0"/>
                <a:ea typeface="Yoon 윤고딕 550_TT" pitchFamily="18" charset="-127"/>
              </a:rPr>
              <a:t> in a postpartum care center. </a:t>
            </a:r>
            <a:r>
              <a:rPr lang="en-US" altLang="ko-KR" b="1" i="1" dirty="0" err="1">
                <a:ln>
                  <a:solidFill>
                    <a:srgbClr val="7030A0">
                      <a:alpha val="0"/>
                    </a:srgbClr>
                  </a:solidFill>
                </a:ln>
                <a:solidFill>
                  <a:srgbClr val="7030A0"/>
                </a:solidFill>
                <a:latin typeface="Franklin Gothic Medium Cond" pitchFamily="34" charset="0"/>
                <a:ea typeface="Yoon 윤고딕 550_TT" pitchFamily="18" charset="-127"/>
              </a:rPr>
              <a:t>Taehan</a:t>
            </a:r>
            <a:r>
              <a:rPr lang="en-US" altLang="ko-KR" b="1" i="1" dirty="0">
                <a:ln>
                  <a:solidFill>
                    <a:srgbClr val="7030A0">
                      <a:alpha val="0"/>
                    </a:srgbClr>
                  </a:solidFill>
                </a:ln>
                <a:solidFill>
                  <a:srgbClr val="7030A0"/>
                </a:solidFill>
                <a:latin typeface="Franklin Gothic Medium Cond" pitchFamily="34" charset="0"/>
                <a:ea typeface="Yoon 윤고딕 550_TT" pitchFamily="18" charset="-127"/>
              </a:rPr>
              <a:t> </a:t>
            </a:r>
            <a:r>
              <a:rPr lang="en-US" altLang="ko-KR" b="1" i="1" dirty="0" err="1">
                <a:ln>
                  <a:solidFill>
                    <a:srgbClr val="7030A0">
                      <a:alpha val="0"/>
                    </a:srgbClr>
                  </a:solidFill>
                </a:ln>
                <a:solidFill>
                  <a:srgbClr val="7030A0"/>
                </a:solidFill>
                <a:latin typeface="Franklin Gothic Medium Cond" pitchFamily="34" charset="0"/>
                <a:ea typeface="Yoon 윤고딕 550_TT" pitchFamily="18" charset="-127"/>
              </a:rPr>
              <a:t>Kanho</a:t>
            </a:r>
            <a:r>
              <a:rPr lang="en-US" altLang="ko-KR" b="1" i="1" dirty="0">
                <a:ln>
                  <a:solidFill>
                    <a:srgbClr val="7030A0">
                      <a:alpha val="0"/>
                    </a:srgbClr>
                  </a:solidFill>
                </a:ln>
                <a:solidFill>
                  <a:srgbClr val="7030A0"/>
                </a:solidFill>
                <a:latin typeface="Franklin Gothic Medium Cond" pitchFamily="34" charset="0"/>
                <a:ea typeface="Yoon 윤고딕 550_TT" pitchFamily="18" charset="-127"/>
              </a:rPr>
              <a:t> </a:t>
            </a:r>
            <a:r>
              <a:rPr lang="en-US" altLang="ko-KR" b="1" i="1" dirty="0" err="1">
                <a:ln>
                  <a:solidFill>
                    <a:srgbClr val="7030A0">
                      <a:alpha val="0"/>
                    </a:srgbClr>
                  </a:solidFill>
                </a:ln>
                <a:solidFill>
                  <a:srgbClr val="7030A0"/>
                </a:solidFill>
                <a:latin typeface="Franklin Gothic Medium Cond" pitchFamily="34" charset="0"/>
                <a:ea typeface="Yoon 윤고딕 550_TT" pitchFamily="18" charset="-127"/>
              </a:rPr>
              <a:t>Hakhoe</a:t>
            </a:r>
            <a:r>
              <a:rPr lang="en-US" altLang="ko-KR" b="1" i="1" dirty="0">
                <a:ln>
                  <a:solidFill>
                    <a:srgbClr val="7030A0">
                      <a:alpha val="0"/>
                    </a:srgbClr>
                  </a:solidFill>
                </a:ln>
                <a:solidFill>
                  <a:srgbClr val="7030A0"/>
                </a:solidFill>
                <a:latin typeface="Franklin Gothic Medium Cond" pitchFamily="34" charset="0"/>
                <a:ea typeface="Yoon 윤고딕 550_TT" pitchFamily="18" charset="-127"/>
              </a:rPr>
              <a:t> Chi, 37</a:t>
            </a:r>
            <a:r>
              <a:rPr lang="en-US" altLang="ko-KR" b="1" dirty="0">
                <a:ln>
                  <a:solidFill>
                    <a:srgbClr val="7030A0">
                      <a:alpha val="0"/>
                    </a:srgbClr>
                  </a:solidFill>
                </a:ln>
                <a:solidFill>
                  <a:srgbClr val="7030A0"/>
                </a:solidFill>
                <a:latin typeface="Franklin Gothic Medium Cond" pitchFamily="34" charset="0"/>
                <a:ea typeface="Yoon 윤고딕 550_TT" pitchFamily="18" charset="-127"/>
              </a:rPr>
              <a:t>(1), 125-34</a:t>
            </a:r>
            <a:r>
              <a:rPr lang="en-US" altLang="ko-KR" b="1" dirty="0" smtClean="0">
                <a:ln>
                  <a:solidFill>
                    <a:srgbClr val="7030A0">
                      <a:alpha val="0"/>
                    </a:srgbClr>
                  </a:solidFill>
                </a:ln>
                <a:solidFill>
                  <a:srgbClr val="7030A0"/>
                </a:solidFill>
                <a:latin typeface="Franklin Gothic Medium Cond" pitchFamily="34" charset="0"/>
                <a:ea typeface="Yoon 윤고딕 550_TT" pitchFamily="18" charset="-127"/>
              </a:rPr>
              <a:t>.</a:t>
            </a:r>
          </a:p>
          <a:p>
            <a:pPr marL="571500" indent="-571500" algn="just">
              <a:buClr>
                <a:srgbClr val="92D050"/>
              </a:buClr>
              <a:buFont typeface="Wingdings" pitchFamily="2" charset="2"/>
              <a:buChar char="§"/>
            </a:pPr>
            <a:r>
              <a:rPr lang="en-US" altLang="ko-KR" b="1" dirty="0">
                <a:ln>
                  <a:solidFill>
                    <a:srgbClr val="7030A0">
                      <a:alpha val="0"/>
                    </a:srgbClr>
                  </a:solidFill>
                </a:ln>
                <a:solidFill>
                  <a:srgbClr val="7030A0"/>
                </a:solidFill>
                <a:latin typeface="Franklin Gothic Medium Cond" pitchFamily="34" charset="0"/>
                <a:ea typeface="Yoon 윤고딕 550_TT" pitchFamily="18" charset="-127"/>
              </a:rPr>
              <a:t>Song, et al. (2010). Perinatal Complications of Mothers and Neonates Resulting from Inadequate Prenatal Care. </a:t>
            </a:r>
            <a:r>
              <a:rPr lang="en-US" altLang="ko-KR" b="1" i="1" dirty="0">
                <a:ln>
                  <a:solidFill>
                    <a:srgbClr val="7030A0">
                      <a:alpha val="0"/>
                    </a:srgbClr>
                  </a:solidFill>
                </a:ln>
                <a:solidFill>
                  <a:srgbClr val="7030A0"/>
                </a:solidFill>
                <a:latin typeface="Franklin Gothic Medium Cond" pitchFamily="34" charset="0"/>
                <a:ea typeface="Yoon 윤고딕 550_TT" pitchFamily="18" charset="-127"/>
              </a:rPr>
              <a:t>Korean J </a:t>
            </a:r>
            <a:r>
              <a:rPr lang="en-US" altLang="ko-KR" b="1" i="1" dirty="0" smtClean="0">
                <a:ln>
                  <a:solidFill>
                    <a:srgbClr val="7030A0">
                      <a:alpha val="0"/>
                    </a:srgbClr>
                  </a:solidFill>
                </a:ln>
                <a:solidFill>
                  <a:srgbClr val="7030A0"/>
                </a:solidFill>
                <a:latin typeface="Franklin Gothic Medium Cond" pitchFamily="34" charset="0"/>
                <a:ea typeface="Yoon 윤고딕 550_TT" pitchFamily="18" charset="-127"/>
              </a:rPr>
              <a:t>Perinatal</a:t>
            </a:r>
            <a:r>
              <a:rPr lang="en-US" altLang="ko-KR" b="1" i="1" dirty="0">
                <a:ln>
                  <a:solidFill>
                    <a:srgbClr val="7030A0">
                      <a:alpha val="0"/>
                    </a:srgbClr>
                  </a:solidFill>
                </a:ln>
                <a:solidFill>
                  <a:srgbClr val="7030A0"/>
                </a:solidFill>
                <a:latin typeface="Franklin Gothic Medium Cond" pitchFamily="34" charset="0"/>
                <a:ea typeface="Yoon 윤고딕 550_TT" pitchFamily="18" charset="-127"/>
              </a:rPr>
              <a:t>, 21</a:t>
            </a:r>
            <a:r>
              <a:rPr lang="en-US" altLang="ko-KR" b="1" dirty="0">
                <a:ln>
                  <a:solidFill>
                    <a:srgbClr val="7030A0">
                      <a:alpha val="0"/>
                    </a:srgbClr>
                  </a:solidFill>
                </a:ln>
                <a:solidFill>
                  <a:srgbClr val="7030A0"/>
                </a:solidFill>
                <a:latin typeface="Franklin Gothic Medium Cond" pitchFamily="34" charset="0"/>
                <a:ea typeface="Yoon 윤고딕 550_TT" pitchFamily="18" charset="-127"/>
              </a:rPr>
              <a:t>(4), 347-355</a:t>
            </a:r>
            <a:r>
              <a:rPr lang="en-US" altLang="ko-KR" b="1" dirty="0" smtClean="0">
                <a:ln>
                  <a:solidFill>
                    <a:srgbClr val="7030A0">
                      <a:alpha val="0"/>
                    </a:srgbClr>
                  </a:solidFill>
                </a:ln>
                <a:solidFill>
                  <a:srgbClr val="7030A0"/>
                </a:solidFill>
                <a:latin typeface="Franklin Gothic Medium Cond" pitchFamily="34" charset="0"/>
                <a:ea typeface="Yoon 윤고딕 550_TT" pitchFamily="18" charset="-127"/>
              </a:rPr>
              <a:t>.</a:t>
            </a:r>
            <a:endParaRPr lang="en-US" altLang="ko-KR" b="1" dirty="0">
              <a:ln>
                <a:solidFill>
                  <a:srgbClr val="7030A0">
                    <a:alpha val="0"/>
                  </a:srgbClr>
                </a:solidFill>
              </a:ln>
              <a:solidFill>
                <a:srgbClr val="7030A0"/>
              </a:solidFill>
              <a:latin typeface="Franklin Gothic Medium Cond" pitchFamily="34" charset="0"/>
              <a:ea typeface="Yoon 윤고딕 550_TT" pitchFamily="18" charset="-127"/>
            </a:endParaRPr>
          </a:p>
        </p:txBody>
      </p:sp>
    </p:spTree>
    <p:extLst>
      <p:ext uri="{BB962C8B-B14F-4D97-AF65-F5344CB8AC3E}">
        <p14:creationId xmlns:p14="http://schemas.microsoft.com/office/powerpoint/2010/main" val="22559352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 name="Picture 2" descr="http://postfiles4.naver.net/20101110_195/lmlm4864_1289377936723BcAr5_JPEG/%B1%D7%B7%B9%C0%CC.jpg?type=w3"/>
          <p:cNvPicPr preferRelativeResize="0">
            <a:picLocks noChangeArrowheads="1"/>
          </p:cNvPicPr>
          <p:nvPr/>
        </p:nvPicPr>
        <p:blipFill>
          <a:blip r:embed="rId3" cstate="print"/>
          <a:srcRect/>
          <a:stretch>
            <a:fillRect/>
          </a:stretch>
        </p:blipFill>
        <p:spPr bwMode="auto">
          <a:xfrm>
            <a:off x="-26268" y="-22820"/>
            <a:ext cx="9173098" cy="5715000"/>
          </a:xfrm>
          <a:prstGeom prst="rect">
            <a:avLst/>
          </a:prstGeom>
          <a:noFill/>
        </p:spPr>
      </p:pic>
      <p:sp>
        <p:nvSpPr>
          <p:cNvPr id="8" name="직사각형 7"/>
          <p:cNvSpPr/>
          <p:nvPr/>
        </p:nvSpPr>
        <p:spPr>
          <a:xfrm>
            <a:off x="-36512" y="5617691"/>
            <a:ext cx="3394472" cy="13260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직사각형 9"/>
          <p:cNvSpPr/>
          <p:nvPr/>
        </p:nvSpPr>
        <p:spPr>
          <a:xfrm>
            <a:off x="3357960" y="5617691"/>
            <a:ext cx="6040040" cy="13260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2" name="TextBox 11"/>
          <p:cNvSpPr txBox="1"/>
          <p:nvPr/>
        </p:nvSpPr>
        <p:spPr>
          <a:xfrm>
            <a:off x="-36512" y="1647880"/>
            <a:ext cx="9180512" cy="1569660"/>
          </a:xfrm>
          <a:prstGeom prst="rect">
            <a:avLst/>
          </a:prstGeom>
          <a:noFill/>
        </p:spPr>
        <p:txBody>
          <a:bodyPr wrap="square" rtlCol="0">
            <a:spAutoFit/>
          </a:bodyPr>
          <a:lstStyle/>
          <a:p>
            <a:pPr algn="ctr"/>
            <a:r>
              <a:rPr lang="en-US" altLang="ko-KR" sz="9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lin Gothic Demi Cond" pitchFamily="34" charset="0"/>
                <a:ea typeface="Yoon 윤고딕 550_TT" panose="02090603020101020101" pitchFamily="18" charset="-127"/>
                <a:cs typeface="Aharoni" panose="02010803020104030203" pitchFamily="2" charset="-79"/>
              </a:rPr>
              <a:t>THANK YOU</a:t>
            </a:r>
            <a:endParaRPr lang="en-US" altLang="ko-KR" sz="9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lin Gothic Demi Cond" pitchFamily="34" charset="0"/>
              <a:ea typeface="Yoon 윤고딕 550_TT" panose="02090603020101020101" pitchFamily="18" charset="-127"/>
              <a:cs typeface="Aharoni" panose="02010803020104030203" pitchFamily="2" charset="-79"/>
            </a:endParaRPr>
          </a:p>
        </p:txBody>
      </p:sp>
    </p:spTree>
    <p:extLst>
      <p:ext uri="{BB962C8B-B14F-4D97-AF65-F5344CB8AC3E}">
        <p14:creationId xmlns:p14="http://schemas.microsoft.com/office/powerpoint/2010/main" val="26868102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anim calcmode="lin" valueType="num">
                                      <p:cBhvr>
                                        <p:cTn id="8" dur="500" fill="hold"/>
                                        <p:tgtEl>
                                          <p:spTgt spid="12"/>
                                        </p:tgtEl>
                                        <p:attrNameLst>
                                          <p:attrName>ppt_x</p:attrName>
                                        </p:attrNameLst>
                                      </p:cBhvr>
                                      <p:tavLst>
                                        <p:tav tm="0">
                                          <p:val>
                                            <p:strVal val="#ppt_x"/>
                                          </p:val>
                                        </p:tav>
                                        <p:tav tm="100000">
                                          <p:val>
                                            <p:strVal val="#ppt_x"/>
                                          </p:val>
                                        </p:tav>
                                      </p:tavLst>
                                    </p:anim>
                                    <p:anim calcmode="lin" valueType="num">
                                      <p:cBhvr>
                                        <p:cTn id="9" dur="5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59" name="TextBox 358"/>
          <p:cNvSpPr txBox="1"/>
          <p:nvPr/>
        </p:nvSpPr>
        <p:spPr>
          <a:xfrm>
            <a:off x="251520" y="1777380"/>
            <a:ext cx="8640960" cy="1107996"/>
          </a:xfrm>
          <a:prstGeom prst="rect">
            <a:avLst/>
          </a:prstGeom>
          <a:noFill/>
        </p:spPr>
        <p:txBody>
          <a:bodyPr wrap="square" rtlCol="0">
            <a:spAutoFit/>
          </a:bodyPr>
          <a:lstStyle/>
          <a:p>
            <a:pPr algn="ctr"/>
            <a:r>
              <a:rPr lang="en-US" altLang="ko-KR" sz="6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lin Gothic Demi Cond" pitchFamily="34" charset="0"/>
                <a:ea typeface="Yoon 윤고딕 550_TT" panose="02090603020101020101" pitchFamily="18" charset="-127"/>
                <a:cs typeface="Aharoni" panose="02010803020104030203" pitchFamily="2" charset="-79"/>
              </a:rPr>
              <a:t>I</a:t>
            </a:r>
            <a:r>
              <a:rPr lang="en-US" altLang="ko-KR" sz="6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lin Gothic Demi Cond" pitchFamily="34" charset="0"/>
                <a:ea typeface="Yoon 윤고딕 550_TT" panose="02090603020101020101" pitchFamily="18" charset="-127"/>
                <a:cs typeface="Aharoni" panose="02010803020104030203" pitchFamily="2" charset="-79"/>
              </a:rPr>
              <a:t>. </a:t>
            </a:r>
            <a:r>
              <a:rPr lang="en-US" altLang="ko-KR" sz="6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lin Gothic Demi Cond" pitchFamily="34" charset="0"/>
                <a:ea typeface="Yoon 윤고딕 550_TT" panose="02090603020101020101" pitchFamily="18" charset="-127"/>
                <a:cs typeface="Aharoni" panose="02010803020104030203" pitchFamily="2" charset="-79"/>
              </a:rPr>
              <a:t>INTRODUCTION</a:t>
            </a:r>
            <a:endParaRPr lang="en-US" altLang="ko-KR" sz="6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lin Gothic Demi Cond" pitchFamily="34" charset="0"/>
              <a:ea typeface="Yoon 윤고딕 550_TT" panose="02090603020101020101" pitchFamily="18" charset="-127"/>
              <a:cs typeface="Aharoni" panose="02010803020104030203" pitchFamily="2" charset="-79"/>
            </a:endParaRPr>
          </a:p>
        </p:txBody>
      </p:sp>
    </p:spTree>
    <p:extLst>
      <p:ext uri="{BB962C8B-B14F-4D97-AF65-F5344CB8AC3E}">
        <p14:creationId xmlns:p14="http://schemas.microsoft.com/office/powerpoint/2010/main" val="390520002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http://postfiles4.naver.net/20101110_195/lmlm4864_1289377936723BcAr5_JPEG/%B1%D7%B7%B9%C0%CC.jpg?type=w3"/>
          <p:cNvPicPr preferRelativeResize="0">
            <a:picLocks noChangeArrowheads="1"/>
          </p:cNvPicPr>
          <p:nvPr/>
        </p:nvPicPr>
        <p:blipFill>
          <a:blip r:embed="rId3" cstate="print"/>
          <a:srcRect/>
          <a:stretch>
            <a:fillRect/>
          </a:stretch>
        </p:blipFill>
        <p:spPr bwMode="auto">
          <a:xfrm>
            <a:off x="-26268" y="1"/>
            <a:ext cx="9173098" cy="5715000"/>
          </a:xfrm>
          <a:prstGeom prst="rect">
            <a:avLst/>
          </a:prstGeom>
          <a:noFill/>
        </p:spPr>
      </p:pic>
      <p:sp>
        <p:nvSpPr>
          <p:cNvPr id="8" name="직사각형 7"/>
          <p:cNvSpPr/>
          <p:nvPr/>
        </p:nvSpPr>
        <p:spPr>
          <a:xfrm>
            <a:off x="-36512" y="5617691"/>
            <a:ext cx="3394472" cy="13260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직사각형 9"/>
          <p:cNvSpPr/>
          <p:nvPr/>
        </p:nvSpPr>
        <p:spPr>
          <a:xfrm>
            <a:off x="3357960" y="5617691"/>
            <a:ext cx="6040040" cy="13260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7" name="TextBox 66"/>
          <p:cNvSpPr txBox="1"/>
          <p:nvPr/>
        </p:nvSpPr>
        <p:spPr>
          <a:xfrm>
            <a:off x="166688" y="193204"/>
            <a:ext cx="6925592" cy="646331"/>
          </a:xfrm>
          <a:prstGeom prst="rect">
            <a:avLst/>
          </a:prstGeom>
          <a:noFill/>
        </p:spPr>
        <p:txBody>
          <a:bodyPr wrap="square" rtlCol="0">
            <a:spAutoFit/>
          </a:bodyPr>
          <a:lstStyle/>
          <a:p>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1. Statement </a:t>
            </a:r>
            <a:r>
              <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rPr>
              <a:t>of the </a:t>
            </a:r>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Problem (1)</a:t>
            </a:r>
            <a:endPar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endParaRPr>
          </a:p>
        </p:txBody>
      </p:sp>
      <p:sp>
        <p:nvSpPr>
          <p:cNvPr id="74" name="TextBox 73"/>
          <p:cNvSpPr txBox="1"/>
          <p:nvPr/>
        </p:nvSpPr>
        <p:spPr>
          <a:xfrm>
            <a:off x="5292080" y="19571"/>
            <a:ext cx="3816424" cy="461665"/>
          </a:xfrm>
          <a:prstGeom prst="rect">
            <a:avLst/>
          </a:prstGeom>
          <a:noFill/>
        </p:spPr>
        <p:txBody>
          <a:bodyPr wrap="square" rtlCol="0">
            <a:spAutoFit/>
          </a:bodyPr>
          <a:lstStyle/>
          <a:p>
            <a:pPr algn="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I</a:t>
            </a:r>
            <a:r>
              <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 </a:t>
            </a: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INTRODUCTION</a:t>
            </a:r>
            <a:endPar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endParaRPr>
          </a:p>
        </p:txBody>
      </p:sp>
      <p:grpSp>
        <p:nvGrpSpPr>
          <p:cNvPr id="4" name="그룹 3"/>
          <p:cNvGrpSpPr/>
          <p:nvPr/>
        </p:nvGrpSpPr>
        <p:grpSpPr>
          <a:xfrm>
            <a:off x="4389524" y="769268"/>
            <a:ext cx="4502956" cy="4824536"/>
            <a:chOff x="645108" y="841276"/>
            <a:chExt cx="4502956" cy="4824536"/>
          </a:xfrm>
        </p:grpSpPr>
        <p:sp>
          <p:nvSpPr>
            <p:cNvPr id="76" name="TextBox 75"/>
            <p:cNvSpPr txBox="1"/>
            <p:nvPr/>
          </p:nvSpPr>
          <p:spPr>
            <a:xfrm>
              <a:off x="958776" y="5419591"/>
              <a:ext cx="4189288" cy="246221"/>
            </a:xfrm>
            <a:prstGeom prst="rect">
              <a:avLst/>
            </a:prstGeom>
            <a:noFill/>
          </p:spPr>
          <p:txBody>
            <a:bodyPr wrap="square" rtlCol="0">
              <a:spAutoFit/>
            </a:bodyPr>
            <a:lstStyle/>
            <a:p>
              <a:pPr algn="r"/>
              <a:r>
                <a:rPr lang="en-US" altLang="ko-KR" sz="1000" b="1" dirty="0" smtClean="0">
                  <a:ln>
                    <a:solidFill>
                      <a:srgbClr val="7030A0">
                        <a:alpha val="0"/>
                      </a:srgbClr>
                    </a:solidFill>
                  </a:ln>
                  <a:latin typeface="Arial Narrow" pitchFamily="34" charset="0"/>
                  <a:ea typeface="Yoon 윤고딕 550_TT" pitchFamily="18" charset="-127"/>
                  <a:cs typeface="Arial" pitchFamily="34" charset="0"/>
                </a:rPr>
                <a:t>Reference: Society </a:t>
              </a:r>
              <a:r>
                <a:rPr lang="en-US" altLang="ko-KR" sz="1000" b="1" dirty="0">
                  <a:ln>
                    <a:solidFill>
                      <a:srgbClr val="7030A0">
                        <a:alpha val="0"/>
                      </a:srgbClr>
                    </a:solidFill>
                  </a:ln>
                  <a:latin typeface="Arial Narrow" pitchFamily="34" charset="0"/>
                  <a:ea typeface="Yoon 윤고딕 550_TT" pitchFamily="18" charset="-127"/>
                  <a:cs typeface="Arial" pitchFamily="34" charset="0"/>
                </a:rPr>
                <a:t>at a Glance 2014 OECD Social Indicators</a:t>
              </a:r>
            </a:p>
          </p:txBody>
        </p:sp>
        <p:pic>
          <p:nvPicPr>
            <p:cNvPr id="2050" name="Picture 2" descr="D:\2015.1.5. 포맷 백업\2015716 백업\YUGS\출판 &amp; 발표\발표\2015 Nursing-2015\2011기준 OECD 합계출산율.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5108" y="841276"/>
              <a:ext cx="4502955" cy="4578315"/>
            </a:xfrm>
            <a:prstGeom prst="rect">
              <a:avLst/>
            </a:prstGeom>
            <a:noFill/>
            <a:extLst>
              <a:ext uri="{909E8E84-426E-40DD-AFC4-6F175D3DCCD1}">
                <a14:hiddenFill xmlns:a14="http://schemas.microsoft.com/office/drawing/2010/main">
                  <a:solidFill>
                    <a:srgbClr val="FFFFFF"/>
                  </a:solidFill>
                </a14:hiddenFill>
              </a:ext>
            </a:extLst>
          </p:spPr>
        </p:pic>
        <p:sp>
          <p:nvSpPr>
            <p:cNvPr id="2" name="모서리가 둥근 직사각형 1"/>
            <p:cNvSpPr/>
            <p:nvPr/>
          </p:nvSpPr>
          <p:spPr>
            <a:xfrm>
              <a:off x="3419872" y="4153644"/>
              <a:ext cx="1512168" cy="144016"/>
            </a:xfrm>
            <a:prstGeom prst="roundRect">
              <a:avLst/>
            </a:prstGeom>
            <a:noFill/>
            <a:ln w="57150">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sp>
        <p:nvSpPr>
          <p:cNvPr id="78" name="슬라이드 번호 개체 틀 1"/>
          <p:cNvSpPr txBox="1">
            <a:spLocks/>
          </p:cNvSpPr>
          <p:nvPr/>
        </p:nvSpPr>
        <p:spPr>
          <a:xfrm>
            <a:off x="7020272" y="5361541"/>
            <a:ext cx="2133600" cy="304271"/>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r"/>
            <a:fld id="{1B344671-985F-4861-AF6F-B306B248102D}" type="slidenum">
              <a:rPr lang="ko-KR" altLang="en-US" sz="1200" smtClean="0">
                <a:solidFill>
                  <a:schemeClr val="tx1">
                    <a:lumMod val="65000"/>
                    <a:lumOff val="35000"/>
                  </a:schemeClr>
                </a:solidFill>
              </a:rPr>
              <a:pPr algn="r"/>
              <a:t>4</a:t>
            </a:fld>
            <a:endParaRPr lang="ko-KR" altLang="en-US" sz="1200" dirty="0">
              <a:solidFill>
                <a:schemeClr val="tx1">
                  <a:lumMod val="65000"/>
                  <a:lumOff val="35000"/>
                </a:schemeClr>
              </a:solidFill>
            </a:endParaRPr>
          </a:p>
        </p:txBody>
      </p:sp>
      <p:pic>
        <p:nvPicPr>
          <p:cNvPr id="3074" name="Picture 2" descr="http://www.kadr.or.kr/upload/img/6db6f15a-317d-4f1e-9106-391be74988c3.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520" y="1740688"/>
            <a:ext cx="3958175" cy="2782288"/>
          </a:xfrm>
          <a:prstGeom prst="rect">
            <a:avLst/>
          </a:prstGeom>
          <a:noFill/>
          <a:extLst>
            <a:ext uri="{909E8E84-426E-40DD-AFC4-6F175D3DCCD1}">
              <a14:hiddenFill xmlns:a14="http://schemas.microsoft.com/office/drawing/2010/main">
                <a:solidFill>
                  <a:srgbClr val="FFFFFF"/>
                </a:solidFill>
              </a14:hiddenFill>
            </a:ext>
          </a:extLst>
        </p:spPr>
      </p:pic>
      <p:sp>
        <p:nvSpPr>
          <p:cNvPr id="71" name="TextBox 70"/>
          <p:cNvSpPr txBox="1"/>
          <p:nvPr/>
        </p:nvSpPr>
        <p:spPr>
          <a:xfrm>
            <a:off x="251520" y="1417340"/>
            <a:ext cx="3816424" cy="369332"/>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en-US" altLang="ko-KR" b="1" dirty="0">
                <a:ln>
                  <a:solidFill>
                    <a:srgbClr val="7030A0">
                      <a:alpha val="0"/>
                    </a:srgbClr>
                  </a:solidFill>
                </a:ln>
                <a:solidFill>
                  <a:srgbClr val="7030A0"/>
                </a:solidFill>
                <a:latin typeface="Franklin Gothic Medium Cond" pitchFamily="34" charset="0"/>
                <a:ea typeface="Yoon 윤고딕 550_TT" pitchFamily="18" charset="-127"/>
              </a:rPr>
              <a:t>Total Fertility </a:t>
            </a:r>
            <a:r>
              <a:rPr lang="en-US" altLang="ko-KR" b="1" dirty="0" smtClean="0">
                <a:ln>
                  <a:solidFill>
                    <a:srgbClr val="7030A0">
                      <a:alpha val="0"/>
                    </a:srgbClr>
                  </a:solidFill>
                </a:ln>
                <a:solidFill>
                  <a:srgbClr val="7030A0"/>
                </a:solidFill>
                <a:latin typeface="Franklin Gothic Medium Cond" pitchFamily="34" charset="0"/>
                <a:ea typeface="Yoon 윤고딕 550_TT" pitchFamily="18" charset="-127"/>
              </a:rPr>
              <a:t>Rate of South Korea </a:t>
            </a:r>
            <a:endParaRPr lang="en-US" altLang="ko-KR" b="1" dirty="0">
              <a:ln>
                <a:solidFill>
                  <a:srgbClr val="7030A0">
                    <a:alpha val="0"/>
                  </a:srgbClr>
                </a:solidFill>
              </a:ln>
              <a:solidFill>
                <a:srgbClr val="7030A0"/>
              </a:solidFill>
              <a:latin typeface="Franklin Gothic Medium Cond" pitchFamily="34" charset="0"/>
              <a:ea typeface="Yoon 윤고딕 550_TT" pitchFamily="18" charset="-127"/>
            </a:endParaRPr>
          </a:p>
        </p:txBody>
      </p:sp>
      <p:sp>
        <p:nvSpPr>
          <p:cNvPr id="72" name="TextBox 71"/>
          <p:cNvSpPr txBox="1"/>
          <p:nvPr/>
        </p:nvSpPr>
        <p:spPr>
          <a:xfrm>
            <a:off x="755576" y="4594984"/>
            <a:ext cx="2448272" cy="246221"/>
          </a:xfrm>
          <a:prstGeom prst="rect">
            <a:avLst/>
          </a:prstGeom>
          <a:noFill/>
        </p:spPr>
        <p:txBody>
          <a:bodyPr wrap="square" rtlCol="0">
            <a:spAutoFit/>
          </a:bodyPr>
          <a:lstStyle/>
          <a:p>
            <a:pPr algn="r"/>
            <a:r>
              <a:rPr lang="en-US" altLang="ko-KR" sz="1000" b="1" dirty="0" smtClean="0">
                <a:ln>
                  <a:solidFill>
                    <a:srgbClr val="7030A0">
                      <a:alpha val="0"/>
                    </a:srgbClr>
                  </a:solidFill>
                </a:ln>
                <a:latin typeface="Arial Narrow" pitchFamily="34" charset="0"/>
                <a:ea typeface="Yoon 윤고딕 550_TT" pitchFamily="18" charset="-127"/>
                <a:cs typeface="Arial" pitchFamily="34" charset="0"/>
              </a:rPr>
              <a:t>Reference: Vital </a:t>
            </a:r>
            <a:r>
              <a:rPr lang="en-US" altLang="ko-KR" sz="1000" b="1" dirty="0">
                <a:ln>
                  <a:solidFill>
                    <a:srgbClr val="7030A0">
                      <a:alpha val="0"/>
                    </a:srgbClr>
                  </a:solidFill>
                </a:ln>
                <a:latin typeface="Arial Narrow" pitchFamily="34" charset="0"/>
                <a:ea typeface="Yoon 윤고딕 550_TT" pitchFamily="18" charset="-127"/>
                <a:cs typeface="Arial" pitchFamily="34" charset="0"/>
              </a:rPr>
              <a:t>Statistics, </a:t>
            </a:r>
            <a:r>
              <a:rPr lang="en-US" altLang="ko-KR" sz="1000" b="1" dirty="0" smtClean="0">
                <a:ln>
                  <a:solidFill>
                    <a:srgbClr val="7030A0">
                      <a:alpha val="0"/>
                    </a:srgbClr>
                  </a:solidFill>
                </a:ln>
                <a:latin typeface="Arial Narrow" pitchFamily="34" charset="0"/>
                <a:ea typeface="Yoon 윤고딕 550_TT" pitchFamily="18" charset="-127"/>
                <a:cs typeface="Arial" pitchFamily="34" charset="0"/>
              </a:rPr>
              <a:t>2014</a:t>
            </a:r>
            <a:endParaRPr lang="en-US" altLang="ko-KR" sz="1000" b="1" dirty="0">
              <a:ln>
                <a:solidFill>
                  <a:srgbClr val="7030A0">
                    <a:alpha val="0"/>
                  </a:srgbClr>
                </a:solidFill>
              </a:ln>
              <a:latin typeface="Arial Narrow" pitchFamily="34" charset="0"/>
              <a:ea typeface="Yoon 윤고딕 550_TT" pitchFamily="18" charset="-127"/>
              <a:cs typeface="Arial" pitchFamily="34" charset="0"/>
            </a:endParaRPr>
          </a:p>
        </p:txBody>
      </p:sp>
      <p:sp>
        <p:nvSpPr>
          <p:cNvPr id="70" name="모서리가 둥근 직사각형 69"/>
          <p:cNvSpPr/>
          <p:nvPr/>
        </p:nvSpPr>
        <p:spPr>
          <a:xfrm>
            <a:off x="3698269" y="3067716"/>
            <a:ext cx="511426" cy="1455259"/>
          </a:xfrm>
          <a:prstGeom prst="roundRect">
            <a:avLst/>
          </a:prstGeom>
          <a:noFill/>
          <a:ln w="57150">
            <a:solidFill>
              <a:srgbClr val="C0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extLst>
      <p:ext uri="{BB962C8B-B14F-4D97-AF65-F5344CB8AC3E}">
        <p14:creationId xmlns:p14="http://schemas.microsoft.com/office/powerpoint/2010/main" val="42943949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0"/>
                                        </p:tgtEl>
                                        <p:attrNameLst>
                                          <p:attrName>style.visibility</p:attrName>
                                        </p:attrNameLst>
                                      </p:cBhvr>
                                      <p:to>
                                        <p:strVal val="visible"/>
                                      </p:to>
                                    </p:set>
                                    <p:anim calcmode="lin" valueType="num">
                                      <p:cBhvr additive="base">
                                        <p:cTn id="7" dur="250" fill="hold"/>
                                        <p:tgtEl>
                                          <p:spTgt spid="70"/>
                                        </p:tgtEl>
                                        <p:attrNameLst>
                                          <p:attrName>ppt_x</p:attrName>
                                        </p:attrNameLst>
                                      </p:cBhvr>
                                      <p:tavLst>
                                        <p:tav tm="0">
                                          <p:val>
                                            <p:strVal val="#ppt_x"/>
                                          </p:val>
                                        </p:tav>
                                        <p:tav tm="100000">
                                          <p:val>
                                            <p:strVal val="#ppt_x"/>
                                          </p:val>
                                        </p:tav>
                                      </p:tavLst>
                                    </p:anim>
                                    <p:anim calcmode="lin" valueType="num">
                                      <p:cBhvr additive="base">
                                        <p:cTn id="8" dur="250" fill="hold"/>
                                        <p:tgtEl>
                                          <p:spTgt spid="7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http://postfiles4.naver.net/20101110_195/lmlm4864_1289377936723BcAr5_JPEG/%B1%D7%B7%B9%C0%CC.jpg?type=w3"/>
          <p:cNvPicPr preferRelativeResize="0">
            <a:picLocks noChangeArrowheads="1"/>
          </p:cNvPicPr>
          <p:nvPr/>
        </p:nvPicPr>
        <p:blipFill>
          <a:blip r:embed="rId3" cstate="print"/>
          <a:srcRect/>
          <a:stretch>
            <a:fillRect/>
          </a:stretch>
        </p:blipFill>
        <p:spPr bwMode="auto">
          <a:xfrm>
            <a:off x="-36512" y="-22820"/>
            <a:ext cx="9190384" cy="5715000"/>
          </a:xfrm>
          <a:prstGeom prst="rect">
            <a:avLst/>
          </a:prstGeom>
          <a:noFill/>
        </p:spPr>
      </p:pic>
      <p:sp>
        <p:nvSpPr>
          <p:cNvPr id="8" name="직사각형 7"/>
          <p:cNvSpPr/>
          <p:nvPr/>
        </p:nvSpPr>
        <p:spPr>
          <a:xfrm>
            <a:off x="-36512" y="5617691"/>
            <a:ext cx="3394472" cy="13260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직사각형 9"/>
          <p:cNvSpPr/>
          <p:nvPr/>
        </p:nvSpPr>
        <p:spPr>
          <a:xfrm>
            <a:off x="3357960" y="5617691"/>
            <a:ext cx="6040040" cy="13260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7" name="TextBox 66"/>
          <p:cNvSpPr txBox="1"/>
          <p:nvPr/>
        </p:nvSpPr>
        <p:spPr>
          <a:xfrm>
            <a:off x="166688" y="193204"/>
            <a:ext cx="6925592" cy="646331"/>
          </a:xfrm>
          <a:prstGeom prst="rect">
            <a:avLst/>
          </a:prstGeom>
          <a:noFill/>
        </p:spPr>
        <p:txBody>
          <a:bodyPr wrap="square" rtlCol="0">
            <a:spAutoFit/>
          </a:bodyPr>
          <a:lstStyle/>
          <a:p>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1. Statement </a:t>
            </a:r>
            <a:r>
              <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rPr>
              <a:t>of the </a:t>
            </a:r>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Problem (2)</a:t>
            </a:r>
            <a:endPar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endParaRPr>
          </a:p>
        </p:txBody>
      </p:sp>
      <p:sp>
        <p:nvSpPr>
          <p:cNvPr id="74" name="TextBox 73"/>
          <p:cNvSpPr txBox="1"/>
          <p:nvPr/>
        </p:nvSpPr>
        <p:spPr>
          <a:xfrm>
            <a:off x="5292080" y="19571"/>
            <a:ext cx="3816424" cy="461665"/>
          </a:xfrm>
          <a:prstGeom prst="rect">
            <a:avLst/>
          </a:prstGeom>
          <a:noFill/>
        </p:spPr>
        <p:txBody>
          <a:bodyPr wrap="square" rtlCol="0">
            <a:spAutoFit/>
          </a:bodyPr>
          <a:lstStyle/>
          <a:p>
            <a:pPr algn="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I</a:t>
            </a:r>
            <a:r>
              <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 </a:t>
            </a: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INTRODUCTION</a:t>
            </a:r>
            <a:endPar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endParaRPr>
          </a:p>
        </p:txBody>
      </p:sp>
      <p:sp>
        <p:nvSpPr>
          <p:cNvPr id="12" name="슬라이드 번호 개체 틀 1"/>
          <p:cNvSpPr txBox="1">
            <a:spLocks/>
          </p:cNvSpPr>
          <p:nvPr/>
        </p:nvSpPr>
        <p:spPr>
          <a:xfrm>
            <a:off x="7020272" y="5361541"/>
            <a:ext cx="2133600" cy="304271"/>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r"/>
            <a:fld id="{1B344671-985F-4861-AF6F-B306B248102D}" type="slidenum">
              <a:rPr lang="ko-KR" altLang="en-US" sz="1200" smtClean="0">
                <a:solidFill>
                  <a:schemeClr val="tx1">
                    <a:lumMod val="65000"/>
                    <a:lumOff val="35000"/>
                  </a:schemeClr>
                </a:solidFill>
              </a:rPr>
              <a:pPr algn="r"/>
              <a:t>5</a:t>
            </a:fld>
            <a:endParaRPr lang="ko-KR" altLang="en-US" sz="1200" dirty="0">
              <a:solidFill>
                <a:schemeClr val="tx1">
                  <a:lumMod val="65000"/>
                  <a:lumOff val="35000"/>
                </a:schemeClr>
              </a:solidFill>
            </a:endParaRPr>
          </a:p>
        </p:txBody>
      </p:sp>
      <p:sp>
        <p:nvSpPr>
          <p:cNvPr id="2" name="위쪽 화살표 1"/>
          <p:cNvSpPr/>
          <p:nvPr/>
        </p:nvSpPr>
        <p:spPr>
          <a:xfrm>
            <a:off x="172666" y="841276"/>
            <a:ext cx="4903390" cy="4376249"/>
          </a:xfrm>
          <a:prstGeom prst="up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ko-KR" altLang="en-US" sz="1600" dirty="0"/>
          </a:p>
        </p:txBody>
      </p:sp>
      <p:sp>
        <p:nvSpPr>
          <p:cNvPr id="13" name="위쪽 화살표 12"/>
          <p:cNvSpPr/>
          <p:nvPr/>
        </p:nvSpPr>
        <p:spPr>
          <a:xfrm rot="10800000">
            <a:off x="5292080" y="929522"/>
            <a:ext cx="3384376" cy="4376249"/>
          </a:xfrm>
          <a:prstGeom prst="up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ko-KR" altLang="en-US" sz="1600" dirty="0"/>
          </a:p>
        </p:txBody>
      </p:sp>
      <p:pic>
        <p:nvPicPr>
          <p:cNvPr id="11" name="Picture 17" descr="D:\sookhyun\PPT\PNG,아이콘\022. 인구 아이콘\PNG\아시아\한국.png"/>
          <p:cNvPicPr preferRelativeResize="0">
            <a:picLocks noChangeArrowheads="1"/>
          </p:cNvPicPr>
          <p:nvPr/>
        </p:nvPicPr>
        <p:blipFill>
          <a:blip r:embed="rId4" cstate="print"/>
          <a:srcRect/>
          <a:stretch>
            <a:fillRect/>
          </a:stretch>
        </p:blipFill>
        <p:spPr bwMode="auto">
          <a:xfrm>
            <a:off x="6444208" y="1921397"/>
            <a:ext cx="1061765" cy="1672423"/>
          </a:xfrm>
          <a:prstGeom prst="rect">
            <a:avLst/>
          </a:prstGeom>
          <a:noFill/>
          <a:effectLst>
            <a:outerShdw blurRad="50800" dist="38100" dir="2700000" algn="tl" rotWithShape="0">
              <a:prstClr val="black">
                <a:alpha val="40000"/>
              </a:prstClr>
            </a:outerShdw>
          </a:effectLst>
        </p:spPr>
      </p:pic>
      <p:sp>
        <p:nvSpPr>
          <p:cNvPr id="3" name="TextBox 2"/>
          <p:cNvSpPr txBox="1"/>
          <p:nvPr/>
        </p:nvSpPr>
        <p:spPr>
          <a:xfrm>
            <a:off x="755576" y="1417342"/>
            <a:ext cx="3744416" cy="3589444"/>
          </a:xfrm>
          <a:prstGeom prst="rect">
            <a:avLst/>
          </a:prstGeom>
          <a:noFill/>
        </p:spPr>
        <p:txBody>
          <a:bodyPr wrap="square" rtlCol="0">
            <a:spAutoFit/>
          </a:bodyPr>
          <a:lstStyle/>
          <a:p>
            <a:pPr marL="285750" indent="-285750" algn="ctr">
              <a:lnSpc>
                <a:spcPct val="150000"/>
              </a:lnSpc>
              <a:buFont typeface="Wingdings" pitchFamily="2" charset="2"/>
              <a:buChar char="Ø"/>
            </a:pPr>
            <a:r>
              <a:rPr lang="en-US" altLang="ko-KR" sz="2400" b="1" dirty="0">
                <a:ln w="1905"/>
                <a:solidFill>
                  <a:srgbClr val="0000FF"/>
                </a:solidFill>
                <a:effectLst>
                  <a:outerShdw blurRad="38100" dist="38100" dir="2700000" algn="tl">
                    <a:srgbClr val="000000">
                      <a:alpha val="43137"/>
                    </a:srgbClr>
                  </a:outerShdw>
                </a:effectLst>
                <a:latin typeface="Franklin Gothic Medium Cond" pitchFamily="34" charset="0"/>
                <a:ea typeface="Arial Unicode MS" pitchFamily="50" charset="-127"/>
                <a:cs typeface="Arial Unicode MS" pitchFamily="50" charset="-127"/>
              </a:rPr>
              <a:t>higher marriage </a:t>
            </a:r>
            <a:r>
              <a:rPr lang="en-US" altLang="ko-KR" sz="2400" b="1" dirty="0" smtClean="0">
                <a:ln w="1905"/>
                <a:solidFill>
                  <a:srgbClr val="0000FF"/>
                </a:solidFill>
                <a:effectLst>
                  <a:outerShdw blurRad="38100" dist="38100" dir="2700000" algn="tl">
                    <a:srgbClr val="000000">
                      <a:alpha val="43137"/>
                    </a:srgbClr>
                  </a:outerShdw>
                </a:effectLst>
                <a:latin typeface="Franklin Gothic Medium Cond" pitchFamily="34" charset="0"/>
                <a:ea typeface="Arial Unicode MS" pitchFamily="50" charset="-127"/>
                <a:cs typeface="Arial Unicode MS" pitchFamily="50" charset="-127"/>
              </a:rPr>
              <a:t>age</a:t>
            </a:r>
          </a:p>
          <a:p>
            <a:pPr marL="342900" indent="-342900" algn="ctr">
              <a:lnSpc>
                <a:spcPct val="150000"/>
              </a:lnSpc>
              <a:buFont typeface="Wingdings" pitchFamily="2" charset="2"/>
              <a:buChar char="è"/>
            </a:pPr>
            <a:r>
              <a:rPr lang="en-US" altLang="ko-KR" sz="2400" b="1" dirty="0" smtClean="0">
                <a:ln w="1905"/>
                <a:solidFill>
                  <a:srgbClr val="0000FF"/>
                </a:solidFill>
                <a:effectLst>
                  <a:outerShdw blurRad="38100" dist="38100" dir="2700000" algn="tl">
                    <a:srgbClr val="000000">
                      <a:alpha val="43137"/>
                    </a:srgbClr>
                  </a:outerShdw>
                </a:effectLst>
                <a:latin typeface="Franklin Gothic Medium Cond" pitchFamily="34" charset="0"/>
                <a:ea typeface="Arial Unicode MS" pitchFamily="50" charset="-127"/>
                <a:cs typeface="Arial Unicode MS" pitchFamily="50" charset="-127"/>
              </a:rPr>
              <a:t>advanced </a:t>
            </a:r>
            <a:r>
              <a:rPr lang="en-US" altLang="ko-KR" sz="2400" b="1" dirty="0">
                <a:ln w="1905"/>
                <a:solidFill>
                  <a:srgbClr val="0000FF"/>
                </a:solidFill>
                <a:effectLst>
                  <a:outerShdw blurRad="38100" dist="38100" dir="2700000" algn="tl">
                    <a:srgbClr val="000000">
                      <a:alpha val="43137"/>
                    </a:srgbClr>
                  </a:outerShdw>
                </a:effectLst>
                <a:latin typeface="Franklin Gothic Medium Cond" pitchFamily="34" charset="0"/>
                <a:ea typeface="Arial Unicode MS" pitchFamily="50" charset="-127"/>
                <a:cs typeface="Arial Unicode MS" pitchFamily="50" charset="-127"/>
              </a:rPr>
              <a:t>maternal </a:t>
            </a:r>
            <a:r>
              <a:rPr lang="en-US" altLang="ko-KR" sz="2400" b="1" dirty="0" smtClean="0">
                <a:ln w="1905"/>
                <a:solidFill>
                  <a:srgbClr val="0000FF"/>
                </a:solidFill>
                <a:effectLst>
                  <a:outerShdw blurRad="38100" dist="38100" dir="2700000" algn="tl">
                    <a:srgbClr val="000000">
                      <a:alpha val="43137"/>
                    </a:srgbClr>
                  </a:outerShdw>
                </a:effectLst>
                <a:latin typeface="Franklin Gothic Medium Cond" pitchFamily="34" charset="0"/>
                <a:ea typeface="Arial Unicode MS" pitchFamily="50" charset="-127"/>
                <a:cs typeface="Arial Unicode MS" pitchFamily="50" charset="-127"/>
              </a:rPr>
              <a:t>age</a:t>
            </a:r>
          </a:p>
          <a:p>
            <a:pPr algn="ctr">
              <a:lnSpc>
                <a:spcPct val="150000"/>
              </a:lnSpc>
            </a:pPr>
            <a:endParaRPr lang="en-US" altLang="ko-KR" sz="1050" b="1" dirty="0">
              <a:ln w="1905"/>
              <a:solidFill>
                <a:srgbClr val="0000FF"/>
              </a:solidFill>
              <a:effectLst>
                <a:outerShdw blurRad="38100" dist="38100" dir="2700000" algn="tl">
                  <a:srgbClr val="000000">
                    <a:alpha val="43137"/>
                  </a:srgbClr>
                </a:outerShdw>
              </a:effectLst>
              <a:latin typeface="Franklin Gothic Medium Cond" pitchFamily="34" charset="0"/>
              <a:ea typeface="Arial Unicode MS" pitchFamily="50" charset="-127"/>
              <a:cs typeface="Arial Unicode MS" pitchFamily="50" charset="-127"/>
            </a:endParaRPr>
          </a:p>
          <a:p>
            <a:pPr marL="285750" indent="-285750" algn="ctr">
              <a:lnSpc>
                <a:spcPct val="150000"/>
              </a:lnSpc>
              <a:buFont typeface="Wingdings" pitchFamily="2" charset="2"/>
              <a:buChar char="Ø"/>
            </a:pPr>
            <a:r>
              <a:rPr lang="en-US" altLang="ko-KR" sz="2400" b="1" dirty="0">
                <a:ln w="1905"/>
                <a:solidFill>
                  <a:srgbClr val="0000FF"/>
                </a:solidFill>
                <a:effectLst>
                  <a:outerShdw blurRad="38100" dist="38100" dir="2700000" algn="tl">
                    <a:srgbClr val="000000">
                      <a:alpha val="43137"/>
                    </a:srgbClr>
                  </a:outerShdw>
                </a:effectLst>
                <a:latin typeface="Franklin Gothic Medium Cond" pitchFamily="34" charset="0"/>
                <a:ea typeface="Arial Unicode MS" pitchFamily="50" charset="-127"/>
                <a:cs typeface="Arial Unicode MS" pitchFamily="50" charset="-127"/>
              </a:rPr>
              <a:t>pregnancy </a:t>
            </a:r>
            <a:r>
              <a:rPr lang="en-US" altLang="ko-KR" sz="2400" b="1" dirty="0" smtClean="0">
                <a:ln w="1905"/>
                <a:solidFill>
                  <a:srgbClr val="0000FF"/>
                </a:solidFill>
                <a:effectLst>
                  <a:outerShdw blurRad="38100" dist="38100" dir="2700000" algn="tl">
                    <a:srgbClr val="000000">
                      <a:alpha val="43137"/>
                    </a:srgbClr>
                  </a:outerShdw>
                </a:effectLst>
                <a:latin typeface="Franklin Gothic Medium Cond" pitchFamily="34" charset="0"/>
                <a:ea typeface="Arial Unicode MS" pitchFamily="50" charset="-127"/>
                <a:cs typeface="Arial Unicode MS" pitchFamily="50" charset="-127"/>
              </a:rPr>
              <a:t>complications</a:t>
            </a:r>
          </a:p>
          <a:p>
            <a:pPr algn="ctr">
              <a:lnSpc>
                <a:spcPct val="150000"/>
              </a:lnSpc>
            </a:pPr>
            <a:endParaRPr lang="en-US" altLang="ko-KR" sz="1050" b="1" dirty="0">
              <a:ln w="1905"/>
              <a:solidFill>
                <a:srgbClr val="0000FF"/>
              </a:solidFill>
              <a:effectLst>
                <a:outerShdw blurRad="38100" dist="38100" dir="2700000" algn="tl">
                  <a:srgbClr val="000000">
                    <a:alpha val="43137"/>
                  </a:srgbClr>
                </a:outerShdw>
              </a:effectLst>
              <a:latin typeface="Franklin Gothic Medium Cond" pitchFamily="34" charset="0"/>
              <a:ea typeface="Arial Unicode MS" pitchFamily="50" charset="-127"/>
              <a:cs typeface="Arial Unicode MS" pitchFamily="50" charset="-127"/>
            </a:endParaRPr>
          </a:p>
          <a:p>
            <a:pPr marL="285750" indent="-285750" algn="ctr">
              <a:lnSpc>
                <a:spcPct val="150000"/>
              </a:lnSpc>
              <a:buFont typeface="Wingdings" pitchFamily="2" charset="2"/>
              <a:buChar char="Ø"/>
            </a:pPr>
            <a:r>
              <a:rPr lang="en-US" altLang="ko-KR" sz="2400" b="1" dirty="0">
                <a:ln w="1905"/>
                <a:solidFill>
                  <a:srgbClr val="0000FF"/>
                </a:solidFill>
                <a:effectLst>
                  <a:outerShdw blurRad="38100" dist="38100" dir="2700000" algn="tl">
                    <a:srgbClr val="000000">
                      <a:alpha val="43137"/>
                    </a:srgbClr>
                  </a:outerShdw>
                </a:effectLst>
                <a:latin typeface="Franklin Gothic Medium Cond" pitchFamily="34" charset="0"/>
                <a:ea typeface="Arial Unicode MS" pitchFamily="50" charset="-127"/>
                <a:cs typeface="Arial Unicode MS" pitchFamily="50" charset="-127"/>
              </a:rPr>
              <a:t>preterm </a:t>
            </a:r>
            <a:r>
              <a:rPr lang="en-US" altLang="ko-KR" sz="2400" b="1" dirty="0" smtClean="0">
                <a:ln w="1905"/>
                <a:solidFill>
                  <a:srgbClr val="0000FF"/>
                </a:solidFill>
                <a:effectLst>
                  <a:outerShdw blurRad="38100" dist="38100" dir="2700000" algn="tl">
                    <a:srgbClr val="000000">
                      <a:alpha val="43137"/>
                    </a:srgbClr>
                  </a:outerShdw>
                </a:effectLst>
                <a:latin typeface="Franklin Gothic Medium Cond" pitchFamily="34" charset="0"/>
                <a:ea typeface="Arial Unicode MS" pitchFamily="50" charset="-127"/>
                <a:cs typeface="Arial Unicode MS" pitchFamily="50" charset="-127"/>
              </a:rPr>
              <a:t>births</a:t>
            </a:r>
          </a:p>
          <a:p>
            <a:pPr algn="ctr">
              <a:lnSpc>
                <a:spcPct val="150000"/>
              </a:lnSpc>
            </a:pPr>
            <a:endParaRPr lang="en-US" altLang="ko-KR" sz="1050" b="1" dirty="0">
              <a:ln w="1905"/>
              <a:solidFill>
                <a:srgbClr val="0000FF"/>
              </a:solidFill>
              <a:effectLst>
                <a:outerShdw blurRad="38100" dist="38100" dir="2700000" algn="tl">
                  <a:srgbClr val="000000">
                    <a:alpha val="43137"/>
                  </a:srgbClr>
                </a:outerShdw>
              </a:effectLst>
              <a:latin typeface="Franklin Gothic Medium Cond" pitchFamily="34" charset="0"/>
              <a:ea typeface="Arial Unicode MS" pitchFamily="50" charset="-127"/>
              <a:cs typeface="Arial Unicode MS" pitchFamily="50" charset="-127"/>
            </a:endParaRPr>
          </a:p>
          <a:p>
            <a:pPr marL="285750" indent="-285750" algn="ctr">
              <a:lnSpc>
                <a:spcPct val="150000"/>
              </a:lnSpc>
              <a:buFont typeface="Wingdings" pitchFamily="2" charset="2"/>
              <a:buChar char="Ø"/>
            </a:pPr>
            <a:r>
              <a:rPr lang="en-US" altLang="ko-KR" sz="2400" b="1" dirty="0" smtClean="0">
                <a:ln w="1905"/>
                <a:solidFill>
                  <a:srgbClr val="0000FF"/>
                </a:solidFill>
                <a:effectLst>
                  <a:outerShdw blurRad="38100" dist="38100" dir="2700000" algn="tl">
                    <a:srgbClr val="000000">
                      <a:alpha val="43137"/>
                    </a:srgbClr>
                  </a:outerShdw>
                </a:effectLst>
                <a:latin typeface="Franklin Gothic Medium Cond" pitchFamily="34" charset="0"/>
                <a:ea typeface="Arial Unicode MS" pitchFamily="50" charset="-127"/>
                <a:cs typeface="Arial Unicode MS" pitchFamily="50" charset="-127"/>
              </a:rPr>
              <a:t>congenital malformations</a:t>
            </a:r>
          </a:p>
        </p:txBody>
      </p:sp>
      <p:sp>
        <p:nvSpPr>
          <p:cNvPr id="14" name="TextBox 13"/>
          <p:cNvSpPr txBox="1"/>
          <p:nvPr/>
        </p:nvSpPr>
        <p:spPr>
          <a:xfrm>
            <a:off x="6372200" y="5275575"/>
            <a:ext cx="2448272" cy="246221"/>
          </a:xfrm>
          <a:prstGeom prst="rect">
            <a:avLst/>
          </a:prstGeom>
          <a:noFill/>
        </p:spPr>
        <p:txBody>
          <a:bodyPr wrap="square" rtlCol="0">
            <a:spAutoFit/>
          </a:bodyPr>
          <a:lstStyle/>
          <a:p>
            <a:pPr algn="r"/>
            <a:r>
              <a:rPr lang="en-US" altLang="ko-KR" sz="1000" b="1" dirty="0" smtClean="0">
                <a:ln>
                  <a:solidFill>
                    <a:srgbClr val="7030A0">
                      <a:alpha val="0"/>
                    </a:srgbClr>
                  </a:solidFill>
                </a:ln>
                <a:latin typeface="Arial Narrow" pitchFamily="34" charset="0"/>
                <a:ea typeface="Yoon 윤고딕 550_TT" pitchFamily="18" charset="-127"/>
                <a:cs typeface="Arial" pitchFamily="34" charset="0"/>
              </a:rPr>
              <a:t>Reference: Vital </a:t>
            </a:r>
            <a:r>
              <a:rPr lang="en-US" altLang="ko-KR" sz="1000" b="1" dirty="0">
                <a:ln>
                  <a:solidFill>
                    <a:srgbClr val="7030A0">
                      <a:alpha val="0"/>
                    </a:srgbClr>
                  </a:solidFill>
                </a:ln>
                <a:latin typeface="Arial Narrow" pitchFamily="34" charset="0"/>
                <a:ea typeface="Yoon 윤고딕 550_TT" pitchFamily="18" charset="-127"/>
                <a:cs typeface="Arial" pitchFamily="34" charset="0"/>
              </a:rPr>
              <a:t>Statistics, </a:t>
            </a:r>
            <a:r>
              <a:rPr lang="en-US" altLang="ko-KR" sz="1000" b="1" dirty="0" smtClean="0">
                <a:ln>
                  <a:solidFill>
                    <a:srgbClr val="7030A0">
                      <a:alpha val="0"/>
                    </a:srgbClr>
                  </a:solidFill>
                </a:ln>
                <a:latin typeface="Arial Narrow" pitchFamily="34" charset="0"/>
                <a:ea typeface="Yoon 윤고딕 550_TT" pitchFamily="18" charset="-127"/>
                <a:cs typeface="Arial" pitchFamily="34" charset="0"/>
              </a:rPr>
              <a:t>2014</a:t>
            </a:r>
            <a:endParaRPr lang="en-US" altLang="ko-KR" sz="1000" b="1" dirty="0">
              <a:ln>
                <a:solidFill>
                  <a:srgbClr val="7030A0">
                    <a:alpha val="0"/>
                  </a:srgbClr>
                </a:solidFill>
              </a:ln>
              <a:latin typeface="Arial Narrow" pitchFamily="34" charset="0"/>
              <a:ea typeface="Yoon 윤고딕 550_TT" pitchFamily="18" charset="-127"/>
              <a:cs typeface="Arial" pitchFamily="34" charset="0"/>
            </a:endParaRPr>
          </a:p>
        </p:txBody>
      </p:sp>
    </p:spTree>
    <p:extLst>
      <p:ext uri="{BB962C8B-B14F-4D97-AF65-F5344CB8AC3E}">
        <p14:creationId xmlns:p14="http://schemas.microsoft.com/office/powerpoint/2010/main" val="24659944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50" fill="hold"/>
                                        <p:tgtEl>
                                          <p:spTgt spid="2"/>
                                        </p:tgtEl>
                                        <p:attrNameLst>
                                          <p:attrName>ppt_x</p:attrName>
                                        </p:attrNameLst>
                                      </p:cBhvr>
                                      <p:tavLst>
                                        <p:tav tm="0">
                                          <p:val>
                                            <p:strVal val="#ppt_x"/>
                                          </p:val>
                                        </p:tav>
                                        <p:tav tm="100000">
                                          <p:val>
                                            <p:strVal val="#ppt_x"/>
                                          </p:val>
                                        </p:tav>
                                      </p:tavLst>
                                    </p:anim>
                                    <p:anim calcmode="lin" valueType="num">
                                      <p:cBhvr additive="base">
                                        <p:cTn id="8" dur="25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250" fill="hold"/>
                                        <p:tgtEl>
                                          <p:spTgt spid="3"/>
                                        </p:tgtEl>
                                        <p:attrNameLst>
                                          <p:attrName>ppt_x</p:attrName>
                                        </p:attrNameLst>
                                      </p:cBhvr>
                                      <p:tavLst>
                                        <p:tav tm="0">
                                          <p:val>
                                            <p:strVal val="#ppt_x"/>
                                          </p:val>
                                        </p:tav>
                                        <p:tav tm="100000">
                                          <p:val>
                                            <p:strVal val="#ppt_x"/>
                                          </p:val>
                                        </p:tav>
                                      </p:tavLst>
                                    </p:anim>
                                    <p:anim calcmode="lin" valueType="num">
                                      <p:cBhvr additive="base">
                                        <p:cTn id="12" dur="25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250" fill="hold"/>
                                        <p:tgtEl>
                                          <p:spTgt spid="13"/>
                                        </p:tgtEl>
                                        <p:attrNameLst>
                                          <p:attrName>ppt_x</p:attrName>
                                        </p:attrNameLst>
                                      </p:cBhvr>
                                      <p:tavLst>
                                        <p:tav tm="0">
                                          <p:val>
                                            <p:strVal val="#ppt_x"/>
                                          </p:val>
                                        </p:tav>
                                        <p:tav tm="100000">
                                          <p:val>
                                            <p:strVal val="#ppt_x"/>
                                          </p:val>
                                        </p:tav>
                                      </p:tavLst>
                                    </p:anim>
                                    <p:anim calcmode="lin" valueType="num">
                                      <p:cBhvr additive="base">
                                        <p:cTn id="18" dur="250" fill="hold"/>
                                        <p:tgtEl>
                                          <p:spTgt spid="13"/>
                                        </p:tgtEl>
                                        <p:attrNameLst>
                                          <p:attrName>ppt_y</p:attrName>
                                        </p:attrNameLst>
                                      </p:cBhvr>
                                      <p:tavLst>
                                        <p:tav tm="0">
                                          <p:val>
                                            <p:strVal val="0-#ppt_h/2"/>
                                          </p:val>
                                        </p:tav>
                                        <p:tav tm="100000">
                                          <p:val>
                                            <p:strVal val="#ppt_y"/>
                                          </p:val>
                                        </p:tav>
                                      </p:tavLst>
                                    </p:anim>
                                  </p:childTnLst>
                                </p:cTn>
                              </p:par>
                              <p:par>
                                <p:cTn id="19" presetID="2" presetClass="entr" presetSubtype="1"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250" fill="hold"/>
                                        <p:tgtEl>
                                          <p:spTgt spid="11"/>
                                        </p:tgtEl>
                                        <p:attrNameLst>
                                          <p:attrName>ppt_x</p:attrName>
                                        </p:attrNameLst>
                                      </p:cBhvr>
                                      <p:tavLst>
                                        <p:tav tm="0">
                                          <p:val>
                                            <p:strVal val="#ppt_x"/>
                                          </p:val>
                                        </p:tav>
                                        <p:tav tm="100000">
                                          <p:val>
                                            <p:strVal val="#ppt_x"/>
                                          </p:val>
                                        </p:tav>
                                      </p:tavLst>
                                    </p:anim>
                                    <p:anim calcmode="lin" valueType="num">
                                      <p:cBhvr additive="base">
                                        <p:cTn id="22" dur="250" fill="hold"/>
                                        <p:tgtEl>
                                          <p:spTgt spid="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 grpId="0" animBg="1"/>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http://postfiles4.naver.net/20101110_195/lmlm4864_1289377936723BcAr5_JPEG/%B1%D7%B7%B9%C0%CC.jpg?type=w3"/>
          <p:cNvPicPr preferRelativeResize="0">
            <a:picLocks noChangeArrowheads="1"/>
          </p:cNvPicPr>
          <p:nvPr/>
        </p:nvPicPr>
        <p:blipFill>
          <a:blip r:embed="rId3" cstate="print"/>
          <a:srcRect/>
          <a:stretch>
            <a:fillRect/>
          </a:stretch>
        </p:blipFill>
        <p:spPr bwMode="auto">
          <a:xfrm>
            <a:off x="-26268" y="1"/>
            <a:ext cx="9173098" cy="5715000"/>
          </a:xfrm>
          <a:prstGeom prst="rect">
            <a:avLst/>
          </a:prstGeom>
          <a:noFill/>
        </p:spPr>
      </p:pic>
      <p:sp>
        <p:nvSpPr>
          <p:cNvPr id="8" name="직사각형 7"/>
          <p:cNvSpPr/>
          <p:nvPr/>
        </p:nvSpPr>
        <p:spPr>
          <a:xfrm>
            <a:off x="-36512" y="5617691"/>
            <a:ext cx="3394472" cy="13260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직사각형 9"/>
          <p:cNvSpPr/>
          <p:nvPr/>
        </p:nvSpPr>
        <p:spPr>
          <a:xfrm>
            <a:off x="3357960" y="5617691"/>
            <a:ext cx="6040040" cy="13260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8" name="TextBox 67"/>
          <p:cNvSpPr txBox="1"/>
          <p:nvPr/>
        </p:nvSpPr>
        <p:spPr>
          <a:xfrm>
            <a:off x="179512" y="986447"/>
            <a:ext cx="8640960" cy="4062651"/>
          </a:xfrm>
          <a:prstGeom prst="rect">
            <a:avLst/>
          </a:prstGeom>
          <a:noFill/>
        </p:spPr>
        <p:txBody>
          <a:bodyPr wrap="square" rtlCol="0">
            <a:spAutoFit/>
          </a:bodyPr>
          <a:lstStyle/>
          <a:p>
            <a:pPr marL="571500" indent="-571500" algn="just">
              <a:lnSpc>
                <a:spcPct val="150000"/>
              </a:lnSpc>
              <a:buClr>
                <a:srgbClr val="92D050"/>
              </a:buClr>
              <a:buFont typeface="Wingdings" pitchFamily="2" charset="2"/>
              <a:buChar char="§"/>
            </a:pPr>
            <a:r>
              <a:rPr lang="en-US" altLang="ko-KR" sz="2000" b="1" dirty="0">
                <a:ln>
                  <a:solidFill>
                    <a:srgbClr val="7030A0">
                      <a:alpha val="0"/>
                    </a:srgbClr>
                  </a:solidFill>
                </a:ln>
                <a:solidFill>
                  <a:srgbClr val="7030A0"/>
                </a:solidFill>
                <a:latin typeface="Franklin Gothic Medium Cond" pitchFamily="34" charset="0"/>
                <a:ea typeface="Yoon 윤고딕 550_TT" pitchFamily="18" charset="-127"/>
              </a:rPr>
              <a:t>Pregnant women </a:t>
            </a:r>
            <a:r>
              <a:rPr lang="en-US" altLang="ko-KR" sz="2000" b="1" dirty="0" smtClean="0">
                <a:ln>
                  <a:solidFill>
                    <a:srgbClr val="7030A0">
                      <a:alpha val="0"/>
                    </a:srgbClr>
                  </a:solidFill>
                </a:ln>
                <a:solidFill>
                  <a:srgbClr val="7030A0"/>
                </a:solidFill>
                <a:latin typeface="Franklin Gothic Medium Cond" pitchFamily="34" charset="0"/>
                <a:ea typeface="Yoon 윤고딕 550_TT" pitchFamily="18" charset="-127"/>
              </a:rPr>
              <a:t>need prenatal care </a:t>
            </a:r>
            <a:r>
              <a:rPr lang="en-US" altLang="ko-KR" sz="2000" b="1" dirty="0">
                <a:ln>
                  <a:solidFill>
                    <a:srgbClr val="7030A0">
                      <a:alpha val="0"/>
                    </a:srgbClr>
                  </a:solidFill>
                </a:ln>
                <a:solidFill>
                  <a:srgbClr val="7030A0"/>
                </a:solidFill>
                <a:latin typeface="Franklin Gothic Medium Cond" pitchFamily="34" charset="0"/>
                <a:ea typeface="Yoon 윤고딕 550_TT" pitchFamily="18" charset="-127"/>
              </a:rPr>
              <a:t>to improve m</a:t>
            </a:r>
            <a:r>
              <a:rPr lang="en-US" altLang="ko-KR" sz="2000" b="1" dirty="0" smtClean="0">
                <a:ln>
                  <a:solidFill>
                    <a:srgbClr val="7030A0">
                      <a:alpha val="0"/>
                    </a:srgbClr>
                  </a:solidFill>
                </a:ln>
                <a:solidFill>
                  <a:srgbClr val="7030A0"/>
                </a:solidFill>
                <a:latin typeface="Franklin Gothic Medium Cond" pitchFamily="34" charset="0"/>
                <a:ea typeface="Yoon 윤고딕 550_TT" pitchFamily="18" charset="-127"/>
              </a:rPr>
              <a:t>aternal-fetal health during pregnancy.</a:t>
            </a:r>
          </a:p>
          <a:p>
            <a:pPr marL="571500" indent="-571500" algn="just">
              <a:lnSpc>
                <a:spcPct val="150000"/>
              </a:lnSpc>
              <a:buClr>
                <a:srgbClr val="92D050"/>
              </a:buClr>
              <a:buFont typeface="Wingdings" pitchFamily="2" charset="2"/>
              <a:buChar char="§"/>
            </a:pPr>
            <a:r>
              <a:rPr lang="en-US" altLang="ko-KR" sz="2000" b="1" dirty="0" smtClean="0">
                <a:ln>
                  <a:solidFill>
                    <a:srgbClr val="7030A0">
                      <a:alpha val="0"/>
                    </a:srgbClr>
                  </a:solidFill>
                </a:ln>
                <a:solidFill>
                  <a:srgbClr val="7030A0"/>
                </a:solidFill>
                <a:latin typeface="Franklin Gothic Medium Cond" pitchFamily="34" charset="0"/>
                <a:ea typeface="Yoon 윤고딕 550_TT" pitchFamily="18" charset="-127"/>
              </a:rPr>
              <a:t>Nulliparous women are </a:t>
            </a:r>
            <a:r>
              <a:rPr lang="en-US" altLang="ko-KR" sz="2000" b="1" dirty="0">
                <a:ln>
                  <a:solidFill>
                    <a:srgbClr val="7030A0">
                      <a:alpha val="0"/>
                    </a:srgbClr>
                  </a:solidFill>
                </a:ln>
                <a:solidFill>
                  <a:srgbClr val="7030A0"/>
                </a:solidFill>
                <a:latin typeface="Franklin Gothic Medium Cond" pitchFamily="34" charset="0"/>
                <a:ea typeface="Yoon 윤고딕 550_TT" pitchFamily="18" charset="-127"/>
              </a:rPr>
              <a:t>strongly </a:t>
            </a:r>
            <a:r>
              <a:rPr lang="en-US" altLang="ko-KR" sz="2000" b="1" dirty="0" smtClean="0">
                <a:ln>
                  <a:solidFill>
                    <a:srgbClr val="7030A0">
                      <a:alpha val="0"/>
                    </a:srgbClr>
                  </a:solidFill>
                </a:ln>
                <a:solidFill>
                  <a:srgbClr val="7030A0"/>
                </a:solidFill>
                <a:latin typeface="Franklin Gothic Medium Cond" pitchFamily="34" charset="0"/>
                <a:ea typeface="Yoon 윤고딕 550_TT" pitchFamily="18" charset="-127"/>
              </a:rPr>
              <a:t>recommended to participate in prenatal education, </a:t>
            </a:r>
            <a:r>
              <a:rPr lang="en-US" altLang="ko-KR" sz="2000" b="1" dirty="0">
                <a:ln>
                  <a:solidFill>
                    <a:srgbClr val="7030A0">
                      <a:alpha val="0"/>
                    </a:srgbClr>
                  </a:solidFill>
                </a:ln>
                <a:solidFill>
                  <a:srgbClr val="7030A0"/>
                </a:solidFill>
                <a:latin typeface="Franklin Gothic Medium Cond" pitchFamily="34" charset="0"/>
                <a:ea typeface="Yoon 윤고딕 550_TT" pitchFamily="18" charset="-127"/>
              </a:rPr>
              <a:t>because </a:t>
            </a:r>
            <a:r>
              <a:rPr lang="en-US" altLang="ko-KR" sz="2000" b="1" dirty="0" smtClean="0">
                <a:ln>
                  <a:solidFill>
                    <a:srgbClr val="7030A0">
                      <a:alpha val="0"/>
                    </a:srgbClr>
                  </a:solidFill>
                </a:ln>
                <a:solidFill>
                  <a:srgbClr val="7030A0"/>
                </a:solidFill>
                <a:latin typeface="Franklin Gothic Medium Cond" pitchFamily="34" charset="0"/>
                <a:ea typeface="Yoon 윤고딕 550_TT" pitchFamily="18" charset="-127"/>
              </a:rPr>
              <a:t>pregnancy and delivery is their  first  </a:t>
            </a:r>
            <a:r>
              <a:rPr lang="en-US" altLang="ko-KR" sz="2000" b="1" dirty="0">
                <a:ln>
                  <a:solidFill>
                    <a:srgbClr val="7030A0">
                      <a:alpha val="0"/>
                    </a:srgbClr>
                  </a:solidFill>
                </a:ln>
                <a:solidFill>
                  <a:srgbClr val="7030A0"/>
                </a:solidFill>
                <a:latin typeface="Franklin Gothic Medium Cond" pitchFamily="34" charset="0"/>
                <a:ea typeface="Yoon 윤고딕 550_TT" pitchFamily="18" charset="-127"/>
              </a:rPr>
              <a:t>experience</a:t>
            </a:r>
            <a:r>
              <a:rPr lang="en-US" altLang="ko-KR" sz="1200" b="1" dirty="0">
                <a:ln>
                  <a:solidFill>
                    <a:srgbClr val="7030A0">
                      <a:alpha val="0"/>
                    </a:srgbClr>
                  </a:solidFill>
                </a:ln>
                <a:solidFill>
                  <a:srgbClr val="7030A0"/>
                </a:solidFill>
                <a:latin typeface="Franklin Gothic Medium Cond" pitchFamily="34" charset="0"/>
                <a:ea typeface="Yoon 윤고딕 550_TT" pitchFamily="18" charset="-127"/>
              </a:rPr>
              <a:t>(Hwang, 2010; </a:t>
            </a:r>
            <a:r>
              <a:rPr lang="en-US" altLang="ko-KR" sz="1200" b="1" dirty="0" smtClean="0">
                <a:ln>
                  <a:solidFill>
                    <a:srgbClr val="7030A0">
                      <a:alpha val="0"/>
                    </a:srgbClr>
                  </a:solidFill>
                </a:ln>
                <a:solidFill>
                  <a:srgbClr val="7030A0"/>
                </a:solidFill>
                <a:latin typeface="Franklin Gothic Medium Cond" pitchFamily="34" charset="0"/>
                <a:ea typeface="Yoon 윤고딕 550_TT" pitchFamily="18" charset="-127"/>
              </a:rPr>
              <a:t>Buckley</a:t>
            </a:r>
            <a:r>
              <a:rPr lang="en-US" altLang="ko-KR" sz="1200" b="1" dirty="0">
                <a:ln>
                  <a:solidFill>
                    <a:srgbClr val="7030A0">
                      <a:alpha val="0"/>
                    </a:srgbClr>
                  </a:solidFill>
                </a:ln>
                <a:solidFill>
                  <a:srgbClr val="7030A0"/>
                </a:solidFill>
                <a:latin typeface="Franklin Gothic Medium Cond" pitchFamily="34" charset="0"/>
                <a:ea typeface="Yoon 윤고딕 550_TT" pitchFamily="18" charset="-127"/>
              </a:rPr>
              <a:t>, &amp; Gaskin, 2009).</a:t>
            </a:r>
            <a:endParaRPr lang="en-US" altLang="ko-KR" sz="2000" b="1" dirty="0">
              <a:ln>
                <a:solidFill>
                  <a:srgbClr val="7030A0">
                    <a:alpha val="0"/>
                  </a:srgbClr>
                </a:solidFill>
              </a:ln>
              <a:solidFill>
                <a:srgbClr val="7030A0"/>
              </a:solidFill>
              <a:latin typeface="Franklin Gothic Medium Cond" pitchFamily="34" charset="0"/>
              <a:ea typeface="Yoon 윤고딕 550_TT" pitchFamily="18" charset="-127"/>
            </a:endParaRPr>
          </a:p>
          <a:p>
            <a:pPr marL="571500" indent="-571500" algn="just">
              <a:lnSpc>
                <a:spcPct val="150000"/>
              </a:lnSpc>
              <a:buClr>
                <a:srgbClr val="92D050"/>
              </a:buClr>
              <a:buFont typeface="Wingdings" pitchFamily="2" charset="2"/>
              <a:buChar char="§"/>
            </a:pPr>
            <a:r>
              <a:rPr lang="en-US" altLang="ko-KR" sz="2000" b="1" dirty="0" smtClean="0">
                <a:ln>
                  <a:solidFill>
                    <a:srgbClr val="7030A0">
                      <a:alpha val="0"/>
                    </a:srgbClr>
                  </a:solidFill>
                </a:ln>
                <a:solidFill>
                  <a:srgbClr val="7030A0"/>
                </a:solidFill>
                <a:latin typeface="Franklin Gothic Medium Cond" pitchFamily="34" charset="0"/>
                <a:ea typeface="Yoon 윤고딕 550_TT" pitchFamily="18" charset="-127"/>
              </a:rPr>
              <a:t>According </a:t>
            </a:r>
            <a:r>
              <a:rPr lang="en-US" altLang="ko-KR" sz="2000" b="1" dirty="0">
                <a:ln>
                  <a:solidFill>
                    <a:srgbClr val="7030A0">
                      <a:alpha val="0"/>
                    </a:srgbClr>
                  </a:solidFill>
                </a:ln>
                <a:solidFill>
                  <a:srgbClr val="7030A0"/>
                </a:solidFill>
                <a:latin typeface="Franklin Gothic Medium Cond" pitchFamily="34" charset="0"/>
                <a:ea typeface="Yoon 윤고딕 550_TT" pitchFamily="18" charset="-127"/>
              </a:rPr>
              <a:t>to </a:t>
            </a:r>
            <a:r>
              <a:rPr lang="en-US" altLang="ko-KR" sz="2000" b="1" dirty="0" smtClean="0">
                <a:ln>
                  <a:solidFill>
                    <a:srgbClr val="7030A0">
                      <a:alpha val="0"/>
                    </a:srgbClr>
                  </a:solidFill>
                </a:ln>
                <a:solidFill>
                  <a:srgbClr val="7030A0"/>
                </a:solidFill>
                <a:latin typeface="Franklin Gothic Medium Cond" pitchFamily="34" charset="0"/>
                <a:ea typeface="Yoon 윤고딕 550_TT" pitchFamily="18" charset="-127"/>
              </a:rPr>
              <a:t>the previous </a:t>
            </a:r>
            <a:r>
              <a:rPr lang="en-US" altLang="ko-KR" sz="2000" b="1" dirty="0">
                <a:ln>
                  <a:solidFill>
                    <a:srgbClr val="7030A0">
                      <a:alpha val="0"/>
                    </a:srgbClr>
                  </a:solidFill>
                </a:ln>
                <a:solidFill>
                  <a:srgbClr val="7030A0"/>
                </a:solidFill>
                <a:latin typeface="Franklin Gothic Medium Cond" pitchFamily="34" charset="0"/>
                <a:ea typeface="Yoon 윤고딕 550_TT" pitchFamily="18" charset="-127"/>
              </a:rPr>
              <a:t>studies, pregnant women </a:t>
            </a:r>
            <a:r>
              <a:rPr lang="en-US" altLang="ko-KR" sz="2000" b="1" dirty="0" smtClean="0">
                <a:ln>
                  <a:solidFill>
                    <a:srgbClr val="7030A0">
                      <a:alpha val="0"/>
                    </a:srgbClr>
                  </a:solidFill>
                </a:ln>
                <a:solidFill>
                  <a:srgbClr val="7030A0"/>
                </a:solidFill>
                <a:latin typeface="Franklin Gothic Medium Cond" pitchFamily="34" charset="0"/>
                <a:ea typeface="Yoon 윤고딕 550_TT" pitchFamily="18" charset="-127"/>
              </a:rPr>
              <a:t>who participated in prenatal </a:t>
            </a:r>
            <a:r>
              <a:rPr lang="en-US" altLang="ko-KR" sz="2000" b="1" dirty="0">
                <a:ln>
                  <a:solidFill>
                    <a:srgbClr val="7030A0">
                      <a:alpha val="0"/>
                    </a:srgbClr>
                  </a:solidFill>
                </a:ln>
                <a:solidFill>
                  <a:srgbClr val="7030A0"/>
                </a:solidFill>
                <a:latin typeface="Franklin Gothic Medium Cond" pitchFamily="34" charset="0"/>
                <a:ea typeface="Yoon 윤고딕 550_TT" pitchFamily="18" charset="-127"/>
              </a:rPr>
              <a:t>education </a:t>
            </a:r>
            <a:r>
              <a:rPr lang="en-US" altLang="ko-KR" sz="2000" b="1" dirty="0" smtClean="0">
                <a:ln>
                  <a:solidFill>
                    <a:srgbClr val="7030A0">
                      <a:alpha val="0"/>
                    </a:srgbClr>
                  </a:solidFill>
                </a:ln>
                <a:solidFill>
                  <a:srgbClr val="7030A0"/>
                </a:solidFill>
                <a:latin typeface="Franklin Gothic Medium Cond" pitchFamily="34" charset="0"/>
                <a:ea typeface="Yoon 윤고딕 550_TT" pitchFamily="18" charset="-127"/>
              </a:rPr>
              <a:t>got prenatal care more compared </a:t>
            </a:r>
            <a:r>
              <a:rPr lang="en-US" altLang="ko-KR" sz="2000" b="1" dirty="0">
                <a:ln>
                  <a:solidFill>
                    <a:srgbClr val="7030A0">
                      <a:alpha val="0"/>
                    </a:srgbClr>
                  </a:solidFill>
                </a:ln>
                <a:solidFill>
                  <a:srgbClr val="7030A0"/>
                </a:solidFill>
                <a:latin typeface="Franklin Gothic Medium Cond" pitchFamily="34" charset="0"/>
                <a:ea typeface="Yoon 윤고딕 550_TT" pitchFamily="18" charset="-127"/>
              </a:rPr>
              <a:t>to pregnant women</a:t>
            </a:r>
            <a:r>
              <a:rPr lang="en-US" altLang="ko-KR" sz="2000" b="1" dirty="0" smtClean="0">
                <a:ln>
                  <a:solidFill>
                    <a:srgbClr val="7030A0">
                      <a:alpha val="0"/>
                    </a:srgbClr>
                  </a:solidFill>
                </a:ln>
                <a:solidFill>
                  <a:srgbClr val="7030A0"/>
                </a:solidFill>
                <a:latin typeface="Franklin Gothic Medium Cond" pitchFamily="34" charset="0"/>
                <a:ea typeface="Yoon 윤고딕 550_TT" pitchFamily="18" charset="-127"/>
              </a:rPr>
              <a:t> </a:t>
            </a:r>
            <a:r>
              <a:rPr lang="en-US" altLang="ko-KR" sz="2000" b="1" dirty="0">
                <a:ln>
                  <a:solidFill>
                    <a:srgbClr val="7030A0">
                      <a:alpha val="0"/>
                    </a:srgbClr>
                  </a:solidFill>
                </a:ln>
                <a:solidFill>
                  <a:srgbClr val="7030A0"/>
                </a:solidFill>
                <a:latin typeface="Franklin Gothic Medium Cond" pitchFamily="34" charset="0"/>
                <a:ea typeface="Yoon 윤고딕 550_TT" pitchFamily="18" charset="-127"/>
              </a:rPr>
              <a:t>who </a:t>
            </a:r>
            <a:r>
              <a:rPr lang="en-US" altLang="ko-KR" sz="2000" b="1" dirty="0" smtClean="0">
                <a:ln>
                  <a:solidFill>
                    <a:srgbClr val="7030A0">
                      <a:alpha val="0"/>
                    </a:srgbClr>
                  </a:solidFill>
                </a:ln>
                <a:solidFill>
                  <a:srgbClr val="7030A0"/>
                </a:solidFill>
                <a:latin typeface="Franklin Gothic Medium Cond" pitchFamily="34" charset="0"/>
                <a:ea typeface="Yoon 윤고딕 550_TT" pitchFamily="18" charset="-127"/>
              </a:rPr>
              <a:t>didn’t</a:t>
            </a:r>
            <a:r>
              <a:rPr lang="en-US" altLang="ko-KR" sz="1200" b="1" dirty="0" smtClean="0">
                <a:ln>
                  <a:solidFill>
                    <a:srgbClr val="7030A0">
                      <a:alpha val="0"/>
                    </a:srgbClr>
                  </a:solidFill>
                </a:ln>
                <a:solidFill>
                  <a:srgbClr val="7030A0"/>
                </a:solidFill>
                <a:latin typeface="Franklin Gothic Medium Cond" pitchFamily="34" charset="0"/>
                <a:ea typeface="Yoon 윤고딕 550_TT" pitchFamily="18" charset="-127"/>
              </a:rPr>
              <a:t>(Song,  et al., 2010; Kim &amp; Jung, 2007).</a:t>
            </a:r>
            <a:endParaRPr lang="en-US" altLang="ko-KR" sz="2800" b="1" dirty="0">
              <a:ln>
                <a:solidFill>
                  <a:srgbClr val="7030A0">
                    <a:alpha val="0"/>
                  </a:srgbClr>
                </a:solidFill>
              </a:ln>
              <a:solidFill>
                <a:srgbClr val="7030A0"/>
              </a:solidFill>
              <a:latin typeface="Franklin Gothic Medium Cond" pitchFamily="34" charset="0"/>
              <a:ea typeface="Yoon 윤고딕 550_TT" pitchFamily="18" charset="-127"/>
            </a:endParaRPr>
          </a:p>
          <a:p>
            <a:pPr marL="571500" indent="-571500" algn="just">
              <a:lnSpc>
                <a:spcPct val="150000"/>
              </a:lnSpc>
              <a:buClr>
                <a:srgbClr val="92D050"/>
              </a:buClr>
              <a:buFont typeface="Wingdings" pitchFamily="2" charset="2"/>
              <a:buChar char="§"/>
            </a:pPr>
            <a:r>
              <a:rPr lang="en-US" altLang="ko-KR" sz="2000" b="1" dirty="0" smtClean="0">
                <a:ln>
                  <a:solidFill>
                    <a:srgbClr val="7030A0">
                      <a:alpha val="0"/>
                    </a:srgbClr>
                  </a:solidFill>
                </a:ln>
                <a:solidFill>
                  <a:srgbClr val="7030A0"/>
                </a:solidFill>
                <a:latin typeface="Franklin Gothic Medium Cond" pitchFamily="34" charset="0"/>
                <a:ea typeface="Yoon 윤고딕 550_TT" pitchFamily="18" charset="-127"/>
              </a:rPr>
              <a:t>Regular </a:t>
            </a:r>
            <a:r>
              <a:rPr lang="en-US" altLang="ko-KR" sz="2000" b="1" dirty="0">
                <a:ln>
                  <a:solidFill>
                    <a:srgbClr val="7030A0">
                      <a:alpha val="0"/>
                    </a:srgbClr>
                  </a:solidFill>
                </a:ln>
                <a:solidFill>
                  <a:srgbClr val="7030A0"/>
                </a:solidFill>
                <a:latin typeface="Franklin Gothic Medium Cond" pitchFamily="34" charset="0"/>
                <a:ea typeface="Yoon 윤고딕 550_TT" pitchFamily="18" charset="-127"/>
              </a:rPr>
              <a:t>prenatal care </a:t>
            </a:r>
            <a:r>
              <a:rPr lang="en-US" altLang="ko-KR" sz="2000" b="1" dirty="0" smtClean="0">
                <a:ln>
                  <a:solidFill>
                    <a:srgbClr val="7030A0">
                      <a:alpha val="0"/>
                    </a:srgbClr>
                  </a:solidFill>
                </a:ln>
                <a:solidFill>
                  <a:srgbClr val="7030A0"/>
                </a:solidFill>
                <a:latin typeface="Franklin Gothic Medium Cond" pitchFamily="34" charset="0"/>
                <a:ea typeface="Yoon 윤고딕 550_TT" pitchFamily="18" charset="-127"/>
              </a:rPr>
              <a:t>can </a:t>
            </a:r>
            <a:r>
              <a:rPr lang="en-US" altLang="ko-KR" sz="2000" b="1" dirty="0">
                <a:ln>
                  <a:solidFill>
                    <a:srgbClr val="7030A0">
                      <a:alpha val="0"/>
                    </a:srgbClr>
                  </a:solidFill>
                </a:ln>
                <a:solidFill>
                  <a:srgbClr val="7030A0"/>
                </a:solidFill>
                <a:latin typeface="Franklin Gothic Medium Cond" pitchFamily="34" charset="0"/>
                <a:ea typeface="Yoon 윤고딕 550_TT" pitchFamily="18" charset="-127"/>
              </a:rPr>
              <a:t>reduce the perinatal complications </a:t>
            </a:r>
            <a:r>
              <a:rPr lang="en-US" altLang="ko-KR" sz="2000" b="1" dirty="0" smtClean="0">
                <a:ln>
                  <a:solidFill>
                    <a:srgbClr val="7030A0">
                      <a:alpha val="0"/>
                    </a:srgbClr>
                  </a:solidFill>
                </a:ln>
                <a:solidFill>
                  <a:srgbClr val="7030A0"/>
                </a:solidFill>
                <a:latin typeface="Franklin Gothic Medium Cond" pitchFamily="34" charset="0"/>
                <a:ea typeface="Yoon 윤고딕 550_TT" pitchFamily="18" charset="-127"/>
              </a:rPr>
              <a:t>among </a:t>
            </a:r>
            <a:r>
              <a:rPr lang="en-US" altLang="ko-KR" sz="2000" b="1" dirty="0">
                <a:ln>
                  <a:solidFill>
                    <a:srgbClr val="7030A0">
                      <a:alpha val="0"/>
                    </a:srgbClr>
                  </a:solidFill>
                </a:ln>
                <a:solidFill>
                  <a:srgbClr val="7030A0"/>
                </a:solidFill>
                <a:latin typeface="Franklin Gothic Medium Cond" pitchFamily="34" charset="0"/>
                <a:ea typeface="Yoon 윤고딕 550_TT" pitchFamily="18" charset="-127"/>
              </a:rPr>
              <a:t>pregnant women and </a:t>
            </a:r>
            <a:r>
              <a:rPr lang="en-US" altLang="ko-KR" sz="2000" b="1" dirty="0" smtClean="0">
                <a:ln>
                  <a:solidFill>
                    <a:srgbClr val="7030A0">
                      <a:alpha val="0"/>
                    </a:srgbClr>
                  </a:solidFill>
                </a:ln>
                <a:solidFill>
                  <a:srgbClr val="7030A0"/>
                </a:solidFill>
                <a:latin typeface="Franklin Gothic Medium Cond" pitchFamily="34" charset="0"/>
                <a:ea typeface="Yoon 윤고딕 550_TT" pitchFamily="18" charset="-127"/>
              </a:rPr>
              <a:t>newborns</a:t>
            </a:r>
            <a:r>
              <a:rPr lang="en-US" altLang="ko-KR" sz="1200" b="1" dirty="0">
                <a:ln>
                  <a:solidFill>
                    <a:srgbClr val="7030A0">
                      <a:alpha val="0"/>
                    </a:srgbClr>
                  </a:solidFill>
                </a:ln>
                <a:solidFill>
                  <a:srgbClr val="7030A0"/>
                </a:solidFill>
                <a:latin typeface="Franklin Gothic Medium Cond" pitchFamily="34" charset="0"/>
                <a:ea typeface="Yoon 윤고딕 550_TT" pitchFamily="18" charset="-127"/>
              </a:rPr>
              <a:t>(Song,  et al., 2010; </a:t>
            </a:r>
            <a:r>
              <a:rPr lang="en-US" altLang="ko-KR" sz="1200" b="1" dirty="0" smtClean="0">
                <a:ln>
                  <a:solidFill>
                    <a:srgbClr val="7030A0">
                      <a:alpha val="0"/>
                    </a:srgbClr>
                  </a:solidFill>
                </a:ln>
                <a:solidFill>
                  <a:srgbClr val="7030A0"/>
                </a:solidFill>
                <a:latin typeface="Franklin Gothic Medium Cond" pitchFamily="34" charset="0"/>
                <a:ea typeface="Yoon 윤고딕 550_TT" pitchFamily="18" charset="-127"/>
              </a:rPr>
              <a:t>Jung &amp; </a:t>
            </a:r>
            <a:r>
              <a:rPr lang="en-US" altLang="ko-KR" sz="1200" b="1" dirty="0">
                <a:ln>
                  <a:solidFill>
                    <a:srgbClr val="7030A0">
                      <a:alpha val="0"/>
                    </a:srgbClr>
                  </a:solidFill>
                </a:ln>
                <a:solidFill>
                  <a:srgbClr val="7030A0"/>
                </a:solidFill>
                <a:latin typeface="Franklin Gothic Medium Cond" pitchFamily="34" charset="0"/>
                <a:ea typeface="Yoon 윤고딕 550_TT" pitchFamily="18" charset="-127"/>
              </a:rPr>
              <a:t>Jung, </a:t>
            </a:r>
            <a:r>
              <a:rPr lang="en-US" altLang="ko-KR" sz="1200" b="1" dirty="0" smtClean="0">
                <a:ln>
                  <a:solidFill>
                    <a:srgbClr val="7030A0">
                      <a:alpha val="0"/>
                    </a:srgbClr>
                  </a:solidFill>
                </a:ln>
                <a:solidFill>
                  <a:srgbClr val="7030A0"/>
                </a:solidFill>
                <a:latin typeface="Franklin Gothic Medium Cond" pitchFamily="34" charset="0"/>
                <a:ea typeface="Yoon 윤고딕 550_TT" pitchFamily="18" charset="-127"/>
              </a:rPr>
              <a:t>2011).</a:t>
            </a:r>
          </a:p>
        </p:txBody>
      </p:sp>
      <p:sp>
        <p:nvSpPr>
          <p:cNvPr id="7" name="TextBox 6"/>
          <p:cNvSpPr txBox="1"/>
          <p:nvPr/>
        </p:nvSpPr>
        <p:spPr>
          <a:xfrm>
            <a:off x="5292080" y="19571"/>
            <a:ext cx="3816424" cy="461665"/>
          </a:xfrm>
          <a:prstGeom prst="rect">
            <a:avLst/>
          </a:prstGeom>
          <a:noFill/>
        </p:spPr>
        <p:txBody>
          <a:bodyPr wrap="square" rtlCol="0">
            <a:spAutoFit/>
          </a:bodyPr>
          <a:lstStyle/>
          <a:p>
            <a:pPr algn="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I</a:t>
            </a:r>
            <a:r>
              <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 </a:t>
            </a: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INTRODUCTION</a:t>
            </a:r>
            <a:endPar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endParaRPr>
          </a:p>
        </p:txBody>
      </p:sp>
      <p:sp>
        <p:nvSpPr>
          <p:cNvPr id="9" name="슬라이드 번호 개체 틀 1"/>
          <p:cNvSpPr txBox="1">
            <a:spLocks/>
          </p:cNvSpPr>
          <p:nvPr/>
        </p:nvSpPr>
        <p:spPr>
          <a:xfrm>
            <a:off x="7020272" y="5361541"/>
            <a:ext cx="2133600" cy="304271"/>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r"/>
            <a:fld id="{1B344671-985F-4861-AF6F-B306B248102D}" type="slidenum">
              <a:rPr lang="ko-KR" altLang="en-US" sz="1200" smtClean="0">
                <a:solidFill>
                  <a:schemeClr val="tx1">
                    <a:lumMod val="65000"/>
                    <a:lumOff val="35000"/>
                  </a:schemeClr>
                </a:solidFill>
              </a:rPr>
              <a:pPr algn="r"/>
              <a:t>6</a:t>
            </a:fld>
            <a:endParaRPr lang="ko-KR" altLang="en-US" sz="1200" dirty="0">
              <a:solidFill>
                <a:schemeClr val="tx1">
                  <a:lumMod val="65000"/>
                  <a:lumOff val="35000"/>
                </a:schemeClr>
              </a:solidFill>
            </a:endParaRPr>
          </a:p>
        </p:txBody>
      </p:sp>
      <p:sp>
        <p:nvSpPr>
          <p:cNvPr id="11" name="TextBox 10"/>
          <p:cNvSpPr txBox="1"/>
          <p:nvPr/>
        </p:nvSpPr>
        <p:spPr>
          <a:xfrm>
            <a:off x="166688" y="193204"/>
            <a:ext cx="6925592" cy="646331"/>
          </a:xfrm>
          <a:prstGeom prst="rect">
            <a:avLst/>
          </a:prstGeom>
          <a:noFill/>
        </p:spPr>
        <p:txBody>
          <a:bodyPr wrap="square" rtlCol="0">
            <a:spAutoFit/>
          </a:bodyPr>
          <a:lstStyle/>
          <a:p>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1. Statement </a:t>
            </a:r>
            <a:r>
              <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rPr>
              <a:t>of the </a:t>
            </a:r>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Problem (3)</a:t>
            </a:r>
            <a:endPar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endParaRPr>
          </a:p>
        </p:txBody>
      </p:sp>
    </p:spTree>
    <p:extLst>
      <p:ext uri="{BB962C8B-B14F-4D97-AF65-F5344CB8AC3E}">
        <p14:creationId xmlns:p14="http://schemas.microsoft.com/office/powerpoint/2010/main" val="28593767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http://postfiles4.naver.net/20101110_195/lmlm4864_1289377936723BcAr5_JPEG/%B1%D7%B7%B9%C0%CC.jpg?type=w3"/>
          <p:cNvPicPr preferRelativeResize="0">
            <a:picLocks noChangeArrowheads="1"/>
          </p:cNvPicPr>
          <p:nvPr/>
        </p:nvPicPr>
        <p:blipFill>
          <a:blip r:embed="rId3" cstate="print"/>
          <a:srcRect/>
          <a:stretch>
            <a:fillRect/>
          </a:stretch>
        </p:blipFill>
        <p:spPr bwMode="auto">
          <a:xfrm>
            <a:off x="-26268" y="1"/>
            <a:ext cx="9173098" cy="5715000"/>
          </a:xfrm>
          <a:prstGeom prst="rect">
            <a:avLst/>
          </a:prstGeom>
          <a:noFill/>
        </p:spPr>
      </p:pic>
      <p:sp>
        <p:nvSpPr>
          <p:cNvPr id="8" name="직사각형 7"/>
          <p:cNvSpPr/>
          <p:nvPr/>
        </p:nvSpPr>
        <p:spPr>
          <a:xfrm>
            <a:off x="-36512" y="5617691"/>
            <a:ext cx="3394472" cy="13260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직사각형 9"/>
          <p:cNvSpPr/>
          <p:nvPr/>
        </p:nvSpPr>
        <p:spPr>
          <a:xfrm>
            <a:off x="3357960" y="5617691"/>
            <a:ext cx="6040040" cy="13260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7" name="TextBox 66"/>
          <p:cNvSpPr txBox="1"/>
          <p:nvPr/>
        </p:nvSpPr>
        <p:spPr>
          <a:xfrm>
            <a:off x="166688" y="193204"/>
            <a:ext cx="6925592" cy="646331"/>
          </a:xfrm>
          <a:prstGeom prst="rect">
            <a:avLst/>
          </a:prstGeom>
          <a:noFill/>
        </p:spPr>
        <p:txBody>
          <a:bodyPr wrap="square" rtlCol="0">
            <a:spAutoFit/>
          </a:bodyPr>
          <a:lstStyle/>
          <a:p>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2. Purpose </a:t>
            </a:r>
            <a:r>
              <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rPr>
              <a:t>of the </a:t>
            </a:r>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Study</a:t>
            </a:r>
            <a:endPar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endParaRPr>
          </a:p>
        </p:txBody>
      </p:sp>
      <p:sp>
        <p:nvSpPr>
          <p:cNvPr id="68" name="TextBox 67"/>
          <p:cNvSpPr txBox="1"/>
          <p:nvPr/>
        </p:nvSpPr>
        <p:spPr>
          <a:xfrm>
            <a:off x="179512" y="1129308"/>
            <a:ext cx="8784976" cy="3179332"/>
          </a:xfrm>
          <a:prstGeom prst="rect">
            <a:avLst/>
          </a:prstGeom>
          <a:noFill/>
        </p:spPr>
        <p:txBody>
          <a:bodyPr wrap="square" rtlCol="0">
            <a:spAutoFit/>
          </a:bodyPr>
          <a:lstStyle/>
          <a:p>
            <a:pPr algn="just">
              <a:lnSpc>
                <a:spcPct val="200000"/>
              </a:lnSpc>
              <a:buClr>
                <a:srgbClr val="92D050"/>
              </a:buClr>
            </a:pPr>
            <a:r>
              <a:rPr lang="en-US" altLang="ko-KR" sz="3200" b="1" dirty="0">
                <a:ln>
                  <a:solidFill>
                    <a:srgbClr val="7030A0">
                      <a:alpha val="0"/>
                    </a:srgbClr>
                  </a:solidFill>
                </a:ln>
                <a:solidFill>
                  <a:srgbClr val="7030A0"/>
                </a:solidFill>
                <a:latin typeface="Franklin Gothic Medium Cond" pitchFamily="34" charset="0"/>
                <a:ea typeface="Yoon 윤고딕 550_TT" pitchFamily="18" charset="-127"/>
              </a:rPr>
              <a:t>This study </a:t>
            </a:r>
            <a:r>
              <a:rPr lang="en-US" altLang="ko-KR" sz="3200" b="1" dirty="0" smtClean="0">
                <a:ln>
                  <a:solidFill>
                    <a:srgbClr val="7030A0">
                      <a:alpha val="0"/>
                    </a:srgbClr>
                  </a:solidFill>
                </a:ln>
                <a:solidFill>
                  <a:srgbClr val="7030A0"/>
                </a:solidFill>
                <a:latin typeface="Franklin Gothic Medium Cond" pitchFamily="34" charset="0"/>
                <a:ea typeface="Yoon 윤고딕 550_TT" pitchFamily="18" charset="-127"/>
              </a:rPr>
              <a:t>aimed</a:t>
            </a:r>
          </a:p>
          <a:p>
            <a:pPr marL="571500" indent="-571500" algn="just">
              <a:lnSpc>
                <a:spcPct val="200000"/>
              </a:lnSpc>
              <a:buClr>
                <a:srgbClr val="92D050"/>
              </a:buClr>
              <a:buFont typeface="Wingdings" pitchFamily="2" charset="2"/>
              <a:buChar char="§"/>
            </a:pP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To </a:t>
            </a: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identify the </a:t>
            </a: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contents </a:t>
            </a: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of prenatal education </a:t>
            </a: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conducted</a:t>
            </a:r>
          </a:p>
          <a:p>
            <a:pPr marL="571500" indent="-571500" algn="just">
              <a:lnSpc>
                <a:spcPct val="200000"/>
              </a:lnSpc>
              <a:buClr>
                <a:srgbClr val="92D050"/>
              </a:buClr>
              <a:buFont typeface="Wingdings" pitchFamily="2" charset="2"/>
              <a:buChar char="§"/>
            </a:pP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To </a:t>
            </a: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examine the level of participation in prenatal </a:t>
            </a: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education</a:t>
            </a:r>
          </a:p>
          <a:p>
            <a:pPr marL="571500" indent="-571500" algn="just">
              <a:lnSpc>
                <a:spcPct val="200000"/>
              </a:lnSpc>
              <a:buClr>
                <a:srgbClr val="92D050"/>
              </a:buClr>
              <a:buFont typeface="Wingdings" pitchFamily="2" charset="2"/>
              <a:buChar char="§"/>
            </a:pP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To </a:t>
            </a: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determine influencing </a:t>
            </a: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factors of participation in prenatal </a:t>
            </a: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education</a:t>
            </a:r>
          </a:p>
        </p:txBody>
      </p:sp>
      <p:sp>
        <p:nvSpPr>
          <p:cNvPr id="7" name="TextBox 6"/>
          <p:cNvSpPr txBox="1"/>
          <p:nvPr/>
        </p:nvSpPr>
        <p:spPr>
          <a:xfrm>
            <a:off x="5292080" y="19571"/>
            <a:ext cx="3816424" cy="461665"/>
          </a:xfrm>
          <a:prstGeom prst="rect">
            <a:avLst/>
          </a:prstGeom>
          <a:noFill/>
        </p:spPr>
        <p:txBody>
          <a:bodyPr wrap="square" rtlCol="0">
            <a:spAutoFit/>
          </a:bodyPr>
          <a:lstStyle/>
          <a:p>
            <a:pPr algn="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I</a:t>
            </a:r>
            <a:r>
              <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 </a:t>
            </a: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INTRODUCTION</a:t>
            </a:r>
            <a:endPar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endParaRPr>
          </a:p>
        </p:txBody>
      </p:sp>
      <p:sp>
        <p:nvSpPr>
          <p:cNvPr id="9" name="슬라이드 번호 개체 틀 1"/>
          <p:cNvSpPr txBox="1">
            <a:spLocks/>
          </p:cNvSpPr>
          <p:nvPr/>
        </p:nvSpPr>
        <p:spPr>
          <a:xfrm>
            <a:off x="7020272" y="5361541"/>
            <a:ext cx="2133600" cy="304271"/>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r"/>
            <a:fld id="{1B344671-985F-4861-AF6F-B306B248102D}" type="slidenum">
              <a:rPr lang="ko-KR" altLang="en-US" sz="1200" smtClean="0">
                <a:solidFill>
                  <a:schemeClr val="tx1">
                    <a:lumMod val="65000"/>
                    <a:lumOff val="35000"/>
                  </a:schemeClr>
                </a:solidFill>
              </a:rPr>
              <a:pPr algn="r"/>
              <a:t>7</a:t>
            </a:fld>
            <a:endParaRPr lang="ko-KR" altLang="en-US" sz="1200" dirty="0">
              <a:solidFill>
                <a:schemeClr val="tx1">
                  <a:lumMod val="65000"/>
                  <a:lumOff val="35000"/>
                </a:schemeClr>
              </a:solidFill>
            </a:endParaRPr>
          </a:p>
        </p:txBody>
      </p:sp>
    </p:spTree>
    <p:extLst>
      <p:ext uri="{BB962C8B-B14F-4D97-AF65-F5344CB8AC3E}">
        <p14:creationId xmlns:p14="http://schemas.microsoft.com/office/powerpoint/2010/main" val="28647564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 name="TextBox 358"/>
          <p:cNvSpPr txBox="1"/>
          <p:nvPr/>
        </p:nvSpPr>
        <p:spPr>
          <a:xfrm>
            <a:off x="251520" y="1777380"/>
            <a:ext cx="8640960" cy="1107996"/>
          </a:xfrm>
          <a:prstGeom prst="rect">
            <a:avLst/>
          </a:prstGeom>
          <a:noFill/>
        </p:spPr>
        <p:txBody>
          <a:bodyPr wrap="square" rtlCol="0">
            <a:spAutoFit/>
          </a:bodyPr>
          <a:lstStyle/>
          <a:p>
            <a:pPr algn="ctr"/>
            <a:r>
              <a:rPr lang="en-US" altLang="ko-KR" sz="6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lin Gothic Demi Cond" pitchFamily="34" charset="0"/>
                <a:ea typeface="Yoon 윤고딕 550_TT" panose="02090603020101020101" pitchFamily="18" charset="-127"/>
                <a:cs typeface="Aharoni" panose="02010803020104030203" pitchFamily="2" charset="-79"/>
              </a:rPr>
              <a:t>II. </a:t>
            </a:r>
            <a:r>
              <a:rPr lang="en-US" altLang="ko-KR" sz="66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lin Gothic Demi Cond" pitchFamily="34" charset="0"/>
                <a:ea typeface="Yoon 윤고딕 550_TT" panose="02090603020101020101" pitchFamily="18" charset="-127"/>
                <a:cs typeface="Aharoni" panose="02010803020104030203" pitchFamily="2" charset="-79"/>
              </a:rPr>
              <a:t>METHODS</a:t>
            </a:r>
            <a:endParaRPr lang="en-US" altLang="ko-KR" sz="66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Franklin Gothic Demi Cond" pitchFamily="34" charset="0"/>
              <a:ea typeface="Yoon 윤고딕 550_TT" panose="02090603020101020101" pitchFamily="18" charset="-127"/>
              <a:cs typeface="Aharoni" panose="02010803020104030203" pitchFamily="2" charset="-79"/>
            </a:endParaRPr>
          </a:p>
        </p:txBody>
      </p:sp>
    </p:spTree>
    <p:extLst>
      <p:ext uri="{BB962C8B-B14F-4D97-AF65-F5344CB8AC3E}">
        <p14:creationId xmlns:p14="http://schemas.microsoft.com/office/powerpoint/2010/main" val="23726170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2" descr="http://postfiles4.naver.net/20101110_195/lmlm4864_1289377936723BcAr5_JPEG/%B1%D7%B7%B9%C0%CC.jpg?type=w3"/>
          <p:cNvPicPr preferRelativeResize="0">
            <a:picLocks noChangeArrowheads="1"/>
          </p:cNvPicPr>
          <p:nvPr/>
        </p:nvPicPr>
        <p:blipFill>
          <a:blip r:embed="rId3" cstate="print"/>
          <a:srcRect/>
          <a:stretch>
            <a:fillRect/>
          </a:stretch>
        </p:blipFill>
        <p:spPr bwMode="auto">
          <a:xfrm>
            <a:off x="-26268" y="1"/>
            <a:ext cx="9173098" cy="5715000"/>
          </a:xfrm>
          <a:prstGeom prst="rect">
            <a:avLst/>
          </a:prstGeom>
          <a:noFill/>
        </p:spPr>
      </p:pic>
      <p:sp>
        <p:nvSpPr>
          <p:cNvPr id="8" name="직사각형 7"/>
          <p:cNvSpPr/>
          <p:nvPr/>
        </p:nvSpPr>
        <p:spPr>
          <a:xfrm>
            <a:off x="-36512" y="5617691"/>
            <a:ext cx="3394472" cy="132606"/>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직사각형 9"/>
          <p:cNvSpPr/>
          <p:nvPr/>
        </p:nvSpPr>
        <p:spPr>
          <a:xfrm>
            <a:off x="3357960" y="5617691"/>
            <a:ext cx="6040040" cy="132606"/>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67" name="TextBox 66"/>
          <p:cNvSpPr txBox="1"/>
          <p:nvPr/>
        </p:nvSpPr>
        <p:spPr>
          <a:xfrm>
            <a:off x="166688" y="193204"/>
            <a:ext cx="8797800" cy="5693866"/>
          </a:xfrm>
          <a:prstGeom prst="rect">
            <a:avLst/>
          </a:prstGeom>
          <a:noFill/>
        </p:spPr>
        <p:txBody>
          <a:bodyPr wrap="square" rtlCol="0">
            <a:spAutoFit/>
          </a:bodyPr>
          <a:lstStyle/>
          <a:p>
            <a:r>
              <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rPr>
              <a:t>1. Design</a:t>
            </a:r>
          </a:p>
          <a:p>
            <a:pPr marL="571500" indent="-571500">
              <a:buClr>
                <a:srgbClr val="92D050"/>
              </a:buClr>
              <a:buFont typeface="Wingdings" pitchFamily="2" charset="2"/>
              <a:buChar char="§"/>
            </a:pP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A </a:t>
            </a: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cross-sectional, exploratory study design</a:t>
            </a:r>
          </a:p>
          <a:p>
            <a:endParaRPr lang="en-US" altLang="ko-KR" sz="2000" b="1" dirty="0" smtClean="0">
              <a:ln>
                <a:solidFill>
                  <a:srgbClr val="7030A0">
                    <a:alpha val="0"/>
                  </a:srgbClr>
                </a:solidFill>
              </a:ln>
              <a:solidFill>
                <a:srgbClr val="7030A0"/>
              </a:solidFill>
              <a:latin typeface="Franklin Gothic Medium Cond" pitchFamily="34" charset="0"/>
              <a:ea typeface="Yoon 윤고딕 550_TT" pitchFamily="18" charset="-127"/>
            </a:endParaRPr>
          </a:p>
          <a:p>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2. </a:t>
            </a:r>
            <a:r>
              <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rPr>
              <a:t>Population and Sample</a:t>
            </a:r>
          </a:p>
          <a:p>
            <a:pPr marL="685800" indent="-685800">
              <a:buClr>
                <a:srgbClr val="92D050"/>
              </a:buClr>
              <a:buFont typeface="Wingdings" pitchFamily="2" charset="2"/>
              <a:buChar char="§"/>
            </a:pP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134 nulliparous </a:t>
            </a: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women</a:t>
            </a:r>
          </a:p>
          <a:p>
            <a:pPr marL="685800" indent="-685800">
              <a:buClr>
                <a:srgbClr val="92D050"/>
              </a:buClr>
              <a:buFont typeface="Wingdings" pitchFamily="2" charset="2"/>
              <a:buChar char="§"/>
            </a:pP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L</a:t>
            </a: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iving in metropolitan area</a:t>
            </a:r>
          </a:p>
          <a:p>
            <a:pPr marL="685800" indent="-685800">
              <a:buClr>
                <a:srgbClr val="92D050"/>
              </a:buClr>
              <a:buFont typeface="Wingdings" pitchFamily="2" charset="2"/>
              <a:buChar char="§"/>
            </a:pP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Gestational age </a:t>
            </a: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≥32 </a:t>
            </a: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weeks</a:t>
            </a:r>
          </a:p>
          <a:p>
            <a:pPr marL="685800" indent="-685800">
              <a:buClr>
                <a:srgbClr val="92D050"/>
              </a:buClr>
              <a:buFont typeface="Wingdings" pitchFamily="2" charset="2"/>
              <a:buChar char="§"/>
            </a:pP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See a health </a:t>
            </a: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care provider at hospital or </a:t>
            </a: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OB/GYN clinic</a:t>
            </a:r>
          </a:p>
          <a:p>
            <a:pPr marL="685800" indent="-685800">
              <a:buClr>
                <a:srgbClr val="92D050"/>
              </a:buClr>
              <a:buFont typeface="Wingdings" pitchFamily="2" charset="2"/>
              <a:buChar char="§"/>
            </a:pP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No physical and psychological disorders</a:t>
            </a:r>
          </a:p>
          <a:p>
            <a:pPr>
              <a:buClr>
                <a:srgbClr val="92D050"/>
              </a:buClr>
            </a:pPr>
            <a:endParaRPr lang="en-US" altLang="ko-KR" sz="2000" b="1" dirty="0">
              <a:ln>
                <a:solidFill>
                  <a:srgbClr val="7030A0">
                    <a:alpha val="0"/>
                  </a:srgbClr>
                </a:solidFill>
              </a:ln>
              <a:solidFill>
                <a:srgbClr val="7030A0"/>
              </a:solidFill>
              <a:latin typeface="Franklin Gothic Medium Cond" pitchFamily="34" charset="0"/>
              <a:ea typeface="Yoon 윤고딕 550_TT" pitchFamily="18" charset="-127"/>
            </a:endParaRPr>
          </a:p>
          <a:p>
            <a:r>
              <a:rPr lang="en-US" altLang="ko-KR" sz="3600" b="1" dirty="0" smtClean="0">
                <a:ln>
                  <a:solidFill>
                    <a:srgbClr val="7030A0">
                      <a:alpha val="0"/>
                    </a:srgbClr>
                  </a:solidFill>
                </a:ln>
                <a:solidFill>
                  <a:srgbClr val="7030A0"/>
                </a:solidFill>
                <a:latin typeface="Franklin Gothic Medium Cond" pitchFamily="34" charset="0"/>
                <a:ea typeface="Yoon 윤고딕 550_TT" pitchFamily="18" charset="-127"/>
              </a:rPr>
              <a:t>3</a:t>
            </a:r>
            <a:r>
              <a:rPr lang="en-US" altLang="ko-KR" sz="3600" b="1" dirty="0">
                <a:ln>
                  <a:solidFill>
                    <a:srgbClr val="7030A0">
                      <a:alpha val="0"/>
                    </a:srgbClr>
                  </a:solidFill>
                </a:ln>
                <a:solidFill>
                  <a:srgbClr val="7030A0"/>
                </a:solidFill>
                <a:latin typeface="Franklin Gothic Medium Cond" pitchFamily="34" charset="0"/>
                <a:ea typeface="Yoon 윤고딕 550_TT" pitchFamily="18" charset="-127"/>
              </a:rPr>
              <a:t>. Procedures for Data Collection</a:t>
            </a:r>
          </a:p>
          <a:p>
            <a:pPr marL="685800" indent="-685800">
              <a:buClr>
                <a:srgbClr val="92D050"/>
              </a:buClr>
              <a:buFont typeface="Wingdings" pitchFamily="2" charset="2"/>
              <a:buChar char="§"/>
            </a:pP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Survey data </a:t>
            </a: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were </a:t>
            </a:r>
            <a:r>
              <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rPr>
              <a:t>collected by face to face interviews using structured questionnaire</a:t>
            </a:r>
            <a:r>
              <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rPr>
              <a:t>.</a:t>
            </a:r>
            <a:endParaRPr lang="en-US" altLang="ko-KR" sz="2400" b="1" dirty="0">
              <a:ln>
                <a:solidFill>
                  <a:srgbClr val="7030A0">
                    <a:alpha val="0"/>
                  </a:srgbClr>
                </a:solidFill>
              </a:ln>
              <a:solidFill>
                <a:srgbClr val="7030A0"/>
              </a:solidFill>
              <a:latin typeface="Franklin Gothic Medium Cond" pitchFamily="34" charset="0"/>
              <a:ea typeface="Yoon 윤고딕 550_TT" pitchFamily="18" charset="-127"/>
            </a:endParaRPr>
          </a:p>
          <a:p>
            <a:pPr>
              <a:buClr>
                <a:srgbClr val="92D050"/>
              </a:buClr>
            </a:pPr>
            <a:endParaRPr lang="en-US" altLang="ko-KR" sz="2400" b="1" dirty="0" smtClean="0">
              <a:ln>
                <a:solidFill>
                  <a:srgbClr val="7030A0">
                    <a:alpha val="0"/>
                  </a:srgbClr>
                </a:solidFill>
              </a:ln>
              <a:solidFill>
                <a:srgbClr val="7030A0"/>
              </a:solidFill>
              <a:latin typeface="Franklin Gothic Medium Cond" pitchFamily="34" charset="0"/>
              <a:ea typeface="Yoon 윤고딕 550_TT" pitchFamily="18" charset="-127"/>
            </a:endParaRPr>
          </a:p>
        </p:txBody>
      </p:sp>
      <p:sp>
        <p:nvSpPr>
          <p:cNvPr id="7" name="슬라이드 번호 개체 틀 1"/>
          <p:cNvSpPr txBox="1">
            <a:spLocks/>
          </p:cNvSpPr>
          <p:nvPr/>
        </p:nvSpPr>
        <p:spPr>
          <a:xfrm>
            <a:off x="7020272" y="5361541"/>
            <a:ext cx="2133600" cy="304271"/>
          </a:xfrm>
          <a:prstGeom prst="rect">
            <a:avLst/>
          </a:prstGeom>
        </p:spPr>
        <p:txBody>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r"/>
            <a:fld id="{1B344671-985F-4861-AF6F-B306B248102D}" type="slidenum">
              <a:rPr lang="ko-KR" altLang="en-US" sz="1200" smtClean="0">
                <a:solidFill>
                  <a:schemeClr val="tx1">
                    <a:lumMod val="65000"/>
                    <a:lumOff val="35000"/>
                  </a:schemeClr>
                </a:solidFill>
              </a:rPr>
              <a:pPr algn="r"/>
              <a:t>9</a:t>
            </a:fld>
            <a:endParaRPr lang="ko-KR" altLang="en-US" sz="1200" dirty="0">
              <a:solidFill>
                <a:schemeClr val="tx1">
                  <a:lumMod val="65000"/>
                  <a:lumOff val="35000"/>
                </a:schemeClr>
              </a:solidFill>
            </a:endParaRPr>
          </a:p>
        </p:txBody>
      </p:sp>
      <p:sp>
        <p:nvSpPr>
          <p:cNvPr id="9" name="TextBox 8"/>
          <p:cNvSpPr txBox="1"/>
          <p:nvPr/>
        </p:nvSpPr>
        <p:spPr>
          <a:xfrm>
            <a:off x="5292080" y="19571"/>
            <a:ext cx="3816424" cy="461665"/>
          </a:xfrm>
          <a:prstGeom prst="rect">
            <a:avLst/>
          </a:prstGeom>
          <a:noFill/>
        </p:spPr>
        <p:txBody>
          <a:bodyPr wrap="square" rtlCol="0">
            <a:spAutoFit/>
          </a:bodyPr>
          <a:lstStyle/>
          <a:p>
            <a:pPr algn="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II</a:t>
            </a:r>
            <a:r>
              <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 </a:t>
            </a:r>
            <a:r>
              <a:rPr lang="en-US" altLang="ko-KR" sz="2400" b="1" dirty="0" smtClean="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rPr>
              <a:t>METHODS</a:t>
            </a:r>
            <a:endParaRPr lang="en-US" altLang="ko-KR" sz="2400" b="1" dirty="0">
              <a:ln w="1905"/>
              <a:solidFill>
                <a:srgbClr val="92D050"/>
              </a:solidFill>
              <a:effectLst>
                <a:innerShdw blurRad="69850" dist="43180" dir="5400000">
                  <a:srgbClr val="000000">
                    <a:alpha val="65000"/>
                  </a:srgbClr>
                </a:innerShdw>
              </a:effectLst>
              <a:latin typeface="Franklin Gothic Demi Cond" pitchFamily="34" charset="0"/>
              <a:ea typeface="Yoon 윤고딕 550_TT" panose="02090603020101020101" pitchFamily="18" charset="-127"/>
              <a:cs typeface="Aharoni" panose="02010803020104030203" pitchFamily="2" charset="-79"/>
            </a:endParaRPr>
          </a:p>
        </p:txBody>
      </p:sp>
      <p:pic>
        <p:nvPicPr>
          <p:cNvPr id="1026" name="Picture 2" descr="C:\Users\lilyanna.DOMAIN1\Desktop\임신부.png"/>
          <p:cNvPicPr>
            <a:picLocks noChangeAspect="1" noChangeArrowheads="1"/>
          </p:cNvPicPr>
          <p:nvPr/>
        </p:nvPicPr>
        <p:blipFill rotWithShape="1">
          <a:blip r:embed="rId4">
            <a:extLst>
              <a:ext uri="{28A0092B-C50C-407E-A947-70E740481C1C}">
                <a14:useLocalDpi xmlns:a14="http://schemas.microsoft.com/office/drawing/2010/main" val="0"/>
              </a:ext>
            </a:extLst>
          </a:blip>
          <a:srcRect l="26463" r="22530"/>
          <a:stretch/>
        </p:blipFill>
        <p:spPr bwMode="auto">
          <a:xfrm>
            <a:off x="7334250" y="769268"/>
            <a:ext cx="1630238" cy="3196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61934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400" b="1" dirty="0" smtClean="0">
            <a:ln>
              <a:solidFill>
                <a:srgbClr val="7030A0">
                  <a:alpha val="0"/>
                </a:srgbClr>
              </a:solidFill>
            </a:ln>
            <a:solidFill>
              <a:schemeClr val="bg1">
                <a:lumMod val="50000"/>
              </a:schemeClr>
            </a:solidFill>
            <a:latin typeface="Yoon 윤고딕 550_TT" pitchFamily="18" charset="-127"/>
            <a:ea typeface="Yoon 윤고딕 550_TT" pitchFamily="18" charset="-127"/>
          </a:defRPr>
        </a:defPPr>
      </a:lstStyle>
    </a:txDef>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2045</TotalTime>
  <Words>2345</Words>
  <Application>Microsoft Office PowerPoint</Application>
  <PresentationFormat>화면 슬라이드 쇼(16:10)</PresentationFormat>
  <Paragraphs>387</Paragraphs>
  <Slides>21</Slides>
  <Notes>21</Notes>
  <HiddenSlides>0</HiddenSlides>
  <MMClips>0</MMClips>
  <ScaleCrop>false</ScaleCrop>
  <HeadingPairs>
    <vt:vector size="6" baseType="variant">
      <vt:variant>
        <vt:lpstr>사용한 글꼴</vt:lpstr>
      </vt:variant>
      <vt:variant>
        <vt:i4>14</vt:i4>
      </vt:variant>
      <vt:variant>
        <vt:lpstr>테마</vt:lpstr>
      </vt:variant>
      <vt:variant>
        <vt:i4>1</vt:i4>
      </vt:variant>
      <vt:variant>
        <vt:lpstr>슬라이드 제목</vt:lpstr>
      </vt:variant>
      <vt:variant>
        <vt:i4>21</vt:i4>
      </vt:variant>
    </vt:vector>
  </HeadingPairs>
  <TitlesOfParts>
    <vt:vector size="36" baseType="lpstr">
      <vt:lpstr>Arial Unicode MS</vt:lpstr>
      <vt:lpstr>Franklin Gothic Medium</vt:lpstr>
      <vt:lpstr>Aharoni</vt:lpstr>
      <vt:lpstr>굴림</vt:lpstr>
      <vt:lpstr>Arial</vt:lpstr>
      <vt:lpstr>Franklin Gothic Demi Cond</vt:lpstr>
      <vt:lpstr>-윤고딕330</vt:lpstr>
      <vt:lpstr>Franklin Gothic Medium Cond</vt:lpstr>
      <vt:lpstr>굴림</vt:lpstr>
      <vt:lpstr>함초롬바탕</vt:lpstr>
      <vt:lpstr>Wingdings</vt:lpstr>
      <vt:lpstr>Yoon 윤고딕 550_TT</vt:lpstr>
      <vt:lpstr>맑은 고딕</vt:lpstr>
      <vt:lpstr>Arial Narrow</vt: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user;NARU YANG</dc:creator>
  <cp:lastModifiedBy>Johan</cp:lastModifiedBy>
  <cp:revision>190</cp:revision>
  <cp:lastPrinted>2015-10-02T17:25:32Z</cp:lastPrinted>
  <dcterms:created xsi:type="dcterms:W3CDTF">2013-02-12T13:38:08Z</dcterms:created>
  <dcterms:modified xsi:type="dcterms:W3CDTF">2015-10-06T07:22:55Z</dcterms:modified>
</cp:coreProperties>
</file>