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7" r:id="rId3"/>
    <p:sldId id="256" r:id="rId4"/>
    <p:sldId id="263" r:id="rId5"/>
    <p:sldId id="264" r:id="rId6"/>
    <p:sldId id="265" r:id="rId7"/>
    <p:sldId id="257" r:id="rId8"/>
    <p:sldId id="282" r:id="rId9"/>
    <p:sldId id="283" r:id="rId10"/>
    <p:sldId id="268" r:id="rId11"/>
    <p:sldId id="262" r:id="rId12"/>
    <p:sldId id="269" r:id="rId13"/>
    <p:sldId id="284" r:id="rId14"/>
    <p:sldId id="270" r:id="rId15"/>
    <p:sldId id="279" r:id="rId16"/>
    <p:sldId id="271" r:id="rId17"/>
    <p:sldId id="272" r:id="rId18"/>
    <p:sldId id="285" r:id="rId19"/>
    <p:sldId id="275" r:id="rId20"/>
    <p:sldId id="273" r:id="rId21"/>
    <p:sldId id="274" r:id="rId22"/>
    <p:sldId id="280" r:id="rId23"/>
    <p:sldId id="261" r:id="rId24"/>
    <p:sldId id="288"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98007"/>
    <a:srgbClr val="FFFFFF"/>
    <a:srgbClr val="FF6600"/>
    <a:srgbClr val="FF8B5D"/>
    <a:srgbClr val="FF4A0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72" d="100"/>
          <a:sy n="72" d="100"/>
        </p:scale>
        <p:origin x="-129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SPAWAR_PAC_PPT_cover5_v2-FINAL"/>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685800" y="2286000"/>
            <a:ext cx="7772400" cy="1314450"/>
          </a:xfrm>
        </p:spPr>
        <p:txBody>
          <a:bodyPr anchor="t"/>
          <a:lstStyle>
            <a:lvl1pPr algn="ct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886200"/>
            <a:ext cx="6400800" cy="1371600"/>
          </a:xfrm>
        </p:spPr>
        <p:txBody>
          <a:bodyPr/>
          <a:lstStyle>
            <a:lvl1pPr marL="0" indent="0" algn="ctr">
              <a:buFont typeface="Lucida Grande" pitchFamily="-106" charset="0"/>
              <a:buNone/>
              <a:defRPr sz="2400"/>
            </a:lvl1pPr>
          </a:lstStyle>
          <a:p>
            <a:r>
              <a:rPr lang="en-US" smtClean="0"/>
              <a:t>Click to edit Master subtitle style</a:t>
            </a:r>
            <a:endParaRPr lang="en-US"/>
          </a:p>
        </p:txBody>
      </p:sp>
      <p:sp>
        <p:nvSpPr>
          <p:cNvPr id="5" name="Footer Placeholder 4"/>
          <p:cNvSpPr>
            <a:spLocks noGrp="1"/>
          </p:cNvSpPr>
          <p:nvPr>
            <p:ph type="ftr" sz="quarter" idx="10"/>
          </p:nvPr>
        </p:nvSpPr>
        <p:spPr/>
        <p:txBody>
          <a:bodyPr/>
          <a:lstStyle>
            <a:lvl1pPr algn="ctr">
              <a:defRPr sz="900">
                <a:solidFill>
                  <a:schemeClr val="bg1"/>
                </a:solidFill>
                <a:latin typeface="+mn-lt"/>
                <a:ea typeface="+mn-ea"/>
                <a:cs typeface="+mn-cs"/>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12/1/2009</a:t>
            </a:r>
          </a:p>
        </p:txBody>
      </p:sp>
      <p:sp>
        <p:nvSpPr>
          <p:cNvPr id="5"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6" name="Slide Number Placeholder 5"/>
          <p:cNvSpPr>
            <a:spLocks noGrp="1"/>
          </p:cNvSpPr>
          <p:nvPr>
            <p:ph type="sldNum" sz="quarter" idx="12"/>
          </p:nvPr>
        </p:nvSpPr>
        <p:spPr/>
        <p:txBody>
          <a:bodyPr/>
          <a:lstStyle>
            <a:lvl1pPr>
              <a:defRPr/>
            </a:lvl1pPr>
          </a:lstStyle>
          <a:p>
            <a:pPr>
              <a:defRPr/>
            </a:pPr>
            <a:fld id="{B6F63360-79F7-490D-A288-060B39E3DE2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8438"/>
            <a:ext cx="601980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12/1/2009</a:t>
            </a:r>
          </a:p>
        </p:txBody>
      </p:sp>
      <p:sp>
        <p:nvSpPr>
          <p:cNvPr id="5"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6" name="Slide Number Placeholder 5"/>
          <p:cNvSpPr>
            <a:spLocks noGrp="1"/>
          </p:cNvSpPr>
          <p:nvPr>
            <p:ph type="sldNum" sz="quarter" idx="12"/>
          </p:nvPr>
        </p:nvSpPr>
        <p:spPr/>
        <p:txBody>
          <a:bodyPr/>
          <a:lstStyle>
            <a:lvl1pPr>
              <a:defRPr/>
            </a:lvl1pPr>
          </a:lstStyle>
          <a:p>
            <a:pPr>
              <a:defRPr/>
            </a:pPr>
            <a:fld id="{98CD5156-8A35-4D59-B9A8-7A5D53E3174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Line 21"/>
          <p:cNvSpPr>
            <a:spLocks noChangeShapeType="1"/>
          </p:cNvSpPr>
          <p:nvPr/>
        </p:nvSpPr>
        <p:spPr bwMode="auto">
          <a:xfrm>
            <a:off x="1371600" y="1592263"/>
            <a:ext cx="0" cy="2220912"/>
          </a:xfrm>
          <a:prstGeom prst="line">
            <a:avLst/>
          </a:prstGeom>
          <a:noFill/>
          <a:ln w="63500">
            <a:solidFill>
              <a:srgbClr val="112358"/>
            </a:solidFill>
            <a:round/>
            <a:headEnd/>
            <a:tailEnd/>
          </a:ln>
          <a:effectLst/>
        </p:spPr>
        <p:txBody>
          <a:bodyPr wrap="none" lIns="45720" rIns="45720" anchor="ctr"/>
          <a:lstStyle/>
          <a:p>
            <a:pPr>
              <a:defRPr/>
            </a:pPr>
            <a:endParaRPr lang="en-US" dirty="0">
              <a:ea typeface="ＭＳ Ｐゴシック" pitchFamily="34" charset="-128"/>
              <a:cs typeface="+mn-cs"/>
            </a:endParaRPr>
          </a:p>
        </p:txBody>
      </p:sp>
      <p:sp>
        <p:nvSpPr>
          <p:cNvPr id="3" name="Line 22"/>
          <p:cNvSpPr>
            <a:spLocks noChangeShapeType="1"/>
          </p:cNvSpPr>
          <p:nvPr/>
        </p:nvSpPr>
        <p:spPr bwMode="auto">
          <a:xfrm>
            <a:off x="1357313" y="1592263"/>
            <a:ext cx="0" cy="2225675"/>
          </a:xfrm>
          <a:prstGeom prst="line">
            <a:avLst/>
          </a:prstGeom>
          <a:noFill/>
          <a:ln w="38100">
            <a:solidFill>
              <a:srgbClr val="EDE07E"/>
            </a:solidFill>
            <a:round/>
            <a:headEnd/>
            <a:tailEnd/>
          </a:ln>
          <a:effectLst/>
        </p:spPr>
        <p:txBody>
          <a:bodyPr/>
          <a:lstStyle/>
          <a:p>
            <a:pPr>
              <a:defRPr/>
            </a:pPr>
            <a:endParaRPr lang="en-US" dirty="0">
              <a:ea typeface="ＭＳ Ｐゴシック" pitchFamily="34" charset="-128"/>
              <a:cs typeface="+mn-cs"/>
            </a:endParaRPr>
          </a:p>
        </p:txBody>
      </p:sp>
      <p:sp>
        <p:nvSpPr>
          <p:cNvPr id="4" name="Rectangle 28"/>
          <p:cNvSpPr>
            <a:spLocks noChangeArrowheads="1"/>
          </p:cNvSpPr>
          <p:nvPr/>
        </p:nvSpPr>
        <p:spPr bwMode="auto">
          <a:xfrm>
            <a:off x="0" y="1104900"/>
            <a:ext cx="9144000" cy="128588"/>
          </a:xfrm>
          <a:prstGeom prst="rect">
            <a:avLst/>
          </a:prstGeom>
          <a:solidFill>
            <a:srgbClr val="EEE07F"/>
          </a:solidFill>
          <a:ln w="9525">
            <a:noFill/>
            <a:miter lim="800000"/>
            <a:headEnd/>
            <a:tailEnd/>
          </a:ln>
          <a:effectLst/>
        </p:spPr>
        <p:txBody>
          <a:bodyPr wrap="none" anchor="ctr"/>
          <a:lstStyle/>
          <a:p>
            <a:pPr>
              <a:defRPr/>
            </a:pPr>
            <a:endParaRPr lang="en-US" dirty="0">
              <a:ea typeface="ＭＳ Ｐゴシック" pitchFamily="34" charset="-128"/>
              <a:cs typeface="+mn-cs"/>
            </a:endParaRPr>
          </a:p>
        </p:txBody>
      </p:sp>
      <p:sp>
        <p:nvSpPr>
          <p:cNvPr id="5" name="Rectangle 30"/>
          <p:cNvSpPr>
            <a:spLocks noChangeArrowheads="1"/>
          </p:cNvSpPr>
          <p:nvPr/>
        </p:nvSpPr>
        <p:spPr bwMode="auto">
          <a:xfrm>
            <a:off x="0" y="0"/>
            <a:ext cx="9144000" cy="1106488"/>
          </a:xfrm>
          <a:prstGeom prst="rect">
            <a:avLst/>
          </a:prstGeom>
          <a:solidFill>
            <a:srgbClr val="122359"/>
          </a:solidFill>
          <a:ln w="9525">
            <a:noFill/>
            <a:miter lim="800000"/>
            <a:headEnd/>
            <a:tailEnd/>
          </a:ln>
          <a:effectLst/>
        </p:spPr>
        <p:txBody>
          <a:bodyPr wrap="none" anchor="ctr"/>
          <a:lstStyle/>
          <a:p>
            <a:pPr>
              <a:defRPr/>
            </a:pPr>
            <a:endParaRPr lang="en-US" dirty="0">
              <a:ea typeface="ＭＳ Ｐゴシック" pitchFamily="34" charset="-128"/>
              <a:cs typeface="+mn-cs"/>
            </a:endParaRPr>
          </a:p>
        </p:txBody>
      </p:sp>
      <p:pic>
        <p:nvPicPr>
          <p:cNvPr id="6" name="Picture 35" descr="PEO_C4I_logo"/>
          <p:cNvPicPr>
            <a:picLocks noChangeAspect="1" noChangeArrowheads="1"/>
          </p:cNvPicPr>
          <p:nvPr/>
        </p:nvPicPr>
        <p:blipFill>
          <a:blip r:embed="rId2"/>
          <a:srcRect/>
          <a:stretch>
            <a:fillRect/>
          </a:stretch>
        </p:blipFill>
        <p:spPr bwMode="auto">
          <a:xfrm>
            <a:off x="33338" y="22225"/>
            <a:ext cx="1006475" cy="1006475"/>
          </a:xfrm>
          <a:prstGeom prst="rect">
            <a:avLst/>
          </a:prstGeom>
          <a:noFill/>
          <a:ln w="9525">
            <a:noFill/>
            <a:miter lim="800000"/>
            <a:headEnd/>
            <a:tailEnd/>
          </a:ln>
        </p:spPr>
      </p:pic>
      <p:pic>
        <p:nvPicPr>
          <p:cNvPr id="7" name="Picture 37" descr="PEO template title bar"/>
          <p:cNvPicPr>
            <a:picLocks noChangeAspect="1" noChangeArrowheads="1"/>
          </p:cNvPicPr>
          <p:nvPr/>
        </p:nvPicPr>
        <p:blipFill>
          <a:blip r:embed="rId3"/>
          <a:srcRect/>
          <a:stretch>
            <a:fillRect/>
          </a:stretch>
        </p:blipFill>
        <p:spPr bwMode="auto">
          <a:xfrm>
            <a:off x="0" y="5867400"/>
            <a:ext cx="9144000" cy="798513"/>
          </a:xfrm>
          <a:prstGeom prst="rect">
            <a:avLst/>
          </a:prstGeom>
          <a:noFill/>
          <a:ln w="9525">
            <a:noFill/>
            <a:miter lim="800000"/>
            <a:headEnd/>
            <a:tailEnd/>
          </a:ln>
        </p:spPr>
      </p:pic>
      <p:pic>
        <p:nvPicPr>
          <p:cNvPr id="8" name="Picture 39"/>
          <p:cNvPicPr>
            <a:picLocks noChangeAspect="1" noChangeArrowheads="1"/>
          </p:cNvPicPr>
          <p:nvPr/>
        </p:nvPicPr>
        <p:blipFill>
          <a:blip r:embed="rId4"/>
          <a:srcRect/>
          <a:stretch>
            <a:fillRect/>
          </a:stretch>
        </p:blipFill>
        <p:spPr bwMode="auto">
          <a:xfrm>
            <a:off x="0" y="6019800"/>
            <a:ext cx="2057400" cy="552450"/>
          </a:xfrm>
          <a:prstGeom prst="rect">
            <a:avLst/>
          </a:prstGeom>
          <a:noFill/>
          <a:ln w="9525">
            <a:noFill/>
            <a:miter lim="800000"/>
            <a:headEnd/>
            <a:tailEnd/>
          </a:ln>
        </p:spPr>
      </p:pic>
      <p:sp>
        <p:nvSpPr>
          <p:cNvPr id="9" name="Text Box 40"/>
          <p:cNvSpPr txBox="1">
            <a:spLocks noChangeArrowheads="1"/>
          </p:cNvSpPr>
          <p:nvPr/>
        </p:nvSpPr>
        <p:spPr bwMode="auto">
          <a:xfrm>
            <a:off x="-152400" y="5986463"/>
            <a:ext cx="2590800" cy="517525"/>
          </a:xfrm>
          <a:prstGeom prst="rect">
            <a:avLst/>
          </a:prstGeom>
          <a:noFill/>
          <a:ln w="9525">
            <a:noFill/>
            <a:miter lim="800000"/>
            <a:headEnd/>
            <a:tailEnd/>
          </a:ln>
          <a:effectLst/>
        </p:spPr>
        <p:txBody>
          <a:bodyPr>
            <a:spAutoFit/>
          </a:bodyPr>
          <a:lstStyle/>
          <a:p>
            <a:pPr>
              <a:spcBef>
                <a:spcPct val="50000"/>
              </a:spcBef>
              <a:defRPr/>
            </a:pPr>
            <a:r>
              <a:rPr lang="en-US" sz="1400" b="1" i="1" dirty="0">
                <a:solidFill>
                  <a:srgbClr val="FFFF99"/>
                </a:solidFill>
                <a:ea typeface="ＭＳ Ｐゴシック" pitchFamily="34" charset="-128"/>
                <a:cs typeface="+mn-cs"/>
              </a:rPr>
              <a:t>Information Dominance Anytime, Anywhere…</a:t>
            </a:r>
          </a:p>
        </p:txBody>
      </p:sp>
      <p:sp>
        <p:nvSpPr>
          <p:cNvPr id="10" name="Text Box 42"/>
          <p:cNvSpPr txBox="1">
            <a:spLocks noChangeArrowheads="1"/>
          </p:cNvSpPr>
          <p:nvPr/>
        </p:nvSpPr>
        <p:spPr bwMode="auto">
          <a:xfrm>
            <a:off x="2805113" y="6646863"/>
            <a:ext cx="6096000" cy="244475"/>
          </a:xfrm>
          <a:prstGeom prst="rect">
            <a:avLst/>
          </a:prstGeom>
          <a:noFill/>
          <a:ln w="9525">
            <a:noFill/>
            <a:miter lim="800000"/>
            <a:headEnd/>
            <a:tailEnd/>
          </a:ln>
          <a:effectLst/>
        </p:spPr>
        <p:txBody>
          <a:bodyPr>
            <a:spAutoFit/>
          </a:bodyPr>
          <a:lstStyle/>
          <a:p>
            <a:pPr algn="r">
              <a:spcBef>
                <a:spcPct val="50000"/>
              </a:spcBef>
              <a:defRPr/>
            </a:pPr>
            <a:r>
              <a:rPr lang="en-US" sz="1000" b="1" i="1" dirty="0">
                <a:ea typeface="ＭＳ Ｐゴシック" pitchFamily="34" charset="-128"/>
                <a:cs typeface="+mn-cs"/>
              </a:rPr>
              <a:t>PEOC4I.NAVY.MIL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467600" cy="8683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619875"/>
            <a:ext cx="842963" cy="228600"/>
          </a:xfrm>
        </p:spPr>
        <p:txBody>
          <a:bodyPr/>
          <a:lstStyle>
            <a:lvl1pPr>
              <a:defRPr/>
            </a:lvl1pPr>
          </a:lstStyle>
          <a:p>
            <a:pPr>
              <a:defRPr/>
            </a:pPr>
            <a:r>
              <a:rPr lang="en-US"/>
              <a:t>12/1/2009</a:t>
            </a:r>
          </a:p>
        </p:txBody>
      </p:sp>
      <p:sp>
        <p:nvSpPr>
          <p:cNvPr id="7" name="Footer Placeholder 6"/>
          <p:cNvSpPr>
            <a:spLocks noGrp="1"/>
          </p:cNvSpPr>
          <p:nvPr>
            <p:ph type="ftr" sz="quarter" idx="11"/>
          </p:nvPr>
        </p:nvSpPr>
        <p:spPr>
          <a:xfrm>
            <a:off x="1447800" y="6629400"/>
            <a:ext cx="6553200" cy="228600"/>
          </a:xfrm>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8" name="Slide Number Placeholder 7"/>
          <p:cNvSpPr>
            <a:spLocks noGrp="1"/>
          </p:cNvSpPr>
          <p:nvPr>
            <p:ph type="sldNum" sz="quarter" idx="12"/>
          </p:nvPr>
        </p:nvSpPr>
        <p:spPr>
          <a:xfrm>
            <a:off x="8385175" y="6619875"/>
            <a:ext cx="533400" cy="228600"/>
          </a:xfrm>
        </p:spPr>
        <p:txBody>
          <a:bodyPr/>
          <a:lstStyle>
            <a:lvl1pPr>
              <a:defRPr/>
            </a:lvl1pPr>
          </a:lstStyle>
          <a:p>
            <a:pPr>
              <a:defRPr/>
            </a:pPr>
            <a:fld id="{7708C073-A2CF-42D0-B32A-9E2DA5A9411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12/1/2009</a:t>
            </a:r>
          </a:p>
        </p:txBody>
      </p:sp>
      <p:sp>
        <p:nvSpPr>
          <p:cNvPr id="5"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6" name="Slide Number Placeholder 5"/>
          <p:cNvSpPr>
            <a:spLocks noGrp="1"/>
          </p:cNvSpPr>
          <p:nvPr>
            <p:ph type="sldNum" sz="quarter" idx="12"/>
          </p:nvPr>
        </p:nvSpPr>
        <p:spPr/>
        <p:txBody>
          <a:bodyPr/>
          <a:lstStyle>
            <a:lvl1pPr>
              <a:defRPr/>
            </a:lvl1pPr>
          </a:lstStyle>
          <a:p>
            <a:pPr>
              <a:defRPr/>
            </a:pPr>
            <a:fld id="{F2A46BCD-078A-454E-B54E-C05FAF71331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12/1/2009</a:t>
            </a:r>
          </a:p>
        </p:txBody>
      </p:sp>
      <p:sp>
        <p:nvSpPr>
          <p:cNvPr id="5"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6" name="Slide Number Placeholder 5"/>
          <p:cNvSpPr>
            <a:spLocks noGrp="1"/>
          </p:cNvSpPr>
          <p:nvPr>
            <p:ph type="sldNum" sz="quarter" idx="12"/>
          </p:nvPr>
        </p:nvSpPr>
        <p:spPr/>
        <p:txBody>
          <a:bodyPr/>
          <a:lstStyle>
            <a:lvl1pPr>
              <a:defRPr/>
            </a:lvl1pPr>
          </a:lstStyle>
          <a:p>
            <a:pPr>
              <a:defRPr/>
            </a:pPr>
            <a:fld id="{003F02A4-9A44-45B7-8E40-6008D17F2F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12/1/2009</a:t>
            </a:r>
          </a:p>
        </p:txBody>
      </p:sp>
      <p:sp>
        <p:nvSpPr>
          <p:cNvPr id="6"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7" name="Slide Number Placeholder 5"/>
          <p:cNvSpPr>
            <a:spLocks noGrp="1"/>
          </p:cNvSpPr>
          <p:nvPr>
            <p:ph type="sldNum" sz="quarter" idx="12"/>
          </p:nvPr>
        </p:nvSpPr>
        <p:spPr/>
        <p:txBody>
          <a:bodyPr/>
          <a:lstStyle>
            <a:lvl1pPr>
              <a:defRPr/>
            </a:lvl1pPr>
          </a:lstStyle>
          <a:p>
            <a:pPr>
              <a:defRPr/>
            </a:pPr>
            <a:fld id="{051B8F98-254A-4BD7-9B2A-472C17141A9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12/1/2009</a:t>
            </a:r>
          </a:p>
        </p:txBody>
      </p:sp>
      <p:sp>
        <p:nvSpPr>
          <p:cNvPr id="8"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9" name="Slide Number Placeholder 5"/>
          <p:cNvSpPr>
            <a:spLocks noGrp="1"/>
          </p:cNvSpPr>
          <p:nvPr>
            <p:ph type="sldNum" sz="quarter" idx="12"/>
          </p:nvPr>
        </p:nvSpPr>
        <p:spPr/>
        <p:txBody>
          <a:bodyPr/>
          <a:lstStyle>
            <a:lvl1pPr>
              <a:defRPr/>
            </a:lvl1pPr>
          </a:lstStyle>
          <a:p>
            <a:pPr>
              <a:defRPr/>
            </a:pPr>
            <a:fld id="{D29BA0CA-F951-419B-8E72-E537EABE11D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12/1/2009</a:t>
            </a:r>
          </a:p>
        </p:txBody>
      </p:sp>
      <p:sp>
        <p:nvSpPr>
          <p:cNvPr id="4"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5" name="Slide Number Placeholder 5"/>
          <p:cNvSpPr>
            <a:spLocks noGrp="1"/>
          </p:cNvSpPr>
          <p:nvPr>
            <p:ph type="sldNum" sz="quarter" idx="12"/>
          </p:nvPr>
        </p:nvSpPr>
        <p:spPr/>
        <p:txBody>
          <a:bodyPr/>
          <a:lstStyle>
            <a:lvl1pPr>
              <a:defRPr/>
            </a:lvl1pPr>
          </a:lstStyle>
          <a:p>
            <a:pPr>
              <a:defRPr/>
            </a:pPr>
            <a:fld id="{CA6E144B-10F6-4EB3-AD51-C94F0820262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12/1/2009</a:t>
            </a:r>
          </a:p>
        </p:txBody>
      </p:sp>
      <p:sp>
        <p:nvSpPr>
          <p:cNvPr id="3"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4" name="Slide Number Placeholder 5"/>
          <p:cNvSpPr>
            <a:spLocks noGrp="1"/>
          </p:cNvSpPr>
          <p:nvPr>
            <p:ph type="sldNum" sz="quarter" idx="12"/>
          </p:nvPr>
        </p:nvSpPr>
        <p:spPr/>
        <p:txBody>
          <a:bodyPr/>
          <a:lstStyle>
            <a:lvl1pPr>
              <a:defRPr/>
            </a:lvl1pPr>
          </a:lstStyle>
          <a:p>
            <a:pPr>
              <a:defRPr/>
            </a:pPr>
            <a:fld id="{32A3803E-056C-47FC-BA89-4B9B09AAF3F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12/1/2009</a:t>
            </a:r>
          </a:p>
        </p:txBody>
      </p:sp>
      <p:sp>
        <p:nvSpPr>
          <p:cNvPr id="6"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7" name="Slide Number Placeholder 5"/>
          <p:cNvSpPr>
            <a:spLocks noGrp="1"/>
          </p:cNvSpPr>
          <p:nvPr>
            <p:ph type="sldNum" sz="quarter" idx="12"/>
          </p:nvPr>
        </p:nvSpPr>
        <p:spPr/>
        <p:txBody>
          <a:bodyPr/>
          <a:lstStyle>
            <a:lvl1pPr>
              <a:defRPr/>
            </a:lvl1pPr>
          </a:lstStyle>
          <a:p>
            <a:pPr>
              <a:defRPr/>
            </a:pPr>
            <a:fld id="{0E2A7696-6633-4B4A-B4C2-09869133FE5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12/1/2009</a:t>
            </a:r>
          </a:p>
        </p:txBody>
      </p:sp>
      <p:sp>
        <p:nvSpPr>
          <p:cNvPr id="6" name="Footer Placeholder 4"/>
          <p:cNvSpPr>
            <a:spLocks noGrp="1"/>
          </p:cNvSpPr>
          <p:nvPr>
            <p:ph type="ftr" sz="quarter" idx="11"/>
          </p:nvPr>
        </p:nvSpPr>
        <p:spPr/>
        <p:txBody>
          <a:bodyPr/>
          <a:lstStyle>
            <a:lvl1pPr>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7" name="Slide Number Placeholder 5"/>
          <p:cNvSpPr>
            <a:spLocks noGrp="1"/>
          </p:cNvSpPr>
          <p:nvPr>
            <p:ph type="sldNum" sz="quarter" idx="12"/>
          </p:nvPr>
        </p:nvSpPr>
        <p:spPr/>
        <p:txBody>
          <a:bodyPr/>
          <a:lstStyle>
            <a:lvl1pPr>
              <a:defRPr/>
            </a:lvl1pPr>
          </a:lstStyle>
          <a:p>
            <a:pPr>
              <a:defRPr/>
            </a:pPr>
            <a:fld id="{BAA99FF2-23DA-4142-8CA6-2643FAEFE8E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SPAWAR_PAC_PPT_template8_interior-FINAL"/>
          <p:cNvPicPr>
            <a:picLocks noChangeAspect="1" noChangeArrowheads="1"/>
          </p:cNvPicPr>
          <p:nvPr/>
        </p:nvPicPr>
        <p:blipFill>
          <a:blip r:embed="rId15"/>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219200" y="198438"/>
            <a:ext cx="7467600" cy="868362"/>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371600"/>
            <a:ext cx="8229600" cy="5029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2"/>
          </p:nvPr>
        </p:nvSpPr>
        <p:spPr>
          <a:xfrm>
            <a:off x="304800" y="6619875"/>
            <a:ext cx="842963" cy="228600"/>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mn-lt"/>
                <a:ea typeface="+mn-ea"/>
                <a:cs typeface="+mn-cs"/>
              </a:defRPr>
            </a:lvl1pPr>
          </a:lstStyle>
          <a:p>
            <a:pPr>
              <a:defRPr/>
            </a:pPr>
            <a:r>
              <a:rPr lang="en-US"/>
              <a:t>12/1/2009</a:t>
            </a:r>
          </a:p>
        </p:txBody>
      </p:sp>
      <p:sp>
        <p:nvSpPr>
          <p:cNvPr id="5" name="Footer Placeholder 4"/>
          <p:cNvSpPr>
            <a:spLocks noGrp="1"/>
          </p:cNvSpPr>
          <p:nvPr>
            <p:ph type="ftr" sz="quarter" idx="3"/>
          </p:nvPr>
        </p:nvSpPr>
        <p:spPr>
          <a:xfrm>
            <a:off x="1447800" y="6629400"/>
            <a:ext cx="6553200" cy="228600"/>
          </a:xfrm>
          <a:prstGeom prst="rect">
            <a:avLst/>
          </a:prstGeom>
        </p:spPr>
        <p:txBody>
          <a:bodyPr vert="horz" wrap="square" lIns="91440" tIns="45720" rIns="91440" bIns="45720" numCol="1" anchor="ctr" anchorCtr="0" compatLnSpc="1">
            <a:prstTxWarp prst="textNoShape">
              <a:avLst/>
            </a:prstTxWarp>
          </a:bodyPr>
          <a:lstStyle>
            <a:lvl1pPr algn="ctr">
              <a:defRPr sz="900">
                <a:solidFill>
                  <a:schemeClr val="bg1"/>
                </a:solidFill>
                <a:latin typeface="+mn-lt"/>
                <a:ea typeface="+mn-ea"/>
                <a:cs typeface="+mn-cs"/>
              </a:defRPr>
            </a:lvl1pPr>
          </a:lstStyle>
          <a:p>
            <a:pPr>
              <a:defRPr/>
            </a:pPr>
            <a:r>
              <a:rPr lang="en-US"/>
              <a:t>Distribution F: Further dissemination </a:t>
            </a:r>
            <a:r>
              <a:rPr lang="en-US" b="1"/>
              <a:t>only as directed</a:t>
            </a:r>
            <a:r>
              <a:rPr lang="en-US"/>
              <a:t> by SSC Pacific CO/TD; (18 May 2011); or higher </a:t>
            </a:r>
            <a:r>
              <a:rPr lang="en-US" err="1"/>
              <a:t>DoD</a:t>
            </a:r>
            <a:r>
              <a:rPr lang="en-US"/>
              <a:t> authority</a:t>
            </a:r>
          </a:p>
        </p:txBody>
      </p:sp>
      <p:sp>
        <p:nvSpPr>
          <p:cNvPr id="6" name="Slide Number Placeholder 5"/>
          <p:cNvSpPr>
            <a:spLocks noGrp="1"/>
          </p:cNvSpPr>
          <p:nvPr>
            <p:ph type="sldNum" sz="quarter" idx="4"/>
          </p:nvPr>
        </p:nvSpPr>
        <p:spPr>
          <a:xfrm>
            <a:off x="8385175" y="6619875"/>
            <a:ext cx="533400" cy="228600"/>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mn-lt"/>
                <a:ea typeface="+mn-ea"/>
                <a:cs typeface="+mn-cs"/>
              </a:defRPr>
            </a:lvl1pPr>
          </a:lstStyle>
          <a:p>
            <a:pPr>
              <a:defRPr/>
            </a:pPr>
            <a:fld id="{A3FFA7E2-73D8-4D5B-9520-7A140B4C724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3" r:id="rId12"/>
    <p:sldLayoutId id="2147483661" r:id="rId13"/>
  </p:sldLayoutIdLst>
  <p:hf hdr="0" ftr="0"/>
  <p:txStyles>
    <p:titleStyle>
      <a:lvl1pPr algn="l" defTabSz="457200" rtl="0" eaLnBrk="1" fontAlgn="base" hangingPunct="1">
        <a:spcBef>
          <a:spcPct val="0"/>
        </a:spcBef>
        <a:spcAft>
          <a:spcPct val="0"/>
        </a:spcAft>
        <a:defRPr sz="3200" b="1">
          <a:solidFill>
            <a:srgbClr val="002F5F"/>
          </a:solidFill>
          <a:latin typeface="+mj-lt"/>
          <a:ea typeface="MS PGothic" pitchFamily="34" charset="-128"/>
          <a:cs typeface="ＭＳ Ｐゴシック"/>
        </a:defRPr>
      </a:lvl1pPr>
      <a:lvl2pPr algn="l" defTabSz="457200" rtl="0" eaLnBrk="1" fontAlgn="base" hangingPunct="1">
        <a:spcBef>
          <a:spcPct val="0"/>
        </a:spcBef>
        <a:spcAft>
          <a:spcPct val="0"/>
        </a:spcAft>
        <a:defRPr sz="3200" b="1">
          <a:solidFill>
            <a:srgbClr val="002F5F"/>
          </a:solidFill>
          <a:latin typeface="Arial Narrow" pitchFamily="34" charset="0"/>
          <a:ea typeface="MS PGothic" pitchFamily="34" charset="-128"/>
          <a:cs typeface="ＭＳ Ｐゴシック"/>
        </a:defRPr>
      </a:lvl2pPr>
      <a:lvl3pPr algn="l" defTabSz="457200" rtl="0" eaLnBrk="1" fontAlgn="base" hangingPunct="1">
        <a:spcBef>
          <a:spcPct val="0"/>
        </a:spcBef>
        <a:spcAft>
          <a:spcPct val="0"/>
        </a:spcAft>
        <a:defRPr sz="3200" b="1">
          <a:solidFill>
            <a:srgbClr val="002F5F"/>
          </a:solidFill>
          <a:latin typeface="Arial Narrow" pitchFamily="34" charset="0"/>
          <a:ea typeface="MS PGothic" pitchFamily="34" charset="-128"/>
          <a:cs typeface="ＭＳ Ｐゴシック"/>
        </a:defRPr>
      </a:lvl3pPr>
      <a:lvl4pPr algn="l" defTabSz="457200" rtl="0" eaLnBrk="1" fontAlgn="base" hangingPunct="1">
        <a:spcBef>
          <a:spcPct val="0"/>
        </a:spcBef>
        <a:spcAft>
          <a:spcPct val="0"/>
        </a:spcAft>
        <a:defRPr sz="3200" b="1">
          <a:solidFill>
            <a:srgbClr val="002F5F"/>
          </a:solidFill>
          <a:latin typeface="Arial Narrow" pitchFamily="34" charset="0"/>
          <a:ea typeface="MS PGothic" pitchFamily="34" charset="-128"/>
          <a:cs typeface="ＭＳ Ｐゴシック"/>
        </a:defRPr>
      </a:lvl4pPr>
      <a:lvl5pPr algn="l" defTabSz="457200" rtl="0" eaLnBrk="1" fontAlgn="base" hangingPunct="1">
        <a:spcBef>
          <a:spcPct val="0"/>
        </a:spcBef>
        <a:spcAft>
          <a:spcPct val="0"/>
        </a:spcAft>
        <a:defRPr sz="3200" b="1">
          <a:solidFill>
            <a:srgbClr val="002F5F"/>
          </a:solidFill>
          <a:latin typeface="Arial Narrow" pitchFamily="34" charset="0"/>
          <a:ea typeface="MS PGothic" pitchFamily="34" charset="-128"/>
          <a:cs typeface="ＭＳ Ｐゴシック"/>
        </a:defRPr>
      </a:lvl5pPr>
      <a:lvl6pPr marL="457200" algn="l" defTabSz="457200" rtl="0" eaLnBrk="1" fontAlgn="base" hangingPunct="1">
        <a:spcBef>
          <a:spcPct val="0"/>
        </a:spcBef>
        <a:spcAft>
          <a:spcPct val="0"/>
        </a:spcAft>
        <a:defRPr sz="3200" b="1">
          <a:solidFill>
            <a:srgbClr val="002F5F"/>
          </a:solidFill>
          <a:latin typeface="Arial Narrow" pitchFamily="34" charset="0"/>
          <a:ea typeface="ＭＳ Ｐゴシック" pitchFamily="34" charset="-128"/>
        </a:defRPr>
      </a:lvl6pPr>
      <a:lvl7pPr marL="914400" algn="l" defTabSz="457200" rtl="0" eaLnBrk="1" fontAlgn="base" hangingPunct="1">
        <a:spcBef>
          <a:spcPct val="0"/>
        </a:spcBef>
        <a:spcAft>
          <a:spcPct val="0"/>
        </a:spcAft>
        <a:defRPr sz="3200" b="1">
          <a:solidFill>
            <a:srgbClr val="002F5F"/>
          </a:solidFill>
          <a:latin typeface="Arial Narrow" pitchFamily="34" charset="0"/>
          <a:ea typeface="ＭＳ Ｐゴシック" pitchFamily="34" charset="-128"/>
        </a:defRPr>
      </a:lvl7pPr>
      <a:lvl8pPr marL="1371600" algn="l" defTabSz="457200" rtl="0" eaLnBrk="1" fontAlgn="base" hangingPunct="1">
        <a:spcBef>
          <a:spcPct val="0"/>
        </a:spcBef>
        <a:spcAft>
          <a:spcPct val="0"/>
        </a:spcAft>
        <a:defRPr sz="3200" b="1">
          <a:solidFill>
            <a:srgbClr val="002F5F"/>
          </a:solidFill>
          <a:latin typeface="Arial Narrow" pitchFamily="34" charset="0"/>
          <a:ea typeface="ＭＳ Ｐゴシック" pitchFamily="34" charset="-128"/>
        </a:defRPr>
      </a:lvl8pPr>
      <a:lvl9pPr marL="1828800" algn="l" defTabSz="457200" rtl="0" eaLnBrk="1" fontAlgn="base" hangingPunct="1">
        <a:spcBef>
          <a:spcPct val="0"/>
        </a:spcBef>
        <a:spcAft>
          <a:spcPct val="0"/>
        </a:spcAft>
        <a:defRPr sz="3200" b="1">
          <a:solidFill>
            <a:srgbClr val="002F5F"/>
          </a:solidFill>
          <a:latin typeface="Arial Narrow" pitchFamily="34" charset="0"/>
          <a:ea typeface="ＭＳ Ｐゴシック" pitchFamily="34" charset="-128"/>
        </a:defRPr>
      </a:lvl9pPr>
    </p:titleStyle>
    <p:bodyStyle>
      <a:lvl1pPr marL="400050" indent="-400050" algn="l" defTabSz="457200" rtl="0" eaLnBrk="1" fontAlgn="base" hangingPunct="1">
        <a:lnSpc>
          <a:spcPct val="90000"/>
        </a:lnSpc>
        <a:spcBef>
          <a:spcPts val="600"/>
        </a:spcBef>
        <a:spcAft>
          <a:spcPct val="0"/>
        </a:spcAft>
        <a:buSzPct val="91000"/>
        <a:buFont typeface="Lucida Grande"/>
        <a:buChar char="▼"/>
        <a:defRPr sz="2800">
          <a:solidFill>
            <a:srgbClr val="002F5F"/>
          </a:solidFill>
          <a:latin typeface="+mn-lt"/>
          <a:ea typeface="MS PGothic" pitchFamily="34" charset="-128"/>
          <a:cs typeface="ＭＳ Ｐゴシック"/>
        </a:defRPr>
      </a:lvl1pPr>
      <a:lvl2pPr marL="695325" indent="-293688" algn="l" defTabSz="457200" rtl="0" eaLnBrk="1" fontAlgn="base" hangingPunct="1">
        <a:lnSpc>
          <a:spcPct val="95000"/>
        </a:lnSpc>
        <a:spcBef>
          <a:spcPts val="500"/>
        </a:spcBef>
        <a:spcAft>
          <a:spcPct val="0"/>
        </a:spcAft>
        <a:buClr>
          <a:srgbClr val="002F5F"/>
        </a:buClr>
        <a:buFont typeface="Wingdings" pitchFamily="2" charset="2"/>
        <a:buChar char="§"/>
        <a:defRPr sz="2400">
          <a:solidFill>
            <a:schemeClr val="tx1"/>
          </a:solidFill>
          <a:latin typeface="+mn-lt"/>
          <a:ea typeface="MS PGothic" pitchFamily="34" charset="-128"/>
          <a:cs typeface="ＭＳ Ｐゴシック"/>
        </a:defRPr>
      </a:lvl2pPr>
      <a:lvl3pPr marL="1000125" indent="-295275"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3pPr>
      <a:lvl4pPr marL="1601788"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4pPr>
      <a:lvl5pPr marL="2057400"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5pPr>
      <a:lvl6pPr marL="25146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mailto:materialsscience.conference@omicsgroup.us" TargetMode="External"/><Relationship Id="rId2" Type="http://schemas.openxmlformats.org/officeDocument/2006/relationships/hyperlink" Target="http://materialsscience.conferenceseries.com/" TargetMode="External"/><Relationship Id="rId1" Type="http://schemas.openxmlformats.org/officeDocument/2006/relationships/slideLayout" Target="../slideLayouts/slideLayout2.xml"/><Relationship Id="rId4" Type="http://schemas.openxmlformats.org/officeDocument/2006/relationships/hyperlink" Target="mailto:materialsscience@omicsgroup.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2054086"/>
            <a:ext cx="8229600" cy="4346713"/>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Open Access publications and worldwide international science conferences and events. Established in the year 2007 with the sole aim of making the information on Sciences and technology ‘Open Access’, OMICS Group publishes 400 online open access scholarly journals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International conferences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Motivation: Better Diagnostics</a:t>
            </a:r>
            <a:endParaRPr lang="en-US" dirty="0"/>
          </a:p>
        </p:txBody>
      </p:sp>
      <p:sp>
        <p:nvSpPr>
          <p:cNvPr id="10" name="Rectangle 3"/>
          <p:cNvSpPr txBox="1">
            <a:spLocks noChangeArrowheads="1"/>
          </p:cNvSpPr>
          <p:nvPr/>
        </p:nvSpPr>
        <p:spPr bwMode="auto">
          <a:xfrm>
            <a:off x="323528" y="1625016"/>
            <a:ext cx="3960440" cy="528977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400050" indent="-400050" algn="l" defTabSz="457200" rtl="0" eaLnBrk="1" fontAlgn="base" hangingPunct="1">
              <a:lnSpc>
                <a:spcPct val="90000"/>
              </a:lnSpc>
              <a:spcBef>
                <a:spcPts val="600"/>
              </a:spcBef>
              <a:spcAft>
                <a:spcPct val="0"/>
              </a:spcAft>
              <a:buSzPct val="91000"/>
              <a:buFont typeface="Lucida Grande"/>
              <a:buChar char="▼"/>
              <a:defRPr sz="2800">
                <a:solidFill>
                  <a:srgbClr val="002F5F"/>
                </a:solidFill>
                <a:latin typeface="+mn-lt"/>
                <a:ea typeface="MS PGothic" pitchFamily="34" charset="-128"/>
                <a:cs typeface="ＭＳ Ｐゴシック"/>
              </a:defRPr>
            </a:lvl1pPr>
            <a:lvl2pPr marL="695325" indent="-293688" algn="l" defTabSz="457200" rtl="0" eaLnBrk="1" fontAlgn="base" hangingPunct="1">
              <a:lnSpc>
                <a:spcPct val="95000"/>
              </a:lnSpc>
              <a:spcBef>
                <a:spcPts val="500"/>
              </a:spcBef>
              <a:spcAft>
                <a:spcPct val="0"/>
              </a:spcAft>
              <a:buClr>
                <a:srgbClr val="002F5F"/>
              </a:buClr>
              <a:buFont typeface="Wingdings" pitchFamily="2" charset="2"/>
              <a:buChar char="§"/>
              <a:defRPr sz="2400">
                <a:solidFill>
                  <a:schemeClr val="tx1"/>
                </a:solidFill>
                <a:latin typeface="+mn-lt"/>
                <a:ea typeface="MS PGothic" pitchFamily="34" charset="-128"/>
                <a:cs typeface="ＭＳ Ｐゴシック"/>
              </a:defRPr>
            </a:lvl2pPr>
            <a:lvl3pPr marL="1000125" indent="-295275"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3pPr>
            <a:lvl4pPr marL="1601788"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4pPr>
            <a:lvl5pPr marL="2057400"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5pPr>
            <a:lvl6pPr marL="25146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charset="0"/>
              <a:buChar char="•"/>
            </a:pPr>
            <a:r>
              <a:rPr lang="en-US" sz="2200" kern="0" dirty="0" smtClean="0"/>
              <a:t>Clinical immunoassays have </a:t>
            </a:r>
            <a:r>
              <a:rPr lang="en-US" sz="2200" kern="0" dirty="0" smtClean="0">
                <a:solidFill>
                  <a:srgbClr val="FF0000"/>
                </a:solidFill>
                <a:effectLst>
                  <a:outerShdw blurRad="38100" dist="38100" dir="2700000" algn="tl">
                    <a:srgbClr val="000000">
                      <a:alpha val="43137"/>
                    </a:srgbClr>
                  </a:outerShdw>
                </a:effectLst>
              </a:rPr>
              <a:t>limitations</a:t>
            </a:r>
            <a:r>
              <a:rPr lang="en-US" sz="2200" kern="0" dirty="0" smtClean="0"/>
              <a:t>:</a:t>
            </a:r>
          </a:p>
          <a:p>
            <a:pPr marL="914400" lvl="1" indent="-457200">
              <a:buFont typeface="Wingdings" pitchFamily="2" charset="2"/>
              <a:buAutoNum type="arabicParenR"/>
            </a:pPr>
            <a:r>
              <a:rPr lang="en-US" sz="1800" kern="0" dirty="0" smtClean="0"/>
              <a:t>Costly</a:t>
            </a:r>
          </a:p>
          <a:p>
            <a:pPr marL="914400" lvl="1" indent="-457200">
              <a:buFont typeface="Wingdings" pitchFamily="2" charset="2"/>
              <a:buAutoNum type="arabicParenR"/>
            </a:pPr>
            <a:r>
              <a:rPr lang="en-US" sz="1800" kern="0" dirty="0" smtClean="0"/>
              <a:t>Significant processing time</a:t>
            </a:r>
          </a:p>
          <a:p>
            <a:pPr marL="914400" lvl="1" indent="-457200">
              <a:buFont typeface="Wingdings" pitchFamily="2" charset="2"/>
              <a:buAutoNum type="arabicParenR"/>
            </a:pPr>
            <a:r>
              <a:rPr lang="en-US" sz="1800" kern="0" dirty="0" smtClean="0"/>
              <a:t>Specific for a particular </a:t>
            </a:r>
            <a:r>
              <a:rPr lang="en-US" sz="1800" kern="0" dirty="0" err="1" smtClean="0"/>
              <a:t>analyte</a:t>
            </a:r>
            <a:endParaRPr lang="en-US" sz="1800" kern="0" dirty="0" smtClean="0"/>
          </a:p>
        </p:txBody>
      </p:sp>
      <p:sp>
        <p:nvSpPr>
          <p:cNvPr id="12" name="Rectangle 11"/>
          <p:cNvSpPr/>
          <p:nvPr/>
        </p:nvSpPr>
        <p:spPr>
          <a:xfrm>
            <a:off x="4557310" y="1625016"/>
            <a:ext cx="4572000" cy="1836400"/>
          </a:xfrm>
          <a:prstGeom prst="rect">
            <a:avLst/>
          </a:prstGeom>
        </p:spPr>
        <p:txBody>
          <a:bodyPr>
            <a:spAutoFit/>
          </a:bodyPr>
          <a:lstStyle/>
          <a:p>
            <a:pPr marL="342900" indent="-342900">
              <a:spcAft>
                <a:spcPts val="200"/>
              </a:spcAft>
              <a:buFont typeface="Arial" pitchFamily="34" charset="0"/>
              <a:buChar char="•"/>
            </a:pPr>
            <a:r>
              <a:rPr lang="en-US" sz="2200" dirty="0" smtClean="0"/>
              <a:t>Environmental Monitoring sensors are </a:t>
            </a:r>
            <a:r>
              <a:rPr lang="en-US" sz="2200" dirty="0" smtClean="0">
                <a:solidFill>
                  <a:srgbClr val="FF0000"/>
                </a:solidFill>
                <a:effectLst>
                  <a:outerShdw blurRad="38100" dist="38100" dir="2700000" algn="tl">
                    <a:srgbClr val="000000">
                      <a:alpha val="43137"/>
                    </a:srgbClr>
                  </a:outerShdw>
                </a:effectLst>
              </a:rPr>
              <a:t>inflexible</a:t>
            </a:r>
          </a:p>
          <a:p>
            <a:pPr marL="800100" lvl="1" indent="-342900">
              <a:spcAft>
                <a:spcPts val="200"/>
              </a:spcAft>
              <a:buFont typeface="Arial" pitchFamily="34" charset="0"/>
              <a:buChar char="•"/>
            </a:pPr>
            <a:r>
              <a:rPr lang="en-US" sz="2200" dirty="0"/>
              <a:t> One sensor, one </a:t>
            </a:r>
            <a:r>
              <a:rPr lang="en-US" sz="2200" dirty="0" err="1" smtClean="0"/>
              <a:t>analyte</a:t>
            </a:r>
            <a:endParaRPr lang="en-US" sz="2200" dirty="0" smtClean="0"/>
          </a:p>
          <a:p>
            <a:pPr marL="342900" indent="-342900">
              <a:spcAft>
                <a:spcPts val="200"/>
              </a:spcAft>
              <a:buFont typeface="Arial" pitchFamily="34" charset="0"/>
              <a:buChar char="•"/>
            </a:pPr>
            <a:r>
              <a:rPr lang="en-US" sz="2200" dirty="0" smtClean="0"/>
              <a:t>Best sensor available is not technologically matched</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129" y="3916633"/>
            <a:ext cx="2376264" cy="1758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11544" y="4193922"/>
            <a:ext cx="1801689" cy="1203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p:nvPr/>
        </p:nvSpPr>
        <p:spPr>
          <a:xfrm>
            <a:off x="2611544" y="5428801"/>
            <a:ext cx="1151982" cy="276999"/>
          </a:xfrm>
          <a:prstGeom prst="rect">
            <a:avLst/>
          </a:prstGeom>
          <a:noFill/>
        </p:spPr>
        <p:txBody>
          <a:bodyPr wrap="none" rtlCol="0">
            <a:spAutoFit/>
          </a:bodyPr>
          <a:lstStyle/>
          <a:p>
            <a:r>
              <a:rPr lang="en-US" sz="1200" dirty="0" smtClean="0"/>
              <a:t>PSA ELISA kit</a:t>
            </a:r>
            <a:endParaRPr lang="en-US" sz="1200" dirty="0"/>
          </a:p>
        </p:txBody>
      </p:sp>
      <p:cxnSp>
        <p:nvCxnSpPr>
          <p:cNvPr id="16" name="Straight Connector 15"/>
          <p:cNvCxnSpPr/>
          <p:nvPr/>
        </p:nvCxnSpPr>
        <p:spPr>
          <a:xfrm>
            <a:off x="4510088" y="1300613"/>
            <a:ext cx="47222" cy="51393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11881" y="3772617"/>
            <a:ext cx="1990725" cy="229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95657" y="3772617"/>
            <a:ext cx="1866900" cy="244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66480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a:t>
            </a:r>
            <a:r>
              <a:rPr lang="en-US" sz="2800" dirty="0" err="1" smtClean="0"/>
              <a:t>NanoCarbon</a:t>
            </a:r>
            <a:r>
              <a:rPr lang="en-US" sz="2800" dirty="0" smtClean="0"/>
              <a:t> Transistors</a:t>
            </a:r>
            <a:endParaRPr lang="en-US" sz="2800" dirty="0"/>
          </a:p>
        </p:txBody>
      </p:sp>
      <p:sp>
        <p:nvSpPr>
          <p:cNvPr id="3" name="Content Placeholder 2"/>
          <p:cNvSpPr>
            <a:spLocks noGrp="1"/>
          </p:cNvSpPr>
          <p:nvPr>
            <p:ph idx="1"/>
          </p:nvPr>
        </p:nvSpPr>
        <p:spPr>
          <a:xfrm>
            <a:off x="-4044" y="1371600"/>
            <a:ext cx="5310877" cy="5029200"/>
          </a:xfrm>
        </p:spPr>
        <p:txBody>
          <a:bodyPr/>
          <a:lstStyle/>
          <a:p>
            <a:pPr marL="0" indent="0">
              <a:buNone/>
            </a:pPr>
            <a:r>
              <a:rPr lang="en-US" sz="2200" b="1" dirty="0" smtClean="0"/>
              <a:t>	Goal:</a:t>
            </a:r>
            <a:r>
              <a:rPr lang="en-US" sz="2200" dirty="0" smtClean="0"/>
              <a:t> Develop a modular chemical detection 	platform adaptable to any vapor or liquid 	target with high sensitivity and selectivity</a:t>
            </a:r>
          </a:p>
          <a:p>
            <a:pPr marL="0" indent="0">
              <a:buNone/>
            </a:pPr>
            <a:r>
              <a:rPr lang="en-US" sz="2200" b="1" dirty="0" smtClean="0"/>
              <a:t>	</a:t>
            </a:r>
            <a:r>
              <a:rPr lang="en-US" sz="2200" b="1" dirty="0" err="1" smtClean="0"/>
              <a:t>NanoCarbon</a:t>
            </a:r>
            <a:r>
              <a:rPr lang="en-US" sz="2200" b="1" dirty="0" smtClean="0"/>
              <a:t> Platform:</a:t>
            </a:r>
            <a:r>
              <a:rPr lang="en-US" sz="2200" dirty="0" smtClean="0"/>
              <a:t> </a:t>
            </a:r>
          </a:p>
          <a:p>
            <a:pPr marL="401637" lvl="1" indent="0">
              <a:buNone/>
            </a:pPr>
            <a:r>
              <a:rPr lang="en-US" sz="2000" dirty="0" smtClean="0"/>
              <a:t>		Transistor </a:t>
            </a:r>
            <a:r>
              <a:rPr lang="en-US" sz="2000" dirty="0"/>
              <a:t>devices based on carbon nanotubes and </a:t>
            </a:r>
            <a:r>
              <a:rPr lang="en-US" sz="2000" dirty="0" err="1"/>
              <a:t>graphene</a:t>
            </a:r>
            <a:r>
              <a:rPr lang="en-US" sz="2000" dirty="0"/>
              <a:t> can be fabricated into large arrays and then functionalized with biochemical agents for tailored detection of molecules of interest.</a:t>
            </a:r>
          </a:p>
          <a:p>
            <a:pPr marL="704850" lvl="2" indent="0">
              <a:buNone/>
            </a:pPr>
            <a:r>
              <a:rPr lang="en-US" sz="2000" dirty="0" smtClean="0"/>
              <a:t>	</a:t>
            </a:r>
            <a:r>
              <a:rPr lang="en-US" sz="2000" b="1" dirty="0" smtClean="0"/>
              <a:t>Scalable:</a:t>
            </a:r>
            <a:r>
              <a:rPr lang="en-US" sz="2000" dirty="0" smtClean="0"/>
              <a:t> 100 sensors on a dime</a:t>
            </a:r>
          </a:p>
          <a:p>
            <a:pPr marL="704850" lvl="2" indent="0">
              <a:buNone/>
            </a:pPr>
            <a:r>
              <a:rPr lang="en-US" sz="2000" dirty="0" smtClean="0"/>
              <a:t>	</a:t>
            </a:r>
            <a:r>
              <a:rPr lang="en-US" sz="2000" b="1" dirty="0" smtClean="0"/>
              <a:t>Modular:</a:t>
            </a:r>
            <a:r>
              <a:rPr lang="en-US" sz="2000" dirty="0" smtClean="0"/>
              <a:t> Generic chemistry can be easily modified to detect any molecule </a:t>
            </a:r>
          </a:p>
          <a:p>
            <a:pPr marL="704850" lvl="2" indent="0">
              <a:buNone/>
            </a:pPr>
            <a:r>
              <a:rPr lang="en-US" sz="2000" dirty="0" smtClean="0"/>
              <a:t>	</a:t>
            </a:r>
            <a:r>
              <a:rPr lang="en-US" sz="2000" b="1" dirty="0" smtClean="0"/>
              <a:t>Low cost:</a:t>
            </a:r>
            <a:r>
              <a:rPr lang="en-US" sz="2000" dirty="0" smtClean="0"/>
              <a:t> Materials cost &lt;$0.10 per sensor</a:t>
            </a:r>
          </a:p>
          <a:p>
            <a:pPr marL="704850" lvl="2" indent="0">
              <a:buNone/>
            </a:pPr>
            <a:r>
              <a:rPr lang="en-US" sz="2000" dirty="0" smtClean="0"/>
              <a:t>	</a:t>
            </a:r>
            <a:r>
              <a:rPr lang="en-US" sz="2000" b="1" dirty="0" smtClean="0"/>
              <a:t>Rapid detection:</a:t>
            </a:r>
            <a:r>
              <a:rPr lang="en-US" sz="2000" dirty="0" smtClean="0"/>
              <a:t> Minutes</a:t>
            </a:r>
          </a:p>
          <a:p>
            <a:pPr marL="704850" lvl="2" indent="0">
              <a:buNone/>
            </a:pPr>
            <a:r>
              <a:rPr lang="en-US" sz="2000" dirty="0" smtClean="0"/>
              <a:t>	</a:t>
            </a:r>
            <a:r>
              <a:rPr lang="en-US" sz="2000" b="1" dirty="0" smtClean="0"/>
              <a:t>Robust</a:t>
            </a:r>
            <a:r>
              <a:rPr lang="en-US" sz="2000" dirty="0" smtClean="0"/>
              <a:t> to possible interfering compounds</a:t>
            </a:r>
          </a:p>
        </p:txBody>
      </p:sp>
      <p:pic>
        <p:nvPicPr>
          <p:cNvPr id="7" name="Picture 3" descr="C:\Users\Mitchell\Desktop\Picture2.jpg"/>
          <p:cNvPicPr>
            <a:picLocks noChangeAspect="1" noChangeArrowheads="1"/>
          </p:cNvPicPr>
          <p:nvPr/>
        </p:nvPicPr>
        <p:blipFill rotWithShape="1">
          <a:blip r:embed="rId2" cstate="print"/>
          <a:srcRect b="50545"/>
          <a:stretch/>
        </p:blipFill>
        <p:spPr bwMode="auto">
          <a:xfrm>
            <a:off x="5133440" y="3442154"/>
            <a:ext cx="2049716" cy="1520189"/>
          </a:xfrm>
          <a:prstGeom prst="rect">
            <a:avLst/>
          </a:prstGeom>
          <a:noFill/>
          <a:ln>
            <a:solidFill>
              <a:schemeClr val="tx1"/>
            </a:solidFill>
          </a:ln>
        </p:spPr>
      </p:pic>
      <p:pic>
        <p:nvPicPr>
          <p:cNvPr id="8" name="Picture 7" descr="C:\Users\Johnson Group\Desktop\Picture1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5592" y="1361945"/>
            <a:ext cx="1625413" cy="2018403"/>
          </a:xfrm>
          <a:prstGeom prst="rect">
            <a:avLst/>
          </a:prstGeom>
          <a:noFill/>
          <a:ln>
            <a:noFill/>
          </a:ln>
        </p:spPr>
      </p:pic>
      <p:pic>
        <p:nvPicPr>
          <p:cNvPr id="14" name="Picture 2"/>
          <p:cNvPicPr>
            <a:picLocks noChangeAspect="1" noChangeArrowheads="1"/>
          </p:cNvPicPr>
          <p:nvPr/>
        </p:nvPicPr>
        <p:blipFill>
          <a:blip r:embed="rId4" cstate="print"/>
          <a:srcRect/>
          <a:stretch>
            <a:fillRect/>
          </a:stretch>
        </p:blipFill>
        <p:spPr bwMode="auto">
          <a:xfrm>
            <a:off x="5435529" y="5047265"/>
            <a:ext cx="1445538" cy="1483008"/>
          </a:xfrm>
          <a:prstGeom prst="rect">
            <a:avLst/>
          </a:prstGeom>
          <a:noFill/>
          <a:ln w="9525">
            <a:noFill/>
            <a:miter lim="800000"/>
            <a:headEnd/>
            <a:tailEnd/>
          </a:ln>
        </p:spPr>
      </p:pic>
      <p:sp>
        <p:nvSpPr>
          <p:cNvPr id="15" name="TextBox 14"/>
          <p:cNvSpPr txBox="1"/>
          <p:nvPr/>
        </p:nvSpPr>
        <p:spPr>
          <a:xfrm>
            <a:off x="7244801" y="1863315"/>
            <a:ext cx="1389831" cy="1015663"/>
          </a:xfrm>
          <a:prstGeom prst="rect">
            <a:avLst/>
          </a:prstGeom>
          <a:noFill/>
        </p:spPr>
        <p:txBody>
          <a:bodyPr wrap="square" rtlCol="0">
            <a:spAutoFit/>
          </a:bodyPr>
          <a:lstStyle/>
          <a:p>
            <a:r>
              <a:rPr lang="en-US" sz="1000" b="1" dirty="0" smtClean="0"/>
              <a:t>Sensor Fabrication:</a:t>
            </a:r>
          </a:p>
          <a:p>
            <a:r>
              <a:rPr lang="en-US" sz="1000" dirty="0" smtClean="0"/>
              <a:t>High yield process </a:t>
            </a:r>
            <a:r>
              <a:rPr lang="en-US" sz="1000" dirty="0"/>
              <a:t>(&gt;98%)</a:t>
            </a:r>
            <a:r>
              <a:rPr lang="en-US" sz="1000" dirty="0" smtClean="0"/>
              <a:t> for making large arrays of transistors at a small size scale [1]</a:t>
            </a:r>
            <a:endParaRPr lang="en-US" sz="1000" dirty="0"/>
          </a:p>
        </p:txBody>
      </p:sp>
      <p:sp>
        <p:nvSpPr>
          <p:cNvPr id="17" name="TextBox 16"/>
          <p:cNvSpPr txBox="1"/>
          <p:nvPr/>
        </p:nvSpPr>
        <p:spPr>
          <a:xfrm>
            <a:off x="7244801" y="3617473"/>
            <a:ext cx="1638473" cy="1169551"/>
          </a:xfrm>
          <a:prstGeom prst="rect">
            <a:avLst/>
          </a:prstGeom>
          <a:noFill/>
        </p:spPr>
        <p:txBody>
          <a:bodyPr wrap="square" rtlCol="0">
            <a:spAutoFit/>
          </a:bodyPr>
          <a:lstStyle/>
          <a:p>
            <a:r>
              <a:rPr lang="en-US" sz="1000" b="1" dirty="0" smtClean="0"/>
              <a:t>Sensor Operation:</a:t>
            </a:r>
          </a:p>
          <a:p>
            <a:r>
              <a:rPr lang="en-US" sz="1000" dirty="0" smtClean="0"/>
              <a:t>Electrical characterization of the devices produces several parameters for chemical detection, hence a multidimensional feature vector [2]</a:t>
            </a:r>
            <a:endParaRPr lang="en-US" sz="1000" dirty="0"/>
          </a:p>
        </p:txBody>
      </p:sp>
      <p:sp>
        <p:nvSpPr>
          <p:cNvPr id="18" name="TextBox 17"/>
          <p:cNvSpPr txBox="1"/>
          <p:nvPr/>
        </p:nvSpPr>
        <p:spPr>
          <a:xfrm>
            <a:off x="7244801" y="5434826"/>
            <a:ext cx="1740681" cy="707886"/>
          </a:xfrm>
          <a:prstGeom prst="rect">
            <a:avLst/>
          </a:prstGeom>
          <a:noFill/>
        </p:spPr>
        <p:txBody>
          <a:bodyPr wrap="square" rtlCol="0">
            <a:spAutoFit/>
          </a:bodyPr>
          <a:lstStyle/>
          <a:p>
            <a:r>
              <a:rPr lang="en-US" sz="1000" b="1" dirty="0" smtClean="0"/>
              <a:t>Sensor Functionalization:</a:t>
            </a:r>
          </a:p>
          <a:p>
            <a:r>
              <a:rPr lang="en-US" sz="1000" dirty="0" smtClean="0"/>
              <a:t>Transistors are chemically modified to detect molecules of interest [3]</a:t>
            </a:r>
            <a:endParaRPr lang="en-US" sz="1000" dirty="0"/>
          </a:p>
        </p:txBody>
      </p:sp>
      <p:sp>
        <p:nvSpPr>
          <p:cNvPr id="6" name="TextBox 5"/>
          <p:cNvSpPr txBox="1"/>
          <p:nvPr/>
        </p:nvSpPr>
        <p:spPr>
          <a:xfrm>
            <a:off x="1424198" y="6667885"/>
            <a:ext cx="7457170" cy="153888"/>
          </a:xfrm>
          <a:prstGeom prst="rect">
            <a:avLst/>
          </a:prstGeom>
          <a:solidFill>
            <a:schemeClr val="bg1"/>
          </a:solidFill>
        </p:spPr>
        <p:txBody>
          <a:bodyPr wrap="none" lIns="0" tIns="0" rIns="0" bIns="0" rtlCol="0">
            <a:spAutoFit/>
          </a:bodyPr>
          <a:lstStyle/>
          <a:p>
            <a:r>
              <a:rPr lang="en-US" sz="1000" dirty="0" smtClean="0"/>
              <a:t>[1] </a:t>
            </a:r>
            <a:r>
              <a:rPr lang="en-US" sz="1000" dirty="0" err="1" smtClean="0"/>
              <a:t>Kybert</a:t>
            </a:r>
            <a:r>
              <a:rPr lang="en-US" sz="1000" dirty="0" smtClean="0"/>
              <a:t>, </a:t>
            </a:r>
            <a:r>
              <a:rPr lang="en-US" sz="1000" b="1" dirty="0" smtClean="0"/>
              <a:t>Lerner</a:t>
            </a:r>
            <a:r>
              <a:rPr lang="en-US" sz="1000" dirty="0" smtClean="0"/>
              <a:t>, et al. </a:t>
            </a:r>
            <a:r>
              <a:rPr lang="en-US" sz="1000" i="1" dirty="0" smtClean="0"/>
              <a:t>ACS Nano</a:t>
            </a:r>
            <a:r>
              <a:rPr lang="en-US" sz="1000" dirty="0" smtClean="0"/>
              <a:t> (2013) [2] </a:t>
            </a:r>
            <a:r>
              <a:rPr lang="en-US" sz="1000" b="1" dirty="0" smtClean="0"/>
              <a:t>Lerner</a:t>
            </a:r>
            <a:r>
              <a:rPr lang="en-US" sz="1000" dirty="0" smtClean="0"/>
              <a:t> et al. </a:t>
            </a:r>
            <a:r>
              <a:rPr lang="en-US" sz="1000" i="1" dirty="0" smtClean="0"/>
              <a:t>AIP Advances</a:t>
            </a:r>
            <a:r>
              <a:rPr lang="en-US" sz="1000" dirty="0" smtClean="0"/>
              <a:t> (2011) [3] Lu, </a:t>
            </a:r>
            <a:r>
              <a:rPr lang="en-US" sz="1000" b="1" dirty="0" smtClean="0"/>
              <a:t>Lerner</a:t>
            </a:r>
            <a:r>
              <a:rPr lang="en-US" sz="1000" dirty="0" smtClean="0"/>
              <a:t> et al. </a:t>
            </a:r>
            <a:r>
              <a:rPr lang="en-US" sz="1000" i="1" dirty="0" smtClean="0"/>
              <a:t>Applied Physics Letters</a:t>
            </a:r>
            <a:r>
              <a:rPr lang="en-US" sz="1000" dirty="0" smtClean="0"/>
              <a:t> (2011)</a:t>
            </a:r>
            <a:endParaRPr lang="en-US" sz="1000" dirty="0"/>
          </a:p>
        </p:txBody>
      </p:sp>
    </p:spTree>
    <p:extLst>
      <p:ext uri="{BB962C8B-B14F-4D97-AF65-F5344CB8AC3E}">
        <p14:creationId xmlns:p14="http://schemas.microsoft.com/office/powerpoint/2010/main" xmlns="" val="2393790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Device Fabrication</a:t>
            </a:r>
            <a:endParaRPr lang="en-US" dirty="0"/>
          </a:p>
        </p:txBody>
      </p:sp>
      <p:pic>
        <p:nvPicPr>
          <p:cNvPr id="13" name="Shape 100"/>
          <p:cNvPicPr preferRelativeResize="0"/>
          <p:nvPr/>
        </p:nvPicPr>
        <p:blipFill rotWithShape="1">
          <a:blip r:embed="rId2" cstate="print">
            <a:alphaModFix/>
          </a:blip>
          <a:srcRect/>
          <a:stretch/>
        </p:blipFill>
        <p:spPr>
          <a:xfrm>
            <a:off x="344386" y="1341911"/>
            <a:ext cx="2432202" cy="5082639"/>
          </a:xfrm>
          <a:prstGeom prst="rect">
            <a:avLst/>
          </a:prstGeom>
          <a:noFill/>
          <a:ln>
            <a:noFill/>
          </a:ln>
        </p:spPr>
      </p:pic>
      <p:sp>
        <p:nvSpPr>
          <p:cNvPr id="16" name="Shape 108"/>
          <p:cNvSpPr/>
          <p:nvPr/>
        </p:nvSpPr>
        <p:spPr>
          <a:xfrm>
            <a:off x="3063833" y="1798859"/>
            <a:ext cx="5936288" cy="2563398"/>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2000" b="0" i="0" u="none" strike="noStrike" cap="none" baseline="0" dirty="0">
                <a:solidFill>
                  <a:schemeClr val="dk1"/>
                </a:solidFill>
                <a:latin typeface="+mn-lt"/>
                <a:ea typeface="Times New Roman"/>
                <a:cs typeface="Times New Roman"/>
                <a:sym typeface="Times New Roman"/>
              </a:rPr>
              <a:t>Graphene field effect transistor  (GFET) fabrication process:</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Graphene patterned by conventional lithography is contaminated by resist residue</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Need a method to </a:t>
            </a:r>
            <a:r>
              <a:rPr lang="en-US" sz="2000" b="1" i="0" u="none" strike="noStrike" cap="none" baseline="0" dirty="0">
                <a:solidFill>
                  <a:srgbClr val="FF0000"/>
                </a:solidFill>
                <a:latin typeface="+mn-lt"/>
                <a:ea typeface="Times New Roman"/>
                <a:cs typeface="Times New Roman"/>
                <a:sym typeface="Times New Roman"/>
              </a:rPr>
              <a:t>pattern graphene during transfer</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Gold is evaporated onto the graphene using a shadow mask</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Gold/Cu foil covered in PMMA</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PMMA removed by bubble transfer technique</a:t>
            </a:r>
          </a:p>
          <a:p>
            <a:pPr marL="0" marR="0" lvl="0" indent="0" algn="l" rtl="0">
              <a:spcBef>
                <a:spcPts val="0"/>
              </a:spcBef>
              <a:buSzPct val="25000"/>
              <a:buNone/>
            </a:pPr>
            <a:r>
              <a:rPr lang="en-US" sz="2000" b="0" i="0" u="none" strike="noStrike" cap="none" baseline="0" dirty="0">
                <a:solidFill>
                  <a:schemeClr val="dk1"/>
                </a:solidFill>
                <a:latin typeface="+mn-lt"/>
                <a:ea typeface="Times New Roman"/>
                <a:cs typeface="Times New Roman"/>
                <a:sym typeface="Times New Roman"/>
              </a:rPr>
              <a:t>  → Uncovered graphene is removed </a:t>
            </a:r>
          </a:p>
          <a:p>
            <a:pPr marL="0" marR="0" lvl="0" indent="0" algn="l" rtl="0">
              <a:spcBef>
                <a:spcPts val="0"/>
              </a:spcBef>
              <a:buSzPct val="25000"/>
              <a:buNone/>
            </a:pPr>
            <a:r>
              <a:rPr lang="en-US" sz="2000" b="0" i="0" u="none" strike="noStrike" cap="none" baseline="0" dirty="0">
                <a:solidFill>
                  <a:schemeClr val="dk1"/>
                </a:solidFill>
                <a:latin typeface="+mn-lt"/>
                <a:ea typeface="Times New Roman"/>
                <a:cs typeface="Times New Roman"/>
                <a:sym typeface="Times New Roman"/>
              </a:rPr>
              <a:t>           preferentially</a:t>
            </a:r>
          </a:p>
          <a:p>
            <a:pPr marL="457200" marR="0" lvl="0" indent="-457200" algn="l" rtl="0">
              <a:spcBef>
                <a:spcPts val="0"/>
              </a:spcBef>
              <a:spcAft>
                <a:spcPts val="600"/>
              </a:spcAft>
              <a:buClr>
                <a:schemeClr val="dk1"/>
              </a:buClr>
              <a:buSzPct val="100000"/>
              <a:buFont typeface="Times New Roman"/>
              <a:buChar char="-"/>
            </a:pPr>
            <a:r>
              <a:rPr lang="en-US" sz="2000" b="0" i="0" u="none" strike="noStrike" cap="none" baseline="0" dirty="0">
                <a:solidFill>
                  <a:schemeClr val="dk1"/>
                </a:solidFill>
                <a:latin typeface="+mn-lt"/>
                <a:ea typeface="Times New Roman"/>
                <a:cs typeface="Times New Roman"/>
                <a:sym typeface="Times New Roman"/>
              </a:rPr>
              <a:t>Graphene strips are transferred to </a:t>
            </a:r>
            <a:r>
              <a:rPr lang="en-US" sz="2000" b="0" i="0" u="none" strike="noStrike" cap="none" baseline="0" dirty="0" err="1">
                <a:solidFill>
                  <a:schemeClr val="dk1"/>
                </a:solidFill>
                <a:latin typeface="+mn-lt"/>
                <a:ea typeface="Times New Roman"/>
                <a:cs typeface="Times New Roman"/>
                <a:sym typeface="Times New Roman"/>
              </a:rPr>
              <a:t>Pd</a:t>
            </a:r>
            <a:r>
              <a:rPr lang="en-US" sz="2000" b="0" i="0" u="none" strike="noStrike" cap="none" baseline="0" dirty="0">
                <a:solidFill>
                  <a:schemeClr val="dk1"/>
                </a:solidFill>
                <a:latin typeface="+mn-lt"/>
                <a:ea typeface="Times New Roman"/>
                <a:cs typeface="Times New Roman"/>
                <a:sym typeface="Times New Roman"/>
              </a:rPr>
              <a:t> electrodes</a:t>
            </a:r>
          </a:p>
          <a:p>
            <a:pPr marL="457200" marR="0" lvl="0" indent="-457200" algn="l" rtl="0">
              <a:spcBef>
                <a:spcPts val="0"/>
              </a:spcBef>
              <a:spcAft>
                <a:spcPts val="600"/>
              </a:spcAft>
              <a:buClr>
                <a:srgbClr val="0070C0"/>
              </a:buClr>
              <a:buSzPct val="100000"/>
              <a:buFont typeface="Times New Roman"/>
              <a:buChar char="-"/>
            </a:pPr>
            <a:r>
              <a:rPr lang="en-US" sz="2000" b="1" i="0" u="none" strike="noStrike" cap="none" baseline="0" dirty="0">
                <a:solidFill>
                  <a:srgbClr val="0070C0"/>
                </a:solidFill>
                <a:latin typeface="+mn-lt"/>
                <a:ea typeface="Times New Roman"/>
                <a:cs typeface="Times New Roman"/>
                <a:sym typeface="Times New Roman"/>
              </a:rPr>
              <a:t>Yield is &gt;99%</a:t>
            </a:r>
          </a:p>
        </p:txBody>
      </p:sp>
      <p:sp>
        <p:nvSpPr>
          <p:cNvPr id="7" name="TextBox 6"/>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spTree>
    <p:extLst>
      <p:ext uri="{BB962C8B-B14F-4D97-AF65-F5344CB8AC3E}">
        <p14:creationId xmlns:p14="http://schemas.microsoft.com/office/powerpoint/2010/main" xmlns="" val="1608932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Device Fabrication</a:t>
            </a:r>
            <a:endParaRPr lang="en-US" dirty="0"/>
          </a:p>
        </p:txBody>
      </p:sp>
      <p:sp>
        <p:nvSpPr>
          <p:cNvPr id="16" name="Shape 108"/>
          <p:cNvSpPr/>
          <p:nvPr/>
        </p:nvSpPr>
        <p:spPr>
          <a:xfrm>
            <a:off x="4000005" y="1798859"/>
            <a:ext cx="5000116" cy="2563398"/>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2000" i="0" u="none" strike="noStrike" cap="none" baseline="0" dirty="0" smtClean="0">
                <a:solidFill>
                  <a:schemeClr val="dk1"/>
                </a:solidFill>
                <a:latin typeface="+mn-lt"/>
                <a:ea typeface="Times New Roman"/>
                <a:cs typeface="Times New Roman"/>
                <a:sym typeface="Times New Roman"/>
              </a:rPr>
              <a:t>Bubble transfer:</a:t>
            </a:r>
          </a:p>
          <a:p>
            <a:pPr marL="342900" marR="0" lvl="0" indent="-342900" algn="l" rtl="0">
              <a:spcBef>
                <a:spcPts val="0"/>
              </a:spcBef>
              <a:spcAft>
                <a:spcPts val="600"/>
              </a:spcAft>
              <a:buSzPct val="100000"/>
              <a:buFont typeface="Arial" panose="020B0604020202020204" pitchFamily="34" charset="0"/>
              <a:buChar char="•"/>
            </a:pPr>
            <a:r>
              <a:rPr lang="en-US" sz="2000" dirty="0" smtClean="0">
                <a:solidFill>
                  <a:schemeClr val="dk1"/>
                </a:solidFill>
                <a:latin typeface="+mn-lt"/>
                <a:ea typeface="Times New Roman"/>
                <a:cs typeface="Times New Roman"/>
                <a:sym typeface="Times New Roman"/>
              </a:rPr>
              <a:t>Cu/Graphene/PMMA stack is lowered into a solution of </a:t>
            </a:r>
            <a:r>
              <a:rPr lang="en-US" sz="2000" dirty="0" err="1" smtClean="0">
                <a:solidFill>
                  <a:schemeClr val="dk1"/>
                </a:solidFill>
                <a:latin typeface="+mn-lt"/>
                <a:ea typeface="Times New Roman"/>
                <a:cs typeface="Times New Roman"/>
                <a:sym typeface="Times New Roman"/>
              </a:rPr>
              <a:t>NaOH</a:t>
            </a:r>
            <a:endParaRPr lang="en-US" sz="2000" dirty="0" smtClean="0">
              <a:solidFill>
                <a:schemeClr val="dk1"/>
              </a:solidFill>
              <a:latin typeface="+mn-lt"/>
              <a:ea typeface="Times New Roman"/>
              <a:cs typeface="Times New Roman"/>
              <a:sym typeface="Times New Roman"/>
            </a:endParaRPr>
          </a:p>
          <a:p>
            <a:pPr marL="342900" marR="0" lvl="0" indent="-342900" algn="l" rtl="0">
              <a:spcBef>
                <a:spcPts val="0"/>
              </a:spcBef>
              <a:spcAft>
                <a:spcPts val="600"/>
              </a:spcAft>
              <a:buSzPct val="100000"/>
              <a:buFont typeface="Arial" panose="020B0604020202020204" pitchFamily="34" charset="0"/>
              <a:buChar char="•"/>
            </a:pPr>
            <a:r>
              <a:rPr lang="en-US" sz="2000" i="0" u="none" strike="noStrike" cap="none" baseline="0" dirty="0" smtClean="0">
                <a:solidFill>
                  <a:schemeClr val="dk1"/>
                </a:solidFill>
                <a:latin typeface="+mn-lt"/>
                <a:ea typeface="Times New Roman"/>
                <a:cs typeface="Times New Roman"/>
                <a:sym typeface="Times New Roman"/>
              </a:rPr>
              <a:t>There is a potential difference maintained between the copper foil and the solution </a:t>
            </a:r>
          </a:p>
          <a:p>
            <a:pPr marL="342900" marR="0" lvl="0" indent="-342900" algn="l" rtl="0">
              <a:spcBef>
                <a:spcPts val="0"/>
              </a:spcBef>
              <a:spcAft>
                <a:spcPts val="600"/>
              </a:spcAft>
              <a:buSzPct val="100000"/>
              <a:buFont typeface="Arial" panose="020B0604020202020204" pitchFamily="34" charset="0"/>
              <a:buChar char="•"/>
            </a:pPr>
            <a:r>
              <a:rPr lang="en-US" sz="2000" dirty="0" smtClean="0">
                <a:solidFill>
                  <a:schemeClr val="dk1"/>
                </a:solidFill>
                <a:latin typeface="+mn-lt"/>
                <a:ea typeface="Times New Roman"/>
                <a:cs typeface="Times New Roman"/>
                <a:sym typeface="Times New Roman"/>
              </a:rPr>
              <a:t>Electrochemically drives the formation of hydrogen and oxygen bubbles at the electrodes</a:t>
            </a:r>
          </a:p>
          <a:p>
            <a:pPr marL="342900" marR="0" lvl="0" indent="-342900" algn="l" rtl="0">
              <a:spcBef>
                <a:spcPts val="0"/>
              </a:spcBef>
              <a:spcAft>
                <a:spcPts val="600"/>
              </a:spcAft>
              <a:buSzPct val="100000"/>
              <a:buFont typeface="Arial" panose="020B0604020202020204" pitchFamily="34" charset="0"/>
              <a:buChar char="•"/>
            </a:pPr>
            <a:r>
              <a:rPr lang="en-US" sz="2000" b="1" i="0" u="none" strike="noStrike" cap="none" baseline="0" dirty="0" smtClean="0">
                <a:solidFill>
                  <a:srgbClr val="7030A0"/>
                </a:solidFill>
                <a:effectLst>
                  <a:outerShdw blurRad="38100" dist="38100" dir="2700000" algn="tl">
                    <a:srgbClr val="000000">
                      <a:alpha val="43137"/>
                    </a:srgbClr>
                  </a:outerShdw>
                </a:effectLst>
                <a:latin typeface="+mn-lt"/>
                <a:ea typeface="Times New Roman"/>
                <a:cs typeface="Times New Roman"/>
                <a:sym typeface="Times New Roman"/>
              </a:rPr>
              <a:t>Bubbles</a:t>
            </a:r>
            <a:r>
              <a:rPr lang="en-US" sz="2000" b="1" i="0" u="none" strike="noStrike" cap="none" dirty="0" smtClean="0">
                <a:solidFill>
                  <a:srgbClr val="7030A0"/>
                </a:solidFill>
                <a:effectLst>
                  <a:outerShdw blurRad="38100" dist="38100" dir="2700000" algn="tl">
                    <a:srgbClr val="000000">
                      <a:alpha val="43137"/>
                    </a:srgbClr>
                  </a:outerShdw>
                </a:effectLst>
                <a:latin typeface="+mn-lt"/>
                <a:ea typeface="Times New Roman"/>
                <a:cs typeface="Times New Roman"/>
                <a:sym typeface="Times New Roman"/>
              </a:rPr>
              <a:t> gently lift graphene/PMMA from the copper</a:t>
            </a:r>
            <a:endParaRPr lang="en-US" sz="2000" b="1" i="0" u="none" strike="noStrike" cap="none" baseline="0" dirty="0">
              <a:solidFill>
                <a:srgbClr val="7030A0"/>
              </a:solidFill>
              <a:effectLst>
                <a:outerShdw blurRad="38100" dist="38100" dir="2700000" algn="tl">
                  <a:srgbClr val="000000">
                    <a:alpha val="43137"/>
                  </a:srgbClr>
                </a:outerShdw>
              </a:effectLst>
              <a:latin typeface="+mn-lt"/>
              <a:ea typeface="Times New Roman"/>
              <a:cs typeface="Times New Roman"/>
              <a:sym typeface="Times New Roman"/>
            </a:endParaRPr>
          </a:p>
        </p:txBody>
      </p:sp>
      <p:pic>
        <p:nvPicPr>
          <p:cNvPr id="7" name="Picture 5" descr="Graphene Transf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3805" y="1371600"/>
            <a:ext cx="3886200" cy="5029200"/>
          </a:xfrm>
          <a:prstGeom prst="rect">
            <a:avLst/>
          </a:prstGeom>
          <a:noFill/>
          <a:ln w="9525" algn="ctr">
            <a:noFill/>
            <a:miter lim="800000"/>
            <a:headEnd/>
            <a:tailEnd/>
          </a:ln>
        </p:spPr>
      </p:pic>
      <p:sp>
        <p:nvSpPr>
          <p:cNvPr id="8" name="TextBox 7"/>
          <p:cNvSpPr txBox="1"/>
          <p:nvPr/>
        </p:nvSpPr>
        <p:spPr>
          <a:xfrm>
            <a:off x="4643251" y="5167209"/>
            <a:ext cx="2481944" cy="153888"/>
          </a:xfrm>
          <a:prstGeom prst="rect">
            <a:avLst/>
          </a:prstGeom>
          <a:solidFill>
            <a:schemeClr val="bg1"/>
          </a:solidFill>
        </p:spPr>
        <p:txBody>
          <a:bodyPr wrap="square" lIns="0" tIns="0" rIns="0" bIns="0" rtlCol="0">
            <a:spAutoFit/>
          </a:bodyPr>
          <a:lstStyle/>
          <a:p>
            <a:r>
              <a:rPr lang="en-US" sz="1000" dirty="0" smtClean="0"/>
              <a:t>Gao et al., Nature Communications (2012)</a:t>
            </a:r>
            <a:endParaRPr lang="en-US" sz="1000" dirty="0"/>
          </a:p>
        </p:txBody>
      </p:sp>
    </p:spTree>
    <p:extLst>
      <p:ext uri="{BB962C8B-B14F-4D97-AF65-F5344CB8AC3E}">
        <p14:creationId xmlns:p14="http://schemas.microsoft.com/office/powerpoint/2010/main" xmlns="" val="2990201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Electrical Characterization of Transistor Array</a:t>
            </a:r>
            <a:endParaRPr lang="en-US"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grpSp>
        <p:nvGrpSpPr>
          <p:cNvPr id="7" name="Shape 90"/>
          <p:cNvGrpSpPr/>
          <p:nvPr/>
        </p:nvGrpSpPr>
        <p:grpSpPr>
          <a:xfrm>
            <a:off x="40965" y="1660301"/>
            <a:ext cx="4815250" cy="4150946"/>
            <a:chOff x="578666" y="29306662"/>
            <a:chExt cx="6689500" cy="4802796"/>
          </a:xfrm>
        </p:grpSpPr>
        <p:pic>
          <p:nvPicPr>
            <p:cNvPr id="8" name="Shape 91"/>
            <p:cNvPicPr preferRelativeResize="0"/>
            <p:nvPr/>
          </p:nvPicPr>
          <p:blipFill rotWithShape="1">
            <a:blip r:embed="rId2">
              <a:alphaModFix/>
            </a:blip>
            <a:srcRect/>
            <a:stretch/>
          </p:blipFill>
          <p:spPr>
            <a:xfrm>
              <a:off x="578666" y="31424390"/>
              <a:ext cx="3858631" cy="2505159"/>
            </a:xfrm>
            <a:prstGeom prst="rect">
              <a:avLst/>
            </a:prstGeom>
            <a:noFill/>
            <a:ln>
              <a:noFill/>
            </a:ln>
          </p:spPr>
        </p:pic>
        <p:pic>
          <p:nvPicPr>
            <p:cNvPr id="9" name="Shape 92"/>
            <p:cNvPicPr preferRelativeResize="0"/>
            <p:nvPr/>
          </p:nvPicPr>
          <p:blipFill rotWithShape="1">
            <a:blip r:embed="rId3">
              <a:alphaModFix/>
            </a:blip>
            <a:srcRect b="67018"/>
            <a:stretch/>
          </p:blipFill>
          <p:spPr>
            <a:xfrm>
              <a:off x="808545" y="29306662"/>
              <a:ext cx="3386666" cy="2378253"/>
            </a:xfrm>
            <a:prstGeom prst="rect">
              <a:avLst/>
            </a:prstGeom>
            <a:noFill/>
            <a:ln>
              <a:noFill/>
            </a:ln>
          </p:spPr>
        </p:pic>
        <p:pic>
          <p:nvPicPr>
            <p:cNvPr id="10" name="Shape 93"/>
            <p:cNvPicPr preferRelativeResize="0"/>
            <p:nvPr/>
          </p:nvPicPr>
          <p:blipFill rotWithShape="1">
            <a:blip r:embed="rId4">
              <a:alphaModFix/>
            </a:blip>
            <a:srcRect t="33481"/>
            <a:stretch/>
          </p:blipFill>
          <p:spPr>
            <a:xfrm>
              <a:off x="3881500" y="29312890"/>
              <a:ext cx="3386666" cy="4796567"/>
            </a:xfrm>
            <a:prstGeom prst="rect">
              <a:avLst/>
            </a:prstGeom>
            <a:noFill/>
            <a:ln>
              <a:noFill/>
            </a:ln>
          </p:spPr>
        </p:pic>
      </p:grpSp>
      <p:sp>
        <p:nvSpPr>
          <p:cNvPr id="3" name="TextBox 2"/>
          <p:cNvSpPr txBox="1"/>
          <p:nvPr/>
        </p:nvSpPr>
        <p:spPr>
          <a:xfrm>
            <a:off x="4898564" y="2357092"/>
            <a:ext cx="4084791" cy="2554545"/>
          </a:xfrm>
          <a:prstGeom prst="rect">
            <a:avLst/>
          </a:prstGeom>
          <a:noFill/>
        </p:spPr>
        <p:txBody>
          <a:bodyPr wrap="square" rtlCol="0">
            <a:spAutoFit/>
          </a:bodyPr>
          <a:lstStyle/>
          <a:p>
            <a:r>
              <a:rPr lang="en-US" sz="2000" dirty="0" smtClean="0">
                <a:latin typeface="+mj-lt"/>
              </a:rPr>
              <a:t>Performance characteristics of GFETs:</a:t>
            </a:r>
          </a:p>
          <a:p>
            <a:pPr marL="342900" indent="-342900">
              <a:buFont typeface="+mj-lt"/>
              <a:buAutoNum type="alphaLcParenR"/>
            </a:pPr>
            <a:r>
              <a:rPr lang="en-US" sz="2000" dirty="0" smtClean="0">
                <a:latin typeface="+mj-lt"/>
              </a:rPr>
              <a:t>Representative set of 50 highly uniform I-V</a:t>
            </a:r>
            <a:r>
              <a:rPr lang="en-US" sz="2000" baseline="-25000" dirty="0" smtClean="0">
                <a:latin typeface="+mj-lt"/>
              </a:rPr>
              <a:t>g</a:t>
            </a:r>
            <a:r>
              <a:rPr lang="en-US" sz="2000" dirty="0" smtClean="0">
                <a:latin typeface="+mj-lt"/>
              </a:rPr>
              <a:t> curves along with graphene FET schematic</a:t>
            </a:r>
          </a:p>
          <a:p>
            <a:pPr marL="342900" indent="-342900">
              <a:buFont typeface="+mj-lt"/>
              <a:buAutoNum type="alphaLcParenR"/>
            </a:pPr>
            <a:r>
              <a:rPr lang="en-US" sz="2000" dirty="0" smtClean="0">
                <a:latin typeface="+mj-lt"/>
              </a:rPr>
              <a:t>Histogram of GFET mobility</a:t>
            </a:r>
          </a:p>
          <a:p>
            <a:pPr marL="800100" lvl="1" indent="-342900">
              <a:buFont typeface="Arial" panose="020B0604020202020204" pitchFamily="34" charset="0"/>
              <a:buChar char="•"/>
            </a:pPr>
            <a:r>
              <a:rPr lang="en-US" sz="2000" b="1" dirty="0" smtClean="0">
                <a:solidFill>
                  <a:srgbClr val="FFC000"/>
                </a:solidFill>
                <a:effectLst>
                  <a:outerShdw blurRad="38100" dist="38100" dir="2700000" algn="tl">
                    <a:srgbClr val="000000">
                      <a:alpha val="43137"/>
                    </a:srgbClr>
                  </a:outerShdw>
                </a:effectLst>
                <a:latin typeface="+mj-lt"/>
              </a:rPr>
              <a:t>Average at 1500 </a:t>
            </a:r>
            <a:r>
              <a:rPr lang="en-US" sz="2000" b="1" dirty="0">
                <a:solidFill>
                  <a:srgbClr val="FFC000"/>
                </a:solidFill>
                <a:effectLst>
                  <a:outerShdw blurRad="38100" dist="38100" dir="2700000" algn="tl">
                    <a:srgbClr val="000000">
                      <a:alpha val="43137"/>
                    </a:srgbClr>
                  </a:outerShdw>
                </a:effectLst>
                <a:latin typeface="+mj-lt"/>
              </a:rPr>
              <a:t>cm</a:t>
            </a:r>
            <a:r>
              <a:rPr lang="en-US" sz="2000" b="1" baseline="30000" dirty="0">
                <a:solidFill>
                  <a:srgbClr val="FFC000"/>
                </a:solidFill>
                <a:effectLst>
                  <a:outerShdw blurRad="38100" dist="38100" dir="2700000" algn="tl">
                    <a:srgbClr val="000000">
                      <a:alpha val="43137"/>
                    </a:srgbClr>
                  </a:outerShdw>
                </a:effectLst>
                <a:latin typeface="+mj-lt"/>
              </a:rPr>
              <a:t>2 </a:t>
            </a:r>
            <a:r>
              <a:rPr lang="en-US" sz="2000" b="1" dirty="0">
                <a:solidFill>
                  <a:srgbClr val="FFC000"/>
                </a:solidFill>
                <a:effectLst>
                  <a:outerShdw blurRad="38100" dist="38100" dir="2700000" algn="tl">
                    <a:srgbClr val="000000">
                      <a:alpha val="43137"/>
                    </a:srgbClr>
                  </a:outerShdw>
                </a:effectLst>
                <a:latin typeface="+mj-lt"/>
              </a:rPr>
              <a:t>V</a:t>
            </a:r>
            <a:r>
              <a:rPr lang="en-US" sz="2000" b="1" baseline="30000" dirty="0">
                <a:solidFill>
                  <a:srgbClr val="FFC000"/>
                </a:solidFill>
                <a:effectLst>
                  <a:outerShdw blurRad="38100" dist="38100" dir="2700000" algn="tl">
                    <a:srgbClr val="000000">
                      <a:alpha val="43137"/>
                    </a:srgbClr>
                  </a:outerShdw>
                </a:effectLst>
                <a:latin typeface="+mj-lt"/>
              </a:rPr>
              <a:t>-1 </a:t>
            </a:r>
            <a:r>
              <a:rPr lang="en-US" sz="2000" b="1" dirty="0" smtClean="0">
                <a:solidFill>
                  <a:srgbClr val="FFC000"/>
                </a:solidFill>
                <a:effectLst>
                  <a:outerShdw blurRad="38100" dist="38100" dir="2700000" algn="tl">
                    <a:srgbClr val="000000">
                      <a:alpha val="43137"/>
                    </a:srgbClr>
                  </a:outerShdw>
                </a:effectLst>
                <a:latin typeface="+mj-lt"/>
              </a:rPr>
              <a:t>s</a:t>
            </a:r>
            <a:r>
              <a:rPr lang="en-US" sz="2000" b="1" baseline="30000" dirty="0" smtClean="0">
                <a:solidFill>
                  <a:srgbClr val="FFC000"/>
                </a:solidFill>
                <a:effectLst>
                  <a:outerShdw blurRad="38100" dist="38100" dir="2700000" algn="tl">
                    <a:srgbClr val="000000">
                      <a:alpha val="43137"/>
                    </a:srgbClr>
                  </a:outerShdw>
                </a:effectLst>
                <a:latin typeface="+mj-lt"/>
              </a:rPr>
              <a:t>-1</a:t>
            </a:r>
            <a:endParaRPr lang="en-US" sz="2000" b="1" dirty="0" smtClean="0">
              <a:solidFill>
                <a:srgbClr val="FFC000"/>
              </a:solidFill>
              <a:effectLst>
                <a:outerShdw blurRad="38100" dist="38100" dir="2700000" algn="tl">
                  <a:srgbClr val="000000">
                    <a:alpha val="43137"/>
                  </a:srgbClr>
                </a:outerShdw>
              </a:effectLst>
              <a:latin typeface="+mj-lt"/>
            </a:endParaRPr>
          </a:p>
          <a:p>
            <a:pPr marL="342900" indent="-342900">
              <a:buFont typeface="+mj-lt"/>
              <a:buAutoNum type="alphaLcParenR"/>
            </a:pPr>
            <a:r>
              <a:rPr lang="en-US" sz="2000" dirty="0" smtClean="0">
                <a:latin typeface="+mj-lt"/>
              </a:rPr>
              <a:t>Histogram of GFET Dirac Voltage</a:t>
            </a:r>
          </a:p>
          <a:p>
            <a:pPr marL="800100" lvl="1" indent="-342900">
              <a:buFont typeface="Arial" panose="020B0604020202020204" pitchFamily="34" charset="0"/>
              <a:buChar char="•"/>
            </a:pPr>
            <a:r>
              <a:rPr lang="en-US" sz="2000" b="1" dirty="0" smtClean="0">
                <a:solidFill>
                  <a:srgbClr val="0070C0"/>
                </a:solidFill>
                <a:effectLst>
                  <a:outerShdw blurRad="38100" dist="38100" dir="2700000" algn="tl">
                    <a:srgbClr val="000000">
                      <a:alpha val="43137"/>
                    </a:srgbClr>
                  </a:outerShdw>
                </a:effectLst>
                <a:latin typeface="+mj-lt"/>
              </a:rPr>
              <a:t>Average at 15 V</a:t>
            </a:r>
            <a:endParaRPr lang="en-US" sz="2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2014531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Opioid Functionalization</a:t>
            </a:r>
            <a:endParaRPr lang="en-US" sz="2800"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sp>
        <p:nvSpPr>
          <p:cNvPr id="3" name="TextBox 2"/>
          <p:cNvSpPr txBox="1"/>
          <p:nvPr/>
        </p:nvSpPr>
        <p:spPr>
          <a:xfrm>
            <a:off x="6187042" y="1725489"/>
            <a:ext cx="2867563" cy="4093428"/>
          </a:xfrm>
          <a:prstGeom prst="rect">
            <a:avLst/>
          </a:prstGeom>
          <a:noFill/>
        </p:spPr>
        <p:txBody>
          <a:bodyPr wrap="square" rtlCol="0">
            <a:spAutoFit/>
          </a:bodyPr>
          <a:lstStyle/>
          <a:p>
            <a:r>
              <a:rPr lang="en-US" sz="2000" b="1" dirty="0" smtClean="0">
                <a:solidFill>
                  <a:srgbClr val="33CC33"/>
                </a:solidFill>
                <a:effectLst>
                  <a:outerShdw blurRad="38100" dist="38100" dir="2700000" algn="tl">
                    <a:srgbClr val="000000">
                      <a:alpha val="43137"/>
                    </a:srgbClr>
                  </a:outerShdw>
                </a:effectLst>
                <a:latin typeface="+mj-lt"/>
              </a:rPr>
              <a:t>Tailored chemical detection </a:t>
            </a:r>
            <a:r>
              <a:rPr lang="en-US" sz="2000" dirty="0" smtClean="0">
                <a:latin typeface="+mj-lt"/>
              </a:rPr>
              <a:t>of opioids:</a:t>
            </a:r>
          </a:p>
          <a:p>
            <a:pPr marL="342900" indent="-342900">
              <a:buAutoNum type="alphaLcParenR"/>
            </a:pPr>
            <a:r>
              <a:rPr lang="en-US" sz="2000" dirty="0" err="1" smtClean="0">
                <a:latin typeface="+mj-lt"/>
              </a:rPr>
              <a:t>Diazonium</a:t>
            </a:r>
            <a:r>
              <a:rPr lang="en-US" sz="2000" dirty="0" smtClean="0">
                <a:latin typeface="+mj-lt"/>
              </a:rPr>
              <a:t>-based approach to chemical functionalization</a:t>
            </a:r>
          </a:p>
          <a:p>
            <a:pPr marL="342900" indent="-342900">
              <a:buAutoNum type="alphaLcParenR"/>
            </a:pPr>
            <a:r>
              <a:rPr lang="en-US" sz="2000" dirty="0" smtClean="0">
                <a:latin typeface="+mj-lt"/>
              </a:rPr>
              <a:t>Activation and stabilization with EDC/</a:t>
            </a:r>
            <a:r>
              <a:rPr lang="en-US" sz="2000" dirty="0" err="1" smtClean="0">
                <a:latin typeface="+mj-lt"/>
              </a:rPr>
              <a:t>sNHS</a:t>
            </a:r>
            <a:endParaRPr lang="en-US" sz="2000" dirty="0" smtClean="0">
              <a:latin typeface="+mj-lt"/>
            </a:endParaRPr>
          </a:p>
          <a:p>
            <a:pPr marL="342900" indent="-342900">
              <a:buFont typeface="+mj-lt"/>
              <a:buAutoNum type="alphaLcParenR"/>
            </a:pPr>
            <a:r>
              <a:rPr lang="en-US" sz="2000" dirty="0" smtClean="0">
                <a:latin typeface="+mj-lt"/>
              </a:rPr>
              <a:t>Mu opioid receptor (GPCR) displaces </a:t>
            </a:r>
            <a:r>
              <a:rPr lang="en-US" sz="2000" dirty="0" err="1" smtClean="0">
                <a:latin typeface="+mj-lt"/>
              </a:rPr>
              <a:t>sNHS</a:t>
            </a:r>
            <a:r>
              <a:rPr lang="en-US" sz="2000" dirty="0" smtClean="0">
                <a:latin typeface="+mj-lt"/>
              </a:rPr>
              <a:t> at lysine residues</a:t>
            </a:r>
          </a:p>
          <a:p>
            <a:pPr marL="342900" indent="-342900">
              <a:buFont typeface="+mj-lt"/>
              <a:buAutoNum type="alphaLcParenR"/>
            </a:pPr>
            <a:r>
              <a:rPr lang="en-US" sz="2000" dirty="0" smtClean="0">
                <a:latin typeface="+mj-lt"/>
              </a:rPr>
              <a:t>Mu receptor binds target naltrexone</a:t>
            </a:r>
            <a:endParaRPr lang="en-US" sz="2000" dirty="0">
              <a:latin typeface="+mj-lt"/>
            </a:endParaRPr>
          </a:p>
        </p:txBody>
      </p:sp>
      <p:pic>
        <p:nvPicPr>
          <p:cNvPr id="11" name="Picture 10" descr="C:\Users\Cristi\Desktop\graphene chemistry of functionalization.jpg"/>
          <p:cNvPicPr/>
          <p:nvPr/>
        </p:nvPicPr>
        <p:blipFill rotWithShape="1">
          <a:blip r:embed="rId2" cstate="print">
            <a:extLst>
              <a:ext uri="{28A0092B-C50C-407E-A947-70E740481C1C}">
                <a14:useLocalDpi xmlns:a14="http://schemas.microsoft.com/office/drawing/2010/main" xmlns="" val="0"/>
              </a:ext>
            </a:extLst>
          </a:blip>
          <a:srcRect l="24548" t="5195"/>
          <a:stretch/>
        </p:blipFill>
        <p:spPr bwMode="auto">
          <a:xfrm>
            <a:off x="95984" y="1473438"/>
            <a:ext cx="6019808" cy="4499854"/>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525022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Opioid Functionalization</a:t>
            </a:r>
            <a:endParaRPr lang="en-US" sz="2800"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sp>
        <p:nvSpPr>
          <p:cNvPr id="11" name="Shape 106"/>
          <p:cNvSpPr/>
          <p:nvPr/>
        </p:nvSpPr>
        <p:spPr>
          <a:xfrm>
            <a:off x="158785" y="3853001"/>
            <a:ext cx="4810605" cy="56477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2000" b="0" i="0" u="none" strike="noStrike" cap="none" baseline="0" dirty="0">
                <a:solidFill>
                  <a:srgbClr val="000000"/>
                </a:solidFill>
                <a:latin typeface="+mj-lt"/>
                <a:ea typeface="Times New Roman"/>
                <a:cs typeface="Times New Roman"/>
                <a:sym typeface="Times New Roman"/>
              </a:rPr>
              <a:t>Characterization by Raman spectroscopy and Atomic Force Microscopy:</a:t>
            </a:r>
          </a:p>
          <a:p>
            <a:pPr marL="342900" marR="0" lvl="0" indent="-342900" algn="l" rtl="0">
              <a:spcBef>
                <a:spcPts val="0"/>
              </a:spcBef>
              <a:spcAft>
                <a:spcPts val="600"/>
              </a:spcAft>
              <a:buClr>
                <a:srgbClr val="000000"/>
              </a:buClr>
              <a:buSzPct val="100000"/>
              <a:buFont typeface="Times New Roman"/>
              <a:buChar char="-"/>
            </a:pPr>
            <a:r>
              <a:rPr lang="en-US" sz="2000" b="0" i="0" u="none" strike="noStrike" cap="none" baseline="0" dirty="0">
                <a:solidFill>
                  <a:srgbClr val="000000"/>
                </a:solidFill>
                <a:latin typeface="+mj-lt"/>
                <a:ea typeface="Times New Roman"/>
                <a:cs typeface="Times New Roman"/>
                <a:sym typeface="Times New Roman"/>
              </a:rPr>
              <a:t>Raman spectra show strongly enhanced D-band (near 1360 cm</a:t>
            </a:r>
            <a:r>
              <a:rPr lang="en-US" sz="2000" b="0" i="0" u="none" strike="noStrike" cap="none" baseline="30000" dirty="0">
                <a:solidFill>
                  <a:srgbClr val="000000"/>
                </a:solidFill>
                <a:latin typeface="+mj-lt"/>
                <a:ea typeface="Times New Roman"/>
                <a:cs typeface="Times New Roman"/>
                <a:sym typeface="Times New Roman"/>
              </a:rPr>
              <a:t>-1</a:t>
            </a:r>
            <a:r>
              <a:rPr lang="en-US" sz="2000" b="0" i="0" u="none" strike="noStrike" cap="none" baseline="0" dirty="0">
                <a:solidFill>
                  <a:srgbClr val="000000"/>
                </a:solidFill>
                <a:latin typeface="+mj-lt"/>
                <a:ea typeface="Times New Roman"/>
                <a:cs typeface="Times New Roman"/>
                <a:sym typeface="Times New Roman"/>
              </a:rPr>
              <a:t>) after </a:t>
            </a:r>
            <a:r>
              <a:rPr lang="en-US" sz="2000" b="0" i="0" u="none" strike="noStrike" cap="none" baseline="0" dirty="0" err="1">
                <a:solidFill>
                  <a:srgbClr val="000000"/>
                </a:solidFill>
                <a:latin typeface="+mj-lt"/>
                <a:ea typeface="Times New Roman"/>
                <a:cs typeface="Times New Roman"/>
                <a:sym typeface="Times New Roman"/>
              </a:rPr>
              <a:t>diazonium</a:t>
            </a:r>
            <a:r>
              <a:rPr lang="en-US" sz="2000" b="0" i="0" u="none" strike="noStrike" cap="none" baseline="0" dirty="0">
                <a:solidFill>
                  <a:srgbClr val="000000"/>
                </a:solidFill>
                <a:latin typeface="+mj-lt"/>
                <a:ea typeface="Times New Roman"/>
                <a:cs typeface="Times New Roman"/>
                <a:sym typeface="Times New Roman"/>
              </a:rPr>
              <a:t> </a:t>
            </a:r>
            <a:r>
              <a:rPr lang="en-US" sz="2000" b="0" i="0" u="none" strike="noStrike" cap="none" baseline="0" dirty="0" smtClean="0">
                <a:solidFill>
                  <a:srgbClr val="000000"/>
                </a:solidFill>
                <a:latin typeface="+mj-lt"/>
                <a:ea typeface="Times New Roman"/>
                <a:cs typeface="Times New Roman"/>
                <a:sym typeface="Times New Roman"/>
              </a:rPr>
              <a:t>treatment</a:t>
            </a:r>
          </a:p>
          <a:p>
            <a:pPr marL="342900" marR="0" lvl="0" indent="-342900" algn="l" rtl="0">
              <a:spcBef>
                <a:spcPts val="0"/>
              </a:spcBef>
              <a:spcAft>
                <a:spcPts val="600"/>
              </a:spcAft>
              <a:buClr>
                <a:srgbClr val="000000"/>
              </a:buClr>
              <a:buSzPct val="100000"/>
              <a:buFont typeface="Times New Roman"/>
              <a:buChar char="-"/>
            </a:pPr>
            <a:r>
              <a:rPr lang="en-US" sz="2000" b="0" i="0" u="none" strike="noStrike" cap="none" baseline="0" dirty="0" smtClean="0">
                <a:solidFill>
                  <a:srgbClr val="000000"/>
                </a:solidFill>
                <a:latin typeface="+mj-lt"/>
                <a:ea typeface="Times New Roman"/>
                <a:cs typeface="Times New Roman"/>
                <a:sym typeface="Times New Roman"/>
              </a:rPr>
              <a:t>Indicates </a:t>
            </a:r>
            <a:r>
              <a:rPr lang="en-US" sz="2000" b="0" i="0" u="none" strike="noStrike" cap="none" baseline="0" dirty="0">
                <a:solidFill>
                  <a:srgbClr val="000000"/>
                </a:solidFill>
                <a:latin typeface="+mj-lt"/>
                <a:ea typeface="Times New Roman"/>
                <a:cs typeface="Times New Roman"/>
                <a:sym typeface="Times New Roman"/>
              </a:rPr>
              <a:t>the </a:t>
            </a:r>
            <a:r>
              <a:rPr lang="en-US" sz="2000" b="1" i="0" u="none" strike="noStrike" cap="none" baseline="0" dirty="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formation of sp</a:t>
            </a:r>
            <a:r>
              <a:rPr lang="en-US" sz="2000" b="1" i="0" u="none" strike="noStrike" cap="none" baseline="30000" dirty="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3</a:t>
            </a:r>
            <a:r>
              <a:rPr lang="en-US" sz="2000" b="1" i="0" u="none" strike="noStrike" cap="none" baseline="0" dirty="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 hybridized </a:t>
            </a:r>
            <a:r>
              <a:rPr lang="en-US" sz="2000" b="1" i="0" u="none" strike="noStrike" cap="none" baseline="0" dirty="0" smtClean="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carbon-carbon bonds</a:t>
            </a:r>
            <a:r>
              <a:rPr lang="en-US" sz="2000" b="1" i="0" u="none" strike="noStrike" cap="none" baseline="0" dirty="0" smtClean="0">
                <a:solidFill>
                  <a:srgbClr val="FFC000"/>
                </a:solidFill>
                <a:latin typeface="+mj-lt"/>
                <a:ea typeface="Times New Roman"/>
                <a:cs typeface="Times New Roman"/>
                <a:sym typeface="Times New Roman"/>
              </a:rPr>
              <a:t> </a:t>
            </a:r>
            <a:r>
              <a:rPr lang="en-US" sz="2000" b="0" i="0" u="none" strike="noStrike" cap="none" baseline="0" dirty="0" smtClean="0">
                <a:solidFill>
                  <a:srgbClr val="000000"/>
                </a:solidFill>
                <a:latin typeface="+mj-lt"/>
                <a:ea typeface="Times New Roman"/>
                <a:cs typeface="Times New Roman"/>
                <a:sym typeface="Times New Roman"/>
              </a:rPr>
              <a:t>on </a:t>
            </a:r>
            <a:r>
              <a:rPr lang="en-US" sz="2000" b="0" i="0" u="none" strike="noStrike" cap="none" baseline="0" dirty="0">
                <a:solidFill>
                  <a:srgbClr val="000000"/>
                </a:solidFill>
                <a:latin typeface="+mj-lt"/>
                <a:ea typeface="Times New Roman"/>
                <a:cs typeface="Times New Roman"/>
                <a:sym typeface="Times New Roman"/>
              </a:rPr>
              <a:t>the graphene surface. </a:t>
            </a:r>
          </a:p>
        </p:txBody>
      </p:sp>
      <p:pic>
        <p:nvPicPr>
          <p:cNvPr id="16" name="Shape 120"/>
          <p:cNvPicPr preferRelativeResize="0"/>
          <p:nvPr/>
        </p:nvPicPr>
        <p:blipFill rotWithShape="1">
          <a:blip r:embed="rId2" cstate="print">
            <a:alphaModFix/>
          </a:blip>
          <a:srcRect/>
          <a:stretch/>
        </p:blipFill>
        <p:spPr>
          <a:xfrm>
            <a:off x="216633" y="1287631"/>
            <a:ext cx="3684001" cy="2649544"/>
          </a:xfrm>
          <a:prstGeom prst="rect">
            <a:avLst/>
          </a:prstGeom>
          <a:noFill/>
          <a:ln>
            <a:noFill/>
          </a:ln>
        </p:spPr>
      </p:pic>
      <p:pic>
        <p:nvPicPr>
          <p:cNvPr id="17" name="Shape 121"/>
          <p:cNvPicPr preferRelativeResize="0"/>
          <p:nvPr/>
        </p:nvPicPr>
        <p:blipFill rotWithShape="1">
          <a:blip r:embed="rId3">
            <a:alphaModFix/>
          </a:blip>
          <a:srcRect l="2544" t="15544" r="58881"/>
          <a:stretch/>
        </p:blipFill>
        <p:spPr>
          <a:xfrm>
            <a:off x="3830166" y="1416828"/>
            <a:ext cx="2112200" cy="2058649"/>
          </a:xfrm>
          <a:prstGeom prst="rect">
            <a:avLst/>
          </a:prstGeom>
          <a:noFill/>
          <a:ln>
            <a:noFill/>
          </a:ln>
        </p:spPr>
      </p:pic>
      <p:sp>
        <p:nvSpPr>
          <p:cNvPr id="18" name="Shape 122"/>
          <p:cNvSpPr/>
          <p:nvPr/>
        </p:nvSpPr>
        <p:spPr>
          <a:xfrm>
            <a:off x="8215416" y="1778132"/>
            <a:ext cx="229484" cy="5199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6221" b="0" i="0" u="none" strike="noStrike" cap="none" baseline="0">
              <a:solidFill>
                <a:schemeClr val="lt1"/>
              </a:solidFill>
              <a:latin typeface="Calibri"/>
              <a:ea typeface="Calibri"/>
              <a:cs typeface="Calibri"/>
              <a:sym typeface="Calibri"/>
            </a:endParaRPr>
          </a:p>
        </p:txBody>
      </p:sp>
      <p:pic>
        <p:nvPicPr>
          <p:cNvPr id="14" name="Shape 123"/>
          <p:cNvPicPr preferRelativeResize="0"/>
          <p:nvPr/>
        </p:nvPicPr>
        <p:blipFill rotWithShape="1">
          <a:blip r:embed="rId4" cstate="print">
            <a:alphaModFix/>
          </a:blip>
          <a:srcRect l="20265" t="12962" r="24162" b="7315"/>
          <a:stretch/>
        </p:blipFill>
        <p:spPr>
          <a:xfrm>
            <a:off x="6001806" y="1484490"/>
            <a:ext cx="3055691" cy="2256237"/>
          </a:xfrm>
          <a:prstGeom prst="rect">
            <a:avLst/>
          </a:prstGeom>
          <a:noFill/>
          <a:ln>
            <a:noFill/>
          </a:ln>
        </p:spPr>
      </p:pic>
      <p:sp>
        <p:nvSpPr>
          <p:cNvPr id="15" name="Shape 124"/>
          <p:cNvSpPr/>
          <p:nvPr/>
        </p:nvSpPr>
        <p:spPr>
          <a:xfrm>
            <a:off x="8943760" y="1551452"/>
            <a:ext cx="172785" cy="56071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6221" b="0" i="0" u="none" strike="noStrike" cap="none" baseline="0">
              <a:solidFill>
                <a:schemeClr val="lt1"/>
              </a:solidFill>
              <a:latin typeface="Calibri"/>
              <a:ea typeface="Calibri"/>
              <a:cs typeface="Calibri"/>
              <a:sym typeface="Calibri"/>
            </a:endParaRPr>
          </a:p>
        </p:txBody>
      </p:sp>
      <p:sp>
        <p:nvSpPr>
          <p:cNvPr id="19" name="Shape 106"/>
          <p:cNvSpPr/>
          <p:nvPr/>
        </p:nvSpPr>
        <p:spPr>
          <a:xfrm>
            <a:off x="4993141" y="3864872"/>
            <a:ext cx="4088106" cy="5647700"/>
          </a:xfrm>
          <a:prstGeom prst="rect">
            <a:avLst/>
          </a:prstGeom>
          <a:noFill/>
          <a:ln>
            <a:noFill/>
          </a:ln>
        </p:spPr>
        <p:txBody>
          <a:bodyPr lIns="91425" tIns="45700" rIns="91425" bIns="45700" anchor="t" anchorCtr="0">
            <a:noAutofit/>
          </a:bodyPr>
          <a:lstStyle/>
          <a:p>
            <a:pPr lvl="0">
              <a:spcBef>
                <a:spcPts val="0"/>
              </a:spcBef>
              <a:spcAft>
                <a:spcPts val="600"/>
              </a:spcAft>
              <a:buClr>
                <a:srgbClr val="000000"/>
              </a:buClr>
              <a:buSzPct val="100000"/>
            </a:pPr>
            <a:r>
              <a:rPr lang="en-US" sz="2000" dirty="0" smtClean="0">
                <a:solidFill>
                  <a:srgbClr val="000000"/>
                </a:solidFill>
                <a:latin typeface="+mj-lt"/>
                <a:ea typeface="Times New Roman"/>
                <a:cs typeface="Times New Roman"/>
                <a:sym typeface="Times New Roman"/>
              </a:rPr>
              <a:t>AFM </a:t>
            </a:r>
            <a:r>
              <a:rPr lang="en-US" sz="2000" dirty="0">
                <a:solidFill>
                  <a:srgbClr val="000000"/>
                </a:solidFill>
                <a:latin typeface="+mj-lt"/>
                <a:ea typeface="Times New Roman"/>
                <a:cs typeface="Times New Roman"/>
                <a:sym typeface="Times New Roman"/>
              </a:rPr>
              <a:t>image of </a:t>
            </a:r>
            <a:r>
              <a:rPr lang="en-US" sz="2000" dirty="0" smtClean="0">
                <a:solidFill>
                  <a:srgbClr val="000000"/>
                </a:solidFill>
                <a:latin typeface="+mj-lt"/>
                <a:ea typeface="Times New Roman"/>
                <a:cs typeface="Times New Roman"/>
                <a:sym typeface="Times New Roman"/>
              </a:rPr>
              <a:t>mu receptors decorating </a:t>
            </a:r>
            <a:r>
              <a:rPr lang="en-US" sz="2000" dirty="0">
                <a:solidFill>
                  <a:srgbClr val="000000"/>
                </a:solidFill>
                <a:latin typeface="+mj-lt"/>
                <a:ea typeface="Times New Roman"/>
                <a:cs typeface="Times New Roman"/>
                <a:sym typeface="Times New Roman"/>
              </a:rPr>
              <a:t>the graphene </a:t>
            </a:r>
            <a:r>
              <a:rPr lang="en-US" sz="2000" dirty="0" smtClean="0">
                <a:solidFill>
                  <a:srgbClr val="000000"/>
                </a:solidFill>
                <a:latin typeface="+mj-lt"/>
                <a:ea typeface="Times New Roman"/>
                <a:cs typeface="Times New Roman"/>
                <a:sym typeface="Times New Roman"/>
              </a:rPr>
              <a:t>surface</a:t>
            </a:r>
          </a:p>
          <a:p>
            <a:pPr lvl="0">
              <a:spcBef>
                <a:spcPts val="0"/>
              </a:spcBef>
              <a:spcAft>
                <a:spcPts val="600"/>
              </a:spcAft>
              <a:buClr>
                <a:srgbClr val="000000"/>
              </a:buClr>
              <a:buSzPct val="100000"/>
            </a:pPr>
            <a:r>
              <a:rPr lang="en-US" sz="2000" dirty="0" smtClean="0">
                <a:solidFill>
                  <a:srgbClr val="000000"/>
                </a:solidFill>
                <a:latin typeface="+mj-lt"/>
                <a:ea typeface="Times New Roman"/>
                <a:cs typeface="Times New Roman"/>
                <a:sym typeface="Times New Roman"/>
              </a:rPr>
              <a:t>Histogram </a:t>
            </a:r>
            <a:r>
              <a:rPr lang="en-US" sz="2000" dirty="0">
                <a:solidFill>
                  <a:srgbClr val="000000"/>
                </a:solidFill>
                <a:latin typeface="+mj-lt"/>
                <a:ea typeface="Times New Roman"/>
                <a:cs typeface="Times New Roman"/>
                <a:sym typeface="Times New Roman"/>
              </a:rPr>
              <a:t>of the heights of proteins </a:t>
            </a:r>
            <a:r>
              <a:rPr lang="en-US" sz="2000" dirty="0" smtClean="0">
                <a:solidFill>
                  <a:srgbClr val="000000"/>
                </a:solidFill>
                <a:latin typeface="+mj-lt"/>
                <a:ea typeface="Times New Roman"/>
                <a:cs typeface="Times New Roman"/>
                <a:sym typeface="Times New Roman"/>
              </a:rPr>
              <a:t>indicates </a:t>
            </a:r>
            <a:r>
              <a:rPr lang="en-US" sz="2000" dirty="0">
                <a:solidFill>
                  <a:srgbClr val="000000"/>
                </a:solidFill>
                <a:latin typeface="+mj-lt"/>
                <a:ea typeface="Times New Roman"/>
                <a:cs typeface="Times New Roman"/>
                <a:sym typeface="Times New Roman"/>
              </a:rPr>
              <a:t>that the 46 </a:t>
            </a:r>
            <a:r>
              <a:rPr lang="en-US" sz="2000" dirty="0" err="1">
                <a:solidFill>
                  <a:srgbClr val="000000"/>
                </a:solidFill>
                <a:latin typeface="+mj-lt"/>
                <a:ea typeface="Times New Roman"/>
                <a:cs typeface="Times New Roman"/>
                <a:sym typeface="Times New Roman"/>
              </a:rPr>
              <a:t>kDa</a:t>
            </a:r>
            <a:r>
              <a:rPr lang="en-US" sz="2000" dirty="0">
                <a:solidFill>
                  <a:srgbClr val="000000"/>
                </a:solidFill>
                <a:latin typeface="+mj-lt"/>
                <a:ea typeface="Times New Roman"/>
                <a:cs typeface="Times New Roman"/>
                <a:sym typeface="Times New Roman"/>
              </a:rPr>
              <a:t> mu receptor </a:t>
            </a:r>
            <a:r>
              <a:rPr lang="en-US" sz="2000" b="1" dirty="0">
                <a:solidFill>
                  <a:srgbClr val="FF0000"/>
                </a:solidFill>
                <a:effectLst>
                  <a:outerShdw blurRad="38100" dist="38100" dir="2700000" algn="tl">
                    <a:srgbClr val="000000">
                      <a:alpha val="43137"/>
                    </a:srgbClr>
                  </a:outerShdw>
                </a:effectLst>
                <a:latin typeface="+mj-lt"/>
                <a:ea typeface="Times New Roman"/>
                <a:cs typeface="Times New Roman"/>
                <a:sym typeface="Times New Roman"/>
              </a:rPr>
              <a:t>monomer is ~4 nm tall on the surface</a:t>
            </a:r>
            <a:r>
              <a:rPr lang="en-US" sz="2000" dirty="0">
                <a:solidFill>
                  <a:srgbClr val="000000"/>
                </a:solidFill>
                <a:latin typeface="+mj-lt"/>
                <a:ea typeface="Times New Roman"/>
                <a:cs typeface="Times New Roman"/>
                <a:sym typeface="Times New Roman"/>
              </a:rPr>
              <a:t>, with dimers and </a:t>
            </a:r>
            <a:r>
              <a:rPr lang="en-US" sz="2000" dirty="0" err="1">
                <a:solidFill>
                  <a:srgbClr val="000000"/>
                </a:solidFill>
                <a:latin typeface="+mj-lt"/>
                <a:ea typeface="Times New Roman"/>
                <a:cs typeface="Times New Roman"/>
                <a:sym typeface="Times New Roman"/>
              </a:rPr>
              <a:t>trimers</a:t>
            </a:r>
            <a:r>
              <a:rPr lang="en-US" sz="2000" dirty="0">
                <a:solidFill>
                  <a:srgbClr val="000000"/>
                </a:solidFill>
                <a:latin typeface="+mj-lt"/>
                <a:ea typeface="Times New Roman"/>
                <a:cs typeface="Times New Roman"/>
                <a:sym typeface="Times New Roman"/>
              </a:rPr>
              <a:t> of 8 nm and 12 nm respectively.  </a:t>
            </a:r>
          </a:p>
        </p:txBody>
      </p:sp>
    </p:spTree>
    <p:extLst>
      <p:ext uri="{BB962C8B-B14F-4D97-AF65-F5344CB8AC3E}">
        <p14:creationId xmlns:p14="http://schemas.microsoft.com/office/powerpoint/2010/main" xmlns="" val="2470934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Opioid Functionalization</a:t>
            </a:r>
            <a:endParaRPr lang="en-US" sz="2800"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grpSp>
        <p:nvGrpSpPr>
          <p:cNvPr id="25" name="Shape 84"/>
          <p:cNvGrpSpPr/>
          <p:nvPr/>
        </p:nvGrpSpPr>
        <p:grpSpPr>
          <a:xfrm>
            <a:off x="79413" y="1436914"/>
            <a:ext cx="4943851" cy="4628669"/>
            <a:chOff x="11226767" y="19941026"/>
            <a:chExt cx="6603999" cy="5509773"/>
          </a:xfrm>
        </p:grpSpPr>
        <p:pic>
          <p:nvPicPr>
            <p:cNvPr id="27" name="Shape 85"/>
            <p:cNvPicPr preferRelativeResize="0"/>
            <p:nvPr/>
          </p:nvPicPr>
          <p:blipFill rotWithShape="1">
            <a:blip r:embed="rId2">
              <a:alphaModFix/>
            </a:blip>
            <a:srcRect b="31091"/>
            <a:stretch/>
          </p:blipFill>
          <p:spPr>
            <a:xfrm>
              <a:off x="11226767" y="19941026"/>
              <a:ext cx="6603999" cy="5338324"/>
            </a:xfrm>
            <a:prstGeom prst="rect">
              <a:avLst/>
            </a:prstGeom>
            <a:noFill/>
            <a:ln>
              <a:noFill/>
            </a:ln>
          </p:spPr>
        </p:pic>
        <p:sp>
          <p:nvSpPr>
            <p:cNvPr id="28" name="Shape 86"/>
            <p:cNvSpPr/>
            <p:nvPr/>
          </p:nvSpPr>
          <p:spPr>
            <a:xfrm>
              <a:off x="11226767" y="24993600"/>
              <a:ext cx="736632" cy="4572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6221" b="0" i="0" u="none" strike="noStrike" cap="none" baseline="0">
                <a:solidFill>
                  <a:schemeClr val="lt1"/>
                </a:solidFill>
                <a:latin typeface="Calibri"/>
                <a:ea typeface="Calibri"/>
                <a:cs typeface="Calibri"/>
                <a:sym typeface="Calibri"/>
              </a:endParaRPr>
            </a:p>
          </p:txBody>
        </p:sp>
      </p:grpSp>
      <p:sp>
        <p:nvSpPr>
          <p:cNvPr id="14" name="Shape 115"/>
          <p:cNvSpPr/>
          <p:nvPr/>
        </p:nvSpPr>
        <p:spPr>
          <a:xfrm>
            <a:off x="4857007" y="1436914"/>
            <a:ext cx="4157354" cy="92573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0" i="0" u="none" strike="noStrike" cap="none" baseline="0" dirty="0">
                <a:solidFill>
                  <a:srgbClr val="000000"/>
                </a:solidFill>
                <a:latin typeface="+mj-lt"/>
                <a:ea typeface="Times New Roman"/>
                <a:cs typeface="Times New Roman"/>
                <a:sym typeface="Times New Roman"/>
              </a:rPr>
              <a:t>Current-gate voltage (I-V</a:t>
            </a:r>
            <a:r>
              <a:rPr lang="en-US" sz="2000" b="0" i="0" u="none" strike="noStrike" cap="none" baseline="-25000" dirty="0">
                <a:solidFill>
                  <a:srgbClr val="000000"/>
                </a:solidFill>
                <a:latin typeface="+mj-lt"/>
                <a:ea typeface="Times New Roman"/>
                <a:cs typeface="Times New Roman"/>
                <a:sym typeface="Times New Roman"/>
              </a:rPr>
              <a:t>G</a:t>
            </a:r>
            <a:r>
              <a:rPr lang="en-US" sz="2000" b="0" i="0" u="none" strike="noStrike" cap="none" baseline="0" dirty="0">
                <a:solidFill>
                  <a:srgbClr val="000000"/>
                </a:solidFill>
                <a:latin typeface="+mj-lt"/>
                <a:ea typeface="Times New Roman"/>
                <a:cs typeface="Times New Roman"/>
                <a:sym typeface="Times New Roman"/>
              </a:rPr>
              <a:t>) characteristic measurements:</a:t>
            </a:r>
          </a:p>
          <a:p>
            <a:pPr marL="457200" marR="0" lvl="0" indent="-457200" algn="l" rtl="0">
              <a:spcBef>
                <a:spcPts val="0"/>
              </a:spcBef>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I-V</a:t>
            </a:r>
            <a:r>
              <a:rPr lang="en-US" sz="2000" b="0" i="0" u="none" strike="noStrike" cap="none" baseline="-25000" dirty="0">
                <a:solidFill>
                  <a:srgbClr val="000000"/>
                </a:solidFill>
                <a:latin typeface="+mj-lt"/>
                <a:ea typeface="Times New Roman"/>
                <a:cs typeface="Times New Roman"/>
                <a:sym typeface="Times New Roman"/>
              </a:rPr>
              <a:t>G</a:t>
            </a:r>
            <a:r>
              <a:rPr lang="en-US" sz="2000" b="0" i="0" u="none" strike="noStrike" cap="none" baseline="0" dirty="0">
                <a:solidFill>
                  <a:srgbClr val="000000"/>
                </a:solidFill>
                <a:latin typeface="+mj-lt"/>
                <a:ea typeface="Times New Roman"/>
                <a:cs typeface="Times New Roman"/>
                <a:sym typeface="Times New Roman"/>
              </a:rPr>
              <a:t> plots after successive functionalization steps at 1µg/mL naltrexone</a:t>
            </a:r>
          </a:p>
          <a:p>
            <a:pPr marL="457200" marR="0" lvl="0" indent="-457200" algn="l" rtl="0">
              <a:spcBef>
                <a:spcPts val="0"/>
              </a:spcBef>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Naltrexone in buffer leads to an </a:t>
            </a:r>
            <a:r>
              <a:rPr lang="en-US" sz="2000" b="1" i="0" u="none" strike="noStrike" cap="none" baseline="0" dirty="0">
                <a:solidFill>
                  <a:srgbClr val="8D5BB3"/>
                </a:solidFill>
                <a:effectLst>
                  <a:outerShdw blurRad="38100" dist="38100" dir="2700000" algn="tl">
                    <a:srgbClr val="000000">
                      <a:alpha val="43137"/>
                    </a:srgbClr>
                  </a:outerShdw>
                </a:effectLst>
                <a:latin typeface="+mj-lt"/>
                <a:ea typeface="Times New Roman"/>
                <a:cs typeface="Times New Roman"/>
                <a:sym typeface="Times New Roman"/>
              </a:rPr>
              <a:t>increase in the Dirac voltage</a:t>
            </a:r>
            <a:r>
              <a:rPr lang="en-US" sz="2000" b="1" i="0" u="none" strike="noStrike" cap="none" baseline="0" dirty="0">
                <a:solidFill>
                  <a:srgbClr val="8D5BB3"/>
                </a:solidFill>
                <a:latin typeface="+mj-lt"/>
                <a:ea typeface="Times New Roman"/>
                <a:cs typeface="Times New Roman"/>
                <a:sym typeface="Times New Roman"/>
              </a:rPr>
              <a:t> </a:t>
            </a:r>
            <a:r>
              <a:rPr lang="en-US" sz="2000" b="0" i="0" u="none" strike="noStrike" cap="none" baseline="0" dirty="0">
                <a:solidFill>
                  <a:srgbClr val="000000"/>
                </a:solidFill>
                <a:latin typeface="+mj-lt"/>
                <a:ea typeface="Times New Roman"/>
                <a:cs typeface="Times New Roman"/>
                <a:sym typeface="Times New Roman"/>
              </a:rPr>
              <a:t>of 8.5 V</a:t>
            </a:r>
            <a:r>
              <a:rPr lang="en-US" sz="2000" b="0" i="0" u="none" strike="noStrike" cap="none" baseline="0" dirty="0">
                <a:solidFill>
                  <a:srgbClr val="FF0000"/>
                </a:solidFill>
                <a:latin typeface="+mj-lt"/>
                <a:ea typeface="Times New Roman"/>
                <a:cs typeface="Times New Roman"/>
                <a:sym typeface="Times New Roman"/>
              </a:rPr>
              <a:t> </a:t>
            </a:r>
            <a:r>
              <a:rPr lang="en-US" sz="2000" b="0" i="0" u="none" strike="noStrike" cap="none" baseline="0" dirty="0">
                <a:solidFill>
                  <a:schemeClr val="dk1"/>
                </a:solidFill>
                <a:latin typeface="+mj-lt"/>
                <a:ea typeface="Times New Roman"/>
                <a:cs typeface="Times New Roman"/>
                <a:sym typeface="Times New Roman"/>
              </a:rPr>
              <a:t>(green curve to orange curve)</a:t>
            </a:r>
            <a:r>
              <a:rPr lang="en-US" sz="2000" b="0" i="0" u="none" strike="noStrike" cap="none" baseline="0" dirty="0">
                <a:solidFill>
                  <a:srgbClr val="000000"/>
                </a:solidFill>
                <a:latin typeface="+mj-lt"/>
                <a:ea typeface="Times New Roman"/>
                <a:cs typeface="Times New Roman"/>
                <a:sym typeface="Times New Roman"/>
              </a:rPr>
              <a:t>. </a:t>
            </a:r>
          </a:p>
          <a:p>
            <a:pPr marL="457200" marR="0" lvl="0" indent="-457200" algn="l" rtl="0">
              <a:spcBef>
                <a:spcPts val="0"/>
              </a:spcBef>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I-V</a:t>
            </a:r>
            <a:r>
              <a:rPr lang="en-US" sz="2000" b="0" i="0" u="none" strike="noStrike" cap="none" baseline="-25000" dirty="0">
                <a:solidFill>
                  <a:srgbClr val="000000"/>
                </a:solidFill>
                <a:latin typeface="+mj-lt"/>
                <a:ea typeface="Times New Roman"/>
                <a:cs typeface="Times New Roman"/>
                <a:sym typeface="Times New Roman"/>
              </a:rPr>
              <a:t>G</a:t>
            </a:r>
            <a:r>
              <a:rPr lang="en-US" sz="2000" b="0" i="0" u="none" strike="noStrike" cap="none" baseline="0" dirty="0">
                <a:solidFill>
                  <a:srgbClr val="000000"/>
                </a:solidFill>
                <a:latin typeface="+mj-lt"/>
                <a:ea typeface="Times New Roman"/>
                <a:cs typeface="Times New Roman"/>
                <a:sym typeface="Times New Roman"/>
              </a:rPr>
              <a:t> plots after successive functionalization steps at 100 </a:t>
            </a:r>
            <a:r>
              <a:rPr lang="en-US" sz="2000" b="0" i="0" u="none" strike="noStrike" cap="none" baseline="0" dirty="0" err="1">
                <a:solidFill>
                  <a:srgbClr val="000000"/>
                </a:solidFill>
                <a:latin typeface="+mj-lt"/>
                <a:ea typeface="Times New Roman"/>
                <a:cs typeface="Times New Roman"/>
                <a:sym typeface="Times New Roman"/>
              </a:rPr>
              <a:t>pg</a:t>
            </a:r>
            <a:r>
              <a:rPr lang="en-US" sz="2000" b="0" i="0" u="none" strike="noStrike" cap="none" baseline="0" dirty="0">
                <a:solidFill>
                  <a:srgbClr val="000000"/>
                </a:solidFill>
                <a:latin typeface="+mj-lt"/>
                <a:ea typeface="Times New Roman"/>
                <a:cs typeface="Times New Roman"/>
                <a:sym typeface="Times New Roman"/>
              </a:rPr>
              <a:t>/mL naltrexone </a:t>
            </a:r>
          </a:p>
          <a:p>
            <a:pPr marL="457200" marR="0" lvl="0" indent="-457200" algn="l" rtl="0">
              <a:spcBef>
                <a:spcPts val="0"/>
              </a:spcBef>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Naltrexone in buffer leads to an increase in the Dirac voltage of 1.8 V</a:t>
            </a:r>
            <a:r>
              <a:rPr lang="en-US" sz="2000" b="0" i="0" u="none" strike="noStrike" cap="none" baseline="0" dirty="0">
                <a:solidFill>
                  <a:srgbClr val="FF0000"/>
                </a:solidFill>
                <a:latin typeface="+mj-lt"/>
                <a:ea typeface="Times New Roman"/>
                <a:cs typeface="Times New Roman"/>
                <a:sym typeface="Times New Roman"/>
              </a:rPr>
              <a:t> </a:t>
            </a:r>
            <a:r>
              <a:rPr lang="en-US" sz="2000" b="0" i="0" u="none" strike="noStrike" cap="none" baseline="0" dirty="0">
                <a:solidFill>
                  <a:schemeClr val="dk1"/>
                </a:solidFill>
                <a:latin typeface="+mj-lt"/>
                <a:ea typeface="Times New Roman"/>
                <a:cs typeface="Times New Roman"/>
                <a:sym typeface="Times New Roman"/>
              </a:rPr>
              <a:t>(green curve to orange curve)</a:t>
            </a:r>
            <a:r>
              <a:rPr lang="en-US" sz="2000" b="0" i="0" u="none" strike="noStrike" cap="none" baseline="0" dirty="0">
                <a:solidFill>
                  <a:srgbClr val="000000"/>
                </a:solidFill>
                <a:latin typeface="+mj-lt"/>
                <a:ea typeface="Times New Roman"/>
                <a:cs typeface="Times New Roman"/>
                <a:sym typeface="Times New Roman"/>
              </a:rPr>
              <a:t>. </a:t>
            </a:r>
          </a:p>
          <a:p>
            <a:pPr marL="457200" marR="0" lvl="0" indent="-279400" algn="l" rtl="0">
              <a:spcBef>
                <a:spcPts val="0"/>
              </a:spcBef>
              <a:buClr>
                <a:schemeClr val="dk1"/>
              </a:buClr>
              <a:buFont typeface="Calibri"/>
              <a:buNone/>
            </a:pPr>
            <a:endParaRPr sz="2000" b="0" i="0" u="none" strike="noStrike" cap="none" baseline="0" dirty="0">
              <a:solidFill>
                <a:srgbClr val="000000"/>
              </a:solidFill>
              <a:latin typeface="+mj-lt"/>
              <a:ea typeface="Times New Roman"/>
              <a:cs typeface="Times New Roman"/>
              <a:sym typeface="Times New Roman"/>
            </a:endParaRPr>
          </a:p>
        </p:txBody>
      </p:sp>
    </p:spTree>
    <p:extLst>
      <p:ext uri="{BB962C8B-B14F-4D97-AF65-F5344CB8AC3E}">
        <p14:creationId xmlns:p14="http://schemas.microsoft.com/office/powerpoint/2010/main" xmlns="" val="3099498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Opioid Functionalization</a:t>
            </a:r>
            <a:endParaRPr lang="en-US" sz="2800"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grpSp>
        <p:nvGrpSpPr>
          <p:cNvPr id="3" name="Group 2"/>
          <p:cNvGrpSpPr/>
          <p:nvPr/>
        </p:nvGrpSpPr>
        <p:grpSpPr>
          <a:xfrm>
            <a:off x="170515" y="1490289"/>
            <a:ext cx="4971501" cy="4324339"/>
            <a:chOff x="4481438" y="1532764"/>
            <a:chExt cx="2718696" cy="2340457"/>
          </a:xfrm>
        </p:grpSpPr>
        <p:pic>
          <p:nvPicPr>
            <p:cNvPr id="26" name="Shape 87"/>
            <p:cNvPicPr preferRelativeResize="0"/>
            <p:nvPr/>
          </p:nvPicPr>
          <p:blipFill rotWithShape="1">
            <a:blip r:embed="rId2">
              <a:alphaModFix/>
            </a:blip>
            <a:srcRect r="4125"/>
            <a:stretch/>
          </p:blipFill>
          <p:spPr>
            <a:xfrm>
              <a:off x="4481438" y="1532764"/>
              <a:ext cx="2718696" cy="2340457"/>
            </a:xfrm>
            <a:prstGeom prst="rect">
              <a:avLst/>
            </a:prstGeom>
            <a:noFill/>
            <a:ln>
              <a:noFill/>
            </a:ln>
          </p:spPr>
        </p:pic>
        <p:sp>
          <p:nvSpPr>
            <p:cNvPr id="24" name="Shape 88"/>
            <p:cNvSpPr/>
            <p:nvPr/>
          </p:nvSpPr>
          <p:spPr>
            <a:xfrm>
              <a:off x="6251118" y="2947375"/>
              <a:ext cx="813601" cy="353971"/>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6221" b="0" i="0" u="none" strike="noStrike" cap="none" baseline="0">
                <a:solidFill>
                  <a:schemeClr val="lt1"/>
                </a:solidFill>
                <a:latin typeface="Calibri"/>
                <a:ea typeface="Calibri"/>
                <a:cs typeface="Calibri"/>
                <a:sym typeface="Calibri"/>
              </a:endParaRPr>
            </a:p>
          </p:txBody>
        </p:sp>
      </p:grpSp>
      <p:sp>
        <p:nvSpPr>
          <p:cNvPr id="29" name="Shape 115"/>
          <p:cNvSpPr/>
          <p:nvPr/>
        </p:nvSpPr>
        <p:spPr>
          <a:xfrm>
            <a:off x="5356152" y="2429152"/>
            <a:ext cx="3514716" cy="50925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0" i="0" u="none" strike="noStrike" cap="none" baseline="0" dirty="0" smtClean="0">
                <a:solidFill>
                  <a:srgbClr val="000000"/>
                </a:solidFill>
                <a:latin typeface="+mj-lt"/>
                <a:ea typeface="Times New Roman"/>
                <a:cs typeface="Times New Roman"/>
                <a:sym typeface="Times New Roman"/>
              </a:rPr>
              <a:t>Sensor </a:t>
            </a:r>
            <a:r>
              <a:rPr lang="en-US" sz="2000" b="0" i="0" u="none" strike="noStrike" cap="none" baseline="0" dirty="0">
                <a:solidFill>
                  <a:srgbClr val="000000"/>
                </a:solidFill>
                <a:latin typeface="+mj-lt"/>
                <a:ea typeface="Times New Roman"/>
                <a:cs typeface="Times New Roman"/>
                <a:sym typeface="Times New Roman"/>
              </a:rPr>
              <a:t>response (increase in Dirac voltage) shows </a:t>
            </a:r>
            <a:r>
              <a:rPr lang="en-US" sz="2000" b="1" i="0" u="none" strike="noStrike" cap="none" baseline="0" dirty="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discernable signal from the bare buffer response at 10 </a:t>
            </a:r>
            <a:r>
              <a:rPr lang="en-US" sz="2000" b="1" i="0" u="none" strike="noStrike" cap="none" baseline="0" dirty="0" err="1">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pg</a:t>
            </a:r>
            <a:r>
              <a:rPr lang="en-US" sz="2000" b="1" i="0" u="none" strike="noStrike" cap="none" baseline="0" dirty="0">
                <a:solidFill>
                  <a:srgbClr val="FFC000"/>
                </a:solidFill>
                <a:effectLst>
                  <a:outerShdw blurRad="38100" dist="38100" dir="2700000" algn="tl">
                    <a:srgbClr val="000000">
                      <a:alpha val="43137"/>
                    </a:srgbClr>
                  </a:outerShdw>
                </a:effectLst>
                <a:latin typeface="+mj-lt"/>
                <a:ea typeface="Times New Roman"/>
                <a:cs typeface="Times New Roman"/>
                <a:sym typeface="Times New Roman"/>
              </a:rPr>
              <a:t>/mL naltrexone</a:t>
            </a:r>
            <a:r>
              <a:rPr lang="en-US" sz="2000" b="0" i="0" u="none" strike="noStrike" cap="none" baseline="0" dirty="0">
                <a:solidFill>
                  <a:srgbClr val="000000"/>
                </a:solidFill>
                <a:latin typeface="+mj-lt"/>
                <a:ea typeface="Times New Roman"/>
                <a:cs typeface="Times New Roman"/>
                <a:sym typeface="Times New Roman"/>
              </a:rPr>
              <a:t>. </a:t>
            </a:r>
          </a:p>
          <a:p>
            <a:pPr marL="0" marR="0" lvl="0" indent="0" algn="l" rtl="0">
              <a:spcBef>
                <a:spcPts val="0"/>
              </a:spcBef>
              <a:buNone/>
            </a:pPr>
            <a:endParaRPr sz="2000" b="0" i="0" u="none" strike="noStrike" cap="none" baseline="0" dirty="0">
              <a:solidFill>
                <a:srgbClr val="000000"/>
              </a:solidFill>
              <a:latin typeface="+mj-lt"/>
              <a:ea typeface="Times New Roman"/>
              <a:cs typeface="Times New Roman"/>
              <a:sym typeface="Times New Roman"/>
            </a:endParaRPr>
          </a:p>
          <a:p>
            <a:pPr marL="0" marR="0" lvl="0" indent="0" algn="l" rtl="0">
              <a:spcBef>
                <a:spcPts val="0"/>
              </a:spcBef>
              <a:buSzPct val="25000"/>
              <a:buNone/>
            </a:pPr>
            <a:r>
              <a:rPr lang="en-US" sz="2000" b="0" i="0" u="none" strike="noStrike" cap="none" baseline="0" dirty="0">
                <a:solidFill>
                  <a:srgbClr val="000000"/>
                </a:solidFill>
                <a:latin typeface="+mj-lt"/>
                <a:ea typeface="Times New Roman"/>
                <a:cs typeface="Times New Roman"/>
                <a:sym typeface="Times New Roman"/>
              </a:rPr>
              <a:t>The data are well explained by a modified Hill-Langmuir equation (black curve). </a:t>
            </a:r>
          </a:p>
        </p:txBody>
      </p:sp>
      <p:pic>
        <p:nvPicPr>
          <p:cNvPr id="3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56152" y="1490289"/>
            <a:ext cx="2946946" cy="794681"/>
          </a:xfrm>
          <a:prstGeom prst="rect">
            <a:avLst/>
          </a:prstGeom>
          <a:noFill/>
        </p:spPr>
      </p:pic>
    </p:spTree>
    <p:extLst>
      <p:ext uri="{BB962C8B-B14F-4D97-AF65-F5344CB8AC3E}">
        <p14:creationId xmlns:p14="http://schemas.microsoft.com/office/powerpoint/2010/main" xmlns="" val="2027754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sz="2800" dirty="0" smtClean="0"/>
              <a:t>Chemical Detection Platform: Opioid Functionalization</a:t>
            </a:r>
            <a:endParaRPr lang="en-US" sz="2800"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graphicFrame>
        <p:nvGraphicFramePr>
          <p:cNvPr id="7" name="Shape 109"/>
          <p:cNvGraphicFramePr/>
          <p:nvPr>
            <p:extLst>
              <p:ext uri="{D42A27DB-BD31-4B8C-83A1-F6EECF244321}">
                <p14:modId xmlns:p14="http://schemas.microsoft.com/office/powerpoint/2010/main" xmlns="" val="370842805"/>
              </p:ext>
            </p:extLst>
          </p:nvPr>
        </p:nvGraphicFramePr>
        <p:xfrm>
          <a:off x="1199650" y="1496302"/>
          <a:ext cx="6869300" cy="4322619"/>
        </p:xfrm>
        <a:graphic>
          <a:graphicData uri="http://schemas.openxmlformats.org/drawingml/2006/table">
            <a:tbl>
              <a:tblPr firstRow="1" firstCol="1" bandRow="1">
                <a:noFill/>
              </a:tblPr>
              <a:tblGrid>
                <a:gridCol w="2036050"/>
                <a:gridCol w="2220675"/>
                <a:gridCol w="2612575"/>
              </a:tblGrid>
              <a:tr h="657892">
                <a:tc>
                  <a:txBody>
                    <a:bodyPr/>
                    <a:lstStyle/>
                    <a:p>
                      <a:pPr marL="0" marR="0" lvl="0" indent="0" algn="ctr" rtl="0">
                        <a:spcBef>
                          <a:spcPts val="0"/>
                        </a:spcBef>
                        <a:spcAft>
                          <a:spcPts val="1000"/>
                        </a:spcAft>
                        <a:buSzPct val="25000"/>
                        <a:buNone/>
                      </a:pPr>
                      <a:r>
                        <a:rPr lang="en-US" sz="2000" u="none" strike="noStrike" cap="none" baseline="0" dirty="0">
                          <a:latin typeface="+mj-lt"/>
                          <a:ea typeface="Times New Roman"/>
                          <a:cs typeface="Times New Roman"/>
                          <a:sym typeface="Times New Roman"/>
                        </a:rPr>
                        <a:t>Sample</a:t>
                      </a:r>
                    </a:p>
                  </a:txBody>
                  <a:tcPr marL="76200" marR="76200" marT="0" marB="0">
                    <a:lnL w="12700" cap="flat">
                      <a:solidFill>
                        <a:schemeClr val="dk1"/>
                      </a:solidFill>
                      <a:prstDash val="solid"/>
                      <a:round/>
                      <a:headEnd type="none" w="med" len="med"/>
                      <a:tailEnd type="none" w="med" len="med"/>
                    </a:lnL>
                    <a:lnT w="12700" cap="flat">
                      <a:solidFill>
                        <a:schemeClr val="dk1"/>
                      </a:solidFill>
                      <a:prstDash val="solid"/>
                      <a:round/>
                      <a:headEnd type="none" w="med" len="med"/>
                      <a:tailEnd type="none" w="med" len="med"/>
                    </a:lnT>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dirty="0" err="1">
                          <a:latin typeface="+mj-lt"/>
                          <a:ea typeface="Times New Roman"/>
                          <a:cs typeface="Times New Roman"/>
                          <a:sym typeface="Times New Roman"/>
                        </a:rPr>
                        <a:t>Analyte</a:t>
                      </a:r>
                      <a:endParaRPr lang="en-US" sz="2000" u="none" strike="noStrike" cap="none" baseline="0" dirty="0">
                        <a:latin typeface="+mj-lt"/>
                        <a:ea typeface="Times New Roman"/>
                        <a:cs typeface="Times New Roman"/>
                        <a:sym typeface="Times New Roman"/>
                      </a:endParaRPr>
                    </a:p>
                  </a:txBody>
                  <a:tcPr marL="76200" marR="76200" marT="0" marB="0">
                    <a:lnT w="12700" cap="flat">
                      <a:solidFill>
                        <a:schemeClr val="dk1"/>
                      </a:solidFill>
                      <a:prstDash val="solid"/>
                      <a:round/>
                      <a:headEnd type="none" w="med" len="med"/>
                      <a:tailEnd type="none" w="med" len="med"/>
                    </a:lnT>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Average Dirac Voltage Shift (V)</a:t>
                      </a:r>
                    </a:p>
                  </a:txBody>
                  <a:tcPr marL="76200" marR="76200" marT="0" marB="0">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solidFill>
                      <a:srgbClr val="8D5BB3"/>
                    </a:solidFill>
                  </a:tcPr>
                </a:tc>
              </a:tr>
              <a:tr h="695896">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MUR-GFET</a:t>
                      </a:r>
                    </a:p>
                  </a:txBody>
                  <a:tcPr marL="76200" marR="76200" marT="0" marB="0">
                    <a:lnL w="12700" cap="flat">
                      <a:solidFill>
                        <a:schemeClr val="dk1"/>
                      </a:solidFill>
                      <a:prstDash val="solid"/>
                      <a:round/>
                      <a:headEnd type="none" w="med" len="med"/>
                      <a:tailEnd type="none" w="med" len="med"/>
                    </a:lnL>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Buffer with no Naltrexone</a:t>
                      </a:r>
                    </a:p>
                  </a:txBody>
                  <a:tcPr marL="76200" marR="76200" marT="0" marB="0">
                    <a:solidFill>
                      <a:srgbClr val="8D5BB3">
                        <a:alpha val="69803"/>
                      </a:srgbClr>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0.04 ± 0.38</a:t>
                      </a:r>
                    </a:p>
                  </a:txBody>
                  <a:tcPr marL="76200" marR="76200" marT="0" marB="0">
                    <a:lnR w="12700" cap="flat">
                      <a:solidFill>
                        <a:schemeClr val="dk1"/>
                      </a:solidFill>
                      <a:prstDash val="solid"/>
                      <a:round/>
                      <a:headEnd type="none" w="med" len="med"/>
                      <a:tailEnd type="none" w="med" len="med"/>
                    </a:lnR>
                    <a:solidFill>
                      <a:srgbClr val="8D5BB3">
                        <a:alpha val="69803"/>
                      </a:srgbClr>
                    </a:solidFill>
                  </a:tcPr>
                </a:tc>
              </a:tr>
              <a:tr h="700644">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MUR-GFET</a:t>
                      </a:r>
                    </a:p>
                  </a:txBody>
                  <a:tcPr marL="76200" marR="76200" marT="0" marB="0">
                    <a:lnL w="12700" cap="flat">
                      <a:solidFill>
                        <a:schemeClr val="dk1"/>
                      </a:solidFill>
                      <a:prstDash val="solid"/>
                      <a:round/>
                      <a:headEnd type="none" w="med" len="med"/>
                      <a:tailEnd type="none" w="med" len="med"/>
                    </a:lnL>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Flumazenil at 10 µg/mL</a:t>
                      </a:r>
                    </a:p>
                  </a:txBody>
                  <a:tcPr marL="76200" marR="76200" marT="0" marB="0">
                    <a:solidFill>
                      <a:srgbClr val="8D5BB3">
                        <a:alpha val="40000"/>
                      </a:srgbClr>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-0.23 ± 0.43</a:t>
                      </a:r>
                    </a:p>
                  </a:txBody>
                  <a:tcPr marL="76200" marR="76200" marT="0" marB="0">
                    <a:lnR w="12700" cap="flat">
                      <a:solidFill>
                        <a:schemeClr val="dk1"/>
                      </a:solidFill>
                      <a:prstDash val="solid"/>
                      <a:round/>
                      <a:headEnd type="none" w="med" len="med"/>
                      <a:tailEnd type="none" w="med" len="med"/>
                    </a:lnR>
                    <a:solidFill>
                      <a:srgbClr val="8D5BB3">
                        <a:alpha val="40000"/>
                      </a:srgbClr>
                    </a:solidFill>
                  </a:tcPr>
                </a:tc>
              </a:tr>
              <a:tr h="771896">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MUR omitted</a:t>
                      </a:r>
                    </a:p>
                  </a:txBody>
                  <a:tcPr marL="76200" marR="76200" marT="0" marB="0">
                    <a:lnL w="12700" cap="flat">
                      <a:solidFill>
                        <a:schemeClr val="dk1"/>
                      </a:solidFill>
                      <a:prstDash val="solid"/>
                      <a:round/>
                      <a:headEnd type="none" w="med" len="med"/>
                      <a:tailEnd type="none" w="med" len="med"/>
                    </a:lnL>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Naltrexone at 10 µg/mL</a:t>
                      </a:r>
                    </a:p>
                  </a:txBody>
                  <a:tcPr marL="76200" marR="76200" marT="0" marB="0">
                    <a:solidFill>
                      <a:srgbClr val="8D5BB3">
                        <a:alpha val="69803"/>
                      </a:srgbClr>
                    </a:solidFill>
                  </a:tcPr>
                </a:tc>
                <a:tc>
                  <a:txBody>
                    <a:bodyPr/>
                    <a:lstStyle/>
                    <a:p>
                      <a:pPr marL="0" marR="0" lvl="0" indent="0" algn="ctr" rtl="0">
                        <a:spcBef>
                          <a:spcPts val="0"/>
                        </a:spcBef>
                        <a:spcAft>
                          <a:spcPts val="1000"/>
                        </a:spcAft>
                        <a:buSzPct val="25000"/>
                        <a:buNone/>
                      </a:pPr>
                      <a:r>
                        <a:rPr lang="en-US" sz="2000" u="none" strike="noStrike" cap="none" baseline="0" dirty="0">
                          <a:latin typeface="+mj-lt"/>
                          <a:ea typeface="Times New Roman"/>
                          <a:cs typeface="Times New Roman"/>
                          <a:sym typeface="Times New Roman"/>
                        </a:rPr>
                        <a:t>-0.25 ± 0.35</a:t>
                      </a:r>
                    </a:p>
                  </a:txBody>
                  <a:tcPr marL="76200" marR="76200" marT="0" marB="0">
                    <a:lnR w="12700" cap="flat">
                      <a:solidFill>
                        <a:schemeClr val="dk1"/>
                      </a:solidFill>
                      <a:prstDash val="solid"/>
                      <a:round/>
                      <a:headEnd type="none" w="med" len="med"/>
                      <a:tailEnd type="none" w="med" len="med"/>
                    </a:lnR>
                    <a:solidFill>
                      <a:srgbClr val="8D5BB3">
                        <a:alpha val="69803"/>
                      </a:srgbClr>
                    </a:solidFill>
                  </a:tcPr>
                </a:tc>
              </a:tr>
              <a:tr h="807522">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anti-HER2 scfv-GFET</a:t>
                      </a:r>
                    </a:p>
                  </a:txBody>
                  <a:tcPr marL="76200" marR="76200" marT="0" marB="0">
                    <a:lnL w="12700" cap="flat">
                      <a:solidFill>
                        <a:schemeClr val="dk1"/>
                      </a:solidFill>
                      <a:prstDash val="solid"/>
                      <a:round/>
                      <a:headEnd type="none" w="med" len="med"/>
                      <a:tailEnd type="none" w="med" len="med"/>
                    </a:lnL>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Naltrexone at 10 µg/mL</a:t>
                      </a:r>
                    </a:p>
                  </a:txBody>
                  <a:tcPr marL="76200" marR="76200" marT="0" marB="0">
                    <a:solidFill>
                      <a:srgbClr val="8D5BB3">
                        <a:alpha val="40000"/>
                      </a:srgbClr>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-0.31 ± 0.48</a:t>
                      </a:r>
                    </a:p>
                  </a:txBody>
                  <a:tcPr marL="76200" marR="76200" marT="0" marB="0">
                    <a:lnR w="12700" cap="flat">
                      <a:solidFill>
                        <a:schemeClr val="dk1"/>
                      </a:solidFill>
                      <a:prstDash val="solid"/>
                      <a:round/>
                      <a:headEnd type="none" w="med" len="med"/>
                      <a:tailEnd type="none" w="med" len="med"/>
                    </a:lnR>
                    <a:solidFill>
                      <a:srgbClr val="8D5BB3">
                        <a:alpha val="40000"/>
                      </a:srgbClr>
                    </a:solidFill>
                  </a:tcPr>
                </a:tc>
              </a:tr>
              <a:tr h="688769">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MUR-GFET</a:t>
                      </a:r>
                    </a:p>
                  </a:txBody>
                  <a:tcPr marL="76200" marR="76200" marT="0" marB="0">
                    <a:lnL w="12700" cap="flat">
                      <a:solidFill>
                        <a:schemeClr val="dk1"/>
                      </a:solidFill>
                      <a:prstDash val="solid"/>
                      <a:round/>
                      <a:headEnd type="none" w="med" len="med"/>
                      <a:tailEnd type="none" w="med" len="med"/>
                    </a:lnL>
                    <a:lnB w="12700" cap="flat">
                      <a:solidFill>
                        <a:schemeClr val="dk1"/>
                      </a:solidFill>
                      <a:prstDash val="solid"/>
                      <a:round/>
                      <a:headEnd type="none" w="med" len="med"/>
                      <a:tailEnd type="none" w="med" len="med"/>
                    </a:lnB>
                    <a:solidFill>
                      <a:srgbClr val="8D5BB3"/>
                    </a:solidFill>
                  </a:tcPr>
                </a:tc>
                <a:tc>
                  <a:txBody>
                    <a:bodyPr/>
                    <a:lstStyle/>
                    <a:p>
                      <a:pPr marL="0" marR="0" lvl="0" indent="0" algn="ctr" rtl="0">
                        <a:spcBef>
                          <a:spcPts val="0"/>
                        </a:spcBef>
                        <a:spcAft>
                          <a:spcPts val="1000"/>
                        </a:spcAft>
                        <a:buSzPct val="25000"/>
                        <a:buNone/>
                      </a:pPr>
                      <a:r>
                        <a:rPr lang="en-US" sz="2000" u="none" strike="noStrike" cap="none" baseline="0">
                          <a:latin typeface="+mj-lt"/>
                          <a:ea typeface="Times New Roman"/>
                          <a:cs typeface="Times New Roman"/>
                          <a:sym typeface="Times New Roman"/>
                        </a:rPr>
                        <a:t>Naltrexone at 10 µg/mL</a:t>
                      </a:r>
                    </a:p>
                  </a:txBody>
                  <a:tcPr marL="76200" marR="76200" marT="0" marB="0">
                    <a:lnB w="12700" cap="flat">
                      <a:solidFill>
                        <a:schemeClr val="dk1"/>
                      </a:solidFill>
                      <a:prstDash val="solid"/>
                      <a:round/>
                      <a:headEnd type="none" w="med" len="med"/>
                      <a:tailEnd type="none" w="med" len="med"/>
                    </a:lnB>
                    <a:solidFill>
                      <a:srgbClr val="8D5BB3">
                        <a:alpha val="69803"/>
                      </a:srgbClr>
                    </a:solidFill>
                  </a:tcPr>
                </a:tc>
                <a:tc>
                  <a:txBody>
                    <a:bodyPr/>
                    <a:lstStyle/>
                    <a:p>
                      <a:pPr marL="0" marR="0" lvl="0" indent="0" algn="ctr" rtl="0">
                        <a:spcBef>
                          <a:spcPts val="0"/>
                        </a:spcBef>
                        <a:spcAft>
                          <a:spcPts val="1000"/>
                        </a:spcAft>
                        <a:buSzPct val="25000"/>
                        <a:buNone/>
                      </a:pPr>
                      <a:r>
                        <a:rPr lang="en-US" sz="2000" u="none" strike="noStrike" cap="none" baseline="0" dirty="0">
                          <a:latin typeface="+mj-lt"/>
                          <a:ea typeface="Times New Roman"/>
                          <a:cs typeface="Times New Roman"/>
                          <a:sym typeface="Times New Roman"/>
                        </a:rPr>
                        <a:t>8.78 ± 0.55</a:t>
                      </a:r>
                    </a:p>
                  </a:txBody>
                  <a:tcPr marL="76200" marR="76200" marT="0" marB="0">
                    <a:lnR w="12700" cap="flat">
                      <a:solidFill>
                        <a:schemeClr val="dk1"/>
                      </a:solidFill>
                      <a:prstDash val="solid"/>
                      <a:round/>
                      <a:headEnd type="none" w="med" len="med"/>
                      <a:tailEnd type="none" w="med" len="med"/>
                    </a:lnR>
                    <a:lnB w="12700" cap="flat">
                      <a:solidFill>
                        <a:schemeClr val="dk1"/>
                      </a:solidFill>
                      <a:prstDash val="solid"/>
                      <a:round/>
                      <a:headEnd type="none" w="med" len="med"/>
                      <a:tailEnd type="none" w="med" len="med"/>
                    </a:lnB>
                    <a:solidFill>
                      <a:srgbClr val="8D5BB3">
                        <a:alpha val="69803"/>
                      </a:srgbClr>
                    </a:solidFill>
                  </a:tcPr>
                </a:tc>
              </a:tr>
            </a:tbl>
          </a:graphicData>
        </a:graphic>
      </p:graphicFrame>
    </p:spTree>
    <p:extLst>
      <p:ext uri="{BB962C8B-B14F-4D97-AF65-F5344CB8AC3E}">
        <p14:creationId xmlns:p14="http://schemas.microsoft.com/office/powerpoint/2010/main" xmlns="" val="1016144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961321"/>
            <a:ext cx="7972425" cy="4093403"/>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Chemical Detection Platform: Raman Readout</a:t>
            </a:r>
            <a:endParaRPr lang="en-US" dirty="0"/>
          </a:p>
        </p:txBody>
      </p:sp>
      <p:sp>
        <p:nvSpPr>
          <p:cNvPr id="4" name="Date Placeholder 3"/>
          <p:cNvSpPr>
            <a:spLocks noGrp="1"/>
          </p:cNvSpPr>
          <p:nvPr>
            <p:ph type="dt" sz="half" idx="10"/>
          </p:nvPr>
        </p:nvSpPr>
        <p:spPr/>
        <p:txBody>
          <a:bodyPr/>
          <a:lstStyle/>
          <a:p>
            <a:pPr>
              <a:defRPr/>
            </a:pPr>
            <a:r>
              <a:rPr lang="en-US" dirty="0" smtClean="0"/>
              <a:t>2013</a:t>
            </a:r>
            <a:endParaRPr lang="en-US"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pic>
        <p:nvPicPr>
          <p:cNvPr id="14" name="Shape 101"/>
          <p:cNvPicPr preferRelativeResize="0"/>
          <p:nvPr/>
        </p:nvPicPr>
        <p:blipFill rotWithShape="1">
          <a:blip r:embed="rId2">
            <a:alphaModFix/>
          </a:blip>
          <a:srcRect/>
          <a:stretch/>
        </p:blipFill>
        <p:spPr>
          <a:xfrm>
            <a:off x="71252" y="1686296"/>
            <a:ext cx="5177641" cy="3954484"/>
          </a:xfrm>
          <a:prstGeom prst="rect">
            <a:avLst/>
          </a:prstGeom>
          <a:noFill/>
          <a:ln>
            <a:noFill/>
          </a:ln>
        </p:spPr>
      </p:pic>
      <p:sp>
        <p:nvSpPr>
          <p:cNvPr id="15" name="Shape 102"/>
          <p:cNvSpPr/>
          <p:nvPr/>
        </p:nvSpPr>
        <p:spPr>
          <a:xfrm>
            <a:off x="5035138" y="1836867"/>
            <a:ext cx="4022359" cy="2679026"/>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2000" b="0" i="0" u="none" strike="noStrike" cap="none" baseline="0" dirty="0">
                <a:solidFill>
                  <a:srgbClr val="000000"/>
                </a:solidFill>
                <a:latin typeface="+mj-lt"/>
                <a:ea typeface="Times New Roman"/>
                <a:cs typeface="Times New Roman"/>
                <a:sym typeface="Times New Roman"/>
              </a:rPr>
              <a:t>Raman spectra during functionalization steps:</a:t>
            </a:r>
          </a:p>
          <a:p>
            <a:pPr marL="514350" marR="0" lvl="0" indent="-514350" algn="l" rtl="0">
              <a:spcBef>
                <a:spcPts val="0"/>
              </a:spcBef>
              <a:spcAft>
                <a:spcPts val="600"/>
              </a:spcAft>
              <a:buClr>
                <a:srgbClr val="000000"/>
              </a:buClr>
              <a:buSzPct val="100000"/>
              <a:buFont typeface="Times New Roman"/>
              <a:buAutoNum type="arabicParenR"/>
            </a:pPr>
            <a:r>
              <a:rPr lang="en-US" sz="2000" b="0" i="0" u="none" strike="noStrike" cap="none" baseline="0" dirty="0">
                <a:solidFill>
                  <a:srgbClr val="000000"/>
                </a:solidFill>
                <a:latin typeface="+mj-lt"/>
                <a:ea typeface="Times New Roman"/>
                <a:cs typeface="Times New Roman"/>
                <a:sym typeface="Times New Roman"/>
              </a:rPr>
              <a:t>D/G ratio increased after </a:t>
            </a:r>
            <a:r>
              <a:rPr lang="en-US" sz="2000" b="0" i="0" u="none" strike="noStrike" cap="none" baseline="0" dirty="0" err="1">
                <a:solidFill>
                  <a:srgbClr val="000000"/>
                </a:solidFill>
                <a:latin typeface="+mj-lt"/>
                <a:ea typeface="Times New Roman"/>
                <a:cs typeface="Times New Roman"/>
                <a:sym typeface="Times New Roman"/>
              </a:rPr>
              <a:t>diazonium</a:t>
            </a:r>
            <a:r>
              <a:rPr lang="en-US" sz="2000" b="0" i="0" u="none" strike="noStrike" cap="none" baseline="0" dirty="0">
                <a:solidFill>
                  <a:srgbClr val="000000"/>
                </a:solidFill>
                <a:latin typeface="+mj-lt"/>
                <a:ea typeface="Times New Roman"/>
                <a:cs typeface="Times New Roman"/>
                <a:sym typeface="Times New Roman"/>
              </a:rPr>
              <a:t> treatment and 2D/G ratio decreased from 1.5 to 0.95</a:t>
            </a:r>
          </a:p>
          <a:p>
            <a:pPr marL="514350" marR="0" lvl="0" indent="-514350" algn="l" rtl="0">
              <a:spcBef>
                <a:spcPts val="0"/>
              </a:spcBef>
              <a:spcAft>
                <a:spcPts val="600"/>
              </a:spcAft>
              <a:buClr>
                <a:srgbClr val="000000"/>
              </a:buClr>
              <a:buSzPct val="100000"/>
              <a:buFont typeface="Times New Roman"/>
              <a:buAutoNum type="arabicParenR"/>
            </a:pPr>
            <a:r>
              <a:rPr lang="en-US" sz="2000" b="0" i="0" u="none" strike="noStrike" cap="none" baseline="0" dirty="0">
                <a:solidFill>
                  <a:srgbClr val="000000"/>
                </a:solidFill>
                <a:latin typeface="+mj-lt"/>
                <a:ea typeface="Times New Roman"/>
                <a:cs typeface="Times New Roman"/>
                <a:sym typeface="Times New Roman"/>
              </a:rPr>
              <a:t>Little change between </a:t>
            </a:r>
            <a:r>
              <a:rPr lang="en-US" sz="2000" b="0" i="0" u="none" strike="noStrike" cap="none" baseline="0" dirty="0" err="1">
                <a:solidFill>
                  <a:srgbClr val="000000"/>
                </a:solidFill>
                <a:latin typeface="+mj-lt"/>
                <a:ea typeface="Times New Roman"/>
                <a:cs typeface="Times New Roman"/>
                <a:sym typeface="Times New Roman"/>
              </a:rPr>
              <a:t>diazonium</a:t>
            </a:r>
            <a:r>
              <a:rPr lang="en-US" sz="2000" b="0" i="0" u="none" strike="noStrike" cap="none" baseline="0" dirty="0">
                <a:solidFill>
                  <a:srgbClr val="000000"/>
                </a:solidFill>
                <a:latin typeface="+mj-lt"/>
                <a:ea typeface="Times New Roman"/>
                <a:cs typeface="Times New Roman"/>
                <a:sym typeface="Times New Roman"/>
              </a:rPr>
              <a:t> treatment and mu protein attachment</a:t>
            </a:r>
          </a:p>
          <a:p>
            <a:pPr marL="0" marR="0" lvl="0" indent="0" algn="l" rtl="0">
              <a:spcBef>
                <a:spcPts val="0"/>
              </a:spcBef>
              <a:spcAft>
                <a:spcPts val="600"/>
              </a:spcAft>
              <a:buSzPct val="25000"/>
              <a:buNone/>
            </a:pPr>
            <a:r>
              <a:rPr lang="en-US" sz="2000" b="0" i="0" u="none" strike="noStrike" cap="none" baseline="0" dirty="0" smtClean="0">
                <a:solidFill>
                  <a:srgbClr val="000000"/>
                </a:solidFill>
                <a:latin typeface="+mj-lt"/>
                <a:ea typeface="Times New Roman"/>
                <a:cs typeface="Times New Roman"/>
                <a:sym typeface="Times New Roman"/>
              </a:rPr>
              <a:t>Upon </a:t>
            </a:r>
            <a:r>
              <a:rPr lang="en-US" sz="2000" b="0" i="0" u="none" strike="noStrike" cap="none" baseline="0" dirty="0">
                <a:solidFill>
                  <a:srgbClr val="000000"/>
                </a:solidFill>
                <a:latin typeface="+mj-lt"/>
                <a:ea typeface="Times New Roman"/>
                <a:cs typeface="Times New Roman"/>
                <a:sym typeface="Times New Roman"/>
              </a:rPr>
              <a:t>exposure to Naltrexone, there were </a:t>
            </a:r>
            <a:r>
              <a:rPr lang="en-US" sz="2000" b="1" i="0" u="none" strike="noStrike" cap="none" baseline="0" dirty="0">
                <a:solidFill>
                  <a:srgbClr val="00A096"/>
                </a:solidFill>
                <a:effectLst>
                  <a:outerShdw blurRad="38100" dist="38100" dir="2700000" algn="tl">
                    <a:srgbClr val="000000">
                      <a:alpha val="43137"/>
                    </a:srgbClr>
                  </a:outerShdw>
                </a:effectLst>
                <a:latin typeface="+mj-lt"/>
                <a:ea typeface="Times New Roman"/>
                <a:cs typeface="Times New Roman"/>
                <a:sym typeface="Times New Roman"/>
              </a:rPr>
              <a:t>significant shifts in the G-peak and 2D peak positions </a:t>
            </a:r>
            <a:r>
              <a:rPr lang="en-US" sz="2000" b="0" i="0" u="none" strike="noStrike" cap="none" baseline="0" dirty="0">
                <a:solidFill>
                  <a:srgbClr val="000000"/>
                </a:solidFill>
                <a:latin typeface="+mj-lt"/>
                <a:ea typeface="Times New Roman"/>
                <a:cs typeface="Times New Roman"/>
                <a:sym typeface="Times New Roman"/>
              </a:rPr>
              <a:t>which were concentration dependent</a:t>
            </a:r>
          </a:p>
        </p:txBody>
      </p:sp>
    </p:spTree>
    <p:extLst>
      <p:ext uri="{BB962C8B-B14F-4D97-AF65-F5344CB8AC3E}">
        <p14:creationId xmlns:p14="http://schemas.microsoft.com/office/powerpoint/2010/main" xmlns="" val="1715322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Chemical Detection Platform: Raman Readout</a:t>
            </a:r>
            <a:endParaRPr lang="en-US" dirty="0"/>
          </a:p>
        </p:txBody>
      </p:sp>
      <p:sp>
        <p:nvSpPr>
          <p:cNvPr id="4" name="Date Placeholder 3"/>
          <p:cNvSpPr>
            <a:spLocks noGrp="1"/>
          </p:cNvSpPr>
          <p:nvPr>
            <p:ph type="dt" sz="half" idx="10"/>
          </p:nvPr>
        </p:nvSpPr>
        <p:spPr/>
        <p:txBody>
          <a:bodyPr/>
          <a:lstStyle/>
          <a:p>
            <a:pPr>
              <a:defRPr/>
            </a:pPr>
            <a:r>
              <a:rPr lang="en-US" dirty="0" smtClean="0"/>
              <a:t>2013</a:t>
            </a:r>
            <a:endParaRPr lang="en-US" dirty="0"/>
          </a:p>
        </p:txBody>
      </p:sp>
      <p:sp>
        <p:nvSpPr>
          <p:cNvPr id="6" name="TextBox 5"/>
          <p:cNvSpPr txBox="1"/>
          <p:nvPr/>
        </p:nvSpPr>
        <p:spPr>
          <a:xfrm>
            <a:off x="7032904" y="6662278"/>
            <a:ext cx="2024593" cy="153888"/>
          </a:xfrm>
          <a:prstGeom prst="rect">
            <a:avLst/>
          </a:prstGeom>
          <a:solidFill>
            <a:schemeClr val="bg1"/>
          </a:solidFill>
        </p:spPr>
        <p:txBody>
          <a:bodyPr wrap="none" lIns="0" tIns="0" rIns="0" bIns="0" rtlCol="0">
            <a:spAutoFit/>
          </a:bodyPr>
          <a:lstStyle/>
          <a:p>
            <a:r>
              <a:rPr lang="en-US" sz="1000" dirty="0" smtClean="0"/>
              <a:t>[1]Lerner et al., </a:t>
            </a:r>
            <a:r>
              <a:rPr lang="en-US" sz="1000" dirty="0" err="1" smtClean="0"/>
              <a:t>Nano</a:t>
            </a:r>
            <a:r>
              <a:rPr lang="en-US" sz="1000" dirty="0" smtClean="0"/>
              <a:t> Letters (2014)</a:t>
            </a:r>
            <a:endParaRPr lang="en-US" sz="1000" dirty="0"/>
          </a:p>
        </p:txBody>
      </p:sp>
      <p:pic>
        <p:nvPicPr>
          <p:cNvPr id="14" name="Shape 104"/>
          <p:cNvPicPr preferRelativeResize="0"/>
          <p:nvPr/>
        </p:nvPicPr>
        <p:blipFill rotWithShape="1">
          <a:blip r:embed="rId2">
            <a:alphaModFix/>
          </a:blip>
          <a:srcRect/>
          <a:stretch/>
        </p:blipFill>
        <p:spPr>
          <a:xfrm>
            <a:off x="106878" y="1508164"/>
            <a:ext cx="5254087" cy="4156357"/>
          </a:xfrm>
          <a:prstGeom prst="rect">
            <a:avLst/>
          </a:prstGeom>
          <a:noFill/>
          <a:ln>
            <a:noFill/>
          </a:ln>
        </p:spPr>
      </p:pic>
      <p:sp>
        <p:nvSpPr>
          <p:cNvPr id="15" name="Shape 105"/>
          <p:cNvSpPr/>
          <p:nvPr/>
        </p:nvSpPr>
        <p:spPr>
          <a:xfrm>
            <a:off x="5450773" y="1306273"/>
            <a:ext cx="3401538" cy="5049993"/>
          </a:xfrm>
          <a:prstGeom prst="rect">
            <a:avLst/>
          </a:prstGeom>
          <a:noFill/>
          <a:ln>
            <a:noFill/>
          </a:ln>
        </p:spPr>
        <p:txBody>
          <a:bodyPr lIns="101600" tIns="50800" rIns="101600" bIns="50800" anchor="ctr" anchorCtr="0">
            <a:noAutofit/>
          </a:bodyPr>
          <a:lstStyle/>
          <a:p>
            <a:pPr marL="514350" marR="0" lvl="0" indent="-514350" algn="l" rtl="0">
              <a:spcBef>
                <a:spcPts val="0"/>
              </a:spcBef>
              <a:spcAft>
                <a:spcPts val="0"/>
              </a:spcAft>
              <a:buClr>
                <a:srgbClr val="FF0000"/>
              </a:buClr>
              <a:buSzPct val="100000"/>
              <a:buFont typeface="Times New Roman"/>
              <a:buAutoNum type="alphaLcParenR"/>
            </a:pPr>
            <a:r>
              <a:rPr lang="en-US" sz="2000" b="1" i="0" u="none" strike="noStrike" cap="none" baseline="0" dirty="0">
                <a:solidFill>
                  <a:srgbClr val="FF0000"/>
                </a:solidFill>
                <a:effectLst>
                  <a:outerShdw blurRad="38100" dist="38100" dir="2700000" algn="tl">
                    <a:srgbClr val="000000">
                      <a:alpha val="43137"/>
                    </a:srgbClr>
                  </a:outerShdw>
                </a:effectLst>
                <a:latin typeface="+mj-lt"/>
                <a:ea typeface="Times New Roman"/>
                <a:cs typeface="Times New Roman"/>
                <a:sym typeface="Times New Roman"/>
              </a:rPr>
              <a:t>Mu-functionalized device showing Raman G peak shift </a:t>
            </a:r>
            <a:r>
              <a:rPr lang="en-US" sz="2000" b="0" i="0" u="none" strike="noStrike" cap="none" baseline="0" dirty="0">
                <a:solidFill>
                  <a:srgbClr val="000000"/>
                </a:solidFill>
                <a:latin typeface="+mj-lt"/>
                <a:ea typeface="Times New Roman"/>
                <a:cs typeface="Times New Roman"/>
                <a:sym typeface="Times New Roman"/>
              </a:rPr>
              <a:t>of ~1.5 cm</a:t>
            </a:r>
            <a:r>
              <a:rPr lang="en-US" sz="2000" b="0" i="0" u="none" strike="noStrike" cap="none" baseline="30000" dirty="0">
                <a:solidFill>
                  <a:srgbClr val="000000"/>
                </a:solidFill>
                <a:latin typeface="+mj-lt"/>
                <a:ea typeface="Times New Roman"/>
                <a:cs typeface="Times New Roman"/>
                <a:sym typeface="Times New Roman"/>
              </a:rPr>
              <a:t>-1</a:t>
            </a:r>
            <a:r>
              <a:rPr lang="en-US" sz="2000" b="0" i="0" u="none" strike="noStrike" cap="none" baseline="0" dirty="0">
                <a:solidFill>
                  <a:srgbClr val="000000"/>
                </a:solidFill>
                <a:latin typeface="+mj-lt"/>
                <a:ea typeface="Times New Roman"/>
                <a:cs typeface="Times New Roman"/>
                <a:sym typeface="Times New Roman"/>
              </a:rPr>
              <a:t> before (green) and after (orange) Naltrexone exposure at 10 µg/</a:t>
            </a:r>
            <a:r>
              <a:rPr lang="en-US" sz="2000" b="0" i="0" u="none" strike="noStrike" cap="none" baseline="0" dirty="0" err="1">
                <a:solidFill>
                  <a:srgbClr val="000000"/>
                </a:solidFill>
                <a:latin typeface="+mj-lt"/>
                <a:ea typeface="Times New Roman"/>
                <a:cs typeface="Times New Roman"/>
                <a:sym typeface="Times New Roman"/>
              </a:rPr>
              <a:t>mL.</a:t>
            </a:r>
            <a:r>
              <a:rPr lang="en-US" sz="2000" b="0" i="0" u="none" strike="noStrike" cap="none" baseline="0" dirty="0">
                <a:solidFill>
                  <a:srgbClr val="000000"/>
                </a:solidFill>
                <a:latin typeface="+mj-lt"/>
                <a:ea typeface="Times New Roman"/>
                <a:cs typeface="Times New Roman"/>
                <a:sym typeface="Times New Roman"/>
              </a:rPr>
              <a:t> </a:t>
            </a:r>
          </a:p>
          <a:p>
            <a:pPr marL="514350" marR="0" lvl="0" indent="-514350" algn="l" rtl="0">
              <a:spcBef>
                <a:spcPts val="0"/>
              </a:spcBef>
              <a:spcAft>
                <a:spcPts val="0"/>
              </a:spcAft>
              <a:buClr>
                <a:srgbClr val="0070C0"/>
              </a:buClr>
              <a:buSzPct val="100000"/>
              <a:buFont typeface="Times New Roman"/>
              <a:buAutoNum type="alphaLcParenR"/>
            </a:pPr>
            <a:r>
              <a:rPr lang="en-US" sz="2000" b="1" i="0" u="none" strike="noStrike" cap="none" baseline="0" dirty="0">
                <a:solidFill>
                  <a:srgbClr val="0070C0"/>
                </a:solidFill>
                <a:effectLst>
                  <a:outerShdw blurRad="38100" dist="38100" dir="2700000" algn="tl">
                    <a:srgbClr val="000000">
                      <a:alpha val="43137"/>
                    </a:srgbClr>
                  </a:outerShdw>
                </a:effectLst>
                <a:latin typeface="+mj-lt"/>
                <a:ea typeface="Times New Roman"/>
                <a:cs typeface="Times New Roman"/>
                <a:sym typeface="Times New Roman"/>
              </a:rPr>
              <a:t>2D peak position shift of ~2 cm</a:t>
            </a:r>
            <a:r>
              <a:rPr lang="en-US" sz="2000" b="1" i="0" u="none" strike="noStrike" cap="none" baseline="30000" dirty="0">
                <a:solidFill>
                  <a:srgbClr val="0070C0"/>
                </a:solidFill>
                <a:effectLst>
                  <a:outerShdw blurRad="38100" dist="38100" dir="2700000" algn="tl">
                    <a:srgbClr val="000000">
                      <a:alpha val="43137"/>
                    </a:srgbClr>
                  </a:outerShdw>
                </a:effectLst>
                <a:latin typeface="+mj-lt"/>
                <a:ea typeface="Times New Roman"/>
                <a:cs typeface="Times New Roman"/>
                <a:sym typeface="Times New Roman"/>
              </a:rPr>
              <a:t>-1 </a:t>
            </a:r>
            <a:r>
              <a:rPr lang="en-US" sz="2000" b="0" i="0" u="none" strike="noStrike" cap="none" baseline="0" dirty="0">
                <a:solidFill>
                  <a:srgbClr val="000000"/>
                </a:solidFill>
                <a:latin typeface="+mj-lt"/>
                <a:ea typeface="Times New Roman"/>
                <a:cs typeface="Times New Roman"/>
                <a:sym typeface="Times New Roman"/>
              </a:rPr>
              <a:t>for same device</a:t>
            </a:r>
          </a:p>
          <a:p>
            <a:pPr marL="514350" marR="0" lvl="0" indent="-514350" algn="l" rtl="0">
              <a:spcBef>
                <a:spcPts val="0"/>
              </a:spcBef>
              <a:spcAft>
                <a:spcPts val="0"/>
              </a:spcAft>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For device exposed to pure buffer, G peak does not appreciably shift</a:t>
            </a:r>
          </a:p>
          <a:p>
            <a:pPr marL="514350" marR="0" lvl="0" indent="-514350" algn="l" rtl="0">
              <a:spcBef>
                <a:spcPts val="0"/>
              </a:spcBef>
              <a:spcAft>
                <a:spcPts val="0"/>
              </a:spcAft>
              <a:buClr>
                <a:srgbClr val="000000"/>
              </a:buClr>
              <a:buSzPct val="100000"/>
              <a:buFont typeface="Times New Roman"/>
              <a:buAutoNum type="alphaLcParenR"/>
            </a:pPr>
            <a:r>
              <a:rPr lang="en-US" sz="2000" b="0" i="0" u="none" strike="noStrike" cap="none" baseline="0" dirty="0">
                <a:solidFill>
                  <a:srgbClr val="000000"/>
                </a:solidFill>
                <a:latin typeface="+mj-lt"/>
                <a:ea typeface="Times New Roman"/>
                <a:cs typeface="Times New Roman"/>
                <a:sym typeface="Times New Roman"/>
              </a:rPr>
              <a:t>2D peak position is only slightly affected by buffer exposure, shifting only 0.5 cm</a:t>
            </a:r>
            <a:r>
              <a:rPr lang="en-US" sz="2000" b="0" i="0" u="none" strike="noStrike" cap="none" baseline="30000" dirty="0">
                <a:solidFill>
                  <a:srgbClr val="000000"/>
                </a:solidFill>
                <a:latin typeface="+mj-lt"/>
                <a:ea typeface="Times New Roman"/>
                <a:cs typeface="Times New Roman"/>
                <a:sym typeface="Times New Roman"/>
              </a:rPr>
              <a:t>-1</a:t>
            </a:r>
            <a:r>
              <a:rPr lang="en-US" sz="2000" b="0" i="0" u="none" strike="noStrike" cap="none" baseline="0" dirty="0">
                <a:solidFill>
                  <a:srgbClr val="000000"/>
                </a:solidFill>
                <a:latin typeface="+mj-lt"/>
                <a:ea typeface="Times New Roman"/>
                <a:cs typeface="Times New Roman"/>
                <a:sym typeface="Times New Roman"/>
              </a:rPr>
              <a:t> for this device.</a:t>
            </a:r>
          </a:p>
        </p:txBody>
      </p:sp>
    </p:spTree>
    <p:extLst>
      <p:ext uri="{BB962C8B-B14F-4D97-AF65-F5344CB8AC3E}">
        <p14:creationId xmlns:p14="http://schemas.microsoft.com/office/powerpoint/2010/main" xmlns="" val="3252661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Conclusions</a:t>
            </a:r>
            <a:endParaRPr lang="en-US" dirty="0"/>
          </a:p>
        </p:txBody>
      </p:sp>
      <p:pic>
        <p:nvPicPr>
          <p:cNvPr id="10" name="Content Placeholder 3"/>
          <p:cNvPicPr>
            <a:picLocks noGrp="1" noChangeAspect="1"/>
          </p:cNvPicPr>
          <p:nvPr>
            <p:ph idx="1"/>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25469"/>
          <a:stretch/>
        </p:blipFill>
        <p:spPr>
          <a:xfrm>
            <a:off x="4198938" y="1341912"/>
            <a:ext cx="4389438" cy="1751136"/>
          </a:xfrm>
        </p:spPr>
      </p:pic>
      <p:sp>
        <p:nvSpPr>
          <p:cNvPr id="11" name="Content Placeholder 2"/>
          <p:cNvSpPr txBox="1">
            <a:spLocks/>
          </p:cNvSpPr>
          <p:nvPr/>
        </p:nvSpPr>
        <p:spPr bwMode="auto">
          <a:xfrm>
            <a:off x="484642" y="1905000"/>
            <a:ext cx="3636096"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marL="228600" indent="-228600">
              <a:lnSpc>
                <a:spcPct val="90000"/>
              </a:lnSpc>
              <a:spcBef>
                <a:spcPts val="600"/>
              </a:spcBef>
              <a:buSzPct val="91000"/>
              <a:buFont typeface="Lucida Grande"/>
              <a:buChar char="▼"/>
              <a:defRPr sz="2800">
                <a:solidFill>
                  <a:srgbClr val="002F5F"/>
                </a:solidFill>
                <a:latin typeface="Arial Narrow" pitchFamily="34" charset="0"/>
                <a:ea typeface="MS PGothic" pitchFamily="34" charset="-128"/>
              </a:defRPr>
            </a:lvl1pPr>
            <a:lvl2pPr marL="685800" indent="-228600">
              <a:lnSpc>
                <a:spcPct val="95000"/>
              </a:lnSpc>
              <a:spcBef>
                <a:spcPts val="500"/>
              </a:spcBef>
              <a:buClr>
                <a:srgbClr val="002F5F"/>
              </a:buClr>
              <a:buFont typeface="Wingdings" pitchFamily="2" charset="2"/>
              <a:buChar char="§"/>
              <a:defRPr sz="2400">
                <a:solidFill>
                  <a:schemeClr val="tx1"/>
                </a:solidFill>
                <a:latin typeface="Arial Narrow" pitchFamily="34" charset="0"/>
                <a:ea typeface="MS PGothic" pitchFamily="34" charset="-128"/>
              </a:defRPr>
            </a:lvl2pPr>
            <a:lvl3pPr marL="1143000" indent="-228600">
              <a:lnSpc>
                <a:spcPct val="95000"/>
              </a:lnSpc>
              <a:spcBef>
                <a:spcPts val="400"/>
              </a:spcBef>
              <a:buClr>
                <a:srgbClr val="002F5F"/>
              </a:buClr>
              <a:buFont typeface="Lucida Grande"/>
              <a:buChar char="−"/>
              <a:defRPr sz="2400">
                <a:solidFill>
                  <a:schemeClr val="tx1"/>
                </a:solidFill>
                <a:latin typeface="Arial Narrow" pitchFamily="34" charset="0"/>
                <a:ea typeface="MS PGothic" pitchFamily="34" charset="-128"/>
              </a:defRPr>
            </a:lvl3pPr>
            <a:lvl4pPr marL="1600200" indent="-228600">
              <a:lnSpc>
                <a:spcPct val="95000"/>
              </a:lnSpc>
              <a:spcBef>
                <a:spcPts val="400"/>
              </a:spcBef>
              <a:buClr>
                <a:srgbClr val="002F5F"/>
              </a:buClr>
              <a:buFont typeface="Lucida Grande"/>
              <a:buChar char="−"/>
              <a:defRPr sz="2400">
                <a:solidFill>
                  <a:schemeClr val="tx1"/>
                </a:solidFill>
                <a:latin typeface="Arial Narrow" pitchFamily="34" charset="0"/>
                <a:ea typeface="MS PGothic" pitchFamily="34" charset="-128"/>
              </a:defRPr>
            </a:lvl4pPr>
            <a:lvl5pPr marL="2057400" indent="-228600">
              <a:lnSpc>
                <a:spcPct val="95000"/>
              </a:lnSpc>
              <a:spcBef>
                <a:spcPts val="400"/>
              </a:spcBef>
              <a:buClr>
                <a:srgbClr val="002F5F"/>
              </a:buClr>
              <a:buFont typeface="Lucida Grande"/>
              <a:buChar char="−"/>
              <a:defRPr sz="2400">
                <a:solidFill>
                  <a:schemeClr val="tx1"/>
                </a:solidFill>
                <a:latin typeface="Arial Narrow" pitchFamily="34" charset="0"/>
                <a:ea typeface="MS PGothic" pitchFamily="34" charset="-128"/>
              </a:defRPr>
            </a:lvl5pPr>
            <a:lvl6pPr marL="25146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MS PGothic" pitchFamily="34" charset="-128"/>
              </a:defRPr>
            </a:lvl6pPr>
            <a:lvl7pPr marL="29718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MS PGothic" pitchFamily="34" charset="-128"/>
              </a:defRPr>
            </a:lvl7pPr>
            <a:lvl8pPr marL="34290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MS PGothic" pitchFamily="34" charset="-128"/>
              </a:defRPr>
            </a:lvl8pPr>
            <a:lvl9pPr marL="38862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MS PGothic" pitchFamily="34" charset="-128"/>
              </a:defRPr>
            </a:lvl9pPr>
          </a:lstStyle>
          <a:p>
            <a:pPr eaLnBrk="1" hangingPunct="1">
              <a:spcBef>
                <a:spcPts val="1000"/>
              </a:spcBef>
              <a:buSzTx/>
              <a:buFont typeface="Arial" pitchFamily="34" charset="0"/>
              <a:buChar char="•"/>
            </a:pPr>
            <a:r>
              <a:rPr lang="en-US" altLang="en-US" sz="2000" dirty="0">
                <a:solidFill>
                  <a:schemeClr val="tx1"/>
                </a:solidFill>
              </a:rPr>
              <a:t>Many publications cite contamination as an issue in production of lithographically defined graphene devices</a:t>
            </a:r>
          </a:p>
          <a:p>
            <a:pPr eaLnBrk="1" hangingPunct="1">
              <a:spcBef>
                <a:spcPts val="1000"/>
              </a:spcBef>
              <a:buSzTx/>
              <a:buFont typeface="Arial" pitchFamily="34" charset="0"/>
              <a:buChar char="•"/>
            </a:pPr>
            <a:r>
              <a:rPr lang="en-US" altLang="en-US" sz="2000" dirty="0" smtClean="0">
                <a:solidFill>
                  <a:schemeClr val="tx1"/>
                </a:solidFill>
              </a:rPr>
              <a:t>Performance of complex device architectures suffer</a:t>
            </a:r>
            <a:endParaRPr lang="en-US" altLang="en-US" sz="2000" dirty="0">
              <a:solidFill>
                <a:schemeClr val="tx1"/>
              </a:solidFill>
            </a:endParaRPr>
          </a:p>
          <a:p>
            <a:pPr eaLnBrk="1" hangingPunct="1">
              <a:spcBef>
                <a:spcPts val="1000"/>
              </a:spcBef>
              <a:buSzTx/>
              <a:buFont typeface="Arial" pitchFamily="34" charset="0"/>
              <a:buChar char="•"/>
            </a:pPr>
            <a:r>
              <a:rPr lang="en-US" altLang="en-US" sz="2000" dirty="0" smtClean="0">
                <a:solidFill>
                  <a:schemeClr val="tx1"/>
                </a:solidFill>
              </a:rPr>
              <a:t>Better understanding of the contamination mechanism and alternative </a:t>
            </a:r>
            <a:r>
              <a:rPr lang="en-US" altLang="en-US" sz="2000" dirty="0">
                <a:solidFill>
                  <a:schemeClr val="tx1"/>
                </a:solidFill>
              </a:rPr>
              <a:t>fabrication </a:t>
            </a:r>
            <a:r>
              <a:rPr lang="en-US" altLang="en-US" sz="2000" dirty="0" smtClean="0">
                <a:solidFill>
                  <a:schemeClr val="tx1"/>
                </a:solidFill>
              </a:rPr>
              <a:t>procedures are needed to have graphene devices realize their ultimate potential. </a:t>
            </a:r>
            <a:endParaRPr lang="en-US" altLang="en-US" sz="2000" dirty="0">
              <a:solidFill>
                <a:schemeClr val="tx1"/>
              </a:solidFill>
            </a:endParaRPr>
          </a:p>
        </p:txBody>
      </p:sp>
      <p:pic>
        <p:nvPicPr>
          <p:cNvPr id="12" name="Picture 2" descr="http://nanolab.usc.edu/assets/001/87052.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94997" y="2759900"/>
            <a:ext cx="47625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Shape 99"/>
          <p:cNvPicPr preferRelativeResize="0"/>
          <p:nvPr/>
        </p:nvPicPr>
        <p:blipFill rotWithShape="1">
          <a:blip r:embed="rId4" cstate="print">
            <a:alphaModFix/>
          </a:blip>
          <a:srcRect/>
          <a:stretch/>
        </p:blipFill>
        <p:spPr>
          <a:xfrm>
            <a:off x="5308271" y="4678877"/>
            <a:ext cx="2938650" cy="1874169"/>
          </a:xfrm>
          <a:prstGeom prst="rect">
            <a:avLst/>
          </a:prstGeom>
          <a:noFill/>
          <a:ln>
            <a:noFill/>
          </a:ln>
        </p:spPr>
      </p:pic>
      <p:sp>
        <p:nvSpPr>
          <p:cNvPr id="9" name="TextBox 8"/>
          <p:cNvSpPr txBox="1"/>
          <p:nvPr/>
        </p:nvSpPr>
        <p:spPr>
          <a:xfrm>
            <a:off x="4455959" y="4263737"/>
            <a:ext cx="1926810" cy="153888"/>
          </a:xfrm>
          <a:prstGeom prst="rect">
            <a:avLst/>
          </a:prstGeom>
          <a:solidFill>
            <a:schemeClr val="bg1"/>
          </a:solidFill>
        </p:spPr>
        <p:txBody>
          <a:bodyPr wrap="none" lIns="0" tIns="0" rIns="0" bIns="0" rtlCol="0">
            <a:spAutoFit/>
          </a:bodyPr>
          <a:lstStyle/>
          <a:p>
            <a:r>
              <a:rPr lang="en-US" sz="1000" dirty="0" err="1" smtClean="0"/>
              <a:t>Badmaev</a:t>
            </a:r>
            <a:r>
              <a:rPr lang="en-US" sz="1000" dirty="0" smtClean="0"/>
              <a:t> et al., ACS </a:t>
            </a:r>
            <a:r>
              <a:rPr lang="en-US" sz="1000" dirty="0" err="1" smtClean="0"/>
              <a:t>Nano</a:t>
            </a:r>
            <a:r>
              <a:rPr lang="en-US" sz="1000" dirty="0" smtClean="0"/>
              <a:t> (2012)</a:t>
            </a:r>
            <a:endParaRPr lang="en-US" sz="1000" dirty="0"/>
          </a:p>
        </p:txBody>
      </p:sp>
    </p:spTree>
    <p:extLst>
      <p:ext uri="{BB962C8B-B14F-4D97-AF65-F5344CB8AC3E}">
        <p14:creationId xmlns:p14="http://schemas.microsoft.com/office/powerpoint/2010/main" xmlns="" val="3736914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Prof. Charlie Johnson</a:t>
            </a:r>
          </a:p>
          <a:p>
            <a:r>
              <a:rPr lang="en-US" dirty="0" smtClean="0"/>
              <a:t>Prof. </a:t>
            </a:r>
            <a:r>
              <a:rPr lang="en-US" dirty="0" err="1" smtClean="0"/>
              <a:t>Renyu</a:t>
            </a:r>
            <a:r>
              <a:rPr lang="en-US" dirty="0" smtClean="0"/>
              <a:t> Liu</a:t>
            </a:r>
          </a:p>
          <a:p>
            <a:r>
              <a:rPr lang="en-US" dirty="0" smtClean="0"/>
              <a:t>Prof. Jeff </a:t>
            </a:r>
            <a:r>
              <a:rPr lang="en-US" dirty="0" err="1" smtClean="0"/>
              <a:t>Saven</a:t>
            </a:r>
            <a:endParaRPr lang="en-US" dirty="0" smtClean="0"/>
          </a:p>
          <a:p>
            <a:r>
              <a:rPr lang="en-US" dirty="0" smtClean="0"/>
              <a:t>Dr. Gang </a:t>
            </a:r>
            <a:r>
              <a:rPr lang="en-US" dirty="0" err="1" smtClean="0"/>
              <a:t>Hee</a:t>
            </a:r>
            <a:r>
              <a:rPr lang="en-US" dirty="0" smtClean="0"/>
              <a:t> Han</a:t>
            </a:r>
          </a:p>
          <a:p>
            <a:r>
              <a:rPr lang="en-US" dirty="0" smtClean="0"/>
              <a:t>Dr. Brett Goldsmith</a:t>
            </a:r>
            <a:endParaRPr lang="en-US" dirty="0"/>
          </a:p>
        </p:txBody>
      </p:sp>
      <p:sp>
        <p:nvSpPr>
          <p:cNvPr id="7" name="Content Placeholder 2"/>
          <p:cNvSpPr txBox="1">
            <a:spLocks/>
          </p:cNvSpPr>
          <p:nvPr/>
        </p:nvSpPr>
        <p:spPr bwMode="auto">
          <a:xfrm>
            <a:off x="4374067" y="1393371"/>
            <a:ext cx="4445116" cy="5029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400050" indent="-400050" algn="l" defTabSz="457200" rtl="0" eaLnBrk="1" fontAlgn="base" hangingPunct="1">
              <a:lnSpc>
                <a:spcPct val="90000"/>
              </a:lnSpc>
              <a:spcBef>
                <a:spcPts val="600"/>
              </a:spcBef>
              <a:spcAft>
                <a:spcPct val="0"/>
              </a:spcAft>
              <a:buSzPct val="91000"/>
              <a:buFont typeface="Lucida Grande"/>
              <a:buChar char="▼"/>
              <a:defRPr sz="2800">
                <a:solidFill>
                  <a:srgbClr val="002F5F"/>
                </a:solidFill>
                <a:latin typeface="+mn-lt"/>
                <a:ea typeface="MS PGothic" pitchFamily="34" charset="-128"/>
                <a:cs typeface="ＭＳ Ｐゴシック"/>
              </a:defRPr>
            </a:lvl1pPr>
            <a:lvl2pPr marL="695325" indent="-293688" algn="l" defTabSz="457200" rtl="0" eaLnBrk="1" fontAlgn="base" hangingPunct="1">
              <a:lnSpc>
                <a:spcPct val="95000"/>
              </a:lnSpc>
              <a:spcBef>
                <a:spcPts val="500"/>
              </a:spcBef>
              <a:spcAft>
                <a:spcPct val="0"/>
              </a:spcAft>
              <a:buClr>
                <a:srgbClr val="002F5F"/>
              </a:buClr>
              <a:buFont typeface="Wingdings" pitchFamily="2" charset="2"/>
              <a:buChar char="§"/>
              <a:defRPr sz="2400">
                <a:solidFill>
                  <a:schemeClr val="tx1"/>
                </a:solidFill>
                <a:latin typeface="+mn-lt"/>
                <a:ea typeface="MS PGothic" pitchFamily="34" charset="-128"/>
                <a:cs typeface="ＭＳ Ｐゴシック"/>
              </a:defRPr>
            </a:lvl2pPr>
            <a:lvl3pPr marL="1000125" indent="-295275"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3pPr>
            <a:lvl4pPr marL="1601788"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4pPr>
            <a:lvl5pPr marL="2057400" indent="-228600" algn="l" defTabSz="457200" rtl="0" eaLnBrk="1" fontAlgn="base" hangingPunct="1">
              <a:lnSpc>
                <a:spcPct val="95000"/>
              </a:lnSpc>
              <a:spcBef>
                <a:spcPts val="400"/>
              </a:spcBef>
              <a:spcAft>
                <a:spcPct val="0"/>
              </a:spcAft>
              <a:buClr>
                <a:srgbClr val="002F5F"/>
              </a:buClr>
              <a:buFont typeface="Lucida Grande"/>
              <a:buChar char="−"/>
              <a:defRPr sz="2400">
                <a:solidFill>
                  <a:schemeClr val="tx1"/>
                </a:solidFill>
                <a:latin typeface="+mn-lt"/>
                <a:ea typeface="MS PGothic" pitchFamily="34" charset="-128"/>
                <a:cs typeface="ＭＳ Ｐゴシック"/>
              </a:defRPr>
            </a:lvl5pPr>
            <a:lvl6pPr marL="25146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eaLnBrk="1" fontAlgn="base" hangingPunct="1">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r>
              <a:rPr lang="en-US" kern="0" dirty="0" smtClean="0"/>
              <a:t>Dr. John </a:t>
            </a:r>
            <a:r>
              <a:rPr lang="en-US" kern="0" dirty="0" err="1" smtClean="0"/>
              <a:t>Rockway</a:t>
            </a:r>
            <a:endParaRPr lang="en-US" kern="0" dirty="0" smtClean="0"/>
          </a:p>
          <a:p>
            <a:r>
              <a:rPr lang="en-US" kern="0" dirty="0" smtClean="0"/>
              <a:t>Dr. Israel Perez</a:t>
            </a:r>
          </a:p>
          <a:p>
            <a:endParaRPr lang="en-US" kern="0" dirty="0"/>
          </a:p>
          <a:p>
            <a:r>
              <a:rPr lang="en-US" kern="0" dirty="0" smtClean="0"/>
              <a:t>Materials Science 2014 Organizing Committee</a:t>
            </a:r>
            <a:endParaRPr lang="en-US" kern="0" dirty="0"/>
          </a:p>
        </p:txBody>
      </p:sp>
      <p:pic>
        <p:nvPicPr>
          <p:cNvPr id="8" name="Picture 11" descr="http://www.admissionassurance.com/blog/wp-content/uploads/2011/05/UPenn-Admissions-Interview.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4528" y="4487812"/>
            <a:ext cx="1808163"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00733" y="4174637"/>
            <a:ext cx="3113450" cy="6018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653" y="4832648"/>
            <a:ext cx="2484973" cy="740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descr="SMART logo - SMART - Science, Mathematics &amp; Research for Transformation - Part of the National Defense Education Program"/>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29159" y="3866312"/>
            <a:ext cx="1409700" cy="1181101"/>
          </a:xfrm>
          <a:prstGeom prst="rect">
            <a:avLst/>
          </a:prstGeom>
          <a:noFill/>
        </p:spPr>
      </p:pic>
      <p:sp>
        <p:nvSpPr>
          <p:cNvPr id="12" name="TextBox 11"/>
          <p:cNvSpPr txBox="1"/>
          <p:nvPr/>
        </p:nvSpPr>
        <p:spPr>
          <a:xfrm>
            <a:off x="2156977" y="5893634"/>
            <a:ext cx="4007187" cy="430887"/>
          </a:xfrm>
          <a:prstGeom prst="rect">
            <a:avLst/>
          </a:prstGeom>
          <a:noFill/>
        </p:spPr>
        <p:txBody>
          <a:bodyPr wrap="none" rtlCol="0">
            <a:spAutoFit/>
          </a:bodyPr>
          <a:lstStyle/>
          <a:p>
            <a:r>
              <a:rPr lang="en-US" sz="2200" b="1" dirty="0" smtClean="0">
                <a:solidFill>
                  <a:schemeClr val="tx1">
                    <a:lumMod val="50000"/>
                  </a:schemeClr>
                </a:solidFill>
                <a:effectLst>
                  <a:outerShdw blurRad="38100" dist="38100" dir="2700000" algn="tl">
                    <a:srgbClr val="000000">
                      <a:alpha val="43137"/>
                    </a:srgbClr>
                  </a:outerShdw>
                </a:effectLst>
              </a:rPr>
              <a:t>Thank you for your attention!</a:t>
            </a:r>
            <a:endParaRPr lang="en-US" sz="2200" b="1" dirty="0">
              <a:solidFill>
                <a:schemeClr val="tx1">
                  <a:lumMod val="50000"/>
                </a:schemeClr>
              </a:solidFill>
              <a:effectLst>
                <a:outerShdw blurRad="38100" dist="38100" dir="2700000" algn="tl">
                  <a:srgbClr val="000000">
                    <a:alpha val="43137"/>
                  </a:srgbClr>
                </a:outerShdw>
              </a:effectLst>
            </a:endParaRPr>
          </a:p>
        </p:txBody>
      </p:sp>
      <p:pic>
        <p:nvPicPr>
          <p:cNvPr id="1026" name="Picture 2" descr="http://www.pacific-science.com/ad7/sites/default/files/MIL_US_ONR_Logo_lg.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57935" y="4929777"/>
            <a:ext cx="1952147" cy="8785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84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00063" y="428625"/>
            <a:ext cx="8186737" cy="1143000"/>
          </a:xfrm>
        </p:spPr>
        <p:txBody>
          <a:bodyPr/>
          <a:lstStyle/>
          <a:p>
            <a:r>
              <a:rPr lang="en-US" sz="3600"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228600" y="1714500"/>
            <a:ext cx="8763000" cy="4381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sz="2800" dirty="0" smtClean="0">
                <a:effectLst>
                  <a:outerShdw blurRad="38100" dist="38100" dir="2700000" algn="tl">
                    <a:srgbClr val="000000">
                      <a:alpha val="43137"/>
                    </a:srgbClr>
                  </a:outerShdw>
                </a:effectLst>
                <a:latin typeface="Georgia" pitchFamily="18" charset="0"/>
                <a:hlinkClick r:id="rId2"/>
              </a:rPr>
              <a:t>http</a:t>
            </a:r>
            <a:r>
              <a:rPr lang="en-US" sz="2800" dirty="0">
                <a:effectLst>
                  <a:outerShdw blurRad="38100" dist="38100" dir="2700000" algn="tl">
                    <a:srgbClr val="000000">
                      <a:alpha val="43137"/>
                    </a:srgbClr>
                  </a:outerShdw>
                </a:effectLst>
                <a:latin typeface="Georgia" pitchFamily="18" charset="0"/>
                <a:hlinkClick r:id="rId2"/>
              </a:rPr>
              <a:t>://materialsscience.conferenceseries.com</a:t>
            </a:r>
            <a:r>
              <a:rPr lang="en-US" sz="2800" dirty="0" smtClean="0">
                <a:effectLst>
                  <a:outerShdw blurRad="38100" dist="38100" dir="2700000" algn="tl">
                    <a:srgbClr val="000000">
                      <a:alpha val="43137"/>
                    </a:srgbClr>
                  </a:outerShdw>
                </a:effectLst>
                <a:latin typeface="Georgia" pitchFamily="18" charset="0"/>
                <a:hlinkClick r:id="rId2"/>
              </a:rPr>
              <a:t>/</a:t>
            </a:r>
            <a:endParaRPr lang="en-US" sz="2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Contact </a:t>
            </a:r>
            <a:r>
              <a:rPr lang="en-US" sz="1800" dirty="0">
                <a:effectLst>
                  <a:outerShdw blurRad="38100" dist="38100" dir="2700000" algn="tl">
                    <a:srgbClr val="000000">
                      <a:alpha val="43137"/>
                    </a:srgbClr>
                  </a:outerShdw>
                </a:effectLst>
                <a:latin typeface="Georgia" pitchFamily="18" charset="0"/>
              </a:rPr>
              <a:t>us at</a:t>
            </a: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3"/>
              </a:rPr>
              <a:t>materialsscience.conference@omicsgroup.us</a:t>
            </a:r>
            <a:endParaRPr lang="en-US" sz="2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4"/>
              </a:rPr>
              <a:t>materialsscience@omicsgroup.com</a:t>
            </a:r>
            <a:endParaRPr lang="en-US" sz="2800" dirty="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dirty="0" smtClean="0">
              <a:effectLst>
                <a:outerShdw blurRad="38100" dist="38100" dir="2700000" algn="tl">
                  <a:srgbClr val="000000">
                    <a:alpha val="43137"/>
                  </a:srgbClr>
                </a:outerShdw>
              </a:effectLst>
            </a:endParaRPr>
          </a:p>
          <a:p>
            <a:pPr algn="just">
              <a:buFont typeface="Arial" charset="0"/>
              <a:buNone/>
              <a:defRPr/>
            </a:pPr>
            <a:endParaRPr lang="en-US" dirty="0">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9750"/>
            <a:ext cx="7772400" cy="1314450"/>
          </a:xfrm>
        </p:spPr>
        <p:txBody>
          <a:bodyPr/>
          <a:lstStyle/>
          <a:p>
            <a:r>
              <a:rPr lang="en-US" altLang="en-US" sz="2800" dirty="0">
                <a:solidFill>
                  <a:srgbClr val="002060"/>
                </a:solidFill>
                <a:cs typeface="Arial" charset="0"/>
              </a:rPr>
              <a:t>Scalable </a:t>
            </a:r>
            <a:r>
              <a:rPr lang="en-US" altLang="en-US" sz="2800" dirty="0" smtClean="0">
                <a:solidFill>
                  <a:srgbClr val="002060"/>
                </a:solidFill>
                <a:cs typeface="Arial" charset="0"/>
              </a:rPr>
              <a:t>Production </a:t>
            </a:r>
            <a:r>
              <a:rPr lang="en-US" altLang="en-US" sz="2800" dirty="0">
                <a:solidFill>
                  <a:srgbClr val="002060"/>
                </a:solidFill>
                <a:cs typeface="Arial" charset="0"/>
              </a:rPr>
              <a:t>of </a:t>
            </a:r>
            <a:r>
              <a:rPr lang="en-US" altLang="en-US" sz="2800" dirty="0" smtClean="0">
                <a:solidFill>
                  <a:srgbClr val="002060"/>
                </a:solidFill>
                <a:cs typeface="Arial" charset="0"/>
              </a:rPr>
              <a:t>Highly Sensitive </a:t>
            </a:r>
            <a:r>
              <a:rPr lang="en-US" altLang="en-US" sz="2800" dirty="0" err="1" smtClean="0">
                <a:solidFill>
                  <a:srgbClr val="002060"/>
                </a:solidFill>
                <a:cs typeface="Arial" charset="0"/>
              </a:rPr>
              <a:t>Nanosensors</a:t>
            </a:r>
            <a:r>
              <a:rPr lang="en-US" altLang="en-US" sz="2800" dirty="0" smtClean="0">
                <a:solidFill>
                  <a:srgbClr val="002060"/>
                </a:solidFill>
                <a:cs typeface="Arial" charset="0"/>
              </a:rPr>
              <a:t> Based </a:t>
            </a:r>
            <a:r>
              <a:rPr lang="en-US" altLang="en-US" sz="2800" dirty="0">
                <a:solidFill>
                  <a:srgbClr val="002060"/>
                </a:solidFill>
                <a:cs typeface="Arial" charset="0"/>
              </a:rPr>
              <a:t>on </a:t>
            </a:r>
            <a:r>
              <a:rPr lang="en-US" altLang="en-US" sz="2800" dirty="0" smtClean="0">
                <a:solidFill>
                  <a:srgbClr val="002060"/>
                </a:solidFill>
                <a:cs typeface="Arial" charset="0"/>
              </a:rPr>
              <a:t>Graphene Functionalized </a:t>
            </a:r>
            <a:r>
              <a:rPr lang="en-US" altLang="en-US" sz="2800" dirty="0">
                <a:solidFill>
                  <a:srgbClr val="002060"/>
                </a:solidFill>
                <a:cs typeface="Arial" charset="0"/>
              </a:rPr>
              <a:t>with a </a:t>
            </a:r>
            <a:r>
              <a:rPr lang="en-US" altLang="en-US" sz="2800" dirty="0" smtClean="0">
                <a:solidFill>
                  <a:srgbClr val="002060"/>
                </a:solidFill>
                <a:cs typeface="Arial" charset="0"/>
              </a:rPr>
              <a:t>Designed </a:t>
            </a:r>
            <a:r>
              <a:rPr lang="en-US" altLang="en-US" sz="2800" dirty="0">
                <a:solidFill>
                  <a:srgbClr val="002060"/>
                </a:solidFill>
                <a:cs typeface="Arial" charset="0"/>
              </a:rPr>
              <a:t>G </a:t>
            </a:r>
            <a:r>
              <a:rPr lang="en-US" altLang="en-US" sz="2800" dirty="0" smtClean="0">
                <a:solidFill>
                  <a:srgbClr val="002060"/>
                </a:solidFill>
                <a:cs typeface="Arial" charset="0"/>
              </a:rPr>
              <a:t>Protein-Coupled Receptor</a:t>
            </a:r>
            <a:endParaRPr lang="en-US" sz="2800" dirty="0">
              <a:solidFill>
                <a:srgbClr val="002060"/>
              </a:solidFill>
            </a:endParaRPr>
          </a:p>
        </p:txBody>
      </p:sp>
      <p:sp>
        <p:nvSpPr>
          <p:cNvPr id="3" name="Subtitle 2"/>
          <p:cNvSpPr>
            <a:spLocks noGrp="1"/>
          </p:cNvSpPr>
          <p:nvPr>
            <p:ph type="subTitle" idx="1"/>
          </p:nvPr>
        </p:nvSpPr>
        <p:spPr/>
        <p:txBody>
          <a:bodyPr/>
          <a:lstStyle/>
          <a:p>
            <a:r>
              <a:rPr lang="en-US" dirty="0" smtClean="0"/>
              <a:t>Dr. Mitchell Lerner</a:t>
            </a:r>
          </a:p>
          <a:p>
            <a:r>
              <a:rPr lang="en-US" dirty="0" smtClean="0"/>
              <a:t>SPAWAR Systems Center Pacific – US Navy</a:t>
            </a:r>
          </a:p>
          <a:p>
            <a:r>
              <a:rPr lang="en-US" dirty="0" smtClean="0"/>
              <a:t>Materials Science 2014</a:t>
            </a:r>
          </a:p>
          <a:p>
            <a:r>
              <a:rPr lang="en-US" dirty="0" smtClean="0"/>
              <a:t>San Antonio, TX</a:t>
            </a:r>
          </a:p>
          <a:p>
            <a:r>
              <a:rPr lang="en-US" dirty="0" smtClean="0"/>
              <a:t>Email: mitchell.lerner@navy.mil</a:t>
            </a:r>
            <a:endParaRPr lang="en-US" dirty="0"/>
          </a:p>
        </p:txBody>
      </p:sp>
    </p:spTree>
    <p:extLst>
      <p:ext uri="{BB962C8B-B14F-4D97-AF65-F5344CB8AC3E}">
        <p14:creationId xmlns:p14="http://schemas.microsoft.com/office/powerpoint/2010/main" xmlns="" val="1112726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3"/>
          <p:cNvSpPr txBox="1">
            <a:spLocks noChangeArrowheads="1"/>
          </p:cNvSpPr>
          <p:nvPr/>
        </p:nvSpPr>
        <p:spPr bwMode="auto">
          <a:xfrm>
            <a:off x="7226300" y="5691188"/>
            <a:ext cx="1830388"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Font typeface="Lucida Grande"/>
              <a:buNone/>
              <a:defRPr/>
            </a:pPr>
            <a:r>
              <a:rPr lang="en-US" altLang="en-US" sz="1600" kern="0" dirty="0" smtClean="0"/>
              <a:t>Basic research publications by China outnumber US 3:2 </a:t>
            </a:r>
          </a:p>
        </p:txBody>
      </p:sp>
      <p:sp>
        <p:nvSpPr>
          <p:cNvPr id="8194" name="Title 1"/>
          <p:cNvSpPr>
            <a:spLocks noGrp="1"/>
          </p:cNvSpPr>
          <p:nvPr>
            <p:ph type="title"/>
          </p:nvPr>
        </p:nvSpPr>
        <p:spPr/>
        <p:txBody>
          <a:bodyPr/>
          <a:lstStyle/>
          <a:p>
            <a:r>
              <a:rPr lang="en-US" altLang="en-US" smtClean="0"/>
              <a:t>Motivation</a:t>
            </a:r>
          </a:p>
        </p:txBody>
      </p:sp>
      <p:sp>
        <p:nvSpPr>
          <p:cNvPr id="8195" name="Content Placeholder 2"/>
          <p:cNvSpPr>
            <a:spLocks noGrp="1"/>
          </p:cNvSpPr>
          <p:nvPr>
            <p:ph idx="1"/>
          </p:nvPr>
        </p:nvSpPr>
        <p:spPr>
          <a:xfrm>
            <a:off x="457200" y="1295400"/>
            <a:ext cx="8229600" cy="452438"/>
          </a:xfrm>
        </p:spPr>
        <p:txBody>
          <a:bodyPr/>
          <a:lstStyle/>
          <a:p>
            <a:pPr marL="0" indent="0">
              <a:buFont typeface="Lucida Grande"/>
              <a:buNone/>
            </a:pPr>
            <a:r>
              <a:rPr lang="en-US" altLang="en-US" smtClean="0"/>
              <a:t>Nanomaterials research is attracting international attention:</a:t>
            </a:r>
          </a:p>
        </p:txBody>
      </p:sp>
      <p:sp>
        <p:nvSpPr>
          <p:cNvPr id="7" name="Content Placeholder 2"/>
          <p:cNvSpPr txBox="1">
            <a:spLocks/>
          </p:cNvSpPr>
          <p:nvPr/>
        </p:nvSpPr>
        <p:spPr bwMode="auto">
          <a:xfrm>
            <a:off x="5778500" y="2198688"/>
            <a:ext cx="3519488"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Font typeface="Lucida Grande"/>
              <a:buNone/>
              <a:defRPr/>
            </a:pPr>
            <a:r>
              <a:rPr lang="en-US" altLang="en-US" sz="1600" kern="0" dirty="0" smtClean="0"/>
              <a:t>Initiating biggest research initiative ever to increase graphene IP stake (12%)</a:t>
            </a:r>
          </a:p>
          <a:p>
            <a:pPr marL="0" indent="0">
              <a:buFont typeface="Lucida Grande"/>
              <a:buNone/>
              <a:defRPr/>
            </a:pPr>
            <a:r>
              <a:rPr lang="en-US" altLang="en-US" sz="1600" kern="0" dirty="0" smtClean="0">
                <a:sym typeface="Wingdings" panose="05000000000000000000" pitchFamily="2" charset="2"/>
              </a:rPr>
              <a:t> </a:t>
            </a:r>
            <a:r>
              <a:rPr lang="en-US" altLang="en-US" sz="1600" b="1" kern="0" dirty="0" smtClean="0">
                <a:solidFill>
                  <a:srgbClr val="FF0000"/>
                </a:solidFill>
              </a:rPr>
              <a:t>€1B ($1.38B) over 10 years</a:t>
            </a:r>
          </a:p>
        </p:txBody>
      </p:sp>
      <p:pic>
        <p:nvPicPr>
          <p:cNvPr id="8198" name="Picture 5"/>
          <p:cNvPicPr>
            <a:picLocks noChangeAspect="1"/>
          </p:cNvPicPr>
          <p:nvPr/>
        </p:nvPicPr>
        <p:blipFill rotWithShape="1">
          <a:blip r:embed="rId2" cstate="print">
            <a:clrChange>
              <a:clrFrom>
                <a:srgbClr val="EAEAEA"/>
              </a:clrFrom>
              <a:clrTo>
                <a:srgbClr val="EAEAEA">
                  <a:alpha val="0"/>
                </a:srgbClr>
              </a:clrTo>
            </a:clrChange>
            <a:extLst>
              <a:ext uri="{28A0092B-C50C-407E-A947-70E740481C1C}">
                <a14:useLocalDpi xmlns:a14="http://schemas.microsoft.com/office/drawing/2010/main" xmlns="" val="0"/>
              </a:ext>
            </a:extLst>
          </a:blip>
          <a:srcRect l="42119" t="54490" r="28335" b="16296"/>
          <a:stretch/>
        </p:blipFill>
        <p:spPr bwMode="auto">
          <a:xfrm>
            <a:off x="3517105" y="1905000"/>
            <a:ext cx="2245519"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bwMode="auto">
          <a:xfrm>
            <a:off x="914400" y="1787525"/>
            <a:ext cx="987425"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600" u="sng" kern="0" dirty="0" smtClean="0"/>
              <a:t>US </a:t>
            </a:r>
            <a:r>
              <a:rPr lang="en-US" altLang="en-US" sz="1600" u="sng" kern="0" dirty="0" err="1" smtClean="0"/>
              <a:t>DoD</a:t>
            </a:r>
            <a:endParaRPr lang="en-US" altLang="en-US" sz="1600" u="sng" kern="0" dirty="0" smtClean="0"/>
          </a:p>
        </p:txBody>
      </p:sp>
      <p:sp>
        <p:nvSpPr>
          <p:cNvPr id="11" name="Content Placeholder 2"/>
          <p:cNvSpPr txBox="1">
            <a:spLocks/>
          </p:cNvSpPr>
          <p:nvPr/>
        </p:nvSpPr>
        <p:spPr bwMode="auto">
          <a:xfrm>
            <a:off x="6097588" y="1905000"/>
            <a:ext cx="25908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600" u="sng" kern="0" dirty="0" smtClean="0"/>
              <a:t>Europe – Graphene Flagship</a:t>
            </a:r>
          </a:p>
        </p:txBody>
      </p:sp>
      <p:grpSp>
        <p:nvGrpSpPr>
          <p:cNvPr id="8201" name="Group 45"/>
          <p:cNvGrpSpPr>
            <a:grpSpLocks/>
          </p:cNvGrpSpPr>
          <p:nvPr/>
        </p:nvGrpSpPr>
        <p:grpSpPr bwMode="auto">
          <a:xfrm>
            <a:off x="4364038" y="4697413"/>
            <a:ext cx="3419475" cy="1898650"/>
            <a:chOff x="6041147" y="4731454"/>
            <a:chExt cx="3419701" cy="1897946"/>
          </a:xfrm>
        </p:grpSpPr>
        <p:pic>
          <p:nvPicPr>
            <p:cNvPr id="8220" name="Picture 14"/>
            <p:cNvPicPr>
              <a:picLocks noChangeAspect="1"/>
            </p:cNvPicPr>
            <p:nvPr/>
          </p:nvPicPr>
          <p:blipFill>
            <a:blip r:embed="rId3" cstate="print">
              <a:extLst>
                <a:ext uri="{28A0092B-C50C-407E-A947-70E740481C1C}">
                  <a14:useLocalDpi xmlns:a14="http://schemas.microsoft.com/office/drawing/2010/main" xmlns="" val="0"/>
                </a:ext>
              </a:extLst>
            </a:blip>
            <a:srcRect l="51353" t="16296" r="17500" b="31853"/>
            <a:stretch>
              <a:fillRect/>
            </a:stretch>
          </p:blipFill>
          <p:spPr bwMode="auto">
            <a:xfrm>
              <a:off x="6813946" y="4794571"/>
              <a:ext cx="1935501" cy="181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Donut 25"/>
            <p:cNvSpPr/>
            <p:nvPr/>
          </p:nvSpPr>
          <p:spPr>
            <a:xfrm>
              <a:off x="6923855" y="4820321"/>
              <a:ext cx="1820982" cy="1809079"/>
            </a:xfrm>
            <a:prstGeom prst="donut">
              <a:avLst>
                <a:gd name="adj" fmla="val 121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0" name="Content Placeholder 2"/>
            <p:cNvSpPr txBox="1">
              <a:spLocks/>
            </p:cNvSpPr>
            <p:nvPr/>
          </p:nvSpPr>
          <p:spPr bwMode="auto">
            <a:xfrm>
              <a:off x="7214387" y="5978766"/>
              <a:ext cx="857307"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WIPO</a:t>
              </a:r>
            </a:p>
          </p:txBody>
        </p:sp>
        <p:sp>
          <p:nvSpPr>
            <p:cNvPr id="31" name="Content Placeholder 2"/>
            <p:cNvSpPr txBox="1">
              <a:spLocks/>
            </p:cNvSpPr>
            <p:nvPr/>
          </p:nvSpPr>
          <p:spPr bwMode="auto">
            <a:xfrm>
              <a:off x="7733534" y="5558234"/>
              <a:ext cx="858894"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China</a:t>
              </a:r>
            </a:p>
          </p:txBody>
        </p:sp>
        <p:sp>
          <p:nvSpPr>
            <p:cNvPr id="32" name="Content Placeholder 2"/>
            <p:cNvSpPr txBox="1">
              <a:spLocks/>
            </p:cNvSpPr>
            <p:nvPr/>
          </p:nvSpPr>
          <p:spPr bwMode="auto">
            <a:xfrm>
              <a:off x="6982596" y="5661384"/>
              <a:ext cx="857307"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Korea</a:t>
              </a:r>
            </a:p>
          </p:txBody>
        </p:sp>
        <p:sp>
          <p:nvSpPr>
            <p:cNvPr id="33" name="Content Placeholder 2"/>
            <p:cNvSpPr txBox="1">
              <a:spLocks/>
            </p:cNvSpPr>
            <p:nvPr/>
          </p:nvSpPr>
          <p:spPr bwMode="auto">
            <a:xfrm>
              <a:off x="7169934" y="5359871"/>
              <a:ext cx="542961"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USA</a:t>
              </a:r>
            </a:p>
          </p:txBody>
        </p:sp>
        <p:sp>
          <p:nvSpPr>
            <p:cNvPr id="34" name="Content Placeholder 2"/>
            <p:cNvSpPr txBox="1">
              <a:spLocks/>
            </p:cNvSpPr>
            <p:nvPr/>
          </p:nvSpPr>
          <p:spPr bwMode="auto">
            <a:xfrm>
              <a:off x="6942907" y="4950448"/>
              <a:ext cx="858894"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tx1"/>
                  </a:solidFill>
                </a:rPr>
                <a:t>Japan</a:t>
              </a:r>
            </a:p>
          </p:txBody>
        </p:sp>
        <p:sp>
          <p:nvSpPr>
            <p:cNvPr id="35" name="Content Placeholder 2"/>
            <p:cNvSpPr txBox="1">
              <a:spLocks/>
            </p:cNvSpPr>
            <p:nvPr/>
          </p:nvSpPr>
          <p:spPr bwMode="auto">
            <a:xfrm>
              <a:off x="7241376" y="4885384"/>
              <a:ext cx="857307"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tx1"/>
                  </a:solidFill>
                </a:rPr>
                <a:t>EPO</a:t>
              </a:r>
            </a:p>
          </p:txBody>
        </p:sp>
        <p:sp>
          <p:nvSpPr>
            <p:cNvPr id="36" name="Content Placeholder 2"/>
            <p:cNvSpPr txBox="1">
              <a:spLocks/>
            </p:cNvSpPr>
            <p:nvPr/>
          </p:nvSpPr>
          <p:spPr bwMode="auto">
            <a:xfrm>
              <a:off x="7593825" y="4912362"/>
              <a:ext cx="857307" cy="345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tx1"/>
                  </a:solidFill>
                </a:rPr>
                <a:t>Other</a:t>
              </a:r>
            </a:p>
          </p:txBody>
        </p:sp>
        <p:sp>
          <p:nvSpPr>
            <p:cNvPr id="37" name="Content Placeholder 2"/>
            <p:cNvSpPr txBox="1">
              <a:spLocks/>
            </p:cNvSpPr>
            <p:nvPr/>
          </p:nvSpPr>
          <p:spPr bwMode="auto">
            <a:xfrm>
              <a:off x="6041147" y="4731454"/>
              <a:ext cx="3419701" cy="215820"/>
            </a:xfrm>
            <a:prstGeom prst="rect">
              <a:avLst/>
            </a:prstGeom>
            <a:solidFill>
              <a:schemeClr val="bg1"/>
            </a:solidFill>
            <a:ln>
              <a:noFill/>
            </a:ln>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tx1"/>
                  </a:solidFill>
                </a:rPr>
                <a:t>Earliest priority filing date 2010 or later</a:t>
              </a:r>
            </a:p>
          </p:txBody>
        </p:sp>
        <p:cxnSp>
          <p:nvCxnSpPr>
            <p:cNvPr id="39" name="Straight Arrow Connector 38"/>
            <p:cNvCxnSpPr/>
            <p:nvPr/>
          </p:nvCxnSpPr>
          <p:spPr>
            <a:xfrm>
              <a:off x="7573185" y="5104378"/>
              <a:ext cx="61917" cy="1507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727183" y="5058358"/>
              <a:ext cx="0" cy="1237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787512" y="5105965"/>
              <a:ext cx="100019" cy="761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202"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304" t="14394" r="6994" b="13779"/>
          <a:stretch/>
        </p:blipFill>
        <p:spPr bwMode="auto">
          <a:xfrm>
            <a:off x="2816225" y="3151188"/>
            <a:ext cx="4051300"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grpSp>
        <p:nvGrpSpPr>
          <p:cNvPr id="8203" name="Group 50"/>
          <p:cNvGrpSpPr>
            <a:grpSpLocks/>
          </p:cNvGrpSpPr>
          <p:nvPr/>
        </p:nvGrpSpPr>
        <p:grpSpPr bwMode="auto">
          <a:xfrm>
            <a:off x="2517775" y="4694238"/>
            <a:ext cx="2446338" cy="1901825"/>
            <a:chOff x="3425895" y="4694123"/>
            <a:chExt cx="2445147" cy="1901470"/>
          </a:xfrm>
        </p:grpSpPr>
        <p:pic>
          <p:nvPicPr>
            <p:cNvPr id="8210" name="Picture 12"/>
            <p:cNvPicPr>
              <a:picLocks noChangeAspect="1"/>
            </p:cNvPicPr>
            <p:nvPr/>
          </p:nvPicPr>
          <p:blipFill>
            <a:blip r:embed="rId5" cstate="print">
              <a:extLst>
                <a:ext uri="{28A0092B-C50C-407E-A947-70E740481C1C}">
                  <a14:useLocalDpi xmlns:a14="http://schemas.microsoft.com/office/drawing/2010/main" xmlns="" val="0"/>
                </a:ext>
              </a:extLst>
            </a:blip>
            <a:srcRect l="18750" t="16296" r="49849" b="31853"/>
            <a:stretch>
              <a:fillRect/>
            </a:stretch>
          </p:blipFill>
          <p:spPr bwMode="auto">
            <a:xfrm>
              <a:off x="3665050" y="4757035"/>
              <a:ext cx="1951332" cy="181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2"/>
            <p:cNvSpPr txBox="1">
              <a:spLocks/>
            </p:cNvSpPr>
            <p:nvPr/>
          </p:nvSpPr>
          <p:spPr bwMode="auto">
            <a:xfrm>
              <a:off x="4614354" y="5317894"/>
              <a:ext cx="542661"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USA</a:t>
              </a:r>
            </a:p>
          </p:txBody>
        </p:sp>
        <p:sp>
          <p:nvSpPr>
            <p:cNvPr id="17" name="Content Placeholder 2"/>
            <p:cNvSpPr txBox="1">
              <a:spLocks/>
            </p:cNvSpPr>
            <p:nvPr/>
          </p:nvSpPr>
          <p:spPr bwMode="auto">
            <a:xfrm>
              <a:off x="4579446" y="5846433"/>
              <a:ext cx="858419"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WIPO</a:t>
              </a:r>
            </a:p>
          </p:txBody>
        </p:sp>
        <p:sp>
          <p:nvSpPr>
            <p:cNvPr id="18" name="Content Placeholder 2"/>
            <p:cNvSpPr txBox="1">
              <a:spLocks/>
            </p:cNvSpPr>
            <p:nvPr/>
          </p:nvSpPr>
          <p:spPr bwMode="auto">
            <a:xfrm>
              <a:off x="4201805" y="6089275"/>
              <a:ext cx="858419"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Japan</a:t>
              </a:r>
            </a:p>
          </p:txBody>
        </p:sp>
        <p:sp>
          <p:nvSpPr>
            <p:cNvPr id="19" name="Content Placeholder 2"/>
            <p:cNvSpPr txBox="1">
              <a:spLocks/>
            </p:cNvSpPr>
            <p:nvPr/>
          </p:nvSpPr>
          <p:spPr bwMode="auto">
            <a:xfrm>
              <a:off x="3871766" y="5949601"/>
              <a:ext cx="858419"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China</a:t>
              </a:r>
            </a:p>
          </p:txBody>
        </p:sp>
        <p:sp>
          <p:nvSpPr>
            <p:cNvPr id="20" name="Content Placeholder 2"/>
            <p:cNvSpPr txBox="1">
              <a:spLocks/>
            </p:cNvSpPr>
            <p:nvPr/>
          </p:nvSpPr>
          <p:spPr bwMode="auto">
            <a:xfrm>
              <a:off x="3746414" y="5648032"/>
              <a:ext cx="858420"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Korea</a:t>
              </a:r>
            </a:p>
          </p:txBody>
        </p:sp>
        <p:sp>
          <p:nvSpPr>
            <p:cNvPr id="21" name="Content Placeholder 2"/>
            <p:cNvSpPr txBox="1">
              <a:spLocks/>
            </p:cNvSpPr>
            <p:nvPr/>
          </p:nvSpPr>
          <p:spPr bwMode="auto">
            <a:xfrm>
              <a:off x="3724200" y="5394079"/>
              <a:ext cx="858420"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EPO</a:t>
              </a:r>
            </a:p>
          </p:txBody>
        </p:sp>
        <p:sp>
          <p:nvSpPr>
            <p:cNvPr id="22" name="Content Placeholder 2"/>
            <p:cNvSpPr txBox="1">
              <a:spLocks/>
            </p:cNvSpPr>
            <p:nvPr/>
          </p:nvSpPr>
          <p:spPr bwMode="auto">
            <a:xfrm>
              <a:off x="3995531" y="5144889"/>
              <a:ext cx="858419" cy="34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bg1"/>
                  </a:solidFill>
                </a:rPr>
                <a:t>Other</a:t>
              </a:r>
            </a:p>
          </p:txBody>
        </p:sp>
        <p:sp>
          <p:nvSpPr>
            <p:cNvPr id="24" name="Donut 23"/>
            <p:cNvSpPr/>
            <p:nvPr/>
          </p:nvSpPr>
          <p:spPr>
            <a:xfrm>
              <a:off x="3703573" y="4786181"/>
              <a:ext cx="1819976" cy="1809412"/>
            </a:xfrm>
            <a:prstGeom prst="donut">
              <a:avLst>
                <a:gd name="adj" fmla="val 121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 name="Content Placeholder 2"/>
            <p:cNvSpPr txBox="1">
              <a:spLocks/>
            </p:cNvSpPr>
            <p:nvPr/>
          </p:nvSpPr>
          <p:spPr bwMode="auto">
            <a:xfrm>
              <a:off x="3425895" y="4694123"/>
              <a:ext cx="2445147" cy="215860"/>
            </a:xfrm>
            <a:prstGeom prst="rect">
              <a:avLst/>
            </a:prstGeom>
            <a:solidFill>
              <a:schemeClr val="bg1"/>
            </a:solidFill>
            <a:ln>
              <a:noFill/>
            </a:ln>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200" kern="0" dirty="0" smtClean="0">
                  <a:solidFill>
                    <a:schemeClr val="tx1"/>
                  </a:solidFill>
                </a:rPr>
                <a:t>Earliest priority filing date 2009 or earlier </a:t>
              </a:r>
            </a:p>
          </p:txBody>
        </p:sp>
      </p:grpSp>
      <p:sp>
        <p:nvSpPr>
          <p:cNvPr id="6" name="Rectangle 3"/>
          <p:cNvSpPr txBox="1">
            <a:spLocks noChangeArrowheads="1"/>
          </p:cNvSpPr>
          <p:nvPr/>
        </p:nvSpPr>
        <p:spPr bwMode="auto">
          <a:xfrm>
            <a:off x="80963" y="2057400"/>
            <a:ext cx="28908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Font typeface="Lucida Grande"/>
              <a:buNone/>
              <a:defRPr/>
            </a:pPr>
            <a:r>
              <a:rPr lang="en-US" altLang="en-US" sz="1600" kern="0" dirty="0" smtClean="0"/>
              <a:t>Totals $15M/year, graphene research is near 1% of </a:t>
            </a:r>
            <a:r>
              <a:rPr lang="en-US" altLang="en-US" sz="1600" kern="0" dirty="0" err="1" smtClean="0"/>
              <a:t>DoD</a:t>
            </a:r>
            <a:r>
              <a:rPr lang="en-US" altLang="en-US" sz="1600" kern="0" dirty="0" smtClean="0"/>
              <a:t> annual basic research budget</a:t>
            </a:r>
          </a:p>
          <a:p>
            <a:pPr marL="457200" lvl="1">
              <a:buFont typeface="Arial" panose="020B0604020202020204" pitchFamily="34" charset="0"/>
              <a:buChar char="•"/>
              <a:defRPr/>
            </a:pPr>
            <a:r>
              <a:rPr lang="en-US" altLang="en-US" sz="1200" kern="0" dirty="0" smtClean="0"/>
              <a:t>DARPA CERA Program, $30M</a:t>
            </a:r>
          </a:p>
          <a:p>
            <a:pPr marL="457200" lvl="1">
              <a:buFont typeface="Arial" panose="020B0604020202020204" pitchFamily="34" charset="0"/>
              <a:buChar char="•"/>
              <a:defRPr/>
            </a:pPr>
            <a:r>
              <a:rPr lang="en-US" altLang="en-US" sz="1200" kern="0" dirty="0" smtClean="0"/>
              <a:t>2 Air Force MURIs, $15M</a:t>
            </a:r>
          </a:p>
          <a:p>
            <a:pPr marL="457200" lvl="1">
              <a:buFont typeface="Arial" panose="020B0604020202020204" pitchFamily="34" charset="0"/>
              <a:buChar char="•"/>
              <a:defRPr/>
            </a:pPr>
            <a:r>
              <a:rPr lang="en-US" altLang="en-US" sz="1200" kern="0" dirty="0" smtClean="0"/>
              <a:t>3 Navy MURIs, $22M</a:t>
            </a:r>
            <a:endParaRPr lang="en-US" altLang="en-US" sz="1200" kern="0" dirty="0"/>
          </a:p>
          <a:p>
            <a:pPr marL="457200" lvl="1">
              <a:buFont typeface="Arial" panose="020B0604020202020204" pitchFamily="34" charset="0"/>
              <a:buChar char="•"/>
              <a:defRPr/>
            </a:pPr>
            <a:r>
              <a:rPr lang="en-US" altLang="en-US" sz="1200" kern="0" dirty="0" smtClean="0"/>
              <a:t>Army MURI, $8M</a:t>
            </a:r>
          </a:p>
          <a:p>
            <a:pPr marL="0" indent="0">
              <a:buFont typeface="Lucida Grande"/>
              <a:buNone/>
              <a:defRPr/>
            </a:pPr>
            <a:r>
              <a:rPr lang="en-US" altLang="en-US" sz="1600" kern="0" dirty="0" smtClean="0"/>
              <a:t>US holds 40% of graphene-related patents, trailing Asia (45%)</a:t>
            </a:r>
          </a:p>
          <a:p>
            <a:pPr marL="0" indent="0">
              <a:buFont typeface="Lucida Grande"/>
              <a:buNone/>
              <a:defRPr/>
            </a:pPr>
            <a:endParaRPr lang="en-US" altLang="en-US" sz="1600" kern="0" dirty="0"/>
          </a:p>
          <a:p>
            <a:pPr marL="0" indent="0">
              <a:spcBef>
                <a:spcPts val="0"/>
              </a:spcBef>
              <a:buFont typeface="Lucida Grande"/>
              <a:buNone/>
              <a:defRPr/>
            </a:pPr>
            <a:r>
              <a:rPr lang="en-US" altLang="en-US" sz="1600" kern="0" dirty="0" smtClean="0"/>
              <a:t>Patent landscape is rapidly </a:t>
            </a:r>
          </a:p>
          <a:p>
            <a:pPr marL="0" indent="0">
              <a:spcBef>
                <a:spcPts val="0"/>
              </a:spcBef>
              <a:buFont typeface="Lucida Grande"/>
              <a:buNone/>
              <a:defRPr/>
            </a:pPr>
            <a:r>
              <a:rPr lang="en-US" altLang="en-US" sz="1600" kern="0" dirty="0" smtClean="0"/>
              <a:t>shifting towards Asia</a:t>
            </a:r>
          </a:p>
        </p:txBody>
      </p:sp>
      <p:sp>
        <p:nvSpPr>
          <p:cNvPr id="53" name="Content Placeholder 2"/>
          <p:cNvSpPr txBox="1">
            <a:spLocks/>
          </p:cNvSpPr>
          <p:nvPr/>
        </p:nvSpPr>
        <p:spPr bwMode="auto">
          <a:xfrm>
            <a:off x="6629400" y="3968750"/>
            <a:ext cx="25908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lgn="ctr">
              <a:buFont typeface="Lucida Grande"/>
              <a:buNone/>
              <a:defRPr/>
            </a:pPr>
            <a:r>
              <a:rPr lang="en-US" altLang="en-US" sz="1600" u="sng" kern="0" dirty="0" smtClean="0"/>
              <a:t>Asia</a:t>
            </a:r>
          </a:p>
        </p:txBody>
      </p:sp>
      <p:sp>
        <p:nvSpPr>
          <p:cNvPr id="8208" name="TextBox 55"/>
          <p:cNvSpPr txBox="1">
            <a:spLocks noChangeArrowheads="1"/>
          </p:cNvSpPr>
          <p:nvPr/>
        </p:nvSpPr>
        <p:spPr bwMode="auto">
          <a:xfrm>
            <a:off x="2801938" y="3956050"/>
            <a:ext cx="1063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600"/>
              </a:spcBef>
              <a:buSzPct val="91000"/>
              <a:buFont typeface="Lucida Grande"/>
              <a:buChar char="▼"/>
              <a:defRPr sz="2800">
                <a:solidFill>
                  <a:srgbClr val="002F5F"/>
                </a:solidFill>
                <a:latin typeface="Arial Narrow" pitchFamily="34" charset="0"/>
                <a:ea typeface="ＭＳ Ｐゴシック" pitchFamily="34" charset="-128"/>
              </a:defRPr>
            </a:lvl1pPr>
            <a:lvl2pPr marL="742950" indent="-285750">
              <a:lnSpc>
                <a:spcPct val="95000"/>
              </a:lnSpc>
              <a:spcBef>
                <a:spcPts val="500"/>
              </a:spcBef>
              <a:buClr>
                <a:srgbClr val="002F5F"/>
              </a:buClr>
              <a:buFont typeface="Wingdings" pitchFamily="2" charset="2"/>
              <a:buChar char="§"/>
              <a:defRPr sz="2400">
                <a:solidFill>
                  <a:schemeClr val="tx1"/>
                </a:solidFill>
                <a:latin typeface="Arial Narrow" pitchFamily="34" charset="0"/>
                <a:ea typeface="ＭＳ Ｐゴシック" pitchFamily="34" charset="-128"/>
              </a:defRPr>
            </a:lvl2pPr>
            <a:lvl3pPr marL="11430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3pPr>
            <a:lvl4pPr marL="16002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4pPr>
            <a:lvl5pPr marL="20574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5pPr>
            <a:lvl6pPr marL="25146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6pPr>
            <a:lvl7pPr marL="29718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7pPr>
            <a:lvl8pPr marL="34290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8pPr>
            <a:lvl9pPr marL="38862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9pPr>
          </a:lstStyle>
          <a:p>
            <a:pPr>
              <a:lnSpc>
                <a:spcPct val="100000"/>
              </a:lnSpc>
              <a:spcBef>
                <a:spcPct val="0"/>
              </a:spcBef>
              <a:buSzTx/>
              <a:buFontTx/>
              <a:buNone/>
            </a:pPr>
            <a:r>
              <a:rPr lang="en-US" altLang="en-US" sz="1200">
                <a:solidFill>
                  <a:schemeClr val="tx1"/>
                </a:solidFill>
                <a:latin typeface="Arial" pitchFamily="34" charset="0"/>
              </a:rPr>
              <a:t>Graphene publications in 2010</a:t>
            </a:r>
          </a:p>
        </p:txBody>
      </p:sp>
      <p:sp>
        <p:nvSpPr>
          <p:cNvPr id="52" name="Rectangle 3"/>
          <p:cNvSpPr txBox="1">
            <a:spLocks noChangeArrowheads="1"/>
          </p:cNvSpPr>
          <p:nvPr/>
        </p:nvSpPr>
        <p:spPr bwMode="auto">
          <a:xfrm>
            <a:off x="6867525" y="4192588"/>
            <a:ext cx="2276475" cy="29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spcBef>
                <a:spcPts val="0"/>
              </a:spcBef>
              <a:buFont typeface="Lucida Grande"/>
              <a:buNone/>
              <a:defRPr/>
            </a:pPr>
            <a:r>
              <a:rPr lang="en-US" altLang="en-US" sz="1600" kern="0" dirty="0" smtClean="0"/>
              <a:t>China and Korea are rapidly becoming the pacesetters in </a:t>
            </a:r>
          </a:p>
          <a:p>
            <a:pPr marL="365760" indent="0">
              <a:spcBef>
                <a:spcPts val="0"/>
              </a:spcBef>
              <a:buFont typeface="Lucida Grande"/>
              <a:buNone/>
              <a:defRPr/>
            </a:pPr>
            <a:r>
              <a:rPr lang="en-US" altLang="en-US" sz="1600" kern="0" dirty="0" smtClean="0"/>
              <a:t>terms of graphene manufacturing, packaging and integration.</a:t>
            </a:r>
          </a:p>
        </p:txBody>
      </p:sp>
    </p:spTree>
    <p:extLst>
      <p:ext uri="{BB962C8B-B14F-4D97-AF65-F5344CB8AC3E}">
        <p14:creationId xmlns:p14="http://schemas.microsoft.com/office/powerpoint/2010/main" xmlns="" val="3257772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0304" t="29649" r="3379" b="11000"/>
          <a:stretch/>
        </p:blipFill>
        <p:spPr bwMode="auto">
          <a:xfrm>
            <a:off x="3880567" y="2412992"/>
            <a:ext cx="5036408" cy="24479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194" name="Title 1"/>
          <p:cNvSpPr>
            <a:spLocks noGrp="1"/>
          </p:cNvSpPr>
          <p:nvPr>
            <p:ph type="title"/>
          </p:nvPr>
        </p:nvSpPr>
        <p:spPr/>
        <p:txBody>
          <a:bodyPr/>
          <a:lstStyle/>
          <a:p>
            <a:r>
              <a:rPr lang="en-US" altLang="en-US" smtClean="0"/>
              <a:t>Motivation</a:t>
            </a:r>
          </a:p>
        </p:txBody>
      </p:sp>
      <p:sp>
        <p:nvSpPr>
          <p:cNvPr id="8195" name="Content Placeholder 2"/>
          <p:cNvSpPr>
            <a:spLocks noGrp="1"/>
          </p:cNvSpPr>
          <p:nvPr>
            <p:ph idx="1"/>
          </p:nvPr>
        </p:nvSpPr>
        <p:spPr>
          <a:xfrm>
            <a:off x="457200" y="1295400"/>
            <a:ext cx="8229600" cy="452438"/>
          </a:xfrm>
        </p:spPr>
        <p:txBody>
          <a:bodyPr/>
          <a:lstStyle/>
          <a:p>
            <a:pPr marL="0" indent="0">
              <a:buFont typeface="Lucida Grande"/>
              <a:buNone/>
            </a:pPr>
            <a:r>
              <a:rPr lang="en-US" altLang="en-US" dirty="0" smtClean="0"/>
              <a:t>Are we maximizing our return on investment?</a:t>
            </a:r>
          </a:p>
        </p:txBody>
      </p:sp>
      <p:sp>
        <p:nvSpPr>
          <p:cNvPr id="6" name="Rectangle 3"/>
          <p:cNvSpPr txBox="1">
            <a:spLocks noChangeArrowheads="1"/>
          </p:cNvSpPr>
          <p:nvPr/>
        </p:nvSpPr>
        <p:spPr bwMode="auto">
          <a:xfrm>
            <a:off x="45339" y="2057400"/>
            <a:ext cx="273583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panose="020B0604020202020204" pitchFamily="34" charset="0"/>
              <a:buChar char="•"/>
              <a:defRPr/>
            </a:pPr>
            <a:r>
              <a:rPr lang="en-US" altLang="en-US" sz="2000" b="1" kern="0" dirty="0" smtClean="0">
                <a:solidFill>
                  <a:srgbClr val="FF0000"/>
                </a:solidFill>
                <a:effectLst>
                  <a:outerShdw blurRad="38100" dist="38100" dir="2700000" algn="tl">
                    <a:srgbClr val="000000">
                      <a:alpha val="43137"/>
                    </a:srgbClr>
                  </a:outerShdw>
                </a:effectLst>
              </a:rPr>
              <a:t>Devices fall short of theoretical performance limits </a:t>
            </a:r>
            <a:r>
              <a:rPr lang="en-US" altLang="en-US" sz="2000" kern="0" dirty="0" smtClean="0"/>
              <a:t>because of contamination issues</a:t>
            </a:r>
          </a:p>
          <a:p>
            <a:pPr>
              <a:buFont typeface="Arial" panose="020B0604020202020204" pitchFamily="34" charset="0"/>
              <a:buChar char="•"/>
              <a:defRPr/>
            </a:pPr>
            <a:r>
              <a:rPr lang="en-US" altLang="en-US" sz="2000" kern="0" dirty="0" smtClean="0"/>
              <a:t>There exists variation across a single sample and batch to batch variation</a:t>
            </a:r>
          </a:p>
          <a:p>
            <a:pPr>
              <a:buFont typeface="Arial" panose="020B0604020202020204" pitchFamily="34" charset="0"/>
              <a:buChar char="•"/>
              <a:defRPr/>
            </a:pPr>
            <a:r>
              <a:rPr lang="en-US" altLang="en-US" sz="2000" kern="0" dirty="0" smtClean="0"/>
              <a:t>Reproducibility and reliability are necessary for viable manufacturing process</a:t>
            </a:r>
          </a:p>
          <a:p>
            <a:pPr marL="0" indent="0">
              <a:buFont typeface="Lucida Grande"/>
              <a:buNone/>
              <a:defRPr/>
            </a:pPr>
            <a:endParaRPr lang="en-US" altLang="en-US" sz="2000" kern="0" dirty="0"/>
          </a:p>
          <a:p>
            <a:pPr marL="0" indent="0">
              <a:buFont typeface="Lucida Grande"/>
              <a:buNone/>
              <a:defRPr/>
            </a:pPr>
            <a:endParaRPr lang="en-US" altLang="en-US" sz="2000" kern="0" dirty="0" smtClean="0"/>
          </a:p>
        </p:txBody>
      </p:sp>
      <p:sp>
        <p:nvSpPr>
          <p:cNvPr id="8209" name="Rectangle 3"/>
          <p:cNvSpPr>
            <a:spLocks noChangeArrowheads="1"/>
          </p:cNvSpPr>
          <p:nvPr/>
        </p:nvSpPr>
        <p:spPr bwMode="auto">
          <a:xfrm>
            <a:off x="4435428" y="2224092"/>
            <a:ext cx="283820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600"/>
              </a:spcBef>
              <a:buSzPct val="91000"/>
              <a:buFont typeface="Lucida Grande"/>
              <a:buChar char="▼"/>
              <a:defRPr sz="2800">
                <a:solidFill>
                  <a:srgbClr val="002F5F"/>
                </a:solidFill>
                <a:latin typeface="Arial Narrow" pitchFamily="34" charset="0"/>
                <a:ea typeface="ＭＳ Ｐゴシック" pitchFamily="34" charset="-128"/>
              </a:defRPr>
            </a:lvl1pPr>
            <a:lvl2pPr marL="742950" indent="-285750">
              <a:lnSpc>
                <a:spcPct val="95000"/>
              </a:lnSpc>
              <a:spcBef>
                <a:spcPts val="500"/>
              </a:spcBef>
              <a:buClr>
                <a:srgbClr val="002F5F"/>
              </a:buClr>
              <a:buFont typeface="Wingdings" pitchFamily="2" charset="2"/>
              <a:buChar char="§"/>
              <a:defRPr sz="2400">
                <a:solidFill>
                  <a:schemeClr val="tx1"/>
                </a:solidFill>
                <a:latin typeface="Arial Narrow" pitchFamily="34" charset="0"/>
                <a:ea typeface="ＭＳ Ｐゴシック" pitchFamily="34" charset="-128"/>
              </a:defRPr>
            </a:lvl2pPr>
            <a:lvl3pPr marL="11430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3pPr>
            <a:lvl4pPr marL="16002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4pPr>
            <a:lvl5pPr marL="20574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5pPr>
            <a:lvl6pPr marL="25146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6pPr>
            <a:lvl7pPr marL="29718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7pPr>
            <a:lvl8pPr marL="34290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8pPr>
            <a:lvl9pPr marL="38862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9pPr>
          </a:lstStyle>
          <a:p>
            <a:pPr eaLnBrk="1" hangingPunct="1">
              <a:lnSpc>
                <a:spcPct val="100000"/>
              </a:lnSpc>
              <a:spcBef>
                <a:spcPct val="0"/>
              </a:spcBef>
              <a:buSzTx/>
              <a:buFontTx/>
              <a:buNone/>
            </a:pPr>
            <a:r>
              <a:rPr lang="en-US" altLang="en-US" sz="900" dirty="0" smtClean="0">
                <a:solidFill>
                  <a:schemeClr val="tx1"/>
                </a:solidFill>
                <a:latin typeface="Arial" pitchFamily="34" charset="0"/>
                <a:cs typeface="Arial" pitchFamily="34" charset="0"/>
              </a:rPr>
              <a:t>Fan et al., Solid State Communications (2011)</a:t>
            </a:r>
            <a:endParaRPr lang="en-US" altLang="en-US" sz="900" dirty="0">
              <a:solidFill>
                <a:schemeClr val="tx1"/>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7577" y="1798773"/>
            <a:ext cx="1150005" cy="13946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descr="Picture1"/>
          <p:cNvPicPr>
            <a:picLocks noChangeAspect="1" noChangeArrowheads="1"/>
          </p:cNvPicPr>
          <p:nvPr/>
        </p:nvPicPr>
        <p:blipFill>
          <a:blip r:embed="rId4" cstate="print">
            <a:extLst>
              <a:ext uri="{28A0092B-C50C-407E-A947-70E740481C1C}">
                <a14:useLocalDpi xmlns:a14="http://schemas.microsoft.com/office/drawing/2010/main" xmlns="" val="0"/>
              </a:ext>
            </a:extLst>
          </a:blip>
          <a:srcRect r="69617"/>
          <a:stretch>
            <a:fillRect/>
          </a:stretch>
        </p:blipFill>
        <p:spPr bwMode="auto">
          <a:xfrm>
            <a:off x="4048692" y="5378262"/>
            <a:ext cx="1546163" cy="1138576"/>
          </a:xfrm>
          <a:prstGeom prst="rect">
            <a:avLst/>
          </a:prstGeom>
          <a:noFill/>
          <a:ln w="9525" algn="ctr">
            <a:noFill/>
            <a:miter lim="800000"/>
            <a:headEnd/>
            <a:tailEnd/>
          </a:ln>
        </p:spPr>
      </p:pic>
      <p:pic>
        <p:nvPicPr>
          <p:cNvPr id="10"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959293" y="4434219"/>
            <a:ext cx="1089399"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Line 6"/>
          <p:cNvSpPr>
            <a:spLocks noChangeShapeType="1"/>
          </p:cNvSpPr>
          <p:nvPr/>
        </p:nvSpPr>
        <p:spPr bwMode="auto">
          <a:xfrm>
            <a:off x="3191222" y="5089066"/>
            <a:ext cx="625539" cy="0"/>
          </a:xfrm>
          <a:prstGeom prst="line">
            <a:avLst/>
          </a:prstGeom>
          <a:noFill/>
          <a:ln w="381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2" name="Picture 4" descr="Picture1"/>
          <p:cNvPicPr>
            <a:picLocks noChangeAspect="1" noChangeArrowheads="1"/>
          </p:cNvPicPr>
          <p:nvPr/>
        </p:nvPicPr>
        <p:blipFill>
          <a:blip r:embed="rId4" cstate="print">
            <a:extLst>
              <a:ext uri="{28A0092B-C50C-407E-A947-70E740481C1C}">
                <a14:useLocalDpi xmlns:a14="http://schemas.microsoft.com/office/drawing/2010/main" xmlns="" val="0"/>
              </a:ext>
            </a:extLst>
          </a:blip>
          <a:srcRect l="69336"/>
          <a:stretch>
            <a:fillRect/>
          </a:stretch>
        </p:blipFill>
        <p:spPr bwMode="auto">
          <a:xfrm>
            <a:off x="7155188" y="5376029"/>
            <a:ext cx="1560333" cy="1138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3" name="Picture 4" descr="Picture1"/>
          <p:cNvPicPr>
            <a:picLocks noChangeAspect="1" noChangeArrowheads="1"/>
          </p:cNvPicPr>
          <p:nvPr/>
        </p:nvPicPr>
        <p:blipFill>
          <a:blip r:embed="rId4" cstate="print">
            <a:extLst>
              <a:ext uri="{28A0092B-C50C-407E-A947-70E740481C1C}">
                <a14:useLocalDpi xmlns:a14="http://schemas.microsoft.com/office/drawing/2010/main" xmlns="" val="0"/>
              </a:ext>
            </a:extLst>
          </a:blip>
          <a:srcRect l="34528" r="34808"/>
          <a:stretch>
            <a:fillRect/>
          </a:stretch>
        </p:blipFill>
        <p:spPr bwMode="auto">
          <a:xfrm>
            <a:off x="5594855" y="5376029"/>
            <a:ext cx="1560333" cy="1138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xmlns="" val="1615691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t>Motivation</a:t>
            </a:r>
          </a:p>
        </p:txBody>
      </p:sp>
      <p:sp>
        <p:nvSpPr>
          <p:cNvPr id="8195" name="Content Placeholder 2"/>
          <p:cNvSpPr>
            <a:spLocks noGrp="1"/>
          </p:cNvSpPr>
          <p:nvPr>
            <p:ph idx="1"/>
          </p:nvPr>
        </p:nvSpPr>
        <p:spPr>
          <a:xfrm>
            <a:off x="457200" y="1295400"/>
            <a:ext cx="8229600" cy="452438"/>
          </a:xfrm>
        </p:spPr>
        <p:txBody>
          <a:bodyPr/>
          <a:lstStyle/>
          <a:p>
            <a:pPr marL="0" indent="0">
              <a:buFont typeface="Lucida Grande"/>
              <a:buNone/>
            </a:pPr>
            <a:r>
              <a:rPr lang="en-US" altLang="en-US" dirty="0" smtClean="0"/>
              <a:t>Variability can have a dramatic impact on device properties</a:t>
            </a:r>
          </a:p>
        </p:txBody>
      </p:sp>
      <p:sp>
        <p:nvSpPr>
          <p:cNvPr id="6" name="Rectangle 3"/>
          <p:cNvSpPr txBox="1">
            <a:spLocks noChangeArrowheads="1"/>
          </p:cNvSpPr>
          <p:nvPr/>
        </p:nvSpPr>
        <p:spPr bwMode="auto">
          <a:xfrm>
            <a:off x="5021098" y="4040223"/>
            <a:ext cx="3826019"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panose="020B0604020202020204" pitchFamily="34" charset="0"/>
              <a:buChar char="•"/>
              <a:defRPr/>
            </a:pPr>
            <a:r>
              <a:rPr lang="en-US" altLang="en-US" sz="2000" kern="0" dirty="0" smtClean="0"/>
              <a:t>As an example, graphene devices used in chemical sensing applications demonstrate a </a:t>
            </a:r>
            <a:r>
              <a:rPr lang="en-US" altLang="en-US" sz="2000" b="1" kern="0" dirty="0" smtClean="0">
                <a:solidFill>
                  <a:srgbClr val="FFC000"/>
                </a:solidFill>
                <a:effectLst>
                  <a:outerShdw blurRad="38100" dist="38100" dir="2700000" algn="tl">
                    <a:srgbClr val="000000">
                      <a:alpha val="43137"/>
                    </a:srgbClr>
                  </a:outerShdw>
                </a:effectLst>
              </a:rPr>
              <a:t>false response from resist residue</a:t>
            </a:r>
          </a:p>
          <a:p>
            <a:pPr>
              <a:buFont typeface="Arial" panose="020B0604020202020204" pitchFamily="34" charset="0"/>
              <a:buChar char="•"/>
              <a:defRPr/>
            </a:pPr>
            <a:r>
              <a:rPr lang="en-US" altLang="en-US" sz="2000" kern="0" dirty="0" smtClean="0"/>
              <a:t>Clean devices do not sense well, and intentionally functionalized devices function more reliably</a:t>
            </a:r>
            <a:endParaRPr lang="en-US" altLang="en-US" sz="2000" kern="0" dirty="0"/>
          </a:p>
        </p:txBody>
      </p:sp>
      <p:sp>
        <p:nvSpPr>
          <p:cNvPr id="8209" name="Rectangle 3"/>
          <p:cNvSpPr>
            <a:spLocks noChangeArrowheads="1"/>
          </p:cNvSpPr>
          <p:nvPr/>
        </p:nvSpPr>
        <p:spPr bwMode="auto">
          <a:xfrm>
            <a:off x="475013" y="5828691"/>
            <a:ext cx="283820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600"/>
              </a:spcBef>
              <a:buSzPct val="91000"/>
              <a:buFont typeface="Lucida Grande"/>
              <a:buChar char="▼"/>
              <a:defRPr sz="2800">
                <a:solidFill>
                  <a:srgbClr val="002F5F"/>
                </a:solidFill>
                <a:latin typeface="Arial Narrow" pitchFamily="34" charset="0"/>
                <a:ea typeface="ＭＳ Ｐゴシック" pitchFamily="34" charset="-128"/>
              </a:defRPr>
            </a:lvl1pPr>
            <a:lvl2pPr marL="742950" indent="-285750">
              <a:lnSpc>
                <a:spcPct val="95000"/>
              </a:lnSpc>
              <a:spcBef>
                <a:spcPts val="500"/>
              </a:spcBef>
              <a:buClr>
                <a:srgbClr val="002F5F"/>
              </a:buClr>
              <a:buFont typeface="Wingdings" pitchFamily="2" charset="2"/>
              <a:buChar char="§"/>
              <a:defRPr sz="2400">
                <a:solidFill>
                  <a:schemeClr val="tx1"/>
                </a:solidFill>
                <a:latin typeface="Arial Narrow" pitchFamily="34" charset="0"/>
                <a:ea typeface="ＭＳ Ｐゴシック" pitchFamily="34" charset="-128"/>
              </a:defRPr>
            </a:lvl2pPr>
            <a:lvl3pPr marL="11430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3pPr>
            <a:lvl4pPr marL="16002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4pPr>
            <a:lvl5pPr marL="2057400" indent="-228600">
              <a:lnSpc>
                <a:spcPct val="95000"/>
              </a:lnSpc>
              <a:spcBef>
                <a:spcPts val="400"/>
              </a:spcBef>
              <a:buClr>
                <a:srgbClr val="002F5F"/>
              </a:buClr>
              <a:buFont typeface="Lucida Grande"/>
              <a:buChar char="−"/>
              <a:defRPr sz="2400">
                <a:solidFill>
                  <a:schemeClr val="tx1"/>
                </a:solidFill>
                <a:latin typeface="Arial Narrow" pitchFamily="34" charset="0"/>
                <a:ea typeface="ＭＳ Ｐゴシック" pitchFamily="34" charset="-128"/>
              </a:defRPr>
            </a:lvl5pPr>
            <a:lvl6pPr marL="25146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6pPr>
            <a:lvl7pPr marL="29718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7pPr>
            <a:lvl8pPr marL="34290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8pPr>
            <a:lvl9pPr marL="3886200" indent="-228600" eaLnBrk="0" fontAlgn="base" hangingPunct="0">
              <a:lnSpc>
                <a:spcPct val="95000"/>
              </a:lnSpc>
              <a:spcBef>
                <a:spcPts val="400"/>
              </a:spcBef>
              <a:spcAft>
                <a:spcPct val="0"/>
              </a:spcAft>
              <a:buClr>
                <a:srgbClr val="002F5F"/>
              </a:buClr>
              <a:buFont typeface="Lucida Grande"/>
              <a:buChar char="−"/>
              <a:defRPr sz="2400">
                <a:solidFill>
                  <a:schemeClr val="tx1"/>
                </a:solidFill>
                <a:latin typeface="Arial Narrow" pitchFamily="34" charset="0"/>
                <a:ea typeface="ＭＳ Ｐゴシック" pitchFamily="34" charset="-128"/>
              </a:defRPr>
            </a:lvl9pPr>
          </a:lstStyle>
          <a:p>
            <a:pPr eaLnBrk="1" hangingPunct="1">
              <a:lnSpc>
                <a:spcPct val="100000"/>
              </a:lnSpc>
              <a:spcBef>
                <a:spcPct val="0"/>
              </a:spcBef>
              <a:buSzTx/>
              <a:buFontTx/>
              <a:buNone/>
            </a:pPr>
            <a:r>
              <a:rPr lang="en-US" altLang="en-US" sz="900" dirty="0" smtClean="0">
                <a:solidFill>
                  <a:schemeClr val="tx1"/>
                </a:solidFill>
                <a:latin typeface="Arial" pitchFamily="34" charset="0"/>
                <a:cs typeface="Arial" pitchFamily="34" charset="0"/>
              </a:rPr>
              <a:t>Dan et al., </a:t>
            </a:r>
            <a:r>
              <a:rPr lang="en-US" altLang="en-US" sz="900" dirty="0" err="1" smtClean="0">
                <a:solidFill>
                  <a:schemeClr val="tx1"/>
                </a:solidFill>
                <a:latin typeface="Arial" pitchFamily="34" charset="0"/>
                <a:cs typeface="Arial" pitchFamily="34" charset="0"/>
              </a:rPr>
              <a:t>Nano</a:t>
            </a:r>
            <a:r>
              <a:rPr lang="en-US" altLang="en-US" sz="900" dirty="0" smtClean="0">
                <a:solidFill>
                  <a:schemeClr val="tx1"/>
                </a:solidFill>
                <a:latin typeface="Arial" pitchFamily="34" charset="0"/>
                <a:cs typeface="Arial" pitchFamily="34" charset="0"/>
              </a:rPr>
              <a:t> Letters (2009)</a:t>
            </a:r>
            <a:endParaRPr lang="en-US" altLang="en-US" sz="900" dirty="0">
              <a:solidFill>
                <a:schemeClr val="tx1"/>
              </a:solidFill>
              <a:latin typeface="Arial" pitchFamily="34" charset="0"/>
              <a:cs typeface="Arial"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0605" y="1975074"/>
            <a:ext cx="4734528" cy="38319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50000"/>
          <a:stretch/>
        </p:blipFill>
        <p:spPr bwMode="auto">
          <a:xfrm>
            <a:off x="4643252" y="1745901"/>
            <a:ext cx="4342301" cy="18198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3032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8"/>
            <a:ext cx="7924800" cy="868362"/>
          </a:xfrm>
        </p:spPr>
        <p:txBody>
          <a:bodyPr/>
          <a:lstStyle/>
          <a:p>
            <a:r>
              <a:rPr lang="en-US" dirty="0" smtClean="0"/>
              <a:t>Towards Large Scale Device Manufacturing</a:t>
            </a:r>
            <a:endParaRPr lang="en-US" dirty="0"/>
          </a:p>
        </p:txBody>
      </p:sp>
      <p:sp>
        <p:nvSpPr>
          <p:cNvPr id="6" name="TextBox 5"/>
          <p:cNvSpPr txBox="1"/>
          <p:nvPr/>
        </p:nvSpPr>
        <p:spPr>
          <a:xfrm>
            <a:off x="2992580" y="4442238"/>
            <a:ext cx="4285617" cy="153888"/>
          </a:xfrm>
          <a:prstGeom prst="rect">
            <a:avLst/>
          </a:prstGeom>
          <a:solidFill>
            <a:schemeClr val="bg1"/>
          </a:solidFill>
        </p:spPr>
        <p:txBody>
          <a:bodyPr wrap="square" lIns="0" tIns="0" rIns="0" bIns="0" rtlCol="0">
            <a:spAutoFit/>
          </a:bodyPr>
          <a:lstStyle/>
          <a:p>
            <a:r>
              <a:rPr lang="en-US" sz="1000" dirty="0" err="1" smtClean="0"/>
              <a:t>Dankerl</a:t>
            </a:r>
            <a:r>
              <a:rPr lang="en-US" sz="1000" dirty="0" smtClean="0"/>
              <a:t> et al., Advanced Functional Materials (2010)</a:t>
            </a:r>
            <a:endParaRPr lang="en-US" sz="1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9447" y="1563937"/>
            <a:ext cx="5609038" cy="28157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50000"/>
          <a:stretch/>
        </p:blipFill>
        <p:spPr bwMode="auto">
          <a:xfrm>
            <a:off x="279906" y="1513251"/>
            <a:ext cx="2119993" cy="2917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3"/>
          <p:cNvSpPr txBox="1">
            <a:spLocks noChangeArrowheads="1"/>
          </p:cNvSpPr>
          <p:nvPr/>
        </p:nvSpPr>
        <p:spPr bwMode="auto">
          <a:xfrm>
            <a:off x="247218" y="5415129"/>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panose="020B0604020202020204" pitchFamily="34" charset="0"/>
              <a:buChar char="•"/>
              <a:defRPr/>
            </a:pPr>
            <a:r>
              <a:rPr lang="en-US" altLang="en-US" sz="2000" kern="0" dirty="0" smtClean="0"/>
              <a:t>Only a handful of examples exist in the literature reporting large scale (hundreds or greater) arrays of graphene electronic devices.</a:t>
            </a:r>
          </a:p>
          <a:p>
            <a:pPr>
              <a:buFont typeface="Arial" panose="020B0604020202020204" pitchFamily="34" charset="0"/>
              <a:buChar char="•"/>
              <a:defRPr/>
            </a:pPr>
            <a:r>
              <a:rPr lang="en-US" altLang="en-US" sz="2000" kern="0" dirty="0" smtClean="0"/>
              <a:t>Success in maintaining the native graphene quality is limited.</a:t>
            </a:r>
            <a:endParaRPr lang="en-US" altLang="en-US" sz="2000" kern="0" dirty="0"/>
          </a:p>
        </p:txBody>
      </p:sp>
      <p:sp>
        <p:nvSpPr>
          <p:cNvPr id="10" name="Rectangle 3"/>
          <p:cNvSpPr txBox="1">
            <a:spLocks noChangeArrowheads="1"/>
          </p:cNvSpPr>
          <p:nvPr/>
        </p:nvSpPr>
        <p:spPr bwMode="auto">
          <a:xfrm>
            <a:off x="1491900" y="4947896"/>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None/>
              <a:defRPr/>
            </a:pPr>
            <a:r>
              <a:rPr lang="en-US" altLang="en-US" sz="2000" b="1" kern="0" dirty="0" smtClean="0">
                <a:solidFill>
                  <a:srgbClr val="33CC33"/>
                </a:solidFill>
                <a:effectLst>
                  <a:outerShdw blurRad="38100" dist="38100" dir="2700000" algn="tl">
                    <a:srgbClr val="000000">
                      <a:alpha val="43137"/>
                    </a:srgbClr>
                  </a:outerShdw>
                </a:effectLst>
              </a:rPr>
              <a:t>Epitaxial graphene, solution gated, mobility ~ 100-200 cm</a:t>
            </a:r>
            <a:r>
              <a:rPr lang="en-US" altLang="en-US" sz="2000" b="1" kern="0" baseline="30000" dirty="0" smtClean="0">
                <a:solidFill>
                  <a:srgbClr val="33CC33"/>
                </a:solidFill>
                <a:effectLst>
                  <a:outerShdw blurRad="38100" dist="38100" dir="2700000" algn="tl">
                    <a:srgbClr val="000000">
                      <a:alpha val="43137"/>
                    </a:srgbClr>
                  </a:outerShdw>
                </a:effectLst>
              </a:rPr>
              <a:t>2</a:t>
            </a:r>
            <a:r>
              <a:rPr lang="en-US" altLang="en-US" sz="2000" b="1" kern="0" dirty="0" smtClean="0">
                <a:solidFill>
                  <a:srgbClr val="33CC33"/>
                </a:solidFill>
                <a:effectLst>
                  <a:outerShdw blurRad="38100" dist="38100" dir="2700000" algn="tl">
                    <a:srgbClr val="000000">
                      <a:alpha val="43137"/>
                    </a:srgbClr>
                  </a:outerShdw>
                </a:effectLst>
              </a:rPr>
              <a:t> V</a:t>
            </a:r>
            <a:r>
              <a:rPr lang="en-US" altLang="en-US" sz="2000" b="1" kern="0" baseline="30000" dirty="0" smtClean="0">
                <a:solidFill>
                  <a:srgbClr val="33CC33"/>
                </a:solidFill>
                <a:effectLst>
                  <a:outerShdw blurRad="38100" dist="38100" dir="2700000" algn="tl">
                    <a:srgbClr val="000000">
                      <a:alpha val="43137"/>
                    </a:srgbClr>
                  </a:outerShdw>
                </a:effectLst>
              </a:rPr>
              <a:t>-1</a:t>
            </a:r>
            <a:r>
              <a:rPr lang="en-US" altLang="en-US" sz="2000" b="1" kern="0" dirty="0" smtClean="0">
                <a:solidFill>
                  <a:srgbClr val="33CC33"/>
                </a:solidFill>
                <a:effectLst>
                  <a:outerShdw blurRad="38100" dist="38100" dir="2700000" algn="tl">
                    <a:srgbClr val="000000">
                      <a:alpha val="43137"/>
                    </a:srgbClr>
                  </a:outerShdw>
                </a:effectLst>
              </a:rPr>
              <a:t> s</a:t>
            </a:r>
            <a:r>
              <a:rPr lang="en-US" altLang="en-US" sz="2000" b="1" kern="0" baseline="30000" dirty="0" smtClean="0">
                <a:solidFill>
                  <a:srgbClr val="33CC33"/>
                </a:solidFill>
                <a:effectLst>
                  <a:outerShdw blurRad="38100" dist="38100" dir="2700000" algn="tl">
                    <a:srgbClr val="000000">
                      <a:alpha val="43137"/>
                    </a:srgbClr>
                  </a:outerShdw>
                </a:effectLst>
              </a:rPr>
              <a:t>-1</a:t>
            </a:r>
            <a:endParaRPr lang="en-US" altLang="en-US" sz="2000" b="1" kern="0" dirty="0">
              <a:solidFill>
                <a:srgbClr val="33CC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745776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47218" y="5415129"/>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panose="020B0604020202020204" pitchFamily="34" charset="0"/>
              <a:buChar char="•"/>
              <a:defRPr/>
            </a:pPr>
            <a:r>
              <a:rPr lang="en-US" altLang="en-US" sz="2000" kern="0" dirty="0" smtClean="0"/>
              <a:t>Only a handful of examples exist in the literature reporting large scale (hundreds or greater) arrays of graphene electronic devices.</a:t>
            </a:r>
          </a:p>
          <a:p>
            <a:pPr>
              <a:buFont typeface="Arial" panose="020B0604020202020204" pitchFamily="34" charset="0"/>
              <a:buChar char="•"/>
              <a:defRPr/>
            </a:pPr>
            <a:r>
              <a:rPr lang="en-US" altLang="en-US" sz="2000" kern="0" dirty="0" smtClean="0"/>
              <a:t>Success in maintaining the native graphene quality is limited.</a:t>
            </a:r>
            <a:endParaRPr lang="en-US" altLang="en-US" sz="2000" kern="0" dirty="0"/>
          </a:p>
        </p:txBody>
      </p:sp>
      <p:sp>
        <p:nvSpPr>
          <p:cNvPr id="2" name="Title 1"/>
          <p:cNvSpPr>
            <a:spLocks noGrp="1"/>
          </p:cNvSpPr>
          <p:nvPr>
            <p:ph type="title"/>
          </p:nvPr>
        </p:nvSpPr>
        <p:spPr>
          <a:xfrm>
            <a:off x="1219200" y="198438"/>
            <a:ext cx="7924800" cy="868362"/>
          </a:xfrm>
        </p:spPr>
        <p:txBody>
          <a:bodyPr/>
          <a:lstStyle/>
          <a:p>
            <a:r>
              <a:rPr lang="en-US" dirty="0" smtClean="0"/>
              <a:t>Towards Large Scale Device Manufacturing</a:t>
            </a:r>
            <a:endParaRPr lang="en-US" dirty="0"/>
          </a:p>
        </p:txBody>
      </p:sp>
      <p:sp>
        <p:nvSpPr>
          <p:cNvPr id="8" name="TextBox 7"/>
          <p:cNvSpPr txBox="1"/>
          <p:nvPr/>
        </p:nvSpPr>
        <p:spPr>
          <a:xfrm>
            <a:off x="284289" y="4306908"/>
            <a:ext cx="4285617" cy="153888"/>
          </a:xfrm>
          <a:prstGeom prst="rect">
            <a:avLst/>
          </a:prstGeom>
          <a:solidFill>
            <a:schemeClr val="bg1"/>
          </a:solidFill>
        </p:spPr>
        <p:txBody>
          <a:bodyPr wrap="square" lIns="0" tIns="0" rIns="0" bIns="0" rtlCol="0">
            <a:spAutoFit/>
          </a:bodyPr>
          <a:lstStyle/>
          <a:p>
            <a:r>
              <a:rPr lang="en-US" sz="1000" dirty="0" err="1" smtClean="0"/>
              <a:t>Levendorf</a:t>
            </a:r>
            <a:r>
              <a:rPr lang="en-US" sz="1000" dirty="0" smtClean="0"/>
              <a:t> et al., </a:t>
            </a:r>
            <a:r>
              <a:rPr lang="en-US" sz="1000" dirty="0" err="1" smtClean="0"/>
              <a:t>Nano</a:t>
            </a:r>
            <a:r>
              <a:rPr lang="en-US" sz="1000" dirty="0" smtClean="0"/>
              <a:t> Letters (2009)</a:t>
            </a:r>
            <a:endParaRPr lang="en-US" sz="1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84646" y="1292983"/>
            <a:ext cx="4299857" cy="34699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3"/>
          <p:cNvSpPr txBox="1">
            <a:spLocks noChangeArrowheads="1"/>
          </p:cNvSpPr>
          <p:nvPr/>
        </p:nvSpPr>
        <p:spPr bwMode="auto">
          <a:xfrm>
            <a:off x="1491900" y="4959771"/>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None/>
              <a:defRPr/>
            </a:pPr>
            <a:r>
              <a:rPr lang="en-US" altLang="en-US" sz="2000" b="1" kern="0" dirty="0" smtClean="0">
                <a:solidFill>
                  <a:srgbClr val="33CC33"/>
                </a:solidFill>
                <a:effectLst>
                  <a:outerShdw blurRad="38100" dist="38100" dir="2700000" algn="tl">
                    <a:srgbClr val="000000">
                      <a:alpha val="43137"/>
                    </a:srgbClr>
                  </a:outerShdw>
                </a:effectLst>
              </a:rPr>
              <a:t>CVD graphene, back gated, mobility ~ 700 cm</a:t>
            </a:r>
            <a:r>
              <a:rPr lang="en-US" altLang="en-US" sz="2000" b="1" kern="0" baseline="30000" dirty="0" smtClean="0">
                <a:solidFill>
                  <a:srgbClr val="33CC33"/>
                </a:solidFill>
                <a:effectLst>
                  <a:outerShdw blurRad="38100" dist="38100" dir="2700000" algn="tl">
                    <a:srgbClr val="000000">
                      <a:alpha val="43137"/>
                    </a:srgbClr>
                  </a:outerShdw>
                </a:effectLst>
              </a:rPr>
              <a:t>2</a:t>
            </a:r>
            <a:r>
              <a:rPr lang="en-US" altLang="en-US" sz="2000" b="1" kern="0" dirty="0" smtClean="0">
                <a:solidFill>
                  <a:srgbClr val="33CC33"/>
                </a:solidFill>
                <a:effectLst>
                  <a:outerShdw blurRad="38100" dist="38100" dir="2700000" algn="tl">
                    <a:srgbClr val="000000">
                      <a:alpha val="43137"/>
                    </a:srgbClr>
                  </a:outerShdw>
                </a:effectLst>
              </a:rPr>
              <a:t> V</a:t>
            </a:r>
            <a:r>
              <a:rPr lang="en-US" altLang="en-US" sz="2000" b="1" kern="0" baseline="30000" dirty="0" smtClean="0">
                <a:solidFill>
                  <a:srgbClr val="33CC33"/>
                </a:solidFill>
                <a:effectLst>
                  <a:outerShdw blurRad="38100" dist="38100" dir="2700000" algn="tl">
                    <a:srgbClr val="000000">
                      <a:alpha val="43137"/>
                    </a:srgbClr>
                  </a:outerShdw>
                </a:effectLst>
              </a:rPr>
              <a:t>-1</a:t>
            </a:r>
            <a:r>
              <a:rPr lang="en-US" altLang="en-US" sz="2000" b="1" kern="0" dirty="0" smtClean="0">
                <a:solidFill>
                  <a:srgbClr val="33CC33"/>
                </a:solidFill>
                <a:effectLst>
                  <a:outerShdw blurRad="38100" dist="38100" dir="2700000" algn="tl">
                    <a:srgbClr val="000000">
                      <a:alpha val="43137"/>
                    </a:srgbClr>
                  </a:outerShdw>
                </a:effectLst>
              </a:rPr>
              <a:t> s</a:t>
            </a:r>
            <a:r>
              <a:rPr lang="en-US" altLang="en-US" sz="2000" b="1" kern="0" baseline="30000" dirty="0" smtClean="0">
                <a:solidFill>
                  <a:srgbClr val="33CC33"/>
                </a:solidFill>
                <a:effectLst>
                  <a:outerShdw blurRad="38100" dist="38100" dir="2700000" algn="tl">
                    <a:srgbClr val="000000">
                      <a:alpha val="43137"/>
                    </a:srgbClr>
                  </a:outerShdw>
                </a:effectLst>
              </a:rPr>
              <a:t>-1</a:t>
            </a:r>
            <a:endParaRPr lang="en-US" altLang="en-US" sz="2000" b="1" kern="0" dirty="0">
              <a:solidFill>
                <a:srgbClr val="33CC33"/>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970" y="1550265"/>
            <a:ext cx="4361070" cy="26510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6078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247218" y="5415129"/>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a:buFont typeface="Arial" panose="020B0604020202020204" pitchFamily="34" charset="0"/>
              <a:buChar char="•"/>
              <a:defRPr/>
            </a:pPr>
            <a:r>
              <a:rPr lang="en-US" altLang="en-US" sz="2000" kern="0" dirty="0" smtClean="0"/>
              <a:t>Only a handful of examples exist in the literature reporting large scale (hundreds or greater) arrays of graphene electronic devices.</a:t>
            </a:r>
          </a:p>
          <a:p>
            <a:pPr>
              <a:buFont typeface="Arial" panose="020B0604020202020204" pitchFamily="34" charset="0"/>
              <a:buChar char="•"/>
              <a:defRPr/>
            </a:pPr>
            <a:r>
              <a:rPr lang="en-US" altLang="en-US" sz="2000" kern="0" dirty="0" smtClean="0"/>
              <a:t>Success in maintaining the native graphene quality is limited.</a:t>
            </a:r>
            <a:endParaRPr lang="en-US" altLang="en-US" sz="2000" kern="0" dirty="0"/>
          </a:p>
        </p:txBody>
      </p:sp>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392" t="29649" r="21216" b="15540"/>
          <a:stretch/>
        </p:blipFill>
        <p:spPr bwMode="auto">
          <a:xfrm>
            <a:off x="4493040" y="1605254"/>
            <a:ext cx="3772186" cy="29109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1219200" y="198438"/>
            <a:ext cx="7924800" cy="868362"/>
          </a:xfrm>
        </p:spPr>
        <p:txBody>
          <a:bodyPr/>
          <a:lstStyle/>
          <a:p>
            <a:r>
              <a:rPr lang="en-US" dirty="0" smtClean="0"/>
              <a:t>Towards Large Scale Device Manufacturing</a:t>
            </a:r>
            <a:endParaRPr lang="en-US" dirty="0"/>
          </a:p>
        </p:txBody>
      </p:sp>
      <p:sp>
        <p:nvSpPr>
          <p:cNvPr id="7" name="TextBox 6"/>
          <p:cNvSpPr txBox="1"/>
          <p:nvPr/>
        </p:nvSpPr>
        <p:spPr>
          <a:xfrm>
            <a:off x="5035137" y="4490316"/>
            <a:ext cx="2481944" cy="153888"/>
          </a:xfrm>
          <a:prstGeom prst="rect">
            <a:avLst/>
          </a:prstGeom>
          <a:solidFill>
            <a:schemeClr val="bg1"/>
          </a:solidFill>
        </p:spPr>
        <p:txBody>
          <a:bodyPr wrap="square" lIns="0" tIns="0" rIns="0" bIns="0" rtlCol="0">
            <a:spAutoFit/>
          </a:bodyPr>
          <a:lstStyle/>
          <a:p>
            <a:r>
              <a:rPr lang="en-US" sz="1000" dirty="0" smtClean="0"/>
              <a:t>Xia et al., Nature Nanotechnology (2011)</a:t>
            </a:r>
            <a:endParaRPr lang="en-US" sz="1000"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6554" t="27730" r="28851" b="15514"/>
          <a:stretch/>
        </p:blipFill>
        <p:spPr bwMode="auto">
          <a:xfrm>
            <a:off x="364155" y="1450553"/>
            <a:ext cx="3821415" cy="3039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3"/>
          <p:cNvSpPr txBox="1">
            <a:spLocks noChangeArrowheads="1"/>
          </p:cNvSpPr>
          <p:nvPr/>
        </p:nvSpPr>
        <p:spPr bwMode="auto">
          <a:xfrm>
            <a:off x="1491900" y="4959771"/>
            <a:ext cx="8491644" cy="116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00050" indent="-400050" algn="l" defTabSz="457200" rtl="0" eaLnBrk="0" fontAlgn="base" hangingPunct="0">
              <a:lnSpc>
                <a:spcPct val="90000"/>
              </a:lnSpc>
              <a:spcBef>
                <a:spcPts val="600"/>
              </a:spcBef>
              <a:spcAft>
                <a:spcPct val="0"/>
              </a:spcAft>
              <a:buSzPct val="91000"/>
              <a:buFont typeface="Lucida Grande"/>
              <a:buChar char="▼"/>
              <a:defRPr sz="2800">
                <a:solidFill>
                  <a:srgbClr val="002F5F"/>
                </a:solidFill>
                <a:latin typeface="+mn-lt"/>
                <a:ea typeface="MS PGothic" panose="020B0600070205080204" pitchFamily="34" charset="-128"/>
                <a:cs typeface="ＭＳ Ｐゴシック"/>
              </a:defRPr>
            </a:lvl1pPr>
            <a:lvl2pPr marL="695325" indent="-293688" algn="l" defTabSz="457200" rtl="0" eaLnBrk="0" fontAlgn="base" hangingPunct="0">
              <a:lnSpc>
                <a:spcPct val="95000"/>
              </a:lnSpc>
              <a:spcBef>
                <a:spcPts val="500"/>
              </a:spcBef>
              <a:spcAft>
                <a:spcPct val="0"/>
              </a:spcAft>
              <a:buClr>
                <a:srgbClr val="002F5F"/>
              </a:buClr>
              <a:buFont typeface="Wingdings" panose="05000000000000000000" pitchFamily="2" charset="2"/>
              <a:buChar char="§"/>
              <a:defRPr sz="2400">
                <a:solidFill>
                  <a:schemeClr val="tx1"/>
                </a:solidFill>
                <a:latin typeface="+mn-lt"/>
                <a:ea typeface="MS PGothic" panose="020B0600070205080204" pitchFamily="34" charset="-128"/>
                <a:cs typeface="ＭＳ Ｐゴシック"/>
              </a:defRPr>
            </a:lvl2pPr>
            <a:lvl3pPr marL="1000125" indent="-295275"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3pPr>
            <a:lvl4pPr marL="1601788"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lnSpc>
                <a:spcPct val="95000"/>
              </a:lnSpc>
              <a:spcBef>
                <a:spcPts val="400"/>
              </a:spcBef>
              <a:spcAft>
                <a:spcPct val="0"/>
              </a:spcAft>
              <a:buClr>
                <a:srgbClr val="002F5F"/>
              </a:buClr>
              <a:buFont typeface="Lucida Grande"/>
              <a:buChar char="−"/>
              <a:defRPr sz="2400">
                <a:solidFill>
                  <a:schemeClr val="tx1"/>
                </a:solidFill>
                <a:latin typeface="+mn-lt"/>
                <a:ea typeface="MS PGothic" panose="020B0600070205080204" pitchFamily="34" charset="-128"/>
                <a:cs typeface="ＭＳ Ｐゴシック"/>
              </a:defRPr>
            </a:lvl5pPr>
            <a:lvl6pPr marL="25146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6pPr>
            <a:lvl7pPr marL="29718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7pPr>
            <a:lvl8pPr marL="34290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8pPr>
            <a:lvl9pPr marL="3886200" indent="-228600" algn="l" defTabSz="457200" rtl="0" fontAlgn="base">
              <a:lnSpc>
                <a:spcPct val="95000"/>
              </a:lnSpc>
              <a:spcBef>
                <a:spcPts val="400"/>
              </a:spcBef>
              <a:spcAft>
                <a:spcPct val="0"/>
              </a:spcAft>
              <a:buClr>
                <a:srgbClr val="002F5F"/>
              </a:buClr>
              <a:buFont typeface="Lucida Grande" pitchFamily="-106" charset="0"/>
              <a:buChar char="−"/>
              <a:defRPr sz="2400">
                <a:solidFill>
                  <a:schemeClr val="tx1"/>
                </a:solidFill>
                <a:latin typeface="+mn-lt"/>
                <a:ea typeface="+mn-ea"/>
              </a:defRPr>
            </a:lvl9pPr>
          </a:lstStyle>
          <a:p>
            <a:pPr marL="0" indent="0">
              <a:buNone/>
              <a:defRPr/>
            </a:pPr>
            <a:r>
              <a:rPr lang="en-US" altLang="en-US" sz="2000" b="1" kern="0" dirty="0" smtClean="0">
                <a:solidFill>
                  <a:srgbClr val="33CC33"/>
                </a:solidFill>
                <a:effectLst>
                  <a:outerShdw blurRad="38100" dist="38100" dir="2700000" algn="tl">
                    <a:srgbClr val="000000">
                      <a:alpha val="43137"/>
                    </a:srgbClr>
                  </a:outerShdw>
                </a:effectLst>
              </a:rPr>
              <a:t>Exfoliated graphene, back gated, mobility ~ 2000 cm</a:t>
            </a:r>
            <a:r>
              <a:rPr lang="en-US" altLang="en-US" sz="2000" b="1" kern="0" baseline="30000" dirty="0" smtClean="0">
                <a:solidFill>
                  <a:srgbClr val="33CC33"/>
                </a:solidFill>
                <a:effectLst>
                  <a:outerShdw blurRad="38100" dist="38100" dir="2700000" algn="tl">
                    <a:srgbClr val="000000">
                      <a:alpha val="43137"/>
                    </a:srgbClr>
                  </a:outerShdw>
                </a:effectLst>
              </a:rPr>
              <a:t>2</a:t>
            </a:r>
            <a:r>
              <a:rPr lang="en-US" altLang="en-US" sz="2000" b="1" kern="0" dirty="0" smtClean="0">
                <a:solidFill>
                  <a:srgbClr val="33CC33"/>
                </a:solidFill>
                <a:effectLst>
                  <a:outerShdw blurRad="38100" dist="38100" dir="2700000" algn="tl">
                    <a:srgbClr val="000000">
                      <a:alpha val="43137"/>
                    </a:srgbClr>
                  </a:outerShdw>
                </a:effectLst>
              </a:rPr>
              <a:t> V</a:t>
            </a:r>
            <a:r>
              <a:rPr lang="en-US" altLang="en-US" sz="2000" b="1" kern="0" baseline="30000" dirty="0" smtClean="0">
                <a:solidFill>
                  <a:srgbClr val="33CC33"/>
                </a:solidFill>
                <a:effectLst>
                  <a:outerShdw blurRad="38100" dist="38100" dir="2700000" algn="tl">
                    <a:srgbClr val="000000">
                      <a:alpha val="43137"/>
                    </a:srgbClr>
                  </a:outerShdw>
                </a:effectLst>
              </a:rPr>
              <a:t>-1</a:t>
            </a:r>
            <a:r>
              <a:rPr lang="en-US" altLang="en-US" sz="2000" b="1" kern="0" dirty="0" smtClean="0">
                <a:solidFill>
                  <a:srgbClr val="33CC33"/>
                </a:solidFill>
                <a:effectLst>
                  <a:outerShdw blurRad="38100" dist="38100" dir="2700000" algn="tl">
                    <a:srgbClr val="000000">
                      <a:alpha val="43137"/>
                    </a:srgbClr>
                  </a:outerShdw>
                </a:effectLst>
              </a:rPr>
              <a:t> s</a:t>
            </a:r>
            <a:r>
              <a:rPr lang="en-US" altLang="en-US" sz="2000" b="1" kern="0" baseline="30000" dirty="0" smtClean="0">
                <a:solidFill>
                  <a:srgbClr val="33CC33"/>
                </a:solidFill>
                <a:effectLst>
                  <a:outerShdw blurRad="38100" dist="38100" dir="2700000" algn="tl">
                    <a:srgbClr val="000000">
                      <a:alpha val="43137"/>
                    </a:srgbClr>
                  </a:outerShdw>
                </a:effectLst>
              </a:rPr>
              <a:t>-1</a:t>
            </a:r>
            <a:endParaRPr lang="en-US" altLang="en-US" sz="2000" b="1" kern="0" dirty="0">
              <a:solidFill>
                <a:srgbClr val="33CC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88739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AWAR ppt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SPAWAR ppt theme" id="{9AA83EC0-B700-4A14-913E-3310A72BABCD}" vid="{EC6142D1-16A0-45B3-A601-97A718C01625}"/>
    </a:ext>
  </a:extLst>
</a:theme>
</file>

<file path=docProps/app.xml><?xml version="1.0" encoding="utf-8"?>
<Properties xmlns="http://schemas.openxmlformats.org/officeDocument/2006/extended-properties" xmlns:vt="http://schemas.openxmlformats.org/officeDocument/2006/docPropsVTypes">
  <Template>SPAWAR ppt theme</Template>
  <TotalTime>901</TotalTime>
  <Words>1453</Words>
  <Application>Microsoft Office PowerPoint</Application>
  <PresentationFormat>On-screen Show (4:3)</PresentationFormat>
  <Paragraphs>210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SPAWAR ppt theme</vt:lpstr>
      <vt:lpstr>About OMICS Group</vt:lpstr>
      <vt:lpstr>About OMICS Group Conferences</vt:lpstr>
      <vt:lpstr>Scalable Production of Highly Sensitive Nanosensors Based on Graphene Functionalized with a Designed G Protein-Coupled Receptor</vt:lpstr>
      <vt:lpstr>Motivation</vt:lpstr>
      <vt:lpstr>Motivation</vt:lpstr>
      <vt:lpstr>Motivation</vt:lpstr>
      <vt:lpstr>Towards Large Scale Device Manufacturing</vt:lpstr>
      <vt:lpstr>Towards Large Scale Device Manufacturing</vt:lpstr>
      <vt:lpstr>Towards Large Scale Device Manufacturing</vt:lpstr>
      <vt:lpstr>Motivation: Better Diagnostics</vt:lpstr>
      <vt:lpstr>Chemical Detection Platform: NanoCarbon Transistors</vt:lpstr>
      <vt:lpstr>Device Fabrication</vt:lpstr>
      <vt:lpstr>Device Fabrication</vt:lpstr>
      <vt:lpstr>Electrical Characterization of Transistor Array</vt:lpstr>
      <vt:lpstr>Chemical Detection Platform: Opioid Functionalization</vt:lpstr>
      <vt:lpstr>Chemical Detection Platform: Opioid Functionalization</vt:lpstr>
      <vt:lpstr>Chemical Detection Platform: Opioid Functionalization</vt:lpstr>
      <vt:lpstr>Chemical Detection Platform: Opioid Functionalization</vt:lpstr>
      <vt:lpstr>Chemical Detection Platform: Opioid Functionalization</vt:lpstr>
      <vt:lpstr>Chemical Detection Platform: Raman Readout</vt:lpstr>
      <vt:lpstr>Chemical Detection Platform: Raman Readout</vt:lpstr>
      <vt:lpstr>Conclusions</vt:lpstr>
      <vt:lpstr>Acknowledgements</vt:lpstr>
      <vt:lpstr>Let Us Meet Again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Izzy Perez</dc:creator>
  <cp:lastModifiedBy>swetha-g</cp:lastModifiedBy>
  <cp:revision>80</cp:revision>
  <cp:lastPrinted>2013-07-31T17:10:39Z</cp:lastPrinted>
  <dcterms:created xsi:type="dcterms:W3CDTF">2013-07-30T17:42:19Z</dcterms:created>
  <dcterms:modified xsi:type="dcterms:W3CDTF">2014-11-17T14:43:16Z</dcterms:modified>
</cp:coreProperties>
</file>