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7"/>
  </p:notesMasterIdLst>
  <p:sldIdLst>
    <p:sldId id="256" r:id="rId7"/>
    <p:sldId id="257" r:id="rId8"/>
    <p:sldId id="259" r:id="rId9"/>
    <p:sldId id="289" r:id="rId10"/>
    <p:sldId id="265" r:id="rId11"/>
    <p:sldId id="261" r:id="rId12"/>
    <p:sldId id="262" r:id="rId13"/>
    <p:sldId id="263" r:id="rId14"/>
    <p:sldId id="290" r:id="rId15"/>
    <p:sldId id="291" r:id="rId16"/>
    <p:sldId id="266" r:id="rId17"/>
    <p:sldId id="267" r:id="rId18"/>
    <p:sldId id="285" r:id="rId19"/>
    <p:sldId id="268" r:id="rId20"/>
    <p:sldId id="269" r:id="rId21"/>
    <p:sldId id="288" r:id="rId22"/>
    <p:sldId id="270" r:id="rId23"/>
    <p:sldId id="264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9" r:id="rId32"/>
    <p:sldId id="281" r:id="rId33"/>
    <p:sldId id="283" r:id="rId34"/>
    <p:sldId id="284" r:id="rId35"/>
    <p:sldId id="293" r:id="rId36"/>
  </p:sldIdLst>
  <p:sldSz cx="12192000" cy="6858000"/>
  <p:notesSz cx="6858000" cy="9144000"/>
  <p:custDataLst>
    <p:tags r:id="rId38"/>
  </p:custData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0794" autoAdjust="0"/>
  </p:normalViewPr>
  <p:slideViewPr>
    <p:cSldViewPr snapToGrid="0">
      <p:cViewPr>
        <p:scale>
          <a:sx n="50" d="100"/>
          <a:sy n="50" d="100"/>
        </p:scale>
        <p:origin x="-630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AD5F092-E4CC-4A37-9522-E72780C7FE0F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B0F037B-3288-4171-9116-7B06744CA6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668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0F037B-3288-4171-9116-7B06744CA672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68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0F037B-3288-4171-9116-7B06744CA672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807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2627F1-A06E-4FFD-92C3-3C9AFCC202EB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11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dirty="0" smtClean="0"/>
              <a:t>In aortic stenosis, the amount of blood flow through the valve becomes less than that in normal aortic valve. It would appear like a cracked water pipeline through which the blood was forced out!</a:t>
            </a:r>
            <a:endParaRPr lang="zh-TW" altLang="en-US" dirty="0" smtClean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2FE2A8-8BF7-4398-BC2C-57070B8A54AC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5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0F037B-3288-4171-9116-7B06744CA672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7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0F037B-3288-4171-9116-7B06744CA672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773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b="1" dirty="0" smtClean="0"/>
              <a:t>Figure 1. Profile of aortic valve hemodynamics and atherosclerotic lesions. </a:t>
            </a:r>
            <a:r>
              <a:rPr lang="en-US" altLang="zh-TW" dirty="0" smtClean="0"/>
              <a:t>). (</a:t>
            </a:r>
            <a:r>
              <a:rPr lang="en-US" altLang="zh-TW" b="1" dirty="0" smtClean="0"/>
              <a:t>a, b</a:t>
            </a:r>
            <a:r>
              <a:rPr lang="en-US" altLang="zh-TW" dirty="0" smtClean="0"/>
              <a:t>) Representative photographs of the LDLR-KO/EO6-tg (</a:t>
            </a:r>
            <a:r>
              <a:rPr lang="en-US" altLang="zh-TW" b="1" dirty="0" smtClean="0"/>
              <a:t>a</a:t>
            </a:r>
            <a:r>
              <a:rPr lang="en-US" altLang="zh-TW" dirty="0" smtClean="0"/>
              <a:t>) and LDLR-KO mice </a:t>
            </a:r>
            <a:r>
              <a:rPr lang="en-US" altLang="zh-TW" smtClean="0"/>
              <a:t>(</a:t>
            </a:r>
            <a:r>
              <a:rPr lang="en-US" altLang="zh-TW" b="1" smtClean="0"/>
              <a:t>b</a:t>
            </a:r>
            <a:r>
              <a:rPr lang="en-US" altLang="zh-TW" smtClean="0"/>
              <a:t>). </a:t>
            </a:r>
            <a:r>
              <a:rPr lang="en-US" altLang="zh-TW" dirty="0" smtClean="0"/>
              <a:t>M-mode echocardiograms (left upper panels) demonstrate larger aortic cusp separation (vertical white bar) in the LDLR-KO/EO6-tg mouse than that in the LDLR-KO mouse (1.1 vs. 0.9 mm, respectively). </a:t>
            </a:r>
            <a:r>
              <a:rPr lang="en-US" altLang="zh-TW" dirty="0" err="1" smtClean="0"/>
              <a:t>Verhoeff</a:t>
            </a:r>
            <a:r>
              <a:rPr lang="en-US" altLang="zh-TW" dirty="0" smtClean="0"/>
              <a:t>-Van </a:t>
            </a:r>
            <a:r>
              <a:rPr lang="en-US" altLang="zh-TW" dirty="0" err="1" smtClean="0"/>
              <a:t>Gieson</a:t>
            </a:r>
            <a:r>
              <a:rPr lang="en-US" altLang="zh-TW" dirty="0" smtClean="0"/>
              <a:t> stained sections (left lower panels) show the increased thickness of the valve leaflets in LDLR-KO mouse. Mineralization of tissue appears as discreet dark foci. Bar = 100 </a:t>
            </a:r>
            <a:r>
              <a:rPr lang="en-US" altLang="zh-TW" dirty="0" err="1" smtClean="0"/>
              <a:t>μm</a:t>
            </a:r>
            <a:r>
              <a:rPr lang="en-US" altLang="zh-TW" dirty="0" smtClean="0"/>
              <a:t>. </a:t>
            </a:r>
            <a:r>
              <a:rPr lang="zh-TW" altLang="zh-TW" dirty="0" smtClean="0"/>
              <a:t>En face preparations (right panels) of Sudan IV-stained aortas reveal </a:t>
            </a:r>
            <a:r>
              <a:rPr lang="en-US" altLang="zh-TW" dirty="0" smtClean="0"/>
              <a:t>significantly increased atherosclerotic </a:t>
            </a:r>
            <a:r>
              <a:rPr lang="en-US" altLang="zh-TW" i="1" dirty="0" smtClean="0"/>
              <a:t>lesion</a:t>
            </a:r>
            <a:r>
              <a:rPr lang="en-US" altLang="zh-TW" dirty="0" smtClean="0"/>
              <a:t> size in the LDLR-KO mouse than in the </a:t>
            </a:r>
            <a:r>
              <a:rPr lang="zh-TW" altLang="zh-TW" dirty="0" smtClean="0"/>
              <a:t>LDLR-KO/EO6-tg mouse (P = 0.007 between 2 groups). </a:t>
            </a:r>
            <a:r>
              <a:rPr lang="en-US" altLang="zh-TW" dirty="0" smtClean="0"/>
              <a:t>(</a:t>
            </a:r>
            <a:r>
              <a:rPr lang="en-US" altLang="zh-TW" b="1" dirty="0" smtClean="0"/>
              <a:t>c</a:t>
            </a:r>
            <a:r>
              <a:rPr lang="en-US" altLang="zh-TW" dirty="0" smtClean="0"/>
              <a:t>) C</a:t>
            </a:r>
            <a:r>
              <a:rPr lang="en-US" altLang="zh-TW" i="1" dirty="0" smtClean="0"/>
              <a:t>hanges</a:t>
            </a:r>
            <a:r>
              <a:rPr lang="en-US" altLang="zh-TW" dirty="0" smtClean="0"/>
              <a:t> in peak </a:t>
            </a:r>
            <a:r>
              <a:rPr lang="en-US" altLang="zh-TW" dirty="0" err="1" smtClean="0"/>
              <a:t>transvalvular</a:t>
            </a:r>
            <a:r>
              <a:rPr lang="en-US" altLang="zh-TW" dirty="0" smtClean="0"/>
              <a:t> systolic pressure gradients over time. A trend was seen towards significantly higher gradient in the LDLR-KO mice (n = 18) than in the LDLR-KO/EO6-tg mice (n = 10). (</a:t>
            </a:r>
            <a:r>
              <a:rPr lang="en-US" altLang="zh-TW" b="1" dirty="0" smtClean="0"/>
              <a:t>d</a:t>
            </a:r>
            <a:r>
              <a:rPr lang="en-US" altLang="zh-TW" dirty="0" smtClean="0"/>
              <a:t>) Peak </a:t>
            </a:r>
            <a:r>
              <a:rPr lang="en-US" altLang="zh-TW" dirty="0" err="1" smtClean="0"/>
              <a:t>transvalvular</a:t>
            </a:r>
            <a:r>
              <a:rPr lang="en-US" altLang="zh-TW" dirty="0" smtClean="0"/>
              <a:t> systolic pressure gradient at the age of 12 months. Each symbol represents one animal; bars represent means. The mean value of the gradient in the LDLR-KO mice (n = 14) was significantly higher than in the LDLR-KO/EO6-tg mice (n = 10 (</a:t>
            </a:r>
            <a:r>
              <a:rPr lang="en-US" altLang="zh-TW" b="1" dirty="0" smtClean="0"/>
              <a:t>e</a:t>
            </a:r>
            <a:r>
              <a:rPr lang="en-US" altLang="zh-TW" dirty="0" smtClean="0"/>
              <a:t>) Kaplan –Meier survival curve for LDLR-KO and LDLR-KO/EO6-tg mice. P value was derived from log-rank calculation.</a:t>
            </a:r>
            <a:endParaRPr lang="zh-TW" altLang="en-US" dirty="0" smtClean="0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CBAE97-0329-4CC5-AC78-3FD4282ADDF8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6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6E001-8175-4FBD-B281-2339F21CDD27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B2794-5D75-42CC-AD3F-B1F14B656A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62B5F-E0CB-4B90-A563-F35C817B6485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FD39F-4B56-4C0E-A923-88E7CF4159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9EA7A-AEAF-4457-9FE1-0BA6997FFD71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24B8E-C06D-4929-99A9-6D171ED266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87238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1777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1777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2339CF-8E9A-4A5F-BB1F-D1945536B4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E761AC-7487-4556-A1EE-2354D05949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6B92FE-970B-49FF-BF68-AFFF8CE422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C53034-1C4E-4E81-9FC4-F119B1FA64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FF3E18-9E65-4C89-AAAD-928376A4A2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B0C52E-1210-40A7-B4CC-F7A58437D0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03D02D-52CC-4437-8D33-6DC3234431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88D18F-A490-4EDB-9FCF-9A1768B436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9222F-EE58-459D-B3A6-58FB46AF619E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CEF5-D40E-4E26-9CB9-053EE411FD0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DB02BC-5FF3-413C-9520-6622F24322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0CEF01-1577-4299-BD46-018260CDFC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EDD536-23AD-4003-9C97-26F2B0CF9A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D554-02FD-4372-8ED4-EA7B7463461C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E4716-2B8D-495B-B5BD-C9FAEF7C4F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7ED47-C8B2-4FC2-85BE-48A43A93DA0C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514D9-864F-4AF7-8A88-7480B73FDF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064D-6C3D-4842-BB54-AD3EFC0E64E1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0998B-ABFA-4364-A300-1207FF1815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9233B-9524-4046-B4C6-38ED896B547B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F4261-F71E-4652-B912-37F29D801C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B9FD8-E5A1-4C17-9499-84CA953A9DAD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C153-11FA-43AF-915F-53180B67FC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3BF3A-C0BE-40B5-9269-B21FD156283A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CA2EF-1726-43B5-9453-562A0E625A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E68E-DCA4-4FF7-9ADB-31220816CF8A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F62B-8034-4793-8247-1210E621E8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7AD96-28B5-496D-B718-FC5975401929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FD8C2-AE7E-4DD0-BF47-46887B6BAF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9DA58-3053-4855-AAC7-B62D558204A8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FB05A-56AC-42C4-863A-58053CEB16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E85B3-6255-4879-940E-948432C6EC06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1736-CEDD-4491-805E-D9290FE172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CC589-ABDA-4B07-9CC9-89AF6139BD01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FC31-61FC-4478-AC1C-B0299E52D9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E1B90-721D-4EFF-88F3-B04187A0C3B6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201DD-A240-4E21-9034-B22B9AE2AFE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28535-79D1-455C-A9E3-75B2931FE815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B39A8-64E0-4AC3-B5E9-F8E8966D7E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DA4FD-1429-424A-8F62-65DC207F4294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48D83-ECEA-4441-87B4-72CEE9E9B4E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F44F5-9EAD-47CC-89E8-2A9AE994C4A6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B719-A51E-4C4C-83EE-D31AFBA72C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35571-186B-4964-83B5-CD3A6718EC4E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31BB-87FA-466A-B447-8454557C25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BC770-3BE4-4CB8-A513-9D1554414ABD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64BCF-5FF3-481A-8BDA-AE224F86D2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73CAF-02BF-4494-BEC2-B88DD633CC32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D5AD5-2D32-4CDD-87DE-F20D772AB5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58B7-4871-4FA3-AD95-A4FB1DF207C3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F8307-5A78-4468-B835-DEDE5B8784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2E10-0DE7-4BE1-ACB7-640D20537FCB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E088-9980-4148-9603-E3F43AD963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6DEA-3DE7-4BEF-94D5-168DD7F00BD9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E87FA-5F81-4498-AFE8-0BE25E4DC9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AFA6-DD38-473E-BEFD-2236FDD00B62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5A4BC-B6DF-428B-8B76-33FC3488F4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3EF6C-D0FC-40F3-A5EC-F5751C01AB12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FD4CF-DA04-4018-A6CA-06F708877C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07853-2D83-4CA2-B673-B98B087A265A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687-00AD-4D7D-83AF-EC9BFFE1B5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9BDB19-5C4D-4959-8083-CD5925ECAA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6F05AB-6899-4C23-AC85-A2CFB508A6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163D9D-CD0D-4F69-A279-5B7FF25B6E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77C7F2-C3D3-4A3A-9E73-12E9E2D086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6FCF86-523A-4BDF-8A4F-C85FD9084F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BEAA1-AE4F-4260-B0EB-ED27702F01A2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F6539-78B1-41D1-90C0-FC7C625CF3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00A8ED-15F5-4691-B970-524B44788E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F43B74-0DEB-4F87-A090-3D35E73B8B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BA163CE-B210-4AA8-A107-2475B0DDF0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5D3C9B-BF65-4058-80C3-B85F40E4E9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F564306-8CE9-446D-8B59-E0AB38D908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6B5E1E0-28DE-4F34-A241-968C40FF25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5A3F-76CC-44FB-A9C8-5CFB7925BC29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F9D48-BC58-424A-B2A7-097BAC31D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7865E-CC14-4A43-9291-F24CE1C1A35E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499CD-96B3-431D-8E5D-883C5E0A5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68693-C94C-416D-A330-B702078612F2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F7346-7433-4E43-B4D3-0F33A0CB1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EF466-6257-4FC1-B567-7FDED0DA8E41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4413-8244-4EF9-98CA-EFFD9BD41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F6A95-BBC3-45FB-B5E6-6BD16F79025D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5DE27-39AD-4B50-BA78-59ABC22115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167D-2CA4-4B3A-9DE6-C9091BBEC04F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8B14A-0931-4D69-B601-1BE32B18C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0B7F1-6EAD-4F56-B058-6D4A7AB358CB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89626-840E-46DA-98BB-85625A9BC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D4889-ED87-4061-A6EC-2A4023AAFC15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9FBC6-DEB9-4D69-87D1-FCC6418C3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85488-7021-4C5C-8EB4-4D253789E85E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F93B-E505-49C8-9594-E2741AC90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30D5-231C-48CF-8410-39C89B284857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9EE2-2247-44B9-9083-ED0177787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8F23-2418-46DF-85F8-450C41367739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76BEE-0F72-4F68-9C02-ABE221AB6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3E2B6-B2C8-442C-B630-FF426656093C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A3DE-B237-4A6C-9771-5F14B55FB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6284111"/>
            <a:ext cx="8379229" cy="490537"/>
          </a:xfrm>
        </p:spPr>
        <p:txBody>
          <a:bodyPr anchor="b"/>
          <a:lstStyle>
            <a:lvl1pPr marL="0" indent="0">
              <a:buFontTx/>
              <a:buNone/>
              <a:defRPr sz="1200">
                <a:latin typeface="+mn-lt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811" y="199821"/>
            <a:ext cx="9676015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94763" y="6464300"/>
            <a:ext cx="2844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F3F9A09-2683-496C-AFDE-E2075D98B7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71" y="365593"/>
            <a:ext cx="10514060" cy="1325096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6284111"/>
            <a:ext cx="8379229" cy="490537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GB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94763" y="647223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0D4E7-88A8-4051-BDD2-EE516642A1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F92E2-B772-47F4-83DF-C58E6C50239D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C7C5C-FB48-440F-ADB3-411CF00913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F30B5-9CAD-4137-B94C-505F254F7D69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D90E-E1FC-410E-BF48-0F62F6A905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84C57-87F0-42BB-892D-46C799F3C13D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C188-D6FC-4B7F-B5E9-65C39D7397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zh-TW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A2F620-88B6-4507-8A83-51EF20ACB415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D2C7CCC-05EB-437E-8830-3D027DD54C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5B0020E9-A36C-426D-80CA-9811BAFB8A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0"/>
            <a:ext cx="12187238" cy="6850063"/>
            <a:chOff x="0" y="0"/>
            <a:chExt cx="5758" cy="4315"/>
          </a:xfrm>
        </p:grpSpPr>
        <p:grpSp>
          <p:nvGrpSpPr>
            <p:cNvPr id="133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674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674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674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674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674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11674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1674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1674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zh-TW" altLang="en-US" smtClean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C6CB9C9-7764-465A-8DFD-12861423D66B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2370FCD-15D4-4CBC-842E-2CA10B8F9C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zh-TW" altLang="en-US" smtClean="0"/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6D25AD4-2000-4A2F-809D-8C34C5B86178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BD7AFBA-708C-4A31-994B-D33939441D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8644F7C-FB8B-4B96-BDAB-14537CB2645D}" type="datetimeFigureOut">
              <a:rPr lang="zh-TW" altLang="en-US"/>
              <a:pPr>
                <a:defRPr/>
              </a:pPr>
              <a:t>2015/9/29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E67335A-A0B4-4C65-BD70-BF4D315BB8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624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C7A9318-522F-469E-A7D2-3962391C477D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7807782-BF76-4554-8538-FCEBF584C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800" r:id="rId12"/>
    <p:sldLayoutId id="2147483801" r:id="rId13"/>
    <p:sldLayoutId id="21474838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file:///G:\2015%20immunology%20summit\Innate%20immunity%20in%20cardiology%20ppt\20150813%20&#24373;&#31168;&#21375;\20150813%20&#24373;&#31168;&#21375;%20RCA%20spasm_2.avi" TargetMode="External"/><Relationship Id="rId7" Type="http://schemas.openxmlformats.org/officeDocument/2006/relationships/image" Target="../media/image5.png"/><Relationship Id="rId2" Type="http://schemas.openxmlformats.org/officeDocument/2006/relationships/video" Target="file:///G:\2015%20immunology%20summit\Innate%20immunity%20in%20cardiology%20ppt\20150813%20&#24373;&#31168;&#21375;\20150813%20&#24373;&#31168;&#21375;%20RCA%20spasm_3.avi" TargetMode="External"/><Relationship Id="rId1" Type="http://schemas.openxmlformats.org/officeDocument/2006/relationships/video" Target="file:///G:\2015%20immunology%20summit\Innate%20immunity%20in%20cardiology%20ppt\20150813%20&#24373;&#31168;&#21375;\20150813%20&#24373;&#31168;&#21375;%20RCA%20spasm_1.avi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5400" b="1" dirty="0" smtClean="0">
                <a:solidFill>
                  <a:schemeClr val="bg1"/>
                </a:solidFill>
              </a:rPr>
              <a:t>Innate immunity in cardiology: vessel (coronary spasm) and </a:t>
            </a:r>
            <a:br>
              <a:rPr lang="en-US" altLang="zh-TW" sz="5400" b="1" dirty="0" smtClean="0">
                <a:solidFill>
                  <a:schemeClr val="bg1"/>
                </a:solidFill>
              </a:rPr>
            </a:br>
            <a:r>
              <a:rPr lang="en-US" altLang="zh-TW" sz="5400" b="1" dirty="0" smtClean="0">
                <a:solidFill>
                  <a:schemeClr val="bg1"/>
                </a:solidFill>
              </a:rPr>
              <a:t>valve (aortic </a:t>
            </a:r>
            <a:r>
              <a:rPr lang="en-US" altLang="zh-TW" sz="5400" b="1" dirty="0" err="1" smtClean="0">
                <a:solidFill>
                  <a:schemeClr val="bg1"/>
                </a:solidFill>
              </a:rPr>
              <a:t>stenosis</a:t>
            </a:r>
            <a:r>
              <a:rPr lang="en-US" altLang="zh-TW" sz="5400" b="1" dirty="0" smtClean="0">
                <a:solidFill>
                  <a:schemeClr val="bg1"/>
                </a:solidFill>
              </a:rPr>
              <a:t>)</a:t>
            </a:r>
            <a:endParaRPr lang="zh-TW" altLang="en-US" sz="5400" b="1" dirty="0" smtClean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 smtClean="0">
                <a:solidFill>
                  <a:schemeClr val="bg1"/>
                </a:solidFill>
              </a:rPr>
              <a:t>Ming-Yow Hung, MD, FACC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 smtClean="0">
                <a:solidFill>
                  <a:schemeClr val="bg1"/>
                </a:solidFill>
              </a:rPr>
              <a:t>Division of Cardiology, Department of Internal Medicine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 smtClean="0">
                <a:solidFill>
                  <a:schemeClr val="bg1"/>
                </a:solidFill>
              </a:rPr>
              <a:t>Assistant Professor of Medicine, Taipei Medical University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78852" name="Picture 3"/>
          <p:cNvPicPr>
            <a:picLocks noChangeAspect="1"/>
          </p:cNvPicPr>
          <p:nvPr/>
        </p:nvPicPr>
        <p:blipFill>
          <a:blip r:embed="rId2" cstate="print"/>
          <a:srcRect l="17238" t="10065" r="54095" b="78000"/>
          <a:stretch>
            <a:fillRect/>
          </a:stretch>
        </p:blipFill>
        <p:spPr bwMode="auto">
          <a:xfrm>
            <a:off x="9347200" y="6191250"/>
            <a:ext cx="28448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98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98659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857" y="1454150"/>
            <a:ext cx="8142287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0" name="Rectangle 5"/>
          <p:cNvSpPr>
            <a:spLocks noChangeArrowheads="1"/>
          </p:cNvSpPr>
          <p:nvPr/>
        </p:nvSpPr>
        <p:spPr bwMode="auto">
          <a:xfrm>
            <a:off x="4269110" y="5497300"/>
            <a:ext cx="3653781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200" b="1" dirty="0"/>
              <a:t>Hung MJ</a:t>
            </a:r>
            <a:r>
              <a:rPr kumimoji="0" lang="en-US" altLang="zh-TW" sz="1200" dirty="0"/>
              <a:t>, </a:t>
            </a:r>
            <a:r>
              <a:rPr kumimoji="0" lang="en-US" altLang="zh-TW" sz="1200" dirty="0" smtClean="0"/>
              <a:t>et al. </a:t>
            </a:r>
            <a:r>
              <a:rPr kumimoji="0" lang="en-US" altLang="zh-TW" sz="1200" dirty="0"/>
              <a:t>Am J </a:t>
            </a:r>
            <a:r>
              <a:rPr kumimoji="0" lang="en-US" altLang="zh-TW" sz="1200" dirty="0" err="1"/>
              <a:t>Cardiol</a:t>
            </a:r>
            <a:r>
              <a:rPr kumimoji="0" lang="en-US" altLang="zh-TW" sz="1200" dirty="0"/>
              <a:t>. 2005;96(11):1484-90. </a:t>
            </a:r>
          </a:p>
        </p:txBody>
      </p:sp>
    </p:spTree>
    <p:extLst>
      <p:ext uri="{BB962C8B-B14F-4D97-AF65-F5344CB8AC3E}">
        <p14:creationId xmlns:p14="http://schemas.microsoft.com/office/powerpoint/2010/main" val="10068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70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667" y="0"/>
            <a:ext cx="4221245" cy="845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7808913" y="6510338"/>
            <a:ext cx="3571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 b="1">
                <a:solidFill>
                  <a:schemeClr val="bg1"/>
                </a:solidFill>
                <a:latin typeface="Calibri" pitchFamily="34" charset="0"/>
              </a:rPr>
              <a:t>Hung MY</a:t>
            </a:r>
            <a:r>
              <a:rPr kumimoji="0" lang="en-US" altLang="zh-TW" sz="1200">
                <a:solidFill>
                  <a:schemeClr val="bg1"/>
                </a:solidFill>
                <a:latin typeface="Calibri" pitchFamily="34" charset="0"/>
              </a:rPr>
              <a:t>, et al. Am J Med Sci. 2009 Dec;338(6):440-6.</a:t>
            </a:r>
            <a:endParaRPr kumimoji="0" lang="zh-TW" altLang="en-US" sz="12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806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75400" y="1008063"/>
            <a:ext cx="5529263" cy="4984750"/>
          </a:xfrm>
        </p:spPr>
      </p:pic>
      <p:pic>
        <p:nvPicPr>
          <p:cNvPr id="8806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588" y="1008063"/>
            <a:ext cx="5462587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Box 4"/>
          <p:cNvSpPr txBox="1">
            <a:spLocks noChangeArrowheads="1"/>
          </p:cNvSpPr>
          <p:nvPr/>
        </p:nvSpPr>
        <p:spPr bwMode="auto">
          <a:xfrm>
            <a:off x="2460625" y="5992813"/>
            <a:ext cx="36353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 b="1" dirty="0">
                <a:solidFill>
                  <a:schemeClr val="bg1"/>
                </a:solidFill>
                <a:latin typeface="Calibri" pitchFamily="34" charset="0"/>
              </a:rPr>
              <a:t>Hung MY</a:t>
            </a:r>
            <a:r>
              <a:rPr kumimoji="0" lang="en-US" altLang="zh-TW" sz="1100" dirty="0">
                <a:solidFill>
                  <a:schemeClr val="bg1"/>
                </a:solidFill>
                <a:latin typeface="Calibri" pitchFamily="34" charset="0"/>
              </a:rPr>
              <a:t>, et al. </a:t>
            </a:r>
            <a:r>
              <a:rPr kumimoji="0" lang="en-US" altLang="zh-TW" sz="1100" dirty="0" err="1">
                <a:solidFill>
                  <a:schemeClr val="bg1"/>
                </a:solidFill>
                <a:latin typeface="Calibri" pitchFamily="34" charset="0"/>
              </a:rPr>
              <a:t>Eur</a:t>
            </a:r>
            <a:r>
              <a:rPr kumimoji="0" lang="en-US" altLang="zh-TW" sz="1100" dirty="0">
                <a:solidFill>
                  <a:schemeClr val="bg1"/>
                </a:solidFill>
                <a:latin typeface="Calibri" pitchFamily="34" charset="0"/>
              </a:rPr>
              <a:t> J </a:t>
            </a:r>
            <a:r>
              <a:rPr kumimoji="0" lang="en-US" altLang="zh-TW" sz="1100" dirty="0" err="1">
                <a:solidFill>
                  <a:schemeClr val="bg1"/>
                </a:solidFill>
                <a:latin typeface="Calibri" pitchFamily="34" charset="0"/>
              </a:rPr>
              <a:t>Clin</a:t>
            </a:r>
            <a:r>
              <a:rPr kumimoji="0" lang="en-US" altLang="zh-TW" sz="1100" dirty="0">
                <a:solidFill>
                  <a:schemeClr val="bg1"/>
                </a:solidFill>
                <a:latin typeface="Calibri" pitchFamily="34" charset="0"/>
              </a:rPr>
              <a:t> Invest. 2010 Dec;40(12):1094-103.</a:t>
            </a:r>
          </a:p>
          <a:p>
            <a:endParaRPr kumimoji="0" lang="zh-TW" altLang="en-US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8069" name="TextBox 6"/>
          <p:cNvSpPr txBox="1">
            <a:spLocks noChangeArrowheads="1"/>
          </p:cNvSpPr>
          <p:nvPr/>
        </p:nvSpPr>
        <p:spPr bwMode="auto">
          <a:xfrm>
            <a:off x="7602538" y="5992813"/>
            <a:ext cx="43021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100" b="1">
                <a:solidFill>
                  <a:schemeClr val="bg1"/>
                </a:solidFill>
                <a:latin typeface="Calibri" pitchFamily="34" charset="0"/>
              </a:rPr>
              <a:t>JCS Joint Working Group. </a:t>
            </a:r>
            <a:r>
              <a:rPr kumimoji="0" lang="en-US" altLang="zh-TW" sz="1100">
                <a:solidFill>
                  <a:schemeClr val="bg1"/>
                </a:solidFill>
                <a:latin typeface="Calibri" pitchFamily="34" charset="0"/>
              </a:rPr>
              <a:t>Circulation Journal. 2014;78(11): 2779-2801 </a:t>
            </a:r>
            <a:endParaRPr kumimoji="0" lang="zh-TW" altLang="en-US" sz="11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225" y="1258888"/>
            <a:ext cx="579755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9091" name="Picture 5"/>
          <p:cNvPicPr>
            <a:picLocks noChangeAspect="1"/>
          </p:cNvPicPr>
          <p:nvPr/>
        </p:nvPicPr>
        <p:blipFill>
          <a:blip r:embed="rId2" cstate="print"/>
          <a:srcRect l="33243" t="41208" r="39983" b="21309"/>
          <a:stretch>
            <a:fillRect/>
          </a:stretch>
        </p:blipFill>
        <p:spPr bwMode="auto">
          <a:xfrm>
            <a:off x="1924050" y="150813"/>
            <a:ext cx="8343900" cy="6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9113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57175"/>
            <a:ext cx="9382125" cy="8045450"/>
          </a:xfrm>
        </p:spPr>
      </p:pic>
      <p:sp>
        <p:nvSpPr>
          <p:cNvPr id="91140" name="TextBox 6"/>
          <p:cNvSpPr txBox="1">
            <a:spLocks noChangeArrowheads="1"/>
          </p:cNvSpPr>
          <p:nvPr/>
        </p:nvSpPr>
        <p:spPr bwMode="auto">
          <a:xfrm>
            <a:off x="9382125" y="6427788"/>
            <a:ext cx="2809875" cy="4302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100" b="1">
                <a:solidFill>
                  <a:schemeClr val="bg1"/>
                </a:solidFill>
                <a:latin typeface="Calibri" pitchFamily="34" charset="0"/>
              </a:rPr>
              <a:t>Hung MY</a:t>
            </a:r>
            <a:r>
              <a:rPr kumimoji="0" lang="en-US" altLang="zh-TW" sz="1100">
                <a:solidFill>
                  <a:schemeClr val="bg1"/>
                </a:solidFill>
                <a:latin typeface="Calibri" pitchFamily="34" charset="0"/>
              </a:rPr>
              <a:t>,et al. Int J Med Sci. 2013;10:255-64.</a:t>
            </a:r>
          </a:p>
          <a:p>
            <a:endParaRPr kumimoji="0" lang="zh-TW" altLang="en-US" sz="11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9318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350" y="0"/>
            <a:ext cx="11417300" cy="65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ectangle 4"/>
          <p:cNvSpPr>
            <a:spLocks noChangeArrowheads="1"/>
          </p:cNvSpPr>
          <p:nvPr/>
        </p:nvSpPr>
        <p:spPr bwMode="auto">
          <a:xfrm>
            <a:off x="4745414" y="6565900"/>
            <a:ext cx="7078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Hung MJ, Hsu KH, Hu WS, Chang NC, </a:t>
            </a:r>
            <a:r>
              <a:rPr kumimoji="0" lang="en-US" altLang="zh-TW" b="1" dirty="0">
                <a:solidFill>
                  <a:schemeClr val="bg1"/>
                </a:solidFill>
                <a:latin typeface="Calibri" pitchFamily="34" charset="0"/>
              </a:rPr>
              <a:t>Hung MY</a:t>
            </a:r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kumimoji="0" lang="en-US" altLang="zh-TW" dirty="0" err="1">
                <a:solidFill>
                  <a:schemeClr val="bg1"/>
                </a:solidFill>
                <a:latin typeface="Calibri" pitchFamily="34" charset="0"/>
              </a:rPr>
              <a:t>PLoS</a:t>
            </a:r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 One. </a:t>
            </a:r>
            <a:r>
              <a:rPr kumimoji="0" lang="en-US" altLang="zh-TW" dirty="0" smtClean="0">
                <a:solidFill>
                  <a:schemeClr val="bg1"/>
                </a:solidFill>
                <a:latin typeface="Calibri" pitchFamily="34" charset="0"/>
              </a:rPr>
              <a:t>2013;8:e77655</a:t>
            </a:r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972" y="463810"/>
            <a:ext cx="7040056" cy="593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30175" y="6394190"/>
            <a:ext cx="4931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Hung MJ, </a:t>
            </a:r>
            <a:r>
              <a:rPr lang="en-US" altLang="zh-TW" dirty="0" smtClean="0"/>
              <a:t>et al.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</a:t>
            </a:r>
            <a:r>
              <a:rPr lang="en-US" altLang="zh-TW" dirty="0"/>
              <a:t>J Med Sci. </a:t>
            </a:r>
            <a:r>
              <a:rPr lang="en-US" altLang="zh-TW" dirty="0" smtClean="0"/>
              <a:t>2014;11:1161-71</a:t>
            </a:r>
            <a:r>
              <a:rPr lang="en-US" altLang="zh-TW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21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9421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71488"/>
            <a:ext cx="93853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TextBox 5"/>
          <p:cNvSpPr txBox="1">
            <a:spLocks noChangeArrowheads="1"/>
          </p:cNvSpPr>
          <p:nvPr/>
        </p:nvSpPr>
        <p:spPr bwMode="auto">
          <a:xfrm>
            <a:off x="2389790" y="6492875"/>
            <a:ext cx="7412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Hung MJ, Hsu KH, Chang NC, </a:t>
            </a:r>
            <a:r>
              <a:rPr kumimoji="0" lang="en-US" altLang="zh-TW" b="1" dirty="0">
                <a:solidFill>
                  <a:schemeClr val="bg1"/>
                </a:solidFill>
                <a:latin typeface="Calibri" pitchFamily="34" charset="0"/>
              </a:rPr>
              <a:t>Hung MY</a:t>
            </a:r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. J Am </a:t>
            </a:r>
            <a:r>
              <a:rPr kumimoji="0" lang="en-US" altLang="zh-TW" dirty="0" err="1">
                <a:solidFill>
                  <a:schemeClr val="bg1"/>
                </a:solidFill>
                <a:latin typeface="Calibri" pitchFamily="34" charset="0"/>
              </a:rPr>
              <a:t>Coll</a:t>
            </a:r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kumimoji="0" lang="en-US" altLang="zh-TW" dirty="0" err="1">
                <a:solidFill>
                  <a:schemeClr val="bg1"/>
                </a:solidFill>
                <a:latin typeface="Calibri" pitchFamily="34" charset="0"/>
              </a:rPr>
              <a:t>Cardiol</a:t>
            </a:r>
            <a:r>
              <a:rPr kumimoji="0" lang="en-US" altLang="zh-TW" dirty="0">
                <a:solidFill>
                  <a:schemeClr val="bg1"/>
                </a:solidFill>
                <a:latin typeface="Calibri" pitchFamily="34" charset="0"/>
              </a:rPr>
              <a:t>. 2015;65(18):2047-8.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588" y="754063"/>
            <a:ext cx="8634412" cy="610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10340975" y="5211763"/>
            <a:ext cx="1141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Calibri" pitchFamily="34" charset="0"/>
              </a:rPr>
              <a:t>Monocyte</a:t>
            </a:r>
          </a:p>
        </p:txBody>
      </p:sp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10339388" y="5964238"/>
            <a:ext cx="900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Calibri" pitchFamily="34" charset="0"/>
              </a:rPr>
              <a:t>Platelet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81924" name="TextBox 3"/>
          <p:cNvSpPr txBox="1">
            <a:spLocks noChangeArrowheads="1"/>
          </p:cNvSpPr>
          <p:nvPr/>
        </p:nvSpPr>
        <p:spPr bwMode="auto">
          <a:xfrm>
            <a:off x="10339388" y="6310313"/>
            <a:ext cx="1865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Calibri" pitchFamily="34" charset="0"/>
              </a:rPr>
              <a:t>C-reactive protein</a:t>
            </a:r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81925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67961"/>
            <a:ext cx="3657599" cy="308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TextBox 12"/>
          <p:cNvSpPr txBox="1">
            <a:spLocks noChangeArrowheads="1"/>
          </p:cNvSpPr>
          <p:nvPr/>
        </p:nvSpPr>
        <p:spPr bwMode="auto">
          <a:xfrm>
            <a:off x="10339388" y="5594350"/>
            <a:ext cx="150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Calibri" pitchFamily="34" charset="0"/>
              </a:rPr>
              <a:t>Red blood cell</a:t>
            </a:r>
          </a:p>
        </p:txBody>
      </p:sp>
      <p:pic>
        <p:nvPicPr>
          <p:cNvPr id="81927" name="Picture 13"/>
          <p:cNvPicPr>
            <a:picLocks noChangeAspect="1"/>
          </p:cNvPicPr>
          <p:nvPr/>
        </p:nvPicPr>
        <p:blipFill>
          <a:blip r:embed="rId4" cstate="print"/>
          <a:srcRect l="80840" t="74104" r="5257" b="9302"/>
          <a:stretch>
            <a:fillRect/>
          </a:stretch>
        </p:blipFill>
        <p:spPr bwMode="auto">
          <a:xfrm>
            <a:off x="9648825" y="5151438"/>
            <a:ext cx="25431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85335" y="213360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Summary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ctrTitle"/>
          </p:nvPr>
        </p:nvSpPr>
        <p:spPr>
          <a:xfrm>
            <a:off x="2100263" y="2276475"/>
            <a:ext cx="7991475" cy="1470025"/>
          </a:xfrm>
        </p:spPr>
        <p:txBody>
          <a:bodyPr/>
          <a:lstStyle/>
          <a:p>
            <a:r>
              <a:rPr lang="en-US" altLang="zh-TW" sz="5400" smtClean="0">
                <a:solidFill>
                  <a:schemeClr val="bg1"/>
                </a:solidFill>
              </a:rPr>
              <a:t>Aortic valve stenosis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5400" b="1" smtClean="0">
                <a:solidFill>
                  <a:schemeClr val="bg1"/>
                </a:solidFill>
              </a:rPr>
              <a:t>Disclosure</a:t>
            </a:r>
            <a:endParaRPr lang="zh-TW" altLang="en-US" sz="5400" b="1" smtClean="0">
              <a:solidFill>
                <a:schemeClr val="bg1"/>
              </a:solidFill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bg1"/>
                </a:solidFill>
              </a:rPr>
              <a:t>None</a:t>
            </a:r>
            <a:endParaRPr lang="zh-TW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1413"/>
            <a:ext cx="5399088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/>
          <p:cNvPicPr>
            <a:picLocks noChangeAspect="1"/>
          </p:cNvPicPr>
          <p:nvPr/>
        </p:nvPicPr>
        <p:blipFill>
          <a:blip r:embed="rId4" cstate="print"/>
          <a:srcRect l="42955" r="3120"/>
          <a:stretch>
            <a:fillRect/>
          </a:stretch>
        </p:blipFill>
        <p:spPr bwMode="auto">
          <a:xfrm>
            <a:off x="6923088" y="1484313"/>
            <a:ext cx="374491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5"/>
          <p:cNvPicPr>
            <a:picLocks noChangeAspect="1"/>
          </p:cNvPicPr>
          <p:nvPr/>
        </p:nvPicPr>
        <p:blipFill>
          <a:blip r:embed="rId3" cstate="print"/>
          <a:srcRect l="19173" t="48244" r="47488" b="7698"/>
          <a:stretch>
            <a:fillRect/>
          </a:stretch>
        </p:blipFill>
        <p:spPr bwMode="auto">
          <a:xfrm>
            <a:off x="8551863" y="4487863"/>
            <a:ext cx="2116137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50" y="485775"/>
            <a:ext cx="89281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bg1"/>
                </a:solidFill>
              </a:rPr>
              <a:t>Aortic stenosis is </a:t>
            </a:r>
            <a:r>
              <a:rPr lang="en-US" altLang="zh-TW" dirty="0" smtClean="0">
                <a:solidFill>
                  <a:schemeClr val="bg1"/>
                </a:solidFill>
              </a:rPr>
              <a:t>the </a:t>
            </a:r>
            <a:r>
              <a:rPr lang="en-US" altLang="zh-TW" dirty="0">
                <a:solidFill>
                  <a:schemeClr val="bg1"/>
                </a:solidFill>
              </a:rPr>
              <a:t>most common valvular heart disease in </a:t>
            </a:r>
            <a:r>
              <a:rPr lang="en-US" altLang="zh-TW" dirty="0" smtClean="0">
                <a:solidFill>
                  <a:schemeClr val="bg1"/>
                </a:solidFill>
              </a:rPr>
              <a:t>Western World</a:t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sz="1600" dirty="0">
                <a:solidFill>
                  <a:schemeClr val="bg1"/>
                </a:solidFill>
              </a:rPr>
              <a:t>Manning, WJ (October 2013). "Asymptomatic aortic stenosis in the elderly: a clinical review". </a:t>
            </a:r>
            <a:r>
              <a:rPr lang="en-US" altLang="zh-TW" sz="1600" i="1" dirty="0">
                <a:solidFill>
                  <a:schemeClr val="bg1"/>
                </a:solidFill>
              </a:rPr>
              <a:t>JAMA</a:t>
            </a:r>
            <a:r>
              <a:rPr lang="en-US" altLang="zh-TW" sz="1600" dirty="0">
                <a:solidFill>
                  <a:schemeClr val="bg1"/>
                </a:solidFill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</a:rPr>
              <a:t>310</a:t>
            </a:r>
            <a:r>
              <a:rPr lang="en-US" altLang="zh-TW" sz="1600" dirty="0">
                <a:solidFill>
                  <a:schemeClr val="bg1"/>
                </a:solidFill>
              </a:rPr>
              <a:t> (14): 1490–1497.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pic>
        <p:nvPicPr>
          <p:cNvPr id="98307" name="Picture 6"/>
          <p:cNvPicPr>
            <a:picLocks noChangeAspect="1"/>
          </p:cNvPicPr>
          <p:nvPr/>
        </p:nvPicPr>
        <p:blipFill>
          <a:blip r:embed="rId2" cstate="print"/>
          <a:srcRect l="27310" t="36208" r="4619" b="29329"/>
          <a:stretch>
            <a:fillRect/>
          </a:stretch>
        </p:blipFill>
        <p:spPr bwMode="auto">
          <a:xfrm>
            <a:off x="303544" y="2222946"/>
            <a:ext cx="11584912" cy="329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9"/>
          <p:cNvPicPr>
            <a:picLocks noChangeAspect="1"/>
          </p:cNvPicPr>
          <p:nvPr/>
        </p:nvPicPr>
        <p:blipFill>
          <a:blip r:embed="rId2" cstate="print"/>
          <a:srcRect l="27310" t="26375" r="53664" b="68559"/>
          <a:stretch>
            <a:fillRect/>
          </a:stretch>
        </p:blipFill>
        <p:spPr bwMode="auto">
          <a:xfrm>
            <a:off x="8059690" y="5517931"/>
            <a:ext cx="3825595" cy="57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  <a:ea typeface="新細明體" charset="-120"/>
              </a:rPr>
              <a:t>Aortic Stenosis: Etiology</a:t>
            </a:r>
          </a:p>
        </p:txBody>
      </p:sp>
      <p:pic>
        <p:nvPicPr>
          <p:cNvPr id="99331" name="Picture 4" descr="AS-imagesjpg"/>
          <p:cNvPicPr>
            <a:picLocks noChangeAspect="1" noChangeArrowheads="1"/>
          </p:cNvPicPr>
          <p:nvPr/>
        </p:nvPicPr>
        <p:blipFill>
          <a:blip r:embed="rId2" cstate="print"/>
          <a:srcRect l="3011" r="54178" b="68538"/>
          <a:stretch>
            <a:fillRect/>
          </a:stretch>
        </p:blipFill>
        <p:spPr bwMode="auto">
          <a:xfrm>
            <a:off x="4570413" y="1293813"/>
            <a:ext cx="299085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5" descr="AS-valve cartoons"/>
          <p:cNvPicPr>
            <a:picLocks noChangeAspect="1" noChangeArrowheads="1"/>
          </p:cNvPicPr>
          <p:nvPr/>
        </p:nvPicPr>
        <p:blipFill>
          <a:blip r:embed="rId3" cstate="print"/>
          <a:srcRect l="28194" r="23438" b="67175"/>
          <a:stretch>
            <a:fillRect/>
          </a:stretch>
        </p:blipFill>
        <p:spPr bwMode="auto">
          <a:xfrm>
            <a:off x="1631950" y="1295400"/>
            <a:ext cx="2741613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570413" y="4029075"/>
            <a:ext cx="2990850" cy="2586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en-US" dirty="0">
                <a:solidFill>
                  <a:prstClr val="white"/>
                </a:solidFill>
                <a:latin typeface="+mn-lt"/>
                <a:ea typeface="+mn-ea"/>
              </a:rPr>
              <a:t>Bicuspid calcific valve: 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dirty="0">
                <a:solidFill>
                  <a:prstClr val="white"/>
                </a:solidFill>
                <a:latin typeface="+mn-lt"/>
                <a:ea typeface="+mn-ea"/>
              </a:rPr>
              <a:t>In many cases, it will cause no problems.</a:t>
            </a:r>
            <a:r>
              <a:rPr kumimoji="0" lang="en-US" altLang="zh-TW" baseline="30000" dirty="0">
                <a:solidFill>
                  <a:prstClr val="white"/>
                </a:solidFill>
                <a:latin typeface="+mn-lt"/>
                <a:ea typeface="+mn-ea"/>
              </a:rPr>
              <a:t> 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dirty="0">
                <a:solidFill>
                  <a:prstClr val="white"/>
                </a:solidFill>
                <a:latin typeface="+mn-lt"/>
                <a:ea typeface="+mn-ea"/>
              </a:rPr>
              <a:t>However it may become calcified later in life, leading to varying degrees of severity of aortic stenosis</a:t>
            </a:r>
            <a:endParaRPr kumimoji="0" lang="en-US" altLang="en-US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pic>
        <p:nvPicPr>
          <p:cNvPr id="99334" name="Picture 4" descr="http://www.clevelandclinicmeded.com/medicalpubs/diseasemanagement/cardiology/aortic-valve-disease/images/aortic-valvefig1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9850" y="1268413"/>
            <a:ext cx="29067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7689850" y="4029075"/>
            <a:ext cx="2906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>
                <a:solidFill>
                  <a:srgbClr val="FFFFFF"/>
                </a:solidFill>
                <a:latin typeface="Calibri" pitchFamily="34" charset="0"/>
              </a:rPr>
              <a:t>  Degenerattive calcific valve</a:t>
            </a:r>
          </a:p>
        </p:txBody>
      </p:sp>
      <p:sp>
        <p:nvSpPr>
          <p:cNvPr id="99336" name="Text Box 7"/>
          <p:cNvSpPr txBox="1">
            <a:spLocks noChangeArrowheads="1"/>
          </p:cNvSpPr>
          <p:nvPr/>
        </p:nvSpPr>
        <p:spPr bwMode="auto">
          <a:xfrm>
            <a:off x="2495550" y="4029075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>
                <a:solidFill>
                  <a:srgbClr val="FFFFFF"/>
                </a:solidFill>
                <a:latin typeface="Calibri" pitchFamily="34" charset="0"/>
              </a:rPr>
              <a:t>  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Calcific Aortic Valve Stenosis (CAVS)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cause heart failure and sudden death.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Epidemiology: </a:t>
            </a:r>
            <a:r>
              <a:rPr lang="en-US" b="1" dirty="0" smtClean="0">
                <a:solidFill>
                  <a:srgbClr val="FF0000"/>
                </a:solidFill>
              </a:rPr>
              <a:t>2-3% over 75 y</a:t>
            </a:r>
            <a:endParaRPr lang="en-US" dirty="0" smtClean="0"/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smtClean="0"/>
              <a:t>however, aortic valve </a:t>
            </a:r>
            <a:r>
              <a:rPr lang="en-US" b="1" dirty="0" smtClean="0">
                <a:solidFill>
                  <a:srgbClr val="0070C0"/>
                </a:solidFill>
              </a:rPr>
              <a:t>sclerosis</a:t>
            </a:r>
            <a:r>
              <a:rPr lang="en-US" dirty="0" smtClean="0"/>
              <a:t>, not </a:t>
            </a:r>
            <a:r>
              <a:rPr lang="en-US" dirty="0" err="1" smtClean="0"/>
              <a:t>stenosis</a:t>
            </a:r>
            <a:r>
              <a:rPr lang="en-US" smtClean="0"/>
              <a:t>:  </a:t>
            </a:r>
            <a:r>
              <a:rPr lang="en-US" b="1" dirty="0" smtClean="0">
                <a:solidFill>
                  <a:srgbClr val="0070C0"/>
                </a:solidFill>
              </a:rPr>
              <a:t>25 % over 65 y </a:t>
            </a:r>
            <a:endParaRPr lang="en-US" dirty="0"/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smtClean="0"/>
              <a:t>The </a:t>
            </a:r>
            <a:r>
              <a:rPr lang="en-US" dirty="0"/>
              <a:t>earliest stages </a:t>
            </a:r>
            <a:r>
              <a:rPr lang="en-US" dirty="0" smtClean="0"/>
              <a:t>of CAVS </a:t>
            </a:r>
            <a:r>
              <a:rPr lang="en-US" dirty="0"/>
              <a:t>is aortic </a:t>
            </a:r>
            <a:r>
              <a:rPr lang="en-US" dirty="0" smtClean="0"/>
              <a:t>sclerosis.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Risk factor: similar to atherosclerosis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b="1" dirty="0"/>
              <a:t>However</a:t>
            </a:r>
            <a:r>
              <a:rPr lang="en-US" sz="2400" dirty="0"/>
              <a:t>, 50% CAVS don’t have clinical sig. atherosclerosis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400" dirty="0"/>
          </a:p>
          <a:p>
            <a:pPr marL="0" lvl="1" indent="36036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Exp. Models: 2 models in </a:t>
            </a:r>
            <a:r>
              <a:rPr lang="en-US" b="1" dirty="0" smtClean="0">
                <a:solidFill>
                  <a:srgbClr val="0070C0"/>
                </a:solidFill>
              </a:rPr>
              <a:t>mice</a:t>
            </a:r>
          </a:p>
          <a:p>
            <a:pPr marL="400050" lvl="2" indent="360363" fontAlgn="auto">
              <a:spcAft>
                <a:spcPts val="0"/>
              </a:spcAft>
              <a:buFont typeface="Calibri" pitchFamily="34" charset="0"/>
              <a:buChar char="―"/>
              <a:defRPr/>
            </a:pPr>
            <a:r>
              <a:rPr lang="en-US" dirty="0" smtClean="0"/>
              <a:t>Other models develop only valve sclerosis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792538" y="4343180"/>
            <a:ext cx="6817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>
                <a:solidFill>
                  <a:srgbClr val="000000"/>
                </a:solidFill>
                <a:latin typeface="Calibri" pitchFamily="34" charset="0"/>
              </a:rPr>
              <a:t>Hung MY</a:t>
            </a:r>
            <a:r>
              <a:rPr kumimoji="0" lang="en-US" altLang="zh-TW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kumimoji="0" lang="en-US" altLang="zh-TW" dirty="0" err="1">
                <a:solidFill>
                  <a:srgbClr val="000000"/>
                </a:solidFill>
                <a:latin typeface="Calibri" pitchFamily="34" charset="0"/>
              </a:rPr>
              <a:t>Witztum</a:t>
            </a:r>
            <a:r>
              <a:rPr kumimoji="0" lang="en-US" altLang="zh-TW" dirty="0">
                <a:solidFill>
                  <a:srgbClr val="000000"/>
                </a:solidFill>
                <a:latin typeface="Calibri" pitchFamily="34" charset="0"/>
              </a:rPr>
              <a:t> JL, </a:t>
            </a:r>
            <a:r>
              <a:rPr kumimoji="0" lang="en-US" altLang="zh-TW" dirty="0" err="1">
                <a:solidFill>
                  <a:srgbClr val="000000"/>
                </a:solidFill>
                <a:latin typeface="Calibri" pitchFamily="34" charset="0"/>
              </a:rPr>
              <a:t>Tsimikas</a:t>
            </a:r>
            <a:r>
              <a:rPr kumimoji="0" lang="en-US" altLang="zh-TW" dirty="0">
                <a:solidFill>
                  <a:srgbClr val="000000"/>
                </a:solidFill>
                <a:latin typeface="Calibri" pitchFamily="34" charset="0"/>
              </a:rPr>
              <a:t> S</a:t>
            </a:r>
            <a:r>
              <a:rPr kumimoji="0" lang="en-US" altLang="zh-TW" dirty="0">
                <a:latin typeface="Calibri" pitchFamily="34" charset="0"/>
              </a:rPr>
              <a:t>. </a:t>
            </a:r>
            <a:r>
              <a:rPr kumimoji="0" lang="en-US" altLang="zh-TW" dirty="0" smtClean="0">
                <a:solidFill>
                  <a:srgbClr val="000000"/>
                </a:solidFill>
                <a:latin typeface="Calibri" pitchFamily="34" charset="0"/>
              </a:rPr>
              <a:t>J </a:t>
            </a:r>
            <a:r>
              <a:rPr kumimoji="0" lang="en-US" altLang="zh-TW" dirty="0">
                <a:solidFill>
                  <a:srgbClr val="000000"/>
                </a:solidFill>
                <a:latin typeface="Calibri" pitchFamily="34" charset="0"/>
              </a:rPr>
              <a:t>Am </a:t>
            </a:r>
            <a:r>
              <a:rPr kumimoji="0" lang="en-US" altLang="zh-TW" dirty="0" err="1">
                <a:solidFill>
                  <a:srgbClr val="000000"/>
                </a:solidFill>
                <a:latin typeface="Calibri" pitchFamily="34" charset="0"/>
              </a:rPr>
              <a:t>Coll</a:t>
            </a:r>
            <a:r>
              <a:rPr kumimoji="0" lang="en-US" altLang="zh-TW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US" altLang="zh-TW" dirty="0" err="1">
                <a:solidFill>
                  <a:srgbClr val="000000"/>
                </a:solidFill>
                <a:latin typeface="Calibri" pitchFamily="34" charset="0"/>
              </a:rPr>
              <a:t>Cardiol</a:t>
            </a:r>
            <a:r>
              <a:rPr kumimoji="0" lang="en-US" altLang="zh-TW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kumimoji="0" lang="en-US" altLang="zh-TW" dirty="0" smtClean="0">
                <a:solidFill>
                  <a:srgbClr val="000000"/>
                </a:solidFill>
                <a:latin typeface="Calibri" pitchFamily="34" charset="0"/>
              </a:rPr>
              <a:t>2014;63(5</a:t>
            </a:r>
            <a:r>
              <a:rPr kumimoji="0" lang="en-US" altLang="zh-TW" dirty="0">
                <a:solidFill>
                  <a:srgbClr val="000000"/>
                </a:solidFill>
                <a:latin typeface="Calibri" pitchFamily="34" charset="0"/>
              </a:rPr>
              <a:t>):478-80.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1524000" y="-26988"/>
            <a:ext cx="9144000" cy="1143001"/>
          </a:xfrm>
        </p:spPr>
        <p:txBody>
          <a:bodyPr/>
          <a:lstStyle/>
          <a:p>
            <a:r>
              <a:rPr lang="en-US" altLang="zh-TW" sz="3800" smtClean="0"/>
              <a:t>Interventions to retard progression of CAVS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6825"/>
            <a:ext cx="8435975" cy="52578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Statins</a:t>
            </a:r>
            <a:r>
              <a:rPr lang="en-US" dirty="0" smtClean="0"/>
              <a:t>: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No effect on CAVS progression </a:t>
            </a:r>
          </a:p>
          <a:p>
            <a:pPr marL="360363" lvl="1" indent="-360363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/>
          </a:p>
          <a:p>
            <a:pPr marL="360363" lvl="1" indent="-36036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/>
              <a:t>Oxidative stress</a:t>
            </a:r>
          </a:p>
          <a:p>
            <a:pPr marL="760413" lvl="2" indent="-360363" fontAlgn="auto">
              <a:spcAft>
                <a:spcPts val="0"/>
              </a:spcAft>
              <a:buFont typeface="Calibri" panose="020F0502020204030204" pitchFamily="34" charset="0"/>
              <a:buChar char="–"/>
              <a:defRPr/>
            </a:pPr>
            <a:r>
              <a:rPr lang="en-US" altLang="zh-TW" b="1" dirty="0" smtClean="0">
                <a:solidFill>
                  <a:srgbClr val="FF0000"/>
                </a:solidFill>
              </a:rPr>
              <a:t>?</a:t>
            </a:r>
            <a:endParaRPr lang="en-US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Angiotensin Converting Enzyme Inhibitor (ACEI)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>
                <a:solidFill>
                  <a:srgbClr val="0070C0"/>
                </a:solidFill>
              </a:rPr>
              <a:t>No </a:t>
            </a:r>
            <a:r>
              <a:rPr lang="en-US" sz="2600" dirty="0" err="1">
                <a:solidFill>
                  <a:srgbClr val="0070C0"/>
                </a:solidFill>
              </a:rPr>
              <a:t>efftect</a:t>
            </a:r>
            <a:endParaRPr lang="en-US" sz="2600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Angiotensin</a:t>
            </a:r>
            <a:r>
              <a:rPr lang="en-US" dirty="0" smtClean="0"/>
              <a:t> receptor-1 blocker (AT1r)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>
                <a:solidFill>
                  <a:srgbClr val="0070C0"/>
                </a:solidFill>
              </a:rPr>
              <a:t>Prevents inflammatory cell infiltration.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>
                <a:solidFill>
                  <a:srgbClr val="0070C0"/>
                </a:solidFill>
              </a:rPr>
              <a:t>Conflicting results, needs further study</a:t>
            </a:r>
          </a:p>
          <a:p>
            <a:pPr marL="360363" lvl="1" indent="-36036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/>
              <a:t>PPAR</a:t>
            </a:r>
            <a:r>
              <a:rPr lang="el-GR" sz="3500" dirty="0"/>
              <a:t>γ</a:t>
            </a:r>
            <a:endParaRPr lang="en-US" sz="3500" dirty="0"/>
          </a:p>
          <a:p>
            <a:pPr marL="760413" lvl="2" indent="-360363" fontAlgn="auto"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2600" dirty="0">
                <a:solidFill>
                  <a:srgbClr val="0070C0"/>
                </a:solidFill>
              </a:rPr>
              <a:t>prevent differentiation to osteoid cells, slow progression</a:t>
            </a:r>
          </a:p>
          <a:p>
            <a:pPr marL="760413" lvl="2" indent="-360363" fontAlgn="auto"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altLang="zh-TW" sz="2600" dirty="0">
                <a:solidFill>
                  <a:srgbClr val="0070C0"/>
                </a:solidFill>
              </a:rPr>
              <a:t>needs further study</a:t>
            </a:r>
            <a:endParaRPr lang="en-US" sz="2600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8040688" y="1989138"/>
            <a:ext cx="27352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100" dirty="0">
                <a:solidFill>
                  <a:srgbClr val="000000"/>
                </a:solidFill>
                <a:latin typeface="Calibri" pitchFamily="34" charset="0"/>
              </a:rPr>
              <a:t>Hung MY, </a:t>
            </a:r>
            <a:r>
              <a:rPr kumimoji="0" lang="en-US" altLang="zh-TW" sz="1100" dirty="0" err="1">
                <a:solidFill>
                  <a:srgbClr val="000000"/>
                </a:solidFill>
                <a:latin typeface="Calibri" pitchFamily="34" charset="0"/>
              </a:rPr>
              <a:t>Witztum</a:t>
            </a:r>
            <a:r>
              <a:rPr kumimoji="0" lang="en-US" altLang="zh-TW" sz="1100" dirty="0">
                <a:solidFill>
                  <a:srgbClr val="000000"/>
                </a:solidFill>
                <a:latin typeface="Calibri" pitchFamily="34" charset="0"/>
              </a:rPr>
              <a:t> JL, </a:t>
            </a:r>
            <a:r>
              <a:rPr kumimoji="0" lang="en-US" altLang="zh-TW" sz="1100" dirty="0" err="1">
                <a:solidFill>
                  <a:srgbClr val="000000"/>
                </a:solidFill>
                <a:latin typeface="Calibri" pitchFamily="34" charset="0"/>
              </a:rPr>
              <a:t>Tsimikas</a:t>
            </a:r>
            <a:r>
              <a:rPr kumimoji="0" lang="en-US" altLang="zh-TW" sz="1100" dirty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kumimoji="0" lang="en-US" altLang="zh-TW" sz="1100" dirty="0" smtClean="0">
                <a:solidFill>
                  <a:srgbClr val="000000"/>
                </a:solidFill>
                <a:latin typeface="Calibri" pitchFamily="34" charset="0"/>
              </a:rPr>
              <a:t>J </a:t>
            </a:r>
            <a:r>
              <a:rPr kumimoji="0" lang="en-US" altLang="zh-TW" sz="1100" dirty="0">
                <a:solidFill>
                  <a:srgbClr val="000000"/>
                </a:solidFill>
                <a:latin typeface="Calibri" pitchFamily="34" charset="0"/>
              </a:rPr>
              <a:t>Am </a:t>
            </a:r>
            <a:r>
              <a:rPr kumimoji="0" lang="en-US" altLang="zh-TW" sz="1100" dirty="0" err="1">
                <a:solidFill>
                  <a:srgbClr val="000000"/>
                </a:solidFill>
                <a:latin typeface="Calibri" pitchFamily="34" charset="0"/>
              </a:rPr>
              <a:t>Coll</a:t>
            </a:r>
            <a:r>
              <a:rPr kumimoji="0" lang="en-US" altLang="zh-TW" sz="11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US" altLang="zh-TW" sz="1100" dirty="0" err="1">
                <a:solidFill>
                  <a:srgbClr val="000000"/>
                </a:solidFill>
                <a:latin typeface="Calibri" pitchFamily="34" charset="0"/>
              </a:rPr>
              <a:t>Cardiol</a:t>
            </a:r>
            <a:r>
              <a:rPr kumimoji="0" lang="en-US" altLang="zh-TW" sz="1100" dirty="0">
                <a:solidFill>
                  <a:srgbClr val="000000"/>
                </a:solidFill>
                <a:latin typeface="Calibri" pitchFamily="34" charset="0"/>
              </a:rPr>
              <a:t>. 2014 Feb 11;63(5):478-80.</a:t>
            </a:r>
          </a:p>
        </p:txBody>
      </p:sp>
      <p:sp>
        <p:nvSpPr>
          <p:cNvPr id="101380" name="TextBox 4"/>
          <p:cNvSpPr txBox="1">
            <a:spLocks noChangeArrowheads="1"/>
          </p:cNvSpPr>
          <p:nvPr/>
        </p:nvSpPr>
        <p:spPr bwMode="auto">
          <a:xfrm>
            <a:off x="8040688" y="3402013"/>
            <a:ext cx="2376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solidFill>
                  <a:srgbClr val="000000"/>
                </a:solidFill>
                <a:latin typeface="Calibri" pitchFamily="34" charset="0"/>
              </a:rPr>
              <a:t>Miller JD, et al. Circ Res. 2011 May 27;108(11):1392-412</a:t>
            </a:r>
          </a:p>
        </p:txBody>
      </p:sp>
      <p:sp>
        <p:nvSpPr>
          <p:cNvPr id="101381" name="TextBox 5"/>
          <p:cNvSpPr txBox="1">
            <a:spLocks noChangeArrowheads="1"/>
          </p:cNvSpPr>
          <p:nvPr/>
        </p:nvSpPr>
        <p:spPr bwMode="auto">
          <a:xfrm>
            <a:off x="8040688" y="4502150"/>
            <a:ext cx="2376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solidFill>
                  <a:srgbClr val="000000"/>
                </a:solidFill>
                <a:latin typeface="Calibri" pitchFamily="34" charset="0"/>
              </a:rPr>
              <a:t>Miller JD, et al. Circ Res. 2011 May 27;108(11):1392-412</a:t>
            </a:r>
          </a:p>
        </p:txBody>
      </p:sp>
      <p:sp>
        <p:nvSpPr>
          <p:cNvPr id="101382" name="TextBox 6"/>
          <p:cNvSpPr txBox="1">
            <a:spLocks noChangeArrowheads="1"/>
          </p:cNvSpPr>
          <p:nvPr/>
        </p:nvSpPr>
        <p:spPr bwMode="auto">
          <a:xfrm>
            <a:off x="8040688" y="5734050"/>
            <a:ext cx="23764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solidFill>
                  <a:srgbClr val="000000"/>
                </a:solidFill>
                <a:latin typeface="Calibri" pitchFamily="34" charset="0"/>
              </a:rPr>
              <a:t>Miller JD, et al. Circ Res. 2011 May 27;108(11):1392-412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4450"/>
            <a:ext cx="914400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795260" y="1040130"/>
            <a:ext cx="65151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ight Arrow 2"/>
          <p:cNvSpPr/>
          <p:nvPr/>
        </p:nvSpPr>
        <p:spPr>
          <a:xfrm>
            <a:off x="7406640" y="1040130"/>
            <a:ext cx="297180" cy="1828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981200" y="-100013"/>
            <a:ext cx="8229600" cy="1143001"/>
          </a:xfrm>
        </p:spPr>
        <p:txBody>
          <a:bodyPr/>
          <a:lstStyle/>
          <a:p>
            <a:r>
              <a:rPr lang="en-US" altLang="zh-TW" b="1" smtClean="0">
                <a:solidFill>
                  <a:srgbClr val="0070C0"/>
                </a:solidFill>
              </a:rPr>
              <a:t>Echocardiography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3321050"/>
            <a:ext cx="9104312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Box 4"/>
          <p:cNvSpPr txBox="1">
            <a:spLocks noChangeArrowheads="1"/>
          </p:cNvSpPr>
          <p:nvPr/>
        </p:nvSpPr>
        <p:spPr bwMode="auto">
          <a:xfrm>
            <a:off x="6588125" y="6000750"/>
            <a:ext cx="300038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600">
                <a:solidFill>
                  <a:srgbClr val="FF0000"/>
                </a:solidFill>
                <a:latin typeface="Calibri" pitchFamily="34" charset="0"/>
              </a:rPr>
              <a:t>200</a:t>
            </a:r>
          </a:p>
        </p:txBody>
      </p:sp>
      <p:sp>
        <p:nvSpPr>
          <p:cNvPr id="104452" name="TextBox 5"/>
          <p:cNvSpPr txBox="1">
            <a:spLocks noChangeArrowheads="1"/>
          </p:cNvSpPr>
          <p:nvPr/>
        </p:nvSpPr>
        <p:spPr bwMode="auto">
          <a:xfrm>
            <a:off x="6588125" y="5713413"/>
            <a:ext cx="3000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600">
                <a:solidFill>
                  <a:srgbClr val="FF0000"/>
                </a:solidFill>
                <a:latin typeface="Calibri" pitchFamily="34" charset="0"/>
              </a:rPr>
              <a:t>400</a:t>
            </a:r>
          </a:p>
        </p:txBody>
      </p:sp>
      <p:sp>
        <p:nvSpPr>
          <p:cNvPr id="104453" name="TextBox 6"/>
          <p:cNvSpPr txBox="1">
            <a:spLocks noChangeArrowheads="1"/>
          </p:cNvSpPr>
          <p:nvPr/>
        </p:nvSpPr>
        <p:spPr bwMode="auto">
          <a:xfrm>
            <a:off x="6588125" y="4560888"/>
            <a:ext cx="300038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600">
                <a:solidFill>
                  <a:srgbClr val="FF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04454" name="TextBox 7"/>
          <p:cNvSpPr txBox="1">
            <a:spLocks noChangeArrowheads="1"/>
          </p:cNvSpPr>
          <p:nvPr/>
        </p:nvSpPr>
        <p:spPr bwMode="auto">
          <a:xfrm>
            <a:off x="6588125" y="4273550"/>
            <a:ext cx="3000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600">
                <a:solidFill>
                  <a:srgbClr val="FF0000"/>
                </a:solidFill>
                <a:latin typeface="Calibri" pitchFamily="34" charset="0"/>
              </a:rPr>
              <a:t>200</a:t>
            </a:r>
          </a:p>
        </p:txBody>
      </p:sp>
      <p:sp>
        <p:nvSpPr>
          <p:cNvPr id="104455" name="TextBox 8"/>
          <p:cNvSpPr txBox="1">
            <a:spLocks noChangeArrowheads="1"/>
          </p:cNvSpPr>
          <p:nvPr/>
        </p:nvSpPr>
        <p:spPr bwMode="auto">
          <a:xfrm>
            <a:off x="2436813" y="6577013"/>
            <a:ext cx="149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rgbClr val="FF0000"/>
                </a:solidFill>
                <a:latin typeface="Calibri" pitchFamily="34" charset="0"/>
              </a:rPr>
              <a:t>aliasing color flow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9625013" y="5568950"/>
            <a:ext cx="71437" cy="28892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4457" name="TextBox 10"/>
          <p:cNvSpPr txBox="1">
            <a:spLocks noChangeArrowheads="1"/>
          </p:cNvSpPr>
          <p:nvPr/>
        </p:nvSpPr>
        <p:spPr bwMode="auto">
          <a:xfrm>
            <a:off x="9655175" y="5568950"/>
            <a:ext cx="10493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rgbClr val="FF0000"/>
                </a:solidFill>
                <a:latin typeface="Calibri" pitchFamily="34" charset="0"/>
              </a:rPr>
              <a:t>Pressure drop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904288" y="4221163"/>
            <a:ext cx="1692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59" name="TextBox 13"/>
          <p:cNvSpPr txBox="1">
            <a:spLocks noChangeArrowheads="1"/>
          </p:cNvSpPr>
          <p:nvPr/>
        </p:nvSpPr>
        <p:spPr bwMode="auto">
          <a:xfrm>
            <a:off x="9048750" y="3860800"/>
            <a:ext cx="39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FF0000"/>
                </a:solidFill>
                <a:latin typeface="Calibri" pitchFamily="34" charset="0"/>
              </a:rPr>
              <a:t>LV</a:t>
            </a:r>
          </a:p>
        </p:txBody>
      </p:sp>
      <p:sp>
        <p:nvSpPr>
          <p:cNvPr id="104460" name="TextBox 14"/>
          <p:cNvSpPr txBox="1">
            <a:spLocks noChangeArrowheads="1"/>
          </p:cNvSpPr>
          <p:nvPr/>
        </p:nvSpPr>
        <p:spPr bwMode="auto">
          <a:xfrm>
            <a:off x="9802813" y="3860800"/>
            <a:ext cx="468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FF0000"/>
                </a:solidFill>
                <a:latin typeface="Calibri" pitchFamily="34" charset="0"/>
              </a:rPr>
              <a:t>AO</a:t>
            </a:r>
          </a:p>
        </p:txBody>
      </p:sp>
      <p:pic>
        <p:nvPicPr>
          <p:cNvPr id="104461" name="Picture 4" descr="echo8"/>
          <p:cNvPicPr>
            <a:picLocks noChangeAspect="1" noChangeArrowheads="1"/>
          </p:cNvPicPr>
          <p:nvPr/>
        </p:nvPicPr>
        <p:blipFill>
          <a:blip r:embed="rId3" cstate="print"/>
          <a:srcRect t="37778"/>
          <a:stretch>
            <a:fillRect/>
          </a:stretch>
        </p:blipFill>
        <p:spPr bwMode="auto">
          <a:xfrm>
            <a:off x="1524000" y="981075"/>
            <a:ext cx="2797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2" name="Picture 4" descr="echo5"/>
          <p:cNvPicPr>
            <a:picLocks noChangeAspect="1" noChangeArrowheads="1"/>
          </p:cNvPicPr>
          <p:nvPr/>
        </p:nvPicPr>
        <p:blipFill>
          <a:blip r:embed="rId4" cstate="print"/>
          <a:srcRect r="25000"/>
          <a:stretch>
            <a:fillRect/>
          </a:stretch>
        </p:blipFill>
        <p:spPr bwMode="auto">
          <a:xfrm>
            <a:off x="4800600" y="836613"/>
            <a:ext cx="2159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3071813" y="1412875"/>
            <a:ext cx="647700" cy="100806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4" name="TextBox 20"/>
          <p:cNvSpPr txBox="1">
            <a:spLocks noChangeArrowheads="1"/>
          </p:cNvSpPr>
          <p:nvPr/>
        </p:nvSpPr>
        <p:spPr bwMode="auto">
          <a:xfrm>
            <a:off x="3482975" y="2420938"/>
            <a:ext cx="73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b="1">
                <a:solidFill>
                  <a:srgbClr val="FFFFFF"/>
                </a:solidFill>
                <a:latin typeface="Calibri" pitchFamily="34" charset="0"/>
              </a:rPr>
              <a:t>B &amp; 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48075" y="1916113"/>
            <a:ext cx="1152525" cy="144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4511675" y="3068638"/>
            <a:ext cx="144463" cy="2159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4467" name="TextBox 28"/>
          <p:cNvSpPr txBox="1">
            <a:spLocks noChangeArrowheads="1"/>
          </p:cNvSpPr>
          <p:nvPr/>
        </p:nvSpPr>
        <p:spPr bwMode="auto">
          <a:xfrm>
            <a:off x="7032625" y="6454775"/>
            <a:ext cx="475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en-US" altLang="zh-TW" sz="1200">
              <a:solidFill>
                <a:srgbClr val="000000"/>
              </a:solidFill>
              <a:latin typeface="Calibri" pitchFamily="34" charset="0"/>
            </a:endParaRPr>
          </a:p>
          <a:p>
            <a:r>
              <a:rPr kumimoji="0" lang="en-US" altLang="zh-TW" sz="1200">
                <a:solidFill>
                  <a:srgbClr val="000000"/>
                </a:solidFill>
                <a:latin typeface="Calibri" pitchFamily="34" charset="0"/>
              </a:rPr>
              <a:t>Miller JD, et al. Circ Res. 2011 May 27;108(11):1392-412</a:t>
            </a:r>
          </a:p>
          <a:p>
            <a:endParaRPr kumimoji="0" lang="en-US" altLang="zh-TW" sz="120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648075" y="2205038"/>
            <a:ext cx="1152525" cy="215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287713" y="1628775"/>
            <a:ext cx="1512887" cy="144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04288" y="5580063"/>
            <a:ext cx="1692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71" name="TextBox 31"/>
          <p:cNvSpPr txBox="1">
            <a:spLocks noChangeArrowheads="1"/>
          </p:cNvSpPr>
          <p:nvPr/>
        </p:nvSpPr>
        <p:spPr bwMode="auto">
          <a:xfrm>
            <a:off x="9048750" y="5219700"/>
            <a:ext cx="39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FF0000"/>
                </a:solidFill>
                <a:latin typeface="Calibri" pitchFamily="34" charset="0"/>
              </a:rPr>
              <a:t>LV</a:t>
            </a:r>
          </a:p>
        </p:txBody>
      </p:sp>
      <p:sp>
        <p:nvSpPr>
          <p:cNvPr id="104472" name="TextBox 32"/>
          <p:cNvSpPr txBox="1">
            <a:spLocks noChangeArrowheads="1"/>
          </p:cNvSpPr>
          <p:nvPr/>
        </p:nvSpPr>
        <p:spPr bwMode="auto">
          <a:xfrm>
            <a:off x="9802813" y="5219700"/>
            <a:ext cx="468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FF0000"/>
                </a:solidFill>
                <a:latin typeface="Calibri" pitchFamily="34" charset="0"/>
              </a:rPr>
              <a:t>AO</a:t>
            </a:r>
          </a:p>
        </p:txBody>
      </p:sp>
      <p:pic>
        <p:nvPicPr>
          <p:cNvPr id="104473" name="Picture 2"/>
          <p:cNvPicPr>
            <a:picLocks noChangeAspect="1"/>
          </p:cNvPicPr>
          <p:nvPr/>
        </p:nvPicPr>
        <p:blipFill>
          <a:blip r:embed="rId5" cstate="print"/>
          <a:srcRect l="18456" t="27361" r="48894" b="16531"/>
          <a:stretch>
            <a:fillRect/>
          </a:stretch>
        </p:blipFill>
        <p:spPr bwMode="auto">
          <a:xfrm>
            <a:off x="7546975" y="841375"/>
            <a:ext cx="241935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7032625" y="2060575"/>
            <a:ext cx="5143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3" name="Group 18"/>
          <p:cNvGrpSpPr>
            <a:grpSpLocks/>
          </p:cNvGrpSpPr>
          <p:nvPr/>
        </p:nvGrpSpPr>
        <p:grpSpPr bwMode="auto">
          <a:xfrm>
            <a:off x="3841750" y="84138"/>
            <a:ext cx="5349875" cy="6740525"/>
            <a:chOff x="539549" y="84632"/>
            <a:chExt cx="5350516" cy="6740217"/>
          </a:xfrm>
        </p:grpSpPr>
        <p:pic>
          <p:nvPicPr>
            <p:cNvPr id="105479" name="Picture 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-747759" y="1371941"/>
              <a:ext cx="3267456" cy="69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0" name="Picture 1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854268" y="1354093"/>
              <a:ext cx="3267456" cy="728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1" name="Picture 1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V="1">
              <a:off x="2327573" y="1320947"/>
              <a:ext cx="3267457" cy="794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2" name="Picture 1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3858422" y="1409970"/>
              <a:ext cx="3267457" cy="616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3" name="Picture 1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-699729" y="4836891"/>
              <a:ext cx="3251832" cy="724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4" name="Picture 1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 flipV="1">
              <a:off x="893841" y="4802902"/>
              <a:ext cx="3251834" cy="792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5" name="Picture 16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 flipV="1">
              <a:off x="2264737" y="4872163"/>
              <a:ext cx="3251833" cy="653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6" name="Picture 17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 flipV="1">
              <a:off x="3901369" y="4836152"/>
              <a:ext cx="3251835" cy="725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5474" name="TextBox 19"/>
          <p:cNvSpPr txBox="1">
            <a:spLocks noChangeArrowheads="1"/>
          </p:cNvSpPr>
          <p:nvPr/>
        </p:nvSpPr>
        <p:spPr bwMode="auto">
          <a:xfrm>
            <a:off x="1631950" y="214313"/>
            <a:ext cx="1689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kumimoji="0" lang="en-US" altLang="zh-TW" sz="2400">
                <a:solidFill>
                  <a:srgbClr val="000000"/>
                </a:solidFill>
                <a:latin typeface="Calibri" pitchFamily="34" charset="0"/>
              </a:rPr>
              <a:t>AS  cohort 1</a:t>
            </a:r>
            <a:endParaRPr kumimoji="0" lang="zh-TW" alt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5475" name="Rectangle 1"/>
          <p:cNvSpPr>
            <a:spLocks noChangeArrowheads="1"/>
          </p:cNvSpPr>
          <p:nvPr/>
        </p:nvSpPr>
        <p:spPr bwMode="auto">
          <a:xfrm>
            <a:off x="2162175" y="646113"/>
            <a:ext cx="170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000000"/>
                </a:solidFill>
                <a:latin typeface="Calibri" pitchFamily="34" charset="0"/>
              </a:rPr>
              <a:t>LDLR-KO/EO6-tg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5476" name="Rectangle 20"/>
          <p:cNvSpPr>
            <a:spLocks noChangeArrowheads="1"/>
          </p:cNvSpPr>
          <p:nvPr/>
        </p:nvSpPr>
        <p:spPr bwMode="auto">
          <a:xfrm>
            <a:off x="2162175" y="372745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000000"/>
                </a:solidFill>
                <a:latin typeface="Calibri" pitchFamily="34" charset="0"/>
              </a:rPr>
              <a:t>LDLR-KO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5477" name="TextBox 2"/>
          <p:cNvSpPr txBox="1">
            <a:spLocks noChangeArrowheads="1"/>
          </p:cNvSpPr>
          <p:nvPr/>
        </p:nvSpPr>
        <p:spPr bwMode="auto">
          <a:xfrm>
            <a:off x="4591050" y="2997200"/>
            <a:ext cx="4884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000000"/>
                </a:solidFill>
                <a:latin typeface="Calibri" pitchFamily="34" charset="0"/>
              </a:rPr>
              <a:t>1                            2                          3                          4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5478" name="TextBox 21"/>
          <p:cNvSpPr txBox="1">
            <a:spLocks noChangeArrowheads="1"/>
          </p:cNvSpPr>
          <p:nvPr/>
        </p:nvSpPr>
        <p:spPr bwMode="auto">
          <a:xfrm>
            <a:off x="4591050" y="6454775"/>
            <a:ext cx="4884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000000"/>
                </a:solidFill>
                <a:latin typeface="Calibri" pitchFamily="34" charset="0"/>
              </a:rPr>
              <a:t>1                            3                          6                          7</a:t>
            </a:r>
            <a:endParaRPr kumimoji="0" lang="zh-TW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0344150" y="6297613"/>
            <a:ext cx="16501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600" dirty="0" smtClean="0">
                <a:latin typeface="Calibri" pitchFamily="34" charset="0"/>
              </a:rPr>
              <a:t>UCSD. </a:t>
            </a:r>
          </a:p>
          <a:p>
            <a:r>
              <a:rPr kumimoji="0" lang="en-US" altLang="zh-TW" sz="1600" dirty="0" smtClean="0">
                <a:latin typeface="Calibri" pitchFamily="34" charset="0"/>
              </a:rPr>
              <a:t>Unpublished </a:t>
            </a:r>
            <a:r>
              <a:rPr kumimoji="0" lang="en-US" altLang="zh-TW" sz="1600" dirty="0">
                <a:latin typeface="Calibri" pitchFamily="34" charset="0"/>
              </a:rPr>
              <a:t>data</a:t>
            </a:r>
            <a:endParaRPr kumimoji="0" lang="zh-TW" altLang="en-US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731" y="1611313"/>
            <a:ext cx="194713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1" y="1609833"/>
            <a:ext cx="1949438" cy="129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9576" y="1611312"/>
            <a:ext cx="1985974" cy="132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09014" y="1609833"/>
            <a:ext cx="1949354" cy="129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1731" y="3540017"/>
            <a:ext cx="194713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2457" y="3540016"/>
            <a:ext cx="1967646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9576" y="3527983"/>
            <a:ext cx="1985974" cy="132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13"/>
          <p:cNvPicPr>
            <a:picLocks noChangeAspect="1"/>
          </p:cNvPicPr>
          <p:nvPr/>
        </p:nvPicPr>
        <p:blipFill>
          <a:blip r:embed="rId9" cstate="print"/>
          <a:srcRect r="9650"/>
          <a:stretch>
            <a:fillRect/>
          </a:stretch>
        </p:blipFill>
        <p:spPr bwMode="auto">
          <a:xfrm>
            <a:off x="8845550" y="3524250"/>
            <a:ext cx="18224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0" name="TextBox 14"/>
          <p:cNvSpPr txBox="1">
            <a:spLocks noChangeArrowheads="1"/>
          </p:cNvSpPr>
          <p:nvPr/>
        </p:nvSpPr>
        <p:spPr bwMode="auto">
          <a:xfrm>
            <a:off x="1497013" y="792163"/>
            <a:ext cx="1689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kumimoji="0" lang="en-US" altLang="zh-TW" sz="2400">
                <a:solidFill>
                  <a:schemeClr val="bg1"/>
                </a:solidFill>
                <a:latin typeface="Calibri" pitchFamily="34" charset="0"/>
              </a:rPr>
              <a:t>AS  cohort 1</a:t>
            </a:r>
            <a:endParaRPr kumimoji="0" lang="zh-TW" alt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7531" name="Rectangle 15"/>
          <p:cNvSpPr>
            <a:spLocks noChangeArrowheads="1"/>
          </p:cNvSpPr>
          <p:nvPr/>
        </p:nvSpPr>
        <p:spPr bwMode="auto">
          <a:xfrm>
            <a:off x="1482725" y="1258888"/>
            <a:ext cx="1703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Calibri" pitchFamily="34" charset="0"/>
              </a:rPr>
              <a:t>LDLR-KO/EO6-tg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7532" name="Rectangle 16"/>
          <p:cNvSpPr>
            <a:spLocks noChangeArrowheads="1"/>
          </p:cNvSpPr>
          <p:nvPr/>
        </p:nvSpPr>
        <p:spPr bwMode="auto">
          <a:xfrm>
            <a:off x="1487488" y="3340100"/>
            <a:ext cx="979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Calibri" pitchFamily="34" charset="0"/>
              </a:rPr>
              <a:t>LDLR-KO</a:t>
            </a:r>
            <a:endParaRPr kumimoji="0" lang="zh-TW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0344150" y="6297613"/>
            <a:ext cx="16501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600" dirty="0" smtClean="0">
                <a:solidFill>
                  <a:schemeClr val="bg1"/>
                </a:solidFill>
                <a:latin typeface="Calibri" pitchFamily="34" charset="0"/>
              </a:rPr>
              <a:t>UCSD.</a:t>
            </a:r>
          </a:p>
          <a:p>
            <a:r>
              <a:rPr kumimoji="0" lang="en-US" altLang="zh-TW" sz="1600" dirty="0" smtClean="0">
                <a:solidFill>
                  <a:schemeClr val="bg1"/>
                </a:solidFill>
                <a:latin typeface="Calibri" pitchFamily="34" charset="0"/>
              </a:rPr>
              <a:t>Unpublished </a:t>
            </a:r>
            <a:r>
              <a:rPr kumimoji="0" lang="en-US" altLang="zh-TW" sz="1600" dirty="0">
                <a:solidFill>
                  <a:schemeClr val="bg1"/>
                </a:solidFill>
                <a:latin typeface="Calibri" pitchFamily="34" charset="0"/>
              </a:rPr>
              <a:t>data</a:t>
            </a:r>
            <a:endParaRPr kumimoji="0" lang="zh-TW" alt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8547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8548" name="Picture 13"/>
          <p:cNvPicPr>
            <a:picLocks noChangeAspect="1"/>
          </p:cNvPicPr>
          <p:nvPr/>
        </p:nvPicPr>
        <p:blipFill>
          <a:blip r:embed="rId3" cstate="print"/>
          <a:srcRect l="22882" t="11610" r="21220" b="10625"/>
          <a:stretch>
            <a:fillRect/>
          </a:stretch>
        </p:blipFill>
        <p:spPr bwMode="auto">
          <a:xfrm>
            <a:off x="1981200" y="161925"/>
            <a:ext cx="8362950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TextBox 14"/>
          <p:cNvSpPr txBox="1">
            <a:spLocks noChangeArrowheads="1"/>
          </p:cNvSpPr>
          <p:nvPr/>
        </p:nvSpPr>
        <p:spPr bwMode="auto">
          <a:xfrm>
            <a:off x="1882775" y="4332288"/>
            <a:ext cx="81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rgbClr val="000000"/>
                </a:solidFill>
                <a:latin typeface="Calibri" pitchFamily="34" charset="0"/>
              </a:rPr>
              <a:t>Cohort 1</a:t>
            </a:r>
            <a:endParaRPr kumimoji="0" lang="zh-TW" alt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550" name="TextBox 15"/>
          <p:cNvSpPr txBox="1">
            <a:spLocks noChangeArrowheads="1"/>
          </p:cNvSpPr>
          <p:nvPr/>
        </p:nvSpPr>
        <p:spPr bwMode="auto">
          <a:xfrm>
            <a:off x="4845050" y="4332288"/>
            <a:ext cx="1182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rgbClr val="000000"/>
                </a:solidFill>
                <a:latin typeface="Calibri" pitchFamily="34" charset="0"/>
              </a:rPr>
              <a:t>Cohort 1+2+3</a:t>
            </a:r>
            <a:endParaRPr kumimoji="0" lang="zh-TW" alt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8551" name="Picture 2"/>
          <p:cNvPicPr>
            <a:picLocks noChangeAspect="1"/>
          </p:cNvPicPr>
          <p:nvPr/>
        </p:nvPicPr>
        <p:blipFill>
          <a:blip r:embed="rId4" cstate="print"/>
          <a:srcRect l="18454" t="39172" r="41145" b="26376"/>
          <a:stretch>
            <a:fillRect/>
          </a:stretch>
        </p:blipFill>
        <p:spPr bwMode="auto">
          <a:xfrm>
            <a:off x="5945188" y="3432175"/>
            <a:ext cx="165735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2" name="TextBox 3"/>
          <p:cNvSpPr txBox="1">
            <a:spLocks noChangeArrowheads="1"/>
          </p:cNvSpPr>
          <p:nvPr/>
        </p:nvSpPr>
        <p:spPr bwMode="auto">
          <a:xfrm>
            <a:off x="10344150" y="6218783"/>
            <a:ext cx="16501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600" dirty="0" smtClean="0">
                <a:solidFill>
                  <a:schemeClr val="bg1"/>
                </a:solidFill>
                <a:latin typeface="Calibri" pitchFamily="34" charset="0"/>
              </a:rPr>
              <a:t>UCSD.</a:t>
            </a:r>
          </a:p>
          <a:p>
            <a:r>
              <a:rPr kumimoji="0" lang="en-US" altLang="zh-TW" sz="1600" dirty="0" smtClean="0">
                <a:solidFill>
                  <a:schemeClr val="bg1"/>
                </a:solidFill>
                <a:latin typeface="Calibri" pitchFamily="34" charset="0"/>
              </a:rPr>
              <a:t>Unpublished </a:t>
            </a:r>
            <a:r>
              <a:rPr kumimoji="0" lang="en-US" altLang="zh-TW" sz="1600" dirty="0">
                <a:solidFill>
                  <a:schemeClr val="bg1"/>
                </a:solidFill>
                <a:latin typeface="Calibri" pitchFamily="34" charset="0"/>
              </a:rPr>
              <a:t>data</a:t>
            </a:r>
            <a:endParaRPr kumimoji="0" lang="zh-TW" alt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1925" y="46614"/>
            <a:ext cx="1704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LDLR-KO/EO6-tg</a:t>
            </a:r>
            <a:endParaRPr lang="zh-TW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7112532" y="62380"/>
            <a:ext cx="980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LDLR-KO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0088"/>
            <a:ext cx="12192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70338" y="2159000"/>
            <a:ext cx="914400" cy="271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sp>
        <p:nvSpPr>
          <p:cNvPr id="80900" name="TextBox 3"/>
          <p:cNvSpPr txBox="1">
            <a:spLocks noChangeArrowheads="1"/>
          </p:cNvSpPr>
          <p:nvPr/>
        </p:nvSpPr>
        <p:spPr bwMode="auto">
          <a:xfrm>
            <a:off x="2731618" y="119063"/>
            <a:ext cx="67287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zh-TW" sz="3200" b="1" dirty="0">
                <a:latin typeface="Garamond" pitchFamily="18" charset="0"/>
              </a:rPr>
              <a:t>(</a:t>
            </a:r>
            <a:r>
              <a:rPr kumimoji="0" lang="en-US" altLang="zh-TW" sz="3200" b="1" dirty="0">
                <a:solidFill>
                  <a:srgbClr val="FFFF00"/>
                </a:solidFill>
                <a:latin typeface="Garamond" pitchFamily="18" charset="0"/>
              </a:rPr>
              <a:t>Heart attack</a:t>
            </a:r>
            <a:r>
              <a:rPr kumimoji="0" lang="en-US" altLang="zh-TW" sz="3200" b="1" dirty="0">
                <a:latin typeface="Garamond" pitchFamily="18" charset="0"/>
              </a:rPr>
              <a:t>) </a:t>
            </a:r>
            <a:r>
              <a:rPr kumimoji="0" lang="en-US" altLang="zh-TW" sz="3200" b="1" dirty="0" smtClean="0">
                <a:latin typeface="Garamond" pitchFamily="18" charset="0"/>
              </a:rPr>
              <a:t>Myocardial </a:t>
            </a:r>
            <a:r>
              <a:rPr kumimoji="0" lang="en-US" altLang="zh-TW" sz="3200" b="1" dirty="0">
                <a:latin typeface="Garamond" pitchFamily="18" charset="0"/>
              </a:rPr>
              <a:t>infarction</a:t>
            </a:r>
            <a:endParaRPr kumimoji="0" lang="zh-TW" altLang="en-US" sz="3200" b="1" dirty="0">
              <a:latin typeface="Garamon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9683" y="6211669"/>
            <a:ext cx="9065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err="1" smtClean="0"/>
              <a:t>Thygesen</a:t>
            </a:r>
            <a:r>
              <a:rPr lang="en-US" altLang="zh-TW" sz="1600" dirty="0" smtClean="0"/>
              <a:t> K, et al. Third </a:t>
            </a:r>
            <a:r>
              <a:rPr lang="en-US" altLang="zh-TW" sz="1600" dirty="0"/>
              <a:t>universal definition of myocardial infarction</a:t>
            </a:r>
            <a:r>
              <a:rPr lang="en-US" altLang="zh-TW" sz="1600" dirty="0" smtClean="0"/>
              <a:t>. Circulation</a:t>
            </a:r>
            <a:r>
              <a:rPr lang="en-US" altLang="zh-TW" sz="1600" dirty="0"/>
              <a:t>. </a:t>
            </a:r>
            <a:r>
              <a:rPr lang="en-US" altLang="zh-TW" sz="1600" dirty="0" smtClean="0"/>
              <a:t>2012;126:2020-35</a:t>
            </a:r>
            <a:r>
              <a:rPr lang="en-US" altLang="zh-TW" sz="1600" dirty="0"/>
              <a:t>. </a:t>
            </a:r>
            <a:endParaRPr lang="zh-TW" alt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790950" y="800100"/>
            <a:ext cx="238125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34448" t="32795" r="46532" b="23487"/>
          <a:stretch/>
        </p:blipFill>
        <p:spPr>
          <a:xfrm>
            <a:off x="8022419" y="2857500"/>
            <a:ext cx="4169581" cy="5197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450" y="1695450"/>
            <a:ext cx="4667250" cy="1066800"/>
          </a:xfrm>
        </p:spPr>
        <p:txBody>
          <a:bodyPr/>
          <a:lstStyle/>
          <a:p>
            <a:pPr algn="l"/>
            <a:r>
              <a:rPr lang="en-US" sz="2000" b="1" dirty="0" err="1" smtClean="0"/>
              <a:t>Sotirios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Tsimikas</a:t>
            </a:r>
            <a:r>
              <a:rPr lang="en-US" sz="2000" b="1" dirty="0" smtClean="0"/>
              <a:t>, MD</a:t>
            </a:r>
            <a:br>
              <a:rPr lang="en-US" sz="2000" b="1" dirty="0" smtClean="0"/>
            </a:br>
            <a:r>
              <a:rPr lang="en-US" sz="2000" dirty="0" smtClean="0"/>
              <a:t>Director of Vascular Medicine</a:t>
            </a:r>
            <a:br>
              <a:rPr lang="en-US" sz="2000" dirty="0" smtClean="0"/>
            </a:br>
            <a:r>
              <a:rPr lang="en-US" sz="2000" dirty="0" smtClean="0"/>
              <a:t>Professor of Medicine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en-US" altLang="zh-TW" sz="2000" dirty="0" smtClean="0"/>
              <a:t>University of California, San Diego</a:t>
            </a:r>
            <a:endParaRPr lang="zh-TW" alt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78090"/>
            <a:ext cx="5892800" cy="581397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/>
              <a:t>Ming-Yow Hung, MD, FACC</a:t>
            </a:r>
          </a:p>
          <a:p>
            <a:pPr marL="0" indent="0">
              <a:buNone/>
            </a:pPr>
            <a:r>
              <a:rPr lang="en-US" altLang="zh-TW" dirty="0" smtClean="0"/>
              <a:t>Email: myhung6@ms77.hinet.net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450"/>
            <a:ext cx="5581650" cy="3724007"/>
          </a:xfrm>
          <a:prstGeom prst="rect">
            <a:avLst/>
          </a:prstGeom>
        </p:spPr>
      </p:pic>
      <p:pic>
        <p:nvPicPr>
          <p:cNvPr id="1026" name="Picture 2" descr="Photo Not Avail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300" y="1787525"/>
            <a:ext cx="1111250" cy="138906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810500" y="147935"/>
            <a:ext cx="4000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Joseph L. </a:t>
            </a:r>
            <a:r>
              <a:rPr lang="en-US" sz="2000" b="1" dirty="0" err="1" smtClean="0">
                <a:latin typeface="Calibri" pitchFamily="34" charset="0"/>
              </a:rPr>
              <a:t>Witztum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University of California, San Diego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LIPID MAPS Bridge Director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028" name="Picture 4" descr="Joseph Witz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1300" y="123825"/>
            <a:ext cx="1085850" cy="1628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25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67" y="416508"/>
            <a:ext cx="9203276" cy="2821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6"/>
          <a:stretch/>
        </p:blipFill>
        <p:spPr>
          <a:xfrm>
            <a:off x="84635" y="989686"/>
            <a:ext cx="2923139" cy="48786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5585" y="3352800"/>
            <a:ext cx="1048840" cy="1790700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20150813 張秀卿 RCA spasm_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009900" y="3238500"/>
            <a:ext cx="3048000" cy="3048000"/>
          </a:xfrm>
          <a:prstGeom prst="rect">
            <a:avLst/>
          </a:prstGeom>
        </p:spPr>
      </p:pic>
      <p:pic>
        <p:nvPicPr>
          <p:cNvPr id="13" name="20150813 張秀卿 RCA spasm_3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124950" y="3238500"/>
            <a:ext cx="3067050" cy="3067050"/>
          </a:xfrm>
          <a:prstGeom prst="rect">
            <a:avLst/>
          </a:prstGeom>
        </p:spPr>
      </p:pic>
      <p:pic>
        <p:nvPicPr>
          <p:cNvPr id="14" name="20150813 張秀卿 RCA spasm_2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6057900" y="3238500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9010650" cy="6896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0710"/>
            <a:ext cx="11136313" cy="1295400"/>
          </a:xfrm>
        </p:spPr>
        <p:txBody>
          <a:bodyPr/>
          <a:lstStyle/>
          <a:p>
            <a:r>
              <a:rPr lang="en-US" altLang="zh-TW" sz="5400" b="1" dirty="0" smtClean="0">
                <a:solidFill>
                  <a:schemeClr val="bg1"/>
                </a:solidFill>
              </a:rPr>
              <a:t>Frequency: Racial </a:t>
            </a:r>
            <a:r>
              <a:rPr lang="en-US" altLang="zh-TW" sz="5400" b="1" dirty="0" err="1" smtClean="0">
                <a:solidFill>
                  <a:schemeClr val="bg1"/>
                </a:solidFill>
              </a:rPr>
              <a:t>Hetereogeneity</a:t>
            </a:r>
            <a:endParaRPr lang="en-US" altLang="zh-TW" sz="5400" b="1" dirty="0" smtClean="0">
              <a:solidFill>
                <a:schemeClr val="bg1"/>
              </a:solidFill>
            </a:endParaRPr>
          </a:p>
        </p:txBody>
      </p:sp>
      <p:sp useBgFill="1"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1502042"/>
            <a:ext cx="11283950" cy="4687887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400" b="1" dirty="0" smtClean="0">
                <a:solidFill>
                  <a:schemeClr val="bg1"/>
                </a:solidFill>
              </a:rPr>
              <a:t>In </a:t>
            </a:r>
            <a:r>
              <a:rPr lang="en-US" altLang="zh-TW" sz="2400" b="1" dirty="0">
                <a:solidFill>
                  <a:schemeClr val="bg1"/>
                </a:solidFill>
              </a:rPr>
              <a:t>the </a:t>
            </a:r>
            <a:r>
              <a:rPr lang="en-US" altLang="zh-TW" sz="2400" b="1" dirty="0">
                <a:solidFill>
                  <a:srgbClr val="FFFF00"/>
                </a:solidFill>
              </a:rPr>
              <a:t>US</a:t>
            </a:r>
            <a:r>
              <a:rPr lang="en-US" altLang="zh-TW" sz="2400" b="1" dirty="0">
                <a:solidFill>
                  <a:schemeClr val="bg1"/>
                </a:solidFill>
              </a:rPr>
              <a:t>: </a:t>
            </a:r>
            <a:r>
              <a:rPr lang="en-US" altLang="zh-TW" b="1" dirty="0">
                <a:solidFill>
                  <a:srgbClr val="FFFF00"/>
                </a:solidFill>
              </a:rPr>
              <a:t>2-3%</a:t>
            </a:r>
            <a:r>
              <a:rPr lang="en-US" altLang="zh-TW" sz="2400" dirty="0">
                <a:solidFill>
                  <a:schemeClr val="bg1"/>
                </a:solidFill>
              </a:rPr>
              <a:t> of all patients undergoing diagnostic cardiac catheterization for chest pain will subsequently be classified as having variant angina.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2400" dirty="0">
              <a:solidFill>
                <a:schemeClr val="bg1"/>
              </a:solidFill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400" b="1" dirty="0">
                <a:solidFill>
                  <a:schemeClr val="bg1"/>
                </a:solidFill>
              </a:rPr>
              <a:t>Internationally: </a:t>
            </a:r>
            <a:r>
              <a:rPr lang="en-US" altLang="zh-TW" sz="2400" dirty="0">
                <a:solidFill>
                  <a:schemeClr val="bg1"/>
                </a:solidFill>
              </a:rPr>
              <a:t>In </a:t>
            </a:r>
            <a:r>
              <a:rPr lang="en-US" altLang="zh-TW" b="1" dirty="0">
                <a:solidFill>
                  <a:srgbClr val="FFFF00"/>
                </a:solidFill>
              </a:rPr>
              <a:t>Italy</a:t>
            </a:r>
            <a:r>
              <a:rPr lang="en-US" altLang="zh-TW" sz="2400" dirty="0">
                <a:solidFill>
                  <a:schemeClr val="bg1"/>
                </a:solidFill>
              </a:rPr>
              <a:t>, where rigorous inpatient electrocardiographic monitoring is frequently used, the incidence of variant angina in patients admitted with chest pain is approximately </a:t>
            </a:r>
            <a:r>
              <a:rPr lang="en-US" altLang="zh-TW" b="1" dirty="0">
                <a:solidFill>
                  <a:srgbClr val="FFFF00"/>
                </a:solidFill>
              </a:rPr>
              <a:t>10%</a:t>
            </a:r>
            <a:r>
              <a:rPr lang="en-US" altLang="zh-TW" sz="2400" dirty="0">
                <a:solidFill>
                  <a:schemeClr val="bg1"/>
                </a:solidFill>
              </a:rPr>
              <a:t>.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2400" dirty="0">
              <a:solidFill>
                <a:schemeClr val="bg1"/>
              </a:solidFill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Variant angina is particularly common in </a:t>
            </a:r>
            <a:r>
              <a:rPr lang="en-US" altLang="zh-TW" b="1" dirty="0">
                <a:solidFill>
                  <a:srgbClr val="FFFF00"/>
                </a:solidFill>
              </a:rPr>
              <a:t>Japan</a:t>
            </a:r>
            <a:r>
              <a:rPr lang="en-US" altLang="zh-TW" b="1" dirty="0">
                <a:solidFill>
                  <a:schemeClr val="bg1"/>
                </a:solidFill>
              </a:rPr>
              <a:t> </a:t>
            </a:r>
            <a:r>
              <a:rPr lang="en-US" altLang="zh-TW" sz="2400" dirty="0">
                <a:solidFill>
                  <a:schemeClr val="bg1"/>
                </a:solidFill>
              </a:rPr>
              <a:t>with </a:t>
            </a:r>
            <a:r>
              <a:rPr lang="en-US" altLang="zh-TW" b="1" dirty="0">
                <a:solidFill>
                  <a:srgbClr val="FFFF00"/>
                </a:solidFill>
              </a:rPr>
              <a:t>20-30%</a:t>
            </a:r>
            <a:r>
              <a:rPr lang="en-US" altLang="zh-TW" sz="2400" dirty="0">
                <a:solidFill>
                  <a:schemeClr val="bg1"/>
                </a:solidFill>
              </a:rPr>
              <a:t> of patients who undergo coronary angiography for chest pain assigned a diagnosis of vasospastic angina. Of these patients, 40-80% have </a:t>
            </a:r>
            <a:r>
              <a:rPr lang="en-US" altLang="zh-TW" sz="2400" dirty="0" err="1">
                <a:solidFill>
                  <a:schemeClr val="bg1"/>
                </a:solidFill>
              </a:rPr>
              <a:t>angiographically</a:t>
            </a:r>
            <a:r>
              <a:rPr lang="en-US" altLang="zh-TW" sz="2400" dirty="0">
                <a:solidFill>
                  <a:schemeClr val="bg1"/>
                </a:solidFill>
              </a:rPr>
              <a:t> normal coronary arteries. </a:t>
            </a:r>
            <a:r>
              <a:rPr lang="en-US" altLang="zh-TW" sz="2400" dirty="0" smtClean="0">
                <a:solidFill>
                  <a:schemeClr val="bg1"/>
                </a:solidFill>
              </a:rPr>
              <a:t>In </a:t>
            </a:r>
            <a:r>
              <a:rPr lang="en-US" altLang="zh-TW" b="1" dirty="0" smtClean="0">
                <a:solidFill>
                  <a:srgbClr val="FFFF00"/>
                </a:solidFill>
              </a:rPr>
              <a:t>Taiwan</a:t>
            </a:r>
            <a:r>
              <a:rPr lang="en-US" altLang="zh-TW" sz="2400" dirty="0" smtClean="0">
                <a:solidFill>
                  <a:schemeClr val="bg1"/>
                </a:solidFill>
              </a:rPr>
              <a:t>, </a:t>
            </a:r>
            <a:r>
              <a:rPr lang="en-US" altLang="zh-TW" b="1" dirty="0" smtClean="0">
                <a:solidFill>
                  <a:srgbClr val="FFFF00"/>
                </a:solidFill>
              </a:rPr>
              <a:t>25% </a:t>
            </a:r>
            <a:r>
              <a:rPr lang="en-US" altLang="zh-TW" sz="2400" dirty="0" smtClean="0">
                <a:solidFill>
                  <a:schemeClr val="bg1"/>
                </a:solidFill>
              </a:rPr>
              <a:t>of unstable angina/myocardial infarction is due to coronary spasm. Among these patients, 57% is due to coronary spasm.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5191" y="6488668"/>
            <a:ext cx="8246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</a:rPr>
              <a:t>Andrew P Selwyn, Professor of Medicine, Harvard Medical </a:t>
            </a:r>
            <a:r>
              <a:rPr lang="en-US" altLang="zh-TW" dirty="0" smtClean="0">
                <a:solidFill>
                  <a:schemeClr val="bg2"/>
                </a:solidFill>
              </a:rPr>
              <a:t>School. 2005 online.</a:t>
            </a:r>
            <a:endParaRPr lang="zh-TW" alt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b="1" smtClean="0">
                <a:solidFill>
                  <a:schemeClr val="bg1"/>
                </a:solidFill>
              </a:rPr>
              <a:t>Sex and Age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663" y="1989138"/>
            <a:ext cx="11269662" cy="4114800"/>
          </a:xfrm>
        </p:spPr>
        <p:txBody>
          <a:bodyPr/>
          <a:lstStyle/>
          <a:p>
            <a:pPr algn="just"/>
            <a:r>
              <a:rPr lang="en-US" altLang="zh-TW" sz="3200" dirty="0" smtClean="0">
                <a:solidFill>
                  <a:schemeClr val="bg1"/>
                </a:solidFill>
              </a:rPr>
              <a:t>The major prognostic studies of patients with variant angina confirm that 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69-91%</a:t>
            </a:r>
            <a:r>
              <a:rPr lang="en-US" altLang="zh-TW" sz="3200" dirty="0" smtClean="0">
                <a:solidFill>
                  <a:schemeClr val="bg1"/>
                </a:solidFill>
              </a:rPr>
              <a:t> are 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male</a:t>
            </a:r>
            <a:r>
              <a:rPr lang="en-US" altLang="zh-TW" sz="3200" dirty="0" smtClean="0">
                <a:solidFill>
                  <a:schemeClr val="bg1"/>
                </a:solidFill>
              </a:rPr>
              <a:t>. Variant angina may be relatively more common in </a:t>
            </a:r>
            <a:r>
              <a:rPr lang="en-US" altLang="zh-TW" sz="3200" i="1" dirty="0" smtClean="0">
                <a:solidFill>
                  <a:srgbClr val="FFFF00"/>
                </a:solidFill>
              </a:rPr>
              <a:t>white female</a:t>
            </a:r>
            <a:r>
              <a:rPr lang="en-US" altLang="zh-TW" sz="3200" dirty="0" smtClean="0">
                <a:solidFill>
                  <a:srgbClr val="FFFF00"/>
                </a:solidFill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</a:rPr>
              <a:t>patients (22%) than in Japanese patients (11%). </a:t>
            </a:r>
          </a:p>
          <a:p>
            <a:pPr algn="just"/>
            <a:endParaRPr lang="en-US" altLang="zh-TW" sz="3200" dirty="0" smtClean="0">
              <a:solidFill>
                <a:schemeClr val="bg1"/>
              </a:solidFill>
            </a:endParaRPr>
          </a:p>
          <a:p>
            <a:pPr algn="just"/>
            <a:r>
              <a:rPr lang="en-US" altLang="zh-TW" sz="3200" b="1" dirty="0" smtClean="0">
                <a:solidFill>
                  <a:srgbClr val="FFFF00"/>
                </a:solidFill>
              </a:rPr>
              <a:t>Age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: </a:t>
            </a:r>
            <a:r>
              <a:rPr lang="en-US" altLang="zh-TW" sz="3200" dirty="0" smtClean="0">
                <a:solidFill>
                  <a:schemeClr val="bg1"/>
                </a:solidFill>
              </a:rPr>
              <a:t>The mean age of patients with variant angina is 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51-57</a:t>
            </a:r>
            <a:r>
              <a:rPr lang="en-US" altLang="zh-TW" sz="3200" dirty="0" smtClean="0">
                <a:solidFill>
                  <a:schemeClr val="bg1"/>
                </a:solidFill>
              </a:rPr>
              <a:t> years.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45191" y="6488668"/>
            <a:ext cx="8246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</a:rPr>
              <a:t>Andrew P Selwyn, Professor of Medicine, Harvard Medical </a:t>
            </a:r>
            <a:r>
              <a:rPr lang="en-US" altLang="zh-TW" dirty="0" smtClean="0">
                <a:solidFill>
                  <a:schemeClr val="bg2"/>
                </a:solidFill>
              </a:rPr>
              <a:t>School. 2005 online.</a:t>
            </a:r>
            <a:endParaRPr lang="zh-TW" alt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808038" y="254763"/>
            <a:ext cx="10515600" cy="1325563"/>
          </a:xfrm>
        </p:spPr>
        <p:txBody>
          <a:bodyPr/>
          <a:lstStyle/>
          <a:p>
            <a:r>
              <a:rPr lang="en-US" altLang="zh-TW" sz="5400" b="1" dirty="0" smtClean="0">
                <a:solidFill>
                  <a:schemeClr val="bg1"/>
                </a:solidFill>
              </a:rPr>
              <a:t>Diagnosis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625103"/>
            <a:ext cx="11101388" cy="4114800"/>
          </a:xfrm>
        </p:spPr>
        <p:txBody>
          <a:bodyPr/>
          <a:lstStyle/>
          <a:p>
            <a:pPr algn="just"/>
            <a:r>
              <a:rPr lang="en-US" altLang="zh-TW" sz="3200" dirty="0" smtClean="0">
                <a:solidFill>
                  <a:schemeClr val="bg1"/>
                </a:solidFill>
              </a:rPr>
              <a:t>EKG and Exercise Tolerance Test: highly variable.</a:t>
            </a:r>
          </a:p>
          <a:p>
            <a:pPr algn="just">
              <a:buFont typeface="Wingdings" pitchFamily="2" charset="2"/>
              <a:buNone/>
            </a:pPr>
            <a:r>
              <a:rPr lang="en-US" altLang="zh-TW" sz="3200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n-US" altLang="zh-TW" sz="3200" b="1" dirty="0" smtClean="0">
                <a:solidFill>
                  <a:srgbClr val="FFFF00"/>
                </a:solidFill>
              </a:rPr>
              <a:t>Coronary angiography</a:t>
            </a:r>
            <a:r>
              <a:rPr lang="en-US" altLang="zh-TW" sz="3200" dirty="0" smtClean="0">
                <a:solidFill>
                  <a:srgbClr val="FFFF00"/>
                </a:solidFill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</a:rPr>
              <a:t>is the criterion 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standard</a:t>
            </a:r>
            <a:r>
              <a:rPr lang="en-US" altLang="zh-TW" sz="3200" dirty="0" smtClean="0">
                <a:solidFill>
                  <a:srgbClr val="FFFF00"/>
                </a:solidFill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</a:rPr>
              <a:t>for the diagnosis of variant angina </a:t>
            </a:r>
          </a:p>
          <a:p>
            <a:pPr algn="just"/>
            <a:endParaRPr lang="en-US" altLang="zh-TW" sz="3200" dirty="0" smtClean="0">
              <a:solidFill>
                <a:schemeClr val="bg1"/>
              </a:solidFill>
            </a:endParaRPr>
          </a:p>
          <a:p>
            <a:pPr algn="just"/>
            <a:r>
              <a:rPr lang="en-US" altLang="zh-TW" sz="3200" dirty="0" smtClean="0">
                <a:solidFill>
                  <a:schemeClr val="bg1"/>
                </a:solidFill>
              </a:rPr>
              <a:t>Of the provocative test agents shown to induce coronary artery spasm in susceptible patients, </a:t>
            </a:r>
            <a:r>
              <a:rPr lang="en-US" altLang="zh-TW" sz="3200" dirty="0" err="1" smtClean="0">
                <a:solidFill>
                  <a:schemeClr val="bg1"/>
                </a:solidFill>
              </a:rPr>
              <a:t>ergonovine</a:t>
            </a:r>
            <a:r>
              <a:rPr lang="en-US" altLang="zh-TW" sz="3200" dirty="0" smtClean="0">
                <a:solidFill>
                  <a:schemeClr val="bg1"/>
                </a:solidFill>
              </a:rPr>
              <a:t> maleate, </a:t>
            </a:r>
            <a:r>
              <a:rPr lang="en-US" altLang="zh-TW" sz="3200" b="1" dirty="0" err="1" smtClean="0">
                <a:solidFill>
                  <a:srgbClr val="FFFF00"/>
                </a:solidFill>
              </a:rPr>
              <a:t>methylergonovine</a:t>
            </a:r>
            <a:r>
              <a:rPr lang="en-US" altLang="zh-TW" sz="3200" dirty="0" smtClean="0">
                <a:solidFill>
                  <a:schemeClr val="bg1"/>
                </a:solidFill>
              </a:rPr>
              <a:t> maleate, acetylcholine, or hyperventilation are the most useful. </a:t>
            </a:r>
            <a:r>
              <a:rPr lang="en-US" altLang="zh-TW" sz="3200" dirty="0" err="1" smtClean="0">
                <a:solidFill>
                  <a:schemeClr val="bg1"/>
                </a:solidFill>
              </a:rPr>
              <a:t>Ergonovine</a:t>
            </a:r>
            <a:r>
              <a:rPr lang="en-US" altLang="zh-TW" sz="3200" dirty="0" smtClean="0">
                <a:solidFill>
                  <a:schemeClr val="bg1"/>
                </a:solidFill>
              </a:rPr>
              <a:t> maleate for injection is no longer available.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45191" y="6488668"/>
            <a:ext cx="8246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</a:rPr>
              <a:t>Andrew P Selwyn, Professor of Medicine, Harvard Medical </a:t>
            </a:r>
            <a:r>
              <a:rPr lang="en-US" altLang="zh-TW" dirty="0" smtClean="0">
                <a:solidFill>
                  <a:schemeClr val="bg2"/>
                </a:solidFill>
              </a:rPr>
              <a:t>School. 2005 online.</a:t>
            </a:r>
            <a:endParaRPr lang="zh-TW" alt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2826" y="986807"/>
            <a:ext cx="5526348" cy="5544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6203" y="73466"/>
            <a:ext cx="7019594" cy="861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9302" y="4210679"/>
            <a:ext cx="5464041" cy="17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525302" y="6583243"/>
            <a:ext cx="31413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 dirty="0"/>
              <a:t>Hung MJ</a:t>
            </a:r>
            <a:r>
              <a:rPr lang="en-US" altLang="zh-TW" sz="1100" dirty="0"/>
              <a:t>, </a:t>
            </a:r>
            <a:r>
              <a:rPr lang="en-US" altLang="zh-TW" sz="1100" dirty="0" smtClean="0"/>
              <a:t>et al.</a:t>
            </a:r>
            <a:r>
              <a:rPr lang="zh-TW" altLang="en-US" sz="1100" dirty="0" smtClean="0"/>
              <a:t> </a:t>
            </a:r>
            <a:r>
              <a:rPr lang="en-US" altLang="zh-TW" sz="1100" dirty="0" smtClean="0"/>
              <a:t>Am </a:t>
            </a:r>
            <a:r>
              <a:rPr lang="en-US" altLang="zh-TW" sz="1100" dirty="0"/>
              <a:t>J </a:t>
            </a:r>
            <a:r>
              <a:rPr lang="en-US" altLang="zh-TW" sz="1100" dirty="0" err="1"/>
              <a:t>Cardiol</a:t>
            </a:r>
            <a:r>
              <a:rPr lang="en-US" altLang="zh-TW" sz="1100" dirty="0"/>
              <a:t>. </a:t>
            </a:r>
            <a:r>
              <a:rPr lang="en-US" altLang="zh-TW" sz="1100" dirty="0" smtClean="0"/>
              <a:t>2004;93(5</a:t>
            </a:r>
            <a:r>
              <a:rPr lang="en-US" altLang="zh-TW" sz="1100" dirty="0"/>
              <a:t>):620-4.</a:t>
            </a:r>
          </a:p>
        </p:txBody>
      </p:sp>
    </p:spTree>
    <p:extLst>
      <p:ext uri="{BB962C8B-B14F-4D97-AF65-F5344CB8AC3E}">
        <p14:creationId xmlns:p14="http://schemas.microsoft.com/office/powerpoint/2010/main" val="16287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Innate immunity in cardiology: vessel (coronary spasm) and &amp;#x0D;&amp;#x0A;valve (aortic stenosis)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Disclosure&amp;quot;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89&quot;/&gt;&lt;/object&gt;&lt;object type=&quot;3&quot; unique_id=&quot;10008&quot;&gt;&lt;property id=&quot;20148&quot; value=&quot;5&quot;/&gt;&lt;property id=&quot;20300&quot; value=&quot;Slide 5&quot;/&gt;&lt;property id=&quot;20307&quot; value=&quot;265&quot;/&gt;&lt;/object&gt;&lt;object type=&quot;3&quot; unique_id=&quot;10009&quot;&gt;&lt;property id=&quot;20148&quot; value=&quot;5&quot;/&gt;&lt;property id=&quot;20300&quot; value=&quot;Slide 6 - &amp;quot;Frequency: Racial Hetereogeneity&amp;quot;&quot;/&gt;&lt;property id=&quot;20307&quot; value=&quot;261&quot;/&gt;&lt;/object&gt;&lt;object type=&quot;3&quot; unique_id=&quot;10010&quot;&gt;&lt;property id=&quot;20148&quot; value=&quot;5&quot;/&gt;&lt;property id=&quot;20300&quot; value=&quot;Slide 7 - &amp;quot;Sex and Age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Diagnosis&amp;quot;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0&quot;/&gt;&lt;/object&gt;&lt;object type=&quot;3&quot; unique_id=&quot;10013&quot;&gt;&lt;property id=&quot;20148&quot; value=&quot;5&quot;/&gt;&lt;property id=&quot;20300&quot; value=&quot;Slide 10&quot;/&gt;&lt;property id=&quot;20307&quot; value=&quot;291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68&quot;/&gt;&lt;/object&gt;&lt;object type=&quot;3&quot; unique_id=&quot;10018&quot;&gt;&lt;property id=&quot;20148&quot; value=&quot;5&quot;/&gt;&lt;property id=&quot;20300&quot; value=&quot;Slide 15&quot;/&gt;&lt;property id=&quot;20307&quot; value=&quot;269&quot;/&gt;&lt;/object&gt;&lt;object type=&quot;3&quot; unique_id=&quot;10019&quot;&gt;&lt;property id=&quot;20148&quot; value=&quot;5&quot;/&gt;&lt;property id=&quot;20300&quot; value=&quot;Slide 16&quot;/&gt;&lt;property id=&quot;20307&quot; value=&quot;288&quot;/&gt;&lt;/object&gt;&lt;object type=&quot;3&quot; unique_id=&quot;10020&quot;&gt;&lt;property id=&quot;20148&quot; value=&quot;5&quot;/&gt;&lt;property id=&quot;20300&quot; value=&quot;Slide 17&quot;/&gt;&lt;property id=&quot;20307&quot; value=&quot;270&quot;/&gt;&lt;/object&gt;&lt;object type=&quot;3&quot; unique_id=&quot;10021&quot;&gt;&lt;property id=&quot;20148&quot; value=&quot;5&quot;/&gt;&lt;property id=&quot;20300&quot; value=&quot;Slide 18&quot;/&gt;&lt;property id=&quot;20307&quot; value=&quot;264&quot;/&gt;&lt;/object&gt;&lt;object type=&quot;3&quot; unique_id=&quot;10022&quot;&gt;&lt;property id=&quot;20148&quot; value=&quot;5&quot;/&gt;&lt;property id=&quot;20300&quot; value=&quot;Slide 19 - &amp;quot;Aortic valve stenosis&amp;quot;&quot;/&gt;&lt;property id=&quot;20307&quot; value=&quot;271&quot;/&gt;&lt;/object&gt;&lt;object type=&quot;3&quot; unique_id=&quot;10023&quot;&gt;&lt;property id=&quot;20148&quot; value=&quot;5&quot;/&gt;&lt;property id=&quot;20300&quot; value=&quot;Slide 20&quot;/&gt;&lt;property id=&quot;20307&quot; value=&quot;272&quot;/&gt;&lt;/object&gt;&lt;object type=&quot;3&quot; unique_id=&quot;10024&quot;&gt;&lt;property id=&quot;20148&quot; value=&quot;5&quot;/&gt;&lt;property id=&quot;20300&quot; value=&quot;Slide 21 - &amp;quot;Aortic stenosis is the most common valvular heart disease in Western World&amp;#x0D;&amp;#x0A;Manning, WJ (October 2013). &amp;quot;Asymptomat&quot;/&gt;&lt;property id=&quot;20307&quot; value=&quot;273&quot;/&gt;&lt;/object&gt;&lt;object type=&quot;3&quot; unique_id=&quot;10025&quot;&gt;&lt;property id=&quot;20148&quot; value=&quot;5&quot;/&gt;&lt;property id=&quot;20300&quot; value=&quot;Slide 22 - &amp;quot;Aortic Stenosis: Etiology&amp;quot;&quot;/&gt;&lt;property id=&quot;20307&quot; value=&quot;274&quot;/&gt;&lt;/object&gt;&lt;object type=&quot;3&quot; unique_id=&quot;10026&quot;&gt;&lt;property id=&quot;20148&quot; value=&quot;5&quot;/&gt;&lt;property id=&quot;20300&quot; value=&quot;Slide 23 - &amp;quot;Calcific Aortic Valve Stenosis (CAVS)&amp;quot;&quot;/&gt;&lt;property id=&quot;20307&quot; value=&quot;275&quot;/&gt;&lt;/object&gt;&lt;object type=&quot;3&quot; unique_id=&quot;10027&quot;&gt;&lt;property id=&quot;20148&quot; value=&quot;5&quot;/&gt;&lt;property id=&quot;20300&quot; value=&quot;Slide 24 - &amp;quot;Interventions to retard progression of CAVS&amp;quot;&quot;/&gt;&lt;property id=&quot;20307&quot; value=&quot;276&quot;/&gt;&lt;/object&gt;&lt;object type=&quot;3&quot; unique_id=&quot;10028&quot;&gt;&lt;property id=&quot;20148&quot; value=&quot;5&quot;/&gt;&lt;property id=&quot;20300&quot; value=&quot;Slide 25&quot;/&gt;&lt;property id=&quot;20307&quot; value=&quot;277&quot;/&gt;&lt;/object&gt;&lt;object type=&quot;3&quot; unique_id=&quot;10029&quot;&gt;&lt;property id=&quot;20148&quot; value=&quot;5&quot;/&gt;&lt;property id=&quot;20300&quot; value=&quot;Slide 26 - &amp;quot;Echocardiography&amp;quot;&quot;/&gt;&lt;property id=&quot;20307&quot; value=&quot;279&quot;/&gt;&lt;/object&gt;&lt;object type=&quot;3&quot; unique_id=&quot;10030&quot;&gt;&lt;property id=&quot;20148&quot; value=&quot;5&quot;/&gt;&lt;property id=&quot;20300&quot; value=&quot;Slide 27&quot;/&gt;&lt;property id=&quot;20307&quot; value=&quot;281&quot;/&gt;&lt;/object&gt;&lt;object type=&quot;3&quot; unique_id=&quot;10031&quot;&gt;&lt;property id=&quot;20148&quot; value=&quot;5&quot;/&gt;&lt;property id=&quot;20300&quot; value=&quot;Slide 28&quot;/&gt;&lt;property id=&quot;20307&quot; value=&quot;283&quot;/&gt;&lt;/object&gt;&lt;object type=&quot;3&quot; unique_id=&quot;10032&quot;&gt;&lt;property id=&quot;20148&quot; value=&quot;5&quot;/&gt;&lt;property id=&quot;20300&quot; value=&quot;Slide 29&quot;/&gt;&lt;property id=&quot;20307&quot; value=&quot;284&quot;/&gt;&lt;/object&gt;&lt;object type=&quot;3&quot; unique_id=&quot;10033&quot;&gt;&lt;property id=&quot;20148&quot; value=&quot;5&quot;/&gt;&lt;property id=&quot;20300&quot; value=&quot;Slide 30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1133</Words>
  <Application>Microsoft Office PowerPoint</Application>
  <PresentationFormat>Custom</PresentationFormat>
  <Paragraphs>125</Paragraphs>
  <Slides>30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Office Theme</vt:lpstr>
      <vt:lpstr>1_Stream</vt:lpstr>
      <vt:lpstr>1_Office Theme</vt:lpstr>
      <vt:lpstr>2_Office Theme</vt:lpstr>
      <vt:lpstr>3_Office Theme</vt:lpstr>
      <vt:lpstr>4_Office Theme</vt:lpstr>
      <vt:lpstr>Innate immunity in cardiology: vessel (coronary spasm) and  valve (aortic stenosis)</vt:lpstr>
      <vt:lpstr>Disclosure</vt:lpstr>
      <vt:lpstr>PowerPoint Presentation</vt:lpstr>
      <vt:lpstr>PowerPoint Presentation</vt:lpstr>
      <vt:lpstr>PowerPoint Presentation</vt:lpstr>
      <vt:lpstr>Frequency: Racial Hetereogeneity</vt:lpstr>
      <vt:lpstr>Sex and Age</vt:lpstr>
      <vt:lpstr>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Aortic valve stenosis</vt:lpstr>
      <vt:lpstr>PowerPoint Presentation</vt:lpstr>
      <vt:lpstr>Aortic stenosis is the most common valvular heart disease in Western World Manning, WJ (October 2013). "Asymptomatic aortic stenosis in the elderly: a clinical review". JAMA 310 (14): 1490–1497.</vt:lpstr>
      <vt:lpstr>Aortic Stenosis: Etiology</vt:lpstr>
      <vt:lpstr>Calcific Aortic Valve Stenosis (CAVS)</vt:lpstr>
      <vt:lpstr>Interventions to retard progression of CAVS</vt:lpstr>
      <vt:lpstr>PowerPoint Presentation</vt:lpstr>
      <vt:lpstr>Echocardiography</vt:lpstr>
      <vt:lpstr>PowerPoint Presentation</vt:lpstr>
      <vt:lpstr>PowerPoint Presentation</vt:lpstr>
      <vt:lpstr>PowerPoint Presentation</vt:lpstr>
      <vt:lpstr>Sotirios Tsimikas, MD Director of Vascular Medicine Professor of Medicine University of California, San Diego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Innate immunity in cardiology: vessel and valve</dc:title>
  <dc:creator>Microsoft account</dc:creator>
  <cp:lastModifiedBy>OMICS OMICS</cp:lastModifiedBy>
  <cp:revision>60</cp:revision>
  <dcterms:created xsi:type="dcterms:W3CDTF">2015-08-30T19:34:12Z</dcterms:created>
  <dcterms:modified xsi:type="dcterms:W3CDTF">2015-09-29T18:54:38Z</dcterms:modified>
</cp:coreProperties>
</file>