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3"/>
  </p:handoutMasterIdLst>
  <p:sldIdLst>
    <p:sldId id="256" r:id="rId2"/>
    <p:sldId id="281" r:id="rId3"/>
    <p:sldId id="279" r:id="rId4"/>
    <p:sldId id="277" r:id="rId5"/>
    <p:sldId id="278" r:id="rId6"/>
    <p:sldId id="275" r:id="rId7"/>
    <p:sldId id="262" r:id="rId8"/>
    <p:sldId id="269" r:id="rId9"/>
    <p:sldId id="280" r:id="rId10"/>
    <p:sldId id="263" r:id="rId11"/>
    <p:sldId id="268" r:id="rId12"/>
    <p:sldId id="274" r:id="rId13"/>
    <p:sldId id="264" r:id="rId14"/>
    <p:sldId id="265" r:id="rId15"/>
    <p:sldId id="260" r:id="rId16"/>
    <p:sldId id="261" r:id="rId17"/>
    <p:sldId id="259" r:id="rId18"/>
    <p:sldId id="258" r:id="rId19"/>
    <p:sldId id="257" r:id="rId20"/>
    <p:sldId id="271" r:id="rId21"/>
    <p:sldId id="273" r:id="rId22"/>
  </p:sldIdLst>
  <p:sldSz cx="9144000" cy="6858000" type="screen4x3"/>
  <p:notesSz cx="7023100" cy="93091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154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8F9BE7-725B-48B1-B360-20157E7CECFF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CA5BF73-92AB-4EB9-8405-8990A4A01D1F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571965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009312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60229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160383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0605726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795767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6587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4796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32950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939560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27204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2131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A7166A-BCE5-4D63-9DC6-08589A56B58D}" type="datetimeFigureOut">
              <a:rPr lang="en-CA" smtClean="0"/>
              <a:t>2015-08-07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F732F4-080B-49AE-8229-96C561A11F1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169453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CA" dirty="0" smtClean="0"/>
              <a:t>Generation of </a:t>
            </a:r>
            <a:r>
              <a:rPr lang="en-CA" dirty="0" err="1" smtClean="0"/>
              <a:t>mAbs</a:t>
            </a:r>
            <a:r>
              <a:rPr lang="en-CA" dirty="0" smtClean="0"/>
              <a:t> to FMDV/A and application in a </a:t>
            </a:r>
            <a:r>
              <a:rPr lang="en-CA" dirty="0" err="1" smtClean="0"/>
              <a:t>cELISA</a:t>
            </a:r>
            <a:r>
              <a:rPr lang="en-CA" dirty="0" smtClean="0"/>
              <a:t> for the detection of FMDV/A antibodies 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861048"/>
            <a:ext cx="7448872" cy="1752600"/>
          </a:xfrm>
        </p:spPr>
        <p:txBody>
          <a:bodyPr>
            <a:normAutofit fontScale="92500"/>
          </a:bodyPr>
          <a:lstStyle/>
          <a:p>
            <a:r>
              <a:rPr lang="en-CA" b="1" dirty="0" smtClean="0"/>
              <a:t>Dr. M. Yang </a:t>
            </a:r>
          </a:p>
          <a:p>
            <a:r>
              <a:rPr lang="en-CA" b="1" dirty="0" smtClean="0"/>
              <a:t>National Center for Foreign Animal diseases</a:t>
            </a:r>
          </a:p>
          <a:p>
            <a:r>
              <a:rPr lang="en-CA" b="1" dirty="0" smtClean="0"/>
              <a:t>/Canadian Food Inspection Agency</a:t>
            </a:r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35997538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9" y="2177480"/>
            <a:ext cx="6494771" cy="46805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4" y="21999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Localization of FMDV/A antigenic sites in capsid protein</a:t>
            </a:r>
            <a:endParaRPr lang="en-CA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4286" y="836712"/>
            <a:ext cx="4529505" cy="1820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218679" y="2662862"/>
            <a:ext cx="18395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Maree et al, 2011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59076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531" y="260648"/>
            <a:ext cx="601985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err="1" smtClean="0"/>
              <a:t>mAb</a:t>
            </a:r>
            <a:r>
              <a:rPr lang="en-CA" sz="2800" b="1" dirty="0" smtClean="0"/>
              <a:t> resistant mutant selection </a:t>
            </a:r>
          </a:p>
          <a:p>
            <a:pPr algn="ctr"/>
            <a:r>
              <a:rPr lang="en-CA" sz="2800" b="1" dirty="0" smtClean="0"/>
              <a:t>for conformation epitope identification</a:t>
            </a:r>
            <a:endParaRPr lang="en-C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265771" y="1412776"/>
            <a:ext cx="8601371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1.FMDV/A22 Iraq  and purified </a:t>
            </a:r>
            <a:r>
              <a:rPr lang="en-CA" sz="2400" dirty="0" err="1"/>
              <a:t>mAbs</a:t>
            </a:r>
            <a:r>
              <a:rPr lang="en-CA" sz="2400" dirty="0"/>
              <a:t> </a:t>
            </a:r>
            <a:r>
              <a:rPr lang="en-CA" sz="2400" dirty="0" smtClean="0"/>
              <a:t>were incubate </a:t>
            </a:r>
            <a:r>
              <a:rPr lang="en-CA" sz="2400" dirty="0"/>
              <a:t>for 30 </a:t>
            </a:r>
            <a:r>
              <a:rPr lang="en-CA" sz="2400" dirty="0" smtClean="0"/>
              <a:t>min </a:t>
            </a:r>
            <a:r>
              <a:rPr lang="en-CA" sz="2400" dirty="0"/>
              <a:t>at 37</a:t>
            </a:r>
            <a:r>
              <a:rPr lang="en-CA" sz="2400" baseline="30000" dirty="0"/>
              <a:t>o</a:t>
            </a:r>
            <a:r>
              <a:rPr lang="en-CA" sz="2400" dirty="0"/>
              <a:t>C.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2. The </a:t>
            </a:r>
            <a:r>
              <a:rPr lang="en-CA" sz="2400" dirty="0"/>
              <a:t>virus/</a:t>
            </a:r>
            <a:r>
              <a:rPr lang="en-CA" sz="2400" dirty="0" err="1"/>
              <a:t>mAb</a:t>
            </a:r>
            <a:r>
              <a:rPr lang="en-CA" sz="2400" dirty="0"/>
              <a:t> mixture and controls were inoculated </a:t>
            </a:r>
            <a:r>
              <a:rPr lang="en-CA" sz="2400" dirty="0" smtClean="0"/>
              <a:t>onto </a:t>
            </a:r>
            <a:r>
              <a:rPr lang="en-CA" sz="2400" dirty="0"/>
              <a:t>MVPK </a:t>
            </a:r>
            <a:r>
              <a:rPr lang="en-CA" sz="2400" dirty="0" smtClean="0"/>
              <a:t>cells. </a:t>
            </a:r>
          </a:p>
          <a:p>
            <a:endParaRPr lang="en-CA" sz="2400" dirty="0" smtClean="0"/>
          </a:p>
          <a:p>
            <a:r>
              <a:rPr lang="en-CA" sz="2400" dirty="0" smtClean="0"/>
              <a:t>3. The </a:t>
            </a:r>
            <a:r>
              <a:rPr lang="en-CA" sz="2400" dirty="0"/>
              <a:t>flasks were incubated </a:t>
            </a:r>
            <a:r>
              <a:rPr lang="en-CA" sz="2400" dirty="0" smtClean="0"/>
              <a:t>until </a:t>
            </a:r>
            <a:r>
              <a:rPr lang="en-CA" sz="2400" dirty="0"/>
              <a:t>100% CPE </a:t>
            </a:r>
            <a:r>
              <a:rPr lang="en-CA" sz="2400" dirty="0" smtClean="0"/>
              <a:t>observed and culture </a:t>
            </a:r>
            <a:r>
              <a:rPr lang="en-CA" sz="2400" dirty="0"/>
              <a:t>supernatants were </a:t>
            </a:r>
            <a:r>
              <a:rPr lang="en-CA" sz="2400" dirty="0" smtClean="0"/>
              <a:t>collected. 1-3 steps were repeated 6 times.</a:t>
            </a:r>
          </a:p>
          <a:p>
            <a:endParaRPr lang="en-CA" sz="2400" dirty="0" smtClean="0"/>
          </a:p>
          <a:p>
            <a:r>
              <a:rPr lang="en-CA" sz="2400" dirty="0" smtClean="0"/>
              <a:t>4. The mutants were </a:t>
            </a:r>
            <a:r>
              <a:rPr lang="en-CA" sz="2400" dirty="0"/>
              <a:t>purified by plaque </a:t>
            </a:r>
            <a:r>
              <a:rPr lang="en-CA" sz="2400" dirty="0" smtClean="0"/>
              <a:t>purification.</a:t>
            </a:r>
          </a:p>
          <a:p>
            <a:endParaRPr lang="en-CA" sz="2400" dirty="0"/>
          </a:p>
          <a:p>
            <a:r>
              <a:rPr lang="en-CA" sz="2400" dirty="0"/>
              <a:t> </a:t>
            </a:r>
            <a:r>
              <a:rPr lang="en-CA" sz="2400" dirty="0" smtClean="0"/>
              <a:t>5. The selected mutants were sequenced. Pairwise </a:t>
            </a:r>
            <a:r>
              <a:rPr lang="en-CA" sz="2400" dirty="0"/>
              <a:t>Sequence Alignment is used to identify </a:t>
            </a:r>
            <a:r>
              <a:rPr lang="en-CA" sz="2400" dirty="0" smtClean="0"/>
              <a:t>mutation regions.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533091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07704" y="503094"/>
            <a:ext cx="55556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ELISA results after mutant selection </a:t>
            </a:r>
            <a:endParaRPr lang="en-CA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614" y="1700808"/>
            <a:ext cx="4659471" cy="3630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9857" y="1725220"/>
            <a:ext cx="4681566" cy="36479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051720" y="5673034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/>
              <a:t>mAb</a:t>
            </a:r>
            <a:r>
              <a:rPr lang="en-CA" sz="2000" dirty="0" smtClean="0"/>
              <a:t> #5</a:t>
            </a: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6473954" y="5692606"/>
            <a:ext cx="9893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/>
              <a:t>mAb</a:t>
            </a:r>
            <a:r>
              <a:rPr lang="en-CA" sz="2000" dirty="0" smtClean="0"/>
              <a:t> #7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548687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2408" y="188640"/>
            <a:ext cx="864268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b="1" dirty="0" smtClean="0"/>
              <a:t>Identification of neutralization </a:t>
            </a:r>
            <a:r>
              <a:rPr lang="en-CA" sz="2800" b="1" dirty="0"/>
              <a:t>sites </a:t>
            </a:r>
            <a:r>
              <a:rPr lang="en-CA" sz="2800" b="1" dirty="0" smtClean="0"/>
              <a:t>of the two </a:t>
            </a:r>
            <a:r>
              <a:rPr lang="en-CA" sz="2800" b="1" dirty="0" err="1" smtClean="0"/>
              <a:t>mAbs</a:t>
            </a:r>
            <a:r>
              <a:rPr lang="en-CA" sz="2800" b="1" dirty="0" smtClean="0"/>
              <a:t> in </a:t>
            </a:r>
            <a:r>
              <a:rPr lang="en-CA" sz="2800" b="1" dirty="0"/>
              <a:t>capsid protein</a:t>
            </a:r>
          </a:p>
          <a:p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264" y="1124744"/>
            <a:ext cx="8767041" cy="19314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2827083"/>
            <a:ext cx="5328592" cy="3845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62341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9089"/>
            <a:ext cx="6480720" cy="5086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9532" y="408434"/>
            <a:ext cx="84249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Frequency distribution of the negative sera </a:t>
            </a:r>
            <a:r>
              <a:rPr lang="en-CA" sz="2800" b="1" dirty="0" smtClean="0"/>
              <a:t>in </a:t>
            </a:r>
            <a:r>
              <a:rPr lang="en-CA" sz="2800" b="1" dirty="0"/>
              <a:t>A/</a:t>
            </a:r>
            <a:r>
              <a:rPr lang="en-CA" sz="2800" b="1" dirty="0" err="1"/>
              <a:t>cELISA</a:t>
            </a:r>
            <a:endParaRPr lang="en-C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755576" y="5938025"/>
            <a:ext cx="824328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000" dirty="0"/>
              <a:t>The frequencies of the </a:t>
            </a:r>
            <a:r>
              <a:rPr lang="en-CA" sz="2000" dirty="0" smtClean="0"/>
              <a:t>PI </a:t>
            </a:r>
            <a:r>
              <a:rPr lang="en-CA" sz="2000" dirty="0"/>
              <a:t>generated from these sera were </a:t>
            </a:r>
            <a:r>
              <a:rPr lang="en-CA" sz="2000" dirty="0" smtClean="0"/>
              <a:t>normal distributed </a:t>
            </a:r>
          </a:p>
          <a:p>
            <a:r>
              <a:rPr lang="en-CA" sz="2000" dirty="0" smtClean="0"/>
              <a:t>Calculated diagnostic </a:t>
            </a:r>
            <a:r>
              <a:rPr lang="en-CA" sz="2000" dirty="0"/>
              <a:t>specificity </a:t>
            </a:r>
            <a:r>
              <a:rPr lang="en-CA" sz="2000" dirty="0" smtClean="0"/>
              <a:t>is </a:t>
            </a:r>
            <a:r>
              <a:rPr lang="en-CA" sz="2000" dirty="0"/>
              <a:t>99.7</a:t>
            </a:r>
            <a:r>
              <a:rPr lang="en-CA" sz="2000" dirty="0" smtClean="0"/>
              <a:t>%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2735314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5494" y="1316712"/>
            <a:ext cx="4775018" cy="3719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339761"/>
            <a:ext cx="4716016" cy="36734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897919" y="1356657"/>
            <a:ext cx="12797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A/</a:t>
            </a:r>
            <a:r>
              <a:rPr lang="en-CA" sz="2400" dirty="0" err="1" smtClean="0"/>
              <a:t>cELISA</a:t>
            </a:r>
            <a:endParaRPr lang="en-CA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6228184" y="1316712"/>
            <a:ext cx="13798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3B </a:t>
            </a:r>
            <a:r>
              <a:rPr lang="en-CA" sz="2400" dirty="0" err="1" smtClean="0"/>
              <a:t>cELISA</a:t>
            </a:r>
            <a:endParaRPr lang="en-CA" sz="2400" dirty="0"/>
          </a:p>
        </p:txBody>
      </p:sp>
      <p:sp>
        <p:nvSpPr>
          <p:cNvPr id="5" name="Rectangle 4"/>
          <p:cNvSpPr/>
          <p:nvPr/>
        </p:nvSpPr>
        <p:spPr>
          <a:xfrm>
            <a:off x="827584" y="404664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Detection of </a:t>
            </a:r>
            <a:r>
              <a:rPr lang="en-CA" sz="2800" b="1" dirty="0" smtClean="0"/>
              <a:t>FMDV </a:t>
            </a:r>
            <a:r>
              <a:rPr lang="en-CA" sz="2800" b="1" dirty="0"/>
              <a:t>antibodies in animals inoculated with </a:t>
            </a:r>
            <a:r>
              <a:rPr lang="en-CA" sz="2800" b="1" dirty="0" smtClean="0"/>
              <a:t>FMDV/A24 </a:t>
            </a:r>
            <a:endParaRPr lang="en-CA" sz="28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827584" y="6119651"/>
            <a:ext cx="30891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100% </a:t>
            </a:r>
            <a:r>
              <a:rPr lang="en-CA" dirty="0" err="1" smtClean="0"/>
              <a:t>seroconversion</a:t>
            </a:r>
            <a:r>
              <a:rPr lang="en-CA" dirty="0" smtClean="0"/>
              <a:t>  at </a:t>
            </a:r>
            <a:r>
              <a:rPr lang="en-CA" dirty="0"/>
              <a:t>5 dpi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739331" y="5981152"/>
            <a:ext cx="28133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0% positive at 5 dpi</a:t>
            </a:r>
          </a:p>
          <a:p>
            <a:r>
              <a:rPr lang="en-CA" dirty="0" smtClean="0"/>
              <a:t>83% </a:t>
            </a:r>
            <a:r>
              <a:rPr lang="en-CA" dirty="0" err="1" smtClean="0"/>
              <a:t>seroconversion</a:t>
            </a:r>
            <a:r>
              <a:rPr lang="en-CA" dirty="0" smtClean="0"/>
              <a:t> at 7 dpi</a:t>
            </a:r>
            <a:endParaRPr lang="en-CA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611560" y="2996952"/>
            <a:ext cx="385242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004048" y="3068960"/>
            <a:ext cx="396044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4558995" y="5261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dirty="0" smtClean="0"/>
              <a:t>3B </a:t>
            </a:r>
            <a:r>
              <a:rPr lang="en-CA" dirty="0" err="1" smtClean="0"/>
              <a:t>cELISA</a:t>
            </a:r>
            <a:r>
              <a:rPr lang="en-CA" dirty="0" smtClean="0"/>
              <a:t> is used for surveillance to </a:t>
            </a:r>
            <a:r>
              <a:rPr lang="en-CA" dirty="0"/>
              <a:t>monitor </a:t>
            </a:r>
            <a:r>
              <a:rPr lang="en-CA" dirty="0" smtClean="0"/>
              <a:t> FMDV circulation </a:t>
            </a:r>
            <a:r>
              <a:rPr lang="en-CA" dirty="0"/>
              <a:t>(Chen et al., 2011)</a:t>
            </a:r>
          </a:p>
        </p:txBody>
      </p:sp>
    </p:spTree>
    <p:extLst>
      <p:ext uri="{BB962C8B-B14F-4D97-AF65-F5344CB8AC3E}">
        <p14:creationId xmlns:p14="http://schemas.microsoft.com/office/powerpoint/2010/main" val="3516125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97670" y="5445224"/>
            <a:ext cx="1279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A/</a:t>
            </a:r>
            <a:r>
              <a:rPr lang="en-CA" sz="2400" dirty="0" err="1" smtClean="0"/>
              <a:t>cELISA</a:t>
            </a:r>
            <a:endParaRPr lang="en-CA" sz="2400" dirty="0"/>
          </a:p>
        </p:txBody>
      </p:sp>
      <p:sp>
        <p:nvSpPr>
          <p:cNvPr id="4" name="Rectangle 3"/>
          <p:cNvSpPr/>
          <p:nvPr/>
        </p:nvSpPr>
        <p:spPr>
          <a:xfrm>
            <a:off x="6228184" y="5433571"/>
            <a:ext cx="13798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sz="2400" dirty="0" smtClean="0"/>
              <a:t>3B </a:t>
            </a:r>
            <a:r>
              <a:rPr lang="en-CA" sz="2400" dirty="0" err="1" smtClean="0"/>
              <a:t>cELISA</a:t>
            </a:r>
            <a:endParaRPr lang="en-CA" sz="2400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8207" y="1566978"/>
            <a:ext cx="4601511" cy="35902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589180"/>
            <a:ext cx="4580698" cy="35680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476627" y="260648"/>
            <a:ext cx="819982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Detection of </a:t>
            </a:r>
            <a:r>
              <a:rPr lang="en-CA" sz="2800" b="1" dirty="0" smtClean="0"/>
              <a:t>FMDV </a:t>
            </a:r>
            <a:r>
              <a:rPr lang="en-CA" sz="2800" b="1" dirty="0"/>
              <a:t>antibodies in animals inoculated with </a:t>
            </a:r>
            <a:r>
              <a:rPr lang="en-CA" sz="2800" b="1" dirty="0" smtClean="0"/>
              <a:t>FMDV/A22 Iraq</a:t>
            </a:r>
            <a:endParaRPr lang="en-CA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868144" y="5906889"/>
            <a:ext cx="269836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Both were positive at 6 dpi</a:t>
            </a:r>
            <a:endParaRPr lang="en-CA" dirty="0"/>
          </a:p>
        </p:txBody>
      </p:sp>
      <p:sp>
        <p:nvSpPr>
          <p:cNvPr id="6" name="Rectangle 5"/>
          <p:cNvSpPr/>
          <p:nvPr/>
        </p:nvSpPr>
        <p:spPr>
          <a:xfrm>
            <a:off x="1388340" y="5922601"/>
            <a:ext cx="315631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CA" dirty="0"/>
              <a:t>Both were </a:t>
            </a:r>
            <a:r>
              <a:rPr lang="en-CA" dirty="0" smtClean="0"/>
              <a:t>seropositive </a:t>
            </a:r>
            <a:r>
              <a:rPr lang="en-CA" dirty="0"/>
              <a:t>at </a:t>
            </a:r>
            <a:r>
              <a:rPr lang="en-CA" dirty="0" smtClean="0"/>
              <a:t>5 dpi</a:t>
            </a:r>
            <a:endParaRPr lang="en-CA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755576" y="3212976"/>
            <a:ext cx="377263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076056" y="3284984"/>
            <a:ext cx="38164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5184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4" y="1935407"/>
            <a:ext cx="4557958" cy="2905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538305" y="4950647"/>
            <a:ext cx="100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A/</a:t>
            </a:r>
            <a:r>
              <a:rPr lang="en-CA" dirty="0" err="1" smtClean="0"/>
              <a:t>cELISA</a:t>
            </a:r>
            <a:endParaRPr lang="en-CA" dirty="0"/>
          </a:p>
        </p:txBody>
      </p:sp>
      <p:sp>
        <p:nvSpPr>
          <p:cNvPr id="4" name="TextBox 3"/>
          <p:cNvSpPr txBox="1"/>
          <p:nvPr/>
        </p:nvSpPr>
        <p:spPr>
          <a:xfrm>
            <a:off x="6309309" y="4950647"/>
            <a:ext cx="10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3B </a:t>
            </a:r>
            <a:r>
              <a:rPr lang="en-CA" dirty="0" err="1" smtClean="0"/>
              <a:t>cELISA</a:t>
            </a:r>
            <a:endParaRPr lang="en-C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6902" y="1916832"/>
            <a:ext cx="4587098" cy="2924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539552" y="260648"/>
            <a:ext cx="837969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Detection of </a:t>
            </a:r>
            <a:r>
              <a:rPr lang="en-CA" sz="2800" b="1" dirty="0" smtClean="0"/>
              <a:t>FMDV </a:t>
            </a:r>
            <a:r>
              <a:rPr lang="en-CA" sz="2800" b="1" dirty="0"/>
              <a:t>antibodies in </a:t>
            </a:r>
            <a:r>
              <a:rPr lang="en-CA" sz="2800" b="1" dirty="0" smtClean="0"/>
              <a:t>sheep inoculated with FMDV/A Vietnam/13  </a:t>
            </a:r>
            <a:endParaRPr lang="en-CA" sz="2800" b="1" dirty="0"/>
          </a:p>
        </p:txBody>
      </p:sp>
      <p:sp>
        <p:nvSpPr>
          <p:cNvPr id="7" name="Rectangle 6"/>
          <p:cNvSpPr/>
          <p:nvPr/>
        </p:nvSpPr>
        <p:spPr>
          <a:xfrm>
            <a:off x="398370" y="1196707"/>
            <a:ext cx="85208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#19-28 coronary </a:t>
            </a:r>
            <a:r>
              <a:rPr lang="en-CA" dirty="0"/>
              <a:t>band </a:t>
            </a:r>
            <a:r>
              <a:rPr lang="en-CA" dirty="0" smtClean="0"/>
              <a:t>inoculated  and #</a:t>
            </a:r>
            <a:r>
              <a:rPr lang="en-CA" dirty="0"/>
              <a:t>29-36 </a:t>
            </a:r>
            <a:r>
              <a:rPr lang="en-CA" dirty="0" smtClean="0"/>
              <a:t>contact infected by </a:t>
            </a:r>
            <a:r>
              <a:rPr lang="en-CA" dirty="0"/>
              <a:t>Jacquelyn </a:t>
            </a:r>
            <a:r>
              <a:rPr lang="en-CA" dirty="0" err="1"/>
              <a:t>Horsington</a:t>
            </a:r>
            <a:r>
              <a:rPr lang="en-CA" dirty="0"/>
              <a:t> </a:t>
            </a:r>
          </a:p>
          <a:p>
            <a:endParaRPr lang="en-CA" dirty="0"/>
          </a:p>
        </p:txBody>
      </p:sp>
      <p:sp>
        <p:nvSpPr>
          <p:cNvPr id="2" name="TextBox 1"/>
          <p:cNvSpPr txBox="1"/>
          <p:nvPr/>
        </p:nvSpPr>
        <p:spPr>
          <a:xfrm>
            <a:off x="790345" y="5517232"/>
            <a:ext cx="297530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100</a:t>
            </a:r>
            <a:r>
              <a:rPr lang="en-CA" dirty="0" smtClean="0"/>
              <a:t>% </a:t>
            </a:r>
            <a:r>
              <a:rPr lang="en-CA" dirty="0" err="1" smtClean="0"/>
              <a:t>seroconversion</a:t>
            </a:r>
            <a:r>
              <a:rPr lang="en-CA" dirty="0" smtClean="0"/>
              <a:t> at </a:t>
            </a:r>
            <a:r>
              <a:rPr lang="en-CA" dirty="0"/>
              <a:t>7 </a:t>
            </a:r>
            <a:r>
              <a:rPr lang="en-CA" dirty="0" err="1" smtClean="0"/>
              <a:t>dpc</a:t>
            </a:r>
            <a:endParaRPr lang="en-CA" dirty="0" smtClean="0"/>
          </a:p>
          <a:p>
            <a:endParaRPr lang="en-CA" dirty="0" smtClean="0"/>
          </a:p>
          <a:p>
            <a:r>
              <a:rPr lang="en-CA" b="1" dirty="0" smtClean="0"/>
              <a:t>VNT</a:t>
            </a:r>
            <a:r>
              <a:rPr lang="en-CA" dirty="0" smtClean="0"/>
              <a:t> 100% at 9 </a:t>
            </a:r>
            <a:r>
              <a:rPr lang="en-CA" dirty="0" err="1" smtClean="0"/>
              <a:t>dpc</a:t>
            </a:r>
            <a:r>
              <a:rPr lang="en-CA" dirty="0" smtClean="0"/>
              <a:t> 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5508104" y="5482061"/>
            <a:ext cx="30330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38.9% </a:t>
            </a:r>
            <a:r>
              <a:rPr lang="en-CA" dirty="0" smtClean="0"/>
              <a:t> </a:t>
            </a:r>
            <a:r>
              <a:rPr lang="en-CA" dirty="0" err="1" smtClean="0"/>
              <a:t>seroconversion</a:t>
            </a:r>
            <a:r>
              <a:rPr lang="en-CA" dirty="0" smtClean="0"/>
              <a:t> at 7dpc</a:t>
            </a:r>
          </a:p>
          <a:p>
            <a:r>
              <a:rPr lang="en-CA" dirty="0" smtClean="0"/>
              <a:t>100% at 10 </a:t>
            </a:r>
            <a:r>
              <a:rPr lang="en-CA" dirty="0" err="1" smtClean="0"/>
              <a:t>dpc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04383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939" y="2058488"/>
            <a:ext cx="3001445" cy="2300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76149"/>
            <a:ext cx="3100867" cy="2716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3686" y="1988840"/>
            <a:ext cx="3120314" cy="23618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67545" y="349035"/>
            <a:ext cx="82809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Detection of </a:t>
            </a:r>
            <a:r>
              <a:rPr lang="en-CA" sz="2800" b="1" dirty="0" smtClean="0"/>
              <a:t>FMDV </a:t>
            </a:r>
            <a:r>
              <a:rPr lang="en-CA" sz="2800" b="1" dirty="0"/>
              <a:t>antibodies in </a:t>
            </a:r>
            <a:r>
              <a:rPr lang="en-CA" sz="2800" b="1" dirty="0" smtClean="0"/>
              <a:t>vaccinated and challenged-sheep</a:t>
            </a:r>
            <a:endParaRPr lang="en-CA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38384" y="1813712"/>
            <a:ext cx="100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A/</a:t>
            </a:r>
            <a:r>
              <a:rPr lang="en-CA" dirty="0" err="1" smtClean="0"/>
              <a:t>cELISA</a:t>
            </a:r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4319302" y="1843138"/>
            <a:ext cx="577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VNT</a:t>
            </a:r>
            <a:endParaRPr lang="en-CA" dirty="0"/>
          </a:p>
        </p:txBody>
      </p:sp>
      <p:sp>
        <p:nvSpPr>
          <p:cNvPr id="2" name="Rectangle 1"/>
          <p:cNvSpPr/>
          <p:nvPr/>
        </p:nvSpPr>
        <p:spPr>
          <a:xfrm>
            <a:off x="395536" y="4509120"/>
            <a:ext cx="842493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dirty="0" smtClean="0"/>
              <a:t>Sheep were vaccinated </a:t>
            </a:r>
            <a:r>
              <a:rPr lang="en-CA" dirty="0"/>
              <a:t>with A22 Iraq </a:t>
            </a:r>
            <a:r>
              <a:rPr lang="en-CA" dirty="0" smtClean="0"/>
              <a:t>and challenged with </a:t>
            </a:r>
            <a:r>
              <a:rPr lang="en-CA" dirty="0"/>
              <a:t>A Vietnam/13 after 4 </a:t>
            </a:r>
            <a:r>
              <a:rPr lang="en-CA" dirty="0" smtClean="0"/>
              <a:t>days vaccination </a:t>
            </a:r>
            <a:endParaRPr lang="en-CA" dirty="0"/>
          </a:p>
        </p:txBody>
      </p:sp>
      <p:sp>
        <p:nvSpPr>
          <p:cNvPr id="3" name="TextBox 2"/>
          <p:cNvSpPr txBox="1"/>
          <p:nvPr/>
        </p:nvSpPr>
        <p:spPr>
          <a:xfrm>
            <a:off x="7308304" y="1907110"/>
            <a:ext cx="10822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3B </a:t>
            </a:r>
            <a:r>
              <a:rPr lang="en-CA" dirty="0" err="1" smtClean="0"/>
              <a:t>cELISA</a:t>
            </a:r>
            <a:endParaRPr lang="en-CA" dirty="0"/>
          </a:p>
        </p:txBody>
      </p:sp>
      <p:sp>
        <p:nvSpPr>
          <p:cNvPr id="7" name="TextBox 6"/>
          <p:cNvSpPr txBox="1"/>
          <p:nvPr/>
        </p:nvSpPr>
        <p:spPr>
          <a:xfrm>
            <a:off x="2109461" y="5140591"/>
            <a:ext cx="48764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err="1" smtClean="0"/>
              <a:t>Seroconversion</a:t>
            </a:r>
            <a:endParaRPr lang="en-CA" sz="2000" dirty="0" smtClean="0"/>
          </a:p>
          <a:p>
            <a:r>
              <a:rPr lang="en-CA" sz="2000" dirty="0" smtClean="0"/>
              <a:t>	A/</a:t>
            </a:r>
            <a:r>
              <a:rPr lang="en-CA" sz="2000" dirty="0" err="1" smtClean="0"/>
              <a:t>cELISA</a:t>
            </a:r>
            <a:r>
              <a:rPr lang="en-CA" sz="2000" dirty="0" smtClean="0"/>
              <a:t>		VNT	3B </a:t>
            </a:r>
            <a:r>
              <a:rPr lang="en-CA" sz="2000" dirty="0" err="1" smtClean="0"/>
              <a:t>cELISA</a:t>
            </a:r>
            <a:endParaRPr lang="en-CA" sz="2000" dirty="0" smtClean="0"/>
          </a:p>
          <a:p>
            <a:r>
              <a:rPr lang="en-CA" sz="2000" dirty="0" smtClean="0"/>
              <a:t>8 </a:t>
            </a:r>
            <a:r>
              <a:rPr lang="en-CA" sz="2000" dirty="0" err="1" smtClean="0"/>
              <a:t>dpc</a:t>
            </a:r>
            <a:r>
              <a:rPr lang="en-CA" sz="2000" dirty="0" smtClean="0"/>
              <a:t>	50%		17%	17%	</a:t>
            </a:r>
          </a:p>
          <a:p>
            <a:r>
              <a:rPr lang="en-CA" sz="2000" dirty="0" smtClean="0"/>
              <a:t>9dpc	100%		33%	33%</a:t>
            </a:r>
            <a:endParaRPr lang="en-CA" sz="2000" dirty="0"/>
          </a:p>
        </p:txBody>
      </p:sp>
    </p:spTree>
    <p:extLst>
      <p:ext uri="{BB962C8B-B14F-4D97-AF65-F5344CB8AC3E}">
        <p14:creationId xmlns:p14="http://schemas.microsoft.com/office/powerpoint/2010/main" val="3653488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211" y="1618500"/>
            <a:ext cx="4635417" cy="3610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599334" y="5363396"/>
            <a:ext cx="11310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 smtClean="0"/>
              <a:t>O/</a:t>
            </a:r>
            <a:r>
              <a:rPr lang="en-CA" dirty="0" err="1" smtClean="0"/>
              <a:t>cELISA</a:t>
            </a:r>
            <a:r>
              <a:rPr lang="en-CA" dirty="0" smtClean="0"/>
              <a:t>  </a:t>
            </a:r>
            <a:endParaRPr lang="en-CA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817" y="1614254"/>
            <a:ext cx="4157663" cy="357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71176" y="368272"/>
            <a:ext cx="88037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 smtClean="0"/>
              <a:t>A/</a:t>
            </a:r>
            <a:r>
              <a:rPr lang="en-CA" sz="2800" b="1" dirty="0" err="1" smtClean="0"/>
              <a:t>cELISA</a:t>
            </a:r>
            <a:r>
              <a:rPr lang="en-CA" sz="2800" b="1" dirty="0" smtClean="0"/>
              <a:t> specificity using sera from sheep vaccinated </a:t>
            </a:r>
            <a:r>
              <a:rPr lang="en-CA" sz="2800" b="1" dirty="0"/>
              <a:t>with </a:t>
            </a:r>
            <a:r>
              <a:rPr lang="en-CA" sz="2800" b="1" dirty="0" smtClean="0"/>
              <a:t>O1 </a:t>
            </a:r>
            <a:r>
              <a:rPr lang="en-CA" sz="2800" b="1" dirty="0" err="1" smtClean="0"/>
              <a:t>Manisa</a:t>
            </a:r>
            <a:r>
              <a:rPr lang="en-CA" sz="2800" b="1" dirty="0" smtClean="0"/>
              <a:t> and challenged </a:t>
            </a:r>
            <a:r>
              <a:rPr lang="en-CA" sz="2800" b="1" dirty="0"/>
              <a:t>with </a:t>
            </a:r>
            <a:r>
              <a:rPr lang="en-CA" sz="2800" b="1" dirty="0" smtClean="0"/>
              <a:t>O/SKR/10 </a:t>
            </a:r>
            <a:endParaRPr lang="en-CA" sz="2800" b="1" dirty="0"/>
          </a:p>
        </p:txBody>
      </p:sp>
      <p:sp>
        <p:nvSpPr>
          <p:cNvPr id="5" name="Rectangle 4"/>
          <p:cNvSpPr/>
          <p:nvPr/>
        </p:nvSpPr>
        <p:spPr>
          <a:xfrm>
            <a:off x="5495796" y="5655731"/>
            <a:ext cx="347915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dirty="0" smtClean="0"/>
              <a:t>(</a:t>
            </a:r>
            <a:r>
              <a:rPr lang="fr-FR" dirty="0" err="1" smtClean="0"/>
              <a:t>Jacquelyn</a:t>
            </a:r>
            <a:r>
              <a:rPr lang="fr-FR" dirty="0" smtClean="0"/>
              <a:t> </a:t>
            </a:r>
            <a:r>
              <a:rPr lang="fr-FR" dirty="0" err="1"/>
              <a:t>Horsington</a:t>
            </a:r>
            <a:r>
              <a:rPr lang="fr-FR" dirty="0"/>
              <a:t> et al., </a:t>
            </a:r>
            <a:r>
              <a:rPr lang="fr-FR" dirty="0" smtClean="0"/>
              <a:t>2014) </a:t>
            </a:r>
            <a:endParaRPr lang="fr-FR" dirty="0"/>
          </a:p>
        </p:txBody>
      </p:sp>
      <p:sp>
        <p:nvSpPr>
          <p:cNvPr id="7" name="TextBox 6"/>
          <p:cNvSpPr txBox="1"/>
          <p:nvPr/>
        </p:nvSpPr>
        <p:spPr>
          <a:xfrm>
            <a:off x="2003021" y="5548062"/>
            <a:ext cx="10059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dirty="0"/>
              <a:t>A/</a:t>
            </a:r>
            <a:r>
              <a:rPr lang="en-CA" dirty="0" err="1"/>
              <a:t>cELISA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716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3150" y="148471"/>
            <a:ext cx="8110682" cy="67095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CA" sz="2800" b="1" dirty="0" smtClean="0"/>
              <a:t>Introduction </a:t>
            </a:r>
          </a:p>
          <a:p>
            <a:endParaRPr lang="en-CA" dirty="0"/>
          </a:p>
          <a:p>
            <a:r>
              <a:rPr lang="en-CA" sz="2400" dirty="0" smtClean="0"/>
              <a:t>Foot-and-mouth disease (FMD) </a:t>
            </a:r>
            <a:r>
              <a:rPr lang="en-CA" sz="2400" dirty="0"/>
              <a:t>remains one of the world’s </a:t>
            </a:r>
            <a:endParaRPr lang="en-CA" sz="2400" dirty="0" smtClean="0"/>
          </a:p>
          <a:p>
            <a:r>
              <a:rPr lang="en-CA" sz="2400" dirty="0" smtClean="0"/>
              <a:t>most </a:t>
            </a:r>
            <a:r>
              <a:rPr lang="en-CA" sz="2400" dirty="0"/>
              <a:t>widespread epizootic </a:t>
            </a:r>
            <a:r>
              <a:rPr lang="en-CA" sz="2400" dirty="0" smtClean="0"/>
              <a:t>and highly </a:t>
            </a:r>
            <a:r>
              <a:rPr lang="en-CA" sz="2400" dirty="0"/>
              <a:t>contagious </a:t>
            </a:r>
            <a:r>
              <a:rPr lang="en-CA" sz="2400" dirty="0" smtClean="0"/>
              <a:t>disease.</a:t>
            </a:r>
          </a:p>
          <a:p>
            <a:endParaRPr lang="en-CA" sz="2400" dirty="0" smtClean="0"/>
          </a:p>
          <a:p>
            <a:r>
              <a:rPr lang="en-CA" sz="2400" dirty="0" smtClean="0"/>
              <a:t>FMD </a:t>
            </a:r>
            <a:r>
              <a:rPr lang="en-CA" sz="2400" dirty="0"/>
              <a:t>can cause major economic losses </a:t>
            </a:r>
            <a:r>
              <a:rPr lang="en-CA" sz="2400" dirty="0" smtClean="0"/>
              <a:t>even in previously </a:t>
            </a:r>
          </a:p>
          <a:p>
            <a:r>
              <a:rPr lang="en-CA" sz="2400" dirty="0" smtClean="0"/>
              <a:t>FMD free countries</a:t>
            </a:r>
            <a:r>
              <a:rPr lang="en-CA" sz="2400" dirty="0"/>
              <a:t>.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/>
              <a:t>Over 100 countries around world are not considered </a:t>
            </a:r>
            <a:r>
              <a:rPr lang="en-CA" sz="2400" dirty="0" smtClean="0"/>
              <a:t>FMD free</a:t>
            </a:r>
          </a:p>
          <a:p>
            <a:r>
              <a:rPr lang="en-CA" sz="2400" dirty="0" smtClean="0"/>
              <a:t>by </a:t>
            </a:r>
            <a:r>
              <a:rPr lang="en-CA" sz="2400" dirty="0"/>
              <a:t>the </a:t>
            </a:r>
            <a:r>
              <a:rPr lang="en-CA" sz="2400" dirty="0" smtClean="0"/>
              <a:t>OIE. </a:t>
            </a:r>
            <a:r>
              <a:rPr lang="en-CA" sz="2400" dirty="0"/>
              <a:t>FMD is endemic in many </a:t>
            </a:r>
            <a:r>
              <a:rPr lang="en-CA" sz="2400" dirty="0" smtClean="0"/>
              <a:t>areas </a:t>
            </a:r>
            <a:r>
              <a:rPr lang="en-CA" sz="2400" dirty="0"/>
              <a:t>of Asia, Africa, </a:t>
            </a:r>
            <a:endParaRPr lang="en-CA" sz="2400" dirty="0" smtClean="0"/>
          </a:p>
          <a:p>
            <a:r>
              <a:rPr lang="en-CA" sz="2400" dirty="0" smtClean="0"/>
              <a:t>and </a:t>
            </a:r>
            <a:r>
              <a:rPr lang="en-CA" sz="2400" dirty="0"/>
              <a:t>South America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FMDV  </a:t>
            </a:r>
            <a:r>
              <a:rPr lang="en-CA" sz="2400" dirty="0"/>
              <a:t>is recognized as </a:t>
            </a:r>
            <a:r>
              <a:rPr lang="en-CA" sz="2400" dirty="0" smtClean="0"/>
              <a:t>7 </a:t>
            </a:r>
            <a:r>
              <a:rPr lang="en-CA" sz="2400" dirty="0"/>
              <a:t>serotypes: O, A, C</a:t>
            </a:r>
            <a:r>
              <a:rPr lang="en-CA" sz="2400" dirty="0" smtClean="0"/>
              <a:t>, Asia </a:t>
            </a:r>
            <a:r>
              <a:rPr lang="en-CA" sz="2400" dirty="0"/>
              <a:t>1, SAT 1, SAT 2 </a:t>
            </a:r>
            <a:endParaRPr lang="en-CA" sz="2400" dirty="0" smtClean="0"/>
          </a:p>
          <a:p>
            <a:r>
              <a:rPr lang="en-CA" sz="2400" dirty="0" smtClean="0"/>
              <a:t>and </a:t>
            </a:r>
            <a:r>
              <a:rPr lang="en-CA" sz="2400" dirty="0"/>
              <a:t>SAT </a:t>
            </a:r>
            <a:r>
              <a:rPr lang="en-CA" sz="2400" dirty="0" smtClean="0"/>
              <a:t>3. O and A are the most wide spread.</a:t>
            </a:r>
          </a:p>
          <a:p>
            <a:endParaRPr lang="en-CA" sz="2400" dirty="0"/>
          </a:p>
          <a:p>
            <a:r>
              <a:rPr lang="en-CA" sz="2400" dirty="0" smtClean="0"/>
              <a:t>FMD </a:t>
            </a:r>
            <a:r>
              <a:rPr lang="en-CA" sz="2400" dirty="0"/>
              <a:t>is caused by a single-stranded RNA virus belonging </a:t>
            </a:r>
            <a:endParaRPr lang="en-CA" sz="2400" dirty="0" smtClean="0"/>
          </a:p>
          <a:p>
            <a:r>
              <a:rPr lang="en-CA" sz="2400" dirty="0" smtClean="0"/>
              <a:t>to </a:t>
            </a:r>
            <a:r>
              <a:rPr lang="en-CA" sz="2400" dirty="0"/>
              <a:t>the family </a:t>
            </a:r>
            <a:r>
              <a:rPr lang="en-CA" sz="2400" i="1" dirty="0" err="1" smtClean="0"/>
              <a:t>Picornaviridae</a:t>
            </a:r>
            <a:r>
              <a:rPr lang="en-CA" sz="2400" i="1" dirty="0" smtClean="0"/>
              <a:t>.</a:t>
            </a:r>
            <a:endParaRPr lang="en-CA" sz="2400" i="1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60065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563888" y="188640"/>
            <a:ext cx="160813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Summary</a:t>
            </a:r>
            <a:endParaRPr lang="en-CA" sz="2800" b="1" dirty="0"/>
          </a:p>
        </p:txBody>
      </p:sp>
      <p:sp>
        <p:nvSpPr>
          <p:cNvPr id="3" name="Rectangle 2"/>
          <p:cNvSpPr/>
          <p:nvPr/>
        </p:nvSpPr>
        <p:spPr>
          <a:xfrm>
            <a:off x="348396" y="716795"/>
            <a:ext cx="842493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dirty="0" smtClean="0"/>
              <a:t>1. A </a:t>
            </a:r>
            <a:r>
              <a:rPr lang="en-CA" sz="2400" dirty="0"/>
              <a:t>panel of FMDV/A specific </a:t>
            </a:r>
            <a:r>
              <a:rPr lang="en-CA" sz="2400" dirty="0" err="1"/>
              <a:t>mAbs</a:t>
            </a:r>
            <a:r>
              <a:rPr lang="en-CA" sz="2400" dirty="0"/>
              <a:t> were </a:t>
            </a:r>
            <a:r>
              <a:rPr lang="en-CA" sz="2400" dirty="0" smtClean="0"/>
              <a:t>generated. The </a:t>
            </a:r>
            <a:r>
              <a:rPr lang="en-CA" sz="2400" dirty="0"/>
              <a:t>binding epitopes of the two </a:t>
            </a:r>
            <a:r>
              <a:rPr lang="en-CA" sz="2400" dirty="0" err="1"/>
              <a:t>mAb</a:t>
            </a:r>
            <a:r>
              <a:rPr lang="en-CA" sz="2400" dirty="0"/>
              <a:t> used in this </a:t>
            </a:r>
            <a:r>
              <a:rPr lang="en-CA" sz="2400" dirty="0" smtClean="0"/>
              <a:t>A/</a:t>
            </a:r>
            <a:r>
              <a:rPr lang="en-CA" sz="2400" dirty="0" err="1" smtClean="0"/>
              <a:t>cELISA</a:t>
            </a:r>
            <a:r>
              <a:rPr lang="en-CA" sz="2400" dirty="0" smtClean="0"/>
              <a:t> </a:t>
            </a:r>
            <a:r>
              <a:rPr lang="en-CA" sz="2400" dirty="0"/>
              <a:t>were well characterized.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2. One </a:t>
            </a:r>
            <a:r>
              <a:rPr lang="en-CA" sz="2400" dirty="0"/>
              <a:t>of the </a:t>
            </a:r>
            <a:r>
              <a:rPr lang="en-CA" sz="2400" dirty="0" err="1"/>
              <a:t>mAbs</a:t>
            </a:r>
            <a:r>
              <a:rPr lang="en-CA" sz="2400" dirty="0"/>
              <a:t>’ binding sites is conserved among all the tested isolates of FMDV/A. </a:t>
            </a:r>
            <a:endParaRPr lang="en-CA" sz="2400" dirty="0" smtClean="0"/>
          </a:p>
          <a:p>
            <a:endParaRPr lang="en-CA" sz="2400" dirty="0" smtClean="0"/>
          </a:p>
          <a:p>
            <a:r>
              <a:rPr lang="en-CA" sz="2400" dirty="0" smtClean="0"/>
              <a:t>3. The </a:t>
            </a:r>
            <a:r>
              <a:rPr lang="en-CA" sz="2400" dirty="0"/>
              <a:t>FMD A/</a:t>
            </a:r>
            <a:r>
              <a:rPr lang="en-CA" sz="2400" dirty="0" err="1"/>
              <a:t>cELISA</a:t>
            </a:r>
            <a:r>
              <a:rPr lang="en-CA" sz="2400" dirty="0"/>
              <a:t> that was developed using two </a:t>
            </a:r>
            <a:r>
              <a:rPr lang="en-CA" sz="2400" dirty="0" err="1"/>
              <a:t>mAbs</a:t>
            </a:r>
            <a:r>
              <a:rPr lang="en-CA" sz="2400" dirty="0"/>
              <a:t> and BEI inactivated </a:t>
            </a:r>
            <a:r>
              <a:rPr lang="en-CA" sz="2400" dirty="0" smtClean="0"/>
              <a:t>FMDV/A antigen. </a:t>
            </a:r>
          </a:p>
          <a:p>
            <a:endParaRPr lang="en-CA" sz="2400" dirty="0"/>
          </a:p>
          <a:p>
            <a:r>
              <a:rPr lang="en-CA" sz="2400" dirty="0" smtClean="0"/>
              <a:t>4. The </a:t>
            </a:r>
            <a:r>
              <a:rPr lang="en-CA" sz="2400" dirty="0"/>
              <a:t>A/</a:t>
            </a:r>
            <a:r>
              <a:rPr lang="en-CA" sz="2400" dirty="0" err="1"/>
              <a:t>cELISA</a:t>
            </a:r>
            <a:r>
              <a:rPr lang="en-CA" sz="2400" dirty="0"/>
              <a:t> exhibited comparable </a:t>
            </a:r>
            <a:r>
              <a:rPr lang="en-CA" sz="2400" dirty="0" smtClean="0"/>
              <a:t>performance </a:t>
            </a:r>
            <a:r>
              <a:rPr lang="en-CA" sz="2400" dirty="0"/>
              <a:t>to the VNT and 3B </a:t>
            </a:r>
            <a:r>
              <a:rPr lang="en-CA" sz="2400" dirty="0" err="1" smtClean="0"/>
              <a:t>cELISA</a:t>
            </a:r>
            <a:r>
              <a:rPr lang="en-CA" sz="2400" dirty="0" smtClean="0"/>
              <a:t>, but more sensitive than the VNT and 3B </a:t>
            </a:r>
            <a:r>
              <a:rPr lang="en-CA" sz="2400" dirty="0" err="1" smtClean="0"/>
              <a:t>cELISA</a:t>
            </a:r>
            <a:r>
              <a:rPr lang="en-CA" sz="2400" dirty="0" smtClean="0"/>
              <a:t> </a:t>
            </a:r>
          </a:p>
          <a:p>
            <a:endParaRPr lang="en-CA" sz="2400" dirty="0"/>
          </a:p>
          <a:p>
            <a:r>
              <a:rPr lang="en-CA" sz="2400" dirty="0" smtClean="0"/>
              <a:t>5. The </a:t>
            </a:r>
            <a:r>
              <a:rPr lang="en-CA" sz="2400" dirty="0" err="1" smtClean="0"/>
              <a:t>cELISA</a:t>
            </a:r>
            <a:r>
              <a:rPr lang="en-CA" sz="2400" dirty="0" smtClean="0"/>
              <a:t> is a </a:t>
            </a:r>
            <a:r>
              <a:rPr lang="en-CA" sz="2400" dirty="0"/>
              <a:t>simple </a:t>
            </a:r>
            <a:r>
              <a:rPr lang="en-CA" sz="2400" dirty="0" smtClean="0"/>
              <a:t>and rapid test for </a:t>
            </a:r>
            <a:r>
              <a:rPr lang="en-CA" sz="2400" dirty="0"/>
              <a:t>the detection of </a:t>
            </a:r>
            <a:r>
              <a:rPr lang="en-CA" sz="2400" dirty="0" smtClean="0"/>
              <a:t>FMDV/A-specific </a:t>
            </a:r>
            <a:r>
              <a:rPr lang="en-CA" sz="2400" dirty="0" smtClean="0"/>
              <a:t>Abs.</a:t>
            </a:r>
            <a:endParaRPr lang="en-CA" dirty="0" smtClean="0"/>
          </a:p>
          <a:p>
            <a:endParaRPr lang="en-CA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8314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71800" y="620688"/>
            <a:ext cx="353391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Acknowledgements</a:t>
            </a:r>
          </a:p>
          <a:p>
            <a:endParaRPr lang="en-CA" dirty="0"/>
          </a:p>
        </p:txBody>
      </p:sp>
      <p:sp>
        <p:nvSpPr>
          <p:cNvPr id="3" name="Rectangle 2"/>
          <p:cNvSpPr/>
          <p:nvPr/>
        </p:nvSpPr>
        <p:spPr>
          <a:xfrm>
            <a:off x="1763688" y="1772816"/>
            <a:ext cx="597666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400" b="1" dirty="0" smtClean="0"/>
              <a:t>NCFAD/CFIA</a:t>
            </a:r>
          </a:p>
          <a:p>
            <a:r>
              <a:rPr lang="en-CA" sz="2400" dirty="0" smtClean="0"/>
              <a:t>Hilary </a:t>
            </a:r>
            <a:r>
              <a:rPr lang="en-CA" sz="2400" dirty="0"/>
              <a:t>Bittner, </a:t>
            </a:r>
            <a:r>
              <a:rPr lang="en-CA" sz="2400" dirty="0" err="1" smtClean="0"/>
              <a:t>Wanhong</a:t>
            </a:r>
            <a:r>
              <a:rPr lang="en-CA" sz="2400" dirty="0" smtClean="0"/>
              <a:t> </a:t>
            </a:r>
            <a:r>
              <a:rPr lang="en-CA" sz="2400" dirty="0"/>
              <a:t>Xu</a:t>
            </a:r>
            <a:r>
              <a:rPr lang="en-CA" sz="2400" dirty="0" smtClean="0"/>
              <a:t>, </a:t>
            </a:r>
            <a:r>
              <a:rPr lang="en-CA" sz="2400" dirty="0"/>
              <a:t>Melissa </a:t>
            </a:r>
            <a:r>
              <a:rPr lang="en-CA" sz="2400" dirty="0" err="1" smtClean="0"/>
              <a:t>Goolia</a:t>
            </a:r>
            <a:r>
              <a:rPr lang="en-CA" sz="2400" dirty="0" smtClean="0"/>
              <a:t>, </a:t>
            </a:r>
            <a:r>
              <a:rPr lang="en-CA" sz="2400" dirty="0" err="1" smtClean="0"/>
              <a:t>Haben</a:t>
            </a:r>
            <a:r>
              <a:rPr lang="en-CA" sz="2400" dirty="0" smtClean="0"/>
              <a:t> </a:t>
            </a:r>
            <a:r>
              <a:rPr lang="en-CA" sz="2400" dirty="0" err="1" smtClean="0"/>
              <a:t>Gabir</a:t>
            </a:r>
            <a:r>
              <a:rPr lang="en-CA" sz="2400" dirty="0"/>
              <a:t>, Kate </a:t>
            </a:r>
            <a:r>
              <a:rPr lang="en-CA" sz="2400" dirty="0" err="1"/>
              <a:t>Hola</a:t>
            </a:r>
            <a:r>
              <a:rPr lang="en-CA" sz="2400" dirty="0"/>
              <a:t>, Tim </a:t>
            </a:r>
            <a:r>
              <a:rPr lang="en-CA" sz="2400" dirty="0" err="1"/>
              <a:t>Salo</a:t>
            </a:r>
            <a:r>
              <a:rPr lang="en-CA" sz="2400" dirty="0"/>
              <a:t>, </a:t>
            </a:r>
            <a:endParaRPr lang="en-CA" sz="2400" dirty="0" smtClean="0"/>
          </a:p>
          <a:p>
            <a:r>
              <a:rPr lang="en-CA" sz="2400" dirty="0" smtClean="0"/>
              <a:t>Dr. Charles </a:t>
            </a:r>
            <a:r>
              <a:rPr lang="en-CA" sz="2400" dirty="0" err="1"/>
              <a:t>Nfon</a:t>
            </a:r>
            <a:endParaRPr lang="en-CA" sz="2400" dirty="0"/>
          </a:p>
          <a:p>
            <a:endParaRPr lang="en-CA" sz="2400" dirty="0" smtClean="0"/>
          </a:p>
          <a:p>
            <a:r>
              <a:rPr lang="en-CA" sz="2400" dirty="0" smtClean="0"/>
              <a:t>Animal </a:t>
            </a:r>
            <a:r>
              <a:rPr lang="en-CA" sz="2400" dirty="0"/>
              <a:t>care staffs</a:t>
            </a:r>
          </a:p>
          <a:p>
            <a:endParaRPr lang="en-CA" sz="2400" dirty="0"/>
          </a:p>
          <a:p>
            <a:r>
              <a:rPr lang="en-CA" sz="2400" b="1" dirty="0"/>
              <a:t>Australian Animal Health Laboratory</a:t>
            </a:r>
          </a:p>
          <a:p>
            <a:r>
              <a:rPr lang="en-CA" sz="2400" dirty="0" smtClean="0"/>
              <a:t>Dr. Jacquelyn </a:t>
            </a:r>
            <a:r>
              <a:rPr lang="en-CA" sz="2400" dirty="0" err="1" smtClean="0"/>
              <a:t>Horsington</a:t>
            </a:r>
            <a:endParaRPr lang="en-CA" sz="2400" dirty="0"/>
          </a:p>
          <a:p>
            <a:endParaRPr lang="en-CA" sz="2400" dirty="0" smtClean="0"/>
          </a:p>
        </p:txBody>
      </p:sp>
    </p:spTree>
    <p:extLst>
      <p:ext uri="{BB962C8B-B14F-4D97-AF65-F5344CB8AC3E}">
        <p14:creationId xmlns:p14="http://schemas.microsoft.com/office/powerpoint/2010/main" val="356086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426" y="404664"/>
            <a:ext cx="8496944" cy="59708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FMD is </a:t>
            </a:r>
            <a:r>
              <a:rPr lang="en-CA" sz="2800" b="1" dirty="0" smtClean="0"/>
              <a:t>difficult </a:t>
            </a:r>
            <a:r>
              <a:rPr lang="en-CA" sz="2800" b="1" dirty="0"/>
              <a:t>to control and eradicate </a:t>
            </a:r>
            <a:endParaRPr lang="en-CA" sz="2800" b="1" dirty="0" smtClean="0"/>
          </a:p>
          <a:p>
            <a:endParaRPr lang="en-CA" sz="2400" b="1" dirty="0"/>
          </a:p>
          <a:p>
            <a:r>
              <a:rPr lang="en-CA" sz="2400" dirty="0" smtClean="0"/>
              <a:t>because </a:t>
            </a:r>
            <a:r>
              <a:rPr lang="en-CA" sz="2400" dirty="0"/>
              <a:t>of </a:t>
            </a:r>
            <a:endParaRPr lang="en-CA" sz="2400" dirty="0" smtClean="0"/>
          </a:p>
          <a:p>
            <a:r>
              <a:rPr lang="en-CA" sz="2400" dirty="0" smtClean="0"/>
              <a:t>1. rapid virus replication  </a:t>
            </a:r>
          </a:p>
          <a:p>
            <a:r>
              <a:rPr lang="en-CA" sz="2400" dirty="0" smtClean="0"/>
              <a:t>2. </a:t>
            </a:r>
            <a:r>
              <a:rPr lang="en-CA" sz="2400" dirty="0"/>
              <a:t>high mutation rate </a:t>
            </a:r>
          </a:p>
          <a:p>
            <a:r>
              <a:rPr lang="en-CA" sz="2400" dirty="0" smtClean="0"/>
              <a:t>3. high </a:t>
            </a:r>
            <a:r>
              <a:rPr lang="en-CA" sz="2400" dirty="0"/>
              <a:t>levels of viral </a:t>
            </a:r>
            <a:r>
              <a:rPr lang="en-CA" sz="2400" dirty="0" smtClean="0"/>
              <a:t>excretion </a:t>
            </a:r>
            <a:endParaRPr lang="en-CA" sz="2400" dirty="0"/>
          </a:p>
          <a:p>
            <a:r>
              <a:rPr lang="en-CA" sz="2400" dirty="0" smtClean="0"/>
              <a:t>4. small </a:t>
            </a:r>
            <a:r>
              <a:rPr lang="en-CA" sz="2400" dirty="0"/>
              <a:t>doses </a:t>
            </a:r>
            <a:r>
              <a:rPr lang="en-CA" sz="2400" dirty="0" smtClean="0"/>
              <a:t>required for infection </a:t>
            </a:r>
          </a:p>
          <a:p>
            <a:r>
              <a:rPr lang="en-CA" sz="2400" dirty="0" smtClean="0"/>
              <a:t>5. multiple </a:t>
            </a:r>
            <a:r>
              <a:rPr lang="en-CA" sz="2400" dirty="0"/>
              <a:t>forms of transmission </a:t>
            </a:r>
            <a:r>
              <a:rPr lang="en-CA" sz="2400" dirty="0" smtClean="0"/>
              <a:t>(contact, aerosols)</a:t>
            </a:r>
            <a:endParaRPr lang="en-CA" sz="2400" dirty="0"/>
          </a:p>
          <a:p>
            <a:r>
              <a:rPr lang="en-CA" sz="2400" dirty="0" smtClean="0"/>
              <a:t>6. wide </a:t>
            </a:r>
            <a:r>
              <a:rPr lang="en-CA" sz="2400" dirty="0"/>
              <a:t>geographical </a:t>
            </a:r>
            <a:r>
              <a:rPr lang="en-CA" sz="2400" dirty="0" smtClean="0"/>
              <a:t>distribution </a:t>
            </a:r>
            <a:endParaRPr lang="en-CA" sz="2400" dirty="0"/>
          </a:p>
          <a:p>
            <a:r>
              <a:rPr lang="en-CA" sz="2400" dirty="0" smtClean="0"/>
              <a:t>7. broad </a:t>
            </a:r>
            <a:r>
              <a:rPr lang="en-CA" sz="2400" dirty="0"/>
              <a:t>host range </a:t>
            </a:r>
            <a:r>
              <a:rPr lang="en-CA" sz="2400" dirty="0" smtClean="0"/>
              <a:t>(cattle</a:t>
            </a:r>
            <a:r>
              <a:rPr lang="en-CA" sz="2400" dirty="0"/>
              <a:t>, buffaloes, pigs, sheep, </a:t>
            </a:r>
            <a:r>
              <a:rPr lang="en-CA" sz="2400" dirty="0" smtClean="0"/>
              <a:t>goats</a:t>
            </a:r>
            <a:r>
              <a:rPr lang="en-CA" sz="2400" dirty="0"/>
              <a:t>, and </a:t>
            </a:r>
            <a:r>
              <a:rPr lang="en-CA" sz="2400" dirty="0" smtClean="0"/>
              <a:t>~ </a:t>
            </a:r>
            <a:r>
              <a:rPr lang="en-CA" sz="2400" dirty="0"/>
              <a:t>70 wildlife </a:t>
            </a:r>
            <a:r>
              <a:rPr lang="en-CA" sz="2400" dirty="0" smtClean="0"/>
              <a:t>species)</a:t>
            </a:r>
            <a:endParaRPr lang="en-CA" sz="2400" dirty="0"/>
          </a:p>
          <a:p>
            <a:r>
              <a:rPr lang="en-CA" sz="2400" dirty="0" smtClean="0"/>
              <a:t>8. ability </a:t>
            </a:r>
            <a:r>
              <a:rPr lang="en-CA" sz="2400" dirty="0"/>
              <a:t>to establish carrier </a:t>
            </a:r>
            <a:r>
              <a:rPr lang="en-CA" sz="2400" dirty="0" smtClean="0"/>
              <a:t>status (not in pigs)</a:t>
            </a:r>
            <a:endParaRPr lang="en-CA" sz="2400" dirty="0"/>
          </a:p>
          <a:p>
            <a:r>
              <a:rPr lang="en-CA" sz="2400" dirty="0" smtClean="0"/>
              <a:t>9. antigenic </a:t>
            </a:r>
            <a:r>
              <a:rPr lang="en-CA" sz="2400" dirty="0"/>
              <a:t>diversity leading to poor cross </a:t>
            </a:r>
            <a:r>
              <a:rPr lang="en-CA" sz="2400" dirty="0" smtClean="0"/>
              <a:t>immunity among serotypes </a:t>
            </a:r>
            <a:endParaRPr lang="en-CA" sz="2400" dirty="0"/>
          </a:p>
          <a:p>
            <a:r>
              <a:rPr lang="en-CA" sz="2400" dirty="0" smtClean="0"/>
              <a:t>10. relatively </a:t>
            </a:r>
            <a:r>
              <a:rPr lang="en-CA" sz="2400" dirty="0"/>
              <a:t>short duration of immunity </a:t>
            </a:r>
          </a:p>
          <a:p>
            <a:r>
              <a:rPr lang="en-CA" dirty="0" smtClean="0"/>
              <a:t>				(</a:t>
            </a:r>
            <a:r>
              <a:rPr lang="en-CA" dirty="0" err="1"/>
              <a:t>Longjam</a:t>
            </a:r>
            <a:r>
              <a:rPr lang="en-CA" dirty="0"/>
              <a:t> et al., 2011; </a:t>
            </a:r>
            <a:r>
              <a:rPr lang="en-CA" dirty="0" smtClean="0"/>
              <a:t>Maree et al, 2011) 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8844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67544" y="836712"/>
            <a:ext cx="8208912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b="1" dirty="0" smtClean="0"/>
              <a:t>		</a:t>
            </a:r>
            <a:r>
              <a:rPr lang="en-GB" sz="2800" b="1" dirty="0" smtClean="0"/>
              <a:t>FMDV antibody detection</a:t>
            </a:r>
          </a:p>
          <a:p>
            <a:endParaRPr lang="en-GB" sz="2400" dirty="0"/>
          </a:p>
          <a:p>
            <a:r>
              <a:rPr lang="en-GB" sz="2400" dirty="0" smtClean="0"/>
              <a:t>FMDV </a:t>
            </a:r>
            <a:r>
              <a:rPr lang="en-GB" sz="2400" dirty="0"/>
              <a:t>specific antibody identification </a:t>
            </a:r>
            <a:r>
              <a:rPr lang="en-GB" sz="2400" dirty="0" smtClean="0"/>
              <a:t>is </a:t>
            </a:r>
            <a:r>
              <a:rPr lang="en-GB" sz="2400" dirty="0"/>
              <a:t>very useful </a:t>
            </a:r>
            <a:r>
              <a:rPr lang="en-GB" sz="2400" dirty="0" smtClean="0"/>
              <a:t>for:</a:t>
            </a:r>
          </a:p>
          <a:p>
            <a:endParaRPr lang="en-GB" sz="2400" dirty="0" smtClean="0"/>
          </a:p>
          <a:p>
            <a:r>
              <a:rPr lang="en-GB" sz="2400" dirty="0" smtClean="0"/>
              <a:t>(1) </a:t>
            </a:r>
            <a:r>
              <a:rPr lang="en-CA" sz="2400" dirty="0"/>
              <a:t>as an indicator of FMDV infection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(2) the </a:t>
            </a:r>
            <a:r>
              <a:rPr lang="en-GB" sz="2400" dirty="0"/>
              <a:t>screening of </a:t>
            </a:r>
            <a:r>
              <a:rPr lang="en-GB" sz="2400" dirty="0" smtClean="0"/>
              <a:t>animals for </a:t>
            </a:r>
            <a:r>
              <a:rPr lang="en-GB" sz="2400" dirty="0"/>
              <a:t>the presence of antibodies </a:t>
            </a:r>
            <a:r>
              <a:rPr lang="en-GB" sz="2400" dirty="0" smtClean="0"/>
              <a:t>before </a:t>
            </a:r>
            <a:r>
              <a:rPr lang="en-GB" sz="2400" dirty="0"/>
              <a:t>inter‑territorial movement, </a:t>
            </a:r>
            <a:endParaRPr lang="en-GB" sz="2400" dirty="0" smtClean="0"/>
          </a:p>
          <a:p>
            <a:endParaRPr lang="en-GB" sz="2400" dirty="0" smtClean="0"/>
          </a:p>
          <a:p>
            <a:r>
              <a:rPr lang="en-GB" sz="2400" dirty="0" smtClean="0"/>
              <a:t>(3) </a:t>
            </a:r>
            <a:r>
              <a:rPr lang="en-GB" sz="2400" dirty="0"/>
              <a:t>testing vaccine potency and monitoring the </a:t>
            </a:r>
            <a:r>
              <a:rPr lang="en-GB" sz="2400" dirty="0" smtClean="0"/>
              <a:t>effectiveness </a:t>
            </a:r>
            <a:r>
              <a:rPr lang="en-GB" sz="2400" dirty="0"/>
              <a:t>of </a:t>
            </a:r>
            <a:r>
              <a:rPr lang="en-GB" sz="2400" dirty="0" smtClean="0"/>
              <a:t>vaccinations </a:t>
            </a:r>
          </a:p>
          <a:p>
            <a:endParaRPr lang="en-GB" sz="2400" dirty="0"/>
          </a:p>
          <a:p>
            <a:r>
              <a:rPr lang="en-GB" sz="2400" dirty="0" smtClean="0"/>
              <a:t>(4) </a:t>
            </a:r>
            <a:r>
              <a:rPr lang="en-GB" sz="2400" dirty="0"/>
              <a:t>for epidemiological studies of disease in animal populations </a:t>
            </a:r>
            <a:endParaRPr lang="en-GB" sz="2400" dirty="0" smtClean="0"/>
          </a:p>
          <a:p>
            <a:r>
              <a:rPr lang="en-GB" sz="2400" dirty="0" smtClean="0"/>
              <a:t>						</a:t>
            </a:r>
            <a:r>
              <a:rPr lang="en-GB" sz="2000" dirty="0" smtClean="0"/>
              <a:t>(Have </a:t>
            </a:r>
            <a:r>
              <a:rPr lang="en-GB" sz="2000" dirty="0"/>
              <a:t>and </a:t>
            </a:r>
            <a:r>
              <a:rPr lang="en-GB" sz="2000" dirty="0" smtClean="0"/>
              <a:t>Jensen, 1983)</a:t>
            </a:r>
            <a:endParaRPr lang="en-GB" sz="2000" dirty="0"/>
          </a:p>
          <a:p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202583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899592" y="620688"/>
            <a:ext cx="7344816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2800" b="1" dirty="0" smtClean="0"/>
              <a:t>Virus </a:t>
            </a:r>
            <a:r>
              <a:rPr lang="en-CA" sz="2800" b="1" dirty="0"/>
              <a:t>neutralization test </a:t>
            </a:r>
          </a:p>
          <a:p>
            <a:endParaRPr lang="en-CA" sz="2400" dirty="0" smtClean="0"/>
          </a:p>
          <a:p>
            <a:r>
              <a:rPr lang="en-CA" sz="2400" dirty="0" smtClean="0"/>
              <a:t>VNT </a:t>
            </a:r>
            <a:r>
              <a:rPr lang="en-CA" sz="2400" dirty="0"/>
              <a:t>is routinely used to detect FMDV </a:t>
            </a:r>
            <a:r>
              <a:rPr lang="en-CA" sz="2400" dirty="0" smtClean="0"/>
              <a:t>antibodies</a:t>
            </a:r>
          </a:p>
          <a:p>
            <a:endParaRPr lang="en-CA" sz="2400" dirty="0"/>
          </a:p>
          <a:p>
            <a:r>
              <a:rPr lang="en-CA" sz="2400" dirty="0" smtClean="0"/>
              <a:t>1. VNT is </a:t>
            </a:r>
            <a:r>
              <a:rPr lang="en-CA" sz="2400" dirty="0"/>
              <a:t>costly and labour </a:t>
            </a:r>
            <a:r>
              <a:rPr lang="en-CA" sz="2400" dirty="0" smtClean="0"/>
              <a:t>intensive</a:t>
            </a:r>
          </a:p>
          <a:p>
            <a:endParaRPr lang="en-CA" sz="2400" dirty="0" smtClean="0"/>
          </a:p>
          <a:p>
            <a:r>
              <a:rPr lang="en-CA" sz="2400" dirty="0" smtClean="0"/>
              <a:t>2. The </a:t>
            </a:r>
            <a:r>
              <a:rPr lang="en-CA" sz="2400" dirty="0"/>
              <a:t>procedure requires live virus, </a:t>
            </a:r>
            <a:r>
              <a:rPr lang="en-CA" sz="2400" dirty="0" smtClean="0"/>
              <a:t>limiting </a:t>
            </a:r>
            <a:r>
              <a:rPr lang="en-CA" sz="2400" dirty="0"/>
              <a:t>the test to </a:t>
            </a:r>
            <a:r>
              <a:rPr lang="en-CA" sz="2400" dirty="0" smtClean="0"/>
              <a:t>BL3 </a:t>
            </a:r>
          </a:p>
          <a:p>
            <a:endParaRPr lang="en-CA" sz="2400" dirty="0" smtClean="0"/>
          </a:p>
          <a:p>
            <a:r>
              <a:rPr lang="en-CA" sz="2400" dirty="0" smtClean="0"/>
              <a:t>3. VNT requires 2-3 days to </a:t>
            </a:r>
            <a:r>
              <a:rPr lang="en-CA" sz="2400" dirty="0"/>
              <a:t>obtain results. </a:t>
            </a:r>
            <a:endParaRPr lang="en-CA" sz="2400" dirty="0" smtClean="0"/>
          </a:p>
          <a:p>
            <a:endParaRPr lang="en-CA" sz="2400" dirty="0"/>
          </a:p>
          <a:p>
            <a:r>
              <a:rPr lang="en-CA" sz="2400" dirty="0" smtClean="0"/>
              <a:t>ELISAs </a:t>
            </a:r>
            <a:r>
              <a:rPr lang="en-CA" sz="2400" dirty="0"/>
              <a:t>are </a:t>
            </a:r>
            <a:r>
              <a:rPr lang="en-CA" sz="2400" dirty="0" smtClean="0"/>
              <a:t>sensitive, specific</a:t>
            </a:r>
            <a:r>
              <a:rPr lang="en-CA" sz="2400" dirty="0"/>
              <a:t>, </a:t>
            </a:r>
            <a:r>
              <a:rPr lang="en-CA" sz="2400" dirty="0" smtClean="0"/>
              <a:t>rapid (hours), easy </a:t>
            </a:r>
            <a:r>
              <a:rPr lang="en-CA" sz="2400" dirty="0"/>
              <a:t>to </a:t>
            </a:r>
            <a:r>
              <a:rPr lang="en-CA" sz="2400" dirty="0" smtClean="0"/>
              <a:t>perform and scale up. </a:t>
            </a:r>
            <a:r>
              <a:rPr lang="en-CA" sz="2400" dirty="0" err="1" smtClean="0"/>
              <a:t>cELISA</a:t>
            </a:r>
            <a:r>
              <a:rPr lang="en-CA" sz="2400" dirty="0" smtClean="0"/>
              <a:t> is </a:t>
            </a:r>
            <a:r>
              <a:rPr lang="en-CA" sz="2400" dirty="0"/>
              <a:t>suitable for the detection of antibodies from different </a:t>
            </a:r>
            <a:r>
              <a:rPr lang="en-CA" sz="2400" dirty="0" smtClean="0"/>
              <a:t>species. </a:t>
            </a:r>
          </a:p>
          <a:p>
            <a:r>
              <a:rPr lang="en-CA" sz="2400" dirty="0" smtClean="0"/>
              <a:t>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418519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764704"/>
            <a:ext cx="8113311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CA" sz="2800" b="1" dirty="0" smtClean="0"/>
              <a:t>Objectives</a:t>
            </a:r>
          </a:p>
          <a:p>
            <a:endParaRPr lang="en-CA" sz="2800" dirty="0"/>
          </a:p>
          <a:p>
            <a:pPr marL="514350" indent="-514350">
              <a:buAutoNum type="arabicPeriod"/>
            </a:pPr>
            <a:r>
              <a:rPr lang="en-GB" sz="2800" dirty="0" smtClean="0"/>
              <a:t>To generate and characterize FMDV/A </a:t>
            </a:r>
            <a:r>
              <a:rPr lang="en-GB" sz="2800" dirty="0"/>
              <a:t>specific </a:t>
            </a:r>
            <a:r>
              <a:rPr lang="en-GB" sz="2800" dirty="0" err="1" smtClean="0"/>
              <a:t>mAb</a:t>
            </a:r>
            <a:endParaRPr lang="en-CA" sz="2800" dirty="0"/>
          </a:p>
          <a:p>
            <a:r>
              <a:rPr lang="en-GB" sz="2800" dirty="0"/>
              <a:t> </a:t>
            </a:r>
            <a:endParaRPr lang="en-CA" sz="2800" dirty="0"/>
          </a:p>
          <a:p>
            <a:r>
              <a:rPr lang="en-GB" sz="2800" dirty="0"/>
              <a:t>2. </a:t>
            </a:r>
            <a:r>
              <a:rPr lang="en-GB" sz="2800" dirty="0" smtClean="0"/>
              <a:t>To develop </a:t>
            </a:r>
            <a:r>
              <a:rPr lang="en-GB" sz="2800" dirty="0"/>
              <a:t>a </a:t>
            </a:r>
            <a:r>
              <a:rPr lang="en-GB" sz="2800" dirty="0" err="1" smtClean="0"/>
              <a:t>cELISA</a:t>
            </a:r>
            <a:r>
              <a:rPr lang="en-GB" sz="2800" dirty="0" smtClean="0"/>
              <a:t> </a:t>
            </a:r>
            <a:r>
              <a:rPr lang="en-GB" sz="2800" dirty="0"/>
              <a:t>for serological </a:t>
            </a:r>
            <a:r>
              <a:rPr lang="en-GB" sz="2800" dirty="0" smtClean="0"/>
              <a:t>detection </a:t>
            </a:r>
            <a:r>
              <a:rPr lang="en-GB" sz="2800" dirty="0"/>
              <a:t>of </a:t>
            </a:r>
            <a:endParaRPr lang="en-GB" sz="2800" dirty="0" smtClean="0"/>
          </a:p>
          <a:p>
            <a:r>
              <a:rPr lang="en-GB" sz="2800" dirty="0" smtClean="0"/>
              <a:t>FMDV‑A antibodies </a:t>
            </a:r>
            <a:endParaRPr lang="en-CA" sz="2800" dirty="0"/>
          </a:p>
          <a:p>
            <a:r>
              <a:rPr lang="en-GB" sz="2800" dirty="0"/>
              <a:t> </a:t>
            </a:r>
            <a:endParaRPr lang="en-CA" sz="2800" dirty="0"/>
          </a:p>
          <a:p>
            <a:r>
              <a:rPr lang="en-GB" sz="2800" dirty="0"/>
              <a:t>3. </a:t>
            </a:r>
            <a:r>
              <a:rPr lang="en-GB" sz="2800" dirty="0" smtClean="0"/>
              <a:t>To validate the </a:t>
            </a:r>
            <a:r>
              <a:rPr lang="en-GB" sz="2800" dirty="0" err="1" smtClean="0"/>
              <a:t>cELISA</a:t>
            </a:r>
            <a:endParaRPr lang="en-CA" sz="2800" dirty="0"/>
          </a:p>
          <a:p>
            <a:endParaRPr lang="en-CA" dirty="0" smtClean="0"/>
          </a:p>
          <a:p>
            <a:r>
              <a:rPr lang="en-CA" sz="2400" b="1" dirty="0" smtClean="0"/>
              <a:t>Advantages using </a:t>
            </a:r>
            <a:r>
              <a:rPr lang="en-CA" sz="2400" b="1" dirty="0" err="1" smtClean="0"/>
              <a:t>mAbs</a:t>
            </a:r>
            <a:endParaRPr lang="en-CA" sz="2400" b="1" dirty="0" smtClean="0"/>
          </a:p>
          <a:p>
            <a:endParaRPr lang="en-CA" dirty="0" smtClean="0"/>
          </a:p>
          <a:p>
            <a:r>
              <a:rPr lang="en-CA" sz="2400" dirty="0" smtClean="0"/>
              <a:t>low cross-reactivity; easy </a:t>
            </a:r>
            <a:r>
              <a:rPr lang="en-CA" sz="2400" dirty="0"/>
              <a:t>in </a:t>
            </a:r>
            <a:r>
              <a:rPr lang="en-CA" sz="2400" dirty="0" smtClean="0"/>
              <a:t>standardization; </a:t>
            </a:r>
          </a:p>
          <a:p>
            <a:r>
              <a:rPr lang="en-CA" sz="2400" dirty="0" smtClean="0"/>
              <a:t>and less batch to batch variations 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973140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23528" y="524259"/>
            <a:ext cx="828092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800" b="1" dirty="0"/>
              <a:t>Characterization of </a:t>
            </a:r>
            <a:r>
              <a:rPr lang="en-CA" sz="2800" b="1" dirty="0" smtClean="0"/>
              <a:t>the </a:t>
            </a:r>
            <a:r>
              <a:rPr lang="en-CA" sz="2800" b="1" dirty="0" err="1" smtClean="0"/>
              <a:t>mAbs</a:t>
            </a:r>
            <a:r>
              <a:rPr lang="en-CA" sz="2800" b="1" dirty="0" smtClean="0"/>
              <a:t> </a:t>
            </a:r>
            <a:r>
              <a:rPr lang="en-CA" sz="2800" b="1" dirty="0"/>
              <a:t>against FMDV serotype </a:t>
            </a:r>
            <a:r>
              <a:rPr lang="en-CA" sz="2800" b="1" dirty="0" smtClean="0"/>
              <a:t>A </a:t>
            </a:r>
            <a:endParaRPr lang="en-CA" sz="2800" b="1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404" y="1340768"/>
            <a:ext cx="7941476" cy="44226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1141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620688"/>
            <a:ext cx="8136904" cy="6041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3929" y="359078"/>
            <a:ext cx="90458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800" b="1" dirty="0" smtClean="0"/>
              <a:t>Reactivity of </a:t>
            </a:r>
            <a:r>
              <a:rPr lang="en-CA" sz="2800" b="1" dirty="0" err="1" smtClean="0"/>
              <a:t>mAbs</a:t>
            </a:r>
            <a:r>
              <a:rPr lang="en-CA" sz="2800" b="1" dirty="0" smtClean="0"/>
              <a:t> against FMDV/A 46 isolates in DAS ELISA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3147208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4974" y="764704"/>
            <a:ext cx="3526113" cy="51231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764704"/>
            <a:ext cx="4394767" cy="5477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437200" y="1340768"/>
            <a:ext cx="6174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accent3">
                    <a:lumMod val="50000"/>
                  </a:schemeClr>
                </a:solidFill>
                <a:latin typeface="Bell MT" panose="02020503060305020303" pitchFamily="18" charset="0"/>
              </a:rPr>
              <a:t>VP2</a:t>
            </a:r>
            <a:endParaRPr lang="en-CA" b="1" dirty="0">
              <a:solidFill>
                <a:schemeClr val="accent3">
                  <a:lumMod val="50000"/>
                </a:schemeClr>
              </a:solidFill>
              <a:latin typeface="Bell MT" panose="02020503060305020303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433954" y="2236802"/>
            <a:ext cx="31451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0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en-CA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83458" y="5915679"/>
            <a:ext cx="784887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CA" sz="2000" dirty="0"/>
              <a:t>In mature virus particle, 60 copies of the four structural proteins VP1-4 </a:t>
            </a:r>
            <a:r>
              <a:rPr lang="en-CA" sz="2000" dirty="0" smtClean="0"/>
              <a:t> </a:t>
            </a:r>
            <a:r>
              <a:rPr lang="en-CA" sz="2000" dirty="0"/>
              <a:t>associate to form a capsid which surrounds and protects the genome.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726197" y="435509"/>
            <a:ext cx="3872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3D structure of FMDV</a:t>
            </a:r>
            <a:endParaRPr lang="en-CA" sz="3200" b="1" dirty="0"/>
          </a:p>
        </p:txBody>
      </p:sp>
    </p:spTree>
    <p:extLst>
      <p:ext uri="{BB962C8B-B14F-4D97-AF65-F5344CB8AC3E}">
        <p14:creationId xmlns:p14="http://schemas.microsoft.com/office/powerpoint/2010/main" val="803327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22513</TotalTime>
  <Words>828</Words>
  <Application>Microsoft Office PowerPoint</Application>
  <PresentationFormat>On-screen Show (4:3)</PresentationFormat>
  <Paragraphs>151</Paragraphs>
  <Slides>21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2" baseType="lpstr">
      <vt:lpstr>Office Theme</vt:lpstr>
      <vt:lpstr>Generation of mAbs to FMDV/A and application in a cELISA for the detection of FMDV/A antibodies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AAFC-AAC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Ming Yang</dc:creator>
  <cp:lastModifiedBy>Ming Yang</cp:lastModifiedBy>
  <cp:revision>161</cp:revision>
  <cp:lastPrinted>2015-06-05T21:26:54Z</cp:lastPrinted>
  <dcterms:created xsi:type="dcterms:W3CDTF">2015-04-02T18:44:15Z</dcterms:created>
  <dcterms:modified xsi:type="dcterms:W3CDTF">2015-08-07T16:39:19Z</dcterms:modified>
</cp:coreProperties>
</file>