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91" r:id="rId2"/>
    <p:sldId id="280" r:id="rId3"/>
    <p:sldId id="281" r:id="rId4"/>
    <p:sldId id="266" r:id="rId5"/>
    <p:sldId id="267" r:id="rId6"/>
    <p:sldId id="262" r:id="rId7"/>
    <p:sldId id="282" r:id="rId8"/>
    <p:sldId id="283" r:id="rId9"/>
    <p:sldId id="271" r:id="rId10"/>
    <p:sldId id="285" r:id="rId11"/>
    <p:sldId id="287" r:id="rId12"/>
    <p:sldId id="284" r:id="rId13"/>
    <p:sldId id="286" r:id="rId14"/>
    <p:sldId id="263" r:id="rId15"/>
    <p:sldId id="288" r:id="rId16"/>
    <p:sldId id="277" r:id="rId17"/>
    <p:sldId id="278" r:id="rId18"/>
    <p:sldId id="289" r:id="rId19"/>
    <p:sldId id="264" r:id="rId20"/>
    <p:sldId id="265" r:id="rId21"/>
    <p:sldId id="29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son Michaud"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ason:Documents:Dropbox:1-Research:1%20LAB:Literature:CNF-1%20literature:CNF-1%20LIT%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ason:Documents:Dropbox:1-Research:1%20LAB:Literature:CNF-1%20literature:CNF-1%20LIT%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Jason:Documents:Dropbox:1-Research:1%20LAB:Literature:CNF-1%20literature:CNF-1%20LIT%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'UTI visits'!$A$4</c:f>
              <c:strCache>
                <c:ptCount val="1"/>
                <c:pt idx="0">
                  <c:v>Female</c:v>
                </c:pt>
              </c:strCache>
            </c:strRef>
          </c:tx>
          <c:invertIfNegative val="0"/>
          <c:cat>
            <c:strRef>
              <c:f>'UTI visits'!$B$3:$D$3</c:f>
              <c:strCache>
                <c:ptCount val="3"/>
                <c:pt idx="0">
                  <c:v>Pediatrician</c:v>
                </c:pt>
                <c:pt idx="1">
                  <c:v>Emergency Room</c:v>
                </c:pt>
                <c:pt idx="2">
                  <c:v>Inpatient Stays</c:v>
                </c:pt>
              </c:strCache>
            </c:strRef>
          </c:cat>
          <c:val>
            <c:numRef>
              <c:f>'UTI visits'!$B$4:$D$4</c:f>
              <c:numCache>
                <c:formatCode>General</c:formatCode>
                <c:ptCount val="3"/>
                <c:pt idx="0">
                  <c:v>3900</c:v>
                </c:pt>
                <c:pt idx="1">
                  <c:v>300</c:v>
                </c:pt>
                <c:pt idx="2">
                  <c:v>75</c:v>
                </c:pt>
              </c:numCache>
            </c:numRef>
          </c:val>
        </c:ser>
        <c:ser>
          <c:idx val="1"/>
          <c:order val="1"/>
          <c:tx>
            <c:strRef>
              <c:f>'UTI visits'!$A$5</c:f>
              <c:strCache>
                <c:ptCount val="1"/>
                <c:pt idx="0">
                  <c:v>Male</c:v>
                </c:pt>
              </c:strCache>
            </c:strRef>
          </c:tx>
          <c:invertIfNegative val="0"/>
          <c:cat>
            <c:strRef>
              <c:f>'UTI visits'!$B$3:$D$3</c:f>
              <c:strCache>
                <c:ptCount val="3"/>
                <c:pt idx="0">
                  <c:v>Pediatrician</c:v>
                </c:pt>
                <c:pt idx="1">
                  <c:v>Emergency Room</c:v>
                </c:pt>
                <c:pt idx="2">
                  <c:v>Inpatient Stays</c:v>
                </c:pt>
              </c:strCache>
            </c:strRef>
          </c:cat>
          <c:val>
            <c:numRef>
              <c:f>'UTI visits'!$B$5:$D$5</c:f>
              <c:numCache>
                <c:formatCode>General</c:formatCode>
                <c:ptCount val="3"/>
                <c:pt idx="0">
                  <c:v>900</c:v>
                </c:pt>
                <c:pt idx="1">
                  <c:v>90</c:v>
                </c:pt>
                <c:pt idx="2">
                  <c:v>50</c:v>
                </c:pt>
              </c:numCache>
            </c:numRef>
          </c:val>
        </c:ser>
        <c:dLbls>
          <c:showLegendKey val="0"/>
          <c:showVal val="0"/>
          <c:showCatName val="0"/>
          <c:showSerName val="0"/>
          <c:showPercent val="0"/>
          <c:showBubbleSize val="0"/>
        </c:dLbls>
        <c:gapWidth val="150"/>
        <c:axId val="79840768"/>
        <c:axId val="73805184"/>
      </c:barChart>
      <c:catAx>
        <c:axId val="79840768"/>
        <c:scaling>
          <c:orientation val="minMax"/>
        </c:scaling>
        <c:delete val="0"/>
        <c:axPos val="b"/>
        <c:majorTickMark val="out"/>
        <c:minorTickMark val="none"/>
        <c:tickLblPos val="nextTo"/>
        <c:txPr>
          <a:bodyPr/>
          <a:lstStyle/>
          <a:p>
            <a:pPr>
              <a:defRPr sz="1800"/>
            </a:pPr>
            <a:endParaRPr lang="en-US"/>
          </a:p>
        </c:txPr>
        <c:crossAx val="73805184"/>
        <c:crosses val="autoZero"/>
        <c:auto val="1"/>
        <c:lblAlgn val="ctr"/>
        <c:lblOffset val="100"/>
        <c:noMultiLvlLbl val="0"/>
      </c:catAx>
      <c:valAx>
        <c:axId val="73805184"/>
        <c:scaling>
          <c:orientation val="minMax"/>
        </c:scaling>
        <c:delete val="0"/>
        <c:axPos val="l"/>
        <c:numFmt formatCode="General" sourceLinked="1"/>
        <c:majorTickMark val="out"/>
        <c:minorTickMark val="none"/>
        <c:tickLblPos val="nextTo"/>
        <c:txPr>
          <a:bodyPr/>
          <a:lstStyle/>
          <a:p>
            <a:pPr>
              <a:defRPr sz="1050" b="1"/>
            </a:pPr>
            <a:endParaRPr lang="en-US"/>
          </a:p>
        </c:txPr>
        <c:crossAx val="79840768"/>
        <c:crosses val="autoZero"/>
        <c:crossBetween val="between"/>
      </c:valAx>
      <c:spPr>
        <a:noFill/>
        <a:ln w="25400">
          <a:noFill/>
        </a:ln>
      </c:spPr>
    </c:plotArea>
    <c:legend>
      <c:legendPos val="r"/>
      <c:layout>
        <c:manualLayout>
          <c:xMode val="edge"/>
          <c:yMode val="edge"/>
          <c:x val="0.72243737433544697"/>
          <c:y val="0.21106755677279501"/>
          <c:w val="0.15535712207125399"/>
          <c:h val="0.201053292251512"/>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wrap="none"/>
          <a:lstStyle/>
          <a:p>
            <a:pPr>
              <a:defRPr>
                <a:latin typeface="Arial"/>
                <a:cs typeface="Arial"/>
              </a:defRPr>
            </a:pPr>
            <a:r>
              <a:rPr lang="en-US" dirty="0" smtClean="0">
                <a:latin typeface="Arial"/>
                <a:cs typeface="Arial"/>
              </a:rPr>
              <a:t>Etiology of Neonates Admitted for Serious Bacterial Infection</a:t>
            </a:r>
            <a:endParaRPr lang="en-US" dirty="0">
              <a:latin typeface="Arial"/>
              <a:cs typeface="Arial"/>
            </a:endParaRPr>
          </a:p>
        </c:rich>
      </c:tx>
      <c:layout>
        <c:manualLayout>
          <c:xMode val="edge"/>
          <c:yMode val="edge"/>
          <c:x val="8.5032379144460393E-2"/>
          <c:y val="0"/>
        </c:manualLayout>
      </c:layout>
      <c:overlay val="0"/>
    </c:title>
    <c:autoTitleDeleted val="0"/>
    <c:plotArea>
      <c:layout/>
      <c:pieChart>
        <c:varyColors val="1"/>
        <c:ser>
          <c:idx val="0"/>
          <c:order val="0"/>
          <c:tx>
            <c:strRef>
              <c:f>'Bactermia UTI'!$B$8</c:f>
              <c:strCache>
                <c:ptCount val="1"/>
                <c:pt idx="0">
                  <c:v>Type of Infection</c:v>
                </c:pt>
              </c:strCache>
            </c:strRef>
          </c:tx>
          <c:dPt>
            <c:idx val="0"/>
            <c:bubble3D val="0"/>
            <c:explosion val="6"/>
          </c:dPt>
          <c:dPt>
            <c:idx val="1"/>
            <c:bubble3D val="0"/>
            <c:explosion val="9"/>
          </c:dPt>
          <c:cat>
            <c:strRef>
              <c:f>'Bactermia UTI'!$A$9:$A$15</c:f>
              <c:strCache>
                <c:ptCount val="7"/>
                <c:pt idx="0">
                  <c:v>UTI</c:v>
                </c:pt>
                <c:pt idx="1">
                  <c:v>Bacteremia and UTI</c:v>
                </c:pt>
                <c:pt idx="2">
                  <c:v>Bacteremia</c:v>
                </c:pt>
                <c:pt idx="3">
                  <c:v>Bacteremia and meningitis</c:v>
                </c:pt>
                <c:pt idx="4">
                  <c:v>Meningitis</c:v>
                </c:pt>
                <c:pt idx="5">
                  <c:v>Abscess</c:v>
                </c:pt>
                <c:pt idx="6">
                  <c:v>Other</c:v>
                </c:pt>
              </c:strCache>
            </c:strRef>
          </c:cat>
          <c:val>
            <c:numRef>
              <c:f>'Bactermia UTI'!$B$9:$B$15</c:f>
              <c:numCache>
                <c:formatCode>General</c:formatCode>
                <c:ptCount val="7"/>
                <c:pt idx="0">
                  <c:v>67</c:v>
                </c:pt>
                <c:pt idx="1">
                  <c:v>6</c:v>
                </c:pt>
                <c:pt idx="2">
                  <c:v>16</c:v>
                </c:pt>
                <c:pt idx="3">
                  <c:v>5</c:v>
                </c:pt>
                <c:pt idx="4">
                  <c:v>2</c:v>
                </c:pt>
                <c:pt idx="5">
                  <c:v>2</c:v>
                </c:pt>
                <c:pt idx="6">
                  <c:v>2</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800" b="1">
                <a:latin typeface="Arial"/>
                <a:cs typeface="Arial"/>
              </a:defRPr>
            </a:pPr>
            <a:endParaRPr lang="en-US"/>
          </a:p>
        </c:txPr>
      </c:legendEntry>
      <c:legendEntry>
        <c:idx val="1"/>
        <c:txPr>
          <a:bodyPr/>
          <a:lstStyle/>
          <a:p>
            <a:pPr>
              <a:defRPr sz="1800" b="1">
                <a:latin typeface="Arial"/>
                <a:cs typeface="Arial"/>
              </a:defRPr>
            </a:pPr>
            <a:endParaRPr lang="en-US"/>
          </a:p>
        </c:txPr>
      </c:legendEntry>
      <c:layout>
        <c:manualLayout>
          <c:xMode val="edge"/>
          <c:yMode val="edge"/>
          <c:x val="0.65173554967288505"/>
          <c:y val="0.100565777258133"/>
          <c:w val="0.348264450327115"/>
          <c:h val="0.89943422274186702"/>
        </c:manualLayout>
      </c:layout>
      <c:overlay val="0"/>
      <c:txPr>
        <a:bodyPr/>
        <a:lstStyle/>
        <a:p>
          <a:pPr>
            <a:defRPr sz="1600">
              <a:latin typeface="Arial"/>
              <a:cs typeface="Arial"/>
            </a:defRPr>
          </a:pPr>
          <a:endParaRPr lang="en-US"/>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91615314390049E-2"/>
          <c:y val="4.3790592352426501E-2"/>
          <c:w val="0.89790026246719101"/>
          <c:h val="0.82292264937471005"/>
        </c:manualLayout>
      </c:layout>
      <c:barChart>
        <c:barDir val="col"/>
        <c:grouping val="stacked"/>
        <c:varyColors val="0"/>
        <c:ser>
          <c:idx val="0"/>
          <c:order val="0"/>
          <c:tx>
            <c:strRef>
              <c:f>'Renal Scarring'!$B$7</c:f>
              <c:strCache>
                <c:ptCount val="1"/>
                <c:pt idx="0">
                  <c:v>No Scar</c:v>
                </c:pt>
              </c:strCache>
            </c:strRef>
          </c:tx>
          <c:invertIfNegative val="0"/>
          <c:cat>
            <c:numRef>
              <c:f>'Renal Scarring'!$A$8:$A$24</c:f>
              <c:numCache>
                <c:formatCode>General</c:formatCode>
                <c:ptCount val="17"/>
                <c:pt idx="0">
                  <c:v>0</c:v>
                </c:pt>
                <c:pt idx="2">
                  <c:v>2</c:v>
                </c:pt>
                <c:pt idx="4">
                  <c:v>4</c:v>
                </c:pt>
                <c:pt idx="6">
                  <c:v>6</c:v>
                </c:pt>
                <c:pt idx="8">
                  <c:v>8</c:v>
                </c:pt>
                <c:pt idx="10">
                  <c:v>10</c:v>
                </c:pt>
                <c:pt idx="12">
                  <c:v>12</c:v>
                </c:pt>
                <c:pt idx="14">
                  <c:v>14</c:v>
                </c:pt>
                <c:pt idx="16">
                  <c:v>16</c:v>
                </c:pt>
              </c:numCache>
            </c:numRef>
          </c:cat>
          <c:val>
            <c:numRef>
              <c:f>'Renal Scarring'!$B$8:$B$24</c:f>
              <c:numCache>
                <c:formatCode>General</c:formatCode>
                <c:ptCount val="17"/>
                <c:pt idx="0">
                  <c:v>27</c:v>
                </c:pt>
                <c:pt idx="1">
                  <c:v>9</c:v>
                </c:pt>
                <c:pt idx="2">
                  <c:v>4</c:v>
                </c:pt>
                <c:pt idx="3">
                  <c:v>3</c:v>
                </c:pt>
                <c:pt idx="4">
                  <c:v>2</c:v>
                </c:pt>
                <c:pt idx="5">
                  <c:v>4</c:v>
                </c:pt>
                <c:pt idx="6">
                  <c:v>2</c:v>
                </c:pt>
                <c:pt idx="7">
                  <c:v>0</c:v>
                </c:pt>
                <c:pt idx="8">
                  <c:v>0</c:v>
                </c:pt>
                <c:pt idx="9">
                  <c:v>0</c:v>
                </c:pt>
                <c:pt idx="10">
                  <c:v>0</c:v>
                </c:pt>
                <c:pt idx="11">
                  <c:v>0</c:v>
                </c:pt>
                <c:pt idx="12">
                  <c:v>0</c:v>
                </c:pt>
                <c:pt idx="13">
                  <c:v>0</c:v>
                </c:pt>
                <c:pt idx="14">
                  <c:v>0</c:v>
                </c:pt>
                <c:pt idx="15">
                  <c:v>2</c:v>
                </c:pt>
                <c:pt idx="16">
                  <c:v>0</c:v>
                </c:pt>
              </c:numCache>
            </c:numRef>
          </c:val>
        </c:ser>
        <c:ser>
          <c:idx val="1"/>
          <c:order val="1"/>
          <c:tx>
            <c:strRef>
              <c:f>'Renal Scarring'!$C$7</c:f>
              <c:strCache>
                <c:ptCount val="1"/>
                <c:pt idx="0">
                  <c:v>Scar</c:v>
                </c:pt>
              </c:strCache>
            </c:strRef>
          </c:tx>
          <c:invertIfNegative val="0"/>
          <c:cat>
            <c:numRef>
              <c:f>'Renal Scarring'!$A$8:$A$24</c:f>
              <c:numCache>
                <c:formatCode>General</c:formatCode>
                <c:ptCount val="17"/>
                <c:pt idx="0">
                  <c:v>0</c:v>
                </c:pt>
                <c:pt idx="2">
                  <c:v>2</c:v>
                </c:pt>
                <c:pt idx="4">
                  <c:v>4</c:v>
                </c:pt>
                <c:pt idx="6">
                  <c:v>6</c:v>
                </c:pt>
                <c:pt idx="8">
                  <c:v>8</c:v>
                </c:pt>
                <c:pt idx="10">
                  <c:v>10</c:v>
                </c:pt>
                <c:pt idx="12">
                  <c:v>12</c:v>
                </c:pt>
                <c:pt idx="14">
                  <c:v>14</c:v>
                </c:pt>
                <c:pt idx="16">
                  <c:v>16</c:v>
                </c:pt>
              </c:numCache>
            </c:numRef>
          </c:cat>
          <c:val>
            <c:numRef>
              <c:f>'Renal Scarring'!$C$8:$C$24</c:f>
              <c:numCache>
                <c:formatCode>General</c:formatCode>
                <c:ptCount val="17"/>
                <c:pt idx="0">
                  <c:v>10</c:v>
                </c:pt>
                <c:pt idx="1">
                  <c:v>3</c:v>
                </c:pt>
                <c:pt idx="2">
                  <c:v>2</c:v>
                </c:pt>
                <c:pt idx="3">
                  <c:v>2</c:v>
                </c:pt>
                <c:pt idx="4">
                  <c:v>3</c:v>
                </c:pt>
                <c:pt idx="5">
                  <c:v>1</c:v>
                </c:pt>
                <c:pt idx="6">
                  <c:v>0</c:v>
                </c:pt>
                <c:pt idx="7">
                  <c:v>3</c:v>
                </c:pt>
                <c:pt idx="8">
                  <c:v>4</c:v>
                </c:pt>
                <c:pt idx="9">
                  <c:v>3</c:v>
                </c:pt>
                <c:pt idx="10">
                  <c:v>2</c:v>
                </c:pt>
                <c:pt idx="11">
                  <c:v>0</c:v>
                </c:pt>
                <c:pt idx="12">
                  <c:v>0</c:v>
                </c:pt>
                <c:pt idx="13">
                  <c:v>0</c:v>
                </c:pt>
                <c:pt idx="14">
                  <c:v>0</c:v>
                </c:pt>
                <c:pt idx="15">
                  <c:v>0</c:v>
                </c:pt>
                <c:pt idx="16">
                  <c:v>0</c:v>
                </c:pt>
              </c:numCache>
            </c:numRef>
          </c:val>
        </c:ser>
        <c:dLbls>
          <c:showLegendKey val="0"/>
          <c:showVal val="0"/>
          <c:showCatName val="0"/>
          <c:showSerName val="0"/>
          <c:showPercent val="0"/>
          <c:showBubbleSize val="0"/>
        </c:dLbls>
        <c:gapWidth val="150"/>
        <c:overlap val="100"/>
        <c:axId val="80515072"/>
        <c:axId val="65118784"/>
      </c:barChart>
      <c:catAx>
        <c:axId val="80515072"/>
        <c:scaling>
          <c:orientation val="minMax"/>
        </c:scaling>
        <c:delete val="0"/>
        <c:axPos val="b"/>
        <c:numFmt formatCode="General" sourceLinked="1"/>
        <c:majorTickMark val="out"/>
        <c:minorTickMark val="none"/>
        <c:tickLblPos val="nextTo"/>
        <c:txPr>
          <a:bodyPr/>
          <a:lstStyle/>
          <a:p>
            <a:pPr>
              <a:defRPr sz="1400"/>
            </a:pPr>
            <a:endParaRPr lang="en-US"/>
          </a:p>
        </c:txPr>
        <c:crossAx val="65118784"/>
        <c:crosses val="autoZero"/>
        <c:auto val="1"/>
        <c:lblAlgn val="ctr"/>
        <c:lblOffset val="100"/>
        <c:noMultiLvlLbl val="0"/>
      </c:catAx>
      <c:valAx>
        <c:axId val="65118784"/>
        <c:scaling>
          <c:orientation val="minMax"/>
        </c:scaling>
        <c:delete val="0"/>
        <c:axPos val="l"/>
        <c:numFmt formatCode="General" sourceLinked="1"/>
        <c:majorTickMark val="out"/>
        <c:minorTickMark val="none"/>
        <c:tickLblPos val="nextTo"/>
        <c:txPr>
          <a:bodyPr/>
          <a:lstStyle/>
          <a:p>
            <a:pPr>
              <a:defRPr sz="1400"/>
            </a:pPr>
            <a:endParaRPr lang="en-US"/>
          </a:p>
        </c:txPr>
        <c:crossAx val="80515072"/>
        <c:crosses val="autoZero"/>
        <c:crossBetween val="between"/>
      </c:valAx>
    </c:plotArea>
    <c:legend>
      <c:legendPos val="r"/>
      <c:layout>
        <c:manualLayout>
          <c:xMode val="edge"/>
          <c:yMode val="edge"/>
          <c:x val="0.74047444069491297"/>
          <c:y val="0.27343214451134801"/>
          <c:w val="0.19640573518735699"/>
          <c:h val="0.227645514898873"/>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1691038620172499E-2"/>
          <c:y val="7.8787878787878796E-2"/>
          <c:w val="0.62851316662340295"/>
          <c:h val="0.75343116201383897"/>
        </c:manualLayout>
      </c:layout>
      <c:barChart>
        <c:barDir val="col"/>
        <c:grouping val="clustered"/>
        <c:varyColors val="0"/>
        <c:ser>
          <c:idx val="0"/>
          <c:order val="0"/>
          <c:tx>
            <c:strRef>
              <c:f>Sheet1!$C$6</c:f>
              <c:strCache>
                <c:ptCount val="1"/>
                <c:pt idx="0">
                  <c:v>Cystitis</c:v>
                </c:pt>
              </c:strCache>
            </c:strRef>
          </c:tx>
          <c:invertIfNegative val="0"/>
          <c:cat>
            <c:strRef>
              <c:f>Sheet1!$B$7:$B$13</c:f>
              <c:strCache>
                <c:ptCount val="7"/>
                <c:pt idx="0">
                  <c:v>hly</c:v>
                </c:pt>
                <c:pt idx="1">
                  <c:v>cnf1</c:v>
                </c:pt>
                <c:pt idx="2">
                  <c:v>fim</c:v>
                </c:pt>
                <c:pt idx="3">
                  <c:v>aer</c:v>
                </c:pt>
                <c:pt idx="4">
                  <c:v>sat</c:v>
                </c:pt>
                <c:pt idx="5">
                  <c:v>pap</c:v>
                </c:pt>
                <c:pt idx="6">
                  <c:v>prs</c:v>
                </c:pt>
              </c:strCache>
            </c:strRef>
          </c:cat>
          <c:val>
            <c:numRef>
              <c:f>Sheet1!$C$7:$C$13</c:f>
              <c:numCache>
                <c:formatCode>General</c:formatCode>
                <c:ptCount val="7"/>
                <c:pt idx="0">
                  <c:v>37</c:v>
                </c:pt>
                <c:pt idx="1">
                  <c:v>37</c:v>
                </c:pt>
                <c:pt idx="2">
                  <c:v>90</c:v>
                </c:pt>
                <c:pt idx="3">
                  <c:v>30</c:v>
                </c:pt>
                <c:pt idx="4">
                  <c:v>30</c:v>
                </c:pt>
                <c:pt idx="5">
                  <c:v>15</c:v>
                </c:pt>
                <c:pt idx="6">
                  <c:v>10</c:v>
                </c:pt>
              </c:numCache>
            </c:numRef>
          </c:val>
        </c:ser>
        <c:ser>
          <c:idx val="1"/>
          <c:order val="1"/>
          <c:tx>
            <c:strRef>
              <c:f>Sheet1!$D$6</c:f>
              <c:strCache>
                <c:ptCount val="1"/>
                <c:pt idx="0">
                  <c:v>Pyelonephritis</c:v>
                </c:pt>
              </c:strCache>
            </c:strRef>
          </c:tx>
          <c:invertIfNegative val="0"/>
          <c:cat>
            <c:strRef>
              <c:f>Sheet1!$B$7:$B$13</c:f>
              <c:strCache>
                <c:ptCount val="7"/>
                <c:pt idx="0">
                  <c:v>hly</c:v>
                </c:pt>
                <c:pt idx="1">
                  <c:v>cnf1</c:v>
                </c:pt>
                <c:pt idx="2">
                  <c:v>fim</c:v>
                </c:pt>
                <c:pt idx="3">
                  <c:v>aer</c:v>
                </c:pt>
                <c:pt idx="4">
                  <c:v>sat</c:v>
                </c:pt>
                <c:pt idx="5">
                  <c:v>pap</c:v>
                </c:pt>
                <c:pt idx="6">
                  <c:v>prs</c:v>
                </c:pt>
              </c:strCache>
            </c:strRef>
          </c:cat>
          <c:val>
            <c:numRef>
              <c:f>Sheet1!$D$7:$D$13</c:f>
              <c:numCache>
                <c:formatCode>General</c:formatCode>
                <c:ptCount val="7"/>
                <c:pt idx="0">
                  <c:v>52</c:v>
                </c:pt>
                <c:pt idx="1">
                  <c:v>52</c:v>
                </c:pt>
                <c:pt idx="2">
                  <c:v>94</c:v>
                </c:pt>
                <c:pt idx="3">
                  <c:v>59</c:v>
                </c:pt>
                <c:pt idx="4">
                  <c:v>26</c:v>
                </c:pt>
                <c:pt idx="5">
                  <c:v>55</c:v>
                </c:pt>
                <c:pt idx="6">
                  <c:v>8</c:v>
                </c:pt>
              </c:numCache>
            </c:numRef>
          </c:val>
        </c:ser>
        <c:ser>
          <c:idx val="2"/>
          <c:order val="2"/>
          <c:tx>
            <c:strRef>
              <c:f>Sheet1!$E$6</c:f>
              <c:strCache>
                <c:ptCount val="1"/>
                <c:pt idx="0">
                  <c:v>Prostatitis</c:v>
                </c:pt>
              </c:strCache>
            </c:strRef>
          </c:tx>
          <c:invertIfNegative val="0"/>
          <c:cat>
            <c:strRef>
              <c:f>Sheet1!$B$7:$B$13</c:f>
              <c:strCache>
                <c:ptCount val="7"/>
                <c:pt idx="0">
                  <c:v>hly</c:v>
                </c:pt>
                <c:pt idx="1">
                  <c:v>cnf1</c:v>
                </c:pt>
                <c:pt idx="2">
                  <c:v>fim</c:v>
                </c:pt>
                <c:pt idx="3">
                  <c:v>aer</c:v>
                </c:pt>
                <c:pt idx="4">
                  <c:v>sat</c:v>
                </c:pt>
                <c:pt idx="5">
                  <c:v>pap</c:v>
                </c:pt>
                <c:pt idx="6">
                  <c:v>prs</c:v>
                </c:pt>
              </c:strCache>
            </c:strRef>
          </c:cat>
          <c:val>
            <c:numRef>
              <c:f>Sheet1!$E$7:$E$13</c:f>
              <c:numCache>
                <c:formatCode>General</c:formatCode>
                <c:ptCount val="7"/>
                <c:pt idx="0">
                  <c:v>81</c:v>
                </c:pt>
                <c:pt idx="1">
                  <c:v>81</c:v>
                </c:pt>
                <c:pt idx="2">
                  <c:v>85</c:v>
                </c:pt>
                <c:pt idx="3">
                  <c:v>59</c:v>
                </c:pt>
                <c:pt idx="4">
                  <c:v>0</c:v>
                </c:pt>
                <c:pt idx="5">
                  <c:v>70</c:v>
                </c:pt>
                <c:pt idx="6">
                  <c:v>28</c:v>
                </c:pt>
              </c:numCache>
            </c:numRef>
          </c:val>
        </c:ser>
        <c:dLbls>
          <c:showLegendKey val="0"/>
          <c:showVal val="0"/>
          <c:showCatName val="0"/>
          <c:showSerName val="0"/>
          <c:showPercent val="0"/>
          <c:showBubbleSize val="0"/>
        </c:dLbls>
        <c:gapWidth val="150"/>
        <c:axId val="79462400"/>
        <c:axId val="65122816"/>
      </c:barChart>
      <c:catAx>
        <c:axId val="79462400"/>
        <c:scaling>
          <c:orientation val="minMax"/>
        </c:scaling>
        <c:delete val="0"/>
        <c:axPos val="b"/>
        <c:numFmt formatCode="General" sourceLinked="1"/>
        <c:majorTickMark val="out"/>
        <c:minorTickMark val="none"/>
        <c:tickLblPos val="nextTo"/>
        <c:txPr>
          <a:bodyPr/>
          <a:lstStyle/>
          <a:p>
            <a:pPr>
              <a:defRPr sz="2000" b="0" i="1"/>
            </a:pPr>
            <a:endParaRPr lang="en-US"/>
          </a:p>
        </c:txPr>
        <c:crossAx val="65122816"/>
        <c:crosses val="autoZero"/>
        <c:auto val="1"/>
        <c:lblAlgn val="ctr"/>
        <c:lblOffset val="100"/>
        <c:noMultiLvlLbl val="0"/>
      </c:catAx>
      <c:valAx>
        <c:axId val="65122816"/>
        <c:scaling>
          <c:orientation val="minMax"/>
        </c:scaling>
        <c:delete val="0"/>
        <c:axPos val="l"/>
        <c:numFmt formatCode="General" sourceLinked="1"/>
        <c:majorTickMark val="out"/>
        <c:minorTickMark val="none"/>
        <c:tickLblPos val="nextTo"/>
        <c:crossAx val="79462400"/>
        <c:crosses val="autoZero"/>
        <c:crossBetween val="between"/>
      </c:valAx>
    </c:plotArea>
    <c:legend>
      <c:legendPos val="r"/>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CD241D-34C6-2045-AC4E-0E68438F6B6E}" type="datetimeFigureOut">
              <a:rPr lang="en-US" smtClean="0"/>
              <a:t>11/20/2014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A26F2D-7C80-D74A-B1EC-A66101EE9C4C}" type="slidenum">
              <a:rPr lang="en-US" smtClean="0"/>
              <a:t>‹#›</a:t>
            </a:fld>
            <a:endParaRPr lang="en-US"/>
          </a:p>
        </p:txBody>
      </p:sp>
    </p:spTree>
    <p:extLst>
      <p:ext uri="{BB962C8B-B14F-4D97-AF65-F5344CB8AC3E}">
        <p14:creationId xmlns:p14="http://schemas.microsoft.com/office/powerpoint/2010/main" val="1742751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B609F-1C43-2B40-9108-E13B9CFBD232}" type="datetimeFigureOut">
              <a:rPr lang="en-US" smtClean="0"/>
              <a:pPr/>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AB1335-26D7-DB44-89F6-8B2D0B99EC63}" type="slidenum">
              <a:rPr lang="en-US" smtClean="0"/>
              <a:pPr/>
              <a:t>‹#›</a:t>
            </a:fld>
            <a:endParaRPr lang="en-US"/>
          </a:p>
        </p:txBody>
      </p:sp>
    </p:spTree>
    <p:extLst>
      <p:ext uri="{BB962C8B-B14F-4D97-AF65-F5344CB8AC3E}">
        <p14:creationId xmlns:p14="http://schemas.microsoft.com/office/powerpoint/2010/main" val="2033790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AB1335-26D7-DB44-89F6-8B2D0B99EC6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Rates of visits</a:t>
            </a:r>
            <a:r>
              <a:rPr lang="en-US" baseline="0" dirty="0" smtClean="0"/>
              <a:t> for UTI per 100,000 from national insurance and </a:t>
            </a:r>
            <a:r>
              <a:rPr lang="en-US" baseline="0" dirty="0" err="1" smtClean="0"/>
              <a:t>medicare</a:t>
            </a:r>
            <a:r>
              <a:rPr lang="en-US" baseline="0" dirty="0" smtClean="0"/>
              <a:t> databases.</a:t>
            </a:r>
          </a:p>
          <a:p>
            <a:r>
              <a:rPr lang="en-US" baseline="0" dirty="0" smtClean="0"/>
              <a:t>Most visits to pediatrician.</a:t>
            </a:r>
            <a:endParaRPr lang="en-US" dirty="0"/>
          </a:p>
        </p:txBody>
      </p:sp>
      <p:sp>
        <p:nvSpPr>
          <p:cNvPr id="4" name="Slide Number Placeholder 3"/>
          <p:cNvSpPr>
            <a:spLocks noGrp="1"/>
          </p:cNvSpPr>
          <p:nvPr>
            <p:ph type="sldNum" sz="quarter" idx="10"/>
          </p:nvPr>
        </p:nvSpPr>
        <p:spPr/>
        <p:txBody>
          <a:bodyPr/>
          <a:lstStyle/>
          <a:p>
            <a:fld id="{36AB1335-26D7-DB44-89F6-8B2D0B99EC6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Etiology of Neonates</a:t>
            </a:r>
            <a:r>
              <a:rPr lang="en-US" baseline="0" dirty="0" smtClean="0"/>
              <a:t> &lt;90 days old admitted to children’s hospital with fever.</a:t>
            </a:r>
            <a:endParaRPr lang="en-US" dirty="0"/>
          </a:p>
        </p:txBody>
      </p:sp>
      <p:sp>
        <p:nvSpPr>
          <p:cNvPr id="4" name="Slide Number Placeholder 3"/>
          <p:cNvSpPr>
            <a:spLocks noGrp="1"/>
          </p:cNvSpPr>
          <p:nvPr>
            <p:ph type="sldNum" sz="quarter" idx="10"/>
          </p:nvPr>
        </p:nvSpPr>
        <p:spPr/>
        <p:txBody>
          <a:bodyPr/>
          <a:lstStyle/>
          <a:p>
            <a:fld id="{36AB1335-26D7-DB44-89F6-8B2D0B99EC6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Etiology of Neonates</a:t>
            </a:r>
            <a:r>
              <a:rPr lang="en-US" baseline="0" dirty="0" smtClean="0"/>
              <a:t> &lt;90 days old admitted to children’s hospital with fever.</a:t>
            </a:r>
            <a:endParaRPr lang="en-US" dirty="0"/>
          </a:p>
        </p:txBody>
      </p:sp>
      <p:sp>
        <p:nvSpPr>
          <p:cNvPr id="4" name="Slide Number Placeholder 3"/>
          <p:cNvSpPr>
            <a:spLocks noGrp="1"/>
          </p:cNvSpPr>
          <p:nvPr>
            <p:ph type="sldNum" sz="quarter" idx="10"/>
          </p:nvPr>
        </p:nvSpPr>
        <p:spPr/>
        <p:txBody>
          <a:bodyPr/>
          <a:lstStyle/>
          <a:p>
            <a:fld id="{36AB1335-26D7-DB44-89F6-8B2D0B99EC63}"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AB1335-26D7-DB44-89F6-8B2D0B99EC63}"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8DF403-9F7D-2740-A76B-5E7A9E0AD5D4}"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3EFED-6E8C-5941-B9E2-6C63AB067A59}" type="slidenum">
              <a:rPr lang="en-US" smtClean="0"/>
              <a:pPr/>
              <a:t>‹#›</a:t>
            </a:fld>
            <a:endParaRPr lang="en-US"/>
          </a:p>
        </p:txBody>
      </p:sp>
      <p:sp>
        <p:nvSpPr>
          <p:cNvPr id="9" name="Rectangle 8"/>
          <p:cNvSpPr/>
          <p:nvPr userDrawn="1"/>
        </p:nvSpPr>
        <p:spPr>
          <a:xfrm>
            <a:off x="1" y="838200"/>
            <a:ext cx="9144000" cy="5638800"/>
          </a:xfrm>
          <a:prstGeom prst="rect">
            <a:avLst/>
          </a:prstGeom>
          <a:solidFill>
            <a:srgbClr val="3366FF">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b="1" dirty="0">
              <a:solidFill>
                <a:schemeClr val="tx1"/>
              </a:solidFill>
            </a:endParaRPr>
          </a:p>
        </p:txBody>
      </p:sp>
      <p:pic>
        <p:nvPicPr>
          <p:cNvPr id="10" name="Picture 9" descr="JHM JHH2.png"/>
          <p:cNvPicPr>
            <a:picLocks noChangeAspect="1"/>
          </p:cNvPicPr>
          <p:nvPr userDrawn="1"/>
        </p:nvPicPr>
        <p:blipFill>
          <a:blip r:embed="rId2"/>
          <a:srcRect b="23926"/>
          <a:stretch>
            <a:fillRect/>
          </a:stretch>
        </p:blipFill>
        <p:spPr>
          <a:xfrm>
            <a:off x="7762003" y="5603042"/>
            <a:ext cx="1229597" cy="797758"/>
          </a:xfrm>
          <a:prstGeom prst="rect">
            <a:avLst/>
          </a:prstGeom>
        </p:spPr>
      </p:pic>
      <p:sp>
        <p:nvSpPr>
          <p:cNvPr id="2" name="Title 1"/>
          <p:cNvSpPr>
            <a:spLocks noGrp="1"/>
          </p:cNvSpPr>
          <p:nvPr>
            <p:ph type="ctrTitle"/>
          </p:nvPr>
        </p:nvSpPr>
        <p:spPr>
          <a:xfrm>
            <a:off x="457200" y="911225"/>
            <a:ext cx="8229600" cy="1146175"/>
          </a:xfrm>
        </p:spPr>
        <p:txBody>
          <a:bodyPr>
            <a:normAutofit/>
          </a:bodyPr>
          <a:lstStyle>
            <a:lvl1pPr algn="l">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057400"/>
            <a:ext cx="8229600" cy="685800"/>
          </a:xfrm>
        </p:spPr>
        <p:txBody>
          <a:bodyPr>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3" hasCustomPrompt="1"/>
          </p:nvPr>
        </p:nvSpPr>
        <p:spPr>
          <a:xfrm>
            <a:off x="457200" y="3048000"/>
            <a:ext cx="8229600" cy="533400"/>
          </a:xfrm>
        </p:spPr>
        <p:txBody>
          <a:bodyPr>
            <a:normAutofit/>
          </a:bodyPr>
          <a:lstStyle>
            <a:lvl1pPr algn="l">
              <a:buNone/>
              <a:defRPr sz="2200"/>
            </a:lvl1pPr>
          </a:lstStyle>
          <a:p>
            <a:pPr lvl="0"/>
            <a:r>
              <a:rPr lang="en-US" dirty="0" smtClean="0"/>
              <a:t>Authors</a:t>
            </a:r>
            <a:endParaRPr lang="en-US" dirty="0"/>
          </a:p>
        </p:txBody>
      </p:sp>
      <p:sp>
        <p:nvSpPr>
          <p:cNvPr id="18" name="Text Placeholder 17"/>
          <p:cNvSpPr>
            <a:spLocks noGrp="1"/>
          </p:cNvSpPr>
          <p:nvPr>
            <p:ph type="body" sz="quarter" idx="14" hasCustomPrompt="1"/>
          </p:nvPr>
        </p:nvSpPr>
        <p:spPr>
          <a:xfrm>
            <a:off x="457200" y="4572000"/>
            <a:ext cx="8229600" cy="1905000"/>
          </a:xfrm>
        </p:spPr>
        <p:txBody>
          <a:bodyPr>
            <a:normAutofit/>
          </a:bodyPr>
          <a:lstStyle>
            <a:lvl1pPr>
              <a:buNone/>
              <a:defRPr sz="3200"/>
            </a:lvl1pPr>
          </a:lstStyle>
          <a:p>
            <a:pPr lvl="0"/>
            <a:r>
              <a:rPr lang="en-US" dirty="0" smtClean="0"/>
              <a:t>Presenter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DF403-9F7D-2740-A76B-5E7A9E0AD5D4}"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3EFED-6E8C-5941-B9E2-6C63AB067A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DF403-9F7D-2740-A76B-5E7A9E0AD5D4}"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3EFED-6E8C-5941-B9E2-6C63AB067A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DF403-9F7D-2740-A76B-5E7A9E0AD5D4}"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3EFED-6E8C-5941-B9E2-6C63AB067A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DF403-9F7D-2740-A76B-5E7A9E0AD5D4}"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3EFED-6E8C-5941-B9E2-6C63AB067A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8DF403-9F7D-2740-A76B-5E7A9E0AD5D4}"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3EFED-6E8C-5941-B9E2-6C63AB067A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8DF403-9F7D-2740-A76B-5E7A9E0AD5D4}"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3EFED-6E8C-5941-B9E2-6C63AB067A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8DF403-9F7D-2740-A76B-5E7A9E0AD5D4}" type="datetimeFigureOut">
              <a:rPr lang="en-US" smtClean="0"/>
              <a:pPr/>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3EFED-6E8C-5941-B9E2-6C63AB067A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DF403-9F7D-2740-A76B-5E7A9E0AD5D4}" type="datetimeFigureOut">
              <a:rPr lang="en-US" smtClean="0"/>
              <a:pPr/>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3EFED-6E8C-5941-B9E2-6C63AB067A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DF403-9F7D-2740-A76B-5E7A9E0AD5D4}"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3EFED-6E8C-5941-B9E2-6C63AB067A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DF403-9F7D-2740-A76B-5E7A9E0AD5D4}"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3EFED-6E8C-5941-B9E2-6C63AB067A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MG_1166.JPG"/>
          <p:cNvPicPr>
            <a:picLocks noChangeAspect="1"/>
          </p:cNvPicPr>
          <p:nvPr userDrawn="1"/>
        </p:nvPicPr>
        <p:blipFill>
          <a:blip r:embed="rId13">
            <a:alphaModFix/>
            <a:duotone>
              <a:schemeClr val="bg2">
                <a:shade val="45000"/>
                <a:satMod val="135000"/>
              </a:schemeClr>
              <a:prstClr val="white"/>
            </a:duotone>
          </a:blip>
          <a:srcRect l="2113" t="1972" r="13381" b="38028"/>
          <a:stretch>
            <a:fillRect/>
          </a:stretch>
        </p:blipFill>
        <p:spPr>
          <a:xfrm>
            <a:off x="0" y="365755"/>
            <a:ext cx="9144001" cy="6492245"/>
          </a:xfrm>
          <a:prstGeom prst="rect">
            <a:avLst/>
          </a:prstGeom>
          <a:noFill/>
        </p:spPr>
      </p:pic>
      <p:sp>
        <p:nvSpPr>
          <p:cNvPr id="8" name="Rectangle 7"/>
          <p:cNvSpPr/>
          <p:nvPr userDrawn="1"/>
        </p:nvSpPr>
        <p:spPr>
          <a:xfrm>
            <a:off x="0" y="365754"/>
            <a:ext cx="9144000" cy="6492245"/>
          </a:xfrm>
          <a:prstGeom prst="rect">
            <a:avLst/>
          </a:prstGeom>
          <a:solidFill>
            <a:schemeClr val="bg1">
              <a:alpha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9" name="Rectangle 8"/>
          <p:cNvSpPr/>
          <p:nvPr userDrawn="1"/>
        </p:nvSpPr>
        <p:spPr>
          <a:xfrm>
            <a:off x="1" y="-4"/>
            <a:ext cx="9143999" cy="838204"/>
          </a:xfrm>
          <a:prstGeom prst="rect">
            <a:avLst/>
          </a:prstGeom>
          <a:gradFill flip="none" rotWithShape="1">
            <a:gsLst>
              <a:gs pos="0">
                <a:srgbClr val="F7CF00"/>
              </a:gs>
              <a:gs pos="100000">
                <a:srgbClr val="FDFBDB"/>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10" name="Rectangle 9"/>
          <p:cNvSpPr/>
          <p:nvPr userDrawn="1"/>
        </p:nvSpPr>
        <p:spPr>
          <a:xfrm>
            <a:off x="1" y="6492241"/>
            <a:ext cx="9143999" cy="365759"/>
          </a:xfrm>
          <a:prstGeom prst="rect">
            <a:avLst/>
          </a:prstGeom>
          <a:gradFill flip="none" rotWithShape="1">
            <a:gsLst>
              <a:gs pos="0">
                <a:srgbClr val="F7CF00"/>
              </a:gs>
              <a:gs pos="100000">
                <a:srgbClr val="FDFBDB"/>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8229600" cy="838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DF403-9F7D-2740-A76B-5E7A9E0AD5D4}" type="datetimeFigureOut">
              <a:rPr lang="en-US" smtClean="0"/>
              <a:pPr/>
              <a:t>11/20/2014</a:t>
            </a:fld>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3EFED-6E8C-5941-B9E2-6C63AB067A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b="0" i="0" kern="1200">
          <a:solidFill>
            <a:schemeClr val="tx1"/>
          </a:solidFill>
          <a:latin typeface="Helvetica Neue Medium"/>
          <a:ea typeface="+mj-ea"/>
          <a:cs typeface="Helvetica Neue Medium"/>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9.pd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8.pd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Cytotoxic</a:t>
            </a:r>
            <a:r>
              <a:rPr lang="en-US" dirty="0" smtClean="0"/>
              <a:t> Necrotizing Factor-1 Toxin in </a:t>
            </a:r>
            <a:r>
              <a:rPr lang="en-US" dirty="0" err="1" smtClean="0"/>
              <a:t>Uropathogenic</a:t>
            </a:r>
            <a:r>
              <a:rPr lang="en-US" dirty="0" smtClean="0"/>
              <a:t> E. coli</a:t>
            </a:r>
            <a:endParaRPr lang="en-US" dirty="0"/>
          </a:p>
        </p:txBody>
      </p:sp>
      <p:sp>
        <p:nvSpPr>
          <p:cNvPr id="3" name="Subtitle 2"/>
          <p:cNvSpPr>
            <a:spLocks noGrp="1"/>
          </p:cNvSpPr>
          <p:nvPr>
            <p:ph type="subTitle" idx="1"/>
          </p:nvPr>
        </p:nvSpPr>
        <p:spPr/>
        <p:txBody>
          <a:bodyPr/>
          <a:lstStyle/>
          <a:p>
            <a:r>
              <a:rPr lang="en-US" sz="2200" i="1" dirty="0" smtClean="0"/>
              <a:t>Is There a Role for Virulence Factors in Urinary Tract Infection?</a:t>
            </a:r>
          </a:p>
        </p:txBody>
      </p:sp>
      <p:sp>
        <p:nvSpPr>
          <p:cNvPr id="7" name="Text Placeholder 6"/>
          <p:cNvSpPr>
            <a:spLocks noGrp="1"/>
          </p:cNvSpPr>
          <p:nvPr>
            <p:ph type="body" sz="quarter" idx="13"/>
          </p:nvPr>
        </p:nvSpPr>
        <p:spPr>
          <a:xfrm>
            <a:off x="457200" y="2895600"/>
            <a:ext cx="8229600" cy="533400"/>
          </a:xfrm>
        </p:spPr>
        <p:txBody>
          <a:bodyPr>
            <a:normAutofit/>
          </a:bodyPr>
          <a:lstStyle/>
          <a:p>
            <a:r>
              <a:rPr lang="en-US" dirty="0" smtClean="0"/>
              <a:t>MH Wang, JE Michaud, W </a:t>
            </a:r>
            <a:r>
              <a:rPr lang="en-US" dirty="0" err="1" smtClean="0"/>
              <a:t>Harty</a:t>
            </a:r>
            <a:r>
              <a:rPr lang="en-US" dirty="0" smtClean="0"/>
              <a:t>, and KS Kim</a:t>
            </a:r>
          </a:p>
        </p:txBody>
      </p:sp>
      <p:sp>
        <p:nvSpPr>
          <p:cNvPr id="8" name="Text Placeholder 7"/>
          <p:cNvSpPr>
            <a:spLocks noGrp="1"/>
          </p:cNvSpPr>
          <p:nvPr>
            <p:ph type="body" sz="quarter" idx="14"/>
          </p:nvPr>
        </p:nvSpPr>
        <p:spPr/>
        <p:txBody>
          <a:bodyPr>
            <a:normAutofit/>
          </a:bodyPr>
          <a:lstStyle/>
          <a:p>
            <a:r>
              <a:rPr lang="en-US" sz="2200" dirty="0" smtClean="0">
                <a:latin typeface="Helvetica Neue Medium"/>
                <a:cs typeface="Helvetica Neue Medium"/>
              </a:rPr>
              <a:t>Ming-</a:t>
            </a:r>
            <a:r>
              <a:rPr lang="en-US" sz="2200" dirty="0" err="1" smtClean="0">
                <a:latin typeface="Helvetica Neue Medium"/>
                <a:cs typeface="Helvetica Neue Medium"/>
              </a:rPr>
              <a:t>Hsien</a:t>
            </a:r>
            <a:r>
              <a:rPr lang="en-US" sz="2200" dirty="0" smtClean="0">
                <a:latin typeface="Helvetica Neue Medium"/>
                <a:cs typeface="Helvetica Neue Medium"/>
              </a:rPr>
              <a:t> Wang, MD</a:t>
            </a:r>
          </a:p>
          <a:p>
            <a:r>
              <a:rPr lang="en-US" sz="2200" dirty="0" smtClean="0"/>
              <a:t>Spiegel/Nichols Assistant Professor of Pediatric Urology</a:t>
            </a:r>
          </a:p>
          <a:p>
            <a:r>
              <a:rPr lang="en-US" sz="2200" dirty="0" smtClean="0"/>
              <a:t>Brady Urological Institute</a:t>
            </a:r>
          </a:p>
          <a:p>
            <a:r>
              <a:rPr lang="en-US" sz="2200" dirty="0" smtClean="0"/>
              <a:t>Johns Hopkins Medical Institutions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CNF-1</a:t>
            </a:r>
            <a:endParaRPr lang="en-US" dirty="0"/>
          </a:p>
        </p:txBody>
      </p:sp>
      <p:sp>
        <p:nvSpPr>
          <p:cNvPr id="3" name="Content Placeholder 2"/>
          <p:cNvSpPr>
            <a:spLocks noGrp="1"/>
          </p:cNvSpPr>
          <p:nvPr>
            <p:ph idx="1"/>
          </p:nvPr>
        </p:nvSpPr>
        <p:spPr/>
        <p:txBody>
          <a:bodyPr>
            <a:normAutofit/>
          </a:bodyPr>
          <a:lstStyle/>
          <a:p>
            <a:r>
              <a:rPr lang="en-US" dirty="0" smtClean="0"/>
              <a:t>Found in </a:t>
            </a:r>
            <a:r>
              <a:rPr lang="en-US" dirty="0"/>
              <a:t>strains of </a:t>
            </a:r>
            <a:r>
              <a:rPr lang="en-US" i="1" dirty="0"/>
              <a:t>E. coli</a:t>
            </a:r>
            <a:r>
              <a:rPr lang="en-US" i="1" dirty="0" smtClean="0"/>
              <a:t> </a:t>
            </a:r>
            <a:r>
              <a:rPr lang="en-US" dirty="0" smtClean="0"/>
              <a:t>implicated in UTI and </a:t>
            </a:r>
            <a:r>
              <a:rPr lang="en-US" dirty="0"/>
              <a:t>neonatal </a:t>
            </a:r>
            <a:r>
              <a:rPr lang="en-US" dirty="0" smtClean="0"/>
              <a:t>meningitis</a:t>
            </a:r>
          </a:p>
          <a:p>
            <a:r>
              <a:rPr lang="en-US" dirty="0" smtClean="0"/>
              <a:t>CNF-1 </a:t>
            </a:r>
            <a:r>
              <a:rPr lang="en-US" dirty="0"/>
              <a:t>belongs to a </a:t>
            </a:r>
            <a:r>
              <a:rPr lang="en-US" dirty="0" smtClean="0"/>
              <a:t>group </a:t>
            </a:r>
            <a:r>
              <a:rPr lang="en-US" dirty="0"/>
              <a:t>of </a:t>
            </a:r>
            <a:r>
              <a:rPr lang="en-US" dirty="0" err="1" smtClean="0"/>
              <a:t>cytotoxins</a:t>
            </a:r>
            <a:r>
              <a:rPr lang="en-US" dirty="0" smtClean="0"/>
              <a:t> </a:t>
            </a:r>
            <a:r>
              <a:rPr lang="en-US" dirty="0"/>
              <a:t>that cause </a:t>
            </a:r>
            <a:r>
              <a:rPr lang="en-US" dirty="0" smtClean="0"/>
              <a:t>activation </a:t>
            </a:r>
            <a:r>
              <a:rPr lang="en-US" dirty="0"/>
              <a:t>of Rho </a:t>
            </a:r>
            <a:r>
              <a:rPr lang="en-US" dirty="0" err="1"/>
              <a:t>guanosine</a:t>
            </a:r>
            <a:r>
              <a:rPr lang="en-US" dirty="0"/>
              <a:t> </a:t>
            </a:r>
            <a:r>
              <a:rPr lang="en-US" dirty="0" err="1"/>
              <a:t>triphosphatases</a:t>
            </a:r>
            <a:r>
              <a:rPr lang="en-US" dirty="0"/>
              <a:t> (</a:t>
            </a:r>
            <a:r>
              <a:rPr lang="en-US" dirty="0" err="1"/>
              <a:t>GTPases</a:t>
            </a:r>
            <a:r>
              <a:rPr lang="en-US" dirty="0" smtClean="0"/>
              <a:t>)</a:t>
            </a:r>
          </a:p>
          <a:p>
            <a:pPr lvl="1"/>
            <a:r>
              <a:rPr lang="en-US" dirty="0" smtClean="0"/>
              <a:t>Alters host cell </a:t>
            </a:r>
            <a:r>
              <a:rPr lang="en-US" dirty="0" err="1" smtClean="0"/>
              <a:t>actin</a:t>
            </a:r>
            <a:r>
              <a:rPr lang="en-US" dirty="0" smtClean="0"/>
              <a:t> cytoskeleton</a:t>
            </a:r>
          </a:p>
          <a:p>
            <a:pPr lvl="1"/>
            <a:r>
              <a:rPr lang="en-US" dirty="0" smtClean="0"/>
              <a:t>Promotes bacterial invasion of endothelium that comprises blood-brain barrier</a:t>
            </a:r>
          </a:p>
        </p:txBody>
      </p:sp>
      <p:sp>
        <p:nvSpPr>
          <p:cNvPr id="5" name="TextBox 4"/>
          <p:cNvSpPr txBox="1"/>
          <p:nvPr/>
        </p:nvSpPr>
        <p:spPr>
          <a:xfrm>
            <a:off x="685800" y="5867400"/>
            <a:ext cx="8001000" cy="276999"/>
          </a:xfrm>
          <a:prstGeom prst="rect">
            <a:avLst/>
          </a:prstGeom>
          <a:noFill/>
        </p:spPr>
        <p:txBody>
          <a:bodyPr wrap="square" rtlCol="0">
            <a:spAutoFit/>
          </a:bodyPr>
          <a:lstStyle/>
          <a:p>
            <a:endParaRPr lang="en-US" sz="1200" dirty="0"/>
          </a:p>
        </p:txBody>
      </p:sp>
      <p:sp>
        <p:nvSpPr>
          <p:cNvPr id="6" name="TextBox 5"/>
          <p:cNvSpPr txBox="1"/>
          <p:nvPr/>
        </p:nvSpPr>
        <p:spPr>
          <a:xfrm>
            <a:off x="990600" y="6553200"/>
            <a:ext cx="8001000" cy="276999"/>
          </a:xfrm>
          <a:prstGeom prst="rect">
            <a:avLst/>
          </a:prstGeom>
          <a:noFill/>
        </p:spPr>
        <p:txBody>
          <a:bodyPr wrap="square" rtlCol="0">
            <a:spAutoFit/>
          </a:bodyPr>
          <a:lstStyle/>
          <a:p>
            <a:pPr lvl="0"/>
            <a:r>
              <a:rPr lang="en-US" sz="1200" dirty="0"/>
              <a:t>Wang MH, Kim KS. Cytotoxic Necrotizing Factor 1 Contributes to Escherichia coli Meningitis. Toxins. 2013; 5(11): 2270-2280.</a:t>
            </a:r>
          </a:p>
        </p:txBody>
      </p:sp>
    </p:spTree>
    <p:extLst>
      <p:ext uri="{BB962C8B-B14F-4D97-AF65-F5344CB8AC3E}">
        <p14:creationId xmlns:p14="http://schemas.microsoft.com/office/powerpoint/2010/main" val="2325163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CNF-1</a:t>
            </a:r>
            <a:endParaRPr lang="en-US" dirty="0"/>
          </a:p>
        </p:txBody>
      </p:sp>
      <p:sp>
        <p:nvSpPr>
          <p:cNvPr id="3" name="Content Placeholder 2"/>
          <p:cNvSpPr>
            <a:spLocks noGrp="1"/>
          </p:cNvSpPr>
          <p:nvPr>
            <p:ph idx="1"/>
          </p:nvPr>
        </p:nvSpPr>
        <p:spPr/>
        <p:txBody>
          <a:bodyPr/>
          <a:lstStyle/>
          <a:p>
            <a:r>
              <a:rPr lang="en-US" dirty="0" smtClean="0"/>
              <a:t>However, </a:t>
            </a:r>
            <a:r>
              <a:rPr lang="en-US" dirty="0"/>
              <a:t>there have been conflicting reports on the exact role of the </a:t>
            </a:r>
            <a:r>
              <a:rPr lang="en-US" i="1" dirty="0"/>
              <a:t>E. </a:t>
            </a:r>
            <a:r>
              <a:rPr lang="en-US" i="1" dirty="0" smtClean="0"/>
              <a:t>coli </a:t>
            </a:r>
            <a:r>
              <a:rPr lang="en-US" dirty="0"/>
              <a:t>cytotoxic  necrotizing factor-1 (CNF-1) in the pathogenesis of </a:t>
            </a:r>
            <a:r>
              <a:rPr lang="en-US" dirty="0" smtClean="0"/>
              <a:t>UTI</a:t>
            </a:r>
            <a:endParaRPr lang="en-US" dirty="0"/>
          </a:p>
        </p:txBody>
      </p:sp>
    </p:spTree>
    <p:extLst>
      <p:ext uri="{BB962C8B-B14F-4D97-AF65-F5344CB8AC3E}">
        <p14:creationId xmlns:p14="http://schemas.microsoft.com/office/powerpoint/2010/main" val="243116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Establish a murine model for examination of </a:t>
            </a:r>
            <a:r>
              <a:rPr lang="en-US" dirty="0" err="1" smtClean="0"/>
              <a:t>uropathogenic</a:t>
            </a:r>
            <a:r>
              <a:rPr lang="en-US" dirty="0" smtClean="0"/>
              <a:t> </a:t>
            </a:r>
            <a:r>
              <a:rPr lang="en-US" i="1" dirty="0" smtClean="0"/>
              <a:t>E. coli</a:t>
            </a:r>
            <a:r>
              <a:rPr lang="en-US" dirty="0" smtClean="0"/>
              <a:t> in the urinary tract</a:t>
            </a:r>
          </a:p>
          <a:p>
            <a:endParaRPr lang="en-US" dirty="0"/>
          </a:p>
          <a:p>
            <a:r>
              <a:rPr lang="en-US" dirty="0" smtClean="0"/>
              <a:t>Elucidate the role of CNF-1 in UTIs</a:t>
            </a:r>
          </a:p>
          <a:p>
            <a:endParaRPr lang="en-US" dirty="0"/>
          </a:p>
        </p:txBody>
      </p:sp>
    </p:spTree>
    <p:extLst>
      <p:ext uri="{BB962C8B-B14F-4D97-AF65-F5344CB8AC3E}">
        <p14:creationId xmlns:p14="http://schemas.microsoft.com/office/powerpoint/2010/main" val="3788085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Targeted </a:t>
            </a:r>
            <a:r>
              <a:rPr lang="en-US" dirty="0"/>
              <a:t>deletion of </a:t>
            </a:r>
            <a:r>
              <a:rPr lang="en-US" i="1" dirty="0"/>
              <a:t>cnf-1</a:t>
            </a:r>
            <a:r>
              <a:rPr lang="en-US" dirty="0"/>
              <a:t> in the </a:t>
            </a:r>
            <a:r>
              <a:rPr lang="en-US" dirty="0" smtClean="0"/>
              <a:t>isolate </a:t>
            </a:r>
            <a:r>
              <a:rPr lang="en-US" dirty="0"/>
              <a:t>of </a:t>
            </a:r>
            <a:r>
              <a:rPr lang="en-US" dirty="0" smtClean="0"/>
              <a:t>UPEC (</a:t>
            </a:r>
            <a:r>
              <a:rPr lang="en-US" i="1" dirty="0" smtClean="0"/>
              <a:t>cnf-1</a:t>
            </a:r>
            <a:r>
              <a:rPr lang="en-US" dirty="0" smtClean="0"/>
              <a:t>-null strain)</a:t>
            </a:r>
          </a:p>
          <a:p>
            <a:r>
              <a:rPr lang="en-US" dirty="0" smtClean="0"/>
              <a:t>Comparative studies in several mouse strains, with transurethral inoculations of wild-type or </a:t>
            </a:r>
            <a:r>
              <a:rPr lang="en-US" i="1" dirty="0"/>
              <a:t>cnf-1</a:t>
            </a:r>
            <a:r>
              <a:rPr lang="en-US" dirty="0"/>
              <a:t>-null </a:t>
            </a:r>
            <a:r>
              <a:rPr lang="en-US" dirty="0" smtClean="0"/>
              <a:t>strain UPEC</a:t>
            </a:r>
          </a:p>
          <a:p>
            <a:pPr lvl="1"/>
            <a:r>
              <a:rPr lang="en-US" dirty="0" smtClean="0"/>
              <a:t>1-2 </a:t>
            </a:r>
            <a:r>
              <a:rPr lang="en-US" dirty="0"/>
              <a:t>x 10</a:t>
            </a:r>
            <a:r>
              <a:rPr lang="en-US" baseline="30000" dirty="0"/>
              <a:t>7</a:t>
            </a:r>
            <a:r>
              <a:rPr lang="en-US" dirty="0"/>
              <a:t> CFU/ mouse in 50 </a:t>
            </a:r>
            <a:r>
              <a:rPr lang="en-US" dirty="0" smtClean="0"/>
              <a:t>µ</a:t>
            </a:r>
            <a:r>
              <a:rPr lang="en-US" dirty="0" err="1" smtClean="0"/>
              <a:t>l</a:t>
            </a:r>
            <a:r>
              <a:rPr lang="en-US" dirty="0" smtClean="0"/>
              <a:t> of PBS</a:t>
            </a:r>
          </a:p>
          <a:p>
            <a:pPr lvl="1"/>
            <a:r>
              <a:rPr lang="en-US" dirty="0"/>
              <a:t>Urine samples were collected and plated to verify pre-inoculation sterility</a:t>
            </a:r>
            <a:endParaRPr lang="en-US" dirty="0" smtClean="0"/>
          </a:p>
          <a:p>
            <a:r>
              <a:rPr lang="en-US" dirty="0" smtClean="0"/>
              <a:t>At various time points, kidney and bladder tissues were harvested and analyzed for inflammation and bacterial burden</a:t>
            </a:r>
            <a:endParaRPr lang="en-US" dirty="0"/>
          </a:p>
        </p:txBody>
      </p:sp>
    </p:spTree>
    <p:extLst>
      <p:ext uri="{BB962C8B-B14F-4D97-AF65-F5344CB8AC3E}">
        <p14:creationId xmlns:p14="http://schemas.microsoft.com/office/powerpoint/2010/main" val="2973788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6492241"/>
            <a:ext cx="9143999" cy="365759"/>
          </a:xfrm>
          <a:prstGeom prst="rect">
            <a:avLst/>
          </a:prstGeom>
          <a:gradFill flip="none" rotWithShape="1">
            <a:gsLst>
              <a:gs pos="0">
                <a:srgbClr val="F7CF00"/>
              </a:gs>
              <a:gs pos="100000">
                <a:srgbClr val="FDFBDB"/>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descr="JHM JHH2.png"/>
          <p:cNvPicPr>
            <a:picLocks noChangeAspect="1"/>
          </p:cNvPicPr>
          <p:nvPr/>
        </p:nvPicPr>
        <p:blipFill>
          <a:blip r:embed="rId2"/>
          <a:srcRect b="23926"/>
          <a:stretch>
            <a:fillRect/>
          </a:stretch>
        </p:blipFill>
        <p:spPr>
          <a:xfrm>
            <a:off x="6944457" y="5483739"/>
            <a:ext cx="1229597" cy="797758"/>
          </a:xfrm>
          <a:prstGeom prst="rect">
            <a:avLst/>
          </a:prstGeom>
        </p:spPr>
      </p:pic>
      <p:sp>
        <p:nvSpPr>
          <p:cNvPr id="19" name="TextBox 18"/>
          <p:cNvSpPr txBox="1"/>
          <p:nvPr/>
        </p:nvSpPr>
        <p:spPr>
          <a:xfrm>
            <a:off x="642503" y="1066800"/>
            <a:ext cx="2786497" cy="633103"/>
          </a:xfrm>
          <a:prstGeom prst="rect">
            <a:avLst/>
          </a:prstGeom>
          <a:solidFill>
            <a:schemeClr val="bg1"/>
          </a:solidFill>
          <a:ln w="12700" cap="flat" cmpd="sng" algn="ctr">
            <a:solidFill>
              <a:srgbClr val="103E89"/>
            </a:solidFill>
            <a:prstDash val="solid"/>
            <a:round/>
            <a:headEnd type="none" w="med" len="med"/>
            <a:tailEnd type="none" w="med" len="med"/>
          </a:ln>
          <a:effectLst/>
        </p:spPr>
        <p:txBody>
          <a:bodyPr wrap="square" lIns="17380" tIns="8690" rIns="17380" bIns="8690" rtlCol="0" anchor="t">
            <a:spAutoFit/>
          </a:bodyPr>
          <a:lstStyle/>
          <a:p>
            <a:pPr algn="ctr"/>
            <a:r>
              <a:rPr lang="en-US" sz="2000" dirty="0" smtClean="0">
                <a:latin typeface="Arial"/>
                <a:cs typeface="Arial"/>
              </a:rPr>
              <a:t>Transurethral </a:t>
            </a:r>
            <a:r>
              <a:rPr lang="en-US" sz="2000" i="1" dirty="0" smtClean="0">
                <a:latin typeface="Arial"/>
                <a:cs typeface="Arial"/>
              </a:rPr>
              <a:t>E. coli</a:t>
            </a:r>
            <a:endParaRPr lang="en-US" sz="1400" dirty="0" smtClean="0">
              <a:latin typeface="Arial"/>
              <a:cs typeface="Arial"/>
            </a:endParaRPr>
          </a:p>
          <a:p>
            <a:pPr algn="ctr"/>
            <a:r>
              <a:rPr lang="en-US" sz="2000" dirty="0" smtClean="0">
                <a:latin typeface="Arial"/>
                <a:cs typeface="Arial"/>
              </a:rPr>
              <a:t>Inoculation</a:t>
            </a:r>
          </a:p>
        </p:txBody>
      </p:sp>
      <p:sp>
        <p:nvSpPr>
          <p:cNvPr id="21" name="TextBox 20"/>
          <p:cNvSpPr txBox="1"/>
          <p:nvPr/>
        </p:nvSpPr>
        <p:spPr>
          <a:xfrm>
            <a:off x="4123442" y="1600200"/>
            <a:ext cx="1680887" cy="633103"/>
          </a:xfrm>
          <a:prstGeom prst="rect">
            <a:avLst/>
          </a:prstGeom>
          <a:solidFill>
            <a:schemeClr val="bg1"/>
          </a:solidFill>
          <a:ln w="12700" cap="flat" cmpd="sng" algn="ctr">
            <a:solidFill>
              <a:srgbClr val="103E89"/>
            </a:solidFill>
            <a:prstDash val="solid"/>
            <a:round/>
            <a:headEnd type="none" w="med" len="med"/>
            <a:tailEnd type="none" w="med" len="med"/>
          </a:ln>
          <a:effectLst/>
        </p:spPr>
        <p:txBody>
          <a:bodyPr wrap="square" lIns="17380" tIns="8690" rIns="17380" bIns="8690" rtlCol="0" anchor="t">
            <a:spAutoFit/>
          </a:bodyPr>
          <a:lstStyle/>
          <a:p>
            <a:pPr algn="ctr"/>
            <a:r>
              <a:rPr lang="en-US" sz="2000" dirty="0" smtClean="0">
                <a:latin typeface="Arial"/>
                <a:cs typeface="Arial"/>
              </a:rPr>
              <a:t>Bacterial Burden</a:t>
            </a:r>
          </a:p>
        </p:txBody>
      </p:sp>
      <p:sp>
        <p:nvSpPr>
          <p:cNvPr id="22" name="TextBox 21"/>
          <p:cNvSpPr txBox="1"/>
          <p:nvPr/>
        </p:nvSpPr>
        <p:spPr>
          <a:xfrm>
            <a:off x="3744685" y="3296589"/>
            <a:ext cx="2438400" cy="633103"/>
          </a:xfrm>
          <a:prstGeom prst="rect">
            <a:avLst/>
          </a:prstGeom>
          <a:solidFill>
            <a:schemeClr val="bg1"/>
          </a:solidFill>
          <a:ln w="12700" cap="flat" cmpd="sng" algn="ctr">
            <a:solidFill>
              <a:srgbClr val="103E89"/>
            </a:solidFill>
            <a:prstDash val="solid"/>
            <a:round/>
            <a:headEnd type="none" w="med" len="med"/>
            <a:tailEnd type="none" w="med" len="med"/>
          </a:ln>
          <a:effectLst/>
        </p:spPr>
        <p:txBody>
          <a:bodyPr wrap="square" lIns="17380" tIns="8690" rIns="17380" bIns="8690" rtlCol="0" anchor="t">
            <a:spAutoFit/>
          </a:bodyPr>
          <a:lstStyle/>
          <a:p>
            <a:pPr algn="ctr"/>
            <a:r>
              <a:rPr lang="en-US" sz="2000" dirty="0" smtClean="0">
                <a:latin typeface="Arial"/>
                <a:cs typeface="Arial"/>
              </a:rPr>
              <a:t>Kidney and bladder bacterial cultures</a:t>
            </a:r>
            <a:endParaRPr lang="en-US" sz="1400" dirty="0" smtClean="0">
              <a:latin typeface="Arial"/>
              <a:cs typeface="Arial"/>
            </a:endParaRPr>
          </a:p>
        </p:txBody>
      </p:sp>
      <p:sp>
        <p:nvSpPr>
          <p:cNvPr id="23" name="TextBox 22"/>
          <p:cNvSpPr txBox="1"/>
          <p:nvPr/>
        </p:nvSpPr>
        <p:spPr>
          <a:xfrm>
            <a:off x="6593157" y="3296589"/>
            <a:ext cx="1932197" cy="633103"/>
          </a:xfrm>
          <a:prstGeom prst="rect">
            <a:avLst/>
          </a:prstGeom>
          <a:solidFill>
            <a:schemeClr val="bg1"/>
          </a:solidFill>
          <a:ln w="12700" cap="flat" cmpd="sng" algn="ctr">
            <a:solidFill>
              <a:srgbClr val="103E89"/>
            </a:solidFill>
            <a:prstDash val="solid"/>
            <a:round/>
            <a:headEnd type="none" w="med" len="med"/>
            <a:tailEnd type="none" w="med" len="med"/>
          </a:ln>
          <a:effectLst/>
        </p:spPr>
        <p:txBody>
          <a:bodyPr wrap="square" lIns="17380" tIns="8690" rIns="17380" bIns="8690" rtlCol="0" anchor="t">
            <a:spAutoFit/>
          </a:bodyPr>
          <a:lstStyle/>
          <a:p>
            <a:pPr algn="ctr"/>
            <a:r>
              <a:rPr lang="en-US" sz="2000" dirty="0" smtClean="0">
                <a:latin typeface="Arial"/>
                <a:cs typeface="Arial"/>
              </a:rPr>
              <a:t>Pathology and Flow cytometry</a:t>
            </a:r>
            <a:endParaRPr lang="en-US" sz="1400" dirty="0" smtClean="0">
              <a:latin typeface="Arial"/>
              <a:cs typeface="Arial"/>
            </a:endParaRPr>
          </a:p>
        </p:txBody>
      </p:sp>
      <p:sp>
        <p:nvSpPr>
          <p:cNvPr id="32" name="Down Arrow 31"/>
          <p:cNvSpPr/>
          <p:nvPr/>
        </p:nvSpPr>
        <p:spPr>
          <a:xfrm>
            <a:off x="7334977" y="2514600"/>
            <a:ext cx="448557" cy="54118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6718811" y="1600200"/>
            <a:ext cx="1680888" cy="633103"/>
          </a:xfrm>
          <a:prstGeom prst="rect">
            <a:avLst/>
          </a:prstGeom>
          <a:solidFill>
            <a:schemeClr val="bg1"/>
          </a:solidFill>
          <a:ln w="12700" cap="flat" cmpd="sng" algn="ctr">
            <a:solidFill>
              <a:srgbClr val="103E89"/>
            </a:solidFill>
            <a:prstDash val="solid"/>
            <a:round/>
            <a:headEnd type="none" w="med" len="med"/>
            <a:tailEnd type="none" w="med" len="med"/>
          </a:ln>
          <a:effectLst/>
        </p:spPr>
        <p:txBody>
          <a:bodyPr wrap="square" lIns="17380" tIns="8690" rIns="17380" bIns="8690" rtlCol="0" anchor="t">
            <a:spAutoFit/>
          </a:bodyPr>
          <a:lstStyle/>
          <a:p>
            <a:pPr algn="ctr"/>
            <a:r>
              <a:rPr lang="en-US" sz="2000" dirty="0" smtClean="0">
                <a:latin typeface="Arial"/>
                <a:cs typeface="Arial"/>
              </a:rPr>
              <a:t>Inflammatory</a:t>
            </a:r>
          </a:p>
          <a:p>
            <a:pPr algn="ctr"/>
            <a:r>
              <a:rPr lang="en-US" sz="2000" dirty="0" smtClean="0">
                <a:latin typeface="Arial"/>
                <a:cs typeface="Arial"/>
              </a:rPr>
              <a:t>Response</a:t>
            </a:r>
          </a:p>
        </p:txBody>
      </p:sp>
      <p:sp>
        <p:nvSpPr>
          <p:cNvPr id="35" name="Down Arrow 34"/>
          <p:cNvSpPr/>
          <p:nvPr/>
        </p:nvSpPr>
        <p:spPr>
          <a:xfrm>
            <a:off x="4739607" y="2514600"/>
            <a:ext cx="448557" cy="54118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343400" y="1066800"/>
            <a:ext cx="3660687" cy="325326"/>
          </a:xfrm>
          <a:prstGeom prst="rect">
            <a:avLst/>
          </a:prstGeom>
          <a:solidFill>
            <a:schemeClr val="bg1"/>
          </a:solidFill>
          <a:ln w="12700" cap="flat" cmpd="sng" algn="ctr">
            <a:solidFill>
              <a:srgbClr val="103E89"/>
            </a:solidFill>
            <a:prstDash val="solid"/>
            <a:round/>
            <a:headEnd type="none" w="med" len="med"/>
            <a:tailEnd type="none" w="med" len="med"/>
          </a:ln>
          <a:effectLst/>
        </p:spPr>
        <p:txBody>
          <a:bodyPr wrap="square" lIns="17380" tIns="8690" rIns="17380" bIns="8690" rtlCol="0" anchor="t">
            <a:spAutoFit/>
          </a:bodyPr>
          <a:lstStyle/>
          <a:p>
            <a:pPr algn="ctr"/>
            <a:r>
              <a:rPr lang="en-US" sz="2000" dirty="0" smtClean="0">
                <a:latin typeface="Arial"/>
                <a:cs typeface="Arial"/>
              </a:rPr>
              <a:t>Outcomes</a:t>
            </a:r>
            <a:endParaRPr lang="en-US" sz="1400" dirty="0" smtClean="0">
              <a:latin typeface="Arial"/>
              <a:cs typeface="Arial"/>
            </a:endParaRPr>
          </a:p>
        </p:txBody>
      </p:sp>
      <p:pic>
        <p:nvPicPr>
          <p:cNvPr id="18" name="Picture 17" descr="07_yeast_0.2mL_plate_P7201181.jpg"/>
          <p:cNvPicPr>
            <a:picLocks noChangeAspect="1"/>
          </p:cNvPicPr>
          <p:nvPr/>
        </p:nvPicPr>
        <p:blipFill>
          <a:blip r:embed="rId3"/>
          <a:stretch>
            <a:fillRect/>
          </a:stretch>
        </p:blipFill>
        <p:spPr>
          <a:xfrm>
            <a:off x="4419600" y="4222741"/>
            <a:ext cx="1036183" cy="1033272"/>
          </a:xfrm>
          <a:prstGeom prst="rect">
            <a:avLst/>
          </a:prstGeom>
        </p:spPr>
      </p:pic>
      <p:pic>
        <p:nvPicPr>
          <p:cNvPr id="25" name="Picture 24" descr="Laura_Conti PMBC cell.jpg"/>
          <p:cNvPicPr>
            <a:picLocks noChangeAspect="1"/>
          </p:cNvPicPr>
          <p:nvPr/>
        </p:nvPicPr>
        <p:blipFill>
          <a:blip r:embed="rId4"/>
          <a:srcRect l="16667" t="12094" r="20833" b="5333"/>
          <a:stretch>
            <a:fillRect/>
          </a:stretch>
        </p:blipFill>
        <p:spPr>
          <a:xfrm>
            <a:off x="7669003" y="4222741"/>
            <a:ext cx="1017797" cy="1008501"/>
          </a:xfrm>
          <a:prstGeom prst="rect">
            <a:avLst/>
          </a:prstGeom>
        </p:spPr>
      </p:pic>
      <p:pic>
        <p:nvPicPr>
          <p:cNvPr id="28" name="Picture 27" descr="photo.JPG"/>
          <p:cNvPicPr>
            <a:picLocks noChangeAspect="1"/>
          </p:cNvPicPr>
          <p:nvPr/>
        </p:nvPicPr>
        <p:blipFill>
          <a:blip r:embed="rId5"/>
          <a:srcRect l="10163" r="11430"/>
          <a:stretch>
            <a:fillRect/>
          </a:stretch>
        </p:blipFill>
        <p:spPr>
          <a:xfrm rot="5400000">
            <a:off x="1119649" y="4151198"/>
            <a:ext cx="1832205" cy="1752600"/>
          </a:xfrm>
          <a:prstGeom prst="rect">
            <a:avLst/>
          </a:prstGeom>
        </p:spPr>
      </p:pic>
      <p:pic>
        <p:nvPicPr>
          <p:cNvPr id="29" name="Picture 28" descr="photo(1).JPG"/>
          <p:cNvPicPr>
            <a:picLocks noChangeAspect="1"/>
          </p:cNvPicPr>
          <p:nvPr/>
        </p:nvPicPr>
        <p:blipFill>
          <a:blip r:embed="rId6"/>
          <a:stretch>
            <a:fillRect/>
          </a:stretch>
        </p:blipFill>
        <p:spPr>
          <a:xfrm>
            <a:off x="778451" y="1861047"/>
            <a:ext cx="2514600" cy="1885950"/>
          </a:xfrm>
          <a:prstGeom prst="rect">
            <a:avLst/>
          </a:prstGeom>
        </p:spPr>
      </p:pic>
      <p:pic>
        <p:nvPicPr>
          <p:cNvPr id="30" name="Picture 29" descr="Bladder path fig2.jpg"/>
          <p:cNvPicPr>
            <a:picLocks noChangeAspect="1"/>
          </p:cNvPicPr>
          <p:nvPr/>
        </p:nvPicPr>
        <p:blipFill>
          <a:blip r:embed="rId7"/>
          <a:srcRect l="12657" t="15555" r="18072" b="14445"/>
          <a:stretch>
            <a:fillRect/>
          </a:stretch>
        </p:blipFill>
        <p:spPr>
          <a:xfrm>
            <a:off x="6553200" y="4222741"/>
            <a:ext cx="1044175" cy="1027040"/>
          </a:xfrm>
          <a:prstGeom prst="rect">
            <a:avLst/>
          </a:prstGeom>
        </p:spPr>
      </p:pic>
      <p:sp>
        <p:nvSpPr>
          <p:cNvPr id="26" name="Title 25"/>
          <p:cNvSpPr>
            <a:spLocks noGrp="1"/>
          </p:cNvSpPr>
          <p:nvPr>
            <p:ph type="title"/>
          </p:nvPr>
        </p:nvSpPr>
        <p:spPr/>
        <p:txBody>
          <a:bodyPr>
            <a:noAutofit/>
          </a:bodyPr>
          <a:lstStyle/>
          <a:p>
            <a:r>
              <a:rPr lang="en-US" sz="2800" dirty="0" err="1" smtClean="0"/>
              <a:t>Murine</a:t>
            </a:r>
            <a:r>
              <a:rPr lang="en-US" sz="2800" dirty="0" smtClean="0"/>
              <a:t> Model of Cystitis and </a:t>
            </a:r>
            <a:r>
              <a:rPr lang="en-US" sz="2800" dirty="0" err="1" smtClean="0"/>
              <a:t>Pyelonephritis</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a:t>Bacterial counts were consistently present in infected mice, and absent from control </a:t>
            </a:r>
            <a:r>
              <a:rPr lang="en-US" dirty="0" smtClean="0"/>
              <a:t>mice (PBS)</a:t>
            </a:r>
          </a:p>
          <a:p>
            <a:r>
              <a:rPr lang="en-US" dirty="0"/>
              <a:t>Both the </a:t>
            </a:r>
            <a:r>
              <a:rPr lang="en-US" dirty="0" smtClean="0"/>
              <a:t>wild-type UPEC </a:t>
            </a:r>
            <a:r>
              <a:rPr lang="en-US" dirty="0"/>
              <a:t>strain and the </a:t>
            </a:r>
            <a:r>
              <a:rPr lang="en-US" i="1" dirty="0" smtClean="0"/>
              <a:t>cnf-1 </a:t>
            </a:r>
            <a:r>
              <a:rPr lang="en-US" dirty="0" smtClean="0"/>
              <a:t>null strain </a:t>
            </a:r>
            <a:r>
              <a:rPr lang="en-US" dirty="0"/>
              <a:t>caused robust and reproducible bladder and kidney </a:t>
            </a:r>
            <a:r>
              <a:rPr lang="en-US" dirty="0" smtClean="0"/>
              <a:t>infections</a:t>
            </a:r>
            <a:endParaRPr lang="en-US" dirty="0"/>
          </a:p>
        </p:txBody>
      </p:sp>
    </p:spTree>
    <p:extLst>
      <p:ext uri="{BB962C8B-B14F-4D97-AF65-F5344CB8AC3E}">
        <p14:creationId xmlns:p14="http://schemas.microsoft.com/office/powerpoint/2010/main" val="1213200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6492241"/>
            <a:ext cx="9143999" cy="365759"/>
          </a:xfrm>
          <a:prstGeom prst="rect">
            <a:avLst/>
          </a:prstGeom>
          <a:gradFill flip="none" rotWithShape="1">
            <a:gsLst>
              <a:gs pos="0">
                <a:srgbClr val="F7CF00"/>
              </a:gs>
              <a:gs pos="100000">
                <a:srgbClr val="FDFBDB"/>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JHM JHH2.png"/>
          <p:cNvPicPr>
            <a:picLocks noChangeAspect="1"/>
          </p:cNvPicPr>
          <p:nvPr/>
        </p:nvPicPr>
        <p:blipFill>
          <a:blip r:embed="rId3"/>
          <a:srcRect b="23926"/>
          <a:stretch>
            <a:fillRect/>
          </a:stretch>
        </p:blipFill>
        <p:spPr>
          <a:xfrm>
            <a:off x="7543800" y="5441046"/>
            <a:ext cx="1295400" cy="840451"/>
          </a:xfrm>
          <a:prstGeom prst="rect">
            <a:avLst/>
          </a:prstGeom>
        </p:spPr>
      </p:pic>
      <p:pic>
        <p:nvPicPr>
          <p:cNvPr id="12" name="Picture 11" descr="1 - Data 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762000" y="1873250"/>
            <a:ext cx="3594100" cy="3111500"/>
          </a:xfrm>
          <a:prstGeom prst="rect">
            <a:avLst/>
          </a:prstGeom>
        </p:spPr>
      </p:pic>
      <p:pic>
        <p:nvPicPr>
          <p:cNvPr id="13" name="Picture 12" descr="1 - Copy of Data 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4648200" y="1879600"/>
            <a:ext cx="3467100" cy="3098800"/>
          </a:xfrm>
          <a:prstGeom prst="rect">
            <a:avLst/>
          </a:prstGeom>
        </p:spPr>
      </p:pic>
      <p:sp>
        <p:nvSpPr>
          <p:cNvPr id="2" name="TextBox 1"/>
          <p:cNvSpPr txBox="1"/>
          <p:nvPr/>
        </p:nvSpPr>
        <p:spPr>
          <a:xfrm>
            <a:off x="838200" y="5105400"/>
            <a:ext cx="7543800" cy="707886"/>
          </a:xfrm>
          <a:prstGeom prst="rect">
            <a:avLst/>
          </a:prstGeom>
          <a:noFill/>
        </p:spPr>
        <p:txBody>
          <a:bodyPr wrap="square" rtlCol="0">
            <a:spAutoFit/>
          </a:bodyPr>
          <a:lstStyle/>
          <a:p>
            <a:r>
              <a:rPr lang="en-US" sz="2000" dirty="0"/>
              <a:t>Bacterial burdens </a:t>
            </a:r>
            <a:r>
              <a:rPr lang="en-US" sz="2000" dirty="0" smtClean="0"/>
              <a:t>of </a:t>
            </a:r>
            <a:r>
              <a:rPr lang="en-US" sz="2000" dirty="0"/>
              <a:t>mice infected with </a:t>
            </a:r>
            <a:r>
              <a:rPr lang="en-US" sz="2000" dirty="0" smtClean="0"/>
              <a:t>wild-type </a:t>
            </a:r>
            <a:r>
              <a:rPr lang="en-US" sz="2000" dirty="0"/>
              <a:t>or </a:t>
            </a:r>
            <a:r>
              <a:rPr lang="en-US" sz="2000" i="1" dirty="0"/>
              <a:t>cnf-1</a:t>
            </a:r>
            <a:r>
              <a:rPr lang="en-US" sz="2000" dirty="0"/>
              <a:t>-null </a:t>
            </a:r>
            <a:r>
              <a:rPr lang="en-US" sz="2000" i="1" dirty="0"/>
              <a:t>E. coli </a:t>
            </a:r>
            <a:r>
              <a:rPr lang="en-US" sz="2000" dirty="0"/>
              <a:t>were not significantly different</a:t>
            </a:r>
          </a:p>
        </p:txBody>
      </p:sp>
      <p:sp>
        <p:nvSpPr>
          <p:cNvPr id="18" name="Title 17"/>
          <p:cNvSpPr>
            <a:spLocks noGrp="1"/>
          </p:cNvSpPr>
          <p:nvPr>
            <p:ph type="title"/>
          </p:nvPr>
        </p:nvSpPr>
        <p:spPr/>
        <p:txBody>
          <a:bodyPr>
            <a:normAutofit/>
          </a:bodyPr>
          <a:lstStyle/>
          <a:p>
            <a:r>
              <a:rPr lang="en-US" sz="3200" dirty="0" smtClean="0"/>
              <a:t>Examination of </a:t>
            </a:r>
            <a:r>
              <a:rPr lang="en-US" sz="3200" i="1" dirty="0" smtClean="0"/>
              <a:t>cnf-1 </a:t>
            </a:r>
            <a:r>
              <a:rPr lang="en-US" sz="3200" dirty="0" smtClean="0"/>
              <a:t>in </a:t>
            </a:r>
            <a:r>
              <a:rPr lang="en-US" sz="3200" dirty="0" err="1" smtClean="0"/>
              <a:t>Murine</a:t>
            </a:r>
            <a:r>
              <a:rPr lang="en-US" sz="3200" dirty="0" smtClean="0"/>
              <a:t> UTI</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6492241"/>
            <a:ext cx="9143999" cy="365759"/>
          </a:xfrm>
          <a:prstGeom prst="rect">
            <a:avLst/>
          </a:prstGeom>
          <a:gradFill flip="none" rotWithShape="1">
            <a:gsLst>
              <a:gs pos="0">
                <a:srgbClr val="F7CF00"/>
              </a:gs>
              <a:gs pos="100000">
                <a:srgbClr val="FDFBDB"/>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JHM JHH2.png"/>
          <p:cNvPicPr>
            <a:picLocks noChangeAspect="1"/>
          </p:cNvPicPr>
          <p:nvPr/>
        </p:nvPicPr>
        <p:blipFill>
          <a:blip r:embed="rId3"/>
          <a:srcRect b="23926"/>
          <a:stretch>
            <a:fillRect/>
          </a:stretch>
        </p:blipFill>
        <p:spPr>
          <a:xfrm>
            <a:off x="7543800" y="5441046"/>
            <a:ext cx="1295400" cy="840451"/>
          </a:xfrm>
          <a:prstGeom prst="rect">
            <a:avLst/>
          </a:prstGeom>
        </p:spPr>
      </p:pic>
      <p:sp>
        <p:nvSpPr>
          <p:cNvPr id="17" name="TextBox 16"/>
          <p:cNvSpPr txBox="1"/>
          <p:nvPr/>
        </p:nvSpPr>
        <p:spPr>
          <a:xfrm>
            <a:off x="1521702" y="4191000"/>
            <a:ext cx="5641098" cy="633103"/>
          </a:xfrm>
          <a:prstGeom prst="rect">
            <a:avLst/>
          </a:prstGeom>
          <a:solidFill>
            <a:schemeClr val="bg1"/>
          </a:solidFill>
          <a:ln w="12700" cap="flat" cmpd="sng" algn="ctr">
            <a:solidFill>
              <a:srgbClr val="103E89"/>
            </a:solidFill>
            <a:prstDash val="solid"/>
            <a:round/>
            <a:headEnd type="none" w="med" len="med"/>
            <a:tailEnd type="none" w="med" len="med"/>
          </a:ln>
          <a:effectLst/>
        </p:spPr>
        <p:txBody>
          <a:bodyPr wrap="square" lIns="17380" tIns="8690" rIns="17380" bIns="8690" rtlCol="0" anchor="t">
            <a:spAutoFit/>
          </a:bodyPr>
          <a:lstStyle/>
          <a:p>
            <a:pPr algn="ctr"/>
            <a:r>
              <a:rPr lang="en-US" sz="2000" dirty="0" smtClean="0">
                <a:latin typeface="Arial"/>
                <a:cs typeface="Arial"/>
              </a:rPr>
              <a:t>Preliminary data show no alteration in inflammation with </a:t>
            </a:r>
            <a:r>
              <a:rPr lang="en-US" sz="2000" i="1" dirty="0" smtClean="0">
                <a:latin typeface="Arial"/>
                <a:cs typeface="Arial"/>
              </a:rPr>
              <a:t>cnf-1-</a:t>
            </a:r>
            <a:r>
              <a:rPr lang="en-US" sz="2000" dirty="0" smtClean="0">
                <a:latin typeface="Arial"/>
                <a:cs typeface="Arial"/>
              </a:rPr>
              <a:t>null bacteria</a:t>
            </a:r>
            <a:endParaRPr lang="en-US" sz="1400" dirty="0" smtClean="0">
              <a:latin typeface="Arial"/>
              <a:cs typeface="Arial"/>
            </a:endParaRPr>
          </a:p>
        </p:txBody>
      </p:sp>
      <p:pic>
        <p:nvPicPr>
          <p:cNvPr id="18" name="Picture 17" descr="Bladder path fig2.jpg"/>
          <p:cNvPicPr>
            <a:picLocks noChangeAspect="1"/>
          </p:cNvPicPr>
          <p:nvPr/>
        </p:nvPicPr>
        <p:blipFill>
          <a:blip r:embed="rId4"/>
          <a:srcRect l="3496" t="13333" r="7822" b="14444"/>
          <a:stretch>
            <a:fillRect/>
          </a:stretch>
        </p:blipFill>
        <p:spPr>
          <a:xfrm>
            <a:off x="1371600" y="1687068"/>
            <a:ext cx="2664702" cy="2112264"/>
          </a:xfrm>
          <a:prstGeom prst="rect">
            <a:avLst/>
          </a:prstGeom>
        </p:spPr>
      </p:pic>
      <p:pic>
        <p:nvPicPr>
          <p:cNvPr id="19" name="Picture 18" descr="kidney path fig2.jpg"/>
          <p:cNvPicPr>
            <a:picLocks noChangeAspect="1"/>
          </p:cNvPicPr>
          <p:nvPr/>
        </p:nvPicPr>
        <p:blipFill>
          <a:blip r:embed="rId5"/>
          <a:srcRect l="4828" t="11709" r="4790" b="11517"/>
          <a:stretch>
            <a:fillRect/>
          </a:stretch>
        </p:blipFill>
        <p:spPr>
          <a:xfrm>
            <a:off x="5076291" y="1696212"/>
            <a:ext cx="2543709" cy="2103120"/>
          </a:xfrm>
          <a:prstGeom prst="rect">
            <a:avLst/>
          </a:prstGeom>
        </p:spPr>
      </p:pic>
      <p:sp>
        <p:nvSpPr>
          <p:cNvPr id="20" name="TextBox 19"/>
          <p:cNvSpPr txBox="1"/>
          <p:nvPr/>
        </p:nvSpPr>
        <p:spPr>
          <a:xfrm>
            <a:off x="5481913" y="1219200"/>
            <a:ext cx="1680887" cy="325326"/>
          </a:xfrm>
          <a:prstGeom prst="rect">
            <a:avLst/>
          </a:prstGeom>
          <a:solidFill>
            <a:schemeClr val="bg1"/>
          </a:solidFill>
          <a:ln w="12700" cap="flat" cmpd="sng" algn="ctr">
            <a:solidFill>
              <a:srgbClr val="103E89"/>
            </a:solidFill>
            <a:prstDash val="solid"/>
            <a:round/>
            <a:headEnd type="none" w="med" len="med"/>
            <a:tailEnd type="none" w="med" len="med"/>
          </a:ln>
          <a:effectLst/>
        </p:spPr>
        <p:txBody>
          <a:bodyPr wrap="square" lIns="17380" tIns="8690" rIns="17380" bIns="8690" rtlCol="0" anchor="t">
            <a:spAutoFit/>
          </a:bodyPr>
          <a:lstStyle/>
          <a:p>
            <a:pPr algn="ctr"/>
            <a:r>
              <a:rPr lang="en-US" sz="2000" dirty="0" smtClean="0">
                <a:latin typeface="Arial"/>
                <a:cs typeface="Arial"/>
              </a:rPr>
              <a:t>Kidney</a:t>
            </a:r>
          </a:p>
        </p:txBody>
      </p:sp>
      <p:sp>
        <p:nvSpPr>
          <p:cNvPr id="22" name="TextBox 21"/>
          <p:cNvSpPr txBox="1"/>
          <p:nvPr/>
        </p:nvSpPr>
        <p:spPr>
          <a:xfrm>
            <a:off x="1828800" y="1219200"/>
            <a:ext cx="1680887" cy="325326"/>
          </a:xfrm>
          <a:prstGeom prst="rect">
            <a:avLst/>
          </a:prstGeom>
          <a:solidFill>
            <a:schemeClr val="bg1"/>
          </a:solidFill>
          <a:ln w="12700" cap="flat" cmpd="sng" algn="ctr">
            <a:solidFill>
              <a:srgbClr val="103E89"/>
            </a:solidFill>
            <a:prstDash val="solid"/>
            <a:round/>
            <a:headEnd type="none" w="med" len="med"/>
            <a:tailEnd type="none" w="med" len="med"/>
          </a:ln>
          <a:effectLst/>
        </p:spPr>
        <p:txBody>
          <a:bodyPr wrap="square" lIns="17380" tIns="8690" rIns="17380" bIns="8690" rtlCol="0" anchor="t">
            <a:spAutoFit/>
          </a:bodyPr>
          <a:lstStyle/>
          <a:p>
            <a:pPr algn="ctr"/>
            <a:r>
              <a:rPr lang="en-US" sz="2000" dirty="0" smtClean="0">
                <a:latin typeface="Arial"/>
                <a:cs typeface="Arial"/>
              </a:rPr>
              <a:t>Bladder</a:t>
            </a:r>
          </a:p>
        </p:txBody>
      </p:sp>
      <p:sp>
        <p:nvSpPr>
          <p:cNvPr id="13" name="Title 12"/>
          <p:cNvSpPr>
            <a:spLocks noGrp="1"/>
          </p:cNvSpPr>
          <p:nvPr>
            <p:ph type="title"/>
          </p:nvPr>
        </p:nvSpPr>
        <p:spPr/>
        <p:txBody>
          <a:bodyPr>
            <a:normAutofit/>
          </a:bodyPr>
          <a:lstStyle/>
          <a:p>
            <a:r>
              <a:rPr lang="en-US" sz="3200" dirty="0" smtClean="0"/>
              <a:t>Examination of Inflammation in </a:t>
            </a:r>
            <a:r>
              <a:rPr lang="en-US" sz="3200" dirty="0" err="1" smtClean="0"/>
              <a:t>Murine</a:t>
            </a:r>
            <a:r>
              <a:rPr lang="en-US" sz="3200" dirty="0" smtClean="0"/>
              <a:t> UTI</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role for CNF-1 in the pathogenesis of UTI is often inferred from the prevalence of CNF-1 expression in clinical isolates of </a:t>
            </a:r>
            <a:r>
              <a:rPr lang="en-US" dirty="0" smtClean="0"/>
              <a:t>UPEC</a:t>
            </a:r>
          </a:p>
          <a:p>
            <a:r>
              <a:rPr lang="en-US" dirty="0" smtClean="0"/>
              <a:t>Our preliminary data casts doubt on the clinical virulence of CNF-1</a:t>
            </a:r>
          </a:p>
          <a:p>
            <a:r>
              <a:rPr lang="en-US" dirty="0" smtClean="0"/>
              <a:t>Additional studies are in place to study potential genetic linkage of </a:t>
            </a:r>
            <a:r>
              <a:rPr lang="en-US" i="1" dirty="0" smtClean="0"/>
              <a:t>cnf-1 </a:t>
            </a:r>
            <a:r>
              <a:rPr lang="en-US" dirty="0" smtClean="0"/>
              <a:t>with other  factors that might increase UPEC clinical virulence</a:t>
            </a:r>
            <a:endParaRPr lang="en-US" dirty="0"/>
          </a:p>
        </p:txBody>
      </p:sp>
    </p:spTree>
    <p:extLst>
      <p:ext uri="{BB962C8B-B14F-4D97-AF65-F5344CB8AC3E}">
        <p14:creationId xmlns:p14="http://schemas.microsoft.com/office/powerpoint/2010/main" val="2032905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HM JHH2.png"/>
          <p:cNvPicPr>
            <a:picLocks noChangeAspect="1"/>
          </p:cNvPicPr>
          <p:nvPr/>
        </p:nvPicPr>
        <p:blipFill>
          <a:blip r:embed="rId2"/>
          <a:srcRect b="23926"/>
          <a:stretch>
            <a:fillRect/>
          </a:stretch>
        </p:blipFill>
        <p:spPr>
          <a:xfrm>
            <a:off x="6705600" y="4876800"/>
            <a:ext cx="2286000" cy="1483147"/>
          </a:xfrm>
          <a:prstGeom prst="rect">
            <a:avLst/>
          </a:prstGeom>
        </p:spPr>
      </p:pic>
      <p:sp>
        <p:nvSpPr>
          <p:cNvPr id="11" name="Rectangle 10"/>
          <p:cNvSpPr/>
          <p:nvPr/>
        </p:nvSpPr>
        <p:spPr>
          <a:xfrm>
            <a:off x="1" y="6492241"/>
            <a:ext cx="9143999" cy="365759"/>
          </a:xfrm>
          <a:prstGeom prst="rect">
            <a:avLst/>
          </a:prstGeom>
          <a:gradFill flip="none" rotWithShape="1">
            <a:gsLst>
              <a:gs pos="0">
                <a:srgbClr val="F7CF00"/>
              </a:gs>
              <a:gs pos="100000">
                <a:srgbClr val="FDFBDB"/>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28600" y="4343400"/>
            <a:ext cx="8686800" cy="633103"/>
          </a:xfrm>
          <a:prstGeom prst="rect">
            <a:avLst/>
          </a:prstGeom>
          <a:noFill/>
          <a:effectLst>
            <a:glow rad="101600">
              <a:schemeClr val="accent2">
                <a:satMod val="175000"/>
                <a:alpha val="40000"/>
              </a:schemeClr>
            </a:glow>
          </a:effectLst>
        </p:spPr>
        <p:txBody>
          <a:bodyPr wrap="square" lIns="17380" tIns="8690" rIns="17380" bIns="8690" rtlCol="0" anchor="ctr">
            <a:spAutoFit/>
          </a:bodyPr>
          <a:lstStyle/>
          <a:p>
            <a:pPr algn="ctr"/>
            <a:r>
              <a:rPr lang="en-US" sz="3200" b="1" dirty="0" smtClean="0"/>
              <a:t>Thank You!</a:t>
            </a:r>
          </a:p>
          <a:p>
            <a:pPr algn="ctr"/>
            <a:endParaRPr lang="en-US" sz="800" b="1" dirty="0" smtClean="0"/>
          </a:p>
        </p:txBody>
      </p:sp>
      <p:sp>
        <p:nvSpPr>
          <p:cNvPr id="15" name="Title 14"/>
          <p:cNvSpPr>
            <a:spLocks noGrp="1"/>
          </p:cNvSpPr>
          <p:nvPr>
            <p:ph type="title"/>
          </p:nvPr>
        </p:nvSpPr>
        <p:spPr/>
        <p:txBody>
          <a:bodyPr>
            <a:normAutofit/>
          </a:bodyPr>
          <a:lstStyle/>
          <a:p>
            <a:r>
              <a:rPr lang="en-US" dirty="0" smtClean="0"/>
              <a:t>Acknowledgments</a:t>
            </a:r>
            <a:endParaRPr lang="en-US" dirty="0"/>
          </a:p>
        </p:txBody>
      </p:sp>
      <p:sp>
        <p:nvSpPr>
          <p:cNvPr id="20" name="Text Placeholder 19"/>
          <p:cNvSpPr>
            <a:spLocks noGrp="1"/>
          </p:cNvSpPr>
          <p:nvPr>
            <p:ph type="body" idx="1"/>
          </p:nvPr>
        </p:nvSpPr>
        <p:spPr/>
        <p:txBody>
          <a:bodyPr/>
          <a:lstStyle/>
          <a:p>
            <a:r>
              <a:rPr lang="en-US" i="1" dirty="0" smtClean="0"/>
              <a:t>Department of Urology</a:t>
            </a:r>
            <a:endParaRPr lang="en-US" dirty="0"/>
          </a:p>
        </p:txBody>
      </p:sp>
      <p:sp>
        <p:nvSpPr>
          <p:cNvPr id="21" name="Content Placeholder 20"/>
          <p:cNvSpPr>
            <a:spLocks noGrp="1"/>
          </p:cNvSpPr>
          <p:nvPr>
            <p:ph sz="half" idx="2"/>
          </p:nvPr>
        </p:nvSpPr>
        <p:spPr/>
        <p:txBody>
          <a:bodyPr/>
          <a:lstStyle/>
          <a:p>
            <a:pPr>
              <a:spcAft>
                <a:spcPts val="600"/>
              </a:spcAft>
              <a:buNone/>
            </a:pPr>
            <a:r>
              <a:rPr lang="en-US" dirty="0" smtClean="0"/>
              <a:t>Jason E. Michaud, MD, PhD</a:t>
            </a:r>
          </a:p>
          <a:p>
            <a:pPr>
              <a:spcAft>
                <a:spcPts val="600"/>
              </a:spcAft>
              <a:buNone/>
            </a:pPr>
            <a:r>
              <a:rPr lang="en-US" dirty="0" smtClean="0"/>
              <a:t>William </a:t>
            </a:r>
            <a:r>
              <a:rPr lang="en-US" dirty="0" err="1" smtClean="0"/>
              <a:t>Harty</a:t>
            </a:r>
            <a:r>
              <a:rPr lang="en-US" dirty="0" smtClean="0"/>
              <a:t>, BS</a:t>
            </a:r>
          </a:p>
        </p:txBody>
      </p:sp>
      <p:sp>
        <p:nvSpPr>
          <p:cNvPr id="22" name="Text Placeholder 21"/>
          <p:cNvSpPr>
            <a:spLocks noGrp="1"/>
          </p:cNvSpPr>
          <p:nvPr>
            <p:ph type="body" sz="quarter" idx="3"/>
          </p:nvPr>
        </p:nvSpPr>
        <p:spPr>
          <a:xfrm>
            <a:off x="4645025" y="1535113"/>
            <a:ext cx="4270375" cy="639762"/>
          </a:xfrm>
        </p:spPr>
        <p:txBody>
          <a:bodyPr>
            <a:noAutofit/>
          </a:bodyPr>
          <a:lstStyle/>
          <a:p>
            <a:r>
              <a:rPr lang="en-US" i="1" dirty="0" smtClean="0"/>
              <a:t>Pediatric Infectious Disease</a:t>
            </a:r>
          </a:p>
        </p:txBody>
      </p:sp>
      <p:sp>
        <p:nvSpPr>
          <p:cNvPr id="23" name="Content Placeholder 22"/>
          <p:cNvSpPr>
            <a:spLocks noGrp="1"/>
          </p:cNvSpPr>
          <p:nvPr>
            <p:ph sz="quarter" idx="4"/>
          </p:nvPr>
        </p:nvSpPr>
        <p:spPr/>
        <p:txBody>
          <a:bodyPr/>
          <a:lstStyle/>
          <a:p>
            <a:pPr>
              <a:spcAft>
                <a:spcPts val="600"/>
              </a:spcAft>
              <a:buNone/>
            </a:pPr>
            <a:r>
              <a:rPr lang="en-US" dirty="0" err="1" smtClean="0"/>
              <a:t>Kwang</a:t>
            </a:r>
            <a:r>
              <a:rPr lang="en-US" dirty="0" smtClean="0"/>
              <a:t> </a:t>
            </a:r>
            <a:r>
              <a:rPr lang="en-US" dirty="0" err="1" smtClean="0"/>
              <a:t>Sik</a:t>
            </a:r>
            <a:r>
              <a:rPr lang="en-US" dirty="0" smtClean="0"/>
              <a:t> Kim, MD</a:t>
            </a:r>
          </a:p>
          <a:p>
            <a:pPr>
              <a:spcAft>
                <a:spcPts val="600"/>
              </a:spcAft>
              <a:buNone/>
            </a:pPr>
            <a:r>
              <a:rPr lang="en-US" dirty="0" smtClean="0"/>
              <a:t>Donna Pierce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a:t>This work was supported in part by NIH grants, NS26310 and </a:t>
            </a:r>
            <a:r>
              <a:rPr lang="en-US" dirty="0" smtClean="0"/>
              <a:t>AI84984</a:t>
            </a:r>
          </a:p>
          <a:p>
            <a:endParaRPr lang="en-US" dirty="0"/>
          </a:p>
          <a:p>
            <a:r>
              <a:rPr lang="en-US" dirty="0" smtClean="0"/>
              <a:t>The </a:t>
            </a:r>
            <a:r>
              <a:rPr lang="en-US" dirty="0"/>
              <a:t>authors declare no conflict of </a:t>
            </a:r>
            <a:r>
              <a:rPr lang="en-US" dirty="0" smtClean="0"/>
              <a:t>interest</a:t>
            </a:r>
          </a:p>
          <a:p>
            <a:endParaRPr lang="en-US" dirty="0"/>
          </a:p>
        </p:txBody>
      </p:sp>
    </p:spTree>
    <p:extLst>
      <p:ext uri="{BB962C8B-B14F-4D97-AF65-F5344CB8AC3E}">
        <p14:creationId xmlns:p14="http://schemas.microsoft.com/office/powerpoint/2010/main" val="3030538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6492241"/>
            <a:ext cx="9143999" cy="365759"/>
          </a:xfrm>
          <a:prstGeom prst="rect">
            <a:avLst/>
          </a:prstGeom>
          <a:gradFill flip="none" rotWithShape="1">
            <a:gsLst>
              <a:gs pos="0">
                <a:srgbClr val="F7CF00"/>
              </a:gs>
              <a:gs pos="100000">
                <a:srgbClr val="FDFBDB"/>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28600" y="767579"/>
            <a:ext cx="8686800" cy="7219521"/>
          </a:xfrm>
          <a:prstGeom prst="rect">
            <a:avLst/>
          </a:prstGeom>
          <a:noFill/>
          <a:effectLst>
            <a:glow rad="101600">
              <a:schemeClr val="accent2">
                <a:satMod val="175000"/>
                <a:alpha val="40000"/>
              </a:schemeClr>
            </a:glow>
          </a:effectLst>
        </p:spPr>
        <p:txBody>
          <a:bodyPr wrap="square" lIns="17380" tIns="8690" rIns="17380" bIns="8690" rtlCol="0" anchor="ctr">
            <a:spAutoFit/>
          </a:bodyPr>
          <a:lstStyle/>
          <a:p>
            <a:pPr marL="342900" indent="-342900">
              <a:buFont typeface="+mj-lt"/>
              <a:buAutoNum type="arabicPeriod"/>
            </a:pPr>
            <a:r>
              <a:rPr lang="en-US" i="1" baseline="0" dirty="0" err="1" smtClean="0"/>
              <a:t>Byington</a:t>
            </a:r>
            <a:r>
              <a:rPr lang="en-US" i="1" baseline="0" dirty="0" smtClean="0"/>
              <a:t> C,</a:t>
            </a:r>
            <a:r>
              <a:rPr lang="en-US" i="1" dirty="0" smtClean="0"/>
              <a:t> </a:t>
            </a:r>
            <a:r>
              <a:rPr lang="en-US" baseline="0" dirty="0" err="1" smtClean="0"/>
              <a:t>Rittichier</a:t>
            </a:r>
            <a:r>
              <a:rPr lang="en-US" baseline="0" dirty="0" smtClean="0"/>
              <a:t> K, et. al.</a:t>
            </a:r>
            <a:r>
              <a:rPr lang="en-US" dirty="0" smtClean="0"/>
              <a:t> </a:t>
            </a:r>
            <a:r>
              <a:rPr lang="en-US" i="1" baseline="0" dirty="0" smtClean="0"/>
              <a:t>Pediatrics 2003;111;964</a:t>
            </a:r>
          </a:p>
          <a:p>
            <a:pPr marL="342900" indent="-342900">
              <a:buFont typeface="+mj-lt"/>
              <a:buAutoNum type="arabicPeriod"/>
            </a:pPr>
            <a:r>
              <a:rPr lang="en-US" dirty="0" smtClean="0"/>
              <a:t>Freedman A. Journal of Urology. Vol. 173, 949–954, March 2005</a:t>
            </a:r>
          </a:p>
          <a:p>
            <a:pPr marL="342900" indent="-342900">
              <a:buFont typeface="+mj-lt"/>
              <a:buAutoNum type="arabicPeriod"/>
            </a:pPr>
            <a:r>
              <a:rPr lang="en-US" baseline="0" dirty="0" err="1" smtClean="0"/>
              <a:t>Jakobsson</a:t>
            </a:r>
            <a:r>
              <a:rPr lang="en-US" dirty="0" smtClean="0"/>
              <a:t> B, </a:t>
            </a:r>
            <a:r>
              <a:rPr lang="en-US" baseline="0" dirty="0" smtClean="0"/>
              <a:t> Berg J, </a:t>
            </a:r>
            <a:r>
              <a:rPr lang="en-US" dirty="0" smtClean="0"/>
              <a:t>et. al. </a:t>
            </a:r>
            <a:r>
              <a:rPr lang="en-US" baseline="0" dirty="0" smtClean="0"/>
              <a:t>Archives of Disease in Childhood 1994; 70: 111-115</a:t>
            </a:r>
          </a:p>
          <a:p>
            <a:pPr marL="342900" lvl="0" indent="-342900">
              <a:buFont typeface="+mj-lt"/>
              <a:buAutoNum type="arabicPeriod"/>
            </a:pPr>
            <a:r>
              <a:rPr lang="en-US" dirty="0"/>
              <a:t>Krieger JN, Nyberg L Jr, Nickel JA. NIH consensus definition and classification of UTI. JAMA 282:235-237, 1999.</a:t>
            </a:r>
          </a:p>
          <a:p>
            <a:pPr marL="342900" lvl="0" indent="-342900">
              <a:buFont typeface="+mj-lt"/>
              <a:buAutoNum type="arabicPeriod"/>
            </a:pPr>
            <a:r>
              <a:rPr lang="en-US" dirty="0"/>
              <a:t>National Collaborating Centre for Women’s and Children’s Health Clinical Guideline, Urinary tract infection in children diagnosis, treatment and long-term management, Clinical Guideline,  August 2007.</a:t>
            </a:r>
          </a:p>
          <a:p>
            <a:pPr marL="342900" lvl="0" indent="-342900">
              <a:buFont typeface="+mj-lt"/>
              <a:buAutoNum type="arabicPeriod"/>
            </a:pPr>
            <a:r>
              <a:rPr lang="en-US" dirty="0" err="1"/>
              <a:t>Bergstrdm</a:t>
            </a:r>
            <a:r>
              <a:rPr lang="en-US" dirty="0"/>
              <a:t>, T.  Sex differences in childhood urinary tract infection. Archives of Disease in Childhood, 47, 227, 1972.</a:t>
            </a:r>
          </a:p>
          <a:p>
            <a:pPr marL="342900" lvl="0" indent="-342900">
              <a:buFont typeface="+mj-lt"/>
              <a:buAutoNum type="arabicPeriod"/>
            </a:pPr>
            <a:r>
              <a:rPr lang="en-US" dirty="0" err="1"/>
              <a:t>Goossens</a:t>
            </a:r>
            <a:r>
              <a:rPr lang="en-US" dirty="0"/>
              <a:t> H, </a:t>
            </a:r>
            <a:r>
              <a:rPr lang="en-US" dirty="0" err="1"/>
              <a:t>Ferech</a:t>
            </a:r>
            <a:r>
              <a:rPr lang="en-US" dirty="0"/>
              <a:t> M, Vander </a:t>
            </a:r>
            <a:r>
              <a:rPr lang="en-US" dirty="0" err="1"/>
              <a:t>Stichele</a:t>
            </a:r>
            <a:r>
              <a:rPr lang="en-US" dirty="0"/>
              <a:t> R, </a:t>
            </a:r>
            <a:r>
              <a:rPr lang="en-US" dirty="0" err="1"/>
              <a:t>Elseviers</a:t>
            </a:r>
            <a:r>
              <a:rPr lang="en-US" dirty="0"/>
              <a:t> M. Outpatient antibiotic use in Europe and association with resistance: a cross-national database study. Lancet 365 (9459): 579–87, 2005.</a:t>
            </a:r>
          </a:p>
          <a:p>
            <a:pPr marL="342900" lvl="0" indent="-342900">
              <a:buFont typeface="+mj-lt"/>
              <a:buAutoNum type="arabicPeriod"/>
            </a:pPr>
            <a:r>
              <a:rPr lang="en-US" dirty="0"/>
              <a:t>Mears EM. UTI – a review. </a:t>
            </a:r>
            <a:r>
              <a:rPr lang="en-US" dirty="0" err="1"/>
              <a:t>Urol</a:t>
            </a:r>
            <a:r>
              <a:rPr lang="en-US" dirty="0"/>
              <a:t> </a:t>
            </a:r>
            <a:r>
              <a:rPr lang="en-US" dirty="0" err="1"/>
              <a:t>Clin</a:t>
            </a:r>
            <a:r>
              <a:rPr lang="en-US" dirty="0"/>
              <a:t> North Am 2:3-27, 1975.</a:t>
            </a:r>
          </a:p>
          <a:p>
            <a:pPr marL="342900" lvl="0" indent="-342900">
              <a:buFont typeface="+mj-lt"/>
              <a:buAutoNum type="arabicPeriod"/>
            </a:pPr>
            <a:r>
              <a:rPr lang="en-US" dirty="0" err="1"/>
              <a:t>Lipsky</a:t>
            </a:r>
            <a:r>
              <a:rPr lang="en-US" dirty="0"/>
              <a:t> BA, </a:t>
            </a:r>
            <a:r>
              <a:rPr lang="en-US" dirty="0" err="1"/>
              <a:t>Byren</a:t>
            </a:r>
            <a:r>
              <a:rPr lang="en-US" dirty="0"/>
              <a:t> I, </a:t>
            </a:r>
            <a:r>
              <a:rPr lang="en-US" dirty="0" err="1"/>
              <a:t>Hoey</a:t>
            </a:r>
            <a:r>
              <a:rPr lang="en-US" dirty="0"/>
              <a:t> CT. Treatment of bacterial UTI </a:t>
            </a:r>
            <a:r>
              <a:rPr lang="en-US" dirty="0" err="1"/>
              <a:t>Clin</a:t>
            </a:r>
            <a:r>
              <a:rPr lang="en-US" dirty="0"/>
              <a:t> Infect Dis 50:1641-1652, 2010.</a:t>
            </a:r>
          </a:p>
          <a:p>
            <a:pPr marL="342900" lvl="0" indent="-342900">
              <a:buFont typeface="+mj-lt"/>
              <a:buAutoNum type="arabicPeriod"/>
            </a:pPr>
            <a:r>
              <a:rPr lang="en-US" dirty="0" err="1"/>
              <a:t>Andreu</a:t>
            </a:r>
            <a:r>
              <a:rPr lang="en-US" dirty="0"/>
              <a:t> A, Stapleton AE, Fennell C, </a:t>
            </a:r>
            <a:r>
              <a:rPr lang="en-US" dirty="0" err="1"/>
              <a:t>Lockman</a:t>
            </a:r>
            <a:r>
              <a:rPr lang="en-US" dirty="0"/>
              <a:t> HA, </a:t>
            </a:r>
            <a:r>
              <a:rPr lang="en-US" dirty="0" err="1"/>
              <a:t>Xercavins</a:t>
            </a:r>
            <a:r>
              <a:rPr lang="en-US" dirty="0"/>
              <a:t> M, Fernandez F, </a:t>
            </a:r>
            <a:r>
              <a:rPr lang="en-US" dirty="0" err="1"/>
              <a:t>Stamm</a:t>
            </a:r>
            <a:r>
              <a:rPr lang="en-US" dirty="0"/>
              <a:t> WE. </a:t>
            </a:r>
            <a:r>
              <a:rPr lang="en-US" dirty="0" err="1"/>
              <a:t>Urovirulence</a:t>
            </a:r>
            <a:r>
              <a:rPr lang="en-US" dirty="0"/>
              <a:t> determinants in </a:t>
            </a:r>
            <a:r>
              <a:rPr lang="en-US" i="1" dirty="0"/>
              <a:t>Escherichia coli</a:t>
            </a:r>
            <a:r>
              <a:rPr lang="en-US" dirty="0"/>
              <a:t> strains causing UTI. J Infect Dis 176:464-469, 1997.</a:t>
            </a:r>
          </a:p>
          <a:p>
            <a:pPr marL="342900" lvl="0" indent="-342900">
              <a:buFont typeface="+mj-lt"/>
              <a:buAutoNum type="arabicPeriod"/>
            </a:pPr>
            <a:r>
              <a:rPr lang="en-US" dirty="0" err="1"/>
              <a:t>Mitsumori</a:t>
            </a:r>
            <a:r>
              <a:rPr lang="en-US" dirty="0"/>
              <a:t> K, </a:t>
            </a:r>
            <a:r>
              <a:rPr lang="en-US" dirty="0" err="1"/>
              <a:t>Terai</a:t>
            </a:r>
            <a:r>
              <a:rPr lang="en-US" dirty="0"/>
              <a:t> A, Yamamoto S, </a:t>
            </a:r>
            <a:r>
              <a:rPr lang="en-US" dirty="0" err="1"/>
              <a:t>Ishitoya</a:t>
            </a:r>
            <a:r>
              <a:rPr lang="en-US" dirty="0"/>
              <a:t> S, Yoshida O. Virulence characteristics of </a:t>
            </a:r>
            <a:r>
              <a:rPr lang="en-US" i="1" dirty="0"/>
              <a:t>Escherichia coli</a:t>
            </a:r>
            <a:r>
              <a:rPr lang="en-US" dirty="0"/>
              <a:t> in acute bacterial UTI. J Infect Dis 180:1378-1381, 1999.</a:t>
            </a:r>
          </a:p>
          <a:p>
            <a:pPr marL="342900" indent="-342900">
              <a:buFont typeface="+mj-lt"/>
              <a:buAutoNum type="arabicPeriod"/>
            </a:pPr>
            <a:endParaRPr lang="en-US" dirty="0" smtClean="0">
              <a:latin typeface="Arial"/>
              <a:cs typeface="Arial"/>
            </a:endParaRPr>
          </a:p>
          <a:p>
            <a:pPr marL="342900" indent="-342900">
              <a:buFont typeface="+mj-lt"/>
              <a:buAutoNum type="arabicPeriod"/>
            </a:pPr>
            <a:endParaRPr lang="en-US" dirty="0" smtClean="0">
              <a:latin typeface="Arial"/>
              <a:cs typeface="Arial"/>
            </a:endParaRPr>
          </a:p>
          <a:p>
            <a:pPr marL="342900" indent="-342900">
              <a:buFont typeface="+mj-lt"/>
              <a:buAutoNum type="arabicPeriod"/>
            </a:pPr>
            <a:endParaRPr lang="en-US" dirty="0" smtClean="0"/>
          </a:p>
          <a:p>
            <a:pPr>
              <a:buFont typeface="Arial"/>
              <a:buChar char="•"/>
            </a:pPr>
            <a:endParaRPr lang="en-US" dirty="0" smtClean="0">
              <a:latin typeface="Arial"/>
              <a:cs typeface="Arial"/>
            </a:endParaRPr>
          </a:p>
          <a:p>
            <a:pPr>
              <a:buFont typeface="Arial"/>
              <a:buChar char="•"/>
            </a:pPr>
            <a:endParaRPr lang="en-US" b="1" dirty="0" smtClean="0">
              <a:latin typeface="Arial"/>
              <a:cs typeface="Arial"/>
            </a:endParaRPr>
          </a:p>
        </p:txBody>
      </p:sp>
      <p:sp>
        <p:nvSpPr>
          <p:cNvPr id="14" name="Title 13"/>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5" name="Rectangle 4"/>
          <p:cNvSpPr/>
          <p:nvPr/>
        </p:nvSpPr>
        <p:spPr>
          <a:xfrm>
            <a:off x="182217" y="1225689"/>
            <a:ext cx="8809383" cy="5632311"/>
          </a:xfrm>
          <a:prstGeom prst="rect">
            <a:avLst/>
          </a:prstGeom>
        </p:spPr>
        <p:txBody>
          <a:bodyPr wrap="square">
            <a:spAutoFit/>
          </a:bodyPr>
          <a:lstStyle/>
          <a:p>
            <a:pPr marL="342900" indent="-342900">
              <a:buFont typeface="+mj-lt"/>
              <a:buAutoNum type="arabicPeriod"/>
            </a:pPr>
            <a:r>
              <a:rPr lang="en-US" dirty="0"/>
              <a:t>Ruiz J, Simon K, </a:t>
            </a:r>
            <a:r>
              <a:rPr lang="en-US" dirty="0" err="1"/>
              <a:t>Horcajada</a:t>
            </a:r>
            <a:r>
              <a:rPr lang="en-US" dirty="0"/>
              <a:t> JP, Velasco M, </a:t>
            </a:r>
            <a:r>
              <a:rPr lang="en-US" dirty="0" err="1"/>
              <a:t>Barranco</a:t>
            </a:r>
            <a:r>
              <a:rPr lang="en-US" dirty="0"/>
              <a:t> M, </a:t>
            </a:r>
            <a:r>
              <a:rPr lang="en-US" dirty="0" err="1"/>
              <a:t>Roig</a:t>
            </a:r>
            <a:r>
              <a:rPr lang="en-US" dirty="0"/>
              <a:t> G, Moreno-Martinez A, Martinez JA, Jimenez de Anta T, Mensa J, Vila J. Differences in virulence factors among clinical isolates of Escherichia coli causing cystitis and pyelonephritis in women and UTI in men. J </a:t>
            </a:r>
            <a:r>
              <a:rPr lang="en-US" dirty="0" err="1"/>
              <a:t>Clin</a:t>
            </a:r>
            <a:r>
              <a:rPr lang="en-US" dirty="0"/>
              <a:t> </a:t>
            </a:r>
            <a:r>
              <a:rPr lang="en-US" dirty="0" err="1"/>
              <a:t>Microbiol</a:t>
            </a:r>
            <a:r>
              <a:rPr lang="en-US" dirty="0"/>
              <a:t> 40:4445-4449, 2002.</a:t>
            </a:r>
          </a:p>
          <a:p>
            <a:pPr marL="342900" indent="-342900">
              <a:buFont typeface="+mj-lt"/>
              <a:buAutoNum type="arabicPeriod"/>
            </a:pPr>
            <a:r>
              <a:rPr lang="en-US" dirty="0" err="1"/>
              <a:t>Terai</a:t>
            </a:r>
            <a:r>
              <a:rPr lang="en-US" dirty="0"/>
              <a:t> A, Yamamoto S, </a:t>
            </a:r>
            <a:r>
              <a:rPr lang="en-US" dirty="0" err="1"/>
              <a:t>Mitsumori</a:t>
            </a:r>
            <a:r>
              <a:rPr lang="en-US" dirty="0"/>
              <a:t> K, Okada Y, </a:t>
            </a:r>
            <a:r>
              <a:rPr lang="en-US" dirty="0" err="1"/>
              <a:t>Kurazono</a:t>
            </a:r>
            <a:r>
              <a:rPr lang="en-US" dirty="0"/>
              <a:t> H, Takeda Y, Yoshida O. Escherichia coli virulence factors and serotypes in acute bacterial UTI. </a:t>
            </a:r>
            <a:r>
              <a:rPr lang="en-US" dirty="0" err="1"/>
              <a:t>Int</a:t>
            </a:r>
            <a:r>
              <a:rPr lang="en-US" dirty="0"/>
              <a:t> J </a:t>
            </a:r>
            <a:r>
              <a:rPr lang="en-US" dirty="0" err="1"/>
              <a:t>Urol</a:t>
            </a:r>
            <a:r>
              <a:rPr lang="en-US" dirty="0"/>
              <a:t> 4:289-294, 1997.</a:t>
            </a:r>
          </a:p>
          <a:p>
            <a:pPr marL="342900" indent="-342900">
              <a:buFont typeface="+mj-lt"/>
              <a:buAutoNum type="arabicPeriod"/>
            </a:pPr>
            <a:r>
              <a:rPr lang="en-US" dirty="0" err="1"/>
              <a:t>Rippere</a:t>
            </a:r>
            <a:r>
              <a:rPr lang="en-US" dirty="0"/>
              <a:t>-Lampe K, Lang M, </a:t>
            </a:r>
            <a:r>
              <a:rPr lang="en-US" dirty="0" err="1"/>
              <a:t>Ceri</a:t>
            </a:r>
            <a:r>
              <a:rPr lang="en-US" dirty="0"/>
              <a:t> H, Olson M, </a:t>
            </a:r>
            <a:r>
              <a:rPr lang="en-US" dirty="0" err="1"/>
              <a:t>Lockman</a:t>
            </a:r>
            <a:r>
              <a:rPr lang="en-US" dirty="0"/>
              <a:t> HA, O’Brien AD. Cytotoxic necrotizing factor 1-positive Escherichia coli causes increased inflammation and tissue damage to the prostate in a rat UTI model. Infect </a:t>
            </a:r>
            <a:r>
              <a:rPr lang="en-US" dirty="0" err="1"/>
              <a:t>Immun</a:t>
            </a:r>
            <a:r>
              <a:rPr lang="en-US" dirty="0"/>
              <a:t> 69:6515-6519, 2001.</a:t>
            </a:r>
          </a:p>
          <a:p>
            <a:pPr marL="342900" indent="-342900">
              <a:buFont typeface="+mj-lt"/>
              <a:buAutoNum type="arabicPeriod"/>
            </a:pPr>
            <a:r>
              <a:rPr lang="en-US" dirty="0" err="1"/>
              <a:t>Rippere</a:t>
            </a:r>
            <a:r>
              <a:rPr lang="en-US" dirty="0"/>
              <a:t>-Lampe K, O’Brien AD, </a:t>
            </a:r>
            <a:r>
              <a:rPr lang="en-US" dirty="0" err="1"/>
              <a:t>Conran</a:t>
            </a:r>
            <a:r>
              <a:rPr lang="en-US" dirty="0"/>
              <a:t> R, </a:t>
            </a:r>
            <a:r>
              <a:rPr lang="en-US" dirty="0" err="1"/>
              <a:t>Lockman</a:t>
            </a:r>
            <a:r>
              <a:rPr lang="en-US" dirty="0"/>
              <a:t> HA. Mutation of the gene encoding cytotoxic necrotizing factor 1 (cnf1) attenuates the virulence of </a:t>
            </a:r>
            <a:r>
              <a:rPr lang="en-US" dirty="0" err="1"/>
              <a:t>uropathogenic</a:t>
            </a:r>
            <a:r>
              <a:rPr lang="en-US" dirty="0"/>
              <a:t> Escherichia coli. Infect </a:t>
            </a:r>
            <a:r>
              <a:rPr lang="en-US" dirty="0" err="1"/>
              <a:t>Immun</a:t>
            </a:r>
            <a:r>
              <a:rPr lang="en-US" dirty="0"/>
              <a:t> 69:3954-3964, 2001.</a:t>
            </a:r>
          </a:p>
          <a:p>
            <a:pPr marL="342900" indent="-342900">
              <a:buFont typeface="+mj-lt"/>
              <a:buAutoNum type="arabicPeriod"/>
            </a:pPr>
            <a:r>
              <a:rPr lang="en-US" dirty="0" err="1"/>
              <a:t>Boquet</a:t>
            </a:r>
            <a:r>
              <a:rPr lang="en-US" dirty="0"/>
              <a:t> P. The cytotoxic necrotizing factor 1 (CNF1) from Escherichia coli. </a:t>
            </a:r>
            <a:r>
              <a:rPr lang="en-US" dirty="0" err="1"/>
              <a:t>Toxicon</a:t>
            </a:r>
            <a:r>
              <a:rPr lang="en-US" dirty="0"/>
              <a:t> 39:1673-1680, 2001.</a:t>
            </a:r>
          </a:p>
          <a:p>
            <a:pPr marL="342900" indent="-342900">
              <a:buFont typeface="+mj-lt"/>
              <a:buAutoNum type="arabicPeriod"/>
            </a:pPr>
            <a:r>
              <a:rPr lang="en-US" dirty="0" err="1"/>
              <a:t>Falzano</a:t>
            </a:r>
            <a:r>
              <a:rPr lang="en-US" dirty="0"/>
              <a:t> L, </a:t>
            </a:r>
            <a:r>
              <a:rPr lang="en-US" dirty="0" err="1"/>
              <a:t>Quaranta</a:t>
            </a:r>
            <a:r>
              <a:rPr lang="en-US" dirty="0"/>
              <a:t> MG, </a:t>
            </a:r>
            <a:r>
              <a:rPr lang="en-US" dirty="0" err="1"/>
              <a:t>Travaglione</a:t>
            </a:r>
            <a:r>
              <a:rPr lang="en-US" dirty="0"/>
              <a:t> S, </a:t>
            </a:r>
            <a:r>
              <a:rPr lang="en-US" dirty="0" err="1"/>
              <a:t>Filippini</a:t>
            </a:r>
            <a:r>
              <a:rPr lang="en-US" dirty="0"/>
              <a:t> P, </a:t>
            </a:r>
            <a:r>
              <a:rPr lang="en-US" dirty="0" err="1"/>
              <a:t>Fabbri</a:t>
            </a:r>
            <a:r>
              <a:rPr lang="en-US" dirty="0"/>
              <a:t> A, </a:t>
            </a:r>
            <a:r>
              <a:rPr lang="en-US" dirty="0" err="1"/>
              <a:t>Viora</a:t>
            </a:r>
            <a:r>
              <a:rPr lang="en-US" dirty="0"/>
              <a:t> M, </a:t>
            </a:r>
            <a:r>
              <a:rPr lang="en-US" dirty="0" err="1"/>
              <a:t>Donelli</a:t>
            </a:r>
            <a:r>
              <a:rPr lang="en-US" dirty="0"/>
              <a:t> G, </a:t>
            </a:r>
            <a:r>
              <a:rPr lang="en-US" dirty="0" err="1"/>
              <a:t>Fiorentini</a:t>
            </a:r>
            <a:r>
              <a:rPr lang="en-US" dirty="0"/>
              <a:t>. Cytotoxic necrotizing factor 1 enhances reactive </a:t>
            </a:r>
            <a:r>
              <a:rPr lang="en-US" dirty="0" err="1"/>
              <a:t>oxygene</a:t>
            </a:r>
            <a:r>
              <a:rPr lang="en-US" dirty="0"/>
              <a:t> species-dependent transcription and secretion of </a:t>
            </a:r>
            <a:r>
              <a:rPr lang="en-US" dirty="0" err="1"/>
              <a:t>proinflammatory</a:t>
            </a:r>
            <a:r>
              <a:rPr lang="en-US" dirty="0"/>
              <a:t> cytokines in human </a:t>
            </a:r>
            <a:r>
              <a:rPr lang="en-US" dirty="0" err="1"/>
              <a:t>uroepithelial</a:t>
            </a:r>
            <a:r>
              <a:rPr lang="en-US" dirty="0"/>
              <a:t> cells. Infect </a:t>
            </a:r>
            <a:r>
              <a:rPr lang="en-US" dirty="0" err="1"/>
              <a:t>Immun</a:t>
            </a:r>
            <a:r>
              <a:rPr lang="en-US" dirty="0"/>
              <a:t> 71:4178-4181, 2003.</a:t>
            </a:r>
          </a:p>
          <a:p>
            <a:pPr marL="342900" indent="-342900">
              <a:buFont typeface="+mj-lt"/>
              <a:buAutoNum type="arabicPeriod"/>
            </a:pPr>
            <a:endParaRPr lang="en-US" dirty="0"/>
          </a:p>
          <a:p>
            <a:pPr marL="342900" indent="-342900">
              <a:buFont typeface="+mj-lt"/>
              <a:buAutoNum type="arabicPeriod"/>
            </a:pPr>
            <a:r>
              <a:rPr lang="en-US" dirty="0"/>
              <a:t>E. Moreno et al. / Diagnostic Microbiology and Infectious Disease 53 (2005) 93–99</a:t>
            </a:r>
          </a:p>
        </p:txBody>
      </p:sp>
    </p:spTree>
    <p:extLst>
      <p:ext uri="{BB962C8B-B14F-4D97-AF65-F5344CB8AC3E}">
        <p14:creationId xmlns:p14="http://schemas.microsoft.com/office/powerpoint/2010/main" val="2751717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a:bodyPr>
          <a:lstStyle/>
          <a:p>
            <a:r>
              <a:rPr lang="en-US" dirty="0" smtClean="0"/>
              <a:t>UTI is common in children, accounting for 1 million visits to the pediatrician yearly (NIH)</a:t>
            </a:r>
          </a:p>
          <a:p>
            <a:r>
              <a:rPr lang="en-US" dirty="0" smtClean="0"/>
              <a:t>Incidence of UTI in children &lt;6 years old:</a:t>
            </a:r>
          </a:p>
          <a:p>
            <a:pPr lvl="1"/>
            <a:r>
              <a:rPr lang="en-US" dirty="0" smtClean="0"/>
              <a:t>3-7% in girls</a:t>
            </a:r>
          </a:p>
          <a:p>
            <a:pPr lvl="1"/>
            <a:r>
              <a:rPr lang="en-US" dirty="0" smtClean="0"/>
              <a:t>1-2% in boys</a:t>
            </a:r>
          </a:p>
          <a:p>
            <a:r>
              <a:rPr lang="en-US" dirty="0" smtClean="0"/>
              <a:t>Risk of recurrence is 40-60%</a:t>
            </a:r>
          </a:p>
          <a:p>
            <a:r>
              <a:rPr lang="en-US" dirty="0" smtClean="0"/>
              <a:t>Studies on pediatric UTIs are important because of risk of hypertension, chronic kidney disease</a:t>
            </a:r>
          </a:p>
        </p:txBody>
      </p:sp>
    </p:spTree>
    <p:extLst>
      <p:ext uri="{BB962C8B-B14F-4D97-AF65-F5344CB8AC3E}">
        <p14:creationId xmlns:p14="http://schemas.microsoft.com/office/powerpoint/2010/main" val="2436623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6492241"/>
            <a:ext cx="9143999" cy="365759"/>
          </a:xfrm>
          <a:prstGeom prst="rect">
            <a:avLst/>
          </a:prstGeom>
          <a:gradFill flip="none" rotWithShape="1">
            <a:gsLst>
              <a:gs pos="0">
                <a:srgbClr val="F7CF00"/>
              </a:gs>
              <a:gs pos="100000">
                <a:srgbClr val="FDFBDB"/>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276600" y="6443246"/>
            <a:ext cx="5495214" cy="338554"/>
          </a:xfrm>
          <a:prstGeom prst="rect">
            <a:avLst/>
          </a:prstGeom>
          <a:noFill/>
        </p:spPr>
        <p:txBody>
          <a:bodyPr wrap="none" rtlCol="0">
            <a:spAutoFit/>
          </a:bodyPr>
          <a:lstStyle/>
          <a:p>
            <a:r>
              <a:rPr lang="en-US" sz="1600" dirty="0" smtClean="0"/>
              <a:t>Freedman A. Journal of Urology. Vol</a:t>
            </a:r>
            <a:r>
              <a:rPr lang="en-US" sz="1600" dirty="0"/>
              <a:t>. 173, 949–954, March 2005</a:t>
            </a:r>
            <a:endParaRPr lang="en-US" sz="1600" dirty="0">
              <a:latin typeface="Arial"/>
              <a:cs typeface="Arial"/>
            </a:endParaRPr>
          </a:p>
        </p:txBody>
      </p:sp>
      <p:pic>
        <p:nvPicPr>
          <p:cNvPr id="16" name="Picture 15" descr="JHM JHH2.png"/>
          <p:cNvPicPr>
            <a:picLocks noChangeAspect="1"/>
          </p:cNvPicPr>
          <p:nvPr/>
        </p:nvPicPr>
        <p:blipFill>
          <a:blip r:embed="rId3"/>
          <a:srcRect b="23926"/>
          <a:stretch>
            <a:fillRect/>
          </a:stretch>
        </p:blipFill>
        <p:spPr>
          <a:xfrm>
            <a:off x="7543800" y="5441046"/>
            <a:ext cx="1295400" cy="840451"/>
          </a:xfrm>
          <a:prstGeom prst="rect">
            <a:avLst/>
          </a:prstGeom>
        </p:spPr>
      </p:pic>
      <p:sp>
        <p:nvSpPr>
          <p:cNvPr id="22" name="TextBox 21"/>
          <p:cNvSpPr txBox="1"/>
          <p:nvPr/>
        </p:nvSpPr>
        <p:spPr>
          <a:xfrm>
            <a:off x="2092547" y="1447800"/>
            <a:ext cx="4730306" cy="400110"/>
          </a:xfrm>
          <a:prstGeom prst="rect">
            <a:avLst/>
          </a:prstGeom>
          <a:noFill/>
        </p:spPr>
        <p:txBody>
          <a:bodyPr wrap="none" rtlCol="0">
            <a:spAutoFit/>
          </a:bodyPr>
          <a:lstStyle/>
          <a:p>
            <a:r>
              <a:rPr lang="en-US" sz="2000" b="1" dirty="0" smtClean="0">
                <a:latin typeface="Arial"/>
                <a:cs typeface="Arial"/>
              </a:rPr>
              <a:t>Utilization of Care for </a:t>
            </a:r>
            <a:r>
              <a:rPr lang="en-US" sz="2000" b="1" dirty="0" err="1" smtClean="0">
                <a:latin typeface="Arial"/>
                <a:cs typeface="Arial"/>
              </a:rPr>
              <a:t>UTIs</a:t>
            </a:r>
            <a:r>
              <a:rPr lang="en-US" sz="2000" b="1" dirty="0" smtClean="0">
                <a:latin typeface="Arial"/>
                <a:cs typeface="Arial"/>
              </a:rPr>
              <a:t> in the U.S. </a:t>
            </a:r>
            <a:endParaRPr lang="en-US" sz="2000" b="1" dirty="0">
              <a:latin typeface="Arial"/>
              <a:cs typeface="Arial"/>
            </a:endParaRPr>
          </a:p>
        </p:txBody>
      </p:sp>
      <p:sp>
        <p:nvSpPr>
          <p:cNvPr id="18" name="Title 17"/>
          <p:cNvSpPr>
            <a:spLocks noGrp="1"/>
          </p:cNvSpPr>
          <p:nvPr>
            <p:ph type="title"/>
          </p:nvPr>
        </p:nvSpPr>
        <p:spPr/>
        <p:txBody>
          <a:bodyPr>
            <a:normAutofit/>
          </a:bodyPr>
          <a:lstStyle/>
          <a:p>
            <a:r>
              <a:rPr lang="en-US" sz="2800" dirty="0" smtClean="0"/>
              <a:t>Prevalence of UTI in the Pediatric Population</a:t>
            </a:r>
            <a:endParaRPr lang="en-US" sz="2800" dirty="0"/>
          </a:p>
        </p:txBody>
      </p:sp>
      <p:sp>
        <p:nvSpPr>
          <p:cNvPr id="21" name="TextBox 20"/>
          <p:cNvSpPr txBox="1"/>
          <p:nvPr/>
        </p:nvSpPr>
        <p:spPr>
          <a:xfrm>
            <a:off x="10270822" y="3175320"/>
            <a:ext cx="184666" cy="369332"/>
          </a:xfrm>
          <a:prstGeom prst="rect">
            <a:avLst/>
          </a:prstGeom>
          <a:noFill/>
        </p:spPr>
        <p:txBody>
          <a:bodyPr wrap="none" rtlCol="0">
            <a:spAutoFit/>
          </a:bodyPr>
          <a:lstStyle/>
          <a:p>
            <a:endParaRPr lang="en-US" dirty="0"/>
          </a:p>
        </p:txBody>
      </p:sp>
      <p:graphicFrame>
        <p:nvGraphicFramePr>
          <p:cNvPr id="24" name="Chart 23"/>
          <p:cNvGraphicFramePr/>
          <p:nvPr/>
        </p:nvGraphicFramePr>
        <p:xfrm>
          <a:off x="1100554" y="2191226"/>
          <a:ext cx="7095415" cy="3702954"/>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rot="16200000">
            <a:off x="-273139" y="3168740"/>
            <a:ext cx="2408833" cy="338554"/>
          </a:xfrm>
          <a:prstGeom prst="rect">
            <a:avLst/>
          </a:prstGeom>
          <a:noFill/>
        </p:spPr>
        <p:txBody>
          <a:bodyPr wrap="none" rtlCol="0">
            <a:spAutoFit/>
          </a:bodyPr>
          <a:lstStyle/>
          <a:p>
            <a:r>
              <a:rPr lang="en-US" sz="1600" dirty="0" smtClean="0">
                <a:latin typeface="Arial"/>
                <a:cs typeface="Arial"/>
              </a:rPr>
              <a:t>Rate of visit per 100,000</a:t>
            </a:r>
            <a:endParaRPr lang="en-US" sz="1600" dirty="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6492241"/>
            <a:ext cx="9143999" cy="365759"/>
          </a:xfrm>
          <a:prstGeom prst="rect">
            <a:avLst/>
          </a:prstGeom>
          <a:gradFill flip="none" rotWithShape="1">
            <a:gsLst>
              <a:gs pos="0">
                <a:srgbClr val="F7CF00"/>
              </a:gs>
              <a:gs pos="100000">
                <a:srgbClr val="FDFBDB"/>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JHM JHH2.png"/>
          <p:cNvPicPr>
            <a:picLocks noChangeAspect="1"/>
          </p:cNvPicPr>
          <p:nvPr/>
        </p:nvPicPr>
        <p:blipFill>
          <a:blip r:embed="rId3"/>
          <a:srcRect b="23926"/>
          <a:stretch>
            <a:fillRect/>
          </a:stretch>
        </p:blipFill>
        <p:spPr>
          <a:xfrm>
            <a:off x="7543800" y="5441046"/>
            <a:ext cx="1295400" cy="840451"/>
          </a:xfrm>
          <a:prstGeom prst="rect">
            <a:avLst/>
          </a:prstGeom>
        </p:spPr>
      </p:pic>
      <p:sp>
        <p:nvSpPr>
          <p:cNvPr id="12" name="Rectangle 11"/>
          <p:cNvSpPr/>
          <p:nvPr/>
        </p:nvSpPr>
        <p:spPr>
          <a:xfrm>
            <a:off x="3989030" y="6477000"/>
            <a:ext cx="4797257" cy="338554"/>
          </a:xfrm>
          <a:prstGeom prst="rect">
            <a:avLst/>
          </a:prstGeom>
        </p:spPr>
        <p:txBody>
          <a:bodyPr wrap="none">
            <a:spAutoFit/>
          </a:bodyPr>
          <a:lstStyle/>
          <a:p>
            <a:r>
              <a:rPr lang="en-US" sz="1600" i="1" baseline="0" dirty="0" err="1" smtClean="0"/>
              <a:t>Byington</a:t>
            </a:r>
            <a:r>
              <a:rPr lang="en-US" sz="1600" i="1" baseline="0" dirty="0" smtClean="0"/>
              <a:t> C,</a:t>
            </a:r>
            <a:r>
              <a:rPr lang="en-US" sz="1600" i="1" dirty="0" smtClean="0"/>
              <a:t> </a:t>
            </a:r>
            <a:r>
              <a:rPr lang="en-US" sz="1600" baseline="0" dirty="0" err="1" smtClean="0"/>
              <a:t>Rittichier</a:t>
            </a:r>
            <a:r>
              <a:rPr lang="en-US" sz="1600" baseline="0" dirty="0" smtClean="0"/>
              <a:t> K, et. al.</a:t>
            </a:r>
            <a:r>
              <a:rPr lang="en-US" sz="1600" dirty="0" smtClean="0"/>
              <a:t> </a:t>
            </a:r>
            <a:r>
              <a:rPr lang="en-US" sz="1600" i="1" baseline="0" dirty="0" smtClean="0"/>
              <a:t>Pediatrics 2003;111;964</a:t>
            </a:r>
            <a:endParaRPr lang="en-US" sz="1600" dirty="0"/>
          </a:p>
        </p:txBody>
      </p:sp>
      <p:graphicFrame>
        <p:nvGraphicFramePr>
          <p:cNvPr id="22" name="Chart 21"/>
          <p:cNvGraphicFramePr/>
          <p:nvPr/>
        </p:nvGraphicFramePr>
        <p:xfrm>
          <a:off x="533399" y="1340754"/>
          <a:ext cx="8063987" cy="4069446"/>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2"/>
          <p:cNvSpPr>
            <a:spLocks noGrp="1"/>
          </p:cNvSpPr>
          <p:nvPr>
            <p:ph type="title"/>
          </p:nvPr>
        </p:nvSpPr>
        <p:spPr/>
        <p:txBody>
          <a:bodyPr>
            <a:noAutofit/>
          </a:bodyPr>
          <a:lstStyle/>
          <a:p>
            <a:r>
              <a:rPr lang="en-US" sz="2800" dirty="0" smtClean="0"/>
              <a:t>Prevalence of UTI in the Pediatric Population</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6492241"/>
            <a:ext cx="9143999" cy="365759"/>
          </a:xfrm>
          <a:prstGeom prst="rect">
            <a:avLst/>
          </a:prstGeom>
          <a:gradFill flip="none" rotWithShape="1">
            <a:gsLst>
              <a:gs pos="0">
                <a:srgbClr val="F7CF00"/>
              </a:gs>
              <a:gs pos="100000">
                <a:srgbClr val="FDFBDB"/>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133600" y="6443246"/>
            <a:ext cx="6682939" cy="338554"/>
          </a:xfrm>
          <a:prstGeom prst="rect">
            <a:avLst/>
          </a:prstGeom>
          <a:noFill/>
        </p:spPr>
        <p:txBody>
          <a:bodyPr wrap="none" rtlCol="0">
            <a:spAutoFit/>
          </a:bodyPr>
          <a:lstStyle/>
          <a:p>
            <a:r>
              <a:rPr lang="en-US" sz="1600" baseline="0" dirty="0" err="1" smtClean="0"/>
              <a:t>Jakobsson</a:t>
            </a:r>
            <a:r>
              <a:rPr lang="en-US" sz="1600" dirty="0" smtClean="0"/>
              <a:t> B, </a:t>
            </a:r>
            <a:r>
              <a:rPr lang="en-US" sz="1600" baseline="0" dirty="0" smtClean="0"/>
              <a:t> Berg J, </a:t>
            </a:r>
            <a:r>
              <a:rPr lang="en-US" sz="1600" dirty="0" smtClean="0"/>
              <a:t>et. al. </a:t>
            </a:r>
            <a:r>
              <a:rPr lang="en-US" sz="1600" baseline="0" dirty="0" smtClean="0"/>
              <a:t>Archives of Disease in Childhood 1994; 70: 111-115</a:t>
            </a:r>
            <a:endParaRPr lang="en-US" sz="1600" dirty="0">
              <a:latin typeface="Arial"/>
              <a:cs typeface="Arial"/>
            </a:endParaRPr>
          </a:p>
        </p:txBody>
      </p:sp>
      <p:pic>
        <p:nvPicPr>
          <p:cNvPr id="16" name="Picture 15" descr="JHM JHH2.png"/>
          <p:cNvPicPr>
            <a:picLocks noChangeAspect="1"/>
          </p:cNvPicPr>
          <p:nvPr/>
        </p:nvPicPr>
        <p:blipFill>
          <a:blip r:embed="rId2"/>
          <a:srcRect b="23926"/>
          <a:stretch>
            <a:fillRect/>
          </a:stretch>
        </p:blipFill>
        <p:spPr>
          <a:xfrm>
            <a:off x="7543800" y="5441046"/>
            <a:ext cx="1295400" cy="840451"/>
          </a:xfrm>
          <a:prstGeom prst="rect">
            <a:avLst/>
          </a:prstGeom>
        </p:spPr>
      </p:pic>
      <p:sp>
        <p:nvSpPr>
          <p:cNvPr id="21" name="TextBox 20"/>
          <p:cNvSpPr txBox="1"/>
          <p:nvPr/>
        </p:nvSpPr>
        <p:spPr>
          <a:xfrm>
            <a:off x="609600" y="1219200"/>
            <a:ext cx="8379016" cy="400110"/>
          </a:xfrm>
          <a:prstGeom prst="rect">
            <a:avLst/>
          </a:prstGeom>
          <a:noFill/>
        </p:spPr>
        <p:txBody>
          <a:bodyPr wrap="none" rtlCol="0">
            <a:spAutoFit/>
          </a:bodyPr>
          <a:lstStyle/>
          <a:p>
            <a:r>
              <a:rPr lang="en-US" sz="2000" b="1" dirty="0" smtClean="0">
                <a:latin typeface="Arial"/>
                <a:cs typeface="Arial"/>
              </a:rPr>
              <a:t>Age Distribution and Renal Scarring in Patients with </a:t>
            </a:r>
            <a:r>
              <a:rPr lang="en-US" sz="2000" b="1" dirty="0" err="1" smtClean="0">
                <a:latin typeface="Arial"/>
                <a:cs typeface="Arial"/>
              </a:rPr>
              <a:t>Pyelonephritis</a:t>
            </a:r>
            <a:r>
              <a:rPr lang="en-US" sz="2000" b="1" dirty="0" smtClean="0">
                <a:latin typeface="Arial"/>
                <a:cs typeface="Arial"/>
              </a:rPr>
              <a:t> </a:t>
            </a:r>
            <a:endParaRPr lang="en-US" sz="2000" b="1" dirty="0">
              <a:latin typeface="Arial"/>
              <a:cs typeface="Arial"/>
            </a:endParaRPr>
          </a:p>
        </p:txBody>
      </p:sp>
      <p:sp>
        <p:nvSpPr>
          <p:cNvPr id="22" name="TextBox 21"/>
          <p:cNvSpPr txBox="1"/>
          <p:nvPr/>
        </p:nvSpPr>
        <p:spPr>
          <a:xfrm rot="16200000">
            <a:off x="-291166" y="3332679"/>
            <a:ext cx="1530487" cy="338554"/>
          </a:xfrm>
          <a:prstGeom prst="rect">
            <a:avLst/>
          </a:prstGeom>
          <a:noFill/>
        </p:spPr>
        <p:txBody>
          <a:bodyPr wrap="none" rtlCol="0">
            <a:spAutoFit/>
          </a:bodyPr>
          <a:lstStyle/>
          <a:p>
            <a:r>
              <a:rPr lang="en-US" sz="1600" dirty="0" smtClean="0">
                <a:latin typeface="Arial"/>
                <a:cs typeface="Arial"/>
              </a:rPr>
              <a:t>No. of Patients</a:t>
            </a:r>
            <a:endParaRPr lang="en-US" sz="1600" dirty="0">
              <a:latin typeface="Arial"/>
              <a:cs typeface="Arial"/>
            </a:endParaRPr>
          </a:p>
        </p:txBody>
      </p:sp>
      <p:sp>
        <p:nvSpPr>
          <p:cNvPr id="25" name="TextBox 24"/>
          <p:cNvSpPr txBox="1"/>
          <p:nvPr/>
        </p:nvSpPr>
        <p:spPr>
          <a:xfrm>
            <a:off x="3276600" y="5486400"/>
            <a:ext cx="3309820" cy="338554"/>
          </a:xfrm>
          <a:prstGeom prst="rect">
            <a:avLst/>
          </a:prstGeom>
          <a:noFill/>
        </p:spPr>
        <p:txBody>
          <a:bodyPr wrap="none" rtlCol="0">
            <a:spAutoFit/>
          </a:bodyPr>
          <a:lstStyle/>
          <a:p>
            <a:r>
              <a:rPr lang="en-US" sz="1600" dirty="0" smtClean="0">
                <a:latin typeface="Arial"/>
                <a:cs typeface="Arial"/>
              </a:rPr>
              <a:t>Age at Diagnosis of </a:t>
            </a:r>
            <a:r>
              <a:rPr lang="en-US" sz="1600" dirty="0" err="1" smtClean="0">
                <a:latin typeface="Arial"/>
                <a:cs typeface="Arial"/>
              </a:rPr>
              <a:t>Pyelonephritis</a:t>
            </a:r>
            <a:r>
              <a:rPr lang="en-US" sz="1600" dirty="0" smtClean="0">
                <a:latin typeface="Arial"/>
                <a:cs typeface="Arial"/>
              </a:rPr>
              <a:t> </a:t>
            </a:r>
            <a:endParaRPr lang="en-US" sz="1600" dirty="0">
              <a:latin typeface="Arial"/>
              <a:cs typeface="Arial"/>
            </a:endParaRPr>
          </a:p>
        </p:txBody>
      </p:sp>
      <p:graphicFrame>
        <p:nvGraphicFramePr>
          <p:cNvPr id="26" name="Chart 25"/>
          <p:cNvGraphicFramePr/>
          <p:nvPr/>
        </p:nvGraphicFramePr>
        <p:xfrm>
          <a:off x="643355" y="1676400"/>
          <a:ext cx="80010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9"/>
          <p:cNvSpPr>
            <a:spLocks noGrp="1"/>
          </p:cNvSpPr>
          <p:nvPr>
            <p:ph type="title"/>
          </p:nvPr>
        </p:nvSpPr>
        <p:spPr/>
        <p:txBody>
          <a:bodyPr>
            <a:noAutofit/>
          </a:bodyPr>
          <a:lstStyle/>
          <a:p>
            <a:r>
              <a:rPr lang="en-US" sz="3200" dirty="0" smtClean="0"/>
              <a:t>Renal Consequences of </a:t>
            </a:r>
            <a:r>
              <a:rPr lang="en-US" sz="3200" dirty="0" err="1" smtClean="0"/>
              <a:t>Pyelonephritis</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92500"/>
          </a:bodyPr>
          <a:lstStyle/>
          <a:p>
            <a:r>
              <a:rPr lang="en-US" dirty="0" smtClean="0"/>
              <a:t>Rising incidence of antibiotic-resistant bacteria</a:t>
            </a:r>
          </a:p>
          <a:p>
            <a:pPr lvl="1"/>
            <a:r>
              <a:rPr lang="en-US" dirty="0" smtClean="0"/>
              <a:t>Widespread use of antibiotics</a:t>
            </a:r>
          </a:p>
          <a:p>
            <a:pPr lvl="1"/>
            <a:r>
              <a:rPr lang="en-US" dirty="0" smtClean="0"/>
              <a:t>Pathogenesis of UTI is multifactorial</a:t>
            </a:r>
          </a:p>
          <a:p>
            <a:pPr lvl="1"/>
            <a:r>
              <a:rPr lang="en-US" dirty="0" smtClean="0"/>
              <a:t>Host and bacterial phenotypes play critical roles</a:t>
            </a:r>
          </a:p>
          <a:p>
            <a:pPr lvl="1"/>
            <a:endParaRPr lang="en-US" dirty="0"/>
          </a:p>
          <a:p>
            <a:r>
              <a:rPr lang="en-US" i="1" dirty="0"/>
              <a:t>Therefore, it is important to be able to examine </a:t>
            </a:r>
            <a:r>
              <a:rPr lang="en-US" i="1" dirty="0" smtClean="0"/>
              <a:t>bacterial pathogenicity </a:t>
            </a:r>
            <a:r>
              <a:rPr lang="en-US" i="1" dirty="0"/>
              <a:t>in a variety of ways, including in vivo </a:t>
            </a:r>
            <a:r>
              <a:rPr lang="en-US" i="1" dirty="0" smtClean="0"/>
              <a:t>models</a:t>
            </a:r>
            <a:endParaRPr lang="en-US" i="1" dirty="0"/>
          </a:p>
        </p:txBody>
      </p:sp>
    </p:spTree>
    <p:extLst>
      <p:ext uri="{BB962C8B-B14F-4D97-AF65-F5344CB8AC3E}">
        <p14:creationId xmlns:p14="http://schemas.microsoft.com/office/powerpoint/2010/main" val="1279447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 coli</a:t>
            </a:r>
            <a:endParaRPr lang="en-US" i="1" dirty="0"/>
          </a:p>
        </p:txBody>
      </p:sp>
      <p:sp>
        <p:nvSpPr>
          <p:cNvPr id="3" name="Content Placeholder 2"/>
          <p:cNvSpPr>
            <a:spLocks noGrp="1"/>
          </p:cNvSpPr>
          <p:nvPr>
            <p:ph idx="1"/>
          </p:nvPr>
        </p:nvSpPr>
        <p:spPr/>
        <p:txBody>
          <a:bodyPr/>
          <a:lstStyle/>
          <a:p>
            <a:r>
              <a:rPr lang="en-US" dirty="0" smtClean="0"/>
              <a:t>Most common pathogen in UTI</a:t>
            </a:r>
          </a:p>
          <a:p>
            <a:pPr lvl="1"/>
            <a:r>
              <a:rPr lang="en-US" dirty="0" smtClean="0"/>
              <a:t>50-80% of all culture-proven UTIs</a:t>
            </a:r>
          </a:p>
          <a:p>
            <a:r>
              <a:rPr lang="en-US" dirty="0"/>
              <a:t>UTI-associated pathogenic </a:t>
            </a:r>
            <a:r>
              <a:rPr lang="en-US" i="1" dirty="0"/>
              <a:t>E. coli</a:t>
            </a:r>
            <a:r>
              <a:rPr lang="en-US" dirty="0" smtClean="0"/>
              <a:t> (UPEC) isolates express </a:t>
            </a:r>
            <a:r>
              <a:rPr lang="en-US" dirty="0" err="1" smtClean="0"/>
              <a:t>cytotoxic</a:t>
            </a:r>
            <a:r>
              <a:rPr lang="en-US" dirty="0" smtClean="0"/>
              <a:t> </a:t>
            </a:r>
            <a:r>
              <a:rPr lang="en-US" dirty="0"/>
              <a:t>necrotizing factor 1 (CNF-1</a:t>
            </a:r>
            <a:r>
              <a:rPr lang="en-US" dirty="0" smtClean="0"/>
              <a:t>)</a:t>
            </a:r>
          </a:p>
          <a:p>
            <a:pPr lvl="1"/>
            <a:r>
              <a:rPr lang="en-US" dirty="0"/>
              <a:t>CNF-1 expressing </a:t>
            </a:r>
            <a:r>
              <a:rPr lang="en-US" i="1" dirty="0"/>
              <a:t>E. coli</a:t>
            </a:r>
            <a:r>
              <a:rPr lang="en-US" dirty="0" smtClean="0"/>
              <a:t> have been shown </a:t>
            </a:r>
            <a:r>
              <a:rPr lang="en-US" i="1" dirty="0" smtClean="0"/>
              <a:t>in vitro </a:t>
            </a:r>
            <a:r>
              <a:rPr lang="en-US" dirty="0"/>
              <a:t>to release</a:t>
            </a:r>
            <a:r>
              <a:rPr lang="en-US" dirty="0" smtClean="0"/>
              <a:t> </a:t>
            </a:r>
            <a:r>
              <a:rPr lang="en-US" dirty="0" err="1" smtClean="0"/>
              <a:t>proinflammatory</a:t>
            </a:r>
            <a:r>
              <a:rPr lang="en-US" dirty="0" smtClean="0"/>
              <a:t> cytokines and to exhibit </a:t>
            </a:r>
            <a:r>
              <a:rPr lang="en-US" dirty="0"/>
              <a:t>resistance to host neutrophil and </a:t>
            </a:r>
            <a:r>
              <a:rPr lang="en-US" dirty="0" err="1"/>
              <a:t>monocyte</a:t>
            </a:r>
            <a:r>
              <a:rPr lang="en-US" dirty="0"/>
              <a:t> </a:t>
            </a:r>
            <a:r>
              <a:rPr lang="en-US" dirty="0" err="1" smtClean="0"/>
              <a:t>phagocytosis</a:t>
            </a:r>
            <a:endParaRPr lang="en-US" dirty="0"/>
          </a:p>
        </p:txBody>
      </p:sp>
    </p:spTree>
    <p:extLst>
      <p:ext uri="{BB962C8B-B14F-4D97-AF65-F5344CB8AC3E}">
        <p14:creationId xmlns:p14="http://schemas.microsoft.com/office/powerpoint/2010/main" val="3978526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6492241"/>
            <a:ext cx="9143999" cy="365759"/>
          </a:xfrm>
          <a:prstGeom prst="rect">
            <a:avLst/>
          </a:prstGeom>
          <a:gradFill flip="none" rotWithShape="1">
            <a:gsLst>
              <a:gs pos="0">
                <a:srgbClr val="F7CF00"/>
              </a:gs>
              <a:gs pos="100000">
                <a:srgbClr val="FDFBDB"/>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descr="JHM JHH2.png"/>
          <p:cNvPicPr>
            <a:picLocks noChangeAspect="1"/>
          </p:cNvPicPr>
          <p:nvPr/>
        </p:nvPicPr>
        <p:blipFill>
          <a:blip r:embed="rId2"/>
          <a:srcRect b="23926"/>
          <a:stretch>
            <a:fillRect/>
          </a:stretch>
        </p:blipFill>
        <p:spPr>
          <a:xfrm>
            <a:off x="7543800" y="5483739"/>
            <a:ext cx="1229597" cy="797758"/>
          </a:xfrm>
          <a:prstGeom prst="rect">
            <a:avLst/>
          </a:prstGeom>
        </p:spPr>
      </p:pic>
      <p:sp>
        <p:nvSpPr>
          <p:cNvPr id="20" name="TextBox 19"/>
          <p:cNvSpPr txBox="1"/>
          <p:nvPr/>
        </p:nvSpPr>
        <p:spPr>
          <a:xfrm>
            <a:off x="1218079" y="4724400"/>
            <a:ext cx="6707842" cy="830997"/>
          </a:xfrm>
          <a:prstGeom prst="rect">
            <a:avLst/>
          </a:prstGeom>
          <a:noFill/>
        </p:spPr>
        <p:txBody>
          <a:bodyPr wrap="square" rtlCol="0">
            <a:spAutoFit/>
          </a:bodyPr>
          <a:lstStyle/>
          <a:p>
            <a:r>
              <a:rPr lang="en-US" sz="2400" i="1" dirty="0" smtClean="0"/>
              <a:t>cnf-1 </a:t>
            </a:r>
            <a:r>
              <a:rPr lang="en-US" sz="2400" dirty="0" smtClean="0"/>
              <a:t>and </a:t>
            </a:r>
            <a:r>
              <a:rPr lang="en-US" sz="2400" i="1" dirty="0" err="1" smtClean="0"/>
              <a:t>hly</a:t>
            </a:r>
            <a:r>
              <a:rPr lang="en-US" sz="2400" dirty="0" smtClean="0"/>
              <a:t> are inherited as a </a:t>
            </a:r>
            <a:r>
              <a:rPr lang="en-US" sz="2400" dirty="0" err="1" smtClean="0"/>
              <a:t>pathogenicity</a:t>
            </a:r>
            <a:r>
              <a:rPr lang="en-US" sz="2400" dirty="0" smtClean="0"/>
              <a:t> island and are part of the </a:t>
            </a:r>
            <a:r>
              <a:rPr lang="en-US" sz="2400" i="1" dirty="0" err="1" smtClean="0"/>
              <a:t>prs</a:t>
            </a:r>
            <a:r>
              <a:rPr lang="en-US" sz="2400" dirty="0" smtClean="0"/>
              <a:t> </a:t>
            </a:r>
            <a:r>
              <a:rPr lang="en-US" sz="2400" dirty="0" err="1" smtClean="0"/>
              <a:t>operon</a:t>
            </a:r>
            <a:endParaRPr lang="en-US" sz="2400" dirty="0"/>
          </a:p>
        </p:txBody>
      </p:sp>
      <p:graphicFrame>
        <p:nvGraphicFramePr>
          <p:cNvPr id="26" name="Chart 25"/>
          <p:cNvGraphicFramePr/>
          <p:nvPr/>
        </p:nvGraphicFramePr>
        <p:xfrm>
          <a:off x="1295400" y="1219200"/>
          <a:ext cx="69342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a:off x="4191000" y="6492241"/>
            <a:ext cx="4366199" cy="338554"/>
          </a:xfrm>
          <a:prstGeom prst="rect">
            <a:avLst/>
          </a:prstGeom>
          <a:noFill/>
        </p:spPr>
        <p:txBody>
          <a:bodyPr wrap="none" rtlCol="0">
            <a:spAutoFit/>
          </a:bodyPr>
          <a:lstStyle/>
          <a:p>
            <a:r>
              <a:rPr lang="en-US" sz="1600" dirty="0"/>
              <a:t>E. Moreno et al. / </a:t>
            </a:r>
            <a:r>
              <a:rPr lang="en-US" sz="1600" dirty="0" smtClean="0"/>
              <a:t>Diag. Micro. ID. 53 </a:t>
            </a:r>
            <a:r>
              <a:rPr lang="en-US" sz="1600" dirty="0"/>
              <a:t>(2005) 93–99</a:t>
            </a:r>
          </a:p>
        </p:txBody>
      </p:sp>
      <p:sp>
        <p:nvSpPr>
          <p:cNvPr id="12" name="Title 11"/>
          <p:cNvSpPr>
            <a:spLocks noGrp="1"/>
          </p:cNvSpPr>
          <p:nvPr>
            <p:ph type="title"/>
          </p:nvPr>
        </p:nvSpPr>
        <p:spPr/>
        <p:txBody>
          <a:bodyPr>
            <a:noAutofit/>
          </a:bodyPr>
          <a:lstStyle/>
          <a:p>
            <a:r>
              <a:rPr lang="en-US" sz="2400" dirty="0" smtClean="0"/>
              <a:t>Virulence factors in </a:t>
            </a:r>
            <a:r>
              <a:rPr lang="en-US" sz="2400" dirty="0" err="1" smtClean="0"/>
              <a:t>Uropathogenic</a:t>
            </a:r>
            <a:r>
              <a:rPr lang="en-US" sz="2400" dirty="0" smtClean="0"/>
              <a:t> </a:t>
            </a:r>
            <a:r>
              <a:rPr lang="en-US" sz="2400" i="1" dirty="0" smtClean="0"/>
              <a:t>E. coli </a:t>
            </a:r>
            <a:r>
              <a:rPr lang="en-US" sz="2400" dirty="0" smtClean="0"/>
              <a:t>isolates</a:t>
            </a: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2762</TotalTime>
  <Words>1338</Words>
  <Application>Microsoft Office PowerPoint</Application>
  <PresentationFormat>On-screen Show (4:3)</PresentationFormat>
  <Paragraphs>125</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Cytotoxic Necrotizing Factor-1 Toxin in Uropathogenic E. coli</vt:lpstr>
      <vt:lpstr>Acknowledgements</vt:lpstr>
      <vt:lpstr>Background</vt:lpstr>
      <vt:lpstr>Prevalence of UTI in the Pediatric Population</vt:lpstr>
      <vt:lpstr>Prevalence of UTI in the Pediatric Population</vt:lpstr>
      <vt:lpstr>Renal Consequences of Pyelonephritis</vt:lpstr>
      <vt:lpstr>Challenges</vt:lpstr>
      <vt:lpstr>E. coli</vt:lpstr>
      <vt:lpstr>Virulence factors in Uropathogenic E. coli isolates</vt:lpstr>
      <vt:lpstr>CNF-1</vt:lpstr>
      <vt:lpstr>CNF-1</vt:lpstr>
      <vt:lpstr>Goals</vt:lpstr>
      <vt:lpstr>Materials/Methods</vt:lpstr>
      <vt:lpstr>Murine Model of Cystitis and Pyelonephritis</vt:lpstr>
      <vt:lpstr>Results</vt:lpstr>
      <vt:lpstr>Examination of cnf-1 in Murine UTI</vt:lpstr>
      <vt:lpstr>Examination of Inflammation in Murine UTI</vt:lpstr>
      <vt:lpstr>Conclusions</vt:lpstr>
      <vt:lpstr>Acknowledgments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Michaud</dc:creator>
  <cp:lastModifiedBy>RUMELA BASU</cp:lastModifiedBy>
  <cp:revision>67</cp:revision>
  <cp:lastPrinted>2014-10-14T20:20:34Z</cp:lastPrinted>
  <dcterms:created xsi:type="dcterms:W3CDTF">2014-11-17T02:52:48Z</dcterms:created>
  <dcterms:modified xsi:type="dcterms:W3CDTF">2014-11-20T15:26:45Z</dcterms:modified>
</cp:coreProperties>
</file>