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72" r:id="rId1"/>
  </p:sldMasterIdLst>
  <p:notesMasterIdLst>
    <p:notesMasterId r:id="rId54"/>
  </p:notesMasterIdLst>
  <p:handoutMasterIdLst>
    <p:handoutMasterId r:id="rId55"/>
  </p:handoutMasterIdLst>
  <p:sldIdLst>
    <p:sldId id="256" r:id="rId2"/>
    <p:sldId id="341" r:id="rId3"/>
    <p:sldId id="443" r:id="rId4"/>
    <p:sldId id="283" r:id="rId5"/>
    <p:sldId id="467" r:id="rId6"/>
    <p:sldId id="344" r:id="rId7"/>
    <p:sldId id="428" r:id="rId8"/>
    <p:sldId id="390" r:id="rId9"/>
    <p:sldId id="461" r:id="rId10"/>
    <p:sldId id="345" r:id="rId11"/>
    <p:sldId id="460" r:id="rId12"/>
    <p:sldId id="340" r:id="rId13"/>
    <p:sldId id="307" r:id="rId14"/>
    <p:sldId id="446" r:id="rId15"/>
    <p:sldId id="439" r:id="rId16"/>
    <p:sldId id="447" r:id="rId17"/>
    <p:sldId id="448" r:id="rId18"/>
    <p:sldId id="449" r:id="rId19"/>
    <p:sldId id="376" r:id="rId20"/>
    <p:sldId id="357" r:id="rId21"/>
    <p:sldId id="324" r:id="rId22"/>
    <p:sldId id="325" r:id="rId23"/>
    <p:sldId id="336" r:id="rId24"/>
    <p:sldId id="337" r:id="rId25"/>
    <p:sldId id="338" r:id="rId26"/>
    <p:sldId id="348" r:id="rId27"/>
    <p:sldId id="351" r:id="rId28"/>
    <p:sldId id="456" r:id="rId29"/>
    <p:sldId id="457" r:id="rId30"/>
    <p:sldId id="458" r:id="rId31"/>
    <p:sldId id="408" r:id="rId32"/>
    <p:sldId id="459" r:id="rId33"/>
    <p:sldId id="384" r:id="rId34"/>
    <p:sldId id="441" r:id="rId35"/>
    <p:sldId id="410" r:id="rId36"/>
    <p:sldId id="411" r:id="rId37"/>
    <p:sldId id="412" r:id="rId38"/>
    <p:sldId id="436" r:id="rId39"/>
    <p:sldId id="415" r:id="rId40"/>
    <p:sldId id="416" r:id="rId41"/>
    <p:sldId id="417" r:id="rId42"/>
    <p:sldId id="437" r:id="rId43"/>
    <p:sldId id="358" r:id="rId44"/>
    <p:sldId id="395" r:id="rId45"/>
    <p:sldId id="334" r:id="rId46"/>
    <p:sldId id="463" r:id="rId47"/>
    <p:sldId id="464" r:id="rId48"/>
    <p:sldId id="465" r:id="rId49"/>
    <p:sldId id="466" r:id="rId50"/>
    <p:sldId id="462" r:id="rId51"/>
    <p:sldId id="391" r:id="rId52"/>
    <p:sldId id="455" r:id="rId5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0066"/>
    <a:srgbClr val="CCFF33"/>
    <a:srgbClr val="FFCC66"/>
    <a:srgbClr val="FFFF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9214" autoAdjust="0"/>
  </p:normalViewPr>
  <p:slideViewPr>
    <p:cSldViewPr showGuides="1">
      <p:cViewPr>
        <p:scale>
          <a:sx n="60" d="100"/>
          <a:sy n="60" d="100"/>
        </p:scale>
        <p:origin x="-1632" y="-192"/>
      </p:cViewPr>
      <p:guideLst>
        <p:guide orient="horz" pos="2160"/>
        <p:guide pos="2880"/>
      </p:guideLst>
    </p:cSldViewPr>
  </p:slideViewPr>
  <p:outlineViewPr>
    <p:cViewPr>
      <p:scale>
        <a:sx n="33" d="100"/>
        <a:sy n="33" d="100"/>
      </p:scale>
      <p:origin x="0" y="3336"/>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D6A700-301D-42EF-8205-F441FCE394B5}" type="doc">
      <dgm:prSet loTypeId="urn:microsoft.com/office/officeart/2008/layout/VerticalCurvedList" loCatId="list" qsTypeId="urn:microsoft.com/office/officeart/2005/8/quickstyle/3d4" qsCatId="3D" csTypeId="urn:microsoft.com/office/officeart/2005/8/colors/colorful3" csCatId="colorful" phldr="1"/>
      <dgm:spPr/>
      <dgm:t>
        <a:bodyPr/>
        <a:lstStyle/>
        <a:p>
          <a:endParaRPr lang="zh-TW" altLang="en-US"/>
        </a:p>
      </dgm:t>
    </dgm:pt>
    <dgm:pt modelId="{DD574A72-B0E2-4847-B3CD-FAFBC5350BA6}">
      <dgm:prSet phldrT="[文字]" custT="1"/>
      <dgm:spPr/>
      <dgm:t>
        <a:bodyPr/>
        <a:lstStyle/>
        <a:p>
          <a:r>
            <a:rPr lang="en-US" altLang="zh-TW" sz="3600" b="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a:t>
          </a:r>
          <a:endParaRPr lang="zh-TW" altLang="en-US" sz="3600" b="0" dirty="0">
            <a:solidFill>
              <a:schemeClr val="tx1"/>
            </a:solidFill>
          </a:endParaRPr>
        </a:p>
      </dgm:t>
    </dgm:pt>
    <dgm:pt modelId="{8C166AA2-42F1-417F-96C4-069B18E19FAD}" type="parTrans" cxnId="{8C0A4859-0595-4CB8-99C0-C3D153CEE9F6}">
      <dgm:prSet/>
      <dgm:spPr/>
      <dgm:t>
        <a:bodyPr/>
        <a:lstStyle/>
        <a:p>
          <a:endParaRPr lang="zh-TW" altLang="en-US"/>
        </a:p>
      </dgm:t>
    </dgm:pt>
    <dgm:pt modelId="{83241594-163A-4D03-BCD0-64525FA1B21F}" type="sibTrans" cxnId="{8C0A4859-0595-4CB8-99C0-C3D153CEE9F6}">
      <dgm:prSet/>
      <dgm:spPr/>
      <dgm:t>
        <a:bodyPr/>
        <a:lstStyle/>
        <a:p>
          <a:endParaRPr lang="zh-TW" altLang="en-US"/>
        </a:p>
      </dgm:t>
    </dgm:pt>
    <dgm:pt modelId="{7586C501-B16A-4265-995A-6EBA841174EA}">
      <dgm:prSet phldrT="[文字]" custT="1"/>
      <dgm:spPr/>
      <dgm:t>
        <a:bodyPr/>
        <a:lstStyle/>
        <a:p>
          <a:r>
            <a:rPr lang="en-US" altLang="zh-TW" sz="3600" b="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a:t>
          </a:r>
        </a:p>
      </dgm:t>
    </dgm:pt>
    <dgm:pt modelId="{15051C50-A7A4-404E-B514-DC272CA214CC}" type="parTrans" cxnId="{A70CC73B-04BA-432F-A202-20A8666F1B77}">
      <dgm:prSet/>
      <dgm:spPr/>
      <dgm:t>
        <a:bodyPr/>
        <a:lstStyle/>
        <a:p>
          <a:endParaRPr lang="zh-TW" altLang="en-US"/>
        </a:p>
      </dgm:t>
    </dgm:pt>
    <dgm:pt modelId="{8017779D-E51E-4C26-A4FB-78922B58770F}" type="sibTrans" cxnId="{A70CC73B-04BA-432F-A202-20A8666F1B77}">
      <dgm:prSet/>
      <dgm:spPr/>
      <dgm:t>
        <a:bodyPr/>
        <a:lstStyle/>
        <a:p>
          <a:endParaRPr lang="zh-TW" altLang="en-US"/>
        </a:p>
      </dgm:t>
    </dgm:pt>
    <dgm:pt modelId="{9FB9BD7D-93B7-4EDC-BFD6-4C1854C1A897}">
      <dgm:prSet phldrT="[文字]" custT="1"/>
      <dgm:spPr/>
      <dgm:t>
        <a:bodyPr/>
        <a:lstStyle/>
        <a:p>
          <a:r>
            <a:rPr lang="en-US" altLang="zh-TW" sz="3600" b="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Experimental design</a:t>
          </a:r>
          <a:endParaRPr lang="zh-TW" altLang="en-US" sz="3600" b="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B81BE123-E62A-4A7C-869C-A50440F4B2D2}" type="parTrans" cxnId="{5C745927-AF45-4E09-9FB6-1A541967C0FE}">
      <dgm:prSet/>
      <dgm:spPr/>
      <dgm:t>
        <a:bodyPr/>
        <a:lstStyle/>
        <a:p>
          <a:endParaRPr lang="zh-TW" altLang="en-US"/>
        </a:p>
      </dgm:t>
    </dgm:pt>
    <dgm:pt modelId="{9C541273-B7BD-445B-92F5-D4C02A24A183}" type="sibTrans" cxnId="{5C745927-AF45-4E09-9FB6-1A541967C0FE}">
      <dgm:prSet/>
      <dgm:spPr/>
      <dgm:t>
        <a:bodyPr/>
        <a:lstStyle/>
        <a:p>
          <a:endParaRPr lang="zh-TW" altLang="en-US"/>
        </a:p>
      </dgm:t>
    </dgm:pt>
    <dgm:pt modelId="{310766C2-4EB8-4DBB-9A5F-5DF9B282C71E}">
      <dgm:prSet custT="1"/>
      <dgm:spPr/>
      <dgm:t>
        <a:bodyPr/>
        <a:lstStyle/>
        <a:p>
          <a:r>
            <a:rPr lang="en-US" altLang="en-US" sz="3600" b="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Conclusions</a:t>
          </a:r>
          <a:endParaRPr lang="zh-TW" altLang="en-US" sz="3600" b="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700A3B21-A90F-49E0-8D06-060795C81105}" type="parTrans" cxnId="{635ECD47-9A38-462F-A02D-7FC239B31200}">
      <dgm:prSet/>
      <dgm:spPr/>
      <dgm:t>
        <a:bodyPr/>
        <a:lstStyle/>
        <a:p>
          <a:endParaRPr lang="zh-TW" altLang="en-US"/>
        </a:p>
      </dgm:t>
    </dgm:pt>
    <dgm:pt modelId="{45ACE6F5-82EF-48CA-A607-AF8E5B7DE7F8}" type="sibTrans" cxnId="{635ECD47-9A38-462F-A02D-7FC239B31200}">
      <dgm:prSet/>
      <dgm:spPr/>
      <dgm:t>
        <a:bodyPr/>
        <a:lstStyle/>
        <a:p>
          <a:endParaRPr lang="zh-TW" altLang="en-US"/>
        </a:p>
      </dgm:t>
    </dgm:pt>
    <dgm:pt modelId="{9E631A0E-8BAB-48D4-A906-95BFB7A0499A}">
      <dgm:prSet custT="1"/>
      <dgm:spPr/>
      <dgm:t>
        <a:bodyPr/>
        <a:lstStyle/>
        <a:p>
          <a:r>
            <a:rPr lang="en-US" altLang="zh-TW" sz="3600" b="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a:t>
          </a:r>
          <a:endParaRPr lang="zh-TW" altLang="zh-TW" sz="3600" b="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F406099F-4BEC-4A17-85D8-7B12B46C2D77}" type="sibTrans" cxnId="{148AE556-DB20-40DD-A3E5-B0662E78F599}">
      <dgm:prSet/>
      <dgm:spPr/>
      <dgm:t>
        <a:bodyPr/>
        <a:lstStyle/>
        <a:p>
          <a:endParaRPr lang="zh-TW" altLang="en-US"/>
        </a:p>
      </dgm:t>
    </dgm:pt>
    <dgm:pt modelId="{028DF74B-69FC-4C78-8911-C505E80744C1}" type="parTrans" cxnId="{148AE556-DB20-40DD-A3E5-B0662E78F599}">
      <dgm:prSet/>
      <dgm:spPr/>
      <dgm:t>
        <a:bodyPr/>
        <a:lstStyle/>
        <a:p>
          <a:endParaRPr lang="zh-TW" altLang="en-US"/>
        </a:p>
      </dgm:t>
    </dgm:pt>
    <dgm:pt modelId="{4901BE9F-C571-4599-AAE0-A1BB9BA0DD97}">
      <dgm:prSet phldrT="[文字]" custT="1"/>
      <dgm:spPr/>
      <dgm:t>
        <a:bodyPr/>
        <a:lstStyle/>
        <a:p>
          <a:r>
            <a:rPr lang="en-US" altLang="zh-TW" sz="3600" b="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Materials and methods</a:t>
          </a:r>
          <a:endParaRPr lang="zh-TW" altLang="zh-TW" sz="3600" b="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ACA8E3DF-4718-4D7D-A0DB-2EB7AEA4F87D}" type="parTrans" cxnId="{B7FDC772-BB6A-4419-A44F-290B730D155D}">
      <dgm:prSet/>
      <dgm:spPr/>
      <dgm:t>
        <a:bodyPr/>
        <a:lstStyle/>
        <a:p>
          <a:endParaRPr lang="zh-TW" altLang="en-US"/>
        </a:p>
      </dgm:t>
    </dgm:pt>
    <dgm:pt modelId="{B2A6E6E2-C168-44C0-B61A-B069991B2AF6}" type="sibTrans" cxnId="{B7FDC772-BB6A-4419-A44F-290B730D155D}">
      <dgm:prSet/>
      <dgm:spPr/>
      <dgm:t>
        <a:bodyPr/>
        <a:lstStyle/>
        <a:p>
          <a:endParaRPr lang="zh-TW" altLang="en-US"/>
        </a:p>
      </dgm:t>
    </dgm:pt>
    <dgm:pt modelId="{D72CBE65-DFF7-42A1-AFCE-B45E97399145}" type="pres">
      <dgm:prSet presAssocID="{0FD6A700-301D-42EF-8205-F441FCE394B5}" presName="Name0" presStyleCnt="0">
        <dgm:presLayoutVars>
          <dgm:chMax val="7"/>
          <dgm:chPref val="7"/>
          <dgm:dir/>
        </dgm:presLayoutVars>
      </dgm:prSet>
      <dgm:spPr/>
      <dgm:t>
        <a:bodyPr/>
        <a:lstStyle/>
        <a:p>
          <a:endParaRPr lang="zh-TW" altLang="en-US"/>
        </a:p>
      </dgm:t>
    </dgm:pt>
    <dgm:pt modelId="{5207F3E7-61D9-4976-AA88-535EFFE0A331}" type="pres">
      <dgm:prSet presAssocID="{0FD6A700-301D-42EF-8205-F441FCE394B5}" presName="Name1" presStyleCnt="0"/>
      <dgm:spPr/>
      <dgm:t>
        <a:bodyPr/>
        <a:lstStyle/>
        <a:p>
          <a:endParaRPr lang="zh-TW" altLang="en-US"/>
        </a:p>
      </dgm:t>
    </dgm:pt>
    <dgm:pt modelId="{58461EEA-6F0B-4915-9329-2FA1EA949A8A}" type="pres">
      <dgm:prSet presAssocID="{0FD6A700-301D-42EF-8205-F441FCE394B5}" presName="cycle" presStyleCnt="0"/>
      <dgm:spPr/>
      <dgm:t>
        <a:bodyPr/>
        <a:lstStyle/>
        <a:p>
          <a:endParaRPr lang="zh-TW" altLang="en-US"/>
        </a:p>
      </dgm:t>
    </dgm:pt>
    <dgm:pt modelId="{400F7563-4489-4D1F-B26E-6FA6059318F1}" type="pres">
      <dgm:prSet presAssocID="{0FD6A700-301D-42EF-8205-F441FCE394B5}" presName="srcNode" presStyleLbl="node1" presStyleIdx="0" presStyleCnt="6"/>
      <dgm:spPr/>
      <dgm:t>
        <a:bodyPr/>
        <a:lstStyle/>
        <a:p>
          <a:endParaRPr lang="zh-TW" altLang="en-US"/>
        </a:p>
      </dgm:t>
    </dgm:pt>
    <dgm:pt modelId="{09C92626-337C-4521-8A04-873DEB6C49EA}" type="pres">
      <dgm:prSet presAssocID="{0FD6A700-301D-42EF-8205-F441FCE394B5}" presName="conn" presStyleLbl="parChTrans1D2" presStyleIdx="0" presStyleCnt="1"/>
      <dgm:spPr/>
      <dgm:t>
        <a:bodyPr/>
        <a:lstStyle/>
        <a:p>
          <a:endParaRPr lang="zh-TW" altLang="en-US"/>
        </a:p>
      </dgm:t>
    </dgm:pt>
    <dgm:pt modelId="{20743D9B-D37A-4786-97B2-33E32F9B5328}" type="pres">
      <dgm:prSet presAssocID="{0FD6A700-301D-42EF-8205-F441FCE394B5}" presName="extraNode" presStyleLbl="node1" presStyleIdx="0" presStyleCnt="6"/>
      <dgm:spPr/>
      <dgm:t>
        <a:bodyPr/>
        <a:lstStyle/>
        <a:p>
          <a:endParaRPr lang="zh-TW" altLang="en-US"/>
        </a:p>
      </dgm:t>
    </dgm:pt>
    <dgm:pt modelId="{C8AE4359-B9CB-4AA4-9ABB-7724EB8713FF}" type="pres">
      <dgm:prSet presAssocID="{0FD6A700-301D-42EF-8205-F441FCE394B5}" presName="dstNode" presStyleLbl="node1" presStyleIdx="0" presStyleCnt="6"/>
      <dgm:spPr/>
      <dgm:t>
        <a:bodyPr/>
        <a:lstStyle/>
        <a:p>
          <a:endParaRPr lang="zh-TW" altLang="en-US"/>
        </a:p>
      </dgm:t>
    </dgm:pt>
    <dgm:pt modelId="{88495106-9B9E-4E39-98F4-1C8D808FF749}" type="pres">
      <dgm:prSet presAssocID="{DD574A72-B0E2-4847-B3CD-FAFBC5350BA6}" presName="text_1" presStyleLbl="node1" presStyleIdx="0" presStyleCnt="6">
        <dgm:presLayoutVars>
          <dgm:bulletEnabled val="1"/>
        </dgm:presLayoutVars>
      </dgm:prSet>
      <dgm:spPr/>
      <dgm:t>
        <a:bodyPr/>
        <a:lstStyle/>
        <a:p>
          <a:endParaRPr lang="zh-TW" altLang="en-US"/>
        </a:p>
      </dgm:t>
    </dgm:pt>
    <dgm:pt modelId="{0DA120A3-B40A-4141-B791-194ADC0F56C5}" type="pres">
      <dgm:prSet presAssocID="{DD574A72-B0E2-4847-B3CD-FAFBC5350BA6}" presName="accent_1" presStyleCnt="0"/>
      <dgm:spPr/>
      <dgm:t>
        <a:bodyPr/>
        <a:lstStyle/>
        <a:p>
          <a:endParaRPr lang="zh-TW" altLang="en-US"/>
        </a:p>
      </dgm:t>
    </dgm:pt>
    <dgm:pt modelId="{81B18C34-C3BF-4C75-946E-8A60A76CA03E}" type="pres">
      <dgm:prSet presAssocID="{DD574A72-B0E2-4847-B3CD-FAFBC5350BA6}" presName="accentRepeatNode" presStyleLbl="solidFgAcc1" presStyleIdx="0" presStyleCnt="6"/>
      <dgm:spPr/>
      <dgm:t>
        <a:bodyPr/>
        <a:lstStyle/>
        <a:p>
          <a:endParaRPr lang="zh-TW" altLang="en-US"/>
        </a:p>
      </dgm:t>
    </dgm:pt>
    <dgm:pt modelId="{4423F2DA-90CA-4395-AAB0-86487E2D9EEB}" type="pres">
      <dgm:prSet presAssocID="{7586C501-B16A-4265-995A-6EBA841174EA}" presName="text_2" presStyleLbl="node1" presStyleIdx="1" presStyleCnt="6">
        <dgm:presLayoutVars>
          <dgm:bulletEnabled val="1"/>
        </dgm:presLayoutVars>
      </dgm:prSet>
      <dgm:spPr/>
      <dgm:t>
        <a:bodyPr/>
        <a:lstStyle/>
        <a:p>
          <a:endParaRPr lang="zh-TW" altLang="en-US"/>
        </a:p>
      </dgm:t>
    </dgm:pt>
    <dgm:pt modelId="{B431A83D-68D7-406F-9C2D-B772E0EDBD09}" type="pres">
      <dgm:prSet presAssocID="{7586C501-B16A-4265-995A-6EBA841174EA}" presName="accent_2" presStyleCnt="0"/>
      <dgm:spPr/>
      <dgm:t>
        <a:bodyPr/>
        <a:lstStyle/>
        <a:p>
          <a:endParaRPr lang="zh-TW" altLang="en-US"/>
        </a:p>
      </dgm:t>
    </dgm:pt>
    <dgm:pt modelId="{82125F43-95B7-48A9-BFF7-72E9F2BD94F7}" type="pres">
      <dgm:prSet presAssocID="{7586C501-B16A-4265-995A-6EBA841174EA}" presName="accentRepeatNode" presStyleLbl="solidFgAcc1" presStyleIdx="1" presStyleCnt="6"/>
      <dgm:spPr/>
      <dgm:t>
        <a:bodyPr/>
        <a:lstStyle/>
        <a:p>
          <a:endParaRPr lang="zh-TW" altLang="en-US"/>
        </a:p>
      </dgm:t>
    </dgm:pt>
    <dgm:pt modelId="{49CBE4B8-CBB3-4A7F-811D-3B6B490F6533}" type="pres">
      <dgm:prSet presAssocID="{9FB9BD7D-93B7-4EDC-BFD6-4C1854C1A897}" presName="text_3" presStyleLbl="node1" presStyleIdx="2" presStyleCnt="6">
        <dgm:presLayoutVars>
          <dgm:bulletEnabled val="1"/>
        </dgm:presLayoutVars>
      </dgm:prSet>
      <dgm:spPr/>
      <dgm:t>
        <a:bodyPr/>
        <a:lstStyle/>
        <a:p>
          <a:endParaRPr lang="zh-TW" altLang="en-US"/>
        </a:p>
      </dgm:t>
    </dgm:pt>
    <dgm:pt modelId="{8A9F7EFA-79F6-471A-B933-BE762CD9D339}" type="pres">
      <dgm:prSet presAssocID="{9FB9BD7D-93B7-4EDC-BFD6-4C1854C1A897}" presName="accent_3" presStyleCnt="0"/>
      <dgm:spPr/>
      <dgm:t>
        <a:bodyPr/>
        <a:lstStyle/>
        <a:p>
          <a:endParaRPr lang="zh-TW" altLang="en-US"/>
        </a:p>
      </dgm:t>
    </dgm:pt>
    <dgm:pt modelId="{04E4CEA5-72B2-4D06-AB92-1C9B70B853C2}" type="pres">
      <dgm:prSet presAssocID="{9FB9BD7D-93B7-4EDC-BFD6-4C1854C1A897}" presName="accentRepeatNode" presStyleLbl="solidFgAcc1" presStyleIdx="2" presStyleCnt="6"/>
      <dgm:spPr/>
      <dgm:t>
        <a:bodyPr/>
        <a:lstStyle/>
        <a:p>
          <a:endParaRPr lang="zh-TW" altLang="en-US"/>
        </a:p>
      </dgm:t>
    </dgm:pt>
    <dgm:pt modelId="{AC59E148-A6FC-47D4-9561-ABF066A1D138}" type="pres">
      <dgm:prSet presAssocID="{4901BE9F-C571-4599-AAE0-A1BB9BA0DD97}" presName="text_4" presStyleLbl="node1" presStyleIdx="3" presStyleCnt="6">
        <dgm:presLayoutVars>
          <dgm:bulletEnabled val="1"/>
        </dgm:presLayoutVars>
      </dgm:prSet>
      <dgm:spPr/>
      <dgm:t>
        <a:bodyPr/>
        <a:lstStyle/>
        <a:p>
          <a:endParaRPr lang="zh-TW" altLang="en-US"/>
        </a:p>
      </dgm:t>
    </dgm:pt>
    <dgm:pt modelId="{F6840847-6449-4212-AADB-0DADEE5BC6C4}" type="pres">
      <dgm:prSet presAssocID="{4901BE9F-C571-4599-AAE0-A1BB9BA0DD97}" presName="accent_4" presStyleCnt="0"/>
      <dgm:spPr/>
    </dgm:pt>
    <dgm:pt modelId="{29D8EA04-EC97-45E3-A06C-088FFD779844}" type="pres">
      <dgm:prSet presAssocID="{4901BE9F-C571-4599-AAE0-A1BB9BA0DD97}" presName="accentRepeatNode" presStyleLbl="solidFgAcc1" presStyleIdx="3" presStyleCnt="6"/>
      <dgm:spPr/>
    </dgm:pt>
    <dgm:pt modelId="{5C2F69D8-4BC9-45D9-A87A-094F8F12CE22}" type="pres">
      <dgm:prSet presAssocID="{9E631A0E-8BAB-48D4-A906-95BFB7A0499A}" presName="text_5" presStyleLbl="node1" presStyleIdx="4" presStyleCnt="6">
        <dgm:presLayoutVars>
          <dgm:bulletEnabled val="1"/>
        </dgm:presLayoutVars>
      </dgm:prSet>
      <dgm:spPr/>
      <dgm:t>
        <a:bodyPr/>
        <a:lstStyle/>
        <a:p>
          <a:endParaRPr lang="zh-TW" altLang="en-US"/>
        </a:p>
      </dgm:t>
    </dgm:pt>
    <dgm:pt modelId="{117BBD2E-E59B-42B2-9F9D-0CB07F84901B}" type="pres">
      <dgm:prSet presAssocID="{9E631A0E-8BAB-48D4-A906-95BFB7A0499A}" presName="accent_5" presStyleCnt="0"/>
      <dgm:spPr/>
      <dgm:t>
        <a:bodyPr/>
        <a:lstStyle/>
        <a:p>
          <a:endParaRPr lang="zh-TW" altLang="en-US"/>
        </a:p>
      </dgm:t>
    </dgm:pt>
    <dgm:pt modelId="{B78AEAE1-9B26-4C47-A9EF-602EDCDBCF51}" type="pres">
      <dgm:prSet presAssocID="{9E631A0E-8BAB-48D4-A906-95BFB7A0499A}" presName="accentRepeatNode" presStyleLbl="solidFgAcc1" presStyleIdx="4" presStyleCnt="6"/>
      <dgm:spPr/>
      <dgm:t>
        <a:bodyPr/>
        <a:lstStyle/>
        <a:p>
          <a:endParaRPr lang="zh-TW" altLang="en-US"/>
        </a:p>
      </dgm:t>
    </dgm:pt>
    <dgm:pt modelId="{9445C993-9864-4357-991C-2B0C08C7B845}" type="pres">
      <dgm:prSet presAssocID="{310766C2-4EB8-4DBB-9A5F-5DF9B282C71E}" presName="text_6" presStyleLbl="node1" presStyleIdx="5" presStyleCnt="6">
        <dgm:presLayoutVars>
          <dgm:bulletEnabled val="1"/>
        </dgm:presLayoutVars>
      </dgm:prSet>
      <dgm:spPr/>
      <dgm:t>
        <a:bodyPr/>
        <a:lstStyle/>
        <a:p>
          <a:endParaRPr lang="zh-TW" altLang="en-US"/>
        </a:p>
      </dgm:t>
    </dgm:pt>
    <dgm:pt modelId="{434B3B34-FFD7-44D7-BBEF-D1D28A9BBA18}" type="pres">
      <dgm:prSet presAssocID="{310766C2-4EB8-4DBB-9A5F-5DF9B282C71E}" presName="accent_6" presStyleCnt="0"/>
      <dgm:spPr/>
      <dgm:t>
        <a:bodyPr/>
        <a:lstStyle/>
        <a:p>
          <a:endParaRPr lang="zh-TW" altLang="en-US"/>
        </a:p>
      </dgm:t>
    </dgm:pt>
    <dgm:pt modelId="{D714DA76-E824-4ECF-AA28-50AC9D968534}" type="pres">
      <dgm:prSet presAssocID="{310766C2-4EB8-4DBB-9A5F-5DF9B282C71E}" presName="accentRepeatNode" presStyleLbl="solidFgAcc1" presStyleIdx="5" presStyleCnt="6"/>
      <dgm:spPr/>
      <dgm:t>
        <a:bodyPr/>
        <a:lstStyle/>
        <a:p>
          <a:endParaRPr lang="zh-TW" altLang="en-US"/>
        </a:p>
      </dgm:t>
    </dgm:pt>
  </dgm:ptLst>
  <dgm:cxnLst>
    <dgm:cxn modelId="{635ECD47-9A38-462F-A02D-7FC239B31200}" srcId="{0FD6A700-301D-42EF-8205-F441FCE394B5}" destId="{310766C2-4EB8-4DBB-9A5F-5DF9B282C71E}" srcOrd="5" destOrd="0" parTransId="{700A3B21-A90F-49E0-8D06-060795C81105}" sibTransId="{45ACE6F5-82EF-48CA-A607-AF8E5B7DE7F8}"/>
    <dgm:cxn modelId="{148AE556-DB20-40DD-A3E5-B0662E78F599}" srcId="{0FD6A700-301D-42EF-8205-F441FCE394B5}" destId="{9E631A0E-8BAB-48D4-A906-95BFB7A0499A}" srcOrd="4" destOrd="0" parTransId="{028DF74B-69FC-4C78-8911-C505E80744C1}" sibTransId="{F406099F-4BEC-4A17-85D8-7B12B46C2D77}"/>
    <dgm:cxn modelId="{8C0A4859-0595-4CB8-99C0-C3D153CEE9F6}" srcId="{0FD6A700-301D-42EF-8205-F441FCE394B5}" destId="{DD574A72-B0E2-4847-B3CD-FAFBC5350BA6}" srcOrd="0" destOrd="0" parTransId="{8C166AA2-42F1-417F-96C4-069B18E19FAD}" sibTransId="{83241594-163A-4D03-BCD0-64525FA1B21F}"/>
    <dgm:cxn modelId="{6C3B0046-8877-4459-9D6A-29DFCEBCFC08}" type="presOf" srcId="{7586C501-B16A-4265-995A-6EBA841174EA}" destId="{4423F2DA-90CA-4395-AAB0-86487E2D9EEB}" srcOrd="0" destOrd="0" presId="urn:microsoft.com/office/officeart/2008/layout/VerticalCurvedList"/>
    <dgm:cxn modelId="{E18F2ED8-8A8E-464F-9B2A-7D9EF6106A82}" type="presOf" srcId="{DD574A72-B0E2-4847-B3CD-FAFBC5350BA6}" destId="{88495106-9B9E-4E39-98F4-1C8D808FF749}" srcOrd="0" destOrd="0" presId="urn:microsoft.com/office/officeart/2008/layout/VerticalCurvedList"/>
    <dgm:cxn modelId="{A1AC4126-993D-4523-B9F9-4FE74BD87CD7}" type="presOf" srcId="{9E631A0E-8BAB-48D4-A906-95BFB7A0499A}" destId="{5C2F69D8-4BC9-45D9-A87A-094F8F12CE22}" srcOrd="0" destOrd="0" presId="urn:microsoft.com/office/officeart/2008/layout/VerticalCurvedList"/>
    <dgm:cxn modelId="{11F78193-4BC6-435D-83EF-31238FFDDFEE}" type="presOf" srcId="{4901BE9F-C571-4599-AAE0-A1BB9BA0DD97}" destId="{AC59E148-A6FC-47D4-9561-ABF066A1D138}" srcOrd="0" destOrd="0" presId="urn:microsoft.com/office/officeart/2008/layout/VerticalCurvedList"/>
    <dgm:cxn modelId="{CBC07FD5-198B-4A2D-8546-D828D099A93C}" type="presOf" srcId="{310766C2-4EB8-4DBB-9A5F-5DF9B282C71E}" destId="{9445C993-9864-4357-991C-2B0C08C7B845}" srcOrd="0" destOrd="0" presId="urn:microsoft.com/office/officeart/2008/layout/VerticalCurvedList"/>
    <dgm:cxn modelId="{716D0BE7-E03F-486E-8349-B10D8A92D0B7}" type="presOf" srcId="{9FB9BD7D-93B7-4EDC-BFD6-4C1854C1A897}" destId="{49CBE4B8-CBB3-4A7F-811D-3B6B490F6533}" srcOrd="0" destOrd="0" presId="urn:microsoft.com/office/officeart/2008/layout/VerticalCurvedList"/>
    <dgm:cxn modelId="{5C745927-AF45-4E09-9FB6-1A541967C0FE}" srcId="{0FD6A700-301D-42EF-8205-F441FCE394B5}" destId="{9FB9BD7D-93B7-4EDC-BFD6-4C1854C1A897}" srcOrd="2" destOrd="0" parTransId="{B81BE123-E62A-4A7C-869C-A50440F4B2D2}" sibTransId="{9C541273-B7BD-445B-92F5-D4C02A24A183}"/>
    <dgm:cxn modelId="{13CE0260-EFB4-4E37-8C89-E3B924088D67}" type="presOf" srcId="{0FD6A700-301D-42EF-8205-F441FCE394B5}" destId="{D72CBE65-DFF7-42A1-AFCE-B45E97399145}" srcOrd="0" destOrd="0" presId="urn:microsoft.com/office/officeart/2008/layout/VerticalCurvedList"/>
    <dgm:cxn modelId="{D8E942BB-014C-4522-9119-34E241014683}" type="presOf" srcId="{83241594-163A-4D03-BCD0-64525FA1B21F}" destId="{09C92626-337C-4521-8A04-873DEB6C49EA}" srcOrd="0" destOrd="0" presId="urn:microsoft.com/office/officeart/2008/layout/VerticalCurvedList"/>
    <dgm:cxn modelId="{A70CC73B-04BA-432F-A202-20A8666F1B77}" srcId="{0FD6A700-301D-42EF-8205-F441FCE394B5}" destId="{7586C501-B16A-4265-995A-6EBA841174EA}" srcOrd="1" destOrd="0" parTransId="{15051C50-A7A4-404E-B514-DC272CA214CC}" sibTransId="{8017779D-E51E-4C26-A4FB-78922B58770F}"/>
    <dgm:cxn modelId="{B7FDC772-BB6A-4419-A44F-290B730D155D}" srcId="{0FD6A700-301D-42EF-8205-F441FCE394B5}" destId="{4901BE9F-C571-4599-AAE0-A1BB9BA0DD97}" srcOrd="3" destOrd="0" parTransId="{ACA8E3DF-4718-4D7D-A0DB-2EB7AEA4F87D}" sibTransId="{B2A6E6E2-C168-44C0-B61A-B069991B2AF6}"/>
    <dgm:cxn modelId="{83A44687-94A9-4389-8A63-C3A135033FA7}" type="presParOf" srcId="{D72CBE65-DFF7-42A1-AFCE-B45E97399145}" destId="{5207F3E7-61D9-4976-AA88-535EFFE0A331}" srcOrd="0" destOrd="0" presId="urn:microsoft.com/office/officeart/2008/layout/VerticalCurvedList"/>
    <dgm:cxn modelId="{467A00F5-1928-450D-B12E-F961A689C584}" type="presParOf" srcId="{5207F3E7-61D9-4976-AA88-535EFFE0A331}" destId="{58461EEA-6F0B-4915-9329-2FA1EA949A8A}" srcOrd="0" destOrd="0" presId="urn:microsoft.com/office/officeart/2008/layout/VerticalCurvedList"/>
    <dgm:cxn modelId="{8EA2148C-88E8-41E1-BB72-CA84E67C5727}" type="presParOf" srcId="{58461EEA-6F0B-4915-9329-2FA1EA949A8A}" destId="{400F7563-4489-4D1F-B26E-6FA6059318F1}" srcOrd="0" destOrd="0" presId="urn:microsoft.com/office/officeart/2008/layout/VerticalCurvedList"/>
    <dgm:cxn modelId="{4E033EDE-0471-455B-9CF4-C857CE35B05B}" type="presParOf" srcId="{58461EEA-6F0B-4915-9329-2FA1EA949A8A}" destId="{09C92626-337C-4521-8A04-873DEB6C49EA}" srcOrd="1" destOrd="0" presId="urn:microsoft.com/office/officeart/2008/layout/VerticalCurvedList"/>
    <dgm:cxn modelId="{ADE3484B-E7E5-48E5-9767-D0D1FC2C9749}" type="presParOf" srcId="{58461EEA-6F0B-4915-9329-2FA1EA949A8A}" destId="{20743D9B-D37A-4786-97B2-33E32F9B5328}" srcOrd="2" destOrd="0" presId="urn:microsoft.com/office/officeart/2008/layout/VerticalCurvedList"/>
    <dgm:cxn modelId="{BC00CADE-EE92-43CC-8B04-408F98111087}" type="presParOf" srcId="{58461EEA-6F0B-4915-9329-2FA1EA949A8A}" destId="{C8AE4359-B9CB-4AA4-9ABB-7724EB8713FF}" srcOrd="3" destOrd="0" presId="urn:microsoft.com/office/officeart/2008/layout/VerticalCurvedList"/>
    <dgm:cxn modelId="{AA5E2ECD-F329-47DD-8527-45213D82B32A}" type="presParOf" srcId="{5207F3E7-61D9-4976-AA88-535EFFE0A331}" destId="{88495106-9B9E-4E39-98F4-1C8D808FF749}" srcOrd="1" destOrd="0" presId="urn:microsoft.com/office/officeart/2008/layout/VerticalCurvedList"/>
    <dgm:cxn modelId="{D70DF60E-CAD8-487C-9701-B9F41EF4FCF4}" type="presParOf" srcId="{5207F3E7-61D9-4976-AA88-535EFFE0A331}" destId="{0DA120A3-B40A-4141-B791-194ADC0F56C5}" srcOrd="2" destOrd="0" presId="urn:microsoft.com/office/officeart/2008/layout/VerticalCurvedList"/>
    <dgm:cxn modelId="{A0D8BCF1-FC7C-4021-922D-8422D1F08220}" type="presParOf" srcId="{0DA120A3-B40A-4141-B791-194ADC0F56C5}" destId="{81B18C34-C3BF-4C75-946E-8A60A76CA03E}" srcOrd="0" destOrd="0" presId="urn:microsoft.com/office/officeart/2008/layout/VerticalCurvedList"/>
    <dgm:cxn modelId="{10027690-AFCB-4DAF-B88F-6168CEBE01A6}" type="presParOf" srcId="{5207F3E7-61D9-4976-AA88-535EFFE0A331}" destId="{4423F2DA-90CA-4395-AAB0-86487E2D9EEB}" srcOrd="3" destOrd="0" presId="urn:microsoft.com/office/officeart/2008/layout/VerticalCurvedList"/>
    <dgm:cxn modelId="{25886F4D-C268-4B15-B54D-2C185CB606CC}" type="presParOf" srcId="{5207F3E7-61D9-4976-AA88-535EFFE0A331}" destId="{B431A83D-68D7-406F-9C2D-B772E0EDBD09}" srcOrd="4" destOrd="0" presId="urn:microsoft.com/office/officeart/2008/layout/VerticalCurvedList"/>
    <dgm:cxn modelId="{AD508A8F-0D4E-41C2-8133-108120B33221}" type="presParOf" srcId="{B431A83D-68D7-406F-9C2D-B772E0EDBD09}" destId="{82125F43-95B7-48A9-BFF7-72E9F2BD94F7}" srcOrd="0" destOrd="0" presId="urn:microsoft.com/office/officeart/2008/layout/VerticalCurvedList"/>
    <dgm:cxn modelId="{9BCE53F1-34A4-4280-A512-3F5F2EB63253}" type="presParOf" srcId="{5207F3E7-61D9-4976-AA88-535EFFE0A331}" destId="{49CBE4B8-CBB3-4A7F-811D-3B6B490F6533}" srcOrd="5" destOrd="0" presId="urn:microsoft.com/office/officeart/2008/layout/VerticalCurvedList"/>
    <dgm:cxn modelId="{4340C02C-D0A5-481F-BB17-A3CDE783A51B}" type="presParOf" srcId="{5207F3E7-61D9-4976-AA88-535EFFE0A331}" destId="{8A9F7EFA-79F6-471A-B933-BE762CD9D339}" srcOrd="6" destOrd="0" presId="urn:microsoft.com/office/officeart/2008/layout/VerticalCurvedList"/>
    <dgm:cxn modelId="{1C335293-D18B-4ED7-88D7-AC5EFC9B673D}" type="presParOf" srcId="{8A9F7EFA-79F6-471A-B933-BE762CD9D339}" destId="{04E4CEA5-72B2-4D06-AB92-1C9B70B853C2}" srcOrd="0" destOrd="0" presId="urn:microsoft.com/office/officeart/2008/layout/VerticalCurvedList"/>
    <dgm:cxn modelId="{B73F48F3-1EAD-4A3E-92A5-8D9FE93F90B1}" type="presParOf" srcId="{5207F3E7-61D9-4976-AA88-535EFFE0A331}" destId="{AC59E148-A6FC-47D4-9561-ABF066A1D138}" srcOrd="7" destOrd="0" presId="urn:microsoft.com/office/officeart/2008/layout/VerticalCurvedList"/>
    <dgm:cxn modelId="{F867507E-835B-44FF-B0B2-85C1C822F2DB}" type="presParOf" srcId="{5207F3E7-61D9-4976-AA88-535EFFE0A331}" destId="{F6840847-6449-4212-AADB-0DADEE5BC6C4}" srcOrd="8" destOrd="0" presId="urn:microsoft.com/office/officeart/2008/layout/VerticalCurvedList"/>
    <dgm:cxn modelId="{73AD7CE5-62A4-49FC-A66A-9A791409771D}" type="presParOf" srcId="{F6840847-6449-4212-AADB-0DADEE5BC6C4}" destId="{29D8EA04-EC97-45E3-A06C-088FFD779844}" srcOrd="0" destOrd="0" presId="urn:microsoft.com/office/officeart/2008/layout/VerticalCurvedList"/>
    <dgm:cxn modelId="{C9B81859-E47E-4110-86E8-D884E55DDC01}" type="presParOf" srcId="{5207F3E7-61D9-4976-AA88-535EFFE0A331}" destId="{5C2F69D8-4BC9-45D9-A87A-094F8F12CE22}" srcOrd="9" destOrd="0" presId="urn:microsoft.com/office/officeart/2008/layout/VerticalCurvedList"/>
    <dgm:cxn modelId="{EC913F41-0B78-4F5E-8F4D-E7CA1E6304DA}" type="presParOf" srcId="{5207F3E7-61D9-4976-AA88-535EFFE0A331}" destId="{117BBD2E-E59B-42B2-9F9D-0CB07F84901B}" srcOrd="10" destOrd="0" presId="urn:microsoft.com/office/officeart/2008/layout/VerticalCurvedList"/>
    <dgm:cxn modelId="{2EBF8940-F867-4AE7-910B-9354A86890AB}" type="presParOf" srcId="{117BBD2E-E59B-42B2-9F9D-0CB07F84901B}" destId="{B78AEAE1-9B26-4C47-A9EF-602EDCDBCF51}" srcOrd="0" destOrd="0" presId="urn:microsoft.com/office/officeart/2008/layout/VerticalCurvedList"/>
    <dgm:cxn modelId="{FFE4EFFE-AF7F-483F-97E7-C6133B99C8C7}" type="presParOf" srcId="{5207F3E7-61D9-4976-AA88-535EFFE0A331}" destId="{9445C993-9864-4357-991C-2B0C08C7B845}" srcOrd="11" destOrd="0" presId="urn:microsoft.com/office/officeart/2008/layout/VerticalCurvedList"/>
    <dgm:cxn modelId="{6D39FA8D-E624-4150-95A1-4F8634DE0044}" type="presParOf" srcId="{5207F3E7-61D9-4976-AA88-535EFFE0A331}" destId="{434B3B34-FFD7-44D7-BBEF-D1D28A9BBA18}" srcOrd="12" destOrd="0" presId="urn:microsoft.com/office/officeart/2008/layout/VerticalCurvedList"/>
    <dgm:cxn modelId="{48DD0595-A740-4F5B-9815-DA8167CBB9FF}" type="presParOf" srcId="{434B3B34-FFD7-44D7-BBEF-D1D28A9BBA18}" destId="{D714DA76-E824-4ECF-AA28-50AC9D96853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92626-337C-4521-8A04-873DEB6C49EA}">
      <dsp:nvSpPr>
        <dsp:cNvPr id="0" name=""/>
        <dsp:cNvSpPr/>
      </dsp:nvSpPr>
      <dsp:spPr>
        <a:xfrm>
          <a:off x="-4710944" y="-722135"/>
          <a:ext cx="5611339" cy="5611339"/>
        </a:xfrm>
        <a:prstGeom prst="blockArc">
          <a:avLst>
            <a:gd name="adj1" fmla="val 18900000"/>
            <a:gd name="adj2" fmla="val 2700000"/>
            <a:gd name="adj3" fmla="val 385"/>
          </a:avLst>
        </a:prstGeom>
        <a:noFill/>
        <a:ln w="42500" cap="flat" cmpd="sng" algn="ctr">
          <a:solidFill>
            <a:schemeClr val="accent4">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88495106-9B9E-4E39-98F4-1C8D808FF749}">
      <dsp:nvSpPr>
        <dsp:cNvPr id="0" name=""/>
        <dsp:cNvSpPr/>
      </dsp:nvSpPr>
      <dsp:spPr>
        <a:xfrm>
          <a:off x="336140" y="219437"/>
          <a:ext cx="6159773" cy="438708"/>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8225" tIns="91440" rIns="91440" bIns="91440" numCol="1" spcCol="1270" anchor="ctr" anchorCtr="0">
          <a:noAutofit/>
        </a:bodyPr>
        <a:lstStyle/>
        <a:p>
          <a:pPr lvl="0" algn="l" defTabSz="1600200">
            <a:lnSpc>
              <a:spcPct val="90000"/>
            </a:lnSpc>
            <a:spcBef>
              <a:spcPct val="0"/>
            </a:spcBef>
            <a:spcAft>
              <a:spcPct val="35000"/>
            </a:spcAft>
          </a:pPr>
          <a:r>
            <a:rPr lang="en-US" altLang="zh-TW" sz="36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a:t>
          </a:r>
          <a:endParaRPr lang="zh-TW" altLang="en-US" sz="3600" b="0" kern="1200" dirty="0">
            <a:solidFill>
              <a:schemeClr val="tx1"/>
            </a:solidFill>
          </a:endParaRPr>
        </a:p>
      </dsp:txBody>
      <dsp:txXfrm>
        <a:off x="336140" y="219437"/>
        <a:ext cx="6159773" cy="438708"/>
      </dsp:txXfrm>
    </dsp:sp>
    <dsp:sp modelId="{81B18C34-C3BF-4C75-946E-8A60A76CA03E}">
      <dsp:nvSpPr>
        <dsp:cNvPr id="0" name=""/>
        <dsp:cNvSpPr/>
      </dsp:nvSpPr>
      <dsp:spPr>
        <a:xfrm>
          <a:off x="61947" y="164599"/>
          <a:ext cx="548386" cy="548386"/>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423F2DA-90CA-4395-AAB0-86487E2D9EEB}">
      <dsp:nvSpPr>
        <dsp:cNvPr id="0" name=""/>
        <dsp:cNvSpPr/>
      </dsp:nvSpPr>
      <dsp:spPr>
        <a:xfrm>
          <a:off x="697008" y="877417"/>
          <a:ext cx="5798905" cy="438708"/>
        </a:xfrm>
        <a:prstGeom prst="rect">
          <a:avLst/>
        </a:prstGeom>
        <a:solidFill>
          <a:schemeClr val="accent3">
            <a:hueOff val="-323513"/>
            <a:satOff val="8277"/>
            <a:lumOff val="3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8225" tIns="91440" rIns="91440" bIns="91440" numCol="1" spcCol="1270" anchor="ctr" anchorCtr="0">
          <a:noAutofit/>
        </a:bodyPr>
        <a:lstStyle/>
        <a:p>
          <a:pPr lvl="0" algn="l" defTabSz="1600200">
            <a:lnSpc>
              <a:spcPct val="90000"/>
            </a:lnSpc>
            <a:spcBef>
              <a:spcPct val="0"/>
            </a:spcBef>
            <a:spcAft>
              <a:spcPct val="35000"/>
            </a:spcAft>
          </a:pPr>
          <a:r>
            <a:rPr lang="en-US" altLang="zh-TW" sz="36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a:t>
          </a:r>
        </a:p>
      </dsp:txBody>
      <dsp:txXfrm>
        <a:off x="697008" y="877417"/>
        <a:ext cx="5798905" cy="438708"/>
      </dsp:txXfrm>
    </dsp:sp>
    <dsp:sp modelId="{82125F43-95B7-48A9-BFF7-72E9F2BD94F7}">
      <dsp:nvSpPr>
        <dsp:cNvPr id="0" name=""/>
        <dsp:cNvSpPr/>
      </dsp:nvSpPr>
      <dsp:spPr>
        <a:xfrm>
          <a:off x="422815" y="822579"/>
          <a:ext cx="548386" cy="548386"/>
        </a:xfrm>
        <a:prstGeom prst="ellipse">
          <a:avLst/>
        </a:prstGeom>
        <a:solidFill>
          <a:schemeClr val="lt1">
            <a:hueOff val="0"/>
            <a:satOff val="0"/>
            <a:lumOff val="0"/>
            <a:alphaOff val="0"/>
          </a:schemeClr>
        </a:solidFill>
        <a:ln w="9525" cap="flat" cmpd="sng" algn="ctr">
          <a:solidFill>
            <a:schemeClr val="accent3">
              <a:hueOff val="-323513"/>
              <a:satOff val="8277"/>
              <a:lumOff val="314"/>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9CBE4B8-CBB3-4A7F-811D-3B6B490F6533}">
      <dsp:nvSpPr>
        <dsp:cNvPr id="0" name=""/>
        <dsp:cNvSpPr/>
      </dsp:nvSpPr>
      <dsp:spPr>
        <a:xfrm>
          <a:off x="862024" y="1535397"/>
          <a:ext cx="5633889" cy="438708"/>
        </a:xfrm>
        <a:prstGeom prst="rect">
          <a:avLst/>
        </a:prstGeom>
        <a:solidFill>
          <a:schemeClr val="accent3">
            <a:hueOff val="-647026"/>
            <a:satOff val="16555"/>
            <a:lumOff val="62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8225" tIns="91440" rIns="91440" bIns="91440" numCol="1" spcCol="1270" anchor="ctr" anchorCtr="0">
          <a:noAutofit/>
        </a:bodyPr>
        <a:lstStyle/>
        <a:p>
          <a:pPr lvl="0" algn="l" defTabSz="1600200">
            <a:lnSpc>
              <a:spcPct val="90000"/>
            </a:lnSpc>
            <a:spcBef>
              <a:spcPct val="0"/>
            </a:spcBef>
            <a:spcAft>
              <a:spcPct val="35000"/>
            </a:spcAft>
          </a:pPr>
          <a:r>
            <a:rPr lang="en-US" altLang="zh-TW" sz="36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Experimental design</a:t>
          </a:r>
          <a:endParaRPr lang="zh-TW" altLang="en-US" sz="3600" b="0" kern="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862024" y="1535397"/>
        <a:ext cx="5633889" cy="438708"/>
      </dsp:txXfrm>
    </dsp:sp>
    <dsp:sp modelId="{04E4CEA5-72B2-4D06-AB92-1C9B70B853C2}">
      <dsp:nvSpPr>
        <dsp:cNvPr id="0" name=""/>
        <dsp:cNvSpPr/>
      </dsp:nvSpPr>
      <dsp:spPr>
        <a:xfrm>
          <a:off x="587831" y="1480559"/>
          <a:ext cx="548386" cy="548386"/>
        </a:xfrm>
        <a:prstGeom prst="ellipse">
          <a:avLst/>
        </a:prstGeom>
        <a:solidFill>
          <a:schemeClr val="lt1">
            <a:hueOff val="0"/>
            <a:satOff val="0"/>
            <a:lumOff val="0"/>
            <a:alphaOff val="0"/>
          </a:schemeClr>
        </a:solidFill>
        <a:ln w="9525" cap="flat" cmpd="sng" algn="ctr">
          <a:solidFill>
            <a:schemeClr val="accent3">
              <a:hueOff val="-647026"/>
              <a:satOff val="16555"/>
              <a:lumOff val="62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AC59E148-A6FC-47D4-9561-ABF066A1D138}">
      <dsp:nvSpPr>
        <dsp:cNvPr id="0" name=""/>
        <dsp:cNvSpPr/>
      </dsp:nvSpPr>
      <dsp:spPr>
        <a:xfrm>
          <a:off x="862024" y="2192961"/>
          <a:ext cx="5633889" cy="438708"/>
        </a:xfrm>
        <a:prstGeom prst="rect">
          <a:avLst/>
        </a:prstGeom>
        <a:solidFill>
          <a:schemeClr val="accent3">
            <a:hueOff val="-970539"/>
            <a:satOff val="24832"/>
            <a:lumOff val="94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8225" tIns="91440" rIns="91440" bIns="91440" numCol="1" spcCol="1270" anchor="ctr" anchorCtr="0">
          <a:noAutofit/>
        </a:bodyPr>
        <a:lstStyle/>
        <a:p>
          <a:pPr lvl="0" algn="l" defTabSz="1600200">
            <a:lnSpc>
              <a:spcPct val="90000"/>
            </a:lnSpc>
            <a:spcBef>
              <a:spcPct val="0"/>
            </a:spcBef>
            <a:spcAft>
              <a:spcPct val="35000"/>
            </a:spcAft>
          </a:pPr>
          <a:r>
            <a:rPr lang="en-US" altLang="zh-TW" sz="3600" b="0" kern="120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Materials and methods</a:t>
          </a:r>
          <a:endParaRPr lang="zh-TW" altLang="zh-TW" sz="36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862024" y="2192961"/>
        <a:ext cx="5633889" cy="438708"/>
      </dsp:txXfrm>
    </dsp:sp>
    <dsp:sp modelId="{29D8EA04-EC97-45E3-A06C-088FFD779844}">
      <dsp:nvSpPr>
        <dsp:cNvPr id="0" name=""/>
        <dsp:cNvSpPr/>
      </dsp:nvSpPr>
      <dsp:spPr>
        <a:xfrm>
          <a:off x="587831" y="2138122"/>
          <a:ext cx="548386" cy="548386"/>
        </a:xfrm>
        <a:prstGeom prst="ellipse">
          <a:avLst/>
        </a:prstGeom>
        <a:solidFill>
          <a:schemeClr val="lt1">
            <a:hueOff val="0"/>
            <a:satOff val="0"/>
            <a:lumOff val="0"/>
            <a:alphaOff val="0"/>
          </a:schemeClr>
        </a:solidFill>
        <a:ln w="9525" cap="flat" cmpd="sng" algn="ctr">
          <a:solidFill>
            <a:schemeClr val="accent3">
              <a:hueOff val="-970539"/>
              <a:satOff val="24832"/>
              <a:lumOff val="941"/>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C2F69D8-4BC9-45D9-A87A-094F8F12CE22}">
      <dsp:nvSpPr>
        <dsp:cNvPr id="0" name=""/>
        <dsp:cNvSpPr/>
      </dsp:nvSpPr>
      <dsp:spPr>
        <a:xfrm>
          <a:off x="697008" y="2850941"/>
          <a:ext cx="5798905" cy="438708"/>
        </a:xfrm>
        <a:prstGeom prst="rect">
          <a:avLst/>
        </a:prstGeom>
        <a:solidFill>
          <a:schemeClr val="accent3">
            <a:hueOff val="-1294052"/>
            <a:satOff val="33110"/>
            <a:lumOff val="125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8225" tIns="91440" rIns="91440" bIns="91440" numCol="1" spcCol="1270" anchor="ctr" anchorCtr="0">
          <a:noAutofit/>
        </a:bodyPr>
        <a:lstStyle/>
        <a:p>
          <a:pPr lvl="0" algn="l" defTabSz="1600200">
            <a:lnSpc>
              <a:spcPct val="90000"/>
            </a:lnSpc>
            <a:spcBef>
              <a:spcPct val="0"/>
            </a:spcBef>
            <a:spcAft>
              <a:spcPct val="35000"/>
            </a:spcAft>
          </a:pPr>
          <a:r>
            <a:rPr lang="en-US" altLang="zh-TW" sz="36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a:t>
          </a:r>
          <a:endParaRPr lang="zh-TW" altLang="zh-TW" sz="36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697008" y="2850941"/>
        <a:ext cx="5798905" cy="438708"/>
      </dsp:txXfrm>
    </dsp:sp>
    <dsp:sp modelId="{B78AEAE1-9B26-4C47-A9EF-602EDCDBCF51}">
      <dsp:nvSpPr>
        <dsp:cNvPr id="0" name=""/>
        <dsp:cNvSpPr/>
      </dsp:nvSpPr>
      <dsp:spPr>
        <a:xfrm>
          <a:off x="422815" y="2796102"/>
          <a:ext cx="548386" cy="548386"/>
        </a:xfrm>
        <a:prstGeom prst="ellipse">
          <a:avLst/>
        </a:prstGeom>
        <a:solidFill>
          <a:schemeClr val="lt1">
            <a:hueOff val="0"/>
            <a:satOff val="0"/>
            <a:lumOff val="0"/>
            <a:alphaOff val="0"/>
          </a:schemeClr>
        </a:solidFill>
        <a:ln w="9525" cap="flat" cmpd="sng" algn="ctr">
          <a:solidFill>
            <a:schemeClr val="accent3">
              <a:hueOff val="-1294052"/>
              <a:satOff val="33110"/>
              <a:lumOff val="1254"/>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445C993-9864-4357-991C-2B0C08C7B845}">
      <dsp:nvSpPr>
        <dsp:cNvPr id="0" name=""/>
        <dsp:cNvSpPr/>
      </dsp:nvSpPr>
      <dsp:spPr>
        <a:xfrm>
          <a:off x="336140" y="3508921"/>
          <a:ext cx="6159773" cy="438708"/>
        </a:xfrm>
        <a:prstGeom prst="rect">
          <a:avLst/>
        </a:prstGeom>
        <a:solidFill>
          <a:schemeClr val="accent3">
            <a:hueOff val="-1617565"/>
            <a:satOff val="41387"/>
            <a:lumOff val="156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8225" tIns="91440" rIns="91440" bIns="91440" numCol="1" spcCol="1270" anchor="ctr" anchorCtr="0">
          <a:noAutofit/>
        </a:bodyPr>
        <a:lstStyle/>
        <a:p>
          <a:pPr lvl="0" algn="l" defTabSz="1600200">
            <a:lnSpc>
              <a:spcPct val="90000"/>
            </a:lnSpc>
            <a:spcBef>
              <a:spcPct val="0"/>
            </a:spcBef>
            <a:spcAft>
              <a:spcPct val="35000"/>
            </a:spcAft>
          </a:pPr>
          <a:r>
            <a:rPr lang="en-US" altLang="en-US" sz="36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Conclusions</a:t>
          </a:r>
          <a:endParaRPr lang="zh-TW" altLang="en-US" sz="3600" b="0" kern="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36140" y="3508921"/>
        <a:ext cx="6159773" cy="438708"/>
      </dsp:txXfrm>
    </dsp:sp>
    <dsp:sp modelId="{D714DA76-E824-4ECF-AA28-50AC9D968534}">
      <dsp:nvSpPr>
        <dsp:cNvPr id="0" name=""/>
        <dsp:cNvSpPr/>
      </dsp:nvSpPr>
      <dsp:spPr>
        <a:xfrm>
          <a:off x="61947" y="3454082"/>
          <a:ext cx="548386" cy="548386"/>
        </a:xfrm>
        <a:prstGeom prst="ellipse">
          <a:avLst/>
        </a:prstGeom>
        <a:solidFill>
          <a:schemeClr val="lt1">
            <a:hueOff val="0"/>
            <a:satOff val="0"/>
            <a:lumOff val="0"/>
            <a:alphaOff val="0"/>
          </a:schemeClr>
        </a:solidFill>
        <a:ln w="9525" cap="flat" cmpd="sng" algn="ctr">
          <a:solidFill>
            <a:schemeClr val="accent3">
              <a:hueOff val="-1617565"/>
              <a:satOff val="41387"/>
              <a:lumOff val="156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D44840-7912-4D36-8FD1-FDE167A79053}" type="datetimeFigureOut">
              <a:rPr lang="zh-TW" altLang="en-US" smtClean="0"/>
              <a:pPr/>
              <a:t>2017/9/7</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7027ED-177E-415D-85DA-54B6DCF4A69A}" type="slidenum">
              <a:rPr lang="zh-TW" altLang="en-US" smtClean="0"/>
              <a:pPr/>
              <a:t>‹#›</a:t>
            </a:fld>
            <a:endParaRPr lang="zh-TW" altLang="en-US"/>
          </a:p>
        </p:txBody>
      </p:sp>
    </p:spTree>
    <p:extLst>
      <p:ext uri="{BB962C8B-B14F-4D97-AF65-F5344CB8AC3E}">
        <p14:creationId xmlns:p14="http://schemas.microsoft.com/office/powerpoint/2010/main" val="30390456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755D7B-A319-4154-950A-5561437E34CB}" type="datetimeFigureOut">
              <a:rPr lang="zh-TW" altLang="en-US" smtClean="0"/>
              <a:pPr/>
              <a:t>2017/9/7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A88C03-A55C-465C-A0B4-0D0EE957DA98}" type="slidenum">
              <a:rPr lang="zh-TW" altLang="en-US" smtClean="0"/>
              <a:pPr/>
              <a:t>‹#›</a:t>
            </a:fld>
            <a:endParaRPr lang="zh-TW" altLang="en-US"/>
          </a:p>
        </p:txBody>
      </p:sp>
    </p:spTree>
    <p:extLst>
      <p:ext uri="{BB962C8B-B14F-4D97-AF65-F5344CB8AC3E}">
        <p14:creationId xmlns:p14="http://schemas.microsoft.com/office/powerpoint/2010/main" val="25977922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1</a:t>
            </a:fld>
            <a:endParaRPr lang="zh-TW" altLang="en-US"/>
          </a:p>
        </p:txBody>
      </p:sp>
    </p:spTree>
    <p:extLst>
      <p:ext uri="{BB962C8B-B14F-4D97-AF65-F5344CB8AC3E}">
        <p14:creationId xmlns:p14="http://schemas.microsoft.com/office/powerpoint/2010/main" val="233669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15</a:t>
            </a:fld>
            <a:endParaRPr lang="zh-TW" altLang="en-US"/>
          </a:p>
        </p:txBody>
      </p:sp>
    </p:spTree>
    <p:extLst>
      <p:ext uri="{BB962C8B-B14F-4D97-AF65-F5344CB8AC3E}">
        <p14:creationId xmlns:p14="http://schemas.microsoft.com/office/powerpoint/2010/main" val="2425316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樣品白芝麻已直立式螺旋榨油機製備，經不同溫度（</a:t>
            </a:r>
            <a:r>
              <a:rPr lang="en-US" altLang="zh-TW" dirty="0" smtClean="0"/>
              <a:t>120℃</a:t>
            </a:r>
            <a:r>
              <a:rPr lang="zh-TW" altLang="en-US" dirty="0" smtClean="0"/>
              <a:t>、</a:t>
            </a:r>
            <a:r>
              <a:rPr lang="en-US" altLang="zh-TW" dirty="0" smtClean="0"/>
              <a:t>150℃</a:t>
            </a:r>
            <a:r>
              <a:rPr lang="zh-TW" altLang="en-US" dirty="0" smtClean="0"/>
              <a:t>、</a:t>
            </a:r>
            <a:r>
              <a:rPr lang="en-US" altLang="zh-TW" dirty="0" smtClean="0"/>
              <a:t>180℃</a:t>
            </a:r>
            <a:r>
              <a:rPr lang="zh-TW" altLang="en-US" dirty="0" smtClean="0"/>
              <a:t>及</a:t>
            </a:r>
            <a:r>
              <a:rPr lang="en-US" altLang="zh-TW" dirty="0" smtClean="0"/>
              <a:t>210℃</a:t>
            </a:r>
            <a:r>
              <a:rPr lang="zh-TW" altLang="en-US" dirty="0" smtClean="0"/>
              <a:t>）炒焙</a:t>
            </a:r>
            <a:r>
              <a:rPr lang="en-US" altLang="zh-TW" dirty="0" smtClean="0"/>
              <a:t>30</a:t>
            </a:r>
            <a:r>
              <a:rPr lang="zh-TW" altLang="en-US" dirty="0" smtClean="0"/>
              <a:t>分鐘後，趁熱壓榨及裝瓶，製備四組熱加工芝麻油。</a:t>
            </a:r>
            <a:endParaRPr lang="en-US" altLang="zh-TW" dirty="0" smtClean="0"/>
          </a:p>
          <a:p>
            <a:endParaRPr lang="en-US" altLang="zh-TW" dirty="0" smtClean="0"/>
          </a:p>
          <a:p>
            <a:r>
              <a:rPr lang="zh-TW" altLang="en-US" dirty="0" smtClean="0"/>
              <a:t>樣品白芝麻先已粉碎機破碎，經不同乙醇濃度（</a:t>
            </a:r>
            <a:r>
              <a:rPr lang="en-US" altLang="zh-TW" dirty="0" smtClean="0"/>
              <a:t>30%</a:t>
            </a:r>
            <a:r>
              <a:rPr lang="zh-TW" altLang="en-US" dirty="0" smtClean="0"/>
              <a:t>、</a:t>
            </a:r>
            <a:r>
              <a:rPr lang="en-US" altLang="zh-TW" dirty="0" smtClean="0"/>
              <a:t>50%</a:t>
            </a:r>
            <a:r>
              <a:rPr lang="zh-TW" altLang="en-US" dirty="0" smtClean="0"/>
              <a:t>、</a:t>
            </a:r>
            <a:r>
              <a:rPr lang="en-US" altLang="zh-TW" dirty="0" smtClean="0"/>
              <a:t>75%</a:t>
            </a:r>
            <a:r>
              <a:rPr lang="zh-TW" altLang="en-US" dirty="0" smtClean="0"/>
              <a:t>及</a:t>
            </a:r>
            <a:r>
              <a:rPr lang="en-US" altLang="zh-TW" dirty="0" smtClean="0"/>
              <a:t>95%</a:t>
            </a:r>
            <a:r>
              <a:rPr lang="zh-TW" altLang="en-US" dirty="0" smtClean="0"/>
              <a:t>），於室溫下浸泡</a:t>
            </a:r>
            <a:r>
              <a:rPr lang="en-US" altLang="zh-TW" dirty="0" smtClean="0"/>
              <a:t>30</a:t>
            </a:r>
            <a:r>
              <a:rPr lang="zh-TW" altLang="en-US" dirty="0" smtClean="0"/>
              <a:t>分鐘後經孔徑</a:t>
            </a:r>
            <a:r>
              <a:rPr lang="en-US" altLang="zh-TW" dirty="0" smtClean="0"/>
              <a:t>200 mesh</a:t>
            </a:r>
            <a:r>
              <a:rPr lang="zh-TW" altLang="en-US" dirty="0" smtClean="0"/>
              <a:t>之濾布加以壓榨，取得粗萃液，經離心機（</a:t>
            </a:r>
            <a:r>
              <a:rPr lang="en-US" altLang="zh-TW" dirty="0" smtClean="0"/>
              <a:t>8000 rpm, 4℃</a:t>
            </a:r>
            <a:r>
              <a:rPr lang="zh-TW" altLang="en-US" dirty="0" smtClean="0"/>
              <a:t>）離心</a:t>
            </a:r>
            <a:r>
              <a:rPr lang="en-US" altLang="zh-TW" dirty="0" smtClean="0"/>
              <a:t>10</a:t>
            </a:r>
            <a:r>
              <a:rPr lang="zh-TW" altLang="en-US" dirty="0" smtClean="0"/>
              <a:t>分鐘，蒐集油層，最後以減壓濃縮確保乙醇無殘留於最終樣品，如此製備四組乙醇萃取芝麻油。</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18</a:t>
            </a:fld>
            <a:endParaRPr lang="zh-TW" altLang="en-US"/>
          </a:p>
        </p:txBody>
      </p:sp>
    </p:spTree>
    <p:extLst>
      <p:ext uri="{BB962C8B-B14F-4D97-AF65-F5344CB8AC3E}">
        <p14:creationId xmlns:p14="http://schemas.microsoft.com/office/powerpoint/2010/main" val="159036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19</a:t>
            </a:fld>
            <a:endParaRPr lang="zh-TW" altLang="en-US"/>
          </a:p>
        </p:txBody>
      </p:sp>
    </p:spTree>
    <p:extLst>
      <p:ext uri="{BB962C8B-B14F-4D97-AF65-F5344CB8AC3E}">
        <p14:creationId xmlns:p14="http://schemas.microsoft.com/office/powerpoint/2010/main" val="656199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30%</a:t>
            </a:r>
            <a:r>
              <a:rPr lang="zh-TW" altLang="zh-TW" sz="1200" kern="1200" dirty="0" smtClean="0">
                <a:solidFill>
                  <a:schemeClr val="tx1"/>
                </a:solidFill>
                <a:effectLst/>
                <a:latin typeface="+mn-lt"/>
                <a:ea typeface="+mn-ea"/>
                <a:cs typeface="+mn-cs"/>
              </a:rPr>
              <a:t>乙醇萃取芝麻油擁有最高過氧化價，推測可能為芝麻本身殘留或經破碎後所生成之過氧化物殘留於油中所致；而</a:t>
            </a: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熱加工樣品雖擁有最低過氧化價但卻為硫巴比妥酸價最高者，推測</a:t>
            </a: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加工後，自氧化速度最快，因而後期氧化指標–丙二醛呈現最多。但總體來說，</a:t>
            </a:r>
            <a:r>
              <a:rPr lang="en-US" altLang="zh-TW" sz="1200" kern="1200" dirty="0" smtClean="0">
                <a:solidFill>
                  <a:schemeClr val="tx1"/>
                </a:solidFill>
                <a:effectLst/>
                <a:latin typeface="+mn-lt"/>
                <a:ea typeface="+mn-ea"/>
                <a:cs typeface="+mn-cs"/>
              </a:rPr>
              <a:t>95%</a:t>
            </a:r>
            <a:r>
              <a:rPr lang="zh-TW" altLang="zh-TW" sz="1200" kern="1200" dirty="0" smtClean="0">
                <a:solidFill>
                  <a:schemeClr val="tx1"/>
                </a:solidFill>
                <a:effectLst/>
                <a:latin typeface="+mn-lt"/>
                <a:ea typeface="+mn-ea"/>
                <a:cs typeface="+mn-cs"/>
              </a:rPr>
              <a:t>乙醇萃芝麻油取擁有最好的初榨品質，推測原因可能為乙醇萃取過程中攜帶游離脂肪酸、氫過氧化物以及丙二醛等物質，隨著後續加工離心後去除所致。</a:t>
            </a:r>
            <a:endParaRPr lang="en-US" altLang="zh-TW" dirty="0" smtClean="0"/>
          </a:p>
          <a:p>
            <a:endParaRPr lang="en-US" altLang="zh-TW" dirty="0" smtClean="0"/>
          </a:p>
          <a:p>
            <a:endParaRPr lang="en-US" altLang="zh-TW" dirty="0" smtClean="0"/>
          </a:p>
          <a:p>
            <a:r>
              <a:rPr lang="en-US" altLang="zh-TW" dirty="0" smtClean="0"/>
              <a:t>CNS </a:t>
            </a:r>
            <a:r>
              <a:rPr lang="zh-TW" altLang="en-US" dirty="0" smtClean="0"/>
              <a:t>標準</a:t>
            </a:r>
            <a:endParaRPr lang="en-US" altLang="zh-TW" dirty="0" smtClean="0"/>
          </a:p>
          <a:p>
            <a:r>
              <a:rPr lang="en-US" altLang="zh-TW" dirty="0" smtClean="0"/>
              <a:t>AV</a:t>
            </a:r>
            <a:r>
              <a:rPr lang="zh-TW" altLang="en-US" dirty="0" smtClean="0"/>
              <a:t> </a:t>
            </a:r>
            <a:r>
              <a:rPr lang="en-US" altLang="zh-TW" dirty="0" smtClean="0"/>
              <a:t>&lt;4</a:t>
            </a:r>
          </a:p>
          <a:p>
            <a:r>
              <a:rPr lang="en-US" altLang="zh-TW" dirty="0" smtClean="0"/>
              <a:t>POV&lt;15</a:t>
            </a:r>
          </a:p>
          <a:p>
            <a:endParaRPr lang="en-US" altLang="zh-TW" dirty="0" smtClean="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21</a:t>
            </a:fld>
            <a:endParaRPr lang="zh-TW" altLang="en-US"/>
          </a:p>
        </p:txBody>
      </p:sp>
    </p:spTree>
    <p:extLst>
      <p:ext uri="{BB962C8B-B14F-4D97-AF65-F5344CB8AC3E}">
        <p14:creationId xmlns:p14="http://schemas.microsoft.com/office/powerpoint/2010/main" val="81656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可知</a:t>
            </a: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熱加工樣品為八組樣品中最高含量者，約有</a:t>
            </a:r>
            <a:r>
              <a:rPr lang="en-US" altLang="zh-TW" sz="1200" kern="1200" dirty="0" smtClean="0">
                <a:solidFill>
                  <a:schemeClr val="tx1"/>
                </a:solidFill>
                <a:effectLst/>
                <a:latin typeface="+mn-lt"/>
                <a:ea typeface="+mn-ea"/>
                <a:cs typeface="+mn-cs"/>
              </a:rPr>
              <a:t>1.8 mg/g</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22</a:t>
            </a:fld>
            <a:endParaRPr lang="zh-TW" altLang="en-US"/>
          </a:p>
        </p:txBody>
      </p:sp>
    </p:spTree>
    <p:extLst>
      <p:ext uri="{BB962C8B-B14F-4D97-AF65-F5344CB8AC3E}">
        <p14:creationId xmlns:p14="http://schemas.microsoft.com/office/powerpoint/2010/main" val="171242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類黃酮含量分析以楜皮素（</a:t>
            </a:r>
            <a:r>
              <a:rPr lang="en-US" altLang="zh-TW" sz="1200" kern="1200" dirty="0" err="1" smtClean="0">
                <a:solidFill>
                  <a:schemeClr val="tx1"/>
                </a:solidFill>
                <a:effectLst/>
                <a:latin typeface="+mn-lt"/>
                <a:ea typeface="+mn-ea"/>
                <a:cs typeface="+mn-cs"/>
              </a:rPr>
              <a:t>quercetin</a:t>
            </a:r>
            <a:r>
              <a:rPr lang="zh-TW" altLang="zh-TW" sz="1200" kern="1200" dirty="0" smtClean="0">
                <a:solidFill>
                  <a:schemeClr val="tx1"/>
                </a:solidFill>
                <a:effectLst/>
                <a:latin typeface="+mn-lt"/>
                <a:ea typeface="+mn-ea"/>
                <a:cs typeface="+mn-cs"/>
              </a:rPr>
              <a:t>）製作標準曲線，由圖</a:t>
            </a:r>
            <a:r>
              <a:rPr lang="en-US" altLang="zh-TW" sz="1200" kern="1200" dirty="0" smtClean="0">
                <a:solidFill>
                  <a:schemeClr val="tx1"/>
                </a:solidFill>
                <a:effectLst/>
                <a:latin typeface="+mn-lt"/>
                <a:ea typeface="+mn-ea"/>
                <a:cs typeface="+mn-cs"/>
              </a:rPr>
              <a:t> 13</a:t>
            </a:r>
            <a:r>
              <a:rPr lang="zh-TW" altLang="zh-TW" sz="1200" kern="1200" dirty="0" smtClean="0">
                <a:solidFill>
                  <a:schemeClr val="tx1"/>
                </a:solidFill>
                <a:effectLst/>
                <a:latin typeface="+mn-lt"/>
                <a:ea typeface="+mn-ea"/>
                <a:cs typeface="+mn-cs"/>
              </a:rPr>
              <a:t>可知</a:t>
            </a: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熱加工樣品為八組樣品中最高含量者，約有</a:t>
            </a:r>
            <a:r>
              <a:rPr lang="en-US" altLang="zh-TW" sz="1200" kern="1200" dirty="0" smtClean="0">
                <a:solidFill>
                  <a:schemeClr val="tx1"/>
                </a:solidFill>
                <a:effectLst/>
                <a:latin typeface="+mn-lt"/>
                <a:ea typeface="+mn-ea"/>
                <a:cs typeface="+mn-cs"/>
              </a:rPr>
              <a:t>0.38 mg/g</a:t>
            </a:r>
            <a:r>
              <a:rPr lang="zh-TW" altLang="zh-TW" sz="1200" kern="1200" dirty="0" smtClean="0">
                <a:solidFill>
                  <a:schemeClr val="tx1"/>
                </a:solidFill>
                <a:effectLst/>
                <a:latin typeface="+mn-lt"/>
                <a:ea typeface="+mn-ea"/>
                <a:cs typeface="+mn-cs"/>
              </a:rPr>
              <a:t>。隨著炒焙溫度提高，總類黃酮含量隨之上升；而使用愈高濃度乙醇濃度萃取芝麻油，易使總類黃酮流失</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23</a:t>
            </a:fld>
            <a:endParaRPr lang="zh-TW" altLang="en-US"/>
          </a:p>
        </p:txBody>
      </p:sp>
    </p:spTree>
    <p:extLst>
      <p:ext uri="{BB962C8B-B14F-4D97-AF65-F5344CB8AC3E}">
        <p14:creationId xmlns:p14="http://schemas.microsoft.com/office/powerpoint/2010/main" val="2383571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熱加工樣品為八組樣品中最高含量者，約有</a:t>
            </a:r>
            <a:r>
              <a:rPr lang="en-US" altLang="zh-TW" sz="1200" kern="1200" dirty="0" smtClean="0">
                <a:solidFill>
                  <a:schemeClr val="tx1"/>
                </a:solidFill>
                <a:effectLst/>
                <a:latin typeface="+mn-lt"/>
                <a:ea typeface="+mn-ea"/>
                <a:cs typeface="+mn-cs"/>
              </a:rPr>
              <a:t>92%</a:t>
            </a:r>
            <a:r>
              <a:rPr lang="zh-TW" altLang="zh-TW" sz="1200" kern="1200" dirty="0" smtClean="0">
                <a:solidFill>
                  <a:schemeClr val="tx1"/>
                </a:solidFill>
                <a:effectLst/>
                <a:latin typeface="+mn-lt"/>
                <a:ea typeface="+mn-ea"/>
                <a:cs typeface="+mn-cs"/>
              </a:rPr>
              <a:t>。熱加工樣品隨著炒焙溫度升高，清除率也隨著提高；乙醇萃取的樣品隨著乙醇濃度升高，清除率反而下降。推測高濃度乙醇萃取易攜帶芝麻中的抗氧化物質，經離心後遭到去除反而於在樣品油中保留不多所致</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24</a:t>
            </a:fld>
            <a:endParaRPr lang="zh-TW" altLang="en-US"/>
          </a:p>
        </p:txBody>
      </p:sp>
    </p:spTree>
    <p:extLst>
      <p:ext uri="{BB962C8B-B14F-4D97-AF65-F5344CB8AC3E}">
        <p14:creationId xmlns:p14="http://schemas.microsoft.com/office/powerpoint/2010/main" val="251349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TEAC</a:t>
            </a:r>
            <a:r>
              <a:rPr lang="zh-TW" altLang="zh-TW" sz="1200" kern="1200" dirty="0" smtClean="0">
                <a:solidFill>
                  <a:schemeClr val="tx1"/>
                </a:solidFill>
                <a:effectLst/>
                <a:latin typeface="+mn-lt"/>
                <a:ea typeface="+mn-ea"/>
                <a:cs typeface="+mn-cs"/>
              </a:rPr>
              <a:t>總抗氧化力測定以</a:t>
            </a:r>
            <a:r>
              <a:rPr lang="en-US" altLang="zh-TW" sz="1200" kern="1200" dirty="0" err="1" smtClean="0">
                <a:solidFill>
                  <a:schemeClr val="tx1"/>
                </a:solidFill>
                <a:effectLst/>
                <a:latin typeface="+mn-lt"/>
                <a:ea typeface="+mn-ea"/>
                <a:cs typeface="+mn-cs"/>
              </a:rPr>
              <a:t>trolox</a:t>
            </a:r>
            <a:r>
              <a:rPr lang="zh-TW" altLang="zh-TW" sz="1200" kern="1200" dirty="0" smtClean="0">
                <a:solidFill>
                  <a:schemeClr val="tx1"/>
                </a:solidFill>
                <a:effectLst/>
                <a:latin typeface="+mn-lt"/>
                <a:ea typeface="+mn-ea"/>
                <a:cs typeface="+mn-cs"/>
              </a:rPr>
              <a:t>製作標準曲線之迴歸方程式。由圖</a:t>
            </a:r>
            <a:r>
              <a:rPr lang="en-US" altLang="zh-TW" sz="1200" kern="1200" dirty="0" smtClean="0">
                <a:solidFill>
                  <a:schemeClr val="tx1"/>
                </a:solidFill>
                <a:effectLst/>
                <a:latin typeface="+mn-lt"/>
                <a:ea typeface="+mn-ea"/>
                <a:cs typeface="+mn-cs"/>
              </a:rPr>
              <a:t> 16</a:t>
            </a:r>
            <a:r>
              <a:rPr lang="zh-TW" altLang="zh-TW" sz="1200" kern="1200" dirty="0" smtClean="0">
                <a:solidFill>
                  <a:schemeClr val="tx1"/>
                </a:solidFill>
                <a:effectLst/>
                <a:latin typeface="+mn-lt"/>
                <a:ea typeface="+mn-ea"/>
                <a:cs typeface="+mn-cs"/>
              </a:rPr>
              <a:t>可知</a:t>
            </a: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熱加工樣品為八組樣品中最高含量者，約有</a:t>
            </a:r>
            <a:r>
              <a:rPr lang="en-US" altLang="zh-TW" sz="1200" kern="1200" dirty="0" smtClean="0">
                <a:solidFill>
                  <a:schemeClr val="tx1"/>
                </a:solidFill>
                <a:effectLst/>
                <a:latin typeface="+mn-lt"/>
                <a:ea typeface="+mn-ea"/>
                <a:cs typeface="+mn-cs"/>
              </a:rPr>
              <a:t>75%</a:t>
            </a:r>
            <a:r>
              <a:rPr lang="zh-TW" altLang="zh-TW" sz="1200" kern="1200" dirty="0" smtClean="0">
                <a:solidFill>
                  <a:schemeClr val="tx1"/>
                </a:solidFill>
                <a:effectLst/>
                <a:latin typeface="+mn-lt"/>
                <a:ea typeface="+mn-ea"/>
                <a:cs typeface="+mn-cs"/>
              </a:rPr>
              <a:t>。熱加工樣品隨著炒焙溫度升高，清除率也隨著提高；乙醇萃取的樣品隨著乙醇濃度升高，清除率反而下降。</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25</a:t>
            </a:fld>
            <a:endParaRPr lang="zh-TW" altLang="en-US"/>
          </a:p>
        </p:txBody>
      </p:sp>
    </p:spTree>
    <p:extLst>
      <p:ext uri="{BB962C8B-B14F-4D97-AF65-F5344CB8AC3E}">
        <p14:creationId xmlns:p14="http://schemas.microsoft.com/office/powerpoint/2010/main" val="317937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為八組樣品中最高含量者</a:t>
            </a:r>
            <a:r>
              <a:rPr lang="zh-TW" altLang="en-US" sz="1200" kern="1200" dirty="0" smtClean="0">
                <a:solidFill>
                  <a:schemeClr val="tx1"/>
                </a:solidFill>
                <a:effectLst/>
                <a:latin typeface="+mn-lt"/>
                <a:ea typeface="+mn-ea"/>
                <a:cs typeface="+mn-cs"/>
              </a:rPr>
              <a:t> 約有</a:t>
            </a:r>
            <a:r>
              <a:rPr lang="en-US" altLang="zh-TW" sz="1200" kern="1200" dirty="0" smtClean="0">
                <a:solidFill>
                  <a:schemeClr val="tx1"/>
                </a:solidFill>
                <a:effectLst/>
                <a:latin typeface="+mn-lt"/>
                <a:ea typeface="+mn-ea"/>
                <a:cs typeface="+mn-cs"/>
              </a:rPr>
              <a:t>2.50</a:t>
            </a:r>
            <a:r>
              <a:rPr lang="zh-TW" altLang="zh-TW" sz="1200" kern="1200" dirty="0" smtClean="0">
                <a:solidFill>
                  <a:schemeClr val="tx1"/>
                </a:solidFill>
                <a:effectLst/>
                <a:latin typeface="+mn-lt"/>
                <a:ea typeface="+mn-ea"/>
                <a:cs typeface="+mn-cs"/>
              </a:rPr>
              <a:t>。乙醇萃取樣品隨著乙醇濃度升高，清除率上升，此現象與前述抗氧化能力並不一致，推測可能</a:t>
            </a:r>
            <a:r>
              <a:rPr lang="en-US" altLang="zh-TW" sz="1200" kern="1200" dirty="0" smtClean="0">
                <a:solidFill>
                  <a:schemeClr val="tx1"/>
                </a:solidFill>
                <a:effectLst/>
                <a:latin typeface="+mn-lt"/>
                <a:ea typeface="+mn-ea"/>
                <a:cs typeface="+mn-cs"/>
              </a:rPr>
              <a:t>30%</a:t>
            </a:r>
            <a:r>
              <a:rPr lang="zh-TW" altLang="zh-TW" sz="1200" kern="1200" dirty="0" smtClean="0">
                <a:solidFill>
                  <a:schemeClr val="tx1"/>
                </a:solidFill>
                <a:effectLst/>
                <a:latin typeface="+mn-lt"/>
                <a:ea typeface="+mn-ea"/>
                <a:cs typeface="+mn-cs"/>
              </a:rPr>
              <a:t>以及</a:t>
            </a:r>
            <a:r>
              <a:rPr lang="en-US" altLang="zh-TW" sz="1200" kern="1200" dirty="0" smtClean="0">
                <a:solidFill>
                  <a:schemeClr val="tx1"/>
                </a:solidFill>
                <a:effectLst/>
                <a:latin typeface="+mn-lt"/>
                <a:ea typeface="+mn-ea"/>
                <a:cs typeface="+mn-cs"/>
              </a:rPr>
              <a:t>50%</a:t>
            </a:r>
            <a:r>
              <a:rPr lang="zh-TW" altLang="zh-TW" sz="1200" kern="1200" dirty="0" smtClean="0">
                <a:solidFill>
                  <a:schemeClr val="tx1"/>
                </a:solidFill>
                <a:effectLst/>
                <a:latin typeface="+mn-lt"/>
                <a:ea typeface="+mn-ea"/>
                <a:cs typeface="+mn-cs"/>
              </a:rPr>
              <a:t>乙醇萃取樣品中含有比較多的過氧化物質，參與了氧化還原反應，消耗了抗氧化物質的還原。</a:t>
            </a:r>
          </a:p>
          <a:p>
            <a:endParaRPr lang="en-US" altLang="zh-TW" dirty="0" smtClean="0"/>
          </a:p>
          <a:p>
            <a:endParaRPr lang="en-US" altLang="zh-TW" dirty="0" smtClean="0"/>
          </a:p>
          <a:p>
            <a:r>
              <a:rPr lang="zh-TW" altLang="en-US" dirty="0" smtClean="0"/>
              <a:t>跟</a:t>
            </a:r>
            <a:r>
              <a:rPr lang="en-US" altLang="zh-TW" dirty="0" smtClean="0"/>
              <a:t>ROOH  </a:t>
            </a:r>
            <a:r>
              <a:rPr lang="zh-TW" altLang="en-US" dirty="0" smtClean="0"/>
              <a:t>相關</a:t>
            </a:r>
            <a:endParaRPr lang="en-US" altLang="zh-TW" dirty="0" smtClean="0"/>
          </a:p>
          <a:p>
            <a:r>
              <a:rPr lang="zh-TW" altLang="en-US" sz="1200" b="0" i="0" kern="1200" dirty="0" smtClean="0">
                <a:solidFill>
                  <a:schemeClr val="tx1"/>
                </a:solidFill>
                <a:effectLst/>
                <a:latin typeface="+mn-lt"/>
                <a:ea typeface="+mn-ea"/>
                <a:cs typeface="+mn-cs"/>
              </a:rPr>
              <a:t>氫過氧化物</a:t>
            </a:r>
            <a:r>
              <a:rPr lang="en-US" altLang="zh-TW" sz="1200" b="0" i="0" kern="1200" dirty="0" smtClean="0">
                <a:solidFill>
                  <a:schemeClr val="tx1"/>
                </a:solidFill>
                <a:effectLst/>
                <a:latin typeface="+mn-lt"/>
                <a:ea typeface="+mn-ea"/>
                <a:cs typeface="+mn-cs"/>
              </a:rPr>
              <a:t>(ROOH)</a:t>
            </a:r>
          </a:p>
          <a:p>
            <a:endParaRPr lang="en-US" altLang="zh-TW" sz="1200" b="0" i="0" kern="1200" dirty="0" smtClean="0">
              <a:solidFill>
                <a:schemeClr val="tx1"/>
              </a:solidFill>
              <a:effectLst/>
              <a:latin typeface="+mn-lt"/>
              <a:ea typeface="+mn-ea"/>
              <a:cs typeface="+mn-cs"/>
            </a:endParaRPr>
          </a:p>
          <a:p>
            <a:r>
              <a:rPr lang="zh-TW" altLang="zh-TW" sz="1200" b="0" i="0" kern="1200" dirty="0" smtClean="0">
                <a:solidFill>
                  <a:schemeClr val="tx1"/>
                </a:solidFill>
                <a:effectLst/>
                <a:latin typeface="+mn-lt"/>
                <a:ea typeface="+mn-ea"/>
                <a:cs typeface="+mn-cs"/>
              </a:rPr>
              <a:t>還原力的其原理即試樣將赤血鹽﹙K</a:t>
            </a:r>
            <a:r>
              <a:rPr lang="zh-TW" altLang="zh-TW" sz="1200" b="0" i="0" kern="1200" baseline="-25000" dirty="0" smtClean="0">
                <a:solidFill>
                  <a:schemeClr val="tx1"/>
                </a:solidFill>
                <a:effectLst/>
                <a:latin typeface="+mn-lt"/>
                <a:ea typeface="+mn-ea"/>
                <a:cs typeface="+mn-cs"/>
              </a:rPr>
              <a:t>3</a:t>
            </a:r>
            <a:r>
              <a:rPr lang="zh-TW" altLang="zh-TW" sz="1200" b="0" i="0" kern="1200" dirty="0" smtClean="0">
                <a:solidFill>
                  <a:schemeClr val="tx1"/>
                </a:solidFill>
                <a:effectLst/>
                <a:latin typeface="+mn-lt"/>
                <a:ea typeface="+mn-ea"/>
                <a:cs typeface="+mn-cs"/>
              </a:rPr>
              <a:t>Fe (CN)</a:t>
            </a:r>
            <a:r>
              <a:rPr lang="zh-TW" altLang="zh-TW" sz="1200" b="0" i="0" kern="1200" baseline="-25000" dirty="0" smtClean="0">
                <a:solidFill>
                  <a:schemeClr val="tx1"/>
                </a:solidFill>
                <a:effectLst/>
                <a:latin typeface="+mn-lt"/>
                <a:ea typeface="+mn-ea"/>
                <a:cs typeface="+mn-cs"/>
              </a:rPr>
              <a:t>6</a:t>
            </a:r>
            <a:r>
              <a:rPr lang="zh-TW" altLang="zh-TW" sz="1200" b="0" i="0" kern="1200" dirty="0" smtClean="0">
                <a:solidFill>
                  <a:schemeClr val="tx1"/>
                </a:solidFill>
                <a:effectLst/>
                <a:latin typeface="+mn-lt"/>
                <a:ea typeface="+mn-ea"/>
                <a:cs typeface="+mn-cs"/>
              </a:rPr>
              <a:t>﹚還原成黃血鹽﹙K</a:t>
            </a:r>
            <a:r>
              <a:rPr lang="zh-TW" altLang="zh-TW" sz="1200" b="0" i="0" kern="1200" baseline="-25000" dirty="0" smtClean="0">
                <a:solidFill>
                  <a:schemeClr val="tx1"/>
                </a:solidFill>
                <a:effectLst/>
                <a:latin typeface="+mn-lt"/>
                <a:ea typeface="+mn-ea"/>
                <a:cs typeface="+mn-cs"/>
              </a:rPr>
              <a:t>4</a:t>
            </a:r>
            <a:r>
              <a:rPr lang="zh-TW" altLang="zh-TW" sz="1200" b="0" i="0" kern="1200" dirty="0" smtClean="0">
                <a:solidFill>
                  <a:schemeClr val="tx1"/>
                </a:solidFill>
                <a:effectLst/>
                <a:latin typeface="+mn-lt"/>
                <a:ea typeface="+mn-ea"/>
                <a:cs typeface="+mn-cs"/>
              </a:rPr>
              <a:t>Fe (CN)</a:t>
            </a:r>
            <a:r>
              <a:rPr lang="zh-TW" altLang="zh-TW" sz="1200" b="0" i="0" kern="1200" baseline="-25000" dirty="0" smtClean="0">
                <a:solidFill>
                  <a:schemeClr val="tx1"/>
                </a:solidFill>
                <a:effectLst/>
                <a:latin typeface="+mn-lt"/>
                <a:ea typeface="+mn-ea"/>
                <a:cs typeface="+mn-cs"/>
              </a:rPr>
              <a:t>6</a:t>
            </a:r>
            <a:r>
              <a:rPr lang="zh-TW" altLang="zh-TW" sz="1200" b="0" i="0" kern="1200" dirty="0" smtClean="0">
                <a:solidFill>
                  <a:schemeClr val="tx1"/>
                </a:solidFill>
                <a:effectLst/>
                <a:latin typeface="+mn-lt"/>
                <a:ea typeface="+mn-ea"/>
                <a:cs typeface="+mn-cs"/>
              </a:rPr>
              <a:t>﹚，黃血鹽再與Fe</a:t>
            </a:r>
            <a:r>
              <a:rPr lang="zh-TW" altLang="zh-TW" sz="1200" b="0" i="0" kern="1200" baseline="30000" dirty="0" smtClean="0">
                <a:solidFill>
                  <a:schemeClr val="tx1"/>
                </a:solidFill>
                <a:effectLst/>
                <a:latin typeface="+mn-lt"/>
                <a:ea typeface="+mn-ea"/>
                <a:cs typeface="+mn-cs"/>
              </a:rPr>
              <a:t>3+</a:t>
            </a:r>
            <a:r>
              <a:rPr lang="zh-TW" altLang="zh-TW" sz="1200" b="0" i="0" kern="1200" dirty="0" smtClean="0">
                <a:solidFill>
                  <a:schemeClr val="tx1"/>
                </a:solidFill>
                <a:effectLst/>
                <a:latin typeface="+mn-lt"/>
                <a:ea typeface="+mn-ea"/>
                <a:cs typeface="+mn-cs"/>
              </a:rPr>
              <a:t>作用，生成普魯士藍，在700 nm波長測定吸光值，以檢測普魯士藍之生成量，作為試樣的還原力，吸光值愈高，表示試樣還原力愈強。</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zh-TW" altLang="en-US" dirty="0" smtClean="0"/>
              <a:t>利用試驗樣品中的還原物質將赤血鹽</a:t>
            </a:r>
            <a:r>
              <a:rPr lang="en-US" altLang="zh-TW" dirty="0" smtClean="0"/>
              <a:t>K3[Fe(CN)6]</a:t>
            </a:r>
            <a:r>
              <a:rPr lang="zh-TW" altLang="en-US" dirty="0" smtClean="0"/>
              <a:t>還原成黃血鹽</a:t>
            </a:r>
          </a:p>
          <a:p>
            <a:r>
              <a:rPr lang="en-US" altLang="zh-TW" dirty="0" smtClean="0"/>
              <a:t>K4[Fe(CN)6]</a:t>
            </a:r>
            <a:r>
              <a:rPr lang="zh-TW" altLang="en-US" dirty="0" smtClean="0"/>
              <a:t>，而 </a:t>
            </a:r>
            <a:r>
              <a:rPr lang="en-US" altLang="zh-TW" dirty="0" smtClean="0"/>
              <a:t>3 </a:t>
            </a:r>
            <a:r>
              <a:rPr lang="zh-TW" altLang="en-US" dirty="0" smtClean="0"/>
              <a:t>分子的</a:t>
            </a:r>
            <a:r>
              <a:rPr lang="en-US" altLang="zh-TW" dirty="0" smtClean="0"/>
              <a:t>K4[Fe(CN)6]</a:t>
            </a:r>
            <a:r>
              <a:rPr lang="zh-TW" altLang="en-US" dirty="0" smtClean="0"/>
              <a:t>和 </a:t>
            </a:r>
            <a:r>
              <a:rPr lang="en-US" altLang="zh-TW" dirty="0" smtClean="0"/>
              <a:t>4 </a:t>
            </a:r>
            <a:r>
              <a:rPr lang="zh-TW" altLang="en-US" dirty="0" smtClean="0"/>
              <a:t>分子</a:t>
            </a:r>
            <a:r>
              <a:rPr lang="en-US" altLang="zh-TW" dirty="0" smtClean="0"/>
              <a:t>FeCl3</a:t>
            </a:r>
            <a:r>
              <a:rPr lang="zh-TW" altLang="en-US" dirty="0" smtClean="0"/>
              <a:t>形成普魯士藍</a:t>
            </a:r>
          </a:p>
          <a:p>
            <a:r>
              <a:rPr lang="en-US" altLang="zh-TW" dirty="0" smtClean="0"/>
              <a:t>Fe4[Fe(CN)6]3</a:t>
            </a:r>
            <a:r>
              <a:rPr lang="zh-TW" altLang="en-US" dirty="0" smtClean="0"/>
              <a:t>，此物質為一深藍色複合物，於吸光值 </a:t>
            </a:r>
            <a:r>
              <a:rPr lang="en-US" altLang="zh-TW" dirty="0" smtClean="0"/>
              <a:t>700 nm</a:t>
            </a:r>
            <a:r>
              <a:rPr lang="zh-TW" altLang="en-US" dirty="0" smtClean="0"/>
              <a:t>具有吸光，</a:t>
            </a:r>
          </a:p>
          <a:p>
            <a:r>
              <a:rPr lang="zh-TW" altLang="en-US" dirty="0" smtClean="0"/>
              <a:t>當吸光值越高表示樣品中所含之還原物質越多，還原力越強。</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26</a:t>
            </a:fld>
            <a:endParaRPr lang="zh-TW" altLang="en-US"/>
          </a:p>
        </p:txBody>
      </p:sp>
    </p:spTree>
    <p:extLst>
      <p:ext uri="{BB962C8B-B14F-4D97-AF65-F5344CB8AC3E}">
        <p14:creationId xmlns:p14="http://schemas.microsoft.com/office/powerpoint/2010/main" val="3950234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120℃</a:t>
            </a:r>
            <a:r>
              <a:rPr lang="zh-TW" altLang="zh-TW" sz="1200" kern="1200" dirty="0" smtClean="0">
                <a:solidFill>
                  <a:schemeClr val="tx1"/>
                </a:solidFill>
                <a:effectLst/>
                <a:latin typeface="+mn-lt"/>
                <a:ea typeface="+mn-ea"/>
                <a:cs typeface="+mn-cs"/>
              </a:rPr>
              <a:t>為八組樣品中最高含量者，約為</a:t>
            </a:r>
            <a:r>
              <a:rPr lang="en-US" altLang="zh-TW" sz="1200" kern="1200" dirty="0" smtClean="0">
                <a:solidFill>
                  <a:schemeClr val="tx1"/>
                </a:solidFill>
                <a:effectLst/>
                <a:latin typeface="+mn-lt"/>
                <a:ea typeface="+mn-ea"/>
                <a:cs typeface="+mn-cs"/>
              </a:rPr>
              <a:t>40%</a:t>
            </a:r>
            <a:r>
              <a:rPr lang="zh-TW" altLang="zh-TW" sz="1200" kern="1200" dirty="0" smtClean="0">
                <a:solidFill>
                  <a:schemeClr val="tx1"/>
                </a:solidFill>
                <a:effectLst/>
                <a:latin typeface="+mn-lt"/>
                <a:ea typeface="+mn-ea"/>
                <a:cs typeface="+mn-cs"/>
              </a:rPr>
              <a:t>，推測清除螯合亞鐵離子的能力與樣品中木酚素含量呈正相關；熱加工樣品隨著炒焙溫度升高，螯合能力下降；乙醇萃取的樣品隨著乙醇濃度升高，螯合能力亦下降；而下降幅度，</a:t>
            </a:r>
            <a:r>
              <a:rPr lang="en-US" altLang="zh-TW" sz="1200" kern="1200" dirty="0" smtClean="0">
                <a:solidFill>
                  <a:schemeClr val="tx1"/>
                </a:solidFill>
                <a:effectLst/>
                <a:latin typeface="+mn-lt"/>
                <a:ea typeface="+mn-ea"/>
                <a:cs typeface="+mn-cs"/>
              </a:rPr>
              <a:t>150℃</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180℃</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相較於</a:t>
            </a:r>
            <a:r>
              <a:rPr lang="en-US" altLang="zh-TW" sz="1200" kern="1200" dirty="0" smtClean="0">
                <a:solidFill>
                  <a:schemeClr val="tx1"/>
                </a:solidFill>
                <a:effectLst/>
                <a:latin typeface="+mn-lt"/>
                <a:ea typeface="+mn-ea"/>
                <a:cs typeface="+mn-cs"/>
              </a:rPr>
              <a:t>120℃</a:t>
            </a:r>
            <a:r>
              <a:rPr lang="zh-TW" altLang="zh-TW" sz="1200" kern="1200" dirty="0" smtClean="0">
                <a:solidFill>
                  <a:schemeClr val="tx1"/>
                </a:solidFill>
                <a:effectLst/>
                <a:latin typeface="+mn-lt"/>
                <a:ea typeface="+mn-ea"/>
                <a:cs typeface="+mn-cs"/>
              </a:rPr>
              <a:t>熱加工樣品無顯著差異；</a:t>
            </a:r>
            <a:r>
              <a:rPr lang="en-US" altLang="zh-TW" sz="1200" kern="1200" dirty="0" smtClean="0">
                <a:solidFill>
                  <a:schemeClr val="tx1"/>
                </a:solidFill>
                <a:effectLst/>
                <a:latin typeface="+mn-lt"/>
                <a:ea typeface="+mn-ea"/>
                <a:cs typeface="+mn-cs"/>
              </a:rPr>
              <a:t>50%</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75%</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95%</a:t>
            </a:r>
            <a:r>
              <a:rPr lang="zh-TW" altLang="zh-TW" sz="1200" kern="1200" dirty="0" smtClean="0">
                <a:solidFill>
                  <a:schemeClr val="tx1"/>
                </a:solidFill>
                <a:effectLst/>
                <a:latin typeface="+mn-lt"/>
                <a:ea typeface="+mn-ea"/>
                <a:cs typeface="+mn-cs"/>
              </a:rPr>
              <a:t>相較於</a:t>
            </a:r>
            <a:r>
              <a:rPr lang="en-US" altLang="zh-TW" sz="1200" kern="1200" dirty="0" smtClean="0">
                <a:solidFill>
                  <a:schemeClr val="tx1"/>
                </a:solidFill>
                <a:effectLst/>
                <a:latin typeface="+mn-lt"/>
                <a:ea typeface="+mn-ea"/>
                <a:cs typeface="+mn-cs"/>
              </a:rPr>
              <a:t>30%</a:t>
            </a:r>
            <a:r>
              <a:rPr lang="zh-TW" altLang="zh-TW" sz="1200" kern="1200" dirty="0" smtClean="0">
                <a:solidFill>
                  <a:schemeClr val="tx1"/>
                </a:solidFill>
                <a:effectLst/>
                <a:latin typeface="+mn-lt"/>
                <a:ea typeface="+mn-ea"/>
                <a:cs typeface="+mn-cs"/>
              </a:rPr>
              <a:t>乙醇萃取樣品亦無顯著差異。</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27</a:t>
            </a:fld>
            <a:endParaRPr lang="zh-TW" altLang="en-US"/>
          </a:p>
        </p:txBody>
      </p:sp>
    </p:spTree>
    <p:extLst>
      <p:ext uri="{BB962C8B-B14F-4D97-AF65-F5344CB8AC3E}">
        <p14:creationId xmlns:p14="http://schemas.microsoft.com/office/powerpoint/2010/main" val="62245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0"/>
            <a:r>
              <a:rPr lang="en-US" altLang="zh-TW" sz="1200" kern="1200" dirty="0" smtClean="0">
                <a:solidFill>
                  <a:schemeClr val="tx1"/>
                </a:solidFill>
                <a:effectLst/>
                <a:latin typeface="+mn-lt"/>
                <a:ea typeface="+mn-ea"/>
                <a:cs typeface="+mn-cs"/>
              </a:rPr>
              <a:t>Ther</a:t>
            </a:r>
            <a:r>
              <a:rPr lang="en-US" altLang="zh-TW" sz="1200" kern="1200" baseline="0" dirty="0" smtClean="0">
                <a:solidFill>
                  <a:schemeClr val="tx1"/>
                </a:solidFill>
                <a:effectLst/>
                <a:latin typeface="+mn-lt"/>
                <a:ea typeface="+mn-ea"/>
                <a:cs typeface="+mn-cs"/>
              </a:rPr>
              <a:t>e are many benefit in sesame ,such as high protein  and  healthy skin </a:t>
            </a:r>
          </a:p>
          <a:p>
            <a:pPr lvl="0"/>
            <a:r>
              <a:rPr lang="en-US" altLang="zh-TW" sz="1200" kern="1200" baseline="0" dirty="0" smtClean="0">
                <a:solidFill>
                  <a:schemeClr val="tx1"/>
                </a:solidFill>
                <a:effectLst/>
                <a:latin typeface="+mn-lt"/>
                <a:ea typeface="+mn-ea"/>
                <a:cs typeface="+mn-cs"/>
              </a:rPr>
              <a:t>Most Taiwan people  intake sesame by oil form.</a:t>
            </a:r>
            <a:endParaRPr lang="en-US" altLang="zh-TW" sz="1200" kern="1200" dirty="0" smtClean="0">
              <a:solidFill>
                <a:schemeClr val="tx1"/>
              </a:solidFill>
              <a:effectLst/>
              <a:latin typeface="+mn-lt"/>
              <a:ea typeface="+mn-ea"/>
              <a:cs typeface="+mn-cs"/>
            </a:endParaRPr>
          </a:p>
          <a:p>
            <a:pPr lvl="0"/>
            <a:r>
              <a:rPr lang="zh-TW" altLang="zh-TW" sz="1200" kern="1200" dirty="0" smtClean="0">
                <a:solidFill>
                  <a:schemeClr val="tx1"/>
                </a:solidFill>
                <a:effectLst/>
                <a:latin typeface="+mn-lt"/>
                <a:ea typeface="+mn-ea"/>
                <a:cs typeface="+mn-cs"/>
              </a:rPr>
              <a:t>焙烤是用於生產芝麻油的基本操作，目的在於促進風味以及生成理想的褐色。</a:t>
            </a:r>
          </a:p>
          <a:p>
            <a:pPr lvl="0"/>
            <a:r>
              <a:rPr lang="zh-TW" altLang="zh-TW" sz="1200" kern="1200" dirty="0" smtClean="0">
                <a:solidFill>
                  <a:schemeClr val="tx1"/>
                </a:solidFill>
                <a:effectLst/>
                <a:latin typeface="+mn-lt"/>
                <a:ea typeface="+mn-ea"/>
                <a:cs typeface="+mn-cs"/>
              </a:rPr>
              <a:t>研究報導顯示建議最佳的條件為</a:t>
            </a:r>
            <a:r>
              <a:rPr lang="en-US" altLang="zh-TW" sz="1200" kern="1200" dirty="0" smtClean="0">
                <a:solidFill>
                  <a:schemeClr val="tx1"/>
                </a:solidFill>
                <a:effectLst/>
                <a:latin typeface="+mn-lt"/>
                <a:ea typeface="+mn-ea"/>
                <a:cs typeface="+mn-cs"/>
              </a:rPr>
              <a:t>110–150 °C ,</a:t>
            </a:r>
            <a:r>
              <a:rPr lang="zh-TW" altLang="zh-TW" sz="1200" kern="1200" dirty="0" smtClean="0">
                <a:solidFill>
                  <a:schemeClr val="tx1"/>
                </a:solidFill>
                <a:effectLst/>
                <a:latin typeface="+mn-lt"/>
                <a:ea typeface="+mn-ea"/>
                <a:cs typeface="+mn-cs"/>
              </a:rPr>
              <a:t>焙烤</a:t>
            </a:r>
            <a:r>
              <a:rPr lang="en-US" altLang="zh-TW" sz="1200" kern="1200" dirty="0" smtClean="0">
                <a:solidFill>
                  <a:schemeClr val="tx1"/>
                </a:solidFill>
                <a:effectLst/>
                <a:latin typeface="+mn-lt"/>
                <a:ea typeface="+mn-ea"/>
                <a:cs typeface="+mn-cs"/>
              </a:rPr>
              <a:t>40–60 min </a:t>
            </a:r>
            <a:endParaRPr lang="zh-TW" altLang="zh-TW" sz="1200"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4</a:t>
            </a:fld>
            <a:endParaRPr lang="zh-TW" altLang="en-US"/>
          </a:p>
        </p:txBody>
      </p:sp>
    </p:spTree>
    <p:extLst>
      <p:ext uri="{BB962C8B-B14F-4D97-AF65-F5344CB8AC3E}">
        <p14:creationId xmlns:p14="http://schemas.microsoft.com/office/powerpoint/2010/main" val="2196362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120℃</a:t>
            </a:r>
            <a:r>
              <a:rPr lang="zh-TW" altLang="zh-TW" sz="1200" kern="1200" dirty="0" smtClean="0">
                <a:solidFill>
                  <a:schemeClr val="tx1"/>
                </a:solidFill>
                <a:effectLst/>
                <a:latin typeface="+mn-lt"/>
                <a:ea typeface="+mn-ea"/>
                <a:cs typeface="+mn-cs"/>
              </a:rPr>
              <a:t>熱加工樣品為八組樣品中，</a:t>
            </a:r>
            <a:r>
              <a:rPr lang="en-US" altLang="zh-TW" sz="1200" kern="1200" dirty="0" err="1" smtClean="0">
                <a:solidFill>
                  <a:schemeClr val="tx1"/>
                </a:solidFill>
                <a:effectLst/>
                <a:latin typeface="+mn-lt"/>
                <a:ea typeface="+mn-ea"/>
                <a:cs typeface="+mn-cs"/>
              </a:rPr>
              <a:t>sesamin</a:t>
            </a:r>
            <a:r>
              <a:rPr lang="zh-TW" altLang="zh-TW" sz="1200" kern="1200" dirty="0" smtClean="0">
                <a:solidFill>
                  <a:schemeClr val="tx1"/>
                </a:solidFill>
                <a:effectLst/>
                <a:latin typeface="+mn-lt"/>
                <a:ea typeface="+mn-ea"/>
                <a:cs typeface="+mn-cs"/>
              </a:rPr>
              <a:t>含量最高者；</a:t>
            </a:r>
            <a:r>
              <a:rPr lang="en-US" altLang="zh-TW" sz="1200" kern="1200" dirty="0" smtClean="0">
                <a:solidFill>
                  <a:schemeClr val="tx1"/>
                </a:solidFill>
                <a:effectLst/>
                <a:latin typeface="+mn-lt"/>
                <a:ea typeface="+mn-ea"/>
                <a:cs typeface="+mn-cs"/>
              </a:rPr>
              <a:t>30%</a:t>
            </a:r>
            <a:r>
              <a:rPr lang="zh-TW" altLang="zh-TW" sz="1200" kern="1200" dirty="0" smtClean="0">
                <a:solidFill>
                  <a:schemeClr val="tx1"/>
                </a:solidFill>
                <a:effectLst/>
                <a:latin typeface="+mn-lt"/>
                <a:ea typeface="+mn-ea"/>
                <a:cs typeface="+mn-cs"/>
              </a:rPr>
              <a:t>乙醇萃取樣品為</a:t>
            </a:r>
            <a:r>
              <a:rPr lang="en-US" altLang="zh-TW" sz="1200" kern="1200" dirty="0" err="1" smtClean="0">
                <a:solidFill>
                  <a:schemeClr val="tx1"/>
                </a:solidFill>
                <a:effectLst/>
                <a:latin typeface="+mn-lt"/>
                <a:ea typeface="+mn-ea"/>
                <a:cs typeface="+mn-cs"/>
              </a:rPr>
              <a:t>sesamolin</a:t>
            </a:r>
            <a:r>
              <a:rPr lang="zh-TW" altLang="zh-TW" sz="1200" kern="1200" dirty="0" smtClean="0">
                <a:solidFill>
                  <a:schemeClr val="tx1"/>
                </a:solidFill>
                <a:effectLst/>
                <a:latin typeface="+mn-lt"/>
                <a:ea typeface="+mn-ea"/>
                <a:cs typeface="+mn-cs"/>
              </a:rPr>
              <a:t>含量最高者；而</a:t>
            </a: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熱加工樣品則是</a:t>
            </a:r>
            <a:r>
              <a:rPr lang="en-US" altLang="zh-TW" sz="1200" kern="1200" dirty="0" err="1" smtClean="0">
                <a:solidFill>
                  <a:schemeClr val="tx1"/>
                </a:solidFill>
                <a:effectLst/>
                <a:latin typeface="+mn-lt"/>
                <a:ea typeface="+mn-ea"/>
                <a:cs typeface="+mn-cs"/>
              </a:rPr>
              <a:t>sesamol</a:t>
            </a:r>
            <a:r>
              <a:rPr lang="zh-TW" altLang="zh-TW" sz="1200" kern="1200" dirty="0" smtClean="0">
                <a:solidFill>
                  <a:schemeClr val="tx1"/>
                </a:solidFill>
                <a:effectLst/>
                <a:latin typeface="+mn-lt"/>
                <a:ea typeface="+mn-ea"/>
                <a:cs typeface="+mn-cs"/>
              </a:rPr>
              <a:t>含量最高者。隨著炒焙溫度提高，</a:t>
            </a:r>
            <a:r>
              <a:rPr lang="en-US" altLang="zh-TW" sz="1200" kern="1200" dirty="0" err="1" smtClean="0">
                <a:solidFill>
                  <a:schemeClr val="tx1"/>
                </a:solidFill>
                <a:effectLst/>
                <a:latin typeface="+mn-lt"/>
                <a:ea typeface="+mn-ea"/>
                <a:cs typeface="+mn-cs"/>
              </a:rPr>
              <a:t>sesamin</a:t>
            </a:r>
            <a:r>
              <a:rPr lang="zh-TW" altLang="zh-TW" sz="1200" kern="1200" dirty="0" smtClean="0">
                <a:solidFill>
                  <a:schemeClr val="tx1"/>
                </a:solidFill>
                <a:effectLst/>
                <a:latin typeface="+mn-lt"/>
                <a:ea typeface="+mn-ea"/>
                <a:cs typeface="+mn-cs"/>
              </a:rPr>
              <a:t>含量雖略有下降但</a:t>
            </a:r>
            <a:r>
              <a:rPr lang="en-US" altLang="zh-TW" sz="1200" kern="1200" dirty="0" smtClean="0">
                <a:solidFill>
                  <a:schemeClr val="tx1"/>
                </a:solidFill>
                <a:effectLst/>
                <a:latin typeface="+mn-lt"/>
                <a:ea typeface="+mn-ea"/>
                <a:cs typeface="+mn-cs"/>
              </a:rPr>
              <a:t>150℃</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180℃</a:t>
            </a:r>
            <a:r>
              <a:rPr lang="zh-TW" altLang="zh-TW" sz="1200" kern="1200" dirty="0" smtClean="0">
                <a:solidFill>
                  <a:schemeClr val="tx1"/>
                </a:solidFill>
                <a:effectLst/>
                <a:latin typeface="+mn-lt"/>
                <a:ea typeface="+mn-ea"/>
                <a:cs typeface="+mn-cs"/>
              </a:rPr>
              <a:t>及</a:t>
            </a: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熱加工樣品下降幅度並無顯著差異；相較之下，炒焙溫度提高對</a:t>
            </a:r>
            <a:r>
              <a:rPr lang="en-US" altLang="zh-TW" sz="1200" kern="1200" dirty="0" err="1" smtClean="0">
                <a:solidFill>
                  <a:schemeClr val="tx1"/>
                </a:solidFill>
                <a:effectLst/>
                <a:latin typeface="+mn-lt"/>
                <a:ea typeface="+mn-ea"/>
                <a:cs typeface="+mn-cs"/>
              </a:rPr>
              <a:t>sesamolin</a:t>
            </a:r>
            <a:r>
              <a:rPr lang="zh-TW" altLang="zh-TW" sz="1200" kern="1200" dirty="0" smtClean="0">
                <a:solidFill>
                  <a:schemeClr val="tx1"/>
                </a:solidFill>
                <a:effectLst/>
                <a:latin typeface="+mn-lt"/>
                <a:ea typeface="+mn-ea"/>
                <a:cs typeface="+mn-cs"/>
              </a:rPr>
              <a:t>含量較有顯著性下降。由此可知芝麻炒焙條件與乙醇濃度萃取條件與木酚素含量呈現相關性，隨著炒焙溫度提高，</a:t>
            </a:r>
            <a:r>
              <a:rPr lang="en-US" altLang="zh-TW" sz="1200" kern="1200" dirty="0" err="1" smtClean="0">
                <a:solidFill>
                  <a:schemeClr val="tx1"/>
                </a:solidFill>
                <a:effectLst/>
                <a:latin typeface="+mn-lt"/>
                <a:ea typeface="+mn-ea"/>
                <a:cs typeface="+mn-cs"/>
              </a:rPr>
              <a:t>sesamin</a:t>
            </a:r>
            <a:r>
              <a:rPr lang="zh-TW" altLang="zh-TW" sz="1200" kern="1200" dirty="0" smtClean="0">
                <a:solidFill>
                  <a:schemeClr val="tx1"/>
                </a:solidFill>
                <a:effectLst/>
                <a:latin typeface="+mn-lt"/>
                <a:ea typeface="+mn-ea"/>
                <a:cs typeface="+mn-cs"/>
              </a:rPr>
              <a:t>和</a:t>
            </a:r>
            <a:r>
              <a:rPr lang="en-US" altLang="zh-TW" sz="1200" kern="1200" dirty="0" err="1" smtClean="0">
                <a:solidFill>
                  <a:schemeClr val="tx1"/>
                </a:solidFill>
                <a:effectLst/>
                <a:latin typeface="+mn-lt"/>
                <a:ea typeface="+mn-ea"/>
                <a:cs typeface="+mn-cs"/>
              </a:rPr>
              <a:t>sesamolin</a:t>
            </a:r>
            <a:r>
              <a:rPr lang="zh-TW" altLang="zh-TW" sz="1200" kern="1200" dirty="0" smtClean="0">
                <a:solidFill>
                  <a:schemeClr val="tx1"/>
                </a:solidFill>
                <a:effectLst/>
                <a:latin typeface="+mn-lt"/>
                <a:ea typeface="+mn-ea"/>
                <a:cs typeface="+mn-cs"/>
              </a:rPr>
              <a:t>隨之下降，</a:t>
            </a:r>
            <a:r>
              <a:rPr lang="en-US" altLang="zh-TW" sz="1200" kern="1200" dirty="0" err="1" smtClean="0">
                <a:solidFill>
                  <a:schemeClr val="tx1"/>
                </a:solidFill>
                <a:effectLst/>
                <a:latin typeface="+mn-lt"/>
                <a:ea typeface="+mn-ea"/>
                <a:cs typeface="+mn-cs"/>
              </a:rPr>
              <a:t>sesamol</a:t>
            </a:r>
            <a:r>
              <a:rPr lang="zh-TW" altLang="zh-TW" sz="1200" kern="1200" dirty="0" smtClean="0">
                <a:solidFill>
                  <a:schemeClr val="tx1"/>
                </a:solidFill>
                <a:effectLst/>
                <a:latin typeface="+mn-lt"/>
                <a:ea typeface="+mn-ea"/>
                <a:cs typeface="+mn-cs"/>
              </a:rPr>
              <a:t>則呈現上升現象；而使用愈高濃度乙醇濃度萃取芝麻油，易使木酚素流失。而</a:t>
            </a:r>
            <a:r>
              <a:rPr lang="en-US" altLang="zh-TW" sz="1200" kern="1200" dirty="0" smtClean="0">
                <a:solidFill>
                  <a:schemeClr val="tx1"/>
                </a:solidFill>
                <a:effectLst/>
                <a:latin typeface="+mn-lt"/>
                <a:ea typeface="+mn-ea"/>
                <a:cs typeface="+mn-cs"/>
              </a:rPr>
              <a:t>120℃</a:t>
            </a:r>
            <a:r>
              <a:rPr lang="zh-TW" altLang="zh-TW" sz="1200" kern="1200" dirty="0" smtClean="0">
                <a:solidFill>
                  <a:schemeClr val="tx1"/>
                </a:solidFill>
                <a:effectLst/>
                <a:latin typeface="+mn-lt"/>
                <a:ea typeface="+mn-ea"/>
                <a:cs typeface="+mn-cs"/>
              </a:rPr>
              <a:t>熱加工樣品及</a:t>
            </a:r>
            <a:r>
              <a:rPr lang="en-US" altLang="zh-TW" sz="1200" kern="1200" dirty="0" smtClean="0">
                <a:solidFill>
                  <a:schemeClr val="tx1"/>
                </a:solidFill>
                <a:effectLst/>
                <a:latin typeface="+mn-lt"/>
                <a:ea typeface="+mn-ea"/>
                <a:cs typeface="+mn-cs"/>
              </a:rPr>
              <a:t>30%</a:t>
            </a:r>
            <a:r>
              <a:rPr lang="zh-TW" altLang="zh-TW" sz="1200" kern="1200" dirty="0" smtClean="0">
                <a:solidFill>
                  <a:schemeClr val="tx1"/>
                </a:solidFill>
                <a:effectLst/>
                <a:latin typeface="+mn-lt"/>
                <a:ea typeface="+mn-ea"/>
                <a:cs typeface="+mn-cs"/>
              </a:rPr>
              <a:t>為乙醇萃取樣品為木酚素總量最高者。</a:t>
            </a:r>
          </a:p>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31</a:t>
            </a:fld>
            <a:endParaRPr lang="zh-TW" altLang="en-US"/>
          </a:p>
        </p:txBody>
      </p:sp>
    </p:spTree>
    <p:extLst>
      <p:ext uri="{BB962C8B-B14F-4D97-AF65-F5344CB8AC3E}">
        <p14:creationId xmlns:p14="http://schemas.microsoft.com/office/powerpoint/2010/main" val="253539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附錄一</a:t>
            </a:r>
            <a:r>
              <a:rPr lang="zh-TW" altLang="en-US" baseline="0" dirty="0" smtClean="0"/>
              <a:t> 以純物質 </a:t>
            </a:r>
            <a:r>
              <a:rPr lang="en-US" altLang="zh-TW" baseline="0" dirty="0" err="1" smtClean="0"/>
              <a:t>sesamin</a:t>
            </a:r>
            <a:r>
              <a:rPr lang="en-US" altLang="zh-TW" baseline="0" dirty="0" smtClean="0"/>
              <a:t> </a:t>
            </a:r>
            <a:r>
              <a:rPr lang="en-US" altLang="zh-TW" baseline="0" dirty="0" err="1" smtClean="0"/>
              <a:t>sesamolin</a:t>
            </a:r>
            <a:r>
              <a:rPr lang="en-US" altLang="zh-TW" baseline="0" dirty="0" smtClean="0"/>
              <a:t> </a:t>
            </a:r>
            <a:r>
              <a:rPr lang="zh-TW" altLang="en-US" baseline="0" dirty="0" smtClean="0"/>
              <a:t>和</a:t>
            </a:r>
            <a:r>
              <a:rPr lang="en-US" altLang="zh-TW" baseline="0" dirty="0" err="1" smtClean="0"/>
              <a:t>sesamol</a:t>
            </a:r>
            <a:r>
              <a:rPr lang="zh-TW" altLang="en-US" baseline="0" dirty="0" smtClean="0"/>
              <a:t> 進行抗氧化實驗，發現</a:t>
            </a:r>
            <a:r>
              <a:rPr lang="en-US" altLang="zh-TW" baseline="0" dirty="0" err="1" smtClean="0"/>
              <a:t>sesamol</a:t>
            </a:r>
            <a:r>
              <a:rPr lang="zh-TW" altLang="en-US" baseline="0" dirty="0" smtClean="0"/>
              <a:t>於總酚 總類黃酮效果最佳，此部分佐證</a:t>
            </a:r>
            <a:endParaRPr lang="en-US" altLang="zh-TW" baseline="0" dirty="0" smtClean="0"/>
          </a:p>
          <a:p>
            <a:r>
              <a:rPr lang="zh-TW" altLang="en-US" baseline="0" dirty="0" smtClean="0"/>
              <a:t>貢獻</a:t>
            </a:r>
            <a:r>
              <a:rPr lang="en-US" altLang="zh-TW" baseline="0" dirty="0" smtClean="0"/>
              <a:t>210</a:t>
            </a:r>
            <a:r>
              <a:rPr lang="zh-TW" altLang="en-US" baseline="0" dirty="0" smtClean="0"/>
              <a:t>度</a:t>
            </a:r>
            <a:r>
              <a:rPr lang="en-US" altLang="zh-TW" baseline="0" dirty="0" smtClean="0"/>
              <a:t>C</a:t>
            </a:r>
            <a:r>
              <a:rPr lang="zh-TW" altLang="en-US" baseline="0" dirty="0" smtClean="0"/>
              <a:t>熱炒被芝麻油在總酚以及</a:t>
            </a:r>
            <a:r>
              <a:rPr lang="en-US" altLang="zh-TW" baseline="0" smtClean="0"/>
              <a:t>ABTS</a:t>
            </a:r>
            <a:r>
              <a:rPr lang="zh-TW" altLang="en-US" baseline="0" smtClean="0"/>
              <a:t>的</a:t>
            </a:r>
            <a:r>
              <a:rPr lang="zh-TW" altLang="en-US" baseline="0" dirty="0" smtClean="0"/>
              <a:t>高表現；另外</a:t>
            </a:r>
            <a:r>
              <a:rPr lang="en-US" altLang="zh-TW" baseline="0" dirty="0" err="1" smtClean="0"/>
              <a:t>sesamin</a:t>
            </a:r>
            <a:r>
              <a:rPr lang="zh-TW" altLang="en-US" baseline="0" dirty="0" smtClean="0"/>
              <a:t>於敖和亞鐵效果最佳此部分佐證 貢獻</a:t>
            </a:r>
            <a:r>
              <a:rPr lang="en-US" altLang="zh-TW" baseline="0" dirty="0" smtClean="0"/>
              <a:t>120</a:t>
            </a:r>
            <a:r>
              <a:rPr lang="zh-TW" altLang="en-US" baseline="0" dirty="0" smtClean="0"/>
              <a:t>度</a:t>
            </a:r>
            <a:r>
              <a:rPr lang="en-US" altLang="zh-TW" baseline="0" dirty="0" smtClean="0"/>
              <a:t>C</a:t>
            </a:r>
            <a:r>
              <a:rPr lang="zh-TW" altLang="en-US" baseline="0" dirty="0" smtClean="0"/>
              <a:t>熱炒被及</a:t>
            </a:r>
            <a:r>
              <a:rPr lang="en-US" altLang="zh-TW" baseline="0" dirty="0" smtClean="0"/>
              <a:t>30%</a:t>
            </a:r>
            <a:r>
              <a:rPr lang="zh-TW" altLang="en-US" baseline="0" dirty="0" smtClean="0"/>
              <a:t>乙醇萃取芝芝麻油有高表現的螯合能力</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32</a:t>
            </a:fld>
            <a:endParaRPr lang="zh-TW" altLang="en-US"/>
          </a:p>
        </p:txBody>
      </p:sp>
    </p:spTree>
    <p:extLst>
      <p:ext uri="{BB962C8B-B14F-4D97-AF65-F5344CB8AC3E}">
        <p14:creationId xmlns:p14="http://schemas.microsoft.com/office/powerpoint/2010/main" val="1876968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由表</a:t>
            </a:r>
            <a:r>
              <a:rPr lang="en-US" altLang="zh-TW" sz="1200" kern="1200" dirty="0" smtClean="0">
                <a:solidFill>
                  <a:schemeClr val="tx1"/>
                </a:solidFill>
                <a:effectLst/>
                <a:latin typeface="+mn-lt"/>
                <a:ea typeface="+mn-ea"/>
                <a:cs typeface="+mn-cs"/>
              </a:rPr>
              <a:t> 3</a:t>
            </a:r>
            <a:r>
              <a:rPr lang="zh-TW" altLang="zh-TW" sz="1200" kern="1200" dirty="0" smtClean="0">
                <a:solidFill>
                  <a:schemeClr val="tx1"/>
                </a:solidFill>
                <a:effectLst/>
                <a:latin typeface="+mn-lt"/>
                <a:ea typeface="+mn-ea"/>
                <a:cs typeface="+mn-cs"/>
              </a:rPr>
              <a:t>所示，熱加工樣品隨著炒焙溫度升高，色澤也隨著愈深；乙醇萃取的樣品隨著乙醇濃度升高，色澤反而有愈淺的趨勢。</a:t>
            </a: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熱加工樣品有最深的色澤（最低</a:t>
            </a:r>
            <a:r>
              <a:rPr lang="en-US" altLang="zh-TW" sz="1200" kern="1200" dirty="0" smtClean="0">
                <a:solidFill>
                  <a:schemeClr val="tx1"/>
                </a:solidFill>
                <a:effectLst/>
                <a:latin typeface="+mn-lt"/>
                <a:ea typeface="+mn-ea"/>
                <a:cs typeface="+mn-cs"/>
              </a:rPr>
              <a:t>L</a:t>
            </a:r>
            <a:r>
              <a:rPr lang="zh-TW" altLang="zh-TW" sz="1200" kern="1200" dirty="0" smtClean="0">
                <a:solidFill>
                  <a:schemeClr val="tx1"/>
                </a:solidFill>
                <a:effectLst/>
                <a:latin typeface="+mn-lt"/>
                <a:ea typeface="+mn-ea"/>
                <a:cs typeface="+mn-cs"/>
              </a:rPr>
              <a:t>值）；最高紅值（最低</a:t>
            </a:r>
            <a:r>
              <a:rPr lang="en-US" altLang="zh-TW" sz="1200" kern="1200" dirty="0" smtClean="0">
                <a:solidFill>
                  <a:schemeClr val="tx1"/>
                </a:solidFill>
                <a:effectLst/>
                <a:latin typeface="+mn-lt"/>
                <a:ea typeface="+mn-ea"/>
                <a:cs typeface="+mn-cs"/>
              </a:rPr>
              <a:t>a</a:t>
            </a:r>
            <a:r>
              <a:rPr lang="zh-TW" altLang="zh-TW" sz="1200" kern="1200" dirty="0" smtClean="0">
                <a:solidFill>
                  <a:schemeClr val="tx1"/>
                </a:solidFill>
                <a:effectLst/>
                <a:latin typeface="+mn-lt"/>
                <a:ea typeface="+mn-ea"/>
                <a:cs typeface="+mn-cs"/>
              </a:rPr>
              <a:t>值）；最高黃值（最低</a:t>
            </a:r>
            <a:r>
              <a:rPr lang="en-US" altLang="zh-TW" sz="1200" kern="1200" dirty="0" smtClean="0">
                <a:solidFill>
                  <a:schemeClr val="tx1"/>
                </a:solidFill>
                <a:effectLst/>
                <a:latin typeface="+mn-lt"/>
                <a:ea typeface="+mn-ea"/>
                <a:cs typeface="+mn-cs"/>
              </a:rPr>
              <a:t>b</a:t>
            </a:r>
            <a:r>
              <a:rPr lang="zh-TW" altLang="zh-TW" sz="1200" kern="1200" dirty="0" smtClean="0">
                <a:solidFill>
                  <a:schemeClr val="tx1"/>
                </a:solidFill>
                <a:effectLst/>
                <a:latin typeface="+mn-lt"/>
                <a:ea typeface="+mn-ea"/>
                <a:cs typeface="+mn-cs"/>
              </a:rPr>
              <a:t>值）。乙醇萃取樣品結果顯示，高濃度</a:t>
            </a:r>
            <a:r>
              <a:rPr lang="en-US" altLang="zh-TW" sz="1200" kern="1200" dirty="0" smtClean="0">
                <a:solidFill>
                  <a:schemeClr val="tx1"/>
                </a:solidFill>
                <a:effectLst/>
                <a:latin typeface="+mn-lt"/>
                <a:ea typeface="+mn-ea"/>
                <a:cs typeface="+mn-cs"/>
              </a:rPr>
              <a:t>95%</a:t>
            </a:r>
            <a:r>
              <a:rPr lang="zh-TW" altLang="zh-TW" sz="1200" kern="1200" dirty="0" smtClean="0">
                <a:solidFill>
                  <a:schemeClr val="tx1"/>
                </a:solidFill>
                <a:effectLst/>
                <a:latin typeface="+mn-lt"/>
                <a:ea typeface="+mn-ea"/>
                <a:cs typeface="+mn-cs"/>
              </a:rPr>
              <a:t>萃取樣品色澤最淺，推測因為葉綠色可溶於乙醇，經加工離心步驟遭到去除所致</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33</a:t>
            </a:fld>
            <a:endParaRPr lang="zh-TW" altLang="en-US"/>
          </a:p>
        </p:txBody>
      </p:sp>
    </p:spTree>
    <p:extLst>
      <p:ext uri="{BB962C8B-B14F-4D97-AF65-F5344CB8AC3E}">
        <p14:creationId xmlns:p14="http://schemas.microsoft.com/office/powerpoint/2010/main" val="2361878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酸價部分經過</a:t>
            </a:r>
            <a:r>
              <a:rPr lang="en-US" altLang="zh-TW" dirty="0" smtClean="0"/>
              <a:t>8</a:t>
            </a:r>
            <a:r>
              <a:rPr lang="zh-TW" altLang="en-US" dirty="0" smtClean="0"/>
              <a:t>周儲藏，熱炒陪與乙醇萃取芝麻油皆處</a:t>
            </a:r>
            <a:r>
              <a:rPr lang="en-US" altLang="zh-TW" dirty="0" smtClean="0"/>
              <a:t>CNS</a:t>
            </a:r>
            <a:r>
              <a:rPr lang="zh-TW" altLang="en-US" dirty="0" smtClean="0"/>
              <a:t>標準範圍</a:t>
            </a:r>
            <a:r>
              <a:rPr lang="en-US" altLang="zh-TW" dirty="0" smtClean="0"/>
              <a:t>4</a:t>
            </a:r>
            <a:r>
              <a:rPr lang="zh-TW" altLang="en-US" dirty="0" smtClean="0"/>
              <a:t>以下，這與過去文獻符合，因胃酸價與脂解酶水解生成游離脂肪酸有關，過去傳統靠加熱去除此酵素，目前看來</a:t>
            </a:r>
            <a:r>
              <a:rPr lang="en-US" altLang="zh-TW" dirty="0" smtClean="0"/>
              <a:t>30%</a:t>
            </a:r>
            <a:r>
              <a:rPr lang="zh-TW" altLang="en-US" dirty="0" smtClean="0"/>
              <a:t>乙醇也有抑制脂解酶活性之貢獻</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35</a:t>
            </a:fld>
            <a:endParaRPr lang="zh-TW" altLang="en-US"/>
          </a:p>
        </p:txBody>
      </p:sp>
    </p:spTree>
    <p:extLst>
      <p:ext uri="{BB962C8B-B14F-4D97-AF65-F5344CB8AC3E}">
        <p14:creationId xmlns:p14="http://schemas.microsoft.com/office/powerpoint/2010/main" val="3661388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過氧化價部分可能與</a:t>
            </a:r>
            <a:r>
              <a:rPr lang="en-US" altLang="zh-TW" dirty="0" smtClean="0"/>
              <a:t>Lipoxygenase(</a:t>
            </a:r>
            <a:r>
              <a:rPr lang="zh-TW" altLang="en-US" dirty="0" smtClean="0"/>
              <a:t>脂肪加氧酶</a:t>
            </a:r>
            <a:r>
              <a:rPr lang="en-US" altLang="zh-TW" dirty="0" smtClean="0"/>
              <a:t>)</a:t>
            </a:r>
            <a:r>
              <a:rPr lang="zh-TW" altLang="en-US" dirty="0" smtClean="0"/>
              <a:t>有關，三者溫度起始值差異不大，</a:t>
            </a:r>
            <a:r>
              <a:rPr lang="en-US" altLang="zh-TW" dirty="0" smtClean="0"/>
              <a:t>120</a:t>
            </a:r>
            <a:r>
              <a:rPr lang="zh-TW" altLang="en-US" dirty="0" smtClean="0"/>
              <a:t>度</a:t>
            </a:r>
            <a:r>
              <a:rPr lang="en-US" altLang="zh-TW" dirty="0" smtClean="0"/>
              <a:t>C</a:t>
            </a:r>
            <a:r>
              <a:rPr lang="zh-TW" altLang="en-US" dirty="0" smtClean="0"/>
              <a:t> </a:t>
            </a:r>
            <a:r>
              <a:rPr lang="en-US" altLang="zh-TW" dirty="0" smtClean="0"/>
              <a:t>8</a:t>
            </a:r>
            <a:r>
              <a:rPr lang="zh-TW" altLang="en-US" dirty="0" smtClean="0"/>
              <a:t>週後</a:t>
            </a:r>
            <a:r>
              <a:rPr lang="en-US" altLang="zh-TW" dirty="0" smtClean="0"/>
              <a:t>POV</a:t>
            </a:r>
            <a:r>
              <a:rPr lang="zh-TW" altLang="en-US" dirty="0" smtClean="0"/>
              <a:t>值生到</a:t>
            </a:r>
            <a:r>
              <a:rPr lang="en-US" altLang="zh-TW" dirty="0" smtClean="0"/>
              <a:t>100</a:t>
            </a:r>
            <a:r>
              <a:rPr lang="zh-TW" altLang="en-US" dirty="0" smtClean="0"/>
              <a:t>，而</a:t>
            </a:r>
            <a:r>
              <a:rPr lang="en-US" altLang="zh-TW" dirty="0" smtClean="0"/>
              <a:t>210</a:t>
            </a:r>
            <a:r>
              <a:rPr lang="zh-TW" altLang="en-US" dirty="0" smtClean="0"/>
              <a:t>度</a:t>
            </a:r>
            <a:r>
              <a:rPr lang="en-US" altLang="zh-TW" dirty="0" smtClean="0"/>
              <a:t>C</a:t>
            </a:r>
            <a:r>
              <a:rPr lang="zh-TW" altLang="en-US" dirty="0" smtClean="0"/>
              <a:t> </a:t>
            </a:r>
            <a:r>
              <a:rPr lang="en-US" altLang="zh-TW" dirty="0" smtClean="0"/>
              <a:t>4</a:t>
            </a:r>
            <a:r>
              <a:rPr lang="zh-TW" altLang="en-US" dirty="0" smtClean="0"/>
              <a:t>週後</a:t>
            </a:r>
            <a:r>
              <a:rPr lang="en-US" altLang="zh-TW" dirty="0" smtClean="0"/>
              <a:t>POV</a:t>
            </a:r>
            <a:r>
              <a:rPr lang="zh-TW" altLang="en-US" dirty="0" smtClean="0"/>
              <a:t>值維持在</a:t>
            </a:r>
            <a:r>
              <a:rPr lang="en-US" altLang="zh-TW" dirty="0" smtClean="0"/>
              <a:t>25</a:t>
            </a:r>
            <a:r>
              <a:rPr lang="zh-TW" altLang="en-US" dirty="0" smtClean="0"/>
              <a:t>，推斷低溫致使為此酵素活性未被完全破壞，作用於不飽和脂肪酸產生氫過氧化物導致</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36</a:t>
            </a:fld>
            <a:endParaRPr lang="zh-TW" altLang="en-US"/>
          </a:p>
        </p:txBody>
      </p:sp>
    </p:spTree>
    <p:extLst>
      <p:ext uri="{BB962C8B-B14F-4D97-AF65-F5344CB8AC3E}">
        <p14:creationId xmlns:p14="http://schemas.microsoft.com/office/powerpoint/2010/main" val="546877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總酚以末石子酸為標準品，由結果看來，貢獻</a:t>
            </a:r>
            <a:r>
              <a:rPr lang="en-US" altLang="zh-TW" dirty="0" smtClean="0"/>
              <a:t>210</a:t>
            </a:r>
            <a:r>
              <a:rPr lang="zh-TW" altLang="en-US" dirty="0" smtClean="0">
                <a:latin typeface="標楷體" pitchFamily="65" charset="-120"/>
                <a:ea typeface="標楷體" pitchFamily="65" charset="-120"/>
              </a:rPr>
              <a:t>℃的</a:t>
            </a:r>
            <a:r>
              <a:rPr lang="en-US" altLang="zh-TW" dirty="0" err="1" smtClean="0">
                <a:latin typeface="標楷體" pitchFamily="65" charset="-120"/>
                <a:ea typeface="標楷體" pitchFamily="65" charset="-120"/>
              </a:rPr>
              <a:t>sesamol</a:t>
            </a:r>
            <a:r>
              <a:rPr lang="zh-TW" altLang="en-US" dirty="0" smtClean="0">
                <a:latin typeface="標楷體" pitchFamily="65" charset="-120"/>
                <a:ea typeface="標楷體" pitchFamily="65" charset="-120"/>
              </a:rPr>
              <a:t>再儲存期間不易裂解因此能夠在八週後維持高檔；而主要貢獻</a:t>
            </a:r>
            <a:r>
              <a:rPr lang="en-US" altLang="zh-TW" dirty="0" smtClean="0">
                <a:latin typeface="標楷體" pitchFamily="65" charset="-120"/>
                <a:ea typeface="標楷體" pitchFamily="65" charset="-120"/>
              </a:rPr>
              <a:t>120</a:t>
            </a:r>
            <a:r>
              <a:rPr lang="zh-TW" altLang="en-US" dirty="0" smtClean="0">
                <a:latin typeface="標楷體" pitchFamily="65" charset="-120"/>
                <a:ea typeface="標楷體" pitchFamily="65" charset="-120"/>
              </a:rPr>
              <a:t>℃與</a:t>
            </a:r>
            <a:r>
              <a:rPr lang="en-US" altLang="zh-TW" dirty="0" smtClean="0">
                <a:latin typeface="標楷體" pitchFamily="65" charset="-120"/>
                <a:ea typeface="標楷體" pitchFamily="65" charset="-120"/>
              </a:rPr>
              <a:t>30%</a:t>
            </a:r>
            <a:r>
              <a:rPr lang="zh-TW" altLang="en-US" dirty="0" smtClean="0">
                <a:latin typeface="標楷體" pitchFamily="65" charset="-120"/>
                <a:ea typeface="標楷體" pitchFamily="65" charset="-120"/>
              </a:rPr>
              <a:t>萃取的</a:t>
            </a:r>
            <a:r>
              <a:rPr lang="en-US" altLang="zh-TW" dirty="0" err="1" smtClean="0">
                <a:latin typeface="標楷體" pitchFamily="65" charset="-120"/>
                <a:ea typeface="標楷體" pitchFamily="65" charset="-120"/>
              </a:rPr>
              <a:t>sesamin</a:t>
            </a:r>
            <a:r>
              <a:rPr lang="en-US" altLang="zh-TW" baseline="0" dirty="0" smtClean="0">
                <a:latin typeface="標楷體" pitchFamily="65" charset="-120"/>
                <a:ea typeface="標楷體" pitchFamily="65" charset="-120"/>
              </a:rPr>
              <a:t> </a:t>
            </a:r>
            <a:r>
              <a:rPr lang="zh-TW" altLang="en-US" baseline="0" dirty="0" smtClean="0">
                <a:latin typeface="標楷體" pitchFamily="65" charset="-120"/>
                <a:ea typeface="標楷體" pitchFamily="65" charset="-120"/>
              </a:rPr>
              <a:t>與</a:t>
            </a:r>
            <a:r>
              <a:rPr lang="en-US" altLang="zh-TW" baseline="0" dirty="0" err="1" smtClean="0">
                <a:latin typeface="標楷體" pitchFamily="65" charset="-120"/>
                <a:ea typeface="標楷體" pitchFamily="65" charset="-120"/>
              </a:rPr>
              <a:t>sesamolin</a:t>
            </a:r>
            <a:r>
              <a:rPr lang="zh-TW" altLang="en-US" baseline="0" dirty="0" smtClean="0">
                <a:latin typeface="標楷體" pitchFamily="65" charset="-120"/>
                <a:ea typeface="標楷體" pitchFamily="65" charset="-120"/>
              </a:rPr>
              <a:t>則裂解導致總酚含量急遽下降</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37</a:t>
            </a:fld>
            <a:endParaRPr lang="zh-TW" altLang="en-US"/>
          </a:p>
        </p:txBody>
      </p:sp>
    </p:spTree>
    <p:extLst>
      <p:ext uri="{BB962C8B-B14F-4D97-AF65-F5344CB8AC3E}">
        <p14:creationId xmlns:p14="http://schemas.microsoft.com/office/powerpoint/2010/main" val="1670921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如表</a:t>
            </a:r>
            <a:r>
              <a:rPr lang="en-US" altLang="zh-TW" sz="1200" kern="1200" dirty="0" smtClean="0">
                <a:solidFill>
                  <a:schemeClr val="tx1"/>
                </a:solidFill>
                <a:effectLst/>
                <a:latin typeface="+mn-lt"/>
                <a:ea typeface="+mn-ea"/>
                <a:cs typeface="+mn-cs"/>
              </a:rPr>
              <a:t> 4</a:t>
            </a:r>
            <a:r>
              <a:rPr lang="zh-TW" altLang="zh-TW" sz="1200" kern="1200" dirty="0" smtClean="0">
                <a:solidFill>
                  <a:schemeClr val="tx1"/>
                </a:solidFill>
                <a:effectLst/>
                <a:latin typeface="+mn-lt"/>
                <a:ea typeface="+mn-ea"/>
                <a:cs typeface="+mn-cs"/>
              </a:rPr>
              <a:t>所示，經過</a:t>
            </a:r>
            <a:r>
              <a:rPr lang="en-US" altLang="zh-TW" sz="1200" kern="1200" dirty="0" smtClean="0">
                <a:solidFill>
                  <a:schemeClr val="tx1"/>
                </a:solidFill>
                <a:effectLst/>
                <a:latin typeface="+mn-lt"/>
                <a:ea typeface="+mn-ea"/>
                <a:cs typeface="+mn-cs"/>
              </a:rPr>
              <a:t>65°C</a:t>
            </a:r>
            <a:r>
              <a:rPr lang="zh-TW" altLang="zh-TW" sz="1200" kern="1200" dirty="0" smtClean="0">
                <a:solidFill>
                  <a:schemeClr val="tx1"/>
                </a:solidFill>
                <a:effectLst/>
                <a:latin typeface="+mn-lt"/>
                <a:ea typeface="+mn-ea"/>
                <a:cs typeface="+mn-cs"/>
              </a:rPr>
              <a:t>八週烘箱試驗結果，三組樣品的</a:t>
            </a:r>
            <a:r>
              <a:rPr lang="en-US" altLang="zh-TW" sz="1200" kern="1200" dirty="0" err="1" smtClean="0">
                <a:solidFill>
                  <a:schemeClr val="tx1"/>
                </a:solidFill>
                <a:effectLst/>
                <a:latin typeface="+mn-lt"/>
                <a:ea typeface="+mn-ea"/>
                <a:cs typeface="+mn-cs"/>
              </a:rPr>
              <a:t>sesamin</a:t>
            </a:r>
            <a:r>
              <a:rPr lang="zh-TW" altLang="zh-TW" sz="1200" kern="1200" dirty="0" smtClean="0">
                <a:solidFill>
                  <a:schemeClr val="tx1"/>
                </a:solidFill>
                <a:effectLst/>
                <a:latin typeface="+mn-lt"/>
                <a:ea typeface="+mn-ea"/>
                <a:cs typeface="+mn-cs"/>
              </a:rPr>
              <a:t>含量含量皆有顯著下降；</a:t>
            </a:r>
            <a:r>
              <a:rPr lang="en-US" altLang="zh-TW" sz="1200" kern="1200" dirty="0" smtClean="0">
                <a:solidFill>
                  <a:schemeClr val="tx1"/>
                </a:solidFill>
                <a:effectLst/>
                <a:latin typeface="+mn-lt"/>
                <a:ea typeface="+mn-ea"/>
                <a:cs typeface="+mn-cs"/>
              </a:rPr>
              <a:t>30%</a:t>
            </a:r>
            <a:r>
              <a:rPr lang="zh-TW" altLang="zh-TW" sz="1200" kern="1200" dirty="0" smtClean="0">
                <a:solidFill>
                  <a:schemeClr val="tx1"/>
                </a:solidFill>
                <a:effectLst/>
                <a:latin typeface="+mn-lt"/>
                <a:ea typeface="+mn-ea"/>
                <a:cs typeface="+mn-cs"/>
              </a:rPr>
              <a:t>乙醇萃取樣品的</a:t>
            </a:r>
            <a:r>
              <a:rPr lang="en-US" altLang="zh-TW" sz="1200" kern="1200" dirty="0" err="1" smtClean="0">
                <a:solidFill>
                  <a:schemeClr val="tx1"/>
                </a:solidFill>
                <a:effectLst/>
                <a:latin typeface="+mn-lt"/>
                <a:ea typeface="+mn-ea"/>
                <a:cs typeface="+mn-cs"/>
              </a:rPr>
              <a:t>sesamolin</a:t>
            </a:r>
            <a:r>
              <a:rPr lang="zh-TW" altLang="zh-TW" sz="1200" kern="1200" dirty="0" smtClean="0">
                <a:solidFill>
                  <a:schemeClr val="tx1"/>
                </a:solidFill>
                <a:effectLst/>
                <a:latin typeface="+mn-lt"/>
                <a:ea typeface="+mn-ea"/>
                <a:cs typeface="+mn-cs"/>
              </a:rPr>
              <a:t>含量有顯著下降；而</a:t>
            </a:r>
            <a:r>
              <a:rPr lang="en-US" altLang="zh-TW" sz="1200" kern="1200" dirty="0" err="1" smtClean="0">
                <a:solidFill>
                  <a:schemeClr val="tx1"/>
                </a:solidFill>
                <a:effectLst/>
                <a:latin typeface="+mn-lt"/>
                <a:ea typeface="+mn-ea"/>
                <a:cs typeface="+mn-cs"/>
              </a:rPr>
              <a:t>sesamol</a:t>
            </a:r>
            <a:r>
              <a:rPr lang="zh-TW" altLang="zh-TW" sz="1200" kern="1200" dirty="0" smtClean="0">
                <a:solidFill>
                  <a:schemeClr val="tx1"/>
                </a:solidFill>
                <a:effectLst/>
                <a:latin typeface="+mn-lt"/>
                <a:ea typeface="+mn-ea"/>
                <a:cs typeface="+mn-cs"/>
              </a:rPr>
              <a:t>則無顯著差異；八週後，木酚素總量以</a:t>
            </a:r>
            <a:r>
              <a:rPr lang="en-US" altLang="zh-TW" sz="1200" kern="1200" dirty="0" smtClean="0">
                <a:solidFill>
                  <a:schemeClr val="tx1"/>
                </a:solidFill>
                <a:effectLst/>
                <a:latin typeface="+mn-lt"/>
                <a:ea typeface="+mn-ea"/>
                <a:cs typeface="+mn-cs"/>
              </a:rPr>
              <a:t>120°C</a:t>
            </a:r>
            <a:r>
              <a:rPr lang="zh-TW" altLang="zh-TW" sz="1200" kern="1200" dirty="0" smtClean="0">
                <a:solidFill>
                  <a:schemeClr val="tx1"/>
                </a:solidFill>
                <a:effectLst/>
                <a:latin typeface="+mn-lt"/>
                <a:ea typeface="+mn-ea"/>
                <a:cs typeface="+mn-cs"/>
              </a:rPr>
              <a:t>熱加工及</a:t>
            </a:r>
            <a:r>
              <a:rPr lang="en-US" altLang="zh-TW" sz="1200" kern="1200" dirty="0" smtClean="0">
                <a:solidFill>
                  <a:schemeClr val="tx1"/>
                </a:solidFill>
                <a:effectLst/>
                <a:latin typeface="+mn-lt"/>
                <a:ea typeface="+mn-ea"/>
                <a:cs typeface="+mn-cs"/>
              </a:rPr>
              <a:t>30%</a:t>
            </a:r>
            <a:r>
              <a:rPr lang="zh-TW" altLang="zh-TW" sz="1200" kern="1200" dirty="0" smtClean="0">
                <a:solidFill>
                  <a:schemeClr val="tx1"/>
                </a:solidFill>
                <a:effectLst/>
                <a:latin typeface="+mn-lt"/>
                <a:ea typeface="+mn-ea"/>
                <a:cs typeface="+mn-cs"/>
              </a:rPr>
              <a:t>乙醇萃取樣品保留最多。推測</a:t>
            </a:r>
            <a:r>
              <a:rPr lang="en-US" altLang="zh-TW" sz="1200" kern="1200" dirty="0" err="1" smtClean="0">
                <a:solidFill>
                  <a:schemeClr val="tx1"/>
                </a:solidFill>
                <a:effectLst/>
                <a:latin typeface="+mn-lt"/>
                <a:ea typeface="+mn-ea"/>
                <a:cs typeface="+mn-cs"/>
              </a:rPr>
              <a:t>sesamolin</a:t>
            </a:r>
            <a:r>
              <a:rPr lang="zh-TW" altLang="zh-TW" sz="1200" kern="1200" dirty="0" smtClean="0">
                <a:solidFill>
                  <a:schemeClr val="tx1"/>
                </a:solidFill>
                <a:effectLst/>
                <a:latin typeface="+mn-lt"/>
                <a:ea typeface="+mn-ea"/>
                <a:cs typeface="+mn-cs"/>
              </a:rPr>
              <a:t>裂解並形成</a:t>
            </a:r>
            <a:r>
              <a:rPr lang="en-US" altLang="zh-TW" sz="1200" kern="1200" dirty="0" err="1" smtClean="0">
                <a:solidFill>
                  <a:schemeClr val="tx1"/>
                </a:solidFill>
                <a:effectLst/>
                <a:latin typeface="+mn-lt"/>
                <a:ea typeface="+mn-ea"/>
                <a:cs typeface="+mn-cs"/>
              </a:rPr>
              <a:t>sesamol</a:t>
            </a:r>
            <a:r>
              <a:rPr lang="zh-TW" altLang="zh-TW" sz="1200" kern="1200" dirty="0" smtClean="0">
                <a:solidFill>
                  <a:schemeClr val="tx1"/>
                </a:solidFill>
                <a:effectLst/>
                <a:latin typeface="+mn-lt"/>
                <a:ea typeface="+mn-ea"/>
                <a:cs typeface="+mn-cs"/>
              </a:rPr>
              <a:t>速率較快；而</a:t>
            </a:r>
            <a:r>
              <a:rPr lang="en-US" altLang="zh-TW" sz="1200" kern="1200" dirty="0" err="1" smtClean="0">
                <a:solidFill>
                  <a:schemeClr val="tx1"/>
                </a:solidFill>
                <a:effectLst/>
                <a:latin typeface="+mn-lt"/>
                <a:ea typeface="+mn-ea"/>
                <a:cs typeface="+mn-cs"/>
              </a:rPr>
              <a:t>sesamol</a:t>
            </a:r>
            <a:r>
              <a:rPr lang="zh-TW" altLang="zh-TW" sz="1200" kern="1200" dirty="0" smtClean="0">
                <a:solidFill>
                  <a:schemeClr val="tx1"/>
                </a:solidFill>
                <a:effectLst/>
                <a:latin typeface="+mn-lt"/>
                <a:ea typeface="+mn-ea"/>
                <a:cs typeface="+mn-cs"/>
              </a:rPr>
              <a:t>轉換成</a:t>
            </a:r>
            <a:r>
              <a:rPr lang="en-US" altLang="zh-TW" sz="1200" kern="1200" dirty="0" err="1" smtClean="0">
                <a:solidFill>
                  <a:schemeClr val="tx1"/>
                </a:solidFill>
                <a:effectLst/>
                <a:latin typeface="+mn-lt"/>
                <a:ea typeface="+mn-ea"/>
                <a:cs typeface="+mn-cs"/>
              </a:rPr>
              <a:t>sesamol</a:t>
            </a:r>
            <a:r>
              <a:rPr lang="en-US" altLang="zh-TW" sz="1200" kern="1200" dirty="0" smtClean="0">
                <a:solidFill>
                  <a:schemeClr val="tx1"/>
                </a:solidFill>
                <a:effectLst/>
                <a:latin typeface="+mn-lt"/>
                <a:ea typeface="+mn-ea"/>
                <a:cs typeface="+mn-cs"/>
              </a:rPr>
              <a:t> dimer</a:t>
            </a:r>
            <a:r>
              <a:rPr lang="zh-TW" altLang="zh-TW" sz="1200" kern="1200" dirty="0" smtClean="0">
                <a:solidFill>
                  <a:schemeClr val="tx1"/>
                </a:solidFill>
                <a:effectLst/>
                <a:latin typeface="+mn-lt"/>
                <a:ea typeface="+mn-ea"/>
                <a:cs typeface="+mn-cs"/>
              </a:rPr>
              <a:t>速率較慢。</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38</a:t>
            </a:fld>
            <a:endParaRPr lang="zh-TW" altLang="en-US"/>
          </a:p>
        </p:txBody>
      </p:sp>
    </p:spTree>
    <p:extLst>
      <p:ext uri="{BB962C8B-B14F-4D97-AF65-F5344CB8AC3E}">
        <p14:creationId xmlns:p14="http://schemas.microsoft.com/office/powerpoint/2010/main" val="564814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由色澤</a:t>
            </a:r>
            <a:r>
              <a:rPr lang="en-US" altLang="zh-TW" dirty="0" smtClean="0"/>
              <a:t>L</a:t>
            </a:r>
            <a:r>
              <a:rPr lang="zh-TW" altLang="en-US" dirty="0" smtClean="0"/>
              <a:t>值發現，</a:t>
            </a:r>
            <a:r>
              <a:rPr lang="en-US" altLang="zh-TW" dirty="0" smtClean="0">
                <a:latin typeface="標楷體" pitchFamily="65" charset="-120"/>
                <a:ea typeface="標楷體" pitchFamily="65" charset="-120"/>
              </a:rPr>
              <a:t>120</a:t>
            </a:r>
            <a:r>
              <a:rPr lang="zh-TW" altLang="en-US" dirty="0" smtClean="0">
                <a:latin typeface="標楷體" pitchFamily="65" charset="-120"/>
                <a:ea typeface="標楷體" pitchFamily="65" charset="-120"/>
              </a:rPr>
              <a:t>℃與</a:t>
            </a:r>
            <a:r>
              <a:rPr lang="en-US" altLang="zh-TW" dirty="0" smtClean="0">
                <a:latin typeface="標楷體" pitchFamily="65" charset="-120"/>
                <a:ea typeface="標楷體" pitchFamily="65" charset="-120"/>
              </a:rPr>
              <a:t>30%</a:t>
            </a:r>
            <a:r>
              <a:rPr lang="zh-TW" altLang="en-US" dirty="0" smtClean="0">
                <a:latin typeface="標楷體" pitchFamily="65" charset="-120"/>
                <a:ea typeface="標楷體" pitchFamily="65" charset="-120"/>
              </a:rPr>
              <a:t>在八周後升高的趨勢，可能為樣品有退色的現象</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39</a:t>
            </a:fld>
            <a:endParaRPr lang="zh-TW" altLang="en-US"/>
          </a:p>
        </p:txBody>
      </p:sp>
    </p:spTree>
    <p:extLst>
      <p:ext uri="{BB962C8B-B14F-4D97-AF65-F5344CB8AC3E}">
        <p14:creationId xmlns:p14="http://schemas.microsoft.com/office/powerpoint/2010/main" val="2414845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由色澤</a:t>
            </a:r>
            <a:r>
              <a:rPr lang="en-US" altLang="zh-TW" dirty="0" smtClean="0"/>
              <a:t>a</a:t>
            </a:r>
            <a:r>
              <a:rPr lang="zh-TW" altLang="en-US" dirty="0" smtClean="0"/>
              <a:t>值發現，</a:t>
            </a:r>
            <a:r>
              <a:rPr lang="en-US" altLang="zh-TW" dirty="0" smtClean="0">
                <a:latin typeface="標楷體" pitchFamily="65" charset="-120"/>
                <a:ea typeface="標楷體" pitchFamily="65" charset="-120"/>
              </a:rPr>
              <a:t>120</a:t>
            </a:r>
            <a:r>
              <a:rPr lang="zh-TW" altLang="en-US" dirty="0" smtClean="0">
                <a:latin typeface="標楷體" pitchFamily="65" charset="-120"/>
                <a:ea typeface="標楷體" pitchFamily="65" charset="-120"/>
              </a:rPr>
              <a:t>℃、</a:t>
            </a:r>
            <a:r>
              <a:rPr lang="en-US" altLang="zh-TW" dirty="0" smtClean="0">
                <a:latin typeface="標楷體" pitchFamily="65" charset="-120"/>
                <a:ea typeface="標楷體" pitchFamily="65" charset="-120"/>
              </a:rPr>
              <a:t>210</a:t>
            </a:r>
            <a:r>
              <a:rPr lang="zh-TW" altLang="en-US" dirty="0" smtClean="0">
                <a:latin typeface="標楷體" pitchFamily="65" charset="-120"/>
                <a:ea typeface="標楷體" pitchFamily="65" charset="-120"/>
              </a:rPr>
              <a:t>℃與</a:t>
            </a:r>
            <a:r>
              <a:rPr lang="en-US" altLang="zh-TW" dirty="0" smtClean="0">
                <a:latin typeface="標楷體" pitchFamily="65" charset="-120"/>
                <a:ea typeface="標楷體" pitchFamily="65" charset="-120"/>
              </a:rPr>
              <a:t>30%</a:t>
            </a:r>
            <a:r>
              <a:rPr lang="zh-TW" altLang="en-US" dirty="0" smtClean="0">
                <a:latin typeface="標楷體" pitchFamily="65" charset="-120"/>
                <a:ea typeface="標楷體" pitchFamily="65" charset="-120"/>
              </a:rPr>
              <a:t>三者皆有偏紅轉偏綠的趨勢，推斷與油脂氧化呈現正相關，而高溫加高者在儲藏期</a:t>
            </a:r>
            <a:r>
              <a:rPr lang="en-US" altLang="zh-TW" dirty="0" smtClean="0">
                <a:latin typeface="標楷體" pitchFamily="65" charset="-120"/>
                <a:ea typeface="標楷體" pitchFamily="65" charset="-120"/>
              </a:rPr>
              <a:t>a </a:t>
            </a:r>
            <a:r>
              <a:rPr lang="zh-TW" altLang="en-US" dirty="0" smtClean="0">
                <a:latin typeface="標楷體" pitchFamily="65" charset="-120"/>
                <a:ea typeface="標楷體" pitchFamily="65" charset="-120"/>
              </a:rPr>
              <a:t>值下降更為明顯</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40</a:t>
            </a:fld>
            <a:endParaRPr lang="zh-TW" altLang="en-US"/>
          </a:p>
        </p:txBody>
      </p:sp>
    </p:spTree>
    <p:extLst>
      <p:ext uri="{BB962C8B-B14F-4D97-AF65-F5344CB8AC3E}">
        <p14:creationId xmlns:p14="http://schemas.microsoft.com/office/powerpoint/2010/main" val="1303210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由色澤</a:t>
            </a:r>
            <a:r>
              <a:rPr lang="en-US" altLang="zh-TW" dirty="0" smtClean="0"/>
              <a:t>b</a:t>
            </a:r>
            <a:r>
              <a:rPr lang="zh-TW" altLang="en-US" dirty="0" smtClean="0"/>
              <a:t>值發現，</a:t>
            </a:r>
            <a:r>
              <a:rPr lang="zh-TW" altLang="en-US" dirty="0" smtClean="0">
                <a:latin typeface="標楷體" pitchFamily="65" charset="-120"/>
                <a:ea typeface="標楷體" pitchFamily="65" charset="-120"/>
              </a:rPr>
              <a:t>三者皆有偏黃轉偏藍的趨勢</a:t>
            </a:r>
            <a:endParaRPr lang="en-US" altLang="zh-TW" dirty="0" smtClean="0"/>
          </a:p>
          <a:p>
            <a:r>
              <a:rPr lang="zh-TW" altLang="en-US" dirty="0" smtClean="0"/>
              <a:t>低溫</a:t>
            </a:r>
            <a:r>
              <a:rPr lang="en-US" altLang="zh-TW" dirty="0" smtClean="0">
                <a:latin typeface="標楷體" pitchFamily="65" charset="-120"/>
                <a:ea typeface="標楷體" pitchFamily="65" charset="-120"/>
              </a:rPr>
              <a:t>120</a:t>
            </a:r>
            <a:r>
              <a:rPr lang="zh-TW" altLang="en-US" dirty="0" smtClean="0">
                <a:latin typeface="標楷體" pitchFamily="65" charset="-120"/>
                <a:ea typeface="標楷體" pitchFamily="65" charset="-120"/>
              </a:rPr>
              <a:t>℃與</a:t>
            </a:r>
            <a:r>
              <a:rPr lang="en-US" altLang="zh-TW" dirty="0" smtClean="0">
                <a:latin typeface="標楷體" pitchFamily="65" charset="-120"/>
                <a:ea typeface="標楷體" pitchFamily="65" charset="-120"/>
              </a:rPr>
              <a:t>30%</a:t>
            </a:r>
            <a:r>
              <a:rPr lang="zh-TW" altLang="en-US" dirty="0" smtClean="0">
                <a:latin typeface="標楷體" pitchFamily="65" charset="-120"/>
                <a:ea typeface="標楷體" pitchFamily="65" charset="-120"/>
              </a:rPr>
              <a:t>樣品在初始以鮮黃色則呈現，而</a:t>
            </a:r>
            <a:r>
              <a:rPr lang="en-US" altLang="zh-TW" dirty="0" smtClean="0">
                <a:latin typeface="標楷體" pitchFamily="65" charset="-120"/>
                <a:ea typeface="標楷體" pitchFamily="65" charset="-120"/>
              </a:rPr>
              <a:t>210</a:t>
            </a:r>
            <a:r>
              <a:rPr lang="zh-TW" altLang="en-US" dirty="0" smtClean="0">
                <a:latin typeface="標楷體" pitchFamily="65" charset="-120"/>
                <a:ea typeface="標楷體" pitchFamily="65" charset="-120"/>
              </a:rPr>
              <a:t>℃ </a:t>
            </a:r>
            <a:r>
              <a:rPr lang="en-US" altLang="zh-TW" dirty="0" smtClean="0">
                <a:latin typeface="標楷體" pitchFamily="65" charset="-120"/>
                <a:ea typeface="標楷體" pitchFamily="65" charset="-120"/>
              </a:rPr>
              <a:t>b</a:t>
            </a:r>
            <a:r>
              <a:rPr lang="zh-TW" altLang="en-US" dirty="0" smtClean="0">
                <a:latin typeface="標楷體" pitchFamily="65" charset="-120"/>
                <a:ea typeface="標楷體" pitchFamily="65" charset="-120"/>
              </a:rPr>
              <a:t>值較低，這部分可以與</a:t>
            </a:r>
            <a:r>
              <a:rPr lang="en-US" altLang="zh-TW" dirty="0" smtClean="0">
                <a:latin typeface="標楷體" pitchFamily="65" charset="-120"/>
                <a:ea typeface="標楷體" pitchFamily="65" charset="-120"/>
              </a:rPr>
              <a:t>a</a:t>
            </a:r>
            <a:r>
              <a:rPr lang="zh-TW" altLang="en-US" dirty="0" smtClean="0">
                <a:latin typeface="標楷體" pitchFamily="65" charset="-120"/>
                <a:ea typeface="標楷體" pitchFamily="65" charset="-120"/>
              </a:rPr>
              <a:t>值做配合，可能為混色的關係，導致</a:t>
            </a:r>
            <a:r>
              <a:rPr lang="en-US" altLang="zh-TW" dirty="0" smtClean="0">
                <a:latin typeface="標楷體" pitchFamily="65" charset="-120"/>
                <a:ea typeface="標楷體" pitchFamily="65" charset="-120"/>
              </a:rPr>
              <a:t>210</a:t>
            </a:r>
            <a:r>
              <a:rPr lang="zh-TW" altLang="en-US" dirty="0" smtClean="0">
                <a:latin typeface="標楷體" pitchFamily="65" charset="-120"/>
                <a:ea typeface="標楷體" pitchFamily="65" charset="-120"/>
              </a:rPr>
              <a:t>℃因為高</a:t>
            </a:r>
            <a:r>
              <a:rPr lang="en-US" altLang="zh-TW" dirty="0" smtClean="0">
                <a:latin typeface="標楷體" pitchFamily="65" charset="-120"/>
                <a:ea typeface="標楷體" pitchFamily="65" charset="-120"/>
              </a:rPr>
              <a:t>a</a:t>
            </a:r>
            <a:r>
              <a:rPr lang="zh-TW" altLang="en-US" dirty="0" smtClean="0">
                <a:latin typeface="標楷體" pitchFamily="65" charset="-120"/>
                <a:ea typeface="標楷體" pitchFamily="65" charset="-120"/>
              </a:rPr>
              <a:t>值</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偏紅</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致使黃色的色澤而呈現較低的現象。</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41</a:t>
            </a:fld>
            <a:endParaRPr lang="zh-TW" altLang="en-US"/>
          </a:p>
        </p:txBody>
      </p:sp>
    </p:spTree>
    <p:extLst>
      <p:ext uri="{BB962C8B-B14F-4D97-AF65-F5344CB8AC3E}">
        <p14:creationId xmlns:p14="http://schemas.microsoft.com/office/powerpoint/2010/main" val="999717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芝麻油含有</a:t>
            </a:r>
            <a:r>
              <a:rPr lang="en-US" altLang="zh-TW" dirty="0" smtClean="0"/>
              <a:t>1~3%</a:t>
            </a:r>
            <a:r>
              <a:rPr lang="zh-TW" altLang="en-US" dirty="0" smtClean="0"/>
              <a:t>的非皂化物 包括芝麻素 芝麻林素 植物固醇 生育酚 芝麻酚等</a:t>
            </a:r>
            <a:endParaRPr lang="en-US" altLang="zh-TW" dirty="0" smtClean="0"/>
          </a:p>
          <a:p>
            <a:r>
              <a:rPr lang="zh-TW" altLang="en-US" dirty="0" smtClean="0"/>
              <a:t>芝麻林素透過精緻或是加熱的過程會轉變成芝麻素酚 芝麻酚</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5</a:t>
            </a:fld>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如表</a:t>
            </a:r>
            <a:r>
              <a:rPr lang="en-US" altLang="zh-TW" sz="1200" kern="1200" dirty="0" smtClean="0">
                <a:solidFill>
                  <a:schemeClr val="tx1"/>
                </a:solidFill>
                <a:effectLst/>
                <a:latin typeface="+mn-lt"/>
                <a:ea typeface="+mn-ea"/>
                <a:cs typeface="+mn-cs"/>
              </a:rPr>
              <a:t> 5</a:t>
            </a:r>
            <a:r>
              <a:rPr lang="zh-TW" altLang="zh-TW" sz="1200" kern="1200" dirty="0" smtClean="0">
                <a:solidFill>
                  <a:schemeClr val="tx1"/>
                </a:solidFill>
                <a:effectLst/>
                <a:latin typeface="+mn-lt"/>
                <a:ea typeface="+mn-ea"/>
                <a:cs typeface="+mn-cs"/>
              </a:rPr>
              <a:t>所示，經過</a:t>
            </a:r>
            <a:r>
              <a:rPr lang="en-US" altLang="zh-TW" sz="1200" kern="1200" dirty="0" smtClean="0">
                <a:solidFill>
                  <a:schemeClr val="tx1"/>
                </a:solidFill>
                <a:effectLst/>
                <a:latin typeface="+mn-lt"/>
                <a:ea typeface="+mn-ea"/>
                <a:cs typeface="+mn-cs"/>
              </a:rPr>
              <a:t>65°C</a:t>
            </a:r>
            <a:r>
              <a:rPr lang="zh-TW" altLang="zh-TW" sz="1200" kern="1200" dirty="0" smtClean="0">
                <a:solidFill>
                  <a:schemeClr val="tx1"/>
                </a:solidFill>
                <a:effectLst/>
                <a:latin typeface="+mn-lt"/>
                <a:ea typeface="+mn-ea"/>
                <a:cs typeface="+mn-cs"/>
              </a:rPr>
              <a:t>八週烘箱試驗結果，三組樣品皆有明顯色澤變化。推測油脂色澤</a:t>
            </a:r>
            <a:r>
              <a:rPr lang="en-US" altLang="zh-TW" sz="1200" kern="1200" dirty="0" smtClean="0">
                <a:solidFill>
                  <a:schemeClr val="tx1"/>
                </a:solidFill>
                <a:effectLst/>
                <a:latin typeface="+mn-lt"/>
                <a:ea typeface="+mn-ea"/>
                <a:cs typeface="+mn-cs"/>
              </a:rPr>
              <a:t>ΔE*</a:t>
            </a:r>
            <a:r>
              <a:rPr lang="zh-TW" altLang="zh-TW" sz="1200" kern="1200" dirty="0" smtClean="0">
                <a:solidFill>
                  <a:schemeClr val="tx1"/>
                </a:solidFill>
                <a:effectLst/>
                <a:latin typeface="+mn-lt"/>
                <a:ea typeface="+mn-ea"/>
                <a:cs typeface="+mn-cs"/>
              </a:rPr>
              <a:t>之變化與油脂氧化呈現正相關，</a:t>
            </a:r>
            <a:r>
              <a:rPr lang="en-US" altLang="zh-TW" sz="1200" kern="1200" dirty="0" smtClean="0">
                <a:solidFill>
                  <a:schemeClr val="tx1"/>
                </a:solidFill>
                <a:effectLst/>
                <a:latin typeface="+mn-lt"/>
                <a:ea typeface="+mn-ea"/>
                <a:cs typeface="+mn-cs"/>
              </a:rPr>
              <a:t>210℃</a:t>
            </a:r>
            <a:r>
              <a:rPr lang="zh-TW" altLang="zh-TW" sz="1200" kern="1200" dirty="0" smtClean="0">
                <a:solidFill>
                  <a:schemeClr val="tx1"/>
                </a:solidFill>
                <a:effectLst/>
                <a:latin typeface="+mn-lt"/>
                <a:ea typeface="+mn-ea"/>
                <a:cs typeface="+mn-cs"/>
              </a:rPr>
              <a:t>熱加工樣品油脂樣品儲藏期間因梅納反應產生的褐變產物等物質致使顏色加深而</a:t>
            </a:r>
            <a:r>
              <a:rPr lang="en-US" altLang="zh-TW" sz="1200" kern="1200" dirty="0" smtClean="0">
                <a:solidFill>
                  <a:schemeClr val="tx1"/>
                </a:solidFill>
                <a:effectLst/>
                <a:latin typeface="+mn-lt"/>
                <a:ea typeface="+mn-ea"/>
                <a:cs typeface="+mn-cs"/>
              </a:rPr>
              <a:t>120℃</a:t>
            </a:r>
            <a:r>
              <a:rPr lang="zh-TW" altLang="zh-TW" sz="1200" kern="1200" dirty="0" smtClean="0">
                <a:solidFill>
                  <a:schemeClr val="tx1"/>
                </a:solidFill>
                <a:effectLst/>
                <a:latin typeface="+mn-lt"/>
                <a:ea typeface="+mn-ea"/>
                <a:cs typeface="+mn-cs"/>
              </a:rPr>
              <a:t>熱加工樣品以及</a:t>
            </a:r>
            <a:r>
              <a:rPr lang="en-US" altLang="zh-TW" sz="1200" kern="1200" dirty="0" smtClean="0">
                <a:solidFill>
                  <a:schemeClr val="tx1"/>
                </a:solidFill>
                <a:effectLst/>
                <a:latin typeface="+mn-lt"/>
                <a:ea typeface="+mn-ea"/>
                <a:cs typeface="+mn-cs"/>
              </a:rPr>
              <a:t>30%</a:t>
            </a:r>
            <a:r>
              <a:rPr lang="zh-TW" altLang="zh-TW" sz="1200" kern="1200" dirty="0" smtClean="0">
                <a:solidFill>
                  <a:schemeClr val="tx1"/>
                </a:solidFill>
                <a:effectLst/>
                <a:latin typeface="+mn-lt"/>
                <a:ea typeface="+mn-ea"/>
                <a:cs typeface="+mn-cs"/>
              </a:rPr>
              <a:t>乙醇萃取樣品因為葉綠素含量減少而有退色之現象。</a:t>
            </a:r>
          </a:p>
          <a:p>
            <a:endParaRPr lang="en-US" altLang="zh-TW" dirty="0" smtClean="0"/>
          </a:p>
          <a:p>
            <a:endParaRPr lang="en-US" altLang="zh-TW" dirty="0" smtClean="0"/>
          </a:p>
          <a:p>
            <a:endParaRPr lang="en-US" altLang="zh-TW" dirty="0" smtClean="0"/>
          </a:p>
          <a:p>
            <a:r>
              <a:rPr lang="en-US" altLang="zh-TW" dirty="0" smtClean="0"/>
              <a:t>30%</a:t>
            </a:r>
            <a:r>
              <a:rPr lang="zh-TW" altLang="en-US" dirty="0" smtClean="0"/>
              <a:t> 乙醇萃取油退色最多   葉綠素流失最多</a:t>
            </a:r>
            <a:endParaRPr lang="en-US" altLang="zh-TW" dirty="0" smtClean="0"/>
          </a:p>
          <a:p>
            <a:r>
              <a:rPr lang="zh-TW" altLang="en-US" dirty="0" smtClean="0"/>
              <a:t>而葉綠素可能導致油脂儲存期間總極性物質形成，去除有好處 </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42</a:t>
            </a:fld>
            <a:endParaRPr lang="zh-TW" altLang="en-US"/>
          </a:p>
        </p:txBody>
      </p:sp>
    </p:spTree>
    <p:extLst>
      <p:ext uri="{BB962C8B-B14F-4D97-AF65-F5344CB8AC3E}">
        <p14:creationId xmlns:p14="http://schemas.microsoft.com/office/powerpoint/2010/main" val="3902987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我做的實驗目的</a:t>
            </a:r>
            <a:r>
              <a:rPr lang="en-US" altLang="zh-TW" dirty="0" smtClean="0"/>
              <a:t>:</a:t>
            </a:r>
          </a:p>
          <a:p>
            <a:r>
              <a:rPr lang="zh-TW" altLang="en-US" dirty="0" smtClean="0"/>
              <a:t>在於比較傳統熱加工  以及冷翠處理的芝麻油</a:t>
            </a:r>
            <a:endParaRPr lang="en-US" altLang="zh-TW" dirty="0" smtClean="0"/>
          </a:p>
          <a:p>
            <a:r>
              <a:rPr lang="zh-TW" altLang="en-US" dirty="0" smtClean="0"/>
              <a:t>透過以上實驗了解  油中的抗氧化能力情形</a:t>
            </a:r>
            <a:endParaRPr lang="en-US" altLang="zh-TW" dirty="0" smtClean="0"/>
          </a:p>
          <a:p>
            <a:r>
              <a:rPr lang="zh-TW" altLang="en-US" dirty="0" smtClean="0"/>
              <a:t>並請細部了解  親脂性抗氧化劑  </a:t>
            </a:r>
            <a:r>
              <a:rPr lang="en-US" altLang="zh-TW" dirty="0" smtClean="0"/>
              <a:t>(VIT.E)</a:t>
            </a:r>
            <a:r>
              <a:rPr lang="zh-TW" altLang="en-US" dirty="0" smtClean="0"/>
              <a:t>   以及親油性抗氧化劑</a:t>
            </a:r>
            <a:r>
              <a:rPr lang="en-US" altLang="zh-TW" dirty="0" smtClean="0"/>
              <a:t>(</a:t>
            </a:r>
            <a:r>
              <a:rPr lang="zh-TW" altLang="en-US" dirty="0" smtClean="0"/>
              <a:t>酚類化合物</a:t>
            </a:r>
            <a:r>
              <a:rPr lang="en-US" altLang="zh-TW" dirty="0" smtClean="0"/>
              <a:t>)  </a:t>
            </a:r>
            <a:r>
              <a:rPr lang="zh-TW" altLang="en-US" dirty="0" smtClean="0"/>
              <a:t>所發揮的功效為何</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45</a:t>
            </a:fld>
            <a:endParaRPr lang="zh-TW" altLang="en-US"/>
          </a:p>
        </p:txBody>
      </p:sp>
    </p:spTree>
    <p:extLst>
      <p:ext uri="{BB962C8B-B14F-4D97-AF65-F5344CB8AC3E}">
        <p14:creationId xmlns:p14="http://schemas.microsoft.com/office/powerpoint/2010/main" val="3949280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抗氧化試驗</a:t>
            </a:r>
            <a:endParaRPr lang="en-US" altLang="zh-TW" dirty="0" smtClean="0"/>
          </a:p>
          <a:p>
            <a:pPr indent="306070" algn="just">
              <a:lnSpc>
                <a:spcPts val="2200"/>
              </a:lnSpc>
              <a:spcAft>
                <a:spcPts val="0"/>
              </a:spcAft>
            </a:pPr>
            <a:r>
              <a:rPr lang="zh-TW" altLang="zh-TW" sz="1200" kern="100" dirty="0" smtClean="0">
                <a:effectLst/>
                <a:latin typeface="Times New Roman"/>
                <a:ea typeface="標楷體"/>
                <a:cs typeface="Times New Roman"/>
              </a:rPr>
              <a:t>熱加工與乙醇萃取芝麻油共計八組樣品，取所有樣品</a:t>
            </a:r>
            <a:r>
              <a:rPr lang="en-US" altLang="zh-TW" sz="1200" kern="100" dirty="0" smtClean="0">
                <a:effectLst/>
                <a:latin typeface="Times New Roman"/>
                <a:ea typeface="標楷體"/>
                <a:cs typeface="Times New Roman"/>
              </a:rPr>
              <a:t>1</a:t>
            </a:r>
            <a:r>
              <a:rPr lang="zh-TW" altLang="zh-TW" sz="1200" kern="100" dirty="0" smtClean="0">
                <a:effectLst/>
                <a:latin typeface="Times New Roman"/>
                <a:ea typeface="標楷體"/>
                <a:cs typeface="Times New Roman"/>
              </a:rPr>
              <a:t>毫升與</a:t>
            </a:r>
            <a:r>
              <a:rPr lang="en-US" altLang="zh-TW" sz="1200" kern="100" dirty="0" smtClean="0">
                <a:effectLst/>
                <a:latin typeface="Times New Roman"/>
                <a:ea typeface="標楷體"/>
                <a:cs typeface="Times New Roman"/>
              </a:rPr>
              <a:t>8</a:t>
            </a:r>
            <a:r>
              <a:rPr lang="zh-TW" altLang="zh-TW" sz="1200" kern="100" dirty="0" smtClean="0">
                <a:effectLst/>
                <a:latin typeface="Times New Roman"/>
                <a:ea typeface="標楷體"/>
                <a:cs typeface="Times New Roman"/>
              </a:rPr>
              <a:t>毫升甲醇至</a:t>
            </a:r>
            <a:r>
              <a:rPr lang="en-US" altLang="zh-TW" sz="1200" kern="100" dirty="0" smtClean="0">
                <a:effectLst/>
                <a:latin typeface="Times New Roman"/>
                <a:ea typeface="標楷體"/>
                <a:cs typeface="Times New Roman"/>
              </a:rPr>
              <a:t>15</a:t>
            </a:r>
            <a:r>
              <a:rPr lang="zh-TW" altLang="zh-TW" sz="1200" kern="100" dirty="0" smtClean="0">
                <a:effectLst/>
                <a:latin typeface="Times New Roman"/>
                <a:ea typeface="標楷體"/>
                <a:cs typeface="Times New Roman"/>
              </a:rPr>
              <a:t>毫升離心瓶中，以往復式振盪器震盪</a:t>
            </a:r>
            <a:r>
              <a:rPr lang="en-US" altLang="zh-TW" sz="1200" kern="100" dirty="0" smtClean="0">
                <a:effectLst/>
                <a:latin typeface="Times New Roman"/>
                <a:ea typeface="標楷體"/>
                <a:cs typeface="Times New Roman"/>
              </a:rPr>
              <a:t>15</a:t>
            </a:r>
            <a:r>
              <a:rPr lang="zh-TW" altLang="zh-TW" sz="1200" kern="100" dirty="0" smtClean="0">
                <a:effectLst/>
                <a:latin typeface="Times New Roman"/>
                <a:ea typeface="標楷體"/>
                <a:cs typeface="Times New Roman"/>
              </a:rPr>
              <a:t>分鐘，再以超音波震盪機震盪</a:t>
            </a:r>
            <a:r>
              <a:rPr lang="en-US" altLang="zh-TW" sz="1200" kern="100" dirty="0" smtClean="0">
                <a:effectLst/>
                <a:latin typeface="Times New Roman"/>
                <a:ea typeface="標楷體"/>
                <a:cs typeface="Times New Roman"/>
              </a:rPr>
              <a:t>15</a:t>
            </a:r>
            <a:r>
              <a:rPr lang="zh-TW" altLang="zh-TW" sz="1200" kern="100" dirty="0" smtClean="0">
                <a:effectLst/>
                <a:latin typeface="Times New Roman"/>
                <a:ea typeface="標楷體"/>
                <a:cs typeface="Times New Roman"/>
              </a:rPr>
              <a:t>分鐘，取下後再經離心機（</a:t>
            </a:r>
            <a:r>
              <a:rPr lang="en-US" altLang="zh-TW" sz="1200" kern="100" dirty="0" smtClean="0">
                <a:effectLst/>
                <a:latin typeface="Times New Roman"/>
                <a:ea typeface="標楷體"/>
                <a:cs typeface="Times New Roman"/>
              </a:rPr>
              <a:t>8000 rpm, 4</a:t>
            </a:r>
            <a:r>
              <a:rPr lang="zh-TW" altLang="zh-TW" sz="1200" kern="100" dirty="0" smtClean="0">
                <a:effectLst/>
                <a:latin typeface="+mn-lt"/>
                <a:ea typeface="+mn-ea"/>
                <a:cs typeface="新細明體"/>
              </a:rPr>
              <a:t>℃</a:t>
            </a:r>
            <a:r>
              <a:rPr lang="zh-TW" altLang="zh-TW" sz="1200" kern="100" dirty="0" smtClean="0">
                <a:effectLst/>
                <a:latin typeface="Times New Roman"/>
                <a:ea typeface="標楷體"/>
                <a:cs typeface="Times New Roman"/>
              </a:rPr>
              <a:t>）離心</a:t>
            </a:r>
            <a:r>
              <a:rPr lang="en-US" altLang="zh-TW" sz="1200" kern="100" dirty="0" smtClean="0">
                <a:effectLst/>
                <a:latin typeface="Times New Roman"/>
                <a:ea typeface="標楷體"/>
                <a:cs typeface="Times New Roman"/>
              </a:rPr>
              <a:t>10</a:t>
            </a:r>
            <a:r>
              <a:rPr lang="zh-TW" altLang="zh-TW" sz="1200" kern="100" dirty="0" smtClean="0">
                <a:effectLst/>
                <a:latin typeface="Times New Roman"/>
                <a:ea typeface="標楷體"/>
                <a:cs typeface="Times New Roman"/>
              </a:rPr>
              <a:t>分鐘，蒐集甲醇層，視為樣品萃取液備用。</a:t>
            </a:r>
            <a:endParaRPr lang="zh-TW" altLang="zh-TW" sz="1100" kern="100" dirty="0" smtClean="0">
              <a:effectLst/>
              <a:latin typeface="+mn-lt"/>
              <a:ea typeface="+mn-ea"/>
              <a:cs typeface="Times New Roman"/>
            </a:endParaRPr>
          </a:p>
          <a:p>
            <a:pPr indent="306070" algn="just">
              <a:lnSpc>
                <a:spcPts val="2200"/>
              </a:lnSpc>
              <a:spcAft>
                <a:spcPts val="0"/>
              </a:spcAft>
            </a:pPr>
            <a:r>
              <a:rPr lang="en-US" altLang="zh-TW" sz="1200" kern="100" dirty="0" smtClean="0">
                <a:effectLst/>
                <a:latin typeface="Times New Roman"/>
                <a:ea typeface="標楷體"/>
                <a:cs typeface="Times New Roman"/>
              </a:rPr>
              <a:t> </a:t>
            </a:r>
            <a:endParaRPr lang="zh-TW" altLang="zh-TW" sz="1100" kern="100" dirty="0" smtClean="0">
              <a:effectLst/>
              <a:latin typeface="+mn-lt"/>
              <a:ea typeface="+mn-ea"/>
              <a:cs typeface="Times New Roman"/>
            </a:endParaRPr>
          </a:p>
          <a:p>
            <a:endParaRPr lang="en-US" altLang="zh-TW" dirty="0" smtClean="0"/>
          </a:p>
          <a:p>
            <a:endParaRPr lang="en-US" altLang="zh-TW" dirty="0" smtClean="0"/>
          </a:p>
          <a:p>
            <a:endParaRPr lang="en-US" altLang="zh-TW" dirty="0" smtClean="0"/>
          </a:p>
          <a:p>
            <a:r>
              <a:rPr lang="zh-TW" altLang="en-US" dirty="0" smtClean="0"/>
              <a:t>參考</a:t>
            </a:r>
            <a:r>
              <a:rPr lang="en-US" altLang="zh-TW" dirty="0" err="1" smtClean="0"/>
              <a:t>Tahvanainen</a:t>
            </a:r>
            <a:r>
              <a:rPr lang="zh-TW" altLang="en-US" dirty="0" smtClean="0"/>
              <a:t>等（</a:t>
            </a:r>
            <a:r>
              <a:rPr lang="en-US" altLang="zh-TW" dirty="0" smtClean="0"/>
              <a:t>2000</a:t>
            </a:r>
            <a:r>
              <a:rPr lang="zh-TW" altLang="en-US" dirty="0" smtClean="0"/>
              <a:t>）所述之</a:t>
            </a:r>
            <a:r>
              <a:rPr lang="en-US" altLang="zh-TW" dirty="0" err="1" smtClean="0"/>
              <a:t>Folin-Ciocalteu</a:t>
            </a:r>
            <a:r>
              <a:rPr lang="zh-TW" altLang="en-US" dirty="0" smtClean="0"/>
              <a:t>方法加以修改，以沒食子酸製作標準曲線。取</a:t>
            </a:r>
            <a:r>
              <a:rPr lang="en-US" altLang="zh-TW" dirty="0" smtClean="0"/>
              <a:t>400</a:t>
            </a:r>
            <a:r>
              <a:rPr lang="zh-TW" altLang="en-US" dirty="0" smtClean="0"/>
              <a:t>毫升樣品萃取液，加入</a:t>
            </a:r>
            <a:r>
              <a:rPr lang="en-US" altLang="zh-TW" dirty="0" smtClean="0"/>
              <a:t>10% Na2CO3</a:t>
            </a:r>
            <a:r>
              <a:rPr lang="zh-TW" altLang="en-US" dirty="0" smtClean="0"/>
              <a:t>溶液</a:t>
            </a:r>
            <a:r>
              <a:rPr lang="en-US" altLang="zh-TW" dirty="0" smtClean="0"/>
              <a:t>0.04</a:t>
            </a:r>
            <a:r>
              <a:rPr lang="zh-TW" altLang="en-US" dirty="0" smtClean="0"/>
              <a:t>毫升，室溫下靜置</a:t>
            </a:r>
            <a:r>
              <a:rPr lang="en-US" altLang="zh-TW" dirty="0" smtClean="0"/>
              <a:t>10</a:t>
            </a:r>
            <a:r>
              <a:rPr lang="zh-TW" altLang="en-US" dirty="0" smtClean="0"/>
              <a:t>分鐘（避光），之後加入</a:t>
            </a:r>
            <a:r>
              <a:rPr lang="en-US" altLang="zh-TW" dirty="0" smtClean="0"/>
              <a:t>1</a:t>
            </a:r>
            <a:r>
              <a:rPr lang="zh-TW" altLang="en-US" dirty="0" smtClean="0"/>
              <a:t>毫升磷鉬酸酚（</a:t>
            </a:r>
            <a:r>
              <a:rPr lang="en-US" altLang="zh-TW" dirty="0" err="1" smtClean="0"/>
              <a:t>Folin-Ciocalteu</a:t>
            </a:r>
            <a:r>
              <a:rPr lang="zh-TW" altLang="en-US" dirty="0" smtClean="0"/>
              <a:t>）試劑，混勻，室溫下靜置</a:t>
            </a:r>
            <a:r>
              <a:rPr lang="en-US" altLang="zh-TW" dirty="0" smtClean="0"/>
              <a:t>10</a:t>
            </a:r>
            <a:r>
              <a:rPr lang="zh-TW" altLang="en-US" dirty="0" smtClean="0"/>
              <a:t>分鐘（避光）。之後以離心方式（</a:t>
            </a:r>
            <a:r>
              <a:rPr lang="en-US" altLang="zh-TW" dirty="0" smtClean="0"/>
              <a:t>6000 rpm, 4℃</a:t>
            </a:r>
            <a:r>
              <a:rPr lang="zh-TW" altLang="en-US" dirty="0" smtClean="0"/>
              <a:t>）離心</a:t>
            </a:r>
            <a:r>
              <a:rPr lang="en-US" altLang="zh-TW" dirty="0" smtClean="0"/>
              <a:t>3</a:t>
            </a:r>
            <a:r>
              <a:rPr lang="zh-TW" altLang="en-US" dirty="0" smtClean="0"/>
              <a:t>分鐘，將沉澱物與溶液分離，再取上層之澄清液，續利用</a:t>
            </a:r>
            <a:r>
              <a:rPr lang="en-US" altLang="zh-TW" dirty="0" smtClean="0"/>
              <a:t>ELISA reader</a:t>
            </a:r>
            <a:r>
              <a:rPr lang="zh-TW" altLang="en-US" dirty="0" smtClean="0"/>
              <a:t>檢測波長</a:t>
            </a:r>
            <a:r>
              <a:rPr lang="en-US" altLang="zh-TW" dirty="0" smtClean="0"/>
              <a:t>760 nm </a:t>
            </a:r>
            <a:r>
              <a:rPr lang="zh-TW" altLang="en-US" dirty="0" smtClean="0"/>
              <a:t>之吸光值，吸光值越高表示樣品含有的總酚類化合物越多，並根據此吸光值與沒食子酸濃度之關係求出標準曲線之迴歸方程式。</a:t>
            </a:r>
            <a:endParaRPr lang="en-US" altLang="zh-TW" dirty="0" smtClean="0"/>
          </a:p>
          <a:p>
            <a:endParaRPr lang="en-US" altLang="zh-TW" dirty="0" smtClean="0"/>
          </a:p>
          <a:p>
            <a:r>
              <a:rPr lang="zh-TW" altLang="zh-TW" sz="1200" kern="1200" dirty="0" smtClean="0">
                <a:solidFill>
                  <a:schemeClr val="tx1"/>
                </a:solidFill>
                <a:effectLst/>
                <a:latin typeface="+mn-lt"/>
                <a:ea typeface="+mn-ea"/>
                <a:cs typeface="+mn-cs"/>
              </a:rPr>
              <a:t>參考</a:t>
            </a:r>
            <a:r>
              <a:rPr lang="en-US" altLang="zh-TW" sz="1200" kern="1200" dirty="0" smtClean="0">
                <a:solidFill>
                  <a:schemeClr val="tx1"/>
                </a:solidFill>
                <a:effectLst/>
                <a:latin typeface="+mn-lt"/>
                <a:ea typeface="+mn-ea"/>
                <a:cs typeface="+mn-cs"/>
              </a:rPr>
              <a:t>Shen </a:t>
            </a:r>
            <a:r>
              <a:rPr lang="zh-TW" altLang="zh-TW" sz="1200" kern="1200" dirty="0" smtClean="0">
                <a:solidFill>
                  <a:schemeClr val="tx1"/>
                </a:solidFill>
                <a:effectLst/>
                <a:latin typeface="+mn-lt"/>
                <a:ea typeface="+mn-ea"/>
                <a:cs typeface="+mn-cs"/>
              </a:rPr>
              <a:t>等（</a:t>
            </a:r>
            <a:r>
              <a:rPr lang="en-US" altLang="zh-TW" sz="1200" kern="1200" dirty="0" smtClean="0">
                <a:solidFill>
                  <a:schemeClr val="tx1"/>
                </a:solidFill>
                <a:effectLst/>
                <a:latin typeface="+mn-lt"/>
                <a:ea typeface="+mn-ea"/>
                <a:cs typeface="+mn-cs"/>
              </a:rPr>
              <a:t>1999</a:t>
            </a:r>
            <a:r>
              <a:rPr lang="zh-TW" altLang="zh-TW" sz="1200" kern="1200" dirty="0" smtClean="0">
                <a:solidFill>
                  <a:schemeClr val="tx1"/>
                </a:solidFill>
                <a:effectLst/>
                <a:latin typeface="+mn-lt"/>
                <a:ea typeface="+mn-ea"/>
                <a:cs typeface="+mn-cs"/>
              </a:rPr>
              <a:t>）所述之方法加以修改，在中性或弱鹼性及亞硝酸鈉存在條件下，黃酮類化合物與鋁鹽生成螯合物，加入氫氧化鈉溶液後顯紅橙色，在</a:t>
            </a:r>
            <a:r>
              <a:rPr lang="en-US" altLang="zh-TW" sz="1200" kern="1200" dirty="0" smtClean="0">
                <a:solidFill>
                  <a:schemeClr val="tx1"/>
                </a:solidFill>
                <a:effectLst/>
                <a:latin typeface="+mn-lt"/>
                <a:ea typeface="+mn-ea"/>
                <a:cs typeface="+mn-cs"/>
              </a:rPr>
              <a:t>510 nm </a:t>
            </a:r>
            <a:r>
              <a:rPr lang="zh-TW" altLang="zh-TW" sz="1200" kern="1200" dirty="0" smtClean="0">
                <a:solidFill>
                  <a:schemeClr val="tx1"/>
                </a:solidFill>
                <a:effectLst/>
                <a:latin typeface="+mn-lt"/>
                <a:ea typeface="+mn-ea"/>
                <a:cs typeface="+mn-cs"/>
              </a:rPr>
              <a:t>波長處有吸收峰，並以槲皮素（</a:t>
            </a:r>
            <a:r>
              <a:rPr lang="en-US" altLang="zh-TW" sz="1200" kern="1200" dirty="0" smtClean="0">
                <a:solidFill>
                  <a:schemeClr val="tx1"/>
                </a:solidFill>
                <a:effectLst/>
                <a:latin typeface="+mn-lt"/>
                <a:ea typeface="+mn-ea"/>
                <a:cs typeface="+mn-cs"/>
              </a:rPr>
              <a:t>quercetin</a:t>
            </a:r>
            <a:r>
              <a:rPr lang="zh-TW" altLang="zh-TW" sz="1200" kern="1200" dirty="0" smtClean="0">
                <a:solidFill>
                  <a:schemeClr val="tx1"/>
                </a:solidFill>
                <a:effectLst/>
                <a:latin typeface="+mn-lt"/>
                <a:ea typeface="+mn-ea"/>
                <a:cs typeface="+mn-cs"/>
              </a:rPr>
              <a:t>）製作標準曲線。取</a:t>
            </a:r>
            <a:r>
              <a:rPr lang="en-US" altLang="zh-TW" sz="1200" kern="1200" dirty="0" smtClean="0">
                <a:solidFill>
                  <a:schemeClr val="tx1"/>
                </a:solidFill>
                <a:effectLst/>
                <a:latin typeface="+mn-lt"/>
                <a:ea typeface="+mn-ea"/>
                <a:cs typeface="+mn-cs"/>
              </a:rPr>
              <a:t>1</a:t>
            </a:r>
            <a:r>
              <a:rPr lang="zh-TW" altLang="zh-TW" sz="1200" kern="1200" dirty="0" smtClean="0">
                <a:solidFill>
                  <a:schemeClr val="tx1"/>
                </a:solidFill>
                <a:effectLst/>
                <a:latin typeface="+mn-lt"/>
                <a:ea typeface="+mn-ea"/>
                <a:cs typeface="+mn-cs"/>
              </a:rPr>
              <a:t>毫升樣品萃取液，加入</a:t>
            </a:r>
            <a:r>
              <a:rPr lang="en-US" altLang="zh-TW" sz="1200" kern="1200" dirty="0" smtClean="0">
                <a:solidFill>
                  <a:schemeClr val="tx1"/>
                </a:solidFill>
                <a:effectLst/>
                <a:latin typeface="+mn-lt"/>
                <a:ea typeface="+mn-ea"/>
                <a:cs typeface="+mn-cs"/>
              </a:rPr>
              <a:t>5%</a:t>
            </a:r>
            <a:r>
              <a:rPr lang="zh-TW" altLang="zh-TW" sz="1200" kern="1200" dirty="0" smtClean="0">
                <a:solidFill>
                  <a:schemeClr val="tx1"/>
                </a:solidFill>
                <a:effectLst/>
                <a:latin typeface="+mn-lt"/>
                <a:ea typeface="+mn-ea"/>
                <a:cs typeface="+mn-cs"/>
              </a:rPr>
              <a:t>亞硝酸鈉（</a:t>
            </a:r>
            <a:r>
              <a:rPr lang="en-US" altLang="zh-TW" sz="1200" kern="1200" dirty="0" smtClean="0">
                <a:solidFill>
                  <a:schemeClr val="tx1"/>
                </a:solidFill>
                <a:effectLst/>
                <a:latin typeface="+mn-lt"/>
                <a:ea typeface="+mn-ea"/>
                <a:cs typeface="+mn-cs"/>
              </a:rPr>
              <a:t>NaNO</a:t>
            </a:r>
            <a:r>
              <a:rPr lang="en-US" altLang="zh-TW" sz="1200" kern="1200" baseline="-25000" dirty="0" smtClean="0">
                <a:solidFill>
                  <a:schemeClr val="tx1"/>
                </a:solidFill>
                <a:effectLst/>
                <a:latin typeface="+mn-lt"/>
                <a:ea typeface="+mn-ea"/>
                <a:cs typeface="+mn-cs"/>
              </a:rPr>
              <a:t>2</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1.5</a:t>
            </a:r>
            <a:r>
              <a:rPr lang="zh-TW" altLang="zh-TW" sz="1200" kern="1200" dirty="0" smtClean="0">
                <a:solidFill>
                  <a:schemeClr val="tx1"/>
                </a:solidFill>
                <a:effectLst/>
                <a:latin typeface="+mn-lt"/>
                <a:ea typeface="+mn-ea"/>
                <a:cs typeface="+mn-cs"/>
              </a:rPr>
              <a:t>毫升，於室溫下靜置</a:t>
            </a:r>
            <a:r>
              <a:rPr lang="en-US" altLang="zh-TW" sz="1200" kern="1200" dirty="0" smtClean="0">
                <a:solidFill>
                  <a:schemeClr val="tx1"/>
                </a:solidFill>
                <a:effectLst/>
                <a:latin typeface="+mn-lt"/>
                <a:ea typeface="+mn-ea"/>
                <a:cs typeface="+mn-cs"/>
              </a:rPr>
              <a:t>5</a:t>
            </a:r>
            <a:r>
              <a:rPr lang="zh-TW" altLang="zh-TW" sz="1200" kern="1200" dirty="0" smtClean="0">
                <a:solidFill>
                  <a:schemeClr val="tx1"/>
                </a:solidFill>
                <a:effectLst/>
                <a:latin typeface="+mn-lt"/>
                <a:ea typeface="+mn-ea"/>
                <a:cs typeface="+mn-cs"/>
              </a:rPr>
              <a:t>分鐘，再添加</a:t>
            </a:r>
            <a:r>
              <a:rPr lang="en-US" altLang="zh-TW" sz="1200" kern="1200" dirty="0" smtClean="0">
                <a:solidFill>
                  <a:schemeClr val="tx1"/>
                </a:solidFill>
                <a:effectLst/>
                <a:latin typeface="+mn-lt"/>
                <a:ea typeface="+mn-ea"/>
                <a:cs typeface="+mn-cs"/>
              </a:rPr>
              <a:t>10% 0.15</a:t>
            </a:r>
            <a:r>
              <a:rPr lang="zh-TW" altLang="zh-TW" sz="1200" kern="1200" dirty="0" smtClean="0">
                <a:solidFill>
                  <a:schemeClr val="tx1"/>
                </a:solidFill>
                <a:effectLst/>
                <a:latin typeface="+mn-lt"/>
                <a:ea typeface="+mn-ea"/>
                <a:cs typeface="+mn-cs"/>
              </a:rPr>
              <a:t>毫升氯化鋁（</a:t>
            </a:r>
            <a:r>
              <a:rPr lang="en-US" altLang="zh-TW" sz="1200" kern="1200" dirty="0" smtClean="0">
                <a:solidFill>
                  <a:schemeClr val="tx1"/>
                </a:solidFill>
                <a:effectLst/>
                <a:latin typeface="+mn-lt"/>
                <a:ea typeface="+mn-ea"/>
                <a:cs typeface="+mn-cs"/>
              </a:rPr>
              <a:t>AlCl</a:t>
            </a:r>
            <a:r>
              <a:rPr lang="en-US" altLang="zh-TW" sz="1200" kern="1200" baseline="-25000" dirty="0" smtClean="0">
                <a:solidFill>
                  <a:schemeClr val="tx1"/>
                </a:solidFill>
                <a:effectLst/>
                <a:latin typeface="+mn-lt"/>
                <a:ea typeface="+mn-ea"/>
                <a:cs typeface="+mn-cs"/>
              </a:rPr>
              <a:t>3</a:t>
            </a:r>
            <a:r>
              <a:rPr lang="zh-TW" altLang="zh-TW" sz="1200" kern="1200" dirty="0" smtClean="0">
                <a:solidFill>
                  <a:schemeClr val="tx1"/>
                </a:solidFill>
                <a:effectLst/>
                <a:latin typeface="+mn-lt"/>
                <a:ea typeface="+mn-ea"/>
                <a:cs typeface="+mn-cs"/>
              </a:rPr>
              <a:t>），之後加入</a:t>
            </a:r>
            <a:r>
              <a:rPr lang="en-US" altLang="zh-TW" sz="1200" kern="1200" dirty="0" smtClean="0">
                <a:solidFill>
                  <a:schemeClr val="tx1"/>
                </a:solidFill>
                <a:effectLst/>
                <a:latin typeface="+mn-lt"/>
                <a:ea typeface="+mn-ea"/>
                <a:cs typeface="+mn-cs"/>
              </a:rPr>
              <a:t> 1 N </a:t>
            </a:r>
            <a:r>
              <a:rPr lang="zh-TW" altLang="zh-TW" sz="1200" kern="1200" dirty="0" smtClean="0">
                <a:solidFill>
                  <a:schemeClr val="tx1"/>
                </a:solidFill>
                <a:effectLst/>
                <a:latin typeface="+mn-lt"/>
                <a:ea typeface="+mn-ea"/>
                <a:cs typeface="+mn-cs"/>
              </a:rPr>
              <a:t>氫氧化鈉</a:t>
            </a:r>
            <a:r>
              <a:rPr lang="en-US" altLang="zh-TW" sz="1200" kern="1200" dirty="0" smtClean="0">
                <a:solidFill>
                  <a:schemeClr val="tx1"/>
                </a:solidFill>
                <a:effectLst/>
                <a:latin typeface="+mn-lt"/>
                <a:ea typeface="+mn-ea"/>
                <a:cs typeface="+mn-cs"/>
              </a:rPr>
              <a:t>2</a:t>
            </a:r>
            <a:r>
              <a:rPr lang="zh-TW" altLang="zh-TW" sz="1200" kern="1200" dirty="0" smtClean="0">
                <a:solidFill>
                  <a:schemeClr val="tx1"/>
                </a:solidFill>
                <a:effectLst/>
                <a:latin typeface="+mn-lt"/>
                <a:ea typeface="+mn-ea"/>
                <a:cs typeface="+mn-cs"/>
              </a:rPr>
              <a:t>毫升。續利用</a:t>
            </a:r>
            <a:r>
              <a:rPr lang="en-US" altLang="zh-TW" sz="1200" kern="1200" dirty="0" smtClean="0">
                <a:solidFill>
                  <a:schemeClr val="tx1"/>
                </a:solidFill>
                <a:effectLst/>
                <a:latin typeface="+mn-lt"/>
                <a:ea typeface="+mn-ea"/>
                <a:cs typeface="+mn-cs"/>
              </a:rPr>
              <a:t>ELISA reader</a:t>
            </a:r>
            <a:r>
              <a:rPr lang="zh-TW" altLang="zh-TW" sz="1200" kern="1200" dirty="0" smtClean="0">
                <a:solidFill>
                  <a:schemeClr val="tx1"/>
                </a:solidFill>
                <a:effectLst/>
                <a:latin typeface="+mn-lt"/>
                <a:ea typeface="+mn-ea"/>
                <a:cs typeface="+mn-cs"/>
              </a:rPr>
              <a:t>檢測波長</a:t>
            </a:r>
            <a:r>
              <a:rPr lang="en-US" altLang="zh-TW" sz="1200" kern="1200" dirty="0" smtClean="0">
                <a:solidFill>
                  <a:schemeClr val="tx1"/>
                </a:solidFill>
                <a:effectLst/>
                <a:latin typeface="+mn-lt"/>
                <a:ea typeface="+mn-ea"/>
                <a:cs typeface="+mn-cs"/>
              </a:rPr>
              <a:t>510 nm </a:t>
            </a:r>
            <a:r>
              <a:rPr lang="zh-TW" altLang="zh-TW" sz="1200" kern="1200" dirty="0" smtClean="0">
                <a:solidFill>
                  <a:schemeClr val="tx1"/>
                </a:solidFill>
                <a:effectLst/>
                <a:latin typeface="+mn-lt"/>
                <a:ea typeface="+mn-ea"/>
                <a:cs typeface="+mn-cs"/>
              </a:rPr>
              <a:t>之吸光值。而後，根據此吸光值與槲皮素濃度之關係求出標準曲線之迴歸方程式。</a:t>
            </a:r>
          </a:p>
          <a:p>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47</a:t>
            </a:fld>
            <a:endParaRPr lang="zh-TW" altLang="en-US"/>
          </a:p>
        </p:txBody>
      </p:sp>
    </p:spTree>
    <p:extLst>
      <p:ext uri="{BB962C8B-B14F-4D97-AF65-F5344CB8AC3E}">
        <p14:creationId xmlns:p14="http://schemas.microsoft.com/office/powerpoint/2010/main" val="247693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48</a:t>
            </a:fld>
            <a:endParaRPr lang="zh-TW" altLang="en-US"/>
          </a:p>
        </p:txBody>
      </p:sp>
    </p:spTree>
    <p:extLst>
      <p:ext uri="{BB962C8B-B14F-4D97-AF65-F5344CB8AC3E}">
        <p14:creationId xmlns:p14="http://schemas.microsoft.com/office/powerpoint/2010/main" val="4044911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a:p>
            <a:r>
              <a:rPr lang="zh-TW" altLang="en-US" dirty="0" smtClean="0"/>
              <a:t>還原力的其原理即試樣將赤血鹽</a:t>
            </a:r>
            <a:r>
              <a:rPr lang="en-US" altLang="zh-TW" dirty="0" smtClean="0"/>
              <a:t>﹙K3Fe (CN)6﹚</a:t>
            </a:r>
            <a:r>
              <a:rPr lang="zh-TW" altLang="en-US" dirty="0" smtClean="0"/>
              <a:t>還原成黃血鹽</a:t>
            </a:r>
            <a:r>
              <a:rPr lang="en-US" altLang="zh-TW" dirty="0" smtClean="0"/>
              <a:t>﹙K4Fe (CN)6﹚</a:t>
            </a:r>
            <a:r>
              <a:rPr lang="zh-TW" altLang="en-US" dirty="0" smtClean="0"/>
              <a:t>，黃血鹽再與</a:t>
            </a:r>
            <a:r>
              <a:rPr lang="en-US" altLang="zh-TW" dirty="0" smtClean="0"/>
              <a:t>Fe3+</a:t>
            </a:r>
            <a:r>
              <a:rPr lang="zh-TW" altLang="en-US" dirty="0" smtClean="0"/>
              <a:t>作用，生成普魯士藍，在</a:t>
            </a:r>
            <a:r>
              <a:rPr lang="en-US" altLang="zh-TW" dirty="0" smtClean="0"/>
              <a:t>700 nm</a:t>
            </a:r>
            <a:r>
              <a:rPr lang="zh-TW" altLang="en-US" dirty="0" smtClean="0"/>
              <a:t>波長測定吸光值，以檢測普魯士藍之生成量，作為試樣的還原力，吸光值愈高，表示試樣還原力愈強。</a:t>
            </a:r>
          </a:p>
          <a:p>
            <a:endParaRPr lang="en-US" altLang="zh-TW" dirty="0" smtClean="0"/>
          </a:p>
          <a:p>
            <a:r>
              <a:rPr lang="zh-TW" altLang="en-US" dirty="0" smtClean="0"/>
              <a:t>參考</a:t>
            </a:r>
            <a:r>
              <a:rPr lang="en-US" altLang="zh-TW" dirty="0" smtClean="0"/>
              <a:t>Decker</a:t>
            </a:r>
            <a:r>
              <a:rPr lang="zh-TW" altLang="en-US" dirty="0" smtClean="0"/>
              <a:t>和</a:t>
            </a:r>
            <a:r>
              <a:rPr lang="en-US" altLang="zh-TW" dirty="0" smtClean="0"/>
              <a:t>Welch</a:t>
            </a:r>
            <a:r>
              <a:rPr lang="zh-TW" altLang="en-US" dirty="0" smtClean="0"/>
              <a:t>（</a:t>
            </a:r>
            <a:r>
              <a:rPr lang="en-US" altLang="zh-TW" dirty="0" smtClean="0"/>
              <a:t>1990</a:t>
            </a:r>
            <a:r>
              <a:rPr lang="zh-TW" altLang="en-US" dirty="0" smtClean="0"/>
              <a:t>）所述之方法加以修改，取</a:t>
            </a:r>
            <a:r>
              <a:rPr lang="en-US" altLang="zh-TW" dirty="0" smtClean="0"/>
              <a:t>250</a:t>
            </a:r>
            <a:r>
              <a:rPr lang="zh-TW" altLang="en-US" dirty="0" smtClean="0"/>
              <a:t>微升樣品萃取液，加入</a:t>
            </a:r>
            <a:r>
              <a:rPr lang="en-US" altLang="zh-TW" dirty="0" smtClean="0"/>
              <a:t>400</a:t>
            </a:r>
            <a:r>
              <a:rPr lang="zh-TW" altLang="en-US" dirty="0" smtClean="0"/>
              <a:t>毫升甲醇靜置</a:t>
            </a:r>
            <a:r>
              <a:rPr lang="en-US" altLang="zh-TW" dirty="0" smtClean="0"/>
              <a:t>10</a:t>
            </a:r>
            <a:r>
              <a:rPr lang="zh-TW" altLang="en-US" dirty="0" smtClean="0"/>
              <a:t>秒，對照組以甲醇取代萃取液。之後加入</a:t>
            </a:r>
            <a:r>
              <a:rPr lang="en-US" altLang="zh-TW" dirty="0" smtClean="0"/>
              <a:t>2 </a:t>
            </a:r>
            <a:r>
              <a:rPr lang="en-US" altLang="zh-TW" dirty="0" err="1" smtClean="0"/>
              <a:t>mM</a:t>
            </a:r>
            <a:r>
              <a:rPr lang="zh-TW" altLang="en-US" dirty="0" smtClean="0"/>
              <a:t>氯化亞鐵（</a:t>
            </a:r>
            <a:r>
              <a:rPr lang="en-US" altLang="zh-TW" dirty="0" smtClean="0"/>
              <a:t>FeCl2</a:t>
            </a:r>
            <a:r>
              <a:rPr lang="zh-TW" altLang="en-US" dirty="0" smtClean="0"/>
              <a:t>）</a:t>
            </a:r>
            <a:r>
              <a:rPr lang="en-US" altLang="zh-TW" dirty="0" smtClean="0"/>
              <a:t>25</a:t>
            </a:r>
            <a:r>
              <a:rPr lang="zh-TW" altLang="en-US" dirty="0" smtClean="0"/>
              <a:t>微升後靜置反應</a:t>
            </a:r>
            <a:r>
              <a:rPr lang="en-US" altLang="zh-TW" dirty="0" smtClean="0"/>
              <a:t>30</a:t>
            </a:r>
            <a:r>
              <a:rPr lang="zh-TW" altLang="en-US" dirty="0" smtClean="0"/>
              <a:t>秒，再加入</a:t>
            </a:r>
            <a:r>
              <a:rPr lang="en-US" altLang="zh-TW" dirty="0" smtClean="0"/>
              <a:t>5 </a:t>
            </a:r>
            <a:r>
              <a:rPr lang="en-US" altLang="zh-TW" dirty="0" err="1" smtClean="0"/>
              <a:t>mM</a:t>
            </a:r>
            <a:r>
              <a:rPr lang="en-US" altLang="zh-TW" dirty="0" smtClean="0"/>
              <a:t> </a:t>
            </a:r>
            <a:r>
              <a:rPr lang="en-US" altLang="zh-TW" dirty="0" err="1" smtClean="0"/>
              <a:t>Ferrozine</a:t>
            </a:r>
            <a:r>
              <a:rPr lang="en-US" altLang="zh-TW" dirty="0" smtClean="0"/>
              <a:t> 50</a:t>
            </a:r>
            <a:r>
              <a:rPr lang="zh-TW" altLang="en-US" dirty="0" smtClean="0"/>
              <a:t>微升，混合後靜置</a:t>
            </a:r>
            <a:r>
              <a:rPr lang="en-US" altLang="zh-TW" dirty="0" smtClean="0"/>
              <a:t>10</a:t>
            </a:r>
            <a:r>
              <a:rPr lang="zh-TW" altLang="en-US" dirty="0" smtClean="0"/>
              <a:t>分鐘。隨後以</a:t>
            </a:r>
            <a:r>
              <a:rPr lang="en-US" altLang="zh-TW" dirty="0" smtClean="0"/>
              <a:t>ELISA reader </a:t>
            </a:r>
            <a:r>
              <a:rPr lang="zh-TW" altLang="en-US" dirty="0" smtClean="0"/>
              <a:t>量測</a:t>
            </a:r>
            <a:r>
              <a:rPr lang="en-US" altLang="zh-TW" dirty="0" smtClean="0"/>
              <a:t>562 nm</a:t>
            </a:r>
            <a:r>
              <a:rPr lang="zh-TW" altLang="en-US" dirty="0" smtClean="0"/>
              <a:t>吸光值。以吸光值呈現螯合亞鐵離子能力，而吸光值越低表示樣品螯合亞鐵離子能力越強。</a:t>
            </a:r>
          </a:p>
          <a:p>
            <a:r>
              <a:rPr lang="zh-TW" altLang="en-US" dirty="0" smtClean="0"/>
              <a:t>螯合亞鐵離子能力（</a:t>
            </a:r>
            <a:r>
              <a:rPr lang="en-US" altLang="zh-TW" dirty="0" smtClean="0"/>
              <a:t>%</a:t>
            </a:r>
            <a:r>
              <a:rPr lang="zh-TW" altLang="en-US" dirty="0" smtClean="0"/>
              <a:t>）＝（</a:t>
            </a:r>
            <a:r>
              <a:rPr lang="en-US" altLang="zh-TW" dirty="0" smtClean="0"/>
              <a:t>1</a:t>
            </a:r>
            <a:r>
              <a:rPr lang="zh-TW" altLang="en-US" dirty="0" smtClean="0"/>
              <a:t>－</a:t>
            </a:r>
            <a:r>
              <a:rPr lang="en-US" altLang="zh-TW" dirty="0" smtClean="0"/>
              <a:t>《</a:t>
            </a:r>
            <a:r>
              <a:rPr lang="zh-TW" altLang="en-US" dirty="0" smtClean="0"/>
              <a:t>樣品組吸光值／對照組吸光值</a:t>
            </a:r>
            <a:r>
              <a:rPr lang="en-US" altLang="zh-TW" dirty="0" smtClean="0"/>
              <a:t>》</a:t>
            </a:r>
            <a:r>
              <a:rPr lang="zh-TW" altLang="en-US" dirty="0" smtClean="0"/>
              <a:t>）</a:t>
            </a:r>
            <a:r>
              <a:rPr lang="en-US" altLang="zh-TW" dirty="0" smtClean="0"/>
              <a:t>× 100</a:t>
            </a:r>
            <a:r>
              <a:rPr lang="zh-TW" altLang="en-US" dirty="0" smtClean="0"/>
              <a:t>（</a:t>
            </a:r>
            <a:r>
              <a:rPr lang="en-US" altLang="zh-TW" dirty="0" smtClean="0"/>
              <a:t>%</a:t>
            </a:r>
            <a:r>
              <a:rPr lang="zh-TW" altLang="en-US" dirty="0" smtClean="0"/>
              <a:t>）</a:t>
            </a:r>
          </a:p>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49</a:t>
            </a:fld>
            <a:endParaRPr lang="zh-TW" altLang="en-US"/>
          </a:p>
        </p:txBody>
      </p:sp>
    </p:spTree>
    <p:extLst>
      <p:ext uri="{BB962C8B-B14F-4D97-AF65-F5344CB8AC3E}">
        <p14:creationId xmlns:p14="http://schemas.microsoft.com/office/powerpoint/2010/main" val="2264476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52</a:t>
            </a:fld>
            <a:endParaRPr lang="zh-TW" altLang="en-US"/>
          </a:p>
        </p:txBody>
      </p:sp>
    </p:spTree>
    <p:extLst>
      <p:ext uri="{BB962C8B-B14F-4D97-AF65-F5344CB8AC3E}">
        <p14:creationId xmlns:p14="http://schemas.microsoft.com/office/powerpoint/2010/main" val="2589733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cs typeface="Times New Roman" panose="02020603050405020304" pitchFamily="18" charset="0"/>
              </a:rPr>
              <a:t>While </a:t>
            </a:r>
            <a:r>
              <a:rPr lang="en-US" altLang="zh-TW" sz="1200" b="1" dirty="0" smtClean="0">
                <a:solidFill>
                  <a:srgbClr val="FF0000"/>
                </a:solidFill>
                <a:latin typeface="Times New Roman" panose="02020603050405020304" pitchFamily="18" charset="0"/>
                <a:cs typeface="Times New Roman" panose="02020603050405020304" pitchFamily="18" charset="0"/>
              </a:rPr>
              <a:t>peroxides are unstable </a:t>
            </a:r>
            <a:r>
              <a:rPr lang="en-US" altLang="zh-TW" sz="1200" b="1" dirty="0" smtClean="0">
                <a:latin typeface="Times New Roman" panose="02020603050405020304" pitchFamily="18" charset="0"/>
                <a:cs typeface="Times New Roman" panose="02020603050405020304" pitchFamily="18" charset="0"/>
              </a:rPr>
              <a:t>on heating and transform rapidly to secondary oxidation products . Therefore,  estimate absolute oxidative state of </a:t>
            </a:r>
            <a:r>
              <a:rPr lang="en-US" altLang="zh-TW" sz="1200" b="1" dirty="0" smtClean="0">
                <a:solidFill>
                  <a:srgbClr val="FF0000"/>
                </a:solidFill>
                <a:latin typeface="Times New Roman" panose="02020603050405020304" pitchFamily="18" charset="0"/>
                <a:cs typeface="Times New Roman" panose="02020603050405020304" pitchFamily="18" charset="0"/>
              </a:rPr>
              <a:t>oil requires three different oxidation parameters</a:t>
            </a:r>
            <a:r>
              <a:rPr lang="en-US" altLang="zh-TW" sz="1200" b="1" dirty="0" smtClean="0">
                <a:latin typeface="Times New Roman" panose="02020603050405020304" pitchFamily="18" charset="0"/>
                <a:cs typeface="Times New Roman" panose="02020603050405020304" pitchFamily="18" charset="0"/>
              </a:rPr>
              <a:t>.</a:t>
            </a:r>
            <a:endParaRPr lang="zh-TW" altLang="en-US" sz="1200" b="1" dirty="0" smtClean="0">
              <a:latin typeface="Times New Roman" panose="02020603050405020304" pitchFamily="18" charset="0"/>
              <a:cs typeface="Times New Roman" panose="02020603050405020304" pitchFamily="18" charset="0"/>
            </a:endParaRPr>
          </a:p>
          <a:p>
            <a:pPr lvl="0"/>
            <a:endParaRPr lang="en-US" altLang="zh-TW" sz="1200" kern="1200" dirty="0" smtClean="0">
              <a:solidFill>
                <a:schemeClr val="tx1"/>
              </a:solidFill>
              <a:effectLst/>
              <a:latin typeface="+mn-lt"/>
              <a:ea typeface="+mn-ea"/>
              <a:cs typeface="+mn-cs"/>
            </a:endParaRPr>
          </a:p>
          <a:p>
            <a:pPr lvl="0"/>
            <a:r>
              <a:rPr lang="zh-TW" altLang="zh-TW" sz="1200" kern="1200" dirty="0" smtClean="0">
                <a:solidFill>
                  <a:schemeClr val="tx1"/>
                </a:solidFill>
                <a:effectLst/>
                <a:latin typeface="+mn-lt"/>
                <a:ea typeface="+mn-ea"/>
                <a:cs typeface="+mn-cs"/>
              </a:rPr>
              <a:t>影響食用油品質的問題來自於</a:t>
            </a:r>
            <a:r>
              <a:rPr lang="en-US" altLang="zh-TW"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油脂氧化</a:t>
            </a:r>
            <a:r>
              <a:rPr lang="en-US" altLang="zh-TW" sz="1200" kern="1200" dirty="0" smtClean="0">
                <a:solidFill>
                  <a:schemeClr val="tx1"/>
                </a:solidFill>
                <a:effectLst/>
                <a:latin typeface="+mn-lt"/>
                <a:ea typeface="+mn-ea"/>
                <a:cs typeface="+mn-cs"/>
              </a:rPr>
              <a:t>”</a:t>
            </a:r>
            <a:endParaRPr lang="zh-TW" altLang="zh-TW" sz="1200" kern="1200" dirty="0" smtClean="0">
              <a:solidFill>
                <a:schemeClr val="tx1"/>
              </a:solidFill>
              <a:effectLst/>
              <a:latin typeface="+mn-lt"/>
              <a:ea typeface="+mn-ea"/>
              <a:cs typeface="+mn-cs"/>
            </a:endParaRPr>
          </a:p>
          <a:p>
            <a:pPr lvl="0"/>
            <a:r>
              <a:rPr lang="zh-TW" altLang="zh-TW" sz="1200" kern="1200" dirty="0" smtClean="0">
                <a:solidFill>
                  <a:schemeClr val="tx1"/>
                </a:solidFill>
                <a:effectLst/>
                <a:latin typeface="+mn-lt"/>
                <a:ea typeface="+mn-ea"/>
                <a:cs typeface="+mn-cs"/>
              </a:rPr>
              <a:t>芝麻油有較好的抗氧化酸敗的能力</a:t>
            </a:r>
          </a:p>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6</a:t>
            </a:fld>
            <a:endParaRPr lang="zh-TW" altLang="en-US"/>
          </a:p>
        </p:txBody>
      </p:sp>
    </p:spTree>
    <p:extLst>
      <p:ext uri="{BB962C8B-B14F-4D97-AF65-F5344CB8AC3E}">
        <p14:creationId xmlns:p14="http://schemas.microsoft.com/office/powerpoint/2010/main" val="1134223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Parker</a:t>
            </a:r>
            <a:r>
              <a:rPr lang="zh-TW" altLang="en-US" dirty="0" smtClean="0"/>
              <a:t>等於</a:t>
            </a:r>
            <a:r>
              <a:rPr lang="en-US" altLang="zh-TW" dirty="0" smtClean="0"/>
              <a:t>2003</a:t>
            </a:r>
            <a:r>
              <a:rPr lang="zh-TW" altLang="en-US" dirty="0" smtClean="0"/>
              <a:t>年的研究說明，冷壓技術是目前最適合製造高品質、高營養價值食用油脂的技術之一，製造過程不會對原料產生熱破壞。除此之外，冷壓油可能是</a:t>
            </a:r>
            <a:r>
              <a:rPr lang="en-US" altLang="zh-TW" dirty="0" smtClean="0"/>
              <a:t>n-3</a:t>
            </a:r>
            <a:r>
              <a:rPr lang="zh-TW" altLang="en-US" dirty="0" smtClean="0"/>
              <a:t>多元不飽和脂肪酸的極好的膳食來源之一。另外一方面，冷壓油製程無有機溶劑參與，無須擔心有機溶劑殘留。而且比有機溶劑萃取油脂含有更多的天然營養成分（同時也是油脂中的抗氧化劑），並且無須額外添加人工合成的抗氧化劑（如：</a:t>
            </a:r>
            <a:r>
              <a:rPr lang="en-US" altLang="zh-TW" dirty="0" smtClean="0"/>
              <a:t>BHT</a:t>
            </a:r>
            <a:r>
              <a:rPr lang="zh-TW" altLang="en-US" dirty="0" smtClean="0"/>
              <a:t>）即可呈現量好的氧化穩定性。</a:t>
            </a:r>
          </a:p>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8</a:t>
            </a:fld>
            <a:endParaRPr lang="zh-TW" altLang="en-US"/>
          </a:p>
        </p:txBody>
      </p:sp>
    </p:spTree>
    <p:extLst>
      <p:ext uri="{BB962C8B-B14F-4D97-AF65-F5344CB8AC3E}">
        <p14:creationId xmlns:p14="http://schemas.microsoft.com/office/powerpoint/2010/main" val="52226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黃等於</a:t>
            </a:r>
            <a:r>
              <a:rPr lang="en-US" altLang="zh-TW" dirty="0" smtClean="0"/>
              <a:t>2009</a:t>
            </a:r>
            <a:r>
              <a:rPr lang="zh-TW" altLang="en-US" dirty="0" smtClean="0"/>
              <a:t>年指出，經由冷壓技術製得冷壓芝麻油與傳統芝麻油相較之下，具有以下特點：色澤淺、風味清香淡雅、高營養價值。楊雅新等於</a:t>
            </a:r>
            <a:r>
              <a:rPr lang="en-US" altLang="zh-TW" dirty="0" smtClean="0"/>
              <a:t>2016</a:t>
            </a:r>
            <a:r>
              <a:rPr lang="zh-TW" altLang="en-US" dirty="0" smtClean="0"/>
              <a:t>年指出，將冷壓芝麻油用作煎炸油使用，不僅增加油炸食品之營養價值而且煎炸過程中會有芝麻油特殊的香味，使煎炸物風味更佳。藉由</a:t>
            </a:r>
            <a:r>
              <a:rPr lang="en-US" altLang="zh-TW" dirty="0" smtClean="0"/>
              <a:t>24</a:t>
            </a:r>
            <a:r>
              <a:rPr lang="zh-TW" altLang="en-US" dirty="0" smtClean="0"/>
              <a:t>小時之煎炸試驗測定冷壓芝麻油的煎炸效果，結果顯示：苯駢芘（</a:t>
            </a:r>
            <a:r>
              <a:rPr lang="en-US" altLang="zh-TW" dirty="0" err="1" smtClean="0"/>
              <a:t>benzopyrene</a:t>
            </a:r>
            <a:r>
              <a:rPr lang="zh-TW" altLang="en-US" dirty="0" smtClean="0"/>
              <a:t>）含量無顯著差異，約為</a:t>
            </a:r>
            <a:r>
              <a:rPr lang="en-US" altLang="zh-TW" dirty="0" smtClean="0"/>
              <a:t>1.16 </a:t>
            </a:r>
            <a:r>
              <a:rPr lang="en-US" altLang="zh-TW" dirty="0" err="1" smtClean="0"/>
              <a:t>μg</a:t>
            </a:r>
            <a:r>
              <a:rPr lang="en-US" altLang="zh-TW" dirty="0" smtClean="0"/>
              <a:t>/kg</a:t>
            </a:r>
            <a:r>
              <a:rPr lang="zh-TW" altLang="en-US" dirty="0" smtClean="0"/>
              <a:t>（遠低於的國際標準值</a:t>
            </a:r>
            <a:r>
              <a:rPr lang="en-US" altLang="zh-TW" dirty="0" smtClean="0"/>
              <a:t>10 </a:t>
            </a:r>
            <a:r>
              <a:rPr lang="en-US" altLang="zh-TW" dirty="0" err="1" smtClean="0"/>
              <a:t>μg</a:t>
            </a:r>
            <a:r>
              <a:rPr lang="en-US" altLang="zh-TW" dirty="0" smtClean="0"/>
              <a:t>/kg</a:t>
            </a:r>
            <a:r>
              <a:rPr lang="zh-TW" altLang="en-US" dirty="0" smtClean="0"/>
              <a:t>）；</a:t>
            </a:r>
            <a:r>
              <a:rPr lang="en-US" altLang="zh-TW" dirty="0" smtClean="0"/>
              <a:t>18</a:t>
            </a:r>
            <a:r>
              <a:rPr lang="zh-TW" altLang="en-US" dirty="0" smtClean="0"/>
              <a:t>小時時羰基價達到 </a:t>
            </a:r>
            <a:r>
              <a:rPr lang="en-US" altLang="zh-TW" dirty="0" smtClean="0"/>
              <a:t>59.01 </a:t>
            </a:r>
            <a:r>
              <a:rPr lang="en-US" altLang="zh-TW" dirty="0" err="1" smtClean="0"/>
              <a:t>meq</a:t>
            </a:r>
            <a:r>
              <a:rPr lang="en-US" altLang="zh-TW" dirty="0" smtClean="0"/>
              <a:t>/kg</a:t>
            </a:r>
            <a:r>
              <a:rPr lang="zh-TW" altLang="en-US" dirty="0" smtClean="0"/>
              <a:t>（超過國際標準值</a:t>
            </a:r>
            <a:r>
              <a:rPr lang="en-US" altLang="zh-TW" dirty="0" smtClean="0"/>
              <a:t>50 </a:t>
            </a:r>
            <a:r>
              <a:rPr lang="en-US" altLang="zh-TW" dirty="0" err="1" smtClean="0"/>
              <a:t>meq</a:t>
            </a:r>
            <a:r>
              <a:rPr lang="en-US" altLang="zh-TW" dirty="0" smtClean="0"/>
              <a:t>/kg</a:t>
            </a:r>
            <a:r>
              <a:rPr lang="zh-TW" altLang="en-US" dirty="0" smtClean="0"/>
              <a:t>），結果確立冷壓芝麻油適用煎炸壽命為</a:t>
            </a:r>
            <a:r>
              <a:rPr lang="en-US" altLang="zh-TW" dirty="0" smtClean="0"/>
              <a:t>17</a:t>
            </a:r>
            <a:r>
              <a:rPr lang="zh-TW" altLang="en-US" dirty="0" smtClean="0"/>
              <a:t>小時。</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9</a:t>
            </a:fld>
            <a:endParaRPr lang="zh-TW" altLang="en-US"/>
          </a:p>
        </p:txBody>
      </p:sp>
    </p:spTree>
    <p:extLst>
      <p:ext uri="{BB962C8B-B14F-4D97-AF65-F5344CB8AC3E}">
        <p14:creationId xmlns:p14="http://schemas.microsoft.com/office/powerpoint/2010/main" val="3366087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利用乙醇提取技術具有生產能力大、便於連續操作、容易實現自動化、溶劑價格相對比較便宜、便於回收利用等優點。乙醇為目前所知最低毒性且最環保的溶劑，因其具有羥基（即氫氧基團）故在萃取油脂可以同時萃取脂溶性以及水溶性抗氧化物質。</a:t>
            </a:r>
            <a:endParaRPr lang="zh-TW" altLang="en-US" dirty="0"/>
          </a:p>
        </p:txBody>
      </p:sp>
      <p:sp>
        <p:nvSpPr>
          <p:cNvPr id="4" name="投影片編號版面配置區 3"/>
          <p:cNvSpPr>
            <a:spLocks noGrp="1"/>
          </p:cNvSpPr>
          <p:nvPr>
            <p:ph type="sldNum" sz="quarter" idx="10"/>
          </p:nvPr>
        </p:nvSpPr>
        <p:spPr/>
        <p:txBody>
          <a:bodyPr/>
          <a:lstStyle/>
          <a:p>
            <a:fld id="{E239DF7C-5D15-4E3E-96EC-3BC98BB23E6E}" type="slidenum">
              <a:rPr lang="zh-TW" altLang="en-US" smtClean="0"/>
              <a:pPr/>
              <a:t>10</a:t>
            </a:fld>
            <a:endParaRPr lang="zh-TW" altLang="en-US"/>
          </a:p>
        </p:txBody>
      </p:sp>
    </p:spTree>
    <p:extLst>
      <p:ext uri="{BB962C8B-B14F-4D97-AF65-F5344CB8AC3E}">
        <p14:creationId xmlns:p14="http://schemas.microsoft.com/office/powerpoint/2010/main" val="156520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圖一，為</a:t>
            </a:r>
            <a:r>
              <a:rPr lang="en-US" altLang="zh-TW" dirty="0" smtClean="0"/>
              <a:t>Kim</a:t>
            </a:r>
            <a:r>
              <a:rPr lang="zh-TW" altLang="en-US" dirty="0" smtClean="0"/>
              <a:t>等於</a:t>
            </a:r>
            <a:r>
              <a:rPr lang="en-US" altLang="zh-TW" dirty="0" smtClean="0"/>
              <a:t>2014</a:t>
            </a:r>
            <a:r>
              <a:rPr lang="zh-TW" altLang="en-US" dirty="0" smtClean="0"/>
              <a:t>年之研究報告顯示，利用不同濃度之乙酸乙酯、乙醇、甲醇和乙晴和不同溫度萃取之麻種籽的木酚素，發現以</a:t>
            </a:r>
            <a:r>
              <a:rPr lang="en-US" altLang="zh-TW" dirty="0" smtClean="0"/>
              <a:t>90%</a:t>
            </a:r>
            <a:r>
              <a:rPr lang="zh-TW" altLang="en-US" dirty="0" smtClean="0"/>
              <a:t>乙晴於常溫下萃取</a:t>
            </a:r>
            <a:r>
              <a:rPr lang="en-US" altLang="zh-TW" dirty="0" smtClean="0"/>
              <a:t>6</a:t>
            </a:r>
            <a:r>
              <a:rPr lang="zh-TW" altLang="en-US" dirty="0" smtClean="0"/>
              <a:t>小時可以獲得最好的含量分別為</a:t>
            </a:r>
            <a:r>
              <a:rPr lang="en-US" altLang="zh-TW" dirty="0" err="1" smtClean="0"/>
              <a:t>sesamin</a:t>
            </a:r>
            <a:r>
              <a:rPr lang="zh-TW" altLang="en-US" dirty="0" smtClean="0"/>
              <a:t>：</a:t>
            </a:r>
            <a:r>
              <a:rPr lang="en-US" altLang="zh-TW" dirty="0" smtClean="0"/>
              <a:t>4.13 mg/g </a:t>
            </a:r>
            <a:r>
              <a:rPr lang="zh-TW" altLang="en-US" dirty="0" smtClean="0"/>
              <a:t>以及</a:t>
            </a:r>
            <a:r>
              <a:rPr lang="en-US" altLang="zh-TW" dirty="0" err="1" smtClean="0"/>
              <a:t>sesamolin</a:t>
            </a:r>
            <a:r>
              <a:rPr lang="zh-TW" altLang="en-US" dirty="0" smtClean="0"/>
              <a:t>：</a:t>
            </a:r>
            <a:r>
              <a:rPr lang="en-US" altLang="zh-TW" dirty="0" smtClean="0"/>
              <a:t>2.98 mg/g</a:t>
            </a:r>
            <a:r>
              <a:rPr lang="zh-TW" altLang="en-US" dirty="0" smtClean="0"/>
              <a:t>；而乙醇萃取也有</a:t>
            </a:r>
            <a:r>
              <a:rPr lang="en-US" altLang="zh-TW" dirty="0" smtClean="0"/>
              <a:t>3.29 mg/g</a:t>
            </a:r>
            <a:r>
              <a:rPr lang="zh-TW" altLang="en-US" dirty="0" smtClean="0"/>
              <a:t>與</a:t>
            </a:r>
            <a:r>
              <a:rPr lang="en-US" altLang="zh-TW" dirty="0" smtClean="0"/>
              <a:t>2.33 mg/g</a:t>
            </a:r>
            <a:r>
              <a:rPr lang="zh-TW" altLang="en-US" dirty="0" smtClean="0"/>
              <a:t>的表現。</a:t>
            </a:r>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11</a:t>
            </a:fld>
            <a:endParaRPr lang="zh-TW" altLang="en-US"/>
          </a:p>
        </p:txBody>
      </p:sp>
    </p:spTree>
    <p:extLst>
      <p:ext uri="{BB962C8B-B14F-4D97-AF65-F5344CB8AC3E}">
        <p14:creationId xmlns:p14="http://schemas.microsoft.com/office/powerpoint/2010/main" val="3634474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Table 1  shows heating treatment……</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We can see at 150 and200 </a:t>
            </a:r>
            <a:r>
              <a:rPr lang="zh-TW" altLang="zh-TW" sz="1200" kern="1200" dirty="0" smtClean="0">
                <a:solidFill>
                  <a:schemeClr val="tx1"/>
                </a:solidFill>
                <a:effectLst/>
                <a:latin typeface="+mn-lt"/>
                <a:ea typeface="+mn-ea"/>
                <a:cs typeface="+mn-cs"/>
              </a:rPr>
              <a:t>度</a:t>
            </a:r>
            <a:r>
              <a:rPr lang="en-US" altLang="zh-TW" sz="1200" kern="1200" dirty="0" smtClean="0">
                <a:solidFill>
                  <a:schemeClr val="tx1"/>
                </a:solidFill>
                <a:effectLst/>
                <a:latin typeface="+mn-lt"/>
                <a:ea typeface="+mn-ea"/>
                <a:cs typeface="+mn-cs"/>
              </a:rPr>
              <a:t>C with 60 </a:t>
            </a:r>
            <a:r>
              <a:rPr lang="en-US" altLang="zh-TW" sz="1200" kern="1200" dirty="0" err="1" smtClean="0">
                <a:solidFill>
                  <a:schemeClr val="tx1"/>
                </a:solidFill>
                <a:effectLst/>
                <a:latin typeface="+mn-lt"/>
                <a:ea typeface="+mn-ea"/>
                <a:cs typeface="+mn-cs"/>
              </a:rPr>
              <a:t>mins</a:t>
            </a:r>
            <a:r>
              <a:rPr lang="en-US" altLang="zh-TW" sz="1200" kern="1200" dirty="0" smtClean="0">
                <a:solidFill>
                  <a:schemeClr val="tx1"/>
                </a:solidFill>
                <a:effectLst/>
                <a:latin typeface="+mn-lt"/>
                <a:ea typeface="+mn-ea"/>
                <a:cs typeface="+mn-cs"/>
              </a:rPr>
              <a:t> got the highest concentration of phenolic contents.</a:t>
            </a:r>
            <a:endParaRPr lang="zh-TW" altLang="zh-TW" sz="1200"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E6A88C03-A55C-465C-A0B4-0D0EE957DA98}" type="slidenum">
              <a:rPr lang="zh-TW" altLang="en-US" smtClean="0"/>
              <a:pPr/>
              <a:t>12</a:t>
            </a:fld>
            <a:endParaRPr lang="zh-TW" altLang="en-US"/>
          </a:p>
        </p:txBody>
      </p:sp>
    </p:spTree>
    <p:extLst>
      <p:ext uri="{BB962C8B-B14F-4D97-AF65-F5344CB8AC3E}">
        <p14:creationId xmlns:p14="http://schemas.microsoft.com/office/powerpoint/2010/main" val="536073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5" name="圓角矩形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圓角矩形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標題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zh-TW" altLang="en-US" smtClean="0"/>
              <a:t>按一下以編輯母片標題樣式</a:t>
            </a:r>
            <a:endParaRPr kumimoji="0" lang="en-US"/>
          </a:p>
        </p:txBody>
      </p:sp>
      <p:sp>
        <p:nvSpPr>
          <p:cNvPr id="20" name="副標題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19" name="日期版面配置區 18"/>
          <p:cNvSpPr>
            <a:spLocks noGrp="1"/>
          </p:cNvSpPr>
          <p:nvPr>
            <p:ph type="dt" sz="half" idx="10"/>
          </p:nvPr>
        </p:nvSpPr>
        <p:spPr/>
        <p:txBody>
          <a:bodyPr/>
          <a:lstStyle>
            <a:extLst/>
          </a:lstStyle>
          <a:p>
            <a:fld id="{3B98D980-FE1B-4FCE-830F-161F5AFD89AD}" type="datetime1">
              <a:rPr lang="zh-TW" altLang="en-US" smtClean="0"/>
              <a:pPr/>
              <a:t>2017/9/7</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11" name="投影片編號版面配置區 10"/>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502920" y="4983480"/>
            <a:ext cx="8183880" cy="1051560"/>
          </a:xfrm>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502920" y="530352"/>
            <a:ext cx="8183880" cy="4187952"/>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86CFD804-D4DA-4953-A0E2-7D38458F7C0A}" type="datetime1">
              <a:rPr lang="zh-TW" altLang="en-US" smtClean="0"/>
              <a:pPr/>
              <a:t>2017/9/7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533404"/>
            <a:ext cx="1981200" cy="5257799"/>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533400" y="533402"/>
            <a:ext cx="5943600" cy="5257801"/>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19384960-70C6-4F57-9AFA-E01145F493FA}" type="datetime1">
              <a:rPr lang="zh-TW" altLang="en-US" smtClean="0"/>
              <a:pPr/>
              <a:t>2017/9/7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502920" y="4983480"/>
            <a:ext cx="8183880" cy="105156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a:xfrm>
            <a:off x="502920" y="530352"/>
            <a:ext cx="8183880" cy="4187952"/>
          </a:xfrm>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B85FAD5D-5540-4059-8132-7F5132C9D5A1}" type="datetime1">
              <a:rPr lang="zh-TW" altLang="en-US" smtClean="0"/>
              <a:pPr/>
              <a:t>2017/9/7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圓角矩形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圓角矩形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EA1802D5-F094-4A9A-9CB6-657AAACE3061}" type="datetime1">
              <a:rPr lang="zh-TW" altLang="en-US" smtClean="0"/>
              <a:pPr/>
              <a:t>2017/9/7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F2988468-4891-4E59-8054-1613FCF473F0}" type="datetime1">
              <a:rPr lang="zh-TW" altLang="en-US" smtClean="0"/>
              <a:pPr/>
              <a:t>2017/9/7</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502920" y="4983480"/>
            <a:ext cx="8183880" cy="1051560"/>
          </a:xfrm>
        </p:spPr>
        <p:txBody>
          <a:bodyPr anchor="b"/>
          <a:lstStyle>
            <a:lvl1pPr>
              <a:defRPr b="1"/>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EDE73EB8-1FF1-4329-9E93-A04955EF4BEC}" type="datetime1">
              <a:rPr lang="zh-TW" altLang="en-US" smtClean="0"/>
              <a:pPr/>
              <a:t>2017/9/7</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190EDCA3-CB16-44DB-8D61-A648FF2DC5F1}" type="datetime1">
              <a:rPr lang="zh-TW" altLang="en-US" smtClean="0"/>
              <a:pPr/>
              <a:t>2017/9/7</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7" name="圓角矩形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期版面配置區 1"/>
          <p:cNvSpPr>
            <a:spLocks noGrp="1"/>
          </p:cNvSpPr>
          <p:nvPr>
            <p:ph type="dt" sz="half" idx="10"/>
          </p:nvPr>
        </p:nvSpPr>
        <p:spPr/>
        <p:txBody>
          <a:bodyPr/>
          <a:lstStyle>
            <a:extLst/>
          </a:lstStyle>
          <a:p>
            <a:fld id="{E2107C60-FC46-4059-8F8F-B52DA28AD361}" type="datetime1">
              <a:rPr lang="zh-TW" altLang="en-US" smtClean="0"/>
              <a:pPr/>
              <a:t>2017/9/7</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E4F5BCC3-827A-4031-AE21-AD61A7ED6F21}" type="datetime1">
              <a:rPr lang="zh-TW" altLang="en-US" smtClean="0"/>
              <a:pPr/>
              <a:t>2017/9/7</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圓角矩形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圓角化單一角落矩形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zh-TW" altLang="en-US" smtClean="0"/>
              <a:t>按一下以編輯母片標題樣式</a:t>
            </a:r>
            <a:endParaRPr kumimoji="0" lang="en-US"/>
          </a:p>
        </p:txBody>
      </p:sp>
      <p:sp>
        <p:nvSpPr>
          <p:cNvPr id="4" name="文字版面配置區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A25CA2A8-7D6A-4126-8534-A7F93DA26BC9}" type="datetime1">
              <a:rPr lang="zh-TW" altLang="en-US" smtClean="0"/>
              <a:pPr/>
              <a:t>2017/9/7</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E5D7D912-29F0-4A0F-AD54-99A798966BD8}" type="slidenum">
              <a:rPr lang="zh-TW" altLang="en-US" smtClean="0"/>
              <a:pPr/>
              <a:t>‹#›</a:t>
            </a:fld>
            <a:endParaRPr lang="zh-TW" altLang="en-US"/>
          </a:p>
        </p:txBody>
      </p:sp>
      <p:sp>
        <p:nvSpPr>
          <p:cNvPr id="3" name="圖片版面配置區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zh-TW" altLang="en-US" smtClean="0"/>
              <a:t>按一下圖示以新增圖片</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圓角矩形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圓角矩形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標題版面配置區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zh-TW" altLang="en-US" smtClean="0"/>
              <a:t>按一下以編輯母片標題樣式</a:t>
            </a:r>
            <a:endParaRPr kumimoji="0" lang="en-US"/>
          </a:p>
        </p:txBody>
      </p:sp>
      <p:sp>
        <p:nvSpPr>
          <p:cNvPr id="4" name="文字版面配置區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5" name="日期版面配置區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78F0A42-C218-44DB-AB1D-32B69E2698D1}" type="datetime1">
              <a:rPr lang="zh-TW" altLang="en-US" smtClean="0"/>
              <a:pPr/>
              <a:t>2017/9/7</a:t>
            </a:fld>
            <a:endParaRPr lang="zh-TW" altLang="en-US"/>
          </a:p>
        </p:txBody>
      </p:sp>
      <p:sp>
        <p:nvSpPr>
          <p:cNvPr id="18" name="頁尾版面配置區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zh-TW" altLang="en-US"/>
          </a:p>
        </p:txBody>
      </p:sp>
      <p:sp>
        <p:nvSpPr>
          <p:cNvPr id="5" name="投影片編號版面配置區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E5D7D912-29F0-4A0F-AD54-99A798966BD8}"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2.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4.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6.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7693417" y="4708878"/>
            <a:ext cx="1450583" cy="2149122"/>
            <a:chOff x="2514600" y="190500"/>
            <a:chExt cx="4114800" cy="657225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29"/>
            <a:stretch/>
          </p:blipFill>
          <p:spPr bwMode="auto">
            <a:xfrm>
              <a:off x="2514600" y="190500"/>
              <a:ext cx="4114800" cy="65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2514600" y="190500"/>
              <a:ext cx="1553344" cy="214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ctrTitle"/>
          </p:nvPr>
        </p:nvSpPr>
        <p:spPr>
          <a:xfrm>
            <a:off x="251520" y="476672"/>
            <a:ext cx="8640960" cy="2304256"/>
          </a:xfrm>
        </p:spPr>
        <p:txBody>
          <a:bodyPr>
            <a:noAutofit/>
          </a:bodyPr>
          <a:lstStyle/>
          <a:p>
            <a:pPr marL="36576" algn="ctr">
              <a:spcBef>
                <a:spcPts val="0"/>
              </a:spcBef>
              <a:buClr>
                <a:schemeClr val="accent1"/>
              </a:buClr>
              <a:buSzPct val="80000"/>
            </a:pPr>
            <a:r>
              <a:rPr lang="it-IT" altLang="zh-TW" sz="4800" dirty="0" smtClean="0">
                <a:solidFill>
                  <a:schemeClr val="tx1"/>
                </a:solidFill>
                <a:latin typeface="Times New Roman" pitchFamily="18" charset="0"/>
                <a:cs typeface="Times New Roman" pitchFamily="18" charset="0"/>
              </a:rPr>
              <a:t>Comparison between different sesame oil production techniques for lignans</a:t>
            </a:r>
            <a:r>
              <a:rPr lang="en-US" altLang="zh-TW" sz="480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48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文字方塊 1"/>
          <p:cNvSpPr txBox="1">
            <a:spLocks noChangeArrowheads="1"/>
          </p:cNvSpPr>
          <p:nvPr/>
        </p:nvSpPr>
        <p:spPr bwMode="auto">
          <a:xfrm>
            <a:off x="755576" y="4221088"/>
            <a:ext cx="741682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zh-TW" sz="2800" b="1" dirty="0" smtClean="0">
                <a:latin typeface="Times New Roman" panose="02020603050405020304" pitchFamily="18" charset="0"/>
                <a:ea typeface="標楷體" pitchFamily="65" charset="-120"/>
                <a:cs typeface="Times New Roman" panose="02020603050405020304" pitchFamily="18" charset="0"/>
              </a:rPr>
              <a:t>Ming-Chang Wu</a:t>
            </a:r>
          </a:p>
          <a:p>
            <a:pPr algn="ctr">
              <a:buNone/>
            </a:pPr>
            <a:r>
              <a:rPr kumimoji="1" lang="en-US" altLang="zh-TW" sz="2000" b="1" dirty="0" smtClean="0">
                <a:latin typeface="Times New Roman" pitchFamily="18" charset="0"/>
                <a:ea typeface="標楷體" panose="03000509000000000000" pitchFamily="65" charset="-120"/>
                <a:cs typeface="Times New Roman" pitchFamily="18" charset="0"/>
              </a:rPr>
              <a:t>National </a:t>
            </a:r>
            <a:r>
              <a:rPr kumimoji="1" lang="en-US" altLang="zh-TW" sz="2000" b="1" dirty="0" err="1" smtClean="0">
                <a:latin typeface="Times New Roman" pitchFamily="18" charset="0"/>
                <a:ea typeface="標楷體" panose="03000509000000000000" pitchFamily="65" charset="-120"/>
                <a:cs typeface="Times New Roman" pitchFamily="18" charset="0"/>
              </a:rPr>
              <a:t>Pingtung</a:t>
            </a:r>
            <a:r>
              <a:rPr kumimoji="1" lang="en-US" altLang="zh-TW" sz="2000" b="1" dirty="0" smtClean="0">
                <a:latin typeface="Times New Roman" pitchFamily="18" charset="0"/>
                <a:ea typeface="標楷體" panose="03000509000000000000" pitchFamily="65" charset="-120"/>
                <a:cs typeface="Times New Roman" pitchFamily="18" charset="0"/>
              </a:rPr>
              <a:t> University of Science and Technology Department of Food Science</a:t>
            </a:r>
          </a:p>
          <a:p>
            <a:pPr algn="ctr">
              <a:buNone/>
            </a:pPr>
            <a:r>
              <a:rPr lang="en-US" altLang="zh-TW" sz="2000" b="1" dirty="0" smtClean="0">
                <a:latin typeface="Times New Roman" panose="02020603050405020304" pitchFamily="18" charset="0"/>
                <a:ea typeface="標楷體" pitchFamily="65" charset="-120"/>
                <a:cs typeface="Times New Roman" panose="02020603050405020304" pitchFamily="18" charset="0"/>
              </a:rPr>
              <a:t>20170909</a:t>
            </a:r>
            <a:endParaRPr kumimoji="1" lang="zh-TW" altLang="en-US" sz="2000" b="1" dirty="0" smtClean="0">
              <a:latin typeface="Times New Roman" pitchFamily="18" charset="0"/>
              <a:ea typeface="標楷體" panose="03000509000000000000" pitchFamily="65" charset="-120"/>
              <a:cs typeface="Times New Roman" pitchFamily="18" charset="0"/>
            </a:endParaRPr>
          </a:p>
        </p:txBody>
      </p:sp>
      <p:sp>
        <p:nvSpPr>
          <p:cNvPr id="88066" name="AutoShape 2" descr="「屏科大校徽」的圖片搜尋結果"/>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88068" name="AutoShape 4" descr="「屏科大校徽」的圖片搜尋結果"/>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88071" name="Picture 7" descr="C:\Users\User\Desktop\未命名.png"/>
          <p:cNvPicPr>
            <a:picLocks noChangeAspect="1" noChangeArrowheads="1"/>
          </p:cNvPicPr>
          <p:nvPr/>
        </p:nvPicPr>
        <p:blipFill>
          <a:blip r:embed="rId4" cstate="print"/>
          <a:srcRect/>
          <a:stretch>
            <a:fillRect/>
          </a:stretch>
        </p:blipFill>
        <p:spPr bwMode="auto">
          <a:xfrm>
            <a:off x="0" y="5905500"/>
            <a:ext cx="4762500" cy="952500"/>
          </a:xfrm>
          <a:prstGeom prst="rect">
            <a:avLst/>
          </a:prstGeom>
          <a:noFill/>
        </p:spPr>
      </p:pic>
    </p:spTree>
    <p:extLst>
      <p:ext uri="{BB962C8B-B14F-4D97-AF65-F5344CB8AC3E}">
        <p14:creationId xmlns:p14="http://schemas.microsoft.com/office/powerpoint/2010/main" val="911164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27584" y="1038672"/>
            <a:ext cx="7560840" cy="1200329"/>
          </a:xfrm>
          <a:prstGeom prst="rect">
            <a:avLst/>
          </a:prstGeom>
        </p:spPr>
        <p:txBody>
          <a:bodyPr wrap="square">
            <a:spAutoFit/>
          </a:bodyPr>
          <a:lstStyle/>
          <a:p>
            <a:pPr marL="342900" indent="-342900" algn="just">
              <a:buFont typeface="Wingdings" panose="05000000000000000000" pitchFamily="2" charset="2"/>
              <a:buChar char="n"/>
            </a:pPr>
            <a:r>
              <a:rPr lang="en-US" altLang="zh-TW" sz="2400" b="1" dirty="0" smtClean="0">
                <a:solidFill>
                  <a:srgbClr val="FF0000"/>
                </a:solidFill>
                <a:latin typeface="Times New Roman" pitchFamily="18" charset="0"/>
                <a:cs typeface="Times New Roman" pitchFamily="18" charset="0"/>
              </a:rPr>
              <a:t>Ethanol</a:t>
            </a:r>
            <a:r>
              <a:rPr lang="en-US" altLang="zh-TW" sz="2400" b="1" dirty="0" smtClean="0">
                <a:latin typeface="Times New Roman" pitchFamily="18" charset="0"/>
                <a:cs typeface="Times New Roman" pitchFamily="18" charset="0"/>
              </a:rPr>
              <a:t> </a:t>
            </a:r>
            <a:r>
              <a:rPr lang="en-US" altLang="zh-TW" sz="2400" b="1" dirty="0">
                <a:latin typeface="Times New Roman" pitchFamily="18" charset="0"/>
                <a:cs typeface="Times New Roman" pitchFamily="18" charset="0"/>
              </a:rPr>
              <a:t>is recognized </a:t>
            </a:r>
            <a:r>
              <a:rPr lang="en-US" altLang="zh-TW" sz="2400" b="1" dirty="0">
                <a:solidFill>
                  <a:srgbClr val="00B050"/>
                </a:solidFill>
                <a:latin typeface="Times New Roman" pitchFamily="18" charset="0"/>
                <a:cs typeface="Times New Roman" pitchFamily="18" charset="0"/>
              </a:rPr>
              <a:t>as non-toxic </a:t>
            </a:r>
            <a:r>
              <a:rPr lang="en-US" altLang="zh-TW" sz="2400" b="1" dirty="0">
                <a:latin typeface="Times New Roman" pitchFamily="18" charset="0"/>
                <a:cs typeface="Times New Roman" pitchFamily="18" charset="0"/>
              </a:rPr>
              <a:t>and </a:t>
            </a:r>
            <a:r>
              <a:rPr lang="en-US" altLang="zh-TW" sz="2400" b="1" dirty="0" smtClean="0">
                <a:latin typeface="Times New Roman" pitchFamily="18" charset="0"/>
                <a:cs typeface="Times New Roman" pitchFamily="18" charset="0"/>
              </a:rPr>
              <a:t>has </a:t>
            </a:r>
            <a:r>
              <a:rPr lang="en-US" altLang="zh-TW" sz="2400" b="1" dirty="0" smtClean="0">
                <a:solidFill>
                  <a:srgbClr val="00B050"/>
                </a:solidFill>
                <a:latin typeface="Times New Roman" pitchFamily="18" charset="0"/>
                <a:cs typeface="Times New Roman" pitchFamily="18" charset="0"/>
              </a:rPr>
              <a:t>less </a:t>
            </a:r>
            <a:r>
              <a:rPr lang="en-US" altLang="zh-TW" sz="2400" b="1" dirty="0">
                <a:solidFill>
                  <a:srgbClr val="00B050"/>
                </a:solidFill>
                <a:latin typeface="Times New Roman" pitchFamily="18" charset="0"/>
                <a:cs typeface="Times New Roman" pitchFamily="18" charset="0"/>
              </a:rPr>
              <a:t>handling risks </a:t>
            </a:r>
            <a:r>
              <a:rPr lang="en-US" altLang="zh-TW" sz="2400" b="1" dirty="0">
                <a:latin typeface="Times New Roman" pitchFamily="18" charset="0"/>
                <a:cs typeface="Times New Roman" pitchFamily="18" charset="0"/>
              </a:rPr>
              <a:t>than </a:t>
            </a:r>
            <a:r>
              <a:rPr lang="en-US" altLang="zh-TW" sz="2400" b="1" dirty="0" smtClean="0">
                <a:latin typeface="Times New Roman" pitchFamily="18" charset="0"/>
                <a:cs typeface="Times New Roman" pitchFamily="18" charset="0"/>
              </a:rPr>
              <a:t> other solvent such as hexane </a:t>
            </a:r>
            <a:r>
              <a:rPr lang="en-US" altLang="zh-TW" sz="2400" b="1" dirty="0">
                <a:latin typeface="Times New Roman" pitchFamily="18" charset="0"/>
                <a:cs typeface="Times New Roman" pitchFamily="18" charset="0"/>
              </a:rPr>
              <a:t>and </a:t>
            </a:r>
          </a:p>
          <a:p>
            <a:pPr algn="just"/>
            <a:r>
              <a:rPr lang="en-US" altLang="zh-TW" sz="2400" b="1" dirty="0" smtClean="0">
                <a:latin typeface="Times New Roman" pitchFamily="18" charset="0"/>
                <a:cs typeface="Times New Roman" pitchFamily="18" charset="0"/>
              </a:rPr>
              <a:t>     acetonitrile . </a:t>
            </a:r>
          </a:p>
        </p:txBody>
      </p:sp>
      <p:pic>
        <p:nvPicPr>
          <p:cNvPr id="1028" name="Picture 4" descr="https://upload.wikimedia.org/wikipedia/commons/thumb/b/be/Ethanol_Lewis.svg/220px-Ethanol_Lewis.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2500" y="4346188"/>
            <a:ext cx="2095500" cy="1400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827584" y="2492896"/>
            <a:ext cx="7416824" cy="1200329"/>
          </a:xfrm>
          <a:prstGeom prst="rect">
            <a:avLst/>
          </a:prstGeom>
        </p:spPr>
        <p:txBody>
          <a:bodyPr wrap="square">
            <a:spAutoFit/>
          </a:bodyPr>
          <a:lstStyle/>
          <a:p>
            <a:pPr marL="342900" indent="-342900" algn="just">
              <a:buFont typeface="Wingdings" panose="05000000000000000000" pitchFamily="2" charset="2"/>
              <a:buChar char="n"/>
            </a:pPr>
            <a:r>
              <a:rPr lang="en-US" altLang="zh-TW" sz="2400" b="1" dirty="0">
                <a:latin typeface="Times New Roman" pitchFamily="18" charset="0"/>
                <a:cs typeface="Times New Roman" pitchFamily="18" charset="0"/>
              </a:rPr>
              <a:t>In addition to </a:t>
            </a:r>
            <a:r>
              <a:rPr lang="en-US" altLang="zh-TW" sz="2400" b="1" dirty="0" smtClean="0">
                <a:solidFill>
                  <a:srgbClr val="FF0000"/>
                </a:solidFill>
                <a:latin typeface="Times New Roman" pitchFamily="18" charset="0"/>
                <a:cs typeface="Times New Roman" pitchFamily="18" charset="0"/>
              </a:rPr>
              <a:t>triglycerides</a:t>
            </a:r>
            <a:r>
              <a:rPr lang="en-US" altLang="zh-TW" sz="2400" b="1" dirty="0" smtClean="0">
                <a:latin typeface="Times New Roman" pitchFamily="18" charset="0"/>
                <a:cs typeface="Times New Roman" pitchFamily="18" charset="0"/>
              </a:rPr>
              <a:t> , during </a:t>
            </a:r>
            <a:r>
              <a:rPr lang="en-US" altLang="zh-TW" sz="2400" b="1" dirty="0">
                <a:latin typeface="Times New Roman" pitchFamily="18" charset="0"/>
                <a:cs typeface="Times New Roman" pitchFamily="18" charset="0"/>
              </a:rPr>
              <a:t>the extraction process other compounds such as </a:t>
            </a:r>
            <a:r>
              <a:rPr lang="en-US" altLang="zh-TW" sz="2400" b="1" dirty="0">
                <a:solidFill>
                  <a:srgbClr val="FF0000"/>
                </a:solidFill>
                <a:latin typeface="Times New Roman" pitchFamily="18" charset="0"/>
                <a:cs typeface="Times New Roman" pitchFamily="18" charset="0"/>
              </a:rPr>
              <a:t>polyphenols</a:t>
            </a:r>
            <a:r>
              <a:rPr lang="en-US" altLang="zh-TW" sz="2400" b="1" dirty="0">
                <a:latin typeface="Times New Roman" pitchFamily="18" charset="0"/>
                <a:cs typeface="Times New Roman" pitchFamily="18" charset="0"/>
              </a:rPr>
              <a:t>, </a:t>
            </a:r>
            <a:r>
              <a:rPr lang="en-US" altLang="zh-TW" sz="2400" b="1" dirty="0">
                <a:solidFill>
                  <a:srgbClr val="FF0000"/>
                </a:solidFill>
                <a:latin typeface="Times New Roman" pitchFamily="18" charset="0"/>
                <a:cs typeface="Times New Roman" pitchFamily="18" charset="0"/>
              </a:rPr>
              <a:t>pigments</a:t>
            </a:r>
            <a:r>
              <a:rPr lang="en-US" altLang="zh-TW" sz="2400" b="1" dirty="0">
                <a:latin typeface="Times New Roman" pitchFamily="18" charset="0"/>
                <a:cs typeface="Times New Roman" pitchFamily="18" charset="0"/>
              </a:rPr>
              <a:t> </a:t>
            </a:r>
            <a:r>
              <a:rPr lang="en-US" altLang="zh-TW" sz="2400" b="1" dirty="0" smtClean="0">
                <a:latin typeface="Times New Roman" pitchFamily="18" charset="0"/>
                <a:cs typeface="Times New Roman" pitchFamily="18" charset="0"/>
              </a:rPr>
              <a:t>are extracted jointly. </a:t>
            </a:r>
            <a:endParaRPr lang="zh-TW" altLang="en-US" sz="2400" b="1" dirty="0">
              <a:latin typeface="Times New Roman" pitchFamily="18" charset="0"/>
              <a:cs typeface="Times New Roman" pitchFamily="18" charset="0"/>
            </a:endParaRPr>
          </a:p>
        </p:txBody>
      </p:sp>
      <p:sp>
        <p:nvSpPr>
          <p:cNvPr id="6" name="投影片編號版面配置區 5"/>
          <p:cNvSpPr>
            <a:spLocks noGrp="1"/>
          </p:cNvSpPr>
          <p:nvPr>
            <p:ph type="sldNum" sz="quarter" idx="12"/>
          </p:nvPr>
        </p:nvSpPr>
        <p:spPr/>
        <p:txBody>
          <a:bodyPr/>
          <a:lstStyle/>
          <a:p>
            <a:fld id="{10281D1D-AC55-44F9-9541-7563E1434FEC}" type="slidenum">
              <a:rPr lang="zh-TW" altLang="en-US" smtClean="0"/>
              <a:pPr/>
              <a:t>10</a:t>
            </a:fld>
            <a:endParaRPr lang="zh-TW" altLang="en-US"/>
          </a:p>
        </p:txBody>
      </p:sp>
      <p:sp>
        <p:nvSpPr>
          <p:cNvPr id="4" name="矩形 3"/>
          <p:cNvSpPr/>
          <p:nvPr/>
        </p:nvSpPr>
        <p:spPr>
          <a:xfrm>
            <a:off x="6732240" y="3789040"/>
            <a:ext cx="1708801" cy="369332"/>
          </a:xfrm>
          <a:prstGeom prst="rect">
            <a:avLst/>
          </a:prstGeom>
        </p:spPr>
        <p:txBody>
          <a:bodyPr wrap="none">
            <a:spAutoFit/>
          </a:bodyPr>
          <a:lstStyle/>
          <a:p>
            <a:r>
              <a:rPr lang="en-US" altLang="zh-TW" b="1" dirty="0">
                <a:latin typeface="Times New Roman" panose="02020603050405020304" pitchFamily="18" charset="0"/>
                <a:cs typeface="Times New Roman" panose="02020603050405020304" pitchFamily="18" charset="0"/>
              </a:rPr>
              <a:t>(Yu </a:t>
            </a:r>
            <a:r>
              <a:rPr lang="en-US" altLang="zh-TW" b="1" i="1" dirty="0" smtClean="0">
                <a:latin typeface="Times New Roman" panose="02020603050405020304" pitchFamily="18" charset="0"/>
                <a:cs typeface="Times New Roman" panose="02020603050405020304" pitchFamily="18" charset="0"/>
              </a:rPr>
              <a:t>et al</a:t>
            </a:r>
            <a:r>
              <a:rPr lang="en-US" altLang="zh-TW" b="1" dirty="0" smtClean="0">
                <a:latin typeface="Times New Roman" panose="02020603050405020304" pitchFamily="18" charset="0"/>
                <a:cs typeface="Times New Roman" panose="02020603050405020304" pitchFamily="18" charset="0"/>
              </a:rPr>
              <a:t>., 2002)</a:t>
            </a:r>
            <a:endParaRPr lang="zh-TW" altLang="en-US" dirty="0"/>
          </a:p>
        </p:txBody>
      </p:sp>
      <p:sp>
        <p:nvSpPr>
          <p:cNvPr id="11" name="矩形 10"/>
          <p:cNvSpPr/>
          <p:nvPr/>
        </p:nvSpPr>
        <p:spPr>
          <a:xfrm>
            <a:off x="5220072" y="5877272"/>
            <a:ext cx="1300356" cy="369332"/>
          </a:xfrm>
          <a:prstGeom prst="rect">
            <a:avLst/>
          </a:prstGeom>
        </p:spPr>
        <p:txBody>
          <a:bodyPr wrap="none">
            <a:spAutoFit/>
          </a:bodyPr>
          <a:lstStyle/>
          <a:p>
            <a:r>
              <a:rPr lang="en-US" altLang="zh-TW" b="1" dirty="0" smtClean="0">
                <a:latin typeface="Times New Roman" panose="02020603050405020304" pitchFamily="18" charset="0"/>
                <a:cs typeface="Times New Roman" panose="02020603050405020304" pitchFamily="18" charset="0"/>
              </a:rPr>
              <a:t>(</a:t>
            </a:r>
            <a:r>
              <a:rPr lang="en-US" altLang="zh-TW" b="1" dirty="0" err="1" smtClean="0">
                <a:latin typeface="Times New Roman" panose="02020603050405020304" pitchFamily="18" charset="0"/>
                <a:cs typeface="Times New Roman" panose="02020603050405020304" pitchFamily="18" charset="0"/>
              </a:rPr>
              <a:t>wikipedia</a:t>
            </a:r>
            <a:r>
              <a:rPr lang="en-US" altLang="zh-TW" b="1" dirty="0" smtClean="0">
                <a:latin typeface="Times New Roman" panose="02020603050405020304" pitchFamily="18" charset="0"/>
                <a:cs typeface="Times New Roman" panose="02020603050405020304" pitchFamily="18" charset="0"/>
              </a:rPr>
              <a:t>)</a:t>
            </a:r>
            <a:endParaRPr lang="zh-TW" altLang="en-US" dirty="0"/>
          </a:p>
        </p:txBody>
      </p:sp>
    </p:spTree>
    <p:extLst>
      <p:ext uri="{BB962C8B-B14F-4D97-AF65-F5344CB8AC3E}">
        <p14:creationId xmlns:p14="http://schemas.microsoft.com/office/powerpoint/2010/main" val="1617772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11</a:t>
            </a:fld>
            <a:endParaRPr lang="zh-TW" altLang="en-US"/>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88" t="22602" r="37897" b="17524"/>
          <a:stretch/>
        </p:blipFill>
        <p:spPr bwMode="auto">
          <a:xfrm>
            <a:off x="1691680" y="548680"/>
            <a:ext cx="5904656" cy="5460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56" t="17175" r="75127" b="76937"/>
          <a:stretch/>
        </p:blipFill>
        <p:spPr bwMode="auto">
          <a:xfrm>
            <a:off x="1846752" y="5010747"/>
            <a:ext cx="709024" cy="57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1846752" y="5247843"/>
            <a:ext cx="966544" cy="338554"/>
          </a:xfrm>
          <a:prstGeom prst="rect">
            <a:avLst/>
          </a:prstGeom>
          <a:noFill/>
        </p:spPr>
        <p:txBody>
          <a:bodyPr wrap="square" rtlCol="0">
            <a:spAutoFit/>
          </a:bodyPr>
          <a:lstStyle/>
          <a:p>
            <a:r>
              <a:rPr lang="en-US" altLang="zh-TW" sz="1600" b="1" dirty="0" smtClean="0">
                <a:latin typeface="Times New Roman" pitchFamily="18" charset="0"/>
                <a:cs typeface="Times New Roman" pitchFamily="18" charset="0"/>
              </a:rPr>
              <a:t>Fig 1.</a:t>
            </a:r>
            <a:endParaRPr lang="zh-TW" altLang="en-US" sz="1600" b="1" dirty="0">
              <a:latin typeface="Times New Roman" pitchFamily="18" charset="0"/>
              <a:cs typeface="Times New Roman" pitchFamily="18" charset="0"/>
            </a:endParaRPr>
          </a:p>
        </p:txBody>
      </p:sp>
      <p:sp>
        <p:nvSpPr>
          <p:cNvPr id="5" name="文字方塊 4"/>
          <p:cNvSpPr txBox="1"/>
          <p:nvPr/>
        </p:nvSpPr>
        <p:spPr>
          <a:xfrm>
            <a:off x="5026392" y="620688"/>
            <a:ext cx="792088" cy="369332"/>
          </a:xfrm>
          <a:prstGeom prst="rect">
            <a:avLst/>
          </a:prstGeom>
          <a:noFill/>
        </p:spPr>
        <p:txBody>
          <a:bodyPr wrap="square" rtlCol="0">
            <a:spAutoFit/>
          </a:bodyPr>
          <a:lstStyle/>
          <a:p>
            <a:r>
              <a:rPr lang="en-US" altLang="zh-TW" dirty="0" smtClean="0">
                <a:solidFill>
                  <a:srgbClr val="FF0000"/>
                </a:solidFill>
                <a:latin typeface="Times New Roman" panose="02020603050405020304" pitchFamily="18" charset="0"/>
                <a:cs typeface="Times New Roman" panose="02020603050405020304" pitchFamily="18" charset="0"/>
              </a:rPr>
              <a:t>4.13</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12" name="文字方塊 11"/>
          <p:cNvSpPr txBox="1"/>
          <p:nvPr/>
        </p:nvSpPr>
        <p:spPr>
          <a:xfrm>
            <a:off x="5422436" y="1628800"/>
            <a:ext cx="792088" cy="369332"/>
          </a:xfrm>
          <a:prstGeom prst="rect">
            <a:avLst/>
          </a:prstGeom>
          <a:noFill/>
        </p:spPr>
        <p:txBody>
          <a:bodyPr wrap="square" rtlCol="0">
            <a:spAutoFit/>
          </a:bodyPr>
          <a:lstStyle/>
          <a:p>
            <a:r>
              <a:rPr lang="en-US" altLang="zh-TW" dirty="0" smtClean="0">
                <a:solidFill>
                  <a:srgbClr val="FF0000"/>
                </a:solidFill>
                <a:latin typeface="Times New Roman" panose="02020603050405020304" pitchFamily="18" charset="0"/>
                <a:cs typeface="Times New Roman" panose="02020603050405020304" pitchFamily="18" charset="0"/>
              </a:rPr>
              <a:t>2.98</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13" name="文字方塊 12"/>
          <p:cNvSpPr txBox="1"/>
          <p:nvPr/>
        </p:nvSpPr>
        <p:spPr>
          <a:xfrm>
            <a:off x="4111628" y="1407902"/>
            <a:ext cx="792088" cy="369332"/>
          </a:xfrm>
          <a:prstGeom prst="rect">
            <a:avLst/>
          </a:prstGeom>
          <a:noFill/>
        </p:spPr>
        <p:txBody>
          <a:bodyPr wrap="square" rtlCol="0">
            <a:spAutoFit/>
          </a:bodyPr>
          <a:lstStyle/>
          <a:p>
            <a:r>
              <a:rPr lang="en-US" altLang="zh-TW" dirty="0" smtClean="0">
                <a:solidFill>
                  <a:srgbClr val="FF0000"/>
                </a:solidFill>
                <a:latin typeface="Times New Roman" panose="02020603050405020304" pitchFamily="18" charset="0"/>
                <a:cs typeface="Times New Roman" panose="02020603050405020304" pitchFamily="18" charset="0"/>
              </a:rPr>
              <a:t>3.29</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14" name="文字方塊 13"/>
          <p:cNvSpPr txBox="1"/>
          <p:nvPr/>
        </p:nvSpPr>
        <p:spPr>
          <a:xfrm>
            <a:off x="4493537" y="2132856"/>
            <a:ext cx="792088" cy="369332"/>
          </a:xfrm>
          <a:prstGeom prst="rect">
            <a:avLst/>
          </a:prstGeom>
          <a:noFill/>
        </p:spPr>
        <p:txBody>
          <a:bodyPr wrap="square" rtlCol="0">
            <a:spAutoFit/>
          </a:bodyPr>
          <a:lstStyle/>
          <a:p>
            <a:r>
              <a:rPr lang="en-US" altLang="zh-TW" dirty="0" smtClean="0">
                <a:solidFill>
                  <a:srgbClr val="FF0000"/>
                </a:solidFill>
                <a:latin typeface="Times New Roman" panose="02020603050405020304" pitchFamily="18" charset="0"/>
                <a:cs typeface="Times New Roman" panose="02020603050405020304" pitchFamily="18" charset="0"/>
              </a:rPr>
              <a:t>2.33</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9" name="矩形 8"/>
          <p:cNvSpPr/>
          <p:nvPr/>
        </p:nvSpPr>
        <p:spPr>
          <a:xfrm>
            <a:off x="4139952" y="1412776"/>
            <a:ext cx="886440" cy="3312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7236296" y="5839838"/>
            <a:ext cx="1813317" cy="369332"/>
          </a:xfrm>
          <a:prstGeom prst="rect">
            <a:avLst/>
          </a:prstGeom>
        </p:spPr>
        <p:txBody>
          <a:bodyPr wrap="none">
            <a:spAutoFit/>
          </a:bodyPr>
          <a:lstStyle/>
          <a:p>
            <a:r>
              <a:rPr lang="en-US" altLang="zh-TW" dirty="0" smtClean="0">
                <a:latin typeface="Times New Roman" panose="02020603050405020304" pitchFamily="18" charset="0"/>
                <a:cs typeface="Times New Roman" panose="02020603050405020304" pitchFamily="18" charset="0"/>
              </a:rPr>
              <a:t>(Kim</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et al.,2014</a:t>
            </a:r>
            <a:r>
              <a:rPr lang="en-US" altLang="zh-TW" dirty="0">
                <a:latin typeface="Times New Roman" panose="02020603050405020304" pitchFamily="18" charset="0"/>
                <a:cs typeface="Times New Roman" panose="02020603050405020304" pitchFamily="18" charset="0"/>
              </a:rPr>
              <a:t>_</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73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2" grpId="1"/>
      <p:bldP spid="13" grpId="0"/>
      <p:bldP spid="14"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12</a:t>
            </a:fld>
            <a:endParaRPr lang="zh-TW" altLang="en-US"/>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03" t="17647" r="2162" b="36765"/>
          <a:stretch/>
        </p:blipFill>
        <p:spPr bwMode="auto">
          <a:xfrm>
            <a:off x="395536" y="742060"/>
            <a:ext cx="8424936" cy="419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997216" y="5259347"/>
            <a:ext cx="2808312" cy="369332"/>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(S.-M. JEONG</a:t>
            </a:r>
            <a:r>
              <a:rPr lang="zh-TW" altLang="en-US"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et al</a:t>
            </a:r>
            <a:r>
              <a:rPr lang="en-US" altLang="zh-TW" i="1"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2004</a:t>
            </a:r>
            <a:r>
              <a:rPr lang="en-US" altLang="zh-TW"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6" name="矩形 5"/>
          <p:cNvSpPr/>
          <p:nvPr/>
        </p:nvSpPr>
        <p:spPr>
          <a:xfrm>
            <a:off x="5292080" y="3573016"/>
            <a:ext cx="70513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26" t="37938" r="70481" b="57269"/>
          <a:stretch/>
        </p:blipFill>
        <p:spPr bwMode="auto">
          <a:xfrm flipV="1">
            <a:off x="539552" y="1500012"/>
            <a:ext cx="576064" cy="47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229694" y="1611725"/>
            <a:ext cx="966544" cy="369332"/>
          </a:xfrm>
          <a:prstGeom prst="rect">
            <a:avLst/>
          </a:prstGeom>
          <a:noFill/>
        </p:spPr>
        <p:txBody>
          <a:bodyPr wrap="square" rtlCol="0">
            <a:spAutoFit/>
          </a:bodyPr>
          <a:lstStyle/>
          <a:p>
            <a:r>
              <a:rPr lang="en-US" altLang="zh-TW" b="1" dirty="0" smtClean="0">
                <a:latin typeface="Times New Roman" pitchFamily="18" charset="0"/>
                <a:cs typeface="Times New Roman" pitchFamily="18" charset="0"/>
              </a:rPr>
              <a:t>Table 1.</a:t>
            </a:r>
            <a:endParaRPr lang="zh-TW" alt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77440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971600" y="1628800"/>
            <a:ext cx="7488832" cy="830997"/>
          </a:xfrm>
          <a:prstGeom prst="rect">
            <a:avLst/>
          </a:prstGeom>
          <a:noFill/>
        </p:spPr>
        <p:txBody>
          <a:bodyPr wrap="square" rtlCol="0">
            <a:spAutoFit/>
          </a:bodyPr>
          <a:lstStyle/>
          <a:p>
            <a:pPr marL="342900" lvl="0" indent="-342900" algn="just">
              <a:spcAft>
                <a:spcPts val="0"/>
              </a:spcAft>
              <a:buFont typeface="Wingdings"/>
              <a:buChar char=""/>
              <a:tabLst>
                <a:tab pos="457200" algn="l"/>
              </a:tabLst>
            </a:pPr>
            <a:r>
              <a:rPr lang="en-US" altLang="zh-TW" sz="2400" b="1" kern="100" dirty="0">
                <a:latin typeface="Times New Roman" pitchFamily="18" charset="0"/>
                <a:ea typeface="新細明體"/>
                <a:cs typeface="Times New Roman" pitchFamily="18" charset="0"/>
              </a:rPr>
              <a:t>The objective is </a:t>
            </a:r>
            <a:r>
              <a:rPr lang="en-US" altLang="zh-TW" sz="2400" b="1" kern="100" dirty="0" smtClean="0">
                <a:latin typeface="Times New Roman" pitchFamily="18" charset="0"/>
                <a:ea typeface="新細明體"/>
                <a:cs typeface="Times New Roman" pitchFamily="18" charset="0"/>
              </a:rPr>
              <a:t>to evaluate the shelf life of sesame oils from difference extraction methods. </a:t>
            </a:r>
            <a:endParaRPr lang="zh-TW" altLang="zh-TW" sz="1600" kern="100" dirty="0">
              <a:effectLst/>
              <a:latin typeface="Times New Roman" pitchFamily="18" charset="0"/>
              <a:ea typeface="新細明體"/>
              <a:cs typeface="Times New Roman" pitchFamily="18" charset="0"/>
            </a:endParaRPr>
          </a:p>
        </p:txBody>
      </p:sp>
      <p:sp>
        <p:nvSpPr>
          <p:cNvPr id="3" name="文字方塊 2"/>
          <p:cNvSpPr txBox="1"/>
          <p:nvPr/>
        </p:nvSpPr>
        <p:spPr>
          <a:xfrm>
            <a:off x="971600" y="2708920"/>
            <a:ext cx="7552456" cy="1200329"/>
          </a:xfrm>
          <a:prstGeom prst="rect">
            <a:avLst/>
          </a:prstGeom>
          <a:noFill/>
        </p:spPr>
        <p:txBody>
          <a:bodyPr wrap="square" rtlCol="0">
            <a:spAutoFit/>
          </a:bodyPr>
          <a:lstStyle/>
          <a:p>
            <a:pPr marL="342900" indent="-342900" algn="just">
              <a:buFont typeface="Wingdings"/>
              <a:buChar char=""/>
              <a:tabLst>
                <a:tab pos="457200" algn="l"/>
              </a:tabLst>
            </a:pPr>
            <a:r>
              <a:rPr lang="en-US" altLang="zh-TW" sz="2400" b="1" kern="100" dirty="0" smtClean="0">
                <a:latin typeface="Times New Roman" pitchFamily="18" charset="0"/>
                <a:ea typeface="新細明體"/>
                <a:cs typeface="Times New Roman" pitchFamily="18" charset="0"/>
              </a:rPr>
              <a:t>Ethanol</a:t>
            </a:r>
            <a:r>
              <a:rPr lang="en-US" altLang="zh-TW" sz="2400" b="1" kern="100" dirty="0" smtClean="0">
                <a:solidFill>
                  <a:srgbClr val="FF0000"/>
                </a:solidFill>
                <a:latin typeface="Times New Roman" pitchFamily="18" charset="0"/>
                <a:ea typeface="新細明體"/>
                <a:cs typeface="Times New Roman" pitchFamily="18" charset="0"/>
              </a:rPr>
              <a:t> </a:t>
            </a:r>
            <a:r>
              <a:rPr lang="en-US" altLang="zh-TW" sz="2400" b="1" kern="100" dirty="0">
                <a:latin typeface="Times New Roman" pitchFamily="18" charset="0"/>
                <a:ea typeface="新細明體"/>
                <a:cs typeface="Times New Roman" pitchFamily="18" charset="0"/>
              </a:rPr>
              <a:t>extraction </a:t>
            </a:r>
            <a:r>
              <a:rPr lang="en-US" altLang="zh-TW" sz="2400" b="1" kern="100" dirty="0" smtClean="0">
                <a:latin typeface="Times New Roman" pitchFamily="18" charset="0"/>
                <a:ea typeface="新細明體"/>
                <a:cs typeface="Times New Roman" pitchFamily="18" charset="0"/>
              </a:rPr>
              <a:t>method can increase the antioxidants</a:t>
            </a:r>
            <a:r>
              <a:rPr lang="zh-TW" altLang="en-US" sz="2400" b="1" kern="100" dirty="0" smtClean="0">
                <a:latin typeface="Times New Roman" pitchFamily="18" charset="0"/>
                <a:ea typeface="新細明體"/>
                <a:cs typeface="Times New Roman" pitchFamily="18" charset="0"/>
              </a:rPr>
              <a:t>  </a:t>
            </a:r>
            <a:r>
              <a:rPr lang="en-US" altLang="zh-TW" sz="2400" b="1" kern="100" dirty="0" smtClean="0">
                <a:latin typeface="Times New Roman" pitchFamily="18" charset="0"/>
                <a:ea typeface="新細明體"/>
                <a:cs typeface="Times New Roman" pitchFamily="18" charset="0"/>
              </a:rPr>
              <a:t>contents which was compared to the tradition heating process in sesame oil.</a:t>
            </a:r>
            <a:endParaRPr lang="en-US" altLang="zh-TW" sz="2400" b="1" kern="100" dirty="0">
              <a:latin typeface="Times New Roman" pitchFamily="18" charset="0"/>
              <a:ea typeface="新細明體"/>
              <a:cs typeface="Times New Roman" pitchFamily="18" charset="0"/>
            </a:endParaRPr>
          </a:p>
        </p:txBody>
      </p:sp>
      <p:pic>
        <p:nvPicPr>
          <p:cNvPr id="1026" name="Picture 2" descr="「purpose」的圖片搜尋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4077072"/>
            <a:ext cx="4896545" cy="2074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fld id="{E5D7D912-29F0-4A0F-AD54-99A798966BD8}" type="slidenum">
              <a:rPr lang="zh-TW" altLang="en-US" smtClean="0"/>
              <a:pPr/>
              <a:t>13</a:t>
            </a:fld>
            <a:endParaRPr lang="zh-TW" altLang="en-US"/>
          </a:p>
        </p:txBody>
      </p:sp>
      <p:sp>
        <p:nvSpPr>
          <p:cNvPr id="7" name="矩形 6"/>
          <p:cNvSpPr/>
          <p:nvPr/>
        </p:nvSpPr>
        <p:spPr>
          <a:xfrm>
            <a:off x="467544" y="404664"/>
            <a:ext cx="8079434" cy="1015663"/>
          </a:xfrm>
          <a:prstGeom prst="rect">
            <a:avLst/>
          </a:prstGeom>
        </p:spPr>
        <p:txBody>
          <a:bodyPr wrap="square">
            <a:spAutoFit/>
          </a:bodyPr>
          <a:lstStyle/>
          <a:p>
            <a:pPr algn="ctr"/>
            <a:r>
              <a:rPr lang="en-US" altLang="zh-TW" sz="6000" b="1" dirty="0" smtClean="0">
                <a:latin typeface="Times New Roman" pitchFamily="18" charset="0"/>
                <a:ea typeface="標楷體" pitchFamily="65" charset="-120"/>
                <a:cs typeface="Times New Roman" pitchFamily="18" charset="0"/>
              </a:rPr>
              <a:t>Objective</a:t>
            </a:r>
            <a:endParaRPr lang="en-US" altLang="zh-TW" sz="6000" b="1"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9031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14</a:t>
            </a:fld>
            <a:endParaRPr lang="zh-TW" altLang="en-US"/>
          </a:p>
        </p:txBody>
      </p:sp>
      <p:sp>
        <p:nvSpPr>
          <p:cNvPr id="5" name="矩形 4"/>
          <p:cNvSpPr/>
          <p:nvPr/>
        </p:nvSpPr>
        <p:spPr>
          <a:xfrm>
            <a:off x="323528" y="1556792"/>
            <a:ext cx="8640960" cy="2092881"/>
          </a:xfrm>
          <a:prstGeom prst="rect">
            <a:avLst/>
          </a:prstGeom>
        </p:spPr>
        <p:txBody>
          <a:bodyPr wrap="square">
            <a:spAutoFit/>
          </a:bodyPr>
          <a:lstStyle/>
          <a:p>
            <a:r>
              <a:rPr lang="en-US" altLang="zh-TW" sz="3200" dirty="0"/>
              <a:t/>
            </a:r>
            <a:br>
              <a:rPr lang="en-US" altLang="zh-TW" sz="3200" dirty="0"/>
            </a:br>
            <a:endParaRPr lang="en-US" altLang="zh-TW" sz="3200" dirty="0"/>
          </a:p>
          <a:p>
            <a:pPr lvl="0" algn="ctr"/>
            <a:r>
              <a:rPr lang="en-US" altLang="zh-TW" sz="6600" b="1" dirty="0">
                <a:latin typeface="Times New Roman" pitchFamily="18" charset="0"/>
                <a:ea typeface="標楷體" pitchFamily="65" charset="-120"/>
                <a:cs typeface="Times New Roman" pitchFamily="18" charset="0"/>
              </a:rPr>
              <a:t>Experimental design</a:t>
            </a:r>
            <a:endParaRPr lang="zh-TW" altLang="en-US" sz="6600" b="1"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934030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E5D7D912-29F0-4A0F-AD54-99A798966BD8}" type="slidenum">
              <a:rPr lang="zh-TW" altLang="en-US" smtClean="0"/>
              <a:pPr/>
              <a:t>15</a:t>
            </a:fld>
            <a:endParaRPr lang="zh-TW" altLang="en-US"/>
          </a:p>
        </p:txBody>
      </p:sp>
      <p:sp>
        <p:nvSpPr>
          <p:cNvPr id="14" name="文字方塊 2"/>
          <p:cNvSpPr txBox="1">
            <a:spLocks noChangeArrowheads="1"/>
          </p:cNvSpPr>
          <p:nvPr/>
        </p:nvSpPr>
        <p:spPr bwMode="auto">
          <a:xfrm>
            <a:off x="3764279" y="1443536"/>
            <a:ext cx="889883" cy="49784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pPr>
            <a:r>
              <a:rPr lang="en-US" altLang="zh-TW" b="1" kern="100" dirty="0" smtClean="0">
                <a:latin typeface="Times New Roman" pitchFamily="18" charset="0"/>
                <a:ea typeface="標楷體"/>
                <a:cs typeface="Times New Roman" pitchFamily="18" charset="0"/>
              </a:rPr>
              <a:t>Color</a:t>
            </a:r>
            <a:endParaRPr lang="zh-TW" b="1" kern="100" dirty="0">
              <a:latin typeface="Times New Roman" pitchFamily="18" charset="0"/>
              <a:ea typeface="標楷體"/>
              <a:cs typeface="Times New Roman" pitchFamily="18" charset="0"/>
            </a:endParaRPr>
          </a:p>
        </p:txBody>
      </p:sp>
      <p:cxnSp>
        <p:nvCxnSpPr>
          <p:cNvPr id="23" name="直線接點 22"/>
          <p:cNvCxnSpPr/>
          <p:nvPr/>
        </p:nvCxnSpPr>
        <p:spPr>
          <a:xfrm>
            <a:off x="298631" y="2052501"/>
            <a:ext cx="0" cy="166595"/>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6" name="直線接點 25"/>
          <p:cNvCxnSpPr/>
          <p:nvPr/>
        </p:nvCxnSpPr>
        <p:spPr>
          <a:xfrm>
            <a:off x="8495030" y="2135798"/>
            <a:ext cx="0" cy="117475"/>
          </a:xfrm>
          <a:prstGeom prst="line">
            <a:avLst/>
          </a:prstGeom>
          <a:ln/>
        </p:spPr>
        <p:style>
          <a:lnRef idx="1">
            <a:schemeClr val="accent3"/>
          </a:lnRef>
          <a:fillRef idx="0">
            <a:schemeClr val="accent3"/>
          </a:fillRef>
          <a:effectRef idx="0">
            <a:schemeClr val="accent3"/>
          </a:effectRef>
          <a:fontRef idx="minor">
            <a:schemeClr val="tx1"/>
          </a:fontRef>
        </p:style>
      </p:cxnSp>
      <p:sp>
        <p:nvSpPr>
          <p:cNvPr id="29" name="Rectangle 2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30" name="Rectangle 3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52" name="Rectangle 49"/>
          <p:cNvSpPr>
            <a:spLocks noChangeArrowheads="1"/>
          </p:cNvSpPr>
          <p:nvPr/>
        </p:nvSpPr>
        <p:spPr bwMode="auto">
          <a:xfrm>
            <a:off x="150322" y="55580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53" name="Rectangle 56"/>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31" name="矩形 30"/>
          <p:cNvSpPr/>
          <p:nvPr/>
        </p:nvSpPr>
        <p:spPr>
          <a:xfrm>
            <a:off x="2868649" y="3244334"/>
            <a:ext cx="184731" cy="369332"/>
          </a:xfrm>
          <a:prstGeom prst="rect">
            <a:avLst/>
          </a:prstGeom>
        </p:spPr>
        <p:txBody>
          <a:bodyPr wrap="none">
            <a:spAutoFit/>
          </a:bodyPr>
          <a:lstStyle/>
          <a:p>
            <a:endParaRPr lang="zh-TW" altLang="en-US" dirty="0"/>
          </a:p>
        </p:txBody>
      </p:sp>
      <p:grpSp>
        <p:nvGrpSpPr>
          <p:cNvPr id="68" name="群組 67"/>
          <p:cNvGrpSpPr/>
          <p:nvPr/>
        </p:nvGrpSpPr>
        <p:grpSpPr>
          <a:xfrm>
            <a:off x="0" y="454841"/>
            <a:ext cx="9093835" cy="3262191"/>
            <a:chOff x="0" y="454841"/>
            <a:chExt cx="9093835" cy="3262191"/>
          </a:xfrm>
        </p:grpSpPr>
        <p:grpSp>
          <p:nvGrpSpPr>
            <p:cNvPr id="40" name="群組 39"/>
            <p:cNvGrpSpPr/>
            <p:nvPr/>
          </p:nvGrpSpPr>
          <p:grpSpPr>
            <a:xfrm>
              <a:off x="0" y="454841"/>
              <a:ext cx="9093835" cy="3262191"/>
              <a:chOff x="0" y="454841"/>
              <a:chExt cx="9093835" cy="3262191"/>
            </a:xfrm>
          </p:grpSpPr>
          <p:sp>
            <p:nvSpPr>
              <p:cNvPr id="5" name="文字方塊 2"/>
              <p:cNvSpPr txBox="1">
                <a:spLocks noChangeArrowheads="1"/>
              </p:cNvSpPr>
              <p:nvPr/>
            </p:nvSpPr>
            <p:spPr bwMode="auto">
              <a:xfrm>
                <a:off x="190500" y="454841"/>
                <a:ext cx="8763000" cy="65659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spAutoFit/>
              </a:bodyPr>
              <a:lstStyle/>
              <a:p>
                <a:pPr algn="ctr">
                  <a:lnSpc>
                    <a:spcPts val="2200"/>
                  </a:lnSpc>
                  <a:spcAft>
                    <a:spcPts val="0"/>
                  </a:spcAft>
                </a:pPr>
                <a:r>
                  <a:rPr lang="en-US" altLang="zh-TW" kern="100" dirty="0">
                    <a:latin typeface="Times New Roman" pitchFamily="18" charset="0"/>
                    <a:ea typeface="標楷體"/>
                    <a:cs typeface="Times New Roman" pitchFamily="18" charset="0"/>
                  </a:rPr>
                  <a:t>Traditional processing oils  </a:t>
                </a:r>
                <a:r>
                  <a:rPr lang="en-US" altLang="zh-TW" kern="100" dirty="0" smtClean="0">
                    <a:latin typeface="Times New Roman" pitchFamily="18" charset="0"/>
                    <a:ea typeface="標楷體"/>
                    <a:cs typeface="Times New Roman" pitchFamily="18" charset="0"/>
                  </a:rPr>
                  <a:t>and ethanol extract oils </a:t>
                </a:r>
                <a:endParaRPr lang="en-US" altLang="zh-TW" kern="100" dirty="0">
                  <a:latin typeface="Times New Roman" pitchFamily="18" charset="0"/>
                  <a:ea typeface="標楷體"/>
                  <a:cs typeface="Times New Roman" pitchFamily="18" charset="0"/>
                </a:endParaRPr>
              </a:p>
              <a:p>
                <a:pPr algn="ctr">
                  <a:lnSpc>
                    <a:spcPts val="2200"/>
                  </a:lnSpc>
                  <a:spcAft>
                    <a:spcPts val="0"/>
                  </a:spcAft>
                </a:pPr>
                <a:r>
                  <a:rPr lang="zh-TW" kern="100" dirty="0" smtClean="0">
                    <a:effectLst/>
                    <a:latin typeface="Times New Roman" pitchFamily="18" charset="0"/>
                    <a:ea typeface="標楷體"/>
                    <a:cs typeface="Times New Roman" pitchFamily="18" charset="0"/>
                  </a:rPr>
                  <a:t>（</a:t>
                </a:r>
                <a:r>
                  <a:rPr lang="en-US" kern="100" dirty="0" smtClean="0">
                    <a:effectLst/>
                    <a:latin typeface="Times New Roman" pitchFamily="18" charset="0"/>
                    <a:ea typeface="標楷體"/>
                    <a:cs typeface="Times New Roman" pitchFamily="18" charset="0"/>
                  </a:rPr>
                  <a:t>120°C</a:t>
                </a:r>
                <a:r>
                  <a:rPr lang="en-US" altLang="zh-TW" kern="100" dirty="0" smtClean="0">
                    <a:effectLst/>
                    <a:latin typeface="Times New Roman" pitchFamily="18" charset="0"/>
                    <a:ea typeface="標楷體"/>
                    <a:cs typeface="Times New Roman" pitchFamily="18" charset="0"/>
                  </a:rPr>
                  <a:t>, </a:t>
                </a:r>
                <a:r>
                  <a:rPr lang="en-US" kern="100" dirty="0" smtClean="0">
                    <a:effectLst/>
                    <a:latin typeface="Times New Roman" pitchFamily="18" charset="0"/>
                    <a:ea typeface="標楷體"/>
                    <a:cs typeface="Times New Roman" pitchFamily="18" charset="0"/>
                  </a:rPr>
                  <a:t>150°C</a:t>
                </a:r>
                <a:r>
                  <a:rPr lang="en-US" altLang="zh-TW" kern="100" dirty="0">
                    <a:latin typeface="Times New Roman" pitchFamily="18" charset="0"/>
                    <a:ea typeface="標楷體"/>
                    <a:cs typeface="Times New Roman" pitchFamily="18" charset="0"/>
                  </a:rPr>
                  <a:t> , </a:t>
                </a:r>
                <a:r>
                  <a:rPr lang="en-US" kern="100" dirty="0" smtClean="0">
                    <a:effectLst/>
                    <a:latin typeface="Times New Roman" pitchFamily="18" charset="0"/>
                    <a:ea typeface="標楷體"/>
                    <a:cs typeface="Times New Roman" pitchFamily="18" charset="0"/>
                  </a:rPr>
                  <a:t>180°C</a:t>
                </a:r>
                <a:r>
                  <a:rPr lang="en-US" altLang="zh-TW" kern="100" dirty="0">
                    <a:latin typeface="Times New Roman" pitchFamily="18" charset="0"/>
                    <a:ea typeface="標楷體"/>
                    <a:cs typeface="Times New Roman" pitchFamily="18" charset="0"/>
                  </a:rPr>
                  <a:t> , </a:t>
                </a:r>
                <a:r>
                  <a:rPr lang="en-US" kern="100" dirty="0" smtClean="0">
                    <a:effectLst/>
                    <a:latin typeface="Times New Roman" pitchFamily="18" charset="0"/>
                    <a:ea typeface="標楷體"/>
                    <a:cs typeface="Times New Roman" pitchFamily="18" charset="0"/>
                  </a:rPr>
                  <a:t>210°C </a:t>
                </a:r>
                <a:r>
                  <a:rPr lang="en-US" kern="100" dirty="0" smtClean="0">
                    <a:latin typeface="Times New Roman" pitchFamily="18" charset="0"/>
                    <a:ea typeface="標楷體"/>
                    <a:cs typeface="Times New Roman" pitchFamily="18" charset="0"/>
                  </a:rPr>
                  <a:t>; </a:t>
                </a:r>
                <a:r>
                  <a:rPr lang="en-US" kern="100" dirty="0" smtClean="0">
                    <a:effectLst/>
                    <a:latin typeface="Times New Roman" pitchFamily="18" charset="0"/>
                    <a:ea typeface="標楷體"/>
                    <a:cs typeface="Times New Roman" pitchFamily="18" charset="0"/>
                  </a:rPr>
                  <a:t>30%</a:t>
                </a:r>
                <a:r>
                  <a:rPr lang="en-US" altLang="zh-TW" kern="100" dirty="0">
                    <a:latin typeface="Times New Roman" pitchFamily="18" charset="0"/>
                    <a:ea typeface="標楷體"/>
                    <a:cs typeface="Times New Roman" pitchFamily="18" charset="0"/>
                  </a:rPr>
                  <a:t> , </a:t>
                </a:r>
                <a:r>
                  <a:rPr lang="en-US" kern="100" dirty="0" smtClean="0">
                    <a:effectLst/>
                    <a:latin typeface="Times New Roman" pitchFamily="18" charset="0"/>
                    <a:ea typeface="標楷體"/>
                    <a:cs typeface="Times New Roman" pitchFamily="18" charset="0"/>
                  </a:rPr>
                  <a:t>50%</a:t>
                </a:r>
                <a:r>
                  <a:rPr lang="en-US" altLang="zh-TW" kern="100" dirty="0">
                    <a:latin typeface="Times New Roman" pitchFamily="18" charset="0"/>
                    <a:ea typeface="標楷體"/>
                    <a:cs typeface="Times New Roman" pitchFamily="18" charset="0"/>
                  </a:rPr>
                  <a:t> , </a:t>
                </a:r>
                <a:r>
                  <a:rPr lang="en-US" kern="100" dirty="0" smtClean="0">
                    <a:effectLst/>
                    <a:latin typeface="Times New Roman" pitchFamily="18" charset="0"/>
                    <a:ea typeface="標楷體"/>
                    <a:cs typeface="Times New Roman" pitchFamily="18" charset="0"/>
                  </a:rPr>
                  <a:t>75%</a:t>
                </a:r>
                <a:r>
                  <a:rPr lang="en-US" altLang="zh-TW" kern="100" dirty="0">
                    <a:latin typeface="Times New Roman" pitchFamily="18" charset="0"/>
                    <a:ea typeface="標楷體"/>
                    <a:cs typeface="Times New Roman" pitchFamily="18" charset="0"/>
                  </a:rPr>
                  <a:t> , </a:t>
                </a:r>
                <a:r>
                  <a:rPr lang="en-US" kern="100" dirty="0" smtClean="0">
                    <a:effectLst/>
                    <a:latin typeface="Times New Roman" pitchFamily="18" charset="0"/>
                    <a:ea typeface="標楷體"/>
                    <a:cs typeface="Times New Roman" pitchFamily="18" charset="0"/>
                  </a:rPr>
                  <a:t>95</a:t>
                </a:r>
                <a:r>
                  <a:rPr lang="en-US" kern="100" dirty="0">
                    <a:effectLst/>
                    <a:latin typeface="Times New Roman" pitchFamily="18" charset="0"/>
                    <a:ea typeface="標楷體"/>
                    <a:cs typeface="Times New Roman" pitchFamily="18" charset="0"/>
                  </a:rPr>
                  <a:t>%)</a:t>
                </a:r>
                <a:endParaRPr lang="zh-TW" kern="100" dirty="0">
                  <a:effectLst/>
                  <a:latin typeface="Times New Roman" pitchFamily="18" charset="0"/>
                  <a:ea typeface="新細明體"/>
                  <a:cs typeface="Times New Roman" pitchFamily="18" charset="0"/>
                </a:endParaRPr>
              </a:p>
            </p:txBody>
          </p:sp>
          <p:sp>
            <p:nvSpPr>
              <p:cNvPr id="6" name="文字方塊 2"/>
              <p:cNvSpPr txBox="1">
                <a:spLocks noChangeArrowheads="1"/>
              </p:cNvSpPr>
              <p:nvPr/>
            </p:nvSpPr>
            <p:spPr bwMode="auto">
              <a:xfrm>
                <a:off x="723900" y="1446711"/>
                <a:ext cx="1585595" cy="48069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spcAft>
                    <a:spcPts val="0"/>
                  </a:spcAft>
                </a:pPr>
                <a:r>
                  <a:rPr lang="en-US" altLang="zh-TW" kern="100" dirty="0" smtClean="0">
                    <a:effectLst/>
                    <a:latin typeface="Times New Roman" pitchFamily="18" charset="0"/>
                    <a:ea typeface="標楷體"/>
                    <a:cs typeface="Times New Roman" pitchFamily="18" charset="0"/>
                  </a:rPr>
                  <a:t>Quality test</a:t>
                </a:r>
                <a:endParaRPr lang="zh-TW" kern="100" dirty="0">
                  <a:effectLst/>
                  <a:latin typeface="Times New Roman" pitchFamily="18" charset="0"/>
                  <a:ea typeface="新細明體"/>
                  <a:cs typeface="Times New Roman" pitchFamily="18" charset="0"/>
                </a:endParaRPr>
              </a:p>
            </p:txBody>
          </p:sp>
          <p:sp>
            <p:nvSpPr>
              <p:cNvPr id="7" name="文字方塊 2"/>
              <p:cNvSpPr txBox="1">
                <a:spLocks noChangeArrowheads="1"/>
              </p:cNvSpPr>
              <p:nvPr/>
            </p:nvSpPr>
            <p:spPr bwMode="auto">
              <a:xfrm>
                <a:off x="5899785" y="1403018"/>
                <a:ext cx="1753870" cy="56756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spcAft>
                    <a:spcPts val="0"/>
                  </a:spcAft>
                </a:pPr>
                <a:r>
                  <a:rPr lang="en-US" altLang="zh-TW" kern="100" dirty="0" smtClean="0">
                    <a:effectLst/>
                    <a:latin typeface="Times New Roman" pitchFamily="18" charset="0"/>
                    <a:ea typeface="標楷體"/>
                    <a:cs typeface="Times New Roman" pitchFamily="18" charset="0"/>
                  </a:rPr>
                  <a:t>Antioxidant capacity </a:t>
                </a:r>
                <a:endParaRPr lang="zh-TW" kern="100" dirty="0">
                  <a:effectLst/>
                  <a:latin typeface="Times New Roman" pitchFamily="18" charset="0"/>
                  <a:ea typeface="新細明體"/>
                  <a:cs typeface="Times New Roman" pitchFamily="18" charset="0"/>
                </a:endParaRPr>
              </a:p>
            </p:txBody>
          </p:sp>
          <p:sp>
            <p:nvSpPr>
              <p:cNvPr id="8" name="文字方塊 2"/>
              <p:cNvSpPr txBox="1">
                <a:spLocks noChangeArrowheads="1"/>
              </p:cNvSpPr>
              <p:nvPr/>
            </p:nvSpPr>
            <p:spPr bwMode="auto">
              <a:xfrm>
                <a:off x="897694" y="2219096"/>
                <a:ext cx="1086241" cy="62778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r>
                  <a:rPr lang="en-US" altLang="zh-TW" sz="1400" b="1" dirty="0">
                    <a:latin typeface="Times New Roman" panose="02020603050405020304" pitchFamily="18" charset="0"/>
                    <a:cs typeface="Times New Roman" panose="02020603050405020304" pitchFamily="18" charset="0"/>
                  </a:rPr>
                  <a:t>Peroxide</a:t>
                </a:r>
              </a:p>
              <a:p>
                <a:pPr algn="ctr"/>
                <a:r>
                  <a:rPr lang="en-US" altLang="zh-TW" sz="1400" b="1" dirty="0">
                    <a:latin typeface="Times New Roman" panose="02020603050405020304" pitchFamily="18" charset="0"/>
                    <a:cs typeface="Times New Roman" panose="02020603050405020304" pitchFamily="18" charset="0"/>
                  </a:rPr>
                  <a:t>Value</a:t>
                </a:r>
              </a:p>
            </p:txBody>
          </p:sp>
          <p:sp>
            <p:nvSpPr>
              <p:cNvPr id="9" name="文字方塊 2074"/>
              <p:cNvSpPr txBox="1">
                <a:spLocks noChangeArrowheads="1"/>
              </p:cNvSpPr>
              <p:nvPr/>
            </p:nvSpPr>
            <p:spPr bwMode="auto">
              <a:xfrm>
                <a:off x="0" y="2219097"/>
                <a:ext cx="821463" cy="62778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r>
                  <a:rPr lang="en-US" altLang="zh-TW" sz="1400" b="1" dirty="0">
                    <a:latin typeface="Times New Roman" panose="02020603050405020304" pitchFamily="18" charset="0"/>
                    <a:cs typeface="Times New Roman" panose="02020603050405020304" pitchFamily="18" charset="0"/>
                  </a:rPr>
                  <a:t>Acid </a:t>
                </a:r>
              </a:p>
              <a:p>
                <a:pPr algn="ctr"/>
                <a:r>
                  <a:rPr lang="en-US" altLang="zh-TW" sz="1400" b="1" dirty="0">
                    <a:latin typeface="Times New Roman" panose="02020603050405020304" pitchFamily="18" charset="0"/>
                    <a:cs typeface="Times New Roman" panose="02020603050405020304" pitchFamily="18" charset="0"/>
                  </a:rPr>
                  <a:t>Value</a:t>
                </a:r>
                <a:endParaRPr lang="zh-TW" altLang="en-US" sz="1400" b="1" dirty="0">
                  <a:latin typeface="Times New Roman" panose="02020603050405020304" pitchFamily="18" charset="0"/>
                  <a:cs typeface="Times New Roman" panose="02020603050405020304" pitchFamily="18" charset="0"/>
                </a:endParaRPr>
              </a:p>
            </p:txBody>
          </p:sp>
          <p:sp>
            <p:nvSpPr>
              <p:cNvPr id="10" name="文字方塊 2"/>
              <p:cNvSpPr txBox="1">
                <a:spLocks noChangeArrowheads="1"/>
              </p:cNvSpPr>
              <p:nvPr/>
            </p:nvSpPr>
            <p:spPr bwMode="auto">
              <a:xfrm>
                <a:off x="3779912" y="2255701"/>
                <a:ext cx="1370315" cy="117329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pPr>
                <a:r>
                  <a:rPr lang="en-US" altLang="zh-TW" sz="1400" b="1" dirty="0">
                    <a:latin typeface="Times New Roman" panose="02020603050405020304" pitchFamily="18" charset="0"/>
                    <a:cs typeface="Times New Roman" panose="02020603050405020304" pitchFamily="18" charset="0"/>
                  </a:rPr>
                  <a:t>Total phenolic and  flavonoid contents</a:t>
                </a:r>
                <a:endParaRPr lang="zh-TW" sz="1400" b="1" dirty="0">
                  <a:latin typeface="Times New Roman" panose="02020603050405020304" pitchFamily="18" charset="0"/>
                  <a:cs typeface="Times New Roman" panose="02020603050405020304" pitchFamily="18" charset="0"/>
                </a:endParaRPr>
              </a:p>
            </p:txBody>
          </p:sp>
          <p:sp>
            <p:nvSpPr>
              <p:cNvPr id="11" name="文字方塊 2"/>
              <p:cNvSpPr txBox="1">
                <a:spLocks noChangeArrowheads="1"/>
              </p:cNvSpPr>
              <p:nvPr/>
            </p:nvSpPr>
            <p:spPr bwMode="auto">
              <a:xfrm>
                <a:off x="2065268" y="2219096"/>
                <a:ext cx="1598930" cy="62779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spcAft>
                    <a:spcPts val="0"/>
                  </a:spcAft>
                </a:pPr>
                <a:r>
                  <a:rPr lang="en-US" altLang="zh-TW" sz="1400" b="1" dirty="0" err="1">
                    <a:latin typeface="Times New Roman" panose="02020603050405020304" pitchFamily="18" charset="0"/>
                    <a:cs typeface="Times New Roman" panose="02020603050405020304" pitchFamily="18" charset="0"/>
                  </a:rPr>
                  <a:t>Thiobarbituric</a:t>
                </a:r>
                <a:r>
                  <a:rPr lang="en-US" altLang="zh-TW" sz="1400" b="1" dirty="0">
                    <a:latin typeface="Times New Roman" panose="02020603050405020304" pitchFamily="18" charset="0"/>
                    <a:cs typeface="Times New Roman" panose="02020603050405020304" pitchFamily="18" charset="0"/>
                  </a:rPr>
                  <a:t> acid value</a:t>
                </a:r>
              </a:p>
            </p:txBody>
          </p:sp>
          <p:sp>
            <p:nvSpPr>
              <p:cNvPr id="12" name="文字方塊 2"/>
              <p:cNvSpPr txBox="1">
                <a:spLocks noChangeArrowheads="1"/>
              </p:cNvSpPr>
              <p:nvPr/>
            </p:nvSpPr>
            <p:spPr bwMode="auto">
              <a:xfrm>
                <a:off x="6605270" y="2247250"/>
                <a:ext cx="1197610" cy="146978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pPr>
                <a:r>
                  <a:rPr lang="en-US" altLang="zh-TW" sz="1400" b="1" dirty="0">
                    <a:latin typeface="Times New Roman" panose="02020603050405020304" pitchFamily="18" charset="0"/>
                    <a:cs typeface="Times New Roman" panose="02020603050405020304" pitchFamily="18" charset="0"/>
                  </a:rPr>
                  <a:t>Reducing power and Ferrous iron chelating ability</a:t>
                </a:r>
                <a:r>
                  <a:rPr lang="en-US" sz="1400" b="1" dirty="0">
                    <a:latin typeface="Times New Roman" panose="02020603050405020304" pitchFamily="18" charset="0"/>
                    <a:cs typeface="Times New Roman" panose="02020603050405020304" pitchFamily="18" charset="0"/>
                  </a:rPr>
                  <a:t> </a:t>
                </a:r>
                <a:endParaRPr lang="zh-TW" sz="1400" b="1" dirty="0">
                  <a:latin typeface="Times New Roman" panose="02020603050405020304" pitchFamily="18" charset="0"/>
                  <a:cs typeface="Times New Roman" panose="02020603050405020304" pitchFamily="18" charset="0"/>
                </a:endParaRPr>
              </a:p>
              <a:p>
                <a:pPr algn="ctr">
                  <a:lnSpc>
                    <a:spcPts val="2200"/>
                  </a:lnSpc>
                  <a:spcAft>
                    <a:spcPts val="0"/>
                  </a:spcAft>
                </a:pPr>
                <a:r>
                  <a:rPr lang="en-US" sz="1400" kern="100" dirty="0">
                    <a:effectLst/>
                    <a:latin typeface="Times New Roman" pitchFamily="18" charset="0"/>
                    <a:ea typeface="標楷體"/>
                    <a:cs typeface="Times New Roman" pitchFamily="18" charset="0"/>
                  </a:rPr>
                  <a:t> </a:t>
                </a:r>
                <a:endParaRPr lang="zh-TW" sz="1400" kern="100" dirty="0">
                  <a:effectLst/>
                  <a:latin typeface="Times New Roman" pitchFamily="18" charset="0"/>
                  <a:ea typeface="新細明體"/>
                  <a:cs typeface="Times New Roman" pitchFamily="18" charset="0"/>
                </a:endParaRPr>
              </a:p>
            </p:txBody>
          </p:sp>
          <p:sp>
            <p:nvSpPr>
              <p:cNvPr id="13" name="文字方塊 2"/>
              <p:cNvSpPr txBox="1">
                <a:spLocks noChangeArrowheads="1"/>
              </p:cNvSpPr>
              <p:nvPr/>
            </p:nvSpPr>
            <p:spPr bwMode="auto">
              <a:xfrm>
                <a:off x="5277733" y="2255700"/>
                <a:ext cx="1213872" cy="1461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spcAft>
                    <a:spcPts val="0"/>
                  </a:spcAft>
                </a:pPr>
                <a:r>
                  <a:rPr lang="en-US" sz="1400" b="1" dirty="0">
                    <a:latin typeface="Times New Roman" panose="02020603050405020304" pitchFamily="18" charset="0"/>
                    <a:cs typeface="Times New Roman" panose="02020603050405020304" pitchFamily="18" charset="0"/>
                  </a:rPr>
                  <a:t>DPPH and ABTS radical scavenging activity</a:t>
                </a:r>
                <a:endParaRPr lang="zh-TW" sz="1400" b="1" dirty="0">
                  <a:latin typeface="Times New Roman" panose="02020603050405020304" pitchFamily="18" charset="0"/>
                  <a:cs typeface="Times New Roman" panose="02020603050405020304" pitchFamily="18" charset="0"/>
                </a:endParaRPr>
              </a:p>
            </p:txBody>
          </p:sp>
          <p:cxnSp>
            <p:nvCxnSpPr>
              <p:cNvPr id="15" name="直線接點 14"/>
              <p:cNvCxnSpPr/>
              <p:nvPr/>
            </p:nvCxnSpPr>
            <p:spPr>
              <a:xfrm>
                <a:off x="1440815" y="1278436"/>
                <a:ext cx="0" cy="168275"/>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16" name="直線接點 15"/>
              <p:cNvCxnSpPr/>
              <p:nvPr/>
            </p:nvCxnSpPr>
            <p:spPr>
              <a:xfrm>
                <a:off x="1440815" y="1265736"/>
                <a:ext cx="5377180" cy="0"/>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17" name="直線接點 16"/>
              <p:cNvCxnSpPr/>
              <p:nvPr/>
            </p:nvCxnSpPr>
            <p:spPr>
              <a:xfrm flipH="1">
                <a:off x="1440814" y="1941376"/>
                <a:ext cx="1" cy="277720"/>
              </a:xfrm>
              <a:prstGeom prst="line">
                <a:avLst/>
              </a:prstGeom>
              <a:ln/>
            </p:spPr>
            <p:style>
              <a:lnRef idx="1">
                <a:schemeClr val="accent3"/>
              </a:lnRef>
              <a:fillRef idx="2">
                <a:schemeClr val="accent3"/>
              </a:fillRef>
              <a:effectRef idx="1">
                <a:schemeClr val="accent3"/>
              </a:effectRef>
              <a:fontRef idx="minor">
                <a:schemeClr val="dk1"/>
              </a:fontRef>
            </p:style>
          </p:cxnSp>
          <p:sp>
            <p:nvSpPr>
              <p:cNvPr id="18" name="文字方塊 2"/>
              <p:cNvSpPr txBox="1">
                <a:spLocks noChangeArrowheads="1"/>
              </p:cNvSpPr>
              <p:nvPr/>
            </p:nvSpPr>
            <p:spPr bwMode="auto">
              <a:xfrm>
                <a:off x="7896225" y="2264591"/>
                <a:ext cx="1197610" cy="87637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spcAft>
                    <a:spcPts val="0"/>
                  </a:spcAft>
                </a:pPr>
                <a:r>
                  <a:rPr lang="en-US" sz="1400" b="1" dirty="0" err="1">
                    <a:latin typeface="Times New Roman" panose="02020603050405020304" pitchFamily="18" charset="0"/>
                    <a:cs typeface="Times New Roman" panose="02020603050405020304" pitchFamily="18" charset="0"/>
                  </a:rPr>
                  <a:t>Lignans</a:t>
                </a:r>
                <a:r>
                  <a:rPr lang="en-US" sz="1400" b="1" dirty="0">
                    <a:latin typeface="Times New Roman" panose="02020603050405020304" pitchFamily="18" charset="0"/>
                    <a:cs typeface="Times New Roman" panose="02020603050405020304" pitchFamily="18" charset="0"/>
                  </a:rPr>
                  <a:t> contents by HPLC</a:t>
                </a:r>
                <a:endParaRPr lang="zh-TW" sz="1400" b="1" dirty="0">
                  <a:latin typeface="Times New Roman" panose="02020603050405020304" pitchFamily="18" charset="0"/>
                  <a:cs typeface="Times New Roman" panose="02020603050405020304" pitchFamily="18" charset="0"/>
                </a:endParaRPr>
              </a:p>
            </p:txBody>
          </p:sp>
          <p:cxnSp>
            <p:nvCxnSpPr>
              <p:cNvPr id="19" name="直線接點 18"/>
              <p:cNvCxnSpPr/>
              <p:nvPr/>
            </p:nvCxnSpPr>
            <p:spPr>
              <a:xfrm>
                <a:off x="4153535" y="1112701"/>
                <a:ext cx="0" cy="331470"/>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20" name="直線接點 19"/>
              <p:cNvCxnSpPr>
                <a:endCxn id="7" idx="0"/>
              </p:cNvCxnSpPr>
              <p:nvPr/>
            </p:nvCxnSpPr>
            <p:spPr>
              <a:xfrm flipH="1">
                <a:off x="6776720" y="1266371"/>
                <a:ext cx="41275" cy="136647"/>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21" name="直線接點 20"/>
              <p:cNvCxnSpPr/>
              <p:nvPr/>
            </p:nvCxnSpPr>
            <p:spPr>
              <a:xfrm>
                <a:off x="266065" y="2056311"/>
                <a:ext cx="2590800" cy="0"/>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22" name="直線接點 21"/>
              <p:cNvCxnSpPr/>
              <p:nvPr/>
            </p:nvCxnSpPr>
            <p:spPr>
              <a:xfrm>
                <a:off x="4465069" y="2096814"/>
                <a:ext cx="4029961" cy="16238"/>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24" name="直線接點 23"/>
              <p:cNvCxnSpPr/>
              <p:nvPr/>
            </p:nvCxnSpPr>
            <p:spPr>
              <a:xfrm>
                <a:off x="2848066" y="2054950"/>
                <a:ext cx="0" cy="164146"/>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25" name="直線接點 24"/>
              <p:cNvCxnSpPr>
                <a:endCxn id="10" idx="0"/>
              </p:cNvCxnSpPr>
              <p:nvPr/>
            </p:nvCxnSpPr>
            <p:spPr>
              <a:xfrm>
                <a:off x="4465069" y="2135798"/>
                <a:ext cx="1" cy="119903"/>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27" name="直線接點 26"/>
              <p:cNvCxnSpPr>
                <a:endCxn id="12" idx="0"/>
              </p:cNvCxnSpPr>
              <p:nvPr/>
            </p:nvCxnSpPr>
            <p:spPr>
              <a:xfrm>
                <a:off x="7204075" y="1970585"/>
                <a:ext cx="0" cy="276665"/>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28" name="直線接點 27"/>
              <p:cNvCxnSpPr/>
              <p:nvPr/>
            </p:nvCxnSpPr>
            <p:spPr>
              <a:xfrm flipH="1">
                <a:off x="5890079" y="2108917"/>
                <a:ext cx="2721" cy="122131"/>
              </a:xfrm>
              <a:prstGeom prst="line">
                <a:avLst/>
              </a:prstGeom>
              <a:ln/>
            </p:spPr>
            <p:style>
              <a:lnRef idx="1">
                <a:schemeClr val="accent3"/>
              </a:lnRef>
              <a:fillRef idx="2">
                <a:schemeClr val="accent3"/>
              </a:fillRef>
              <a:effectRef idx="1">
                <a:schemeClr val="accent3"/>
              </a:effectRef>
              <a:fontRef idx="minor">
                <a:schemeClr val="dk1"/>
              </a:fontRef>
            </p:style>
          </p:cxnSp>
        </p:grpSp>
        <p:sp>
          <p:nvSpPr>
            <p:cNvPr id="66" name="文字方塊 65"/>
            <p:cNvSpPr txBox="1"/>
            <p:nvPr/>
          </p:nvSpPr>
          <p:spPr>
            <a:xfrm>
              <a:off x="306318" y="598470"/>
              <a:ext cx="925116" cy="369332"/>
            </a:xfrm>
            <a:prstGeom prst="rect">
              <a:avLst/>
            </a:prstGeom>
            <a:effectLst>
              <a:innerShdw blurRad="114300">
                <a:prstClr val="black"/>
              </a:inn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zh-TW" dirty="0" smtClean="0">
                  <a:latin typeface="Times New Roman" pitchFamily="18" charset="0"/>
                  <a:cs typeface="Times New Roman" pitchFamily="18" charset="0"/>
                </a:rPr>
                <a:t>(Part 1)</a:t>
              </a:r>
              <a:endParaRPr lang="zh-TW" altLang="en-US" dirty="0">
                <a:latin typeface="Times New Roman" pitchFamily="18" charset="0"/>
                <a:cs typeface="Times New Roman" pitchFamily="18" charset="0"/>
              </a:endParaRPr>
            </a:p>
          </p:txBody>
        </p:sp>
      </p:grpSp>
      <p:grpSp>
        <p:nvGrpSpPr>
          <p:cNvPr id="69" name="群組 68"/>
          <p:cNvGrpSpPr/>
          <p:nvPr/>
        </p:nvGrpSpPr>
        <p:grpSpPr>
          <a:xfrm>
            <a:off x="306318" y="4223270"/>
            <a:ext cx="8735695" cy="2014042"/>
            <a:chOff x="306318" y="4223270"/>
            <a:chExt cx="8735695" cy="2014042"/>
          </a:xfrm>
        </p:grpSpPr>
        <p:grpSp>
          <p:nvGrpSpPr>
            <p:cNvPr id="65" name="群組 64"/>
            <p:cNvGrpSpPr/>
            <p:nvPr/>
          </p:nvGrpSpPr>
          <p:grpSpPr>
            <a:xfrm>
              <a:off x="306318" y="4223270"/>
              <a:ext cx="8735695" cy="2014042"/>
              <a:chOff x="306318" y="4223270"/>
              <a:chExt cx="8735695" cy="2014042"/>
            </a:xfrm>
          </p:grpSpPr>
          <p:sp>
            <p:nvSpPr>
              <p:cNvPr id="41" name="文字方塊 2"/>
              <p:cNvSpPr txBox="1">
                <a:spLocks noChangeArrowheads="1"/>
              </p:cNvSpPr>
              <p:nvPr/>
            </p:nvSpPr>
            <p:spPr bwMode="auto">
              <a:xfrm>
                <a:off x="5716518" y="5114174"/>
                <a:ext cx="1197610" cy="83510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pPr>
                <a:r>
                  <a:rPr lang="en-US" altLang="zh-TW" sz="1400" b="1" dirty="0" err="1">
                    <a:latin typeface="Times New Roman" panose="02020603050405020304" pitchFamily="18" charset="0"/>
                    <a:cs typeface="Times New Roman" panose="02020603050405020304" pitchFamily="18" charset="0"/>
                  </a:rPr>
                  <a:t>Lignans</a:t>
                </a:r>
                <a:r>
                  <a:rPr lang="en-US" altLang="zh-TW" sz="1400" b="1" dirty="0">
                    <a:latin typeface="Times New Roman" panose="02020603050405020304" pitchFamily="18" charset="0"/>
                    <a:cs typeface="Times New Roman" panose="02020603050405020304" pitchFamily="18" charset="0"/>
                  </a:rPr>
                  <a:t> contents by HPLC</a:t>
                </a:r>
                <a:endParaRPr lang="zh-TW" altLang="zh-TW" sz="1400" b="1" dirty="0">
                  <a:latin typeface="Times New Roman" panose="02020603050405020304" pitchFamily="18" charset="0"/>
                  <a:cs typeface="Times New Roman" panose="02020603050405020304" pitchFamily="18" charset="0"/>
                </a:endParaRPr>
              </a:p>
            </p:txBody>
          </p:sp>
          <p:sp>
            <p:nvSpPr>
              <p:cNvPr id="42" name="文字方塊 2"/>
              <p:cNvSpPr txBox="1">
                <a:spLocks noChangeArrowheads="1"/>
              </p:cNvSpPr>
              <p:nvPr/>
            </p:nvSpPr>
            <p:spPr bwMode="auto">
              <a:xfrm>
                <a:off x="306318" y="4223270"/>
                <a:ext cx="8735695" cy="6553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spcAft>
                    <a:spcPts val="0"/>
                  </a:spcAft>
                </a:pPr>
                <a:r>
                  <a:rPr lang="en-US" kern="100" dirty="0">
                    <a:latin typeface="Times New Roman" pitchFamily="18" charset="0"/>
                    <a:ea typeface="標楷體"/>
                    <a:cs typeface="Times New Roman" pitchFamily="18" charset="0"/>
                  </a:rPr>
                  <a:t> </a:t>
                </a:r>
                <a:r>
                  <a:rPr lang="en-US" altLang="zh-TW" kern="100" dirty="0" smtClean="0">
                    <a:latin typeface="Times New Roman" pitchFamily="18" charset="0"/>
                    <a:ea typeface="標楷體"/>
                    <a:cs typeface="Times New Roman" pitchFamily="18" charset="0"/>
                  </a:rPr>
                  <a:t>Oven test by </a:t>
                </a:r>
                <a:r>
                  <a:rPr lang="en-US" kern="100" dirty="0" smtClean="0">
                    <a:latin typeface="Times New Roman" pitchFamily="18" charset="0"/>
                    <a:ea typeface="標楷體"/>
                    <a:cs typeface="Times New Roman" pitchFamily="18" charset="0"/>
                  </a:rPr>
                  <a:t>incubation </a:t>
                </a:r>
                <a:r>
                  <a:rPr lang="en-US" kern="100" dirty="0">
                    <a:latin typeface="Times New Roman" pitchFamily="18" charset="0"/>
                    <a:ea typeface="標楷體"/>
                    <a:cs typeface="Times New Roman" pitchFamily="18" charset="0"/>
                  </a:rPr>
                  <a:t>at </a:t>
                </a:r>
                <a:r>
                  <a:rPr lang="en-US" kern="100" dirty="0" smtClean="0">
                    <a:latin typeface="Times New Roman" pitchFamily="18" charset="0"/>
                    <a:ea typeface="標楷體"/>
                    <a:cs typeface="Times New Roman" pitchFamily="18" charset="0"/>
                  </a:rPr>
                  <a:t>65</a:t>
                </a:r>
                <a:r>
                  <a:rPr lang="zh-TW" kern="100" dirty="0">
                    <a:effectLst/>
                    <a:latin typeface="Times New Roman" pitchFamily="18" charset="0"/>
                    <a:ea typeface="標楷體"/>
                    <a:cs typeface="Times New Roman" pitchFamily="18" charset="0"/>
                  </a:rPr>
                  <a:t>°</a:t>
                </a:r>
                <a:r>
                  <a:rPr lang="en-US" kern="100" dirty="0" smtClean="0">
                    <a:effectLst/>
                    <a:latin typeface="Times New Roman" pitchFamily="18" charset="0"/>
                    <a:ea typeface="標楷體"/>
                    <a:cs typeface="Times New Roman" pitchFamily="18" charset="0"/>
                  </a:rPr>
                  <a:t>C</a:t>
                </a:r>
                <a:endParaRPr lang="zh-TW" kern="100" dirty="0">
                  <a:effectLst/>
                  <a:latin typeface="Times New Roman" pitchFamily="18" charset="0"/>
                  <a:ea typeface="新細明體"/>
                  <a:cs typeface="Times New Roman" pitchFamily="18" charset="0"/>
                </a:endParaRPr>
              </a:p>
              <a:p>
                <a:pPr algn="ctr">
                  <a:lnSpc>
                    <a:spcPts val="2200"/>
                  </a:lnSpc>
                  <a:spcAft>
                    <a:spcPts val="0"/>
                  </a:spcAft>
                </a:pPr>
                <a:r>
                  <a:rPr lang="en-US" kern="100" dirty="0">
                    <a:effectLst/>
                    <a:latin typeface="Times New Roman" pitchFamily="18" charset="0"/>
                    <a:ea typeface="標楷體"/>
                    <a:cs typeface="Times New Roman" pitchFamily="18" charset="0"/>
                  </a:rPr>
                  <a:t>(120</a:t>
                </a:r>
                <a:r>
                  <a:rPr lang="zh-TW" kern="100" dirty="0">
                    <a:effectLst/>
                    <a:latin typeface="Times New Roman" pitchFamily="18" charset="0"/>
                    <a:ea typeface="標楷體"/>
                    <a:cs typeface="Times New Roman" pitchFamily="18" charset="0"/>
                  </a:rPr>
                  <a:t>°</a:t>
                </a:r>
                <a:r>
                  <a:rPr lang="en-US" kern="100" dirty="0">
                    <a:effectLst/>
                    <a:latin typeface="Times New Roman" pitchFamily="18" charset="0"/>
                    <a:ea typeface="標楷體"/>
                    <a:cs typeface="Times New Roman" pitchFamily="18" charset="0"/>
                  </a:rPr>
                  <a:t>C</a:t>
                </a:r>
                <a:r>
                  <a:rPr lang="zh-TW" kern="100" dirty="0">
                    <a:effectLst/>
                    <a:latin typeface="Times New Roman" pitchFamily="18" charset="0"/>
                    <a:ea typeface="標楷體"/>
                    <a:cs typeface="Times New Roman" pitchFamily="18" charset="0"/>
                  </a:rPr>
                  <a:t>、</a:t>
                </a:r>
                <a:r>
                  <a:rPr lang="en-US" kern="100" dirty="0">
                    <a:effectLst/>
                    <a:latin typeface="Times New Roman" pitchFamily="18" charset="0"/>
                    <a:ea typeface="標楷體"/>
                    <a:cs typeface="Times New Roman" pitchFamily="18" charset="0"/>
                  </a:rPr>
                  <a:t>210</a:t>
                </a:r>
                <a:r>
                  <a:rPr lang="zh-TW" kern="100" dirty="0">
                    <a:effectLst/>
                    <a:latin typeface="Times New Roman" pitchFamily="18" charset="0"/>
                    <a:ea typeface="標楷體"/>
                    <a:cs typeface="Times New Roman" pitchFamily="18" charset="0"/>
                  </a:rPr>
                  <a:t>°</a:t>
                </a:r>
                <a:r>
                  <a:rPr lang="en-US" kern="100" dirty="0">
                    <a:effectLst/>
                    <a:latin typeface="Times New Roman" pitchFamily="18" charset="0"/>
                    <a:ea typeface="標楷體"/>
                    <a:cs typeface="Times New Roman" pitchFamily="18" charset="0"/>
                  </a:rPr>
                  <a:t>C</a:t>
                </a:r>
                <a:r>
                  <a:rPr lang="zh-TW" kern="100" dirty="0">
                    <a:effectLst/>
                    <a:latin typeface="Times New Roman" pitchFamily="18" charset="0"/>
                    <a:ea typeface="標楷體"/>
                    <a:cs typeface="Times New Roman" pitchFamily="18" charset="0"/>
                  </a:rPr>
                  <a:t>、</a:t>
                </a:r>
                <a:r>
                  <a:rPr lang="en-US" kern="100" dirty="0">
                    <a:effectLst/>
                    <a:latin typeface="Times New Roman" pitchFamily="18" charset="0"/>
                    <a:ea typeface="標楷體"/>
                    <a:cs typeface="Times New Roman" pitchFamily="18" charset="0"/>
                  </a:rPr>
                  <a:t>30</a:t>
                </a:r>
                <a:r>
                  <a:rPr lang="en-US" kern="100" dirty="0" smtClean="0">
                    <a:effectLst/>
                    <a:latin typeface="Times New Roman" pitchFamily="18" charset="0"/>
                    <a:ea typeface="標楷體"/>
                    <a:cs typeface="Times New Roman" pitchFamily="18" charset="0"/>
                  </a:rPr>
                  <a:t>%</a:t>
                </a:r>
                <a:r>
                  <a:rPr lang="en-US" altLang="zh-TW" kern="100" dirty="0">
                    <a:latin typeface="Times New Roman" pitchFamily="18" charset="0"/>
                    <a:ea typeface="標楷體"/>
                    <a:cs typeface="Times New Roman" pitchFamily="18" charset="0"/>
                  </a:rPr>
                  <a:t> oils</a:t>
                </a:r>
                <a:r>
                  <a:rPr lang="en-US" kern="100" dirty="0" smtClean="0">
                    <a:effectLst/>
                    <a:latin typeface="Times New Roman" pitchFamily="18" charset="0"/>
                    <a:ea typeface="標楷體"/>
                    <a:cs typeface="Times New Roman" pitchFamily="18" charset="0"/>
                  </a:rPr>
                  <a:t>)</a:t>
                </a:r>
                <a:endParaRPr lang="zh-TW" kern="100" dirty="0">
                  <a:effectLst/>
                  <a:latin typeface="Times New Roman" pitchFamily="18" charset="0"/>
                  <a:ea typeface="新細明體"/>
                  <a:cs typeface="Times New Roman" pitchFamily="18" charset="0"/>
                </a:endParaRPr>
              </a:p>
            </p:txBody>
          </p:sp>
          <p:sp>
            <p:nvSpPr>
              <p:cNvPr id="43" name="文字方塊 2070"/>
              <p:cNvSpPr txBox="1">
                <a:spLocks noChangeArrowheads="1"/>
              </p:cNvSpPr>
              <p:nvPr/>
            </p:nvSpPr>
            <p:spPr bwMode="auto">
              <a:xfrm>
                <a:off x="1619673" y="5145290"/>
                <a:ext cx="936104" cy="65997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pPr>
                <a:r>
                  <a:rPr lang="en-US" altLang="zh-TW" sz="1400" b="1" dirty="0">
                    <a:latin typeface="Times New Roman" panose="02020603050405020304" pitchFamily="18" charset="0"/>
                    <a:cs typeface="Times New Roman" panose="02020603050405020304" pitchFamily="18" charset="0"/>
                  </a:rPr>
                  <a:t>Acid </a:t>
                </a:r>
              </a:p>
              <a:p>
                <a:pPr algn="ctr">
                  <a:lnSpc>
                    <a:spcPts val="2200"/>
                  </a:lnSpc>
                </a:pPr>
                <a:r>
                  <a:rPr lang="en-US" altLang="zh-TW" sz="1400" b="1" dirty="0">
                    <a:latin typeface="Times New Roman" panose="02020603050405020304" pitchFamily="18" charset="0"/>
                    <a:cs typeface="Times New Roman" panose="02020603050405020304" pitchFamily="18" charset="0"/>
                  </a:rPr>
                  <a:t>Value</a:t>
                </a:r>
                <a:endParaRPr lang="zh-TW" altLang="en-US" sz="1400" b="1" dirty="0">
                  <a:latin typeface="Times New Roman" panose="02020603050405020304" pitchFamily="18" charset="0"/>
                  <a:cs typeface="Times New Roman" panose="02020603050405020304" pitchFamily="18" charset="0"/>
                </a:endParaRPr>
              </a:p>
            </p:txBody>
          </p:sp>
          <p:sp>
            <p:nvSpPr>
              <p:cNvPr id="44" name="文字方塊 2"/>
              <p:cNvSpPr txBox="1">
                <a:spLocks noChangeArrowheads="1"/>
              </p:cNvSpPr>
              <p:nvPr/>
            </p:nvSpPr>
            <p:spPr bwMode="auto">
              <a:xfrm>
                <a:off x="2751703" y="5144020"/>
                <a:ext cx="912495" cy="66124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pPr>
                <a:r>
                  <a:rPr lang="en-US" altLang="zh-TW" sz="1400" b="1" dirty="0">
                    <a:latin typeface="Times New Roman" panose="02020603050405020304" pitchFamily="18" charset="0"/>
                    <a:cs typeface="Times New Roman" panose="02020603050405020304" pitchFamily="18" charset="0"/>
                  </a:rPr>
                  <a:t>Peroxide</a:t>
                </a:r>
              </a:p>
              <a:p>
                <a:pPr algn="ctr">
                  <a:lnSpc>
                    <a:spcPts val="2200"/>
                  </a:lnSpc>
                </a:pPr>
                <a:r>
                  <a:rPr lang="en-US" altLang="zh-TW" sz="1400" b="1" dirty="0">
                    <a:latin typeface="Times New Roman" panose="02020603050405020304" pitchFamily="18" charset="0"/>
                    <a:cs typeface="Times New Roman" panose="02020603050405020304" pitchFamily="18" charset="0"/>
                  </a:rPr>
                  <a:t>Value</a:t>
                </a:r>
              </a:p>
            </p:txBody>
          </p:sp>
          <p:sp>
            <p:nvSpPr>
              <p:cNvPr id="45" name="文字方塊 2"/>
              <p:cNvSpPr txBox="1">
                <a:spLocks noChangeArrowheads="1"/>
              </p:cNvSpPr>
              <p:nvPr/>
            </p:nvSpPr>
            <p:spPr bwMode="auto">
              <a:xfrm>
                <a:off x="4080123" y="5117984"/>
                <a:ext cx="1197610" cy="111932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spcAft>
                    <a:spcPts val="0"/>
                  </a:spcAft>
                </a:pPr>
                <a:r>
                  <a:rPr lang="en-US" altLang="zh-TW" sz="1400" b="1" dirty="0">
                    <a:latin typeface="Times New Roman" panose="02020603050405020304" pitchFamily="18" charset="0"/>
                    <a:cs typeface="Times New Roman" panose="02020603050405020304" pitchFamily="18" charset="0"/>
                  </a:rPr>
                  <a:t>Total phenolic and  flavonoid contents</a:t>
                </a:r>
                <a:endParaRPr lang="zh-TW" altLang="zh-TW" sz="1400" b="1" dirty="0">
                  <a:latin typeface="Times New Roman" panose="02020603050405020304" pitchFamily="18" charset="0"/>
                  <a:cs typeface="Times New Roman" panose="02020603050405020304" pitchFamily="18" charset="0"/>
                </a:endParaRPr>
              </a:p>
            </p:txBody>
          </p:sp>
          <p:sp>
            <p:nvSpPr>
              <p:cNvPr id="46" name="文字方塊 2"/>
              <p:cNvSpPr txBox="1">
                <a:spLocks noChangeArrowheads="1"/>
              </p:cNvSpPr>
              <p:nvPr/>
            </p:nvSpPr>
            <p:spPr bwMode="auto">
              <a:xfrm>
                <a:off x="7324338" y="5144020"/>
                <a:ext cx="848062" cy="66124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gn="ctr">
                  <a:lnSpc>
                    <a:spcPts val="2200"/>
                  </a:lnSpc>
                </a:pPr>
                <a:r>
                  <a:rPr lang="en-US" altLang="zh-TW" sz="1400" b="1" dirty="0">
                    <a:latin typeface="Times New Roman" panose="02020603050405020304" pitchFamily="18" charset="0"/>
                    <a:cs typeface="Times New Roman" panose="02020603050405020304" pitchFamily="18" charset="0"/>
                  </a:rPr>
                  <a:t>Color</a:t>
                </a:r>
                <a:endParaRPr lang="zh-TW" altLang="zh-TW" sz="1400" b="1" dirty="0">
                  <a:latin typeface="Times New Roman" panose="02020603050405020304" pitchFamily="18" charset="0"/>
                  <a:cs typeface="Times New Roman" panose="02020603050405020304" pitchFamily="18" charset="0"/>
                </a:endParaRPr>
              </a:p>
            </p:txBody>
          </p:sp>
          <p:cxnSp>
            <p:nvCxnSpPr>
              <p:cNvPr id="47" name="直線接點 46"/>
              <p:cNvCxnSpPr/>
              <p:nvPr/>
            </p:nvCxnSpPr>
            <p:spPr>
              <a:xfrm>
                <a:off x="2066538" y="4882400"/>
                <a:ext cx="0" cy="261620"/>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48" name="直線接點 47"/>
              <p:cNvCxnSpPr/>
              <p:nvPr/>
            </p:nvCxnSpPr>
            <p:spPr>
              <a:xfrm>
                <a:off x="6388348" y="4878590"/>
                <a:ext cx="0" cy="232410"/>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49" name="直線接點 48"/>
              <p:cNvCxnSpPr/>
              <p:nvPr/>
            </p:nvCxnSpPr>
            <p:spPr>
              <a:xfrm>
                <a:off x="4654163" y="4878590"/>
                <a:ext cx="0" cy="241300"/>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50" name="直線接點 49"/>
              <p:cNvCxnSpPr/>
              <p:nvPr/>
            </p:nvCxnSpPr>
            <p:spPr>
              <a:xfrm>
                <a:off x="3213348" y="4878590"/>
                <a:ext cx="0" cy="267335"/>
              </a:xfrm>
              <a:prstGeom prst="line">
                <a:avLst/>
              </a:prstGeom>
              <a:ln/>
            </p:spPr>
            <p:style>
              <a:lnRef idx="1">
                <a:schemeClr val="accent3"/>
              </a:lnRef>
              <a:fillRef idx="2">
                <a:schemeClr val="accent3"/>
              </a:fillRef>
              <a:effectRef idx="1">
                <a:schemeClr val="accent3"/>
              </a:effectRef>
              <a:fontRef idx="minor">
                <a:schemeClr val="dk1"/>
              </a:fontRef>
            </p:style>
          </p:cxnSp>
          <p:cxnSp>
            <p:nvCxnSpPr>
              <p:cNvPr id="51" name="直線接點 50"/>
              <p:cNvCxnSpPr/>
              <p:nvPr/>
            </p:nvCxnSpPr>
            <p:spPr>
              <a:xfrm>
                <a:off x="7707878" y="4878590"/>
                <a:ext cx="0" cy="267335"/>
              </a:xfrm>
              <a:prstGeom prst="line">
                <a:avLst/>
              </a:prstGeom>
              <a:ln/>
            </p:spPr>
            <p:style>
              <a:lnRef idx="1">
                <a:schemeClr val="accent3"/>
              </a:lnRef>
              <a:fillRef idx="2">
                <a:schemeClr val="accent3"/>
              </a:fillRef>
              <a:effectRef idx="1">
                <a:schemeClr val="accent3"/>
              </a:effectRef>
              <a:fontRef idx="minor">
                <a:schemeClr val="dk1"/>
              </a:fontRef>
            </p:style>
          </p:cxnSp>
        </p:grpSp>
        <p:sp>
          <p:nvSpPr>
            <p:cNvPr id="67" name="文字方塊 66"/>
            <p:cNvSpPr txBox="1"/>
            <p:nvPr/>
          </p:nvSpPr>
          <p:spPr>
            <a:xfrm>
              <a:off x="435136" y="4366264"/>
              <a:ext cx="925116" cy="369332"/>
            </a:xfrm>
            <a:prstGeom prst="rect">
              <a:avLst/>
            </a:prstGeom>
            <a:effectLst>
              <a:innerShdw blurRad="114300">
                <a:prstClr val="black"/>
              </a:inn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zh-TW" dirty="0" smtClean="0">
                  <a:latin typeface="Times New Roman" pitchFamily="18" charset="0"/>
                  <a:cs typeface="Times New Roman" pitchFamily="18" charset="0"/>
                </a:rPr>
                <a:t>(Part 2)</a:t>
              </a:r>
              <a:endParaRPr lang="zh-TW" altLang="en-US" dirty="0">
                <a:latin typeface="Times New Roman" pitchFamily="18" charset="0"/>
                <a:cs typeface="Times New Roman" pitchFamily="18" charset="0"/>
              </a:endParaRPr>
            </a:p>
          </p:txBody>
        </p:sp>
      </p:grpSp>
    </p:spTree>
    <p:extLst>
      <p:ext uri="{BB962C8B-B14F-4D97-AF65-F5344CB8AC3E}">
        <p14:creationId xmlns:p14="http://schemas.microsoft.com/office/powerpoint/2010/main" val="123035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16</a:t>
            </a:fld>
            <a:endParaRPr lang="zh-TW" altLang="en-US"/>
          </a:p>
        </p:txBody>
      </p:sp>
      <p:sp>
        <p:nvSpPr>
          <p:cNvPr id="5" name="矩形 4"/>
          <p:cNvSpPr/>
          <p:nvPr/>
        </p:nvSpPr>
        <p:spPr>
          <a:xfrm>
            <a:off x="323528" y="1556792"/>
            <a:ext cx="8640960" cy="2092881"/>
          </a:xfrm>
          <a:prstGeom prst="rect">
            <a:avLst/>
          </a:prstGeom>
        </p:spPr>
        <p:txBody>
          <a:bodyPr wrap="square">
            <a:spAutoFit/>
          </a:bodyPr>
          <a:lstStyle/>
          <a:p>
            <a:r>
              <a:rPr lang="en-US" altLang="zh-TW" sz="3200" dirty="0"/>
              <a:t/>
            </a:r>
            <a:br>
              <a:rPr lang="en-US" altLang="zh-TW" sz="3200" dirty="0"/>
            </a:br>
            <a:endParaRPr lang="en-US" altLang="zh-TW" sz="3200" dirty="0"/>
          </a:p>
          <a:p>
            <a:pPr algn="ctr"/>
            <a:r>
              <a:rPr lang="en-US" altLang="zh-TW" sz="6600" b="1" dirty="0">
                <a:latin typeface="Times New Roman" pitchFamily="18" charset="0"/>
                <a:ea typeface="標楷體" pitchFamily="65" charset="-120"/>
                <a:cs typeface="Times New Roman" pitchFamily="18" charset="0"/>
              </a:rPr>
              <a:t>Materials and methods</a:t>
            </a:r>
          </a:p>
        </p:txBody>
      </p:sp>
    </p:spTree>
    <p:extLst>
      <p:ext uri="{BB962C8B-B14F-4D97-AF65-F5344CB8AC3E}">
        <p14:creationId xmlns:p14="http://schemas.microsoft.com/office/powerpoint/2010/main" val="3997734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37435" y="1909297"/>
            <a:ext cx="4392488" cy="523220"/>
          </a:xfrm>
          <a:prstGeom prst="rect">
            <a:avLst/>
          </a:prstGeom>
          <a:noFill/>
        </p:spPr>
        <p:txBody>
          <a:bodyPr wrap="square" rtlCol="0">
            <a:spAutoFit/>
          </a:bodyPr>
          <a:lstStyle/>
          <a:p>
            <a:pPr algn="ctr"/>
            <a:r>
              <a:rPr lang="en-US" altLang="zh-TW"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Sample preparation</a:t>
            </a:r>
            <a:endParaRPr lang="zh-TW" altLang="en-US" sz="2400" b="1" dirty="0">
              <a:solidFill>
                <a:srgbClr val="C00000"/>
              </a:solidFill>
              <a:latin typeface="Times New Roman" pitchFamily="18" charset="0"/>
              <a:cs typeface="Times New Roman" pitchFamily="18" charset="0"/>
            </a:endParaRPr>
          </a:p>
        </p:txBody>
      </p:sp>
      <p:pic>
        <p:nvPicPr>
          <p:cNvPr id="1026" name="Picture 2" descr="https://upload.wikimedia.org/wikipedia/commons/thumb/6/69/Sa_white_sesame_seeds.jpg/800px-Sa_white_sesame_seed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725" t="39055"/>
          <a:stretch/>
        </p:blipFill>
        <p:spPr bwMode="auto">
          <a:xfrm>
            <a:off x="2730529" y="3467631"/>
            <a:ext cx="3592677" cy="17426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投影片編號版面配置區 8"/>
          <p:cNvSpPr>
            <a:spLocks noGrp="1"/>
          </p:cNvSpPr>
          <p:nvPr>
            <p:ph type="sldNum" sz="quarter" idx="12"/>
          </p:nvPr>
        </p:nvSpPr>
        <p:spPr/>
        <p:txBody>
          <a:bodyPr/>
          <a:lstStyle/>
          <a:p>
            <a:fld id="{E5D7D912-29F0-4A0F-AD54-99A798966BD8}" type="slidenum">
              <a:rPr lang="zh-TW" altLang="en-US" smtClean="0"/>
              <a:pPr/>
              <a:t>17</a:t>
            </a:fld>
            <a:endParaRPr lang="zh-TW" altLang="en-US"/>
          </a:p>
        </p:txBody>
      </p:sp>
      <p:sp>
        <p:nvSpPr>
          <p:cNvPr id="11" name="矩形 10"/>
          <p:cNvSpPr/>
          <p:nvPr/>
        </p:nvSpPr>
        <p:spPr>
          <a:xfrm>
            <a:off x="1187624" y="2581453"/>
            <a:ext cx="6678488" cy="461665"/>
          </a:xfrm>
          <a:prstGeom prst="rect">
            <a:avLst/>
          </a:prstGeom>
        </p:spPr>
        <p:txBody>
          <a:bodyPr wrap="square">
            <a:spAutoFit/>
          </a:bodyPr>
          <a:lstStyle/>
          <a:p>
            <a:pPr lvl="0"/>
            <a:r>
              <a:rPr lang="en-US" altLang="zh-TW" sz="2400" b="1" dirty="0">
                <a:solidFill>
                  <a:srgbClr val="2F2B20"/>
                </a:solidFill>
                <a:latin typeface="Times New Roman" pitchFamily="18" charset="0"/>
                <a:cs typeface="Times New Roman" pitchFamily="18" charset="0"/>
              </a:rPr>
              <a:t>White </a:t>
            </a:r>
            <a:r>
              <a:rPr lang="pt-BR" altLang="zh-TW" sz="2400" b="1" dirty="0">
                <a:solidFill>
                  <a:srgbClr val="2F2B20"/>
                </a:solidFill>
                <a:latin typeface="Times New Roman" pitchFamily="18" charset="0"/>
                <a:cs typeface="Times New Roman" pitchFamily="18" charset="0"/>
              </a:rPr>
              <a:t>Sesame ( </a:t>
            </a:r>
            <a:r>
              <a:rPr lang="pt-BR" altLang="zh-TW" sz="2400" b="1" i="1" dirty="0">
                <a:solidFill>
                  <a:srgbClr val="2F2B20"/>
                </a:solidFill>
                <a:latin typeface="Times New Roman" pitchFamily="18" charset="0"/>
                <a:cs typeface="Times New Roman" pitchFamily="18" charset="0"/>
              </a:rPr>
              <a:t>Sesamum indicum L</a:t>
            </a:r>
            <a:r>
              <a:rPr lang="pt-BR" altLang="zh-TW" sz="2400" b="1" dirty="0">
                <a:solidFill>
                  <a:srgbClr val="2F2B20"/>
                </a:solidFill>
                <a:latin typeface="Times New Roman" pitchFamily="18" charset="0"/>
                <a:cs typeface="Times New Roman" pitchFamily="18" charset="0"/>
              </a:rPr>
              <a:t>.) </a:t>
            </a:r>
            <a:r>
              <a:rPr lang="pt-BR" altLang="zh-TW" sz="2400" b="1" dirty="0" smtClean="0">
                <a:solidFill>
                  <a:srgbClr val="2F2B20"/>
                </a:solidFill>
                <a:latin typeface="Times New Roman" pitchFamily="18" charset="0"/>
                <a:cs typeface="Times New Roman" pitchFamily="18" charset="0"/>
              </a:rPr>
              <a:t>from </a:t>
            </a:r>
            <a:r>
              <a:rPr lang="pt-BR" altLang="zh-TW" sz="2400" b="1" dirty="0">
                <a:solidFill>
                  <a:srgbClr val="2F2B20"/>
                </a:solidFill>
                <a:latin typeface="Times New Roman" pitchFamily="18" charset="0"/>
                <a:cs typeface="Times New Roman" pitchFamily="18" charset="0"/>
              </a:rPr>
              <a:t>India</a:t>
            </a:r>
          </a:p>
        </p:txBody>
      </p:sp>
      <p:sp>
        <p:nvSpPr>
          <p:cNvPr id="16" name="矩形 15"/>
          <p:cNvSpPr/>
          <p:nvPr/>
        </p:nvSpPr>
        <p:spPr>
          <a:xfrm>
            <a:off x="170576" y="776898"/>
            <a:ext cx="8793912" cy="707886"/>
          </a:xfrm>
          <a:prstGeom prst="rect">
            <a:avLst/>
          </a:prstGeom>
        </p:spPr>
        <p:txBody>
          <a:bodyPr wrap="square">
            <a:spAutoFit/>
          </a:bodyPr>
          <a:lstStyle/>
          <a:p>
            <a:pPr algn="ctr"/>
            <a:r>
              <a:rPr lang="en-US" altLang="zh-TW" sz="4000" b="1" dirty="0">
                <a:latin typeface="Times New Roman" pitchFamily="18" charset="0"/>
                <a:ea typeface="標楷體" pitchFamily="65" charset="-120"/>
                <a:cs typeface="Times New Roman" pitchFamily="18" charset="0"/>
              </a:rPr>
              <a:t>Materials and Methods</a:t>
            </a:r>
          </a:p>
        </p:txBody>
      </p:sp>
    </p:spTree>
    <p:extLst>
      <p:ext uri="{BB962C8B-B14F-4D97-AF65-F5344CB8AC3E}">
        <p14:creationId xmlns:p14="http://schemas.microsoft.com/office/powerpoint/2010/main" val="10856533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向右箭號 1"/>
          <p:cNvSpPr/>
          <p:nvPr/>
        </p:nvSpPr>
        <p:spPr>
          <a:xfrm>
            <a:off x="1464158" y="1443708"/>
            <a:ext cx="1019610" cy="874798"/>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E5D7D912-29F0-4A0F-AD54-99A798966BD8}" type="slidenum">
              <a:rPr lang="zh-TW" altLang="en-US" smtClean="0"/>
              <a:pPr/>
              <a:t>18</a:t>
            </a:fld>
            <a:endParaRPr lang="zh-TW" altLang="en-US"/>
          </a:p>
        </p:txBody>
      </p:sp>
      <p:sp>
        <p:nvSpPr>
          <p:cNvPr id="10" name="文字方塊 9"/>
          <p:cNvSpPr txBox="1"/>
          <p:nvPr/>
        </p:nvSpPr>
        <p:spPr>
          <a:xfrm>
            <a:off x="2051720" y="404664"/>
            <a:ext cx="4968553" cy="584775"/>
          </a:xfrm>
          <a:prstGeom prst="rect">
            <a:avLst/>
          </a:prstGeom>
          <a:noFill/>
        </p:spPr>
        <p:txBody>
          <a:bodyPr wrap="square" rtlCol="0">
            <a:spAutoFit/>
          </a:bodyPr>
          <a:lstStyle/>
          <a:p>
            <a:r>
              <a:rPr lang="en-US" altLang="zh-TW"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Traditional processing oils </a:t>
            </a:r>
            <a:endParaRPr lang="zh-TW" alt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文字方塊 10"/>
          <p:cNvSpPr txBox="1"/>
          <p:nvPr/>
        </p:nvSpPr>
        <p:spPr>
          <a:xfrm>
            <a:off x="2279242" y="3121804"/>
            <a:ext cx="3876934" cy="584775"/>
          </a:xfrm>
          <a:prstGeom prst="rect">
            <a:avLst/>
          </a:prstGeom>
          <a:noFill/>
        </p:spPr>
        <p:txBody>
          <a:bodyPr wrap="square" rtlCol="0">
            <a:spAutoFit/>
          </a:bodyPr>
          <a:lstStyle/>
          <a:p>
            <a:pPr algn="ctr"/>
            <a:r>
              <a:rPr lang="en-US" altLang="zh-TW" sz="3200" dirty="0" smtClean="0">
                <a:solidFill>
                  <a:srgbClr val="C00000"/>
                </a:solidFill>
                <a:effectLst>
                  <a:outerShdw blurRad="38100" dist="38100" dir="2700000" algn="tl">
                    <a:srgbClr val="000000">
                      <a:alpha val="43137"/>
                    </a:srgbClr>
                  </a:outerShdw>
                </a:effectLst>
              </a:rPr>
              <a:t> </a:t>
            </a:r>
            <a:r>
              <a:rPr lang="en-US" altLang="zh-TW" sz="3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Ethanol </a:t>
            </a:r>
            <a:r>
              <a:rPr lang="en-US" altLang="zh-TW"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extract oils </a:t>
            </a:r>
          </a:p>
        </p:txBody>
      </p:sp>
      <p:pic>
        <p:nvPicPr>
          <p:cNvPr id="18" name="Picture 2" descr="https://upload.wikimedia.org/wikipedia/commons/thumb/6/69/Sa_white_sesame_seeds.jpg/800px-Sa_white_sesame_seed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25" t="39055"/>
          <a:stretch/>
        </p:blipFill>
        <p:spPr bwMode="auto">
          <a:xfrm>
            <a:off x="588899" y="1412581"/>
            <a:ext cx="1190097" cy="10257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sesame oil」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755" b="18155"/>
          <a:stretch/>
        </p:blipFill>
        <p:spPr bwMode="auto">
          <a:xfrm>
            <a:off x="7693237" y="1298669"/>
            <a:ext cx="888033" cy="1164875"/>
          </a:xfrm>
          <a:prstGeom prst="rect">
            <a:avLst/>
          </a:prstGeom>
          <a:noFill/>
          <a:extLst>
            <a:ext uri="{909E8E84-426E-40DD-AFC4-6F175D3DCCD1}">
              <a14:hiddenFill xmlns:a14="http://schemas.microsoft.com/office/drawing/2010/main">
                <a:solidFill>
                  <a:srgbClr val="FFFFFF"/>
                </a:solidFill>
              </a14:hiddenFill>
            </a:ext>
          </a:extLst>
        </p:spPr>
      </p:pic>
      <p:sp>
        <p:nvSpPr>
          <p:cNvPr id="19" name="向右箭號 18"/>
          <p:cNvSpPr/>
          <p:nvPr/>
        </p:nvSpPr>
        <p:spPr>
          <a:xfrm>
            <a:off x="6631461" y="1412581"/>
            <a:ext cx="1019610" cy="874798"/>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660505" y="2533482"/>
            <a:ext cx="1114408" cy="400110"/>
          </a:xfrm>
          <a:prstGeom prst="rect">
            <a:avLst/>
          </a:prstGeom>
        </p:spPr>
        <p:txBody>
          <a:bodyPr wrap="none">
            <a:spAutoFit/>
          </a:bodyPr>
          <a:lstStyle/>
          <a:p>
            <a:pPr marL="342900" lvl="0" indent="-342900">
              <a:buFont typeface="Wingdings" pitchFamily="2" charset="2"/>
              <a:buChar char="ü"/>
            </a:pPr>
            <a:r>
              <a:rPr lang="en-US" altLang="en-US" sz="2000" dirty="0">
                <a:latin typeface="Times New Roman" pitchFamily="18" charset="0"/>
                <a:cs typeface="Times New Roman" pitchFamily="18" charset="0"/>
              </a:rPr>
              <a:t>Roast</a:t>
            </a:r>
            <a:endParaRPr lang="zh-TW" altLang="en-US" sz="2000" dirty="0">
              <a:latin typeface="Times New Roman" pitchFamily="18" charset="0"/>
              <a:cs typeface="Times New Roman" pitchFamily="18" charset="0"/>
            </a:endParaRPr>
          </a:p>
        </p:txBody>
      </p:sp>
      <p:sp>
        <p:nvSpPr>
          <p:cNvPr id="6" name="矩形 5"/>
          <p:cNvSpPr/>
          <p:nvPr/>
        </p:nvSpPr>
        <p:spPr>
          <a:xfrm>
            <a:off x="5253912" y="2540223"/>
            <a:ext cx="1598515" cy="400110"/>
          </a:xfrm>
          <a:prstGeom prst="rect">
            <a:avLst/>
          </a:prstGeom>
        </p:spPr>
        <p:txBody>
          <a:bodyPr wrap="none">
            <a:spAutoFit/>
          </a:bodyPr>
          <a:lstStyle/>
          <a:p>
            <a:pPr marL="342900" lvl="0" indent="-342900">
              <a:buFont typeface="Wingdings" pitchFamily="2" charset="2"/>
              <a:buChar char="ü"/>
            </a:pPr>
            <a:r>
              <a:rPr lang="en-US" altLang="zh-TW" sz="2000" dirty="0">
                <a:latin typeface="Times New Roman" pitchFamily="18" charset="0"/>
                <a:cs typeface="Times New Roman" pitchFamily="18" charset="0"/>
              </a:rPr>
              <a:t>Squeezing</a:t>
            </a:r>
            <a:endParaRPr lang="zh-TW" altLang="en-US" sz="2000" dirty="0">
              <a:latin typeface="Times New Roman" pitchFamily="18" charset="0"/>
              <a:cs typeface="Times New Roman" pitchFamily="18" charset="0"/>
            </a:endParaRPr>
          </a:p>
        </p:txBody>
      </p:sp>
      <p:sp>
        <p:nvSpPr>
          <p:cNvPr id="20" name="向右箭號 19"/>
          <p:cNvSpPr/>
          <p:nvPr/>
        </p:nvSpPr>
        <p:spPr>
          <a:xfrm>
            <a:off x="1259632" y="3919750"/>
            <a:ext cx="1019610" cy="874798"/>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Picture 2" descr="https://upload.wikimedia.org/wikipedia/commons/thumb/6/69/Sa_white_sesame_seeds.jpg/800px-Sa_white_sesame_seed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25" t="39055"/>
          <a:stretch/>
        </p:blipFill>
        <p:spPr bwMode="auto">
          <a:xfrm>
            <a:off x="395536" y="3888623"/>
            <a:ext cx="1190097" cy="10257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4" descr="「sesame oil」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755" b="18155"/>
          <a:stretch/>
        </p:blipFill>
        <p:spPr bwMode="auto">
          <a:xfrm>
            <a:off x="7716415" y="3816180"/>
            <a:ext cx="888033" cy="1164875"/>
          </a:xfrm>
          <a:prstGeom prst="rect">
            <a:avLst/>
          </a:prstGeom>
          <a:noFill/>
          <a:extLst>
            <a:ext uri="{909E8E84-426E-40DD-AFC4-6F175D3DCCD1}">
              <a14:hiddenFill xmlns:a14="http://schemas.microsoft.com/office/drawing/2010/main">
                <a:solidFill>
                  <a:srgbClr val="FFFFFF"/>
                </a:solidFill>
              </a14:hiddenFill>
            </a:ext>
          </a:extLst>
        </p:spPr>
      </p:pic>
      <p:sp>
        <p:nvSpPr>
          <p:cNvPr id="23" name="向右箭號 22"/>
          <p:cNvSpPr/>
          <p:nvPr/>
        </p:nvSpPr>
        <p:spPr>
          <a:xfrm>
            <a:off x="4084153" y="3919750"/>
            <a:ext cx="1036204" cy="874798"/>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向右箭號 23"/>
          <p:cNvSpPr/>
          <p:nvPr/>
        </p:nvSpPr>
        <p:spPr>
          <a:xfrm>
            <a:off x="6720742" y="3919750"/>
            <a:ext cx="1019610" cy="874798"/>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p:cNvPicPr>
            <a:picLocks noChangeAspect="1"/>
          </p:cNvPicPr>
          <p:nvPr/>
        </p:nvPicPr>
        <p:blipFill rotWithShape="1">
          <a:blip r:embed="rId5" cstate="print">
            <a:extLst>
              <a:ext uri="{28A0092B-C50C-407E-A947-70E740481C1C}">
                <a14:useLocalDpi xmlns:a14="http://schemas.microsoft.com/office/drawing/2010/main" val="0"/>
              </a:ext>
            </a:extLst>
          </a:blip>
          <a:srcRect l="7427" t="8273" r="14912" b="21249"/>
          <a:stretch/>
        </p:blipFill>
        <p:spPr>
          <a:xfrm>
            <a:off x="2279242" y="3758530"/>
            <a:ext cx="1603350" cy="1155891"/>
          </a:xfrm>
          <a:prstGeom prst="rect">
            <a:avLst/>
          </a:prstGeom>
          <a:ln>
            <a:noFill/>
          </a:ln>
          <a:effectLst>
            <a:softEdge rad="112500"/>
          </a:effectLst>
        </p:spPr>
      </p:pic>
      <p:pic>
        <p:nvPicPr>
          <p:cNvPr id="15" name="圖片 14"/>
          <p:cNvPicPr>
            <a:picLocks noChangeAspect="1"/>
          </p:cNvPicPr>
          <p:nvPr/>
        </p:nvPicPr>
        <p:blipFill rotWithShape="1">
          <a:blip r:embed="rId6" cstate="print">
            <a:extLst>
              <a:ext uri="{28A0092B-C50C-407E-A947-70E740481C1C}">
                <a14:useLocalDpi xmlns:a14="http://schemas.microsoft.com/office/drawing/2010/main" val="0"/>
              </a:ext>
            </a:extLst>
          </a:blip>
          <a:srcRect t="8274" b="42040"/>
          <a:stretch/>
        </p:blipFill>
        <p:spPr>
          <a:xfrm>
            <a:off x="5253913" y="3717032"/>
            <a:ext cx="1625766" cy="1224136"/>
          </a:xfrm>
          <a:prstGeom prst="rect">
            <a:avLst/>
          </a:prstGeom>
          <a:ln>
            <a:noFill/>
          </a:ln>
          <a:effectLst>
            <a:softEdge rad="112500"/>
          </a:effectLst>
        </p:spPr>
      </p:pic>
      <p:sp>
        <p:nvSpPr>
          <p:cNvPr id="9" name="矩形 8"/>
          <p:cNvSpPr/>
          <p:nvPr/>
        </p:nvSpPr>
        <p:spPr>
          <a:xfrm>
            <a:off x="2093055" y="4941168"/>
            <a:ext cx="1789537" cy="1015663"/>
          </a:xfrm>
          <a:prstGeom prst="rect">
            <a:avLst/>
          </a:prstGeom>
        </p:spPr>
        <p:txBody>
          <a:bodyPr wrap="square">
            <a:spAutoFit/>
          </a:bodyPr>
          <a:lstStyle/>
          <a:p>
            <a:pPr marL="342900" lvl="0" indent="-342900">
              <a:buFont typeface="Wingdings" panose="05000000000000000000" pitchFamily="2" charset="2"/>
              <a:buChar char="ü"/>
            </a:pPr>
            <a:r>
              <a:rPr lang="en-US" altLang="zh-TW" sz="2000" dirty="0">
                <a:latin typeface="Times New Roman" pitchFamily="18" charset="0"/>
                <a:cs typeface="Times New Roman" pitchFamily="18" charset="0"/>
              </a:rPr>
              <a:t>Crushed</a:t>
            </a:r>
            <a:endParaRPr lang="zh-TW" altLang="en-US" sz="2800" dirty="0"/>
          </a:p>
          <a:p>
            <a:pPr marL="342900" lvl="0" indent="-342900">
              <a:buFont typeface="Wingdings" panose="05000000000000000000" pitchFamily="2" charset="2"/>
              <a:buChar char="ü"/>
            </a:pPr>
            <a:r>
              <a:rPr lang="en-US" altLang="en-US" sz="2000" dirty="0">
                <a:latin typeface="Times New Roman" pitchFamily="18" charset="0"/>
                <a:cs typeface="Times New Roman" pitchFamily="18" charset="0"/>
              </a:rPr>
              <a:t>Soaked with ethanol</a:t>
            </a:r>
            <a:endParaRPr lang="zh-TW" altLang="en-US" sz="2000" dirty="0">
              <a:latin typeface="Times New Roman" pitchFamily="18" charset="0"/>
              <a:cs typeface="Times New Roman" pitchFamily="18" charset="0"/>
            </a:endParaRPr>
          </a:p>
        </p:txBody>
      </p:sp>
      <p:sp>
        <p:nvSpPr>
          <p:cNvPr id="12" name="矩形 11"/>
          <p:cNvSpPr/>
          <p:nvPr/>
        </p:nvSpPr>
        <p:spPr>
          <a:xfrm>
            <a:off x="3679953" y="4893514"/>
            <a:ext cx="1745697" cy="1015663"/>
          </a:xfrm>
          <a:prstGeom prst="rect">
            <a:avLst/>
          </a:prstGeom>
        </p:spPr>
        <p:txBody>
          <a:bodyPr wrap="square">
            <a:spAutoFit/>
          </a:bodyPr>
          <a:lstStyle/>
          <a:p>
            <a:pPr marL="342900" lvl="0" indent="-342900">
              <a:buFont typeface="Wingdings" panose="05000000000000000000" pitchFamily="2" charset="2"/>
              <a:buChar char="ü"/>
            </a:pPr>
            <a:r>
              <a:rPr lang="en-US" altLang="en-US" sz="2000" dirty="0">
                <a:latin typeface="Times New Roman" pitchFamily="18" charset="0"/>
                <a:cs typeface="Times New Roman" pitchFamily="18" charset="0"/>
              </a:rPr>
              <a:t>Filter with filtering cloth</a:t>
            </a:r>
            <a:endParaRPr lang="zh-TW" altLang="en-US" sz="2000" dirty="0">
              <a:latin typeface="Times New Roman" pitchFamily="18" charset="0"/>
              <a:cs typeface="Times New Roman" pitchFamily="18" charset="0"/>
            </a:endParaRPr>
          </a:p>
        </p:txBody>
      </p:sp>
      <p:sp>
        <p:nvSpPr>
          <p:cNvPr id="13" name="矩形 12"/>
          <p:cNvSpPr/>
          <p:nvPr/>
        </p:nvSpPr>
        <p:spPr>
          <a:xfrm>
            <a:off x="5253912" y="4914421"/>
            <a:ext cx="1625766" cy="400110"/>
          </a:xfrm>
          <a:prstGeom prst="rect">
            <a:avLst/>
          </a:prstGeom>
        </p:spPr>
        <p:txBody>
          <a:bodyPr wrap="none">
            <a:spAutoFit/>
          </a:bodyPr>
          <a:lstStyle/>
          <a:p>
            <a:pPr marL="342900" lvl="0" indent="-342900">
              <a:buFont typeface="Wingdings" panose="05000000000000000000" pitchFamily="2" charset="2"/>
              <a:buChar char="ü"/>
            </a:pPr>
            <a:r>
              <a:rPr lang="en-US" altLang="en-US" sz="2000" dirty="0">
                <a:latin typeface="Times New Roman" pitchFamily="18" charset="0"/>
                <a:cs typeface="Times New Roman" pitchFamily="18" charset="0"/>
              </a:rPr>
              <a:t>Centrifuge</a:t>
            </a:r>
            <a:endParaRPr lang="zh-TW" altLang="en-US" sz="2000" dirty="0">
              <a:latin typeface="Times New Roman" pitchFamily="18" charset="0"/>
              <a:cs typeface="Times New Roman" pitchFamily="18" charset="0"/>
            </a:endParaRPr>
          </a:p>
        </p:txBody>
      </p:sp>
      <p:pic>
        <p:nvPicPr>
          <p:cNvPr id="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3768" y="1262656"/>
            <a:ext cx="4236974" cy="1325648"/>
          </a:xfrm>
          <a:prstGeom prst="rect">
            <a:avLst/>
          </a:prstGeom>
          <a:ln>
            <a:noFill/>
          </a:ln>
          <a:effectLst>
            <a:softEdge rad="112500"/>
          </a:effectLst>
        </p:spPr>
      </p:pic>
    </p:spTree>
    <p:extLst>
      <p:ext uri="{BB962C8B-B14F-4D97-AF65-F5344CB8AC3E}">
        <p14:creationId xmlns:p14="http://schemas.microsoft.com/office/powerpoint/2010/main" val="98846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5" grpId="0"/>
      <p:bldP spid="6" grpId="0"/>
      <p:bldP spid="20" grpId="0" animBg="1"/>
      <p:bldP spid="23" grpId="0" animBg="1"/>
      <p:bldP spid="24" grpId="0" animBg="1"/>
      <p:bldP spid="9"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19</a:t>
            </a:fld>
            <a:endParaRPr lang="zh-TW" altLang="en-US"/>
          </a:p>
        </p:txBody>
      </p:sp>
      <p:sp>
        <p:nvSpPr>
          <p:cNvPr id="10" name="文字方塊 9"/>
          <p:cNvSpPr txBox="1"/>
          <p:nvPr/>
        </p:nvSpPr>
        <p:spPr>
          <a:xfrm>
            <a:off x="539552" y="476672"/>
            <a:ext cx="7920880" cy="1200329"/>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HPLC analysis for </a:t>
            </a:r>
          </a:p>
          <a:p>
            <a:pPr algn="ctr"/>
            <a:r>
              <a:rPr lang="en-US" altLang="zh-TW" sz="3600" b="1" dirty="0" err="1" smtClean="0">
                <a:latin typeface="Times New Roman" pitchFamily="18" charset="0"/>
                <a:cs typeface="Times New Roman" pitchFamily="18" charset="0"/>
              </a:rPr>
              <a:t>Sesamin</a:t>
            </a:r>
            <a:r>
              <a:rPr lang="en-US" altLang="zh-TW" sz="3600" b="1" dirty="0" smtClean="0">
                <a:latin typeface="Times New Roman" pitchFamily="18" charset="0"/>
                <a:cs typeface="Times New Roman" pitchFamily="18" charset="0"/>
              </a:rPr>
              <a:t>, </a:t>
            </a:r>
            <a:r>
              <a:rPr lang="en-US" altLang="zh-TW" sz="3600" b="1" dirty="0" err="1" smtClean="0">
                <a:latin typeface="Times New Roman" pitchFamily="18" charset="0"/>
                <a:cs typeface="Times New Roman" pitchFamily="18" charset="0"/>
              </a:rPr>
              <a:t>Sesamolin</a:t>
            </a:r>
            <a:r>
              <a:rPr lang="en-US" altLang="zh-TW" sz="3600" b="1" dirty="0" smtClean="0">
                <a:latin typeface="Times New Roman" pitchFamily="18" charset="0"/>
                <a:cs typeface="Times New Roman" pitchFamily="18" charset="0"/>
              </a:rPr>
              <a:t> and </a:t>
            </a:r>
            <a:r>
              <a:rPr lang="en-US" altLang="zh-TW" sz="3600" b="1" dirty="0" err="1" smtClean="0">
                <a:latin typeface="Times New Roman" pitchFamily="18" charset="0"/>
                <a:cs typeface="Times New Roman" pitchFamily="18" charset="0"/>
              </a:rPr>
              <a:t>Sesamol</a:t>
            </a:r>
            <a:endParaRPr lang="zh-TW" altLang="en-US" sz="3600" b="1" dirty="0">
              <a:latin typeface="Times New Roman" pitchFamily="18" charset="0"/>
              <a:cs typeface="Times New Roman" pitchFamily="18" charset="0"/>
            </a:endParaRPr>
          </a:p>
        </p:txBody>
      </p:sp>
      <p:graphicFrame>
        <p:nvGraphicFramePr>
          <p:cNvPr id="12" name="表格 11"/>
          <p:cNvGraphicFramePr>
            <a:graphicFrameLocks noGrp="1"/>
          </p:cNvGraphicFramePr>
          <p:nvPr>
            <p:extLst>
              <p:ext uri="{D42A27DB-BD31-4B8C-83A1-F6EECF244321}">
                <p14:modId xmlns:p14="http://schemas.microsoft.com/office/powerpoint/2010/main" val="658162782"/>
              </p:ext>
            </p:extLst>
          </p:nvPr>
        </p:nvGraphicFramePr>
        <p:xfrm>
          <a:off x="827584" y="4048512"/>
          <a:ext cx="4334829" cy="1570507"/>
        </p:xfrm>
        <a:graphic>
          <a:graphicData uri="http://schemas.openxmlformats.org/drawingml/2006/table">
            <a:tbl>
              <a:tblPr firstRow="1" bandRow="1">
                <a:tableStyleId>{5C22544A-7EE6-4342-B048-85BDC9FD1C3A}</a:tableStyleId>
              </a:tblPr>
              <a:tblGrid>
                <a:gridCol w="1076643"/>
                <a:gridCol w="1708468"/>
                <a:gridCol w="1549718"/>
              </a:tblGrid>
              <a:tr h="439164">
                <a:tc>
                  <a:txBody>
                    <a:bodyPr/>
                    <a:lstStyle/>
                    <a:p>
                      <a:r>
                        <a:rPr lang="en-US" altLang="zh-TW" dirty="0" smtClean="0">
                          <a:latin typeface="Times New Roman" pitchFamily="18" charset="0"/>
                          <a:cs typeface="Times New Roman" pitchFamily="18" charset="0"/>
                        </a:rPr>
                        <a:t>Time</a:t>
                      </a:r>
                      <a:endParaRPr lang="zh-TW" altLang="en-US" dirty="0">
                        <a:latin typeface="Times New Roman" pitchFamily="18" charset="0"/>
                        <a:cs typeface="Times New Roman" pitchFamily="18" charset="0"/>
                      </a:endParaRPr>
                    </a:p>
                  </a:txBody>
                  <a:tcPr>
                    <a:solidFill>
                      <a:schemeClr val="bg2">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itchFamily="18" charset="0"/>
                          <a:cs typeface="Times New Roman" pitchFamily="18" charset="0"/>
                        </a:rPr>
                        <a:t>A  solution(%)</a:t>
                      </a:r>
                      <a:endParaRPr lang="zh-TW" altLang="en-US" dirty="0">
                        <a:latin typeface="Times New Roman" pitchFamily="18" charset="0"/>
                        <a:cs typeface="Times New Roman" pitchFamily="18" charset="0"/>
                      </a:endParaRPr>
                    </a:p>
                  </a:txBody>
                  <a:tcPr>
                    <a:solidFill>
                      <a:schemeClr val="bg2">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itchFamily="18" charset="0"/>
                          <a:cs typeface="Times New Roman" pitchFamily="18" charset="0"/>
                        </a:rPr>
                        <a:t>B solution(%)</a:t>
                      </a:r>
                      <a:endParaRPr lang="zh-TW" altLang="en-US" dirty="0">
                        <a:latin typeface="Times New Roman" pitchFamily="18" charset="0"/>
                        <a:cs typeface="Times New Roman" pitchFamily="18" charset="0"/>
                      </a:endParaRPr>
                    </a:p>
                  </a:txBody>
                  <a:tcPr>
                    <a:solidFill>
                      <a:schemeClr val="bg2">
                        <a:lumMod val="50000"/>
                      </a:schemeClr>
                    </a:solidFill>
                  </a:tcPr>
                </a:tc>
              </a:tr>
              <a:tr h="370840">
                <a:tc>
                  <a:txBody>
                    <a:bodyPr/>
                    <a:lstStyle/>
                    <a:p>
                      <a:r>
                        <a:rPr lang="en-US" altLang="zh-TW" dirty="0" smtClean="0">
                          <a:latin typeface="Times New Roman" panose="02020603050405020304" pitchFamily="18" charset="0"/>
                          <a:cs typeface="Times New Roman" panose="02020603050405020304" pitchFamily="18" charset="0"/>
                        </a:rPr>
                        <a:t>0</a:t>
                      </a:r>
                      <a:endParaRPr lang="zh-TW" altLang="en-US"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en-US" altLang="zh-TW" dirty="0" smtClean="0">
                          <a:latin typeface="Times New Roman" panose="02020603050405020304" pitchFamily="18" charset="0"/>
                          <a:cs typeface="Times New Roman" panose="02020603050405020304" pitchFamily="18" charset="0"/>
                        </a:rPr>
                        <a:t>40</a:t>
                      </a:r>
                      <a:endParaRPr lang="zh-TW" altLang="en-US"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en-US" altLang="zh-TW" dirty="0" smtClean="0">
                          <a:latin typeface="Times New Roman" panose="02020603050405020304" pitchFamily="18" charset="0"/>
                          <a:cs typeface="Times New Roman" panose="02020603050405020304" pitchFamily="18" charset="0"/>
                        </a:rPr>
                        <a:t>60</a:t>
                      </a:r>
                      <a:endParaRPr lang="zh-TW" altLang="en-US"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r>
              <a:tr h="370840">
                <a:tc>
                  <a:txBody>
                    <a:bodyPr/>
                    <a:lstStyle/>
                    <a:p>
                      <a:r>
                        <a:rPr lang="en-US" altLang="zh-TW" dirty="0" smtClean="0">
                          <a:latin typeface="Times New Roman" panose="02020603050405020304" pitchFamily="18" charset="0"/>
                          <a:cs typeface="Times New Roman" panose="02020603050405020304" pitchFamily="18" charset="0"/>
                        </a:rPr>
                        <a:t>1</a:t>
                      </a:r>
                      <a:r>
                        <a:rPr kumimoji="0" lang="zh-TW" altLang="en-US" b="0" i="0" kern="1200" dirty="0" smtClean="0">
                          <a:solidFill>
                            <a:schemeClr val="dk1"/>
                          </a:solidFill>
                          <a:effectLst/>
                          <a:latin typeface="Times New Roman" panose="02020603050405020304" pitchFamily="18" charset="0"/>
                          <a:ea typeface="+mn-ea"/>
                          <a:cs typeface="Times New Roman" panose="02020603050405020304" pitchFamily="18" charset="0"/>
                        </a:rPr>
                        <a:t>➞</a:t>
                      </a:r>
                      <a:r>
                        <a:rPr kumimoji="0" lang="en-US" altLang="zh-TW" b="0" i="0" kern="1200" dirty="0" smtClean="0">
                          <a:solidFill>
                            <a:schemeClr val="dk1"/>
                          </a:solidFill>
                          <a:effectLst/>
                          <a:latin typeface="Times New Roman" panose="02020603050405020304" pitchFamily="18" charset="0"/>
                          <a:ea typeface="+mn-ea"/>
                          <a:cs typeface="Times New Roman" panose="02020603050405020304" pitchFamily="18" charset="0"/>
                        </a:rPr>
                        <a:t>5</a:t>
                      </a:r>
                      <a:endParaRPr lang="zh-TW" altLang="en-US"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en-US" altLang="zh-TW" dirty="0" smtClean="0">
                          <a:latin typeface="Times New Roman" panose="02020603050405020304" pitchFamily="18" charset="0"/>
                          <a:cs typeface="Times New Roman" panose="02020603050405020304" pitchFamily="18" charset="0"/>
                        </a:rPr>
                        <a:t>50</a:t>
                      </a:r>
                      <a:endParaRPr lang="zh-TW" altLang="en-US"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en-US" altLang="zh-TW" dirty="0" smtClean="0">
                          <a:latin typeface="Times New Roman" panose="02020603050405020304" pitchFamily="18" charset="0"/>
                          <a:cs typeface="Times New Roman" panose="02020603050405020304" pitchFamily="18" charset="0"/>
                        </a:rPr>
                        <a:t>50</a:t>
                      </a:r>
                      <a:endParaRPr lang="zh-TW" altLang="en-US"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r>
              <a:tr h="389663">
                <a:tc>
                  <a:txBody>
                    <a:bodyPr/>
                    <a:lstStyle/>
                    <a:p>
                      <a:r>
                        <a:rPr lang="en-US" altLang="zh-TW" dirty="0" smtClean="0">
                          <a:latin typeface="Times New Roman" panose="02020603050405020304" pitchFamily="18" charset="0"/>
                          <a:cs typeface="Times New Roman" panose="02020603050405020304" pitchFamily="18" charset="0"/>
                        </a:rPr>
                        <a:t>6</a:t>
                      </a:r>
                      <a:r>
                        <a:rPr kumimoji="0" lang="zh-TW" altLang="en-US" b="0" i="0" kern="1200" dirty="0" smtClean="0">
                          <a:solidFill>
                            <a:schemeClr val="dk1"/>
                          </a:solidFill>
                          <a:effectLst/>
                          <a:latin typeface="Times New Roman" panose="02020603050405020304" pitchFamily="18" charset="0"/>
                          <a:ea typeface="+mn-ea"/>
                          <a:cs typeface="Times New Roman" panose="02020603050405020304" pitchFamily="18" charset="0"/>
                        </a:rPr>
                        <a:t>➞</a:t>
                      </a:r>
                      <a:r>
                        <a:rPr kumimoji="0" lang="en-US" altLang="zh-TW" b="0" i="0" kern="1200" dirty="0" smtClean="0">
                          <a:solidFill>
                            <a:schemeClr val="dk1"/>
                          </a:solidFill>
                          <a:effectLst/>
                          <a:latin typeface="Times New Roman" panose="02020603050405020304" pitchFamily="18" charset="0"/>
                          <a:ea typeface="+mn-ea"/>
                          <a:cs typeface="Times New Roman" panose="02020603050405020304" pitchFamily="18" charset="0"/>
                        </a:rPr>
                        <a:t>25</a:t>
                      </a:r>
                      <a:endParaRPr lang="zh-TW" altLang="en-US"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en-US" altLang="zh-TW" dirty="0" smtClean="0">
                          <a:latin typeface="Times New Roman" panose="02020603050405020304" pitchFamily="18" charset="0"/>
                          <a:cs typeface="Times New Roman" panose="02020603050405020304" pitchFamily="18" charset="0"/>
                        </a:rPr>
                        <a:t>70</a:t>
                      </a:r>
                      <a:endParaRPr lang="zh-TW" altLang="en-US"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r>
                        <a:rPr lang="en-US" altLang="zh-TW" dirty="0" smtClean="0">
                          <a:latin typeface="Times New Roman" panose="02020603050405020304" pitchFamily="18" charset="0"/>
                          <a:cs typeface="Times New Roman" panose="02020603050405020304" pitchFamily="18" charset="0"/>
                        </a:rPr>
                        <a:t>30</a:t>
                      </a:r>
                      <a:endParaRPr lang="zh-TW" altLang="en-US"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r>
            </a:tbl>
          </a:graphicData>
        </a:graphic>
      </p:graphicFrame>
      <p:pic>
        <p:nvPicPr>
          <p:cNvPr id="13" name="Picture 2" descr="https://scontent-tpe1-1.xx.fbcdn.net/v/t34.0-12/14249142_1097152660376486_1902973133_n.jpg?oh=7a1e6cc15067c83170cfe6684caa6b53&amp;oe=57D1F33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5854"/>
          <a:stretch/>
        </p:blipFill>
        <p:spPr bwMode="auto">
          <a:xfrm>
            <a:off x="5726797" y="3429000"/>
            <a:ext cx="2843808" cy="2359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矩形 13"/>
          <p:cNvSpPr/>
          <p:nvPr/>
        </p:nvSpPr>
        <p:spPr>
          <a:xfrm>
            <a:off x="5571863" y="5883861"/>
            <a:ext cx="3126177" cy="369332"/>
          </a:xfrm>
          <a:prstGeom prst="rect">
            <a:avLst/>
          </a:prstGeom>
        </p:spPr>
        <p:style>
          <a:lnRef idx="1">
            <a:schemeClr val="accent5"/>
          </a:lnRef>
          <a:fillRef idx="3">
            <a:schemeClr val="accent5"/>
          </a:fillRef>
          <a:effectRef idx="2">
            <a:schemeClr val="accent5"/>
          </a:effectRef>
          <a:fontRef idx="minor">
            <a:schemeClr val="lt1"/>
          </a:fontRef>
        </p:style>
        <p:txBody>
          <a:bodyPr wrap="none">
            <a:spAutoFit/>
          </a:bodyPr>
          <a:lstStyle/>
          <a:p>
            <a:r>
              <a:rPr lang="en-US" altLang="zh-TW" dirty="0"/>
              <a:t> </a:t>
            </a:r>
            <a:r>
              <a:rPr lang="en-US" altLang="zh-TW" dirty="0" smtClean="0">
                <a:latin typeface="Times New Roman" pitchFamily="18" charset="0"/>
                <a:cs typeface="Times New Roman" pitchFamily="18" charset="0"/>
              </a:rPr>
              <a:t>HPLC </a:t>
            </a:r>
            <a:r>
              <a:rPr lang="en-US" altLang="zh-TW" dirty="0" err="1" smtClean="0">
                <a:latin typeface="Times New Roman" pitchFamily="18" charset="0"/>
                <a:cs typeface="Times New Roman" pitchFamily="18" charset="0"/>
              </a:rPr>
              <a:t>Chromaster</a:t>
            </a:r>
            <a:r>
              <a:rPr lang="en-US" altLang="zh-TW" dirty="0" smtClean="0">
                <a:latin typeface="Times New Roman" pitchFamily="18" charset="0"/>
                <a:cs typeface="Times New Roman" pitchFamily="18" charset="0"/>
              </a:rPr>
              <a:t> </a:t>
            </a:r>
            <a:r>
              <a:rPr lang="en-US" altLang="zh-TW" dirty="0">
                <a:latin typeface="Times New Roman" pitchFamily="18" charset="0"/>
                <a:cs typeface="Times New Roman" pitchFamily="18" charset="0"/>
              </a:rPr>
              <a:t>5430 DAD </a:t>
            </a:r>
            <a:endParaRPr lang="zh-TW" altLang="en-US" dirty="0">
              <a:latin typeface="Times New Roman" pitchFamily="18" charset="0"/>
              <a:cs typeface="Times New Roman" pitchFamily="18" charset="0"/>
            </a:endParaRPr>
          </a:p>
        </p:txBody>
      </p:sp>
      <p:sp>
        <p:nvSpPr>
          <p:cNvPr id="15" name="矩形 14"/>
          <p:cNvSpPr/>
          <p:nvPr/>
        </p:nvSpPr>
        <p:spPr>
          <a:xfrm>
            <a:off x="1043608" y="1577826"/>
            <a:ext cx="7344816" cy="1938992"/>
          </a:xfrm>
          <a:prstGeom prst="rect">
            <a:avLst/>
          </a:prstGeom>
        </p:spPr>
        <p:txBody>
          <a:bodyPr wrap="square">
            <a:spAutoFit/>
          </a:bodyPr>
          <a:lstStyle/>
          <a:p>
            <a:r>
              <a:rPr lang="en-US" altLang="zh-TW" sz="2400" dirty="0" smtClean="0">
                <a:latin typeface="Times New Roman" pitchFamily="18" charset="0"/>
                <a:cs typeface="Times New Roman" pitchFamily="18" charset="0"/>
              </a:rPr>
              <a:t>Columns</a:t>
            </a:r>
            <a:r>
              <a:rPr lang="en-US" altLang="zh-TW" sz="2400" dirty="0">
                <a:latin typeface="Times New Roman" pitchFamily="18" charset="0"/>
                <a:cs typeface="Times New Roman" pitchFamily="18" charset="0"/>
              </a:rPr>
              <a:t>: </a:t>
            </a:r>
            <a:r>
              <a:rPr lang="en-US" altLang="zh-TW" sz="2400" dirty="0" smtClean="0">
                <a:latin typeface="Times New Roman" pitchFamily="18" charset="0"/>
                <a:cs typeface="Times New Roman" pitchFamily="18" charset="0"/>
              </a:rPr>
              <a:t>       RP-18 GP, </a:t>
            </a:r>
            <a:r>
              <a:rPr lang="en-US" altLang="zh-TW" sz="2400" dirty="0">
                <a:latin typeface="Times New Roman" pitchFamily="18" charset="0"/>
                <a:cs typeface="Times New Roman" pitchFamily="18" charset="0"/>
              </a:rPr>
              <a:t>4.6 x </a:t>
            </a:r>
            <a:r>
              <a:rPr lang="en-US" altLang="zh-TW" sz="2400" dirty="0" smtClean="0">
                <a:latin typeface="Times New Roman" pitchFamily="18" charset="0"/>
                <a:cs typeface="Times New Roman" pitchFamily="18" charset="0"/>
              </a:rPr>
              <a:t>250mm</a:t>
            </a:r>
            <a:r>
              <a:rPr lang="en-US" altLang="zh-TW" sz="2400" dirty="0">
                <a:latin typeface="Times New Roman" pitchFamily="18" charset="0"/>
                <a:cs typeface="Times New Roman" pitchFamily="18" charset="0"/>
              </a:rPr>
              <a:t>, 5 µm </a:t>
            </a:r>
            <a:endParaRPr lang="en-US" altLang="zh-TW" sz="2400" dirty="0" smtClean="0">
              <a:latin typeface="Times New Roman" pitchFamily="18" charset="0"/>
              <a:cs typeface="Times New Roman" pitchFamily="18" charset="0"/>
            </a:endParaRPr>
          </a:p>
          <a:p>
            <a:r>
              <a:rPr lang="en-US" altLang="zh-TW" sz="2400" dirty="0" smtClean="0">
                <a:latin typeface="Times New Roman" pitchFamily="18" charset="0"/>
                <a:cs typeface="Times New Roman" pitchFamily="18" charset="0"/>
              </a:rPr>
              <a:t>Mobile </a:t>
            </a:r>
            <a:r>
              <a:rPr lang="en-US" altLang="zh-TW" sz="2400" dirty="0">
                <a:latin typeface="Times New Roman" pitchFamily="18" charset="0"/>
                <a:cs typeface="Times New Roman" pitchFamily="18" charset="0"/>
              </a:rPr>
              <a:t>Phase: </a:t>
            </a:r>
            <a:r>
              <a:rPr lang="en-US" altLang="zh-TW" sz="2400" dirty="0" err="1" smtClean="0">
                <a:latin typeface="Times New Roman" pitchFamily="18" charset="0"/>
                <a:cs typeface="Times New Roman" pitchFamily="18" charset="0"/>
              </a:rPr>
              <a:t>MeOH</a:t>
            </a:r>
            <a:r>
              <a:rPr lang="en-US" altLang="zh-TW" sz="2400" dirty="0" smtClean="0">
                <a:latin typeface="Times New Roman" pitchFamily="18" charset="0"/>
                <a:cs typeface="Times New Roman" pitchFamily="18" charset="0"/>
              </a:rPr>
              <a:t>(A  solution) and </a:t>
            </a:r>
            <a:r>
              <a:rPr lang="en-US" altLang="zh-TW" sz="2400" dirty="0">
                <a:latin typeface="Times New Roman" pitchFamily="18" charset="0"/>
                <a:cs typeface="Times New Roman" pitchFamily="18" charset="0"/>
              </a:rPr>
              <a:t>H</a:t>
            </a:r>
            <a:r>
              <a:rPr lang="en-US" altLang="zh-TW" sz="2400" baseline="-25000" dirty="0" smtClean="0">
                <a:latin typeface="Times New Roman" pitchFamily="18" charset="0"/>
                <a:cs typeface="Times New Roman" pitchFamily="18" charset="0"/>
              </a:rPr>
              <a:t>2</a:t>
            </a:r>
            <a:r>
              <a:rPr lang="en-US" altLang="zh-TW" sz="2400" dirty="0" smtClean="0">
                <a:latin typeface="Times New Roman" pitchFamily="18" charset="0"/>
                <a:cs typeface="Times New Roman" pitchFamily="18" charset="0"/>
              </a:rPr>
              <a:t>O (B  solution)</a:t>
            </a:r>
            <a:endParaRPr lang="en-US" altLang="zh-TW" sz="2400" dirty="0">
              <a:latin typeface="Times New Roman" pitchFamily="18" charset="0"/>
              <a:cs typeface="Times New Roman" pitchFamily="18" charset="0"/>
            </a:endParaRPr>
          </a:p>
          <a:p>
            <a:r>
              <a:rPr lang="en-US" altLang="zh-TW" sz="2400" dirty="0" smtClean="0">
                <a:latin typeface="Times New Roman" pitchFamily="18" charset="0"/>
                <a:cs typeface="Times New Roman" pitchFamily="18" charset="0"/>
              </a:rPr>
              <a:t>Temperature</a:t>
            </a:r>
            <a:r>
              <a:rPr lang="en-US" altLang="zh-TW" sz="2400" dirty="0">
                <a:latin typeface="Times New Roman" pitchFamily="18" charset="0"/>
                <a:cs typeface="Times New Roman" pitchFamily="18" charset="0"/>
              </a:rPr>
              <a:t>: </a:t>
            </a:r>
            <a:r>
              <a:rPr lang="en-US" altLang="zh-TW" sz="2400" dirty="0" smtClean="0">
                <a:latin typeface="Times New Roman" pitchFamily="18" charset="0"/>
                <a:cs typeface="Times New Roman" pitchFamily="18" charset="0"/>
              </a:rPr>
              <a:t> 30°C </a:t>
            </a:r>
          </a:p>
          <a:p>
            <a:r>
              <a:rPr lang="en-US" altLang="zh-TW" sz="2400" dirty="0" smtClean="0">
                <a:latin typeface="Times New Roman" pitchFamily="18" charset="0"/>
                <a:cs typeface="Times New Roman" pitchFamily="18" charset="0"/>
              </a:rPr>
              <a:t>Flow </a:t>
            </a:r>
            <a:r>
              <a:rPr lang="en-US" altLang="zh-TW" sz="2400" dirty="0">
                <a:latin typeface="Times New Roman" pitchFamily="18" charset="0"/>
                <a:cs typeface="Times New Roman" pitchFamily="18" charset="0"/>
              </a:rPr>
              <a:t>Rate: </a:t>
            </a:r>
            <a:r>
              <a:rPr lang="en-US" altLang="zh-TW" sz="2400" dirty="0" smtClean="0">
                <a:latin typeface="Times New Roman" pitchFamily="18" charset="0"/>
                <a:cs typeface="Times New Roman" pitchFamily="18" charset="0"/>
              </a:rPr>
              <a:t>    1ml/min</a:t>
            </a:r>
          </a:p>
          <a:p>
            <a:r>
              <a:rPr lang="en-US" altLang="zh-TW" sz="2400" dirty="0" smtClean="0">
                <a:latin typeface="Times New Roman" pitchFamily="18" charset="0"/>
                <a:cs typeface="Times New Roman" pitchFamily="18" charset="0"/>
              </a:rPr>
              <a:t>Detection</a:t>
            </a:r>
            <a:r>
              <a:rPr lang="en-US" altLang="zh-TW" sz="2400" dirty="0">
                <a:latin typeface="Times New Roman" pitchFamily="18" charset="0"/>
                <a:cs typeface="Times New Roman" pitchFamily="18" charset="0"/>
              </a:rPr>
              <a:t>: </a:t>
            </a:r>
            <a:r>
              <a:rPr lang="en-US" altLang="zh-TW" sz="2400" dirty="0" smtClean="0">
                <a:latin typeface="Times New Roman" pitchFamily="18" charset="0"/>
                <a:cs typeface="Times New Roman" pitchFamily="18" charset="0"/>
              </a:rPr>
              <a:t>      UV 290 </a:t>
            </a:r>
            <a:r>
              <a:rPr lang="en-US" altLang="zh-TW" sz="2400" dirty="0">
                <a:latin typeface="Times New Roman" pitchFamily="18" charset="0"/>
                <a:cs typeface="Times New Roman" pitchFamily="18" charset="0"/>
              </a:rPr>
              <a:t>nm </a:t>
            </a:r>
            <a:endParaRPr lang="en-US" altLang="zh-TW" sz="2400" dirty="0" smtClean="0">
              <a:latin typeface="Times New Roman" pitchFamily="18" charset="0"/>
              <a:cs typeface="Times New Roman" pitchFamily="18" charset="0"/>
            </a:endParaRPr>
          </a:p>
        </p:txBody>
      </p:sp>
      <p:graphicFrame>
        <p:nvGraphicFramePr>
          <p:cNvPr id="18" name="表格 17"/>
          <p:cNvGraphicFramePr>
            <a:graphicFrameLocks noGrp="1"/>
          </p:cNvGraphicFramePr>
          <p:nvPr>
            <p:extLst>
              <p:ext uri="{D42A27DB-BD31-4B8C-83A1-F6EECF244321}">
                <p14:modId xmlns:p14="http://schemas.microsoft.com/office/powerpoint/2010/main" val="3185717196"/>
              </p:ext>
            </p:extLst>
          </p:nvPr>
        </p:nvGraphicFramePr>
        <p:xfrm>
          <a:off x="209351" y="476672"/>
          <a:ext cx="2826357" cy="5917455"/>
        </p:xfrm>
        <a:graphic>
          <a:graphicData uri="http://schemas.openxmlformats.org/drawingml/2006/table">
            <a:tbl>
              <a:tblPr firstRow="1" bandRow="1">
                <a:tableStyleId>{5C22544A-7EE6-4342-B048-85BDC9FD1C3A}</a:tableStyleId>
              </a:tblPr>
              <a:tblGrid>
                <a:gridCol w="2826357"/>
              </a:tblGrid>
              <a:tr h="478416">
                <a:tc>
                  <a:txBody>
                    <a:bodyPr/>
                    <a:lstStyle/>
                    <a:p>
                      <a:pPr algn="ctr"/>
                      <a:r>
                        <a:rPr kumimoji="0" lang="en-US" altLang="zh-TW" sz="2400" b="1" kern="1200" dirty="0" err="1" smtClean="0">
                          <a:solidFill>
                            <a:schemeClr val="lt1"/>
                          </a:solidFill>
                          <a:latin typeface="+mn-lt"/>
                          <a:ea typeface="+mn-ea"/>
                          <a:cs typeface="+mn-cs"/>
                        </a:rPr>
                        <a:t>Sesamin</a:t>
                      </a:r>
                      <a:endParaRPr kumimoji="0" lang="zh-TW" altLang="en-US" sz="2400" b="1" kern="1200" dirty="0">
                        <a:solidFill>
                          <a:schemeClr val="lt1"/>
                        </a:solidFill>
                        <a:latin typeface="+mn-lt"/>
                        <a:ea typeface="+mn-ea"/>
                        <a:cs typeface="+mn-cs"/>
                      </a:endParaRPr>
                    </a:p>
                  </a:txBody>
                  <a:tcPr/>
                </a:tc>
              </a:tr>
              <a:tr h="1617276">
                <a:tc>
                  <a:txBody>
                    <a:bodyPr/>
                    <a:lstStyle/>
                    <a:p>
                      <a:pPr algn="ctr"/>
                      <a:r>
                        <a:rPr lang="en-US" altLang="zh-TW" sz="2000" kern="1200" dirty="0" smtClean="0">
                          <a:effectLst/>
                          <a:latin typeface="Times New Roman" panose="02020603050405020304" pitchFamily="18" charset="0"/>
                          <a:cs typeface="Times New Roman" panose="02020603050405020304" pitchFamily="18" charset="0"/>
                        </a:rPr>
                        <a:t>5,5'-(1S,3aR,4S,6aR)-tetrahydro-1H,3H- </a:t>
                      </a:r>
                      <a:r>
                        <a:rPr lang="en-US" altLang="zh-TW" sz="2000" kern="1200" dirty="0" err="1" smtClean="0">
                          <a:effectLst/>
                          <a:latin typeface="Times New Roman" panose="02020603050405020304" pitchFamily="18" charset="0"/>
                          <a:cs typeface="Times New Roman" panose="02020603050405020304" pitchFamily="18" charset="0"/>
                        </a:rPr>
                        <a:t>furo</a:t>
                      </a:r>
                      <a:r>
                        <a:rPr lang="en-US" altLang="zh-TW" sz="2000" kern="1200" dirty="0" smtClean="0">
                          <a:effectLst/>
                          <a:latin typeface="Times New Roman" panose="02020603050405020304" pitchFamily="18" charset="0"/>
                          <a:cs typeface="Times New Roman" panose="02020603050405020304" pitchFamily="18" charset="0"/>
                        </a:rPr>
                        <a:t>[3,4-c]furan-1,4-diylbis(1,3-benzodioxole)</a:t>
                      </a:r>
                      <a:endParaRPr lang="en-US" altLang="zh-TW" sz="2000" b="0" i="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tr>
              <a:tr h="4320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200" dirty="0" smtClean="0">
                          <a:effectLst/>
                          <a:latin typeface="Times New Roman" panose="02020603050405020304" pitchFamily="18" charset="0"/>
                          <a:cs typeface="Times New Roman" panose="02020603050405020304" pitchFamily="18" charset="0"/>
                        </a:rPr>
                        <a:t>C</a:t>
                      </a:r>
                      <a:r>
                        <a:rPr lang="en-US" altLang="zh-TW" sz="2000" kern="1200" baseline="-25000" dirty="0" smtClean="0">
                          <a:effectLst/>
                          <a:latin typeface="Times New Roman" panose="02020603050405020304" pitchFamily="18" charset="0"/>
                          <a:cs typeface="Times New Roman" panose="02020603050405020304" pitchFamily="18" charset="0"/>
                        </a:rPr>
                        <a:t>20</a:t>
                      </a:r>
                      <a:r>
                        <a:rPr lang="en-US" altLang="zh-TW" sz="2000" kern="1200" dirty="0" smtClean="0">
                          <a:effectLst/>
                          <a:latin typeface="Times New Roman" panose="02020603050405020304" pitchFamily="18" charset="0"/>
                          <a:cs typeface="Times New Roman" panose="02020603050405020304" pitchFamily="18" charset="0"/>
                        </a:rPr>
                        <a:t>H</a:t>
                      </a:r>
                      <a:r>
                        <a:rPr lang="en-US" altLang="zh-TW" sz="2000" kern="1200" baseline="-25000" dirty="0" smtClean="0">
                          <a:effectLst/>
                          <a:latin typeface="Times New Roman" panose="02020603050405020304" pitchFamily="18" charset="0"/>
                          <a:cs typeface="Times New Roman" panose="02020603050405020304" pitchFamily="18" charset="0"/>
                        </a:rPr>
                        <a:t>18</a:t>
                      </a:r>
                      <a:r>
                        <a:rPr lang="en-US" altLang="zh-TW" sz="2000" kern="1200" dirty="0" smtClean="0">
                          <a:effectLst/>
                          <a:latin typeface="Times New Roman" panose="02020603050405020304" pitchFamily="18" charset="0"/>
                          <a:cs typeface="Times New Roman" panose="02020603050405020304" pitchFamily="18" charset="0"/>
                        </a:rPr>
                        <a:t>O</a:t>
                      </a:r>
                      <a:r>
                        <a:rPr lang="en-US" altLang="zh-TW" sz="2000" kern="1200" baseline="-25000" dirty="0" smtClean="0">
                          <a:effectLst/>
                          <a:latin typeface="Times New Roman" panose="02020603050405020304" pitchFamily="18" charset="0"/>
                          <a:cs typeface="Times New Roman" panose="02020603050405020304" pitchFamily="18" charset="0"/>
                        </a:rPr>
                        <a:t>6</a:t>
                      </a:r>
                      <a:endParaRPr lang="en-US" altLang="zh-TW" sz="2000" b="1" i="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tr>
              <a:tr h="13747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800" b="1" i="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tr>
              <a:tr h="2014916">
                <a:tc>
                  <a:txBody>
                    <a:bodyPr/>
                    <a:lstStyle/>
                    <a:p>
                      <a:endParaRPr lang="zh-TW" altLang="en-US" sz="1800" dirty="0">
                        <a:latin typeface="Times New Roman" panose="02020603050405020304" pitchFamily="18" charset="0"/>
                        <a:cs typeface="Times New Roman" panose="02020603050405020304" pitchFamily="18" charset="0"/>
                      </a:endParaRPr>
                    </a:p>
                  </a:txBody>
                  <a:tcPr/>
                </a:tc>
              </a:tr>
            </a:tbl>
          </a:graphicData>
        </a:graphic>
      </p:graphicFrame>
      <p:pic>
        <p:nvPicPr>
          <p:cNvPr id="19" name="圖片 18"/>
          <p:cNvPicPr>
            <a:picLocks noChangeAspect="1"/>
          </p:cNvPicPr>
          <p:nvPr/>
        </p:nvPicPr>
        <p:blipFill rotWithShape="1">
          <a:blip r:embed="rId4" cstate="print"/>
          <a:srcRect r="51180"/>
          <a:stretch/>
        </p:blipFill>
        <p:spPr>
          <a:xfrm>
            <a:off x="571067" y="3139978"/>
            <a:ext cx="1733910" cy="1203955"/>
          </a:xfrm>
          <a:prstGeom prst="rect">
            <a:avLst/>
          </a:prstGeom>
        </p:spPr>
      </p:pic>
      <p:pic>
        <p:nvPicPr>
          <p:cNvPr id="22" name="圖片 21"/>
          <p:cNvPicPr>
            <a:picLocks noChangeAspect="1"/>
          </p:cNvPicPr>
          <p:nvPr/>
        </p:nvPicPr>
        <p:blipFill rotWithShape="1">
          <a:blip r:embed="rId5" cstate="print"/>
          <a:srcRect l="798" t="32745" r="-798" b="17907"/>
          <a:stretch/>
        </p:blipFill>
        <p:spPr>
          <a:xfrm>
            <a:off x="561823" y="4670865"/>
            <a:ext cx="2121415" cy="1637092"/>
          </a:xfrm>
          <a:prstGeom prst="rect">
            <a:avLst/>
          </a:prstGeom>
        </p:spPr>
      </p:pic>
      <p:graphicFrame>
        <p:nvGraphicFramePr>
          <p:cNvPr id="23" name="表格 22"/>
          <p:cNvGraphicFramePr>
            <a:graphicFrameLocks noGrp="1"/>
          </p:cNvGraphicFramePr>
          <p:nvPr>
            <p:extLst>
              <p:ext uri="{D42A27DB-BD31-4B8C-83A1-F6EECF244321}">
                <p14:modId xmlns:p14="http://schemas.microsoft.com/office/powerpoint/2010/main" val="1987941137"/>
              </p:ext>
            </p:extLst>
          </p:nvPr>
        </p:nvGraphicFramePr>
        <p:xfrm>
          <a:off x="3167843" y="486896"/>
          <a:ext cx="2808312" cy="5884208"/>
        </p:xfrm>
        <a:graphic>
          <a:graphicData uri="http://schemas.openxmlformats.org/drawingml/2006/table">
            <a:tbl>
              <a:tblPr firstRow="1" bandRow="1">
                <a:tableStyleId>{7DF18680-E054-41AD-8BC1-D1AEF772440D}</a:tableStyleId>
              </a:tblPr>
              <a:tblGrid>
                <a:gridCol w="2808312"/>
              </a:tblGrid>
              <a:tr h="457252">
                <a:tc>
                  <a:txBody>
                    <a:bodyPr/>
                    <a:lstStyle/>
                    <a:p>
                      <a:pPr algn="ctr"/>
                      <a:r>
                        <a:rPr lang="en-US" altLang="zh-TW" sz="2400" dirty="0" err="1" smtClean="0"/>
                        <a:t>Sesamolin</a:t>
                      </a:r>
                      <a:endParaRPr lang="zh-TW" altLang="en-US" sz="2400" dirty="0">
                        <a:latin typeface="Times New Roman" panose="02020603050405020304" pitchFamily="18" charset="0"/>
                        <a:cs typeface="Times New Roman" panose="02020603050405020304" pitchFamily="18" charset="0"/>
                      </a:endParaRPr>
                    </a:p>
                  </a:txBody>
                  <a:tcPr/>
                </a:tc>
              </a:tr>
              <a:tr h="1639582">
                <a:tc>
                  <a:txBody>
                    <a:bodyPr/>
                    <a:lstStyle/>
                    <a:p>
                      <a:pPr algn="ctr"/>
                      <a:r>
                        <a:rPr lang="en-US" altLang="zh-TW" sz="2000" kern="1200" dirty="0" smtClean="0">
                          <a:effectLst/>
                          <a:latin typeface="Times New Roman" panose="02020603050405020304" pitchFamily="18" charset="0"/>
                          <a:cs typeface="Times New Roman" panose="02020603050405020304" pitchFamily="18" charset="0"/>
                        </a:rPr>
                        <a:t>5-[4-(1,3-benzodioxolol-5-yloxy)tetrahydro-1h,3h-furo[3,4-c]furan-1-yl]-1,3-benzodioxole </a:t>
                      </a:r>
                      <a:endParaRPr lang="en-US" altLang="zh-TW" sz="2000" b="0" i="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tr>
              <a:tr h="4572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kern="1200" dirty="0" smtClean="0">
                          <a:effectLst/>
                          <a:latin typeface="Times New Roman" panose="02020603050405020304" pitchFamily="18" charset="0"/>
                          <a:cs typeface="Times New Roman" panose="02020603050405020304" pitchFamily="18" charset="0"/>
                        </a:rPr>
                        <a:t>C</a:t>
                      </a:r>
                      <a:r>
                        <a:rPr lang="en-US" altLang="zh-TW" sz="2400" kern="1200" baseline="-25000" dirty="0" smtClean="0">
                          <a:effectLst/>
                          <a:latin typeface="Times New Roman" panose="02020603050405020304" pitchFamily="18" charset="0"/>
                          <a:cs typeface="Times New Roman" panose="02020603050405020304" pitchFamily="18" charset="0"/>
                        </a:rPr>
                        <a:t>20</a:t>
                      </a:r>
                      <a:r>
                        <a:rPr lang="en-US" altLang="zh-TW" sz="2400" kern="1200" dirty="0" smtClean="0">
                          <a:effectLst/>
                          <a:latin typeface="Times New Roman" panose="02020603050405020304" pitchFamily="18" charset="0"/>
                          <a:cs typeface="Times New Roman" panose="02020603050405020304" pitchFamily="18" charset="0"/>
                        </a:rPr>
                        <a:t>H</a:t>
                      </a:r>
                      <a:r>
                        <a:rPr lang="en-US" altLang="zh-TW" sz="2400" kern="1200" baseline="-25000" dirty="0" smtClean="0">
                          <a:effectLst/>
                          <a:latin typeface="Times New Roman" panose="02020603050405020304" pitchFamily="18" charset="0"/>
                          <a:cs typeface="Times New Roman" panose="02020603050405020304" pitchFamily="18" charset="0"/>
                        </a:rPr>
                        <a:t>18</a:t>
                      </a:r>
                      <a:r>
                        <a:rPr lang="en-US" altLang="zh-TW" sz="2400" kern="1200" dirty="0" smtClean="0">
                          <a:effectLst/>
                          <a:latin typeface="Times New Roman" panose="02020603050405020304" pitchFamily="18" charset="0"/>
                          <a:cs typeface="Times New Roman" panose="02020603050405020304" pitchFamily="18" charset="0"/>
                        </a:rPr>
                        <a:t>O</a:t>
                      </a:r>
                      <a:r>
                        <a:rPr lang="en-US" altLang="zh-TW" sz="2400" kern="1200" baseline="-25000" dirty="0" smtClean="0">
                          <a:effectLst/>
                          <a:latin typeface="Times New Roman" panose="02020603050405020304" pitchFamily="18" charset="0"/>
                          <a:cs typeface="Times New Roman" panose="02020603050405020304" pitchFamily="18" charset="0"/>
                        </a:rPr>
                        <a:t>7</a:t>
                      </a:r>
                      <a:endParaRPr lang="en-US" altLang="zh-TW" sz="2400" b="1" i="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tr>
              <a:tr h="13506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400" b="1" i="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tr>
              <a:tr h="19794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itchFamily="18" charset="0"/>
                          <a:cs typeface="Times New Roman" pitchFamily="18" charset="0"/>
                        </a:rPr>
                        <a:t> </a:t>
                      </a:r>
                      <a:endParaRPr lang="zh-TW" altLang="en-US" dirty="0" smtClean="0">
                        <a:latin typeface="Times New Roman" panose="02020603050405020304" pitchFamily="18" charset="0"/>
                        <a:cs typeface="Times New Roman" panose="02020603050405020304" pitchFamily="18" charset="0"/>
                      </a:endParaRPr>
                    </a:p>
                    <a:p>
                      <a:endParaRPr lang="zh-TW" altLang="en-US" dirty="0">
                        <a:latin typeface="Times New Roman" panose="02020603050405020304" pitchFamily="18" charset="0"/>
                        <a:cs typeface="Times New Roman" panose="02020603050405020304" pitchFamily="18" charset="0"/>
                      </a:endParaRPr>
                    </a:p>
                  </a:txBody>
                  <a:tcPr/>
                </a:tc>
              </a:tr>
            </a:tbl>
          </a:graphicData>
        </a:graphic>
      </p:graphicFrame>
      <p:pic>
        <p:nvPicPr>
          <p:cNvPr id="24" name="圖片 23"/>
          <p:cNvPicPr>
            <a:picLocks noChangeAspect="1"/>
          </p:cNvPicPr>
          <p:nvPr/>
        </p:nvPicPr>
        <p:blipFill rotWithShape="1">
          <a:blip r:embed="rId4" cstate="print"/>
          <a:srcRect l="51324"/>
          <a:stretch/>
        </p:blipFill>
        <p:spPr>
          <a:xfrm>
            <a:off x="3772500" y="3200389"/>
            <a:ext cx="1587734" cy="1105722"/>
          </a:xfrm>
          <a:prstGeom prst="rect">
            <a:avLst/>
          </a:prstGeom>
        </p:spPr>
      </p:pic>
      <p:pic>
        <p:nvPicPr>
          <p:cNvPr id="25" name="圖片 24"/>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Lst>
          </a:blip>
          <a:srcRect t="6957"/>
          <a:stretch/>
        </p:blipFill>
        <p:spPr>
          <a:xfrm rot="16200000">
            <a:off x="3889560" y="4561582"/>
            <a:ext cx="1364878" cy="1943703"/>
          </a:xfrm>
          <a:prstGeom prst="rect">
            <a:avLst/>
          </a:prstGeom>
        </p:spPr>
      </p:pic>
      <p:graphicFrame>
        <p:nvGraphicFramePr>
          <p:cNvPr id="28" name="表格 27"/>
          <p:cNvGraphicFramePr>
            <a:graphicFrameLocks noGrp="1"/>
          </p:cNvGraphicFramePr>
          <p:nvPr>
            <p:extLst>
              <p:ext uri="{D42A27DB-BD31-4B8C-83A1-F6EECF244321}">
                <p14:modId xmlns:p14="http://schemas.microsoft.com/office/powerpoint/2010/main" val="777671670"/>
              </p:ext>
            </p:extLst>
          </p:nvPr>
        </p:nvGraphicFramePr>
        <p:xfrm>
          <a:off x="6084168" y="476672"/>
          <a:ext cx="2613872" cy="5905441"/>
        </p:xfrm>
        <a:graphic>
          <a:graphicData uri="http://schemas.openxmlformats.org/drawingml/2006/table">
            <a:tbl>
              <a:tblPr firstRow="1" bandRow="1">
                <a:tableStyleId>{93296810-A885-4BE3-A3E7-6D5BEEA58F35}</a:tableStyleId>
              </a:tblPr>
              <a:tblGrid>
                <a:gridCol w="2613872"/>
              </a:tblGrid>
              <a:tr h="462959">
                <a:tc>
                  <a:txBody>
                    <a:bodyPr/>
                    <a:lstStyle/>
                    <a:p>
                      <a:pPr algn="ctr"/>
                      <a:r>
                        <a:rPr lang="en-US" altLang="zh-TW" sz="2400" dirty="0" err="1" smtClean="0"/>
                        <a:t>Sesamol</a:t>
                      </a:r>
                      <a:endParaRPr lang="zh-TW" altLang="en-US" sz="2400" dirty="0">
                        <a:latin typeface="Times New Roman" panose="02020603050405020304" pitchFamily="18" charset="0"/>
                        <a:cs typeface="Times New Roman" panose="02020603050405020304" pitchFamily="18" charset="0"/>
                      </a:endParaRPr>
                    </a:p>
                  </a:txBody>
                  <a:tcPr/>
                </a:tc>
              </a:tr>
              <a:tr h="1650102">
                <a:tc>
                  <a:txBody>
                    <a:bodyPr/>
                    <a:lstStyle/>
                    <a:p>
                      <a:pPr lvl="0" algn="ctr">
                        <a:lnSpc>
                          <a:spcPct val="150000"/>
                        </a:lnSpc>
                      </a:pPr>
                      <a:r>
                        <a:rPr lang="en-US" altLang="zh-TW" sz="2000" b="0" dirty="0" smtClean="0">
                          <a:latin typeface="Times New Roman" panose="02020603050405020304" pitchFamily="18" charset="0"/>
                          <a:cs typeface="Times New Roman" panose="02020603050405020304" pitchFamily="18" charset="0"/>
                        </a:rPr>
                        <a:t>3,4-(</a:t>
                      </a:r>
                      <a:r>
                        <a:rPr lang="en-US" altLang="zh-TW" sz="2000" b="0" dirty="0" err="1" smtClean="0">
                          <a:latin typeface="Times New Roman" panose="02020603050405020304" pitchFamily="18" charset="0"/>
                          <a:cs typeface="Times New Roman" panose="02020603050405020304" pitchFamily="18" charset="0"/>
                        </a:rPr>
                        <a:t>Methylenedioxy</a:t>
                      </a:r>
                      <a:r>
                        <a:rPr lang="en-US" altLang="zh-TW" sz="2000" b="0" dirty="0" smtClean="0">
                          <a:latin typeface="Times New Roman" panose="02020603050405020304" pitchFamily="18" charset="0"/>
                          <a:cs typeface="Times New Roman" panose="02020603050405020304" pitchFamily="18" charset="0"/>
                        </a:rPr>
                        <a:t>)phenol, 5-Benzodioxolol</a:t>
                      </a:r>
                      <a:endParaRPr lang="zh-TW" altLang="en-US" sz="2000" b="0" dirty="0">
                        <a:latin typeface="Times New Roman" panose="02020603050405020304" pitchFamily="18" charset="0"/>
                        <a:cs typeface="Times New Roman" panose="02020603050405020304" pitchFamily="18" charset="0"/>
                      </a:endParaRPr>
                    </a:p>
                  </a:txBody>
                  <a:tcPr/>
                </a:tc>
              </a:tr>
              <a:tr h="4629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kern="1200" dirty="0" smtClean="0">
                          <a:effectLst/>
                          <a:latin typeface="Times New Roman" panose="02020603050405020304" pitchFamily="18" charset="0"/>
                          <a:cs typeface="Times New Roman" panose="02020603050405020304" pitchFamily="18" charset="0"/>
                        </a:rPr>
                        <a:t>C</a:t>
                      </a:r>
                      <a:r>
                        <a:rPr lang="en-US" altLang="zh-TW" sz="2400" kern="1200" baseline="-25000" dirty="0" smtClean="0">
                          <a:effectLst/>
                          <a:latin typeface="Times New Roman" panose="02020603050405020304" pitchFamily="18" charset="0"/>
                          <a:cs typeface="Times New Roman" panose="02020603050405020304" pitchFamily="18" charset="0"/>
                        </a:rPr>
                        <a:t>7</a:t>
                      </a:r>
                      <a:r>
                        <a:rPr lang="en-US" altLang="zh-TW" sz="2400" kern="1200" dirty="0" smtClean="0">
                          <a:effectLst/>
                          <a:latin typeface="Times New Roman" panose="02020603050405020304" pitchFamily="18" charset="0"/>
                          <a:cs typeface="Times New Roman" panose="02020603050405020304" pitchFamily="18" charset="0"/>
                        </a:rPr>
                        <a:t>H</a:t>
                      </a:r>
                      <a:r>
                        <a:rPr lang="en-US" altLang="zh-TW" sz="2400" kern="1200" baseline="-25000" dirty="0" smtClean="0">
                          <a:effectLst/>
                          <a:latin typeface="Times New Roman" panose="02020603050405020304" pitchFamily="18" charset="0"/>
                          <a:cs typeface="Times New Roman" panose="02020603050405020304" pitchFamily="18" charset="0"/>
                        </a:rPr>
                        <a:t>6</a:t>
                      </a:r>
                      <a:r>
                        <a:rPr lang="en-US" altLang="zh-TW" sz="2400" kern="1200" dirty="0" smtClean="0">
                          <a:effectLst/>
                          <a:latin typeface="Times New Roman" panose="02020603050405020304" pitchFamily="18" charset="0"/>
                          <a:cs typeface="Times New Roman" panose="02020603050405020304" pitchFamily="18" charset="0"/>
                        </a:rPr>
                        <a:t>O</a:t>
                      </a:r>
                      <a:r>
                        <a:rPr lang="en-US" altLang="zh-TW" sz="2400" kern="1200" baseline="-25000" dirty="0" smtClean="0">
                          <a:effectLst/>
                          <a:latin typeface="Times New Roman" panose="02020603050405020304" pitchFamily="18" charset="0"/>
                          <a:cs typeface="Times New Roman" panose="02020603050405020304" pitchFamily="18" charset="0"/>
                        </a:rPr>
                        <a:t>3</a:t>
                      </a:r>
                      <a:endParaRPr lang="en-US" altLang="zh-TW" sz="2400" b="1" i="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tr>
              <a:tr h="13498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800" b="1" i="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tr>
              <a:tr h="1979578">
                <a:tc>
                  <a:txBody>
                    <a:bodyPr/>
                    <a:lstStyle/>
                    <a:p>
                      <a:endParaRPr lang="zh-TW" altLang="en-US" dirty="0">
                        <a:latin typeface="Times New Roman" panose="02020603050405020304" pitchFamily="18" charset="0"/>
                        <a:cs typeface="Times New Roman" panose="02020603050405020304" pitchFamily="18" charset="0"/>
                      </a:endParaRPr>
                    </a:p>
                  </a:txBody>
                  <a:tcPr/>
                </a:tc>
              </a:tr>
            </a:tbl>
          </a:graphicData>
        </a:graphic>
      </p:graphicFrame>
      <p:pic>
        <p:nvPicPr>
          <p:cNvPr id="29" name="圖片 28"/>
          <p:cNvPicPr>
            <a:picLocks noChangeAspect="1"/>
          </p:cNvPicPr>
          <p:nvPr/>
        </p:nvPicPr>
        <p:blipFill>
          <a:blip r:embed="rId8" cstate="print"/>
          <a:stretch>
            <a:fillRect/>
          </a:stretch>
        </p:blipFill>
        <p:spPr>
          <a:xfrm>
            <a:off x="6609921" y="3200389"/>
            <a:ext cx="1960684" cy="1105722"/>
          </a:xfrm>
          <a:prstGeom prst="rect">
            <a:avLst/>
          </a:prstGeom>
        </p:spPr>
      </p:pic>
      <p:pic>
        <p:nvPicPr>
          <p:cNvPr id="30" name="Picture 8" descr="https://scontent-tpe1-1.xx.fbcdn.net/v/t34.0-12/14193801_1131623960247518_2100944756_n.jpg?oh=0b65d30a95277533f0788dd185a648ab&amp;oe=57CB2BB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987" t="35535" r="12516" b="27569"/>
          <a:stretch/>
        </p:blipFill>
        <p:spPr bwMode="auto">
          <a:xfrm>
            <a:off x="6650917" y="4692474"/>
            <a:ext cx="1823112" cy="152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9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xit" presetSubtype="0" fill="hold" grpId="0"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4" grpId="1" animBg="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602"/>
          <a:stretch/>
        </p:blipFill>
        <p:spPr bwMode="auto">
          <a:xfrm>
            <a:off x="4572000" y="423583"/>
            <a:ext cx="4029270" cy="15728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資料庫圖表 2"/>
          <p:cNvGraphicFramePr/>
          <p:nvPr>
            <p:extLst>
              <p:ext uri="{D42A27DB-BD31-4B8C-83A1-F6EECF244321}">
                <p14:modId xmlns:p14="http://schemas.microsoft.com/office/powerpoint/2010/main" val="4021422402"/>
              </p:ext>
            </p:extLst>
          </p:nvPr>
        </p:nvGraphicFramePr>
        <p:xfrm>
          <a:off x="1182556" y="1905190"/>
          <a:ext cx="6552728" cy="4167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1910634" y="1002367"/>
            <a:ext cx="2662908" cy="1015663"/>
          </a:xfrm>
          <a:prstGeom prst="rect">
            <a:avLst/>
          </a:prstGeom>
        </p:spPr>
        <p:txBody>
          <a:bodyPr wrap="none">
            <a:spAutoFit/>
          </a:bodyPr>
          <a:lstStyle/>
          <a:p>
            <a:r>
              <a:rPr lang="en-US" altLang="zh-TW" sz="6000" b="1" dirty="0" smtClean="0">
                <a:latin typeface="Times New Roman" pitchFamily="18" charset="0"/>
                <a:cs typeface="Times New Roman" pitchFamily="18" charset="0"/>
              </a:rPr>
              <a:t>Outline</a:t>
            </a:r>
            <a:endParaRPr lang="en-US" altLang="zh-TW" sz="6000" b="1" dirty="0">
              <a:latin typeface="Times New Roman" pitchFamily="18" charset="0"/>
              <a:cs typeface="Times New Roman" pitchFamily="18" charset="0"/>
            </a:endParaRPr>
          </a:p>
        </p:txBody>
      </p:sp>
      <p:sp>
        <p:nvSpPr>
          <p:cNvPr id="5" name="投影片編號版面配置區 4"/>
          <p:cNvSpPr>
            <a:spLocks noGrp="1"/>
          </p:cNvSpPr>
          <p:nvPr>
            <p:ph type="sldNum" sz="quarter" idx="12"/>
          </p:nvPr>
        </p:nvSpPr>
        <p:spPr/>
        <p:txBody>
          <a:bodyPr/>
          <a:lstStyle/>
          <a:p>
            <a:fld id="{E5D7D912-29F0-4A0F-AD54-99A798966BD8}" type="slidenum">
              <a:rPr lang="zh-TW" altLang="en-US" smtClean="0"/>
              <a:pPr/>
              <a:t>2</a:t>
            </a:fld>
            <a:endParaRPr lang="zh-TW" altLang="en-US"/>
          </a:p>
        </p:txBody>
      </p:sp>
      <p:pic>
        <p:nvPicPr>
          <p:cNvPr id="86017" name="Picture 1" descr="C:\Users\User\Desktop\屏科校徽.png"/>
          <p:cNvPicPr>
            <a:picLocks noChangeAspect="1" noChangeArrowheads="1"/>
          </p:cNvPicPr>
          <p:nvPr/>
        </p:nvPicPr>
        <p:blipFill>
          <a:blip r:embed="rId8" cstate="print"/>
          <a:srcRect/>
          <a:stretch>
            <a:fillRect/>
          </a:stretch>
        </p:blipFill>
        <p:spPr bwMode="auto">
          <a:xfrm>
            <a:off x="0" y="6093296"/>
            <a:ext cx="1395815" cy="764704"/>
          </a:xfrm>
          <a:prstGeom prst="rect">
            <a:avLst/>
          </a:prstGeom>
          <a:noFill/>
        </p:spPr>
      </p:pic>
    </p:spTree>
    <p:extLst>
      <p:ext uri="{BB962C8B-B14F-4D97-AF65-F5344CB8AC3E}">
        <p14:creationId xmlns:p14="http://schemas.microsoft.com/office/powerpoint/2010/main" val="1145060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20</a:t>
            </a:fld>
            <a:endParaRPr lang="zh-TW" altLang="en-US"/>
          </a:p>
        </p:txBody>
      </p:sp>
      <p:sp>
        <p:nvSpPr>
          <p:cNvPr id="5" name="矩形 4"/>
          <p:cNvSpPr/>
          <p:nvPr/>
        </p:nvSpPr>
        <p:spPr>
          <a:xfrm>
            <a:off x="323528" y="1556792"/>
            <a:ext cx="8640960" cy="2092881"/>
          </a:xfrm>
          <a:prstGeom prst="rect">
            <a:avLst/>
          </a:prstGeom>
        </p:spPr>
        <p:txBody>
          <a:bodyPr wrap="square">
            <a:spAutoFit/>
          </a:bodyPr>
          <a:lstStyle/>
          <a:p>
            <a:r>
              <a:rPr lang="en-US" altLang="zh-TW" sz="3200" dirty="0"/>
              <a:t/>
            </a:r>
            <a:br>
              <a:rPr lang="en-US" altLang="zh-TW" sz="3200" dirty="0"/>
            </a:br>
            <a:endParaRPr lang="en-US" altLang="zh-TW" sz="3200" dirty="0"/>
          </a:p>
          <a:p>
            <a:pPr algn="ctr"/>
            <a:r>
              <a:rPr lang="en-US" altLang="zh-TW" sz="6600" b="1" dirty="0" smtClean="0">
                <a:latin typeface="Times New Roman" pitchFamily="18" charset="0"/>
                <a:ea typeface="標楷體" pitchFamily="65" charset="-120"/>
                <a:cs typeface="Times New Roman" pitchFamily="18" charset="0"/>
              </a:rPr>
              <a:t>Results-part 1</a:t>
            </a:r>
            <a:endParaRPr lang="en-US" altLang="zh-TW" sz="6600" b="1"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972657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21</a:t>
            </a:fld>
            <a:endParaRPr lang="zh-TW" altLang="en-US"/>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180528" y="-2396"/>
            <a:ext cx="9324528" cy="699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430" t="20591" r="6487" b="9874"/>
          <a:stretch/>
        </p:blipFill>
        <p:spPr bwMode="auto">
          <a:xfrm>
            <a:off x="899592" y="620688"/>
            <a:ext cx="7565254" cy="602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081819" y="4859220"/>
            <a:ext cx="5544616"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p:cNvCxnSpPr/>
          <p:nvPr/>
        </p:nvCxnSpPr>
        <p:spPr>
          <a:xfrm>
            <a:off x="1975979" y="5085264"/>
            <a:ext cx="864096" cy="0"/>
          </a:xfrm>
          <a:prstGeom prst="line">
            <a:avLst/>
          </a:prstGeom>
          <a:ln>
            <a:solidFill>
              <a:srgbClr val="0070C0"/>
            </a:solidFill>
          </a:ln>
        </p:spPr>
        <p:style>
          <a:lnRef idx="2">
            <a:schemeClr val="accent5"/>
          </a:lnRef>
          <a:fillRef idx="0">
            <a:schemeClr val="accent5"/>
          </a:fillRef>
          <a:effectRef idx="1">
            <a:schemeClr val="accent5"/>
          </a:effectRef>
          <a:fontRef idx="minor">
            <a:schemeClr val="tx1"/>
          </a:fontRef>
        </p:style>
      </p:cxnSp>
      <p:cxnSp>
        <p:nvCxnSpPr>
          <p:cNvPr id="8" name="直線接點 7"/>
          <p:cNvCxnSpPr/>
          <p:nvPr/>
        </p:nvCxnSpPr>
        <p:spPr>
          <a:xfrm>
            <a:off x="5474307" y="3059020"/>
            <a:ext cx="864096" cy="0"/>
          </a:xfrm>
          <a:prstGeom prst="line">
            <a:avLst/>
          </a:prstGeom>
          <a:ln>
            <a:solidFill>
              <a:srgbClr val="0070C0"/>
            </a:solidFill>
          </a:ln>
        </p:spPr>
        <p:style>
          <a:lnRef idx="2">
            <a:schemeClr val="accent5"/>
          </a:lnRef>
          <a:fillRef idx="0">
            <a:schemeClr val="accent5"/>
          </a:fillRef>
          <a:effectRef idx="1">
            <a:schemeClr val="accent5"/>
          </a:effectRef>
          <a:fontRef idx="minor">
            <a:schemeClr val="tx1"/>
          </a:fontRef>
        </p:style>
      </p:cxnSp>
      <p:cxnSp>
        <p:nvCxnSpPr>
          <p:cNvPr id="9" name="直線接點 8"/>
          <p:cNvCxnSpPr/>
          <p:nvPr/>
        </p:nvCxnSpPr>
        <p:spPr>
          <a:xfrm>
            <a:off x="3530091" y="3923116"/>
            <a:ext cx="864096" cy="0"/>
          </a:xfrm>
          <a:prstGeom prst="line">
            <a:avLst/>
          </a:prstGeom>
          <a:ln>
            <a:solidFill>
              <a:srgbClr val="0070C0"/>
            </a:solidFill>
          </a:ln>
        </p:spPr>
        <p:style>
          <a:lnRef idx="2">
            <a:schemeClr val="accent5"/>
          </a:lnRef>
          <a:fillRef idx="0">
            <a:schemeClr val="accent5"/>
          </a:fillRef>
          <a:effectRef idx="1">
            <a:schemeClr val="accent5"/>
          </a:effectRef>
          <a:fontRef idx="minor">
            <a:schemeClr val="tx1"/>
          </a:fontRef>
        </p:style>
      </p:cxnSp>
      <p:sp>
        <p:nvSpPr>
          <p:cNvPr id="10" name="投影片編號版面配置區 3"/>
          <p:cNvSpPr txBox="1">
            <a:spLocks/>
          </p:cNvSpPr>
          <p:nvPr/>
        </p:nvSpPr>
        <p:spPr>
          <a:xfrm>
            <a:off x="8500728" y="6264275"/>
            <a:ext cx="457200" cy="365125"/>
          </a:xfrm>
          <a:prstGeom prst="rect">
            <a:avLst/>
          </a:prstGeom>
        </p:spPr>
        <p:txBody>
          <a:bodyPr vert="horz" anchor="b"/>
          <a:lstStyle>
            <a:defPPr>
              <a:defRPr lang="zh-TW"/>
            </a:defPPr>
            <a:lvl1pPr marL="0" algn="r" defTabSz="914400" rtl="0" eaLnBrk="1" latinLnBrk="0" hangingPunct="1">
              <a:defRPr kumimoji="0" sz="1000" kern="1200">
                <a:solidFill>
                  <a:schemeClr val="bg2">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D7D912-29F0-4A0F-AD54-99A798966BD8}" type="slidenum">
              <a:rPr lang="zh-TW" altLang="en-US" smtClean="0"/>
              <a:pPr/>
              <a:t>21</a:t>
            </a:fld>
            <a:endParaRPr lang="zh-TW" altLang="en-US" dirty="0"/>
          </a:p>
        </p:txBody>
      </p:sp>
      <p:sp>
        <p:nvSpPr>
          <p:cNvPr id="11" name="矩形 10"/>
          <p:cNvSpPr/>
          <p:nvPr/>
        </p:nvSpPr>
        <p:spPr>
          <a:xfrm>
            <a:off x="1090022" y="3942978"/>
            <a:ext cx="5544616"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094614" y="3679528"/>
            <a:ext cx="5544616"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298542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xit" presetSubtype="0" fill="hold" grpId="1"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xit" presetSubtype="0" fill="hold" grpId="1" nodeType="with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1" grpId="1" animBg="1"/>
      <p:bldP spid="12" grpId="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218990"/>
            <a:ext cx="9144000" cy="686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22</a:t>
            </a:fld>
            <a:endParaRPr lang="zh-TW" altLang="en-US" dirty="0"/>
          </a:p>
        </p:txBody>
      </p:sp>
      <p:sp>
        <p:nvSpPr>
          <p:cNvPr id="6" name="文字方塊 5"/>
          <p:cNvSpPr txBox="1"/>
          <p:nvPr/>
        </p:nvSpPr>
        <p:spPr>
          <a:xfrm>
            <a:off x="1752957" y="499505"/>
            <a:ext cx="5138745" cy="646331"/>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Total Phenolic Contents</a:t>
            </a:r>
            <a:endParaRPr lang="zh-TW" altLang="en-US" sz="3600" b="1" dirty="0"/>
          </a:p>
        </p:txBody>
      </p:sp>
      <p:sp>
        <p:nvSpPr>
          <p:cNvPr id="7" name="矩形 6"/>
          <p:cNvSpPr/>
          <p:nvPr/>
        </p:nvSpPr>
        <p:spPr>
          <a:xfrm>
            <a:off x="755576" y="5005427"/>
            <a:ext cx="7560840" cy="1477328"/>
          </a:xfrm>
          <a:prstGeom prst="rect">
            <a:avLst/>
          </a:prstGeom>
        </p:spPr>
        <p:txBody>
          <a:bodyPr wrap="square">
            <a:spAutoFit/>
          </a:bodyPr>
          <a:lstStyle/>
          <a:p>
            <a:pPr algn="just"/>
            <a:r>
              <a:rPr lang="en-US" altLang="zh-TW" dirty="0" smtClean="0">
                <a:latin typeface="Times New Roman" panose="02020603050405020304" pitchFamily="18" charset="0"/>
                <a:cs typeface="Times New Roman" panose="02020603050405020304" pitchFamily="18" charset="0"/>
              </a:rPr>
              <a:t>Figure 1. </a:t>
            </a:r>
            <a:r>
              <a:rPr lang="en-US" altLang="zh-TW" dirty="0">
                <a:latin typeface="Times New Roman" panose="02020603050405020304" pitchFamily="18" charset="0"/>
                <a:cs typeface="Times New Roman" panose="02020603050405020304" pitchFamily="18" charset="0"/>
              </a:rPr>
              <a:t>Effect of heating temperature and ethanol extract concentration on total phenolic contents of traditional heating </a:t>
            </a:r>
            <a:r>
              <a:rPr lang="en-US" altLang="zh-TW" dirty="0" smtClean="0">
                <a:latin typeface="Times New Roman" panose="02020603050405020304" pitchFamily="18" charset="0"/>
                <a:cs typeface="Times New Roman" panose="02020603050405020304" pitchFamily="18" charset="0"/>
              </a:rPr>
              <a:t>processing </a:t>
            </a:r>
            <a:r>
              <a:rPr lang="en-US" altLang="zh-TW" dirty="0">
                <a:latin typeface="Times New Roman" panose="02020603050405020304" pitchFamily="18" charset="0"/>
                <a:cs typeface="Times New Roman" panose="02020603050405020304" pitchFamily="18" charset="0"/>
              </a:rPr>
              <a:t>sesame oil and ethanol extract sesame oil</a:t>
            </a:r>
            <a:r>
              <a:rPr lang="en-US" altLang="zh-TW" dirty="0" smtClean="0">
                <a:latin typeface="Times New Roman" panose="02020603050405020304" pitchFamily="18" charset="0"/>
                <a:cs typeface="Times New Roman" panose="02020603050405020304" pitchFamily="18" charset="0"/>
              </a:rPr>
              <a:t>. Each </a:t>
            </a:r>
            <a:r>
              <a:rPr lang="en-US" altLang="zh-TW" dirty="0">
                <a:latin typeface="Times New Roman" panose="02020603050405020304" pitchFamily="18" charset="0"/>
                <a:cs typeface="Times New Roman" panose="02020603050405020304" pitchFamily="18" charset="0"/>
              </a:rPr>
              <a:t>value is express as means ± standard deviation from three data. a-e Means followed by the different letters in the same column are significantly different (p &lt;0.05).</a:t>
            </a:r>
          </a:p>
        </p:txBody>
      </p:sp>
      <p:pic>
        <p:nvPicPr>
          <p:cNvPr id="10" name="圖片 9"/>
          <p:cNvPicPr/>
          <p:nvPr/>
        </p:nvPicPr>
        <p:blipFill>
          <a:blip r:embed="rId4" cstate="print">
            <a:extLst>
              <a:ext uri="{28A0092B-C50C-407E-A947-70E740481C1C}">
                <a14:useLocalDpi xmlns:a14="http://schemas.microsoft.com/office/drawing/2010/main" val="0"/>
              </a:ext>
            </a:extLst>
          </a:blip>
          <a:stretch>
            <a:fillRect/>
          </a:stretch>
        </p:blipFill>
        <p:spPr>
          <a:xfrm>
            <a:off x="1403648" y="1052736"/>
            <a:ext cx="5755005" cy="3904615"/>
          </a:xfrm>
          <a:prstGeom prst="rect">
            <a:avLst/>
          </a:prstGeom>
        </p:spPr>
      </p:pic>
      <p:sp>
        <p:nvSpPr>
          <p:cNvPr id="8" name="矩形 7"/>
          <p:cNvSpPr/>
          <p:nvPr/>
        </p:nvSpPr>
        <p:spPr>
          <a:xfrm>
            <a:off x="4101130" y="1772816"/>
            <a:ext cx="360040" cy="266429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p>
        </p:txBody>
      </p:sp>
      <p:cxnSp>
        <p:nvCxnSpPr>
          <p:cNvPr id="9" name="直線單箭頭接點 8"/>
          <p:cNvCxnSpPr/>
          <p:nvPr/>
        </p:nvCxnSpPr>
        <p:spPr>
          <a:xfrm>
            <a:off x="4932040" y="2080873"/>
            <a:ext cx="1440160" cy="5360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flipV="1">
            <a:off x="2915816" y="1628800"/>
            <a:ext cx="864096" cy="6120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3977768" y="1250552"/>
            <a:ext cx="689121" cy="369332"/>
          </a:xfrm>
          <a:prstGeom prst="rect">
            <a:avLst/>
          </a:prstGeom>
          <a:noFill/>
        </p:spPr>
        <p:txBody>
          <a:bodyPr wrap="square" rtlCol="0">
            <a:spAutoFit/>
          </a:bodyPr>
          <a:lstStyle/>
          <a:p>
            <a:r>
              <a:rPr lang="en-US" altLang="zh-TW" dirty="0" smtClean="0">
                <a:solidFill>
                  <a:srgbClr val="FF0000"/>
                </a:solidFill>
                <a:latin typeface="Times New Roman" panose="02020603050405020304" pitchFamily="18" charset="0"/>
                <a:cs typeface="Times New Roman" panose="02020603050405020304" pitchFamily="18" charset="0"/>
              </a:rPr>
              <a:t>1.80</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14" name="Picture 1" descr="C:\Users\User\Desktop\屏科校徽.png"/>
          <p:cNvPicPr>
            <a:picLocks noChangeAspect="1" noChangeArrowheads="1"/>
          </p:cNvPicPr>
          <p:nvPr/>
        </p:nvPicPr>
        <p:blipFill>
          <a:blip r:embed="rId5" cstate="print"/>
          <a:srcRect/>
          <a:stretch>
            <a:fillRect/>
          </a:stretch>
        </p:blipFill>
        <p:spPr bwMode="auto">
          <a:xfrm>
            <a:off x="7748184" y="44624"/>
            <a:ext cx="1395815" cy="764704"/>
          </a:xfrm>
          <a:prstGeom prst="rect">
            <a:avLst/>
          </a:prstGeom>
          <a:noFill/>
        </p:spPr>
      </p:pic>
    </p:spTree>
    <p:extLst>
      <p:ext uri="{BB962C8B-B14F-4D97-AF65-F5344CB8AC3E}">
        <p14:creationId xmlns:p14="http://schemas.microsoft.com/office/powerpoint/2010/main" val="35059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169004"/>
            <a:ext cx="9144000" cy="686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23</a:t>
            </a:fld>
            <a:endParaRPr lang="zh-TW" altLang="en-US"/>
          </a:p>
        </p:txBody>
      </p:sp>
      <p:pic>
        <p:nvPicPr>
          <p:cNvPr id="8" name="圖片 7"/>
          <p:cNvPicPr/>
          <p:nvPr/>
        </p:nvPicPr>
        <p:blipFill>
          <a:blip r:embed="rId4" cstate="print">
            <a:extLst>
              <a:ext uri="{28A0092B-C50C-407E-A947-70E740481C1C}">
                <a14:useLocalDpi xmlns:a14="http://schemas.microsoft.com/office/drawing/2010/main" val="0"/>
              </a:ext>
            </a:extLst>
          </a:blip>
          <a:stretch>
            <a:fillRect/>
          </a:stretch>
        </p:blipFill>
        <p:spPr>
          <a:xfrm>
            <a:off x="1838667" y="722446"/>
            <a:ext cx="5541645" cy="4148455"/>
          </a:xfrm>
          <a:prstGeom prst="rect">
            <a:avLst/>
          </a:prstGeom>
        </p:spPr>
      </p:pic>
      <p:sp>
        <p:nvSpPr>
          <p:cNvPr id="6" name="文字方塊 5"/>
          <p:cNvSpPr txBox="1"/>
          <p:nvPr/>
        </p:nvSpPr>
        <p:spPr>
          <a:xfrm>
            <a:off x="1907704" y="361744"/>
            <a:ext cx="5472608" cy="584775"/>
          </a:xfrm>
          <a:prstGeom prst="rect">
            <a:avLst/>
          </a:prstGeom>
          <a:noFill/>
        </p:spPr>
        <p:txBody>
          <a:bodyPr wrap="square" rtlCol="0">
            <a:spAutoFit/>
          </a:bodyPr>
          <a:lstStyle/>
          <a:p>
            <a:pPr algn="ctr"/>
            <a:r>
              <a:rPr lang="en-US" altLang="zh-TW" sz="3200" b="1" dirty="0" smtClean="0">
                <a:latin typeface="Times New Roman" pitchFamily="18" charset="0"/>
                <a:cs typeface="Times New Roman" pitchFamily="18" charset="0"/>
              </a:rPr>
              <a:t>Total Flavonoid Contents</a:t>
            </a:r>
            <a:endParaRPr lang="zh-TW" altLang="en-US" sz="3200" b="1" dirty="0"/>
          </a:p>
        </p:txBody>
      </p:sp>
      <p:sp>
        <p:nvSpPr>
          <p:cNvPr id="3" name="矩形 2"/>
          <p:cNvSpPr/>
          <p:nvPr/>
        </p:nvSpPr>
        <p:spPr>
          <a:xfrm>
            <a:off x="827584" y="4855721"/>
            <a:ext cx="7488832" cy="1477328"/>
          </a:xfrm>
          <a:prstGeom prst="rect">
            <a:avLst/>
          </a:prstGeom>
        </p:spPr>
        <p:txBody>
          <a:bodyPr wrap="square">
            <a:spAutoFit/>
          </a:bodyPr>
          <a:lstStyle/>
          <a:p>
            <a:pPr algn="just"/>
            <a:r>
              <a:rPr lang="en-US" altLang="zh-TW" dirty="0">
                <a:latin typeface="Times New Roman" panose="02020603050405020304" pitchFamily="18" charset="0"/>
                <a:cs typeface="Times New Roman" panose="02020603050405020304" pitchFamily="18" charset="0"/>
              </a:rPr>
              <a:t>Figure </a:t>
            </a:r>
            <a:r>
              <a:rPr lang="en-US" altLang="zh-TW" dirty="0" smtClean="0">
                <a:latin typeface="Times New Roman" panose="02020603050405020304" pitchFamily="18" charset="0"/>
                <a:cs typeface="Times New Roman" panose="02020603050405020304" pitchFamily="18" charset="0"/>
              </a:rPr>
              <a:t>2. </a:t>
            </a:r>
            <a:r>
              <a:rPr lang="en-US" altLang="zh-TW" dirty="0">
                <a:latin typeface="Times New Roman" panose="02020603050405020304" pitchFamily="18" charset="0"/>
                <a:cs typeface="Times New Roman" panose="02020603050405020304" pitchFamily="18" charset="0"/>
              </a:rPr>
              <a:t>Effect of heating temperature and ethanol extract concentration on total flavonoid contents of traditional heating </a:t>
            </a:r>
            <a:r>
              <a:rPr lang="en-US" altLang="zh-TW" dirty="0" smtClean="0">
                <a:latin typeface="Times New Roman" panose="02020603050405020304" pitchFamily="18" charset="0"/>
                <a:cs typeface="Times New Roman" panose="02020603050405020304" pitchFamily="18" charset="0"/>
              </a:rPr>
              <a:t>processing </a:t>
            </a:r>
            <a:r>
              <a:rPr lang="en-US" altLang="zh-TW" dirty="0">
                <a:latin typeface="Times New Roman" panose="02020603050405020304" pitchFamily="18" charset="0"/>
                <a:cs typeface="Times New Roman" panose="02020603050405020304" pitchFamily="18" charset="0"/>
              </a:rPr>
              <a:t>sesame oil and ethanol extract sesame oil. Each value is express as means ± standard deviation from three data. </a:t>
            </a:r>
            <a:r>
              <a:rPr lang="en-US" altLang="zh-TW" baseline="30000" dirty="0">
                <a:latin typeface="Times New Roman" panose="02020603050405020304" pitchFamily="18" charset="0"/>
                <a:cs typeface="Times New Roman" panose="02020603050405020304" pitchFamily="18" charset="0"/>
              </a:rPr>
              <a:t>a-f </a:t>
            </a:r>
            <a:r>
              <a:rPr lang="en-US" altLang="zh-TW" dirty="0">
                <a:latin typeface="Times New Roman" panose="02020603050405020304" pitchFamily="18" charset="0"/>
                <a:cs typeface="Times New Roman" panose="02020603050405020304" pitchFamily="18" charset="0"/>
              </a:rPr>
              <a:t>Means followed by the different letters in the same column are significantly different (</a:t>
            </a:r>
            <a:r>
              <a:rPr lang="en-US" altLang="zh-TW" i="1" dirty="0">
                <a:latin typeface="Times New Roman" panose="02020603050405020304" pitchFamily="18" charset="0"/>
                <a:cs typeface="Times New Roman" panose="02020603050405020304" pitchFamily="18" charset="0"/>
              </a:rPr>
              <a:t>p </a:t>
            </a:r>
            <a:r>
              <a:rPr lang="en-US" altLang="zh-TW" dirty="0">
                <a:latin typeface="Times New Roman" panose="02020603050405020304" pitchFamily="18" charset="0"/>
                <a:cs typeface="Times New Roman" panose="02020603050405020304" pitchFamily="18" charset="0"/>
              </a:rPr>
              <a:t>&lt;0.05).</a:t>
            </a:r>
            <a:endParaRPr lang="zh-TW" altLang="en-US" dirty="0">
              <a:latin typeface="Times New Roman" panose="02020603050405020304" pitchFamily="18" charset="0"/>
              <a:cs typeface="Times New Roman" panose="02020603050405020304" pitchFamily="18" charset="0"/>
            </a:endParaRPr>
          </a:p>
        </p:txBody>
      </p:sp>
      <p:sp>
        <p:nvSpPr>
          <p:cNvPr id="7" name="矩形 6"/>
          <p:cNvSpPr/>
          <p:nvPr/>
        </p:nvSpPr>
        <p:spPr>
          <a:xfrm>
            <a:off x="4427984" y="1772816"/>
            <a:ext cx="360040" cy="259228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p>
        </p:txBody>
      </p:sp>
      <p:cxnSp>
        <p:nvCxnSpPr>
          <p:cNvPr id="9" name="直線單箭頭接點 8"/>
          <p:cNvCxnSpPr/>
          <p:nvPr/>
        </p:nvCxnSpPr>
        <p:spPr>
          <a:xfrm flipV="1">
            <a:off x="3419872" y="1818950"/>
            <a:ext cx="700767" cy="7538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5220072" y="2124983"/>
            <a:ext cx="1008112" cy="4477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4299447" y="1268760"/>
            <a:ext cx="689121" cy="369332"/>
          </a:xfrm>
          <a:prstGeom prst="rect">
            <a:avLst/>
          </a:prstGeom>
          <a:noFill/>
        </p:spPr>
        <p:txBody>
          <a:bodyPr wrap="square" rtlCol="0">
            <a:spAutoFit/>
          </a:bodyPr>
          <a:lstStyle/>
          <a:p>
            <a:r>
              <a:rPr lang="en-US" altLang="zh-TW" dirty="0" smtClean="0">
                <a:solidFill>
                  <a:srgbClr val="FF0000"/>
                </a:solidFill>
                <a:latin typeface="Times New Roman" panose="02020603050405020304" pitchFamily="18" charset="0"/>
                <a:cs typeface="Times New Roman" panose="02020603050405020304" pitchFamily="18" charset="0"/>
              </a:rPr>
              <a:t>0.38</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12"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3517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1" nodeType="with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25354"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24</a:t>
            </a:fld>
            <a:endParaRPr lang="zh-TW" altLang="en-US"/>
          </a:p>
        </p:txBody>
      </p:sp>
      <p:cxnSp>
        <p:nvCxnSpPr>
          <p:cNvPr id="5" name="直線單箭頭接點 4"/>
          <p:cNvCxnSpPr/>
          <p:nvPr/>
        </p:nvCxnSpPr>
        <p:spPr>
          <a:xfrm flipV="1">
            <a:off x="2699792" y="1484784"/>
            <a:ext cx="792088" cy="1152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5220072" y="1313192"/>
            <a:ext cx="1215752" cy="7253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圖片 11"/>
          <p:cNvPicPr/>
          <p:nvPr/>
        </p:nvPicPr>
        <p:blipFill>
          <a:blip r:embed="rId4" cstate="print">
            <a:extLst>
              <a:ext uri="{28A0092B-C50C-407E-A947-70E740481C1C}">
                <a14:useLocalDpi xmlns:a14="http://schemas.microsoft.com/office/drawing/2010/main" val="0"/>
              </a:ext>
            </a:extLst>
          </a:blip>
          <a:stretch>
            <a:fillRect/>
          </a:stretch>
        </p:blipFill>
        <p:spPr>
          <a:xfrm>
            <a:off x="1547664" y="705869"/>
            <a:ext cx="5548630" cy="4211320"/>
          </a:xfrm>
          <a:prstGeom prst="rect">
            <a:avLst/>
          </a:prstGeom>
        </p:spPr>
      </p:pic>
      <p:sp>
        <p:nvSpPr>
          <p:cNvPr id="6" name="文字方塊 5"/>
          <p:cNvSpPr txBox="1"/>
          <p:nvPr/>
        </p:nvSpPr>
        <p:spPr>
          <a:xfrm>
            <a:off x="1907704" y="361744"/>
            <a:ext cx="5472608" cy="646331"/>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DPPH Scavenging Activity</a:t>
            </a:r>
            <a:endParaRPr lang="zh-TW" altLang="en-US" sz="3600" b="1" dirty="0"/>
          </a:p>
        </p:txBody>
      </p:sp>
      <p:sp>
        <p:nvSpPr>
          <p:cNvPr id="3" name="矩形 2"/>
          <p:cNvSpPr/>
          <p:nvPr/>
        </p:nvSpPr>
        <p:spPr>
          <a:xfrm>
            <a:off x="395536" y="5085184"/>
            <a:ext cx="8496944" cy="1200329"/>
          </a:xfrm>
          <a:prstGeom prst="rect">
            <a:avLst/>
          </a:prstGeom>
        </p:spPr>
        <p:txBody>
          <a:bodyPr wrap="square">
            <a:spAutoFit/>
          </a:bodyPr>
          <a:lstStyle/>
          <a:p>
            <a:pPr algn="just"/>
            <a:r>
              <a:rPr lang="en-US" altLang="zh-TW" dirty="0">
                <a:latin typeface="Times New Roman" panose="02020603050405020304" pitchFamily="18" charset="0"/>
                <a:cs typeface="Times New Roman" panose="02020603050405020304" pitchFamily="18" charset="0"/>
              </a:rPr>
              <a:t>Figure </a:t>
            </a:r>
            <a:r>
              <a:rPr lang="en-US" altLang="zh-TW" dirty="0" smtClean="0">
                <a:latin typeface="Times New Roman" panose="02020603050405020304" pitchFamily="18" charset="0"/>
                <a:cs typeface="Times New Roman" panose="02020603050405020304" pitchFamily="18" charset="0"/>
              </a:rPr>
              <a:t>3. </a:t>
            </a:r>
            <a:r>
              <a:rPr lang="en-US" altLang="zh-TW" dirty="0">
                <a:latin typeface="Times New Roman" panose="02020603050405020304" pitchFamily="18" charset="0"/>
                <a:cs typeface="Times New Roman" panose="02020603050405020304" pitchFamily="18" charset="0"/>
              </a:rPr>
              <a:t>Effect of heating temperature and ethanol extract concentration on DPPH scavenging activity of traditional heating process sesame oil and ethanol extract sesame oil. Each value was expressed as means ± standard deviation from three data. </a:t>
            </a:r>
            <a:r>
              <a:rPr lang="en-US" altLang="zh-TW" baseline="30000" dirty="0">
                <a:latin typeface="Times New Roman" panose="02020603050405020304" pitchFamily="18" charset="0"/>
                <a:cs typeface="Times New Roman" panose="02020603050405020304" pitchFamily="18" charset="0"/>
              </a:rPr>
              <a:t>a-f </a:t>
            </a:r>
            <a:r>
              <a:rPr lang="en-US" altLang="zh-TW" dirty="0">
                <a:latin typeface="Times New Roman" panose="02020603050405020304" pitchFamily="18" charset="0"/>
                <a:cs typeface="Times New Roman" panose="02020603050405020304" pitchFamily="18" charset="0"/>
              </a:rPr>
              <a:t>Means followed by the different letters in the same column are significantly different (</a:t>
            </a:r>
            <a:r>
              <a:rPr lang="en-US" altLang="zh-TW" i="1" dirty="0">
                <a:latin typeface="Times New Roman" panose="02020603050405020304" pitchFamily="18" charset="0"/>
                <a:cs typeface="Times New Roman" panose="02020603050405020304" pitchFamily="18" charset="0"/>
              </a:rPr>
              <a:t>p </a:t>
            </a:r>
            <a:r>
              <a:rPr lang="en-US" altLang="zh-TW" dirty="0">
                <a:latin typeface="Times New Roman" panose="02020603050405020304" pitchFamily="18" charset="0"/>
                <a:cs typeface="Times New Roman" panose="02020603050405020304" pitchFamily="18" charset="0"/>
              </a:rPr>
              <a:t>&lt;0.05).</a:t>
            </a:r>
            <a:endParaRPr lang="zh-TW" altLang="en-US" dirty="0">
              <a:latin typeface="Times New Roman" panose="02020603050405020304" pitchFamily="18" charset="0"/>
              <a:cs typeface="Times New Roman" panose="02020603050405020304" pitchFamily="18" charset="0"/>
            </a:endParaRPr>
          </a:p>
        </p:txBody>
      </p:sp>
      <p:sp>
        <p:nvSpPr>
          <p:cNvPr id="9" name="矩形 8"/>
          <p:cNvSpPr/>
          <p:nvPr/>
        </p:nvSpPr>
        <p:spPr>
          <a:xfrm>
            <a:off x="4067944" y="1313192"/>
            <a:ext cx="360040" cy="305191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p>
        </p:txBody>
      </p:sp>
      <p:cxnSp>
        <p:nvCxnSpPr>
          <p:cNvPr id="10" name="直線單箭頭接點 9"/>
          <p:cNvCxnSpPr/>
          <p:nvPr/>
        </p:nvCxnSpPr>
        <p:spPr>
          <a:xfrm flipV="1">
            <a:off x="2663788" y="1484784"/>
            <a:ext cx="864096" cy="8413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5091760" y="1484784"/>
            <a:ext cx="1336340" cy="4634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3954887" y="823409"/>
            <a:ext cx="689121" cy="369332"/>
          </a:xfrm>
          <a:prstGeom prst="rect">
            <a:avLst/>
          </a:prstGeom>
          <a:noFill/>
        </p:spPr>
        <p:txBody>
          <a:bodyPr wrap="square" rtlCol="0">
            <a:spAutoFit/>
          </a:bodyPr>
          <a:lstStyle/>
          <a:p>
            <a:r>
              <a:rPr lang="en-US" altLang="zh-TW" dirty="0" smtClean="0">
                <a:solidFill>
                  <a:srgbClr val="FF0000"/>
                </a:solidFill>
                <a:latin typeface="Times New Roman" panose="02020603050405020304" pitchFamily="18" charset="0"/>
                <a:cs typeface="Times New Roman" panose="02020603050405020304" pitchFamily="18" charset="0"/>
              </a:rPr>
              <a:t>92%</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14"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11165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1" nodeType="with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72008" y="10304"/>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25</a:t>
            </a:fld>
            <a:endParaRPr lang="zh-TW" altLang="en-US"/>
          </a:p>
        </p:txBody>
      </p:sp>
      <p:cxnSp>
        <p:nvCxnSpPr>
          <p:cNvPr id="8" name="直線單箭頭接點 7"/>
          <p:cNvCxnSpPr/>
          <p:nvPr/>
        </p:nvCxnSpPr>
        <p:spPr>
          <a:xfrm flipV="1">
            <a:off x="2699792" y="1824313"/>
            <a:ext cx="792088" cy="1152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5220072" y="1824313"/>
            <a:ext cx="1215752" cy="5537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圖片 11"/>
          <p:cNvPicPr/>
          <p:nvPr/>
        </p:nvPicPr>
        <p:blipFill>
          <a:blip r:embed="rId4" cstate="print">
            <a:extLst>
              <a:ext uri="{28A0092B-C50C-407E-A947-70E740481C1C}">
                <a14:useLocalDpi xmlns:a14="http://schemas.microsoft.com/office/drawing/2010/main" val="0"/>
              </a:ext>
            </a:extLst>
          </a:blip>
          <a:stretch>
            <a:fillRect/>
          </a:stretch>
        </p:blipFill>
        <p:spPr>
          <a:xfrm>
            <a:off x="1879392" y="725033"/>
            <a:ext cx="5278120" cy="4213225"/>
          </a:xfrm>
          <a:prstGeom prst="rect">
            <a:avLst/>
          </a:prstGeom>
        </p:spPr>
      </p:pic>
      <p:sp>
        <p:nvSpPr>
          <p:cNvPr id="6" name="文字方塊 5"/>
          <p:cNvSpPr txBox="1"/>
          <p:nvPr/>
        </p:nvSpPr>
        <p:spPr>
          <a:xfrm>
            <a:off x="1907704" y="361744"/>
            <a:ext cx="5472608" cy="646331"/>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ABTS Scavenging Activity</a:t>
            </a:r>
            <a:endParaRPr lang="zh-TW" altLang="en-US" sz="3600" b="1" dirty="0"/>
          </a:p>
        </p:txBody>
      </p:sp>
      <p:sp>
        <p:nvSpPr>
          <p:cNvPr id="3" name="矩形 2"/>
          <p:cNvSpPr/>
          <p:nvPr/>
        </p:nvSpPr>
        <p:spPr>
          <a:xfrm>
            <a:off x="791580" y="5085184"/>
            <a:ext cx="7704856" cy="1477328"/>
          </a:xfrm>
          <a:prstGeom prst="rect">
            <a:avLst/>
          </a:prstGeom>
        </p:spPr>
        <p:txBody>
          <a:bodyPr wrap="square">
            <a:spAutoFit/>
          </a:bodyPr>
          <a:lstStyle/>
          <a:p>
            <a:pPr algn="just"/>
            <a:r>
              <a:rPr lang="en-US" altLang="zh-TW" dirty="0">
                <a:latin typeface="Times New Roman" panose="02020603050405020304" pitchFamily="18" charset="0"/>
                <a:cs typeface="Times New Roman" panose="02020603050405020304" pitchFamily="18" charset="0"/>
              </a:rPr>
              <a:t>Figure </a:t>
            </a:r>
            <a:r>
              <a:rPr lang="en-US" altLang="zh-TW" dirty="0" smtClean="0">
                <a:latin typeface="Times New Roman" panose="02020603050405020304" pitchFamily="18" charset="0"/>
                <a:cs typeface="Times New Roman" panose="02020603050405020304" pitchFamily="18" charset="0"/>
              </a:rPr>
              <a:t>4. </a:t>
            </a:r>
            <a:r>
              <a:rPr lang="en-US" altLang="zh-TW" dirty="0">
                <a:latin typeface="Times New Roman" panose="02020603050405020304" pitchFamily="18" charset="0"/>
                <a:cs typeface="Times New Roman" panose="02020603050405020304" pitchFamily="18" charset="0"/>
              </a:rPr>
              <a:t>Effect of heating temperature and ethanol extract concentration on ABTS scavenging activity of traditional heating process sesame oil and ethanol extract sesame oil. Each value was expressed as means ± standard deviation from three data. </a:t>
            </a:r>
            <a:r>
              <a:rPr lang="en-US" altLang="zh-TW" baseline="30000" dirty="0">
                <a:latin typeface="Times New Roman" panose="02020603050405020304" pitchFamily="18" charset="0"/>
                <a:cs typeface="Times New Roman" panose="02020603050405020304" pitchFamily="18" charset="0"/>
              </a:rPr>
              <a:t>a-g </a:t>
            </a:r>
            <a:r>
              <a:rPr lang="en-US" altLang="zh-TW" dirty="0">
                <a:latin typeface="Times New Roman" panose="02020603050405020304" pitchFamily="18" charset="0"/>
                <a:cs typeface="Times New Roman" panose="02020603050405020304" pitchFamily="18" charset="0"/>
              </a:rPr>
              <a:t>Means followed by the different letters in the same column are significantly different (</a:t>
            </a:r>
            <a:r>
              <a:rPr lang="en-US" altLang="zh-TW" i="1" dirty="0">
                <a:latin typeface="Times New Roman" panose="02020603050405020304" pitchFamily="18" charset="0"/>
                <a:cs typeface="Times New Roman" panose="02020603050405020304" pitchFamily="18" charset="0"/>
              </a:rPr>
              <a:t>p </a:t>
            </a:r>
            <a:r>
              <a:rPr lang="en-US" altLang="zh-TW" dirty="0">
                <a:latin typeface="Times New Roman" panose="02020603050405020304" pitchFamily="18" charset="0"/>
                <a:cs typeface="Times New Roman" panose="02020603050405020304" pitchFamily="18" charset="0"/>
              </a:rPr>
              <a:t>&lt;0.05).</a:t>
            </a:r>
            <a:endParaRPr lang="zh-TW" altLang="en-US" dirty="0">
              <a:latin typeface="Times New Roman" panose="02020603050405020304" pitchFamily="18" charset="0"/>
              <a:cs typeface="Times New Roman" panose="02020603050405020304" pitchFamily="18" charset="0"/>
            </a:endParaRPr>
          </a:p>
        </p:txBody>
      </p:sp>
      <p:sp>
        <p:nvSpPr>
          <p:cNvPr id="9" name="矩形 8"/>
          <p:cNvSpPr/>
          <p:nvPr/>
        </p:nvSpPr>
        <p:spPr>
          <a:xfrm>
            <a:off x="4291554" y="1949838"/>
            <a:ext cx="360040" cy="241526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p>
        </p:txBody>
      </p:sp>
      <p:cxnSp>
        <p:nvCxnSpPr>
          <p:cNvPr id="10" name="直線單箭頭接點 9"/>
          <p:cNvCxnSpPr/>
          <p:nvPr/>
        </p:nvCxnSpPr>
        <p:spPr>
          <a:xfrm>
            <a:off x="5076056" y="1949838"/>
            <a:ext cx="1224136" cy="42827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V="1">
            <a:off x="2944968" y="1932939"/>
            <a:ext cx="864096" cy="6120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4173891" y="1434328"/>
            <a:ext cx="689121" cy="369332"/>
          </a:xfrm>
          <a:prstGeom prst="rect">
            <a:avLst/>
          </a:prstGeom>
          <a:noFill/>
        </p:spPr>
        <p:txBody>
          <a:bodyPr wrap="square" rtlCol="0">
            <a:spAutoFit/>
          </a:bodyPr>
          <a:lstStyle/>
          <a:p>
            <a:r>
              <a:rPr lang="en-US" altLang="zh-TW" dirty="0" smtClean="0">
                <a:solidFill>
                  <a:srgbClr val="FF0000"/>
                </a:solidFill>
                <a:latin typeface="Times New Roman" panose="02020603050405020304" pitchFamily="18" charset="0"/>
                <a:cs typeface="Times New Roman" panose="02020603050405020304" pitchFamily="18" charset="0"/>
              </a:rPr>
              <a:t>75%</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15"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357609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p:bldP spid="1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26</a:t>
            </a:fld>
            <a:endParaRPr lang="zh-TW" altLang="en-US"/>
          </a:p>
        </p:txBody>
      </p:sp>
      <p:sp>
        <p:nvSpPr>
          <p:cNvPr id="6" name="文字方塊 5"/>
          <p:cNvSpPr txBox="1"/>
          <p:nvPr/>
        </p:nvSpPr>
        <p:spPr>
          <a:xfrm>
            <a:off x="1907704" y="361744"/>
            <a:ext cx="5472608" cy="646331"/>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Reducing  Power</a:t>
            </a:r>
            <a:endParaRPr lang="zh-TW" altLang="en-US" sz="3600" b="1" dirty="0"/>
          </a:p>
        </p:txBody>
      </p:sp>
      <p:pic>
        <p:nvPicPr>
          <p:cNvPr id="8" name="圖片 7"/>
          <p:cNvPicPr/>
          <p:nvPr/>
        </p:nvPicPr>
        <p:blipFill>
          <a:blip r:embed="rId4" cstate="print">
            <a:extLst>
              <a:ext uri="{28A0092B-C50C-407E-A947-70E740481C1C}">
                <a14:useLocalDpi xmlns:a14="http://schemas.microsoft.com/office/drawing/2010/main" val="0"/>
              </a:ext>
            </a:extLst>
          </a:blip>
          <a:stretch>
            <a:fillRect/>
          </a:stretch>
        </p:blipFill>
        <p:spPr>
          <a:xfrm>
            <a:off x="1824036" y="859567"/>
            <a:ext cx="5495925" cy="4237355"/>
          </a:xfrm>
          <a:prstGeom prst="rect">
            <a:avLst/>
          </a:prstGeom>
        </p:spPr>
      </p:pic>
      <p:sp>
        <p:nvSpPr>
          <p:cNvPr id="3" name="矩形 2"/>
          <p:cNvSpPr/>
          <p:nvPr/>
        </p:nvSpPr>
        <p:spPr>
          <a:xfrm>
            <a:off x="698872" y="5096922"/>
            <a:ext cx="7632848" cy="1477328"/>
          </a:xfrm>
          <a:prstGeom prst="rect">
            <a:avLst/>
          </a:prstGeom>
        </p:spPr>
        <p:txBody>
          <a:bodyPr wrap="square">
            <a:spAutoFit/>
          </a:bodyPr>
          <a:lstStyle/>
          <a:p>
            <a:pPr algn="just"/>
            <a:r>
              <a:rPr lang="en-US" altLang="zh-TW" dirty="0">
                <a:latin typeface="Times New Roman" panose="02020603050405020304" pitchFamily="18" charset="0"/>
                <a:cs typeface="Times New Roman" panose="02020603050405020304" pitchFamily="18" charset="0"/>
              </a:rPr>
              <a:t>Figure </a:t>
            </a:r>
            <a:r>
              <a:rPr lang="en-US" altLang="zh-TW" dirty="0" smtClean="0">
                <a:latin typeface="Times New Roman" panose="02020603050405020304" pitchFamily="18" charset="0"/>
                <a:cs typeface="Times New Roman" panose="02020603050405020304" pitchFamily="18" charset="0"/>
              </a:rPr>
              <a:t>5. </a:t>
            </a:r>
            <a:r>
              <a:rPr lang="en-US" altLang="zh-TW" dirty="0">
                <a:latin typeface="Times New Roman" panose="02020603050405020304" pitchFamily="18" charset="0"/>
                <a:cs typeface="Times New Roman" panose="02020603050405020304" pitchFamily="18" charset="0"/>
              </a:rPr>
              <a:t>Effect of heating temperature and ethanol extract concentration on reducing power of traditional heating processing and ethanol extract sesame oil. Each value was expressed as means ± standard deviation from three data. </a:t>
            </a:r>
            <a:r>
              <a:rPr lang="en-US" altLang="zh-TW" baseline="30000" dirty="0">
                <a:latin typeface="Times New Roman" panose="02020603050405020304" pitchFamily="18" charset="0"/>
                <a:cs typeface="Times New Roman" panose="02020603050405020304" pitchFamily="18" charset="0"/>
              </a:rPr>
              <a:t>a-e </a:t>
            </a:r>
            <a:r>
              <a:rPr lang="en-US" altLang="zh-TW" dirty="0">
                <a:latin typeface="Times New Roman" panose="02020603050405020304" pitchFamily="18" charset="0"/>
                <a:cs typeface="Times New Roman" panose="02020603050405020304" pitchFamily="18" charset="0"/>
              </a:rPr>
              <a:t>Means followed by the different letters in the same column are significantly different (</a:t>
            </a:r>
            <a:r>
              <a:rPr lang="en-US" altLang="zh-TW" i="1" dirty="0">
                <a:latin typeface="Times New Roman" panose="02020603050405020304" pitchFamily="18" charset="0"/>
                <a:cs typeface="Times New Roman" panose="02020603050405020304" pitchFamily="18" charset="0"/>
              </a:rPr>
              <a:t>p </a:t>
            </a:r>
            <a:r>
              <a:rPr lang="en-US" altLang="zh-TW" dirty="0">
                <a:latin typeface="Times New Roman" panose="02020603050405020304" pitchFamily="18" charset="0"/>
                <a:cs typeface="Times New Roman" panose="02020603050405020304" pitchFamily="18" charset="0"/>
              </a:rPr>
              <a:t>&lt;0.05).</a:t>
            </a:r>
            <a:endParaRPr lang="zh-TW" altLang="en-US" dirty="0">
              <a:latin typeface="Times New Roman" panose="02020603050405020304" pitchFamily="18" charset="0"/>
              <a:cs typeface="Times New Roman" panose="02020603050405020304" pitchFamily="18" charset="0"/>
            </a:endParaRPr>
          </a:p>
        </p:txBody>
      </p:sp>
      <p:sp>
        <p:nvSpPr>
          <p:cNvPr id="7" name="矩形 6"/>
          <p:cNvSpPr/>
          <p:nvPr/>
        </p:nvSpPr>
        <p:spPr>
          <a:xfrm>
            <a:off x="4283968" y="1844824"/>
            <a:ext cx="360040" cy="273630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cxnSp>
        <p:nvCxnSpPr>
          <p:cNvPr id="9" name="直線單箭頭接點 8"/>
          <p:cNvCxnSpPr/>
          <p:nvPr/>
        </p:nvCxnSpPr>
        <p:spPr>
          <a:xfrm flipV="1">
            <a:off x="4897164" y="2204864"/>
            <a:ext cx="1547044" cy="1440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flipV="1">
            <a:off x="2915816" y="1625960"/>
            <a:ext cx="864096" cy="6120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4170735" y="1340768"/>
            <a:ext cx="689121" cy="369332"/>
          </a:xfrm>
          <a:prstGeom prst="rect">
            <a:avLst/>
          </a:prstGeom>
          <a:noFill/>
        </p:spPr>
        <p:txBody>
          <a:bodyPr wrap="square" rtlCol="0">
            <a:spAutoFit/>
          </a:bodyPr>
          <a:lstStyle/>
          <a:p>
            <a:r>
              <a:rPr lang="en-US" altLang="zh-TW" dirty="0" smtClean="0">
                <a:solidFill>
                  <a:srgbClr val="FF0000"/>
                </a:solidFill>
                <a:latin typeface="Times New Roman" panose="02020603050405020304" pitchFamily="18" charset="0"/>
                <a:cs typeface="Times New Roman" panose="02020603050405020304" pitchFamily="18" charset="0"/>
              </a:rPr>
              <a:t>2.50</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12"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38953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1" nodeType="with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27</a:t>
            </a:fld>
            <a:endParaRPr lang="zh-TW" altLang="en-US"/>
          </a:p>
        </p:txBody>
      </p:sp>
      <p:pic>
        <p:nvPicPr>
          <p:cNvPr id="8" name="圖片 7"/>
          <p:cNvPicPr/>
          <p:nvPr/>
        </p:nvPicPr>
        <p:blipFill rotWithShape="1">
          <a:blip r:embed="rId4" cstate="print">
            <a:extLst>
              <a:ext uri="{28A0092B-C50C-407E-A947-70E740481C1C}">
                <a14:useLocalDpi xmlns:a14="http://schemas.microsoft.com/office/drawing/2010/main" val="0"/>
              </a:ext>
            </a:extLst>
          </a:blip>
          <a:srcRect r="7985"/>
          <a:stretch/>
        </p:blipFill>
        <p:spPr>
          <a:xfrm>
            <a:off x="1581589" y="836712"/>
            <a:ext cx="5798723" cy="4050248"/>
          </a:xfrm>
          <a:prstGeom prst="rect">
            <a:avLst/>
          </a:prstGeom>
        </p:spPr>
      </p:pic>
      <p:sp>
        <p:nvSpPr>
          <p:cNvPr id="6" name="文字方塊 5"/>
          <p:cNvSpPr txBox="1"/>
          <p:nvPr/>
        </p:nvSpPr>
        <p:spPr>
          <a:xfrm>
            <a:off x="858559" y="361744"/>
            <a:ext cx="7025809" cy="646331"/>
          </a:xfrm>
          <a:prstGeom prst="rect">
            <a:avLst/>
          </a:prstGeom>
          <a:noFill/>
        </p:spPr>
        <p:txBody>
          <a:bodyPr wrap="square" rtlCol="0">
            <a:spAutoFit/>
          </a:bodyPr>
          <a:lstStyle/>
          <a:p>
            <a:pPr algn="ctr"/>
            <a:r>
              <a:rPr lang="en-US" altLang="zh-TW" sz="3600" b="1" dirty="0">
                <a:latin typeface="Times New Roman" pitchFamily="18" charset="0"/>
                <a:cs typeface="Times New Roman" pitchFamily="18" charset="0"/>
              </a:rPr>
              <a:t>Ferrous iron </a:t>
            </a:r>
            <a:r>
              <a:rPr lang="en-US" altLang="zh-TW" sz="3600" b="1" dirty="0" smtClean="0">
                <a:latin typeface="Times New Roman" pitchFamily="18" charset="0"/>
                <a:cs typeface="Times New Roman" pitchFamily="18" charset="0"/>
              </a:rPr>
              <a:t>Chelating Ability </a:t>
            </a:r>
            <a:r>
              <a:rPr lang="en-US" altLang="zh-TW" sz="3600" b="1" dirty="0">
                <a:latin typeface="Times New Roman" pitchFamily="18" charset="0"/>
                <a:cs typeface="Times New Roman" pitchFamily="18" charset="0"/>
              </a:rPr>
              <a:t>(%) </a:t>
            </a:r>
            <a:endParaRPr lang="zh-TW" altLang="en-US" sz="3600" b="1" dirty="0"/>
          </a:p>
        </p:txBody>
      </p:sp>
      <p:sp>
        <p:nvSpPr>
          <p:cNvPr id="2" name="矩形 1"/>
          <p:cNvSpPr/>
          <p:nvPr/>
        </p:nvSpPr>
        <p:spPr>
          <a:xfrm>
            <a:off x="858558" y="5013176"/>
            <a:ext cx="7313841" cy="1477328"/>
          </a:xfrm>
          <a:prstGeom prst="rect">
            <a:avLst/>
          </a:prstGeom>
        </p:spPr>
        <p:txBody>
          <a:bodyPr wrap="square">
            <a:spAutoFit/>
          </a:bodyPr>
          <a:lstStyle/>
          <a:p>
            <a:pPr algn="just"/>
            <a:r>
              <a:rPr lang="en-US" altLang="zh-TW" dirty="0">
                <a:latin typeface="Times New Roman" panose="02020603050405020304" pitchFamily="18" charset="0"/>
                <a:cs typeface="Times New Roman" panose="02020603050405020304" pitchFamily="18" charset="0"/>
              </a:rPr>
              <a:t>Figure </a:t>
            </a:r>
            <a:r>
              <a:rPr lang="en-US" altLang="zh-TW" dirty="0" smtClean="0">
                <a:latin typeface="Times New Roman" panose="02020603050405020304" pitchFamily="18" charset="0"/>
                <a:cs typeface="Times New Roman" panose="02020603050405020304" pitchFamily="18" charset="0"/>
              </a:rPr>
              <a:t>6. </a:t>
            </a:r>
            <a:r>
              <a:rPr lang="en-US" altLang="zh-TW" dirty="0">
                <a:latin typeface="Times New Roman" panose="02020603050405020304" pitchFamily="18" charset="0"/>
                <a:cs typeface="Times New Roman" panose="02020603050405020304" pitchFamily="18" charset="0"/>
              </a:rPr>
              <a:t>Effect of heating temperature and ethanol extract concentration on Ferrous iron chelating ability of traditional heating processing and ethanol extract sesame oil. Each value was expressed as means ± standard deviation from three data. </a:t>
            </a:r>
            <a:r>
              <a:rPr lang="en-US" altLang="zh-TW" baseline="30000" dirty="0">
                <a:latin typeface="Times New Roman" panose="02020603050405020304" pitchFamily="18" charset="0"/>
                <a:cs typeface="Times New Roman" panose="02020603050405020304" pitchFamily="18" charset="0"/>
              </a:rPr>
              <a:t>a-c </a:t>
            </a:r>
            <a:r>
              <a:rPr lang="en-US" altLang="zh-TW" dirty="0">
                <a:latin typeface="Times New Roman" panose="02020603050405020304" pitchFamily="18" charset="0"/>
                <a:cs typeface="Times New Roman" panose="02020603050405020304" pitchFamily="18" charset="0"/>
              </a:rPr>
              <a:t>Means followed by the different letters in the same column are significantly different (</a:t>
            </a:r>
            <a:r>
              <a:rPr lang="en-US" altLang="zh-TW" i="1" dirty="0">
                <a:latin typeface="Times New Roman" panose="02020603050405020304" pitchFamily="18" charset="0"/>
                <a:cs typeface="Times New Roman" panose="02020603050405020304" pitchFamily="18" charset="0"/>
              </a:rPr>
              <a:t>p </a:t>
            </a:r>
            <a:r>
              <a:rPr lang="en-US" altLang="zh-TW" dirty="0">
                <a:latin typeface="Times New Roman" panose="02020603050405020304" pitchFamily="18" charset="0"/>
                <a:cs typeface="Times New Roman" panose="02020603050405020304" pitchFamily="18" charset="0"/>
              </a:rPr>
              <a:t>&lt;0.05).</a:t>
            </a:r>
            <a:endParaRPr lang="zh-TW" altLang="en-US" dirty="0">
              <a:latin typeface="Times New Roman" panose="02020603050405020304" pitchFamily="18" charset="0"/>
              <a:cs typeface="Times New Roman" panose="02020603050405020304" pitchFamily="18" charset="0"/>
            </a:endParaRPr>
          </a:p>
        </p:txBody>
      </p:sp>
      <p:sp>
        <p:nvSpPr>
          <p:cNvPr id="3" name="矩形 2"/>
          <p:cNvSpPr/>
          <p:nvPr/>
        </p:nvSpPr>
        <p:spPr>
          <a:xfrm>
            <a:off x="2555776" y="1844824"/>
            <a:ext cx="360040" cy="259228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p>
        </p:txBody>
      </p:sp>
      <p:cxnSp>
        <p:nvCxnSpPr>
          <p:cNvPr id="7" name="直線單箭頭接點 6"/>
          <p:cNvCxnSpPr/>
          <p:nvPr/>
        </p:nvCxnSpPr>
        <p:spPr>
          <a:xfrm>
            <a:off x="2915816" y="1484784"/>
            <a:ext cx="1224136"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5076056" y="1968998"/>
            <a:ext cx="1224136"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2391235" y="1196752"/>
            <a:ext cx="689121" cy="369332"/>
          </a:xfrm>
          <a:prstGeom prst="rect">
            <a:avLst/>
          </a:prstGeom>
          <a:noFill/>
        </p:spPr>
        <p:txBody>
          <a:bodyPr wrap="square" rtlCol="0">
            <a:spAutoFit/>
          </a:bodyPr>
          <a:lstStyle/>
          <a:p>
            <a:r>
              <a:rPr lang="en-US" altLang="zh-TW" dirty="0" smtClean="0">
                <a:solidFill>
                  <a:srgbClr val="FF0000"/>
                </a:solidFill>
                <a:latin typeface="Times New Roman" panose="02020603050405020304" pitchFamily="18" charset="0"/>
                <a:cs typeface="Times New Roman" panose="02020603050405020304" pitchFamily="18" charset="0"/>
              </a:rPr>
              <a:t>40%</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12" name="Picture 1" descr="C:\Users\User\Desktop\屏科校徽.png"/>
          <p:cNvPicPr>
            <a:picLocks noChangeAspect="1" noChangeArrowheads="1"/>
          </p:cNvPicPr>
          <p:nvPr/>
        </p:nvPicPr>
        <p:blipFill>
          <a:blip r:embed="rId5" cstate="print"/>
          <a:srcRect/>
          <a:stretch>
            <a:fillRect/>
          </a:stretch>
        </p:blipFill>
        <p:spPr bwMode="auto">
          <a:xfrm>
            <a:off x="7956376" y="0"/>
            <a:ext cx="1187623" cy="650645"/>
          </a:xfrm>
          <a:prstGeom prst="rect">
            <a:avLst/>
          </a:prstGeom>
          <a:noFill/>
        </p:spPr>
      </p:pic>
    </p:spTree>
    <p:extLst>
      <p:ext uri="{BB962C8B-B14F-4D97-AF65-F5344CB8AC3E}">
        <p14:creationId xmlns:p14="http://schemas.microsoft.com/office/powerpoint/2010/main" val="203983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1" nodeType="with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28</a:t>
            </a:fld>
            <a:endParaRPr lang="zh-TW" altLang="en-US"/>
          </a:p>
        </p:txBody>
      </p:sp>
      <p:sp>
        <p:nvSpPr>
          <p:cNvPr id="9" name="文字方塊 8"/>
          <p:cNvSpPr txBox="1"/>
          <p:nvPr/>
        </p:nvSpPr>
        <p:spPr>
          <a:xfrm>
            <a:off x="971600" y="5303381"/>
            <a:ext cx="7818209" cy="923330"/>
          </a:xfrm>
          <a:prstGeom prst="rect">
            <a:avLst/>
          </a:prstGeom>
          <a:noFill/>
        </p:spPr>
        <p:txBody>
          <a:bodyPr wrap="square" rtlCol="0">
            <a:spAutoFit/>
          </a:bodyPr>
          <a:lstStyle/>
          <a:p>
            <a:r>
              <a:rPr lang="en-US" altLang="zh-TW" dirty="0" smtClean="0">
                <a:latin typeface="Times New Roman" panose="02020603050405020304" pitchFamily="18" charset="0"/>
                <a:cs typeface="Times New Roman" panose="02020603050405020304" pitchFamily="18" charset="0"/>
              </a:rPr>
              <a:t>Figure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7 </a:t>
            </a:r>
            <a:r>
              <a:rPr lang="en-US" altLang="zh-TW" dirty="0">
                <a:latin typeface="Times New Roman" panose="02020603050405020304" pitchFamily="18" charset="0"/>
                <a:cs typeface="Times New Roman" panose="02020603050405020304" pitchFamily="18" charset="0"/>
              </a:rPr>
              <a:t>. HPLC </a:t>
            </a:r>
            <a:r>
              <a:rPr lang="en-US" altLang="zh-TW" dirty="0" smtClean="0">
                <a:latin typeface="Times New Roman" pitchFamily="18" charset="0"/>
                <a:cs typeface="Times New Roman" pitchFamily="18" charset="0"/>
              </a:rPr>
              <a:t> profile  of  </a:t>
            </a:r>
            <a:r>
              <a:rPr lang="en-US" altLang="zh-TW" dirty="0" err="1" smtClean="0">
                <a:latin typeface="Times New Roman" pitchFamily="18" charset="0"/>
                <a:cs typeface="Times New Roman" pitchFamily="18" charset="0"/>
              </a:rPr>
              <a:t>sesamin</a:t>
            </a:r>
            <a:r>
              <a:rPr lang="en-US" altLang="zh-TW" dirty="0" smtClean="0">
                <a:latin typeface="Times New Roman" pitchFamily="18" charset="0"/>
                <a:cs typeface="Times New Roman" pitchFamily="18" charset="0"/>
              </a:rPr>
              <a:t> </a:t>
            </a:r>
            <a:r>
              <a:rPr lang="en-US" altLang="zh-TW" dirty="0">
                <a:latin typeface="Times New Roman" pitchFamily="18" charset="0"/>
                <a:cs typeface="Times New Roman" pitchFamily="18" charset="0"/>
              </a:rPr>
              <a:t>standards showing one sharp </a:t>
            </a:r>
            <a:r>
              <a:rPr lang="en-US" altLang="zh-TW" dirty="0" smtClean="0">
                <a:latin typeface="Times New Roman" pitchFamily="18" charset="0"/>
                <a:cs typeface="Times New Roman" pitchFamily="18" charset="0"/>
              </a:rPr>
              <a:t>peak </a:t>
            </a:r>
            <a:r>
              <a:rPr lang="en-US" altLang="zh-TW" dirty="0">
                <a:latin typeface="Times New Roman" pitchFamily="18" charset="0"/>
                <a:cs typeface="Times New Roman" pitchFamily="18" charset="0"/>
              </a:rPr>
              <a:t>corresponding to </a:t>
            </a:r>
            <a:r>
              <a:rPr lang="en-US" altLang="zh-TW" dirty="0" err="1">
                <a:latin typeface="Times New Roman" pitchFamily="18" charset="0"/>
                <a:cs typeface="Times New Roman" pitchFamily="18" charset="0"/>
              </a:rPr>
              <a:t>sesamin</a:t>
            </a:r>
            <a:r>
              <a:rPr lang="en-US" altLang="zh-TW" dirty="0">
                <a:latin typeface="Times New Roman" pitchFamily="18" charset="0"/>
                <a:cs typeface="Times New Roman" pitchFamily="18" charset="0"/>
              </a:rPr>
              <a:t> with retention times of  </a:t>
            </a:r>
            <a:r>
              <a:rPr lang="en-US" altLang="zh-TW" dirty="0" smtClean="0">
                <a:latin typeface="Times New Roman" pitchFamily="18" charset="0"/>
                <a:cs typeface="Times New Roman" pitchFamily="18" charset="0"/>
              </a:rPr>
              <a:t>15.7 </a:t>
            </a:r>
            <a:r>
              <a:rPr lang="en-US" altLang="zh-TW" dirty="0" smtClean="0">
                <a:latin typeface="標楷體" pitchFamily="65" charset="-120"/>
                <a:ea typeface="標楷體" pitchFamily="65" charset="-120"/>
              </a:rPr>
              <a:t>.</a:t>
            </a:r>
            <a:endParaRPr lang="en-US" altLang="zh-TW" dirty="0" smtClean="0">
              <a:latin typeface="Times New Roman" pitchFamily="18" charset="0"/>
              <a:cs typeface="Times New Roman" pitchFamily="18" charset="0"/>
            </a:endParaRPr>
          </a:p>
          <a:p>
            <a:endParaRPr lang="en-US" altLang="zh-TW" dirty="0" smtClean="0">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5316" t="31899" r="35634" b="8644"/>
          <a:stretch/>
        </p:blipFill>
        <p:spPr bwMode="auto">
          <a:xfrm>
            <a:off x="971600" y="930425"/>
            <a:ext cx="7341283" cy="407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5936488" y="980728"/>
            <a:ext cx="2273379" cy="369332"/>
          </a:xfrm>
          <a:prstGeom prst="rect">
            <a:avLst/>
          </a:prstGeom>
        </p:spPr>
        <p:txBody>
          <a:bodyPr wrap="none">
            <a:spAutoFit/>
          </a:bodyPr>
          <a:lstStyle/>
          <a:p>
            <a:r>
              <a:rPr lang="en-US" altLang="zh-TW" dirty="0" err="1" smtClean="0">
                <a:solidFill>
                  <a:srgbClr val="FF0000"/>
                </a:solidFill>
              </a:rPr>
              <a:t>Sesamin</a:t>
            </a:r>
            <a:r>
              <a:rPr lang="en-US" altLang="zh-TW" dirty="0" smtClean="0">
                <a:solidFill>
                  <a:srgbClr val="FF0000"/>
                </a:solidFill>
              </a:rPr>
              <a:t> standard</a:t>
            </a:r>
            <a:endParaRPr lang="zh-TW" altLang="en-US" dirty="0">
              <a:solidFill>
                <a:srgbClr val="FF0000"/>
              </a:solidFill>
            </a:endParaRPr>
          </a:p>
        </p:txBody>
      </p:sp>
      <p:cxnSp>
        <p:nvCxnSpPr>
          <p:cNvPr id="5" name="直線單箭頭接點 4"/>
          <p:cNvCxnSpPr/>
          <p:nvPr/>
        </p:nvCxnSpPr>
        <p:spPr>
          <a:xfrm flipH="1">
            <a:off x="5639248" y="1445586"/>
            <a:ext cx="457792" cy="4477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群組 7"/>
          <p:cNvGrpSpPr/>
          <p:nvPr/>
        </p:nvGrpSpPr>
        <p:grpSpPr>
          <a:xfrm>
            <a:off x="6152512" y="1445586"/>
            <a:ext cx="1841331" cy="1214844"/>
            <a:chOff x="0" y="0"/>
            <a:chExt cx="2793686" cy="1977546"/>
          </a:xfrm>
        </p:grpSpPr>
        <p:pic>
          <p:nvPicPr>
            <p:cNvPr id="10" name="Picture 6" descr="Image result"/>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r="51946"/>
            <a:stretch/>
          </p:blipFill>
          <p:spPr bwMode="auto">
            <a:xfrm>
              <a:off x="0" y="0"/>
              <a:ext cx="2793686" cy="1977546"/>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1396844" y="1600957"/>
              <a:ext cx="1187080" cy="206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pic>
        <p:nvPicPr>
          <p:cNvPr id="13" name="Picture 1" descr="C:\Users\User\Desktop\屏科校徽.png"/>
          <p:cNvPicPr>
            <a:picLocks noChangeAspect="1" noChangeArrowheads="1"/>
          </p:cNvPicPr>
          <p:nvPr/>
        </p:nvPicPr>
        <p:blipFill>
          <a:blip r:embed="rId7"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1805824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29</a:t>
            </a:fld>
            <a:endParaRPr lang="zh-TW" altLang="en-US"/>
          </a:p>
        </p:txBody>
      </p:sp>
      <p:sp>
        <p:nvSpPr>
          <p:cNvPr id="9" name="文字方塊 8"/>
          <p:cNvSpPr txBox="1"/>
          <p:nvPr/>
        </p:nvSpPr>
        <p:spPr>
          <a:xfrm>
            <a:off x="1010303" y="5301208"/>
            <a:ext cx="7818209" cy="923330"/>
          </a:xfrm>
          <a:prstGeom prst="rect">
            <a:avLst/>
          </a:prstGeom>
          <a:noFill/>
        </p:spPr>
        <p:txBody>
          <a:bodyPr wrap="square" rtlCol="0">
            <a:spAutoFit/>
          </a:bodyPr>
          <a:lstStyle/>
          <a:p>
            <a:r>
              <a:rPr lang="en-US" altLang="zh-TW" dirty="0" smtClean="0">
                <a:latin typeface="Times New Roman" panose="02020603050405020304" pitchFamily="18" charset="0"/>
                <a:cs typeface="Times New Roman" panose="02020603050405020304" pitchFamily="18" charset="0"/>
              </a:rPr>
              <a:t>Figure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8 </a:t>
            </a:r>
            <a:r>
              <a:rPr lang="en-US" altLang="zh-TW" dirty="0">
                <a:latin typeface="Times New Roman" panose="02020603050405020304" pitchFamily="18" charset="0"/>
                <a:cs typeface="Times New Roman" panose="02020603050405020304" pitchFamily="18" charset="0"/>
              </a:rPr>
              <a:t>. HPLC </a:t>
            </a:r>
            <a:r>
              <a:rPr lang="en-US" altLang="zh-TW" dirty="0" smtClean="0">
                <a:latin typeface="Times New Roman" pitchFamily="18" charset="0"/>
                <a:cs typeface="Times New Roman" pitchFamily="18" charset="0"/>
              </a:rPr>
              <a:t> profile  of  </a:t>
            </a:r>
            <a:r>
              <a:rPr lang="en-US" altLang="zh-TW" dirty="0" err="1" smtClean="0">
                <a:latin typeface="Times New Roman" pitchFamily="18" charset="0"/>
                <a:cs typeface="Times New Roman" pitchFamily="18" charset="0"/>
              </a:rPr>
              <a:t>sesamin</a:t>
            </a:r>
            <a:r>
              <a:rPr lang="en-US" altLang="zh-TW" dirty="0" smtClean="0">
                <a:latin typeface="Times New Roman" pitchFamily="18" charset="0"/>
                <a:cs typeface="Times New Roman" pitchFamily="18" charset="0"/>
              </a:rPr>
              <a:t> </a:t>
            </a:r>
            <a:r>
              <a:rPr lang="en-US" altLang="zh-TW" dirty="0">
                <a:latin typeface="Times New Roman" pitchFamily="18" charset="0"/>
                <a:cs typeface="Times New Roman" pitchFamily="18" charset="0"/>
              </a:rPr>
              <a:t>standards showing one sharp </a:t>
            </a:r>
            <a:r>
              <a:rPr lang="en-US" altLang="zh-TW" dirty="0" smtClean="0">
                <a:latin typeface="Times New Roman" pitchFamily="18" charset="0"/>
                <a:cs typeface="Times New Roman" pitchFamily="18" charset="0"/>
              </a:rPr>
              <a:t>peak </a:t>
            </a:r>
            <a:r>
              <a:rPr lang="en-US" altLang="zh-TW" dirty="0">
                <a:latin typeface="Times New Roman" pitchFamily="18" charset="0"/>
                <a:cs typeface="Times New Roman" pitchFamily="18" charset="0"/>
              </a:rPr>
              <a:t>corresponding to </a:t>
            </a:r>
            <a:r>
              <a:rPr lang="en-US" altLang="zh-TW" dirty="0" err="1" smtClean="0">
                <a:latin typeface="Times New Roman" pitchFamily="18" charset="0"/>
                <a:cs typeface="Times New Roman" pitchFamily="18" charset="0"/>
              </a:rPr>
              <a:t>sesamolin</a:t>
            </a:r>
            <a:r>
              <a:rPr lang="en-US" altLang="zh-TW" dirty="0" smtClean="0">
                <a:latin typeface="Times New Roman" pitchFamily="18" charset="0"/>
                <a:cs typeface="Times New Roman" pitchFamily="18" charset="0"/>
              </a:rPr>
              <a:t> </a:t>
            </a:r>
            <a:r>
              <a:rPr lang="en-US" altLang="zh-TW" dirty="0">
                <a:latin typeface="Times New Roman" pitchFamily="18" charset="0"/>
                <a:cs typeface="Times New Roman" pitchFamily="18" charset="0"/>
              </a:rPr>
              <a:t>with retention times of  </a:t>
            </a:r>
            <a:r>
              <a:rPr lang="en-US" altLang="zh-TW" dirty="0" smtClean="0">
                <a:latin typeface="Times New Roman" pitchFamily="18" charset="0"/>
                <a:cs typeface="Times New Roman" pitchFamily="18" charset="0"/>
              </a:rPr>
              <a:t>19.3 </a:t>
            </a:r>
            <a:r>
              <a:rPr lang="en-US" altLang="zh-TW" dirty="0" smtClean="0">
                <a:latin typeface="標楷體" pitchFamily="65" charset="-120"/>
                <a:ea typeface="標楷體" pitchFamily="65" charset="-120"/>
              </a:rPr>
              <a:t>.</a:t>
            </a:r>
            <a:endParaRPr lang="en-US" altLang="zh-TW" dirty="0" smtClean="0">
              <a:latin typeface="Times New Roman" pitchFamily="18" charset="0"/>
              <a:cs typeface="Times New Roman" pitchFamily="18" charset="0"/>
            </a:endParaRPr>
          </a:p>
          <a:p>
            <a:endParaRPr lang="en-US" altLang="zh-TW" dirty="0" smtClean="0">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6740" t="25823" r="26899" b="10718"/>
          <a:stretch/>
        </p:blipFill>
        <p:spPr bwMode="auto">
          <a:xfrm>
            <a:off x="1010303" y="781070"/>
            <a:ext cx="7303862" cy="4352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250744" y="980728"/>
            <a:ext cx="2476960" cy="369332"/>
          </a:xfrm>
          <a:prstGeom prst="rect">
            <a:avLst/>
          </a:prstGeom>
        </p:spPr>
        <p:txBody>
          <a:bodyPr wrap="none">
            <a:spAutoFit/>
          </a:bodyPr>
          <a:lstStyle/>
          <a:p>
            <a:r>
              <a:rPr lang="en-US" altLang="zh-TW" dirty="0" err="1" smtClean="0">
                <a:solidFill>
                  <a:srgbClr val="FF0000"/>
                </a:solidFill>
              </a:rPr>
              <a:t>Sesamolin</a:t>
            </a:r>
            <a:r>
              <a:rPr lang="en-US" altLang="zh-TW" dirty="0" smtClean="0">
                <a:solidFill>
                  <a:srgbClr val="FF0000"/>
                </a:solidFill>
              </a:rPr>
              <a:t> standard</a:t>
            </a:r>
            <a:endParaRPr lang="zh-TW" altLang="en-US" dirty="0">
              <a:solidFill>
                <a:srgbClr val="FF0000"/>
              </a:solidFill>
            </a:endParaRPr>
          </a:p>
        </p:txBody>
      </p:sp>
      <p:cxnSp>
        <p:nvCxnSpPr>
          <p:cNvPr id="5" name="直線單箭頭接點 4"/>
          <p:cNvCxnSpPr/>
          <p:nvPr/>
        </p:nvCxnSpPr>
        <p:spPr>
          <a:xfrm flipH="1">
            <a:off x="6012160" y="1445586"/>
            <a:ext cx="457792" cy="4477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圖片 7"/>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51324"/>
          <a:stretch/>
        </p:blipFill>
        <p:spPr>
          <a:xfrm>
            <a:off x="6469952" y="1350060"/>
            <a:ext cx="1990479" cy="1286852"/>
          </a:xfrm>
          <a:prstGeom prst="rect">
            <a:avLst/>
          </a:prstGeom>
        </p:spPr>
      </p:pic>
      <p:pic>
        <p:nvPicPr>
          <p:cNvPr id="10" name="Picture 1" descr="C:\Users\User\Desktop\屏科校徽.png"/>
          <p:cNvPicPr>
            <a:picLocks noChangeAspect="1" noChangeArrowheads="1"/>
          </p:cNvPicPr>
          <p:nvPr/>
        </p:nvPicPr>
        <p:blipFill>
          <a:blip r:embed="rId7"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358107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3</a:t>
            </a:fld>
            <a:endParaRPr lang="zh-TW" altLang="en-US"/>
          </a:p>
        </p:txBody>
      </p:sp>
      <p:sp>
        <p:nvSpPr>
          <p:cNvPr id="5" name="矩形 4"/>
          <p:cNvSpPr/>
          <p:nvPr/>
        </p:nvSpPr>
        <p:spPr>
          <a:xfrm>
            <a:off x="323528" y="1556792"/>
            <a:ext cx="8640960" cy="2092881"/>
          </a:xfrm>
          <a:prstGeom prst="rect">
            <a:avLst/>
          </a:prstGeom>
        </p:spPr>
        <p:txBody>
          <a:bodyPr wrap="square">
            <a:spAutoFit/>
          </a:bodyPr>
          <a:lstStyle/>
          <a:p>
            <a:r>
              <a:rPr lang="en-US" altLang="zh-TW" sz="3200" dirty="0"/>
              <a:t/>
            </a:r>
            <a:br>
              <a:rPr lang="en-US" altLang="zh-TW" sz="3200" dirty="0"/>
            </a:br>
            <a:endParaRPr lang="en-US" altLang="zh-TW" sz="3200" dirty="0"/>
          </a:p>
          <a:p>
            <a:pPr algn="ctr"/>
            <a:r>
              <a:rPr lang="en-US" altLang="zh-TW" sz="6600" b="1" dirty="0">
                <a:latin typeface="Times New Roman" pitchFamily="18" charset="0"/>
                <a:ea typeface="標楷體" pitchFamily="65" charset="-120"/>
                <a:cs typeface="Times New Roman" pitchFamily="18" charset="0"/>
              </a:rPr>
              <a:t>Introduction</a:t>
            </a:r>
            <a:endParaRPr lang="zh-TW" altLang="en-US" sz="6600" b="1" dirty="0">
              <a:latin typeface="Times New Roman" pitchFamily="18" charset="0"/>
              <a:ea typeface="標楷體" pitchFamily="65" charset="-120"/>
              <a:cs typeface="Times New Roman" pitchFamily="18" charset="0"/>
            </a:endParaRPr>
          </a:p>
        </p:txBody>
      </p:sp>
      <p:pic>
        <p:nvPicPr>
          <p:cNvPr id="84993" name="Picture 1" descr="C:\Users\User\Desktop\屏科校徽.png"/>
          <p:cNvPicPr>
            <a:picLocks noChangeAspect="1" noChangeArrowheads="1"/>
          </p:cNvPicPr>
          <p:nvPr/>
        </p:nvPicPr>
        <p:blipFill>
          <a:blip r:embed="rId2" cstate="print"/>
          <a:srcRect/>
          <a:stretch>
            <a:fillRect/>
          </a:stretch>
        </p:blipFill>
        <p:spPr bwMode="auto">
          <a:xfrm>
            <a:off x="8273929" y="0"/>
            <a:ext cx="870070" cy="476672"/>
          </a:xfrm>
          <a:prstGeom prst="rect">
            <a:avLst/>
          </a:prstGeom>
          <a:noFill/>
        </p:spPr>
      </p:pic>
    </p:spTree>
    <p:extLst>
      <p:ext uri="{BB962C8B-B14F-4D97-AF65-F5344CB8AC3E}">
        <p14:creationId xmlns:p14="http://schemas.microsoft.com/office/powerpoint/2010/main" val="24591524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30</a:t>
            </a:fld>
            <a:endParaRPr lang="zh-TW" altLang="en-US"/>
          </a:p>
        </p:txBody>
      </p:sp>
      <p:sp>
        <p:nvSpPr>
          <p:cNvPr id="9" name="文字方塊 8"/>
          <p:cNvSpPr txBox="1"/>
          <p:nvPr/>
        </p:nvSpPr>
        <p:spPr>
          <a:xfrm>
            <a:off x="990244" y="5341858"/>
            <a:ext cx="7818209" cy="923330"/>
          </a:xfrm>
          <a:prstGeom prst="rect">
            <a:avLst/>
          </a:prstGeom>
          <a:noFill/>
        </p:spPr>
        <p:txBody>
          <a:bodyPr wrap="square" rtlCol="0">
            <a:spAutoFit/>
          </a:bodyPr>
          <a:lstStyle/>
          <a:p>
            <a:r>
              <a:rPr lang="en-US" altLang="zh-TW" dirty="0" smtClean="0">
                <a:latin typeface="Times New Roman" panose="02020603050405020304" pitchFamily="18" charset="0"/>
                <a:cs typeface="Times New Roman" panose="02020603050405020304" pitchFamily="18" charset="0"/>
              </a:rPr>
              <a:t>Figure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9 </a:t>
            </a:r>
            <a:r>
              <a:rPr lang="en-US" altLang="zh-TW" dirty="0">
                <a:latin typeface="Times New Roman" panose="02020603050405020304" pitchFamily="18" charset="0"/>
                <a:cs typeface="Times New Roman" panose="02020603050405020304" pitchFamily="18" charset="0"/>
              </a:rPr>
              <a:t>. HPLC </a:t>
            </a:r>
            <a:r>
              <a:rPr lang="en-US" altLang="zh-TW" dirty="0" smtClean="0">
                <a:latin typeface="Times New Roman" pitchFamily="18" charset="0"/>
                <a:cs typeface="Times New Roman" pitchFamily="18" charset="0"/>
              </a:rPr>
              <a:t> profile  of  </a:t>
            </a:r>
            <a:r>
              <a:rPr lang="en-US" altLang="zh-TW" dirty="0" err="1" smtClean="0">
                <a:latin typeface="Times New Roman" pitchFamily="18" charset="0"/>
                <a:cs typeface="Times New Roman" pitchFamily="18" charset="0"/>
              </a:rPr>
              <a:t>sesamol</a:t>
            </a:r>
            <a:r>
              <a:rPr lang="en-US" altLang="zh-TW" dirty="0" smtClean="0">
                <a:latin typeface="Times New Roman" pitchFamily="18" charset="0"/>
                <a:cs typeface="Times New Roman" pitchFamily="18" charset="0"/>
              </a:rPr>
              <a:t> </a:t>
            </a:r>
            <a:r>
              <a:rPr lang="en-US" altLang="zh-TW" dirty="0">
                <a:latin typeface="Times New Roman" pitchFamily="18" charset="0"/>
                <a:cs typeface="Times New Roman" pitchFamily="18" charset="0"/>
              </a:rPr>
              <a:t>standards showing one sharp </a:t>
            </a:r>
            <a:r>
              <a:rPr lang="en-US" altLang="zh-TW" dirty="0" smtClean="0">
                <a:latin typeface="Times New Roman" pitchFamily="18" charset="0"/>
                <a:cs typeface="Times New Roman" pitchFamily="18" charset="0"/>
              </a:rPr>
              <a:t>peak </a:t>
            </a:r>
            <a:r>
              <a:rPr lang="en-US" altLang="zh-TW" dirty="0">
                <a:latin typeface="Times New Roman" pitchFamily="18" charset="0"/>
                <a:cs typeface="Times New Roman" pitchFamily="18" charset="0"/>
              </a:rPr>
              <a:t>corresponding to </a:t>
            </a:r>
            <a:r>
              <a:rPr lang="en-US" altLang="zh-TW" dirty="0" err="1" smtClean="0">
                <a:latin typeface="Times New Roman" pitchFamily="18" charset="0"/>
                <a:cs typeface="Times New Roman" pitchFamily="18" charset="0"/>
              </a:rPr>
              <a:t>sesamol</a:t>
            </a:r>
            <a:r>
              <a:rPr lang="en-US" altLang="zh-TW" dirty="0" smtClean="0">
                <a:latin typeface="Times New Roman" pitchFamily="18" charset="0"/>
                <a:cs typeface="Times New Roman" pitchFamily="18" charset="0"/>
              </a:rPr>
              <a:t> </a:t>
            </a:r>
            <a:r>
              <a:rPr lang="en-US" altLang="zh-TW" dirty="0">
                <a:latin typeface="Times New Roman" pitchFamily="18" charset="0"/>
                <a:cs typeface="Times New Roman" pitchFamily="18" charset="0"/>
              </a:rPr>
              <a:t>with retention times of  </a:t>
            </a:r>
            <a:r>
              <a:rPr lang="en-US" altLang="zh-TW" dirty="0" smtClean="0">
                <a:latin typeface="Times New Roman" pitchFamily="18" charset="0"/>
                <a:cs typeface="Times New Roman" pitchFamily="18" charset="0"/>
              </a:rPr>
              <a:t>6.2 </a:t>
            </a:r>
            <a:r>
              <a:rPr lang="en-US" altLang="zh-TW" dirty="0" smtClean="0">
                <a:latin typeface="標楷體" pitchFamily="65" charset="-120"/>
                <a:ea typeface="標楷體" pitchFamily="65" charset="-120"/>
              </a:rPr>
              <a:t>.</a:t>
            </a:r>
            <a:endParaRPr lang="en-US" altLang="zh-TW" dirty="0" smtClean="0">
              <a:latin typeface="Times New Roman" pitchFamily="18" charset="0"/>
              <a:cs typeface="Times New Roman" pitchFamily="18" charset="0"/>
            </a:endParaRPr>
          </a:p>
          <a:p>
            <a:endParaRPr lang="en-US" altLang="zh-TW" dirty="0" smtClean="0">
              <a:latin typeface="Times New Roman" pitchFamily="18" charset="0"/>
              <a:cs typeface="Times New Roman" pitchFamily="18" charset="0"/>
            </a:endParaRPr>
          </a:p>
        </p:txBody>
      </p:sp>
      <p:pic>
        <p:nvPicPr>
          <p:cNvPr id="307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6930" t="25654" r="31551" b="15376"/>
          <a:stretch/>
        </p:blipFill>
        <p:spPr bwMode="auto">
          <a:xfrm>
            <a:off x="990244" y="1113021"/>
            <a:ext cx="7163511" cy="404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3882753" y="1706652"/>
            <a:ext cx="2266967" cy="369332"/>
          </a:xfrm>
          <a:prstGeom prst="rect">
            <a:avLst/>
          </a:prstGeom>
        </p:spPr>
        <p:txBody>
          <a:bodyPr wrap="none">
            <a:spAutoFit/>
          </a:bodyPr>
          <a:lstStyle/>
          <a:p>
            <a:r>
              <a:rPr lang="en-US" altLang="zh-TW" dirty="0" err="1" smtClean="0">
                <a:solidFill>
                  <a:srgbClr val="FF0000"/>
                </a:solidFill>
              </a:rPr>
              <a:t>Sesamol</a:t>
            </a:r>
            <a:r>
              <a:rPr lang="en-US" altLang="zh-TW" dirty="0" smtClean="0">
                <a:solidFill>
                  <a:srgbClr val="FF0000"/>
                </a:solidFill>
              </a:rPr>
              <a:t> standard</a:t>
            </a:r>
            <a:endParaRPr lang="zh-TW" altLang="en-US" dirty="0">
              <a:solidFill>
                <a:srgbClr val="FF0000"/>
              </a:solidFill>
            </a:endParaRPr>
          </a:p>
        </p:txBody>
      </p:sp>
      <p:cxnSp>
        <p:nvCxnSpPr>
          <p:cNvPr id="5" name="直線單箭頭接點 4"/>
          <p:cNvCxnSpPr/>
          <p:nvPr/>
        </p:nvCxnSpPr>
        <p:spPr>
          <a:xfrm flipH="1">
            <a:off x="3389153" y="2060848"/>
            <a:ext cx="457792" cy="4477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圖片 7"/>
          <p:cNvPicPr/>
          <p:nvPr/>
        </p:nvPicPr>
        <p:blipFill>
          <a:blip r:embed="rId5" cstate="print">
            <a:extLst>
              <a:ext uri="{28A0092B-C50C-407E-A947-70E740481C1C}">
                <a14:useLocalDpi xmlns:a14="http://schemas.microsoft.com/office/drawing/2010/main" val="0"/>
              </a:ext>
            </a:extLst>
          </a:blip>
          <a:stretch>
            <a:fillRect/>
          </a:stretch>
        </p:blipFill>
        <p:spPr>
          <a:xfrm>
            <a:off x="3909576" y="2093122"/>
            <a:ext cx="2102583" cy="1041983"/>
          </a:xfrm>
          <a:prstGeom prst="rect">
            <a:avLst/>
          </a:prstGeom>
        </p:spPr>
      </p:pic>
      <p:pic>
        <p:nvPicPr>
          <p:cNvPr id="10" name="Picture 1" descr="C:\Users\User\Desktop\屏科校徽.png"/>
          <p:cNvPicPr>
            <a:picLocks noChangeAspect="1" noChangeArrowheads="1"/>
          </p:cNvPicPr>
          <p:nvPr/>
        </p:nvPicPr>
        <p:blipFill>
          <a:blip r:embed="rId6"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30898898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31</a:t>
            </a:fld>
            <a:endParaRPr lang="zh-TW" altLang="en-US"/>
          </a:p>
        </p:txBody>
      </p:sp>
      <p:sp>
        <p:nvSpPr>
          <p:cNvPr id="10" name="矩形 9"/>
          <p:cNvSpPr/>
          <p:nvPr/>
        </p:nvSpPr>
        <p:spPr>
          <a:xfrm>
            <a:off x="3131840" y="3717030"/>
            <a:ext cx="1224136"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652" y="58314"/>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188" t="35418" r="9652" b="45800"/>
          <a:stretch/>
        </p:blipFill>
        <p:spPr bwMode="auto">
          <a:xfrm>
            <a:off x="800990" y="5013176"/>
            <a:ext cx="7738791" cy="128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811" t="31100" r="9557" b="56625"/>
          <a:stretch/>
        </p:blipFill>
        <p:spPr bwMode="auto">
          <a:xfrm>
            <a:off x="742550" y="930978"/>
            <a:ext cx="7573865" cy="84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432" t="38485" r="2187" b="19941"/>
          <a:stretch/>
        </p:blipFill>
        <p:spPr bwMode="auto">
          <a:xfrm>
            <a:off x="727258" y="1772816"/>
            <a:ext cx="7727332" cy="3740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4037992" y="3657310"/>
            <a:ext cx="1105864" cy="2620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849935" y="3933056"/>
            <a:ext cx="1073993" cy="2880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562990" y="2668537"/>
            <a:ext cx="1224136"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5143856" y="2668536"/>
            <a:ext cx="1224136"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948264" y="3933056"/>
            <a:ext cx="1080120"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3"/>
          <p:cNvSpPr txBox="1">
            <a:spLocks/>
          </p:cNvSpPr>
          <p:nvPr/>
        </p:nvSpPr>
        <p:spPr>
          <a:xfrm>
            <a:off x="8500728" y="6264275"/>
            <a:ext cx="457200" cy="365125"/>
          </a:xfrm>
          <a:prstGeom prst="rect">
            <a:avLst/>
          </a:prstGeom>
        </p:spPr>
        <p:txBody>
          <a:bodyPr vert="horz" anchor="b"/>
          <a:lstStyle>
            <a:defPPr>
              <a:defRPr lang="zh-TW"/>
            </a:defPPr>
            <a:lvl1pPr marL="0" algn="r" defTabSz="914400" rtl="0" eaLnBrk="1" latinLnBrk="0" hangingPunct="1">
              <a:defRPr kumimoji="0" sz="1000" kern="1200">
                <a:solidFill>
                  <a:schemeClr val="bg2">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D7D912-29F0-4A0F-AD54-99A798966BD8}" type="slidenum">
              <a:rPr lang="zh-TW" altLang="en-US" smtClean="0"/>
              <a:pPr/>
              <a:t>31</a:t>
            </a:fld>
            <a:endParaRPr lang="zh-TW" altLang="en-US" dirty="0"/>
          </a:p>
        </p:txBody>
      </p:sp>
      <p:pic>
        <p:nvPicPr>
          <p:cNvPr id="15" name="Picture 1" descr="C:\Users\User\Desktop\屏科校徽.png"/>
          <p:cNvPicPr>
            <a:picLocks noChangeAspect="1" noChangeArrowheads="1"/>
          </p:cNvPicPr>
          <p:nvPr/>
        </p:nvPicPr>
        <p:blipFill>
          <a:blip r:embed="rId7"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90275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251520" y="-1256"/>
            <a:ext cx="8640960" cy="685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845" t="31471" r="5381" b="9462"/>
          <a:stretch/>
        </p:blipFill>
        <p:spPr bwMode="auto">
          <a:xfrm>
            <a:off x="431540" y="884517"/>
            <a:ext cx="8280920" cy="5088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32</a:t>
            </a:fld>
            <a:endParaRPr lang="zh-TW" altLang="en-US"/>
          </a:p>
        </p:txBody>
      </p:sp>
      <p:sp>
        <p:nvSpPr>
          <p:cNvPr id="7" name="矩形 6"/>
          <p:cNvSpPr/>
          <p:nvPr/>
        </p:nvSpPr>
        <p:spPr>
          <a:xfrm>
            <a:off x="2142965" y="3717032"/>
            <a:ext cx="122413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635896" y="3745010"/>
            <a:ext cx="1224136"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580112" y="3068961"/>
            <a:ext cx="1224136"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241057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33</a:t>
            </a:fld>
            <a:endParaRPr lang="zh-TW" altLang="en-US" dirty="0"/>
          </a:p>
        </p:txBody>
      </p:sp>
      <p:pic>
        <p:nvPicPr>
          <p:cNvPr id="3" name="圖片 2"/>
          <p:cNvPicPr>
            <a:picLocks noChangeAspect="1"/>
          </p:cNvPicPr>
          <p:nvPr/>
        </p:nvPicPr>
        <p:blipFill rotWithShape="1">
          <a:blip r:embed="rId4" cstate="print">
            <a:extLst>
              <a:ext uri="{28A0092B-C50C-407E-A947-70E740481C1C}">
                <a14:useLocalDpi xmlns:a14="http://schemas.microsoft.com/office/drawing/2010/main" val="0"/>
              </a:ext>
            </a:extLst>
          </a:blip>
          <a:srcRect t="18268" b="4968"/>
          <a:stretch/>
        </p:blipFill>
        <p:spPr>
          <a:xfrm>
            <a:off x="467544" y="533400"/>
            <a:ext cx="8067912" cy="1597308"/>
          </a:xfrm>
          <a:prstGeom prst="rect">
            <a:avLst/>
          </a:prstGeom>
        </p:spPr>
      </p:pic>
      <p:sp>
        <p:nvSpPr>
          <p:cNvPr id="12" name="文字方塊 11"/>
          <p:cNvSpPr txBox="1"/>
          <p:nvPr/>
        </p:nvSpPr>
        <p:spPr>
          <a:xfrm>
            <a:off x="467545" y="164068"/>
            <a:ext cx="4104455" cy="369332"/>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120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150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180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210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文字方塊 13"/>
          <p:cNvSpPr txBox="1"/>
          <p:nvPr/>
        </p:nvSpPr>
        <p:spPr>
          <a:xfrm>
            <a:off x="4547517" y="164068"/>
            <a:ext cx="3987940" cy="369332"/>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30%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50%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75%</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95%</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408" t="23798" r="10214" b="7679"/>
          <a:stretch/>
        </p:blipFill>
        <p:spPr bwMode="auto">
          <a:xfrm>
            <a:off x="463649" y="2158678"/>
            <a:ext cx="8071807" cy="469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3491880" y="4262861"/>
            <a:ext cx="1368152"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907704" y="5373217"/>
            <a:ext cx="1368152"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5140091" y="3514700"/>
            <a:ext cx="1368152"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783451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34</a:t>
            </a:fld>
            <a:endParaRPr lang="zh-TW" altLang="en-US"/>
          </a:p>
        </p:txBody>
      </p:sp>
      <p:sp>
        <p:nvSpPr>
          <p:cNvPr id="5" name="矩形 4"/>
          <p:cNvSpPr/>
          <p:nvPr/>
        </p:nvSpPr>
        <p:spPr>
          <a:xfrm>
            <a:off x="899592" y="1556792"/>
            <a:ext cx="8064896" cy="2092881"/>
          </a:xfrm>
          <a:prstGeom prst="rect">
            <a:avLst/>
          </a:prstGeom>
        </p:spPr>
        <p:txBody>
          <a:bodyPr wrap="square">
            <a:spAutoFit/>
          </a:bodyPr>
          <a:lstStyle/>
          <a:p>
            <a:r>
              <a:rPr lang="en-US" altLang="zh-TW" sz="3200" dirty="0"/>
              <a:t/>
            </a:r>
            <a:br>
              <a:rPr lang="en-US" altLang="zh-TW" sz="3200" dirty="0"/>
            </a:br>
            <a:endParaRPr lang="en-US" altLang="zh-TW" sz="3200" dirty="0"/>
          </a:p>
          <a:p>
            <a:r>
              <a:rPr lang="en-US" altLang="zh-TW" sz="6600" b="1" dirty="0" smtClean="0">
                <a:latin typeface="Times New Roman" pitchFamily="18" charset="0"/>
                <a:ea typeface="標楷體" pitchFamily="65" charset="-120"/>
                <a:cs typeface="Times New Roman" pitchFamily="18" charset="0"/>
              </a:rPr>
              <a:t>Results-part 2</a:t>
            </a:r>
            <a:endParaRPr lang="en-US" altLang="zh-TW" sz="6600" b="1"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8677782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35</a:t>
            </a:fld>
            <a:endParaRPr lang="zh-TW" altLang="en-US"/>
          </a:p>
        </p:txBody>
      </p:sp>
      <p:pic>
        <p:nvPicPr>
          <p:cNvPr id="8" name="圖片 7"/>
          <p:cNvPicPr/>
          <p:nvPr/>
        </p:nvPicPr>
        <p:blipFill>
          <a:blip r:embed="rId4" cstate="print">
            <a:extLst>
              <a:ext uri="{28A0092B-C50C-407E-A947-70E740481C1C}">
                <a14:useLocalDpi xmlns:a14="http://schemas.microsoft.com/office/drawing/2010/main" val="0"/>
              </a:ext>
            </a:extLst>
          </a:blip>
          <a:stretch>
            <a:fillRect/>
          </a:stretch>
        </p:blipFill>
        <p:spPr>
          <a:xfrm>
            <a:off x="1773456" y="1052736"/>
            <a:ext cx="5351780" cy="4306570"/>
          </a:xfrm>
          <a:prstGeom prst="rect">
            <a:avLst/>
          </a:prstGeom>
        </p:spPr>
      </p:pic>
      <p:sp>
        <p:nvSpPr>
          <p:cNvPr id="6" name="文字方塊 5"/>
          <p:cNvSpPr txBox="1"/>
          <p:nvPr/>
        </p:nvSpPr>
        <p:spPr>
          <a:xfrm>
            <a:off x="858559" y="361744"/>
            <a:ext cx="7025809" cy="646331"/>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Storage Test-Acid Value</a:t>
            </a:r>
            <a:endParaRPr lang="zh-TW" altLang="en-US" sz="3600" b="1" dirty="0"/>
          </a:p>
        </p:txBody>
      </p:sp>
      <p:sp>
        <p:nvSpPr>
          <p:cNvPr id="2" name="矩形 1"/>
          <p:cNvSpPr/>
          <p:nvPr/>
        </p:nvSpPr>
        <p:spPr>
          <a:xfrm>
            <a:off x="755576" y="5359306"/>
            <a:ext cx="7632848" cy="1323439"/>
          </a:xfrm>
          <a:prstGeom prst="rect">
            <a:avLst/>
          </a:prstGeom>
        </p:spPr>
        <p:txBody>
          <a:bodyPr wrap="square">
            <a:spAutoFit/>
          </a:bodyPr>
          <a:lstStyle/>
          <a:p>
            <a:pPr algn="just"/>
            <a:r>
              <a:rPr lang="en-US" altLang="zh-TW" sz="2000" dirty="0">
                <a:latin typeface="Times New Roman" panose="02020603050405020304" pitchFamily="18" charset="0"/>
                <a:cs typeface="Times New Roman" panose="02020603050405020304" pitchFamily="18" charset="0"/>
              </a:rPr>
              <a:t>Figure </a:t>
            </a:r>
            <a:r>
              <a:rPr lang="en-US" altLang="zh-TW" sz="2000" dirty="0" smtClean="0">
                <a:latin typeface="Times New Roman" panose="02020603050405020304" pitchFamily="18" charset="0"/>
                <a:cs typeface="Times New Roman" panose="02020603050405020304" pitchFamily="18" charset="0"/>
              </a:rPr>
              <a:t>10. </a:t>
            </a:r>
            <a:r>
              <a:rPr lang="en-US" altLang="zh-TW" sz="2000" dirty="0">
                <a:latin typeface="Times New Roman" panose="02020603050405020304" pitchFamily="18" charset="0"/>
                <a:cs typeface="Times New Roman" panose="02020603050405020304" pitchFamily="18" charset="0"/>
              </a:rPr>
              <a:t>Change on acid value of heating temperature and ethanol extract concentration of traditional </a:t>
            </a:r>
            <a:r>
              <a:rPr lang="en-US" altLang="zh-TW" sz="2000" dirty="0" smtClean="0">
                <a:latin typeface="Times New Roman" panose="02020603050405020304" pitchFamily="18" charset="0"/>
                <a:cs typeface="Times New Roman" panose="02020603050405020304" pitchFamily="18" charset="0"/>
              </a:rPr>
              <a:t>heating processing and </a:t>
            </a:r>
            <a:r>
              <a:rPr lang="en-US" altLang="zh-TW" sz="2000" dirty="0">
                <a:latin typeface="Times New Roman" panose="02020603050405020304" pitchFamily="18" charset="0"/>
                <a:cs typeface="Times New Roman" panose="02020603050405020304" pitchFamily="18" charset="0"/>
              </a:rPr>
              <a:t>ethanol extract sesame oil during the incubation at 65℃. Each value was expressed as means ± standard deviation from three data. </a:t>
            </a:r>
            <a:endParaRPr lang="zh-TW" altLang="zh-TW" sz="2000" dirty="0">
              <a:latin typeface="Times New Roman" panose="02020603050405020304" pitchFamily="18" charset="0"/>
              <a:cs typeface="Times New Roman" panose="02020603050405020304" pitchFamily="18" charset="0"/>
            </a:endParaRPr>
          </a:p>
        </p:txBody>
      </p:sp>
      <p:pic>
        <p:nvPicPr>
          <p:cNvPr id="7"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927990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36</a:t>
            </a:fld>
            <a:endParaRPr lang="zh-TW" altLang="en-US"/>
          </a:p>
        </p:txBody>
      </p:sp>
      <p:pic>
        <p:nvPicPr>
          <p:cNvPr id="8" name="圖片 7"/>
          <p:cNvPicPr/>
          <p:nvPr/>
        </p:nvPicPr>
        <p:blipFill>
          <a:blip r:embed="rId4" cstate="print">
            <a:extLst>
              <a:ext uri="{28A0092B-C50C-407E-A947-70E740481C1C}">
                <a14:useLocalDpi xmlns:a14="http://schemas.microsoft.com/office/drawing/2010/main" val="0"/>
              </a:ext>
            </a:extLst>
          </a:blip>
          <a:stretch>
            <a:fillRect/>
          </a:stretch>
        </p:blipFill>
        <p:spPr>
          <a:xfrm>
            <a:off x="1848563" y="908720"/>
            <a:ext cx="5385435" cy="4471035"/>
          </a:xfrm>
          <a:prstGeom prst="rect">
            <a:avLst/>
          </a:prstGeom>
        </p:spPr>
      </p:pic>
      <p:sp>
        <p:nvSpPr>
          <p:cNvPr id="6" name="文字方塊 5"/>
          <p:cNvSpPr txBox="1"/>
          <p:nvPr/>
        </p:nvSpPr>
        <p:spPr>
          <a:xfrm>
            <a:off x="858559" y="361744"/>
            <a:ext cx="7025809" cy="646331"/>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Storage Test-Peroxide Value</a:t>
            </a:r>
            <a:endParaRPr lang="zh-TW" altLang="en-US" sz="3600" b="1" dirty="0"/>
          </a:p>
        </p:txBody>
      </p:sp>
      <p:sp>
        <p:nvSpPr>
          <p:cNvPr id="2" name="矩形 1"/>
          <p:cNvSpPr/>
          <p:nvPr/>
        </p:nvSpPr>
        <p:spPr>
          <a:xfrm>
            <a:off x="858559" y="5374637"/>
            <a:ext cx="7673881" cy="1200329"/>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Figure </a:t>
            </a:r>
            <a:r>
              <a:rPr lang="en-US" altLang="zh-TW" dirty="0" smtClean="0">
                <a:latin typeface="Times New Roman" panose="02020603050405020304" pitchFamily="18" charset="0"/>
                <a:cs typeface="Times New Roman" panose="02020603050405020304" pitchFamily="18" charset="0"/>
              </a:rPr>
              <a:t>11. </a:t>
            </a:r>
            <a:r>
              <a:rPr lang="en-US" altLang="zh-TW" dirty="0">
                <a:latin typeface="Times New Roman" panose="02020603050405020304" pitchFamily="18" charset="0"/>
                <a:cs typeface="Times New Roman" panose="02020603050405020304" pitchFamily="18" charset="0"/>
              </a:rPr>
              <a:t>Change on peroxide value of heating temperature and ethanol extract concentration of traditional heating </a:t>
            </a:r>
            <a:r>
              <a:rPr lang="en-US" altLang="zh-TW" dirty="0" smtClean="0">
                <a:latin typeface="Times New Roman" panose="02020603050405020304" pitchFamily="18" charset="0"/>
                <a:cs typeface="Times New Roman" panose="02020603050405020304" pitchFamily="18" charset="0"/>
              </a:rPr>
              <a:t>processing and </a:t>
            </a:r>
            <a:r>
              <a:rPr lang="en-US" altLang="zh-TW" dirty="0">
                <a:latin typeface="Times New Roman" panose="02020603050405020304" pitchFamily="18" charset="0"/>
                <a:cs typeface="Times New Roman" panose="02020603050405020304" pitchFamily="18" charset="0"/>
              </a:rPr>
              <a:t>ethanol extract sesame oil during the incubation at 65℃. Each value was expressed as means ± standard deviation from three data.</a:t>
            </a:r>
            <a:endParaRPr lang="zh-TW" altLang="en-US" dirty="0">
              <a:latin typeface="Times New Roman" panose="02020603050405020304" pitchFamily="18" charset="0"/>
              <a:cs typeface="Times New Roman" panose="02020603050405020304" pitchFamily="18" charset="0"/>
            </a:endParaRPr>
          </a:p>
        </p:txBody>
      </p:sp>
      <p:pic>
        <p:nvPicPr>
          <p:cNvPr id="7"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11829485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a:xfrm>
            <a:off x="8324862" y="6468338"/>
            <a:ext cx="457200" cy="365125"/>
          </a:xfrm>
        </p:spPr>
        <p:txBody>
          <a:bodyPr/>
          <a:lstStyle/>
          <a:p>
            <a:fld id="{E5D7D912-29F0-4A0F-AD54-99A798966BD8}" type="slidenum">
              <a:rPr lang="zh-TW" altLang="en-US" smtClean="0"/>
              <a:pPr/>
              <a:t>37</a:t>
            </a:fld>
            <a:endParaRPr lang="zh-TW" altLang="en-US"/>
          </a:p>
        </p:txBody>
      </p:sp>
      <p:sp>
        <p:nvSpPr>
          <p:cNvPr id="6" name="文字方塊 5"/>
          <p:cNvSpPr txBox="1"/>
          <p:nvPr/>
        </p:nvSpPr>
        <p:spPr>
          <a:xfrm>
            <a:off x="711593" y="735682"/>
            <a:ext cx="7673881" cy="646331"/>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Storage </a:t>
            </a:r>
            <a:r>
              <a:rPr lang="en-US" altLang="zh-TW" sz="3600" b="1" dirty="0">
                <a:latin typeface="Times New Roman" pitchFamily="18" charset="0"/>
                <a:cs typeface="Times New Roman" pitchFamily="18" charset="0"/>
              </a:rPr>
              <a:t>Test-Total Phenol Contents</a:t>
            </a:r>
            <a:endParaRPr lang="zh-TW" altLang="en-US" sz="3600" b="1" dirty="0"/>
          </a:p>
        </p:txBody>
      </p:sp>
      <p:pic>
        <p:nvPicPr>
          <p:cNvPr id="8" name="圖片 7"/>
          <p:cNvPicPr/>
          <p:nvPr/>
        </p:nvPicPr>
        <p:blipFill rotWithShape="1">
          <a:blip r:embed="rId4" cstate="print">
            <a:extLst>
              <a:ext uri="{28A0092B-C50C-407E-A947-70E740481C1C}">
                <a14:useLocalDpi xmlns:a14="http://schemas.microsoft.com/office/drawing/2010/main" val="0"/>
              </a:ext>
            </a:extLst>
          </a:blip>
          <a:srcRect b="9144"/>
          <a:stretch/>
        </p:blipFill>
        <p:spPr bwMode="auto">
          <a:xfrm>
            <a:off x="1691680" y="1282981"/>
            <a:ext cx="5688330" cy="3944620"/>
          </a:xfrm>
          <a:prstGeom prst="rect">
            <a:avLst/>
          </a:prstGeom>
          <a:ln>
            <a:noFill/>
          </a:ln>
          <a:extLst>
            <a:ext uri="{53640926-AAD7-44D8-BBD7-CCE9431645EC}">
              <a14:shadowObscured xmlns:a14="http://schemas.microsoft.com/office/drawing/2010/main"/>
            </a:ext>
          </a:extLst>
        </p:spPr>
      </p:pic>
      <p:pic>
        <p:nvPicPr>
          <p:cNvPr id="11" name="圖片 10"/>
          <p:cNvPicPr/>
          <p:nvPr/>
        </p:nvPicPr>
        <p:blipFill rotWithShape="1">
          <a:blip r:embed="rId5" cstate="print">
            <a:extLst>
              <a:ext uri="{28A0092B-C50C-407E-A947-70E740481C1C}">
                <a14:useLocalDpi xmlns:a14="http://schemas.microsoft.com/office/drawing/2010/main" val="0"/>
              </a:ext>
            </a:extLst>
          </a:blip>
          <a:srcRect t="92545"/>
          <a:stretch/>
        </p:blipFill>
        <p:spPr bwMode="auto">
          <a:xfrm>
            <a:off x="1596206" y="5209803"/>
            <a:ext cx="5688330" cy="307975"/>
          </a:xfrm>
          <a:prstGeom prst="rect">
            <a:avLst/>
          </a:prstGeom>
          <a:ln>
            <a:noFill/>
          </a:ln>
          <a:extLst>
            <a:ext uri="{53640926-AAD7-44D8-BBD7-CCE9431645EC}">
              <a14:shadowObscured xmlns:a14="http://schemas.microsoft.com/office/drawing/2010/main"/>
            </a:ext>
          </a:extLst>
        </p:spPr>
      </p:pic>
      <p:sp>
        <p:nvSpPr>
          <p:cNvPr id="3" name="矩形 2"/>
          <p:cNvSpPr/>
          <p:nvPr/>
        </p:nvSpPr>
        <p:spPr>
          <a:xfrm>
            <a:off x="899441" y="5657671"/>
            <a:ext cx="7272808" cy="1200329"/>
          </a:xfrm>
          <a:prstGeom prst="rect">
            <a:avLst/>
          </a:prstGeom>
        </p:spPr>
        <p:txBody>
          <a:bodyPr wrap="square">
            <a:spAutoFit/>
          </a:bodyPr>
          <a:lstStyle/>
          <a:p>
            <a:pPr algn="just"/>
            <a:r>
              <a:rPr lang="en-US" altLang="zh-TW" dirty="0">
                <a:latin typeface="Times New Roman" panose="02020603050405020304" pitchFamily="18" charset="0"/>
                <a:cs typeface="Times New Roman" panose="02020603050405020304" pitchFamily="18" charset="0"/>
              </a:rPr>
              <a:t>Figure </a:t>
            </a:r>
            <a:r>
              <a:rPr lang="en-US" altLang="zh-TW" dirty="0" smtClean="0">
                <a:latin typeface="Times New Roman" panose="02020603050405020304" pitchFamily="18" charset="0"/>
                <a:cs typeface="Times New Roman" panose="02020603050405020304" pitchFamily="18" charset="0"/>
              </a:rPr>
              <a:t>12. </a:t>
            </a:r>
            <a:r>
              <a:rPr lang="en-US" altLang="zh-TW" dirty="0">
                <a:latin typeface="Times New Roman" panose="02020603050405020304" pitchFamily="18" charset="0"/>
                <a:cs typeface="Times New Roman" panose="02020603050405020304" pitchFamily="18" charset="0"/>
              </a:rPr>
              <a:t>Change on total phenol contents of heating temperature and ethanol extract concentration of traditional heating </a:t>
            </a:r>
            <a:r>
              <a:rPr lang="en-US" altLang="zh-TW" dirty="0" smtClean="0">
                <a:latin typeface="Times New Roman" panose="02020603050405020304" pitchFamily="18" charset="0"/>
                <a:cs typeface="Times New Roman" panose="02020603050405020304" pitchFamily="18" charset="0"/>
              </a:rPr>
              <a:t>processing and </a:t>
            </a:r>
            <a:r>
              <a:rPr lang="en-US" altLang="zh-TW" dirty="0">
                <a:latin typeface="Times New Roman" panose="02020603050405020304" pitchFamily="18" charset="0"/>
                <a:cs typeface="Times New Roman" panose="02020603050405020304" pitchFamily="18" charset="0"/>
              </a:rPr>
              <a:t>ethanol extract sesame oil during the incubation at 65℃. Each value was expressed as means ± standard deviation from three data.</a:t>
            </a:r>
            <a:endParaRPr lang="zh-TW" altLang="zh-TW" dirty="0">
              <a:latin typeface="Times New Roman" panose="02020603050405020304" pitchFamily="18" charset="0"/>
              <a:cs typeface="Times New Roman" panose="02020603050405020304" pitchFamily="18" charset="0"/>
            </a:endParaRPr>
          </a:p>
        </p:txBody>
      </p:sp>
      <p:pic>
        <p:nvPicPr>
          <p:cNvPr id="9" name="Picture 1" descr="C:\Users\User\Desktop\屏科校徽.png"/>
          <p:cNvPicPr>
            <a:picLocks noChangeAspect="1" noChangeArrowheads="1"/>
          </p:cNvPicPr>
          <p:nvPr/>
        </p:nvPicPr>
        <p:blipFill>
          <a:blip r:embed="rId6"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30627720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5445224"/>
            <a:ext cx="8183880" cy="1051560"/>
          </a:xfrm>
        </p:spPr>
        <p:txBody>
          <a:bodyPr/>
          <a:lstStyle/>
          <a:p>
            <a:endParaRPr lang="zh-TW" altLang="en-US"/>
          </a:p>
        </p:txBody>
      </p:sp>
      <p:sp>
        <p:nvSpPr>
          <p:cNvPr id="3" name="內容版面配置區 2"/>
          <p:cNvSpPr>
            <a:spLocks noGrp="1"/>
          </p:cNvSpPr>
          <p:nvPr>
            <p:ph idx="1"/>
          </p:nvPr>
        </p:nvSpPr>
        <p:spPr>
          <a:xfrm>
            <a:off x="467544" y="992096"/>
            <a:ext cx="8183880" cy="4187952"/>
          </a:xfrm>
        </p:spPr>
        <p:txBody>
          <a:bodyPr/>
          <a:lstStyle/>
          <a:p>
            <a:endParaRPr lang="zh-TW" altLang="en-US"/>
          </a:p>
        </p:txBody>
      </p:sp>
      <p:sp>
        <p:nvSpPr>
          <p:cNvPr id="4" name="投影片編號版面配置區 3"/>
          <p:cNvSpPr>
            <a:spLocks noGrp="1"/>
          </p:cNvSpPr>
          <p:nvPr>
            <p:ph type="sldNum" sz="quarter" idx="12"/>
          </p:nvPr>
        </p:nvSpPr>
        <p:spPr/>
        <p:txBody>
          <a:bodyPr/>
          <a:lstStyle/>
          <a:p>
            <a:fld id="{E5D7D912-29F0-4A0F-AD54-99A798966BD8}" type="slidenum">
              <a:rPr lang="zh-TW" altLang="en-US" smtClean="0"/>
              <a:pPr/>
              <a:t>38</a:t>
            </a:fld>
            <a:endParaRPr lang="zh-TW" altLang="en-US"/>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012" t="53636" r="10682" b="29697"/>
          <a:stretch/>
        </p:blipFill>
        <p:spPr bwMode="auto">
          <a:xfrm>
            <a:off x="824132" y="5185626"/>
            <a:ext cx="7148834"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213" t="59091" r="4886" b="8692"/>
          <a:stretch/>
        </p:blipFill>
        <p:spPr bwMode="auto">
          <a:xfrm>
            <a:off x="824131" y="1447036"/>
            <a:ext cx="7424985" cy="3955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012" t="36969" r="10682" b="46364"/>
          <a:stretch/>
        </p:blipFill>
        <p:spPr bwMode="auto">
          <a:xfrm>
            <a:off x="804338" y="875536"/>
            <a:ext cx="7312893"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5400720" y="4754841"/>
            <a:ext cx="1008112"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5400720" y="3242672"/>
            <a:ext cx="1008112"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投影片編號版面配置區 3"/>
          <p:cNvSpPr txBox="1">
            <a:spLocks/>
          </p:cNvSpPr>
          <p:nvPr/>
        </p:nvSpPr>
        <p:spPr>
          <a:xfrm>
            <a:off x="8500728" y="6264275"/>
            <a:ext cx="457200" cy="365125"/>
          </a:xfrm>
          <a:prstGeom prst="rect">
            <a:avLst/>
          </a:prstGeom>
        </p:spPr>
        <p:txBody>
          <a:bodyPr vert="horz" anchor="b"/>
          <a:lstStyle>
            <a:defPPr>
              <a:defRPr lang="zh-TW"/>
            </a:defPPr>
            <a:lvl1pPr marL="0" algn="r" defTabSz="914400" rtl="0" eaLnBrk="1" latinLnBrk="0" hangingPunct="1">
              <a:defRPr kumimoji="0" sz="1000" kern="1200">
                <a:solidFill>
                  <a:schemeClr val="bg2">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D7D912-29F0-4A0F-AD54-99A798966BD8}" type="slidenum">
              <a:rPr lang="zh-TW" altLang="en-US" smtClean="0"/>
              <a:pPr/>
              <a:t>38</a:t>
            </a:fld>
            <a:endParaRPr lang="zh-TW" altLang="en-US" dirty="0"/>
          </a:p>
        </p:txBody>
      </p:sp>
      <p:sp>
        <p:nvSpPr>
          <p:cNvPr id="13" name="矩形 12"/>
          <p:cNvSpPr/>
          <p:nvPr/>
        </p:nvSpPr>
        <p:spPr>
          <a:xfrm>
            <a:off x="3384496" y="4322792"/>
            <a:ext cx="1008112"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376384" y="2810624"/>
            <a:ext cx="1008112" cy="22322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6768872" y="4751740"/>
            <a:ext cx="1008112" cy="2880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Picture 1" descr="C:\Users\User\Desktop\屏科校徽.png"/>
          <p:cNvPicPr>
            <a:picLocks noChangeAspect="1" noChangeArrowheads="1"/>
          </p:cNvPicPr>
          <p:nvPr/>
        </p:nvPicPr>
        <p:blipFill>
          <a:blip r:embed="rId6"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262982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3" grpId="1" animBg="1"/>
      <p:bldP spid="14" grpId="0" animBg="1"/>
      <p:bldP spid="14" grpId="1"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a:xfrm>
            <a:off x="8317354" y="6492875"/>
            <a:ext cx="457200" cy="365125"/>
          </a:xfrm>
        </p:spPr>
        <p:txBody>
          <a:bodyPr/>
          <a:lstStyle/>
          <a:p>
            <a:fld id="{E5D7D912-29F0-4A0F-AD54-99A798966BD8}" type="slidenum">
              <a:rPr lang="zh-TW" altLang="en-US" smtClean="0"/>
              <a:pPr/>
              <a:t>39</a:t>
            </a:fld>
            <a:endParaRPr lang="zh-TW" altLang="en-US"/>
          </a:p>
        </p:txBody>
      </p:sp>
      <p:sp>
        <p:nvSpPr>
          <p:cNvPr id="6" name="文字方塊 5"/>
          <p:cNvSpPr txBox="1"/>
          <p:nvPr/>
        </p:nvSpPr>
        <p:spPr>
          <a:xfrm>
            <a:off x="827585" y="742744"/>
            <a:ext cx="7457857" cy="646331"/>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Storage Test-color analysis-L value</a:t>
            </a:r>
            <a:endParaRPr lang="zh-TW" altLang="en-US" sz="3600" b="1" dirty="0"/>
          </a:p>
        </p:txBody>
      </p:sp>
      <p:pic>
        <p:nvPicPr>
          <p:cNvPr id="8" name="圖片 7"/>
          <p:cNvPicPr/>
          <p:nvPr/>
        </p:nvPicPr>
        <p:blipFill>
          <a:blip r:embed="rId4" cstate="print">
            <a:extLst>
              <a:ext uri="{28A0092B-C50C-407E-A947-70E740481C1C}">
                <a14:useLocalDpi xmlns:a14="http://schemas.microsoft.com/office/drawing/2010/main" val="0"/>
              </a:ext>
            </a:extLst>
          </a:blip>
          <a:stretch>
            <a:fillRect/>
          </a:stretch>
        </p:blipFill>
        <p:spPr>
          <a:xfrm>
            <a:off x="1444682" y="1505744"/>
            <a:ext cx="5579745" cy="3980180"/>
          </a:xfrm>
          <a:prstGeom prst="rect">
            <a:avLst/>
          </a:prstGeom>
        </p:spPr>
      </p:pic>
      <p:sp>
        <p:nvSpPr>
          <p:cNvPr id="3" name="矩形 2"/>
          <p:cNvSpPr/>
          <p:nvPr/>
        </p:nvSpPr>
        <p:spPr>
          <a:xfrm>
            <a:off x="827584" y="5485924"/>
            <a:ext cx="7241833" cy="1200329"/>
          </a:xfrm>
          <a:prstGeom prst="rect">
            <a:avLst/>
          </a:prstGeom>
        </p:spPr>
        <p:txBody>
          <a:bodyPr wrap="square">
            <a:spAutoFit/>
          </a:bodyPr>
          <a:lstStyle/>
          <a:p>
            <a:pPr algn="just"/>
            <a:r>
              <a:rPr lang="en-US" altLang="zh-TW" dirty="0">
                <a:latin typeface="Times New Roman" panose="02020603050405020304" pitchFamily="18" charset="0"/>
                <a:cs typeface="Times New Roman" panose="02020603050405020304" pitchFamily="18" charset="0"/>
              </a:rPr>
              <a:t>Figure </a:t>
            </a:r>
            <a:r>
              <a:rPr lang="en-US" altLang="zh-TW" dirty="0" smtClean="0">
                <a:latin typeface="Times New Roman" panose="02020603050405020304" pitchFamily="18" charset="0"/>
                <a:cs typeface="Times New Roman" panose="02020603050405020304" pitchFamily="18" charset="0"/>
              </a:rPr>
              <a:t>13. </a:t>
            </a:r>
            <a:r>
              <a:rPr lang="en-US" altLang="zh-TW" dirty="0">
                <a:latin typeface="Times New Roman" panose="02020603050405020304" pitchFamily="18" charset="0"/>
                <a:cs typeface="Times New Roman" panose="02020603050405020304" pitchFamily="18" charset="0"/>
              </a:rPr>
              <a:t>Change on L value of heating temperature and ethanol extract concentration of traditional heating processing and ethanol extract sesame oil during the incubation at 65℃. Each value was expressed as means ± standard deviation from three data.</a:t>
            </a:r>
            <a:endParaRPr lang="zh-TW" altLang="zh-TW" dirty="0">
              <a:latin typeface="Times New Roman" panose="02020603050405020304" pitchFamily="18" charset="0"/>
              <a:cs typeface="Times New Roman" panose="02020603050405020304" pitchFamily="18" charset="0"/>
            </a:endParaRPr>
          </a:p>
        </p:txBody>
      </p:sp>
      <p:pic>
        <p:nvPicPr>
          <p:cNvPr id="7"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1741709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467544" y="548680"/>
            <a:ext cx="8183880" cy="864096"/>
          </a:xfrm>
          <a:prstGeom prst="rect">
            <a:avLst/>
          </a:prstGeom>
        </p:spPr>
        <p:txBody>
          <a:bodyPr vert="horz" anchor="b">
            <a:noAutofit/>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altLang="zh-TW" sz="40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Introduction</a:t>
            </a:r>
            <a:endParaRPr lang="zh-TW" altLang="en-US" sz="4000" dirty="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8" name="文字方塊 7"/>
          <p:cNvSpPr txBox="1"/>
          <p:nvPr/>
        </p:nvSpPr>
        <p:spPr>
          <a:xfrm>
            <a:off x="611560" y="1484784"/>
            <a:ext cx="8064896" cy="1200329"/>
          </a:xfrm>
          <a:prstGeom prst="rect">
            <a:avLst/>
          </a:prstGeom>
          <a:noFill/>
        </p:spPr>
        <p:txBody>
          <a:bodyPr wrap="square" rtlCol="0">
            <a:spAutoFit/>
          </a:bodyPr>
          <a:lstStyle/>
          <a:p>
            <a:pPr marL="342900" indent="-342900">
              <a:buFont typeface="Wingdings" panose="05000000000000000000" pitchFamily="2" charset="2"/>
              <a:buChar char="n"/>
            </a:pPr>
            <a:r>
              <a:rPr lang="en-US" altLang="zh-TW" sz="2400" b="1" dirty="0">
                <a:latin typeface="Times New Roman" panose="02020603050405020304" pitchFamily="18" charset="0"/>
                <a:cs typeface="Times New Roman" panose="02020603050405020304" pitchFamily="18" charset="0"/>
              </a:rPr>
              <a:t>Sesame is an important </a:t>
            </a:r>
            <a:r>
              <a:rPr lang="en-US" altLang="zh-TW" sz="2400" b="1" dirty="0">
                <a:solidFill>
                  <a:srgbClr val="FFFF00"/>
                </a:solidFill>
                <a:latin typeface="Times New Roman" panose="02020603050405020304" pitchFamily="18" charset="0"/>
                <a:cs typeface="Times New Roman" panose="02020603050405020304" pitchFamily="18" charset="0"/>
              </a:rPr>
              <a:t>oilseed crop </a:t>
            </a:r>
            <a:r>
              <a:rPr lang="en-US" altLang="zh-TW" sz="2400" b="1" dirty="0">
                <a:latin typeface="Times New Roman" panose="02020603050405020304" pitchFamily="18" charset="0"/>
                <a:cs typeface="Times New Roman" panose="02020603050405020304" pitchFamily="18" charset="0"/>
              </a:rPr>
              <a:t>in the world and provides a good source of edible gourmet oil. </a:t>
            </a:r>
            <a:endParaRPr lang="en-US" altLang="zh-TW" sz="2400" b="1" dirty="0" smtClean="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n"/>
            </a:pPr>
            <a:r>
              <a:rPr lang="en-US" altLang="zh-TW" sz="2400" b="1" dirty="0" smtClean="0">
                <a:latin typeface="Times New Roman" panose="02020603050405020304" pitchFamily="18" charset="0"/>
                <a:cs typeface="Times New Roman" panose="02020603050405020304" pitchFamily="18" charset="0"/>
              </a:rPr>
              <a:t>Sesame serves </a:t>
            </a:r>
            <a:r>
              <a:rPr lang="en-US" altLang="zh-TW" sz="2400" b="1" dirty="0">
                <a:latin typeface="Times New Roman" panose="02020603050405020304" pitchFamily="18" charset="0"/>
                <a:cs typeface="Times New Roman" panose="02020603050405020304" pitchFamily="18" charset="0"/>
              </a:rPr>
              <a:t>as a nutritious food for humans. </a:t>
            </a:r>
          </a:p>
        </p:txBody>
      </p:sp>
      <p:sp>
        <p:nvSpPr>
          <p:cNvPr id="9" name="文字方塊 8"/>
          <p:cNvSpPr txBox="1"/>
          <p:nvPr/>
        </p:nvSpPr>
        <p:spPr>
          <a:xfrm>
            <a:off x="6557795" y="2648393"/>
            <a:ext cx="2592288" cy="646331"/>
          </a:xfrm>
          <a:prstGeom prst="rect">
            <a:avLst/>
          </a:prstGeom>
          <a:noFill/>
        </p:spPr>
        <p:txBody>
          <a:bodyPr wrap="square" rtlCol="0">
            <a:spAutoFit/>
          </a:bodyPr>
          <a:lstStyle/>
          <a:p>
            <a:r>
              <a:rPr lang="en-US" altLang="zh-TW" dirty="0">
                <a:latin typeface="Times New Roman" pitchFamily="18" charset="0"/>
                <a:cs typeface="Times New Roman" pitchFamily="18" charset="0"/>
              </a:rPr>
              <a:t> </a:t>
            </a:r>
            <a:r>
              <a:rPr lang="en-US" altLang="zh-TW" b="1" dirty="0">
                <a:latin typeface="Times New Roman" panose="02020603050405020304" pitchFamily="18" charset="0"/>
                <a:cs typeface="Times New Roman" panose="02020603050405020304" pitchFamily="18" charset="0"/>
              </a:rPr>
              <a:t>(Chen </a:t>
            </a:r>
            <a:r>
              <a:rPr lang="en-US" altLang="zh-TW" b="1" i="1" dirty="0">
                <a:latin typeface="Times New Roman" panose="02020603050405020304" pitchFamily="18" charset="0"/>
                <a:cs typeface="Times New Roman" panose="02020603050405020304" pitchFamily="18" charset="0"/>
              </a:rPr>
              <a:t>et </a:t>
            </a:r>
            <a:r>
              <a:rPr lang="en-US" altLang="zh-TW" b="1" i="1" dirty="0" smtClean="0">
                <a:latin typeface="Times New Roman" panose="02020603050405020304" pitchFamily="18" charset="0"/>
                <a:cs typeface="Times New Roman" panose="02020603050405020304" pitchFamily="18" charset="0"/>
              </a:rPr>
              <a:t>al</a:t>
            </a:r>
            <a:r>
              <a:rPr lang="en-US" altLang="zh-TW" b="1" dirty="0" smtClean="0">
                <a:latin typeface="Times New Roman" panose="02020603050405020304" pitchFamily="18" charset="0"/>
                <a:cs typeface="Times New Roman" panose="02020603050405020304" pitchFamily="18" charset="0"/>
              </a:rPr>
              <a:t>., 2005</a:t>
            </a:r>
            <a:r>
              <a:rPr lang="en-US" altLang="zh-TW" b="1" dirty="0">
                <a:latin typeface="Times New Roman" panose="02020603050405020304" pitchFamily="18" charset="0"/>
                <a:cs typeface="Times New Roman" panose="02020603050405020304" pitchFamily="18" charset="0"/>
              </a:rPr>
              <a:t>)</a:t>
            </a:r>
          </a:p>
          <a:p>
            <a:endParaRPr lang="zh-TW" altLang="en-US" dirty="0"/>
          </a:p>
        </p:txBody>
      </p:sp>
      <p:sp>
        <p:nvSpPr>
          <p:cNvPr id="10" name="投影片編號版面配置區 9"/>
          <p:cNvSpPr>
            <a:spLocks noGrp="1"/>
          </p:cNvSpPr>
          <p:nvPr>
            <p:ph type="sldNum" sz="quarter" idx="12"/>
          </p:nvPr>
        </p:nvSpPr>
        <p:spPr/>
        <p:txBody>
          <a:bodyPr/>
          <a:lstStyle/>
          <a:p>
            <a:fld id="{E5D7D912-29F0-4A0F-AD54-99A798966BD8}" type="slidenum">
              <a:rPr lang="zh-TW" altLang="en-US" smtClean="0"/>
              <a:pPr/>
              <a:t>4</a:t>
            </a:fld>
            <a:endParaRPr lang="zh-TW" altLang="en-US"/>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755"/>
          <a:stretch/>
        </p:blipFill>
        <p:spPr bwMode="auto">
          <a:xfrm>
            <a:off x="4932040" y="3284984"/>
            <a:ext cx="2448272" cy="30594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5220072" y="6550223"/>
            <a:ext cx="2034531" cy="307777"/>
          </a:xfrm>
          <a:prstGeom prst="rect">
            <a:avLst/>
          </a:prstGeom>
        </p:spPr>
        <p:txBody>
          <a:bodyPr wrap="none">
            <a:spAutoFit/>
          </a:bodyPr>
          <a:lstStyle/>
          <a:p>
            <a:r>
              <a:rPr lang="en-US" altLang="zh-TW" sz="1400" b="1" dirty="0" smtClean="0">
                <a:latin typeface="Times New Roman" panose="02020603050405020304" pitchFamily="18" charset="0"/>
                <a:cs typeface="Times New Roman" panose="02020603050405020304" pitchFamily="18" charset="0"/>
              </a:rPr>
              <a:t>(http</a:t>
            </a:r>
            <a:r>
              <a:rPr lang="en-US" altLang="zh-TW" sz="1400" b="1" dirty="0">
                <a:latin typeface="Times New Roman" panose="02020603050405020304" pitchFamily="18" charset="0"/>
                <a:cs typeface="Times New Roman" panose="02020603050405020304" pitchFamily="18" charset="0"/>
              </a:rPr>
              <a:t>://</a:t>
            </a:r>
            <a:r>
              <a:rPr lang="en-US" altLang="zh-TW" sz="1400" b="1" dirty="0" smtClean="0">
                <a:latin typeface="Times New Roman" panose="02020603050405020304" pitchFamily="18" charset="0"/>
                <a:cs typeface="Times New Roman" panose="02020603050405020304" pitchFamily="18" charset="0"/>
              </a:rPr>
              <a:t>eat.sh/8769.html</a:t>
            </a:r>
            <a:r>
              <a:rPr lang="en-US" altLang="zh-TW" sz="1400" dirty="0" smtClean="0">
                <a:latin typeface="Times New Roman" panose="02020603050405020304" pitchFamily="18" charset="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99" y="3068960"/>
            <a:ext cx="3527965" cy="3312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323528" y="6550223"/>
            <a:ext cx="4577660" cy="307777"/>
          </a:xfrm>
          <a:prstGeom prst="rect">
            <a:avLst/>
          </a:prstGeom>
        </p:spPr>
        <p:txBody>
          <a:bodyPr wrap="square">
            <a:spAutoFit/>
          </a:bodyPr>
          <a:lstStyle/>
          <a:p>
            <a:r>
              <a:rPr lang="en-US" altLang="zh-TW" sz="1400" b="1" dirty="0" smtClean="0">
                <a:latin typeface="Times New Roman" panose="02020603050405020304" pitchFamily="18" charset="0"/>
                <a:cs typeface="Times New Roman" panose="02020603050405020304" pitchFamily="18" charset="0"/>
              </a:rPr>
              <a:t>(http</a:t>
            </a:r>
            <a:r>
              <a:rPr lang="en-US" altLang="zh-TW" sz="1400" b="1" dirty="0">
                <a:latin typeface="Times New Roman" panose="02020603050405020304" pitchFamily="18" charset="0"/>
                <a:cs typeface="Times New Roman" panose="02020603050405020304" pitchFamily="18" charset="0"/>
              </a:rPr>
              <a:t>://</a:t>
            </a:r>
            <a:r>
              <a:rPr lang="en-US" altLang="zh-TW" sz="1400" b="1" dirty="0" smtClean="0">
                <a:latin typeface="Times New Roman" panose="02020603050405020304" pitchFamily="18" charset="0"/>
                <a:cs typeface="Times New Roman" panose="02020603050405020304" pitchFamily="18" charset="0"/>
              </a:rPr>
              <a:t>realfoodforlife.com/20-health-benefits-of-sesame/)</a:t>
            </a:r>
            <a:endParaRPr lang="zh-TW" alt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596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a:xfrm>
            <a:off x="8389361" y="6255891"/>
            <a:ext cx="457200" cy="365125"/>
          </a:xfrm>
        </p:spPr>
        <p:txBody>
          <a:bodyPr/>
          <a:lstStyle/>
          <a:p>
            <a:fld id="{E5D7D912-29F0-4A0F-AD54-99A798966BD8}" type="slidenum">
              <a:rPr lang="zh-TW" altLang="en-US" smtClean="0"/>
              <a:pPr/>
              <a:t>40</a:t>
            </a:fld>
            <a:endParaRPr lang="zh-TW" altLang="en-US" dirty="0"/>
          </a:p>
        </p:txBody>
      </p:sp>
      <p:pic>
        <p:nvPicPr>
          <p:cNvPr id="11" name="圖片 10"/>
          <p:cNvPicPr/>
          <p:nvPr/>
        </p:nvPicPr>
        <p:blipFill>
          <a:blip r:embed="rId4" cstate="print">
            <a:extLst>
              <a:ext uri="{28A0092B-C50C-407E-A947-70E740481C1C}">
                <a14:useLocalDpi xmlns:a14="http://schemas.microsoft.com/office/drawing/2010/main" val="0"/>
              </a:ext>
            </a:extLst>
          </a:blip>
          <a:stretch>
            <a:fillRect/>
          </a:stretch>
        </p:blipFill>
        <p:spPr>
          <a:xfrm>
            <a:off x="1372673" y="1123074"/>
            <a:ext cx="6120680" cy="4248026"/>
          </a:xfrm>
          <a:prstGeom prst="rect">
            <a:avLst/>
          </a:prstGeom>
        </p:spPr>
      </p:pic>
      <p:sp>
        <p:nvSpPr>
          <p:cNvPr id="8" name="橢圓 7"/>
          <p:cNvSpPr/>
          <p:nvPr/>
        </p:nvSpPr>
        <p:spPr>
          <a:xfrm>
            <a:off x="1732713" y="1812766"/>
            <a:ext cx="432048" cy="3737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899592" y="5373216"/>
            <a:ext cx="7313841" cy="1200329"/>
          </a:xfrm>
          <a:prstGeom prst="rect">
            <a:avLst/>
          </a:prstGeom>
        </p:spPr>
        <p:txBody>
          <a:bodyPr wrap="square">
            <a:spAutoFit/>
          </a:bodyPr>
          <a:lstStyle/>
          <a:p>
            <a:pPr algn="just"/>
            <a:r>
              <a:rPr lang="en-US" altLang="zh-TW" dirty="0">
                <a:latin typeface="Times New Roman" panose="02020603050405020304" pitchFamily="18" charset="0"/>
                <a:cs typeface="Times New Roman" panose="02020603050405020304" pitchFamily="18" charset="0"/>
              </a:rPr>
              <a:t>Figure </a:t>
            </a:r>
            <a:r>
              <a:rPr lang="en-US" altLang="zh-TW" dirty="0" smtClean="0">
                <a:latin typeface="Times New Roman" panose="02020603050405020304" pitchFamily="18" charset="0"/>
                <a:cs typeface="Times New Roman" panose="02020603050405020304" pitchFamily="18" charset="0"/>
              </a:rPr>
              <a:t>14. </a:t>
            </a:r>
            <a:r>
              <a:rPr lang="en-US" altLang="zh-TW" dirty="0">
                <a:latin typeface="Times New Roman" panose="02020603050405020304" pitchFamily="18" charset="0"/>
                <a:cs typeface="Times New Roman" panose="02020603050405020304" pitchFamily="18" charset="0"/>
              </a:rPr>
              <a:t>Change on a value of heating temperature and ethanol extract concentration of traditional heating processing and ethanol extract sesame oil during the incubation at 65℃. Each value was expressed as means ± standard deviation from three data.</a:t>
            </a:r>
            <a:endParaRPr lang="zh-TW" altLang="en-US" dirty="0">
              <a:latin typeface="Times New Roman" panose="02020603050405020304" pitchFamily="18" charset="0"/>
              <a:cs typeface="Times New Roman" panose="02020603050405020304" pitchFamily="18" charset="0"/>
            </a:endParaRPr>
          </a:p>
        </p:txBody>
      </p:sp>
      <p:sp>
        <p:nvSpPr>
          <p:cNvPr id="6" name="文字方塊 5"/>
          <p:cNvSpPr txBox="1"/>
          <p:nvPr/>
        </p:nvSpPr>
        <p:spPr>
          <a:xfrm>
            <a:off x="899592" y="692696"/>
            <a:ext cx="7313841" cy="646331"/>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Storage Test-color analysis-a value</a:t>
            </a:r>
            <a:endParaRPr lang="zh-TW" altLang="en-US" sz="3600" b="1" dirty="0"/>
          </a:p>
        </p:txBody>
      </p:sp>
      <p:pic>
        <p:nvPicPr>
          <p:cNvPr id="9"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232591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a:xfrm>
            <a:off x="8309268" y="6468338"/>
            <a:ext cx="457200" cy="365125"/>
          </a:xfrm>
        </p:spPr>
        <p:txBody>
          <a:bodyPr/>
          <a:lstStyle/>
          <a:p>
            <a:fld id="{E5D7D912-29F0-4A0F-AD54-99A798966BD8}" type="slidenum">
              <a:rPr lang="zh-TW" altLang="en-US" smtClean="0"/>
              <a:pPr/>
              <a:t>41</a:t>
            </a:fld>
            <a:endParaRPr lang="zh-TW" altLang="en-US"/>
          </a:p>
        </p:txBody>
      </p:sp>
      <p:sp>
        <p:nvSpPr>
          <p:cNvPr id="6" name="文字方塊 5"/>
          <p:cNvSpPr txBox="1"/>
          <p:nvPr/>
        </p:nvSpPr>
        <p:spPr>
          <a:xfrm>
            <a:off x="572500" y="718207"/>
            <a:ext cx="7560839" cy="646331"/>
          </a:xfrm>
          <a:prstGeom prst="rect">
            <a:avLst/>
          </a:prstGeom>
          <a:noFill/>
        </p:spPr>
        <p:txBody>
          <a:bodyPr wrap="square" rtlCol="0">
            <a:spAutoFit/>
          </a:bodyPr>
          <a:lstStyle/>
          <a:p>
            <a:pPr algn="ctr"/>
            <a:r>
              <a:rPr lang="en-US" altLang="zh-TW" sz="3600" b="1" dirty="0" smtClean="0">
                <a:latin typeface="Times New Roman" pitchFamily="18" charset="0"/>
                <a:cs typeface="Times New Roman" pitchFamily="18" charset="0"/>
              </a:rPr>
              <a:t>Storage Test-color analysis-b value</a:t>
            </a:r>
            <a:endParaRPr lang="zh-TW" altLang="en-US" sz="3600" b="1" dirty="0"/>
          </a:p>
        </p:txBody>
      </p:sp>
      <p:pic>
        <p:nvPicPr>
          <p:cNvPr id="11" name="圖片 10"/>
          <p:cNvPicPr/>
          <p:nvPr/>
        </p:nvPicPr>
        <p:blipFill>
          <a:blip r:embed="rId4" cstate="print">
            <a:extLst>
              <a:ext uri="{28A0092B-C50C-407E-A947-70E740481C1C}">
                <a14:useLocalDpi xmlns:a14="http://schemas.microsoft.com/office/drawing/2010/main" val="0"/>
              </a:ext>
            </a:extLst>
          </a:blip>
          <a:stretch>
            <a:fillRect/>
          </a:stretch>
        </p:blipFill>
        <p:spPr>
          <a:xfrm>
            <a:off x="1547664" y="1291036"/>
            <a:ext cx="6120680" cy="4249847"/>
          </a:xfrm>
          <a:prstGeom prst="rect">
            <a:avLst/>
          </a:prstGeom>
        </p:spPr>
      </p:pic>
      <p:sp>
        <p:nvSpPr>
          <p:cNvPr id="3" name="橢圓 2"/>
          <p:cNvSpPr/>
          <p:nvPr/>
        </p:nvSpPr>
        <p:spPr>
          <a:xfrm>
            <a:off x="1922487" y="3483739"/>
            <a:ext cx="432048" cy="3737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矩形 4"/>
          <p:cNvSpPr/>
          <p:nvPr/>
        </p:nvSpPr>
        <p:spPr>
          <a:xfrm>
            <a:off x="860532" y="5657671"/>
            <a:ext cx="7344816" cy="1200329"/>
          </a:xfrm>
          <a:prstGeom prst="rect">
            <a:avLst/>
          </a:prstGeom>
        </p:spPr>
        <p:txBody>
          <a:bodyPr wrap="square">
            <a:spAutoFit/>
          </a:bodyPr>
          <a:lstStyle/>
          <a:p>
            <a:pPr algn="just"/>
            <a:r>
              <a:rPr lang="en-US" altLang="zh-TW" dirty="0">
                <a:latin typeface="Times New Roman" panose="02020603050405020304" pitchFamily="18" charset="0"/>
                <a:cs typeface="Times New Roman" panose="02020603050405020304" pitchFamily="18" charset="0"/>
              </a:rPr>
              <a:t>Figure </a:t>
            </a:r>
            <a:r>
              <a:rPr lang="en-US" altLang="zh-TW" dirty="0" smtClean="0">
                <a:latin typeface="Times New Roman" panose="02020603050405020304" pitchFamily="18" charset="0"/>
                <a:cs typeface="Times New Roman" panose="02020603050405020304" pitchFamily="18" charset="0"/>
              </a:rPr>
              <a:t>15. </a:t>
            </a:r>
            <a:r>
              <a:rPr lang="en-US" altLang="zh-TW" dirty="0">
                <a:latin typeface="Times New Roman" panose="02020603050405020304" pitchFamily="18" charset="0"/>
                <a:cs typeface="Times New Roman" panose="02020603050405020304" pitchFamily="18" charset="0"/>
              </a:rPr>
              <a:t>Change on b value of heating temperature and ethanol extract concentration of traditional heating processing and ethanol extract sesame oil during the incubation at 65</a:t>
            </a:r>
            <a:r>
              <a:rPr lang="zh-TW" altLang="zh-TW"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 Each value was expressed as means </a:t>
            </a:r>
            <a:r>
              <a:rPr lang="zh-TW" altLang="zh-TW"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 standard deviation from three data.</a:t>
            </a:r>
            <a:endParaRPr lang="zh-TW" altLang="zh-TW" dirty="0">
              <a:latin typeface="Times New Roman" panose="02020603050405020304" pitchFamily="18" charset="0"/>
              <a:cs typeface="Times New Roman" panose="02020603050405020304" pitchFamily="18" charset="0"/>
            </a:endParaRPr>
          </a:p>
        </p:txBody>
      </p:sp>
      <p:pic>
        <p:nvPicPr>
          <p:cNvPr id="8" name="Picture 1" descr="C:\Users\User\Desktop\屏科校徽.png"/>
          <p:cNvPicPr>
            <a:picLocks noChangeAspect="1" noChangeArrowheads="1"/>
          </p:cNvPicPr>
          <p:nvPr/>
        </p:nvPicPr>
        <p:blipFill>
          <a:blip r:embed="rId5" cstate="print"/>
          <a:srcRect/>
          <a:stretch>
            <a:fillRect/>
          </a:stretch>
        </p:blipFill>
        <p:spPr bwMode="auto">
          <a:xfrm>
            <a:off x="7748184" y="0"/>
            <a:ext cx="1395815" cy="764704"/>
          </a:xfrm>
          <a:prstGeom prst="rect">
            <a:avLst/>
          </a:prstGeom>
          <a:noFill/>
        </p:spPr>
      </p:pic>
    </p:spTree>
    <p:extLst>
      <p:ext uri="{BB962C8B-B14F-4D97-AF65-F5344CB8AC3E}">
        <p14:creationId xmlns:p14="http://schemas.microsoft.com/office/powerpoint/2010/main" val="193928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E5D7D912-29F0-4A0F-AD54-99A798966BD8}" type="slidenum">
              <a:rPr lang="zh-TW" altLang="en-US" smtClean="0"/>
              <a:pPr/>
              <a:t>42</a:t>
            </a:fld>
            <a:endParaRPr lang="zh-TW" altLang="en-US"/>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20589" r="7812" b="11010"/>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圖片 9"/>
          <p:cNvPicPr>
            <a:picLocks noChangeAspect="1"/>
          </p:cNvPicPr>
          <p:nvPr/>
        </p:nvPicPr>
        <p:blipFill rotWithShape="1">
          <a:blip r:embed="rId4" cstate="print">
            <a:extLst>
              <a:ext uri="{28A0092B-C50C-407E-A947-70E740481C1C}">
                <a14:useLocalDpi xmlns:a14="http://schemas.microsoft.com/office/drawing/2010/main" val="0"/>
              </a:ext>
            </a:extLst>
          </a:blip>
          <a:srcRect l="23601" t="16793" r="25705" b="5295"/>
          <a:stretch/>
        </p:blipFill>
        <p:spPr>
          <a:xfrm>
            <a:off x="827584" y="768689"/>
            <a:ext cx="2478256" cy="1272310"/>
          </a:xfrm>
          <a:prstGeom prst="rect">
            <a:avLst/>
          </a:prstGeom>
          <a:ln>
            <a:noFill/>
          </a:ln>
          <a:effectLst>
            <a:softEdge rad="112500"/>
          </a:effectLst>
        </p:spPr>
      </p:pic>
      <p:pic>
        <p:nvPicPr>
          <p:cNvPr id="11" name="內容版面配置區 5"/>
          <p:cNvPicPr>
            <a:picLocks noChangeAspect="1"/>
          </p:cNvPicPr>
          <p:nvPr/>
        </p:nvPicPr>
        <p:blipFill rotWithShape="1">
          <a:blip r:embed="rId5" cstate="print">
            <a:extLst>
              <a:ext uri="{28A0092B-C50C-407E-A947-70E740481C1C}">
                <a14:useLocalDpi xmlns:a14="http://schemas.microsoft.com/office/drawing/2010/main" val="0"/>
              </a:ext>
            </a:extLst>
          </a:blip>
          <a:srcRect l="22836" t="20457" r="30735" b="5893"/>
          <a:stretch/>
        </p:blipFill>
        <p:spPr>
          <a:xfrm>
            <a:off x="6012160" y="730423"/>
            <a:ext cx="2262233" cy="1348841"/>
          </a:xfrm>
          <a:prstGeom prst="rect">
            <a:avLst/>
          </a:prstGeom>
          <a:ln>
            <a:noFill/>
          </a:ln>
          <a:effectLst>
            <a:softEdge rad="112500"/>
          </a:effectLst>
        </p:spPr>
      </p:pic>
      <p:sp>
        <p:nvSpPr>
          <p:cNvPr id="13" name="文字方塊 12"/>
          <p:cNvSpPr txBox="1"/>
          <p:nvPr/>
        </p:nvSpPr>
        <p:spPr>
          <a:xfrm>
            <a:off x="899593" y="164068"/>
            <a:ext cx="2296600" cy="646331"/>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altLang="zh-TW" dirty="0" smtClean="0">
                <a:latin typeface="Times New Roman" pitchFamily="18" charset="0"/>
                <a:cs typeface="Times New Roman" pitchFamily="18" charset="0"/>
              </a:rPr>
              <a:t>0 weeks</a:t>
            </a:r>
          </a:p>
          <a:p>
            <a:pPr algn="ctr"/>
            <a:r>
              <a:rPr lang="en-US" altLang="zh-TW" dirty="0" smtClean="0">
                <a:latin typeface="Times New Roman" pitchFamily="18" charset="0"/>
                <a:cs typeface="Times New Roman" pitchFamily="18" charset="0"/>
              </a:rPr>
              <a:t>120</a:t>
            </a:r>
            <a:r>
              <a:rPr lang="zh-TW" altLang="en-US" dirty="0">
                <a:latin typeface="Times New Roman" pitchFamily="18" charset="0"/>
                <a:cs typeface="Times New Roman" pitchFamily="18" charset="0"/>
              </a:rPr>
              <a:t>℃ </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210</a:t>
            </a:r>
            <a:r>
              <a:rPr lang="zh-TW" altLang="en-US" dirty="0" smtClean="0">
                <a:latin typeface="Times New Roman" pitchFamily="18" charset="0"/>
                <a:cs typeface="Times New Roman" pitchFamily="18" charset="0"/>
              </a:rPr>
              <a:t>℃  </a:t>
            </a:r>
            <a:r>
              <a:rPr lang="en-US" altLang="zh-TW" dirty="0">
                <a:latin typeface="Times New Roman" pitchFamily="18" charset="0"/>
                <a:cs typeface="Times New Roman" pitchFamily="18" charset="0"/>
              </a:rPr>
              <a:t>30%</a:t>
            </a:r>
            <a:endParaRPr lang="zh-TW" altLang="en-US" dirty="0">
              <a:latin typeface="Times New Roman" pitchFamily="18" charset="0"/>
              <a:cs typeface="Times New Roman" pitchFamily="18" charset="0"/>
            </a:endParaRPr>
          </a:p>
        </p:txBody>
      </p:sp>
      <p:sp>
        <p:nvSpPr>
          <p:cNvPr id="14" name="文字方塊 13"/>
          <p:cNvSpPr txBox="1"/>
          <p:nvPr/>
        </p:nvSpPr>
        <p:spPr>
          <a:xfrm>
            <a:off x="6012160" y="179200"/>
            <a:ext cx="2296600" cy="646331"/>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altLang="zh-TW" dirty="0" smtClean="0">
                <a:latin typeface="Times New Roman" pitchFamily="18" charset="0"/>
                <a:cs typeface="Times New Roman" pitchFamily="18" charset="0"/>
              </a:rPr>
              <a:t>8 weeks</a:t>
            </a:r>
          </a:p>
          <a:p>
            <a:pPr algn="ctr"/>
            <a:r>
              <a:rPr lang="en-US" altLang="zh-TW" dirty="0" smtClean="0">
                <a:latin typeface="Times New Roman" pitchFamily="18" charset="0"/>
                <a:cs typeface="Times New Roman" pitchFamily="18" charset="0"/>
              </a:rPr>
              <a:t>120</a:t>
            </a:r>
            <a:r>
              <a:rPr lang="zh-TW" altLang="en-US" dirty="0">
                <a:latin typeface="Times New Roman" pitchFamily="18" charset="0"/>
                <a:cs typeface="Times New Roman" pitchFamily="18" charset="0"/>
              </a:rPr>
              <a:t>℃ </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210</a:t>
            </a:r>
            <a:r>
              <a:rPr lang="zh-TW" altLang="en-US" dirty="0" smtClean="0">
                <a:latin typeface="Times New Roman" pitchFamily="18" charset="0"/>
                <a:cs typeface="Times New Roman" pitchFamily="18" charset="0"/>
              </a:rPr>
              <a:t>℃  </a:t>
            </a:r>
            <a:r>
              <a:rPr lang="en-US" altLang="zh-TW" dirty="0">
                <a:latin typeface="Times New Roman" pitchFamily="18" charset="0"/>
                <a:cs typeface="Times New Roman" pitchFamily="18" charset="0"/>
              </a:rPr>
              <a:t>30%</a:t>
            </a:r>
            <a:endParaRPr lang="zh-TW" altLang="en-US" dirty="0">
              <a:latin typeface="Times New Roman" pitchFamily="18" charset="0"/>
              <a:cs typeface="Times New Roman" pitchFamily="18" charset="0"/>
            </a:endParaRPr>
          </a:p>
        </p:txBody>
      </p:sp>
      <p:pic>
        <p:nvPicPr>
          <p:cNvPr id="614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949" t="26515" r="10171" b="17424"/>
          <a:stretch/>
        </p:blipFill>
        <p:spPr bwMode="auto">
          <a:xfrm>
            <a:off x="845646" y="1988840"/>
            <a:ext cx="7463114"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投影片編號版面配置區 3"/>
          <p:cNvSpPr txBox="1">
            <a:spLocks/>
          </p:cNvSpPr>
          <p:nvPr/>
        </p:nvSpPr>
        <p:spPr>
          <a:xfrm>
            <a:off x="8500728" y="6432232"/>
            <a:ext cx="457200" cy="365125"/>
          </a:xfrm>
          <a:prstGeom prst="rect">
            <a:avLst/>
          </a:prstGeom>
        </p:spPr>
        <p:txBody>
          <a:bodyPr vert="horz" anchor="b"/>
          <a:lstStyle>
            <a:defPPr>
              <a:defRPr lang="zh-TW"/>
            </a:defPPr>
            <a:lvl1pPr marL="0" algn="r" defTabSz="914400" rtl="0" eaLnBrk="1" latinLnBrk="0" hangingPunct="1">
              <a:defRPr kumimoji="0" sz="1000" kern="1200">
                <a:solidFill>
                  <a:schemeClr val="bg2">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D7D912-29F0-4A0F-AD54-99A798966BD8}" type="slidenum">
              <a:rPr lang="zh-TW" altLang="en-US" smtClean="0"/>
              <a:pPr/>
              <a:t>42</a:t>
            </a:fld>
            <a:endParaRPr lang="zh-TW" altLang="en-US" dirty="0"/>
          </a:p>
        </p:txBody>
      </p:sp>
    </p:spTree>
    <p:extLst>
      <p:ext uri="{BB962C8B-B14F-4D97-AF65-F5344CB8AC3E}">
        <p14:creationId xmlns:p14="http://schemas.microsoft.com/office/powerpoint/2010/main" val="41937641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43</a:t>
            </a:fld>
            <a:endParaRPr lang="zh-TW" altLang="en-US"/>
          </a:p>
        </p:txBody>
      </p:sp>
      <p:sp>
        <p:nvSpPr>
          <p:cNvPr id="5" name="矩形 4"/>
          <p:cNvSpPr/>
          <p:nvPr/>
        </p:nvSpPr>
        <p:spPr>
          <a:xfrm>
            <a:off x="395536" y="1556792"/>
            <a:ext cx="8424936" cy="1877437"/>
          </a:xfrm>
          <a:prstGeom prst="rect">
            <a:avLst/>
          </a:prstGeom>
        </p:spPr>
        <p:txBody>
          <a:bodyPr wrap="square">
            <a:spAutoFit/>
          </a:bodyPr>
          <a:lstStyle/>
          <a:p>
            <a:r>
              <a:rPr lang="en-US" altLang="zh-TW" sz="2800" dirty="0"/>
              <a:t/>
            </a:r>
            <a:br>
              <a:rPr lang="en-US" altLang="zh-TW" sz="2800" dirty="0"/>
            </a:br>
            <a:endParaRPr lang="en-US" altLang="zh-TW" sz="2800" dirty="0"/>
          </a:p>
          <a:p>
            <a:pPr algn="ctr"/>
            <a:r>
              <a:rPr lang="en-US" altLang="zh-TW" sz="6000" b="1" dirty="0" smtClean="0">
                <a:latin typeface="Times New Roman" pitchFamily="18" charset="0"/>
                <a:ea typeface="標楷體" pitchFamily="65" charset="-120"/>
                <a:cs typeface="Times New Roman" pitchFamily="18" charset="0"/>
              </a:rPr>
              <a:t>Conclusions</a:t>
            </a:r>
            <a:endParaRPr lang="en-US" altLang="zh-TW" sz="6000" b="1"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171631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44</a:t>
            </a:fld>
            <a:endParaRPr lang="zh-TW" altLang="en-US"/>
          </a:p>
        </p:txBody>
      </p:sp>
      <p:sp>
        <p:nvSpPr>
          <p:cNvPr id="3" name="文字方塊 2"/>
          <p:cNvSpPr txBox="1"/>
          <p:nvPr/>
        </p:nvSpPr>
        <p:spPr>
          <a:xfrm>
            <a:off x="827584" y="836712"/>
            <a:ext cx="7488832" cy="1200329"/>
          </a:xfrm>
          <a:prstGeom prst="rect">
            <a:avLst/>
          </a:prstGeom>
          <a:noFill/>
        </p:spPr>
        <p:txBody>
          <a:bodyPr wrap="square" rtlCol="0">
            <a:spAutoFit/>
          </a:bodyPr>
          <a:lstStyle/>
          <a:p>
            <a:pPr marL="342900" lvl="0" indent="-342900" algn="just">
              <a:spcAft>
                <a:spcPts val="0"/>
              </a:spcAft>
              <a:buFont typeface="Wingdings"/>
              <a:buChar char=""/>
              <a:tabLst>
                <a:tab pos="457200" algn="l"/>
              </a:tabLst>
            </a:pPr>
            <a:r>
              <a:rPr lang="en-US" altLang="zh-TW" sz="2400" b="1" kern="100" dirty="0" smtClean="0">
                <a:latin typeface="Times New Roman" pitchFamily="18" charset="0"/>
                <a:ea typeface="新細明體"/>
                <a:cs typeface="Times New Roman" pitchFamily="18" charset="0"/>
              </a:rPr>
              <a:t>On quality analysis</a:t>
            </a:r>
            <a:r>
              <a:rPr lang="en-US" altLang="zh-TW" sz="2400" b="1" kern="100" dirty="0" smtClean="0">
                <a:solidFill>
                  <a:srgbClr val="FF5050"/>
                </a:solidFill>
                <a:latin typeface="Times New Roman" pitchFamily="18" charset="0"/>
                <a:ea typeface="新細明體"/>
                <a:cs typeface="Times New Roman" pitchFamily="18" charset="0"/>
              </a:rPr>
              <a:t>, </a:t>
            </a:r>
            <a:r>
              <a:rPr lang="en-US" altLang="zh-TW" sz="2400" b="1" kern="100" dirty="0" smtClean="0">
                <a:solidFill>
                  <a:srgbClr val="FF0000"/>
                </a:solidFill>
                <a:latin typeface="Times New Roman" pitchFamily="18" charset="0"/>
                <a:ea typeface="新細明體"/>
                <a:cs typeface="Times New Roman" pitchFamily="18" charset="0"/>
              </a:rPr>
              <a:t>95% ethanol extract oils</a:t>
            </a:r>
            <a:r>
              <a:rPr lang="en-US" altLang="zh-TW" sz="2400" b="1" kern="100" dirty="0" smtClean="0">
                <a:solidFill>
                  <a:srgbClr val="FF5050"/>
                </a:solidFill>
                <a:latin typeface="Times New Roman" pitchFamily="18" charset="0"/>
                <a:ea typeface="新細明體"/>
                <a:cs typeface="Times New Roman" pitchFamily="18" charset="0"/>
              </a:rPr>
              <a:t> </a:t>
            </a:r>
            <a:r>
              <a:rPr lang="en-US" altLang="zh-TW" sz="2400" b="1" kern="100" dirty="0" smtClean="0">
                <a:latin typeface="Times New Roman" pitchFamily="18" charset="0"/>
                <a:ea typeface="新細明體"/>
                <a:cs typeface="Times New Roman" pitchFamily="18" charset="0"/>
              </a:rPr>
              <a:t>shows best performance on lowest  acid vale, peroxide </a:t>
            </a:r>
            <a:r>
              <a:rPr lang="en-US" altLang="zh-TW" sz="2400" b="1" kern="100" dirty="0">
                <a:latin typeface="Times New Roman" pitchFamily="18" charset="0"/>
                <a:ea typeface="新細明體"/>
                <a:cs typeface="Times New Roman" pitchFamily="18" charset="0"/>
              </a:rPr>
              <a:t>value and </a:t>
            </a:r>
            <a:r>
              <a:rPr lang="en-US" altLang="zh-TW" sz="2400" b="1" kern="100" dirty="0" err="1">
                <a:latin typeface="Times New Roman" pitchFamily="18" charset="0"/>
                <a:ea typeface="新細明體"/>
                <a:cs typeface="Times New Roman" pitchFamily="18" charset="0"/>
              </a:rPr>
              <a:t>thiobarbituric</a:t>
            </a:r>
            <a:r>
              <a:rPr lang="en-US" altLang="zh-TW" sz="2400" b="1" kern="100" dirty="0">
                <a:latin typeface="Times New Roman" pitchFamily="18" charset="0"/>
                <a:ea typeface="新細明體"/>
                <a:cs typeface="Times New Roman" pitchFamily="18" charset="0"/>
              </a:rPr>
              <a:t> acid </a:t>
            </a:r>
            <a:r>
              <a:rPr lang="en-US" altLang="zh-TW" sz="2400" b="1" kern="100" dirty="0" smtClean="0">
                <a:latin typeface="Times New Roman" pitchFamily="18" charset="0"/>
                <a:ea typeface="新細明體"/>
                <a:cs typeface="Times New Roman" pitchFamily="18" charset="0"/>
              </a:rPr>
              <a:t>value.</a:t>
            </a:r>
            <a:endParaRPr lang="zh-TW" altLang="zh-TW" sz="1600" kern="100" dirty="0">
              <a:effectLst/>
              <a:latin typeface="Times New Roman" pitchFamily="18" charset="0"/>
              <a:ea typeface="新細明體"/>
              <a:cs typeface="Times New Roman" pitchFamily="18" charset="0"/>
            </a:endParaRPr>
          </a:p>
        </p:txBody>
      </p:sp>
      <p:sp>
        <p:nvSpPr>
          <p:cNvPr id="5" name="文字方塊 4"/>
          <p:cNvSpPr txBox="1"/>
          <p:nvPr/>
        </p:nvSpPr>
        <p:spPr>
          <a:xfrm>
            <a:off x="758136" y="2225328"/>
            <a:ext cx="7488832" cy="1569660"/>
          </a:xfrm>
          <a:prstGeom prst="rect">
            <a:avLst/>
          </a:prstGeom>
          <a:noFill/>
        </p:spPr>
        <p:txBody>
          <a:bodyPr wrap="square" rtlCol="0">
            <a:spAutoFit/>
          </a:bodyPr>
          <a:lstStyle/>
          <a:p>
            <a:pPr marL="342900" lvl="0" indent="-342900" algn="just">
              <a:spcAft>
                <a:spcPts val="0"/>
              </a:spcAft>
              <a:buFont typeface="Wingdings"/>
              <a:buChar char=""/>
              <a:tabLst>
                <a:tab pos="457200" algn="l"/>
              </a:tabLst>
            </a:pPr>
            <a:r>
              <a:rPr lang="en-US" altLang="zh-TW" sz="2400" b="1" kern="100" dirty="0" smtClean="0">
                <a:latin typeface="Times New Roman" pitchFamily="18" charset="0"/>
                <a:ea typeface="新細明體"/>
                <a:cs typeface="Times New Roman" pitchFamily="18" charset="0"/>
              </a:rPr>
              <a:t>While on antioxidant content analysis</a:t>
            </a:r>
            <a:r>
              <a:rPr lang="en-US" altLang="zh-TW" sz="2400" b="1" kern="100" dirty="0">
                <a:latin typeface="Times New Roman" pitchFamily="18" charset="0"/>
                <a:ea typeface="新細明體"/>
                <a:cs typeface="Times New Roman" pitchFamily="18" charset="0"/>
              </a:rPr>
              <a:t>, 210 ℃ traditional process </a:t>
            </a:r>
            <a:r>
              <a:rPr lang="en-US" altLang="zh-TW" sz="2400" b="1" kern="100" dirty="0" smtClean="0">
                <a:latin typeface="Times New Roman" pitchFamily="18" charset="0"/>
                <a:ea typeface="新細明體"/>
                <a:cs typeface="Times New Roman" pitchFamily="18" charset="0"/>
              </a:rPr>
              <a:t>oil shows the highest </a:t>
            </a:r>
            <a:r>
              <a:rPr lang="en-US" altLang="zh-TW" sz="2400" b="1" kern="100" dirty="0">
                <a:latin typeface="Times New Roman" pitchFamily="18" charset="0"/>
                <a:ea typeface="新細明體"/>
                <a:cs typeface="Times New Roman" pitchFamily="18" charset="0"/>
              </a:rPr>
              <a:t>concentration of </a:t>
            </a:r>
            <a:r>
              <a:rPr lang="zh-TW" altLang="en-US" sz="2400" b="1" kern="100" dirty="0" smtClean="0">
                <a:latin typeface="Times New Roman" pitchFamily="18" charset="0"/>
                <a:ea typeface="新細明體"/>
                <a:cs typeface="Times New Roman" pitchFamily="18" charset="0"/>
              </a:rPr>
              <a:t> </a:t>
            </a:r>
            <a:r>
              <a:rPr lang="en-US" altLang="zh-TW" sz="2400" b="1" kern="100" dirty="0" smtClean="0">
                <a:latin typeface="Times New Roman" pitchFamily="18" charset="0"/>
                <a:ea typeface="新細明體"/>
                <a:cs typeface="Times New Roman" pitchFamily="18" charset="0"/>
              </a:rPr>
              <a:t>phenolic </a:t>
            </a:r>
            <a:r>
              <a:rPr lang="en-US" altLang="zh-TW" sz="2400" b="1" kern="100" dirty="0">
                <a:latin typeface="Times New Roman" pitchFamily="18" charset="0"/>
                <a:ea typeface="新細明體"/>
                <a:cs typeface="Times New Roman" pitchFamily="18" charset="0"/>
              </a:rPr>
              <a:t>c</a:t>
            </a:r>
            <a:r>
              <a:rPr lang="en-US" altLang="zh-TW" sz="2400" b="1" kern="100" dirty="0" smtClean="0">
                <a:latin typeface="Times New Roman" pitchFamily="18" charset="0"/>
                <a:ea typeface="新細明體"/>
                <a:cs typeface="Times New Roman" pitchFamily="18" charset="0"/>
              </a:rPr>
              <a:t>ontents , flavonoid  </a:t>
            </a:r>
            <a:r>
              <a:rPr lang="en-US" altLang="zh-TW" sz="2400" b="1" kern="100" dirty="0">
                <a:latin typeface="Times New Roman" pitchFamily="18" charset="0"/>
                <a:ea typeface="新細明體"/>
                <a:cs typeface="Times New Roman" pitchFamily="18" charset="0"/>
              </a:rPr>
              <a:t>and </a:t>
            </a:r>
            <a:r>
              <a:rPr lang="en-US" altLang="zh-TW" sz="2400" b="1" kern="100" dirty="0" smtClean="0">
                <a:latin typeface="Times New Roman" pitchFamily="18" charset="0"/>
                <a:ea typeface="新細明體"/>
                <a:cs typeface="Times New Roman" pitchFamily="18" charset="0"/>
              </a:rPr>
              <a:t>scavenging activity.</a:t>
            </a:r>
            <a:endParaRPr lang="zh-TW" altLang="zh-TW" sz="1600" kern="100" dirty="0">
              <a:effectLst/>
              <a:latin typeface="Times New Roman" pitchFamily="18" charset="0"/>
              <a:ea typeface="新細明體"/>
              <a:cs typeface="Times New Roman" pitchFamily="18" charset="0"/>
            </a:endParaRPr>
          </a:p>
        </p:txBody>
      </p:sp>
      <p:sp>
        <p:nvSpPr>
          <p:cNvPr id="7" name="文字方塊 6"/>
          <p:cNvSpPr txBox="1"/>
          <p:nvPr/>
        </p:nvSpPr>
        <p:spPr>
          <a:xfrm>
            <a:off x="758136" y="3933056"/>
            <a:ext cx="7560840" cy="1938992"/>
          </a:xfrm>
          <a:prstGeom prst="rect">
            <a:avLst/>
          </a:prstGeom>
          <a:noFill/>
        </p:spPr>
        <p:txBody>
          <a:bodyPr wrap="square" rtlCol="0">
            <a:spAutoFit/>
          </a:bodyPr>
          <a:lstStyle/>
          <a:p>
            <a:pPr marL="342900" lvl="0" indent="-342900" algn="just">
              <a:spcAft>
                <a:spcPts val="0"/>
              </a:spcAft>
              <a:buFont typeface="Wingdings"/>
              <a:buChar char=""/>
              <a:tabLst>
                <a:tab pos="457200" algn="l"/>
              </a:tabLst>
            </a:pPr>
            <a:r>
              <a:rPr lang="en-US" altLang="zh-TW" sz="2400" b="1" kern="100" dirty="0" smtClean="0">
                <a:solidFill>
                  <a:srgbClr val="FF0000"/>
                </a:solidFill>
                <a:latin typeface="Times New Roman" pitchFamily="18" charset="0"/>
                <a:ea typeface="新細明體"/>
                <a:cs typeface="Times New Roman" pitchFamily="18" charset="0"/>
              </a:rPr>
              <a:t>30% </a:t>
            </a:r>
            <a:r>
              <a:rPr lang="en-US" altLang="zh-TW" sz="2400" b="1" kern="100" dirty="0">
                <a:solidFill>
                  <a:srgbClr val="FF0000"/>
                </a:solidFill>
                <a:latin typeface="Times New Roman" pitchFamily="18" charset="0"/>
                <a:ea typeface="新細明體"/>
                <a:cs typeface="Times New Roman" pitchFamily="18" charset="0"/>
              </a:rPr>
              <a:t>ethanol </a:t>
            </a:r>
            <a:r>
              <a:rPr lang="en-US" altLang="zh-TW" sz="2400" b="1" kern="100" dirty="0" smtClean="0">
                <a:solidFill>
                  <a:srgbClr val="FF0000"/>
                </a:solidFill>
                <a:latin typeface="Times New Roman" pitchFamily="18" charset="0"/>
                <a:ea typeface="新細明體"/>
                <a:cs typeface="Times New Roman" pitchFamily="18" charset="0"/>
              </a:rPr>
              <a:t>extract </a:t>
            </a:r>
            <a:r>
              <a:rPr lang="en-US" altLang="zh-TW" sz="2400" b="1" kern="100" dirty="0">
                <a:solidFill>
                  <a:srgbClr val="FF0000"/>
                </a:solidFill>
                <a:latin typeface="Times New Roman" pitchFamily="18" charset="0"/>
                <a:ea typeface="新細明體"/>
                <a:cs typeface="Times New Roman" pitchFamily="18" charset="0"/>
              </a:rPr>
              <a:t>oils </a:t>
            </a:r>
            <a:r>
              <a:rPr lang="en-US" altLang="zh-TW" sz="2400" b="1" kern="100" dirty="0">
                <a:latin typeface="Times New Roman" pitchFamily="18" charset="0"/>
                <a:ea typeface="新細明體"/>
                <a:cs typeface="Times New Roman" pitchFamily="18" charset="0"/>
              </a:rPr>
              <a:t>shows </a:t>
            </a:r>
            <a:r>
              <a:rPr lang="en-US" altLang="zh-TW" sz="2400" b="1" kern="100" dirty="0" smtClean="0">
                <a:latin typeface="Times New Roman" pitchFamily="18" charset="0"/>
                <a:ea typeface="新細明體"/>
                <a:cs typeface="Times New Roman" pitchFamily="18" charset="0"/>
              </a:rPr>
              <a:t>quite good antioxidant capacity </a:t>
            </a:r>
            <a:r>
              <a:rPr lang="en-US" altLang="zh-TW" sz="2400" b="1" kern="100" dirty="0">
                <a:latin typeface="Times New Roman" pitchFamily="18" charset="0"/>
                <a:ea typeface="新細明體"/>
                <a:cs typeface="Times New Roman" pitchFamily="18" charset="0"/>
              </a:rPr>
              <a:t>and favorite </a:t>
            </a:r>
            <a:r>
              <a:rPr lang="en-US" altLang="zh-TW" sz="2400" b="1" kern="100" dirty="0" smtClean="0">
                <a:latin typeface="Times New Roman" pitchFamily="18" charset="0"/>
                <a:ea typeface="新細明體"/>
                <a:cs typeface="Times New Roman" pitchFamily="18" charset="0"/>
              </a:rPr>
              <a:t>amber color .It has potential to replace low temperature roasted sesame oil for </a:t>
            </a:r>
            <a:r>
              <a:rPr lang="en-US" altLang="zh-TW" sz="2400" b="1" kern="100" dirty="0">
                <a:latin typeface="Times New Roman" pitchFamily="18" charset="0"/>
                <a:ea typeface="新細明體"/>
                <a:cs typeface="Times New Roman" pitchFamily="18" charset="0"/>
              </a:rPr>
              <a:t>blended edible oil, salad and sauces of the use in the near future. </a:t>
            </a:r>
            <a:endParaRPr lang="zh-TW" altLang="zh-TW" sz="1600" kern="100" dirty="0">
              <a:effectLst/>
              <a:latin typeface="Times New Roman" pitchFamily="18" charset="0"/>
              <a:ea typeface="新細明體"/>
              <a:cs typeface="Times New Roman" pitchFamily="18" charset="0"/>
            </a:endParaRPr>
          </a:p>
        </p:txBody>
      </p:sp>
    </p:spTree>
    <p:extLst>
      <p:ext uri="{BB962C8B-B14F-4D97-AF65-F5344CB8AC3E}">
        <p14:creationId xmlns:p14="http://schemas.microsoft.com/office/powerpoint/2010/main" val="183961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w1.tw/CW/images/article/C14096303983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196752"/>
            <a:ext cx="6096000" cy="4048125"/>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a:lstStyle/>
          <a:p>
            <a:fld id="{E5D7D912-29F0-4A0F-AD54-99A798966BD8}" type="slidenum">
              <a:rPr lang="zh-TW" altLang="en-US" smtClean="0"/>
              <a:pPr/>
              <a:t>45</a:t>
            </a:fld>
            <a:endParaRPr lang="zh-TW" altLang="en-US"/>
          </a:p>
        </p:txBody>
      </p:sp>
    </p:spTree>
    <p:extLst>
      <p:ext uri="{BB962C8B-B14F-4D97-AF65-F5344CB8AC3E}">
        <p14:creationId xmlns:p14="http://schemas.microsoft.com/office/powerpoint/2010/main" val="41561434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46</a:t>
            </a:fld>
            <a:endParaRPr lang="zh-TW" altLang="en-US"/>
          </a:p>
        </p:txBody>
      </p:sp>
      <p:graphicFrame>
        <p:nvGraphicFramePr>
          <p:cNvPr id="9" name="表格 8"/>
          <p:cNvGraphicFramePr>
            <a:graphicFrameLocks noGrp="1"/>
          </p:cNvGraphicFramePr>
          <p:nvPr>
            <p:extLst>
              <p:ext uri="{D42A27DB-BD31-4B8C-83A1-F6EECF244321}">
                <p14:modId xmlns:p14="http://schemas.microsoft.com/office/powerpoint/2010/main" val="2915401732"/>
              </p:ext>
            </p:extLst>
          </p:nvPr>
        </p:nvGraphicFramePr>
        <p:xfrm>
          <a:off x="1043608" y="476672"/>
          <a:ext cx="2448272" cy="1615440"/>
        </p:xfrm>
        <a:graphic>
          <a:graphicData uri="http://schemas.openxmlformats.org/drawingml/2006/table">
            <a:tbl>
              <a:tblPr firstRow="1" bandRow="1">
                <a:tableStyleId>{5C22544A-7EE6-4342-B048-85BDC9FD1C3A}</a:tableStyleId>
              </a:tblPr>
              <a:tblGrid>
                <a:gridCol w="2448272"/>
              </a:tblGrid>
              <a:tr h="0">
                <a:tc>
                  <a:txBody>
                    <a:bodyPr/>
                    <a:lstStyle/>
                    <a:p>
                      <a:pPr algn="ctr"/>
                      <a:r>
                        <a:rPr lang="en-US" altLang="zh-TW" sz="2800" dirty="0" smtClean="0">
                          <a:solidFill>
                            <a:schemeClr val="tx1"/>
                          </a:solidFill>
                          <a:latin typeface="Times New Roman" panose="02020603050405020304" pitchFamily="18" charset="0"/>
                          <a:cs typeface="Times New Roman" panose="02020603050405020304" pitchFamily="18" charset="0"/>
                        </a:rPr>
                        <a:t>Acid</a:t>
                      </a:r>
                      <a:r>
                        <a:rPr lang="en-US" altLang="zh-TW" sz="2800" baseline="0" dirty="0" smtClean="0">
                          <a:solidFill>
                            <a:schemeClr val="tx1"/>
                          </a:solidFill>
                          <a:latin typeface="Times New Roman" panose="02020603050405020304" pitchFamily="18" charset="0"/>
                          <a:cs typeface="Times New Roman" panose="02020603050405020304" pitchFamily="18" charset="0"/>
                        </a:rPr>
                        <a:t> value</a:t>
                      </a:r>
                      <a:endParaRPr lang="zh-TW" altLang="en-US" sz="2800" dirty="0">
                        <a:solidFill>
                          <a:schemeClr val="tx1"/>
                        </a:solidFill>
                        <a:latin typeface="Times New Roman" panose="02020603050405020304" pitchFamily="18" charset="0"/>
                        <a:cs typeface="Times New Roman" panose="02020603050405020304" pitchFamily="18" charset="0"/>
                      </a:endParaRPr>
                    </a:p>
                  </a:txBody>
                  <a:tcPr/>
                </a:tc>
              </a:tr>
              <a:tr h="501000">
                <a:tc>
                  <a:txBody>
                    <a:bodyPr/>
                    <a:lstStyle/>
                    <a:p>
                      <a:pPr algn="just"/>
                      <a:r>
                        <a:rPr kumimoji="0" lang="en-US" altLang="zh-TW" sz="2400" b="0" kern="1200" dirty="0" smtClean="0">
                          <a:solidFill>
                            <a:schemeClr val="dk1"/>
                          </a:solidFill>
                          <a:effectLst/>
                          <a:latin typeface="Times New Roman" pitchFamily="18" charset="0"/>
                          <a:ea typeface="+mn-ea"/>
                          <a:cs typeface="Times New Roman" pitchFamily="18" charset="0"/>
                        </a:rPr>
                        <a:t>   Determination</a:t>
                      </a:r>
                      <a:r>
                        <a:rPr kumimoji="0" lang="en-US" altLang="zh-TW" sz="2400" b="0" kern="1200" baseline="0" dirty="0" smtClean="0">
                          <a:solidFill>
                            <a:schemeClr val="dk1"/>
                          </a:solidFill>
                          <a:effectLst/>
                          <a:latin typeface="Times New Roman" pitchFamily="18" charset="0"/>
                          <a:ea typeface="+mn-ea"/>
                          <a:cs typeface="Times New Roman" pitchFamily="18" charset="0"/>
                        </a:rPr>
                        <a:t> of </a:t>
                      </a:r>
                      <a:r>
                        <a:rPr kumimoji="0" lang="en-US" altLang="zh-TW" sz="2400" kern="1200" dirty="0" smtClean="0">
                          <a:solidFill>
                            <a:srgbClr val="FF0000"/>
                          </a:solidFill>
                          <a:effectLst/>
                          <a:latin typeface="Times New Roman" pitchFamily="18" charset="0"/>
                          <a:ea typeface="+mn-ea"/>
                          <a:cs typeface="Times New Roman" pitchFamily="18" charset="0"/>
                        </a:rPr>
                        <a:t>free fatty acid</a:t>
                      </a:r>
                      <a:r>
                        <a:rPr kumimoji="0" lang="en-US" altLang="zh-TW" sz="2400" kern="1200" dirty="0" smtClean="0">
                          <a:solidFill>
                            <a:schemeClr val="dk1"/>
                          </a:solidFill>
                          <a:effectLst/>
                          <a:latin typeface="Times New Roman" pitchFamily="18" charset="0"/>
                          <a:ea typeface="+mn-ea"/>
                          <a:cs typeface="Times New Roman" pitchFamily="18" charset="0"/>
                        </a:rPr>
                        <a:t>. </a:t>
                      </a:r>
                    </a:p>
                    <a:p>
                      <a:pPr algn="r"/>
                      <a:r>
                        <a:rPr kumimoji="0" lang="en-US" altLang="zh-TW" sz="1800" kern="1200" dirty="0" smtClean="0">
                          <a:solidFill>
                            <a:schemeClr val="dk1"/>
                          </a:solidFill>
                          <a:effectLst/>
                          <a:latin typeface="Times New Roman" pitchFamily="18" charset="0"/>
                          <a:ea typeface="+mn-ea"/>
                          <a:cs typeface="Times New Roman" pitchFamily="18" charset="0"/>
                        </a:rPr>
                        <a:t>(CNS 3647-N 6082)</a:t>
                      </a:r>
                      <a:endParaRPr lang="zh-TW" altLang="en-US" sz="18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3966606113"/>
              </p:ext>
            </p:extLst>
          </p:nvPr>
        </p:nvGraphicFramePr>
        <p:xfrm>
          <a:off x="3635896" y="476672"/>
          <a:ext cx="4752528" cy="1981200"/>
        </p:xfrm>
        <a:graphic>
          <a:graphicData uri="http://schemas.openxmlformats.org/drawingml/2006/table">
            <a:tbl>
              <a:tblPr firstRow="1" bandRow="1">
                <a:tableStyleId>{5C22544A-7EE6-4342-B048-85BDC9FD1C3A}</a:tableStyleId>
              </a:tblPr>
              <a:tblGrid>
                <a:gridCol w="4752528"/>
              </a:tblGrid>
              <a:tr h="508487">
                <a:tc>
                  <a:txBody>
                    <a:bodyPr/>
                    <a:lstStyle/>
                    <a:p>
                      <a:pPr marL="0" algn="ctr" rtl="0" eaLnBrk="1" latinLnBrk="0" hangingPunct="1"/>
                      <a:r>
                        <a:rPr kumimoji="0" lang="en-US" altLang="zh-TW" sz="2800" b="1" kern="1200" dirty="0" smtClean="0">
                          <a:solidFill>
                            <a:schemeClr val="tx1"/>
                          </a:solidFill>
                          <a:latin typeface="Times New Roman" panose="02020603050405020304" pitchFamily="18" charset="0"/>
                          <a:ea typeface="+mn-ea"/>
                          <a:cs typeface="Times New Roman" panose="02020603050405020304" pitchFamily="18" charset="0"/>
                        </a:rPr>
                        <a:t>Peroxide value</a:t>
                      </a:r>
                      <a:endParaRPr kumimoji="0" lang="zh-TW" altLang="en-US" sz="2800" b="1" kern="1200" dirty="0">
                        <a:solidFill>
                          <a:schemeClr val="tx1"/>
                        </a:solidFill>
                        <a:latin typeface="Times New Roman" panose="02020603050405020304" pitchFamily="18" charset="0"/>
                        <a:ea typeface="+mn-ea"/>
                        <a:cs typeface="Times New Roman" panose="02020603050405020304" pitchFamily="18" charset="0"/>
                      </a:endParaRPr>
                    </a:p>
                  </a:txBody>
                  <a:tcPr/>
                </a:tc>
              </a:tr>
              <a:tr h="1435729">
                <a:tc>
                  <a:txBody>
                    <a:bodyPr/>
                    <a:lstStyle/>
                    <a:p>
                      <a:pPr algn="just"/>
                      <a:r>
                        <a:rPr kumimoji="0" lang="en-US" altLang="zh-TW" sz="2400" b="0" kern="1200" dirty="0" smtClean="0">
                          <a:solidFill>
                            <a:schemeClr val="dk1"/>
                          </a:solidFill>
                          <a:effectLst/>
                          <a:latin typeface="Times New Roman" pitchFamily="18" charset="0"/>
                          <a:ea typeface="+mn-ea"/>
                          <a:cs typeface="Times New Roman" pitchFamily="18" charset="0"/>
                        </a:rPr>
                        <a:t>      Determination</a:t>
                      </a:r>
                      <a:r>
                        <a:rPr kumimoji="0" lang="en-US" altLang="zh-TW" sz="2400" b="0" kern="1200" baseline="0" dirty="0" smtClean="0">
                          <a:solidFill>
                            <a:schemeClr val="dk1"/>
                          </a:solidFill>
                          <a:effectLst/>
                          <a:latin typeface="Times New Roman" pitchFamily="18" charset="0"/>
                          <a:ea typeface="+mn-ea"/>
                          <a:cs typeface="Times New Roman" pitchFamily="18" charset="0"/>
                        </a:rPr>
                        <a:t> of </a:t>
                      </a:r>
                      <a:r>
                        <a:rPr kumimoji="0" lang="en-US" altLang="zh-TW" sz="2400" kern="1200" dirty="0" smtClean="0">
                          <a:solidFill>
                            <a:schemeClr val="dk1"/>
                          </a:solidFill>
                          <a:effectLst/>
                          <a:latin typeface="Times New Roman" pitchFamily="18" charset="0"/>
                          <a:ea typeface="+mn-ea"/>
                          <a:cs typeface="Times New Roman" pitchFamily="18" charset="0"/>
                        </a:rPr>
                        <a:t>peroxides which be stated an indicator of the </a:t>
                      </a:r>
                      <a:r>
                        <a:rPr kumimoji="0" lang="en-US" altLang="zh-TW" sz="2400" kern="1200" dirty="0" smtClean="0">
                          <a:solidFill>
                            <a:srgbClr val="FF0000"/>
                          </a:solidFill>
                          <a:effectLst/>
                          <a:latin typeface="Times New Roman" pitchFamily="18" charset="0"/>
                          <a:ea typeface="+mn-ea"/>
                          <a:cs typeface="Times New Roman" pitchFamily="18" charset="0"/>
                        </a:rPr>
                        <a:t>primary level of oil oxidation.</a:t>
                      </a:r>
                    </a:p>
                    <a:p>
                      <a:pPr algn="r"/>
                      <a:r>
                        <a:rPr kumimoji="0" lang="en-US" altLang="zh-TW" sz="1800" kern="1200" dirty="0" smtClean="0">
                          <a:solidFill>
                            <a:schemeClr val="dk1"/>
                          </a:solidFill>
                          <a:effectLst/>
                          <a:latin typeface="Times New Roman" pitchFamily="18" charset="0"/>
                          <a:ea typeface="+mn-ea"/>
                          <a:cs typeface="Times New Roman" pitchFamily="18" charset="0"/>
                        </a:rPr>
                        <a:t>(CNS 3650-N 6085)</a:t>
                      </a:r>
                      <a:endParaRPr lang="zh-TW" altLang="en-US" sz="18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2554396588"/>
              </p:ext>
            </p:extLst>
          </p:nvPr>
        </p:nvGraphicFramePr>
        <p:xfrm>
          <a:off x="1043608" y="2708920"/>
          <a:ext cx="7200800" cy="2346960"/>
        </p:xfrm>
        <a:graphic>
          <a:graphicData uri="http://schemas.openxmlformats.org/drawingml/2006/table">
            <a:tbl>
              <a:tblPr firstRow="1" bandRow="1">
                <a:tableStyleId>{5C22544A-7EE6-4342-B048-85BDC9FD1C3A}</a:tableStyleId>
              </a:tblPr>
              <a:tblGrid>
                <a:gridCol w="7200800"/>
              </a:tblGrid>
              <a:tr h="0">
                <a:tc>
                  <a:txBody>
                    <a:bodyPr/>
                    <a:lstStyle/>
                    <a:p>
                      <a:pPr algn="ctr"/>
                      <a:r>
                        <a:rPr lang="en-US" altLang="zh-TW" sz="2800" dirty="0" err="1" smtClean="0">
                          <a:solidFill>
                            <a:schemeClr val="tx1"/>
                          </a:solidFill>
                          <a:latin typeface="Times New Roman" panose="02020603050405020304" pitchFamily="18" charset="0"/>
                          <a:cs typeface="Times New Roman" panose="02020603050405020304" pitchFamily="18" charset="0"/>
                        </a:rPr>
                        <a:t>Thiobarbituric</a:t>
                      </a:r>
                      <a:r>
                        <a:rPr lang="en-US" altLang="zh-TW" sz="2800" dirty="0" smtClean="0">
                          <a:solidFill>
                            <a:schemeClr val="tx1"/>
                          </a:solidFill>
                          <a:latin typeface="Times New Roman" panose="02020603050405020304" pitchFamily="18" charset="0"/>
                          <a:cs typeface="Times New Roman" panose="02020603050405020304" pitchFamily="18" charset="0"/>
                        </a:rPr>
                        <a:t> acid value </a:t>
                      </a:r>
                      <a:endParaRPr lang="zh-TW" altLang="en-US" sz="2800" dirty="0">
                        <a:solidFill>
                          <a:schemeClr val="tx1"/>
                        </a:solidFill>
                        <a:latin typeface="Times New Roman" panose="02020603050405020304" pitchFamily="18" charset="0"/>
                        <a:cs typeface="Times New Roman" panose="02020603050405020304" pitchFamily="18" charset="0"/>
                      </a:endParaRPr>
                    </a:p>
                  </a:txBody>
                  <a:tcPr/>
                </a:tc>
              </a:tr>
              <a:tr h="1691084">
                <a:tc>
                  <a:txBody>
                    <a:bodyPr/>
                    <a:lstStyle/>
                    <a:p>
                      <a:pPr algn="just"/>
                      <a:r>
                        <a:rPr kumimoji="0" lang="en-US" altLang="zh-TW" sz="1800" b="0" kern="1200" dirty="0" smtClean="0">
                          <a:solidFill>
                            <a:schemeClr val="dk1"/>
                          </a:solidFill>
                          <a:effectLst/>
                          <a:latin typeface="Times New Roman" pitchFamily="18" charset="0"/>
                          <a:ea typeface="+mn-ea"/>
                          <a:cs typeface="Times New Roman" pitchFamily="18" charset="0"/>
                        </a:rPr>
                        <a:t>        </a:t>
                      </a:r>
                      <a:r>
                        <a:rPr kumimoji="0" lang="en-US" altLang="zh-TW" sz="2400" b="0" kern="1200" dirty="0" smtClean="0">
                          <a:solidFill>
                            <a:schemeClr val="dk1"/>
                          </a:solidFill>
                          <a:effectLst/>
                          <a:latin typeface="Times New Roman" pitchFamily="18" charset="0"/>
                          <a:ea typeface="+mn-ea"/>
                          <a:cs typeface="Times New Roman" pitchFamily="18" charset="0"/>
                        </a:rPr>
                        <a:t>Determination</a:t>
                      </a:r>
                      <a:r>
                        <a:rPr kumimoji="0" lang="en-US" altLang="zh-TW" sz="2400" b="0" kern="1200" baseline="0" dirty="0" smtClean="0">
                          <a:solidFill>
                            <a:schemeClr val="dk1"/>
                          </a:solidFill>
                          <a:effectLst/>
                          <a:latin typeface="Times New Roman" pitchFamily="18" charset="0"/>
                          <a:ea typeface="+mn-ea"/>
                          <a:cs typeface="Times New Roman" pitchFamily="18" charset="0"/>
                        </a:rPr>
                        <a:t> of </a:t>
                      </a:r>
                      <a:r>
                        <a:rPr kumimoji="0" lang="en-US" altLang="zh-TW" sz="2400" b="0" kern="1200" baseline="0" dirty="0" err="1" smtClean="0">
                          <a:solidFill>
                            <a:srgbClr val="FF0000"/>
                          </a:solidFill>
                          <a:effectLst/>
                          <a:latin typeface="Times New Roman" pitchFamily="18" charset="0"/>
                          <a:ea typeface="+mn-ea"/>
                          <a:cs typeface="Times New Roman" pitchFamily="18" charset="0"/>
                        </a:rPr>
                        <a:t>Malondialdehyde</a:t>
                      </a:r>
                      <a:r>
                        <a:rPr kumimoji="0" lang="en-US" altLang="zh-TW" sz="2400" b="0" kern="1200" baseline="0" dirty="0" smtClean="0">
                          <a:solidFill>
                            <a:schemeClr val="dk1"/>
                          </a:solidFill>
                          <a:effectLst/>
                          <a:latin typeface="Times New Roman" pitchFamily="18" charset="0"/>
                          <a:ea typeface="+mn-ea"/>
                          <a:cs typeface="Times New Roman" pitchFamily="18" charset="0"/>
                        </a:rPr>
                        <a:t> </a:t>
                      </a:r>
                      <a:r>
                        <a:rPr kumimoji="0" lang="en-US" altLang="zh-TW" sz="2400" b="0" kern="1200" dirty="0" smtClean="0">
                          <a:solidFill>
                            <a:schemeClr val="dk1"/>
                          </a:solidFill>
                          <a:effectLst/>
                          <a:latin typeface="Times New Roman" pitchFamily="18" charset="0"/>
                          <a:ea typeface="+mn-ea"/>
                          <a:cs typeface="Times New Roman" pitchFamily="18" charset="0"/>
                        </a:rPr>
                        <a:t>as an indicator of the final level of oil oxidation. sample </a:t>
                      </a:r>
                      <a:r>
                        <a:rPr kumimoji="0" lang="en-US" altLang="zh-TW" sz="2400" b="0" kern="1200" dirty="0" err="1" smtClean="0">
                          <a:solidFill>
                            <a:schemeClr val="dk1"/>
                          </a:solidFill>
                          <a:effectLst/>
                          <a:latin typeface="Times New Roman" pitchFamily="18" charset="0"/>
                          <a:ea typeface="+mn-ea"/>
                          <a:cs typeface="Times New Roman" pitchFamily="18" charset="0"/>
                        </a:rPr>
                        <a:t>extrctions</a:t>
                      </a:r>
                      <a:r>
                        <a:rPr kumimoji="0" lang="en-US" altLang="zh-TW" sz="2400" b="0" kern="1200" dirty="0" smtClean="0">
                          <a:solidFill>
                            <a:schemeClr val="dk1"/>
                          </a:solidFill>
                          <a:effectLst/>
                          <a:latin typeface="Times New Roman" pitchFamily="18" charset="0"/>
                          <a:ea typeface="+mn-ea"/>
                          <a:cs typeface="Times New Roman" pitchFamily="18" charset="0"/>
                        </a:rPr>
                        <a:t> mixed with TBA reagents , and the absorbance of the pink solution was read at </a:t>
                      </a:r>
                      <a:r>
                        <a:rPr kumimoji="0" lang="en-US" altLang="zh-TW" sz="2400" b="0" kern="1200" dirty="0" smtClean="0">
                          <a:solidFill>
                            <a:srgbClr val="FF0000"/>
                          </a:solidFill>
                          <a:effectLst/>
                          <a:latin typeface="Times New Roman" pitchFamily="18" charset="0"/>
                          <a:ea typeface="+mn-ea"/>
                          <a:cs typeface="Times New Roman" pitchFamily="18" charset="0"/>
                        </a:rPr>
                        <a:t>538 nm.</a:t>
                      </a:r>
                    </a:p>
                    <a:p>
                      <a:pPr algn="r"/>
                      <a:r>
                        <a:rPr kumimoji="0" lang="en-US" altLang="zh-TW" sz="1800" b="0" kern="1200" dirty="0" smtClean="0">
                          <a:solidFill>
                            <a:schemeClr val="dk1"/>
                          </a:solidFill>
                          <a:effectLst/>
                          <a:latin typeface="Times New Roman" pitchFamily="18" charset="0"/>
                          <a:ea typeface="+mn-ea"/>
                          <a:cs typeface="Times New Roman" pitchFamily="18" charset="0"/>
                        </a:rPr>
                        <a:t>(</a:t>
                      </a:r>
                      <a:r>
                        <a:rPr kumimoji="0" lang="en-US" altLang="zh-TW" sz="1800" b="0" kern="1200" dirty="0" err="1" smtClean="0">
                          <a:solidFill>
                            <a:schemeClr val="dk1"/>
                          </a:solidFill>
                          <a:effectLst/>
                          <a:latin typeface="Times New Roman" pitchFamily="18" charset="0"/>
                          <a:ea typeface="+mn-ea"/>
                          <a:cs typeface="Times New Roman" pitchFamily="18" charset="0"/>
                        </a:rPr>
                        <a:t>Tarladgis</a:t>
                      </a:r>
                      <a:r>
                        <a:rPr kumimoji="0" lang="en-US" altLang="zh-TW" sz="1800" b="0" kern="1200" dirty="0" smtClean="0">
                          <a:solidFill>
                            <a:schemeClr val="dk1"/>
                          </a:solidFill>
                          <a:effectLst/>
                          <a:latin typeface="Times New Roman" pitchFamily="18" charset="0"/>
                          <a:ea typeface="+mn-ea"/>
                          <a:cs typeface="Times New Roman" pitchFamily="18" charset="0"/>
                        </a:rPr>
                        <a:t> </a:t>
                      </a:r>
                      <a:r>
                        <a:rPr kumimoji="0" lang="en-US" altLang="zh-TW" sz="1800" b="0" i="1" kern="1200" dirty="0" smtClean="0">
                          <a:solidFill>
                            <a:schemeClr val="dk1"/>
                          </a:solidFill>
                          <a:effectLst/>
                          <a:latin typeface="Times New Roman" pitchFamily="18" charset="0"/>
                          <a:ea typeface="+mn-ea"/>
                          <a:cs typeface="Times New Roman" pitchFamily="18" charset="0"/>
                        </a:rPr>
                        <a:t>et al</a:t>
                      </a:r>
                      <a:r>
                        <a:rPr kumimoji="0" lang="en-US" altLang="zh-TW" sz="1800" b="0" kern="1200" dirty="0" smtClean="0">
                          <a:solidFill>
                            <a:schemeClr val="dk1"/>
                          </a:solidFill>
                          <a:effectLst/>
                          <a:latin typeface="Times New Roman" pitchFamily="18" charset="0"/>
                          <a:ea typeface="+mn-ea"/>
                          <a:cs typeface="Times New Roman" pitchFamily="18" charset="0"/>
                        </a:rPr>
                        <a:t>.,1960</a:t>
                      </a:r>
                      <a:r>
                        <a:rPr kumimoji="0" lang="zh-TW" altLang="zh-TW" sz="1800" b="0" kern="1200" dirty="0" smtClean="0">
                          <a:solidFill>
                            <a:schemeClr val="dk1"/>
                          </a:solidFill>
                          <a:effectLst/>
                          <a:latin typeface="Times New Roman" pitchFamily="18" charset="0"/>
                          <a:ea typeface="+mn-ea"/>
                          <a:cs typeface="Times New Roman" pitchFamily="18" charset="0"/>
                        </a:rPr>
                        <a:t>）</a:t>
                      </a:r>
                      <a:endParaRPr kumimoji="0" lang="zh-TW" altLang="zh-TW" sz="1800" b="0" kern="1200" dirty="0">
                        <a:solidFill>
                          <a:schemeClr val="dk1"/>
                        </a:solidFill>
                        <a:effectLst/>
                        <a:latin typeface="Times New Roman" pitchFamily="18" charset="0"/>
                        <a:ea typeface="+mn-ea"/>
                        <a:cs typeface="Times New Roman" pitchFamily="18" charset="0"/>
                      </a:endParaRPr>
                    </a:p>
                  </a:txBody>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30625708"/>
              </p:ext>
            </p:extLst>
          </p:nvPr>
        </p:nvGraphicFramePr>
        <p:xfrm>
          <a:off x="539552" y="2708920"/>
          <a:ext cx="8208912" cy="2804160"/>
        </p:xfrm>
        <a:graphic>
          <a:graphicData uri="http://schemas.openxmlformats.org/drawingml/2006/table">
            <a:tbl>
              <a:tblPr firstRow="1" bandRow="1">
                <a:tableStyleId>{5C22544A-7EE6-4342-B048-85BDC9FD1C3A}</a:tableStyleId>
              </a:tblPr>
              <a:tblGrid>
                <a:gridCol w="8208912"/>
              </a:tblGrid>
              <a:tr h="0">
                <a:tc>
                  <a:txBody>
                    <a:bodyPr/>
                    <a:lstStyle/>
                    <a:p>
                      <a:pPr algn="ctr"/>
                      <a:r>
                        <a:rPr lang="en-US" altLang="zh-TW" sz="2800" dirty="0" smtClean="0">
                          <a:solidFill>
                            <a:schemeClr val="tx1"/>
                          </a:solidFill>
                          <a:latin typeface="Times New Roman" panose="02020603050405020304" pitchFamily="18" charset="0"/>
                          <a:cs typeface="Times New Roman" panose="02020603050405020304" pitchFamily="18" charset="0"/>
                        </a:rPr>
                        <a:t>Hunter L, a, b </a:t>
                      </a:r>
                    </a:p>
                  </a:txBody>
                  <a:tcPr/>
                </a:tc>
              </a:tr>
              <a:tr h="2266880">
                <a:tc>
                  <a:txBody>
                    <a:bodyPr/>
                    <a:lstStyle/>
                    <a:p>
                      <a:pPr algn="just"/>
                      <a:r>
                        <a:rPr kumimoji="0" lang="en-US" altLang="zh-TW" sz="2400" b="0" kern="1200" dirty="0" smtClean="0">
                          <a:solidFill>
                            <a:schemeClr val="dk1"/>
                          </a:solidFill>
                          <a:effectLst/>
                          <a:latin typeface="Times New Roman" pitchFamily="18" charset="0"/>
                          <a:ea typeface="+mn-ea"/>
                          <a:cs typeface="Times New Roman" pitchFamily="18" charset="0"/>
                        </a:rPr>
                        <a:t>•</a:t>
                      </a:r>
                      <a:r>
                        <a:rPr kumimoji="0" lang="en-US" altLang="zh-TW" sz="2400" b="0" kern="1200" baseline="0" dirty="0" smtClean="0">
                          <a:solidFill>
                            <a:schemeClr val="dk1"/>
                          </a:solidFill>
                          <a:effectLst/>
                          <a:latin typeface="Times New Roman" pitchFamily="18" charset="0"/>
                          <a:ea typeface="+mn-ea"/>
                          <a:cs typeface="Times New Roman" pitchFamily="18" charset="0"/>
                        </a:rPr>
                        <a:t> L scale: Dark vs. Light where a low number</a:t>
                      </a:r>
                      <a:r>
                        <a:rPr kumimoji="0" lang="zh-TW" altLang="en-US" sz="2400" b="0" kern="1200" baseline="0" dirty="0" smtClean="0">
                          <a:solidFill>
                            <a:schemeClr val="dk1"/>
                          </a:solidFill>
                          <a:effectLst/>
                          <a:latin typeface="Times New Roman" pitchFamily="18" charset="0"/>
                          <a:ea typeface="+mn-ea"/>
                          <a:cs typeface="Times New Roman" pitchFamily="18" charset="0"/>
                        </a:rPr>
                        <a:t> </a:t>
                      </a:r>
                      <a:r>
                        <a:rPr kumimoji="0" lang="en-US" altLang="zh-TW" sz="2400" b="0" kern="1200" baseline="0" dirty="0" smtClean="0">
                          <a:solidFill>
                            <a:schemeClr val="dk1"/>
                          </a:solidFill>
                          <a:effectLst/>
                          <a:latin typeface="Times New Roman" pitchFamily="18" charset="0"/>
                          <a:ea typeface="+mn-ea"/>
                          <a:cs typeface="Times New Roman" pitchFamily="18" charset="0"/>
                        </a:rPr>
                        <a:t>(0-50) indicates </a:t>
                      </a:r>
                      <a:r>
                        <a:rPr kumimoji="0" lang="en-US" altLang="zh-TW" sz="2400" b="0" kern="1200" baseline="0" dirty="0" smtClean="0">
                          <a:solidFill>
                            <a:srgbClr val="FF0000"/>
                          </a:solidFill>
                          <a:effectLst/>
                          <a:latin typeface="Times New Roman" pitchFamily="18" charset="0"/>
                          <a:ea typeface="+mn-ea"/>
                          <a:cs typeface="Times New Roman" pitchFamily="18" charset="0"/>
                        </a:rPr>
                        <a:t>dark</a:t>
                      </a:r>
                      <a:r>
                        <a:rPr kumimoji="0" lang="en-US" altLang="zh-TW" sz="2400" b="0" kern="1200" baseline="0" dirty="0" smtClean="0">
                          <a:solidFill>
                            <a:schemeClr val="dk1"/>
                          </a:solidFill>
                          <a:effectLst/>
                          <a:latin typeface="Times New Roman" pitchFamily="18" charset="0"/>
                          <a:ea typeface="+mn-ea"/>
                          <a:cs typeface="Times New Roman" pitchFamily="18" charset="0"/>
                        </a:rPr>
                        <a:t> and a high number (51-100)indicates </a:t>
                      </a:r>
                      <a:r>
                        <a:rPr kumimoji="0" lang="en-US" altLang="zh-TW" sz="2400" b="0" kern="1200" baseline="0" dirty="0" smtClean="0">
                          <a:solidFill>
                            <a:srgbClr val="00B050"/>
                          </a:solidFill>
                          <a:effectLst/>
                          <a:latin typeface="Times New Roman" pitchFamily="18" charset="0"/>
                          <a:ea typeface="+mn-ea"/>
                          <a:cs typeface="Times New Roman" pitchFamily="18" charset="0"/>
                        </a:rPr>
                        <a:t>light</a:t>
                      </a:r>
                      <a:r>
                        <a:rPr kumimoji="0" lang="en-US" altLang="zh-TW" sz="2400" b="0" kern="1200" baseline="0" dirty="0" smtClean="0">
                          <a:solidFill>
                            <a:schemeClr val="dk1"/>
                          </a:solidFill>
                          <a:effectLst/>
                          <a:latin typeface="Times New Roman" pitchFamily="18" charset="0"/>
                          <a:ea typeface="+mn-ea"/>
                          <a:cs typeface="Times New Roman" pitchFamily="18" charset="0"/>
                        </a:rPr>
                        <a:t>.</a:t>
                      </a:r>
                    </a:p>
                    <a:p>
                      <a:pPr algn="just"/>
                      <a:r>
                        <a:rPr kumimoji="0" lang="en-US" altLang="zh-TW" sz="2400" b="0" kern="1200" baseline="0" dirty="0" smtClean="0">
                          <a:solidFill>
                            <a:schemeClr val="dk1"/>
                          </a:solidFill>
                          <a:effectLst/>
                          <a:latin typeface="Times New Roman" pitchFamily="18" charset="0"/>
                          <a:ea typeface="+mn-ea"/>
                          <a:cs typeface="Times New Roman" pitchFamily="18" charset="0"/>
                        </a:rPr>
                        <a:t>•a scale: Red vs. Green where a positive number</a:t>
                      </a:r>
                      <a:r>
                        <a:rPr kumimoji="0" lang="zh-TW" altLang="en-US" sz="2400" b="0" kern="1200" baseline="0" dirty="0" smtClean="0">
                          <a:solidFill>
                            <a:schemeClr val="dk1"/>
                          </a:solidFill>
                          <a:effectLst/>
                          <a:latin typeface="Times New Roman" pitchFamily="18" charset="0"/>
                          <a:ea typeface="+mn-ea"/>
                          <a:cs typeface="Times New Roman" pitchFamily="18" charset="0"/>
                        </a:rPr>
                        <a:t> </a:t>
                      </a:r>
                      <a:r>
                        <a:rPr kumimoji="0" lang="en-US" altLang="zh-TW" sz="2400" b="0" kern="1200" baseline="0" dirty="0" smtClean="0">
                          <a:solidFill>
                            <a:schemeClr val="dk1"/>
                          </a:solidFill>
                          <a:effectLst/>
                          <a:latin typeface="Times New Roman" pitchFamily="18" charset="0"/>
                          <a:ea typeface="+mn-ea"/>
                          <a:cs typeface="Times New Roman" pitchFamily="18" charset="0"/>
                        </a:rPr>
                        <a:t>indicates </a:t>
                      </a:r>
                      <a:r>
                        <a:rPr kumimoji="0" lang="en-US" altLang="zh-TW" sz="2400" b="0" kern="1200" baseline="0" dirty="0" smtClean="0">
                          <a:solidFill>
                            <a:srgbClr val="FF0000"/>
                          </a:solidFill>
                          <a:effectLst/>
                          <a:latin typeface="Times New Roman" pitchFamily="18" charset="0"/>
                          <a:ea typeface="+mn-ea"/>
                          <a:cs typeface="Times New Roman" pitchFamily="18" charset="0"/>
                        </a:rPr>
                        <a:t>red</a:t>
                      </a:r>
                      <a:r>
                        <a:rPr kumimoji="0" lang="en-US" altLang="zh-TW" sz="2400" b="0" kern="1200" baseline="0" dirty="0" smtClean="0">
                          <a:solidFill>
                            <a:schemeClr val="dk1"/>
                          </a:solidFill>
                          <a:effectLst/>
                          <a:latin typeface="Times New Roman" pitchFamily="18" charset="0"/>
                          <a:ea typeface="+mn-ea"/>
                          <a:cs typeface="Times New Roman" pitchFamily="18" charset="0"/>
                        </a:rPr>
                        <a:t> and a negative number indicates</a:t>
                      </a:r>
                      <a:r>
                        <a:rPr kumimoji="0" lang="zh-TW" altLang="en-US" sz="2400" b="0" kern="1200" baseline="0" dirty="0" smtClean="0">
                          <a:solidFill>
                            <a:schemeClr val="dk1"/>
                          </a:solidFill>
                          <a:effectLst/>
                          <a:latin typeface="Times New Roman" pitchFamily="18" charset="0"/>
                          <a:ea typeface="+mn-ea"/>
                          <a:cs typeface="Times New Roman" pitchFamily="18" charset="0"/>
                        </a:rPr>
                        <a:t> </a:t>
                      </a:r>
                      <a:r>
                        <a:rPr kumimoji="0" lang="en-US" altLang="zh-TW" sz="2400" b="0" kern="1200" baseline="0" dirty="0" smtClean="0">
                          <a:solidFill>
                            <a:srgbClr val="00B050"/>
                          </a:solidFill>
                          <a:effectLst/>
                          <a:latin typeface="Times New Roman" pitchFamily="18" charset="0"/>
                          <a:ea typeface="+mn-ea"/>
                          <a:cs typeface="Times New Roman" pitchFamily="18" charset="0"/>
                        </a:rPr>
                        <a:t>green</a:t>
                      </a:r>
                      <a:r>
                        <a:rPr kumimoji="0" lang="en-US" altLang="zh-TW" sz="2400" b="0" kern="1200" baseline="0" dirty="0" smtClean="0">
                          <a:solidFill>
                            <a:schemeClr val="dk1"/>
                          </a:solidFill>
                          <a:effectLst/>
                          <a:latin typeface="Times New Roman" pitchFamily="18" charset="0"/>
                          <a:ea typeface="+mn-ea"/>
                          <a:cs typeface="Times New Roman" pitchFamily="18" charset="0"/>
                        </a:rPr>
                        <a:t>.</a:t>
                      </a:r>
                    </a:p>
                    <a:p>
                      <a:pPr algn="just"/>
                      <a:r>
                        <a:rPr kumimoji="0" lang="en-US" altLang="zh-TW" sz="2400" b="0" kern="1200" baseline="0" dirty="0" smtClean="0">
                          <a:solidFill>
                            <a:schemeClr val="dk1"/>
                          </a:solidFill>
                          <a:effectLst/>
                          <a:latin typeface="Times New Roman" pitchFamily="18" charset="0"/>
                          <a:ea typeface="+mn-ea"/>
                          <a:cs typeface="Times New Roman" pitchFamily="18" charset="0"/>
                        </a:rPr>
                        <a:t>•b scale: Yellow vs. Blue where a positive </a:t>
                      </a:r>
                      <a:r>
                        <a:rPr kumimoji="0" lang="en-US" altLang="zh-TW" sz="2400" b="0" kern="1200" baseline="0" dirty="0" err="1" smtClean="0">
                          <a:solidFill>
                            <a:schemeClr val="dk1"/>
                          </a:solidFill>
                          <a:effectLst/>
                          <a:latin typeface="Times New Roman" pitchFamily="18" charset="0"/>
                          <a:ea typeface="+mn-ea"/>
                          <a:cs typeface="Times New Roman" pitchFamily="18" charset="0"/>
                        </a:rPr>
                        <a:t>numbe</a:t>
                      </a:r>
                      <a:r>
                        <a:rPr kumimoji="0" lang="zh-TW" altLang="en-US" sz="2400" b="0" kern="1200" baseline="0" dirty="0" smtClean="0">
                          <a:solidFill>
                            <a:schemeClr val="dk1"/>
                          </a:solidFill>
                          <a:effectLst/>
                          <a:latin typeface="Times New Roman" pitchFamily="18" charset="0"/>
                          <a:ea typeface="+mn-ea"/>
                          <a:cs typeface="Times New Roman" pitchFamily="18" charset="0"/>
                        </a:rPr>
                        <a:t> </a:t>
                      </a:r>
                      <a:r>
                        <a:rPr kumimoji="0" lang="en-US" altLang="zh-TW" sz="2400" b="0" kern="1200" baseline="0" dirty="0" err="1" smtClean="0">
                          <a:solidFill>
                            <a:schemeClr val="dk1"/>
                          </a:solidFill>
                          <a:effectLst/>
                          <a:latin typeface="Times New Roman" pitchFamily="18" charset="0"/>
                          <a:ea typeface="+mn-ea"/>
                          <a:cs typeface="Times New Roman" pitchFamily="18" charset="0"/>
                        </a:rPr>
                        <a:t>rindicates</a:t>
                      </a:r>
                      <a:r>
                        <a:rPr kumimoji="0" lang="en-US" altLang="zh-TW" sz="2400" b="0" kern="1200" baseline="0" dirty="0" smtClean="0">
                          <a:solidFill>
                            <a:schemeClr val="dk1"/>
                          </a:solidFill>
                          <a:effectLst/>
                          <a:latin typeface="Times New Roman" pitchFamily="18" charset="0"/>
                          <a:ea typeface="+mn-ea"/>
                          <a:cs typeface="Times New Roman" pitchFamily="18" charset="0"/>
                        </a:rPr>
                        <a:t> </a:t>
                      </a:r>
                      <a:r>
                        <a:rPr kumimoji="0" lang="en-US" altLang="zh-TW" sz="2400" b="0" kern="1200" baseline="0" dirty="0" smtClean="0">
                          <a:solidFill>
                            <a:srgbClr val="FF0000"/>
                          </a:solidFill>
                          <a:effectLst/>
                          <a:latin typeface="Times New Roman" pitchFamily="18" charset="0"/>
                          <a:ea typeface="+mn-ea"/>
                          <a:cs typeface="Times New Roman" pitchFamily="18" charset="0"/>
                        </a:rPr>
                        <a:t>yellow</a:t>
                      </a:r>
                      <a:r>
                        <a:rPr kumimoji="0" lang="en-US" altLang="zh-TW" sz="2400" b="0" kern="1200" baseline="0" dirty="0" smtClean="0">
                          <a:solidFill>
                            <a:schemeClr val="dk1"/>
                          </a:solidFill>
                          <a:effectLst/>
                          <a:latin typeface="Times New Roman" pitchFamily="18" charset="0"/>
                          <a:ea typeface="+mn-ea"/>
                          <a:cs typeface="Times New Roman" pitchFamily="18" charset="0"/>
                        </a:rPr>
                        <a:t> and a negative number</a:t>
                      </a:r>
                      <a:r>
                        <a:rPr kumimoji="0" lang="zh-TW" altLang="en-US" sz="2400" b="0" kern="1200" baseline="0" dirty="0" smtClean="0">
                          <a:solidFill>
                            <a:schemeClr val="dk1"/>
                          </a:solidFill>
                          <a:effectLst/>
                          <a:latin typeface="Times New Roman" pitchFamily="18" charset="0"/>
                          <a:ea typeface="+mn-ea"/>
                          <a:cs typeface="Times New Roman" pitchFamily="18" charset="0"/>
                        </a:rPr>
                        <a:t> </a:t>
                      </a:r>
                      <a:r>
                        <a:rPr kumimoji="0" lang="en-US" altLang="zh-TW" sz="2400" b="0" kern="1200" baseline="0" dirty="0" smtClean="0">
                          <a:solidFill>
                            <a:schemeClr val="dk1"/>
                          </a:solidFill>
                          <a:effectLst/>
                          <a:latin typeface="Times New Roman" pitchFamily="18" charset="0"/>
                          <a:ea typeface="+mn-ea"/>
                          <a:cs typeface="Times New Roman" pitchFamily="18" charset="0"/>
                        </a:rPr>
                        <a:t>indicates </a:t>
                      </a:r>
                      <a:r>
                        <a:rPr kumimoji="0" lang="en-US" altLang="zh-TW" sz="2400" b="0" kern="1200" baseline="0" dirty="0" smtClean="0">
                          <a:solidFill>
                            <a:srgbClr val="00B050"/>
                          </a:solidFill>
                          <a:effectLst/>
                          <a:latin typeface="Times New Roman" pitchFamily="18" charset="0"/>
                          <a:ea typeface="+mn-ea"/>
                          <a:cs typeface="Times New Roman" pitchFamily="18" charset="0"/>
                        </a:rPr>
                        <a:t>blue</a:t>
                      </a:r>
                      <a:r>
                        <a:rPr kumimoji="0" lang="en-US" altLang="zh-TW" sz="2400" b="0" kern="1200" baseline="0" dirty="0" smtClean="0">
                          <a:solidFill>
                            <a:schemeClr val="dk1"/>
                          </a:solidFill>
                          <a:effectLst/>
                          <a:latin typeface="Times New Roman" pitchFamily="18" charset="0"/>
                          <a:ea typeface="+mn-ea"/>
                          <a:cs typeface="Times New Roman" pitchFamily="18" charset="0"/>
                        </a:rPr>
                        <a:t>.</a:t>
                      </a:r>
                    </a:p>
                  </a:txBody>
                  <a:tcPr/>
                </a:tc>
              </a:tr>
            </a:tbl>
          </a:graphicData>
        </a:graphic>
      </p:graphicFrame>
    </p:spTree>
    <p:extLst>
      <p:ext uri="{BB962C8B-B14F-4D97-AF65-F5344CB8AC3E}">
        <p14:creationId xmlns:p14="http://schemas.microsoft.com/office/powerpoint/2010/main" val="39321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47</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483910368"/>
              </p:ext>
            </p:extLst>
          </p:nvPr>
        </p:nvGraphicFramePr>
        <p:xfrm>
          <a:off x="611560" y="548680"/>
          <a:ext cx="7776864" cy="2586295"/>
        </p:xfrm>
        <a:graphic>
          <a:graphicData uri="http://schemas.openxmlformats.org/drawingml/2006/table">
            <a:tbl>
              <a:tblPr firstRow="1" bandRow="1">
                <a:tableStyleId>{5C22544A-7EE6-4342-B048-85BDC9FD1C3A}</a:tableStyleId>
              </a:tblPr>
              <a:tblGrid>
                <a:gridCol w="7776864"/>
              </a:tblGrid>
              <a:tr h="452145">
                <a:tc>
                  <a:txBody>
                    <a:bodyPr/>
                    <a:lstStyle/>
                    <a:p>
                      <a:pPr marL="0" algn="ctr" rtl="0" eaLnBrk="1" latinLnBrk="0" hangingPunct="1"/>
                      <a:r>
                        <a:rPr kumimoji="0" lang="en-US" altLang="zh-TW" sz="2800" b="1" kern="1200" dirty="0" smtClean="0">
                          <a:solidFill>
                            <a:schemeClr val="tx1"/>
                          </a:solidFill>
                          <a:latin typeface="Times New Roman" panose="02020603050405020304" pitchFamily="18" charset="0"/>
                          <a:ea typeface="+mn-ea"/>
                          <a:cs typeface="Times New Roman" panose="02020603050405020304" pitchFamily="18" charset="0"/>
                        </a:rPr>
                        <a:t>Total phenolic contents</a:t>
                      </a:r>
                      <a:endParaRPr kumimoji="0" lang="zh-TW" altLang="zh-TW" sz="2800" b="1" kern="1200" dirty="0">
                        <a:solidFill>
                          <a:schemeClr val="tx1"/>
                        </a:solidFill>
                        <a:latin typeface="Times New Roman" panose="02020603050405020304" pitchFamily="18" charset="0"/>
                        <a:ea typeface="+mn-ea"/>
                        <a:cs typeface="Times New Roman" panose="02020603050405020304" pitchFamily="18" charset="0"/>
                      </a:endParaRPr>
                    </a:p>
                  </a:txBody>
                  <a:tcPr/>
                </a:tc>
              </a:tr>
              <a:tr h="2068135">
                <a:tc>
                  <a:txBody>
                    <a:bodyPr/>
                    <a:lstStyle/>
                    <a:p>
                      <a:pPr algn="just"/>
                      <a:r>
                        <a:rPr kumimoji="0" lang="en-US" altLang="zh-TW" sz="2400" kern="1200" dirty="0" smtClean="0">
                          <a:solidFill>
                            <a:schemeClr val="dk1"/>
                          </a:solidFill>
                          <a:effectLst/>
                          <a:latin typeface="Times New Roman" pitchFamily="18" charset="0"/>
                          <a:ea typeface="+mn-ea"/>
                          <a:cs typeface="Times New Roman" pitchFamily="18" charset="0"/>
                        </a:rPr>
                        <a:t>    The amount of total phenolic compounds was measured using the method. Sample solution was added to 2% Na</a:t>
                      </a:r>
                      <a:r>
                        <a:rPr kumimoji="0" lang="en-US" altLang="zh-TW" sz="2400" kern="1200" baseline="-25000" dirty="0" smtClean="0">
                          <a:solidFill>
                            <a:schemeClr val="dk1"/>
                          </a:solidFill>
                          <a:effectLst/>
                          <a:latin typeface="Times New Roman" pitchFamily="18" charset="0"/>
                          <a:ea typeface="+mn-ea"/>
                          <a:cs typeface="Times New Roman" pitchFamily="18" charset="0"/>
                        </a:rPr>
                        <a:t>2</a:t>
                      </a:r>
                      <a:r>
                        <a:rPr kumimoji="0" lang="en-US" altLang="zh-TW" sz="2400" kern="1200" dirty="0" smtClean="0">
                          <a:solidFill>
                            <a:schemeClr val="dk1"/>
                          </a:solidFill>
                          <a:effectLst/>
                          <a:latin typeface="Times New Roman" pitchFamily="18" charset="0"/>
                          <a:ea typeface="+mn-ea"/>
                          <a:cs typeface="Times New Roman" pitchFamily="18" charset="0"/>
                        </a:rPr>
                        <a:t>CO</a:t>
                      </a:r>
                      <a:r>
                        <a:rPr kumimoji="0" lang="en-US" altLang="zh-TW" sz="2400" kern="1200" baseline="-25000" dirty="0" smtClean="0">
                          <a:solidFill>
                            <a:schemeClr val="dk1"/>
                          </a:solidFill>
                          <a:effectLst/>
                          <a:latin typeface="Times New Roman" pitchFamily="18" charset="0"/>
                          <a:ea typeface="+mn-ea"/>
                          <a:cs typeface="Times New Roman" pitchFamily="18" charset="0"/>
                        </a:rPr>
                        <a:t>3</a:t>
                      </a:r>
                      <a:r>
                        <a:rPr kumimoji="0" lang="en-US" altLang="zh-TW" sz="2400" kern="1200" dirty="0" smtClean="0">
                          <a:solidFill>
                            <a:schemeClr val="dk1"/>
                          </a:solidFill>
                          <a:effectLst/>
                          <a:latin typeface="Times New Roman" pitchFamily="18" charset="0"/>
                          <a:ea typeface="+mn-ea"/>
                          <a:cs typeface="Times New Roman" pitchFamily="18" charset="0"/>
                        </a:rPr>
                        <a:t> and </a:t>
                      </a:r>
                      <a:r>
                        <a:rPr kumimoji="0" lang="en-US" altLang="zh-TW" sz="2400" kern="1200" dirty="0" err="1" smtClean="0">
                          <a:solidFill>
                            <a:srgbClr val="FF0000"/>
                          </a:solidFill>
                          <a:effectLst/>
                          <a:latin typeface="Times New Roman" pitchFamily="18" charset="0"/>
                          <a:ea typeface="+mn-ea"/>
                          <a:cs typeface="Times New Roman" pitchFamily="18" charset="0"/>
                        </a:rPr>
                        <a:t>Folin-ciocalteu</a:t>
                      </a:r>
                      <a:r>
                        <a:rPr kumimoji="0" lang="en-US" altLang="zh-TW" sz="2400" kern="1200" dirty="0" smtClean="0">
                          <a:solidFill>
                            <a:schemeClr val="dk1"/>
                          </a:solidFill>
                          <a:effectLst/>
                          <a:latin typeface="Times New Roman" pitchFamily="18" charset="0"/>
                          <a:ea typeface="+mn-ea"/>
                          <a:cs typeface="Times New Roman" pitchFamily="18" charset="0"/>
                        </a:rPr>
                        <a:t> reagent was added.</a:t>
                      </a:r>
                      <a:r>
                        <a:rPr kumimoji="0" lang="en-US" altLang="zh-TW" sz="2400" kern="1200" baseline="0" dirty="0" smtClean="0">
                          <a:solidFill>
                            <a:schemeClr val="dk1"/>
                          </a:solidFill>
                          <a:effectLst/>
                          <a:latin typeface="Times New Roman" pitchFamily="18" charset="0"/>
                          <a:ea typeface="+mn-ea"/>
                          <a:cs typeface="Times New Roman" pitchFamily="18" charset="0"/>
                        </a:rPr>
                        <a:t> </a:t>
                      </a:r>
                      <a:r>
                        <a:rPr kumimoji="0" lang="en-US" altLang="zh-TW" sz="2400" kern="1200" dirty="0" smtClean="0">
                          <a:solidFill>
                            <a:schemeClr val="dk1"/>
                          </a:solidFill>
                          <a:effectLst/>
                          <a:latin typeface="Times New Roman" pitchFamily="18" charset="0"/>
                          <a:ea typeface="+mn-ea"/>
                          <a:cs typeface="Times New Roman" pitchFamily="18" charset="0"/>
                        </a:rPr>
                        <a:t>Absorbance was measured at 760nm. And the results were expressed as </a:t>
                      </a:r>
                      <a:r>
                        <a:rPr kumimoji="0" lang="en-US" altLang="zh-TW" sz="2400" kern="1200" dirty="0" err="1" smtClean="0">
                          <a:solidFill>
                            <a:srgbClr val="FF0000"/>
                          </a:solidFill>
                          <a:effectLst/>
                          <a:latin typeface="Times New Roman" pitchFamily="18" charset="0"/>
                          <a:ea typeface="+mn-ea"/>
                          <a:cs typeface="Times New Roman" pitchFamily="18" charset="0"/>
                        </a:rPr>
                        <a:t>gallic</a:t>
                      </a:r>
                      <a:r>
                        <a:rPr kumimoji="0" lang="en-US" altLang="zh-TW" sz="2400" kern="1200" dirty="0" smtClean="0">
                          <a:solidFill>
                            <a:srgbClr val="FF0000"/>
                          </a:solidFill>
                          <a:effectLst/>
                          <a:latin typeface="Times New Roman" pitchFamily="18" charset="0"/>
                          <a:ea typeface="+mn-ea"/>
                          <a:cs typeface="Times New Roman" pitchFamily="18" charset="0"/>
                        </a:rPr>
                        <a:t> acid</a:t>
                      </a:r>
                      <a:r>
                        <a:rPr kumimoji="0" lang="en-US" altLang="zh-TW" sz="2400" kern="1200" dirty="0" smtClean="0">
                          <a:solidFill>
                            <a:schemeClr val="dk1"/>
                          </a:solidFill>
                          <a:effectLst/>
                          <a:latin typeface="Times New Roman" pitchFamily="18" charset="0"/>
                          <a:ea typeface="+mn-ea"/>
                          <a:cs typeface="Times New Roman" pitchFamily="18" charset="0"/>
                        </a:rPr>
                        <a:t>.                                                             </a:t>
                      </a:r>
                      <a:r>
                        <a:rPr kumimoji="0" lang="en-US" altLang="zh-TW" sz="1800" kern="1200" dirty="0" smtClean="0">
                          <a:solidFill>
                            <a:schemeClr val="dk1"/>
                          </a:solidFill>
                          <a:effectLst/>
                          <a:latin typeface="Times New Roman" pitchFamily="18" charset="0"/>
                          <a:ea typeface="+mn-ea"/>
                          <a:cs typeface="Times New Roman" pitchFamily="18" charset="0"/>
                        </a:rPr>
                        <a:t>(</a:t>
                      </a:r>
                      <a:r>
                        <a:rPr kumimoji="0" lang="en-US" altLang="zh-TW" sz="1800" kern="1200" dirty="0" err="1" smtClean="0">
                          <a:solidFill>
                            <a:schemeClr val="dk1"/>
                          </a:solidFill>
                          <a:effectLst/>
                          <a:latin typeface="Times New Roman" pitchFamily="18" charset="0"/>
                          <a:ea typeface="+mn-ea"/>
                          <a:cs typeface="Times New Roman" pitchFamily="18" charset="0"/>
                        </a:rPr>
                        <a:t>Tahvanainen</a:t>
                      </a:r>
                      <a:r>
                        <a:rPr kumimoji="0" lang="en-US" altLang="zh-TW" sz="1800" kern="1200" dirty="0" smtClean="0">
                          <a:solidFill>
                            <a:schemeClr val="dk1"/>
                          </a:solidFill>
                          <a:effectLst/>
                          <a:latin typeface="Times New Roman" pitchFamily="18" charset="0"/>
                          <a:ea typeface="+mn-ea"/>
                          <a:cs typeface="Times New Roman" pitchFamily="18" charset="0"/>
                        </a:rPr>
                        <a:t> </a:t>
                      </a:r>
                      <a:r>
                        <a:rPr kumimoji="0" lang="en-US" altLang="zh-TW" sz="1800" i="1" kern="1200" dirty="0" smtClean="0">
                          <a:solidFill>
                            <a:schemeClr val="dk1"/>
                          </a:solidFill>
                          <a:effectLst/>
                          <a:latin typeface="Times New Roman" pitchFamily="18" charset="0"/>
                          <a:ea typeface="+mn-ea"/>
                          <a:cs typeface="Times New Roman" pitchFamily="18" charset="0"/>
                        </a:rPr>
                        <a:t>et al.</a:t>
                      </a:r>
                      <a:r>
                        <a:rPr kumimoji="0" lang="en-US" altLang="zh-TW" sz="1800" kern="1200" dirty="0" smtClean="0">
                          <a:solidFill>
                            <a:schemeClr val="dk1"/>
                          </a:solidFill>
                          <a:effectLst/>
                          <a:latin typeface="Times New Roman" pitchFamily="18" charset="0"/>
                          <a:ea typeface="+mn-ea"/>
                          <a:cs typeface="Times New Roman" pitchFamily="18" charset="0"/>
                        </a:rPr>
                        <a:t>,2000)</a:t>
                      </a:r>
                      <a:endParaRPr lang="zh-TW" altLang="en-US" sz="18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482829955"/>
              </p:ext>
            </p:extLst>
          </p:nvPr>
        </p:nvGraphicFramePr>
        <p:xfrm>
          <a:off x="611560" y="3429000"/>
          <a:ext cx="7776864" cy="2197714"/>
        </p:xfrm>
        <a:graphic>
          <a:graphicData uri="http://schemas.openxmlformats.org/drawingml/2006/table">
            <a:tbl>
              <a:tblPr firstRow="1" bandRow="1">
                <a:tableStyleId>{5C22544A-7EE6-4342-B048-85BDC9FD1C3A}</a:tableStyleId>
              </a:tblPr>
              <a:tblGrid>
                <a:gridCol w="7776864"/>
              </a:tblGrid>
              <a:tr h="480685">
                <a:tc>
                  <a:txBody>
                    <a:bodyPr/>
                    <a:lstStyle/>
                    <a:p>
                      <a:pPr marL="0" algn="ctr" rtl="0" eaLnBrk="1" latinLnBrk="0" hangingPunct="1"/>
                      <a:r>
                        <a:rPr kumimoji="0" lang="en-US" altLang="zh-TW" sz="2800" b="1" kern="1200" dirty="0" smtClean="0">
                          <a:solidFill>
                            <a:schemeClr val="tx1"/>
                          </a:solidFill>
                          <a:latin typeface="Times New Roman" panose="02020603050405020304" pitchFamily="18" charset="0"/>
                          <a:ea typeface="+mn-ea"/>
                          <a:cs typeface="Times New Roman" panose="02020603050405020304" pitchFamily="18" charset="0"/>
                        </a:rPr>
                        <a:t>Total flavonoid contents</a:t>
                      </a:r>
                      <a:endParaRPr kumimoji="0" lang="zh-TW" altLang="zh-TW" sz="2800" b="1" kern="1200" dirty="0">
                        <a:solidFill>
                          <a:schemeClr val="tx1"/>
                        </a:solidFill>
                        <a:latin typeface="Times New Roman" panose="02020603050405020304" pitchFamily="18" charset="0"/>
                        <a:ea typeface="+mn-ea"/>
                        <a:cs typeface="Times New Roman" panose="02020603050405020304" pitchFamily="18" charset="0"/>
                      </a:endParaRPr>
                    </a:p>
                  </a:txBody>
                  <a:tcPr/>
                </a:tc>
              </a:tr>
              <a:tr h="1679554">
                <a:tc>
                  <a:txBody>
                    <a:bodyPr/>
                    <a:lstStyle/>
                    <a:p>
                      <a:pPr algn="just"/>
                      <a:r>
                        <a:rPr kumimoji="0" lang="en-US" altLang="zh-TW" sz="2400" kern="1200" dirty="0" smtClean="0">
                          <a:solidFill>
                            <a:schemeClr val="dk1"/>
                          </a:solidFill>
                          <a:effectLst/>
                          <a:latin typeface="Times New Roman" pitchFamily="18" charset="0"/>
                          <a:ea typeface="+mn-ea"/>
                          <a:cs typeface="Times New Roman" pitchFamily="18" charset="0"/>
                        </a:rPr>
                        <a:t>   Sample solution, mixed with  then 5% NaNO</a:t>
                      </a:r>
                      <a:r>
                        <a:rPr kumimoji="0" lang="en-US" altLang="zh-TW" sz="2400" kern="1200" baseline="-25000" dirty="0" smtClean="0">
                          <a:solidFill>
                            <a:schemeClr val="dk1"/>
                          </a:solidFill>
                          <a:effectLst/>
                          <a:latin typeface="Times New Roman" pitchFamily="18" charset="0"/>
                          <a:ea typeface="+mn-ea"/>
                          <a:cs typeface="Times New Roman" pitchFamily="18" charset="0"/>
                        </a:rPr>
                        <a:t>2</a:t>
                      </a:r>
                      <a:r>
                        <a:rPr kumimoji="0" lang="en-US" altLang="zh-TW" sz="2400" kern="1200" dirty="0" smtClean="0">
                          <a:solidFill>
                            <a:schemeClr val="dk1"/>
                          </a:solidFill>
                          <a:effectLst/>
                          <a:latin typeface="Times New Roman" pitchFamily="18" charset="0"/>
                          <a:ea typeface="+mn-ea"/>
                          <a:cs typeface="Times New Roman" pitchFamily="18" charset="0"/>
                        </a:rPr>
                        <a:t> solution</a:t>
                      </a:r>
                      <a:r>
                        <a:rPr kumimoji="0" lang="en-US" altLang="zh-TW" sz="2400" kern="1200" baseline="0" dirty="0" smtClean="0">
                          <a:solidFill>
                            <a:schemeClr val="dk1"/>
                          </a:solidFill>
                          <a:effectLst/>
                          <a:latin typeface="Times New Roman" pitchFamily="18" charset="0"/>
                          <a:ea typeface="+mn-ea"/>
                          <a:cs typeface="Times New Roman" pitchFamily="18" charset="0"/>
                        </a:rPr>
                        <a:t> and </a:t>
                      </a:r>
                      <a:r>
                        <a:rPr kumimoji="0" lang="en-US" altLang="zh-TW" sz="2400" kern="1200" dirty="0" smtClean="0">
                          <a:solidFill>
                            <a:schemeClr val="dk1"/>
                          </a:solidFill>
                          <a:effectLst/>
                          <a:latin typeface="Times New Roman" pitchFamily="18" charset="0"/>
                          <a:ea typeface="+mn-ea"/>
                          <a:cs typeface="Times New Roman" pitchFamily="18" charset="0"/>
                        </a:rPr>
                        <a:t>AlCl</a:t>
                      </a:r>
                      <a:r>
                        <a:rPr kumimoji="0" lang="en-US" altLang="zh-TW" sz="2400" kern="1200" baseline="-25000" dirty="0" smtClean="0">
                          <a:solidFill>
                            <a:schemeClr val="dk1"/>
                          </a:solidFill>
                          <a:effectLst/>
                          <a:latin typeface="Times New Roman" pitchFamily="18" charset="0"/>
                          <a:ea typeface="+mn-ea"/>
                          <a:cs typeface="Times New Roman" pitchFamily="18" charset="0"/>
                        </a:rPr>
                        <a:t>3</a:t>
                      </a:r>
                      <a:r>
                        <a:rPr kumimoji="0" lang="en-US" altLang="zh-TW" sz="2400" kern="1200" dirty="0" smtClean="0">
                          <a:solidFill>
                            <a:schemeClr val="dk1"/>
                          </a:solidFill>
                          <a:effectLst/>
                          <a:latin typeface="Times New Roman" pitchFamily="18" charset="0"/>
                          <a:ea typeface="+mn-ea"/>
                          <a:cs typeface="Times New Roman" pitchFamily="18" charset="0"/>
                        </a:rPr>
                        <a:t> solution was added. Then, 1 </a:t>
                      </a:r>
                      <a:r>
                        <a:rPr kumimoji="0" lang="en-US" altLang="zh-TW" sz="2400" kern="1200" dirty="0" err="1" smtClean="0">
                          <a:solidFill>
                            <a:schemeClr val="dk1"/>
                          </a:solidFill>
                          <a:effectLst/>
                          <a:latin typeface="Times New Roman" pitchFamily="18" charset="0"/>
                          <a:ea typeface="+mn-ea"/>
                          <a:cs typeface="Times New Roman" pitchFamily="18" charset="0"/>
                        </a:rPr>
                        <a:t>mol</a:t>
                      </a:r>
                      <a:r>
                        <a:rPr kumimoji="0" lang="en-US" altLang="zh-TW" sz="2400" kern="1200" dirty="0" smtClean="0">
                          <a:solidFill>
                            <a:schemeClr val="dk1"/>
                          </a:solidFill>
                          <a:effectLst/>
                          <a:latin typeface="Times New Roman" pitchFamily="18" charset="0"/>
                          <a:ea typeface="+mn-ea"/>
                          <a:cs typeface="Times New Roman" pitchFamily="18" charset="0"/>
                        </a:rPr>
                        <a:t>/L </a:t>
                      </a:r>
                      <a:r>
                        <a:rPr kumimoji="0" lang="en-US" altLang="zh-TW" sz="2400" kern="1200" dirty="0" err="1" smtClean="0">
                          <a:solidFill>
                            <a:schemeClr val="dk1"/>
                          </a:solidFill>
                          <a:effectLst/>
                          <a:latin typeface="Times New Roman" pitchFamily="18" charset="0"/>
                          <a:ea typeface="+mn-ea"/>
                          <a:cs typeface="Times New Roman" pitchFamily="18" charset="0"/>
                        </a:rPr>
                        <a:t>NaOH</a:t>
                      </a:r>
                      <a:r>
                        <a:rPr kumimoji="0" lang="en-US" altLang="zh-TW" sz="2400" kern="1200" dirty="0" smtClean="0">
                          <a:solidFill>
                            <a:schemeClr val="dk1"/>
                          </a:solidFill>
                          <a:effectLst/>
                          <a:latin typeface="Times New Roman" pitchFamily="18" charset="0"/>
                          <a:ea typeface="+mn-ea"/>
                          <a:cs typeface="Times New Roman" pitchFamily="18" charset="0"/>
                        </a:rPr>
                        <a:t> were added, absorbance was measured at 510 nm. The total flavonoid content was expressed as </a:t>
                      </a:r>
                      <a:r>
                        <a:rPr kumimoji="0" lang="en-US" altLang="zh-TW" sz="2400" kern="1200" dirty="0" err="1" smtClean="0">
                          <a:solidFill>
                            <a:srgbClr val="FF0000"/>
                          </a:solidFill>
                          <a:effectLst/>
                          <a:latin typeface="Times New Roman" pitchFamily="18" charset="0"/>
                          <a:ea typeface="+mn-ea"/>
                          <a:cs typeface="Times New Roman" pitchFamily="18" charset="0"/>
                        </a:rPr>
                        <a:t>quercetin</a:t>
                      </a:r>
                      <a:r>
                        <a:rPr kumimoji="0" lang="en-US" altLang="zh-TW" sz="2400" kern="1200" dirty="0" smtClean="0">
                          <a:solidFill>
                            <a:schemeClr val="dk1"/>
                          </a:solidFill>
                          <a:effectLst/>
                          <a:latin typeface="Times New Roman" pitchFamily="18" charset="0"/>
                          <a:ea typeface="+mn-ea"/>
                          <a:cs typeface="Times New Roman" pitchFamily="18" charset="0"/>
                        </a:rPr>
                        <a:t>.                    </a:t>
                      </a:r>
                      <a:r>
                        <a:rPr kumimoji="0" lang="en-US" altLang="zh-TW" sz="1800" kern="1200" dirty="0" smtClean="0">
                          <a:solidFill>
                            <a:schemeClr val="dk1"/>
                          </a:solidFill>
                          <a:effectLst/>
                          <a:latin typeface="Times New Roman" pitchFamily="18" charset="0"/>
                          <a:ea typeface="+mn-ea"/>
                          <a:cs typeface="Times New Roman" pitchFamily="18" charset="0"/>
                        </a:rPr>
                        <a:t>(</a:t>
                      </a:r>
                      <a:r>
                        <a:rPr kumimoji="0" lang="en-US" altLang="zh-TW" sz="1800" kern="1200" dirty="0" err="1" smtClean="0">
                          <a:solidFill>
                            <a:schemeClr val="dk1"/>
                          </a:solidFill>
                          <a:effectLst/>
                          <a:latin typeface="Times New Roman" pitchFamily="18" charset="0"/>
                          <a:ea typeface="+mn-ea"/>
                          <a:cs typeface="Times New Roman" pitchFamily="18" charset="0"/>
                        </a:rPr>
                        <a:t>Shen</a:t>
                      </a:r>
                      <a:r>
                        <a:rPr kumimoji="0" lang="en-US" altLang="zh-TW" sz="1800" kern="1200" dirty="0" smtClean="0">
                          <a:solidFill>
                            <a:schemeClr val="dk1"/>
                          </a:solidFill>
                          <a:effectLst/>
                          <a:latin typeface="Times New Roman" pitchFamily="18" charset="0"/>
                          <a:ea typeface="+mn-ea"/>
                          <a:cs typeface="Times New Roman" pitchFamily="18" charset="0"/>
                        </a:rPr>
                        <a:t> </a:t>
                      </a:r>
                      <a:r>
                        <a:rPr kumimoji="0" lang="en-US" altLang="zh-TW" sz="1800" i="1" kern="1200" dirty="0" smtClean="0">
                          <a:solidFill>
                            <a:schemeClr val="dk1"/>
                          </a:solidFill>
                          <a:effectLst/>
                          <a:latin typeface="Times New Roman" pitchFamily="18" charset="0"/>
                          <a:ea typeface="+mn-ea"/>
                          <a:cs typeface="Times New Roman" pitchFamily="18" charset="0"/>
                        </a:rPr>
                        <a:t>et al.</a:t>
                      </a:r>
                      <a:r>
                        <a:rPr kumimoji="0" lang="en-US" altLang="zh-TW" sz="1800" kern="1200" dirty="0" smtClean="0">
                          <a:solidFill>
                            <a:schemeClr val="dk1"/>
                          </a:solidFill>
                          <a:effectLst/>
                          <a:latin typeface="Times New Roman" pitchFamily="18" charset="0"/>
                          <a:ea typeface="+mn-ea"/>
                          <a:cs typeface="Times New Roman" pitchFamily="18" charset="0"/>
                        </a:rPr>
                        <a:t>,1999)</a:t>
                      </a:r>
                      <a:endParaRPr lang="zh-TW" altLang="en-US" sz="18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393653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48</a:t>
            </a:fld>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841976848"/>
              </p:ext>
            </p:extLst>
          </p:nvPr>
        </p:nvGraphicFramePr>
        <p:xfrm>
          <a:off x="611560" y="620688"/>
          <a:ext cx="7776864" cy="2664296"/>
        </p:xfrm>
        <a:graphic>
          <a:graphicData uri="http://schemas.openxmlformats.org/drawingml/2006/table">
            <a:tbl>
              <a:tblPr firstRow="1" bandRow="1">
                <a:tableStyleId>{5C22544A-7EE6-4342-B048-85BDC9FD1C3A}</a:tableStyleId>
              </a:tblPr>
              <a:tblGrid>
                <a:gridCol w="7776864"/>
              </a:tblGrid>
              <a:tr h="546975">
                <a:tc>
                  <a:txBody>
                    <a:bodyPr/>
                    <a:lstStyle/>
                    <a:p>
                      <a:pPr marL="0" algn="ctr" rtl="0" eaLnBrk="1" latinLnBrk="0" hangingPunct="1"/>
                      <a:r>
                        <a:rPr kumimoji="0" lang="en-US" altLang="zh-TW" sz="2800" b="1" kern="1200" dirty="0" smtClean="0">
                          <a:solidFill>
                            <a:schemeClr val="tx1"/>
                          </a:solidFill>
                          <a:latin typeface="Times New Roman" panose="02020603050405020304" pitchFamily="18" charset="0"/>
                          <a:ea typeface="+mn-ea"/>
                          <a:cs typeface="Times New Roman" panose="02020603050405020304" pitchFamily="18" charset="0"/>
                        </a:rPr>
                        <a:t>DPPH radical scavenging activity</a:t>
                      </a:r>
                      <a:endParaRPr kumimoji="0" lang="zh-TW" altLang="zh-TW" sz="2800" b="1" kern="1200" dirty="0">
                        <a:solidFill>
                          <a:schemeClr val="tx1"/>
                        </a:solidFill>
                        <a:latin typeface="Times New Roman" panose="02020603050405020304" pitchFamily="18" charset="0"/>
                        <a:ea typeface="+mn-ea"/>
                        <a:cs typeface="Times New Roman" panose="02020603050405020304" pitchFamily="18" charset="0"/>
                      </a:endParaRPr>
                    </a:p>
                  </a:txBody>
                  <a:tcPr/>
                </a:tc>
              </a:tr>
              <a:tr h="2117321">
                <a:tc>
                  <a:txBody>
                    <a:bodyPr/>
                    <a:lstStyle/>
                    <a:p>
                      <a:pPr algn="just"/>
                      <a:r>
                        <a:rPr kumimoji="0" lang="en-US" altLang="zh-TW" sz="2400" kern="1200" dirty="0" smtClean="0">
                          <a:solidFill>
                            <a:schemeClr val="dk1"/>
                          </a:solidFill>
                          <a:effectLst/>
                          <a:latin typeface="Times New Roman" pitchFamily="18" charset="0"/>
                          <a:ea typeface="+mn-ea"/>
                          <a:cs typeface="Times New Roman" pitchFamily="18" charset="0"/>
                        </a:rPr>
                        <a:t>    DPPH radical is scavenged by antioxidants through the donation of proton forming the reduced DPPH. The color changes from purple to yellow after reduction, which can be quantified by its decrease of absorbance at wavelength </a:t>
                      </a:r>
                      <a:r>
                        <a:rPr kumimoji="0" lang="en-US" altLang="zh-TW" sz="2400" kern="1200" dirty="0" smtClean="0">
                          <a:solidFill>
                            <a:srgbClr val="FF0000"/>
                          </a:solidFill>
                          <a:effectLst/>
                          <a:latin typeface="Times New Roman" pitchFamily="18" charset="0"/>
                          <a:ea typeface="+mn-ea"/>
                          <a:cs typeface="Times New Roman" pitchFamily="18" charset="0"/>
                        </a:rPr>
                        <a:t>517 nm</a:t>
                      </a:r>
                      <a:r>
                        <a:rPr kumimoji="0" lang="en-US" altLang="zh-TW" sz="1800" kern="1200" dirty="0" smtClean="0">
                          <a:solidFill>
                            <a:schemeClr val="dk1"/>
                          </a:solidFill>
                          <a:effectLst/>
                          <a:latin typeface="Times New Roman" pitchFamily="18" charset="0"/>
                          <a:ea typeface="+mn-ea"/>
                          <a:cs typeface="Times New Roman" pitchFamily="18" charset="0"/>
                        </a:rPr>
                        <a:t>.                                                                                           (</a:t>
                      </a:r>
                      <a:r>
                        <a:rPr kumimoji="0" lang="en-US" altLang="zh-TW" sz="1800" kern="1200" dirty="0" err="1" smtClean="0">
                          <a:solidFill>
                            <a:schemeClr val="dk1"/>
                          </a:solidFill>
                          <a:effectLst/>
                          <a:latin typeface="Times New Roman" pitchFamily="18" charset="0"/>
                          <a:ea typeface="+mn-ea"/>
                          <a:cs typeface="Times New Roman" pitchFamily="18" charset="0"/>
                        </a:rPr>
                        <a:t>Shimadaet</a:t>
                      </a:r>
                      <a:r>
                        <a:rPr kumimoji="0" lang="en-US" altLang="zh-TW" sz="1800" kern="1200" dirty="0" smtClean="0">
                          <a:solidFill>
                            <a:schemeClr val="dk1"/>
                          </a:solidFill>
                          <a:effectLst/>
                          <a:latin typeface="Times New Roman" pitchFamily="18" charset="0"/>
                          <a:ea typeface="+mn-ea"/>
                          <a:cs typeface="Times New Roman" pitchFamily="18" charset="0"/>
                        </a:rPr>
                        <a:t> </a:t>
                      </a:r>
                      <a:r>
                        <a:rPr kumimoji="0" lang="en-US" altLang="zh-TW" sz="1800" i="1" kern="1200" dirty="0" smtClean="0">
                          <a:solidFill>
                            <a:schemeClr val="dk1"/>
                          </a:solidFill>
                          <a:effectLst/>
                          <a:latin typeface="Times New Roman" pitchFamily="18" charset="0"/>
                          <a:ea typeface="+mn-ea"/>
                          <a:cs typeface="Times New Roman" pitchFamily="18" charset="0"/>
                        </a:rPr>
                        <a:t>al.</a:t>
                      </a:r>
                      <a:r>
                        <a:rPr kumimoji="0" lang="en-US" altLang="zh-TW" sz="1800" kern="1200" dirty="0" smtClean="0">
                          <a:solidFill>
                            <a:schemeClr val="dk1"/>
                          </a:solidFill>
                          <a:effectLst/>
                          <a:latin typeface="Times New Roman" pitchFamily="18" charset="0"/>
                          <a:ea typeface="+mn-ea"/>
                          <a:cs typeface="Times New Roman" pitchFamily="18" charset="0"/>
                        </a:rPr>
                        <a:t>,1992)</a:t>
                      </a:r>
                      <a:endParaRPr lang="zh-TW" altLang="en-US" sz="18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2056010446"/>
              </p:ext>
            </p:extLst>
          </p:nvPr>
        </p:nvGraphicFramePr>
        <p:xfrm>
          <a:off x="611560" y="3429001"/>
          <a:ext cx="7848872" cy="2469018"/>
        </p:xfrm>
        <a:graphic>
          <a:graphicData uri="http://schemas.openxmlformats.org/drawingml/2006/table">
            <a:tbl>
              <a:tblPr firstRow="1" bandRow="1">
                <a:tableStyleId>{5C22544A-7EE6-4342-B048-85BDC9FD1C3A}</a:tableStyleId>
              </a:tblPr>
              <a:tblGrid>
                <a:gridCol w="7848872"/>
              </a:tblGrid>
              <a:tr h="497413">
                <a:tc>
                  <a:txBody>
                    <a:bodyPr/>
                    <a:lstStyle/>
                    <a:p>
                      <a:pPr marL="0" algn="ctr" rtl="0" eaLnBrk="1" latinLnBrk="0" hangingPunct="1"/>
                      <a:r>
                        <a:rPr kumimoji="0" lang="en-US" altLang="zh-TW" sz="2800" b="1" kern="1200" dirty="0" smtClean="0">
                          <a:solidFill>
                            <a:schemeClr val="tx1"/>
                          </a:solidFill>
                          <a:latin typeface="Times New Roman" panose="02020603050405020304" pitchFamily="18" charset="0"/>
                          <a:ea typeface="+mn-ea"/>
                          <a:cs typeface="Times New Roman" panose="02020603050405020304" pitchFamily="18" charset="0"/>
                        </a:rPr>
                        <a:t>ABTS radical scavenging activity</a:t>
                      </a:r>
                      <a:endParaRPr kumimoji="0" lang="zh-TW" altLang="zh-TW" sz="2800" b="1" kern="1200" dirty="0">
                        <a:solidFill>
                          <a:schemeClr val="tx1"/>
                        </a:solidFill>
                        <a:latin typeface="Times New Roman" panose="02020603050405020304" pitchFamily="18" charset="0"/>
                        <a:ea typeface="+mn-ea"/>
                        <a:cs typeface="Times New Roman" panose="02020603050405020304" pitchFamily="18" charset="0"/>
                      </a:endParaRPr>
                    </a:p>
                  </a:txBody>
                  <a:tcPr/>
                </a:tc>
              </a:tr>
              <a:tr h="1950858">
                <a:tc>
                  <a:txBody>
                    <a:bodyPr/>
                    <a:lstStyle/>
                    <a:p>
                      <a:pPr algn="just"/>
                      <a:r>
                        <a:rPr kumimoji="0" lang="en-US" altLang="zh-TW" sz="2400" kern="1200" dirty="0" smtClean="0">
                          <a:solidFill>
                            <a:schemeClr val="dk1"/>
                          </a:solidFill>
                          <a:effectLst/>
                          <a:latin typeface="Times New Roman" pitchFamily="18" charset="0"/>
                          <a:ea typeface="+mn-ea"/>
                          <a:cs typeface="Times New Roman" pitchFamily="18" charset="0"/>
                        </a:rPr>
                        <a:t>    Measure the loss of color when an antioxidant is added to the blue–green ABTS+. The antioxidant reduces ABTS+ to ABTS and decolorize it. </a:t>
                      </a:r>
                      <a:r>
                        <a:rPr kumimoji="0" lang="en-US" altLang="zh-TW" sz="2400" kern="1200" dirty="0" err="1" smtClean="0">
                          <a:solidFill>
                            <a:schemeClr val="dk1"/>
                          </a:solidFill>
                          <a:effectLst/>
                          <a:latin typeface="Times New Roman" pitchFamily="18" charset="0"/>
                          <a:ea typeface="+mn-ea"/>
                          <a:cs typeface="Times New Roman" pitchFamily="18" charset="0"/>
                        </a:rPr>
                        <a:t>Trolox</a:t>
                      </a:r>
                      <a:r>
                        <a:rPr kumimoji="0" lang="en-US" altLang="zh-TW" sz="2400" kern="1200" dirty="0" smtClean="0">
                          <a:solidFill>
                            <a:schemeClr val="dk1"/>
                          </a:solidFill>
                          <a:effectLst/>
                          <a:latin typeface="Times New Roman" pitchFamily="18" charset="0"/>
                          <a:ea typeface="+mn-ea"/>
                          <a:cs typeface="Times New Roman" pitchFamily="18" charset="0"/>
                        </a:rPr>
                        <a:t>, a water-soluble </a:t>
                      </a:r>
                      <a:r>
                        <a:rPr kumimoji="0" lang="en-US" altLang="zh-TW" sz="2400" kern="1200" dirty="0" err="1" smtClean="0">
                          <a:solidFill>
                            <a:schemeClr val="dk1"/>
                          </a:solidFill>
                          <a:effectLst/>
                          <a:latin typeface="Times New Roman" pitchFamily="18" charset="0"/>
                          <a:ea typeface="+mn-ea"/>
                          <a:cs typeface="Times New Roman" pitchFamily="18" charset="0"/>
                        </a:rPr>
                        <a:t>subtance</a:t>
                      </a:r>
                      <a:r>
                        <a:rPr kumimoji="0" lang="en-US" altLang="zh-TW" sz="2400" kern="1200" dirty="0" smtClean="0">
                          <a:solidFill>
                            <a:schemeClr val="dk1"/>
                          </a:solidFill>
                          <a:effectLst/>
                          <a:latin typeface="Times New Roman" pitchFamily="18" charset="0"/>
                          <a:ea typeface="+mn-ea"/>
                          <a:cs typeface="Times New Roman" pitchFamily="18" charset="0"/>
                        </a:rPr>
                        <a:t> of vitamin E, can be used as an antioxidant standard. Absorbance was measured at </a:t>
                      </a:r>
                      <a:r>
                        <a:rPr kumimoji="0" lang="en-US" altLang="zh-TW" sz="2400" kern="1200" dirty="0" smtClean="0">
                          <a:solidFill>
                            <a:srgbClr val="FF0000"/>
                          </a:solidFill>
                          <a:effectLst/>
                          <a:latin typeface="Times New Roman" pitchFamily="18" charset="0"/>
                          <a:ea typeface="+mn-ea"/>
                          <a:cs typeface="Times New Roman" pitchFamily="18" charset="0"/>
                        </a:rPr>
                        <a:t>734 nm</a:t>
                      </a:r>
                      <a:r>
                        <a:rPr kumimoji="0" lang="en-US" altLang="zh-TW" sz="2400" kern="1200" dirty="0" smtClean="0">
                          <a:solidFill>
                            <a:schemeClr val="dk1"/>
                          </a:solidFill>
                          <a:effectLst/>
                          <a:latin typeface="Times New Roman" pitchFamily="18" charset="0"/>
                          <a:ea typeface="+mn-ea"/>
                          <a:cs typeface="Times New Roman" pitchFamily="18" charset="0"/>
                        </a:rPr>
                        <a:t>.                                 </a:t>
                      </a:r>
                      <a:r>
                        <a:rPr kumimoji="0" lang="en-US" altLang="zh-TW" sz="1800" kern="1200" dirty="0" smtClean="0">
                          <a:solidFill>
                            <a:schemeClr val="dk1"/>
                          </a:solidFill>
                          <a:effectLst/>
                          <a:latin typeface="Times New Roman" pitchFamily="18" charset="0"/>
                          <a:ea typeface="+mn-ea"/>
                          <a:cs typeface="Times New Roman" pitchFamily="18" charset="0"/>
                        </a:rPr>
                        <a:t>(</a:t>
                      </a:r>
                      <a:r>
                        <a:rPr kumimoji="0" lang="en-US" altLang="zh-TW" sz="1800" kern="1200" dirty="0" err="1" smtClean="0">
                          <a:solidFill>
                            <a:schemeClr val="dk1"/>
                          </a:solidFill>
                          <a:effectLst/>
                          <a:latin typeface="Times New Roman" pitchFamily="18" charset="0"/>
                          <a:ea typeface="+mn-ea"/>
                          <a:cs typeface="Times New Roman" pitchFamily="18" charset="0"/>
                        </a:rPr>
                        <a:t>Luypaert</a:t>
                      </a:r>
                      <a:r>
                        <a:rPr kumimoji="0" lang="zh-TW" altLang="en-US" sz="1800" kern="1200" dirty="0" smtClean="0">
                          <a:solidFill>
                            <a:schemeClr val="dk1"/>
                          </a:solidFill>
                          <a:effectLst/>
                          <a:latin typeface="Times New Roman" pitchFamily="18" charset="0"/>
                          <a:ea typeface="+mn-ea"/>
                          <a:cs typeface="Times New Roman" pitchFamily="18" charset="0"/>
                        </a:rPr>
                        <a:t> </a:t>
                      </a:r>
                      <a:r>
                        <a:rPr kumimoji="0" lang="en-US" altLang="zh-TW" sz="1800" i="1" kern="1200" dirty="0" smtClean="0">
                          <a:solidFill>
                            <a:schemeClr val="dk1"/>
                          </a:solidFill>
                          <a:effectLst/>
                          <a:latin typeface="Times New Roman" pitchFamily="18" charset="0"/>
                          <a:ea typeface="+mn-ea"/>
                          <a:cs typeface="Times New Roman" pitchFamily="18" charset="0"/>
                        </a:rPr>
                        <a:t>et al</a:t>
                      </a:r>
                      <a:r>
                        <a:rPr kumimoji="0" lang="en-US" altLang="zh-TW" sz="1800" kern="1200" dirty="0" smtClean="0">
                          <a:solidFill>
                            <a:schemeClr val="dk1"/>
                          </a:solidFill>
                          <a:effectLst/>
                          <a:latin typeface="Times New Roman" pitchFamily="18" charset="0"/>
                          <a:ea typeface="+mn-ea"/>
                          <a:cs typeface="Times New Roman" pitchFamily="18" charset="0"/>
                        </a:rPr>
                        <a:t>.,2004)</a:t>
                      </a:r>
                      <a:endParaRPr lang="zh-TW" altLang="en-US" sz="18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319582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49</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1558257214"/>
              </p:ext>
            </p:extLst>
          </p:nvPr>
        </p:nvGraphicFramePr>
        <p:xfrm>
          <a:off x="539552" y="476672"/>
          <a:ext cx="7776864" cy="2987040"/>
        </p:xfrm>
        <a:graphic>
          <a:graphicData uri="http://schemas.openxmlformats.org/drawingml/2006/table">
            <a:tbl>
              <a:tblPr firstRow="1" bandRow="1">
                <a:tableStyleId>{5C22544A-7EE6-4342-B048-85BDC9FD1C3A}</a:tableStyleId>
              </a:tblPr>
              <a:tblGrid>
                <a:gridCol w="7776864"/>
              </a:tblGrid>
              <a:tr h="474665">
                <a:tc>
                  <a:txBody>
                    <a:bodyPr/>
                    <a:lstStyle/>
                    <a:p>
                      <a:pPr marL="0" algn="ctr" rtl="0" eaLnBrk="1" latinLnBrk="0" hangingPunct="1"/>
                      <a:r>
                        <a:rPr kumimoji="0" lang="en-US" altLang="zh-TW" sz="2800" b="1" kern="1200" dirty="0" smtClean="0">
                          <a:solidFill>
                            <a:schemeClr val="tx1"/>
                          </a:solidFill>
                          <a:latin typeface="Times New Roman" panose="02020603050405020304" pitchFamily="18" charset="0"/>
                          <a:ea typeface="+mn-ea"/>
                          <a:cs typeface="Times New Roman" panose="02020603050405020304" pitchFamily="18" charset="0"/>
                        </a:rPr>
                        <a:t>Reducing power</a:t>
                      </a:r>
                      <a:endParaRPr kumimoji="0" lang="zh-TW" altLang="zh-TW" sz="2800" b="1" kern="1200" dirty="0">
                        <a:solidFill>
                          <a:schemeClr val="tx1"/>
                        </a:solidFill>
                        <a:latin typeface="Times New Roman" panose="02020603050405020304" pitchFamily="18" charset="0"/>
                        <a:ea typeface="+mn-ea"/>
                        <a:cs typeface="Times New Roman" panose="02020603050405020304" pitchFamily="18" charset="0"/>
                      </a:endParaRPr>
                    </a:p>
                  </a:txBody>
                  <a:tcPr/>
                </a:tc>
              </a:tr>
              <a:tr h="2261638">
                <a:tc>
                  <a:txBody>
                    <a:bodyPr/>
                    <a:lstStyle/>
                    <a:p>
                      <a:pPr algn="just"/>
                      <a:r>
                        <a:rPr kumimoji="0" lang="zh-TW" altLang="en-US" sz="2400" kern="1200" baseline="0" dirty="0" smtClean="0">
                          <a:solidFill>
                            <a:schemeClr val="dk1"/>
                          </a:solidFill>
                          <a:effectLst/>
                          <a:latin typeface="Times New Roman" pitchFamily="18" charset="0"/>
                          <a:ea typeface="+mn-ea"/>
                          <a:cs typeface="Times New Roman" pitchFamily="18" charset="0"/>
                        </a:rPr>
                        <a:t>  </a:t>
                      </a:r>
                      <a:r>
                        <a:rPr kumimoji="0" lang="en-US" altLang="zh-TW" sz="2400" kern="1200" baseline="0" dirty="0" smtClean="0">
                          <a:solidFill>
                            <a:schemeClr val="dk1"/>
                          </a:solidFill>
                          <a:effectLst/>
                          <a:latin typeface="Times New Roman" pitchFamily="18" charset="0"/>
                          <a:ea typeface="+mn-ea"/>
                          <a:cs typeface="Times New Roman" pitchFamily="18" charset="0"/>
                        </a:rPr>
                        <a:t>S</a:t>
                      </a:r>
                      <a:r>
                        <a:rPr kumimoji="0" lang="en-US" altLang="zh-TW" sz="2400" kern="1200" dirty="0" smtClean="0">
                          <a:solidFill>
                            <a:schemeClr val="dk1"/>
                          </a:solidFill>
                          <a:effectLst/>
                          <a:latin typeface="Times New Roman" pitchFamily="18" charset="0"/>
                          <a:ea typeface="+mn-ea"/>
                          <a:cs typeface="Times New Roman" pitchFamily="18" charset="0"/>
                        </a:rPr>
                        <a:t>olution were mixed with  0.2 M phosphate buffer  and  1% </a:t>
                      </a:r>
                      <a:r>
                        <a:rPr kumimoji="0" lang="en-US" altLang="zh-TW" sz="2400" kern="1200" dirty="0" smtClean="0">
                          <a:solidFill>
                            <a:srgbClr val="FF0000"/>
                          </a:solidFill>
                          <a:effectLst/>
                          <a:latin typeface="Times New Roman" pitchFamily="18" charset="0"/>
                          <a:ea typeface="+mn-ea"/>
                          <a:cs typeface="Times New Roman" pitchFamily="18" charset="0"/>
                        </a:rPr>
                        <a:t>potassium </a:t>
                      </a:r>
                      <a:r>
                        <a:rPr kumimoji="0" lang="en-US" altLang="zh-TW" sz="2400" kern="1200" dirty="0" err="1" smtClean="0">
                          <a:solidFill>
                            <a:srgbClr val="FF0000"/>
                          </a:solidFill>
                          <a:effectLst/>
                          <a:latin typeface="Times New Roman" pitchFamily="18" charset="0"/>
                          <a:ea typeface="+mn-ea"/>
                          <a:cs typeface="Times New Roman" pitchFamily="18" charset="0"/>
                        </a:rPr>
                        <a:t>ferricyanide</a:t>
                      </a:r>
                      <a:r>
                        <a:rPr kumimoji="0" lang="en-US" altLang="zh-TW" sz="2400" kern="1200" dirty="0" smtClean="0">
                          <a:solidFill>
                            <a:srgbClr val="FF0000"/>
                          </a:solidFill>
                          <a:effectLst/>
                          <a:latin typeface="Times New Roman" pitchFamily="18" charset="0"/>
                          <a:ea typeface="+mn-ea"/>
                          <a:cs typeface="Times New Roman" pitchFamily="18" charset="0"/>
                        </a:rPr>
                        <a:t>. </a:t>
                      </a:r>
                      <a:r>
                        <a:rPr kumimoji="0" lang="en-US" altLang="zh-TW" sz="2400" kern="1200" dirty="0" smtClean="0">
                          <a:solidFill>
                            <a:schemeClr val="dk1"/>
                          </a:solidFill>
                          <a:effectLst/>
                          <a:latin typeface="Times New Roman" pitchFamily="18" charset="0"/>
                          <a:ea typeface="+mn-ea"/>
                          <a:cs typeface="Times New Roman" pitchFamily="18" charset="0"/>
                        </a:rPr>
                        <a:t>Then, 10% </a:t>
                      </a:r>
                      <a:r>
                        <a:rPr kumimoji="0" lang="en-US" altLang="zh-TW" sz="2400" kern="1200" dirty="0" err="1" smtClean="0">
                          <a:solidFill>
                            <a:schemeClr val="dk1"/>
                          </a:solidFill>
                          <a:effectLst/>
                          <a:latin typeface="Times New Roman" pitchFamily="18" charset="0"/>
                          <a:ea typeface="+mn-ea"/>
                          <a:cs typeface="Times New Roman" pitchFamily="18" charset="0"/>
                        </a:rPr>
                        <a:t>trichloroacetic</a:t>
                      </a:r>
                      <a:r>
                        <a:rPr kumimoji="0" lang="en-US" altLang="zh-TW" sz="2400" kern="1200" dirty="0" smtClean="0">
                          <a:solidFill>
                            <a:schemeClr val="dk1"/>
                          </a:solidFill>
                          <a:effectLst/>
                          <a:latin typeface="Times New Roman" pitchFamily="18" charset="0"/>
                          <a:ea typeface="+mn-ea"/>
                          <a:cs typeface="Times New Roman" pitchFamily="18" charset="0"/>
                        </a:rPr>
                        <a:t> acid were added, and the tubes were centrifuged. </a:t>
                      </a:r>
                      <a:r>
                        <a:rPr kumimoji="0" lang="en-US" altLang="zh-TW" sz="2400" kern="1200" dirty="0" err="1" smtClean="0">
                          <a:solidFill>
                            <a:schemeClr val="dk1"/>
                          </a:solidFill>
                          <a:effectLst/>
                          <a:latin typeface="Times New Roman" pitchFamily="18" charset="0"/>
                          <a:ea typeface="+mn-ea"/>
                          <a:cs typeface="Times New Roman" pitchFamily="18" charset="0"/>
                        </a:rPr>
                        <a:t>Thenthe</a:t>
                      </a:r>
                      <a:r>
                        <a:rPr kumimoji="0" lang="en-US" altLang="zh-TW" sz="2400" kern="1200" dirty="0" smtClean="0">
                          <a:solidFill>
                            <a:schemeClr val="dk1"/>
                          </a:solidFill>
                          <a:effectLst/>
                          <a:latin typeface="Times New Roman" pitchFamily="18" charset="0"/>
                          <a:ea typeface="+mn-ea"/>
                          <a:cs typeface="Times New Roman" pitchFamily="18" charset="0"/>
                        </a:rPr>
                        <a:t> upper layer were mixed with methanol and 0.1% </a:t>
                      </a:r>
                      <a:r>
                        <a:rPr kumimoji="0" lang="en-US" altLang="zh-TW" sz="2400" kern="1200" dirty="0" smtClean="0">
                          <a:solidFill>
                            <a:srgbClr val="FF0000"/>
                          </a:solidFill>
                          <a:effectLst/>
                          <a:latin typeface="Times New Roman" pitchFamily="18" charset="0"/>
                          <a:ea typeface="+mn-ea"/>
                          <a:cs typeface="Times New Roman" pitchFamily="18" charset="0"/>
                        </a:rPr>
                        <a:t>ferric chloride</a:t>
                      </a:r>
                      <a:r>
                        <a:rPr kumimoji="0" lang="en-US" altLang="zh-TW" sz="2400" kern="1200" dirty="0" smtClean="0">
                          <a:solidFill>
                            <a:schemeClr val="dk1"/>
                          </a:solidFill>
                          <a:effectLst/>
                          <a:latin typeface="Times New Roman" pitchFamily="18" charset="0"/>
                          <a:ea typeface="+mn-ea"/>
                          <a:cs typeface="Times New Roman" pitchFamily="18" charset="0"/>
                        </a:rPr>
                        <a:t>, and the absorbance of the reaction mixtures was measured at </a:t>
                      </a:r>
                      <a:r>
                        <a:rPr kumimoji="0" lang="en-US" altLang="zh-TW" sz="2400" kern="1200" dirty="0" smtClean="0">
                          <a:solidFill>
                            <a:srgbClr val="FF0000"/>
                          </a:solidFill>
                          <a:effectLst/>
                          <a:latin typeface="Times New Roman" pitchFamily="18" charset="0"/>
                          <a:ea typeface="+mn-ea"/>
                          <a:cs typeface="Times New Roman" pitchFamily="18" charset="0"/>
                        </a:rPr>
                        <a:t>700 nm</a:t>
                      </a:r>
                      <a:r>
                        <a:rPr kumimoji="0" lang="en-US" altLang="zh-TW" sz="1800" kern="1200" dirty="0" smtClean="0">
                          <a:solidFill>
                            <a:schemeClr val="dk1"/>
                          </a:solidFill>
                          <a:effectLst/>
                          <a:latin typeface="Times New Roman" pitchFamily="18" charset="0"/>
                          <a:ea typeface="+mn-ea"/>
                          <a:cs typeface="Times New Roman" pitchFamily="18" charset="0"/>
                        </a:rPr>
                        <a:t>.</a:t>
                      </a:r>
                    </a:p>
                    <a:p>
                      <a:pPr algn="just"/>
                      <a:r>
                        <a:rPr kumimoji="0" lang="en-US" altLang="zh-TW" sz="1800" kern="1200" dirty="0" smtClean="0">
                          <a:solidFill>
                            <a:schemeClr val="dk1"/>
                          </a:solidFill>
                          <a:effectLst/>
                          <a:latin typeface="Times New Roman" pitchFamily="18" charset="0"/>
                          <a:ea typeface="+mn-ea"/>
                          <a:cs typeface="Times New Roman" pitchFamily="18" charset="0"/>
                        </a:rPr>
                        <a:t>                                                                                                    (Oyaizu et al.,1986)</a:t>
                      </a:r>
                    </a:p>
                    <a:p>
                      <a:pPr algn="just"/>
                      <a:r>
                        <a:rPr kumimoji="0" lang="en-US" altLang="zh-TW" sz="1800" kern="1200" dirty="0" smtClean="0">
                          <a:solidFill>
                            <a:schemeClr val="dk1"/>
                          </a:solidFill>
                          <a:effectLst/>
                          <a:latin typeface="Times New Roman" pitchFamily="18" charset="0"/>
                          <a:ea typeface="+mn-ea"/>
                          <a:cs typeface="Times New Roman" pitchFamily="18" charset="0"/>
                        </a:rPr>
                        <a:t>                                                                                   </a:t>
                      </a:r>
                      <a:endParaRPr lang="zh-TW" altLang="en-US" sz="18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826090337"/>
              </p:ext>
            </p:extLst>
          </p:nvPr>
        </p:nvGraphicFramePr>
        <p:xfrm>
          <a:off x="539552" y="3429001"/>
          <a:ext cx="7848872" cy="2520279"/>
        </p:xfrm>
        <a:graphic>
          <a:graphicData uri="http://schemas.openxmlformats.org/drawingml/2006/table">
            <a:tbl>
              <a:tblPr firstRow="1" bandRow="1">
                <a:tableStyleId>{5C22544A-7EE6-4342-B048-85BDC9FD1C3A}</a:tableStyleId>
              </a:tblPr>
              <a:tblGrid>
                <a:gridCol w="7848872"/>
              </a:tblGrid>
              <a:tr h="464965">
                <a:tc>
                  <a:txBody>
                    <a:bodyPr/>
                    <a:lstStyle/>
                    <a:p>
                      <a:pPr marL="0" algn="ctr" rtl="0" eaLnBrk="1" latinLnBrk="0" hangingPunct="1"/>
                      <a:r>
                        <a:rPr kumimoji="0" lang="en-US" altLang="zh-TW" sz="2800" b="1" kern="1200" dirty="0" smtClean="0">
                          <a:solidFill>
                            <a:schemeClr val="tx1"/>
                          </a:solidFill>
                          <a:latin typeface="Times New Roman" panose="02020603050405020304" pitchFamily="18" charset="0"/>
                          <a:ea typeface="+mn-ea"/>
                          <a:cs typeface="Times New Roman" panose="02020603050405020304" pitchFamily="18" charset="0"/>
                        </a:rPr>
                        <a:t>Ferrous iron chelating ability</a:t>
                      </a:r>
                      <a:endParaRPr kumimoji="0" lang="zh-TW" altLang="zh-TW" sz="2800" b="1" kern="1200" dirty="0">
                        <a:solidFill>
                          <a:schemeClr val="tx1"/>
                        </a:solidFill>
                        <a:latin typeface="Times New Roman" panose="02020603050405020304" pitchFamily="18" charset="0"/>
                        <a:ea typeface="+mn-ea"/>
                        <a:cs typeface="Times New Roman" panose="02020603050405020304" pitchFamily="18" charset="0"/>
                      </a:endParaRPr>
                    </a:p>
                  </a:txBody>
                  <a:tcPr/>
                </a:tc>
              </a:tr>
              <a:tr h="2002119">
                <a:tc>
                  <a:txBody>
                    <a:bodyPr/>
                    <a:lstStyle/>
                    <a:p>
                      <a:pPr marL="0" algn="just" rtl="0" eaLnBrk="1" latinLnBrk="0" hangingPunct="1"/>
                      <a:r>
                        <a:rPr kumimoji="0" lang="en-US" altLang="zh-TW" sz="2400" kern="1200" dirty="0" smtClean="0">
                          <a:solidFill>
                            <a:schemeClr val="dk1"/>
                          </a:solidFill>
                          <a:effectLst/>
                          <a:latin typeface="Times New Roman" pitchFamily="18" charset="0"/>
                          <a:ea typeface="+mn-ea"/>
                          <a:cs typeface="Times New Roman" pitchFamily="18" charset="0"/>
                        </a:rPr>
                        <a:t>    The ferrous ion was monitored by measuring the formation of a red ferrous ion-</a:t>
                      </a:r>
                      <a:r>
                        <a:rPr kumimoji="0" lang="en-US" altLang="zh-TW" sz="2400" kern="1200" dirty="0" err="1" smtClean="0">
                          <a:solidFill>
                            <a:schemeClr val="dk1"/>
                          </a:solidFill>
                          <a:effectLst/>
                          <a:latin typeface="Times New Roman" pitchFamily="18" charset="0"/>
                          <a:ea typeface="+mn-ea"/>
                          <a:cs typeface="Times New Roman" pitchFamily="18" charset="0"/>
                        </a:rPr>
                        <a:t>ferrozine</a:t>
                      </a:r>
                      <a:r>
                        <a:rPr kumimoji="0" lang="en-US" altLang="zh-TW" sz="2400" kern="1200" dirty="0" smtClean="0">
                          <a:solidFill>
                            <a:schemeClr val="dk1"/>
                          </a:solidFill>
                          <a:effectLst/>
                          <a:latin typeface="Times New Roman" pitchFamily="18" charset="0"/>
                          <a:ea typeface="+mn-ea"/>
                          <a:cs typeface="Times New Roman" pitchFamily="18" charset="0"/>
                        </a:rPr>
                        <a:t> complex . Samples solution were mixed with </a:t>
                      </a:r>
                      <a:r>
                        <a:rPr kumimoji="0" lang="en-US" altLang="zh-TW" sz="2400" kern="1200" dirty="0" smtClean="0">
                          <a:solidFill>
                            <a:srgbClr val="FF0000"/>
                          </a:solidFill>
                          <a:effectLst/>
                          <a:latin typeface="Times New Roman" pitchFamily="18" charset="0"/>
                          <a:ea typeface="+mn-ea"/>
                          <a:cs typeface="Times New Roman" pitchFamily="18" charset="0"/>
                        </a:rPr>
                        <a:t>Ferrous Chloride</a:t>
                      </a:r>
                      <a:r>
                        <a:rPr kumimoji="0" lang="en-US" altLang="zh-TW" sz="2400" kern="1200" dirty="0" smtClean="0">
                          <a:solidFill>
                            <a:schemeClr val="dk1"/>
                          </a:solidFill>
                          <a:effectLst/>
                          <a:latin typeface="Times New Roman" pitchFamily="18" charset="0"/>
                          <a:ea typeface="+mn-ea"/>
                          <a:cs typeface="Times New Roman" pitchFamily="18" charset="0"/>
                        </a:rPr>
                        <a:t>(2 </a:t>
                      </a:r>
                      <a:r>
                        <a:rPr kumimoji="0" lang="en-US" altLang="zh-TW" sz="2400" kern="1200" dirty="0" err="1" smtClean="0">
                          <a:solidFill>
                            <a:schemeClr val="dk1"/>
                          </a:solidFill>
                          <a:effectLst/>
                          <a:latin typeface="Times New Roman" pitchFamily="18" charset="0"/>
                          <a:ea typeface="+mn-ea"/>
                          <a:cs typeface="Times New Roman" pitchFamily="18" charset="0"/>
                        </a:rPr>
                        <a:t>mM</a:t>
                      </a:r>
                      <a:r>
                        <a:rPr kumimoji="0" lang="en-US" altLang="zh-TW" sz="2400" kern="1200" dirty="0" smtClean="0">
                          <a:solidFill>
                            <a:schemeClr val="dk1"/>
                          </a:solidFill>
                          <a:effectLst/>
                          <a:latin typeface="Times New Roman" pitchFamily="18" charset="0"/>
                          <a:ea typeface="+mn-ea"/>
                          <a:cs typeface="Times New Roman" pitchFamily="18" charset="0"/>
                        </a:rPr>
                        <a:t>) and </a:t>
                      </a:r>
                      <a:r>
                        <a:rPr kumimoji="0" lang="en-US" altLang="zh-TW" sz="2400" kern="1200" dirty="0" err="1" smtClean="0">
                          <a:solidFill>
                            <a:srgbClr val="FF0000"/>
                          </a:solidFill>
                          <a:effectLst/>
                          <a:latin typeface="Times New Roman" pitchFamily="18" charset="0"/>
                          <a:ea typeface="+mn-ea"/>
                          <a:cs typeface="Times New Roman" pitchFamily="18" charset="0"/>
                        </a:rPr>
                        <a:t>ferrozine</a:t>
                      </a:r>
                      <a:r>
                        <a:rPr kumimoji="0" lang="en-US" altLang="zh-TW" sz="2400" kern="1200" dirty="0" smtClean="0">
                          <a:solidFill>
                            <a:schemeClr val="dk1"/>
                          </a:solidFill>
                          <a:effectLst/>
                          <a:latin typeface="Times New Roman" pitchFamily="18" charset="0"/>
                          <a:ea typeface="+mn-ea"/>
                          <a:cs typeface="Times New Roman" pitchFamily="18" charset="0"/>
                        </a:rPr>
                        <a:t> added to a concentration of 5 </a:t>
                      </a:r>
                      <a:r>
                        <a:rPr kumimoji="0" lang="en-US" altLang="zh-TW" sz="2400" kern="1200" dirty="0" err="1" smtClean="0">
                          <a:solidFill>
                            <a:schemeClr val="dk1"/>
                          </a:solidFill>
                          <a:effectLst/>
                          <a:latin typeface="Times New Roman" pitchFamily="18" charset="0"/>
                          <a:ea typeface="+mn-ea"/>
                          <a:cs typeface="Times New Roman" pitchFamily="18" charset="0"/>
                        </a:rPr>
                        <a:t>mM</a:t>
                      </a:r>
                      <a:r>
                        <a:rPr kumimoji="0" lang="en-US" altLang="zh-TW" sz="2400" kern="1200" dirty="0" smtClean="0">
                          <a:solidFill>
                            <a:schemeClr val="dk1"/>
                          </a:solidFill>
                          <a:effectLst/>
                          <a:latin typeface="Times New Roman" pitchFamily="18" charset="0"/>
                          <a:ea typeface="+mn-ea"/>
                          <a:cs typeface="Times New Roman" pitchFamily="18" charset="0"/>
                        </a:rPr>
                        <a:t> to start the reaction. The absorbance of the solution was measured at </a:t>
                      </a:r>
                      <a:r>
                        <a:rPr kumimoji="0" lang="en-US" altLang="zh-TW" sz="2400" kern="1200" dirty="0" smtClean="0">
                          <a:solidFill>
                            <a:srgbClr val="FF0000"/>
                          </a:solidFill>
                          <a:effectLst/>
                          <a:latin typeface="Times New Roman" pitchFamily="18" charset="0"/>
                          <a:ea typeface="+mn-ea"/>
                          <a:cs typeface="Times New Roman" pitchFamily="18" charset="0"/>
                        </a:rPr>
                        <a:t>562 nm</a:t>
                      </a:r>
                      <a:r>
                        <a:rPr kumimoji="0" lang="en-US" altLang="zh-TW" sz="2400" kern="1200" dirty="0" smtClean="0">
                          <a:solidFill>
                            <a:schemeClr val="dk1"/>
                          </a:solidFill>
                          <a:effectLst/>
                          <a:latin typeface="Times New Roman" pitchFamily="18" charset="0"/>
                          <a:ea typeface="+mn-ea"/>
                          <a:cs typeface="Times New Roman" pitchFamily="18" charset="0"/>
                        </a:rPr>
                        <a:t>.         </a:t>
                      </a:r>
                      <a:r>
                        <a:rPr kumimoji="0" lang="en-US" altLang="zh-TW" sz="1800" kern="1200" dirty="0" smtClean="0">
                          <a:solidFill>
                            <a:schemeClr val="dk1"/>
                          </a:solidFill>
                          <a:effectLst/>
                          <a:latin typeface="Times New Roman" pitchFamily="18" charset="0"/>
                          <a:ea typeface="+mn-ea"/>
                          <a:cs typeface="Times New Roman" pitchFamily="18" charset="0"/>
                        </a:rPr>
                        <a:t>(Decker</a:t>
                      </a:r>
                      <a:r>
                        <a:rPr kumimoji="0" lang="zh-TW" altLang="en-US" sz="1800" kern="1200" dirty="0" smtClean="0">
                          <a:solidFill>
                            <a:schemeClr val="dk1"/>
                          </a:solidFill>
                          <a:effectLst/>
                          <a:latin typeface="Times New Roman" pitchFamily="18" charset="0"/>
                          <a:ea typeface="+mn-ea"/>
                          <a:cs typeface="Times New Roman" pitchFamily="18" charset="0"/>
                        </a:rPr>
                        <a:t> </a:t>
                      </a:r>
                      <a:r>
                        <a:rPr kumimoji="0" lang="en-US" altLang="zh-TW" sz="1800" kern="1200" dirty="0" smtClean="0">
                          <a:solidFill>
                            <a:schemeClr val="dk1"/>
                          </a:solidFill>
                          <a:effectLst/>
                          <a:latin typeface="Times New Roman" pitchFamily="18" charset="0"/>
                          <a:ea typeface="+mn-ea"/>
                          <a:cs typeface="Times New Roman" pitchFamily="18" charset="0"/>
                        </a:rPr>
                        <a:t>and Welch,1990)</a:t>
                      </a:r>
                      <a:endParaRPr lang="zh-TW" altLang="en-US" sz="18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351168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E5D7D912-29F0-4A0F-AD54-99A798966BD8}" type="slidenum">
              <a:rPr lang="zh-TW" altLang="en-US" smtClean="0"/>
              <a:pPr/>
              <a:t>5</a:t>
            </a:fld>
            <a:endParaRPr lang="zh-TW" altLang="en-US"/>
          </a:p>
        </p:txBody>
      </p:sp>
      <p:pic>
        <p:nvPicPr>
          <p:cNvPr id="11" name="圖片 10"/>
          <p:cNvPicPr>
            <a:picLocks noChangeAspect="1"/>
          </p:cNvPicPr>
          <p:nvPr/>
        </p:nvPicPr>
        <p:blipFill>
          <a:blip r:embed="rId3" cstate="print"/>
          <a:stretch>
            <a:fillRect/>
          </a:stretch>
        </p:blipFill>
        <p:spPr>
          <a:xfrm>
            <a:off x="395536" y="1484784"/>
            <a:ext cx="5894040" cy="2129210"/>
          </a:xfrm>
          <a:prstGeom prst="rect">
            <a:avLst/>
          </a:prstGeom>
        </p:spPr>
      </p:pic>
      <p:sp>
        <p:nvSpPr>
          <p:cNvPr id="12" name="標題 1"/>
          <p:cNvSpPr>
            <a:spLocks noGrp="1"/>
          </p:cNvSpPr>
          <p:nvPr>
            <p:ph type="title"/>
          </p:nvPr>
        </p:nvSpPr>
        <p:spPr>
          <a:xfrm>
            <a:off x="467544" y="476672"/>
            <a:ext cx="6607193" cy="854610"/>
          </a:xfrm>
        </p:spPr>
        <p:txBody>
          <a:bodyPr/>
          <a:lstStyle/>
          <a:p>
            <a:r>
              <a:rPr lang="en-US" altLang="zh-TW" dirty="0" smtClean="0">
                <a:solidFill>
                  <a:schemeClr val="tx1">
                    <a:lumMod val="75000"/>
                    <a:lumOff val="25000"/>
                  </a:schemeClr>
                </a:solidFill>
                <a:latin typeface="Times New Roman" panose="02020603050405020304" pitchFamily="18" charset="0"/>
                <a:cs typeface="Times New Roman" panose="02020603050405020304" pitchFamily="18" charset="0"/>
              </a:rPr>
              <a:t>Sesame oil</a:t>
            </a:r>
            <a:endParaRPr lang="zh-TW" altLang="en-US" dirty="0"/>
          </a:p>
        </p:txBody>
      </p:sp>
      <p:pic>
        <p:nvPicPr>
          <p:cNvPr id="13" name="內容版面配置區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077072"/>
            <a:ext cx="6912768" cy="2054628"/>
          </a:xfrm>
          <a:prstGeom prst="rect">
            <a:avLst/>
          </a:prstGeom>
        </p:spPr>
      </p:pic>
      <p:pic>
        <p:nvPicPr>
          <p:cNvPr id="14" name="Picture 2" descr="「芝麻油」的圖片搜尋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9776" y="620688"/>
            <a:ext cx="2714224" cy="3024336"/>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6012160" y="6165304"/>
            <a:ext cx="2672526"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a:t>
            </a:r>
            <a:r>
              <a:rPr lang="en-US" altLang="zh-TW" dirty="0" err="1">
                <a:latin typeface="Times New Roman" panose="02020603050405020304" pitchFamily="18" charset="0"/>
                <a:cs typeface="Times New Roman" panose="02020603050405020304" pitchFamily="18" charset="0"/>
              </a:rPr>
              <a:t>Karnika</a:t>
            </a:r>
            <a:r>
              <a:rPr lang="en-US" altLang="zh-TW" dirty="0">
                <a:latin typeface="Times New Roman" panose="02020603050405020304" pitchFamily="18" charset="0"/>
                <a:cs typeface="Times New Roman" panose="02020603050405020304" pitchFamily="18" charset="0"/>
              </a:rPr>
              <a:t>  and  </a:t>
            </a:r>
            <a:r>
              <a:rPr lang="en-US" altLang="zh-TW" dirty="0" err="1">
                <a:latin typeface="Times New Roman" panose="02020603050405020304" pitchFamily="18" charset="0"/>
                <a:cs typeface="Times New Roman" panose="02020603050405020304" pitchFamily="18" charset="0"/>
              </a:rPr>
              <a:t>Naik</a:t>
            </a:r>
            <a:r>
              <a:rPr lang="en-US" altLang="zh-TW" dirty="0">
                <a:latin typeface="Times New Roman" panose="02020603050405020304" pitchFamily="18" charset="0"/>
                <a:cs typeface="Times New Roman" panose="02020603050405020304" pitchFamily="18" charset="0"/>
              </a:rPr>
              <a:t>, 2014)</a:t>
            </a:r>
            <a:endParaRPr lang="zh-TW" altLang="en-US" dirty="0">
              <a:latin typeface="Times New Roman" panose="02020603050405020304" pitchFamily="18" charset="0"/>
              <a:cs typeface="Times New Roman" panose="02020603050405020304" pitchFamily="18" charset="0"/>
            </a:endParaRPr>
          </a:p>
        </p:txBody>
      </p:sp>
      <p:sp>
        <p:nvSpPr>
          <p:cNvPr id="16" name="矩形 15"/>
          <p:cNvSpPr/>
          <p:nvPr/>
        </p:nvSpPr>
        <p:spPr>
          <a:xfrm>
            <a:off x="7020272" y="3645024"/>
            <a:ext cx="1701491"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a:t>
            </a:r>
            <a:r>
              <a:rPr lang="en-US" altLang="zh-TW" dirty="0" err="1" smtClean="0">
                <a:latin typeface="Times New Roman" panose="02020603050405020304" pitchFamily="18" charset="0"/>
                <a:cs typeface="Times New Roman" panose="02020603050405020304" pitchFamily="18" charset="0"/>
              </a:rPr>
              <a:t>Kochhar</a:t>
            </a:r>
            <a:r>
              <a:rPr lang="en-US" altLang="zh-TW" dirty="0" smtClean="0">
                <a:latin typeface="Times New Roman" panose="02020603050405020304" pitchFamily="18" charset="0"/>
                <a:cs typeface="Times New Roman" panose="02020603050405020304" pitchFamily="18" charset="0"/>
              </a:rPr>
              <a:t>, 2002)</a:t>
            </a:r>
            <a:endParaRPr lang="zh-TW" alt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E5D7D912-29F0-4A0F-AD54-99A798966BD8}" type="slidenum">
              <a:rPr lang="zh-TW" altLang="en-US" smtClean="0"/>
              <a:pPr/>
              <a:t>50</a:t>
            </a:fld>
            <a:endParaRPr lang="zh-TW" altLang="en-US" dirty="0"/>
          </a:p>
        </p:txBody>
      </p:sp>
      <p:sp>
        <p:nvSpPr>
          <p:cNvPr id="6" name="文字方塊 5"/>
          <p:cNvSpPr txBox="1"/>
          <p:nvPr/>
        </p:nvSpPr>
        <p:spPr>
          <a:xfrm>
            <a:off x="1218287" y="5803523"/>
            <a:ext cx="7242145" cy="923330"/>
          </a:xfrm>
          <a:prstGeom prst="rect">
            <a:avLst/>
          </a:prstGeom>
          <a:noFill/>
        </p:spPr>
        <p:txBody>
          <a:bodyPr wrap="square" rtlCol="0">
            <a:spAutoFit/>
          </a:bodyPr>
          <a:lstStyle/>
          <a:p>
            <a:r>
              <a:rPr lang="en-US" altLang="zh-TW" dirty="0" smtClean="0">
                <a:latin typeface="Times New Roman" panose="02020603050405020304" pitchFamily="18" charset="0"/>
                <a:cs typeface="Times New Roman" panose="02020603050405020304" pitchFamily="18" charset="0"/>
              </a:rPr>
              <a:t>Figure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16 </a:t>
            </a:r>
            <a:r>
              <a:rPr lang="en-US" altLang="zh-TW" dirty="0">
                <a:latin typeface="Times New Roman" panose="02020603050405020304" pitchFamily="18" charset="0"/>
                <a:cs typeface="Times New Roman" panose="02020603050405020304" pitchFamily="18" charset="0"/>
              </a:rPr>
              <a:t>. HPLC </a:t>
            </a:r>
            <a:r>
              <a:rPr lang="en-US" altLang="zh-TW" dirty="0" smtClean="0">
                <a:latin typeface="Times New Roman" pitchFamily="18" charset="0"/>
                <a:cs typeface="Times New Roman" pitchFamily="18" charset="0"/>
              </a:rPr>
              <a:t> profile  of  </a:t>
            </a:r>
            <a:r>
              <a:rPr lang="en-US" altLang="zh-TW" dirty="0" err="1">
                <a:latin typeface="Times New Roman" pitchFamily="18" charset="0"/>
                <a:cs typeface="Times New Roman" pitchFamily="18" charset="0"/>
              </a:rPr>
              <a:t>sesamin</a:t>
            </a:r>
            <a:r>
              <a:rPr lang="en-US" altLang="zh-TW" dirty="0">
                <a:latin typeface="Times New Roman" pitchFamily="18" charset="0"/>
                <a:cs typeface="Times New Roman" pitchFamily="18" charset="0"/>
              </a:rPr>
              <a:t>, </a:t>
            </a:r>
            <a:r>
              <a:rPr lang="en-US" altLang="zh-TW" dirty="0" err="1">
                <a:latin typeface="Times New Roman" pitchFamily="18" charset="0"/>
                <a:cs typeface="Times New Roman" pitchFamily="18" charset="0"/>
              </a:rPr>
              <a:t>sesamolin</a:t>
            </a:r>
            <a:r>
              <a:rPr lang="en-US" altLang="zh-TW" dirty="0">
                <a:latin typeface="Times New Roman" pitchFamily="18" charset="0"/>
                <a:cs typeface="Times New Roman" pitchFamily="18" charset="0"/>
              </a:rPr>
              <a:t>, </a:t>
            </a:r>
            <a:r>
              <a:rPr lang="en-US" altLang="zh-TW" dirty="0" err="1">
                <a:latin typeface="Times New Roman" pitchFamily="18" charset="0"/>
                <a:cs typeface="Times New Roman" pitchFamily="18" charset="0"/>
              </a:rPr>
              <a:t>sesamol</a:t>
            </a:r>
            <a:r>
              <a:rPr lang="en-US" altLang="zh-TW" dirty="0">
                <a:latin typeface="Times New Roman" pitchFamily="18" charset="0"/>
                <a:cs typeface="Times New Roman" pitchFamily="18" charset="0"/>
              </a:rPr>
              <a:t>, </a:t>
            </a:r>
            <a:r>
              <a:rPr lang="en-US" altLang="zh-TW" dirty="0" smtClean="0">
                <a:latin typeface="Times New Roman" pitchFamily="18" charset="0"/>
                <a:cs typeface="Times New Roman" pitchFamily="18" charset="0"/>
              </a:rPr>
              <a:t>naphthalene </a:t>
            </a:r>
            <a:r>
              <a:rPr lang="en-US" altLang="zh-TW" dirty="0">
                <a:latin typeface="Times New Roman" pitchFamily="18" charset="0"/>
                <a:cs typeface="Times New Roman" pitchFamily="18" charset="0"/>
              </a:rPr>
              <a:t>standards showing one sharp </a:t>
            </a:r>
            <a:r>
              <a:rPr lang="en-US" altLang="zh-TW" dirty="0" smtClean="0">
                <a:latin typeface="Times New Roman" pitchFamily="18" charset="0"/>
                <a:cs typeface="Times New Roman" pitchFamily="18" charset="0"/>
              </a:rPr>
              <a:t>peak </a:t>
            </a:r>
            <a:r>
              <a:rPr lang="en-US" altLang="zh-TW" dirty="0">
                <a:latin typeface="Times New Roman" pitchFamily="18" charset="0"/>
                <a:cs typeface="Times New Roman" pitchFamily="18" charset="0"/>
              </a:rPr>
              <a:t>with </a:t>
            </a:r>
            <a:r>
              <a:rPr lang="en-US" altLang="zh-TW" dirty="0" smtClean="0">
                <a:latin typeface="Times New Roman" pitchFamily="18" charset="0"/>
                <a:cs typeface="Times New Roman" pitchFamily="18" charset="0"/>
              </a:rPr>
              <a:t>Individual</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retention </a:t>
            </a:r>
            <a:r>
              <a:rPr lang="en-US" altLang="zh-TW" dirty="0">
                <a:latin typeface="Times New Roman" pitchFamily="18" charset="0"/>
                <a:cs typeface="Times New Roman" pitchFamily="18" charset="0"/>
              </a:rPr>
              <a:t>times </a:t>
            </a:r>
            <a:r>
              <a:rPr lang="en-US" altLang="zh-TW" dirty="0" smtClean="0">
                <a:latin typeface="Times New Roman" pitchFamily="18" charset="0"/>
                <a:cs typeface="Times New Roman" pitchFamily="18" charset="0"/>
              </a:rPr>
              <a:t> </a:t>
            </a:r>
            <a:r>
              <a:rPr lang="en-US" altLang="zh-TW" dirty="0" smtClean="0">
                <a:latin typeface="標楷體" pitchFamily="65" charset="-120"/>
                <a:ea typeface="標楷體" pitchFamily="65" charset="-120"/>
              </a:rPr>
              <a:t>.</a:t>
            </a:r>
            <a:endParaRPr lang="en-US" altLang="zh-TW" dirty="0" smtClean="0">
              <a:latin typeface="Times New Roman" pitchFamily="18" charset="0"/>
              <a:cs typeface="Times New Roman" pitchFamily="18" charset="0"/>
            </a:endParaRPr>
          </a:p>
          <a:p>
            <a:endParaRPr lang="en-US" altLang="zh-TW" dirty="0" smtClean="0">
              <a:latin typeface="Times New Roman" pitchFamily="18" charset="0"/>
              <a:cs typeface="Times New Roman" pitchFamily="18" charset="0"/>
            </a:endParaRPr>
          </a:p>
        </p:txBody>
      </p:sp>
      <p:sp>
        <p:nvSpPr>
          <p:cNvPr id="7" name="文字方塊 6"/>
          <p:cNvSpPr txBox="1"/>
          <p:nvPr/>
        </p:nvSpPr>
        <p:spPr>
          <a:xfrm>
            <a:off x="1202942" y="5157192"/>
            <a:ext cx="7257490" cy="646331"/>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圖十</a:t>
            </a:r>
            <a:r>
              <a:rPr lang="zh-TW" altLang="en-US" dirty="0">
                <a:latin typeface="標楷體" panose="03000509000000000000" pitchFamily="65" charset="-120"/>
                <a:ea typeface="標楷體" panose="03000509000000000000" pitchFamily="65" charset="-120"/>
              </a:rPr>
              <a:t>六</a:t>
            </a:r>
            <a:r>
              <a:rPr lang="zh-TW" altLang="en-US" dirty="0" smtClean="0">
                <a:latin typeface="標楷體" panose="03000509000000000000" pitchFamily="65" charset="-120"/>
                <a:ea typeface="標楷體" panose="03000509000000000000" pitchFamily="65" charset="-120"/>
              </a:rPr>
              <a:t>、</a:t>
            </a:r>
            <a:r>
              <a:rPr lang="en-US" altLang="zh-TW" dirty="0" err="1">
                <a:latin typeface="Times New Roman" pitchFamily="18" charset="0"/>
                <a:cs typeface="Times New Roman" pitchFamily="18" charset="0"/>
              </a:rPr>
              <a:t>sesamin</a:t>
            </a:r>
            <a:r>
              <a:rPr lang="en-US" altLang="zh-TW" dirty="0" smtClean="0">
                <a:latin typeface="Times New Roman" pitchFamily="18" charset="0"/>
                <a:cs typeface="Times New Roman" pitchFamily="18" charset="0"/>
              </a:rPr>
              <a:t>,</a:t>
            </a:r>
            <a:r>
              <a:rPr lang="zh-TW" altLang="en-US" dirty="0" smtClean="0">
                <a:latin typeface="Times New Roman" pitchFamily="18" charset="0"/>
                <a:cs typeface="Times New Roman" pitchFamily="18" charset="0"/>
              </a:rPr>
              <a:t> </a:t>
            </a:r>
            <a:r>
              <a:rPr lang="en-US" altLang="zh-TW" dirty="0" err="1" smtClean="0">
                <a:latin typeface="Times New Roman" pitchFamily="18" charset="0"/>
                <a:cs typeface="Times New Roman" pitchFamily="18" charset="0"/>
              </a:rPr>
              <a:t>sesamolin</a:t>
            </a:r>
            <a:r>
              <a:rPr lang="en-US" altLang="zh-TW" dirty="0" smtClean="0">
                <a:latin typeface="Times New Roman" pitchFamily="18" charset="0"/>
                <a:cs typeface="Times New Roman" pitchFamily="18" charset="0"/>
              </a:rPr>
              <a:t>,</a:t>
            </a:r>
            <a:r>
              <a:rPr lang="zh-TW" altLang="en-US" dirty="0" smtClean="0">
                <a:latin typeface="Times New Roman" pitchFamily="18" charset="0"/>
                <a:cs typeface="Times New Roman" pitchFamily="18" charset="0"/>
              </a:rPr>
              <a:t> </a:t>
            </a:r>
            <a:r>
              <a:rPr lang="en-US" altLang="zh-TW" dirty="0" err="1" smtClean="0">
                <a:latin typeface="Times New Roman" pitchFamily="18" charset="0"/>
                <a:cs typeface="Times New Roman" pitchFamily="18" charset="0"/>
              </a:rPr>
              <a:t>sesamol</a:t>
            </a:r>
            <a:r>
              <a:rPr lang="en-US" altLang="zh-TW" dirty="0">
                <a:latin typeface="Times New Roman" pitchFamily="18" charset="0"/>
                <a:cs typeface="Times New Roman" pitchFamily="18" charset="0"/>
              </a:rPr>
              <a:t>,</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naphthalene</a:t>
            </a:r>
            <a:r>
              <a:rPr lang="en-US" altLang="zh-TW"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標準品</a:t>
            </a:r>
            <a:r>
              <a:rPr lang="zh-TW" altLang="en-US" dirty="0">
                <a:latin typeface="標楷體" panose="03000509000000000000" pitchFamily="65" charset="-120"/>
                <a:ea typeface="標楷體" panose="03000509000000000000" pitchFamily="65" charset="-120"/>
              </a:rPr>
              <a:t>分別</a:t>
            </a:r>
            <a:r>
              <a:rPr lang="zh-TW" altLang="en-US" dirty="0" smtClean="0">
                <a:latin typeface="標楷體" panose="03000509000000000000" pitchFamily="65" charset="-120"/>
                <a:ea typeface="標楷體" panose="03000509000000000000" pitchFamily="65" charset="-120"/>
              </a:rPr>
              <a:t>有一顯著波峰的高效液相層析圖</a:t>
            </a:r>
            <a:endParaRPr lang="zh-TW" altLang="en-US" dirty="0">
              <a:latin typeface="標楷體" panose="03000509000000000000" pitchFamily="65" charset="-120"/>
              <a:ea typeface="標楷體" panose="03000509000000000000" pitchFamily="65" charset="-120"/>
            </a:endParaRPr>
          </a:p>
        </p:txBody>
      </p:sp>
      <p:pic>
        <p:nvPicPr>
          <p:cNvPr id="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6931" t="27173" r="30607" b="11393"/>
          <a:stretch/>
        </p:blipFill>
        <p:spPr bwMode="auto">
          <a:xfrm>
            <a:off x="1331639" y="836712"/>
            <a:ext cx="6840761" cy="4213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單箭頭接點 8"/>
          <p:cNvCxnSpPr/>
          <p:nvPr/>
        </p:nvCxnSpPr>
        <p:spPr>
          <a:xfrm flipH="1">
            <a:off x="3840563" y="1833361"/>
            <a:ext cx="228896" cy="6167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398167" y="1234980"/>
            <a:ext cx="2476960" cy="369332"/>
          </a:xfrm>
          <a:prstGeom prst="rect">
            <a:avLst/>
          </a:prstGeom>
        </p:spPr>
        <p:txBody>
          <a:bodyPr wrap="none">
            <a:spAutoFit/>
          </a:bodyPr>
          <a:lstStyle/>
          <a:p>
            <a:r>
              <a:rPr lang="en-US" altLang="zh-TW" dirty="0" err="1" smtClean="0">
                <a:solidFill>
                  <a:srgbClr val="FF0000"/>
                </a:solidFill>
              </a:rPr>
              <a:t>Sesamolin</a:t>
            </a:r>
            <a:r>
              <a:rPr lang="en-US" altLang="zh-TW" dirty="0" smtClean="0">
                <a:solidFill>
                  <a:srgbClr val="FF0000"/>
                </a:solidFill>
              </a:rPr>
              <a:t> standard</a:t>
            </a:r>
            <a:endParaRPr lang="zh-TW" altLang="en-US" dirty="0">
              <a:solidFill>
                <a:srgbClr val="FF0000"/>
              </a:solidFill>
            </a:endParaRPr>
          </a:p>
        </p:txBody>
      </p:sp>
      <p:sp>
        <p:nvSpPr>
          <p:cNvPr id="11" name="矩形 10"/>
          <p:cNvSpPr/>
          <p:nvPr/>
        </p:nvSpPr>
        <p:spPr>
          <a:xfrm>
            <a:off x="3203848" y="1419646"/>
            <a:ext cx="2266967" cy="369332"/>
          </a:xfrm>
          <a:prstGeom prst="rect">
            <a:avLst/>
          </a:prstGeom>
        </p:spPr>
        <p:txBody>
          <a:bodyPr wrap="none">
            <a:spAutoFit/>
          </a:bodyPr>
          <a:lstStyle/>
          <a:p>
            <a:r>
              <a:rPr lang="en-US" altLang="zh-TW" dirty="0" err="1" smtClean="0">
                <a:solidFill>
                  <a:srgbClr val="FF0000"/>
                </a:solidFill>
              </a:rPr>
              <a:t>Sesamol</a:t>
            </a:r>
            <a:r>
              <a:rPr lang="en-US" altLang="zh-TW" dirty="0" smtClean="0">
                <a:solidFill>
                  <a:srgbClr val="FF0000"/>
                </a:solidFill>
              </a:rPr>
              <a:t> standard</a:t>
            </a:r>
            <a:endParaRPr lang="zh-TW" altLang="en-US" dirty="0">
              <a:solidFill>
                <a:srgbClr val="FF0000"/>
              </a:solidFill>
            </a:endParaRPr>
          </a:p>
        </p:txBody>
      </p:sp>
      <p:sp>
        <p:nvSpPr>
          <p:cNvPr id="12" name="矩形 11"/>
          <p:cNvSpPr/>
          <p:nvPr/>
        </p:nvSpPr>
        <p:spPr>
          <a:xfrm>
            <a:off x="5054205" y="351457"/>
            <a:ext cx="2273379" cy="369332"/>
          </a:xfrm>
          <a:prstGeom prst="rect">
            <a:avLst/>
          </a:prstGeom>
        </p:spPr>
        <p:txBody>
          <a:bodyPr wrap="none">
            <a:spAutoFit/>
          </a:bodyPr>
          <a:lstStyle/>
          <a:p>
            <a:r>
              <a:rPr lang="en-US" altLang="zh-TW" dirty="0" err="1" smtClean="0">
                <a:solidFill>
                  <a:srgbClr val="FF0000"/>
                </a:solidFill>
              </a:rPr>
              <a:t>Sesamin</a:t>
            </a:r>
            <a:r>
              <a:rPr lang="en-US" altLang="zh-TW" dirty="0" smtClean="0">
                <a:solidFill>
                  <a:srgbClr val="FF0000"/>
                </a:solidFill>
              </a:rPr>
              <a:t> standard</a:t>
            </a:r>
            <a:endParaRPr lang="zh-TW" altLang="en-US" dirty="0">
              <a:solidFill>
                <a:srgbClr val="FF0000"/>
              </a:solidFill>
            </a:endParaRPr>
          </a:p>
        </p:txBody>
      </p:sp>
      <p:sp>
        <p:nvSpPr>
          <p:cNvPr id="13" name="矩形 12"/>
          <p:cNvSpPr/>
          <p:nvPr/>
        </p:nvSpPr>
        <p:spPr>
          <a:xfrm>
            <a:off x="6054123" y="865648"/>
            <a:ext cx="2747868" cy="369332"/>
          </a:xfrm>
          <a:prstGeom prst="rect">
            <a:avLst/>
          </a:prstGeom>
        </p:spPr>
        <p:txBody>
          <a:bodyPr wrap="none">
            <a:spAutoFit/>
          </a:bodyPr>
          <a:lstStyle/>
          <a:p>
            <a:r>
              <a:rPr lang="en-US" altLang="zh-TW" dirty="0">
                <a:solidFill>
                  <a:srgbClr val="0070C0"/>
                </a:solidFill>
              </a:rPr>
              <a:t>Naphthalene </a:t>
            </a:r>
            <a:r>
              <a:rPr lang="en-US" altLang="zh-TW" dirty="0" smtClean="0">
                <a:solidFill>
                  <a:srgbClr val="0070C0"/>
                </a:solidFill>
              </a:rPr>
              <a:t>standard</a:t>
            </a:r>
            <a:endParaRPr lang="zh-TW" altLang="en-US" dirty="0">
              <a:solidFill>
                <a:srgbClr val="0070C0"/>
              </a:solidFill>
            </a:endParaRPr>
          </a:p>
        </p:txBody>
      </p:sp>
      <p:cxnSp>
        <p:nvCxnSpPr>
          <p:cNvPr id="14" name="直線單箭頭接點 13"/>
          <p:cNvCxnSpPr/>
          <p:nvPr/>
        </p:nvCxnSpPr>
        <p:spPr>
          <a:xfrm flipH="1">
            <a:off x="5470815" y="693247"/>
            <a:ext cx="720080" cy="15871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flipH="1">
            <a:off x="5874187" y="1219199"/>
            <a:ext cx="353997" cy="80143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6183847" y="1524977"/>
            <a:ext cx="228896" cy="6167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51</a:t>
            </a:fld>
            <a:endParaRPr lang="zh-TW" altLang="en-US"/>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54" t="31346" r="25138" b="24457"/>
          <a:stretch/>
        </p:blipFill>
        <p:spPr bwMode="auto">
          <a:xfrm>
            <a:off x="0" y="548680"/>
            <a:ext cx="4211960" cy="323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71" t="10970" r="24322" b="19073"/>
          <a:stretch/>
        </p:blipFill>
        <p:spPr bwMode="auto">
          <a:xfrm>
            <a:off x="1475656" y="4005064"/>
            <a:ext cx="6838122" cy="222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1592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latin typeface="Times New Roman" panose="02020603050405020304" pitchFamily="18" charset="0"/>
                <a:cs typeface="Times New Roman" panose="02020603050405020304" pitchFamily="18" charset="0"/>
              </a:rPr>
              <a:pPr/>
              <a:t>52</a:t>
            </a:fld>
            <a:endParaRPr lang="zh-TW" altLang="en-US">
              <a:latin typeface="Times New Roman" panose="02020603050405020304" pitchFamily="18" charset="0"/>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2889368798"/>
              </p:ext>
            </p:extLst>
          </p:nvPr>
        </p:nvGraphicFramePr>
        <p:xfrm>
          <a:off x="611560" y="620688"/>
          <a:ext cx="3015298" cy="5974080"/>
        </p:xfrm>
        <a:graphic>
          <a:graphicData uri="http://schemas.openxmlformats.org/drawingml/2006/table">
            <a:tbl>
              <a:tblPr firstRow="1" bandRow="1">
                <a:tableStyleId>{7DF18680-E054-41AD-8BC1-D1AEF772440D}</a:tableStyleId>
              </a:tblPr>
              <a:tblGrid>
                <a:gridCol w="1160780"/>
                <a:gridCol w="1854518"/>
              </a:tblGrid>
              <a:tr h="370840">
                <a:tc>
                  <a:txBody>
                    <a:bodyPr/>
                    <a:lstStyle/>
                    <a:p>
                      <a:endParaRPr lang="zh-TW" altLang="en-US" dirty="0"/>
                    </a:p>
                  </a:txBody>
                  <a:tcPr/>
                </a:tc>
                <a:tc>
                  <a:txBody>
                    <a:bodyPr/>
                    <a:lstStyle/>
                    <a:p>
                      <a:pPr algn="ctr"/>
                      <a:r>
                        <a:rPr lang="en-US" altLang="zh-TW" dirty="0" smtClean="0"/>
                        <a:t/>
                      </a:r>
                      <a:br>
                        <a:rPr lang="en-US" altLang="zh-TW" dirty="0" smtClean="0"/>
                      </a:br>
                      <a:r>
                        <a:rPr kumimoji="0" lang="en-US" altLang="zh-TW" sz="3200" b="0" i="0" kern="1200" dirty="0" smtClean="0">
                          <a:solidFill>
                            <a:schemeClr val="lt1"/>
                          </a:solidFill>
                          <a:effectLst/>
                          <a:latin typeface="Times New Roman" panose="02020603050405020304" pitchFamily="18" charset="0"/>
                          <a:ea typeface="+mn-ea"/>
                          <a:cs typeface="Times New Roman" panose="02020603050405020304" pitchFamily="18" charset="0"/>
                        </a:rPr>
                        <a:t>Press rate</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b="0" dirty="0" smtClean="0">
                          <a:latin typeface="Times New Roman" panose="02020603050405020304" pitchFamily="18" charset="0"/>
                          <a:cs typeface="Times New Roman" panose="02020603050405020304" pitchFamily="18" charset="0"/>
                        </a:rPr>
                        <a:t>%</a:t>
                      </a:r>
                      <a:endParaRPr lang="zh-TW" altLang="en-US" sz="3200" b="0" dirty="0" smtClean="0">
                        <a:latin typeface="Times New Roman" panose="02020603050405020304" pitchFamily="18" charset="0"/>
                        <a:cs typeface="Times New Roman" panose="02020603050405020304" pitchFamily="18" charset="0"/>
                      </a:endParaRPr>
                    </a:p>
                    <a:p>
                      <a:endParaRPr lang="zh-TW" altLang="en-US" sz="3200" dirty="0">
                        <a:latin typeface="Times New Roman" panose="02020603050405020304" pitchFamily="18" charset="0"/>
                        <a:cs typeface="Times New Roman" panose="02020603050405020304" pitchFamily="18" charset="0"/>
                      </a:endParaRPr>
                    </a:p>
                  </a:txBody>
                  <a:tcPr/>
                </a:tc>
              </a:tr>
              <a:tr h="370840">
                <a:tc>
                  <a:txBody>
                    <a:bodyPr/>
                    <a:lstStyle/>
                    <a:p>
                      <a:r>
                        <a:rPr lang="en-US" altLang="zh-TW" sz="2800" b="0" dirty="0" smtClean="0">
                          <a:latin typeface="Times New Roman" panose="02020603050405020304" pitchFamily="18" charset="0"/>
                          <a:cs typeface="Times New Roman" panose="02020603050405020304" pitchFamily="18" charset="0"/>
                        </a:rPr>
                        <a:t>120</a:t>
                      </a:r>
                      <a:r>
                        <a:rPr lang="en-US" altLang="zh-TW" sz="2800" b="0" kern="100" dirty="0" smtClean="0">
                          <a:latin typeface="Times New Roman" pitchFamily="18" charset="0"/>
                          <a:ea typeface="新細明體"/>
                          <a:cs typeface="Times New Roman" pitchFamily="18" charset="0"/>
                        </a:rPr>
                        <a:t>℃</a:t>
                      </a:r>
                      <a:endParaRPr lang="zh-TW" altLang="en-US" sz="2800" b="0" dirty="0">
                        <a:latin typeface="Times New Roman" panose="02020603050405020304" pitchFamily="18" charset="0"/>
                        <a:cs typeface="Times New Roman" panose="02020603050405020304" pitchFamily="18" charset="0"/>
                      </a:endParaRPr>
                    </a:p>
                  </a:txBody>
                  <a:tcPr/>
                </a:tc>
                <a:tc>
                  <a:txBody>
                    <a:bodyPr/>
                    <a:lstStyle/>
                    <a:p>
                      <a:pPr algn="ctr"/>
                      <a:r>
                        <a:rPr lang="en-US" altLang="zh-TW" sz="2800" b="0" dirty="0" smtClean="0">
                          <a:latin typeface="Times New Roman" panose="02020603050405020304" pitchFamily="18" charset="0"/>
                          <a:cs typeface="Times New Roman" panose="02020603050405020304" pitchFamily="18" charset="0"/>
                        </a:rPr>
                        <a:t>40</a:t>
                      </a:r>
                      <a:endParaRPr lang="zh-TW" altLang="en-US" sz="2800" b="0" dirty="0">
                        <a:latin typeface="Times New Roman" panose="02020603050405020304" pitchFamily="18" charset="0"/>
                        <a:cs typeface="Times New Roman" panose="02020603050405020304" pitchFamily="18" charset="0"/>
                      </a:endParaRPr>
                    </a:p>
                  </a:txBody>
                  <a:tcPr/>
                </a:tc>
              </a:tr>
              <a:tr h="370840">
                <a:tc>
                  <a:txBody>
                    <a:bodyPr/>
                    <a:lstStyle/>
                    <a:p>
                      <a:r>
                        <a:rPr lang="en-US" altLang="zh-TW" sz="2800" b="0" kern="100" dirty="0" smtClean="0">
                          <a:latin typeface="Times New Roman" pitchFamily="18" charset="0"/>
                          <a:ea typeface="新細明體"/>
                          <a:cs typeface="Times New Roman" pitchFamily="18" charset="0"/>
                        </a:rPr>
                        <a:t>150℃</a:t>
                      </a:r>
                      <a:endParaRPr lang="zh-TW" altLang="en-US" sz="2800" b="0" dirty="0">
                        <a:latin typeface="Times New Roman" panose="02020603050405020304" pitchFamily="18" charset="0"/>
                        <a:cs typeface="Times New Roman" panose="02020603050405020304" pitchFamily="18" charset="0"/>
                      </a:endParaRPr>
                    </a:p>
                  </a:txBody>
                  <a:tcPr/>
                </a:tc>
                <a:tc>
                  <a:txBody>
                    <a:bodyPr/>
                    <a:lstStyle/>
                    <a:p>
                      <a:pPr algn="ctr"/>
                      <a:r>
                        <a:rPr lang="en-US" altLang="zh-TW" sz="2800" b="0" dirty="0" smtClean="0">
                          <a:latin typeface="Times New Roman" panose="02020603050405020304" pitchFamily="18" charset="0"/>
                          <a:cs typeface="Times New Roman" panose="02020603050405020304" pitchFamily="18" charset="0"/>
                        </a:rPr>
                        <a:t>42</a:t>
                      </a:r>
                      <a:endParaRPr lang="zh-TW" altLang="en-US" sz="2800" b="0" dirty="0">
                        <a:latin typeface="Times New Roman" panose="02020603050405020304" pitchFamily="18" charset="0"/>
                        <a:cs typeface="Times New Roman" panose="02020603050405020304" pitchFamily="18" charset="0"/>
                      </a:endParaRPr>
                    </a:p>
                  </a:txBody>
                  <a:tcPr/>
                </a:tc>
              </a:tr>
              <a:tr h="370840">
                <a:tc>
                  <a:txBody>
                    <a:bodyPr/>
                    <a:lstStyle/>
                    <a:p>
                      <a:r>
                        <a:rPr lang="en-US" altLang="zh-TW" sz="2800" b="0" kern="100" dirty="0" smtClean="0">
                          <a:latin typeface="Times New Roman" pitchFamily="18" charset="0"/>
                          <a:ea typeface="新細明體"/>
                          <a:cs typeface="Times New Roman" pitchFamily="18" charset="0"/>
                        </a:rPr>
                        <a:t>180℃</a:t>
                      </a:r>
                      <a:endParaRPr lang="zh-TW" altLang="en-US" sz="2800" b="0" dirty="0">
                        <a:latin typeface="Times New Roman" panose="02020603050405020304" pitchFamily="18" charset="0"/>
                        <a:cs typeface="Times New Roman" panose="02020603050405020304" pitchFamily="18" charset="0"/>
                      </a:endParaRPr>
                    </a:p>
                  </a:txBody>
                  <a:tcPr/>
                </a:tc>
                <a:tc>
                  <a:txBody>
                    <a:bodyPr/>
                    <a:lstStyle/>
                    <a:p>
                      <a:pPr algn="ctr"/>
                      <a:r>
                        <a:rPr lang="en-US" altLang="zh-TW" sz="2800" b="0" dirty="0" smtClean="0">
                          <a:latin typeface="Times New Roman" panose="02020603050405020304" pitchFamily="18" charset="0"/>
                          <a:cs typeface="Times New Roman" panose="02020603050405020304" pitchFamily="18" charset="0"/>
                        </a:rPr>
                        <a:t>44</a:t>
                      </a:r>
                      <a:endParaRPr lang="zh-TW" altLang="en-US" sz="2800" b="0" dirty="0">
                        <a:latin typeface="Times New Roman" panose="02020603050405020304" pitchFamily="18" charset="0"/>
                        <a:cs typeface="Times New Roman" panose="02020603050405020304" pitchFamily="18" charset="0"/>
                      </a:endParaRPr>
                    </a:p>
                  </a:txBody>
                  <a:tcPr/>
                </a:tc>
              </a:tr>
              <a:tr h="370840">
                <a:tc>
                  <a:txBody>
                    <a:bodyPr/>
                    <a:lstStyle/>
                    <a:p>
                      <a:r>
                        <a:rPr lang="en-US" altLang="zh-TW" sz="2800" b="0" kern="100" dirty="0" smtClean="0">
                          <a:latin typeface="Times New Roman" pitchFamily="18" charset="0"/>
                          <a:ea typeface="新細明體"/>
                          <a:cs typeface="Times New Roman" pitchFamily="18" charset="0"/>
                        </a:rPr>
                        <a:t>210℃</a:t>
                      </a:r>
                      <a:endParaRPr lang="zh-TW" altLang="en-US" sz="2800" b="0" dirty="0">
                        <a:latin typeface="Times New Roman" panose="02020603050405020304" pitchFamily="18" charset="0"/>
                        <a:cs typeface="Times New Roman" panose="02020603050405020304" pitchFamily="18" charset="0"/>
                      </a:endParaRPr>
                    </a:p>
                  </a:txBody>
                  <a:tcPr/>
                </a:tc>
                <a:tc>
                  <a:txBody>
                    <a:bodyPr/>
                    <a:lstStyle/>
                    <a:p>
                      <a:pPr algn="ctr"/>
                      <a:r>
                        <a:rPr lang="en-US" altLang="zh-TW" sz="2800" b="0" dirty="0" smtClean="0">
                          <a:latin typeface="Times New Roman" panose="02020603050405020304" pitchFamily="18" charset="0"/>
                          <a:cs typeface="Times New Roman" panose="02020603050405020304" pitchFamily="18" charset="0"/>
                        </a:rPr>
                        <a:t>46</a:t>
                      </a:r>
                      <a:endParaRPr lang="zh-TW" altLang="en-US" sz="2800" b="0" dirty="0">
                        <a:latin typeface="Times New Roman" panose="02020603050405020304" pitchFamily="18" charset="0"/>
                        <a:cs typeface="Times New Roman" panose="02020603050405020304" pitchFamily="18" charset="0"/>
                      </a:endParaRPr>
                    </a:p>
                  </a:txBody>
                  <a:tcPr/>
                </a:tc>
              </a:tr>
              <a:tr h="370840">
                <a:tc>
                  <a:txBody>
                    <a:bodyPr/>
                    <a:lstStyle/>
                    <a:p>
                      <a:r>
                        <a:rPr lang="en-US" altLang="zh-TW" sz="2800" b="0" dirty="0" smtClean="0">
                          <a:latin typeface="Times New Roman" panose="02020603050405020304" pitchFamily="18" charset="0"/>
                          <a:cs typeface="Times New Roman" panose="02020603050405020304" pitchFamily="18" charset="0"/>
                        </a:rPr>
                        <a:t>30%</a:t>
                      </a:r>
                    </a:p>
                  </a:txBody>
                  <a:tcPr/>
                </a:tc>
                <a:tc>
                  <a:txBody>
                    <a:bodyPr/>
                    <a:lstStyle/>
                    <a:p>
                      <a:pPr algn="ctr"/>
                      <a:r>
                        <a:rPr lang="en-US" altLang="zh-TW" sz="2800" b="0" dirty="0" smtClean="0">
                          <a:latin typeface="Times New Roman" panose="02020603050405020304" pitchFamily="18" charset="0"/>
                          <a:cs typeface="Times New Roman" panose="02020603050405020304" pitchFamily="18" charset="0"/>
                        </a:rPr>
                        <a:t>30</a:t>
                      </a:r>
                      <a:endParaRPr lang="zh-TW" altLang="en-US" sz="2800" b="0" dirty="0">
                        <a:latin typeface="Times New Roman" panose="02020603050405020304" pitchFamily="18" charset="0"/>
                        <a:cs typeface="Times New Roman" panose="02020603050405020304"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800" b="0" dirty="0" smtClean="0">
                          <a:latin typeface="Times New Roman" panose="02020603050405020304" pitchFamily="18" charset="0"/>
                          <a:cs typeface="Times New Roman" panose="02020603050405020304" pitchFamily="18" charset="0"/>
                        </a:rPr>
                        <a:t>50%</a:t>
                      </a:r>
                      <a:endParaRPr lang="zh-TW" altLang="en-US" sz="2800" b="0" dirty="0">
                        <a:latin typeface="Times New Roman" panose="02020603050405020304" pitchFamily="18" charset="0"/>
                        <a:cs typeface="Times New Roman" panose="02020603050405020304" pitchFamily="18" charset="0"/>
                      </a:endParaRPr>
                    </a:p>
                  </a:txBody>
                  <a:tcPr/>
                </a:tc>
                <a:tc>
                  <a:txBody>
                    <a:bodyPr/>
                    <a:lstStyle/>
                    <a:p>
                      <a:pPr algn="ctr"/>
                      <a:r>
                        <a:rPr lang="en-US" altLang="zh-TW" sz="2800" b="0" dirty="0" smtClean="0">
                          <a:latin typeface="Times New Roman" panose="02020603050405020304" pitchFamily="18" charset="0"/>
                          <a:cs typeface="Times New Roman" panose="02020603050405020304" pitchFamily="18" charset="0"/>
                        </a:rPr>
                        <a:t>25</a:t>
                      </a:r>
                      <a:endParaRPr lang="zh-TW" altLang="en-US" sz="2800" b="0" dirty="0">
                        <a:latin typeface="Times New Roman" panose="02020603050405020304" pitchFamily="18" charset="0"/>
                        <a:cs typeface="Times New Roman" panose="02020603050405020304" pitchFamily="18" charset="0"/>
                      </a:endParaRPr>
                    </a:p>
                  </a:txBody>
                  <a:tcPr/>
                </a:tc>
              </a:tr>
              <a:tr h="466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800" b="0" dirty="0" smtClean="0">
                          <a:latin typeface="Times New Roman" panose="02020603050405020304" pitchFamily="18" charset="0"/>
                          <a:cs typeface="Times New Roman" panose="02020603050405020304" pitchFamily="18" charset="0"/>
                        </a:rPr>
                        <a:t>75%</a:t>
                      </a:r>
                      <a:endParaRPr lang="zh-TW" altLang="en-US" sz="2800" b="0" dirty="0">
                        <a:latin typeface="Times New Roman" panose="02020603050405020304" pitchFamily="18" charset="0"/>
                        <a:cs typeface="Times New Roman" panose="02020603050405020304" pitchFamily="18" charset="0"/>
                      </a:endParaRPr>
                    </a:p>
                  </a:txBody>
                  <a:tcPr/>
                </a:tc>
                <a:tc>
                  <a:txBody>
                    <a:bodyPr/>
                    <a:lstStyle/>
                    <a:p>
                      <a:pPr algn="ctr"/>
                      <a:r>
                        <a:rPr lang="en-US" altLang="zh-TW" sz="2800" b="0" dirty="0" smtClean="0">
                          <a:latin typeface="Times New Roman" panose="02020603050405020304" pitchFamily="18" charset="0"/>
                          <a:cs typeface="Times New Roman" panose="02020603050405020304" pitchFamily="18" charset="0"/>
                        </a:rPr>
                        <a:t>23</a:t>
                      </a:r>
                      <a:endParaRPr lang="zh-TW" altLang="en-US" sz="2800" b="0" dirty="0">
                        <a:latin typeface="Times New Roman" panose="02020603050405020304" pitchFamily="18" charset="0"/>
                        <a:cs typeface="Times New Roman" panose="02020603050405020304" pitchFamily="18" charset="0"/>
                      </a:endParaRPr>
                    </a:p>
                  </a:txBody>
                  <a:tcPr/>
                </a:tc>
              </a:tr>
              <a:tr h="370840">
                <a:tc>
                  <a:txBody>
                    <a:bodyPr/>
                    <a:lstStyle/>
                    <a:p>
                      <a:r>
                        <a:rPr lang="en-US" altLang="zh-TW" sz="2800" b="0" dirty="0" smtClean="0">
                          <a:latin typeface="Times New Roman" panose="02020603050405020304" pitchFamily="18" charset="0"/>
                          <a:cs typeface="Times New Roman" panose="02020603050405020304" pitchFamily="18" charset="0"/>
                        </a:rPr>
                        <a:t>95%</a:t>
                      </a:r>
                      <a:endParaRPr lang="zh-TW" altLang="en-US" sz="2800" b="0" dirty="0">
                        <a:latin typeface="Times New Roman" panose="02020603050405020304" pitchFamily="18" charset="0"/>
                        <a:cs typeface="Times New Roman" panose="02020603050405020304" pitchFamily="18" charset="0"/>
                      </a:endParaRPr>
                    </a:p>
                  </a:txBody>
                  <a:tcPr/>
                </a:tc>
                <a:tc>
                  <a:txBody>
                    <a:bodyPr/>
                    <a:lstStyle/>
                    <a:p>
                      <a:pPr algn="ctr"/>
                      <a:r>
                        <a:rPr lang="en-US" altLang="zh-TW" sz="2800" b="0" dirty="0" smtClean="0">
                          <a:latin typeface="Times New Roman" panose="02020603050405020304" pitchFamily="18" charset="0"/>
                          <a:cs typeface="Times New Roman" panose="02020603050405020304" pitchFamily="18" charset="0"/>
                        </a:rPr>
                        <a:t>20</a:t>
                      </a:r>
                      <a:endParaRPr lang="zh-TW" altLang="en-US" sz="2800" b="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274903580"/>
              </p:ext>
            </p:extLst>
          </p:nvPr>
        </p:nvGraphicFramePr>
        <p:xfrm>
          <a:off x="3779912" y="692696"/>
          <a:ext cx="4780598" cy="2286000"/>
        </p:xfrm>
        <a:graphic>
          <a:graphicData uri="http://schemas.openxmlformats.org/drawingml/2006/table">
            <a:tbl>
              <a:tblPr firstRow="1" bandRow="1">
                <a:tableStyleId>{7DF18680-E054-41AD-8BC1-D1AEF772440D}</a:tableStyleId>
              </a:tblPr>
              <a:tblGrid>
                <a:gridCol w="2294255"/>
                <a:gridCol w="2486343"/>
              </a:tblGrid>
              <a:tr h="1341120">
                <a:tc>
                  <a:txBody>
                    <a:bodyPr/>
                    <a:lstStyle/>
                    <a:p>
                      <a:pPr algn="ctr"/>
                      <a:endParaRPr lang="zh-TW" altLang="en-US" dirty="0"/>
                    </a:p>
                  </a:txBody>
                  <a:tcPr/>
                </a:tc>
                <a:tc>
                  <a:txBody>
                    <a:bodyPr/>
                    <a:lstStyle/>
                    <a:p>
                      <a:pPr algn="ctr"/>
                      <a:r>
                        <a:rPr lang="en-US" altLang="zh-TW" dirty="0" smtClean="0"/>
                        <a:t/>
                      </a:r>
                      <a:br>
                        <a:rPr lang="en-US" altLang="zh-TW" dirty="0" smtClean="0"/>
                      </a:br>
                      <a:r>
                        <a:rPr kumimoji="0" lang="en-US" altLang="zh-TW" sz="3200" b="0" i="0" kern="1200" dirty="0" smtClean="0">
                          <a:solidFill>
                            <a:schemeClr val="lt1"/>
                          </a:solidFill>
                          <a:effectLst/>
                          <a:latin typeface="Times New Roman" panose="02020603050405020304" pitchFamily="18" charset="0"/>
                          <a:ea typeface="+mn-ea"/>
                          <a:cs typeface="Times New Roman" panose="02020603050405020304" pitchFamily="18" charset="0"/>
                        </a:rPr>
                        <a:t>Water content</a:t>
                      </a:r>
                    </a:p>
                    <a:p>
                      <a:pPr algn="ctr"/>
                      <a:r>
                        <a:rPr kumimoji="0" lang="en-US" altLang="zh-TW" sz="3200" b="0" i="0" kern="1200" dirty="0" smtClean="0">
                          <a:solidFill>
                            <a:schemeClr val="lt1"/>
                          </a:solidFill>
                          <a:effectLst/>
                          <a:latin typeface="Times New Roman" panose="02020603050405020304" pitchFamily="18" charset="0"/>
                          <a:ea typeface="+mn-ea"/>
                          <a:cs typeface="Times New Roman" panose="02020603050405020304" pitchFamily="18" charset="0"/>
                        </a:rPr>
                        <a:t>(%)</a:t>
                      </a:r>
                      <a:endParaRPr lang="zh-TW" altLang="en-US" sz="3200" dirty="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TW" sz="2800" b="0" dirty="0" smtClean="0">
                          <a:latin typeface="Times New Roman" panose="02020603050405020304" pitchFamily="18" charset="0"/>
                          <a:cs typeface="Times New Roman" panose="02020603050405020304" pitchFamily="18" charset="0"/>
                        </a:rPr>
                        <a:t>Sesame </a:t>
                      </a:r>
                    </a:p>
                    <a:p>
                      <a:pPr algn="ctr"/>
                      <a:r>
                        <a:rPr lang="en-US" altLang="zh-TW" sz="2800" b="0" dirty="0" smtClean="0">
                          <a:latin typeface="Times New Roman" panose="02020603050405020304" pitchFamily="18" charset="0"/>
                          <a:cs typeface="Times New Roman" panose="02020603050405020304" pitchFamily="18" charset="0"/>
                        </a:rPr>
                        <a:t>(</a:t>
                      </a:r>
                      <a:r>
                        <a:rPr kumimoji="0" lang="en-US" altLang="zh-TW" sz="2800" b="0" i="0" kern="1200" dirty="0" smtClean="0">
                          <a:solidFill>
                            <a:schemeClr val="dk1"/>
                          </a:solidFill>
                          <a:effectLst/>
                          <a:latin typeface="Times New Roman" panose="02020603050405020304" pitchFamily="18" charset="0"/>
                          <a:ea typeface="+mn-ea"/>
                          <a:cs typeface="Times New Roman" panose="02020603050405020304" pitchFamily="18" charset="0"/>
                        </a:rPr>
                        <a:t>raw material)</a:t>
                      </a:r>
                      <a:endParaRPr lang="zh-TW" altLang="en-US" sz="2800" b="0" dirty="0">
                        <a:latin typeface="Times New Roman" panose="02020603050405020304" pitchFamily="18" charset="0"/>
                        <a:cs typeface="Times New Roman" panose="02020603050405020304" pitchFamily="18" charset="0"/>
                      </a:endParaRPr>
                    </a:p>
                  </a:txBody>
                  <a:tcPr/>
                </a:tc>
                <a:tc>
                  <a:txBody>
                    <a:bodyPr/>
                    <a:lstStyle/>
                    <a:p>
                      <a:pPr algn="ctr"/>
                      <a:r>
                        <a:rPr lang="en-US" altLang="zh-TW" sz="2800" b="0" dirty="0" smtClean="0">
                          <a:latin typeface="Times New Roman" panose="02020603050405020304" pitchFamily="18" charset="0"/>
                          <a:cs typeface="Times New Roman" panose="02020603050405020304" pitchFamily="18" charset="0"/>
                        </a:rPr>
                        <a:t>6.50±0.15</a:t>
                      </a:r>
                      <a:endParaRPr lang="zh-TW" altLang="en-US" sz="2800" b="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486495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691790" y="1412776"/>
            <a:ext cx="8208912" cy="1569660"/>
          </a:xfrm>
          <a:prstGeom prst="rect">
            <a:avLst/>
          </a:prstGeom>
          <a:noFill/>
        </p:spPr>
        <p:txBody>
          <a:bodyPr wrap="square" rtlCol="0">
            <a:spAutoFit/>
          </a:bodyPr>
          <a:lstStyle/>
          <a:p>
            <a:pPr marL="342900" indent="-342900">
              <a:buFont typeface="Wingdings" panose="05000000000000000000" pitchFamily="2" charset="2"/>
              <a:buChar char="n"/>
            </a:pPr>
            <a:r>
              <a:rPr lang="en-US" altLang="zh-TW" sz="2400" b="1" dirty="0">
                <a:solidFill>
                  <a:srgbClr val="FF0000"/>
                </a:solidFill>
                <a:latin typeface="Times New Roman" panose="02020603050405020304" pitchFamily="18" charset="0"/>
                <a:cs typeface="Times New Roman" panose="02020603050405020304" pitchFamily="18" charset="0"/>
              </a:rPr>
              <a:t>Lipid oxidation </a:t>
            </a:r>
            <a:r>
              <a:rPr lang="en-US" altLang="zh-TW" sz="2400" b="1" dirty="0">
                <a:latin typeface="Times New Roman" panose="02020603050405020304" pitchFamily="18" charset="0"/>
                <a:cs typeface="Times New Roman" panose="02020603050405020304" pitchFamily="18" charset="0"/>
              </a:rPr>
              <a:t>has been recognized as the major </a:t>
            </a:r>
            <a:endParaRPr lang="en-US" altLang="zh-TW" sz="2400" b="1" dirty="0" smtClean="0">
              <a:latin typeface="Times New Roman" panose="02020603050405020304" pitchFamily="18" charset="0"/>
              <a:cs typeface="Times New Roman" panose="02020603050405020304" pitchFamily="18" charset="0"/>
            </a:endParaRPr>
          </a:p>
          <a:p>
            <a:r>
              <a:rPr lang="en-US" altLang="zh-TW" sz="2400" b="1" dirty="0">
                <a:latin typeface="Times New Roman" panose="02020603050405020304" pitchFamily="18" charset="0"/>
                <a:cs typeface="Times New Roman" panose="02020603050405020304" pitchFamily="18" charset="0"/>
              </a:rPr>
              <a:t> </a:t>
            </a:r>
            <a:r>
              <a:rPr lang="en-US" altLang="zh-TW" sz="2400" b="1" dirty="0" smtClean="0">
                <a:latin typeface="Times New Roman" panose="02020603050405020304" pitchFamily="18" charset="0"/>
                <a:cs typeface="Times New Roman" panose="02020603050405020304" pitchFamily="18" charset="0"/>
              </a:rPr>
              <a:t>    problem </a:t>
            </a:r>
            <a:r>
              <a:rPr lang="en-US" altLang="zh-TW" sz="2400" b="1" dirty="0">
                <a:latin typeface="Times New Roman" panose="02020603050405020304" pitchFamily="18" charset="0"/>
                <a:cs typeface="Times New Roman" panose="02020603050405020304" pitchFamily="18" charset="0"/>
              </a:rPr>
              <a:t>affecting edible oils, as it is the cause of </a:t>
            </a:r>
            <a:endParaRPr lang="en-US" altLang="zh-TW" sz="2400" b="1" dirty="0" smtClean="0">
              <a:latin typeface="Times New Roman" panose="02020603050405020304" pitchFamily="18" charset="0"/>
              <a:cs typeface="Times New Roman" panose="02020603050405020304" pitchFamily="18" charset="0"/>
            </a:endParaRPr>
          </a:p>
          <a:p>
            <a:r>
              <a:rPr lang="en-US" altLang="zh-TW" sz="2400" b="1" dirty="0">
                <a:latin typeface="Times New Roman" panose="02020603050405020304" pitchFamily="18" charset="0"/>
                <a:cs typeface="Times New Roman" panose="02020603050405020304" pitchFamily="18" charset="0"/>
              </a:rPr>
              <a:t> </a:t>
            </a:r>
            <a:r>
              <a:rPr lang="en-US" altLang="zh-TW" sz="2400" b="1" dirty="0" smtClean="0">
                <a:latin typeface="Times New Roman" panose="02020603050405020304" pitchFamily="18" charset="0"/>
                <a:cs typeface="Times New Roman" panose="02020603050405020304" pitchFamily="18" charset="0"/>
              </a:rPr>
              <a:t>    important </a:t>
            </a:r>
            <a:r>
              <a:rPr lang="en-US" altLang="zh-TW" sz="2400" b="1" dirty="0">
                <a:latin typeface="Times New Roman" panose="02020603050405020304" pitchFamily="18" charset="0"/>
                <a:cs typeface="Times New Roman" panose="02020603050405020304" pitchFamily="18" charset="0"/>
              </a:rPr>
              <a:t>deteriorative changes in their chemical, </a:t>
            </a:r>
            <a:endParaRPr lang="en-US" altLang="zh-TW" sz="2400" b="1" dirty="0" smtClean="0">
              <a:latin typeface="Times New Roman" panose="02020603050405020304" pitchFamily="18" charset="0"/>
              <a:cs typeface="Times New Roman" panose="02020603050405020304" pitchFamily="18" charset="0"/>
            </a:endParaRPr>
          </a:p>
          <a:p>
            <a:r>
              <a:rPr lang="en-US" altLang="zh-TW" sz="2400" b="1" dirty="0">
                <a:latin typeface="Times New Roman" panose="02020603050405020304" pitchFamily="18" charset="0"/>
                <a:cs typeface="Times New Roman" panose="02020603050405020304" pitchFamily="18" charset="0"/>
              </a:rPr>
              <a:t> </a:t>
            </a:r>
            <a:r>
              <a:rPr lang="en-US" altLang="zh-TW" sz="2400" b="1" dirty="0" smtClean="0">
                <a:latin typeface="Times New Roman" panose="02020603050405020304" pitchFamily="18" charset="0"/>
                <a:cs typeface="Times New Roman" panose="02020603050405020304" pitchFamily="18" charset="0"/>
              </a:rPr>
              <a:t>    sensory </a:t>
            </a:r>
            <a:r>
              <a:rPr lang="en-US" altLang="zh-TW" sz="2400" b="1" dirty="0">
                <a:latin typeface="Times New Roman" panose="02020603050405020304" pitchFamily="18" charset="0"/>
                <a:cs typeface="Times New Roman" panose="02020603050405020304" pitchFamily="18" charset="0"/>
              </a:rPr>
              <a:t>and nutritional </a:t>
            </a:r>
            <a:r>
              <a:rPr lang="en-US" altLang="zh-TW" sz="2400" b="1" dirty="0" smtClean="0">
                <a:latin typeface="Times New Roman" panose="02020603050405020304" pitchFamily="18" charset="0"/>
                <a:cs typeface="Times New Roman" panose="02020603050405020304" pitchFamily="18" charset="0"/>
              </a:rPr>
              <a:t>properties.</a:t>
            </a:r>
          </a:p>
        </p:txBody>
      </p:sp>
      <p:sp>
        <p:nvSpPr>
          <p:cNvPr id="5" name="矩形 4"/>
          <p:cNvSpPr/>
          <p:nvPr/>
        </p:nvSpPr>
        <p:spPr>
          <a:xfrm>
            <a:off x="5770858" y="2733778"/>
            <a:ext cx="2153218" cy="369332"/>
          </a:xfrm>
          <a:prstGeom prst="rect">
            <a:avLst/>
          </a:prstGeom>
        </p:spPr>
        <p:txBody>
          <a:bodyPr wrap="none">
            <a:spAutoFit/>
          </a:bodyPr>
          <a:lstStyle/>
          <a:p>
            <a:r>
              <a:rPr lang="en-US" altLang="zh-TW" b="1" i="1" dirty="0">
                <a:latin typeface="Times New Roman" panose="02020603050405020304" pitchFamily="18" charset="0"/>
                <a:cs typeface="Times New Roman" panose="02020603050405020304" pitchFamily="18" charset="0"/>
              </a:rPr>
              <a:t>(</a:t>
            </a:r>
            <a:r>
              <a:rPr lang="en-US" altLang="zh-TW" b="1" dirty="0">
                <a:latin typeface="Times New Roman" panose="02020603050405020304" pitchFamily="18" charset="0"/>
                <a:cs typeface="Times New Roman" panose="02020603050405020304" pitchFamily="18" charset="0"/>
              </a:rPr>
              <a:t>Velasco</a:t>
            </a:r>
            <a:r>
              <a:rPr lang="en-US" altLang="zh-TW" b="1" i="1" dirty="0">
                <a:latin typeface="Times New Roman" panose="02020603050405020304" pitchFamily="18" charset="0"/>
                <a:cs typeface="Times New Roman" panose="02020603050405020304" pitchFamily="18" charset="0"/>
              </a:rPr>
              <a:t> </a:t>
            </a:r>
            <a:r>
              <a:rPr lang="en-US" altLang="zh-TW" b="1" i="1" dirty="0" smtClean="0">
                <a:latin typeface="Times New Roman" panose="02020603050405020304" pitchFamily="18" charset="0"/>
                <a:cs typeface="Times New Roman" panose="02020603050405020304" pitchFamily="18" charset="0"/>
              </a:rPr>
              <a:t>et al., </a:t>
            </a:r>
            <a:r>
              <a:rPr lang="en-US" altLang="zh-TW" b="1" dirty="0">
                <a:latin typeface="Times New Roman" panose="02020603050405020304" pitchFamily="18" charset="0"/>
                <a:cs typeface="Times New Roman" panose="02020603050405020304" pitchFamily="18" charset="0"/>
              </a:rPr>
              <a:t>2002</a:t>
            </a:r>
            <a:r>
              <a:rPr lang="en-US" altLang="zh-TW" b="1" i="1" dirty="0">
                <a:latin typeface="Times New Roman" panose="02020603050405020304" pitchFamily="18" charset="0"/>
                <a:cs typeface="Times New Roman" panose="02020603050405020304" pitchFamily="18" charset="0"/>
              </a:rPr>
              <a:t>)</a:t>
            </a:r>
            <a:endParaRPr lang="zh-TW" altLang="en-US" b="1" i="1" dirty="0">
              <a:latin typeface="Times New Roman" panose="02020603050405020304" pitchFamily="18" charset="0"/>
              <a:cs typeface="Times New Roman" panose="02020603050405020304" pitchFamily="18" charset="0"/>
            </a:endParaRPr>
          </a:p>
        </p:txBody>
      </p:sp>
      <p:sp>
        <p:nvSpPr>
          <p:cNvPr id="6" name="文字方塊 5"/>
          <p:cNvSpPr txBox="1"/>
          <p:nvPr/>
        </p:nvSpPr>
        <p:spPr>
          <a:xfrm>
            <a:off x="800016" y="3327906"/>
            <a:ext cx="8142272" cy="830997"/>
          </a:xfrm>
          <a:prstGeom prst="rect">
            <a:avLst/>
          </a:prstGeom>
          <a:noFill/>
        </p:spPr>
        <p:txBody>
          <a:bodyPr wrap="square" rtlCol="0">
            <a:spAutoFit/>
          </a:bodyPr>
          <a:lstStyle/>
          <a:p>
            <a:pPr marL="342900" indent="-342900">
              <a:buFont typeface="Wingdings" panose="05000000000000000000" pitchFamily="2" charset="2"/>
              <a:buChar char="n"/>
            </a:pPr>
            <a:r>
              <a:rPr lang="en-US" altLang="zh-TW" sz="2400" b="1" dirty="0">
                <a:latin typeface="Times New Roman" panose="02020603050405020304" pitchFamily="18" charset="0"/>
                <a:cs typeface="Times New Roman" panose="02020603050405020304" pitchFamily="18" charset="0"/>
              </a:rPr>
              <a:t>Sesame oil is known to be significantly resistant to </a:t>
            </a:r>
            <a:r>
              <a:rPr lang="en-US" altLang="zh-TW" sz="2400" b="1" dirty="0" smtClean="0">
                <a:solidFill>
                  <a:srgbClr val="FF0000"/>
                </a:solidFill>
                <a:latin typeface="Times New Roman" panose="02020603050405020304" pitchFamily="18" charset="0"/>
                <a:cs typeface="Times New Roman" panose="02020603050405020304" pitchFamily="18" charset="0"/>
              </a:rPr>
              <a:t>oxidative rancidity</a:t>
            </a:r>
            <a:r>
              <a:rPr lang="en-US" altLang="zh-TW" sz="2400" b="1" dirty="0" smtClean="0">
                <a:latin typeface="Times New Roman" panose="02020603050405020304" pitchFamily="18" charset="0"/>
                <a:cs typeface="Times New Roman" panose="02020603050405020304" pitchFamily="18" charset="0"/>
              </a:rPr>
              <a:t>.</a:t>
            </a:r>
          </a:p>
        </p:txBody>
      </p:sp>
      <p:sp>
        <p:nvSpPr>
          <p:cNvPr id="7" name="矩形 6"/>
          <p:cNvSpPr/>
          <p:nvPr/>
        </p:nvSpPr>
        <p:spPr>
          <a:xfrm>
            <a:off x="5770858" y="4311262"/>
            <a:ext cx="2880320" cy="369332"/>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a:t>
            </a:r>
            <a:r>
              <a:rPr lang="en-US" altLang="zh-TW" b="1" dirty="0">
                <a:latin typeface="Times New Roman" panose="02020603050405020304" pitchFamily="18" charset="0"/>
                <a:cs typeface="Times New Roman" panose="02020603050405020304" pitchFamily="18" charset="0"/>
              </a:rPr>
              <a:t>Chen</a:t>
            </a:r>
            <a:r>
              <a:rPr lang="en-US" altLang="zh-TW" b="1" i="1" dirty="0">
                <a:latin typeface="Times New Roman" panose="02020603050405020304" pitchFamily="18" charset="0"/>
                <a:cs typeface="Times New Roman" panose="02020603050405020304" pitchFamily="18" charset="0"/>
              </a:rPr>
              <a:t> et </a:t>
            </a:r>
            <a:r>
              <a:rPr lang="en-US" altLang="zh-TW" b="1" i="1" dirty="0" smtClean="0">
                <a:latin typeface="Times New Roman" panose="02020603050405020304" pitchFamily="18" charset="0"/>
                <a:cs typeface="Times New Roman" panose="02020603050405020304" pitchFamily="18" charset="0"/>
              </a:rPr>
              <a:t>al</a:t>
            </a:r>
            <a:r>
              <a:rPr lang="en-US" altLang="zh-TW" b="1" dirty="0">
                <a:latin typeface="Times New Roman" panose="02020603050405020304" pitchFamily="18" charset="0"/>
                <a:cs typeface="Times New Roman" panose="02020603050405020304" pitchFamily="18" charset="0"/>
              </a:rPr>
              <a:t>.</a:t>
            </a:r>
            <a:r>
              <a:rPr lang="en-US" altLang="zh-TW" b="1" dirty="0" smtClean="0">
                <a:latin typeface="Times New Roman" panose="02020603050405020304" pitchFamily="18" charset="0"/>
                <a:cs typeface="Times New Roman" panose="02020603050405020304" pitchFamily="18" charset="0"/>
              </a:rPr>
              <a:t>,</a:t>
            </a:r>
            <a:r>
              <a:rPr lang="en-US" altLang="zh-TW" b="1" i="1" dirty="0" smtClean="0">
                <a:latin typeface="Times New Roman" panose="02020603050405020304" pitchFamily="18" charset="0"/>
                <a:cs typeface="Times New Roman" panose="02020603050405020304" pitchFamily="18" charset="0"/>
              </a:rPr>
              <a:t> </a:t>
            </a:r>
            <a:r>
              <a:rPr lang="en-US" altLang="zh-TW" b="1" dirty="0" smtClean="0">
                <a:latin typeface="Times New Roman" panose="02020603050405020304" pitchFamily="18" charset="0"/>
                <a:cs typeface="Times New Roman" panose="02020603050405020304" pitchFamily="18" charset="0"/>
              </a:rPr>
              <a:t>2005</a:t>
            </a:r>
            <a:r>
              <a:rPr lang="en-US" altLang="zh-TW" b="1" i="1" dirty="0" smtClean="0">
                <a:latin typeface="Times New Roman" panose="02020603050405020304" pitchFamily="18" charset="0"/>
                <a:cs typeface="Times New Roman" panose="02020603050405020304" pitchFamily="18" charset="0"/>
              </a:rPr>
              <a:t>)</a:t>
            </a:r>
            <a:endParaRPr lang="zh-TW" altLang="en-US" b="1" i="1" dirty="0">
              <a:latin typeface="Times New Roman" panose="02020603050405020304" pitchFamily="18" charset="0"/>
              <a:cs typeface="Times New Roman" panose="02020603050405020304" pitchFamily="18" charset="0"/>
            </a:endParaRPr>
          </a:p>
        </p:txBody>
      </p:sp>
      <p:sp>
        <p:nvSpPr>
          <p:cNvPr id="8" name="標題 1"/>
          <p:cNvSpPr>
            <a:spLocks noGrp="1"/>
          </p:cNvSpPr>
          <p:nvPr>
            <p:ph type="title"/>
          </p:nvPr>
        </p:nvSpPr>
        <p:spPr>
          <a:xfrm>
            <a:off x="467544" y="332656"/>
            <a:ext cx="8183880" cy="907544"/>
          </a:xfrm>
        </p:spPr>
        <p:txBody>
          <a:bodyPr>
            <a:noAutofit/>
          </a:bodyPr>
          <a:lstStyle/>
          <a:p>
            <a:pPr algn="ctr"/>
            <a:r>
              <a:rPr lang="en-US" altLang="zh-TW" sz="40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a:t>
            </a:r>
            <a:endParaRPr lang="zh-TW" altLang="en-US" sz="4000" b="1" i="1" dirty="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3" name="文字方塊 2"/>
          <p:cNvSpPr txBox="1"/>
          <p:nvPr/>
        </p:nvSpPr>
        <p:spPr>
          <a:xfrm>
            <a:off x="781895" y="1441806"/>
            <a:ext cx="7782232" cy="1200329"/>
          </a:xfrm>
          <a:prstGeom prst="rect">
            <a:avLst/>
          </a:prstGeom>
          <a:noFill/>
        </p:spPr>
        <p:txBody>
          <a:bodyPr wrap="square" rtlCol="0">
            <a:spAutoFit/>
          </a:bodyPr>
          <a:lstStyle/>
          <a:p>
            <a:pPr marL="342900" indent="-342900">
              <a:buFont typeface="Wingdings" pitchFamily="2" charset="2"/>
              <a:buChar char="n"/>
            </a:pPr>
            <a:r>
              <a:rPr lang="en-US" altLang="zh-TW" sz="2400" b="1" dirty="0" smtClean="0">
                <a:latin typeface="Times New Roman" panose="02020603050405020304" pitchFamily="18" charset="0"/>
                <a:cs typeface="Times New Roman" panose="02020603050405020304" pitchFamily="18" charset="0"/>
              </a:rPr>
              <a:t>The remarkable stability of sesame oil may be due to the presence of </a:t>
            </a:r>
            <a:r>
              <a:rPr lang="en-US" altLang="zh-TW" sz="2400" b="1" dirty="0">
                <a:latin typeface="Times New Roman" panose="02020603050405020304" pitchFamily="18" charset="0"/>
                <a:cs typeface="Times New Roman" panose="02020603050405020304" pitchFamily="18" charset="0"/>
              </a:rPr>
              <a:t>unique </a:t>
            </a:r>
            <a:r>
              <a:rPr lang="en-US" altLang="zh-TW" sz="2400" b="1" dirty="0" err="1">
                <a:latin typeface="Times New Roman" panose="02020603050405020304" pitchFamily="18" charset="0"/>
                <a:cs typeface="Times New Roman" panose="02020603050405020304" pitchFamily="18" charset="0"/>
              </a:rPr>
              <a:t>unsaponifiable</a:t>
            </a:r>
            <a:r>
              <a:rPr lang="en-US" altLang="zh-TW" sz="2400" b="1" dirty="0">
                <a:latin typeface="Times New Roman" panose="02020603050405020304" pitchFamily="18" charset="0"/>
                <a:cs typeface="Times New Roman" panose="02020603050405020304" pitchFamily="18" charset="0"/>
              </a:rPr>
              <a:t> constituents namely </a:t>
            </a:r>
            <a:r>
              <a:rPr lang="en-US" altLang="zh-TW" sz="2400" b="1" dirty="0" err="1">
                <a:solidFill>
                  <a:srgbClr val="FF0000"/>
                </a:solidFill>
                <a:latin typeface="Times New Roman" panose="02020603050405020304" pitchFamily="18" charset="0"/>
                <a:cs typeface="Times New Roman" panose="02020603050405020304" pitchFamily="18" charset="0"/>
              </a:rPr>
              <a:t>lignans</a:t>
            </a:r>
            <a:r>
              <a:rPr lang="en-US" altLang="zh-TW" sz="2400" b="1" dirty="0">
                <a:latin typeface="Times New Roman" panose="02020603050405020304" pitchFamily="18" charset="0"/>
                <a:cs typeface="Times New Roman" panose="02020603050405020304" pitchFamily="18" charset="0"/>
              </a:rPr>
              <a:t> and </a:t>
            </a:r>
            <a:r>
              <a:rPr lang="en-US" altLang="zh-TW" sz="2400" b="1" dirty="0">
                <a:solidFill>
                  <a:srgbClr val="FF0000"/>
                </a:solidFill>
                <a:latin typeface="Times New Roman" panose="02020603050405020304" pitchFamily="18" charset="0"/>
                <a:cs typeface="Times New Roman" panose="02020603050405020304" pitchFamily="18" charset="0"/>
              </a:rPr>
              <a:t>tocopherols</a:t>
            </a:r>
            <a:r>
              <a:rPr lang="en-US" altLang="zh-TW" sz="2400" b="1" dirty="0" smtClean="0">
                <a:latin typeface="Times New Roman" panose="02020603050405020304" pitchFamily="18" charset="0"/>
                <a:cs typeface="Times New Roman" panose="02020603050405020304" pitchFamily="18" charset="0"/>
              </a:rPr>
              <a:t>.</a:t>
            </a:r>
            <a:endParaRPr lang="zh-TW" altLang="en-US" sz="2400" b="1" dirty="0">
              <a:latin typeface="Times New Roman" panose="02020603050405020304" pitchFamily="18" charset="0"/>
              <a:cs typeface="Times New Roman" panose="02020603050405020304" pitchFamily="18" charset="0"/>
            </a:endParaRPr>
          </a:p>
        </p:txBody>
      </p:sp>
      <p:sp>
        <p:nvSpPr>
          <p:cNvPr id="2" name="矩形 1"/>
          <p:cNvSpPr/>
          <p:nvPr/>
        </p:nvSpPr>
        <p:spPr>
          <a:xfrm>
            <a:off x="694844" y="1429023"/>
            <a:ext cx="7956334" cy="1569660"/>
          </a:xfrm>
          <a:prstGeom prst="rect">
            <a:avLst/>
          </a:prstGeom>
        </p:spPr>
        <p:txBody>
          <a:bodyPr wrap="square">
            <a:spAutoFit/>
          </a:bodyPr>
          <a:lstStyle/>
          <a:p>
            <a:pPr marL="342900" indent="-342900">
              <a:buFont typeface="Wingdings" pitchFamily="2" charset="2"/>
              <a:buChar char="n"/>
            </a:pPr>
            <a:r>
              <a:rPr lang="en-US" altLang="zh-TW" sz="2400" b="1" dirty="0" smtClean="0">
                <a:latin typeface="Times New Roman" panose="02020603050405020304" pitchFamily="18" charset="0"/>
                <a:cs typeface="Times New Roman" panose="02020603050405020304" pitchFamily="18" charset="0"/>
              </a:rPr>
              <a:t>While </a:t>
            </a:r>
            <a:r>
              <a:rPr lang="en-US" altLang="zh-TW" sz="2400" b="1" dirty="0" smtClean="0">
                <a:solidFill>
                  <a:srgbClr val="FF0000"/>
                </a:solidFill>
                <a:latin typeface="Times New Roman" panose="02020603050405020304" pitchFamily="18" charset="0"/>
                <a:cs typeface="Times New Roman" panose="02020603050405020304" pitchFamily="18" charset="0"/>
              </a:rPr>
              <a:t>peroxides </a:t>
            </a:r>
            <a:r>
              <a:rPr lang="en-US" altLang="zh-TW" sz="2400" b="1" dirty="0">
                <a:solidFill>
                  <a:srgbClr val="FF0000"/>
                </a:solidFill>
                <a:latin typeface="Times New Roman" panose="02020603050405020304" pitchFamily="18" charset="0"/>
                <a:cs typeface="Times New Roman" panose="02020603050405020304" pitchFamily="18" charset="0"/>
              </a:rPr>
              <a:t>are unstable </a:t>
            </a:r>
            <a:r>
              <a:rPr lang="en-US" altLang="zh-TW" sz="2400" b="1" dirty="0">
                <a:latin typeface="Times New Roman" panose="02020603050405020304" pitchFamily="18" charset="0"/>
                <a:cs typeface="Times New Roman" panose="02020603050405020304" pitchFamily="18" charset="0"/>
              </a:rPr>
              <a:t>on heating and transform rapidly to secondary oxidation products . Therefore,  estimate absolute oxidative state of </a:t>
            </a:r>
            <a:r>
              <a:rPr lang="en-US" altLang="zh-TW" sz="2400" b="1" dirty="0">
                <a:solidFill>
                  <a:srgbClr val="FF0000"/>
                </a:solidFill>
                <a:latin typeface="Times New Roman" panose="02020603050405020304" pitchFamily="18" charset="0"/>
                <a:cs typeface="Times New Roman" panose="02020603050405020304" pitchFamily="18" charset="0"/>
              </a:rPr>
              <a:t>oil requires three different oxidation </a:t>
            </a:r>
            <a:r>
              <a:rPr lang="en-US" altLang="zh-TW" sz="2400" b="1" dirty="0" smtClean="0">
                <a:solidFill>
                  <a:srgbClr val="FF0000"/>
                </a:solidFill>
                <a:latin typeface="Times New Roman" panose="02020603050405020304" pitchFamily="18" charset="0"/>
                <a:cs typeface="Times New Roman" panose="02020603050405020304" pitchFamily="18" charset="0"/>
              </a:rPr>
              <a:t>parameters</a:t>
            </a:r>
            <a:r>
              <a:rPr lang="en-US" altLang="zh-TW" sz="2400" b="1" dirty="0" smtClean="0">
                <a:latin typeface="Times New Roman" panose="02020603050405020304" pitchFamily="18" charset="0"/>
                <a:cs typeface="Times New Roman" panose="02020603050405020304" pitchFamily="18" charset="0"/>
              </a:rPr>
              <a:t>.</a:t>
            </a:r>
            <a:endParaRPr lang="zh-TW" altLang="en-US" sz="2400" b="1" dirty="0">
              <a:latin typeface="Times New Roman" panose="02020603050405020304" pitchFamily="18" charset="0"/>
              <a:cs typeface="Times New Roman" panose="02020603050405020304" pitchFamily="18" charset="0"/>
            </a:endParaRPr>
          </a:p>
        </p:txBody>
      </p:sp>
      <p:sp>
        <p:nvSpPr>
          <p:cNvPr id="10" name="矩形 9"/>
          <p:cNvSpPr/>
          <p:nvPr/>
        </p:nvSpPr>
        <p:spPr>
          <a:xfrm>
            <a:off x="5995343" y="2733778"/>
            <a:ext cx="1928733" cy="369332"/>
          </a:xfrm>
          <a:prstGeom prst="rect">
            <a:avLst/>
          </a:prstGeom>
        </p:spPr>
        <p:txBody>
          <a:bodyPr wrap="none">
            <a:spAutoFit/>
          </a:bodyPr>
          <a:lstStyle/>
          <a:p>
            <a:r>
              <a:rPr lang="en-US" altLang="zh-TW" b="1" i="1" dirty="0">
                <a:latin typeface="Times New Roman" panose="02020603050405020304" pitchFamily="18" charset="0"/>
                <a:cs typeface="Times New Roman" panose="02020603050405020304" pitchFamily="18" charset="0"/>
              </a:rPr>
              <a:t> (</a:t>
            </a:r>
            <a:r>
              <a:rPr lang="en-US" altLang="zh-TW" b="1" dirty="0" err="1">
                <a:latin typeface="Times New Roman" panose="02020603050405020304" pitchFamily="18" charset="0"/>
                <a:cs typeface="Times New Roman" panose="02020603050405020304" pitchFamily="18" charset="0"/>
              </a:rPr>
              <a:t>Suja</a:t>
            </a:r>
            <a:r>
              <a:rPr lang="en-US" altLang="zh-TW" b="1" i="1" dirty="0">
                <a:latin typeface="Times New Roman" panose="02020603050405020304" pitchFamily="18" charset="0"/>
                <a:cs typeface="Times New Roman" panose="02020603050405020304" pitchFamily="18" charset="0"/>
              </a:rPr>
              <a:t> et al</a:t>
            </a:r>
            <a:r>
              <a:rPr lang="en-US" altLang="zh-TW" b="1" dirty="0">
                <a:latin typeface="Times New Roman" panose="02020603050405020304" pitchFamily="18" charset="0"/>
                <a:cs typeface="Times New Roman" panose="02020603050405020304" pitchFamily="18" charset="0"/>
              </a:rPr>
              <a:t>.,</a:t>
            </a:r>
            <a:r>
              <a:rPr lang="en-US" altLang="zh-TW" b="1" i="1" dirty="0">
                <a:latin typeface="Times New Roman" panose="02020603050405020304" pitchFamily="18" charset="0"/>
                <a:cs typeface="Times New Roman" panose="02020603050405020304" pitchFamily="18" charset="0"/>
              </a:rPr>
              <a:t> </a:t>
            </a:r>
            <a:r>
              <a:rPr lang="en-US" altLang="zh-TW" b="1" dirty="0">
                <a:latin typeface="Times New Roman" panose="02020603050405020304" pitchFamily="18" charset="0"/>
                <a:cs typeface="Times New Roman" panose="02020603050405020304" pitchFamily="18" charset="0"/>
              </a:rPr>
              <a:t>2004</a:t>
            </a:r>
            <a:r>
              <a:rPr lang="en-US" altLang="zh-TW" b="1" i="1" dirty="0">
                <a:latin typeface="Times New Roman" panose="02020603050405020304" pitchFamily="18" charset="0"/>
                <a:cs typeface="Times New Roman" panose="02020603050405020304" pitchFamily="18" charset="0"/>
              </a:rPr>
              <a:t>)</a:t>
            </a:r>
            <a:endParaRPr lang="zh-TW" altLang="en-US" b="1" i="1" dirty="0">
              <a:latin typeface="Times New Roman" panose="02020603050405020304" pitchFamily="18" charset="0"/>
              <a:cs typeface="Times New Roman" panose="02020603050405020304" pitchFamily="18" charset="0"/>
            </a:endParaRPr>
          </a:p>
        </p:txBody>
      </p:sp>
      <p:sp>
        <p:nvSpPr>
          <p:cNvPr id="12" name="投影片編號版面配置區 11"/>
          <p:cNvSpPr>
            <a:spLocks noGrp="1"/>
          </p:cNvSpPr>
          <p:nvPr>
            <p:ph type="sldNum" sz="quarter" idx="12"/>
          </p:nvPr>
        </p:nvSpPr>
        <p:spPr/>
        <p:txBody>
          <a:bodyPr/>
          <a:lstStyle/>
          <a:p>
            <a:fld id="{E5D7D912-29F0-4A0F-AD54-99A798966BD8}" type="slidenum">
              <a:rPr lang="zh-TW" altLang="en-US" smtClean="0"/>
              <a:pPr/>
              <a:t>6</a:t>
            </a:fld>
            <a:endParaRPr lang="zh-TW" altLang="en-US"/>
          </a:p>
        </p:txBody>
      </p:sp>
      <p:pic>
        <p:nvPicPr>
          <p:cNvPr id="11" name="Picture 8" descr="http://img.alicdn.com/tps/TB240OrdpXXXXXxXpXXXXXXXXXX_!!2549711729-0-dgsh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5643" y="3327906"/>
            <a:ext cx="4882467" cy="24825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3103110"/>
            <a:ext cx="5030707" cy="282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21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26"/>
                                        </p:tgtEl>
                                      </p:cBhvr>
                                    </p:animEffect>
                                    <p:set>
                                      <p:cBhvr>
                                        <p:cTn id="13" dur="1" fill="hold">
                                          <p:stCondLst>
                                            <p:cond delay="499"/>
                                          </p:stCondLst>
                                        </p:cTn>
                                        <p:tgtEl>
                                          <p:spTgt spid="1026"/>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xit" presetSubtype="0" fill="hold" grpId="1" nodeType="with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P spid="7" grpId="1"/>
      <p:bldP spid="3" grpId="0"/>
      <p:bldP spid="2" grpId="0"/>
      <p:bldP spid="2" grpId="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7</a:t>
            </a:fld>
            <a:endParaRPr lang="zh-TW" altLang="en-US"/>
          </a:p>
        </p:txBody>
      </p:sp>
      <p:sp>
        <p:nvSpPr>
          <p:cNvPr id="5" name="矩形 4"/>
          <p:cNvSpPr/>
          <p:nvPr/>
        </p:nvSpPr>
        <p:spPr>
          <a:xfrm>
            <a:off x="1074492" y="828472"/>
            <a:ext cx="7169916" cy="1200329"/>
          </a:xfrm>
          <a:prstGeom prst="rect">
            <a:avLst/>
          </a:prstGeom>
        </p:spPr>
        <p:txBody>
          <a:bodyPr wrap="square">
            <a:spAutoFit/>
          </a:bodyPr>
          <a:lstStyle/>
          <a:p>
            <a:pPr marL="342900" indent="-342900">
              <a:buFont typeface="Wingdings" panose="05000000000000000000" pitchFamily="2" charset="2"/>
              <a:buChar char="n"/>
            </a:pPr>
            <a:r>
              <a:rPr lang="en-US" altLang="zh-TW" sz="2400" b="1" dirty="0" smtClean="0">
                <a:latin typeface="Times New Roman" panose="02020603050405020304" pitchFamily="18" charset="0"/>
                <a:cs typeface="Times New Roman" panose="02020603050405020304" pitchFamily="18" charset="0"/>
              </a:rPr>
              <a:t>According </a:t>
            </a:r>
            <a:r>
              <a:rPr lang="en-US" altLang="zh-TW" sz="2400" b="1" dirty="0">
                <a:latin typeface="Times New Roman" panose="02020603050405020304" pitchFamily="18" charset="0"/>
                <a:cs typeface="Times New Roman" panose="02020603050405020304" pitchFamily="18" charset="0"/>
              </a:rPr>
              <a:t>to the previous </a:t>
            </a:r>
            <a:r>
              <a:rPr lang="en-US" altLang="zh-TW" sz="2400" b="1" dirty="0" smtClean="0">
                <a:latin typeface="Times New Roman" panose="02020603050405020304" pitchFamily="18" charset="0"/>
                <a:cs typeface="Times New Roman" panose="02020603050405020304" pitchFamily="18" charset="0"/>
              </a:rPr>
              <a:t>research, the most </a:t>
            </a:r>
            <a:r>
              <a:rPr lang="en-US" altLang="zh-TW" sz="2400" b="1" dirty="0" err="1" smtClean="0">
                <a:latin typeface="Times New Roman" panose="02020603050405020304" pitchFamily="18" charset="0"/>
                <a:cs typeface="Times New Roman" panose="02020603050405020304" pitchFamily="18" charset="0"/>
              </a:rPr>
              <a:t>lignans</a:t>
            </a:r>
            <a:r>
              <a:rPr lang="en-US" altLang="zh-TW" sz="2400" b="1" dirty="0" smtClean="0">
                <a:latin typeface="Times New Roman" panose="02020603050405020304" pitchFamily="18" charset="0"/>
                <a:cs typeface="Times New Roman" panose="02020603050405020304" pitchFamily="18" charset="0"/>
              </a:rPr>
              <a:t> in sesame is </a:t>
            </a:r>
            <a:r>
              <a:rPr lang="en-US" altLang="zh-TW" sz="2400" b="1" dirty="0" err="1" smtClean="0">
                <a:solidFill>
                  <a:srgbClr val="FF0000"/>
                </a:solidFill>
                <a:latin typeface="Times New Roman" panose="02020603050405020304" pitchFamily="18" charset="0"/>
                <a:cs typeface="Times New Roman" panose="02020603050405020304" pitchFamily="18" charset="0"/>
              </a:rPr>
              <a:t>sesamin</a:t>
            </a:r>
            <a:r>
              <a:rPr lang="en-US" altLang="zh-TW" sz="2400" b="1" dirty="0" smtClean="0">
                <a:latin typeface="Times New Roman" panose="02020603050405020304" pitchFamily="18" charset="0"/>
                <a:cs typeface="Times New Roman" panose="02020603050405020304" pitchFamily="18" charset="0"/>
              </a:rPr>
              <a:t>, </a:t>
            </a:r>
            <a:r>
              <a:rPr lang="en-US" altLang="zh-TW" sz="2400" b="1" dirty="0" err="1" smtClean="0">
                <a:solidFill>
                  <a:srgbClr val="FF0000"/>
                </a:solidFill>
                <a:latin typeface="Times New Roman" panose="02020603050405020304" pitchFamily="18" charset="0"/>
                <a:cs typeface="Times New Roman" panose="02020603050405020304" pitchFamily="18" charset="0"/>
              </a:rPr>
              <a:t>sesamolin</a:t>
            </a:r>
            <a:r>
              <a:rPr lang="en-US" altLang="zh-TW" sz="2400" b="1" dirty="0" smtClean="0">
                <a:latin typeface="Times New Roman" panose="02020603050405020304" pitchFamily="18" charset="0"/>
                <a:cs typeface="Times New Roman" panose="02020603050405020304" pitchFamily="18" charset="0"/>
              </a:rPr>
              <a:t> and </a:t>
            </a:r>
            <a:r>
              <a:rPr lang="en-US" altLang="zh-TW" sz="2400" b="1" dirty="0" err="1" smtClean="0">
                <a:solidFill>
                  <a:srgbClr val="FF0000"/>
                </a:solidFill>
                <a:latin typeface="Times New Roman" panose="02020603050405020304" pitchFamily="18" charset="0"/>
                <a:cs typeface="Times New Roman" panose="02020603050405020304" pitchFamily="18" charset="0"/>
              </a:rPr>
              <a:t>sesamol</a:t>
            </a:r>
            <a:r>
              <a:rPr lang="en-US" altLang="zh-TW" sz="2400" b="1" dirty="0" smtClean="0">
                <a:solidFill>
                  <a:srgbClr val="FF0000"/>
                </a:solidFill>
                <a:latin typeface="Times New Roman" panose="02020603050405020304" pitchFamily="18" charset="0"/>
                <a:cs typeface="Times New Roman" panose="02020603050405020304" pitchFamily="18" charset="0"/>
              </a:rPr>
              <a:t>.</a:t>
            </a:r>
            <a:endParaRPr lang="zh-TW" alt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矩形 5"/>
          <p:cNvSpPr/>
          <p:nvPr/>
        </p:nvSpPr>
        <p:spPr>
          <a:xfrm>
            <a:off x="1071373" y="2028801"/>
            <a:ext cx="6943817" cy="1569660"/>
          </a:xfrm>
          <a:prstGeom prst="rect">
            <a:avLst/>
          </a:prstGeom>
        </p:spPr>
        <p:txBody>
          <a:bodyPr wrap="square">
            <a:spAutoFit/>
          </a:bodyPr>
          <a:lstStyle/>
          <a:p>
            <a:pPr marL="342900" indent="-342900">
              <a:buFont typeface="Wingdings" panose="05000000000000000000" pitchFamily="2" charset="2"/>
              <a:buChar char="n"/>
            </a:pPr>
            <a:r>
              <a:rPr lang="en-US" altLang="zh-TW" sz="2400" b="1" dirty="0">
                <a:latin typeface="Times New Roman" panose="02020603050405020304" pitchFamily="18" charset="0"/>
                <a:cs typeface="Times New Roman" panose="02020603050405020304" pitchFamily="18" charset="0"/>
              </a:rPr>
              <a:t>After heating </a:t>
            </a:r>
            <a:r>
              <a:rPr lang="en-US" altLang="zh-TW" sz="2400" b="1" dirty="0" smtClean="0">
                <a:latin typeface="Times New Roman" panose="02020603050405020304" pitchFamily="18" charset="0"/>
                <a:cs typeface="Times New Roman" panose="02020603050405020304" pitchFamily="18" charset="0"/>
              </a:rPr>
              <a:t>or acid </a:t>
            </a:r>
            <a:r>
              <a:rPr lang="en-US" altLang="zh-TW" sz="2400" b="1" dirty="0">
                <a:latin typeface="Times New Roman" panose="02020603050405020304" pitchFamily="18" charset="0"/>
                <a:cs typeface="Times New Roman" panose="02020603050405020304" pitchFamily="18" charset="0"/>
              </a:rPr>
              <a:t>processing </a:t>
            </a:r>
            <a:r>
              <a:rPr lang="en-US" altLang="zh-TW" sz="2400" b="1" dirty="0" smtClean="0">
                <a:latin typeface="Times New Roman" panose="02020603050405020304" pitchFamily="18" charset="0"/>
                <a:cs typeface="Times New Roman" panose="02020603050405020304" pitchFamily="18" charset="0"/>
              </a:rPr>
              <a:t>,the </a:t>
            </a:r>
            <a:r>
              <a:rPr lang="en-US" altLang="zh-TW" sz="2400" b="1" dirty="0" err="1">
                <a:latin typeface="Times New Roman" panose="02020603050405020304" pitchFamily="18" charset="0"/>
                <a:cs typeface="Times New Roman" panose="02020603050405020304" pitchFamily="18" charset="0"/>
              </a:rPr>
              <a:t>sesamolin</a:t>
            </a:r>
            <a:r>
              <a:rPr lang="en-US" altLang="zh-TW" sz="2400" b="1" dirty="0">
                <a:latin typeface="Times New Roman" panose="02020603050405020304" pitchFamily="18" charset="0"/>
                <a:cs typeface="Times New Roman" panose="02020603050405020304" pitchFamily="18" charset="0"/>
              </a:rPr>
              <a:t> will turn into the other kinds of </a:t>
            </a:r>
            <a:r>
              <a:rPr lang="en-US" altLang="zh-TW" sz="2400" b="1" dirty="0" err="1">
                <a:latin typeface="Times New Roman" panose="02020603050405020304" pitchFamily="18" charset="0"/>
                <a:cs typeface="Times New Roman" panose="02020603050405020304" pitchFamily="18" charset="0"/>
              </a:rPr>
              <a:t>lignans</a:t>
            </a:r>
            <a:r>
              <a:rPr lang="en-US" altLang="zh-TW" sz="2400" b="1" dirty="0">
                <a:latin typeface="Times New Roman" panose="02020603050405020304" pitchFamily="18" charset="0"/>
                <a:cs typeface="Times New Roman" panose="02020603050405020304" pitchFamily="18" charset="0"/>
              </a:rPr>
              <a:t> - </a:t>
            </a:r>
            <a:r>
              <a:rPr lang="en-US" altLang="zh-TW" sz="2400" b="1" dirty="0" err="1">
                <a:latin typeface="Times New Roman" panose="02020603050405020304" pitchFamily="18" charset="0"/>
                <a:cs typeface="Times New Roman" panose="02020603050405020304" pitchFamily="18" charset="0"/>
              </a:rPr>
              <a:t>sesamol</a:t>
            </a:r>
            <a:r>
              <a:rPr lang="en-US" altLang="zh-TW" sz="2400" b="1" dirty="0">
                <a:latin typeface="Times New Roman" panose="02020603050405020304" pitchFamily="18" charset="0"/>
                <a:cs typeface="Times New Roman" panose="02020603050405020304" pitchFamily="18" charset="0"/>
              </a:rPr>
              <a:t>. As a result, the </a:t>
            </a:r>
            <a:r>
              <a:rPr lang="en-US" altLang="zh-TW" sz="2400" b="1" dirty="0" err="1">
                <a:solidFill>
                  <a:srgbClr val="FF0000"/>
                </a:solidFill>
                <a:latin typeface="Times New Roman" panose="02020603050405020304" pitchFamily="18" charset="0"/>
                <a:cs typeface="Times New Roman" panose="02020603050405020304" pitchFamily="18" charset="0"/>
              </a:rPr>
              <a:t>sesamol</a:t>
            </a:r>
            <a:r>
              <a:rPr lang="en-US" altLang="zh-TW" sz="2400" b="1" dirty="0">
                <a:latin typeface="Times New Roman" panose="02020603050405020304" pitchFamily="18" charset="0"/>
                <a:cs typeface="Times New Roman" panose="02020603050405020304" pitchFamily="18" charset="0"/>
              </a:rPr>
              <a:t> is mainly exist in the hot processing sesame and sesame oil.</a:t>
            </a:r>
          </a:p>
        </p:txBody>
      </p:sp>
      <p:pic>
        <p:nvPicPr>
          <p:cNvPr id="7" name="圖片 6"/>
          <p:cNvPicPr/>
          <p:nvPr/>
        </p:nvPicPr>
        <p:blipFill rotWithShape="1">
          <a:blip r:embed="rId2" cstate="print">
            <a:extLst>
              <a:ext uri="{28A0092B-C50C-407E-A947-70E740481C1C}">
                <a14:useLocalDpi xmlns:a14="http://schemas.microsoft.com/office/drawing/2010/main" val="0"/>
              </a:ext>
            </a:extLst>
          </a:blip>
          <a:srcRect b="47190"/>
          <a:stretch/>
        </p:blipFill>
        <p:spPr bwMode="auto">
          <a:xfrm>
            <a:off x="1475656" y="4149079"/>
            <a:ext cx="5278120" cy="1685777"/>
          </a:xfrm>
          <a:prstGeom prst="rect">
            <a:avLst/>
          </a:prstGeom>
          <a:noFill/>
          <a:ln>
            <a:noFill/>
          </a:ln>
        </p:spPr>
      </p:pic>
      <p:sp>
        <p:nvSpPr>
          <p:cNvPr id="8" name="文字方塊 7"/>
          <p:cNvSpPr txBox="1"/>
          <p:nvPr/>
        </p:nvSpPr>
        <p:spPr>
          <a:xfrm>
            <a:off x="6084168" y="5949280"/>
            <a:ext cx="2808312" cy="369332"/>
          </a:xfrm>
          <a:prstGeom prst="rect">
            <a:avLst/>
          </a:prstGeom>
          <a:noFill/>
        </p:spPr>
        <p:txBody>
          <a:bodyPr wrap="square" rtlCol="0">
            <a:spAutoFit/>
          </a:bodyPr>
          <a:lstStyle/>
          <a:p>
            <a:r>
              <a:rPr lang="en-US" altLang="zh-TW" dirty="0" smtClean="0">
                <a:latin typeface="Times New Roman" panose="02020603050405020304" pitchFamily="18" charset="0"/>
                <a:cs typeface="Times New Roman" panose="02020603050405020304" pitchFamily="18" charset="0"/>
              </a:rPr>
              <a:t>(</a:t>
            </a:r>
            <a:r>
              <a:rPr lang="en-US" altLang="zh-TW" b="1" dirty="0">
                <a:latin typeface="Times New Roman" panose="02020603050405020304" pitchFamily="18" charset="0"/>
                <a:cs typeface="Times New Roman" panose="02020603050405020304" pitchFamily="18" charset="0"/>
              </a:rPr>
              <a:t>Kamal-</a:t>
            </a:r>
            <a:r>
              <a:rPr lang="en-US" altLang="zh-TW" b="1" dirty="0" err="1">
                <a:latin typeface="Times New Roman" panose="02020603050405020304" pitchFamily="18" charset="0"/>
                <a:cs typeface="Times New Roman" panose="02020603050405020304" pitchFamily="18" charset="0"/>
              </a:rPr>
              <a:t>Eldin</a:t>
            </a:r>
            <a:r>
              <a:rPr lang="en-US" altLang="zh-TW" b="1" dirty="0">
                <a:latin typeface="Times New Roman" panose="02020603050405020304" pitchFamily="18" charset="0"/>
                <a:cs typeface="Times New Roman" panose="02020603050405020304" pitchFamily="18" charset="0"/>
              </a:rPr>
              <a:t> </a:t>
            </a:r>
            <a:r>
              <a:rPr lang="en-US" altLang="zh-TW" b="1" i="1" dirty="0">
                <a:latin typeface="Times New Roman" panose="02020603050405020304" pitchFamily="18" charset="0"/>
                <a:cs typeface="Times New Roman" panose="02020603050405020304" pitchFamily="18" charset="0"/>
              </a:rPr>
              <a:t>et al</a:t>
            </a:r>
            <a:r>
              <a:rPr lang="en-US" altLang="zh-TW" b="1" dirty="0">
                <a:latin typeface="Times New Roman" panose="02020603050405020304" pitchFamily="18" charset="0"/>
                <a:cs typeface="Times New Roman" panose="02020603050405020304" pitchFamily="18" charset="0"/>
              </a:rPr>
              <a:t>., 1995</a:t>
            </a:r>
            <a:r>
              <a:rPr lang="en-US" altLang="zh-TW" b="1" i="1" dirty="0">
                <a:latin typeface="Times New Roman" panose="02020603050405020304" pitchFamily="18" charset="0"/>
                <a:cs typeface="Times New Roman" panose="02020603050405020304" pitchFamily="18" charset="0"/>
              </a:rPr>
              <a:t>)</a:t>
            </a:r>
            <a:endParaRPr lang="zh-TW" alt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717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8</a:t>
            </a:fld>
            <a:endParaRPr lang="zh-TW" altLang="en-US"/>
          </a:p>
        </p:txBody>
      </p:sp>
      <p:sp>
        <p:nvSpPr>
          <p:cNvPr id="5" name="矩形 4"/>
          <p:cNvSpPr/>
          <p:nvPr/>
        </p:nvSpPr>
        <p:spPr>
          <a:xfrm>
            <a:off x="1059213" y="812882"/>
            <a:ext cx="7200800" cy="830997"/>
          </a:xfrm>
          <a:prstGeom prst="rect">
            <a:avLst/>
          </a:prstGeom>
        </p:spPr>
        <p:txBody>
          <a:bodyPr wrap="square">
            <a:spAutoFit/>
          </a:bodyPr>
          <a:lstStyle/>
          <a:p>
            <a:pPr algn="just">
              <a:buFont typeface="Wingdings" pitchFamily="2" charset="2"/>
              <a:buChar char="n"/>
            </a:pPr>
            <a:r>
              <a:rPr lang="en-US" altLang="zh-TW" sz="2400" b="1" dirty="0">
                <a:solidFill>
                  <a:srgbClr val="FF0000"/>
                </a:solidFill>
                <a:latin typeface="Times New Roman" pitchFamily="18" charset="0"/>
                <a:cs typeface="Times New Roman" pitchFamily="18" charset="0"/>
              </a:rPr>
              <a:t>Cold-pressing</a:t>
            </a:r>
            <a:r>
              <a:rPr lang="en-US" altLang="zh-TW" sz="2400" b="1" dirty="0">
                <a:latin typeface="Times New Roman" pitchFamily="18" charset="0"/>
                <a:cs typeface="Times New Roman" pitchFamily="18" charset="0"/>
              </a:rPr>
              <a:t> is a special processing </a:t>
            </a:r>
            <a:r>
              <a:rPr lang="en-US" altLang="zh-TW" sz="2400" b="1" dirty="0" smtClean="0">
                <a:latin typeface="Times New Roman" pitchFamily="18" charset="0"/>
                <a:cs typeface="Times New Roman" pitchFamily="18" charset="0"/>
              </a:rPr>
              <a:t>procedure</a:t>
            </a:r>
          </a:p>
          <a:p>
            <a:pPr algn="just"/>
            <a:r>
              <a:rPr lang="en-US" altLang="zh-TW" sz="2400" b="1" dirty="0" smtClean="0">
                <a:latin typeface="Times New Roman" pitchFamily="18" charset="0"/>
                <a:cs typeface="Times New Roman" pitchFamily="18" charset="0"/>
              </a:rPr>
              <a:t>   commercially </a:t>
            </a:r>
            <a:r>
              <a:rPr lang="en-US" altLang="zh-TW" sz="2400" b="1" dirty="0">
                <a:latin typeface="Times New Roman" pitchFamily="18" charset="0"/>
                <a:cs typeface="Times New Roman" pitchFamily="18" charset="0"/>
              </a:rPr>
              <a:t>used to produce edible oils. </a:t>
            </a:r>
          </a:p>
        </p:txBody>
      </p:sp>
      <p:sp>
        <p:nvSpPr>
          <p:cNvPr id="6" name="矩形 5"/>
          <p:cNvSpPr/>
          <p:nvPr/>
        </p:nvSpPr>
        <p:spPr>
          <a:xfrm>
            <a:off x="1059213" y="1777608"/>
            <a:ext cx="6984776" cy="2308324"/>
          </a:xfrm>
          <a:prstGeom prst="rect">
            <a:avLst/>
          </a:prstGeom>
        </p:spPr>
        <p:txBody>
          <a:bodyPr wrap="square">
            <a:spAutoFit/>
          </a:bodyPr>
          <a:lstStyle/>
          <a:p>
            <a:pPr marL="342900" indent="-342900" algn="just">
              <a:buFont typeface="Wingdings" panose="05000000000000000000" pitchFamily="2" charset="2"/>
              <a:buChar char="n"/>
            </a:pPr>
            <a:r>
              <a:rPr lang="en-US" altLang="zh-TW" sz="2400" b="1" dirty="0">
                <a:latin typeface="Times New Roman" pitchFamily="18" charset="0"/>
                <a:cs typeface="Times New Roman" pitchFamily="18" charset="0"/>
              </a:rPr>
              <a:t>Cold-pressed oils may retain a greater level of natural antioxidants than conventionally processed oils and exhibit acceptable oxidative stability and improved safety without added </a:t>
            </a:r>
            <a:r>
              <a:rPr lang="en-US" altLang="zh-TW" sz="2400" b="1" dirty="0" smtClean="0">
                <a:solidFill>
                  <a:srgbClr val="FFFF00"/>
                </a:solidFill>
                <a:latin typeface="Times New Roman" pitchFamily="18" charset="0"/>
                <a:cs typeface="Times New Roman" pitchFamily="18" charset="0"/>
              </a:rPr>
              <a:t>synthetic  </a:t>
            </a:r>
            <a:r>
              <a:rPr lang="en-US" altLang="zh-TW" sz="2400" b="1" dirty="0">
                <a:solidFill>
                  <a:srgbClr val="FFFF00"/>
                </a:solidFill>
                <a:latin typeface="Times New Roman" pitchFamily="18" charset="0"/>
                <a:cs typeface="Times New Roman" pitchFamily="18" charset="0"/>
              </a:rPr>
              <a:t>antioxidants.</a:t>
            </a:r>
          </a:p>
          <a:p>
            <a:pPr algn="just"/>
            <a:endParaRPr lang="en-US" altLang="zh-TW" sz="2400" b="1" dirty="0">
              <a:latin typeface="Times New Roman" pitchFamily="18" charset="0"/>
              <a:cs typeface="Times New Roman" pitchFamily="18" charset="0"/>
            </a:endParaRPr>
          </a:p>
        </p:txBody>
      </p:sp>
      <p:sp>
        <p:nvSpPr>
          <p:cNvPr id="7" name="矩形 6"/>
          <p:cNvSpPr/>
          <p:nvPr/>
        </p:nvSpPr>
        <p:spPr>
          <a:xfrm>
            <a:off x="6481517" y="3429000"/>
            <a:ext cx="1766509" cy="369332"/>
          </a:xfrm>
          <a:prstGeom prst="rect">
            <a:avLst/>
          </a:prstGeom>
        </p:spPr>
        <p:txBody>
          <a:bodyPr wrap="none">
            <a:spAutoFit/>
          </a:bodyPr>
          <a:lstStyle/>
          <a:p>
            <a:r>
              <a:rPr lang="en-US" altLang="zh-TW" b="1" dirty="0">
                <a:latin typeface="Times New Roman" panose="02020603050405020304" pitchFamily="18" charset="0"/>
                <a:cs typeface="Times New Roman" panose="02020603050405020304" pitchFamily="18" charset="0"/>
              </a:rPr>
              <a:t>(Yu </a:t>
            </a:r>
            <a:r>
              <a:rPr lang="en-US" altLang="zh-TW" b="1" i="1" dirty="0" smtClean="0">
                <a:latin typeface="Times New Roman" panose="02020603050405020304" pitchFamily="18" charset="0"/>
                <a:cs typeface="Times New Roman" panose="02020603050405020304" pitchFamily="18" charset="0"/>
              </a:rPr>
              <a:t>et al</a:t>
            </a:r>
            <a:r>
              <a:rPr lang="en-US" altLang="zh-TW" b="1" dirty="0" smtClean="0">
                <a:latin typeface="Times New Roman" panose="02020603050405020304" pitchFamily="18" charset="0"/>
                <a:cs typeface="Times New Roman" panose="02020603050405020304" pitchFamily="18" charset="0"/>
              </a:rPr>
              <a:t>., 2002) </a:t>
            </a:r>
            <a:endParaRPr lang="zh-TW" altLang="en-US" dirty="0"/>
          </a:p>
        </p:txBody>
      </p:sp>
      <p:sp>
        <p:nvSpPr>
          <p:cNvPr id="8" name="矩形 7"/>
          <p:cNvSpPr/>
          <p:nvPr/>
        </p:nvSpPr>
        <p:spPr>
          <a:xfrm>
            <a:off x="971600" y="1762892"/>
            <a:ext cx="7200800" cy="1938992"/>
          </a:xfrm>
          <a:prstGeom prst="rect">
            <a:avLst/>
          </a:prstGeom>
        </p:spPr>
        <p:txBody>
          <a:bodyPr wrap="square">
            <a:spAutoFit/>
          </a:bodyPr>
          <a:lstStyle/>
          <a:p>
            <a:pPr marL="342900" indent="-342900" algn="just">
              <a:buFont typeface="Wingdings" panose="05000000000000000000" pitchFamily="2" charset="2"/>
              <a:buChar char="n"/>
            </a:pPr>
            <a:r>
              <a:rPr lang="en-US" altLang="zh-TW" sz="2400" b="1" dirty="0" smtClean="0">
                <a:latin typeface="Times New Roman" pitchFamily="18" charset="0"/>
                <a:cs typeface="Times New Roman" pitchFamily="18" charset="0"/>
              </a:rPr>
              <a:t>Therefore</a:t>
            </a:r>
            <a:r>
              <a:rPr lang="en-US" altLang="zh-TW" sz="2400" b="1" dirty="0">
                <a:latin typeface="Times New Roman" pitchFamily="18" charset="0"/>
                <a:cs typeface="Times New Roman" pitchFamily="18" charset="0"/>
              </a:rPr>
              <a:t>, cold-pressed oils rich </a:t>
            </a:r>
            <a:r>
              <a:rPr lang="en-US" altLang="zh-TW" sz="2400" b="1" dirty="0" smtClean="0">
                <a:solidFill>
                  <a:srgbClr val="FF0000"/>
                </a:solidFill>
                <a:latin typeface="Times New Roman" pitchFamily="18" charset="0"/>
                <a:cs typeface="Times New Roman" pitchFamily="18" charset="0"/>
              </a:rPr>
              <a:t>in </a:t>
            </a:r>
            <a:r>
              <a:rPr lang="el-GR" altLang="zh-TW" sz="2400" b="1" dirty="0">
                <a:solidFill>
                  <a:srgbClr val="FF0000"/>
                </a:solidFill>
                <a:latin typeface="Times New Roman" pitchFamily="18" charset="0"/>
                <a:cs typeface="Times New Roman" pitchFamily="18" charset="0"/>
              </a:rPr>
              <a:t> α</a:t>
            </a:r>
            <a:r>
              <a:rPr lang="en-US" altLang="zh-TW" sz="2400" b="1" dirty="0" smtClean="0">
                <a:solidFill>
                  <a:srgbClr val="FF0000"/>
                </a:solidFill>
                <a:latin typeface="Times New Roman" pitchFamily="18" charset="0"/>
                <a:cs typeface="Times New Roman" pitchFamily="18" charset="0"/>
              </a:rPr>
              <a:t>-</a:t>
            </a:r>
            <a:r>
              <a:rPr lang="en-US" altLang="zh-TW" sz="2400" b="1" dirty="0" err="1" smtClean="0">
                <a:solidFill>
                  <a:srgbClr val="FF0000"/>
                </a:solidFill>
                <a:latin typeface="Times New Roman" pitchFamily="18" charset="0"/>
                <a:cs typeface="Times New Roman" pitchFamily="18" charset="0"/>
              </a:rPr>
              <a:t>linolenic</a:t>
            </a:r>
            <a:r>
              <a:rPr lang="en-US" altLang="zh-TW" sz="2400" b="1" dirty="0" smtClean="0">
                <a:solidFill>
                  <a:srgbClr val="FF0000"/>
                </a:solidFill>
                <a:latin typeface="Times New Roman" pitchFamily="18" charset="0"/>
                <a:cs typeface="Times New Roman" pitchFamily="18" charset="0"/>
              </a:rPr>
              <a:t> </a:t>
            </a:r>
            <a:r>
              <a:rPr lang="en-US" altLang="zh-TW" sz="2400" b="1" dirty="0">
                <a:solidFill>
                  <a:srgbClr val="FF0000"/>
                </a:solidFill>
                <a:latin typeface="Times New Roman" pitchFamily="18" charset="0"/>
                <a:cs typeface="Times New Roman" pitchFamily="18" charset="0"/>
              </a:rPr>
              <a:t>acid </a:t>
            </a:r>
            <a:r>
              <a:rPr lang="en-US" altLang="zh-TW" sz="2400" b="1" dirty="0">
                <a:latin typeface="Times New Roman" pitchFamily="18" charset="0"/>
                <a:cs typeface="Times New Roman" pitchFamily="18" charset="0"/>
              </a:rPr>
              <a:t>may be an excellent dietary source of </a:t>
            </a:r>
            <a:r>
              <a:rPr lang="en-US" altLang="zh-TW" sz="2400" b="1" dirty="0">
                <a:solidFill>
                  <a:srgbClr val="FF0000"/>
                </a:solidFill>
                <a:latin typeface="Times New Roman" pitchFamily="18" charset="0"/>
                <a:cs typeface="Times New Roman" pitchFamily="18" charset="0"/>
              </a:rPr>
              <a:t>n-3 PUFAs</a:t>
            </a:r>
            <a:r>
              <a:rPr lang="en-US" altLang="zh-TW" sz="2400" b="1" dirty="0" smtClean="0">
                <a:latin typeface="Times New Roman" pitchFamily="18" charset="0"/>
                <a:cs typeface="Times New Roman" pitchFamily="18" charset="0"/>
              </a:rPr>
              <a:t>. In </a:t>
            </a:r>
            <a:r>
              <a:rPr lang="en-US" altLang="zh-TW" sz="2400" b="1" dirty="0">
                <a:latin typeface="Times New Roman" pitchFamily="18" charset="0"/>
                <a:cs typeface="Times New Roman" pitchFamily="18" charset="0"/>
              </a:rPr>
              <a:t>addition to their fatty acid contents, </a:t>
            </a:r>
            <a:r>
              <a:rPr lang="en-US" altLang="zh-TW" sz="2400" b="1" dirty="0">
                <a:solidFill>
                  <a:srgbClr val="FF0000"/>
                </a:solidFill>
                <a:latin typeface="Times New Roman" pitchFamily="18" charset="0"/>
                <a:cs typeface="Times New Roman" pitchFamily="18" charset="0"/>
              </a:rPr>
              <a:t>shelf stability</a:t>
            </a:r>
            <a:r>
              <a:rPr lang="en-US" altLang="zh-TW" sz="2400" b="1" dirty="0">
                <a:latin typeface="Times New Roman" pitchFamily="18" charset="0"/>
                <a:cs typeface="Times New Roman" pitchFamily="18" charset="0"/>
              </a:rPr>
              <a:t> is a </a:t>
            </a:r>
            <a:r>
              <a:rPr lang="en-US" altLang="zh-TW" sz="2400" b="1" dirty="0" smtClean="0">
                <a:latin typeface="Times New Roman" pitchFamily="18" charset="0"/>
                <a:cs typeface="Times New Roman" pitchFamily="18" charset="0"/>
              </a:rPr>
              <a:t>critical factor </a:t>
            </a:r>
            <a:r>
              <a:rPr lang="en-US" altLang="zh-TW" sz="2400" b="1" dirty="0">
                <a:latin typeface="Times New Roman" pitchFamily="18" charset="0"/>
                <a:cs typeface="Times New Roman" pitchFamily="18" charset="0"/>
              </a:rPr>
              <a:t>for the potential food applications of the cold-pressed </a:t>
            </a:r>
            <a:r>
              <a:rPr lang="en-US" altLang="zh-TW" sz="2400" b="1" dirty="0" smtClean="0">
                <a:latin typeface="Times New Roman" pitchFamily="18" charset="0"/>
                <a:cs typeface="Times New Roman" pitchFamily="18" charset="0"/>
              </a:rPr>
              <a:t>oils.</a:t>
            </a:r>
            <a:endParaRPr lang="en-US" altLang="zh-TW" sz="2400" b="1" dirty="0">
              <a:latin typeface="Times New Roman" pitchFamily="18" charset="0"/>
              <a:cs typeface="Times New Roman" pitchFamily="18" charset="0"/>
            </a:endParaRPr>
          </a:p>
        </p:txBody>
      </p:sp>
      <p:sp>
        <p:nvSpPr>
          <p:cNvPr id="9" name="矩形 8"/>
          <p:cNvSpPr/>
          <p:nvPr/>
        </p:nvSpPr>
        <p:spPr>
          <a:xfrm>
            <a:off x="6078967" y="4058242"/>
            <a:ext cx="2181046" cy="369332"/>
          </a:xfrm>
          <a:prstGeom prst="rect">
            <a:avLst/>
          </a:prstGeom>
        </p:spPr>
        <p:txBody>
          <a:bodyPr wrap="none">
            <a:spAutoFit/>
          </a:bodyPr>
          <a:lstStyle/>
          <a:p>
            <a:r>
              <a:rPr lang="en-US" altLang="zh-TW" b="1" dirty="0" smtClean="0">
                <a:latin typeface="Times New Roman" panose="02020603050405020304" pitchFamily="18" charset="0"/>
                <a:cs typeface="Times New Roman" panose="02020603050405020304" pitchFamily="18" charset="0"/>
              </a:rPr>
              <a:t>(Parker </a:t>
            </a:r>
            <a:r>
              <a:rPr lang="en-US" altLang="zh-TW" b="1" i="1" dirty="0" smtClean="0">
                <a:latin typeface="Times New Roman" panose="02020603050405020304" pitchFamily="18" charset="0"/>
                <a:cs typeface="Times New Roman" panose="02020603050405020304" pitchFamily="18" charset="0"/>
              </a:rPr>
              <a:t>et al</a:t>
            </a:r>
            <a:r>
              <a:rPr lang="en-US" altLang="zh-TW" b="1" dirty="0" smtClean="0">
                <a:latin typeface="Times New Roman" panose="02020603050405020304" pitchFamily="18" charset="0"/>
                <a:cs typeface="Times New Roman" panose="02020603050405020304" pitchFamily="18" charset="0"/>
              </a:rPr>
              <a:t>., 2003) </a:t>
            </a:r>
            <a:endParaRPr lang="zh-TW" altLang="en-US" dirty="0"/>
          </a:p>
        </p:txBody>
      </p:sp>
    </p:spTree>
    <p:extLst>
      <p:ext uri="{BB962C8B-B14F-4D97-AF65-F5344CB8AC3E}">
        <p14:creationId xmlns:p14="http://schemas.microsoft.com/office/powerpoint/2010/main" val="8214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5D7D912-29F0-4A0F-AD54-99A798966BD8}" type="slidenum">
              <a:rPr lang="zh-TW" altLang="en-US" smtClean="0"/>
              <a:pPr/>
              <a:t>9</a:t>
            </a:fld>
            <a:endParaRPr lang="zh-TW" altLang="en-US"/>
          </a:p>
        </p:txBody>
      </p:sp>
      <p:sp>
        <p:nvSpPr>
          <p:cNvPr id="5" name="矩形 4"/>
          <p:cNvSpPr/>
          <p:nvPr/>
        </p:nvSpPr>
        <p:spPr>
          <a:xfrm>
            <a:off x="611560" y="764704"/>
            <a:ext cx="7920880" cy="1938992"/>
          </a:xfrm>
          <a:prstGeom prst="rect">
            <a:avLst/>
          </a:prstGeom>
        </p:spPr>
        <p:txBody>
          <a:bodyPr wrap="square">
            <a:spAutoFit/>
          </a:bodyPr>
          <a:lstStyle/>
          <a:p>
            <a:pPr marL="342900" indent="-342900" algn="just">
              <a:buFont typeface="Wingdings" panose="05000000000000000000" pitchFamily="2" charset="2"/>
              <a:buChar char="n"/>
            </a:pPr>
            <a:r>
              <a:rPr lang="en-US" altLang="zh-TW" sz="2400" b="1" dirty="0" smtClean="0">
                <a:latin typeface="Times New Roman" pitchFamily="18" charset="0"/>
                <a:cs typeface="Times New Roman" pitchFamily="18" charset="0"/>
              </a:rPr>
              <a:t>Compare </a:t>
            </a:r>
            <a:r>
              <a:rPr lang="en-US" altLang="zh-TW" sz="2400" b="1" dirty="0">
                <a:latin typeface="Times New Roman" pitchFamily="18" charset="0"/>
                <a:cs typeface="Times New Roman" pitchFamily="18" charset="0"/>
              </a:rPr>
              <a:t>with the traditional sesame </a:t>
            </a:r>
            <a:r>
              <a:rPr lang="en-US" altLang="zh-TW" sz="2400" b="1" dirty="0" smtClean="0">
                <a:latin typeface="Times New Roman" pitchFamily="18" charset="0"/>
                <a:cs typeface="Times New Roman" pitchFamily="18" charset="0"/>
              </a:rPr>
              <a:t>oils,  cold-pressed oils have awesome characteristics, like  </a:t>
            </a:r>
            <a:r>
              <a:rPr lang="en-US" altLang="zh-TW" sz="2400" b="1" dirty="0">
                <a:solidFill>
                  <a:srgbClr val="FF0000"/>
                </a:solidFill>
                <a:latin typeface="Times New Roman" pitchFamily="18" charset="0"/>
                <a:cs typeface="Times New Roman" pitchFamily="18" charset="0"/>
              </a:rPr>
              <a:t>light </a:t>
            </a:r>
            <a:r>
              <a:rPr lang="en-US" altLang="zh-TW" sz="2400" b="1" dirty="0" smtClean="0">
                <a:solidFill>
                  <a:srgbClr val="FF0000"/>
                </a:solidFill>
                <a:latin typeface="Times New Roman" pitchFamily="18" charset="0"/>
                <a:cs typeface="Times New Roman" pitchFamily="18" charset="0"/>
              </a:rPr>
              <a:t>color</a:t>
            </a:r>
            <a:r>
              <a:rPr lang="en-US" altLang="zh-TW" sz="2400" b="1" dirty="0" smtClean="0">
                <a:latin typeface="Times New Roman" pitchFamily="18" charset="0"/>
                <a:cs typeface="Times New Roman" pitchFamily="18" charset="0"/>
              </a:rPr>
              <a:t>, </a:t>
            </a:r>
            <a:r>
              <a:rPr lang="en-US" altLang="zh-TW" sz="2400" b="1" dirty="0">
                <a:solidFill>
                  <a:srgbClr val="FF0000"/>
                </a:solidFill>
                <a:latin typeface="Times New Roman" pitchFamily="18" charset="0"/>
                <a:cs typeface="Times New Roman" pitchFamily="18" charset="0"/>
              </a:rPr>
              <a:t>high nutritional </a:t>
            </a:r>
            <a:r>
              <a:rPr lang="en-US" altLang="zh-TW" sz="2400" b="1" dirty="0" smtClean="0">
                <a:solidFill>
                  <a:srgbClr val="FF0000"/>
                </a:solidFill>
                <a:latin typeface="Times New Roman" pitchFamily="18" charset="0"/>
                <a:cs typeface="Times New Roman" pitchFamily="18" charset="0"/>
              </a:rPr>
              <a:t>value</a:t>
            </a:r>
            <a:r>
              <a:rPr lang="en-US" altLang="zh-TW" sz="2400" b="1" dirty="0" smtClean="0">
                <a:latin typeface="Times New Roman" pitchFamily="18" charset="0"/>
                <a:cs typeface="Times New Roman" pitchFamily="18" charset="0"/>
              </a:rPr>
              <a:t>. The use </a:t>
            </a:r>
            <a:r>
              <a:rPr lang="en-US" altLang="zh-TW" sz="2400" b="1" dirty="0">
                <a:latin typeface="Times New Roman" pitchFamily="18" charset="0"/>
                <a:cs typeface="Times New Roman" pitchFamily="18" charset="0"/>
              </a:rPr>
              <a:t>of </a:t>
            </a:r>
            <a:r>
              <a:rPr lang="en-US" altLang="zh-TW" sz="2400" b="1" dirty="0" smtClean="0">
                <a:latin typeface="Times New Roman" pitchFamily="18" charset="0"/>
                <a:cs typeface="Times New Roman" pitchFamily="18" charset="0"/>
              </a:rPr>
              <a:t>cold-pressed </a:t>
            </a:r>
            <a:r>
              <a:rPr lang="en-US" altLang="zh-TW" sz="2400" b="1" dirty="0">
                <a:latin typeface="Times New Roman" pitchFamily="18" charset="0"/>
                <a:cs typeface="Times New Roman" pitchFamily="18" charset="0"/>
              </a:rPr>
              <a:t>sesame oil as frying oil, not only increase the nutritional value of fried foods </a:t>
            </a:r>
            <a:r>
              <a:rPr lang="en-US" altLang="zh-TW" sz="2400" b="1" dirty="0" smtClean="0">
                <a:latin typeface="Times New Roman" pitchFamily="18" charset="0"/>
                <a:cs typeface="Times New Roman" pitchFamily="18" charset="0"/>
              </a:rPr>
              <a:t>also </a:t>
            </a:r>
            <a:r>
              <a:rPr lang="en-US" altLang="zh-TW" sz="2400" b="1" dirty="0">
                <a:latin typeface="Times New Roman" pitchFamily="18" charset="0"/>
                <a:cs typeface="Times New Roman" pitchFamily="18" charset="0"/>
              </a:rPr>
              <a:t>fried foods will have a special sesame oil </a:t>
            </a:r>
            <a:r>
              <a:rPr lang="en-US" altLang="zh-TW" sz="2400" b="1" dirty="0" smtClean="0">
                <a:latin typeface="Times New Roman" pitchFamily="18" charset="0"/>
                <a:cs typeface="Times New Roman" pitchFamily="18" charset="0"/>
              </a:rPr>
              <a:t>flavor. </a:t>
            </a:r>
            <a:endParaRPr lang="zh-TW" altLang="en-US" sz="2400" b="1" dirty="0">
              <a:latin typeface="Times New Roman" pitchFamily="18" charset="0"/>
              <a:cs typeface="Times New Roman" pitchFamily="18" charset="0"/>
            </a:endParaRPr>
          </a:p>
        </p:txBody>
      </p:sp>
      <p:sp>
        <p:nvSpPr>
          <p:cNvPr id="6" name="矩形 5"/>
          <p:cNvSpPr/>
          <p:nvPr/>
        </p:nvSpPr>
        <p:spPr>
          <a:xfrm>
            <a:off x="6444208" y="6021288"/>
            <a:ext cx="2153154"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a:t>
            </a:r>
            <a:r>
              <a:rPr lang="en-US" altLang="zh-TW" dirty="0" smtClean="0">
                <a:latin typeface="Times New Roman" panose="02020603050405020304" pitchFamily="18" charset="0"/>
                <a:cs typeface="Times New Roman" panose="02020603050405020304" pitchFamily="18" charset="0"/>
              </a:rPr>
              <a:t>Huang et al.,  2009) </a:t>
            </a:r>
            <a:endParaRPr lang="zh-TW" altLang="en-US" dirty="0">
              <a:latin typeface="Times New Roman" panose="02020603050405020304" pitchFamily="18" charset="0"/>
              <a:cs typeface="Times New Roman" panose="02020603050405020304" pitchFamily="18" charset="0"/>
            </a:endParaRPr>
          </a:p>
        </p:txBody>
      </p:sp>
      <p:sp>
        <p:nvSpPr>
          <p:cNvPr id="2" name="矩形 1"/>
          <p:cNvSpPr/>
          <p:nvPr/>
        </p:nvSpPr>
        <p:spPr>
          <a:xfrm>
            <a:off x="611560" y="2852936"/>
            <a:ext cx="7955224" cy="3046988"/>
          </a:xfrm>
          <a:prstGeom prst="rect">
            <a:avLst/>
          </a:prstGeom>
        </p:spPr>
        <p:txBody>
          <a:bodyPr wrap="square">
            <a:spAutoFit/>
          </a:bodyPr>
          <a:lstStyle/>
          <a:p>
            <a:pPr marL="342900" indent="-342900" algn="just">
              <a:buFont typeface="Wingdings" panose="05000000000000000000" pitchFamily="2" charset="2"/>
              <a:buChar char="n"/>
            </a:pPr>
            <a:r>
              <a:rPr lang="en-US" altLang="zh-TW" sz="2400" b="1" dirty="0">
                <a:latin typeface="Times New Roman" pitchFamily="18" charset="0"/>
                <a:cs typeface="Times New Roman" pitchFamily="18" charset="0"/>
              </a:rPr>
              <a:t>After 24-hours frying test, the results showed that the content of </a:t>
            </a:r>
            <a:r>
              <a:rPr lang="en-US" altLang="zh-TW" sz="2400" b="1" dirty="0" err="1">
                <a:solidFill>
                  <a:srgbClr val="FFFF00"/>
                </a:solidFill>
                <a:latin typeface="Times New Roman" pitchFamily="18" charset="0"/>
                <a:cs typeface="Times New Roman" pitchFamily="18" charset="0"/>
              </a:rPr>
              <a:t>benzopyrene</a:t>
            </a:r>
            <a:r>
              <a:rPr lang="en-US" altLang="zh-TW" sz="2400" b="1" dirty="0">
                <a:latin typeface="Times New Roman" pitchFamily="18" charset="0"/>
                <a:cs typeface="Times New Roman" pitchFamily="18" charset="0"/>
              </a:rPr>
              <a:t> was no significant difference, which was about 1.16 </a:t>
            </a:r>
            <a:r>
              <a:rPr lang="en-US" altLang="zh-TW" sz="2400" b="1" dirty="0" err="1" smtClean="0">
                <a:latin typeface="Times New Roman" pitchFamily="18" charset="0"/>
                <a:cs typeface="Times New Roman" pitchFamily="18" charset="0"/>
              </a:rPr>
              <a:t>μg</a:t>
            </a:r>
            <a:r>
              <a:rPr lang="en-US" altLang="zh-TW" sz="2400" b="1" dirty="0" smtClean="0">
                <a:latin typeface="Times New Roman" pitchFamily="18" charset="0"/>
                <a:cs typeface="Times New Roman" pitchFamily="18" charset="0"/>
              </a:rPr>
              <a:t>/kg </a:t>
            </a:r>
            <a:r>
              <a:rPr lang="en-US" altLang="zh-TW" sz="2400" b="1" dirty="0">
                <a:latin typeface="Times New Roman" pitchFamily="18" charset="0"/>
                <a:cs typeface="Times New Roman" pitchFamily="18" charset="0"/>
              </a:rPr>
              <a:t>(far lower than the international standard value of 10 </a:t>
            </a:r>
            <a:r>
              <a:rPr lang="en-US" altLang="zh-TW" sz="2400" b="1" dirty="0" err="1" smtClean="0">
                <a:latin typeface="Times New Roman" pitchFamily="18" charset="0"/>
                <a:cs typeface="Times New Roman" pitchFamily="18" charset="0"/>
              </a:rPr>
              <a:t>μg</a:t>
            </a:r>
            <a:r>
              <a:rPr lang="en-US" altLang="zh-TW" sz="2400" b="1" dirty="0" smtClean="0">
                <a:latin typeface="Times New Roman" pitchFamily="18" charset="0"/>
                <a:cs typeface="Times New Roman" pitchFamily="18" charset="0"/>
              </a:rPr>
              <a:t>/kg</a:t>
            </a:r>
            <a:r>
              <a:rPr lang="en-US" altLang="zh-TW" sz="2400" b="1" dirty="0">
                <a:latin typeface="Times New Roman" pitchFamily="18" charset="0"/>
                <a:cs typeface="Times New Roman" pitchFamily="18" charset="0"/>
              </a:rPr>
              <a:t>). And after 18 hours </a:t>
            </a:r>
            <a:r>
              <a:rPr lang="en-US" altLang="zh-TW" sz="2400" b="1" dirty="0" smtClean="0">
                <a:latin typeface="Times New Roman" pitchFamily="18" charset="0"/>
                <a:cs typeface="Times New Roman" pitchFamily="18" charset="0"/>
              </a:rPr>
              <a:t>, </a:t>
            </a:r>
            <a:r>
              <a:rPr lang="en-US" altLang="zh-TW" sz="2400" b="1" dirty="0" smtClean="0">
                <a:solidFill>
                  <a:srgbClr val="FFFF00"/>
                </a:solidFill>
                <a:latin typeface="Times New Roman" pitchFamily="18" charset="0"/>
                <a:cs typeface="Times New Roman" pitchFamily="18" charset="0"/>
              </a:rPr>
              <a:t>carbonyl value</a:t>
            </a:r>
            <a:r>
              <a:rPr lang="en-US" altLang="zh-TW" sz="2400" b="1" dirty="0" smtClean="0">
                <a:latin typeface="Times New Roman" pitchFamily="18" charset="0"/>
                <a:cs typeface="Times New Roman" pitchFamily="18" charset="0"/>
              </a:rPr>
              <a:t> reached </a:t>
            </a:r>
            <a:r>
              <a:rPr lang="en-US" altLang="zh-TW" sz="2400" b="1" dirty="0">
                <a:latin typeface="Times New Roman" pitchFamily="18" charset="0"/>
                <a:cs typeface="Times New Roman" pitchFamily="18" charset="0"/>
              </a:rPr>
              <a:t>59.01 </a:t>
            </a:r>
            <a:r>
              <a:rPr lang="en-US" altLang="zh-TW" sz="2400" b="1" dirty="0" err="1" smtClean="0">
                <a:latin typeface="Times New Roman" pitchFamily="18" charset="0"/>
                <a:cs typeface="Times New Roman" pitchFamily="18" charset="0"/>
              </a:rPr>
              <a:t>meq</a:t>
            </a:r>
            <a:r>
              <a:rPr lang="en-US" altLang="zh-TW" sz="2400" b="1" dirty="0" smtClean="0">
                <a:latin typeface="Times New Roman" pitchFamily="18" charset="0"/>
                <a:cs typeface="Times New Roman" pitchFamily="18" charset="0"/>
              </a:rPr>
              <a:t>/kg </a:t>
            </a:r>
            <a:r>
              <a:rPr lang="en-US" altLang="zh-TW" sz="2400" b="1" dirty="0">
                <a:latin typeface="Times New Roman" pitchFamily="18" charset="0"/>
                <a:cs typeface="Times New Roman" pitchFamily="18" charset="0"/>
              </a:rPr>
              <a:t>(more than the international standard value of 50 </a:t>
            </a:r>
            <a:r>
              <a:rPr lang="en-US" altLang="zh-TW" sz="2400" b="1" dirty="0" err="1" smtClean="0">
                <a:latin typeface="Times New Roman" pitchFamily="18" charset="0"/>
                <a:cs typeface="Times New Roman" pitchFamily="18" charset="0"/>
              </a:rPr>
              <a:t>meq</a:t>
            </a:r>
            <a:r>
              <a:rPr lang="en-US" altLang="zh-TW" sz="2400" b="1" dirty="0" smtClean="0">
                <a:latin typeface="Times New Roman" pitchFamily="18" charset="0"/>
                <a:cs typeface="Times New Roman" pitchFamily="18" charset="0"/>
              </a:rPr>
              <a:t>/kg</a:t>
            </a:r>
            <a:r>
              <a:rPr lang="en-US" altLang="zh-TW" sz="2400" b="1" dirty="0">
                <a:latin typeface="Times New Roman" pitchFamily="18" charset="0"/>
                <a:cs typeface="Times New Roman" pitchFamily="18" charset="0"/>
              </a:rPr>
              <a:t>), so the results of </a:t>
            </a:r>
            <a:r>
              <a:rPr lang="en-US" altLang="zh-TW" sz="2400" b="1" dirty="0" smtClean="0">
                <a:latin typeface="Times New Roman" pitchFamily="18" charset="0"/>
                <a:cs typeface="Times New Roman" pitchFamily="18" charset="0"/>
              </a:rPr>
              <a:t>cold-pressed </a:t>
            </a:r>
            <a:r>
              <a:rPr lang="en-US" altLang="zh-TW" sz="2400" b="1" dirty="0">
                <a:latin typeface="Times New Roman" pitchFamily="18" charset="0"/>
                <a:cs typeface="Times New Roman" pitchFamily="18" charset="0"/>
              </a:rPr>
              <a:t>sesame oil for fry should be set up  at 17 hours.</a:t>
            </a:r>
          </a:p>
        </p:txBody>
      </p:sp>
    </p:spTree>
    <p:extLst>
      <p:ext uri="{BB962C8B-B14F-4D97-AF65-F5344CB8AC3E}">
        <p14:creationId xmlns:p14="http://schemas.microsoft.com/office/powerpoint/2010/main" val="8234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觀點">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觀點">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觀點">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13851</TotalTime>
  <Words>6089</Words>
  <Application>Microsoft Office PowerPoint</Application>
  <PresentationFormat>On-screen Show (4:3)</PresentationFormat>
  <Paragraphs>408</Paragraphs>
  <Slides>52</Slides>
  <Notes>35</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觀點</vt:lpstr>
      <vt:lpstr>Comparison between different sesame oil production techniques for lignans </vt:lpstr>
      <vt:lpstr>PowerPoint Presentation</vt:lpstr>
      <vt:lpstr>PowerPoint Presentation</vt:lpstr>
      <vt:lpstr>PowerPoint Presentation</vt:lpstr>
      <vt:lpstr>Sesame oil</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Difference of Sesame oil between  tradional process and cold press</dc:title>
  <dc:creator>ASUS</dc:creator>
  <cp:lastModifiedBy>Automobile 2016</cp:lastModifiedBy>
  <cp:revision>661</cp:revision>
  <dcterms:created xsi:type="dcterms:W3CDTF">2016-01-16T16:42:30Z</dcterms:created>
  <dcterms:modified xsi:type="dcterms:W3CDTF">2017-09-07T07:46:37Z</dcterms:modified>
</cp:coreProperties>
</file>