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20" r:id="rId1"/>
  </p:sldMasterIdLst>
  <p:notesMasterIdLst>
    <p:notesMasterId r:id="rId44"/>
  </p:notesMasterIdLst>
  <p:handoutMasterIdLst>
    <p:handoutMasterId r:id="rId45"/>
  </p:handoutMasterIdLst>
  <p:sldIdLst>
    <p:sldId id="521" r:id="rId2"/>
    <p:sldId id="503" r:id="rId3"/>
    <p:sldId id="531" r:id="rId4"/>
    <p:sldId id="530" r:id="rId5"/>
    <p:sldId id="353" r:id="rId6"/>
    <p:sldId id="524" r:id="rId7"/>
    <p:sldId id="525" r:id="rId8"/>
    <p:sldId id="456" r:id="rId9"/>
    <p:sldId id="532" r:id="rId10"/>
    <p:sldId id="508" r:id="rId11"/>
    <p:sldId id="510" r:id="rId12"/>
    <p:sldId id="527" r:id="rId13"/>
    <p:sldId id="506" r:id="rId14"/>
    <p:sldId id="511" r:id="rId15"/>
    <p:sldId id="512" r:id="rId16"/>
    <p:sldId id="513" r:id="rId17"/>
    <p:sldId id="509" r:id="rId18"/>
    <p:sldId id="533" r:id="rId19"/>
    <p:sldId id="362" r:id="rId20"/>
    <p:sldId id="364" r:id="rId21"/>
    <p:sldId id="464" r:id="rId22"/>
    <p:sldId id="465" r:id="rId23"/>
    <p:sldId id="534" r:id="rId24"/>
    <p:sldId id="540" r:id="rId25"/>
    <p:sldId id="520" r:id="rId26"/>
    <p:sldId id="493" r:id="rId27"/>
    <p:sldId id="461" r:id="rId28"/>
    <p:sldId id="535" r:id="rId29"/>
    <p:sldId id="463" r:id="rId30"/>
    <p:sldId id="460" r:id="rId31"/>
    <p:sldId id="538" r:id="rId32"/>
    <p:sldId id="526" r:id="rId33"/>
    <p:sldId id="523" r:id="rId34"/>
    <p:sldId id="457" r:id="rId35"/>
    <p:sldId id="539" r:id="rId36"/>
    <p:sldId id="528" r:id="rId37"/>
    <p:sldId id="507" r:id="rId38"/>
    <p:sldId id="522" r:id="rId39"/>
    <p:sldId id="504" r:id="rId40"/>
    <p:sldId id="355" r:id="rId41"/>
    <p:sldId id="529" r:id="rId42"/>
    <p:sldId id="537" r:id="rId43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F63128"/>
    <a:srgbClr val="59C75B"/>
    <a:srgbClr val="FF0A0E"/>
    <a:srgbClr val="96E4AB"/>
    <a:srgbClr val="FF2D6F"/>
    <a:srgbClr val="2B8049"/>
    <a:srgbClr val="256C3D"/>
    <a:srgbClr val="4A6768"/>
    <a:srgbClr val="FFED80"/>
    <a:srgbClr val="FF68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間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中間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中間 4 - アクセント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中間 4 - アクセント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中間 4 - アクセント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中間 4 - アクセント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中間 4 - アクセント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77" autoAdjust="0"/>
    <p:restoredTop sz="99010" autoAdjust="0"/>
  </p:normalViewPr>
  <p:slideViewPr>
    <p:cSldViewPr snapToGrid="0" snapToObjects="1">
      <p:cViewPr>
        <p:scale>
          <a:sx n="75" d="100"/>
          <a:sy n="75" d="100"/>
        </p:scale>
        <p:origin x="-1712" y="-304"/>
      </p:cViewPr>
      <p:guideLst>
        <p:guide orient="horz" pos="731"/>
        <p:guide pos="490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150BC5-E5EC-884E-8196-D84448B8BD99}" type="datetimeFigureOut">
              <a:rPr kumimoji="1" lang="ja-JP" altLang="en-US" smtClean="0"/>
              <a:t>15/08/12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434B0D-DB66-2F4A-B90C-F83783ADC7E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499011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552EAD-EB22-B940-B9C5-EF6858F278E8}" type="datetimeFigureOut">
              <a:rPr kumimoji="1" lang="ja-JP" altLang="en-US" smtClean="0"/>
              <a:t>15/08/12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1B4B4D-FBD9-E94F-ABCC-8409F95C9F0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53341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CD19</a:t>
            </a:r>
            <a:r>
              <a:rPr kumimoji="1" lang="ja-JP" altLang="en-US" dirty="0" smtClean="0"/>
              <a:t> </a:t>
            </a:r>
            <a:r>
              <a:rPr kumimoji="1" lang="en-US" altLang="ja-JP" dirty="0" err="1" smtClean="0"/>
              <a:t>coreceptor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of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BCR</a:t>
            </a:r>
          </a:p>
          <a:p>
            <a:r>
              <a:rPr kumimoji="1" lang="en-US" altLang="ja-JP" dirty="0" smtClean="0"/>
              <a:t>CD16 Fc receptor</a:t>
            </a:r>
          </a:p>
          <a:p>
            <a:r>
              <a:rPr kumimoji="1" lang="en-US" altLang="ja-JP" dirty="0" smtClean="0"/>
              <a:t>CD83 antigen presentation</a:t>
            </a:r>
          </a:p>
          <a:p>
            <a:r>
              <a:rPr kumimoji="1" lang="en-US" altLang="ja-JP" dirty="0" smtClean="0"/>
              <a:t>CD11b integrin alpha M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B4B4D-FBD9-E94F-ABCC-8409F95C9F04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06910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ja-JP" dirty="0" smtClean="0"/>
              <a:t>A</a:t>
            </a:r>
            <a:r>
              <a:rPr kumimoji="1" lang="en-US" altLang="ja-JP" dirty="0" err="1" smtClean="0"/>
              <a:t>sparatic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acid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D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B4B4D-FBD9-E94F-ABCC-8409F95C9F04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19659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CD19</a:t>
            </a:r>
            <a:r>
              <a:rPr kumimoji="1" lang="ja-JP" altLang="en-US" dirty="0" smtClean="0"/>
              <a:t> </a:t>
            </a:r>
            <a:r>
              <a:rPr kumimoji="1" lang="en-US" altLang="ja-JP" dirty="0" err="1" smtClean="0"/>
              <a:t>coreceptor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of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BCR</a:t>
            </a:r>
          </a:p>
          <a:p>
            <a:r>
              <a:rPr kumimoji="1" lang="en-US" altLang="ja-JP" dirty="0" smtClean="0"/>
              <a:t>CD16 Fc receptor</a:t>
            </a:r>
          </a:p>
          <a:p>
            <a:r>
              <a:rPr kumimoji="1" lang="en-US" altLang="ja-JP" dirty="0" smtClean="0"/>
              <a:t>CD83 antigen presentation</a:t>
            </a:r>
          </a:p>
          <a:p>
            <a:r>
              <a:rPr kumimoji="1" lang="en-US" altLang="ja-JP" dirty="0" smtClean="0"/>
              <a:t>CD11b integrin alpha M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B4B4D-FBD9-E94F-ABCC-8409F95C9F04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0691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06AEB-FB4C-3649-A712-6295535E93A6}" type="datetime1">
              <a:rPr kumimoji="1" lang="ja-JP" altLang="en-US" smtClean="0"/>
              <a:t>15/08/12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F68EA-525B-A944-91FB-2014050572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53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AC6-009E-7241-9A11-D9129CF1920F}" type="datetime1">
              <a:rPr kumimoji="1" lang="ja-JP" altLang="en-US" smtClean="0"/>
              <a:t>15/08/12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F68EA-525B-A944-91FB-2014050572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3392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2B112-3E72-3D47-821F-2FA4A2E05AA4}" type="datetime1">
              <a:rPr kumimoji="1" lang="ja-JP" altLang="en-US" smtClean="0"/>
              <a:t>15/08/12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F68EA-525B-A944-91FB-2014050572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7185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1CEC6-C8E4-2740-B6C9-221E1B3ACAFB}" type="datetime1">
              <a:rPr kumimoji="1" lang="ja-JP" altLang="en-US" smtClean="0"/>
              <a:t>15/08/12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F68EA-525B-A944-91FB-2014050572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1453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9E307-1652-9142-BC24-69A398B20D66}" type="datetime1">
              <a:rPr kumimoji="1" lang="ja-JP" altLang="en-US" smtClean="0"/>
              <a:t>15/08/12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F68EA-525B-A944-91FB-2014050572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6498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71114-5615-1F48-B3A3-C514DB568DC1}" type="datetime1">
              <a:rPr kumimoji="1" lang="ja-JP" altLang="en-US" smtClean="0"/>
              <a:t>15/08/12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F68EA-525B-A944-91FB-2014050572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4567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E4CF7-DF11-624A-9AED-7A7C097D132C}" type="datetime1">
              <a:rPr kumimoji="1" lang="ja-JP" altLang="en-US" smtClean="0"/>
              <a:t>15/08/12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F68EA-525B-A944-91FB-2014050572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9038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47796-F6FA-0640-8767-0E06505D80DC}" type="datetime1">
              <a:rPr kumimoji="1" lang="ja-JP" altLang="en-US" smtClean="0"/>
              <a:t>15/08/12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F68EA-525B-A944-91FB-2014050572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9084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99E7D-C893-D24C-A012-ED840AA68E27}" type="datetime1">
              <a:rPr kumimoji="1" lang="ja-JP" altLang="en-US" smtClean="0"/>
              <a:t>15/08/12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F68EA-525B-A944-91FB-2014050572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3556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827A4-F8BC-614A-911D-AD105C5A9522}" type="datetime1">
              <a:rPr kumimoji="1" lang="ja-JP" altLang="en-US" smtClean="0"/>
              <a:t>15/08/12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F68EA-525B-A944-91FB-2014050572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6556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88723-CB7D-7D4D-8B90-7289AF1C557F}" type="datetime1">
              <a:rPr kumimoji="1" lang="ja-JP" altLang="en-US" smtClean="0"/>
              <a:t>15/08/12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F68EA-525B-A944-91FB-2014050572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367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1C36B7-A97A-5A45-A550-594568494BA6}" type="datetime1">
              <a:rPr kumimoji="1" lang="ja-JP" altLang="en-US" smtClean="0"/>
              <a:t>15/08/12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7F68EA-525B-A944-91FB-2014050572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8607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emf"/><Relationship Id="rId5" Type="http://schemas.openxmlformats.org/officeDocument/2006/relationships/oleObject" Target="../embeddings/oleObject1.bin"/><Relationship Id="rId6" Type="http://schemas.openxmlformats.org/officeDocument/2006/relationships/image" Target="../media/image1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9" Type="http://schemas.openxmlformats.org/officeDocument/2006/relationships/image" Target="../media/image26.png"/><Relationship Id="rId10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20.png"/><Relationship Id="rId5" Type="http://schemas.openxmlformats.org/officeDocument/2006/relationships/image" Target="../media/image22.png"/><Relationship Id="rId6" Type="http://schemas.openxmlformats.org/officeDocument/2006/relationships/image" Target="../media/image27.png"/><Relationship Id="rId7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9" Type="http://schemas.openxmlformats.org/officeDocument/2006/relationships/image" Target="../media/image48.png"/><Relationship Id="rId10" Type="http://schemas.openxmlformats.org/officeDocument/2006/relationships/image" Target="../media/image49.png"/><Relationship Id="rId11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5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Relationship Id="rId3" Type="http://schemas.openxmlformats.org/officeDocument/2006/relationships/image" Target="../media/image65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1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668338"/>
            <a:ext cx="8229600" cy="114300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>
                <a:latin typeface="Helvetica"/>
                <a:cs typeface="Helvetica"/>
              </a:rPr>
              <a:t>Glycosylation</a:t>
            </a:r>
            <a:r>
              <a:rPr kumimoji="1" lang="ja-JP" altLang="en-US" dirty="0" smtClean="0">
                <a:latin typeface="Helvetica"/>
                <a:cs typeface="Helvetica"/>
              </a:rPr>
              <a:t> </a:t>
            </a:r>
            <a:r>
              <a:rPr kumimoji="1" lang="en-US" altLang="ja-JP" dirty="0" smtClean="0">
                <a:latin typeface="Helvetica"/>
                <a:cs typeface="Helvetica"/>
              </a:rPr>
              <a:t>regulates</a:t>
            </a:r>
            <a:r>
              <a:rPr kumimoji="1" lang="ja-JP" altLang="en-US" dirty="0" smtClean="0">
                <a:latin typeface="Helvetica"/>
                <a:cs typeface="Helvetica"/>
              </a:rPr>
              <a:t> </a:t>
            </a:r>
            <a:r>
              <a:rPr kumimoji="1" lang="en-US" altLang="ja-JP" dirty="0" smtClean="0">
                <a:latin typeface="Helvetica"/>
                <a:cs typeface="Helvetica"/>
              </a:rPr>
              <a:t>CD38</a:t>
            </a:r>
            <a:r>
              <a:rPr kumimoji="1" lang="ja-JP" altLang="en-US" dirty="0" smtClean="0">
                <a:latin typeface="Helvetica"/>
                <a:cs typeface="Helvetica"/>
              </a:rPr>
              <a:t> </a:t>
            </a:r>
            <a:r>
              <a:rPr kumimoji="1" lang="en-US" altLang="ja-JP" dirty="0" smtClean="0">
                <a:latin typeface="Helvetica"/>
                <a:cs typeface="Helvetica"/>
              </a:rPr>
              <a:t>assembly</a:t>
            </a:r>
            <a:r>
              <a:rPr kumimoji="1" lang="ja-JP" altLang="en-US" dirty="0" smtClean="0">
                <a:latin typeface="Helvetica"/>
                <a:cs typeface="Helvetica"/>
              </a:rPr>
              <a:t> </a:t>
            </a:r>
            <a:r>
              <a:rPr kumimoji="1" lang="en-US" altLang="ja-JP" dirty="0" smtClean="0">
                <a:latin typeface="Helvetica"/>
                <a:cs typeface="Helvetica"/>
              </a:rPr>
              <a:t>on</a:t>
            </a:r>
            <a:r>
              <a:rPr kumimoji="1" lang="ja-JP" altLang="en-US" dirty="0" smtClean="0">
                <a:latin typeface="Helvetica"/>
                <a:cs typeface="Helvetica"/>
              </a:rPr>
              <a:t> </a:t>
            </a:r>
            <a:r>
              <a:rPr kumimoji="1" lang="en-US" altLang="ja-JP" dirty="0" smtClean="0">
                <a:latin typeface="Helvetica"/>
                <a:cs typeface="Helvetica"/>
              </a:rPr>
              <a:t>the</a:t>
            </a:r>
            <a:r>
              <a:rPr kumimoji="1" lang="ja-JP" altLang="en-US" dirty="0" smtClean="0">
                <a:latin typeface="Helvetica"/>
                <a:cs typeface="Helvetica"/>
              </a:rPr>
              <a:t> </a:t>
            </a:r>
            <a:r>
              <a:rPr kumimoji="1" lang="en-US" altLang="ja-JP" dirty="0" smtClean="0">
                <a:latin typeface="Helvetica"/>
                <a:cs typeface="Helvetica"/>
              </a:rPr>
              <a:t>cell</a:t>
            </a:r>
            <a:r>
              <a:rPr kumimoji="1" lang="ja-JP" altLang="en-US" dirty="0" smtClean="0">
                <a:latin typeface="Helvetica"/>
                <a:cs typeface="Helvetica"/>
              </a:rPr>
              <a:t> </a:t>
            </a:r>
            <a:r>
              <a:rPr kumimoji="1" lang="en-US" altLang="ja-JP" dirty="0" smtClean="0">
                <a:latin typeface="Helvetica"/>
                <a:cs typeface="Helvetica"/>
              </a:rPr>
              <a:t>surface</a:t>
            </a:r>
            <a:endParaRPr kumimoji="1" lang="ja-JP" altLang="en-US" dirty="0">
              <a:latin typeface="Helvetica"/>
              <a:cs typeface="Helvetica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396067" y="4096265"/>
            <a:ext cx="4351867" cy="48763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kumimoji="1" lang="en-US" altLang="ja-JP" sz="2400" dirty="0" smtClean="0">
                <a:latin typeface="Helvetica"/>
                <a:cs typeface="Helvetica"/>
              </a:rPr>
              <a:t>Miki Hara-Yokoyama</a:t>
            </a:r>
            <a:endParaRPr kumimoji="1" lang="ja-JP" altLang="en-US" sz="2400" dirty="0">
              <a:latin typeface="Helvetica"/>
              <a:cs typeface="Helvetica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904770" y="4583898"/>
            <a:ext cx="73344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 smtClean="0">
                <a:latin typeface="Helvetica"/>
                <a:cs typeface="Helvetica"/>
              </a:rPr>
              <a:t>Tokyo Medical and Dental University (TMDU), Japan</a:t>
            </a:r>
            <a:endParaRPr lang="ja-JP" altLang="en-US" sz="2400" dirty="0">
              <a:latin typeface="Helvetica"/>
              <a:cs typeface="Helvetica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4" y="5121721"/>
            <a:ext cx="1439993" cy="1353160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1058334" y="2823856"/>
            <a:ext cx="70273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 smtClean="0">
                <a:latin typeface="Helvetica"/>
                <a:cs typeface="Helvetica"/>
              </a:rPr>
              <a:t>GLYCOBIOLOGY 2015, </a:t>
            </a:r>
          </a:p>
          <a:p>
            <a:pPr algn="ctr"/>
            <a:r>
              <a:rPr lang="en-US" altLang="ja-JP" sz="2800" dirty="0" smtClean="0">
                <a:latin typeface="Helvetica"/>
                <a:cs typeface="Helvetica"/>
              </a:rPr>
              <a:t>August 12, 2015, Philadelphia</a:t>
            </a:r>
            <a:endParaRPr kumimoji="1" lang="ja-JP" altLang="en-US" sz="28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957724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コネクタ 4"/>
          <p:cNvCxnSpPr/>
          <p:nvPr/>
        </p:nvCxnSpPr>
        <p:spPr bwMode="auto">
          <a:xfrm>
            <a:off x="694860" y="1917665"/>
            <a:ext cx="1247775" cy="1588"/>
          </a:xfrm>
          <a:prstGeom prst="line">
            <a:avLst/>
          </a:prstGeom>
          <a:ln w="190500">
            <a:solidFill>
              <a:srgbClr val="13E3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/>
          <p:cNvCxnSpPr/>
          <p:nvPr/>
        </p:nvCxnSpPr>
        <p:spPr bwMode="auto">
          <a:xfrm>
            <a:off x="1942635" y="1917665"/>
            <a:ext cx="355600" cy="1588"/>
          </a:xfrm>
          <a:prstGeom prst="line">
            <a:avLst/>
          </a:prstGeom>
          <a:ln w="19050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/>
          <p:cNvCxnSpPr/>
          <p:nvPr/>
        </p:nvCxnSpPr>
        <p:spPr bwMode="auto">
          <a:xfrm flipV="1">
            <a:off x="2298235" y="1893853"/>
            <a:ext cx="6194425" cy="25400"/>
          </a:xfrm>
          <a:prstGeom prst="line">
            <a:avLst/>
          </a:prstGeom>
          <a:ln w="190500">
            <a:solidFill>
              <a:srgbClr val="FF686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30"/>
          <p:cNvSpPr txBox="1">
            <a:spLocks noChangeArrowheads="1"/>
          </p:cNvSpPr>
          <p:nvPr/>
        </p:nvSpPr>
        <p:spPr bwMode="auto">
          <a:xfrm>
            <a:off x="339260" y="1674778"/>
            <a:ext cx="406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b="1">
                <a:cs typeface="Arial" charset="0"/>
              </a:rPr>
              <a:t>N</a:t>
            </a:r>
            <a:endParaRPr lang="ja-JP" altLang="en-US" b="1">
              <a:cs typeface="Arial" charset="0"/>
            </a:endParaRPr>
          </a:p>
        </p:txBody>
      </p:sp>
      <p:sp>
        <p:nvSpPr>
          <p:cNvPr id="9" name="テキスト ボックス 31"/>
          <p:cNvSpPr txBox="1">
            <a:spLocks noChangeArrowheads="1"/>
          </p:cNvSpPr>
          <p:nvPr/>
        </p:nvSpPr>
        <p:spPr bwMode="auto">
          <a:xfrm>
            <a:off x="8416460" y="1674778"/>
            <a:ext cx="406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b="1">
                <a:cs typeface="Arial" charset="0"/>
              </a:rPr>
              <a:t>C</a:t>
            </a:r>
            <a:endParaRPr lang="ja-JP" altLang="en-US" b="1">
              <a:cs typeface="Arial" charset="0"/>
            </a:endParaRPr>
          </a:p>
        </p:txBody>
      </p:sp>
      <p:cxnSp>
        <p:nvCxnSpPr>
          <p:cNvPr id="36" name="直線コネクタ 35"/>
          <p:cNvCxnSpPr/>
          <p:nvPr/>
        </p:nvCxnSpPr>
        <p:spPr bwMode="auto">
          <a:xfrm flipV="1">
            <a:off x="2298235" y="2932467"/>
            <a:ext cx="5781396" cy="25400"/>
          </a:xfrm>
          <a:prstGeom prst="line">
            <a:avLst/>
          </a:prstGeom>
          <a:ln w="190500">
            <a:solidFill>
              <a:srgbClr val="FF686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テキスト ボックス 31"/>
          <p:cNvSpPr txBox="1">
            <a:spLocks noChangeArrowheads="1"/>
          </p:cNvSpPr>
          <p:nvPr/>
        </p:nvSpPr>
        <p:spPr bwMode="auto">
          <a:xfrm>
            <a:off x="8416460" y="2696458"/>
            <a:ext cx="406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b="1" dirty="0">
                <a:cs typeface="Arial" charset="0"/>
              </a:rPr>
              <a:t>C</a:t>
            </a:r>
            <a:endParaRPr lang="ja-JP" altLang="en-US" b="1" dirty="0">
              <a:cs typeface="Arial" charset="0"/>
            </a:endParaRPr>
          </a:p>
        </p:txBody>
      </p:sp>
      <p:cxnSp>
        <p:nvCxnSpPr>
          <p:cNvPr id="22" name="直線コネクタ 21"/>
          <p:cNvCxnSpPr/>
          <p:nvPr/>
        </p:nvCxnSpPr>
        <p:spPr bwMode="auto">
          <a:xfrm flipV="1">
            <a:off x="2298235" y="2544399"/>
            <a:ext cx="6194425" cy="25400"/>
          </a:xfrm>
          <a:prstGeom prst="line">
            <a:avLst/>
          </a:prstGeom>
          <a:ln w="190500">
            <a:solidFill>
              <a:srgbClr val="FF686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31"/>
          <p:cNvSpPr txBox="1">
            <a:spLocks noChangeArrowheads="1"/>
          </p:cNvSpPr>
          <p:nvPr/>
        </p:nvSpPr>
        <p:spPr bwMode="auto">
          <a:xfrm>
            <a:off x="8416460" y="2325324"/>
            <a:ext cx="406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b="1">
                <a:cs typeface="Arial" charset="0"/>
              </a:rPr>
              <a:t>C</a:t>
            </a:r>
            <a:endParaRPr lang="ja-JP" altLang="en-US" b="1">
              <a:cs typeface="Arial" charset="0"/>
            </a:endParaRPr>
          </a:p>
        </p:txBody>
      </p:sp>
      <p:sp>
        <p:nvSpPr>
          <p:cNvPr id="72" name="テキスト ボックス 71"/>
          <p:cNvSpPr txBox="1"/>
          <p:nvPr/>
        </p:nvSpPr>
        <p:spPr>
          <a:xfrm>
            <a:off x="514571" y="2746753"/>
            <a:ext cx="1852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Helvetica"/>
                <a:cs typeface="Helvetica"/>
              </a:rPr>
              <a:t>Δ16 (R48-F288)</a:t>
            </a:r>
            <a:endParaRPr kumimoji="1" lang="ja-JP" altLang="en-US" dirty="0">
              <a:latin typeface="Helvetica"/>
              <a:cs typeface="Helvetica"/>
            </a:endParaRPr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1117350" y="2349720"/>
            <a:ext cx="124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Helvetica"/>
                <a:cs typeface="Helvetica"/>
              </a:rPr>
              <a:t>Full length</a:t>
            </a:r>
            <a:endParaRPr kumimoji="1" lang="ja-JP" altLang="en-US" dirty="0">
              <a:latin typeface="Helvetica"/>
              <a:cs typeface="Helvetica"/>
            </a:endParaRPr>
          </a:p>
        </p:txBody>
      </p:sp>
      <p:cxnSp>
        <p:nvCxnSpPr>
          <p:cNvPr id="74" name="直線コネクタ 73"/>
          <p:cNvCxnSpPr/>
          <p:nvPr/>
        </p:nvCxnSpPr>
        <p:spPr>
          <a:xfrm>
            <a:off x="2298234" y="1112642"/>
            <a:ext cx="0" cy="2367146"/>
          </a:xfrm>
          <a:prstGeom prst="line">
            <a:avLst/>
          </a:prstGeom>
          <a:ln w="12700" cmpd="sng">
            <a:solidFill>
              <a:srgbClr val="00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3" name="図形グループ 182"/>
          <p:cNvGrpSpPr/>
          <p:nvPr/>
        </p:nvGrpSpPr>
        <p:grpSpPr>
          <a:xfrm>
            <a:off x="2796575" y="3515206"/>
            <a:ext cx="2724150" cy="2836862"/>
            <a:chOff x="5235071" y="3845430"/>
            <a:chExt cx="2724150" cy="2836862"/>
          </a:xfrm>
        </p:grpSpPr>
        <p:sp>
          <p:nvSpPr>
            <p:cNvPr id="118" name="テキスト ボックス 134"/>
            <p:cNvSpPr txBox="1">
              <a:spLocks noChangeArrowheads="1"/>
            </p:cNvSpPr>
            <p:nvPr/>
          </p:nvSpPr>
          <p:spPr bwMode="auto">
            <a:xfrm>
              <a:off x="5988084" y="6436080"/>
              <a:ext cx="1374233" cy="246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000" b="1" baseline="0" dirty="0">
                  <a:latin typeface="Arial" charset="0"/>
                  <a:cs typeface="Arial" charset="0"/>
                </a:rPr>
                <a:t>Elution volume (ml)</a:t>
              </a:r>
              <a:endParaRPr lang="ja-JP" altLang="en-US" sz="1000" b="1" baseline="0" dirty="0">
                <a:latin typeface="Arial" charset="0"/>
                <a:cs typeface="Arial" charset="0"/>
              </a:endParaRPr>
            </a:p>
          </p:txBody>
        </p:sp>
        <p:sp>
          <p:nvSpPr>
            <p:cNvPr id="119" name="テキスト ボックス 118"/>
            <p:cNvSpPr txBox="1"/>
            <p:nvPr/>
          </p:nvSpPr>
          <p:spPr bwMode="auto">
            <a:xfrm>
              <a:off x="5235071" y="4404164"/>
              <a:ext cx="338499" cy="1880925"/>
            </a:xfrm>
            <a:prstGeom prst="rect">
              <a:avLst/>
            </a:prstGeom>
            <a:noFill/>
          </p:spPr>
          <p:txBody>
            <a:bodyPr vert="vert270" wrap="none">
              <a:spAutoFit/>
            </a:bodyPr>
            <a:lstStyle/>
            <a:p>
              <a:pPr>
                <a:defRPr/>
              </a:pPr>
              <a:r>
                <a:rPr lang="en-US" altLang="ja-JP" sz="1000" b="1" baseline="0" dirty="0">
                  <a:latin typeface="Arial"/>
                  <a:ea typeface="Osaka" pitchFamily="-65" charset="-128"/>
                  <a:cs typeface="Arial"/>
                </a:rPr>
                <a:t>Absorbance at 280 nm (</a:t>
              </a:r>
              <a:r>
                <a:rPr lang="en-US" altLang="ja-JP" sz="1000" b="1" baseline="0" dirty="0" err="1">
                  <a:latin typeface="Arial"/>
                  <a:ea typeface="Osaka" pitchFamily="-65" charset="-128"/>
                  <a:cs typeface="Arial"/>
                </a:rPr>
                <a:t>mAU</a:t>
              </a:r>
              <a:r>
                <a:rPr lang="en-US" altLang="ja-JP" sz="1000" b="1" baseline="0" dirty="0">
                  <a:latin typeface="Arial"/>
                  <a:ea typeface="Osaka" pitchFamily="-65" charset="-128"/>
                  <a:cs typeface="Arial"/>
                </a:rPr>
                <a:t>)</a:t>
              </a:r>
              <a:endParaRPr lang="ja-JP" altLang="en-US" sz="1000" b="1" baseline="0" dirty="0">
                <a:latin typeface="Arial"/>
                <a:ea typeface="Osaka" pitchFamily="-65" charset="-128"/>
                <a:cs typeface="Arial"/>
              </a:endParaRPr>
            </a:p>
          </p:txBody>
        </p:sp>
        <p:grpSp>
          <p:nvGrpSpPr>
            <p:cNvPr id="120" name="図形グループ 149"/>
            <p:cNvGrpSpPr>
              <a:grpSpLocks/>
            </p:cNvGrpSpPr>
            <p:nvPr/>
          </p:nvGrpSpPr>
          <p:grpSpPr bwMode="auto">
            <a:xfrm>
              <a:off x="5519320" y="4302631"/>
              <a:ext cx="2103351" cy="2062244"/>
              <a:chOff x="3548181" y="2590811"/>
              <a:chExt cx="2103695" cy="2062329"/>
            </a:xfrm>
          </p:grpSpPr>
          <p:sp>
            <p:nvSpPr>
              <p:cNvPr id="135" name="正方形/長方形 134"/>
              <p:cNvSpPr/>
              <p:nvPr/>
            </p:nvSpPr>
            <p:spPr>
              <a:xfrm>
                <a:off x="3822777" y="2705115"/>
                <a:ext cx="1829099" cy="1828875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grpSp>
            <p:nvGrpSpPr>
              <p:cNvPr id="136" name="図形グループ 88"/>
              <p:cNvGrpSpPr>
                <a:grpSpLocks/>
              </p:cNvGrpSpPr>
              <p:nvPr/>
            </p:nvGrpSpPr>
            <p:grpSpPr bwMode="auto">
              <a:xfrm>
                <a:off x="3821941" y="3308363"/>
                <a:ext cx="96012" cy="611190"/>
                <a:chOff x="3886200" y="1295400"/>
                <a:chExt cx="96012" cy="611188"/>
              </a:xfrm>
            </p:grpSpPr>
            <p:cxnSp>
              <p:nvCxnSpPr>
                <p:cNvPr id="150" name="直線コネクタ 149"/>
                <p:cNvCxnSpPr/>
                <p:nvPr/>
              </p:nvCxnSpPr>
              <p:spPr>
                <a:xfrm>
                  <a:off x="3885449" y="1295427"/>
                  <a:ext cx="96853" cy="1587"/>
                </a:xfrm>
                <a:prstGeom prst="line">
                  <a:avLst/>
                </a:pr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直線コネクタ 150"/>
                <p:cNvCxnSpPr/>
                <p:nvPr/>
              </p:nvCxnSpPr>
              <p:spPr>
                <a:xfrm>
                  <a:off x="3885449" y="1905050"/>
                  <a:ext cx="96853" cy="1587"/>
                </a:xfrm>
                <a:prstGeom prst="line">
                  <a:avLst/>
                </a:pr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7" name="図形グループ 89"/>
              <p:cNvGrpSpPr>
                <a:grpSpLocks/>
              </p:cNvGrpSpPr>
              <p:nvPr/>
            </p:nvGrpSpPr>
            <p:grpSpPr bwMode="auto">
              <a:xfrm>
                <a:off x="3548181" y="2590811"/>
                <a:ext cx="327309" cy="2062329"/>
                <a:chOff x="4043479" y="584200"/>
                <a:chExt cx="327308" cy="2062321"/>
              </a:xfrm>
            </p:grpSpPr>
            <p:sp>
              <p:nvSpPr>
                <p:cNvPr id="146" name="テキスト ボックス 156"/>
                <p:cNvSpPr txBox="1">
                  <a:spLocks noChangeArrowheads="1"/>
                </p:cNvSpPr>
                <p:nvPr/>
              </p:nvSpPr>
              <p:spPr bwMode="auto">
                <a:xfrm>
                  <a:off x="4114800" y="2400300"/>
                  <a:ext cx="255987" cy="2462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kumimoji="1" sz="2400" baseline="300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1pPr>
                  <a:lvl2pPr marL="37931725" indent="-37474525">
                    <a:defRPr kumimoji="1" sz="2400" baseline="300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2pPr>
                  <a:lvl3pPr>
                    <a:defRPr kumimoji="1" sz="2400" baseline="300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3pPr>
                  <a:lvl4pPr>
                    <a:defRPr kumimoji="1" sz="2400" baseline="300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4pPr>
                  <a:lvl5pPr>
                    <a:defRPr kumimoji="1" sz="2400" baseline="300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5pPr>
                  <a:lvl6pPr marL="4572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baseline="300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6pPr>
                  <a:lvl7pPr marL="9144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baseline="300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7pPr>
                  <a:lvl8pPr marL="1371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baseline="300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8pPr>
                  <a:lvl9pPr marL="18288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baseline="300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9pPr>
                </a:lstStyle>
                <a:p>
                  <a:r>
                    <a:rPr lang="en-US" altLang="ja-JP" sz="1000" b="1" baseline="0">
                      <a:latin typeface="Arial" charset="0"/>
                      <a:cs typeface="Arial" charset="0"/>
                    </a:rPr>
                    <a:t>0</a:t>
                  </a:r>
                  <a:endParaRPr lang="ja-JP" altLang="en-US" sz="1000" b="1" baseline="0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47" name="テキスト ボックス 157"/>
                <p:cNvSpPr txBox="1">
                  <a:spLocks noChangeArrowheads="1"/>
                </p:cNvSpPr>
                <p:nvPr/>
              </p:nvSpPr>
              <p:spPr bwMode="auto">
                <a:xfrm>
                  <a:off x="4114800" y="1794934"/>
                  <a:ext cx="255987" cy="2462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kumimoji="1" sz="2400" baseline="300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1pPr>
                  <a:lvl2pPr marL="37931725" indent="-37474525">
                    <a:defRPr kumimoji="1" sz="2400" baseline="300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2pPr>
                  <a:lvl3pPr>
                    <a:defRPr kumimoji="1" sz="2400" baseline="300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3pPr>
                  <a:lvl4pPr>
                    <a:defRPr kumimoji="1" sz="2400" baseline="300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4pPr>
                  <a:lvl5pPr>
                    <a:defRPr kumimoji="1" sz="2400" baseline="300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5pPr>
                  <a:lvl6pPr marL="4572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baseline="300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6pPr>
                  <a:lvl7pPr marL="9144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baseline="300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7pPr>
                  <a:lvl8pPr marL="1371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baseline="300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8pPr>
                  <a:lvl9pPr marL="18288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baseline="300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9pPr>
                </a:lstStyle>
                <a:p>
                  <a:r>
                    <a:rPr lang="en-US" altLang="ja-JP" sz="1000" b="1" baseline="0">
                      <a:latin typeface="Arial" charset="0"/>
                      <a:cs typeface="Arial" charset="0"/>
                    </a:rPr>
                    <a:t>5</a:t>
                  </a:r>
                  <a:endParaRPr lang="ja-JP" altLang="en-US" sz="1000" b="1" baseline="0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48" name="テキスト ボックス 158"/>
                <p:cNvSpPr txBox="1">
                  <a:spLocks noChangeArrowheads="1"/>
                </p:cNvSpPr>
                <p:nvPr/>
              </p:nvSpPr>
              <p:spPr bwMode="auto">
                <a:xfrm>
                  <a:off x="4043479" y="1189567"/>
                  <a:ext cx="327308" cy="2462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kumimoji="1" sz="2400" baseline="300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1pPr>
                  <a:lvl2pPr marL="37931725" indent="-37474525">
                    <a:defRPr kumimoji="1" sz="2400" baseline="300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2pPr>
                  <a:lvl3pPr>
                    <a:defRPr kumimoji="1" sz="2400" baseline="300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3pPr>
                  <a:lvl4pPr>
                    <a:defRPr kumimoji="1" sz="2400" baseline="300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4pPr>
                  <a:lvl5pPr>
                    <a:defRPr kumimoji="1" sz="2400" baseline="300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5pPr>
                  <a:lvl6pPr marL="4572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baseline="300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6pPr>
                  <a:lvl7pPr marL="9144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baseline="300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7pPr>
                  <a:lvl8pPr marL="1371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baseline="300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8pPr>
                  <a:lvl9pPr marL="18288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baseline="300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9pPr>
                </a:lstStyle>
                <a:p>
                  <a:r>
                    <a:rPr lang="en-US" altLang="ja-JP" sz="1000" b="1" baseline="0">
                      <a:latin typeface="Arial" charset="0"/>
                      <a:cs typeface="Arial" charset="0"/>
                    </a:rPr>
                    <a:t>10</a:t>
                  </a:r>
                  <a:endParaRPr lang="ja-JP" altLang="en-US" sz="1000" b="1" baseline="0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49" name="テキスト ボックス 159"/>
                <p:cNvSpPr txBox="1">
                  <a:spLocks noChangeArrowheads="1"/>
                </p:cNvSpPr>
                <p:nvPr/>
              </p:nvSpPr>
              <p:spPr bwMode="auto">
                <a:xfrm>
                  <a:off x="4043479" y="584200"/>
                  <a:ext cx="327308" cy="2462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kumimoji="1" sz="2400" baseline="300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1pPr>
                  <a:lvl2pPr marL="37931725" indent="-37474525">
                    <a:defRPr kumimoji="1" sz="2400" baseline="300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2pPr>
                  <a:lvl3pPr>
                    <a:defRPr kumimoji="1" sz="2400" baseline="300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3pPr>
                  <a:lvl4pPr>
                    <a:defRPr kumimoji="1" sz="2400" baseline="300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4pPr>
                  <a:lvl5pPr>
                    <a:defRPr kumimoji="1" sz="2400" baseline="300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5pPr>
                  <a:lvl6pPr marL="4572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baseline="300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6pPr>
                  <a:lvl7pPr marL="9144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baseline="300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7pPr>
                  <a:lvl8pPr marL="1371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baseline="300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8pPr>
                  <a:lvl9pPr marL="18288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 baseline="300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9pPr>
                </a:lstStyle>
                <a:p>
                  <a:r>
                    <a:rPr lang="en-US" altLang="ja-JP" sz="1000" b="1" baseline="0">
                      <a:latin typeface="Arial" charset="0"/>
                      <a:cs typeface="Arial" charset="0"/>
                    </a:rPr>
                    <a:t>15</a:t>
                  </a:r>
                  <a:endParaRPr lang="ja-JP" altLang="en-US" sz="1000" b="1" baseline="0">
                    <a:latin typeface="Arial" charset="0"/>
                    <a:cs typeface="Arial" charset="0"/>
                  </a:endParaRPr>
                </a:p>
              </p:txBody>
            </p:sp>
          </p:grpSp>
          <p:pic>
            <p:nvPicPr>
              <p:cNvPr id="138" name="図 14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44" t="19444" r="13889" b="13889"/>
              <a:stretch>
                <a:fillRect/>
              </a:stretch>
            </p:blipFill>
            <p:spPr bwMode="auto">
              <a:xfrm>
                <a:off x="3810001" y="2698762"/>
                <a:ext cx="1828801" cy="18288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39" name="図形グループ 86"/>
              <p:cNvGrpSpPr>
                <a:grpSpLocks/>
              </p:cNvGrpSpPr>
              <p:nvPr/>
            </p:nvGrpSpPr>
            <p:grpSpPr bwMode="auto">
              <a:xfrm>
                <a:off x="4089400" y="4438650"/>
                <a:ext cx="1303338" cy="96012"/>
                <a:chOff x="4622800" y="2667000"/>
                <a:chExt cx="1303338" cy="96012"/>
              </a:xfrm>
            </p:grpSpPr>
            <p:cxnSp>
              <p:nvCxnSpPr>
                <p:cNvPr id="140" name="直線コネクタ 139"/>
                <p:cNvCxnSpPr/>
                <p:nvPr/>
              </p:nvCxnSpPr>
              <p:spPr>
                <a:xfrm rot="16200000">
                  <a:off x="4576084" y="2713902"/>
                  <a:ext cx="95254" cy="1588"/>
                </a:xfrm>
                <a:prstGeom prst="line">
                  <a:avLst/>
                </a:pr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直線コネクタ 140"/>
                <p:cNvCxnSpPr/>
                <p:nvPr/>
              </p:nvCxnSpPr>
              <p:spPr>
                <a:xfrm rot="16200000">
                  <a:off x="5617654" y="2713902"/>
                  <a:ext cx="95254" cy="1588"/>
                </a:xfrm>
                <a:prstGeom prst="line">
                  <a:avLst/>
                </a:pr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直線コネクタ 141"/>
                <p:cNvCxnSpPr/>
                <p:nvPr/>
              </p:nvCxnSpPr>
              <p:spPr>
                <a:xfrm rot="16200000">
                  <a:off x="5096869" y="2713902"/>
                  <a:ext cx="95254" cy="1588"/>
                </a:xfrm>
                <a:prstGeom prst="line">
                  <a:avLst/>
                </a:pr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直線コネクタ 142"/>
                <p:cNvCxnSpPr/>
                <p:nvPr/>
              </p:nvCxnSpPr>
              <p:spPr>
                <a:xfrm rot="16200000">
                  <a:off x="5357262" y="2713902"/>
                  <a:ext cx="95254" cy="1588"/>
                </a:xfrm>
                <a:prstGeom prst="line">
                  <a:avLst/>
                </a:pr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直線コネクタ 143"/>
                <p:cNvCxnSpPr/>
                <p:nvPr/>
              </p:nvCxnSpPr>
              <p:spPr>
                <a:xfrm rot="16200000">
                  <a:off x="5878047" y="2713902"/>
                  <a:ext cx="95254" cy="1588"/>
                </a:xfrm>
                <a:prstGeom prst="line">
                  <a:avLst/>
                </a:pr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直線コネクタ 144"/>
                <p:cNvCxnSpPr/>
                <p:nvPr/>
              </p:nvCxnSpPr>
              <p:spPr>
                <a:xfrm rot="16200000">
                  <a:off x="4836477" y="2713902"/>
                  <a:ext cx="95254" cy="1588"/>
                </a:xfrm>
                <a:prstGeom prst="line">
                  <a:avLst/>
                </a:prstGeom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1" name="図形グループ 284"/>
            <p:cNvGrpSpPr>
              <a:grpSpLocks/>
            </p:cNvGrpSpPr>
            <p:nvPr/>
          </p:nvGrpSpPr>
          <p:grpSpPr bwMode="auto">
            <a:xfrm>
              <a:off x="6065334" y="4183567"/>
              <a:ext cx="1404937" cy="228600"/>
              <a:chOff x="4495800" y="2438400"/>
              <a:chExt cx="1406259" cy="227807"/>
            </a:xfrm>
          </p:grpSpPr>
          <p:cxnSp>
            <p:nvCxnSpPr>
              <p:cNvPr id="132" name="直線矢印コネクタ 131"/>
              <p:cNvCxnSpPr/>
              <p:nvPr/>
            </p:nvCxnSpPr>
            <p:spPr>
              <a:xfrm rot="5400000">
                <a:off x="4381897" y="2552304"/>
                <a:ext cx="227807" cy="0"/>
              </a:xfrm>
              <a:prstGeom prst="straightConnector1">
                <a:avLst/>
              </a:prstGeom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直線矢印コネクタ 132"/>
              <p:cNvCxnSpPr/>
              <p:nvPr/>
            </p:nvCxnSpPr>
            <p:spPr>
              <a:xfrm rot="5400000">
                <a:off x="4890375" y="2552304"/>
                <a:ext cx="227807" cy="0"/>
              </a:xfrm>
              <a:prstGeom prst="straightConnector1">
                <a:avLst/>
              </a:prstGeom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直線矢印コネクタ 133"/>
              <p:cNvCxnSpPr/>
              <p:nvPr/>
            </p:nvCxnSpPr>
            <p:spPr>
              <a:xfrm rot="5400000">
                <a:off x="5788156" y="2552304"/>
                <a:ext cx="227807" cy="0"/>
              </a:xfrm>
              <a:prstGeom prst="straightConnector1">
                <a:avLst/>
              </a:prstGeom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2" name="テキスト ボックス 287"/>
            <p:cNvSpPr txBox="1">
              <a:spLocks noChangeArrowheads="1"/>
            </p:cNvSpPr>
            <p:nvPr/>
          </p:nvSpPr>
          <p:spPr bwMode="auto">
            <a:xfrm>
              <a:off x="5616071" y="3845430"/>
              <a:ext cx="9144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pPr algn="ctr"/>
              <a:r>
                <a:rPr lang="en-US" altLang="ja-JP" sz="1000" b="1" baseline="0">
                  <a:latin typeface="Arial" charset="0"/>
                  <a:cs typeface="Arial" charset="0"/>
                </a:rPr>
                <a:t>IgG</a:t>
              </a:r>
            </a:p>
            <a:p>
              <a:pPr algn="ctr"/>
              <a:r>
                <a:rPr lang="en-US" altLang="ja-JP" sz="1000" b="1" baseline="0">
                  <a:latin typeface="Arial" charset="0"/>
                  <a:cs typeface="Arial" charset="0"/>
                </a:rPr>
                <a:t>(160 kDa)</a:t>
              </a:r>
              <a:endParaRPr lang="ja-JP" altLang="en-US" sz="1000" b="1" baseline="0">
                <a:latin typeface="Arial" charset="0"/>
                <a:cs typeface="Arial" charset="0"/>
              </a:endParaRPr>
            </a:p>
          </p:txBody>
        </p:sp>
        <p:sp>
          <p:nvSpPr>
            <p:cNvPr id="123" name="テキスト ボックス 291"/>
            <p:cNvSpPr txBox="1">
              <a:spLocks noChangeArrowheads="1"/>
            </p:cNvSpPr>
            <p:nvPr/>
          </p:nvSpPr>
          <p:spPr bwMode="auto">
            <a:xfrm>
              <a:off x="6206621" y="3845430"/>
              <a:ext cx="9144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pPr algn="ctr"/>
              <a:r>
                <a:rPr lang="en-US" altLang="ja-JP" sz="1000" b="1" baseline="0">
                  <a:latin typeface="Arial" charset="0"/>
                  <a:cs typeface="Arial" charset="0"/>
                </a:rPr>
                <a:t>BSA</a:t>
              </a:r>
            </a:p>
            <a:p>
              <a:pPr algn="ctr"/>
              <a:r>
                <a:rPr lang="en-US" altLang="ja-JP" sz="1000" b="1" baseline="0">
                  <a:latin typeface="Arial" charset="0"/>
                  <a:cs typeface="Arial" charset="0"/>
                </a:rPr>
                <a:t>(67 kDa)</a:t>
              </a:r>
              <a:endParaRPr lang="ja-JP" altLang="en-US" sz="1000" b="1" baseline="0">
                <a:latin typeface="Arial" charset="0"/>
                <a:cs typeface="Arial" charset="0"/>
              </a:endParaRPr>
            </a:p>
          </p:txBody>
        </p:sp>
        <p:sp>
          <p:nvSpPr>
            <p:cNvPr id="124" name="テキスト ボックス 292"/>
            <p:cNvSpPr txBox="1">
              <a:spLocks noChangeArrowheads="1"/>
            </p:cNvSpPr>
            <p:nvPr/>
          </p:nvSpPr>
          <p:spPr bwMode="auto">
            <a:xfrm>
              <a:off x="7044821" y="3845430"/>
              <a:ext cx="9144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pPr algn="ctr"/>
              <a:r>
                <a:rPr lang="en-US" altLang="ja-JP" sz="1000" b="1" baseline="0">
                  <a:latin typeface="Arial" charset="0"/>
                  <a:cs typeface="Arial" charset="0"/>
                </a:rPr>
                <a:t>Cyt C</a:t>
              </a:r>
            </a:p>
            <a:p>
              <a:pPr algn="ctr"/>
              <a:r>
                <a:rPr lang="en-US" altLang="ja-JP" sz="1000" b="1" baseline="0">
                  <a:latin typeface="Arial" charset="0"/>
                  <a:cs typeface="Arial" charset="0"/>
                </a:rPr>
                <a:t>(12 kDa)</a:t>
              </a:r>
              <a:endParaRPr lang="ja-JP" altLang="en-US" sz="1000" b="1" baseline="0">
                <a:latin typeface="Arial" charset="0"/>
                <a:cs typeface="Arial" charset="0"/>
              </a:endParaRPr>
            </a:p>
          </p:txBody>
        </p:sp>
        <p:sp>
          <p:nvSpPr>
            <p:cNvPr id="128" name="Text Box 36"/>
            <p:cNvSpPr txBox="1">
              <a:spLocks noChangeArrowheads="1"/>
            </p:cNvSpPr>
            <p:nvPr/>
          </p:nvSpPr>
          <p:spPr bwMode="auto">
            <a:xfrm>
              <a:off x="6225671" y="4607430"/>
              <a:ext cx="339725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000" b="1" baseline="0" dirty="0">
                  <a:latin typeface="Arial" charset="0"/>
                  <a:ea typeface="ＭＳ Ｐゴシック" charset="0"/>
                  <a:cs typeface="ＭＳ Ｐゴシック" charset="0"/>
                </a:rPr>
                <a:t>FL</a:t>
              </a:r>
            </a:p>
          </p:txBody>
        </p:sp>
        <p:sp>
          <p:nvSpPr>
            <p:cNvPr id="129" name="Text Box 37"/>
            <p:cNvSpPr txBox="1">
              <a:spLocks noChangeArrowheads="1"/>
            </p:cNvSpPr>
            <p:nvPr/>
          </p:nvSpPr>
          <p:spPr bwMode="auto">
            <a:xfrm>
              <a:off x="6682871" y="4455030"/>
              <a:ext cx="415925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000" b="1" baseline="0">
                  <a:latin typeface="Arial" charset="0"/>
                  <a:ea typeface="ＭＳ Ｐゴシック" charset="0"/>
                  <a:cs typeface="ＭＳ Ｐゴシック" charset="0"/>
                </a:rPr>
                <a:t>Δ16</a:t>
              </a:r>
            </a:p>
          </p:txBody>
        </p:sp>
        <p:sp>
          <p:nvSpPr>
            <p:cNvPr id="130" name="Text Box 36"/>
            <p:cNvSpPr txBox="1">
              <a:spLocks noChangeArrowheads="1"/>
            </p:cNvSpPr>
            <p:nvPr/>
          </p:nvSpPr>
          <p:spPr bwMode="auto">
            <a:xfrm>
              <a:off x="6911471" y="5140830"/>
              <a:ext cx="512763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000" b="1" baseline="0" dirty="0">
                  <a:latin typeface="Arial" charset="0"/>
                  <a:ea typeface="ＭＳ Ｐゴシック" charset="0"/>
                  <a:cs typeface="ＭＳ Ｐゴシック" charset="0"/>
                </a:rPr>
                <a:t>G68E</a:t>
              </a:r>
            </a:p>
          </p:txBody>
        </p:sp>
      </p:grpSp>
      <p:grpSp>
        <p:nvGrpSpPr>
          <p:cNvPr id="184" name="図形グループ 183"/>
          <p:cNvGrpSpPr/>
          <p:nvPr/>
        </p:nvGrpSpPr>
        <p:grpSpPr>
          <a:xfrm>
            <a:off x="288332" y="3930071"/>
            <a:ext cx="2557463" cy="2379662"/>
            <a:chOff x="1575316" y="4302630"/>
            <a:chExt cx="2557463" cy="2379662"/>
          </a:xfrm>
        </p:grpSpPr>
        <p:grpSp>
          <p:nvGrpSpPr>
            <p:cNvPr id="114" name="図形グループ 50"/>
            <p:cNvGrpSpPr>
              <a:grpSpLocks/>
            </p:cNvGrpSpPr>
            <p:nvPr/>
          </p:nvGrpSpPr>
          <p:grpSpPr bwMode="auto">
            <a:xfrm>
              <a:off x="2161104" y="4410580"/>
              <a:ext cx="1847850" cy="1835150"/>
              <a:chOff x="4495800" y="1676400"/>
              <a:chExt cx="1847850" cy="1835912"/>
            </a:xfrm>
          </p:grpSpPr>
          <p:pic>
            <p:nvPicPr>
              <p:cNvPr id="165" name="図 5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44" t="19444" r="13889" b="13889"/>
              <a:stretch>
                <a:fillRect/>
              </a:stretch>
            </p:blipFill>
            <p:spPr bwMode="auto">
              <a:xfrm>
                <a:off x="4495800" y="1676400"/>
                <a:ext cx="1828800" cy="1828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66" name="図形グループ 49"/>
              <p:cNvGrpSpPr>
                <a:grpSpLocks/>
              </p:cNvGrpSpPr>
              <p:nvPr/>
            </p:nvGrpSpPr>
            <p:grpSpPr bwMode="auto">
              <a:xfrm>
                <a:off x="4514088" y="1682750"/>
                <a:ext cx="1829562" cy="1829562"/>
                <a:chOff x="843788" y="1758950"/>
                <a:chExt cx="1829562" cy="1829562"/>
              </a:xfrm>
            </p:grpSpPr>
            <p:sp>
              <p:nvSpPr>
                <p:cNvPr id="167" name="正方形/長方形 3"/>
                <p:cNvSpPr/>
                <p:nvPr/>
              </p:nvSpPr>
              <p:spPr>
                <a:xfrm>
                  <a:off x="844550" y="1758953"/>
                  <a:ext cx="1828800" cy="1829559"/>
                </a:xfrm>
                <a:prstGeom prst="rect">
                  <a:avLst/>
                </a:prstGeom>
                <a:no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grpSp>
              <p:nvGrpSpPr>
                <p:cNvPr id="168" name="図形グループ 48"/>
                <p:cNvGrpSpPr>
                  <a:grpSpLocks/>
                </p:cNvGrpSpPr>
                <p:nvPr/>
              </p:nvGrpSpPr>
              <p:grpSpPr bwMode="auto">
                <a:xfrm>
                  <a:off x="843788" y="2128520"/>
                  <a:ext cx="96012" cy="1091248"/>
                  <a:chOff x="628650" y="2128520"/>
                  <a:chExt cx="96012" cy="1091248"/>
                </a:xfrm>
              </p:grpSpPr>
              <p:cxnSp>
                <p:nvCxnSpPr>
                  <p:cNvPr id="175" name="直線コネクタ 174"/>
                  <p:cNvCxnSpPr/>
                  <p:nvPr/>
                </p:nvCxnSpPr>
                <p:spPr>
                  <a:xfrm>
                    <a:off x="629412" y="2128993"/>
                    <a:ext cx="95250" cy="1589"/>
                  </a:xfrm>
                  <a:prstGeom prst="line">
                    <a:avLst/>
                  </a:prstGeom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6" name="直線コネクタ 175"/>
                  <p:cNvCxnSpPr/>
                  <p:nvPr/>
                </p:nvCxnSpPr>
                <p:spPr>
                  <a:xfrm>
                    <a:off x="629412" y="2492682"/>
                    <a:ext cx="95250" cy="1588"/>
                  </a:xfrm>
                  <a:prstGeom prst="line">
                    <a:avLst/>
                  </a:prstGeom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7" name="直線コネクタ 176"/>
                  <p:cNvCxnSpPr/>
                  <p:nvPr/>
                </p:nvCxnSpPr>
                <p:spPr>
                  <a:xfrm>
                    <a:off x="629412" y="2854782"/>
                    <a:ext cx="95250" cy="1588"/>
                  </a:xfrm>
                  <a:prstGeom prst="line">
                    <a:avLst/>
                  </a:prstGeom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8" name="直線コネクタ 177"/>
                  <p:cNvCxnSpPr/>
                  <p:nvPr/>
                </p:nvCxnSpPr>
                <p:spPr>
                  <a:xfrm>
                    <a:off x="629412" y="3218470"/>
                    <a:ext cx="95250" cy="1589"/>
                  </a:xfrm>
                  <a:prstGeom prst="line">
                    <a:avLst/>
                  </a:prstGeom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69" name="図形グループ 47"/>
                <p:cNvGrpSpPr>
                  <a:grpSpLocks/>
                </p:cNvGrpSpPr>
                <p:nvPr/>
              </p:nvGrpSpPr>
              <p:grpSpPr bwMode="auto">
                <a:xfrm>
                  <a:off x="1144059" y="3492500"/>
                  <a:ext cx="1225024" cy="96012"/>
                  <a:chOff x="1144059" y="3809999"/>
                  <a:chExt cx="1225024" cy="96012"/>
                </a:xfrm>
              </p:grpSpPr>
              <p:cxnSp>
                <p:nvCxnSpPr>
                  <p:cNvPr id="170" name="直線コネクタ 169"/>
                  <p:cNvCxnSpPr/>
                  <p:nvPr/>
                </p:nvCxnSpPr>
                <p:spPr>
                  <a:xfrm rot="16200000">
                    <a:off x="1097736" y="3857572"/>
                    <a:ext cx="95290" cy="1588"/>
                  </a:xfrm>
                  <a:prstGeom prst="line">
                    <a:avLst/>
                  </a:prstGeom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1" name="直線コネクタ 170"/>
                  <p:cNvCxnSpPr/>
                  <p:nvPr/>
                </p:nvCxnSpPr>
                <p:spPr>
                  <a:xfrm rot="16200000">
                    <a:off x="1403330" y="3858366"/>
                    <a:ext cx="95290" cy="0"/>
                  </a:xfrm>
                  <a:prstGeom prst="line">
                    <a:avLst/>
                  </a:prstGeom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2" name="直線コネクタ 171"/>
                  <p:cNvCxnSpPr/>
                  <p:nvPr/>
                </p:nvCxnSpPr>
                <p:spPr>
                  <a:xfrm rot="16200000">
                    <a:off x="2014517" y="3858366"/>
                    <a:ext cx="95290" cy="0"/>
                  </a:xfrm>
                  <a:prstGeom prst="line">
                    <a:avLst/>
                  </a:prstGeom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3" name="直線コネクタ 172"/>
                  <p:cNvCxnSpPr/>
                  <p:nvPr/>
                </p:nvCxnSpPr>
                <p:spPr>
                  <a:xfrm rot="16200000">
                    <a:off x="2320111" y="3857572"/>
                    <a:ext cx="95290" cy="1588"/>
                  </a:xfrm>
                  <a:prstGeom prst="line">
                    <a:avLst/>
                  </a:prstGeom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4" name="直線コネクタ 173"/>
                  <p:cNvCxnSpPr/>
                  <p:nvPr/>
                </p:nvCxnSpPr>
                <p:spPr>
                  <a:xfrm rot="16200000">
                    <a:off x="1708924" y="3857572"/>
                    <a:ext cx="95290" cy="1587"/>
                  </a:xfrm>
                  <a:prstGeom prst="line">
                    <a:avLst/>
                  </a:prstGeom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115" name="図形グループ 59"/>
            <p:cNvGrpSpPr>
              <a:grpSpLocks/>
            </p:cNvGrpSpPr>
            <p:nvPr/>
          </p:nvGrpSpPr>
          <p:grpSpPr bwMode="auto">
            <a:xfrm>
              <a:off x="2053154" y="6207630"/>
              <a:ext cx="2079625" cy="246062"/>
              <a:chOff x="4387850" y="3473450"/>
              <a:chExt cx="2078437" cy="246221"/>
            </a:xfrm>
          </p:grpSpPr>
          <p:sp>
            <p:nvSpPr>
              <p:cNvPr id="158" name="テキスト ボックス 49"/>
              <p:cNvSpPr txBox="1">
                <a:spLocks noChangeArrowheads="1"/>
              </p:cNvSpPr>
              <p:nvPr/>
            </p:nvSpPr>
            <p:spPr bwMode="auto">
              <a:xfrm>
                <a:off x="4387850" y="3473450"/>
                <a:ext cx="255987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37931725" indent="-37474525"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000" b="1" baseline="0">
                    <a:latin typeface="Arial" charset="0"/>
                    <a:cs typeface="Arial" charset="0"/>
                  </a:rPr>
                  <a:t>1</a:t>
                </a:r>
                <a:endParaRPr lang="ja-JP" altLang="en-US" sz="1000" b="1" baseline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159" name="テキスト ボックス 50"/>
              <p:cNvSpPr txBox="1">
                <a:spLocks noChangeArrowheads="1"/>
              </p:cNvSpPr>
              <p:nvPr/>
            </p:nvSpPr>
            <p:spPr bwMode="auto">
              <a:xfrm>
                <a:off x="4638117" y="3473450"/>
                <a:ext cx="362937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37931725" indent="-37474525"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000" b="1" baseline="0">
                    <a:latin typeface="Arial" charset="0"/>
                    <a:cs typeface="Arial" charset="0"/>
                  </a:rPr>
                  <a:t>1.5</a:t>
                </a:r>
                <a:endParaRPr lang="ja-JP" altLang="en-US" sz="1000" b="1" baseline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160" name="テキスト ボックス 51"/>
              <p:cNvSpPr txBox="1">
                <a:spLocks noChangeArrowheads="1"/>
              </p:cNvSpPr>
              <p:nvPr/>
            </p:nvSpPr>
            <p:spPr bwMode="auto">
              <a:xfrm>
                <a:off x="4995334" y="3473450"/>
                <a:ext cx="255987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37931725" indent="-37474525"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000" b="1" baseline="0">
                    <a:latin typeface="Arial" charset="0"/>
                    <a:cs typeface="Arial" charset="0"/>
                  </a:rPr>
                  <a:t>2</a:t>
                </a:r>
                <a:endParaRPr lang="ja-JP" altLang="en-US" sz="1000" b="1" baseline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161" name="テキスト ボックス 52"/>
              <p:cNvSpPr txBox="1">
                <a:spLocks noChangeArrowheads="1"/>
              </p:cNvSpPr>
              <p:nvPr/>
            </p:nvSpPr>
            <p:spPr bwMode="auto">
              <a:xfrm>
                <a:off x="5245601" y="3473450"/>
                <a:ext cx="362937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37931725" indent="-37474525"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000" b="1" baseline="0">
                    <a:latin typeface="Arial" charset="0"/>
                    <a:cs typeface="Arial" charset="0"/>
                  </a:rPr>
                  <a:t>2.5</a:t>
                </a:r>
                <a:endParaRPr lang="ja-JP" altLang="en-US" sz="1000" b="1" baseline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162" name="テキスト ボックス 53"/>
              <p:cNvSpPr txBox="1">
                <a:spLocks noChangeArrowheads="1"/>
              </p:cNvSpPr>
              <p:nvPr/>
            </p:nvSpPr>
            <p:spPr bwMode="auto">
              <a:xfrm>
                <a:off x="5853085" y="3473450"/>
                <a:ext cx="362937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37931725" indent="-37474525"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000" b="1" baseline="0">
                    <a:latin typeface="Arial" charset="0"/>
                    <a:cs typeface="Arial" charset="0"/>
                  </a:rPr>
                  <a:t>3.5</a:t>
                </a:r>
                <a:endParaRPr lang="ja-JP" altLang="en-US" sz="1000" b="1" baseline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163" name="テキスト ボックス 54"/>
              <p:cNvSpPr txBox="1">
                <a:spLocks noChangeArrowheads="1"/>
              </p:cNvSpPr>
              <p:nvPr/>
            </p:nvSpPr>
            <p:spPr bwMode="auto">
              <a:xfrm>
                <a:off x="5602818" y="3473450"/>
                <a:ext cx="255987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37931725" indent="-37474525"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000" b="1" baseline="0">
                    <a:latin typeface="Arial" charset="0"/>
                    <a:cs typeface="Arial" charset="0"/>
                  </a:rPr>
                  <a:t>3</a:t>
                </a:r>
                <a:endParaRPr lang="ja-JP" altLang="en-US" sz="1000" b="1" baseline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164" name="テキスト ボックス 55"/>
              <p:cNvSpPr txBox="1">
                <a:spLocks noChangeArrowheads="1"/>
              </p:cNvSpPr>
              <p:nvPr/>
            </p:nvSpPr>
            <p:spPr bwMode="auto">
              <a:xfrm>
                <a:off x="6210300" y="3473450"/>
                <a:ext cx="255987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37931725" indent="-37474525"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000" b="1" baseline="0">
                    <a:latin typeface="Arial" charset="0"/>
                    <a:cs typeface="Arial" charset="0"/>
                  </a:rPr>
                  <a:t>4</a:t>
                </a:r>
                <a:endParaRPr lang="ja-JP" altLang="en-US" sz="1000" b="1" baseline="0"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16" name="図形グループ 68"/>
            <p:cNvGrpSpPr>
              <a:grpSpLocks/>
            </p:cNvGrpSpPr>
            <p:nvPr/>
          </p:nvGrpSpPr>
          <p:grpSpPr bwMode="auto">
            <a:xfrm>
              <a:off x="1862654" y="4302630"/>
              <a:ext cx="363537" cy="2057400"/>
              <a:chOff x="4114800" y="1568450"/>
              <a:chExt cx="362937" cy="2057400"/>
            </a:xfrm>
          </p:grpSpPr>
          <p:sp>
            <p:nvSpPr>
              <p:cNvPr id="152" name="テキスト ボックス 43"/>
              <p:cNvSpPr txBox="1">
                <a:spLocks noChangeArrowheads="1"/>
              </p:cNvSpPr>
              <p:nvPr/>
            </p:nvSpPr>
            <p:spPr bwMode="auto">
              <a:xfrm>
                <a:off x="4221750" y="3379629"/>
                <a:ext cx="255987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37931725" indent="-37474525"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000" b="1" baseline="0">
                    <a:latin typeface="Arial" charset="0"/>
                    <a:cs typeface="Arial" charset="0"/>
                  </a:rPr>
                  <a:t>0</a:t>
                </a:r>
                <a:endParaRPr lang="ja-JP" altLang="en-US" sz="1000" b="1" baseline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153" name="テキスト ボックス 44"/>
              <p:cNvSpPr txBox="1">
                <a:spLocks noChangeArrowheads="1"/>
              </p:cNvSpPr>
              <p:nvPr/>
            </p:nvSpPr>
            <p:spPr bwMode="auto">
              <a:xfrm>
                <a:off x="4114800" y="3017394"/>
                <a:ext cx="362937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37931725" indent="-37474525"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000" b="1" baseline="0">
                    <a:latin typeface="Arial" charset="0"/>
                    <a:cs typeface="Arial" charset="0"/>
                  </a:rPr>
                  <a:t>0.1</a:t>
                </a:r>
                <a:endParaRPr lang="ja-JP" altLang="en-US" sz="1000" b="1" baseline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154" name="テキスト ボックス 45"/>
              <p:cNvSpPr txBox="1">
                <a:spLocks noChangeArrowheads="1"/>
              </p:cNvSpPr>
              <p:nvPr/>
            </p:nvSpPr>
            <p:spPr bwMode="auto">
              <a:xfrm>
                <a:off x="4114800" y="2655158"/>
                <a:ext cx="362937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37931725" indent="-37474525"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000" b="1" baseline="0">
                    <a:latin typeface="Arial" charset="0"/>
                    <a:cs typeface="Arial" charset="0"/>
                  </a:rPr>
                  <a:t>0.2</a:t>
                </a:r>
                <a:endParaRPr lang="ja-JP" altLang="en-US" sz="1000" b="1" baseline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155" name="テキスト ボックス 46"/>
              <p:cNvSpPr txBox="1">
                <a:spLocks noChangeArrowheads="1"/>
              </p:cNvSpPr>
              <p:nvPr/>
            </p:nvSpPr>
            <p:spPr bwMode="auto">
              <a:xfrm>
                <a:off x="4114800" y="2292922"/>
                <a:ext cx="362937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37931725" indent="-37474525"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000" b="1" baseline="0">
                    <a:latin typeface="Arial" charset="0"/>
                    <a:cs typeface="Arial" charset="0"/>
                  </a:rPr>
                  <a:t>0.3</a:t>
                </a:r>
                <a:endParaRPr lang="ja-JP" altLang="en-US" sz="1000" b="1" baseline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156" name="テキスト ボックス 47"/>
              <p:cNvSpPr txBox="1">
                <a:spLocks noChangeArrowheads="1"/>
              </p:cNvSpPr>
              <p:nvPr/>
            </p:nvSpPr>
            <p:spPr bwMode="auto">
              <a:xfrm>
                <a:off x="4114800" y="1568450"/>
                <a:ext cx="362937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37931725" indent="-37474525"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000" b="1" baseline="0">
                    <a:latin typeface="Arial" charset="0"/>
                    <a:cs typeface="Arial" charset="0"/>
                  </a:rPr>
                  <a:t>0.5</a:t>
                </a:r>
                <a:endParaRPr lang="ja-JP" altLang="en-US" sz="1000" b="1" baseline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157" name="テキスト ボックス 48"/>
              <p:cNvSpPr txBox="1">
                <a:spLocks noChangeArrowheads="1"/>
              </p:cNvSpPr>
              <p:nvPr/>
            </p:nvSpPr>
            <p:spPr bwMode="auto">
              <a:xfrm>
                <a:off x="4114800" y="1930686"/>
                <a:ext cx="362937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37931725" indent="-37474525"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000" b="1" baseline="0">
                    <a:latin typeface="Arial" charset="0"/>
                    <a:cs typeface="Arial" charset="0"/>
                  </a:rPr>
                  <a:t>0.4</a:t>
                </a:r>
                <a:endParaRPr lang="ja-JP" altLang="en-US" sz="1000" b="1" baseline="0"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117" name="テキスト ボックス 41"/>
            <p:cNvSpPr txBox="1">
              <a:spLocks noChangeArrowheads="1"/>
            </p:cNvSpPr>
            <p:nvPr/>
          </p:nvSpPr>
          <p:spPr bwMode="auto">
            <a:xfrm>
              <a:off x="2126179" y="6436230"/>
              <a:ext cx="1952625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000" b="1" baseline="0" dirty="0">
                  <a:latin typeface="Arial" charset="0"/>
                  <a:cs typeface="Arial" charset="0"/>
                </a:rPr>
                <a:t>Sedimentation coefficient (S)</a:t>
              </a:r>
              <a:endParaRPr lang="ja-JP" altLang="en-US" sz="1000" b="1" baseline="0" dirty="0">
                <a:latin typeface="Arial" charset="0"/>
                <a:cs typeface="Arial" charset="0"/>
              </a:endParaRPr>
            </a:p>
          </p:txBody>
        </p:sp>
        <p:sp>
          <p:nvSpPr>
            <p:cNvPr id="125" name="Text Box 36"/>
            <p:cNvSpPr txBox="1">
              <a:spLocks noChangeArrowheads="1"/>
            </p:cNvSpPr>
            <p:nvPr/>
          </p:nvSpPr>
          <p:spPr bwMode="auto">
            <a:xfrm>
              <a:off x="3270766" y="4759830"/>
              <a:ext cx="339725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000" b="1" baseline="0">
                  <a:latin typeface="Arial" charset="0"/>
                  <a:ea typeface="ＭＳ Ｐゴシック" charset="0"/>
                  <a:cs typeface="ＭＳ Ｐゴシック" charset="0"/>
                </a:rPr>
                <a:t>FL</a:t>
              </a:r>
            </a:p>
          </p:txBody>
        </p:sp>
        <p:sp>
          <p:nvSpPr>
            <p:cNvPr id="126" name="Text Box 37"/>
            <p:cNvSpPr txBox="1">
              <a:spLocks noChangeArrowheads="1"/>
            </p:cNvSpPr>
            <p:nvPr/>
          </p:nvSpPr>
          <p:spPr bwMode="auto">
            <a:xfrm>
              <a:off x="2927866" y="4435980"/>
              <a:ext cx="415925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000" b="1" baseline="0">
                  <a:latin typeface="Arial" charset="0"/>
                  <a:ea typeface="ＭＳ Ｐゴシック" charset="0"/>
                  <a:cs typeface="ＭＳ Ｐゴシック" charset="0"/>
                </a:rPr>
                <a:t>Δ16</a:t>
              </a:r>
            </a:p>
          </p:txBody>
        </p:sp>
        <p:sp>
          <p:nvSpPr>
            <p:cNvPr id="127" name="Text Box 36"/>
            <p:cNvSpPr txBox="1">
              <a:spLocks noChangeArrowheads="1"/>
            </p:cNvSpPr>
            <p:nvPr/>
          </p:nvSpPr>
          <p:spPr bwMode="auto">
            <a:xfrm>
              <a:off x="2426216" y="4588380"/>
              <a:ext cx="512763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000" b="1" baseline="0">
                  <a:latin typeface="Arial" charset="0"/>
                  <a:ea typeface="ＭＳ Ｐゴシック" charset="0"/>
                  <a:cs typeface="ＭＳ Ｐゴシック" charset="0"/>
                </a:rPr>
                <a:t>G68E</a:t>
              </a:r>
            </a:p>
          </p:txBody>
        </p:sp>
        <p:sp>
          <p:nvSpPr>
            <p:cNvPr id="131" name="テキスト ボックス 130"/>
            <p:cNvSpPr txBox="1"/>
            <p:nvPr/>
          </p:nvSpPr>
          <p:spPr>
            <a:xfrm>
              <a:off x="1575316" y="5190042"/>
              <a:ext cx="338554" cy="320385"/>
            </a:xfrm>
            <a:prstGeom prst="rect">
              <a:avLst/>
            </a:prstGeom>
            <a:noFill/>
          </p:spPr>
          <p:txBody>
            <a:bodyPr vert="vert270"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1000" b="1" baseline="0" dirty="0">
                  <a:latin typeface="Arial"/>
                  <a:ea typeface="+mn-ea"/>
                  <a:cs typeface="Arial"/>
                </a:rPr>
                <a:t>c(s)</a:t>
              </a:r>
              <a:endParaRPr lang="ja-JP" altLang="en-US" sz="1000" b="1" baseline="0" dirty="0">
                <a:latin typeface="Arial"/>
                <a:ea typeface="+mn-ea"/>
                <a:cs typeface="Arial"/>
              </a:endParaRPr>
            </a:p>
          </p:txBody>
        </p:sp>
      </p:grpSp>
      <p:cxnSp>
        <p:nvCxnSpPr>
          <p:cNvPr id="180" name="直線コネクタ 179"/>
          <p:cNvCxnSpPr/>
          <p:nvPr/>
        </p:nvCxnSpPr>
        <p:spPr>
          <a:xfrm>
            <a:off x="8066468" y="1112642"/>
            <a:ext cx="0" cy="2291321"/>
          </a:xfrm>
          <a:prstGeom prst="line">
            <a:avLst/>
          </a:prstGeom>
          <a:ln w="12700" cmpd="sng">
            <a:solidFill>
              <a:srgbClr val="00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1" name="テキスト ボックス 180"/>
          <p:cNvSpPr txBox="1"/>
          <p:nvPr/>
        </p:nvSpPr>
        <p:spPr>
          <a:xfrm>
            <a:off x="976825" y="6316109"/>
            <a:ext cx="1655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 smtClean="0">
                <a:latin typeface="Helvetica"/>
                <a:ea typeface="ヒラギノ丸ゴ ProN W4"/>
                <a:cs typeface="Helvetica"/>
              </a:rPr>
              <a:t>Analytical ultracentrifugation</a:t>
            </a:r>
            <a:endParaRPr kumimoji="1" lang="ja-JP" altLang="en-US" sz="1200" dirty="0">
              <a:latin typeface="Helvetica"/>
              <a:ea typeface="ヒラギノ丸ゴ ProN W4"/>
              <a:cs typeface="Helvetica"/>
            </a:endParaRPr>
          </a:p>
        </p:txBody>
      </p:sp>
      <p:sp>
        <p:nvSpPr>
          <p:cNvPr id="182" name="テキスト ボックス 181"/>
          <p:cNvSpPr txBox="1"/>
          <p:nvPr/>
        </p:nvSpPr>
        <p:spPr>
          <a:xfrm>
            <a:off x="3503025" y="6316109"/>
            <a:ext cx="1681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 smtClean="0">
                <a:latin typeface="Helvetica"/>
                <a:ea typeface="ヒラギノ丸ゴ ProN W4"/>
                <a:cs typeface="Helvetica"/>
              </a:rPr>
              <a:t>Size exclusion chromatography</a:t>
            </a:r>
            <a:endParaRPr kumimoji="1" lang="ja-JP" altLang="en-US" sz="1200" dirty="0">
              <a:latin typeface="Helvetica"/>
              <a:ea typeface="ヒラギノ丸ゴ ProN W4"/>
              <a:cs typeface="Helvetica"/>
            </a:endParaRPr>
          </a:p>
        </p:txBody>
      </p:sp>
      <p:grpSp>
        <p:nvGrpSpPr>
          <p:cNvPr id="185" name="図形グループ 37"/>
          <p:cNvGrpSpPr>
            <a:grpSpLocks/>
          </p:cNvGrpSpPr>
          <p:nvPr/>
        </p:nvGrpSpPr>
        <p:grpSpPr bwMode="auto">
          <a:xfrm>
            <a:off x="5649883" y="3996104"/>
            <a:ext cx="2757488" cy="2149475"/>
            <a:chOff x="2971800" y="838200"/>
            <a:chExt cx="2757488" cy="2149475"/>
          </a:xfrm>
        </p:grpSpPr>
        <p:graphicFrame>
          <p:nvGraphicFramePr>
            <p:cNvPr id="186" name="Object 2"/>
            <p:cNvGraphicFramePr>
              <a:graphicFrameLocks noChangeAspect="1"/>
            </p:cNvGraphicFramePr>
            <p:nvPr/>
          </p:nvGraphicFramePr>
          <p:xfrm>
            <a:off x="3657600" y="990600"/>
            <a:ext cx="1905000" cy="1485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53" name="Image" r:id="rId5" imgW="4091776" imgH="3189552" progId="Photoshop.Image.5">
                    <p:embed/>
                  </p:oleObj>
                </mc:Choice>
                <mc:Fallback>
                  <p:oleObj name="Image" r:id="rId5" imgW="4091776" imgH="3189552" progId="Photoshop.Image.5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57600" y="990600"/>
                          <a:ext cx="1905000" cy="14859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7" name="Text Box 5"/>
            <p:cNvSpPr txBox="1">
              <a:spLocks noChangeArrowheads="1"/>
            </p:cNvSpPr>
            <p:nvPr/>
          </p:nvSpPr>
          <p:spPr bwMode="auto">
            <a:xfrm rot="-5400000">
              <a:off x="2094063" y="1715937"/>
              <a:ext cx="2001695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000" b="1" baseline="0">
                  <a:latin typeface="Arial" charset="0"/>
                  <a:cs typeface="Arial" charset="0"/>
                </a:rPr>
                <a:t>Mol.Ellip.(10</a:t>
              </a:r>
              <a:r>
                <a:rPr lang="en-US" altLang="ja-JP" sz="1000" b="1">
                  <a:latin typeface="Arial" charset="0"/>
                  <a:cs typeface="Arial" charset="0"/>
                </a:rPr>
                <a:t>3</a:t>
              </a:r>
              <a:r>
                <a:rPr lang="ja-JP" altLang="en-US" sz="1000" b="1" baseline="0">
                  <a:latin typeface="Arial" charset="0"/>
                  <a:ea typeface="ＭＳ Ｐゴシック" charset="0"/>
                  <a:cs typeface="ＭＳ Ｐゴシック" charset="0"/>
                </a:rPr>
                <a:t>・</a:t>
              </a:r>
              <a:r>
                <a:rPr lang="en-US" altLang="ja-JP" sz="1000" b="1" baseline="0">
                  <a:latin typeface="Arial" charset="0"/>
                  <a:cs typeface="Arial" charset="0"/>
                </a:rPr>
                <a:t>deg</a:t>
              </a:r>
              <a:r>
                <a:rPr lang="ja-JP" altLang="en-US" sz="1000" b="1" baseline="0">
                  <a:latin typeface="Arial" charset="0"/>
                  <a:ea typeface="ＭＳ Ｐゴシック" charset="0"/>
                  <a:cs typeface="ＭＳ Ｐゴシック" charset="0"/>
                </a:rPr>
                <a:t>・</a:t>
              </a:r>
              <a:r>
                <a:rPr lang="en-US" altLang="ja-JP" sz="1000" b="1" baseline="0">
                  <a:latin typeface="Arial" charset="0"/>
                  <a:cs typeface="Arial" charset="0"/>
                </a:rPr>
                <a:t>cm</a:t>
              </a:r>
              <a:r>
                <a:rPr lang="en-US" altLang="ja-JP" sz="1000" b="1">
                  <a:latin typeface="Arial" charset="0"/>
                  <a:cs typeface="Arial" charset="0"/>
                </a:rPr>
                <a:t>2</a:t>
              </a:r>
              <a:r>
                <a:rPr lang="en-US" altLang="ja-JP" sz="1000" b="1" baseline="0">
                  <a:latin typeface="Arial" charset="0"/>
                  <a:cs typeface="Arial" charset="0"/>
                </a:rPr>
                <a:t>/dmol)</a:t>
              </a:r>
            </a:p>
          </p:txBody>
        </p:sp>
        <p:sp>
          <p:nvSpPr>
            <p:cNvPr id="188" name="Text Box 7"/>
            <p:cNvSpPr txBox="1">
              <a:spLocks noChangeArrowheads="1"/>
            </p:cNvSpPr>
            <p:nvPr/>
          </p:nvSpPr>
          <p:spPr bwMode="auto">
            <a:xfrm>
              <a:off x="3962400" y="2743200"/>
              <a:ext cx="1243013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000" b="1" baseline="0" dirty="0">
                  <a:latin typeface="Arial" charset="0"/>
                  <a:cs typeface="Arial" charset="0"/>
                </a:rPr>
                <a:t>Wave length (nm)</a:t>
              </a:r>
            </a:p>
          </p:txBody>
        </p:sp>
        <p:sp>
          <p:nvSpPr>
            <p:cNvPr id="189" name="Text Box 8"/>
            <p:cNvSpPr txBox="1">
              <a:spLocks noChangeArrowheads="1"/>
            </p:cNvSpPr>
            <p:nvPr/>
          </p:nvSpPr>
          <p:spPr bwMode="auto">
            <a:xfrm>
              <a:off x="3467100" y="1479550"/>
              <a:ext cx="255987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000" b="1" baseline="0">
                  <a:latin typeface="Arial" charset="0"/>
                  <a:cs typeface="Arial" charset="0"/>
                </a:rPr>
                <a:t>0</a:t>
              </a:r>
            </a:p>
          </p:txBody>
        </p:sp>
        <p:sp>
          <p:nvSpPr>
            <p:cNvPr id="190" name="Text Box 9"/>
            <p:cNvSpPr txBox="1">
              <a:spLocks noChangeArrowheads="1"/>
            </p:cNvSpPr>
            <p:nvPr/>
          </p:nvSpPr>
          <p:spPr bwMode="auto">
            <a:xfrm>
              <a:off x="3395779" y="914400"/>
              <a:ext cx="327308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000" b="1" baseline="0">
                  <a:latin typeface="Arial" charset="0"/>
                  <a:cs typeface="Arial" charset="0"/>
                </a:rPr>
                <a:t>10</a:t>
              </a:r>
            </a:p>
          </p:txBody>
        </p:sp>
        <p:sp>
          <p:nvSpPr>
            <p:cNvPr id="191" name="Text Box 10"/>
            <p:cNvSpPr txBox="1">
              <a:spLocks noChangeArrowheads="1"/>
            </p:cNvSpPr>
            <p:nvPr/>
          </p:nvSpPr>
          <p:spPr bwMode="auto">
            <a:xfrm>
              <a:off x="3424395" y="1763713"/>
              <a:ext cx="298692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000" b="1" baseline="0">
                  <a:latin typeface="Arial" charset="0"/>
                  <a:cs typeface="Arial" charset="0"/>
                </a:rPr>
                <a:t>-5</a:t>
              </a:r>
            </a:p>
          </p:txBody>
        </p:sp>
        <p:sp>
          <p:nvSpPr>
            <p:cNvPr id="192" name="Text Box 11"/>
            <p:cNvSpPr txBox="1">
              <a:spLocks noChangeArrowheads="1"/>
            </p:cNvSpPr>
            <p:nvPr/>
          </p:nvSpPr>
          <p:spPr bwMode="auto">
            <a:xfrm>
              <a:off x="3353074" y="2046288"/>
              <a:ext cx="370013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000" b="1" baseline="0">
                  <a:latin typeface="Arial" charset="0"/>
                  <a:cs typeface="Arial" charset="0"/>
                </a:rPr>
                <a:t>-10</a:t>
              </a:r>
            </a:p>
          </p:txBody>
        </p:sp>
        <p:sp>
          <p:nvSpPr>
            <p:cNvPr id="193" name="Text Box 12"/>
            <p:cNvSpPr txBox="1">
              <a:spLocks noChangeArrowheads="1"/>
            </p:cNvSpPr>
            <p:nvPr/>
          </p:nvSpPr>
          <p:spPr bwMode="auto">
            <a:xfrm>
              <a:off x="3353074" y="2330450"/>
              <a:ext cx="370013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000" b="1" baseline="0">
                  <a:latin typeface="Arial" charset="0"/>
                  <a:cs typeface="Arial" charset="0"/>
                </a:rPr>
                <a:t>-15</a:t>
              </a:r>
            </a:p>
          </p:txBody>
        </p:sp>
        <p:sp>
          <p:nvSpPr>
            <p:cNvPr id="194" name="Text Box 10"/>
            <p:cNvSpPr txBox="1">
              <a:spLocks noChangeArrowheads="1"/>
            </p:cNvSpPr>
            <p:nvPr/>
          </p:nvSpPr>
          <p:spPr bwMode="auto">
            <a:xfrm>
              <a:off x="3467100" y="1196975"/>
              <a:ext cx="255987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000" b="1" baseline="0">
                  <a:latin typeface="Arial" charset="0"/>
                  <a:cs typeface="Arial" charset="0"/>
                </a:rPr>
                <a:t>5</a:t>
              </a:r>
            </a:p>
          </p:txBody>
        </p:sp>
        <p:sp>
          <p:nvSpPr>
            <p:cNvPr id="195" name="Text Box 9"/>
            <p:cNvSpPr txBox="1">
              <a:spLocks noChangeArrowheads="1"/>
            </p:cNvSpPr>
            <p:nvPr/>
          </p:nvSpPr>
          <p:spPr bwMode="auto">
            <a:xfrm>
              <a:off x="3581400" y="2417763"/>
              <a:ext cx="395288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000" b="1" baseline="0">
                  <a:latin typeface="Arial" charset="0"/>
                  <a:cs typeface="Arial" charset="0"/>
                </a:rPr>
                <a:t>200</a:t>
              </a:r>
            </a:p>
          </p:txBody>
        </p:sp>
        <p:sp>
          <p:nvSpPr>
            <p:cNvPr id="196" name="Text Box 9"/>
            <p:cNvSpPr txBox="1">
              <a:spLocks noChangeArrowheads="1"/>
            </p:cNvSpPr>
            <p:nvPr/>
          </p:nvSpPr>
          <p:spPr bwMode="auto">
            <a:xfrm>
              <a:off x="3932238" y="2417763"/>
              <a:ext cx="395288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000" b="1" baseline="0">
                  <a:latin typeface="Arial" charset="0"/>
                  <a:cs typeface="Arial" charset="0"/>
                </a:rPr>
                <a:t>210</a:t>
              </a:r>
            </a:p>
          </p:txBody>
        </p:sp>
        <p:sp>
          <p:nvSpPr>
            <p:cNvPr id="197" name="Text Box 9"/>
            <p:cNvSpPr txBox="1">
              <a:spLocks noChangeArrowheads="1"/>
            </p:cNvSpPr>
            <p:nvPr/>
          </p:nvSpPr>
          <p:spPr bwMode="auto">
            <a:xfrm>
              <a:off x="4283075" y="2417763"/>
              <a:ext cx="395288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000" b="1" baseline="0">
                  <a:latin typeface="Arial" charset="0"/>
                  <a:cs typeface="Arial" charset="0"/>
                </a:rPr>
                <a:t>220</a:t>
              </a:r>
            </a:p>
          </p:txBody>
        </p:sp>
        <p:sp>
          <p:nvSpPr>
            <p:cNvPr id="198" name="Text Box 9"/>
            <p:cNvSpPr txBox="1">
              <a:spLocks noChangeArrowheads="1"/>
            </p:cNvSpPr>
            <p:nvPr/>
          </p:nvSpPr>
          <p:spPr bwMode="auto">
            <a:xfrm>
              <a:off x="4633913" y="2417763"/>
              <a:ext cx="395288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000" b="1" baseline="0">
                  <a:latin typeface="Arial" charset="0"/>
                  <a:cs typeface="Arial" charset="0"/>
                </a:rPr>
                <a:t>230</a:t>
              </a:r>
            </a:p>
          </p:txBody>
        </p:sp>
        <p:sp>
          <p:nvSpPr>
            <p:cNvPr id="199" name="Text Box 9"/>
            <p:cNvSpPr txBox="1">
              <a:spLocks noChangeArrowheads="1"/>
            </p:cNvSpPr>
            <p:nvPr/>
          </p:nvSpPr>
          <p:spPr bwMode="auto">
            <a:xfrm>
              <a:off x="4984750" y="2417763"/>
              <a:ext cx="395288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000" b="1" baseline="0">
                  <a:latin typeface="Arial" charset="0"/>
                  <a:cs typeface="Arial" charset="0"/>
                </a:rPr>
                <a:t>240</a:t>
              </a:r>
            </a:p>
          </p:txBody>
        </p:sp>
        <p:sp>
          <p:nvSpPr>
            <p:cNvPr id="200" name="Text Box 9"/>
            <p:cNvSpPr txBox="1">
              <a:spLocks noChangeArrowheads="1"/>
            </p:cNvSpPr>
            <p:nvPr/>
          </p:nvSpPr>
          <p:spPr bwMode="auto">
            <a:xfrm>
              <a:off x="5334000" y="2417763"/>
              <a:ext cx="395288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000" b="1" baseline="0">
                  <a:latin typeface="Arial" charset="0"/>
                  <a:cs typeface="Arial" charset="0"/>
                </a:rPr>
                <a:t>250</a:t>
              </a:r>
            </a:p>
          </p:txBody>
        </p:sp>
      </p:grpSp>
      <p:sp>
        <p:nvSpPr>
          <p:cNvPr id="219" name="テキスト ボックス 218"/>
          <p:cNvSpPr txBox="1"/>
          <p:nvPr/>
        </p:nvSpPr>
        <p:spPr>
          <a:xfrm>
            <a:off x="6128164" y="6408442"/>
            <a:ext cx="2288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dirty="0" smtClean="0">
                <a:latin typeface="Helvetica"/>
                <a:ea typeface="ヒラギノ丸ゴ ProN W4"/>
                <a:cs typeface="Helvetica"/>
              </a:rPr>
              <a:t>Circular </a:t>
            </a:r>
            <a:r>
              <a:rPr kumimoji="1" lang="en-US" altLang="ja-JP" sz="1200" dirty="0" err="1" smtClean="0">
                <a:latin typeface="Helvetica"/>
                <a:ea typeface="ヒラギノ丸ゴ ProN W4"/>
                <a:cs typeface="Helvetica"/>
              </a:rPr>
              <a:t>dichroism</a:t>
            </a:r>
            <a:r>
              <a:rPr kumimoji="1" lang="en-US" altLang="ja-JP" sz="1200" dirty="0" smtClean="0">
                <a:latin typeface="Helvetica"/>
                <a:ea typeface="ヒラギノ丸ゴ ProN W4"/>
                <a:cs typeface="Helvetica"/>
              </a:rPr>
              <a:t> spectra</a:t>
            </a:r>
            <a:endParaRPr kumimoji="1" lang="ja-JP" altLang="en-US" sz="1200" dirty="0">
              <a:latin typeface="Helvetica"/>
              <a:ea typeface="ヒラギノ丸ゴ ProN W4"/>
              <a:cs typeface="Helvetica"/>
            </a:endParaRPr>
          </a:p>
        </p:txBody>
      </p:sp>
      <p:sp>
        <p:nvSpPr>
          <p:cNvPr id="220" name="テキスト ボックス 219"/>
          <p:cNvSpPr txBox="1"/>
          <p:nvPr/>
        </p:nvSpPr>
        <p:spPr>
          <a:xfrm>
            <a:off x="5520725" y="3549084"/>
            <a:ext cx="3820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 smtClean="0">
                <a:latin typeface="ヒラギノ丸ゴ ProN W4"/>
                <a:ea typeface="ヒラギノ丸ゴ ProN W4"/>
                <a:cs typeface="ヒラギノ丸ゴ ProN W4"/>
              </a:rPr>
              <a:t>The overall structure was not significantly altered by the truncation.</a:t>
            </a:r>
            <a:endParaRPr kumimoji="1" lang="ja-JP" altLang="en-US" sz="1400" dirty="0">
              <a:latin typeface="ヒラギノ丸ゴ ProN W4"/>
              <a:ea typeface="ヒラギノ丸ゴ ProN W4"/>
              <a:cs typeface="ヒラギノ丸ゴ ProN W4"/>
            </a:endParaRPr>
          </a:p>
        </p:txBody>
      </p:sp>
      <p:sp>
        <p:nvSpPr>
          <p:cNvPr id="221" name="テキスト ボックス 136"/>
          <p:cNvSpPr txBox="1">
            <a:spLocks noChangeArrowheads="1"/>
          </p:cNvSpPr>
          <p:nvPr/>
        </p:nvSpPr>
        <p:spPr bwMode="auto">
          <a:xfrm>
            <a:off x="3458424" y="5871040"/>
            <a:ext cx="327255" cy="2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000" b="1" baseline="0" dirty="0">
                <a:latin typeface="Arial" charset="0"/>
                <a:cs typeface="Arial" charset="0"/>
              </a:rPr>
              <a:t>12</a:t>
            </a:r>
            <a:endParaRPr lang="ja-JP" altLang="en-US" sz="1000" b="1" baseline="0" dirty="0">
              <a:latin typeface="Arial" charset="0"/>
              <a:cs typeface="Arial" charset="0"/>
            </a:endParaRPr>
          </a:p>
        </p:txBody>
      </p:sp>
      <p:sp>
        <p:nvSpPr>
          <p:cNvPr id="222" name="テキスト ボックス 137"/>
          <p:cNvSpPr txBox="1">
            <a:spLocks noChangeArrowheads="1"/>
          </p:cNvSpPr>
          <p:nvPr/>
        </p:nvSpPr>
        <p:spPr bwMode="auto">
          <a:xfrm>
            <a:off x="3720649" y="5871040"/>
            <a:ext cx="327255" cy="2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000" b="1" baseline="0">
                <a:latin typeface="Arial" charset="0"/>
                <a:cs typeface="Arial" charset="0"/>
              </a:rPr>
              <a:t>13</a:t>
            </a:r>
            <a:endParaRPr lang="ja-JP" altLang="en-US" sz="1000" b="1" baseline="0">
              <a:latin typeface="Arial" charset="0"/>
              <a:cs typeface="Arial" charset="0"/>
            </a:endParaRPr>
          </a:p>
        </p:txBody>
      </p:sp>
      <p:sp>
        <p:nvSpPr>
          <p:cNvPr id="223" name="テキスト ボックス 138"/>
          <p:cNvSpPr txBox="1">
            <a:spLocks noChangeArrowheads="1"/>
          </p:cNvSpPr>
          <p:nvPr/>
        </p:nvSpPr>
        <p:spPr bwMode="auto">
          <a:xfrm>
            <a:off x="3982875" y="5871040"/>
            <a:ext cx="327255" cy="2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000" b="1" baseline="0">
                <a:latin typeface="Arial" charset="0"/>
                <a:cs typeface="Arial" charset="0"/>
              </a:rPr>
              <a:t>14</a:t>
            </a:r>
            <a:endParaRPr lang="ja-JP" altLang="en-US" sz="1000" b="1" baseline="0">
              <a:latin typeface="Arial" charset="0"/>
              <a:cs typeface="Arial" charset="0"/>
            </a:endParaRPr>
          </a:p>
        </p:txBody>
      </p:sp>
      <p:sp>
        <p:nvSpPr>
          <p:cNvPr id="224" name="テキスト ボックス 139"/>
          <p:cNvSpPr txBox="1">
            <a:spLocks noChangeArrowheads="1"/>
          </p:cNvSpPr>
          <p:nvPr/>
        </p:nvSpPr>
        <p:spPr bwMode="auto">
          <a:xfrm>
            <a:off x="4507325" y="5871040"/>
            <a:ext cx="327255" cy="2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000" b="1" baseline="0">
                <a:latin typeface="Arial" charset="0"/>
                <a:cs typeface="Arial" charset="0"/>
              </a:rPr>
              <a:t>16</a:t>
            </a:r>
            <a:endParaRPr lang="ja-JP" altLang="en-US" sz="1000" b="1" baseline="0">
              <a:latin typeface="Arial" charset="0"/>
              <a:cs typeface="Arial" charset="0"/>
            </a:endParaRPr>
          </a:p>
        </p:txBody>
      </p:sp>
      <p:sp>
        <p:nvSpPr>
          <p:cNvPr id="225" name="テキスト ボックス 140"/>
          <p:cNvSpPr txBox="1">
            <a:spLocks noChangeArrowheads="1"/>
          </p:cNvSpPr>
          <p:nvPr/>
        </p:nvSpPr>
        <p:spPr bwMode="auto">
          <a:xfrm>
            <a:off x="4245100" y="5871040"/>
            <a:ext cx="327255" cy="2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000" b="1" baseline="0">
                <a:latin typeface="Arial" charset="0"/>
                <a:cs typeface="Arial" charset="0"/>
              </a:rPr>
              <a:t>15</a:t>
            </a:r>
            <a:endParaRPr lang="ja-JP" altLang="en-US" sz="1000" b="1" baseline="0">
              <a:latin typeface="Arial" charset="0"/>
              <a:cs typeface="Arial" charset="0"/>
            </a:endParaRPr>
          </a:p>
        </p:txBody>
      </p:sp>
      <p:sp>
        <p:nvSpPr>
          <p:cNvPr id="226" name="テキスト ボックス 141"/>
          <p:cNvSpPr txBox="1">
            <a:spLocks noChangeArrowheads="1"/>
          </p:cNvSpPr>
          <p:nvPr/>
        </p:nvSpPr>
        <p:spPr bwMode="auto">
          <a:xfrm>
            <a:off x="4769550" y="5871040"/>
            <a:ext cx="327255" cy="2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000" b="1" baseline="0">
                <a:latin typeface="Arial" charset="0"/>
                <a:cs typeface="Arial" charset="0"/>
              </a:rPr>
              <a:t>17</a:t>
            </a:r>
            <a:endParaRPr lang="ja-JP" altLang="en-US" sz="1000" b="1" baseline="0">
              <a:latin typeface="Arial" charset="0"/>
              <a:cs typeface="Arial" charset="0"/>
            </a:endParaRPr>
          </a:p>
        </p:txBody>
      </p:sp>
      <p:sp>
        <p:nvSpPr>
          <p:cNvPr id="227" name="テキスト ボックス 142"/>
          <p:cNvSpPr txBox="1">
            <a:spLocks noChangeArrowheads="1"/>
          </p:cNvSpPr>
          <p:nvPr/>
        </p:nvSpPr>
        <p:spPr bwMode="auto">
          <a:xfrm>
            <a:off x="5031775" y="5871040"/>
            <a:ext cx="327255" cy="2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000" b="1" baseline="0" dirty="0">
                <a:latin typeface="Arial" charset="0"/>
                <a:cs typeface="Arial" charset="0"/>
              </a:rPr>
              <a:t>18</a:t>
            </a:r>
            <a:endParaRPr lang="ja-JP" altLang="en-US" sz="1000" b="1" baseline="0" dirty="0">
              <a:latin typeface="Arial" charset="0"/>
              <a:cs typeface="Arial" charset="0"/>
            </a:endParaRPr>
          </a:p>
        </p:txBody>
      </p:sp>
      <p:sp>
        <p:nvSpPr>
          <p:cNvPr id="179" name="テキスト ボックス 178"/>
          <p:cNvSpPr txBox="1"/>
          <p:nvPr/>
        </p:nvSpPr>
        <p:spPr>
          <a:xfrm>
            <a:off x="4444897" y="1512273"/>
            <a:ext cx="2043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latin typeface="Helvetica"/>
                <a:ea typeface="ヒラギノ丸ゴ ProN W4"/>
                <a:cs typeface="Helvetica"/>
              </a:rPr>
              <a:t>Extracellular domain</a:t>
            </a:r>
            <a:endParaRPr kumimoji="1" lang="ja-JP" altLang="en-US" sz="1600" dirty="0">
              <a:latin typeface="Helvetica"/>
              <a:ea typeface="ヒラギノ丸ゴ ProN W4"/>
              <a:cs typeface="Helvetica"/>
            </a:endParaRPr>
          </a:p>
        </p:txBody>
      </p:sp>
      <p:sp>
        <p:nvSpPr>
          <p:cNvPr id="201" name="テキスト ボックス 200"/>
          <p:cNvSpPr txBox="1"/>
          <p:nvPr/>
        </p:nvSpPr>
        <p:spPr>
          <a:xfrm>
            <a:off x="528734" y="1266051"/>
            <a:ext cx="152807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 smtClean="0">
                <a:latin typeface="Helvetica"/>
                <a:ea typeface="ヒラギノ丸ゴ ProN W4"/>
                <a:cs typeface="Helvetica"/>
              </a:rPr>
              <a:t>Cytoplasmic</a:t>
            </a:r>
            <a:r>
              <a:rPr kumimoji="1" lang="ja-JP" altLang="en-US" sz="1600" dirty="0" smtClean="0">
                <a:latin typeface="Helvetica"/>
                <a:ea typeface="ヒラギノ丸ゴ ProN W4"/>
                <a:cs typeface="Helvetica"/>
              </a:rPr>
              <a:t> </a:t>
            </a:r>
            <a:r>
              <a:rPr kumimoji="1" lang="en-US" altLang="ja-JP" sz="1600" dirty="0" smtClean="0">
                <a:latin typeface="Helvetica"/>
                <a:ea typeface="ヒラギノ丸ゴ ProN W4"/>
                <a:cs typeface="Helvetica"/>
              </a:rPr>
              <a:t>domain</a:t>
            </a:r>
          </a:p>
        </p:txBody>
      </p:sp>
      <p:sp>
        <p:nvSpPr>
          <p:cNvPr id="202" name="テキスト ボックス 201"/>
          <p:cNvSpPr txBox="1"/>
          <p:nvPr/>
        </p:nvSpPr>
        <p:spPr>
          <a:xfrm>
            <a:off x="1841096" y="1512273"/>
            <a:ext cx="5744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 smtClean="0">
                <a:latin typeface="Helvetica"/>
                <a:ea typeface="ヒラギノ丸ゴ ProN W4"/>
                <a:cs typeface="Helvetica"/>
              </a:rPr>
              <a:t>TM</a:t>
            </a:r>
            <a:endParaRPr kumimoji="1" lang="ja-JP" altLang="en-US" sz="1600" dirty="0">
              <a:latin typeface="Helvetica"/>
              <a:ea typeface="ヒラギノ丸ゴ ProN W4"/>
              <a:cs typeface="Helvetica"/>
            </a:endParaRPr>
          </a:p>
        </p:txBody>
      </p:sp>
      <p:sp>
        <p:nvSpPr>
          <p:cNvPr id="203" name="正方形/長方形 202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2B8049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 smtClean="0">
                <a:latin typeface="Helvetica"/>
                <a:cs typeface="Helvetica"/>
              </a:rPr>
              <a:t>The full-length and the C-terminal-truncated extracellular domains of mouse CD38 exist as  </a:t>
            </a:r>
            <a:r>
              <a:rPr lang="en-US" altLang="ja-JP" sz="2400" dirty="0" err="1" smtClean="0">
                <a:latin typeface="Helvetica"/>
                <a:cs typeface="Helvetica"/>
              </a:rPr>
              <a:t>homodimers</a:t>
            </a:r>
            <a:r>
              <a:rPr lang="en-US" altLang="ja-JP" sz="2400" dirty="0" smtClean="0">
                <a:latin typeface="Helvetica"/>
                <a:cs typeface="Helvetica"/>
              </a:rPr>
              <a:t> in solution.</a:t>
            </a:r>
            <a:endParaRPr kumimoji="1" lang="ja-JP" alt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673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コネクタ 4"/>
          <p:cNvCxnSpPr/>
          <p:nvPr/>
        </p:nvCxnSpPr>
        <p:spPr bwMode="auto">
          <a:xfrm>
            <a:off x="567860" y="3306343"/>
            <a:ext cx="1247775" cy="1588"/>
          </a:xfrm>
          <a:prstGeom prst="line">
            <a:avLst/>
          </a:prstGeom>
          <a:ln w="190500">
            <a:solidFill>
              <a:srgbClr val="13E3B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/>
          <p:cNvCxnSpPr/>
          <p:nvPr/>
        </p:nvCxnSpPr>
        <p:spPr bwMode="auto">
          <a:xfrm>
            <a:off x="1815635" y="3306343"/>
            <a:ext cx="355600" cy="1588"/>
          </a:xfrm>
          <a:prstGeom prst="line">
            <a:avLst/>
          </a:prstGeom>
          <a:ln w="19050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/>
          <p:cNvCxnSpPr/>
          <p:nvPr/>
        </p:nvCxnSpPr>
        <p:spPr bwMode="auto">
          <a:xfrm flipV="1">
            <a:off x="2171235" y="3282531"/>
            <a:ext cx="6194425" cy="25400"/>
          </a:xfrm>
          <a:prstGeom prst="line">
            <a:avLst/>
          </a:prstGeom>
          <a:ln w="190500">
            <a:solidFill>
              <a:srgbClr val="FF686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30"/>
          <p:cNvSpPr txBox="1">
            <a:spLocks noChangeArrowheads="1"/>
          </p:cNvSpPr>
          <p:nvPr/>
        </p:nvSpPr>
        <p:spPr bwMode="auto">
          <a:xfrm>
            <a:off x="212260" y="3063456"/>
            <a:ext cx="406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b="1">
                <a:cs typeface="Arial" charset="0"/>
              </a:rPr>
              <a:t>N</a:t>
            </a:r>
            <a:endParaRPr lang="ja-JP" altLang="en-US" b="1">
              <a:cs typeface="Arial" charset="0"/>
            </a:endParaRPr>
          </a:p>
        </p:txBody>
      </p:sp>
      <p:sp>
        <p:nvSpPr>
          <p:cNvPr id="9" name="テキスト ボックス 31"/>
          <p:cNvSpPr txBox="1">
            <a:spLocks noChangeArrowheads="1"/>
          </p:cNvSpPr>
          <p:nvPr/>
        </p:nvSpPr>
        <p:spPr bwMode="auto">
          <a:xfrm>
            <a:off x="8289460" y="3063456"/>
            <a:ext cx="406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b="1">
                <a:cs typeface="Arial" charset="0"/>
              </a:rPr>
              <a:t>C</a:t>
            </a:r>
            <a:endParaRPr lang="ja-JP" altLang="en-US" b="1">
              <a:cs typeface="Arial" charset="0"/>
            </a:endParaRPr>
          </a:p>
        </p:txBody>
      </p:sp>
      <p:sp>
        <p:nvSpPr>
          <p:cNvPr id="10" name="二等辺三角形 9"/>
          <p:cNvSpPr/>
          <p:nvPr/>
        </p:nvSpPr>
        <p:spPr>
          <a:xfrm flipV="1">
            <a:off x="3406310" y="2879306"/>
            <a:ext cx="241300" cy="368300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1" name="二等辺三角形 10"/>
          <p:cNvSpPr/>
          <p:nvPr/>
        </p:nvSpPr>
        <p:spPr>
          <a:xfrm flipV="1">
            <a:off x="4809660" y="2879306"/>
            <a:ext cx="241300" cy="368300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2" name="二等辺三角形 11"/>
          <p:cNvSpPr/>
          <p:nvPr/>
        </p:nvSpPr>
        <p:spPr>
          <a:xfrm flipV="1">
            <a:off x="6003460" y="2879306"/>
            <a:ext cx="241300" cy="368300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3" name="二等辺三角形 12"/>
          <p:cNvSpPr/>
          <p:nvPr/>
        </p:nvSpPr>
        <p:spPr>
          <a:xfrm flipV="1">
            <a:off x="6994060" y="2879306"/>
            <a:ext cx="241300" cy="368300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cxnSp>
        <p:nvCxnSpPr>
          <p:cNvPr id="36" name="直線コネクタ 35"/>
          <p:cNvCxnSpPr/>
          <p:nvPr/>
        </p:nvCxnSpPr>
        <p:spPr bwMode="auto">
          <a:xfrm flipV="1">
            <a:off x="2171235" y="5176288"/>
            <a:ext cx="5781396" cy="25400"/>
          </a:xfrm>
          <a:prstGeom prst="line">
            <a:avLst/>
          </a:prstGeom>
          <a:ln w="190500">
            <a:solidFill>
              <a:srgbClr val="FF686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テキスト ボックス 31"/>
          <p:cNvSpPr txBox="1">
            <a:spLocks noChangeArrowheads="1"/>
          </p:cNvSpPr>
          <p:nvPr/>
        </p:nvSpPr>
        <p:spPr bwMode="auto">
          <a:xfrm>
            <a:off x="8289460" y="4940279"/>
            <a:ext cx="406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b="1" dirty="0">
                <a:cs typeface="Arial" charset="0"/>
              </a:rPr>
              <a:t>C</a:t>
            </a:r>
            <a:endParaRPr lang="ja-JP" altLang="en-US" b="1" dirty="0">
              <a:cs typeface="Arial" charset="0"/>
            </a:endParaRPr>
          </a:p>
        </p:txBody>
      </p:sp>
      <p:cxnSp>
        <p:nvCxnSpPr>
          <p:cNvPr id="22" name="直線コネクタ 21"/>
          <p:cNvCxnSpPr/>
          <p:nvPr/>
        </p:nvCxnSpPr>
        <p:spPr bwMode="auto">
          <a:xfrm flipV="1">
            <a:off x="2171235" y="4178620"/>
            <a:ext cx="6194425" cy="25400"/>
          </a:xfrm>
          <a:prstGeom prst="line">
            <a:avLst/>
          </a:prstGeom>
          <a:ln w="190500">
            <a:solidFill>
              <a:srgbClr val="FF686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31"/>
          <p:cNvSpPr txBox="1">
            <a:spLocks noChangeArrowheads="1"/>
          </p:cNvSpPr>
          <p:nvPr/>
        </p:nvSpPr>
        <p:spPr bwMode="auto">
          <a:xfrm>
            <a:off x="8289460" y="3959545"/>
            <a:ext cx="406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b="1">
                <a:cs typeface="Arial" charset="0"/>
              </a:rPr>
              <a:t>C</a:t>
            </a:r>
            <a:endParaRPr lang="ja-JP" altLang="en-US" b="1">
              <a:cs typeface="Arial" charset="0"/>
            </a:endParaRPr>
          </a:p>
        </p:txBody>
      </p:sp>
      <p:grpSp>
        <p:nvGrpSpPr>
          <p:cNvPr id="19" name="図形グループ 18"/>
          <p:cNvGrpSpPr/>
          <p:nvPr/>
        </p:nvGrpSpPr>
        <p:grpSpPr>
          <a:xfrm>
            <a:off x="3126633" y="3431666"/>
            <a:ext cx="4365633" cy="712029"/>
            <a:chOff x="3253633" y="3557646"/>
            <a:chExt cx="4365633" cy="712029"/>
          </a:xfrm>
        </p:grpSpPr>
        <p:sp>
          <p:nvSpPr>
            <p:cNvPr id="25" name="二等辺三角形 24"/>
            <p:cNvSpPr/>
            <p:nvPr/>
          </p:nvSpPr>
          <p:spPr>
            <a:xfrm flipV="1">
              <a:off x="3533310" y="3901375"/>
              <a:ext cx="241300" cy="368300"/>
            </a:xfrm>
            <a:prstGeom prst="triangl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26" name="二等辺三角形 25"/>
            <p:cNvSpPr/>
            <p:nvPr/>
          </p:nvSpPr>
          <p:spPr>
            <a:xfrm flipV="1">
              <a:off x="4936660" y="3901375"/>
              <a:ext cx="241300" cy="368300"/>
            </a:xfrm>
            <a:prstGeom prst="triangl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27" name="二等辺三角形 26"/>
            <p:cNvSpPr/>
            <p:nvPr/>
          </p:nvSpPr>
          <p:spPr>
            <a:xfrm flipV="1">
              <a:off x="6130460" y="3901375"/>
              <a:ext cx="241300" cy="368300"/>
            </a:xfrm>
            <a:prstGeom prst="triangl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28" name="二等辺三角形 27"/>
            <p:cNvSpPr/>
            <p:nvPr/>
          </p:nvSpPr>
          <p:spPr>
            <a:xfrm flipV="1">
              <a:off x="7121060" y="3901375"/>
              <a:ext cx="241300" cy="368300"/>
            </a:xfrm>
            <a:prstGeom prst="triangl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grpSp>
          <p:nvGrpSpPr>
            <p:cNvPr id="49" name="図形グループ 48"/>
            <p:cNvGrpSpPr>
              <a:grpSpLocks noChangeAspect="1"/>
            </p:cNvGrpSpPr>
            <p:nvPr/>
          </p:nvGrpSpPr>
          <p:grpSpPr>
            <a:xfrm>
              <a:off x="3465297" y="3877276"/>
              <a:ext cx="374259" cy="295517"/>
              <a:chOff x="1261533" y="3606800"/>
              <a:chExt cx="567267" cy="447917"/>
            </a:xfrm>
          </p:grpSpPr>
          <p:cxnSp>
            <p:nvCxnSpPr>
              <p:cNvPr id="47" name="直線コネクタ 46"/>
              <p:cNvCxnSpPr/>
              <p:nvPr/>
            </p:nvCxnSpPr>
            <p:spPr>
              <a:xfrm>
                <a:off x="1261533" y="3606800"/>
                <a:ext cx="567267" cy="447917"/>
              </a:xfrm>
              <a:prstGeom prst="line">
                <a:avLst/>
              </a:prstGeom>
              <a:ln w="381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線コネクタ 47"/>
              <p:cNvCxnSpPr/>
              <p:nvPr/>
            </p:nvCxnSpPr>
            <p:spPr>
              <a:xfrm flipH="1">
                <a:off x="1261533" y="3606800"/>
                <a:ext cx="567267" cy="447917"/>
              </a:xfrm>
              <a:prstGeom prst="line">
                <a:avLst/>
              </a:prstGeom>
              <a:ln w="381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図形グループ 49"/>
            <p:cNvGrpSpPr>
              <a:grpSpLocks noChangeAspect="1"/>
            </p:cNvGrpSpPr>
            <p:nvPr/>
          </p:nvGrpSpPr>
          <p:grpSpPr>
            <a:xfrm>
              <a:off x="4887585" y="3877276"/>
              <a:ext cx="374259" cy="295517"/>
              <a:chOff x="1261533" y="3606800"/>
              <a:chExt cx="567267" cy="447917"/>
            </a:xfrm>
          </p:grpSpPr>
          <p:cxnSp>
            <p:nvCxnSpPr>
              <p:cNvPr id="51" name="直線コネクタ 50"/>
              <p:cNvCxnSpPr/>
              <p:nvPr/>
            </p:nvCxnSpPr>
            <p:spPr>
              <a:xfrm>
                <a:off x="1261533" y="3606800"/>
                <a:ext cx="567267" cy="447917"/>
              </a:xfrm>
              <a:prstGeom prst="line">
                <a:avLst/>
              </a:prstGeom>
              <a:ln w="381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線コネクタ 51"/>
              <p:cNvCxnSpPr/>
              <p:nvPr/>
            </p:nvCxnSpPr>
            <p:spPr>
              <a:xfrm flipH="1">
                <a:off x="1261533" y="3606800"/>
                <a:ext cx="567267" cy="447917"/>
              </a:xfrm>
              <a:prstGeom prst="line">
                <a:avLst/>
              </a:prstGeom>
              <a:ln w="381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図形グループ 52"/>
            <p:cNvGrpSpPr>
              <a:grpSpLocks noChangeAspect="1"/>
            </p:cNvGrpSpPr>
            <p:nvPr/>
          </p:nvGrpSpPr>
          <p:grpSpPr>
            <a:xfrm>
              <a:off x="6062467" y="3877276"/>
              <a:ext cx="374259" cy="295517"/>
              <a:chOff x="1261533" y="3606800"/>
              <a:chExt cx="567267" cy="447917"/>
            </a:xfrm>
          </p:grpSpPr>
          <p:cxnSp>
            <p:nvCxnSpPr>
              <p:cNvPr id="54" name="直線コネクタ 53"/>
              <p:cNvCxnSpPr/>
              <p:nvPr/>
            </p:nvCxnSpPr>
            <p:spPr>
              <a:xfrm>
                <a:off x="1261533" y="3606800"/>
                <a:ext cx="567267" cy="447917"/>
              </a:xfrm>
              <a:prstGeom prst="line">
                <a:avLst/>
              </a:prstGeom>
              <a:ln w="381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線コネクタ 54"/>
              <p:cNvCxnSpPr/>
              <p:nvPr/>
            </p:nvCxnSpPr>
            <p:spPr>
              <a:xfrm flipH="1">
                <a:off x="1261533" y="3606800"/>
                <a:ext cx="567267" cy="447917"/>
              </a:xfrm>
              <a:prstGeom prst="line">
                <a:avLst/>
              </a:prstGeom>
              <a:ln w="381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" name="図形グループ 58"/>
            <p:cNvGrpSpPr>
              <a:grpSpLocks noChangeAspect="1"/>
            </p:cNvGrpSpPr>
            <p:nvPr/>
          </p:nvGrpSpPr>
          <p:grpSpPr>
            <a:xfrm>
              <a:off x="7061791" y="3877276"/>
              <a:ext cx="374259" cy="295517"/>
              <a:chOff x="1261533" y="3606800"/>
              <a:chExt cx="567267" cy="447917"/>
            </a:xfrm>
          </p:grpSpPr>
          <p:cxnSp>
            <p:nvCxnSpPr>
              <p:cNvPr id="60" name="直線コネクタ 59"/>
              <p:cNvCxnSpPr/>
              <p:nvPr/>
            </p:nvCxnSpPr>
            <p:spPr>
              <a:xfrm>
                <a:off x="1261533" y="3606800"/>
                <a:ext cx="567267" cy="447917"/>
              </a:xfrm>
              <a:prstGeom prst="line">
                <a:avLst/>
              </a:prstGeom>
              <a:ln w="381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線コネクタ 60"/>
              <p:cNvCxnSpPr/>
              <p:nvPr/>
            </p:nvCxnSpPr>
            <p:spPr>
              <a:xfrm flipH="1">
                <a:off x="1261533" y="3606800"/>
                <a:ext cx="567267" cy="447917"/>
              </a:xfrm>
              <a:prstGeom prst="line">
                <a:avLst/>
              </a:prstGeom>
              <a:ln w="381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2" name="テキスト ボックス 61"/>
            <p:cNvSpPr txBox="1"/>
            <p:nvPr/>
          </p:nvSpPr>
          <p:spPr>
            <a:xfrm>
              <a:off x="3253633" y="3557646"/>
              <a:ext cx="7435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 smtClean="0">
                  <a:latin typeface="Helvetica"/>
                  <a:cs typeface="Helvetica"/>
                </a:rPr>
                <a:t>N104D</a:t>
              </a:r>
              <a:endParaRPr kumimoji="1" lang="ja-JP" altLang="en-US" sz="1400" dirty="0">
                <a:latin typeface="Helvetica"/>
                <a:cs typeface="Helvetica"/>
              </a:endParaRPr>
            </a:p>
          </p:txBody>
        </p:sp>
        <p:sp>
          <p:nvSpPr>
            <p:cNvPr id="63" name="テキスト ボックス 62"/>
            <p:cNvSpPr txBox="1"/>
            <p:nvPr/>
          </p:nvSpPr>
          <p:spPr>
            <a:xfrm>
              <a:off x="4709991" y="3557646"/>
              <a:ext cx="7435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 smtClean="0">
                  <a:latin typeface="Helvetica"/>
                  <a:cs typeface="Helvetica"/>
                </a:rPr>
                <a:t>N124D</a:t>
              </a:r>
              <a:endParaRPr kumimoji="1" lang="ja-JP" altLang="en-US" sz="1400" dirty="0">
                <a:latin typeface="Helvetica"/>
                <a:cs typeface="Helvetica"/>
              </a:endParaRPr>
            </a:p>
          </p:txBody>
        </p:sp>
        <p:sp>
          <p:nvSpPr>
            <p:cNvPr id="64" name="テキスト ボックス 63"/>
            <p:cNvSpPr txBox="1"/>
            <p:nvPr/>
          </p:nvSpPr>
          <p:spPr>
            <a:xfrm>
              <a:off x="5886769" y="3557646"/>
              <a:ext cx="7435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 smtClean="0">
                  <a:latin typeface="Helvetica"/>
                  <a:cs typeface="Helvetica"/>
                </a:rPr>
                <a:t>N213D</a:t>
              </a:r>
              <a:endParaRPr kumimoji="1" lang="ja-JP" altLang="en-US" sz="1400" dirty="0">
                <a:latin typeface="Helvetica"/>
                <a:cs typeface="Helvetica"/>
              </a:endParaRPr>
            </a:p>
          </p:txBody>
        </p:sp>
        <p:sp>
          <p:nvSpPr>
            <p:cNvPr id="65" name="テキスト ボックス 64"/>
            <p:cNvSpPr txBox="1"/>
            <p:nvPr/>
          </p:nvSpPr>
          <p:spPr>
            <a:xfrm>
              <a:off x="6875741" y="3557646"/>
              <a:ext cx="7435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 smtClean="0">
                  <a:latin typeface="Helvetica"/>
                  <a:cs typeface="Helvetica"/>
                </a:rPr>
                <a:t>N223D</a:t>
              </a:r>
              <a:endParaRPr kumimoji="1" lang="ja-JP" altLang="en-US" sz="1400" dirty="0">
                <a:latin typeface="Helvetica"/>
                <a:cs typeface="Helvetica"/>
              </a:endParaRPr>
            </a:p>
          </p:txBody>
        </p:sp>
      </p:grpSp>
      <p:sp>
        <p:nvSpPr>
          <p:cNvPr id="72" name="テキスト ボックス 71"/>
          <p:cNvSpPr txBox="1"/>
          <p:nvPr/>
        </p:nvSpPr>
        <p:spPr>
          <a:xfrm>
            <a:off x="387571" y="4990574"/>
            <a:ext cx="1852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Helvetica"/>
                <a:cs typeface="Helvetica"/>
              </a:rPr>
              <a:t>Δ16 (R48-F288)</a:t>
            </a:r>
            <a:endParaRPr kumimoji="1" lang="ja-JP" altLang="en-US" dirty="0">
              <a:latin typeface="Helvetica"/>
              <a:cs typeface="Helvetica"/>
            </a:endParaRPr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990350" y="3983941"/>
            <a:ext cx="124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Helvetica"/>
                <a:cs typeface="Helvetica"/>
              </a:rPr>
              <a:t>Full length</a:t>
            </a:r>
            <a:endParaRPr kumimoji="1" lang="ja-JP" altLang="en-US" dirty="0">
              <a:latin typeface="Helvetica"/>
              <a:cs typeface="Helvetica"/>
            </a:endParaRPr>
          </a:p>
        </p:txBody>
      </p:sp>
      <p:grpSp>
        <p:nvGrpSpPr>
          <p:cNvPr id="18" name="図形グループ 17"/>
          <p:cNvGrpSpPr/>
          <p:nvPr/>
        </p:nvGrpSpPr>
        <p:grpSpPr>
          <a:xfrm>
            <a:off x="2171234" y="2501321"/>
            <a:ext cx="5768234" cy="3059999"/>
            <a:chOff x="2298234" y="2627300"/>
            <a:chExt cx="5768234" cy="2367146"/>
          </a:xfrm>
        </p:grpSpPr>
        <p:cxnSp>
          <p:nvCxnSpPr>
            <p:cNvPr id="74" name="直線コネクタ 73"/>
            <p:cNvCxnSpPr/>
            <p:nvPr/>
          </p:nvCxnSpPr>
          <p:spPr>
            <a:xfrm>
              <a:off x="2298234" y="2627300"/>
              <a:ext cx="0" cy="2367146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直線コネクタ 179"/>
            <p:cNvCxnSpPr/>
            <p:nvPr/>
          </p:nvCxnSpPr>
          <p:spPr>
            <a:xfrm>
              <a:off x="8066468" y="2627300"/>
              <a:ext cx="0" cy="2291321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正方形/長方形 55"/>
          <p:cNvSpPr/>
          <p:nvPr/>
        </p:nvSpPr>
        <p:spPr>
          <a:xfrm>
            <a:off x="0" y="1"/>
            <a:ext cx="9144000" cy="1456266"/>
          </a:xfrm>
          <a:prstGeom prst="rect">
            <a:avLst/>
          </a:prstGeom>
          <a:solidFill>
            <a:srgbClr val="2B8049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 err="1" smtClean="0">
                <a:latin typeface="Helvetica"/>
                <a:ea typeface="ＤＦＰ勘亭流" charset="2"/>
                <a:cs typeface="Helvetica"/>
              </a:rPr>
              <a:t>Homophilic</a:t>
            </a:r>
            <a:r>
              <a:rPr lang="en-US" altLang="ja-JP" sz="2800" dirty="0" smtClean="0">
                <a:latin typeface="Helvetica"/>
                <a:ea typeface="ＤＦＰ勘亭流" charset="2"/>
                <a:cs typeface="Helvetica"/>
              </a:rPr>
              <a:t> interfaces were found in the crystal packing of the C-terminal-truncated extracellular domain of CD38 ! </a:t>
            </a:r>
            <a:endParaRPr kumimoji="1" lang="ja-JP" altLang="en-US" sz="2800" dirty="0">
              <a:solidFill>
                <a:srgbClr val="FFFFFF"/>
              </a:solidFill>
              <a:latin typeface="Helvetica"/>
              <a:ea typeface="ＤＦＰ勘亭流" charset="2"/>
              <a:cs typeface="Helvetica"/>
            </a:endParaRP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4201212" y="1983193"/>
            <a:ext cx="2043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latin typeface="Helvetica"/>
                <a:ea typeface="ヒラギノ丸ゴ ProN W4"/>
                <a:cs typeface="Helvetica"/>
              </a:rPr>
              <a:t>Extracellular domain</a:t>
            </a:r>
            <a:endParaRPr kumimoji="1" lang="ja-JP" altLang="en-US" sz="1600" dirty="0">
              <a:latin typeface="Helvetica"/>
              <a:ea typeface="ヒラギノ丸ゴ ProN W4"/>
              <a:cs typeface="Helvetica"/>
            </a:endParaRP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401734" y="2474731"/>
            <a:ext cx="152807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 smtClean="0">
                <a:latin typeface="Helvetica"/>
                <a:ea typeface="ヒラギノ丸ゴ ProN W4"/>
                <a:cs typeface="Helvetica"/>
              </a:rPr>
              <a:t>Cytoplasmic</a:t>
            </a:r>
            <a:r>
              <a:rPr kumimoji="1" lang="ja-JP" altLang="en-US" sz="1600" dirty="0" smtClean="0">
                <a:latin typeface="Helvetica"/>
                <a:ea typeface="ヒラギノ丸ゴ ProN W4"/>
                <a:cs typeface="Helvetica"/>
              </a:rPr>
              <a:t> </a:t>
            </a:r>
            <a:r>
              <a:rPr kumimoji="1" lang="en-US" altLang="ja-JP" sz="1600" dirty="0" smtClean="0">
                <a:latin typeface="Helvetica"/>
                <a:ea typeface="ヒラギノ丸ゴ ProN W4"/>
                <a:cs typeface="Helvetica"/>
              </a:rPr>
              <a:t>domain</a:t>
            </a:r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1715872" y="2720953"/>
            <a:ext cx="5744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 smtClean="0">
                <a:latin typeface="Helvetica"/>
                <a:ea typeface="ヒラギノ丸ゴ ProN W4"/>
                <a:cs typeface="Helvetica"/>
              </a:rPr>
              <a:t>TM</a:t>
            </a:r>
            <a:endParaRPr kumimoji="1" lang="ja-JP" altLang="en-US" sz="1600" dirty="0">
              <a:latin typeface="Helvetica"/>
              <a:ea typeface="ヒラギノ丸ゴ ProN W4"/>
              <a:cs typeface="Helvetica"/>
            </a:endParaRPr>
          </a:p>
        </p:txBody>
      </p:sp>
      <p:sp>
        <p:nvSpPr>
          <p:cNvPr id="67" name="テキスト ボックス 39"/>
          <p:cNvSpPr txBox="1">
            <a:spLocks noChangeArrowheads="1"/>
          </p:cNvSpPr>
          <p:nvPr/>
        </p:nvSpPr>
        <p:spPr bwMode="auto">
          <a:xfrm>
            <a:off x="3951480" y="2461860"/>
            <a:ext cx="285266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600" dirty="0" smtClean="0">
                <a:latin typeface="Helvetica"/>
                <a:ea typeface="ヒラギノ丸ゴ ProN W4"/>
                <a:cs typeface="Helvetica"/>
              </a:rPr>
              <a:t>N-glycosylation sites</a:t>
            </a:r>
            <a:r>
              <a:rPr lang="ja-JP" altLang="en-US" sz="1600" dirty="0" smtClean="0">
                <a:latin typeface="Helvetica"/>
                <a:ea typeface="ヒラギノ丸ゴ ProN W4"/>
                <a:cs typeface="Helvetica"/>
              </a:rPr>
              <a:t> </a:t>
            </a:r>
            <a:r>
              <a:rPr lang="en-US" altLang="ja-JP" sz="1600" dirty="0" smtClean="0">
                <a:latin typeface="Helvetica"/>
                <a:ea typeface="ヒラギノ丸ゴ ProN W4"/>
                <a:cs typeface="Helvetica"/>
              </a:rPr>
              <a:t>(</a:t>
            </a:r>
            <a:r>
              <a:rPr lang="en-US" altLang="ja-JP" sz="1600" u="sng" dirty="0" smtClean="0">
                <a:latin typeface="Helvetica"/>
                <a:ea typeface="ヒラギノ丸ゴ ProN W4"/>
                <a:cs typeface="Helvetica"/>
              </a:rPr>
              <a:t>N</a:t>
            </a:r>
            <a:r>
              <a:rPr lang="en-US" altLang="ja-JP" sz="1600" dirty="0" smtClean="0">
                <a:latin typeface="Helvetica"/>
                <a:ea typeface="ヒラギノ丸ゴ ProN W4"/>
                <a:cs typeface="Helvetica"/>
              </a:rPr>
              <a:t>XS/T)</a:t>
            </a:r>
            <a:endParaRPr lang="ja-JP" altLang="en-US" sz="1600" dirty="0">
              <a:latin typeface="Helvetica"/>
              <a:ea typeface="ヒラギノ丸ゴ ProN W4"/>
              <a:cs typeface="Helvetica"/>
            </a:endParaRPr>
          </a:p>
        </p:txBody>
      </p:sp>
      <p:grpSp>
        <p:nvGrpSpPr>
          <p:cNvPr id="68" name="図形グループ 67"/>
          <p:cNvGrpSpPr/>
          <p:nvPr/>
        </p:nvGrpSpPr>
        <p:grpSpPr>
          <a:xfrm>
            <a:off x="3152033" y="4422266"/>
            <a:ext cx="4365633" cy="712029"/>
            <a:chOff x="3253633" y="3557646"/>
            <a:chExt cx="4365633" cy="712029"/>
          </a:xfrm>
        </p:grpSpPr>
        <p:sp>
          <p:nvSpPr>
            <p:cNvPr id="69" name="二等辺三角形 68"/>
            <p:cNvSpPr/>
            <p:nvPr/>
          </p:nvSpPr>
          <p:spPr>
            <a:xfrm flipV="1">
              <a:off x="3533310" y="3901375"/>
              <a:ext cx="241300" cy="368300"/>
            </a:xfrm>
            <a:prstGeom prst="triangl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70" name="二等辺三角形 69"/>
            <p:cNvSpPr/>
            <p:nvPr/>
          </p:nvSpPr>
          <p:spPr>
            <a:xfrm flipV="1">
              <a:off x="4936660" y="3901375"/>
              <a:ext cx="241300" cy="368300"/>
            </a:xfrm>
            <a:prstGeom prst="triangl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71" name="二等辺三角形 70"/>
            <p:cNvSpPr/>
            <p:nvPr/>
          </p:nvSpPr>
          <p:spPr>
            <a:xfrm flipV="1">
              <a:off x="6130460" y="3901375"/>
              <a:ext cx="241300" cy="368300"/>
            </a:xfrm>
            <a:prstGeom prst="triangl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75" name="二等辺三角形 74"/>
            <p:cNvSpPr/>
            <p:nvPr/>
          </p:nvSpPr>
          <p:spPr>
            <a:xfrm flipV="1">
              <a:off x="7121060" y="3901375"/>
              <a:ext cx="241300" cy="368300"/>
            </a:xfrm>
            <a:prstGeom prst="triangl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grpSp>
          <p:nvGrpSpPr>
            <p:cNvPr id="76" name="図形グループ 75"/>
            <p:cNvGrpSpPr>
              <a:grpSpLocks noChangeAspect="1"/>
            </p:cNvGrpSpPr>
            <p:nvPr/>
          </p:nvGrpSpPr>
          <p:grpSpPr>
            <a:xfrm>
              <a:off x="3465297" y="3877276"/>
              <a:ext cx="374259" cy="295517"/>
              <a:chOff x="1261533" y="3606800"/>
              <a:chExt cx="567267" cy="447917"/>
            </a:xfrm>
          </p:grpSpPr>
          <p:cxnSp>
            <p:nvCxnSpPr>
              <p:cNvPr id="90" name="直線コネクタ 89"/>
              <p:cNvCxnSpPr/>
              <p:nvPr/>
            </p:nvCxnSpPr>
            <p:spPr>
              <a:xfrm>
                <a:off x="1261533" y="3606800"/>
                <a:ext cx="567267" cy="447917"/>
              </a:xfrm>
              <a:prstGeom prst="line">
                <a:avLst/>
              </a:prstGeom>
              <a:ln w="381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直線コネクタ 90"/>
              <p:cNvCxnSpPr/>
              <p:nvPr/>
            </p:nvCxnSpPr>
            <p:spPr>
              <a:xfrm flipH="1">
                <a:off x="1261533" y="3606800"/>
                <a:ext cx="567267" cy="447917"/>
              </a:xfrm>
              <a:prstGeom prst="line">
                <a:avLst/>
              </a:prstGeom>
              <a:ln w="381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7" name="図形グループ 76"/>
            <p:cNvGrpSpPr>
              <a:grpSpLocks noChangeAspect="1"/>
            </p:cNvGrpSpPr>
            <p:nvPr/>
          </p:nvGrpSpPr>
          <p:grpSpPr>
            <a:xfrm>
              <a:off x="4887585" y="3877276"/>
              <a:ext cx="374259" cy="295517"/>
              <a:chOff x="1261533" y="3606800"/>
              <a:chExt cx="567267" cy="447917"/>
            </a:xfrm>
          </p:grpSpPr>
          <p:cxnSp>
            <p:nvCxnSpPr>
              <p:cNvPr id="88" name="直線コネクタ 87"/>
              <p:cNvCxnSpPr/>
              <p:nvPr/>
            </p:nvCxnSpPr>
            <p:spPr>
              <a:xfrm>
                <a:off x="1261533" y="3606800"/>
                <a:ext cx="567267" cy="447917"/>
              </a:xfrm>
              <a:prstGeom prst="line">
                <a:avLst/>
              </a:prstGeom>
              <a:ln w="381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直線コネクタ 88"/>
              <p:cNvCxnSpPr/>
              <p:nvPr/>
            </p:nvCxnSpPr>
            <p:spPr>
              <a:xfrm flipH="1">
                <a:off x="1261533" y="3606800"/>
                <a:ext cx="567267" cy="447917"/>
              </a:xfrm>
              <a:prstGeom prst="line">
                <a:avLst/>
              </a:prstGeom>
              <a:ln w="381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8" name="図形グループ 77"/>
            <p:cNvGrpSpPr>
              <a:grpSpLocks noChangeAspect="1"/>
            </p:cNvGrpSpPr>
            <p:nvPr/>
          </p:nvGrpSpPr>
          <p:grpSpPr>
            <a:xfrm>
              <a:off x="6062467" y="3877276"/>
              <a:ext cx="374259" cy="295517"/>
              <a:chOff x="1261533" y="3606800"/>
              <a:chExt cx="567267" cy="447917"/>
            </a:xfrm>
          </p:grpSpPr>
          <p:cxnSp>
            <p:nvCxnSpPr>
              <p:cNvPr id="86" name="直線コネクタ 85"/>
              <p:cNvCxnSpPr/>
              <p:nvPr/>
            </p:nvCxnSpPr>
            <p:spPr>
              <a:xfrm>
                <a:off x="1261533" y="3606800"/>
                <a:ext cx="567267" cy="447917"/>
              </a:xfrm>
              <a:prstGeom prst="line">
                <a:avLst/>
              </a:prstGeom>
              <a:ln w="381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直線コネクタ 86"/>
              <p:cNvCxnSpPr/>
              <p:nvPr/>
            </p:nvCxnSpPr>
            <p:spPr>
              <a:xfrm flipH="1">
                <a:off x="1261533" y="3606800"/>
                <a:ext cx="567267" cy="447917"/>
              </a:xfrm>
              <a:prstGeom prst="line">
                <a:avLst/>
              </a:prstGeom>
              <a:ln w="381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9" name="図形グループ 78"/>
            <p:cNvGrpSpPr>
              <a:grpSpLocks noChangeAspect="1"/>
            </p:cNvGrpSpPr>
            <p:nvPr/>
          </p:nvGrpSpPr>
          <p:grpSpPr>
            <a:xfrm>
              <a:off x="7061791" y="3877276"/>
              <a:ext cx="374259" cy="295517"/>
              <a:chOff x="1261533" y="3606800"/>
              <a:chExt cx="567267" cy="447917"/>
            </a:xfrm>
          </p:grpSpPr>
          <p:cxnSp>
            <p:nvCxnSpPr>
              <p:cNvPr id="84" name="直線コネクタ 83"/>
              <p:cNvCxnSpPr/>
              <p:nvPr/>
            </p:nvCxnSpPr>
            <p:spPr>
              <a:xfrm>
                <a:off x="1261533" y="3606800"/>
                <a:ext cx="567267" cy="447917"/>
              </a:xfrm>
              <a:prstGeom prst="line">
                <a:avLst/>
              </a:prstGeom>
              <a:ln w="381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直線コネクタ 84"/>
              <p:cNvCxnSpPr/>
              <p:nvPr/>
            </p:nvCxnSpPr>
            <p:spPr>
              <a:xfrm flipH="1">
                <a:off x="1261533" y="3606800"/>
                <a:ext cx="567267" cy="447917"/>
              </a:xfrm>
              <a:prstGeom prst="line">
                <a:avLst/>
              </a:prstGeom>
              <a:ln w="381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0" name="テキスト ボックス 79"/>
            <p:cNvSpPr txBox="1"/>
            <p:nvPr/>
          </p:nvSpPr>
          <p:spPr>
            <a:xfrm>
              <a:off x="3253633" y="3557646"/>
              <a:ext cx="7435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 smtClean="0">
                  <a:latin typeface="Helvetica"/>
                  <a:cs typeface="Helvetica"/>
                </a:rPr>
                <a:t>N104D</a:t>
              </a:r>
              <a:endParaRPr kumimoji="1" lang="ja-JP" altLang="en-US" sz="1400" dirty="0">
                <a:latin typeface="Helvetica"/>
                <a:cs typeface="Helvetica"/>
              </a:endParaRPr>
            </a:p>
          </p:txBody>
        </p:sp>
        <p:sp>
          <p:nvSpPr>
            <p:cNvPr id="81" name="テキスト ボックス 80"/>
            <p:cNvSpPr txBox="1"/>
            <p:nvPr/>
          </p:nvSpPr>
          <p:spPr>
            <a:xfrm>
              <a:off x="4709991" y="3557646"/>
              <a:ext cx="7435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 smtClean="0">
                  <a:latin typeface="Helvetica"/>
                  <a:cs typeface="Helvetica"/>
                </a:rPr>
                <a:t>N124D</a:t>
              </a:r>
              <a:endParaRPr kumimoji="1" lang="ja-JP" altLang="en-US" sz="1400" dirty="0">
                <a:latin typeface="Helvetica"/>
                <a:cs typeface="Helvetica"/>
              </a:endParaRPr>
            </a:p>
          </p:txBody>
        </p:sp>
        <p:sp>
          <p:nvSpPr>
            <p:cNvPr id="82" name="テキスト ボックス 81"/>
            <p:cNvSpPr txBox="1"/>
            <p:nvPr/>
          </p:nvSpPr>
          <p:spPr>
            <a:xfrm>
              <a:off x="5886769" y="3557646"/>
              <a:ext cx="7435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 smtClean="0">
                  <a:latin typeface="Helvetica"/>
                  <a:cs typeface="Helvetica"/>
                </a:rPr>
                <a:t>N213D</a:t>
              </a:r>
              <a:endParaRPr kumimoji="1" lang="ja-JP" altLang="en-US" sz="1400" dirty="0">
                <a:latin typeface="Helvetica"/>
                <a:cs typeface="Helvetica"/>
              </a:endParaRPr>
            </a:p>
          </p:txBody>
        </p:sp>
        <p:sp>
          <p:nvSpPr>
            <p:cNvPr id="83" name="テキスト ボックス 82"/>
            <p:cNvSpPr txBox="1"/>
            <p:nvPr/>
          </p:nvSpPr>
          <p:spPr>
            <a:xfrm>
              <a:off x="6875741" y="3557646"/>
              <a:ext cx="7435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 smtClean="0">
                  <a:latin typeface="Helvetica"/>
                  <a:cs typeface="Helvetica"/>
                </a:rPr>
                <a:t>N223D</a:t>
              </a:r>
              <a:endParaRPr kumimoji="1" lang="ja-JP" altLang="en-US" sz="1400" dirty="0">
                <a:latin typeface="Helvetica"/>
                <a:cs typeface="Helvetica"/>
              </a:endParaRPr>
            </a:p>
          </p:txBody>
        </p:sp>
      </p:grpSp>
      <p:sp>
        <p:nvSpPr>
          <p:cNvPr id="20" name="テキスト ボックス 19"/>
          <p:cNvSpPr txBox="1"/>
          <p:nvPr/>
        </p:nvSpPr>
        <p:spPr>
          <a:xfrm>
            <a:off x="3869884" y="5299710"/>
            <a:ext cx="19605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latin typeface="Helvetica"/>
                <a:ea typeface="ＤＦＰ勘亭流" charset="2"/>
                <a:cs typeface="Helvetica"/>
              </a:rPr>
              <a:t>Crystalized</a:t>
            </a:r>
            <a:endParaRPr kumimoji="1" lang="ja-JP" altLang="en-US" sz="2800" dirty="0">
              <a:latin typeface="Helvetica"/>
              <a:ea typeface="ＤＦＰ勘亭流" charset="2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128060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正方形/長方形 55"/>
          <p:cNvSpPr/>
          <p:nvPr/>
        </p:nvSpPr>
        <p:spPr>
          <a:xfrm>
            <a:off x="0" y="0"/>
            <a:ext cx="9144000" cy="1104900"/>
          </a:xfrm>
          <a:prstGeom prst="rect">
            <a:avLst/>
          </a:prstGeom>
          <a:solidFill>
            <a:srgbClr val="2B8049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 smtClean="0">
                <a:latin typeface="Helvetica"/>
                <a:cs typeface="Helvetica"/>
              </a:rPr>
              <a:t>Concept of crystal packing</a:t>
            </a:r>
            <a:endParaRPr kumimoji="1" lang="ja-JP" altLang="en-US" sz="2800" dirty="0">
              <a:solidFill>
                <a:srgbClr val="FFFFFF"/>
              </a:solidFill>
            </a:endParaRPr>
          </a:p>
        </p:txBody>
      </p:sp>
      <p:grpSp>
        <p:nvGrpSpPr>
          <p:cNvPr id="21" name="図形グループ 20"/>
          <p:cNvGrpSpPr>
            <a:grpSpLocks noChangeAspect="1"/>
          </p:cNvGrpSpPr>
          <p:nvPr/>
        </p:nvGrpSpPr>
        <p:grpSpPr>
          <a:xfrm>
            <a:off x="1612900" y="2394770"/>
            <a:ext cx="3221141" cy="3588834"/>
            <a:chOff x="1282700" y="2679174"/>
            <a:chExt cx="3911212" cy="4357677"/>
          </a:xfrm>
        </p:grpSpPr>
        <p:grpSp>
          <p:nvGrpSpPr>
            <p:cNvPr id="17" name="図形グループ 16"/>
            <p:cNvGrpSpPr/>
            <p:nvPr/>
          </p:nvGrpSpPr>
          <p:grpSpPr>
            <a:xfrm>
              <a:off x="1282700" y="2679174"/>
              <a:ext cx="3911212" cy="1452559"/>
              <a:chOff x="1282700" y="2679174"/>
              <a:chExt cx="3911212" cy="1452559"/>
            </a:xfrm>
          </p:grpSpPr>
          <p:pic>
            <p:nvPicPr>
              <p:cNvPr id="14" name="図 1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2700" y="2679174"/>
                <a:ext cx="1261339" cy="1452559"/>
              </a:xfrm>
              <a:prstGeom prst="rect">
                <a:avLst/>
              </a:prstGeom>
            </p:spPr>
          </p:pic>
          <p:pic>
            <p:nvPicPr>
              <p:cNvPr id="105" name="図 10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07636" y="2679174"/>
                <a:ext cx="1261339" cy="1452559"/>
              </a:xfrm>
              <a:prstGeom prst="rect">
                <a:avLst/>
              </a:prstGeom>
            </p:spPr>
          </p:pic>
          <p:pic>
            <p:nvPicPr>
              <p:cNvPr id="106" name="図 10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32573" y="2679174"/>
                <a:ext cx="1261339" cy="1452559"/>
              </a:xfrm>
              <a:prstGeom prst="rect">
                <a:avLst/>
              </a:prstGeom>
            </p:spPr>
          </p:pic>
        </p:grpSp>
        <p:grpSp>
          <p:nvGrpSpPr>
            <p:cNvPr id="110" name="図形グループ 109"/>
            <p:cNvGrpSpPr/>
            <p:nvPr/>
          </p:nvGrpSpPr>
          <p:grpSpPr>
            <a:xfrm>
              <a:off x="1282700" y="4131733"/>
              <a:ext cx="3911212" cy="1452559"/>
              <a:chOff x="1282700" y="2679174"/>
              <a:chExt cx="3911212" cy="1452559"/>
            </a:xfrm>
          </p:grpSpPr>
          <p:pic>
            <p:nvPicPr>
              <p:cNvPr id="111" name="図 11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2700" y="2679174"/>
                <a:ext cx="1261339" cy="1452559"/>
              </a:xfrm>
              <a:prstGeom prst="rect">
                <a:avLst/>
              </a:prstGeom>
            </p:spPr>
          </p:pic>
          <p:pic>
            <p:nvPicPr>
              <p:cNvPr id="112" name="図 11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07636" y="2679174"/>
                <a:ext cx="1261339" cy="1452559"/>
              </a:xfrm>
              <a:prstGeom prst="rect">
                <a:avLst/>
              </a:prstGeom>
            </p:spPr>
          </p:pic>
          <p:pic>
            <p:nvPicPr>
              <p:cNvPr id="113" name="図 11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32573" y="2679174"/>
                <a:ext cx="1261339" cy="1452559"/>
              </a:xfrm>
              <a:prstGeom prst="rect">
                <a:avLst/>
              </a:prstGeom>
            </p:spPr>
          </p:pic>
        </p:grpSp>
        <p:grpSp>
          <p:nvGrpSpPr>
            <p:cNvPr id="114" name="図形グループ 113"/>
            <p:cNvGrpSpPr/>
            <p:nvPr/>
          </p:nvGrpSpPr>
          <p:grpSpPr>
            <a:xfrm>
              <a:off x="1282700" y="5584292"/>
              <a:ext cx="3911212" cy="1452559"/>
              <a:chOff x="1282700" y="2679174"/>
              <a:chExt cx="3911212" cy="1452559"/>
            </a:xfrm>
          </p:grpSpPr>
          <p:pic>
            <p:nvPicPr>
              <p:cNvPr id="115" name="図 11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2700" y="2679174"/>
                <a:ext cx="1261339" cy="1452559"/>
              </a:xfrm>
              <a:prstGeom prst="rect">
                <a:avLst/>
              </a:prstGeom>
            </p:spPr>
          </p:pic>
          <p:pic>
            <p:nvPicPr>
              <p:cNvPr id="116" name="図 11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07636" y="2679174"/>
                <a:ext cx="1261339" cy="1452559"/>
              </a:xfrm>
              <a:prstGeom prst="rect">
                <a:avLst/>
              </a:prstGeom>
            </p:spPr>
          </p:pic>
          <p:pic>
            <p:nvPicPr>
              <p:cNvPr id="117" name="図 11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32573" y="2679174"/>
                <a:ext cx="1261339" cy="1452559"/>
              </a:xfrm>
              <a:prstGeom prst="rect">
                <a:avLst/>
              </a:prstGeom>
            </p:spPr>
          </p:pic>
        </p:grpSp>
      </p:grpSp>
      <p:grpSp>
        <p:nvGrpSpPr>
          <p:cNvPr id="31" name="図形グループ 30"/>
          <p:cNvGrpSpPr/>
          <p:nvPr/>
        </p:nvGrpSpPr>
        <p:grpSpPr>
          <a:xfrm>
            <a:off x="5748395" y="2542426"/>
            <a:ext cx="2673525" cy="3556559"/>
            <a:chOff x="5177578" y="2270419"/>
            <a:chExt cx="2673525" cy="3556559"/>
          </a:xfrm>
        </p:grpSpPr>
        <p:grpSp>
          <p:nvGrpSpPr>
            <p:cNvPr id="30" name="図形グループ 29"/>
            <p:cNvGrpSpPr/>
            <p:nvPr/>
          </p:nvGrpSpPr>
          <p:grpSpPr>
            <a:xfrm>
              <a:off x="5177578" y="2270419"/>
              <a:ext cx="2673525" cy="1077612"/>
              <a:chOff x="5177578" y="2270419"/>
              <a:chExt cx="2673525" cy="1077612"/>
            </a:xfrm>
          </p:grpSpPr>
          <p:grpSp>
            <p:nvGrpSpPr>
              <p:cNvPr id="134" name="図形グループ 133"/>
              <p:cNvGrpSpPr>
                <a:grpSpLocks noChangeAspect="1"/>
              </p:cNvGrpSpPr>
              <p:nvPr/>
            </p:nvGrpSpPr>
            <p:grpSpPr>
              <a:xfrm>
                <a:off x="5177578" y="2270419"/>
                <a:ext cx="868371" cy="1077612"/>
                <a:chOff x="7707041" y="1665381"/>
                <a:chExt cx="1196278" cy="1484531"/>
              </a:xfrm>
            </p:grpSpPr>
            <p:pic>
              <p:nvPicPr>
                <p:cNvPr id="135" name="図 134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 rot="15778877">
                  <a:off x="8011411" y="1361011"/>
                  <a:ext cx="587538" cy="1196278"/>
                </a:xfrm>
                <a:prstGeom prst="rect">
                  <a:avLst/>
                </a:prstGeom>
              </p:spPr>
            </p:pic>
            <p:pic>
              <p:nvPicPr>
                <p:cNvPr id="136" name="図 135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 rot="19226133">
                  <a:off x="8233810" y="1953634"/>
                  <a:ext cx="361331" cy="1196278"/>
                </a:xfrm>
                <a:prstGeom prst="rect">
                  <a:avLst/>
                </a:prstGeom>
              </p:spPr>
            </p:pic>
          </p:grpSp>
          <p:grpSp>
            <p:nvGrpSpPr>
              <p:cNvPr id="137" name="図形グループ 136"/>
              <p:cNvGrpSpPr>
                <a:grpSpLocks noChangeAspect="1"/>
              </p:cNvGrpSpPr>
              <p:nvPr/>
            </p:nvGrpSpPr>
            <p:grpSpPr>
              <a:xfrm>
                <a:off x="6080155" y="2270419"/>
                <a:ext cx="868371" cy="1077612"/>
                <a:chOff x="7707041" y="1665381"/>
                <a:chExt cx="1196278" cy="1484531"/>
              </a:xfrm>
            </p:grpSpPr>
            <p:pic>
              <p:nvPicPr>
                <p:cNvPr id="138" name="図 137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 rot="15778877">
                  <a:off x="8011411" y="1361011"/>
                  <a:ext cx="587538" cy="1196278"/>
                </a:xfrm>
                <a:prstGeom prst="rect">
                  <a:avLst/>
                </a:prstGeom>
              </p:spPr>
            </p:pic>
            <p:pic>
              <p:nvPicPr>
                <p:cNvPr id="139" name="図 138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 rot="19226133">
                  <a:off x="8233810" y="1953634"/>
                  <a:ext cx="361331" cy="1196278"/>
                </a:xfrm>
                <a:prstGeom prst="rect">
                  <a:avLst/>
                </a:prstGeom>
              </p:spPr>
            </p:pic>
          </p:grpSp>
          <p:grpSp>
            <p:nvGrpSpPr>
              <p:cNvPr id="140" name="図形グループ 139"/>
              <p:cNvGrpSpPr>
                <a:grpSpLocks noChangeAspect="1"/>
              </p:cNvGrpSpPr>
              <p:nvPr/>
            </p:nvGrpSpPr>
            <p:grpSpPr>
              <a:xfrm>
                <a:off x="6982732" y="2270419"/>
                <a:ext cx="868371" cy="1077612"/>
                <a:chOff x="7707041" y="1665381"/>
                <a:chExt cx="1196278" cy="1484531"/>
              </a:xfrm>
            </p:grpSpPr>
            <p:pic>
              <p:nvPicPr>
                <p:cNvPr id="141" name="図 140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 rot="15778877">
                  <a:off x="8011411" y="1361011"/>
                  <a:ext cx="587538" cy="1196278"/>
                </a:xfrm>
                <a:prstGeom prst="rect">
                  <a:avLst/>
                </a:prstGeom>
              </p:spPr>
            </p:pic>
            <p:pic>
              <p:nvPicPr>
                <p:cNvPr id="142" name="図 141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 rot="19226133">
                  <a:off x="8233810" y="1953634"/>
                  <a:ext cx="361331" cy="1196278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43" name="図形グループ 142"/>
            <p:cNvGrpSpPr/>
            <p:nvPr/>
          </p:nvGrpSpPr>
          <p:grpSpPr>
            <a:xfrm>
              <a:off x="5177578" y="3509892"/>
              <a:ext cx="2673525" cy="1077612"/>
              <a:chOff x="5177578" y="2270419"/>
              <a:chExt cx="2673525" cy="1077612"/>
            </a:xfrm>
          </p:grpSpPr>
          <p:grpSp>
            <p:nvGrpSpPr>
              <p:cNvPr id="144" name="図形グループ 143"/>
              <p:cNvGrpSpPr>
                <a:grpSpLocks noChangeAspect="1"/>
              </p:cNvGrpSpPr>
              <p:nvPr/>
            </p:nvGrpSpPr>
            <p:grpSpPr>
              <a:xfrm>
                <a:off x="5177578" y="2270419"/>
                <a:ext cx="868371" cy="1077612"/>
                <a:chOff x="7707041" y="1665381"/>
                <a:chExt cx="1196278" cy="1484531"/>
              </a:xfrm>
            </p:grpSpPr>
            <p:pic>
              <p:nvPicPr>
                <p:cNvPr id="151" name="図 150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 rot="15778877">
                  <a:off x="8011411" y="1361011"/>
                  <a:ext cx="587538" cy="1196278"/>
                </a:xfrm>
                <a:prstGeom prst="rect">
                  <a:avLst/>
                </a:prstGeom>
              </p:spPr>
            </p:pic>
            <p:pic>
              <p:nvPicPr>
                <p:cNvPr id="152" name="図 151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 rot="19226133">
                  <a:off x="8233810" y="1953634"/>
                  <a:ext cx="361331" cy="1196278"/>
                </a:xfrm>
                <a:prstGeom prst="rect">
                  <a:avLst/>
                </a:prstGeom>
              </p:spPr>
            </p:pic>
          </p:grpSp>
          <p:grpSp>
            <p:nvGrpSpPr>
              <p:cNvPr id="145" name="図形グループ 144"/>
              <p:cNvGrpSpPr>
                <a:grpSpLocks noChangeAspect="1"/>
              </p:cNvGrpSpPr>
              <p:nvPr/>
            </p:nvGrpSpPr>
            <p:grpSpPr>
              <a:xfrm>
                <a:off x="6080155" y="2270419"/>
                <a:ext cx="868371" cy="1077612"/>
                <a:chOff x="7707041" y="1665381"/>
                <a:chExt cx="1196278" cy="1484531"/>
              </a:xfrm>
            </p:grpSpPr>
            <p:pic>
              <p:nvPicPr>
                <p:cNvPr id="149" name="図 148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 rot="15778877">
                  <a:off x="8011411" y="1361011"/>
                  <a:ext cx="587538" cy="1196278"/>
                </a:xfrm>
                <a:prstGeom prst="rect">
                  <a:avLst/>
                </a:prstGeom>
              </p:spPr>
            </p:pic>
            <p:pic>
              <p:nvPicPr>
                <p:cNvPr id="150" name="図 149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 rot="19226133">
                  <a:off x="8233810" y="1953634"/>
                  <a:ext cx="361331" cy="1196278"/>
                </a:xfrm>
                <a:prstGeom prst="rect">
                  <a:avLst/>
                </a:prstGeom>
              </p:spPr>
            </p:pic>
          </p:grpSp>
          <p:grpSp>
            <p:nvGrpSpPr>
              <p:cNvPr id="146" name="図形グループ 145"/>
              <p:cNvGrpSpPr>
                <a:grpSpLocks noChangeAspect="1"/>
              </p:cNvGrpSpPr>
              <p:nvPr/>
            </p:nvGrpSpPr>
            <p:grpSpPr>
              <a:xfrm>
                <a:off x="6982732" y="2270419"/>
                <a:ext cx="868371" cy="1077612"/>
                <a:chOff x="7707041" y="1665381"/>
                <a:chExt cx="1196278" cy="1484531"/>
              </a:xfrm>
            </p:grpSpPr>
            <p:pic>
              <p:nvPicPr>
                <p:cNvPr id="147" name="図 146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 rot="15778877">
                  <a:off x="8011411" y="1361011"/>
                  <a:ext cx="587538" cy="1196278"/>
                </a:xfrm>
                <a:prstGeom prst="rect">
                  <a:avLst/>
                </a:prstGeom>
              </p:spPr>
            </p:pic>
            <p:pic>
              <p:nvPicPr>
                <p:cNvPr id="148" name="図 147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 rot="19226133">
                  <a:off x="8233810" y="1953634"/>
                  <a:ext cx="361331" cy="1196278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53" name="図形グループ 152"/>
            <p:cNvGrpSpPr/>
            <p:nvPr/>
          </p:nvGrpSpPr>
          <p:grpSpPr>
            <a:xfrm>
              <a:off x="5177578" y="4749366"/>
              <a:ext cx="2673525" cy="1077612"/>
              <a:chOff x="5177578" y="2270419"/>
              <a:chExt cx="2673525" cy="1077612"/>
            </a:xfrm>
          </p:grpSpPr>
          <p:grpSp>
            <p:nvGrpSpPr>
              <p:cNvPr id="154" name="図形グループ 153"/>
              <p:cNvGrpSpPr>
                <a:grpSpLocks noChangeAspect="1"/>
              </p:cNvGrpSpPr>
              <p:nvPr/>
            </p:nvGrpSpPr>
            <p:grpSpPr>
              <a:xfrm>
                <a:off x="5177578" y="2270419"/>
                <a:ext cx="868371" cy="1077612"/>
                <a:chOff x="7707041" y="1665381"/>
                <a:chExt cx="1196278" cy="1484531"/>
              </a:xfrm>
            </p:grpSpPr>
            <p:pic>
              <p:nvPicPr>
                <p:cNvPr id="161" name="図 160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 rot="15778877">
                  <a:off x="8011411" y="1361011"/>
                  <a:ext cx="587538" cy="1196278"/>
                </a:xfrm>
                <a:prstGeom prst="rect">
                  <a:avLst/>
                </a:prstGeom>
              </p:spPr>
            </p:pic>
            <p:pic>
              <p:nvPicPr>
                <p:cNvPr id="162" name="図 161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 rot="19226133">
                  <a:off x="8233810" y="1953634"/>
                  <a:ext cx="361331" cy="1196278"/>
                </a:xfrm>
                <a:prstGeom prst="rect">
                  <a:avLst/>
                </a:prstGeom>
              </p:spPr>
            </p:pic>
          </p:grpSp>
          <p:grpSp>
            <p:nvGrpSpPr>
              <p:cNvPr id="155" name="図形グループ 154"/>
              <p:cNvGrpSpPr>
                <a:grpSpLocks noChangeAspect="1"/>
              </p:cNvGrpSpPr>
              <p:nvPr/>
            </p:nvGrpSpPr>
            <p:grpSpPr>
              <a:xfrm>
                <a:off x="6080155" y="2270419"/>
                <a:ext cx="868371" cy="1077612"/>
                <a:chOff x="7707041" y="1665381"/>
                <a:chExt cx="1196278" cy="1484531"/>
              </a:xfrm>
            </p:grpSpPr>
            <p:pic>
              <p:nvPicPr>
                <p:cNvPr id="159" name="図 158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 rot="15778877">
                  <a:off x="8011411" y="1361011"/>
                  <a:ext cx="587538" cy="1196278"/>
                </a:xfrm>
                <a:prstGeom prst="rect">
                  <a:avLst/>
                </a:prstGeom>
              </p:spPr>
            </p:pic>
            <p:pic>
              <p:nvPicPr>
                <p:cNvPr id="160" name="図 159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 rot="19226133">
                  <a:off x="8233810" y="1953634"/>
                  <a:ext cx="361331" cy="1196278"/>
                </a:xfrm>
                <a:prstGeom prst="rect">
                  <a:avLst/>
                </a:prstGeom>
              </p:spPr>
            </p:pic>
          </p:grpSp>
          <p:grpSp>
            <p:nvGrpSpPr>
              <p:cNvPr id="156" name="図形グループ 155"/>
              <p:cNvGrpSpPr>
                <a:grpSpLocks noChangeAspect="1"/>
              </p:cNvGrpSpPr>
              <p:nvPr/>
            </p:nvGrpSpPr>
            <p:grpSpPr>
              <a:xfrm>
                <a:off x="6982732" y="2270419"/>
                <a:ext cx="868371" cy="1077612"/>
                <a:chOff x="7707041" y="1665381"/>
                <a:chExt cx="1196278" cy="1484531"/>
              </a:xfrm>
            </p:grpSpPr>
            <p:pic>
              <p:nvPicPr>
                <p:cNvPr id="157" name="図 156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 rot="15778877">
                  <a:off x="8011411" y="1361011"/>
                  <a:ext cx="587538" cy="1196278"/>
                </a:xfrm>
                <a:prstGeom prst="rect">
                  <a:avLst/>
                </a:prstGeom>
              </p:spPr>
            </p:pic>
            <p:pic>
              <p:nvPicPr>
                <p:cNvPr id="158" name="図 157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 rot="19226133">
                  <a:off x="8233810" y="1953634"/>
                  <a:ext cx="361331" cy="1196278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34" name="円/楕円 33"/>
          <p:cNvSpPr/>
          <p:nvPr/>
        </p:nvSpPr>
        <p:spPr>
          <a:xfrm>
            <a:off x="1481861" y="2263453"/>
            <a:ext cx="1384300" cy="1411021"/>
          </a:xfrm>
          <a:prstGeom prst="ellipse">
            <a:avLst/>
          </a:prstGeom>
          <a:noFill/>
          <a:ln w="57150" cmpd="sng">
            <a:solidFill>
              <a:srgbClr val="FF2D6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3" name="円/楕円 162"/>
          <p:cNvSpPr/>
          <p:nvPr/>
        </p:nvSpPr>
        <p:spPr>
          <a:xfrm>
            <a:off x="5453341" y="2295408"/>
            <a:ext cx="1384300" cy="1411021"/>
          </a:xfrm>
          <a:prstGeom prst="ellipse">
            <a:avLst/>
          </a:prstGeom>
          <a:noFill/>
          <a:ln w="57150" cmpd="sng">
            <a:solidFill>
              <a:srgbClr val="FF2D6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0" y="1496943"/>
            <a:ext cx="218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 smtClean="0">
                <a:latin typeface="Helvetica"/>
                <a:cs typeface="Helvetica"/>
              </a:rPr>
              <a:t>Information of interfaces</a:t>
            </a:r>
            <a:endParaRPr kumimoji="1" lang="ja-JP" altLang="en-US" sz="2000" dirty="0">
              <a:latin typeface="Helvetica"/>
              <a:cs typeface="Helvetica"/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2336800" y="1650831"/>
            <a:ext cx="218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>
                <a:latin typeface="Helvetica"/>
                <a:cs typeface="Helvetica"/>
              </a:rPr>
              <a:t>S</a:t>
            </a:r>
            <a:r>
              <a:rPr kumimoji="1" lang="en-US" altLang="ja-JP" sz="2000" dirty="0" smtClean="0">
                <a:latin typeface="Helvetica"/>
                <a:cs typeface="Helvetica"/>
              </a:rPr>
              <a:t>uggested</a:t>
            </a:r>
            <a:endParaRPr kumimoji="1" lang="ja-JP" altLang="en-US" sz="2000" dirty="0">
              <a:latin typeface="Helvetica"/>
              <a:cs typeface="Helvetica"/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5884264" y="1650831"/>
            <a:ext cx="218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 smtClean="0">
                <a:latin typeface="Helvetica"/>
                <a:cs typeface="Helvetica"/>
              </a:rPr>
              <a:t>No information</a:t>
            </a:r>
            <a:endParaRPr kumimoji="1" lang="ja-JP" altLang="en-US" sz="2000" dirty="0">
              <a:latin typeface="Helvetica"/>
              <a:cs typeface="Helvetica"/>
            </a:endParaRP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5884264" y="6195920"/>
            <a:ext cx="290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 smtClean="0">
                <a:latin typeface="Helvetica"/>
                <a:cs typeface="Helvetica"/>
              </a:rPr>
              <a:t>Previous study</a:t>
            </a:r>
            <a:r>
              <a:rPr kumimoji="1" lang="ja-JP" altLang="en-US" sz="2000" dirty="0" smtClean="0">
                <a:latin typeface="Helvetica"/>
                <a:cs typeface="Helvetica"/>
              </a:rPr>
              <a:t> </a:t>
            </a:r>
            <a:r>
              <a:rPr kumimoji="1" lang="en-US" altLang="ja-JP" sz="2000" dirty="0" smtClean="0">
                <a:latin typeface="Helvetica"/>
                <a:cs typeface="Helvetica"/>
              </a:rPr>
              <a:t>(1YH3)</a:t>
            </a:r>
            <a:endParaRPr kumimoji="1" lang="ja-JP" altLang="en-US" sz="2000" dirty="0">
              <a:latin typeface="Helvetica"/>
              <a:cs typeface="Helvetica"/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1925741" y="6195920"/>
            <a:ext cx="2679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 smtClean="0">
                <a:latin typeface="Helvetica"/>
                <a:cs typeface="Helvetica"/>
              </a:rPr>
              <a:t>This study (2EG9)</a:t>
            </a:r>
            <a:endParaRPr kumimoji="1" lang="ja-JP" altLang="en-US" sz="2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866859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図形グループ 2"/>
          <p:cNvGrpSpPr/>
          <p:nvPr/>
        </p:nvGrpSpPr>
        <p:grpSpPr>
          <a:xfrm>
            <a:off x="1101785" y="761907"/>
            <a:ext cx="7000813" cy="5939469"/>
            <a:chOff x="1474320" y="643376"/>
            <a:chExt cx="7000813" cy="5939469"/>
          </a:xfrm>
        </p:grpSpPr>
        <p:pic>
          <p:nvPicPr>
            <p:cNvPr id="136" name="図 13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5966" y="643376"/>
              <a:ext cx="6879167" cy="5939469"/>
            </a:xfrm>
            <a:prstGeom prst="rect">
              <a:avLst/>
            </a:prstGeom>
          </p:spPr>
        </p:pic>
        <p:sp>
          <p:nvSpPr>
            <p:cNvPr id="137" name="Text Box 103"/>
            <p:cNvSpPr txBox="1">
              <a:spLocks noChangeArrowheads="1"/>
            </p:cNvSpPr>
            <p:nvPr/>
          </p:nvSpPr>
          <p:spPr bwMode="auto">
            <a:xfrm>
              <a:off x="1474320" y="1046041"/>
              <a:ext cx="163353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altLang="ja-JP" sz="2000" b="1" dirty="0" smtClean="0">
                  <a:latin typeface="Helvetica"/>
                  <a:cs typeface="Helvetica"/>
                </a:rPr>
                <a:t>1YH3</a:t>
              </a:r>
              <a:endParaRPr lang="en-US" altLang="ja-JP" sz="2000" b="1" dirty="0">
                <a:latin typeface="Helvetica"/>
                <a:cs typeface="Helvetica"/>
              </a:endParaRPr>
            </a:p>
          </p:txBody>
        </p:sp>
        <p:sp>
          <p:nvSpPr>
            <p:cNvPr id="138" name="Text Box 103"/>
            <p:cNvSpPr txBox="1">
              <a:spLocks noChangeArrowheads="1"/>
            </p:cNvSpPr>
            <p:nvPr/>
          </p:nvSpPr>
          <p:spPr bwMode="auto">
            <a:xfrm>
              <a:off x="3938112" y="1046041"/>
              <a:ext cx="163353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altLang="ja-JP" sz="2000" b="1" dirty="0" smtClean="0">
                  <a:latin typeface="Helvetica"/>
                  <a:cs typeface="Helvetica"/>
                </a:rPr>
                <a:t>2EG9</a:t>
              </a:r>
              <a:endParaRPr lang="en-US" altLang="ja-JP" sz="2000" b="1" dirty="0">
                <a:latin typeface="Helvetica"/>
                <a:cs typeface="Helvetica"/>
              </a:endParaRPr>
            </a:p>
          </p:txBody>
        </p:sp>
      </p:grpSp>
      <p:sp>
        <p:nvSpPr>
          <p:cNvPr id="9" name="正方形/長方形 8"/>
          <p:cNvSpPr/>
          <p:nvPr/>
        </p:nvSpPr>
        <p:spPr>
          <a:xfrm>
            <a:off x="0" y="0"/>
            <a:ext cx="9144000" cy="876132"/>
          </a:xfrm>
          <a:prstGeom prst="rect">
            <a:avLst/>
          </a:prstGeom>
          <a:solidFill>
            <a:srgbClr val="2B8049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200" dirty="0" smtClean="0">
                <a:latin typeface="Helvetica"/>
                <a:cs typeface="Helvetica"/>
              </a:rPr>
              <a:t>Th</a:t>
            </a:r>
            <a:r>
              <a:rPr lang="en-US" altLang="ja-JP" sz="2200" dirty="0" smtClean="0">
                <a:latin typeface="Helvetica"/>
                <a:cs typeface="Helvetica"/>
              </a:rPr>
              <a:t>e monomeric structure </a:t>
            </a:r>
            <a:r>
              <a:rPr lang="en-US" altLang="en-US" sz="2200" dirty="0" smtClean="0">
                <a:latin typeface="Helvetica"/>
                <a:cs typeface="Helvetica"/>
              </a:rPr>
              <a:t>was not significantly altered by the truncation, except </a:t>
            </a:r>
            <a:r>
              <a:rPr kumimoji="1" lang="en-US" altLang="ja-JP" sz="2200" dirty="0" smtClean="0">
                <a:latin typeface="Helvetica"/>
                <a:cs typeface="Helvetica"/>
              </a:rPr>
              <a:t>the loss of the </a:t>
            </a:r>
            <a:r>
              <a:rPr kumimoji="1" lang="en-US" altLang="ja-JP" sz="2200" dirty="0" smtClean="0">
                <a:latin typeface="Symbol" charset="2"/>
                <a:cs typeface="Symbol" charset="2"/>
              </a:rPr>
              <a:t>a</a:t>
            </a:r>
            <a:r>
              <a:rPr kumimoji="1" lang="en-US" altLang="ja-JP" sz="2200" dirty="0" smtClean="0">
                <a:latin typeface="Helvetica"/>
                <a:cs typeface="Helvetica"/>
              </a:rPr>
              <a:t>9 helix and the fluctuation of the </a:t>
            </a:r>
            <a:r>
              <a:rPr kumimoji="1" lang="en-US" altLang="ja-JP" sz="2200" dirty="0" smtClean="0">
                <a:latin typeface="Symbol" charset="2"/>
                <a:cs typeface="Symbol" charset="2"/>
              </a:rPr>
              <a:t>a</a:t>
            </a:r>
            <a:r>
              <a:rPr kumimoji="1" lang="en-US" altLang="ja-JP" sz="2200" dirty="0" smtClean="0">
                <a:latin typeface="Helvetica"/>
                <a:cs typeface="Helvetica"/>
              </a:rPr>
              <a:t>4 helix.</a:t>
            </a:r>
            <a:endParaRPr kumimoji="1" lang="ja-JP" altLang="en-US" sz="2200" dirty="0">
              <a:latin typeface="Helvetica"/>
              <a:cs typeface="Helvetica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314878" y="6561892"/>
            <a:ext cx="48291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err="1" smtClean="0">
                <a:latin typeface="Helvetica"/>
                <a:cs typeface="Helvetica"/>
              </a:rPr>
              <a:t>M.Hara</a:t>
            </a:r>
            <a:r>
              <a:rPr kumimoji="1" lang="en-US" altLang="ja-JP" sz="1400" dirty="0" smtClean="0">
                <a:latin typeface="Helvetica"/>
                <a:cs typeface="Helvetica"/>
              </a:rPr>
              <a:t>-Yokoyama et al, Structure 20: 1585-1595 (2012)</a:t>
            </a:r>
            <a:endParaRPr kumimoji="1" lang="ja-JP" altLang="en-US" sz="1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600846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835" y="1090612"/>
            <a:ext cx="26225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224"/>
          <p:cNvSpPr>
            <a:spLocks noChangeArrowheads="1"/>
          </p:cNvSpPr>
          <p:nvPr/>
        </p:nvSpPr>
        <p:spPr bwMode="auto">
          <a:xfrm>
            <a:off x="3223835" y="2309812"/>
            <a:ext cx="1143000" cy="2286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" name="Oval 224"/>
          <p:cNvSpPr>
            <a:spLocks noChangeArrowheads="1"/>
          </p:cNvSpPr>
          <p:nvPr/>
        </p:nvSpPr>
        <p:spPr bwMode="auto">
          <a:xfrm rot="13878722">
            <a:off x="2943641" y="2869406"/>
            <a:ext cx="495300" cy="220662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7" name="正方形/長方形 45"/>
          <p:cNvSpPr>
            <a:spLocks noChangeArrowheads="1"/>
          </p:cNvSpPr>
          <p:nvPr/>
        </p:nvSpPr>
        <p:spPr bwMode="auto">
          <a:xfrm>
            <a:off x="4349372" y="3765550"/>
            <a:ext cx="7032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en-US" altLang="ja-JP" sz="1200" b="1" baseline="0">
                <a:latin typeface="Arial" charset="0"/>
                <a:cs typeface="Arial" charset="0"/>
              </a:rPr>
              <a:t>Type III</a:t>
            </a:r>
            <a:endParaRPr lang="ja-JP" altLang="en-US" sz="1200" b="1" baseline="0">
              <a:latin typeface="Arial" charset="0"/>
              <a:cs typeface="Arial" charset="0"/>
            </a:endParaRPr>
          </a:p>
        </p:txBody>
      </p:sp>
      <p:sp>
        <p:nvSpPr>
          <p:cNvPr id="18" name="テキスト ボックス 46"/>
          <p:cNvSpPr txBox="1">
            <a:spLocks noChangeArrowheads="1"/>
          </p:cNvSpPr>
          <p:nvPr/>
        </p:nvSpPr>
        <p:spPr bwMode="auto">
          <a:xfrm>
            <a:off x="4811708" y="2138073"/>
            <a:ext cx="7239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 defTabSz="457200"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200" b="1" baseline="0" dirty="0">
                <a:latin typeface="Arial" charset="0"/>
                <a:cs typeface="Arial" charset="0"/>
              </a:rPr>
              <a:t>Type IV</a:t>
            </a:r>
            <a:endParaRPr lang="ja-JP" altLang="en-US" sz="1200" b="1" baseline="0" dirty="0">
              <a:latin typeface="Arial" charset="0"/>
              <a:cs typeface="Arial" charset="0"/>
            </a:endParaRPr>
          </a:p>
        </p:txBody>
      </p:sp>
      <p:sp>
        <p:nvSpPr>
          <p:cNvPr id="19" name="正方形/長方形 45"/>
          <p:cNvSpPr>
            <a:spLocks noChangeArrowheads="1"/>
          </p:cNvSpPr>
          <p:nvPr/>
        </p:nvSpPr>
        <p:spPr bwMode="auto">
          <a:xfrm>
            <a:off x="2766635" y="3452812"/>
            <a:ext cx="6667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en-US" altLang="ja-JP" sz="1200" b="1" baseline="0">
                <a:latin typeface="Arial" charset="0"/>
                <a:cs typeface="Arial" charset="0"/>
              </a:rPr>
              <a:t>Type II</a:t>
            </a:r>
            <a:endParaRPr lang="ja-JP" altLang="en-US" sz="1200" b="1" baseline="0">
              <a:latin typeface="Arial" charset="0"/>
              <a:cs typeface="Arial" charset="0"/>
            </a:endParaRPr>
          </a:p>
        </p:txBody>
      </p:sp>
      <p:cxnSp>
        <p:nvCxnSpPr>
          <p:cNvPr id="20" name="直線矢印コネクタ 19"/>
          <p:cNvCxnSpPr/>
          <p:nvPr/>
        </p:nvCxnSpPr>
        <p:spPr bwMode="auto">
          <a:xfrm rot="16200000" flipV="1">
            <a:off x="3667541" y="3136106"/>
            <a:ext cx="852487" cy="638175"/>
          </a:xfrm>
          <a:prstGeom prst="straightConnector1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24"/>
          <p:cNvSpPr>
            <a:spLocks noChangeArrowheads="1"/>
          </p:cNvSpPr>
          <p:nvPr/>
        </p:nvSpPr>
        <p:spPr bwMode="auto">
          <a:xfrm rot="19284444">
            <a:off x="3227010" y="3130550"/>
            <a:ext cx="544512" cy="293687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cxnSp>
        <p:nvCxnSpPr>
          <p:cNvPr id="22" name="直線矢印コネクタ 21"/>
          <p:cNvCxnSpPr/>
          <p:nvPr/>
        </p:nvCxnSpPr>
        <p:spPr bwMode="auto">
          <a:xfrm flipH="1">
            <a:off x="4366836" y="2278062"/>
            <a:ext cx="473466" cy="146050"/>
          </a:xfrm>
          <a:prstGeom prst="straightConnector1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val 224"/>
          <p:cNvSpPr>
            <a:spLocks noChangeArrowheads="1"/>
          </p:cNvSpPr>
          <p:nvPr/>
        </p:nvSpPr>
        <p:spPr bwMode="auto">
          <a:xfrm rot="13878722">
            <a:off x="4115216" y="3053556"/>
            <a:ext cx="495300" cy="220662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4" name="Oval 224"/>
          <p:cNvSpPr>
            <a:spLocks noChangeArrowheads="1"/>
          </p:cNvSpPr>
          <p:nvPr/>
        </p:nvSpPr>
        <p:spPr bwMode="auto">
          <a:xfrm rot="19284444">
            <a:off x="3873122" y="2667000"/>
            <a:ext cx="546100" cy="293687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5" name="テキスト ボックス 44"/>
          <p:cNvSpPr txBox="1">
            <a:spLocks noChangeArrowheads="1"/>
          </p:cNvSpPr>
          <p:nvPr/>
        </p:nvSpPr>
        <p:spPr bwMode="auto">
          <a:xfrm>
            <a:off x="4463672" y="3378200"/>
            <a:ext cx="6238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 defTabSz="457200"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200" b="1" baseline="0" dirty="0">
                <a:latin typeface="Arial" charset="0"/>
                <a:cs typeface="Arial" charset="0"/>
              </a:rPr>
              <a:t>Type I</a:t>
            </a:r>
            <a:endParaRPr lang="ja-JP" altLang="en-US" sz="1200" b="1" baseline="0" dirty="0">
              <a:latin typeface="Arial" charset="0"/>
              <a:cs typeface="Arial" charset="0"/>
            </a:endParaRPr>
          </a:p>
        </p:txBody>
      </p:sp>
      <p:sp>
        <p:nvSpPr>
          <p:cNvPr id="26" name="正方形/長方形 45"/>
          <p:cNvSpPr>
            <a:spLocks noChangeArrowheads="1"/>
          </p:cNvSpPr>
          <p:nvPr/>
        </p:nvSpPr>
        <p:spPr bwMode="auto">
          <a:xfrm>
            <a:off x="4243010" y="2400300"/>
            <a:ext cx="6667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en-US" altLang="ja-JP" sz="1200" b="1" baseline="0">
                <a:latin typeface="Arial" charset="0"/>
                <a:cs typeface="Arial" charset="0"/>
              </a:rPr>
              <a:t>Type II</a:t>
            </a:r>
            <a:endParaRPr lang="ja-JP" altLang="en-US" sz="1200" b="1" baseline="0">
              <a:latin typeface="Arial" charset="0"/>
              <a:cs typeface="Arial" charset="0"/>
            </a:endParaRPr>
          </a:p>
        </p:txBody>
      </p:sp>
      <p:sp>
        <p:nvSpPr>
          <p:cNvPr id="27" name="円/楕円 26"/>
          <p:cNvSpPr/>
          <p:nvPr/>
        </p:nvSpPr>
        <p:spPr>
          <a:xfrm rot="19846536">
            <a:off x="3342897" y="1519237"/>
            <a:ext cx="1757363" cy="758825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8" name="円/楕円 27"/>
          <p:cNvSpPr/>
          <p:nvPr/>
        </p:nvSpPr>
        <p:spPr>
          <a:xfrm rot="19846536">
            <a:off x="3317497" y="2833687"/>
            <a:ext cx="1757363" cy="758825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9" name="円/楕円 28"/>
          <p:cNvSpPr/>
          <p:nvPr/>
        </p:nvSpPr>
        <p:spPr>
          <a:xfrm rot="19473705">
            <a:off x="2418044" y="1256404"/>
            <a:ext cx="1757363" cy="757237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0" name="円/楕円 29"/>
          <p:cNvSpPr/>
          <p:nvPr/>
        </p:nvSpPr>
        <p:spPr>
          <a:xfrm rot="19932240">
            <a:off x="2410107" y="2542279"/>
            <a:ext cx="1757362" cy="758825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grpSp>
        <p:nvGrpSpPr>
          <p:cNvPr id="31" name="図形グループ 123"/>
          <p:cNvGrpSpPr>
            <a:grpSpLocks/>
          </p:cNvGrpSpPr>
          <p:nvPr/>
        </p:nvGrpSpPr>
        <p:grpSpPr bwMode="auto">
          <a:xfrm>
            <a:off x="439351" y="3695700"/>
            <a:ext cx="1706563" cy="1454150"/>
            <a:chOff x="198122" y="3667125"/>
            <a:chExt cx="1706878" cy="1454150"/>
          </a:xfrm>
        </p:grpSpPr>
        <p:pic>
          <p:nvPicPr>
            <p:cNvPr id="32" name="図 135"/>
            <p:cNvPicPr preferRelativeResize="0"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122" y="4114800"/>
              <a:ext cx="1706878" cy="9678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3" name="図形グループ 121"/>
            <p:cNvGrpSpPr>
              <a:grpSpLocks/>
            </p:cNvGrpSpPr>
            <p:nvPr/>
          </p:nvGrpSpPr>
          <p:grpSpPr bwMode="auto">
            <a:xfrm>
              <a:off x="584200" y="3787775"/>
              <a:ext cx="357187" cy="687388"/>
              <a:chOff x="871538" y="3838575"/>
              <a:chExt cx="357187" cy="687388"/>
            </a:xfrm>
          </p:grpSpPr>
          <p:sp>
            <p:nvSpPr>
              <p:cNvPr id="39" name="Line 150"/>
              <p:cNvSpPr>
                <a:spLocks noChangeShapeType="1"/>
              </p:cNvSpPr>
              <p:nvPr/>
            </p:nvSpPr>
            <p:spPr bwMode="auto">
              <a:xfrm>
                <a:off x="1039813" y="4075113"/>
                <a:ext cx="188912" cy="4508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0" name="テキスト ボックス 24"/>
              <p:cNvSpPr txBox="1">
                <a:spLocks noChangeArrowheads="1"/>
              </p:cNvSpPr>
              <p:nvPr/>
            </p:nvSpPr>
            <p:spPr bwMode="auto">
              <a:xfrm>
                <a:off x="871538" y="3838575"/>
                <a:ext cx="334962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57200"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37931725" indent="-37474525" defTabSz="457200"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000" b="1" baseline="0">
                    <a:latin typeface="Symbol" charset="0"/>
                    <a:cs typeface="Symbol" charset="0"/>
                  </a:rPr>
                  <a:t>a</a:t>
                </a:r>
                <a:r>
                  <a:rPr lang="en-US" altLang="ja-JP" sz="1000" b="1" baseline="0">
                    <a:latin typeface="Arial" charset="0"/>
                    <a:cs typeface="Arial" charset="0"/>
                  </a:rPr>
                  <a:t>1</a:t>
                </a:r>
                <a:endParaRPr lang="ja-JP" altLang="en-US" sz="1000" b="1" baseline="0"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34" name="図形グループ 122"/>
            <p:cNvGrpSpPr>
              <a:grpSpLocks/>
            </p:cNvGrpSpPr>
            <p:nvPr/>
          </p:nvGrpSpPr>
          <p:grpSpPr bwMode="auto">
            <a:xfrm>
              <a:off x="1162050" y="3667125"/>
              <a:ext cx="673100" cy="896938"/>
              <a:chOff x="1493838" y="3667125"/>
              <a:chExt cx="673100" cy="896938"/>
            </a:xfrm>
          </p:grpSpPr>
          <p:sp>
            <p:nvSpPr>
              <p:cNvPr id="37" name="Line 152"/>
              <p:cNvSpPr>
                <a:spLocks noChangeShapeType="1"/>
              </p:cNvSpPr>
              <p:nvPr/>
            </p:nvSpPr>
            <p:spPr bwMode="auto">
              <a:xfrm flipH="1">
                <a:off x="1493838" y="3870325"/>
                <a:ext cx="457200" cy="6937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38" name="テキスト ボックス 24"/>
              <p:cNvSpPr txBox="1">
                <a:spLocks noChangeArrowheads="1"/>
              </p:cNvSpPr>
              <p:nvPr/>
            </p:nvSpPr>
            <p:spPr bwMode="auto">
              <a:xfrm>
                <a:off x="1831975" y="3667125"/>
                <a:ext cx="334963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57200"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37931725" indent="-37474525" defTabSz="457200"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000" b="1" baseline="0">
                    <a:latin typeface="Symbol" charset="0"/>
                    <a:cs typeface="Symbol" charset="0"/>
                  </a:rPr>
                  <a:t>a</a:t>
                </a:r>
                <a:r>
                  <a:rPr lang="en-US" altLang="ja-JP" sz="1000" b="1" baseline="0">
                    <a:latin typeface="Arial" charset="0"/>
                    <a:cs typeface="Arial" charset="0"/>
                  </a:rPr>
                  <a:t>1</a:t>
                </a:r>
                <a:endParaRPr lang="ja-JP" altLang="en-US" sz="1000" b="1" baseline="0"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35" name="テキスト ボックス 23"/>
            <p:cNvSpPr txBox="1">
              <a:spLocks noChangeArrowheads="1"/>
            </p:cNvSpPr>
            <p:nvPr/>
          </p:nvSpPr>
          <p:spPr bwMode="auto">
            <a:xfrm>
              <a:off x="1143000" y="4641850"/>
              <a:ext cx="334963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000" b="1" baseline="0">
                  <a:latin typeface="Symbol" charset="0"/>
                  <a:cs typeface="Symbol" charset="0"/>
                </a:rPr>
                <a:t>a</a:t>
              </a:r>
              <a:r>
                <a:rPr lang="en-US" altLang="ja-JP" sz="1000" b="1" baseline="0">
                  <a:latin typeface="Arial" charset="0"/>
                  <a:cs typeface="Arial" charset="0"/>
                </a:rPr>
                <a:t>4</a:t>
              </a:r>
              <a:endParaRPr lang="ja-JP" altLang="en-US" sz="1000" b="1" baseline="0">
                <a:latin typeface="Arial" charset="0"/>
                <a:cs typeface="Arial" charset="0"/>
              </a:endParaRPr>
            </a:p>
          </p:txBody>
        </p:sp>
        <p:sp>
          <p:nvSpPr>
            <p:cNvPr id="36" name="テキスト ボックス 24"/>
            <p:cNvSpPr txBox="1">
              <a:spLocks noChangeArrowheads="1"/>
            </p:cNvSpPr>
            <p:nvPr/>
          </p:nvSpPr>
          <p:spPr bwMode="auto">
            <a:xfrm>
              <a:off x="1295400" y="4876800"/>
              <a:ext cx="334963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000" b="1" baseline="0">
                  <a:latin typeface="Symbol" charset="0"/>
                  <a:cs typeface="Symbol" charset="0"/>
                </a:rPr>
                <a:t>a</a:t>
              </a:r>
              <a:r>
                <a:rPr lang="en-US" altLang="ja-JP" sz="1000" b="1" baseline="0">
                  <a:latin typeface="Arial" charset="0"/>
                  <a:cs typeface="Arial" charset="0"/>
                </a:rPr>
                <a:t>9</a:t>
              </a:r>
              <a:endParaRPr lang="ja-JP" altLang="en-US" sz="1000" b="1" baseline="0">
                <a:latin typeface="Arial" charset="0"/>
                <a:cs typeface="Arial" charset="0"/>
              </a:endParaRPr>
            </a:p>
          </p:txBody>
        </p:sp>
      </p:grpSp>
      <p:grpSp>
        <p:nvGrpSpPr>
          <p:cNvPr id="41" name="図形グループ 126"/>
          <p:cNvGrpSpPr>
            <a:grpSpLocks/>
          </p:cNvGrpSpPr>
          <p:nvPr/>
        </p:nvGrpSpPr>
        <p:grpSpPr bwMode="auto">
          <a:xfrm>
            <a:off x="5336789" y="3686175"/>
            <a:ext cx="1685925" cy="1585913"/>
            <a:chOff x="4598988" y="3409950"/>
            <a:chExt cx="1685924" cy="1586230"/>
          </a:xfrm>
        </p:grpSpPr>
        <p:pic>
          <p:nvPicPr>
            <p:cNvPr id="42" name="Picture 9"/>
            <p:cNvPicPr preferRelativeResize="0"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22" t="5722" r="29239" b="29939"/>
            <a:stretch>
              <a:fillRect/>
            </a:stretch>
          </p:blipFill>
          <p:spPr bwMode="auto">
            <a:xfrm>
              <a:off x="4914900" y="3441700"/>
              <a:ext cx="1209680" cy="1554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テキスト ボックス 24"/>
            <p:cNvSpPr txBox="1">
              <a:spLocks noChangeArrowheads="1"/>
            </p:cNvSpPr>
            <p:nvPr/>
          </p:nvSpPr>
          <p:spPr bwMode="auto">
            <a:xfrm>
              <a:off x="4598988" y="4046538"/>
              <a:ext cx="334962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000" b="1" baseline="0">
                  <a:latin typeface="Symbol" charset="0"/>
                  <a:cs typeface="Symbol" charset="0"/>
                </a:rPr>
                <a:t>a</a:t>
              </a:r>
              <a:r>
                <a:rPr lang="en-US" altLang="ja-JP" sz="1000" b="1" baseline="0">
                  <a:latin typeface="Arial" charset="0"/>
                  <a:cs typeface="Arial" charset="0"/>
                </a:rPr>
                <a:t>3</a:t>
              </a:r>
              <a:endParaRPr lang="ja-JP" altLang="en-US" sz="1000" b="1" baseline="0">
                <a:latin typeface="Arial" charset="0"/>
                <a:cs typeface="Arial" charset="0"/>
              </a:endParaRPr>
            </a:p>
          </p:txBody>
        </p:sp>
        <p:sp>
          <p:nvSpPr>
            <p:cNvPr id="44" name="Line 168"/>
            <p:cNvSpPr>
              <a:spLocks noChangeShapeType="1"/>
            </p:cNvSpPr>
            <p:nvPr/>
          </p:nvSpPr>
          <p:spPr bwMode="auto">
            <a:xfrm>
              <a:off x="5105400" y="3962400"/>
              <a:ext cx="222250" cy="492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5" name="テキスト ボックス 24"/>
            <p:cNvSpPr txBox="1">
              <a:spLocks noChangeArrowheads="1"/>
            </p:cNvSpPr>
            <p:nvPr/>
          </p:nvSpPr>
          <p:spPr bwMode="auto">
            <a:xfrm>
              <a:off x="4852988" y="3822700"/>
              <a:ext cx="334962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000" b="1" baseline="0">
                  <a:latin typeface="Symbol" charset="0"/>
                  <a:cs typeface="Symbol" charset="0"/>
                </a:rPr>
                <a:t>a</a:t>
              </a:r>
              <a:r>
                <a:rPr lang="en-US" altLang="ja-JP" sz="1000" b="1" baseline="0">
                  <a:latin typeface="Arial" charset="0"/>
                  <a:cs typeface="Arial" charset="0"/>
                </a:rPr>
                <a:t>8</a:t>
              </a:r>
              <a:endParaRPr lang="ja-JP" altLang="en-US" sz="1000" b="1" baseline="0">
                <a:latin typeface="Arial" charset="0"/>
                <a:cs typeface="Arial" charset="0"/>
              </a:endParaRPr>
            </a:p>
          </p:txBody>
        </p:sp>
        <p:sp>
          <p:nvSpPr>
            <p:cNvPr id="46" name="Line 170"/>
            <p:cNvSpPr>
              <a:spLocks noChangeShapeType="1"/>
            </p:cNvSpPr>
            <p:nvPr/>
          </p:nvSpPr>
          <p:spPr bwMode="auto">
            <a:xfrm flipH="1" flipV="1">
              <a:off x="5768975" y="4135438"/>
              <a:ext cx="250825" cy="1317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7" name="テキスト ボックス 24"/>
            <p:cNvSpPr txBox="1">
              <a:spLocks noChangeArrowheads="1"/>
            </p:cNvSpPr>
            <p:nvPr/>
          </p:nvSpPr>
          <p:spPr bwMode="auto">
            <a:xfrm>
              <a:off x="5949950" y="4140200"/>
              <a:ext cx="334962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000" b="1" baseline="0">
                  <a:latin typeface="Symbol" charset="0"/>
                  <a:cs typeface="Symbol" charset="0"/>
                </a:rPr>
                <a:t>a</a:t>
              </a:r>
              <a:r>
                <a:rPr lang="en-US" altLang="ja-JP" sz="1000" b="1" baseline="0">
                  <a:latin typeface="Arial" charset="0"/>
                  <a:cs typeface="Arial" charset="0"/>
                </a:rPr>
                <a:t>7</a:t>
              </a:r>
              <a:endParaRPr lang="ja-JP" altLang="en-US" sz="1000" b="1" baseline="0">
                <a:latin typeface="Arial" charset="0"/>
                <a:cs typeface="Arial" charset="0"/>
              </a:endParaRPr>
            </a:p>
          </p:txBody>
        </p:sp>
        <p:sp>
          <p:nvSpPr>
            <p:cNvPr id="48" name="Line 172"/>
            <p:cNvSpPr>
              <a:spLocks noChangeShapeType="1"/>
            </p:cNvSpPr>
            <p:nvPr/>
          </p:nvSpPr>
          <p:spPr bwMode="auto">
            <a:xfrm>
              <a:off x="4851400" y="4191000"/>
              <a:ext cx="338138" cy="523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9" name="テキスト ボックス 24"/>
            <p:cNvSpPr txBox="1">
              <a:spLocks noChangeArrowheads="1"/>
            </p:cNvSpPr>
            <p:nvPr/>
          </p:nvSpPr>
          <p:spPr bwMode="auto">
            <a:xfrm>
              <a:off x="4745038" y="4184650"/>
              <a:ext cx="334962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000" b="1" baseline="0">
                  <a:latin typeface="Symbol" charset="0"/>
                  <a:cs typeface="Symbol" charset="0"/>
                </a:rPr>
                <a:t>a</a:t>
              </a:r>
              <a:r>
                <a:rPr lang="en-US" altLang="ja-JP" sz="1000" b="1" baseline="0">
                  <a:latin typeface="Arial" charset="0"/>
                  <a:cs typeface="Arial" charset="0"/>
                </a:rPr>
                <a:t>2</a:t>
              </a:r>
              <a:endParaRPr lang="ja-JP" altLang="en-US" sz="1000" b="1" baseline="0">
                <a:latin typeface="Arial" charset="0"/>
                <a:cs typeface="Arial" charset="0"/>
              </a:endParaRPr>
            </a:p>
          </p:txBody>
        </p:sp>
        <p:sp>
          <p:nvSpPr>
            <p:cNvPr id="50" name="テキスト ボックス 24"/>
            <p:cNvSpPr txBox="1">
              <a:spLocks noChangeArrowheads="1"/>
            </p:cNvSpPr>
            <p:nvPr/>
          </p:nvSpPr>
          <p:spPr bwMode="auto">
            <a:xfrm>
              <a:off x="5753100" y="4381500"/>
              <a:ext cx="334962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000" b="1" baseline="0">
                  <a:latin typeface="Symbol" charset="0"/>
                  <a:cs typeface="Symbol" charset="0"/>
                </a:rPr>
                <a:t>a</a:t>
              </a:r>
              <a:r>
                <a:rPr lang="en-US" altLang="ja-JP" sz="1000" b="1" baseline="0">
                  <a:latin typeface="Arial" charset="0"/>
                  <a:cs typeface="Arial" charset="0"/>
                </a:rPr>
                <a:t>8</a:t>
              </a:r>
              <a:endParaRPr lang="ja-JP" altLang="en-US" sz="1000" b="1" baseline="0">
                <a:latin typeface="Arial" charset="0"/>
                <a:cs typeface="Arial" charset="0"/>
              </a:endParaRPr>
            </a:p>
          </p:txBody>
        </p:sp>
        <p:sp>
          <p:nvSpPr>
            <p:cNvPr id="51" name="テキスト ボックス 23"/>
            <p:cNvSpPr txBox="1">
              <a:spLocks noChangeArrowheads="1"/>
            </p:cNvSpPr>
            <p:nvPr/>
          </p:nvSpPr>
          <p:spPr bwMode="auto">
            <a:xfrm>
              <a:off x="5695950" y="3568700"/>
              <a:ext cx="334962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000" b="1" baseline="0">
                  <a:latin typeface="Symbol" charset="0"/>
                  <a:cs typeface="Symbol" charset="0"/>
                </a:rPr>
                <a:t>a</a:t>
              </a:r>
              <a:r>
                <a:rPr lang="en-US" altLang="ja-JP" sz="1000" b="1" baseline="0">
                  <a:latin typeface="Arial" charset="0"/>
                  <a:cs typeface="Arial" charset="0"/>
                </a:rPr>
                <a:t>4</a:t>
              </a:r>
              <a:endParaRPr lang="ja-JP" altLang="en-US" sz="1000" b="1" baseline="0">
                <a:latin typeface="Arial" charset="0"/>
                <a:cs typeface="Arial" charset="0"/>
              </a:endParaRPr>
            </a:p>
          </p:txBody>
        </p:sp>
        <p:sp>
          <p:nvSpPr>
            <p:cNvPr id="52" name="テキスト ボックス 24"/>
            <p:cNvSpPr txBox="1">
              <a:spLocks noChangeArrowheads="1"/>
            </p:cNvSpPr>
            <p:nvPr/>
          </p:nvSpPr>
          <p:spPr bwMode="auto">
            <a:xfrm>
              <a:off x="5561012" y="3409950"/>
              <a:ext cx="334963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000" b="1" baseline="0">
                  <a:latin typeface="Symbol" charset="0"/>
                  <a:cs typeface="Symbol" charset="0"/>
                </a:rPr>
                <a:t>a</a:t>
              </a:r>
              <a:r>
                <a:rPr lang="en-US" altLang="ja-JP" sz="1000" b="1" baseline="0">
                  <a:latin typeface="Arial" charset="0"/>
                  <a:cs typeface="Arial" charset="0"/>
                </a:rPr>
                <a:t>9</a:t>
              </a:r>
              <a:endParaRPr lang="ja-JP" altLang="en-US" sz="1000" b="1" baseline="0">
                <a:latin typeface="Arial" charset="0"/>
                <a:cs typeface="Arial" charset="0"/>
              </a:endParaRPr>
            </a:p>
          </p:txBody>
        </p:sp>
      </p:grpSp>
      <p:pic>
        <p:nvPicPr>
          <p:cNvPr id="53" name="図 127"/>
          <p:cNvPicPr preferRelativeResize="0"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3" t="25613" r="18797" b="25340"/>
          <a:stretch>
            <a:fillRect/>
          </a:stretch>
        </p:blipFill>
        <p:spPr bwMode="auto">
          <a:xfrm>
            <a:off x="2355464" y="4041775"/>
            <a:ext cx="1619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テキスト ボックス 24"/>
          <p:cNvSpPr txBox="1">
            <a:spLocks noChangeArrowheads="1"/>
          </p:cNvSpPr>
          <p:nvPr/>
        </p:nvSpPr>
        <p:spPr bwMode="auto">
          <a:xfrm>
            <a:off x="2907914" y="4695825"/>
            <a:ext cx="33813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 defTabSz="457200"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000" b="1" baseline="0">
                <a:latin typeface="Symbol" charset="0"/>
                <a:cs typeface="Symbol" charset="0"/>
              </a:rPr>
              <a:t>a</a:t>
            </a:r>
            <a:r>
              <a:rPr lang="en-US" altLang="ja-JP" sz="1000" b="1" baseline="0">
                <a:latin typeface="Arial" charset="0"/>
                <a:cs typeface="Arial" charset="0"/>
              </a:rPr>
              <a:t>2</a:t>
            </a:r>
            <a:endParaRPr lang="ja-JP" altLang="en-US" sz="1000" b="1" baseline="0">
              <a:latin typeface="Arial" charset="0"/>
              <a:cs typeface="Arial" charset="0"/>
            </a:endParaRPr>
          </a:p>
        </p:txBody>
      </p:sp>
      <p:sp>
        <p:nvSpPr>
          <p:cNvPr id="55" name="テキスト ボックス 24"/>
          <p:cNvSpPr txBox="1">
            <a:spLocks noChangeArrowheads="1"/>
          </p:cNvSpPr>
          <p:nvPr/>
        </p:nvSpPr>
        <p:spPr bwMode="auto">
          <a:xfrm>
            <a:off x="3365114" y="4194175"/>
            <a:ext cx="33813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 defTabSz="457200"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000" b="1" baseline="0">
                <a:latin typeface="Symbol" charset="0"/>
                <a:cs typeface="Symbol" charset="0"/>
              </a:rPr>
              <a:t>a</a:t>
            </a:r>
            <a:r>
              <a:rPr lang="en-US" altLang="ja-JP" sz="1000" b="1" baseline="0">
                <a:latin typeface="Arial" charset="0"/>
                <a:cs typeface="Arial" charset="0"/>
              </a:rPr>
              <a:t>9</a:t>
            </a:r>
            <a:endParaRPr lang="ja-JP" altLang="en-US" sz="1000" b="1" baseline="0">
              <a:latin typeface="Arial" charset="0"/>
              <a:cs typeface="Arial" charset="0"/>
            </a:endParaRPr>
          </a:p>
        </p:txBody>
      </p:sp>
      <p:sp>
        <p:nvSpPr>
          <p:cNvPr id="56" name="テキスト ボックス 24"/>
          <p:cNvSpPr txBox="1">
            <a:spLocks noChangeArrowheads="1"/>
          </p:cNvSpPr>
          <p:nvPr/>
        </p:nvSpPr>
        <p:spPr bwMode="auto">
          <a:xfrm>
            <a:off x="3593714" y="4422775"/>
            <a:ext cx="33813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 defTabSz="457200"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000" b="1" baseline="0">
                <a:latin typeface="Symbol" charset="0"/>
                <a:cs typeface="Symbol" charset="0"/>
              </a:rPr>
              <a:t>a</a:t>
            </a:r>
            <a:r>
              <a:rPr lang="en-US" altLang="ja-JP" sz="1000" b="1" baseline="0">
                <a:latin typeface="Arial" charset="0"/>
                <a:cs typeface="Arial" charset="0"/>
              </a:rPr>
              <a:t>4</a:t>
            </a:r>
            <a:endParaRPr lang="ja-JP" altLang="en-US" sz="1000" b="1" baseline="0">
              <a:latin typeface="Arial" charset="0"/>
              <a:cs typeface="Arial" charset="0"/>
            </a:endParaRPr>
          </a:p>
        </p:txBody>
      </p:sp>
      <p:cxnSp>
        <p:nvCxnSpPr>
          <p:cNvPr id="57" name="直線矢印コネクタ 56"/>
          <p:cNvCxnSpPr/>
          <p:nvPr/>
        </p:nvCxnSpPr>
        <p:spPr bwMode="auto">
          <a:xfrm rot="5400000" flipH="1" flipV="1">
            <a:off x="3250814" y="4994275"/>
            <a:ext cx="381000" cy="152400"/>
          </a:xfrm>
          <a:prstGeom prst="straightConnector1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テキスト ボックス 24"/>
          <p:cNvSpPr txBox="1">
            <a:spLocks noChangeArrowheads="1"/>
          </p:cNvSpPr>
          <p:nvPr/>
        </p:nvSpPr>
        <p:spPr bwMode="auto">
          <a:xfrm>
            <a:off x="3179376" y="5192713"/>
            <a:ext cx="3254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 defTabSz="457200"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000" b="1" baseline="0">
                <a:latin typeface="Symbol" charset="0"/>
                <a:cs typeface="Symbol" charset="0"/>
              </a:rPr>
              <a:t>b</a:t>
            </a:r>
            <a:r>
              <a:rPr lang="en-US" altLang="ja-JP" sz="1000" b="1" baseline="0">
                <a:latin typeface="Arial" charset="0"/>
                <a:cs typeface="Arial" charset="0"/>
              </a:rPr>
              <a:t>6</a:t>
            </a:r>
            <a:endParaRPr lang="ja-JP" altLang="en-US" sz="1000" b="1" baseline="0">
              <a:latin typeface="Arial" charset="0"/>
              <a:cs typeface="Arial" charset="0"/>
            </a:endParaRPr>
          </a:p>
        </p:txBody>
      </p:sp>
      <p:pic>
        <p:nvPicPr>
          <p:cNvPr id="62" name="図 106"/>
          <p:cNvPicPr preferRelativeResize="0"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426" y="5502275"/>
            <a:ext cx="1258888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図 107"/>
          <p:cNvPicPr preferRelativeResize="0"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064" y="5349875"/>
            <a:ext cx="83185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図 108"/>
          <p:cNvPicPr preferRelativeResize="0"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101" y="5273675"/>
            <a:ext cx="917575" cy="108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テキスト ボックス 44"/>
          <p:cNvSpPr txBox="1">
            <a:spLocks noChangeArrowheads="1"/>
          </p:cNvSpPr>
          <p:nvPr/>
        </p:nvSpPr>
        <p:spPr bwMode="auto">
          <a:xfrm>
            <a:off x="1043547" y="6342063"/>
            <a:ext cx="10230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 defTabSz="457200"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baseline="0" dirty="0">
                <a:latin typeface="Helvetica"/>
                <a:cs typeface="Helvetica"/>
              </a:rPr>
              <a:t>Type I</a:t>
            </a:r>
            <a:endParaRPr lang="ja-JP" altLang="en-US" baseline="0" dirty="0">
              <a:latin typeface="Helvetica"/>
              <a:cs typeface="Helvetica"/>
            </a:endParaRPr>
          </a:p>
        </p:txBody>
      </p:sp>
      <p:sp>
        <p:nvSpPr>
          <p:cNvPr id="69" name="正方形/長方形 45"/>
          <p:cNvSpPr>
            <a:spLocks noChangeArrowheads="1"/>
          </p:cNvSpPr>
          <p:nvPr/>
        </p:nvSpPr>
        <p:spPr bwMode="auto">
          <a:xfrm>
            <a:off x="4326497" y="6340475"/>
            <a:ext cx="11941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en-US" altLang="ja-JP" sz="2400" baseline="0">
                <a:latin typeface="Helvetica"/>
                <a:cs typeface="Helvetica"/>
              </a:rPr>
              <a:t>Type III</a:t>
            </a:r>
            <a:endParaRPr lang="ja-JP" altLang="en-US" sz="2400" baseline="0">
              <a:latin typeface="Helvetica"/>
              <a:cs typeface="Helvetica"/>
            </a:endParaRPr>
          </a:p>
        </p:txBody>
      </p:sp>
      <p:sp>
        <p:nvSpPr>
          <p:cNvPr id="70" name="テキスト ボックス 46"/>
          <p:cNvSpPr txBox="1">
            <a:spLocks noChangeArrowheads="1"/>
          </p:cNvSpPr>
          <p:nvPr/>
        </p:nvSpPr>
        <p:spPr bwMode="auto">
          <a:xfrm>
            <a:off x="5882247" y="6340475"/>
            <a:ext cx="12490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 defTabSz="457200"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baseline="0">
                <a:latin typeface="Helvetica"/>
                <a:cs typeface="Helvetica"/>
              </a:rPr>
              <a:t>Type IV</a:t>
            </a:r>
            <a:endParaRPr lang="ja-JP" altLang="en-US" baseline="0">
              <a:latin typeface="Helvetica"/>
              <a:cs typeface="Helvetica"/>
            </a:endParaRPr>
          </a:p>
        </p:txBody>
      </p:sp>
      <p:pic>
        <p:nvPicPr>
          <p:cNvPr id="73" name="図 137"/>
          <p:cNvPicPr preferRelativeResize="0"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5" t="23842" r="17670" b="23026"/>
          <a:stretch>
            <a:fillRect/>
          </a:stretch>
        </p:blipFill>
        <p:spPr bwMode="auto">
          <a:xfrm>
            <a:off x="2628514" y="5438775"/>
            <a:ext cx="1173162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" name="正方形/長方形 45"/>
          <p:cNvSpPr>
            <a:spLocks noChangeArrowheads="1"/>
          </p:cNvSpPr>
          <p:nvPr/>
        </p:nvSpPr>
        <p:spPr bwMode="auto">
          <a:xfrm>
            <a:off x="2567547" y="6342063"/>
            <a:ext cx="11085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en-US" altLang="ja-JP" sz="2400" baseline="0">
                <a:latin typeface="Helvetica"/>
                <a:cs typeface="Helvetica"/>
              </a:rPr>
              <a:t>Type II</a:t>
            </a:r>
            <a:endParaRPr lang="ja-JP" altLang="en-US" sz="2400" baseline="0">
              <a:latin typeface="Helvetica"/>
              <a:cs typeface="Helvetica"/>
            </a:endParaRPr>
          </a:p>
        </p:txBody>
      </p:sp>
      <p:cxnSp>
        <p:nvCxnSpPr>
          <p:cNvPr id="75" name="直線矢印コネクタ 74"/>
          <p:cNvCxnSpPr/>
          <p:nvPr/>
        </p:nvCxnSpPr>
        <p:spPr bwMode="auto">
          <a:xfrm rot="16200000" flipV="1">
            <a:off x="3615145" y="5003007"/>
            <a:ext cx="287337" cy="127000"/>
          </a:xfrm>
          <a:prstGeom prst="straightConnector1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テキスト ボックス 24"/>
          <p:cNvSpPr txBox="1">
            <a:spLocks noChangeArrowheads="1"/>
          </p:cNvSpPr>
          <p:nvPr/>
        </p:nvSpPr>
        <p:spPr bwMode="auto">
          <a:xfrm>
            <a:off x="3669914" y="5133975"/>
            <a:ext cx="32543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 defTabSz="457200"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000" b="1" baseline="0">
                <a:latin typeface="Symbol" charset="0"/>
                <a:cs typeface="Symbol" charset="0"/>
              </a:rPr>
              <a:t>b</a:t>
            </a:r>
            <a:r>
              <a:rPr lang="en-US" altLang="ja-JP" sz="1000" b="1" baseline="0">
                <a:latin typeface="Arial" charset="0"/>
                <a:cs typeface="Arial" charset="0"/>
              </a:rPr>
              <a:t>5</a:t>
            </a:r>
            <a:endParaRPr lang="ja-JP" altLang="en-US" sz="1000" b="1" baseline="0">
              <a:latin typeface="Arial" charset="0"/>
              <a:cs typeface="Arial" charset="0"/>
            </a:endParaRPr>
          </a:p>
        </p:txBody>
      </p:sp>
      <p:sp>
        <p:nvSpPr>
          <p:cNvPr id="77" name="テキスト ボックス 24"/>
          <p:cNvSpPr txBox="1">
            <a:spLocks noChangeArrowheads="1"/>
          </p:cNvSpPr>
          <p:nvPr/>
        </p:nvSpPr>
        <p:spPr bwMode="auto">
          <a:xfrm>
            <a:off x="2984114" y="4219575"/>
            <a:ext cx="3365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 defTabSz="457200"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000" b="1" baseline="0">
                <a:latin typeface="Symbol" charset="0"/>
                <a:cs typeface="Symbol" charset="0"/>
              </a:rPr>
              <a:t>a</a:t>
            </a:r>
            <a:r>
              <a:rPr lang="en-US" altLang="ja-JP" sz="1000" b="1" baseline="0">
                <a:latin typeface="Arial" charset="0"/>
                <a:cs typeface="Arial" charset="0"/>
              </a:rPr>
              <a:t>1</a:t>
            </a:r>
            <a:endParaRPr lang="ja-JP" altLang="en-US" sz="1000" b="1" baseline="0">
              <a:latin typeface="Arial" charset="0"/>
              <a:cs typeface="Arial" charset="0"/>
            </a:endParaRPr>
          </a:p>
        </p:txBody>
      </p:sp>
      <p:grpSp>
        <p:nvGrpSpPr>
          <p:cNvPr id="78" name="図形グループ 146"/>
          <p:cNvGrpSpPr>
            <a:grpSpLocks/>
          </p:cNvGrpSpPr>
          <p:nvPr/>
        </p:nvGrpSpPr>
        <p:grpSpPr bwMode="auto">
          <a:xfrm>
            <a:off x="4020751" y="4067175"/>
            <a:ext cx="1477963" cy="1439863"/>
            <a:chOff x="3779837" y="3810000"/>
            <a:chExt cx="1477963" cy="1440180"/>
          </a:xfrm>
        </p:grpSpPr>
        <p:pic>
          <p:nvPicPr>
            <p:cNvPr id="79" name="図 136"/>
            <p:cNvPicPr preferRelativeResize="0"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07" t="27966" r="28947" b="8475"/>
            <a:stretch>
              <a:fillRect/>
            </a:stretch>
          </p:blipFill>
          <p:spPr bwMode="auto">
            <a:xfrm>
              <a:off x="4010025" y="3810000"/>
              <a:ext cx="980120" cy="1440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0" name="テキスト ボックス 24"/>
            <p:cNvSpPr txBox="1">
              <a:spLocks noChangeArrowheads="1"/>
            </p:cNvSpPr>
            <p:nvPr/>
          </p:nvSpPr>
          <p:spPr bwMode="auto">
            <a:xfrm>
              <a:off x="3813174" y="4171950"/>
              <a:ext cx="334963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000" b="1" baseline="0">
                  <a:latin typeface="Symbol" charset="0"/>
                  <a:cs typeface="Symbol" charset="0"/>
                </a:rPr>
                <a:t>a</a:t>
              </a:r>
              <a:r>
                <a:rPr lang="en-US" altLang="ja-JP" sz="1000" b="1" baseline="0">
                  <a:latin typeface="Arial" charset="0"/>
                  <a:cs typeface="Arial" charset="0"/>
                </a:rPr>
                <a:t>9</a:t>
              </a:r>
              <a:endParaRPr lang="ja-JP" altLang="en-US" sz="1000" b="1" baseline="0">
                <a:latin typeface="Arial" charset="0"/>
                <a:cs typeface="Arial" charset="0"/>
              </a:endParaRPr>
            </a:p>
          </p:txBody>
        </p:sp>
        <p:sp>
          <p:nvSpPr>
            <p:cNvPr id="81" name="Line 157"/>
            <p:cNvSpPr>
              <a:spLocks noChangeShapeType="1"/>
            </p:cNvSpPr>
            <p:nvPr/>
          </p:nvSpPr>
          <p:spPr bwMode="auto">
            <a:xfrm>
              <a:off x="4065587" y="4311650"/>
              <a:ext cx="271463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2" name="Line 161"/>
            <p:cNvSpPr>
              <a:spLocks noChangeShapeType="1"/>
            </p:cNvSpPr>
            <p:nvPr/>
          </p:nvSpPr>
          <p:spPr bwMode="auto">
            <a:xfrm flipH="1" flipV="1">
              <a:off x="4675187" y="4540250"/>
              <a:ext cx="323850" cy="904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3" name="テキスト ボックス 23"/>
            <p:cNvSpPr txBox="1">
              <a:spLocks noChangeArrowheads="1"/>
            </p:cNvSpPr>
            <p:nvPr/>
          </p:nvSpPr>
          <p:spPr bwMode="auto">
            <a:xfrm>
              <a:off x="4872038" y="4186238"/>
              <a:ext cx="334962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000" b="1" baseline="0">
                  <a:latin typeface="Symbol" charset="0"/>
                  <a:cs typeface="Symbol" charset="0"/>
                </a:rPr>
                <a:t>a</a:t>
              </a:r>
              <a:r>
                <a:rPr lang="en-US" altLang="ja-JP" sz="1000" b="1" baseline="0">
                  <a:latin typeface="Arial" charset="0"/>
                  <a:cs typeface="Arial" charset="0"/>
                </a:rPr>
                <a:t>4</a:t>
              </a:r>
              <a:endParaRPr lang="ja-JP" altLang="en-US" sz="1000" b="1" baseline="0">
                <a:latin typeface="Arial" charset="0"/>
                <a:cs typeface="Arial" charset="0"/>
              </a:endParaRPr>
            </a:p>
          </p:txBody>
        </p:sp>
        <p:sp>
          <p:nvSpPr>
            <p:cNvPr id="84" name="テキスト ボックス 24"/>
            <p:cNvSpPr txBox="1">
              <a:spLocks noChangeArrowheads="1"/>
            </p:cNvSpPr>
            <p:nvPr/>
          </p:nvSpPr>
          <p:spPr bwMode="auto">
            <a:xfrm>
              <a:off x="4922837" y="4489450"/>
              <a:ext cx="334963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000" b="1" baseline="0">
                  <a:latin typeface="Symbol" charset="0"/>
                  <a:cs typeface="Symbol" charset="0"/>
                </a:rPr>
                <a:t>a</a:t>
              </a:r>
              <a:r>
                <a:rPr lang="en-US" altLang="ja-JP" sz="1000" b="1" baseline="0">
                  <a:latin typeface="Arial" charset="0"/>
                  <a:cs typeface="Arial" charset="0"/>
                </a:rPr>
                <a:t>9</a:t>
              </a:r>
              <a:endParaRPr lang="ja-JP" altLang="en-US" sz="1000" b="1" baseline="0">
                <a:latin typeface="Arial" charset="0"/>
                <a:cs typeface="Arial" charset="0"/>
              </a:endParaRPr>
            </a:p>
          </p:txBody>
        </p:sp>
        <p:sp>
          <p:nvSpPr>
            <p:cNvPr id="85" name="テキスト ボックス 23"/>
            <p:cNvSpPr txBox="1">
              <a:spLocks noChangeArrowheads="1"/>
            </p:cNvSpPr>
            <p:nvPr/>
          </p:nvSpPr>
          <p:spPr bwMode="auto">
            <a:xfrm>
              <a:off x="3779837" y="4562475"/>
              <a:ext cx="334962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000" b="1" baseline="0">
                  <a:latin typeface="Symbol" charset="0"/>
                  <a:cs typeface="Symbol" charset="0"/>
                </a:rPr>
                <a:t>a</a:t>
              </a:r>
              <a:r>
                <a:rPr lang="en-US" altLang="ja-JP" sz="1000" b="1" baseline="0">
                  <a:latin typeface="Arial" charset="0"/>
                  <a:cs typeface="Arial" charset="0"/>
                </a:rPr>
                <a:t>4</a:t>
              </a:r>
              <a:endParaRPr lang="ja-JP" altLang="en-US" sz="1000" b="1" baseline="0">
                <a:latin typeface="Arial" charset="0"/>
                <a:cs typeface="Arial" charset="0"/>
              </a:endParaRPr>
            </a:p>
          </p:txBody>
        </p:sp>
        <p:sp>
          <p:nvSpPr>
            <p:cNvPr id="86" name="テキスト ボックス 24"/>
            <p:cNvSpPr txBox="1">
              <a:spLocks noChangeArrowheads="1"/>
            </p:cNvSpPr>
            <p:nvPr/>
          </p:nvSpPr>
          <p:spPr bwMode="auto">
            <a:xfrm>
              <a:off x="3836987" y="4006850"/>
              <a:ext cx="334962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000" b="1" baseline="0">
                  <a:latin typeface="Symbol" charset="0"/>
                  <a:cs typeface="Symbol" charset="0"/>
                </a:rPr>
                <a:t>a</a:t>
              </a:r>
              <a:r>
                <a:rPr lang="en-US" altLang="ja-JP" sz="1000" b="1" baseline="0">
                  <a:latin typeface="Arial" charset="0"/>
                  <a:cs typeface="Arial" charset="0"/>
                </a:rPr>
                <a:t>1</a:t>
              </a:r>
              <a:endParaRPr lang="ja-JP" altLang="en-US" sz="1000" b="1" baseline="0">
                <a:latin typeface="Arial" charset="0"/>
                <a:cs typeface="Arial" charset="0"/>
              </a:endParaRPr>
            </a:p>
          </p:txBody>
        </p:sp>
        <p:sp>
          <p:nvSpPr>
            <p:cNvPr id="87" name="Line 157"/>
            <p:cNvSpPr>
              <a:spLocks noChangeShapeType="1"/>
            </p:cNvSpPr>
            <p:nvPr/>
          </p:nvSpPr>
          <p:spPr bwMode="auto">
            <a:xfrm flipV="1">
              <a:off x="4029075" y="4591050"/>
              <a:ext cx="422275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8" name="Line 157"/>
            <p:cNvSpPr>
              <a:spLocks noChangeShapeType="1"/>
            </p:cNvSpPr>
            <p:nvPr/>
          </p:nvSpPr>
          <p:spPr bwMode="auto">
            <a:xfrm flipH="1">
              <a:off x="4530725" y="4343400"/>
              <a:ext cx="422275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123" name="正方形/長方形 122"/>
          <p:cNvSpPr/>
          <p:nvPr/>
        </p:nvSpPr>
        <p:spPr>
          <a:xfrm>
            <a:off x="0" y="1"/>
            <a:ext cx="9144000" cy="899999"/>
          </a:xfrm>
          <a:prstGeom prst="rect">
            <a:avLst/>
          </a:prstGeom>
          <a:solidFill>
            <a:srgbClr val="2B8049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>
                <a:latin typeface="Helvetica"/>
                <a:cs typeface="Helvetica"/>
              </a:rPr>
              <a:t>F</a:t>
            </a:r>
            <a:r>
              <a:rPr lang="en-US" altLang="ja-JP" sz="2800" dirty="0" smtClean="0">
                <a:latin typeface="Helvetica"/>
                <a:cs typeface="Helvetica"/>
              </a:rPr>
              <a:t>our types of interfaces (I-IV) were found in the crystal packing</a:t>
            </a:r>
            <a:r>
              <a:rPr lang="ja-JP" altLang="en-US" sz="2800" dirty="0" smtClean="0">
                <a:latin typeface="Helvetica"/>
                <a:cs typeface="Helvetica"/>
              </a:rPr>
              <a:t> </a:t>
            </a:r>
            <a:r>
              <a:rPr lang="en-US" altLang="ja-JP" sz="2800" dirty="0" smtClean="0">
                <a:latin typeface="Helvetica"/>
                <a:cs typeface="Helvetica"/>
              </a:rPr>
              <a:t>of</a:t>
            </a:r>
            <a:r>
              <a:rPr lang="ja-JP" altLang="en-US" sz="2800" dirty="0" smtClean="0">
                <a:latin typeface="Helvetica"/>
                <a:cs typeface="Helvetica"/>
              </a:rPr>
              <a:t> </a:t>
            </a:r>
            <a:r>
              <a:rPr lang="ja-JP" altLang="ja-JP" sz="2800" dirty="0" smtClean="0">
                <a:latin typeface="Helvetica"/>
                <a:cs typeface="Helvetica"/>
              </a:rPr>
              <a:t>m</a:t>
            </a:r>
            <a:r>
              <a:rPr lang="en-US" altLang="ja-JP" sz="2800" dirty="0" smtClean="0">
                <a:latin typeface="Helvetica"/>
                <a:cs typeface="Helvetica"/>
              </a:rPr>
              <a:t>CD38(R48-F288).</a:t>
            </a:r>
            <a:endParaRPr kumimoji="1" lang="ja-JP" altLang="en-US" sz="2800" dirty="0">
              <a:solidFill>
                <a:srgbClr val="FFFFFF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7131307" y="4333012"/>
            <a:ext cx="2179917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Helvetica"/>
                <a:cs typeface="Helvetica"/>
              </a:rPr>
              <a:t>Two molecules of the full-length extracellular domain</a:t>
            </a:r>
            <a:r>
              <a:rPr lang="ja-JP" altLang="en-US" dirty="0" smtClean="0">
                <a:latin typeface="Helvetica"/>
                <a:cs typeface="Helvetica"/>
              </a:rPr>
              <a:t> </a:t>
            </a:r>
            <a:r>
              <a:rPr lang="en-US" altLang="ja-JP" dirty="0" smtClean="0">
                <a:latin typeface="Helvetica"/>
                <a:cs typeface="Helvetica"/>
              </a:rPr>
              <a:t>are</a:t>
            </a:r>
            <a:r>
              <a:rPr lang="ja-JP" altLang="en-US" dirty="0" smtClean="0">
                <a:latin typeface="Helvetica"/>
                <a:cs typeface="Helvetica"/>
              </a:rPr>
              <a:t> </a:t>
            </a:r>
            <a:r>
              <a:rPr lang="en-US" altLang="ja-JP" dirty="0" smtClean="0">
                <a:latin typeface="Helvetica"/>
                <a:cs typeface="Helvetica"/>
              </a:rPr>
              <a:t>oriented according to those in 2EG9.</a:t>
            </a:r>
            <a:endParaRPr kumimoji="1" lang="ja-JP" altLang="en-US" dirty="0">
              <a:latin typeface="Helvetica"/>
              <a:cs typeface="Helvetica"/>
            </a:endParaRPr>
          </a:p>
        </p:txBody>
      </p:sp>
      <p:sp>
        <p:nvSpPr>
          <p:cNvPr id="89" name="テキスト ボックス 44"/>
          <p:cNvSpPr txBox="1">
            <a:spLocks noChangeArrowheads="1"/>
          </p:cNvSpPr>
          <p:nvPr/>
        </p:nvSpPr>
        <p:spPr bwMode="auto">
          <a:xfrm>
            <a:off x="2469386" y="2489200"/>
            <a:ext cx="6238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 defTabSz="457200"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200" b="1" baseline="0" dirty="0">
                <a:latin typeface="Arial" charset="0"/>
                <a:cs typeface="Arial" charset="0"/>
              </a:rPr>
              <a:t>Type I</a:t>
            </a:r>
            <a:endParaRPr lang="ja-JP" altLang="en-US" sz="1200" b="1" baseline="0" dirty="0">
              <a:latin typeface="Arial" charset="0"/>
              <a:cs typeface="Arial" charset="0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671751" y="1862563"/>
            <a:ext cx="32850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ja-JP" sz="2400" dirty="0" smtClean="0">
                <a:latin typeface="Helvetica"/>
                <a:cs typeface="Helvetica"/>
              </a:rPr>
              <a:t>D</a:t>
            </a:r>
            <a:r>
              <a:rPr lang="en-US" altLang="ja-JP" sz="2400" dirty="0" smtClean="0">
                <a:latin typeface="Helvetica"/>
                <a:cs typeface="Helvetica"/>
              </a:rPr>
              <a:t>o</a:t>
            </a:r>
            <a:r>
              <a:rPr kumimoji="1" lang="ja-JP" altLang="en-US" sz="2400" dirty="0" smtClean="0">
                <a:latin typeface="Helvetica"/>
                <a:cs typeface="Helvetica"/>
              </a:rPr>
              <a:t> </a:t>
            </a:r>
            <a:r>
              <a:rPr kumimoji="1" lang="en-US" altLang="ja-JP" sz="2400" dirty="0" smtClean="0">
                <a:latin typeface="Helvetica"/>
                <a:cs typeface="Helvetica"/>
              </a:rPr>
              <a:t>the</a:t>
            </a:r>
            <a:r>
              <a:rPr kumimoji="1" lang="ja-JP" altLang="en-US" sz="2400" dirty="0" smtClean="0">
                <a:latin typeface="Helvetica"/>
                <a:cs typeface="Helvetica"/>
              </a:rPr>
              <a:t> </a:t>
            </a:r>
            <a:r>
              <a:rPr kumimoji="1" lang="en-US" altLang="ja-JP" sz="2400" dirty="0" smtClean="0">
                <a:latin typeface="Helvetica"/>
                <a:cs typeface="Helvetica"/>
              </a:rPr>
              <a:t>interfaces</a:t>
            </a:r>
            <a:r>
              <a:rPr kumimoji="1" lang="ja-JP" altLang="en-US" sz="2400" dirty="0" smtClean="0">
                <a:latin typeface="Helvetica"/>
                <a:cs typeface="Helvetica"/>
              </a:rPr>
              <a:t> </a:t>
            </a:r>
            <a:r>
              <a:rPr kumimoji="1" lang="en-US" altLang="ja-JP" sz="2400" dirty="0" smtClean="0">
                <a:latin typeface="Helvetica"/>
                <a:cs typeface="Helvetica"/>
              </a:rPr>
              <a:t>exist also in solution?</a:t>
            </a:r>
            <a:r>
              <a:rPr kumimoji="1" lang="ja-JP" altLang="en-US" sz="2400" dirty="0" smtClean="0">
                <a:latin typeface="Helvetica"/>
                <a:cs typeface="Helvetica"/>
              </a:rPr>
              <a:t> </a:t>
            </a:r>
            <a:endParaRPr kumimoji="1" lang="ja-JP" altLang="en-US" sz="2400" dirty="0">
              <a:latin typeface="Helvetica"/>
              <a:cs typeface="Helvetic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233111" y="2309812"/>
            <a:ext cx="971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Helvetica"/>
                <a:cs typeface="Helvetica"/>
              </a:rPr>
              <a:t>2EG9</a:t>
            </a:r>
            <a:endParaRPr kumimoji="1" lang="ja-JP" altLang="en-US" sz="2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777761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図形グループ 2"/>
          <p:cNvGrpSpPr/>
          <p:nvPr/>
        </p:nvGrpSpPr>
        <p:grpSpPr>
          <a:xfrm>
            <a:off x="379084" y="965395"/>
            <a:ext cx="4177511" cy="2365538"/>
            <a:chOff x="379084" y="965395"/>
            <a:chExt cx="4177511" cy="2365538"/>
          </a:xfrm>
        </p:grpSpPr>
        <p:sp>
          <p:nvSpPr>
            <p:cNvPr id="7" name="テキスト ボックス 6"/>
            <p:cNvSpPr txBox="1"/>
            <p:nvPr/>
          </p:nvSpPr>
          <p:spPr>
            <a:xfrm>
              <a:off x="685540" y="965395"/>
              <a:ext cx="36681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 smtClean="0">
                  <a:latin typeface="Helvetica"/>
                  <a:ea typeface="ヒラギノ丸ゴ ProN W4"/>
                  <a:cs typeface="Helvetica"/>
                </a:rPr>
                <a:t>The G68E mutation should disrupt the type I interface.</a:t>
              </a:r>
              <a:endParaRPr kumimoji="1" lang="ja-JP" altLang="en-US" dirty="0">
                <a:latin typeface="Helvetica"/>
                <a:ea typeface="ヒラギノ丸ゴ ProN W4"/>
                <a:cs typeface="Helvetica"/>
              </a:endParaRPr>
            </a:p>
          </p:txBody>
        </p:sp>
        <p:pic>
          <p:nvPicPr>
            <p:cNvPr id="8" name="図 12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8984" y="1700571"/>
              <a:ext cx="1905000" cy="163036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テキスト ボックス 44"/>
            <p:cNvSpPr txBox="1">
              <a:spLocks noChangeArrowheads="1"/>
            </p:cNvSpPr>
            <p:nvPr/>
          </p:nvSpPr>
          <p:spPr bwMode="auto">
            <a:xfrm>
              <a:off x="2169784" y="2864208"/>
              <a:ext cx="403225" cy="230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900" b="1" baseline="0">
                  <a:solidFill>
                    <a:srgbClr val="FF0000"/>
                  </a:solidFill>
                  <a:latin typeface="Arial" charset="0"/>
                  <a:cs typeface="Arial" charset="0"/>
                </a:rPr>
                <a:t>D64</a:t>
              </a:r>
              <a:endParaRPr lang="ja-JP" altLang="en-US" sz="900" b="1" baseline="0">
                <a:solidFill>
                  <a:srgbClr val="FF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" name="テキスト ボックス 44"/>
            <p:cNvSpPr txBox="1">
              <a:spLocks noChangeArrowheads="1"/>
            </p:cNvSpPr>
            <p:nvPr/>
          </p:nvSpPr>
          <p:spPr bwMode="auto">
            <a:xfrm>
              <a:off x="1439534" y="2946758"/>
              <a:ext cx="384175" cy="230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900" b="1" baseline="0">
                  <a:solidFill>
                    <a:srgbClr val="FF0000"/>
                  </a:solidFill>
                  <a:latin typeface="Arial" charset="0"/>
                  <a:cs typeface="Arial" charset="0"/>
                </a:rPr>
                <a:t>L67</a:t>
              </a:r>
              <a:endParaRPr lang="ja-JP" altLang="en-US" sz="900" b="1" baseline="0">
                <a:solidFill>
                  <a:srgbClr val="FF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" name="テキスト ボックス 44"/>
            <p:cNvSpPr txBox="1">
              <a:spLocks noChangeArrowheads="1"/>
            </p:cNvSpPr>
            <p:nvPr/>
          </p:nvSpPr>
          <p:spPr bwMode="auto">
            <a:xfrm>
              <a:off x="1223634" y="2616558"/>
              <a:ext cx="396875" cy="230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900" b="1" baseline="0">
                  <a:solidFill>
                    <a:srgbClr val="FF0000"/>
                  </a:solidFill>
                  <a:latin typeface="Arial" charset="0"/>
                  <a:cs typeface="Arial" charset="0"/>
                </a:rPr>
                <a:t>R69</a:t>
              </a:r>
              <a:endParaRPr lang="ja-JP" altLang="en-US" sz="900" b="1" baseline="0">
                <a:solidFill>
                  <a:srgbClr val="FF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" name="テキスト ボックス 44"/>
            <p:cNvSpPr txBox="1">
              <a:spLocks noChangeArrowheads="1"/>
            </p:cNvSpPr>
            <p:nvPr/>
          </p:nvSpPr>
          <p:spPr bwMode="auto">
            <a:xfrm>
              <a:off x="880734" y="2337158"/>
              <a:ext cx="384175" cy="230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900" b="1" baseline="0">
                  <a:solidFill>
                    <a:srgbClr val="FF0000"/>
                  </a:solidFill>
                  <a:latin typeface="Arial" charset="0"/>
                  <a:cs typeface="Arial" charset="0"/>
                </a:rPr>
                <a:t>L71</a:t>
              </a:r>
              <a:endParaRPr lang="ja-JP" altLang="en-US" sz="900" b="1" baseline="0">
                <a:solidFill>
                  <a:srgbClr val="FF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3" name="テキスト ボックス 44"/>
            <p:cNvSpPr txBox="1">
              <a:spLocks noChangeArrowheads="1"/>
            </p:cNvSpPr>
            <p:nvPr/>
          </p:nvSpPr>
          <p:spPr bwMode="auto">
            <a:xfrm>
              <a:off x="1380796" y="1954571"/>
              <a:ext cx="344488" cy="230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900" b="1" baseline="0">
                  <a:solidFill>
                    <a:srgbClr val="FF0000"/>
                  </a:solidFill>
                  <a:latin typeface="Arial" charset="0"/>
                  <a:cs typeface="Arial" charset="0"/>
                </a:rPr>
                <a:t>I72</a:t>
              </a:r>
              <a:endParaRPr lang="ja-JP" altLang="en-US" sz="900" b="1" baseline="0">
                <a:solidFill>
                  <a:srgbClr val="FF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4" name="テキスト ボックス 44"/>
            <p:cNvSpPr txBox="1">
              <a:spLocks noChangeArrowheads="1"/>
            </p:cNvSpPr>
            <p:nvPr/>
          </p:nvSpPr>
          <p:spPr bwMode="auto">
            <a:xfrm>
              <a:off x="1179184" y="1822808"/>
              <a:ext cx="403225" cy="230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900" b="1" baseline="0">
                  <a:solidFill>
                    <a:srgbClr val="FF0000"/>
                  </a:solidFill>
                  <a:latin typeface="Arial" charset="0"/>
                  <a:cs typeface="Arial" charset="0"/>
                </a:rPr>
                <a:t>Q75</a:t>
              </a:r>
              <a:endParaRPr lang="ja-JP" altLang="en-US" sz="900" b="1" baseline="0">
                <a:solidFill>
                  <a:srgbClr val="FF0000"/>
                </a:solidFill>
                <a:latin typeface="Arial" charset="0"/>
                <a:cs typeface="Arial" charset="0"/>
              </a:endParaRPr>
            </a:p>
          </p:txBody>
        </p:sp>
        <p:cxnSp>
          <p:nvCxnSpPr>
            <p:cNvPr id="15" name="直線矢印コネクタ 14"/>
            <p:cNvCxnSpPr/>
            <p:nvPr/>
          </p:nvCxnSpPr>
          <p:spPr bwMode="auto">
            <a:xfrm>
              <a:off x="1210934" y="2489558"/>
              <a:ext cx="304800" cy="1588"/>
            </a:xfrm>
            <a:prstGeom prst="straightConnector1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テキスト ボックス 44"/>
            <p:cNvSpPr txBox="1">
              <a:spLocks noChangeArrowheads="1"/>
            </p:cNvSpPr>
            <p:nvPr/>
          </p:nvSpPr>
          <p:spPr bwMode="auto">
            <a:xfrm>
              <a:off x="379084" y="2260958"/>
              <a:ext cx="403225" cy="230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900" b="1" baseline="0">
                  <a:solidFill>
                    <a:srgbClr val="000EFF"/>
                  </a:solidFill>
                  <a:latin typeface="Arial" charset="0"/>
                  <a:cs typeface="Arial" charset="0"/>
                </a:rPr>
                <a:t>D64</a:t>
              </a:r>
              <a:endParaRPr lang="ja-JP" altLang="en-US" sz="900" b="1" baseline="0">
                <a:solidFill>
                  <a:srgbClr val="000E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7" name="テキスト ボックス 44"/>
            <p:cNvSpPr txBox="1">
              <a:spLocks noChangeArrowheads="1"/>
            </p:cNvSpPr>
            <p:nvPr/>
          </p:nvSpPr>
          <p:spPr bwMode="auto">
            <a:xfrm>
              <a:off x="1763384" y="1841858"/>
              <a:ext cx="384175" cy="230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900" b="1" baseline="0">
                  <a:solidFill>
                    <a:srgbClr val="000EFF"/>
                  </a:solidFill>
                  <a:latin typeface="Arial" charset="0"/>
                  <a:cs typeface="Arial" charset="0"/>
                </a:rPr>
                <a:t>L67</a:t>
              </a:r>
              <a:endParaRPr lang="ja-JP" altLang="en-US" sz="900" b="1" baseline="0">
                <a:solidFill>
                  <a:srgbClr val="000E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" name="テキスト ボックス 44"/>
            <p:cNvSpPr txBox="1">
              <a:spLocks noChangeArrowheads="1"/>
            </p:cNvSpPr>
            <p:nvPr/>
          </p:nvSpPr>
          <p:spPr bwMode="auto">
            <a:xfrm>
              <a:off x="2398384" y="2743558"/>
              <a:ext cx="396875" cy="230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900" b="1" baseline="0" dirty="0">
                  <a:solidFill>
                    <a:srgbClr val="000EFF"/>
                  </a:solidFill>
                  <a:latin typeface="Arial" charset="0"/>
                  <a:cs typeface="Arial" charset="0"/>
                </a:rPr>
                <a:t>R69</a:t>
              </a:r>
              <a:endParaRPr lang="ja-JP" altLang="en-US" sz="900" b="1" baseline="0" dirty="0">
                <a:solidFill>
                  <a:srgbClr val="000E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9" name="テキスト ボックス 44"/>
            <p:cNvSpPr txBox="1">
              <a:spLocks noChangeArrowheads="1"/>
            </p:cNvSpPr>
            <p:nvPr/>
          </p:nvSpPr>
          <p:spPr bwMode="auto">
            <a:xfrm>
              <a:off x="1452234" y="2203808"/>
              <a:ext cx="384175" cy="230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900" b="1" baseline="0">
                  <a:solidFill>
                    <a:srgbClr val="000EFF"/>
                  </a:solidFill>
                  <a:latin typeface="Arial" charset="0"/>
                  <a:cs typeface="Arial" charset="0"/>
                </a:rPr>
                <a:t>L71</a:t>
              </a:r>
              <a:endParaRPr lang="ja-JP" altLang="en-US" sz="900" b="1" baseline="0">
                <a:solidFill>
                  <a:srgbClr val="000E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0" name="テキスト ボックス 44"/>
            <p:cNvSpPr txBox="1">
              <a:spLocks noChangeArrowheads="1"/>
            </p:cNvSpPr>
            <p:nvPr/>
          </p:nvSpPr>
          <p:spPr bwMode="auto">
            <a:xfrm>
              <a:off x="2106284" y="2735621"/>
              <a:ext cx="344487" cy="230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900" b="1" baseline="0">
                  <a:solidFill>
                    <a:srgbClr val="000EFF"/>
                  </a:solidFill>
                  <a:latin typeface="Arial" charset="0"/>
                  <a:cs typeface="Arial" charset="0"/>
                </a:rPr>
                <a:t>I72</a:t>
              </a:r>
              <a:endParaRPr lang="ja-JP" altLang="en-US" sz="900" b="1" baseline="0">
                <a:solidFill>
                  <a:srgbClr val="000E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1" name="テキスト ボックス 44"/>
            <p:cNvSpPr txBox="1">
              <a:spLocks noChangeArrowheads="1"/>
            </p:cNvSpPr>
            <p:nvPr/>
          </p:nvSpPr>
          <p:spPr bwMode="auto">
            <a:xfrm>
              <a:off x="1458584" y="1664058"/>
              <a:ext cx="403225" cy="230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900" b="1" baseline="0">
                  <a:solidFill>
                    <a:srgbClr val="000EFF"/>
                  </a:solidFill>
                  <a:latin typeface="Arial" charset="0"/>
                  <a:cs typeface="Arial" charset="0"/>
                </a:rPr>
                <a:t>Q75</a:t>
              </a:r>
              <a:endParaRPr lang="ja-JP" altLang="en-US" sz="900" b="1" baseline="0">
                <a:solidFill>
                  <a:srgbClr val="000E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2" name="テキスト ボックス 24"/>
            <p:cNvSpPr txBox="1">
              <a:spLocks noChangeArrowheads="1"/>
            </p:cNvSpPr>
            <p:nvPr/>
          </p:nvSpPr>
          <p:spPr bwMode="auto">
            <a:xfrm>
              <a:off x="766434" y="1832333"/>
              <a:ext cx="398462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400" b="1" baseline="0">
                  <a:latin typeface="Symbol" charset="0"/>
                  <a:cs typeface="Symbol" charset="0"/>
                </a:rPr>
                <a:t>a</a:t>
              </a:r>
              <a:r>
                <a:rPr lang="en-US" altLang="ja-JP" sz="1400" b="1" baseline="0">
                  <a:latin typeface="Arial" charset="0"/>
                  <a:cs typeface="Arial" charset="0"/>
                </a:rPr>
                <a:t>1</a:t>
              </a:r>
              <a:endParaRPr lang="ja-JP" altLang="en-US" sz="1400" b="1" baseline="0">
                <a:latin typeface="Arial" charset="0"/>
                <a:cs typeface="Arial" charset="0"/>
              </a:endParaRPr>
            </a:p>
          </p:txBody>
        </p:sp>
        <p:cxnSp>
          <p:nvCxnSpPr>
            <p:cNvPr id="23" name="直線矢印コネクタ 22"/>
            <p:cNvCxnSpPr/>
            <p:nvPr/>
          </p:nvCxnSpPr>
          <p:spPr bwMode="auto">
            <a:xfrm>
              <a:off x="696584" y="2387958"/>
              <a:ext cx="914400" cy="1588"/>
            </a:xfrm>
            <a:prstGeom prst="straightConnector1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矢印コネクタ 23"/>
            <p:cNvCxnSpPr/>
            <p:nvPr/>
          </p:nvCxnSpPr>
          <p:spPr bwMode="auto">
            <a:xfrm rot="16200000" flipH="1">
              <a:off x="1480809" y="1984733"/>
              <a:ext cx="381000" cy="120650"/>
            </a:xfrm>
            <a:prstGeom prst="straightConnector1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テキスト ボックス 24"/>
            <p:cNvSpPr txBox="1">
              <a:spLocks noChangeArrowheads="1"/>
            </p:cNvSpPr>
            <p:nvPr/>
          </p:nvSpPr>
          <p:spPr bwMode="auto">
            <a:xfrm>
              <a:off x="3306445" y="1700571"/>
              <a:ext cx="877887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400" b="1" baseline="0" dirty="0">
                  <a:latin typeface="Symbol" charset="0"/>
                  <a:cs typeface="Symbol" charset="0"/>
                </a:rPr>
                <a:t>a</a:t>
              </a:r>
              <a:r>
                <a:rPr lang="en-US" altLang="ja-JP" sz="1400" b="1" baseline="0" dirty="0">
                  <a:latin typeface="Arial" charset="0"/>
                  <a:cs typeface="Arial" charset="0"/>
                </a:rPr>
                <a:t>1 helix</a:t>
              </a:r>
              <a:endParaRPr lang="ja-JP" altLang="en-US" sz="1400" b="1" baseline="0" dirty="0">
                <a:latin typeface="Arial" charset="0"/>
                <a:cs typeface="Arial" charset="0"/>
              </a:endParaRPr>
            </a:p>
          </p:txBody>
        </p:sp>
        <p:sp>
          <p:nvSpPr>
            <p:cNvPr id="26" name="テキスト ボックス 44"/>
            <p:cNvSpPr txBox="1">
              <a:spLocks noChangeArrowheads="1"/>
            </p:cNvSpPr>
            <p:nvPr/>
          </p:nvSpPr>
          <p:spPr bwMode="auto">
            <a:xfrm>
              <a:off x="3973383" y="1956158"/>
              <a:ext cx="313061" cy="230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900" b="1" baseline="0" dirty="0">
                  <a:latin typeface="Arial" charset="0"/>
                  <a:cs typeface="Arial" charset="0"/>
                </a:rPr>
                <a:t>72</a:t>
              </a:r>
              <a:endParaRPr lang="ja-JP" altLang="en-US" sz="900" b="1" baseline="0" dirty="0">
                <a:latin typeface="Arial" charset="0"/>
                <a:cs typeface="Arial" charset="0"/>
              </a:endParaRPr>
            </a:p>
          </p:txBody>
        </p:sp>
        <p:grpSp>
          <p:nvGrpSpPr>
            <p:cNvPr id="27" name="図形グループ 26"/>
            <p:cNvGrpSpPr/>
            <p:nvPr/>
          </p:nvGrpSpPr>
          <p:grpSpPr>
            <a:xfrm>
              <a:off x="3039746" y="2051391"/>
              <a:ext cx="1516849" cy="785873"/>
              <a:chOff x="6784991" y="5320318"/>
              <a:chExt cx="1516849" cy="785873"/>
            </a:xfrm>
          </p:grpSpPr>
          <p:sp>
            <p:nvSpPr>
              <p:cNvPr id="28" name="Text Box 13"/>
              <p:cNvSpPr txBox="1">
                <a:spLocks noChangeArrowheads="1"/>
              </p:cNvSpPr>
              <p:nvPr/>
            </p:nvSpPr>
            <p:spPr bwMode="auto">
              <a:xfrm>
                <a:off x="6784991" y="5428249"/>
                <a:ext cx="1516849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37931725" indent="-37474525"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000" b="1" baseline="0" dirty="0" smtClean="0">
                    <a:latin typeface="Arial" charset="0"/>
                    <a:cs typeface="Arial" charset="0"/>
                  </a:rPr>
                  <a:t>KHFS</a:t>
                </a:r>
                <a:r>
                  <a:rPr lang="en-US" altLang="ja-JP" sz="1000" b="1" baseline="0" dirty="0" smtClean="0">
                    <a:solidFill>
                      <a:srgbClr val="FF0000"/>
                    </a:solidFill>
                    <a:latin typeface="Arial" charset="0"/>
                    <a:cs typeface="Arial" charset="0"/>
                  </a:rPr>
                  <a:t>D</a:t>
                </a:r>
                <a:r>
                  <a:rPr lang="en-US" altLang="ja-JP" sz="1000" b="1" baseline="0" dirty="0" smtClean="0">
                    <a:latin typeface="Arial" charset="0"/>
                    <a:cs typeface="Arial" charset="0"/>
                  </a:rPr>
                  <a:t>IF</a:t>
                </a:r>
                <a:r>
                  <a:rPr lang="en-US" altLang="ja-JP" sz="1000" b="1" baseline="0" dirty="0" smtClean="0">
                    <a:solidFill>
                      <a:srgbClr val="FF0000"/>
                    </a:solidFill>
                    <a:latin typeface="Arial" charset="0"/>
                    <a:cs typeface="Arial" charset="0"/>
                  </a:rPr>
                  <a:t>L</a:t>
                </a:r>
                <a:r>
                  <a:rPr lang="en-US" altLang="ja-JP" sz="1000" b="1" baseline="0" dirty="0" smtClean="0">
                    <a:latin typeface="Arial" charset="0"/>
                    <a:cs typeface="Arial" charset="0"/>
                  </a:rPr>
                  <a:t>G</a:t>
                </a:r>
                <a:r>
                  <a:rPr lang="en-US" altLang="ja-JP" sz="1000" b="1" baseline="0" dirty="0" smtClean="0">
                    <a:solidFill>
                      <a:srgbClr val="FF0000"/>
                    </a:solidFill>
                    <a:latin typeface="Arial" charset="0"/>
                    <a:cs typeface="Arial" charset="0"/>
                  </a:rPr>
                  <a:t>R</a:t>
                </a:r>
                <a:r>
                  <a:rPr lang="en-US" altLang="ja-JP" sz="1000" b="1" baseline="0" dirty="0" smtClean="0">
                    <a:latin typeface="Arial" charset="0"/>
                    <a:cs typeface="Arial" charset="0"/>
                  </a:rPr>
                  <a:t>C</a:t>
                </a:r>
                <a:r>
                  <a:rPr lang="en-US" altLang="ja-JP" sz="1000" b="1" baseline="0" dirty="0" smtClean="0">
                    <a:solidFill>
                      <a:srgbClr val="FF0000"/>
                    </a:solidFill>
                    <a:latin typeface="Arial" charset="0"/>
                    <a:cs typeface="Arial" charset="0"/>
                  </a:rPr>
                  <a:t>LI</a:t>
                </a:r>
                <a:r>
                  <a:rPr lang="en-US" altLang="ja-JP" sz="1000" b="1" baseline="0" dirty="0" smtClean="0">
                    <a:latin typeface="Arial" charset="0"/>
                    <a:cs typeface="Arial" charset="0"/>
                  </a:rPr>
                  <a:t>YT</a:t>
                </a:r>
                <a:r>
                  <a:rPr lang="en-US" altLang="ja-JP" sz="1000" b="1" baseline="0" dirty="0" smtClean="0">
                    <a:solidFill>
                      <a:srgbClr val="FF0000"/>
                    </a:solidFill>
                    <a:latin typeface="Arial" charset="0"/>
                    <a:cs typeface="Arial" charset="0"/>
                  </a:rPr>
                  <a:t>Q</a:t>
                </a:r>
                <a:r>
                  <a:rPr lang="en-US" altLang="ja-JP" sz="1000" b="1" baseline="0" dirty="0" smtClean="0">
                    <a:latin typeface="Arial" charset="0"/>
                    <a:cs typeface="Arial" charset="0"/>
                  </a:rPr>
                  <a:t>I</a:t>
                </a:r>
                <a:endParaRPr lang="en-US" altLang="ja-JP" sz="1000" b="1" baseline="0" dirty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29" name="Text Box 13"/>
              <p:cNvSpPr txBox="1">
                <a:spLocks noChangeArrowheads="1"/>
              </p:cNvSpPr>
              <p:nvPr/>
            </p:nvSpPr>
            <p:spPr bwMode="auto">
              <a:xfrm>
                <a:off x="6784991" y="5859970"/>
                <a:ext cx="1516849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37931725" indent="-37474525"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000" b="1" baseline="0" dirty="0" smtClean="0">
                    <a:latin typeface="Arial" charset="0"/>
                    <a:cs typeface="Arial" charset="0"/>
                  </a:rPr>
                  <a:t>KHFS</a:t>
                </a:r>
                <a:r>
                  <a:rPr lang="en-US" altLang="ja-JP" sz="1000" b="1" baseline="0" dirty="0" smtClean="0">
                    <a:solidFill>
                      <a:srgbClr val="0000FF"/>
                    </a:solidFill>
                    <a:latin typeface="Arial" charset="0"/>
                    <a:cs typeface="Arial" charset="0"/>
                  </a:rPr>
                  <a:t>D</a:t>
                </a:r>
                <a:r>
                  <a:rPr lang="en-US" altLang="ja-JP" sz="1000" b="1" baseline="0" dirty="0" smtClean="0">
                    <a:latin typeface="Arial" charset="0"/>
                    <a:cs typeface="Arial" charset="0"/>
                  </a:rPr>
                  <a:t>IF</a:t>
                </a:r>
                <a:r>
                  <a:rPr lang="en-US" altLang="ja-JP" sz="1000" b="1" baseline="0" dirty="0" smtClean="0">
                    <a:solidFill>
                      <a:srgbClr val="0000FF"/>
                    </a:solidFill>
                    <a:latin typeface="Arial" charset="0"/>
                    <a:cs typeface="Arial" charset="0"/>
                  </a:rPr>
                  <a:t>L</a:t>
                </a:r>
                <a:r>
                  <a:rPr lang="en-US" altLang="ja-JP" sz="1000" b="1" baseline="0" dirty="0" smtClean="0">
                    <a:latin typeface="Arial" charset="0"/>
                    <a:cs typeface="Arial" charset="0"/>
                  </a:rPr>
                  <a:t>G</a:t>
                </a:r>
                <a:r>
                  <a:rPr lang="en-US" altLang="ja-JP" sz="1000" b="1" baseline="0" dirty="0" smtClean="0">
                    <a:solidFill>
                      <a:srgbClr val="0000FF"/>
                    </a:solidFill>
                    <a:latin typeface="Arial" charset="0"/>
                    <a:cs typeface="Arial" charset="0"/>
                  </a:rPr>
                  <a:t>R</a:t>
                </a:r>
                <a:r>
                  <a:rPr lang="en-US" altLang="ja-JP" sz="1000" b="1" baseline="0" dirty="0" smtClean="0">
                    <a:latin typeface="Arial" charset="0"/>
                    <a:cs typeface="Arial" charset="0"/>
                  </a:rPr>
                  <a:t>C</a:t>
                </a:r>
                <a:r>
                  <a:rPr lang="en-US" altLang="ja-JP" sz="1000" b="1" baseline="0" dirty="0" smtClean="0">
                    <a:solidFill>
                      <a:srgbClr val="0000FF"/>
                    </a:solidFill>
                    <a:latin typeface="Arial" charset="0"/>
                    <a:cs typeface="Arial" charset="0"/>
                  </a:rPr>
                  <a:t>LI</a:t>
                </a:r>
                <a:r>
                  <a:rPr lang="en-US" altLang="ja-JP" sz="1000" b="1" baseline="0" dirty="0" smtClean="0">
                    <a:latin typeface="Arial" charset="0"/>
                    <a:cs typeface="Arial" charset="0"/>
                  </a:rPr>
                  <a:t>YT</a:t>
                </a:r>
                <a:r>
                  <a:rPr lang="en-US" altLang="ja-JP" sz="1000" b="1" baseline="0" dirty="0" smtClean="0">
                    <a:solidFill>
                      <a:srgbClr val="0000FF"/>
                    </a:solidFill>
                    <a:latin typeface="Arial" charset="0"/>
                    <a:cs typeface="Arial" charset="0"/>
                  </a:rPr>
                  <a:t>Q</a:t>
                </a:r>
                <a:r>
                  <a:rPr lang="en-US" altLang="ja-JP" sz="1000" b="1" baseline="0" dirty="0" smtClean="0">
                    <a:latin typeface="Arial" charset="0"/>
                    <a:cs typeface="Arial" charset="0"/>
                  </a:rPr>
                  <a:t>I</a:t>
                </a:r>
                <a:endParaRPr lang="en-US" altLang="ja-JP" sz="1000" b="1" baseline="0" dirty="0">
                  <a:latin typeface="Arial" charset="0"/>
                  <a:cs typeface="Arial" charset="0"/>
                </a:endParaRPr>
              </a:p>
            </p:txBody>
          </p:sp>
          <p:cxnSp>
            <p:nvCxnSpPr>
              <p:cNvPr id="30" name="直線コネクタ 29"/>
              <p:cNvCxnSpPr/>
              <p:nvPr/>
            </p:nvCxnSpPr>
            <p:spPr bwMode="auto">
              <a:xfrm rot="540000">
                <a:off x="7257530" y="5641010"/>
                <a:ext cx="358774" cy="261938"/>
              </a:xfrm>
              <a:prstGeom prst="line">
                <a:avLst/>
              </a:prstGeom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線コネクタ 30"/>
              <p:cNvCxnSpPr/>
              <p:nvPr/>
            </p:nvCxnSpPr>
            <p:spPr bwMode="auto">
              <a:xfrm flipV="1">
                <a:off x="7443268" y="5615610"/>
                <a:ext cx="439737" cy="312738"/>
              </a:xfrm>
              <a:prstGeom prst="line">
                <a:avLst/>
              </a:prstGeom>
              <a:ln w="12700" cap="flat" cmpd="sng" algn="ctr">
                <a:solidFill>
                  <a:srgbClr val="000000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線コネクタ 31"/>
              <p:cNvCxnSpPr/>
              <p:nvPr/>
            </p:nvCxnSpPr>
            <p:spPr bwMode="auto">
              <a:xfrm>
                <a:off x="7443268" y="5615610"/>
                <a:ext cx="439737" cy="312738"/>
              </a:xfrm>
              <a:prstGeom prst="line">
                <a:avLst/>
              </a:prstGeom>
              <a:ln w="12700" cap="flat" cmpd="sng" algn="ctr">
                <a:solidFill>
                  <a:srgbClr val="000000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線コネクタ 32"/>
              <p:cNvCxnSpPr/>
              <p:nvPr/>
            </p:nvCxnSpPr>
            <p:spPr bwMode="auto">
              <a:xfrm rot="5400000">
                <a:off x="7659962" y="5765629"/>
                <a:ext cx="304800" cy="1587"/>
              </a:xfrm>
              <a:prstGeom prst="line">
                <a:avLst/>
              </a:prstGeom>
              <a:ln w="12700" cap="flat" cmpd="sng" algn="ctr">
                <a:solidFill>
                  <a:srgbClr val="000000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線コネクタ 33"/>
              <p:cNvCxnSpPr/>
              <p:nvPr/>
            </p:nvCxnSpPr>
            <p:spPr bwMode="auto">
              <a:xfrm rot="5400000">
                <a:off x="7945711" y="5765629"/>
                <a:ext cx="304800" cy="1587"/>
              </a:xfrm>
              <a:prstGeom prst="line">
                <a:avLst/>
              </a:prstGeom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線コネクタ 34"/>
              <p:cNvCxnSpPr/>
              <p:nvPr/>
            </p:nvCxnSpPr>
            <p:spPr bwMode="auto">
              <a:xfrm rot="21060000" flipV="1">
                <a:off x="7257530" y="5641010"/>
                <a:ext cx="358774" cy="261938"/>
              </a:xfrm>
              <a:prstGeom prst="line">
                <a:avLst/>
              </a:prstGeom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テキスト ボックス 44"/>
              <p:cNvSpPr txBox="1">
                <a:spLocks noChangeArrowheads="1"/>
              </p:cNvSpPr>
              <p:nvPr/>
            </p:nvSpPr>
            <p:spPr bwMode="auto">
              <a:xfrm>
                <a:off x="7100304" y="5320318"/>
                <a:ext cx="313061" cy="2307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57200"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37931725" indent="-37474525" defTabSz="457200"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900" b="1" baseline="0">
                    <a:latin typeface="Arial" charset="0"/>
                    <a:cs typeface="Arial" charset="0"/>
                  </a:rPr>
                  <a:t>64</a:t>
                </a:r>
                <a:endParaRPr lang="ja-JP" altLang="en-US" sz="900" b="1" baseline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37" name="テキスト ボックス 44"/>
              <p:cNvSpPr txBox="1">
                <a:spLocks noChangeArrowheads="1"/>
              </p:cNvSpPr>
              <p:nvPr/>
            </p:nvSpPr>
            <p:spPr bwMode="auto">
              <a:xfrm>
                <a:off x="7284464" y="5320318"/>
                <a:ext cx="313061" cy="2307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57200"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37931725" indent="-37474525" defTabSz="457200"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900" b="1" baseline="0">
                    <a:latin typeface="Arial" charset="0"/>
                    <a:cs typeface="Arial" charset="0"/>
                  </a:rPr>
                  <a:t>67</a:t>
                </a:r>
                <a:endParaRPr lang="ja-JP" altLang="en-US" sz="900" b="1" baseline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38" name="テキスト ボックス 44"/>
              <p:cNvSpPr txBox="1">
                <a:spLocks noChangeArrowheads="1"/>
              </p:cNvSpPr>
              <p:nvPr/>
            </p:nvSpPr>
            <p:spPr bwMode="auto">
              <a:xfrm>
                <a:off x="7481324" y="5320318"/>
                <a:ext cx="313061" cy="2307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57200"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37931725" indent="-37474525" defTabSz="457200"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900" b="1" baseline="0">
                    <a:latin typeface="Arial" charset="0"/>
                    <a:cs typeface="Arial" charset="0"/>
                  </a:rPr>
                  <a:t>69</a:t>
                </a:r>
                <a:endParaRPr lang="ja-JP" altLang="en-US" sz="900" b="1" baseline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39" name="テキスト ボックス 44"/>
              <p:cNvSpPr txBox="1">
                <a:spLocks noChangeArrowheads="1"/>
              </p:cNvSpPr>
              <p:nvPr/>
            </p:nvSpPr>
            <p:spPr bwMode="auto">
              <a:xfrm>
                <a:off x="7650889" y="5333016"/>
                <a:ext cx="313061" cy="2307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57200"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37931725" indent="-37474525" defTabSz="457200"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900" b="1" baseline="0">
                    <a:latin typeface="Arial" charset="0"/>
                    <a:cs typeface="Arial" charset="0"/>
                  </a:rPr>
                  <a:t>71</a:t>
                </a:r>
                <a:endParaRPr lang="ja-JP" altLang="en-US" sz="900" b="1" baseline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40" name="テキスト ボックス 44"/>
              <p:cNvSpPr txBox="1">
                <a:spLocks noChangeArrowheads="1"/>
              </p:cNvSpPr>
              <p:nvPr/>
            </p:nvSpPr>
            <p:spPr bwMode="auto">
              <a:xfrm>
                <a:off x="7943005" y="5320318"/>
                <a:ext cx="313061" cy="2307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57200"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37931725" indent="-37474525" defTabSz="457200"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900" b="1" baseline="0">
                    <a:latin typeface="Arial" charset="0"/>
                    <a:cs typeface="Arial" charset="0"/>
                  </a:rPr>
                  <a:t>75</a:t>
                </a:r>
                <a:endParaRPr lang="ja-JP" altLang="en-US" sz="900" b="1" baseline="0">
                  <a:latin typeface="Arial" charset="0"/>
                  <a:cs typeface="Arial" charset="0"/>
                </a:endParaRPr>
              </a:p>
            </p:txBody>
          </p:sp>
        </p:grpSp>
      </p:grpSp>
      <p:pic>
        <p:nvPicPr>
          <p:cNvPr id="41" name="図 4"/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79" y="4601104"/>
            <a:ext cx="2392363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図 5"/>
          <p:cNvPicPr preferRelativeResize="0"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479" y="4606883"/>
            <a:ext cx="22796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 Box 36"/>
          <p:cNvSpPr txBox="1">
            <a:spLocks noChangeArrowheads="1"/>
          </p:cNvSpPr>
          <p:nvPr/>
        </p:nvSpPr>
        <p:spPr bwMode="auto">
          <a:xfrm>
            <a:off x="1494529" y="4412720"/>
            <a:ext cx="40267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 defTabSz="457200"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400" b="1" baseline="0">
                <a:latin typeface="Arial" charset="0"/>
                <a:ea typeface="ＭＳ Ｐゴシック" charset="0"/>
                <a:cs typeface="ＭＳ Ｐゴシック" charset="0"/>
              </a:rPr>
              <a:t>FL</a:t>
            </a:r>
          </a:p>
        </p:txBody>
      </p:sp>
      <p:sp>
        <p:nvSpPr>
          <p:cNvPr id="46" name="Text Box 36"/>
          <p:cNvSpPr txBox="1">
            <a:spLocks noChangeArrowheads="1"/>
          </p:cNvSpPr>
          <p:nvPr/>
        </p:nvSpPr>
        <p:spPr bwMode="auto">
          <a:xfrm>
            <a:off x="3482079" y="4393099"/>
            <a:ext cx="6437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 defTabSz="457200"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400" b="1" baseline="0">
                <a:latin typeface="Arial" charset="0"/>
                <a:ea typeface="ＭＳ Ｐゴシック" charset="0"/>
                <a:cs typeface="ＭＳ Ｐゴシック" charset="0"/>
              </a:rPr>
              <a:t>G68E</a:t>
            </a:r>
          </a:p>
        </p:txBody>
      </p:sp>
      <p:sp>
        <p:nvSpPr>
          <p:cNvPr id="47" name="テキスト ボックス 410"/>
          <p:cNvSpPr txBox="1">
            <a:spLocks noChangeArrowheads="1"/>
          </p:cNvSpPr>
          <p:nvPr/>
        </p:nvSpPr>
        <p:spPr bwMode="auto">
          <a:xfrm>
            <a:off x="770629" y="5151966"/>
            <a:ext cx="139012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400" b="1" baseline="0" dirty="0">
                <a:latin typeface="Arial" charset="0"/>
                <a:cs typeface="Arial" charset="0"/>
              </a:rPr>
              <a:t>MW=57054 Da</a:t>
            </a:r>
            <a:endParaRPr lang="ja-JP" altLang="en-US" sz="1400" b="1" baseline="0" dirty="0">
              <a:latin typeface="Arial" charset="0"/>
              <a:cs typeface="Arial" charset="0"/>
            </a:endParaRPr>
          </a:p>
        </p:txBody>
      </p:sp>
      <p:sp>
        <p:nvSpPr>
          <p:cNvPr id="49" name="テキスト ボックス 412"/>
          <p:cNvSpPr txBox="1">
            <a:spLocks noChangeArrowheads="1"/>
          </p:cNvSpPr>
          <p:nvPr/>
        </p:nvSpPr>
        <p:spPr bwMode="auto">
          <a:xfrm>
            <a:off x="2916929" y="5146633"/>
            <a:ext cx="139012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400" b="1" baseline="0">
                <a:latin typeface="Arial" charset="0"/>
                <a:cs typeface="Arial" charset="0"/>
              </a:rPr>
              <a:t>MW=27268 Da</a:t>
            </a:r>
            <a:endParaRPr lang="ja-JP" altLang="en-US" sz="1400" b="1" baseline="0">
              <a:latin typeface="Arial" charset="0"/>
              <a:cs typeface="Arial" charset="0"/>
            </a:endParaRPr>
          </a:p>
        </p:txBody>
      </p:sp>
      <p:grpSp>
        <p:nvGrpSpPr>
          <p:cNvPr id="50" name="図形グループ 49"/>
          <p:cNvGrpSpPr/>
          <p:nvPr/>
        </p:nvGrpSpPr>
        <p:grpSpPr>
          <a:xfrm>
            <a:off x="5221558" y="3094396"/>
            <a:ext cx="3288805" cy="2901079"/>
            <a:chOff x="1104320" y="3238023"/>
            <a:chExt cx="3288805" cy="2901079"/>
          </a:xfrm>
        </p:grpSpPr>
        <p:cxnSp>
          <p:nvCxnSpPr>
            <p:cNvPr id="51" name="直線コネクタ 50"/>
            <p:cNvCxnSpPr/>
            <p:nvPr/>
          </p:nvCxnSpPr>
          <p:spPr bwMode="auto">
            <a:xfrm>
              <a:off x="1538905" y="4216790"/>
              <a:ext cx="342900" cy="1587"/>
            </a:xfrm>
            <a:prstGeom prst="line">
              <a:avLst/>
            </a:prstGeom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コネクタ 51"/>
            <p:cNvCxnSpPr/>
            <p:nvPr/>
          </p:nvCxnSpPr>
          <p:spPr bwMode="auto">
            <a:xfrm>
              <a:off x="1538905" y="4445001"/>
              <a:ext cx="342900" cy="1587"/>
            </a:xfrm>
            <a:prstGeom prst="line">
              <a:avLst/>
            </a:prstGeom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コネクタ 52"/>
            <p:cNvCxnSpPr/>
            <p:nvPr/>
          </p:nvCxnSpPr>
          <p:spPr bwMode="auto">
            <a:xfrm>
              <a:off x="1538905" y="4703917"/>
              <a:ext cx="342900" cy="1588"/>
            </a:xfrm>
            <a:prstGeom prst="line">
              <a:avLst/>
            </a:prstGeom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コネクタ 53"/>
            <p:cNvCxnSpPr/>
            <p:nvPr/>
          </p:nvCxnSpPr>
          <p:spPr bwMode="auto">
            <a:xfrm>
              <a:off x="1538905" y="5224547"/>
              <a:ext cx="342900" cy="1588"/>
            </a:xfrm>
            <a:prstGeom prst="line">
              <a:avLst/>
            </a:prstGeom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コネクタ 54"/>
            <p:cNvCxnSpPr/>
            <p:nvPr/>
          </p:nvCxnSpPr>
          <p:spPr bwMode="auto">
            <a:xfrm>
              <a:off x="1538905" y="5694447"/>
              <a:ext cx="342900" cy="1588"/>
            </a:xfrm>
            <a:prstGeom prst="line">
              <a:avLst/>
            </a:prstGeom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6" name="図形グループ 55"/>
            <p:cNvGrpSpPr/>
            <p:nvPr/>
          </p:nvGrpSpPr>
          <p:grpSpPr>
            <a:xfrm>
              <a:off x="1104320" y="4083333"/>
              <a:ext cx="484215" cy="1780542"/>
              <a:chOff x="1180520" y="4083333"/>
              <a:chExt cx="484215" cy="1780542"/>
            </a:xfrm>
          </p:grpSpPr>
          <p:sp>
            <p:nvSpPr>
              <p:cNvPr id="71" name="テキスト ボックス 250"/>
              <p:cNvSpPr txBox="1">
                <a:spLocks noChangeArrowheads="1"/>
              </p:cNvSpPr>
              <p:nvPr/>
            </p:nvSpPr>
            <p:spPr bwMode="auto">
              <a:xfrm>
                <a:off x="1180520" y="4083333"/>
                <a:ext cx="484215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37931725" indent="-37474525"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400" b="1" baseline="0" dirty="0">
                    <a:latin typeface="Arial" charset="0"/>
                    <a:cs typeface="Arial" charset="0"/>
                  </a:rPr>
                  <a:t>150</a:t>
                </a:r>
                <a:endParaRPr lang="ja-JP" altLang="en-US" sz="1400" b="1" baseline="0" dirty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72" name="テキスト ボックス 251"/>
              <p:cNvSpPr txBox="1">
                <a:spLocks noChangeArrowheads="1"/>
              </p:cNvSpPr>
              <p:nvPr/>
            </p:nvSpPr>
            <p:spPr bwMode="auto">
              <a:xfrm>
                <a:off x="1180520" y="4317870"/>
                <a:ext cx="484215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37931725" indent="-37474525"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400" b="1" baseline="0" dirty="0">
                    <a:latin typeface="Arial" charset="0"/>
                    <a:cs typeface="Arial" charset="0"/>
                  </a:rPr>
                  <a:t>100</a:t>
                </a:r>
                <a:endParaRPr lang="ja-JP" altLang="en-US" sz="1400" b="1" baseline="0" dirty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73" name="テキスト ボックス 252"/>
              <p:cNvSpPr txBox="1">
                <a:spLocks noChangeArrowheads="1"/>
              </p:cNvSpPr>
              <p:nvPr/>
            </p:nvSpPr>
            <p:spPr bwMode="auto">
              <a:xfrm>
                <a:off x="1280370" y="4572001"/>
                <a:ext cx="384365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37931725" indent="-37474525"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400" b="1" baseline="0" dirty="0">
                    <a:latin typeface="Arial" charset="0"/>
                    <a:cs typeface="Arial" charset="0"/>
                  </a:rPr>
                  <a:t>75</a:t>
                </a:r>
                <a:endParaRPr lang="ja-JP" altLang="en-US" sz="1400" b="1" baseline="0" dirty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74" name="テキスト ボックス 253"/>
              <p:cNvSpPr txBox="1">
                <a:spLocks noChangeArrowheads="1"/>
              </p:cNvSpPr>
              <p:nvPr/>
            </p:nvSpPr>
            <p:spPr bwMode="auto">
              <a:xfrm>
                <a:off x="1280370" y="5092586"/>
                <a:ext cx="384365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37931725" indent="-37474525"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400" b="1" baseline="0" dirty="0">
                    <a:latin typeface="Arial" charset="0"/>
                    <a:cs typeface="Arial" charset="0"/>
                  </a:rPr>
                  <a:t>50</a:t>
                </a:r>
                <a:endParaRPr lang="ja-JP" altLang="en-US" sz="1400" b="1" baseline="0" dirty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75" name="テキスト ボックス 254"/>
              <p:cNvSpPr txBox="1">
                <a:spLocks noChangeArrowheads="1"/>
              </p:cNvSpPr>
              <p:nvPr/>
            </p:nvSpPr>
            <p:spPr bwMode="auto">
              <a:xfrm>
                <a:off x="1280370" y="5556098"/>
                <a:ext cx="384365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37931725" indent="-37474525"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400" b="1" baseline="0" dirty="0">
                    <a:latin typeface="Arial" charset="0"/>
                    <a:cs typeface="Arial" charset="0"/>
                  </a:rPr>
                  <a:t>37</a:t>
                </a:r>
                <a:endParaRPr lang="ja-JP" altLang="en-US" sz="1400" b="1" baseline="0" dirty="0">
                  <a:latin typeface="Arial" charset="0"/>
                  <a:cs typeface="Arial" charset="0"/>
                </a:endParaRPr>
              </a:p>
            </p:txBody>
          </p:sp>
        </p:grpSp>
        <p:pic>
          <p:nvPicPr>
            <p:cNvPr id="57" name="図 239"/>
            <p:cNvPicPr preferRelativeResize="0"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6184" y="3873418"/>
              <a:ext cx="2605466" cy="2265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" name="テキスト ボックス 257"/>
            <p:cNvSpPr txBox="1">
              <a:spLocks noChangeArrowheads="1"/>
            </p:cNvSpPr>
            <p:nvPr/>
          </p:nvSpPr>
          <p:spPr bwMode="auto">
            <a:xfrm>
              <a:off x="1136525" y="3525279"/>
              <a:ext cx="59091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800" b="1" baseline="0" dirty="0">
                  <a:latin typeface="Arial" charset="0"/>
                  <a:cs typeface="Arial" charset="0"/>
                </a:rPr>
                <a:t>BS</a:t>
              </a:r>
              <a:r>
                <a:rPr lang="en-US" altLang="ja-JP" sz="1800" b="1" dirty="0">
                  <a:latin typeface="Arial" charset="0"/>
                  <a:cs typeface="Arial" charset="0"/>
                </a:rPr>
                <a:t>3</a:t>
              </a:r>
              <a:endParaRPr lang="ja-JP" altLang="en-US" sz="1800" b="1" dirty="0">
                <a:latin typeface="Arial" charset="0"/>
                <a:cs typeface="Arial" charset="0"/>
              </a:endParaRPr>
            </a:p>
          </p:txBody>
        </p:sp>
        <p:grpSp>
          <p:nvGrpSpPr>
            <p:cNvPr id="59" name="図形グループ 58"/>
            <p:cNvGrpSpPr/>
            <p:nvPr/>
          </p:nvGrpSpPr>
          <p:grpSpPr>
            <a:xfrm>
              <a:off x="3540534" y="3308348"/>
              <a:ext cx="852591" cy="752336"/>
              <a:chOff x="3508784" y="3301998"/>
              <a:chExt cx="852591" cy="752336"/>
            </a:xfrm>
          </p:grpSpPr>
          <p:sp>
            <p:nvSpPr>
              <p:cNvPr id="69" name="テキスト ボックス 265"/>
              <p:cNvSpPr txBox="1">
                <a:spLocks noChangeArrowheads="1"/>
              </p:cNvSpPr>
              <p:nvPr/>
            </p:nvSpPr>
            <p:spPr bwMode="auto">
              <a:xfrm>
                <a:off x="3508784" y="3301998"/>
                <a:ext cx="355485" cy="707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37931725" indent="-37474525"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4000" baseline="0" dirty="0">
                    <a:latin typeface="Arial" charset="0"/>
                    <a:cs typeface="Arial" charset="0"/>
                  </a:rPr>
                  <a:t>-</a:t>
                </a:r>
                <a:endParaRPr lang="ja-JP" altLang="en-US" sz="4000" baseline="0" dirty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70" name="テキスト ボックス 266"/>
              <p:cNvSpPr txBox="1">
                <a:spLocks noChangeArrowheads="1"/>
              </p:cNvSpPr>
              <p:nvPr/>
            </p:nvSpPr>
            <p:spPr bwMode="auto">
              <a:xfrm>
                <a:off x="3877148" y="3346448"/>
                <a:ext cx="484227" cy="707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37931725" indent="-37474525"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4000" baseline="0" dirty="0">
                    <a:latin typeface="Arial" charset="0"/>
                    <a:cs typeface="Arial" charset="0"/>
                  </a:rPr>
                  <a:t>+</a:t>
                </a:r>
                <a:endParaRPr lang="ja-JP" altLang="en-US" sz="4000" baseline="0" dirty="0"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60" name="Text Box 36"/>
            <p:cNvSpPr txBox="1">
              <a:spLocks noChangeArrowheads="1"/>
            </p:cNvSpPr>
            <p:nvPr/>
          </p:nvSpPr>
          <p:spPr bwMode="auto">
            <a:xfrm>
              <a:off x="2009491" y="3238023"/>
              <a:ext cx="46249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800" b="1" baseline="0" dirty="0">
                  <a:latin typeface="Arial" charset="0"/>
                  <a:ea typeface="ＭＳ Ｐゴシック" charset="0"/>
                  <a:cs typeface="ＭＳ Ｐゴシック" charset="0"/>
                </a:rPr>
                <a:t>FL</a:t>
              </a:r>
            </a:p>
          </p:txBody>
        </p:sp>
        <p:sp>
          <p:nvSpPr>
            <p:cNvPr id="61" name="Text Box 37"/>
            <p:cNvSpPr txBox="1">
              <a:spLocks noChangeArrowheads="1"/>
            </p:cNvSpPr>
            <p:nvPr/>
          </p:nvSpPr>
          <p:spPr bwMode="auto">
            <a:xfrm>
              <a:off x="2791000" y="3238023"/>
              <a:ext cx="60733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800" b="1" baseline="0">
                  <a:latin typeface="Arial" charset="0"/>
                  <a:ea typeface="ＭＳ Ｐゴシック" charset="0"/>
                  <a:cs typeface="ＭＳ Ｐゴシック" charset="0"/>
                </a:rPr>
                <a:t>Δ16</a:t>
              </a:r>
            </a:p>
          </p:txBody>
        </p:sp>
        <p:sp>
          <p:nvSpPr>
            <p:cNvPr id="62" name="Text Box 36"/>
            <p:cNvSpPr txBox="1">
              <a:spLocks noChangeArrowheads="1"/>
            </p:cNvSpPr>
            <p:nvPr/>
          </p:nvSpPr>
          <p:spPr bwMode="auto">
            <a:xfrm>
              <a:off x="3618191" y="3238023"/>
              <a:ext cx="77493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800" b="1" baseline="0" dirty="0">
                  <a:latin typeface="Arial" charset="0"/>
                  <a:ea typeface="ＭＳ Ｐゴシック" charset="0"/>
                  <a:cs typeface="ＭＳ Ｐゴシック" charset="0"/>
                </a:rPr>
                <a:t>G68E</a:t>
              </a:r>
            </a:p>
          </p:txBody>
        </p:sp>
        <p:grpSp>
          <p:nvGrpSpPr>
            <p:cNvPr id="63" name="図形グループ 62"/>
            <p:cNvGrpSpPr/>
            <p:nvPr/>
          </p:nvGrpSpPr>
          <p:grpSpPr>
            <a:xfrm>
              <a:off x="2687943" y="3308348"/>
              <a:ext cx="852591" cy="752336"/>
              <a:chOff x="3508784" y="3301998"/>
              <a:chExt cx="852591" cy="752336"/>
            </a:xfrm>
          </p:grpSpPr>
          <p:sp>
            <p:nvSpPr>
              <p:cNvPr id="67" name="テキスト ボックス 265"/>
              <p:cNvSpPr txBox="1">
                <a:spLocks noChangeArrowheads="1"/>
              </p:cNvSpPr>
              <p:nvPr/>
            </p:nvSpPr>
            <p:spPr bwMode="auto">
              <a:xfrm>
                <a:off x="3508784" y="3301998"/>
                <a:ext cx="355485" cy="707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37931725" indent="-37474525"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4000" baseline="0" dirty="0">
                    <a:latin typeface="Arial" charset="0"/>
                    <a:cs typeface="Arial" charset="0"/>
                  </a:rPr>
                  <a:t>-</a:t>
                </a:r>
                <a:endParaRPr lang="ja-JP" altLang="en-US" sz="4000" baseline="0" dirty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68" name="テキスト ボックス 266"/>
              <p:cNvSpPr txBox="1">
                <a:spLocks noChangeArrowheads="1"/>
              </p:cNvSpPr>
              <p:nvPr/>
            </p:nvSpPr>
            <p:spPr bwMode="auto">
              <a:xfrm>
                <a:off x="3877148" y="3346448"/>
                <a:ext cx="484227" cy="707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37931725" indent="-37474525"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4000" baseline="0" dirty="0">
                    <a:latin typeface="Arial" charset="0"/>
                    <a:cs typeface="Arial" charset="0"/>
                  </a:rPr>
                  <a:t>+</a:t>
                </a:r>
                <a:endParaRPr lang="ja-JP" altLang="en-US" sz="4000" baseline="0" dirty="0"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64" name="図形グループ 63"/>
            <p:cNvGrpSpPr/>
            <p:nvPr/>
          </p:nvGrpSpPr>
          <p:grpSpPr>
            <a:xfrm>
              <a:off x="1872377" y="3308348"/>
              <a:ext cx="852591" cy="752336"/>
              <a:chOff x="3508784" y="3301998"/>
              <a:chExt cx="852591" cy="752336"/>
            </a:xfrm>
          </p:grpSpPr>
          <p:sp>
            <p:nvSpPr>
              <p:cNvPr id="65" name="テキスト ボックス 265"/>
              <p:cNvSpPr txBox="1">
                <a:spLocks noChangeArrowheads="1"/>
              </p:cNvSpPr>
              <p:nvPr/>
            </p:nvSpPr>
            <p:spPr bwMode="auto">
              <a:xfrm>
                <a:off x="3508784" y="3301998"/>
                <a:ext cx="355485" cy="707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37931725" indent="-37474525"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4000" baseline="0" dirty="0">
                    <a:latin typeface="Arial" charset="0"/>
                    <a:cs typeface="Arial" charset="0"/>
                  </a:rPr>
                  <a:t>-</a:t>
                </a:r>
                <a:endParaRPr lang="ja-JP" altLang="en-US" sz="4000" baseline="0" dirty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66" name="テキスト ボックス 266"/>
              <p:cNvSpPr txBox="1">
                <a:spLocks noChangeArrowheads="1"/>
              </p:cNvSpPr>
              <p:nvPr/>
            </p:nvSpPr>
            <p:spPr bwMode="auto">
              <a:xfrm>
                <a:off x="3877148" y="3346448"/>
                <a:ext cx="484227" cy="707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37931725" indent="-37474525"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4000" baseline="0" dirty="0">
                    <a:latin typeface="Arial" charset="0"/>
                    <a:cs typeface="Arial" charset="0"/>
                  </a:rPr>
                  <a:t>+</a:t>
                </a:r>
                <a:endParaRPr lang="ja-JP" altLang="en-US" sz="4000" baseline="0" dirty="0">
                  <a:latin typeface="Arial" charset="0"/>
                  <a:cs typeface="Arial" charset="0"/>
                </a:endParaRPr>
              </a:p>
            </p:txBody>
          </p:sp>
        </p:grpSp>
      </p:grpSp>
      <p:pic>
        <p:nvPicPr>
          <p:cNvPr id="76" name="図 7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313" y="1150061"/>
            <a:ext cx="3562931" cy="1805869"/>
          </a:xfrm>
          <a:prstGeom prst="rect">
            <a:avLst/>
          </a:prstGeom>
        </p:spPr>
      </p:pic>
      <p:sp>
        <p:nvSpPr>
          <p:cNvPr id="78" name="テキスト ボックス 257"/>
          <p:cNvSpPr txBox="1">
            <a:spLocks noChangeArrowheads="1"/>
          </p:cNvSpPr>
          <p:nvPr/>
        </p:nvSpPr>
        <p:spPr bwMode="auto">
          <a:xfrm>
            <a:off x="6755322" y="1150061"/>
            <a:ext cx="5909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800" b="1" baseline="0" dirty="0">
                <a:latin typeface="Arial" charset="0"/>
                <a:cs typeface="Arial" charset="0"/>
              </a:rPr>
              <a:t>BS</a:t>
            </a:r>
            <a:r>
              <a:rPr lang="en-US" altLang="ja-JP" sz="1800" b="1" dirty="0">
                <a:latin typeface="Arial" charset="0"/>
                <a:cs typeface="Arial" charset="0"/>
              </a:rPr>
              <a:t>3</a:t>
            </a:r>
            <a:endParaRPr lang="ja-JP" altLang="en-US" sz="1800" b="1" dirty="0">
              <a:latin typeface="Arial" charset="0"/>
              <a:cs typeface="Arial" charset="0"/>
            </a:endParaRPr>
          </a:p>
        </p:txBody>
      </p:sp>
      <p:sp>
        <p:nvSpPr>
          <p:cNvPr id="80" name="正方形/長方形 79"/>
          <p:cNvSpPr/>
          <p:nvPr/>
        </p:nvSpPr>
        <p:spPr>
          <a:xfrm>
            <a:off x="0" y="1"/>
            <a:ext cx="9144000" cy="899999"/>
          </a:xfrm>
          <a:prstGeom prst="rect">
            <a:avLst/>
          </a:prstGeom>
          <a:solidFill>
            <a:srgbClr val="2B8049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 smtClean="0">
                <a:latin typeface="Helvetica"/>
                <a:cs typeface="Helvetica"/>
              </a:rPr>
              <a:t>The results</a:t>
            </a:r>
            <a:r>
              <a:rPr lang="ja-JP" altLang="en-US" sz="2400" dirty="0" smtClean="0">
                <a:latin typeface="Helvetica"/>
                <a:cs typeface="Helvetica"/>
              </a:rPr>
              <a:t> </a:t>
            </a:r>
            <a:r>
              <a:rPr lang="en-US" altLang="ja-JP" sz="2400" dirty="0" smtClean="0">
                <a:latin typeface="Helvetica"/>
                <a:cs typeface="Helvetica"/>
              </a:rPr>
              <a:t>of</a:t>
            </a:r>
            <a:r>
              <a:rPr lang="ja-JP" altLang="en-US" sz="2400" dirty="0" smtClean="0">
                <a:latin typeface="Helvetica"/>
                <a:cs typeface="Helvetica"/>
              </a:rPr>
              <a:t> </a:t>
            </a:r>
            <a:r>
              <a:rPr lang="en-US" altLang="ja-JP" sz="2400" dirty="0" smtClean="0">
                <a:latin typeface="Helvetica"/>
                <a:cs typeface="Helvetica"/>
              </a:rPr>
              <a:t>the</a:t>
            </a:r>
            <a:r>
              <a:rPr lang="ja-JP" altLang="en-US" sz="2400" dirty="0" smtClean="0">
                <a:latin typeface="Helvetica"/>
                <a:cs typeface="Helvetica"/>
              </a:rPr>
              <a:t> </a:t>
            </a:r>
            <a:r>
              <a:rPr lang="en-US" altLang="ja-JP" sz="2400" dirty="0" smtClean="0">
                <a:latin typeface="Helvetica"/>
                <a:cs typeface="Helvetica"/>
              </a:rPr>
              <a:t>G68E mutation support the interaction between the </a:t>
            </a:r>
            <a:r>
              <a:rPr lang="en-US" altLang="ja-JP" sz="2400" dirty="0" smtClean="0">
                <a:latin typeface="Symbol" charset="2"/>
                <a:cs typeface="Symbol" charset="2"/>
              </a:rPr>
              <a:t>a</a:t>
            </a:r>
            <a:r>
              <a:rPr lang="en-US" altLang="ja-JP" sz="2400" dirty="0" smtClean="0">
                <a:latin typeface="Helvetica"/>
                <a:cs typeface="Helvetica"/>
              </a:rPr>
              <a:t>1 helices of the extracellular domain of CD38 in solution.</a:t>
            </a:r>
            <a:endParaRPr kumimoji="1" lang="ja-JP" altLang="en-US" sz="2400" dirty="0">
              <a:solidFill>
                <a:srgbClr val="FFFFFF"/>
              </a:solidFill>
            </a:endParaRPr>
          </a:p>
        </p:txBody>
      </p:sp>
      <p:sp>
        <p:nvSpPr>
          <p:cNvPr id="81" name="テキスト ボックス 80"/>
          <p:cNvSpPr txBox="1"/>
          <p:nvPr/>
        </p:nvSpPr>
        <p:spPr>
          <a:xfrm>
            <a:off x="1179184" y="3807028"/>
            <a:ext cx="306206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 smtClean="0">
                <a:latin typeface="Helvetica"/>
                <a:ea typeface="ヒラギノ丸ゴ ProN W4"/>
                <a:cs typeface="Helvetica"/>
              </a:rPr>
              <a:t>Analytical ultracentrifugation (sedimentation equilibrium)</a:t>
            </a:r>
            <a:endParaRPr kumimoji="1" lang="ja-JP" altLang="en-US" sz="1600" dirty="0">
              <a:latin typeface="Helvetica"/>
              <a:ea typeface="ヒラギノ丸ゴ ProN W4"/>
              <a:cs typeface="Helvetica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8400650" y="5412471"/>
            <a:ext cx="7433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err="1" smtClean="0">
                <a:latin typeface="Helvetica"/>
                <a:cs typeface="Helvetica"/>
              </a:rPr>
              <a:t>IgG</a:t>
            </a:r>
            <a:r>
              <a:rPr lang="en-US" altLang="ja-JP" sz="1400" dirty="0" smtClean="0">
                <a:latin typeface="Helvetica"/>
                <a:cs typeface="Helvetica"/>
              </a:rPr>
              <a:t> (L)</a:t>
            </a:r>
            <a:endParaRPr kumimoji="1" lang="ja-JP" altLang="en-US" sz="1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216403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610" y="4538490"/>
            <a:ext cx="3067648" cy="1402794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507" y="4723479"/>
            <a:ext cx="4151143" cy="1186041"/>
          </a:xfrm>
          <a:prstGeom prst="rect">
            <a:avLst/>
          </a:prstGeom>
        </p:spPr>
      </p:pic>
      <p:sp>
        <p:nvSpPr>
          <p:cNvPr id="188" name="正方形/長方形 187"/>
          <p:cNvSpPr/>
          <p:nvPr/>
        </p:nvSpPr>
        <p:spPr>
          <a:xfrm>
            <a:off x="0" y="1"/>
            <a:ext cx="9144000" cy="899999"/>
          </a:xfrm>
          <a:prstGeom prst="rect">
            <a:avLst/>
          </a:prstGeom>
          <a:solidFill>
            <a:srgbClr val="2B8049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 smtClean="0">
                <a:latin typeface="Helvetica"/>
                <a:cs typeface="Helvetica"/>
              </a:rPr>
              <a:t>The BS</a:t>
            </a:r>
            <a:r>
              <a:rPr lang="en-US" altLang="ja-JP" sz="2800" baseline="30000" dirty="0" smtClean="0">
                <a:latin typeface="Helvetica"/>
                <a:cs typeface="Helvetica"/>
              </a:rPr>
              <a:t>3</a:t>
            </a:r>
            <a:r>
              <a:rPr lang="en-US" altLang="ja-JP" sz="2800" dirty="0" smtClean="0">
                <a:latin typeface="Helvetica"/>
                <a:cs typeface="Helvetica"/>
              </a:rPr>
              <a:t>-dependent crosslinking</a:t>
            </a:r>
            <a:r>
              <a:rPr lang="ja-JP" altLang="en-US" sz="2800" dirty="0" smtClean="0">
                <a:latin typeface="Helvetica"/>
                <a:cs typeface="Helvetica"/>
              </a:rPr>
              <a:t> </a:t>
            </a:r>
            <a:r>
              <a:rPr lang="en-US" altLang="ja-JP" sz="2800" dirty="0" smtClean="0">
                <a:latin typeface="Helvetica"/>
                <a:cs typeface="Helvetica"/>
              </a:rPr>
              <a:t>likely</a:t>
            </a:r>
            <a:r>
              <a:rPr lang="ja-JP" altLang="en-US" sz="2800" dirty="0" smtClean="0">
                <a:latin typeface="Helvetica"/>
                <a:cs typeface="Helvetica"/>
              </a:rPr>
              <a:t> </a:t>
            </a:r>
            <a:r>
              <a:rPr lang="en-US" altLang="ja-JP" sz="2800" dirty="0" smtClean="0">
                <a:latin typeface="Helvetica"/>
                <a:cs typeface="Helvetica"/>
              </a:rPr>
              <a:t>occurs via the type III interaction mode</a:t>
            </a:r>
            <a:r>
              <a:rPr lang="en-US" altLang="ja-JP" sz="2800" dirty="0">
                <a:latin typeface="Helvetica"/>
                <a:cs typeface="Helvetica"/>
              </a:rPr>
              <a:t>.</a:t>
            </a:r>
            <a:endParaRPr kumimoji="1" lang="ja-JP" altLang="en-US" sz="2800" dirty="0">
              <a:solidFill>
                <a:srgbClr val="FFFFFF"/>
              </a:solidFill>
            </a:endParaRPr>
          </a:p>
        </p:txBody>
      </p:sp>
      <p:grpSp>
        <p:nvGrpSpPr>
          <p:cNvPr id="156" name="図形グループ 123"/>
          <p:cNvGrpSpPr>
            <a:grpSpLocks/>
          </p:cNvGrpSpPr>
          <p:nvPr/>
        </p:nvGrpSpPr>
        <p:grpSpPr bwMode="auto">
          <a:xfrm>
            <a:off x="2075171" y="1300723"/>
            <a:ext cx="1706563" cy="1454150"/>
            <a:chOff x="198122" y="3667125"/>
            <a:chExt cx="1706878" cy="1454150"/>
          </a:xfrm>
        </p:grpSpPr>
        <p:pic>
          <p:nvPicPr>
            <p:cNvPr id="222" name="図 135"/>
            <p:cNvPicPr preferRelativeResize="0"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122" y="4114800"/>
              <a:ext cx="1706878" cy="9678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3" name="図形グループ 121"/>
            <p:cNvGrpSpPr>
              <a:grpSpLocks/>
            </p:cNvGrpSpPr>
            <p:nvPr/>
          </p:nvGrpSpPr>
          <p:grpSpPr bwMode="auto">
            <a:xfrm>
              <a:off x="584200" y="3787775"/>
              <a:ext cx="357187" cy="687388"/>
              <a:chOff x="871538" y="3838575"/>
              <a:chExt cx="357187" cy="687388"/>
            </a:xfrm>
          </p:grpSpPr>
          <p:sp>
            <p:nvSpPr>
              <p:cNvPr id="229" name="Line 150"/>
              <p:cNvSpPr>
                <a:spLocks noChangeShapeType="1"/>
              </p:cNvSpPr>
              <p:nvPr/>
            </p:nvSpPr>
            <p:spPr bwMode="auto">
              <a:xfrm>
                <a:off x="1039813" y="4075113"/>
                <a:ext cx="188912" cy="4508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30" name="テキスト ボックス 24"/>
              <p:cNvSpPr txBox="1">
                <a:spLocks noChangeArrowheads="1"/>
              </p:cNvSpPr>
              <p:nvPr/>
            </p:nvSpPr>
            <p:spPr bwMode="auto">
              <a:xfrm>
                <a:off x="871538" y="3838575"/>
                <a:ext cx="334962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57200"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37931725" indent="-37474525" defTabSz="457200"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000" b="1" baseline="0">
                    <a:latin typeface="Symbol" charset="0"/>
                    <a:cs typeface="Symbol" charset="0"/>
                  </a:rPr>
                  <a:t>a</a:t>
                </a:r>
                <a:r>
                  <a:rPr lang="en-US" altLang="ja-JP" sz="1000" b="1" baseline="0">
                    <a:latin typeface="Arial" charset="0"/>
                    <a:cs typeface="Arial" charset="0"/>
                  </a:rPr>
                  <a:t>1</a:t>
                </a:r>
                <a:endParaRPr lang="ja-JP" altLang="en-US" sz="1000" b="1" baseline="0"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224" name="図形グループ 122"/>
            <p:cNvGrpSpPr>
              <a:grpSpLocks/>
            </p:cNvGrpSpPr>
            <p:nvPr/>
          </p:nvGrpSpPr>
          <p:grpSpPr bwMode="auto">
            <a:xfrm>
              <a:off x="1162050" y="3667125"/>
              <a:ext cx="673100" cy="896938"/>
              <a:chOff x="1493838" y="3667125"/>
              <a:chExt cx="673100" cy="896938"/>
            </a:xfrm>
          </p:grpSpPr>
          <p:sp>
            <p:nvSpPr>
              <p:cNvPr id="227" name="Line 152"/>
              <p:cNvSpPr>
                <a:spLocks noChangeShapeType="1"/>
              </p:cNvSpPr>
              <p:nvPr/>
            </p:nvSpPr>
            <p:spPr bwMode="auto">
              <a:xfrm flipH="1">
                <a:off x="1493838" y="3870325"/>
                <a:ext cx="457200" cy="6937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28" name="テキスト ボックス 24"/>
              <p:cNvSpPr txBox="1">
                <a:spLocks noChangeArrowheads="1"/>
              </p:cNvSpPr>
              <p:nvPr/>
            </p:nvSpPr>
            <p:spPr bwMode="auto">
              <a:xfrm>
                <a:off x="1831975" y="3667125"/>
                <a:ext cx="334963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457200"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37931725" indent="-37474525" defTabSz="457200"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000" b="1" baseline="0">
                    <a:latin typeface="Symbol" charset="0"/>
                    <a:cs typeface="Symbol" charset="0"/>
                  </a:rPr>
                  <a:t>a</a:t>
                </a:r>
                <a:r>
                  <a:rPr lang="en-US" altLang="ja-JP" sz="1000" b="1" baseline="0">
                    <a:latin typeface="Arial" charset="0"/>
                    <a:cs typeface="Arial" charset="0"/>
                  </a:rPr>
                  <a:t>1</a:t>
                </a:r>
                <a:endParaRPr lang="ja-JP" altLang="en-US" sz="1000" b="1" baseline="0"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225" name="テキスト ボックス 23"/>
            <p:cNvSpPr txBox="1">
              <a:spLocks noChangeArrowheads="1"/>
            </p:cNvSpPr>
            <p:nvPr/>
          </p:nvSpPr>
          <p:spPr bwMode="auto">
            <a:xfrm>
              <a:off x="1143000" y="4641850"/>
              <a:ext cx="334963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000" b="1" baseline="0">
                  <a:latin typeface="Symbol" charset="0"/>
                  <a:cs typeface="Symbol" charset="0"/>
                </a:rPr>
                <a:t>a</a:t>
              </a:r>
              <a:r>
                <a:rPr lang="en-US" altLang="ja-JP" sz="1000" b="1" baseline="0">
                  <a:latin typeface="Arial" charset="0"/>
                  <a:cs typeface="Arial" charset="0"/>
                </a:rPr>
                <a:t>4</a:t>
              </a:r>
              <a:endParaRPr lang="ja-JP" altLang="en-US" sz="1000" b="1" baseline="0">
                <a:latin typeface="Arial" charset="0"/>
                <a:cs typeface="Arial" charset="0"/>
              </a:endParaRPr>
            </a:p>
          </p:txBody>
        </p:sp>
        <p:sp>
          <p:nvSpPr>
            <p:cNvPr id="226" name="テキスト ボックス 24"/>
            <p:cNvSpPr txBox="1">
              <a:spLocks noChangeArrowheads="1"/>
            </p:cNvSpPr>
            <p:nvPr/>
          </p:nvSpPr>
          <p:spPr bwMode="auto">
            <a:xfrm>
              <a:off x="1295400" y="4876800"/>
              <a:ext cx="334963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000" b="1" baseline="0">
                  <a:latin typeface="Symbol" charset="0"/>
                  <a:cs typeface="Symbol" charset="0"/>
                </a:rPr>
                <a:t>a</a:t>
              </a:r>
              <a:r>
                <a:rPr lang="en-US" altLang="ja-JP" sz="1000" b="1" baseline="0">
                  <a:latin typeface="Arial" charset="0"/>
                  <a:cs typeface="Arial" charset="0"/>
                </a:rPr>
                <a:t>9</a:t>
              </a:r>
              <a:endParaRPr lang="ja-JP" altLang="en-US" sz="1000" b="1" baseline="0">
                <a:latin typeface="Arial" charset="0"/>
                <a:cs typeface="Arial" charset="0"/>
              </a:endParaRPr>
            </a:p>
          </p:txBody>
        </p:sp>
      </p:grpSp>
      <p:pic>
        <p:nvPicPr>
          <p:cNvPr id="160" name="図 127"/>
          <p:cNvPicPr preferRelativeResize="0"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3" t="25613" r="18797" b="25340"/>
          <a:stretch>
            <a:fillRect/>
          </a:stretch>
        </p:blipFill>
        <p:spPr bwMode="auto">
          <a:xfrm>
            <a:off x="3991284" y="1646798"/>
            <a:ext cx="1619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" name="テキスト ボックス 24"/>
          <p:cNvSpPr txBox="1">
            <a:spLocks noChangeArrowheads="1"/>
          </p:cNvSpPr>
          <p:nvPr/>
        </p:nvSpPr>
        <p:spPr bwMode="auto">
          <a:xfrm>
            <a:off x="4543734" y="2300848"/>
            <a:ext cx="33813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 defTabSz="457200"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000" b="1" baseline="0">
                <a:latin typeface="Symbol" charset="0"/>
                <a:cs typeface="Symbol" charset="0"/>
              </a:rPr>
              <a:t>a</a:t>
            </a:r>
            <a:r>
              <a:rPr lang="en-US" altLang="ja-JP" sz="1000" b="1" baseline="0">
                <a:latin typeface="Arial" charset="0"/>
                <a:cs typeface="Arial" charset="0"/>
              </a:rPr>
              <a:t>2</a:t>
            </a:r>
            <a:endParaRPr lang="ja-JP" altLang="en-US" sz="1000" b="1" baseline="0">
              <a:latin typeface="Arial" charset="0"/>
              <a:cs typeface="Arial" charset="0"/>
            </a:endParaRPr>
          </a:p>
        </p:txBody>
      </p:sp>
      <p:sp>
        <p:nvSpPr>
          <p:cNvPr id="162" name="テキスト ボックス 24"/>
          <p:cNvSpPr txBox="1">
            <a:spLocks noChangeArrowheads="1"/>
          </p:cNvSpPr>
          <p:nvPr/>
        </p:nvSpPr>
        <p:spPr bwMode="auto">
          <a:xfrm>
            <a:off x="5000934" y="1799198"/>
            <a:ext cx="33813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 defTabSz="457200"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000" b="1" baseline="0">
                <a:latin typeface="Symbol" charset="0"/>
                <a:cs typeface="Symbol" charset="0"/>
              </a:rPr>
              <a:t>a</a:t>
            </a:r>
            <a:r>
              <a:rPr lang="en-US" altLang="ja-JP" sz="1000" b="1" baseline="0">
                <a:latin typeface="Arial" charset="0"/>
                <a:cs typeface="Arial" charset="0"/>
              </a:rPr>
              <a:t>9</a:t>
            </a:r>
            <a:endParaRPr lang="ja-JP" altLang="en-US" sz="1000" b="1" baseline="0">
              <a:latin typeface="Arial" charset="0"/>
              <a:cs typeface="Arial" charset="0"/>
            </a:endParaRPr>
          </a:p>
        </p:txBody>
      </p:sp>
      <p:sp>
        <p:nvSpPr>
          <p:cNvPr id="163" name="テキスト ボックス 24"/>
          <p:cNvSpPr txBox="1">
            <a:spLocks noChangeArrowheads="1"/>
          </p:cNvSpPr>
          <p:nvPr/>
        </p:nvSpPr>
        <p:spPr bwMode="auto">
          <a:xfrm>
            <a:off x="5229534" y="2027798"/>
            <a:ext cx="33813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 defTabSz="457200"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000" b="1" baseline="0">
                <a:latin typeface="Symbol" charset="0"/>
                <a:cs typeface="Symbol" charset="0"/>
              </a:rPr>
              <a:t>a</a:t>
            </a:r>
            <a:r>
              <a:rPr lang="en-US" altLang="ja-JP" sz="1000" b="1" baseline="0">
                <a:latin typeface="Arial" charset="0"/>
                <a:cs typeface="Arial" charset="0"/>
              </a:rPr>
              <a:t>4</a:t>
            </a:r>
            <a:endParaRPr lang="ja-JP" altLang="en-US" sz="1000" b="1" baseline="0">
              <a:latin typeface="Arial" charset="0"/>
              <a:cs typeface="Arial" charset="0"/>
            </a:endParaRPr>
          </a:p>
        </p:txBody>
      </p:sp>
      <p:cxnSp>
        <p:nvCxnSpPr>
          <p:cNvPr id="164" name="直線矢印コネクタ 163"/>
          <p:cNvCxnSpPr/>
          <p:nvPr/>
        </p:nvCxnSpPr>
        <p:spPr bwMode="auto">
          <a:xfrm rot="5400000" flipH="1" flipV="1">
            <a:off x="4886634" y="2599298"/>
            <a:ext cx="381000" cy="152400"/>
          </a:xfrm>
          <a:prstGeom prst="straightConnector1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5" name="テキスト ボックス 24"/>
          <p:cNvSpPr txBox="1">
            <a:spLocks noChangeArrowheads="1"/>
          </p:cNvSpPr>
          <p:nvPr/>
        </p:nvSpPr>
        <p:spPr bwMode="auto">
          <a:xfrm>
            <a:off x="4815196" y="2797736"/>
            <a:ext cx="3254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 defTabSz="457200"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000" b="1" baseline="0">
                <a:latin typeface="Symbol" charset="0"/>
                <a:cs typeface="Symbol" charset="0"/>
              </a:rPr>
              <a:t>b</a:t>
            </a:r>
            <a:r>
              <a:rPr lang="en-US" altLang="ja-JP" sz="1000" b="1" baseline="0">
                <a:latin typeface="Arial" charset="0"/>
                <a:cs typeface="Arial" charset="0"/>
              </a:rPr>
              <a:t>6</a:t>
            </a:r>
            <a:endParaRPr lang="ja-JP" altLang="en-US" sz="1000" b="1" baseline="0">
              <a:latin typeface="Arial" charset="0"/>
              <a:cs typeface="Arial" charset="0"/>
            </a:endParaRPr>
          </a:p>
        </p:txBody>
      </p:sp>
      <p:sp>
        <p:nvSpPr>
          <p:cNvPr id="192" name="テキスト ボックス 44"/>
          <p:cNvSpPr txBox="1">
            <a:spLocks noChangeArrowheads="1"/>
          </p:cNvSpPr>
          <p:nvPr/>
        </p:nvSpPr>
        <p:spPr bwMode="auto">
          <a:xfrm>
            <a:off x="2867334" y="3134286"/>
            <a:ext cx="6238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 defTabSz="457200"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200" b="1" baseline="0">
                <a:latin typeface="Arial" charset="0"/>
                <a:cs typeface="Arial" charset="0"/>
              </a:rPr>
              <a:t>Type I</a:t>
            </a:r>
            <a:endParaRPr lang="ja-JP" altLang="en-US" sz="1200" b="1" baseline="0">
              <a:latin typeface="Arial" charset="0"/>
              <a:cs typeface="Arial" charset="0"/>
            </a:endParaRPr>
          </a:p>
        </p:txBody>
      </p:sp>
      <p:sp>
        <p:nvSpPr>
          <p:cNvPr id="193" name="正方形/長方形 45"/>
          <p:cNvSpPr>
            <a:spLocks noChangeArrowheads="1"/>
          </p:cNvSpPr>
          <p:nvPr/>
        </p:nvSpPr>
        <p:spPr bwMode="auto">
          <a:xfrm>
            <a:off x="6150284" y="3132698"/>
            <a:ext cx="7032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en-US" altLang="ja-JP" sz="1200" b="1" baseline="0">
                <a:latin typeface="Arial" charset="0"/>
                <a:cs typeface="Arial" charset="0"/>
              </a:rPr>
              <a:t>Type III</a:t>
            </a:r>
            <a:endParaRPr lang="ja-JP" altLang="en-US" sz="1200" b="1" baseline="0">
              <a:latin typeface="Arial" charset="0"/>
              <a:cs typeface="Arial" charset="0"/>
            </a:endParaRPr>
          </a:p>
        </p:txBody>
      </p:sp>
      <p:sp>
        <p:nvSpPr>
          <p:cNvPr id="196" name="正方形/長方形 45"/>
          <p:cNvSpPr>
            <a:spLocks noChangeArrowheads="1"/>
          </p:cNvSpPr>
          <p:nvPr/>
        </p:nvSpPr>
        <p:spPr bwMode="auto">
          <a:xfrm>
            <a:off x="4391334" y="3134286"/>
            <a:ext cx="6667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en-US" altLang="ja-JP" sz="1200" b="1" baseline="0">
                <a:latin typeface="Arial" charset="0"/>
                <a:cs typeface="Arial" charset="0"/>
              </a:rPr>
              <a:t>Type II</a:t>
            </a:r>
            <a:endParaRPr lang="ja-JP" altLang="en-US" sz="1200" b="1" baseline="0">
              <a:latin typeface="Arial" charset="0"/>
              <a:cs typeface="Arial" charset="0"/>
            </a:endParaRPr>
          </a:p>
        </p:txBody>
      </p:sp>
      <p:cxnSp>
        <p:nvCxnSpPr>
          <p:cNvPr id="197" name="直線矢印コネクタ 196"/>
          <p:cNvCxnSpPr/>
          <p:nvPr/>
        </p:nvCxnSpPr>
        <p:spPr bwMode="auto">
          <a:xfrm rot="16200000" flipV="1">
            <a:off x="5250965" y="2608030"/>
            <a:ext cx="287337" cy="127000"/>
          </a:xfrm>
          <a:prstGeom prst="straightConnector1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8" name="テキスト ボックス 24"/>
          <p:cNvSpPr txBox="1">
            <a:spLocks noChangeArrowheads="1"/>
          </p:cNvSpPr>
          <p:nvPr/>
        </p:nvSpPr>
        <p:spPr bwMode="auto">
          <a:xfrm>
            <a:off x="5305734" y="2738998"/>
            <a:ext cx="32543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 defTabSz="457200"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000" b="1" baseline="0">
                <a:latin typeface="Symbol" charset="0"/>
                <a:cs typeface="Symbol" charset="0"/>
              </a:rPr>
              <a:t>b</a:t>
            </a:r>
            <a:r>
              <a:rPr lang="en-US" altLang="ja-JP" sz="1000" b="1" baseline="0">
                <a:latin typeface="Arial" charset="0"/>
                <a:cs typeface="Arial" charset="0"/>
              </a:rPr>
              <a:t>5</a:t>
            </a:r>
            <a:endParaRPr lang="ja-JP" altLang="en-US" sz="1000" b="1" baseline="0">
              <a:latin typeface="Arial" charset="0"/>
              <a:cs typeface="Arial" charset="0"/>
            </a:endParaRPr>
          </a:p>
        </p:txBody>
      </p:sp>
      <p:sp>
        <p:nvSpPr>
          <p:cNvPr id="199" name="テキスト ボックス 24"/>
          <p:cNvSpPr txBox="1">
            <a:spLocks noChangeArrowheads="1"/>
          </p:cNvSpPr>
          <p:nvPr/>
        </p:nvSpPr>
        <p:spPr bwMode="auto">
          <a:xfrm>
            <a:off x="4619934" y="1824598"/>
            <a:ext cx="3365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 defTabSz="457200"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000" b="1" baseline="0">
                <a:latin typeface="Symbol" charset="0"/>
                <a:cs typeface="Symbol" charset="0"/>
              </a:rPr>
              <a:t>a</a:t>
            </a:r>
            <a:r>
              <a:rPr lang="en-US" altLang="ja-JP" sz="1000" b="1" baseline="0">
                <a:latin typeface="Arial" charset="0"/>
                <a:cs typeface="Arial" charset="0"/>
              </a:rPr>
              <a:t>1</a:t>
            </a:r>
            <a:endParaRPr lang="ja-JP" altLang="en-US" sz="1000" b="1" baseline="0">
              <a:latin typeface="Arial" charset="0"/>
              <a:cs typeface="Arial" charset="0"/>
            </a:endParaRPr>
          </a:p>
        </p:txBody>
      </p:sp>
      <p:grpSp>
        <p:nvGrpSpPr>
          <p:cNvPr id="200" name="図形グループ 146"/>
          <p:cNvGrpSpPr>
            <a:grpSpLocks/>
          </p:cNvGrpSpPr>
          <p:nvPr/>
        </p:nvGrpSpPr>
        <p:grpSpPr bwMode="auto">
          <a:xfrm>
            <a:off x="5656571" y="1672198"/>
            <a:ext cx="1477963" cy="1439863"/>
            <a:chOff x="3779837" y="3810000"/>
            <a:chExt cx="1477963" cy="1440180"/>
          </a:xfrm>
        </p:grpSpPr>
        <p:pic>
          <p:nvPicPr>
            <p:cNvPr id="201" name="図 136"/>
            <p:cNvPicPr preferRelativeResize="0"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07" t="27966" r="28947" b="8475"/>
            <a:stretch>
              <a:fillRect/>
            </a:stretch>
          </p:blipFill>
          <p:spPr bwMode="auto">
            <a:xfrm>
              <a:off x="4010025" y="3810000"/>
              <a:ext cx="980120" cy="1440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2" name="テキスト ボックス 24"/>
            <p:cNvSpPr txBox="1">
              <a:spLocks noChangeArrowheads="1"/>
            </p:cNvSpPr>
            <p:nvPr/>
          </p:nvSpPr>
          <p:spPr bwMode="auto">
            <a:xfrm>
              <a:off x="3813174" y="4171950"/>
              <a:ext cx="334963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000" b="1" baseline="0">
                  <a:latin typeface="Symbol" charset="0"/>
                  <a:cs typeface="Symbol" charset="0"/>
                </a:rPr>
                <a:t>a</a:t>
              </a:r>
              <a:r>
                <a:rPr lang="en-US" altLang="ja-JP" sz="1000" b="1" baseline="0">
                  <a:latin typeface="Arial" charset="0"/>
                  <a:cs typeface="Arial" charset="0"/>
                </a:rPr>
                <a:t>9</a:t>
              </a:r>
              <a:endParaRPr lang="ja-JP" altLang="en-US" sz="1000" b="1" baseline="0">
                <a:latin typeface="Arial" charset="0"/>
                <a:cs typeface="Arial" charset="0"/>
              </a:endParaRPr>
            </a:p>
          </p:txBody>
        </p:sp>
        <p:sp>
          <p:nvSpPr>
            <p:cNvPr id="203" name="Line 157"/>
            <p:cNvSpPr>
              <a:spLocks noChangeShapeType="1"/>
            </p:cNvSpPr>
            <p:nvPr/>
          </p:nvSpPr>
          <p:spPr bwMode="auto">
            <a:xfrm>
              <a:off x="4065587" y="4311650"/>
              <a:ext cx="271463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04" name="Line 161"/>
            <p:cNvSpPr>
              <a:spLocks noChangeShapeType="1"/>
            </p:cNvSpPr>
            <p:nvPr/>
          </p:nvSpPr>
          <p:spPr bwMode="auto">
            <a:xfrm flipH="1" flipV="1">
              <a:off x="4675187" y="4540250"/>
              <a:ext cx="323850" cy="904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05" name="テキスト ボックス 23"/>
            <p:cNvSpPr txBox="1">
              <a:spLocks noChangeArrowheads="1"/>
            </p:cNvSpPr>
            <p:nvPr/>
          </p:nvSpPr>
          <p:spPr bwMode="auto">
            <a:xfrm>
              <a:off x="4872038" y="4186238"/>
              <a:ext cx="334962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000" b="1" baseline="0">
                  <a:latin typeface="Symbol" charset="0"/>
                  <a:cs typeface="Symbol" charset="0"/>
                </a:rPr>
                <a:t>a</a:t>
              </a:r>
              <a:r>
                <a:rPr lang="en-US" altLang="ja-JP" sz="1000" b="1" baseline="0">
                  <a:latin typeface="Arial" charset="0"/>
                  <a:cs typeface="Arial" charset="0"/>
                </a:rPr>
                <a:t>4</a:t>
              </a:r>
              <a:endParaRPr lang="ja-JP" altLang="en-US" sz="1000" b="1" baseline="0">
                <a:latin typeface="Arial" charset="0"/>
                <a:cs typeface="Arial" charset="0"/>
              </a:endParaRPr>
            </a:p>
          </p:txBody>
        </p:sp>
        <p:sp>
          <p:nvSpPr>
            <p:cNvPr id="206" name="テキスト ボックス 24"/>
            <p:cNvSpPr txBox="1">
              <a:spLocks noChangeArrowheads="1"/>
            </p:cNvSpPr>
            <p:nvPr/>
          </p:nvSpPr>
          <p:spPr bwMode="auto">
            <a:xfrm>
              <a:off x="4922837" y="4489450"/>
              <a:ext cx="334963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000" b="1" baseline="0">
                  <a:latin typeface="Symbol" charset="0"/>
                  <a:cs typeface="Symbol" charset="0"/>
                </a:rPr>
                <a:t>a</a:t>
              </a:r>
              <a:r>
                <a:rPr lang="en-US" altLang="ja-JP" sz="1000" b="1" baseline="0">
                  <a:latin typeface="Arial" charset="0"/>
                  <a:cs typeface="Arial" charset="0"/>
                </a:rPr>
                <a:t>9</a:t>
              </a:r>
              <a:endParaRPr lang="ja-JP" altLang="en-US" sz="1000" b="1" baseline="0">
                <a:latin typeface="Arial" charset="0"/>
                <a:cs typeface="Arial" charset="0"/>
              </a:endParaRPr>
            </a:p>
          </p:txBody>
        </p:sp>
        <p:sp>
          <p:nvSpPr>
            <p:cNvPr id="207" name="テキスト ボックス 23"/>
            <p:cNvSpPr txBox="1">
              <a:spLocks noChangeArrowheads="1"/>
            </p:cNvSpPr>
            <p:nvPr/>
          </p:nvSpPr>
          <p:spPr bwMode="auto">
            <a:xfrm>
              <a:off x="3779837" y="4562475"/>
              <a:ext cx="334962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000" b="1" baseline="0">
                  <a:latin typeface="Symbol" charset="0"/>
                  <a:cs typeface="Symbol" charset="0"/>
                </a:rPr>
                <a:t>a</a:t>
              </a:r>
              <a:r>
                <a:rPr lang="en-US" altLang="ja-JP" sz="1000" b="1" baseline="0">
                  <a:latin typeface="Arial" charset="0"/>
                  <a:cs typeface="Arial" charset="0"/>
                </a:rPr>
                <a:t>4</a:t>
              </a:r>
              <a:endParaRPr lang="ja-JP" altLang="en-US" sz="1000" b="1" baseline="0">
                <a:latin typeface="Arial" charset="0"/>
                <a:cs typeface="Arial" charset="0"/>
              </a:endParaRPr>
            </a:p>
          </p:txBody>
        </p:sp>
        <p:sp>
          <p:nvSpPr>
            <p:cNvPr id="208" name="テキスト ボックス 24"/>
            <p:cNvSpPr txBox="1">
              <a:spLocks noChangeArrowheads="1"/>
            </p:cNvSpPr>
            <p:nvPr/>
          </p:nvSpPr>
          <p:spPr bwMode="auto">
            <a:xfrm>
              <a:off x="3836987" y="4006850"/>
              <a:ext cx="334962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000" b="1" baseline="0">
                  <a:latin typeface="Symbol" charset="0"/>
                  <a:cs typeface="Symbol" charset="0"/>
                </a:rPr>
                <a:t>a</a:t>
              </a:r>
              <a:r>
                <a:rPr lang="en-US" altLang="ja-JP" sz="1000" b="1" baseline="0">
                  <a:latin typeface="Arial" charset="0"/>
                  <a:cs typeface="Arial" charset="0"/>
                </a:rPr>
                <a:t>1</a:t>
              </a:r>
              <a:endParaRPr lang="ja-JP" altLang="en-US" sz="1000" b="1" baseline="0">
                <a:latin typeface="Arial" charset="0"/>
                <a:cs typeface="Arial" charset="0"/>
              </a:endParaRPr>
            </a:p>
          </p:txBody>
        </p:sp>
        <p:sp>
          <p:nvSpPr>
            <p:cNvPr id="209" name="Line 157"/>
            <p:cNvSpPr>
              <a:spLocks noChangeShapeType="1"/>
            </p:cNvSpPr>
            <p:nvPr/>
          </p:nvSpPr>
          <p:spPr bwMode="auto">
            <a:xfrm flipV="1">
              <a:off x="4029075" y="4591050"/>
              <a:ext cx="422275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10" name="Line 157"/>
            <p:cNvSpPr>
              <a:spLocks noChangeShapeType="1"/>
            </p:cNvSpPr>
            <p:nvPr/>
          </p:nvSpPr>
          <p:spPr bwMode="auto">
            <a:xfrm flipH="1">
              <a:off x="4530725" y="4343400"/>
              <a:ext cx="422275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3" name="下矢印 2"/>
          <p:cNvSpPr/>
          <p:nvPr/>
        </p:nvSpPr>
        <p:spPr>
          <a:xfrm>
            <a:off x="3446184" y="3482804"/>
            <a:ext cx="246784" cy="1467911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84" name="正方形/長方形 283"/>
          <p:cNvSpPr/>
          <p:nvPr/>
        </p:nvSpPr>
        <p:spPr>
          <a:xfrm>
            <a:off x="145050" y="1115817"/>
            <a:ext cx="1454582" cy="5335783"/>
          </a:xfrm>
          <a:prstGeom prst="rect">
            <a:avLst/>
          </a:prstGeom>
          <a:solidFill>
            <a:srgbClr val="96E4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86" name="テキスト ボックス 285"/>
          <p:cNvSpPr txBox="1"/>
          <p:nvPr/>
        </p:nvSpPr>
        <p:spPr>
          <a:xfrm>
            <a:off x="145050" y="1235593"/>
            <a:ext cx="1454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Helvetica"/>
                <a:cs typeface="Helvetica"/>
              </a:rPr>
              <a:t>FLAG-CD38</a:t>
            </a:r>
            <a:endParaRPr kumimoji="1" lang="ja-JP" altLang="en-US" dirty="0">
              <a:latin typeface="Helvetica"/>
              <a:cs typeface="Helvetica"/>
            </a:endParaRPr>
          </a:p>
        </p:txBody>
      </p:sp>
      <p:sp>
        <p:nvSpPr>
          <p:cNvPr id="287" name="テキスト ボックス 286"/>
          <p:cNvSpPr txBox="1"/>
          <p:nvPr/>
        </p:nvSpPr>
        <p:spPr>
          <a:xfrm>
            <a:off x="331080" y="1920363"/>
            <a:ext cx="1082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Helvetica"/>
                <a:cs typeface="Helvetica"/>
              </a:rPr>
              <a:t>crosslink</a:t>
            </a:r>
            <a:endParaRPr kumimoji="1" lang="ja-JP" altLang="en-US" dirty="0">
              <a:latin typeface="Helvetica"/>
              <a:cs typeface="Helvetica"/>
            </a:endParaRPr>
          </a:p>
        </p:txBody>
      </p:sp>
      <p:sp>
        <p:nvSpPr>
          <p:cNvPr id="288" name="テキスト ボックス 287"/>
          <p:cNvSpPr txBox="1"/>
          <p:nvPr/>
        </p:nvSpPr>
        <p:spPr>
          <a:xfrm>
            <a:off x="281853" y="5152399"/>
            <a:ext cx="1180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latin typeface="Helvetica"/>
                <a:cs typeface="Helvetica"/>
              </a:rPr>
              <a:t>Trypsin digestion</a:t>
            </a:r>
            <a:endParaRPr kumimoji="1" lang="ja-JP" altLang="en-US" dirty="0">
              <a:latin typeface="Helvetica"/>
              <a:cs typeface="Helvetica"/>
            </a:endParaRPr>
          </a:p>
        </p:txBody>
      </p:sp>
      <p:cxnSp>
        <p:nvCxnSpPr>
          <p:cNvPr id="290" name="直線矢印コネクタ 289"/>
          <p:cNvCxnSpPr/>
          <p:nvPr/>
        </p:nvCxnSpPr>
        <p:spPr>
          <a:xfrm>
            <a:off x="872341" y="1626944"/>
            <a:ext cx="0" cy="271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3" name="テキスト ボックス 292"/>
          <p:cNvSpPr txBox="1"/>
          <p:nvPr/>
        </p:nvSpPr>
        <p:spPr>
          <a:xfrm>
            <a:off x="157843" y="5962491"/>
            <a:ext cx="1428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dirty="0" smtClean="0">
                <a:latin typeface="Helvetica"/>
                <a:cs typeface="Helvetica"/>
              </a:rPr>
              <a:t>MS analysis</a:t>
            </a:r>
            <a:endParaRPr kumimoji="1" lang="ja-JP" altLang="en-US" dirty="0">
              <a:latin typeface="Helvetica"/>
              <a:cs typeface="Helvetica"/>
            </a:endParaRPr>
          </a:p>
        </p:txBody>
      </p:sp>
      <p:sp>
        <p:nvSpPr>
          <p:cNvPr id="295" name="テキスト ボックス 294"/>
          <p:cNvSpPr txBox="1"/>
          <p:nvPr/>
        </p:nvSpPr>
        <p:spPr>
          <a:xfrm>
            <a:off x="192051" y="2605132"/>
            <a:ext cx="1360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Helvetica"/>
                <a:cs typeface="Helvetica"/>
              </a:rPr>
              <a:t>SDS-PAGE</a:t>
            </a:r>
            <a:endParaRPr kumimoji="1" lang="ja-JP" altLang="en-US" dirty="0">
              <a:latin typeface="Helvetica"/>
              <a:cs typeface="Helvetica"/>
            </a:endParaRPr>
          </a:p>
        </p:txBody>
      </p:sp>
      <p:grpSp>
        <p:nvGrpSpPr>
          <p:cNvPr id="18" name="図形グループ 17"/>
          <p:cNvGrpSpPr/>
          <p:nvPr/>
        </p:nvGrpSpPr>
        <p:grpSpPr>
          <a:xfrm>
            <a:off x="157843" y="3097603"/>
            <a:ext cx="1112995" cy="1644650"/>
            <a:chOff x="374227" y="3100265"/>
            <a:chExt cx="1112995" cy="1644650"/>
          </a:xfrm>
        </p:grpSpPr>
        <p:sp>
          <p:nvSpPr>
            <p:cNvPr id="300" name="Line 11"/>
            <p:cNvSpPr>
              <a:spLocks noChangeShapeType="1"/>
            </p:cNvSpPr>
            <p:nvPr/>
          </p:nvSpPr>
          <p:spPr bwMode="auto">
            <a:xfrm>
              <a:off x="714647" y="3657002"/>
              <a:ext cx="21335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01" name="Line 12"/>
            <p:cNvSpPr>
              <a:spLocks noChangeShapeType="1"/>
            </p:cNvSpPr>
            <p:nvPr/>
          </p:nvSpPr>
          <p:spPr bwMode="auto">
            <a:xfrm>
              <a:off x="714647" y="3771460"/>
              <a:ext cx="21335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02" name="Line 9"/>
            <p:cNvSpPr>
              <a:spLocks noChangeShapeType="1"/>
            </p:cNvSpPr>
            <p:nvPr/>
          </p:nvSpPr>
          <p:spPr bwMode="auto">
            <a:xfrm>
              <a:off x="714647" y="3885919"/>
              <a:ext cx="21335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03" name="Line 9"/>
            <p:cNvSpPr>
              <a:spLocks noChangeShapeType="1"/>
            </p:cNvSpPr>
            <p:nvPr/>
          </p:nvSpPr>
          <p:spPr bwMode="auto">
            <a:xfrm>
              <a:off x="714647" y="4091500"/>
              <a:ext cx="21335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04" name="Line 9"/>
            <p:cNvSpPr>
              <a:spLocks noChangeShapeType="1"/>
            </p:cNvSpPr>
            <p:nvPr/>
          </p:nvSpPr>
          <p:spPr bwMode="auto">
            <a:xfrm>
              <a:off x="714647" y="4198180"/>
              <a:ext cx="21335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05" name="Line 9"/>
            <p:cNvSpPr>
              <a:spLocks noChangeShapeType="1"/>
            </p:cNvSpPr>
            <p:nvPr/>
          </p:nvSpPr>
          <p:spPr bwMode="auto">
            <a:xfrm>
              <a:off x="714647" y="4391538"/>
              <a:ext cx="21335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06" name="テキスト ボックス 161"/>
            <p:cNvSpPr txBox="1">
              <a:spLocks noChangeArrowheads="1"/>
            </p:cNvSpPr>
            <p:nvPr/>
          </p:nvSpPr>
          <p:spPr bwMode="auto">
            <a:xfrm>
              <a:off x="441605" y="3513015"/>
              <a:ext cx="327299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000" baseline="0">
                  <a:latin typeface="Arial" charset="0"/>
                  <a:cs typeface="Arial" charset="0"/>
                </a:rPr>
                <a:t>75</a:t>
              </a:r>
              <a:endParaRPr lang="ja-JP" altLang="en-US" sz="1000" baseline="0">
                <a:latin typeface="Arial" charset="0"/>
                <a:cs typeface="Arial" charset="0"/>
              </a:endParaRPr>
            </a:p>
          </p:txBody>
        </p:sp>
        <p:sp>
          <p:nvSpPr>
            <p:cNvPr id="307" name="テキスト ボックス 162"/>
            <p:cNvSpPr txBox="1">
              <a:spLocks noChangeArrowheads="1"/>
            </p:cNvSpPr>
            <p:nvPr/>
          </p:nvSpPr>
          <p:spPr bwMode="auto">
            <a:xfrm>
              <a:off x="441605" y="3627315"/>
              <a:ext cx="327299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000" baseline="0">
                  <a:latin typeface="Arial" charset="0"/>
                  <a:cs typeface="Arial" charset="0"/>
                </a:rPr>
                <a:t>50</a:t>
              </a:r>
              <a:endParaRPr lang="ja-JP" altLang="en-US" sz="1000" baseline="0">
                <a:latin typeface="Arial" charset="0"/>
                <a:cs typeface="Arial" charset="0"/>
              </a:endParaRPr>
            </a:p>
          </p:txBody>
        </p:sp>
        <p:sp>
          <p:nvSpPr>
            <p:cNvPr id="308" name="テキスト ボックス 163"/>
            <p:cNvSpPr txBox="1">
              <a:spLocks noChangeArrowheads="1"/>
            </p:cNvSpPr>
            <p:nvPr/>
          </p:nvSpPr>
          <p:spPr bwMode="auto">
            <a:xfrm>
              <a:off x="441605" y="3747965"/>
              <a:ext cx="327299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000" baseline="0">
                  <a:latin typeface="Arial" charset="0"/>
                  <a:cs typeface="Arial" charset="0"/>
                </a:rPr>
                <a:t>37</a:t>
              </a:r>
              <a:endParaRPr lang="ja-JP" altLang="en-US" sz="1000" baseline="0">
                <a:latin typeface="Arial" charset="0"/>
                <a:cs typeface="Arial" charset="0"/>
              </a:endParaRPr>
            </a:p>
          </p:txBody>
        </p:sp>
        <p:sp>
          <p:nvSpPr>
            <p:cNvPr id="309" name="テキスト ボックス 164"/>
            <p:cNvSpPr txBox="1">
              <a:spLocks noChangeArrowheads="1"/>
            </p:cNvSpPr>
            <p:nvPr/>
          </p:nvSpPr>
          <p:spPr bwMode="auto">
            <a:xfrm>
              <a:off x="441605" y="3951165"/>
              <a:ext cx="327299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000" baseline="0">
                  <a:latin typeface="Arial" charset="0"/>
                  <a:cs typeface="Arial" charset="0"/>
                </a:rPr>
                <a:t>25</a:t>
              </a:r>
              <a:endParaRPr lang="ja-JP" altLang="en-US" sz="1000" baseline="0">
                <a:latin typeface="Arial" charset="0"/>
                <a:cs typeface="Arial" charset="0"/>
              </a:endParaRPr>
            </a:p>
          </p:txBody>
        </p:sp>
        <p:sp>
          <p:nvSpPr>
            <p:cNvPr id="310" name="テキスト ボックス 165"/>
            <p:cNvSpPr txBox="1">
              <a:spLocks noChangeArrowheads="1"/>
            </p:cNvSpPr>
            <p:nvPr/>
          </p:nvSpPr>
          <p:spPr bwMode="auto">
            <a:xfrm>
              <a:off x="441605" y="4071815"/>
              <a:ext cx="327299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000" baseline="0">
                  <a:latin typeface="Arial" charset="0"/>
                  <a:cs typeface="Arial" charset="0"/>
                </a:rPr>
                <a:t>20</a:t>
              </a:r>
              <a:endParaRPr lang="ja-JP" altLang="en-US" sz="1000" baseline="0">
                <a:latin typeface="Arial" charset="0"/>
                <a:cs typeface="Arial" charset="0"/>
              </a:endParaRPr>
            </a:p>
          </p:txBody>
        </p:sp>
        <p:sp>
          <p:nvSpPr>
            <p:cNvPr id="311" name="テキスト ボックス 166"/>
            <p:cNvSpPr txBox="1">
              <a:spLocks noChangeArrowheads="1"/>
            </p:cNvSpPr>
            <p:nvPr/>
          </p:nvSpPr>
          <p:spPr bwMode="auto">
            <a:xfrm>
              <a:off x="441605" y="4262315"/>
              <a:ext cx="327299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000" baseline="0">
                  <a:latin typeface="Arial" charset="0"/>
                  <a:cs typeface="Arial" charset="0"/>
                </a:rPr>
                <a:t>15</a:t>
              </a:r>
              <a:endParaRPr lang="ja-JP" altLang="en-US" sz="1000" baseline="0">
                <a:latin typeface="Arial" charset="0"/>
                <a:cs typeface="Arial" charset="0"/>
              </a:endParaRPr>
            </a:p>
          </p:txBody>
        </p:sp>
        <p:pic>
          <p:nvPicPr>
            <p:cNvPr id="312" name="Picture 5"/>
            <p:cNvPicPr>
              <a:picLocks noChangeAspect="1" noChangeArrowheads="1"/>
            </p:cNvPicPr>
            <p:nvPr/>
          </p:nvPicPr>
          <p:blipFill>
            <a:blip r:embed="rId7">
              <a:lum bright="-20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221" y="3411415"/>
              <a:ext cx="533385" cy="133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3" name="テキスト ボックス 168"/>
            <p:cNvSpPr txBox="1">
              <a:spLocks noChangeArrowheads="1"/>
            </p:cNvSpPr>
            <p:nvPr/>
          </p:nvSpPr>
          <p:spPr bwMode="auto">
            <a:xfrm>
              <a:off x="374227" y="3333840"/>
              <a:ext cx="498114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000" baseline="0" dirty="0">
                  <a:latin typeface="Arial" charset="0"/>
                  <a:cs typeface="Arial" charset="0"/>
                </a:rPr>
                <a:t>(</a:t>
              </a:r>
              <a:r>
                <a:rPr lang="en-US" altLang="ja-JP" sz="1000" baseline="0" dirty="0" err="1">
                  <a:latin typeface="Arial" charset="0"/>
                  <a:cs typeface="Arial" charset="0"/>
                </a:rPr>
                <a:t>kDa</a:t>
              </a:r>
              <a:r>
                <a:rPr lang="en-US" altLang="ja-JP" sz="1000" baseline="0" dirty="0">
                  <a:latin typeface="Arial" charset="0"/>
                  <a:cs typeface="Arial" charset="0"/>
                </a:rPr>
                <a:t>)</a:t>
              </a:r>
              <a:endParaRPr lang="ja-JP" altLang="en-US" sz="1000" baseline="0" dirty="0">
                <a:latin typeface="Arial" charset="0"/>
                <a:cs typeface="Arial" charset="0"/>
              </a:endParaRPr>
            </a:p>
          </p:txBody>
        </p:sp>
        <p:grpSp>
          <p:nvGrpSpPr>
            <p:cNvPr id="314" name="図形グループ 204"/>
            <p:cNvGrpSpPr>
              <a:grpSpLocks/>
            </p:cNvGrpSpPr>
            <p:nvPr/>
          </p:nvGrpSpPr>
          <p:grpSpPr bwMode="auto">
            <a:xfrm>
              <a:off x="638449" y="3100265"/>
              <a:ext cx="848773" cy="419160"/>
              <a:chOff x="1371600" y="2965450"/>
              <a:chExt cx="848797" cy="419160"/>
            </a:xfrm>
          </p:grpSpPr>
          <p:sp>
            <p:nvSpPr>
              <p:cNvPr id="315" name="テキスト ボックス 170"/>
              <p:cNvSpPr txBox="1">
                <a:spLocks noChangeArrowheads="1"/>
              </p:cNvSpPr>
              <p:nvPr/>
            </p:nvSpPr>
            <p:spPr bwMode="auto">
              <a:xfrm>
                <a:off x="1371600" y="3048000"/>
                <a:ext cx="427058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37931725" indent="-37474525"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000" baseline="0">
                    <a:latin typeface="Arial" charset="0"/>
                    <a:cs typeface="Arial" charset="0"/>
                  </a:rPr>
                  <a:t>BS</a:t>
                </a:r>
                <a:r>
                  <a:rPr lang="en-US" altLang="ja-JP" sz="1000">
                    <a:latin typeface="Arial" charset="0"/>
                    <a:cs typeface="Arial" charset="0"/>
                  </a:rPr>
                  <a:t>3</a:t>
                </a:r>
                <a:endParaRPr lang="ja-JP" altLang="en-US" sz="1000">
                  <a:latin typeface="Arial" charset="0"/>
                  <a:cs typeface="Arial" charset="0"/>
                </a:endParaRPr>
              </a:p>
            </p:txBody>
          </p:sp>
          <p:sp>
            <p:nvSpPr>
              <p:cNvPr id="316" name="テキスト ボックス 171"/>
              <p:cNvSpPr txBox="1">
                <a:spLocks noChangeArrowheads="1"/>
              </p:cNvSpPr>
              <p:nvPr/>
            </p:nvSpPr>
            <p:spPr bwMode="auto">
              <a:xfrm>
                <a:off x="1663700" y="2965450"/>
                <a:ext cx="270076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37931725" indent="-37474525"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2000" baseline="0">
                    <a:latin typeface="Arial" charset="0"/>
                    <a:cs typeface="Arial" charset="0"/>
                  </a:rPr>
                  <a:t>-</a:t>
                </a:r>
                <a:endParaRPr lang="ja-JP" altLang="en-US" sz="2000" baseline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317" name="正方形/長方形 172"/>
              <p:cNvSpPr>
                <a:spLocks noChangeArrowheads="1"/>
              </p:cNvSpPr>
              <p:nvPr/>
            </p:nvSpPr>
            <p:spPr bwMode="auto">
              <a:xfrm>
                <a:off x="1885950" y="2984500"/>
                <a:ext cx="334447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ja-JP" sz="2000" baseline="0">
                    <a:latin typeface="Arial" charset="0"/>
                    <a:cs typeface="Arial" charset="0"/>
                  </a:rPr>
                  <a:t>+</a:t>
                </a:r>
                <a:endParaRPr lang="ja-JP" altLang="en-US" sz="2000" baseline="0"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298" name="正方形/長方形 297"/>
            <p:cNvSpPr/>
            <p:nvPr/>
          </p:nvSpPr>
          <p:spPr bwMode="auto">
            <a:xfrm>
              <a:off x="1171860" y="3614615"/>
              <a:ext cx="304800" cy="76200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299" name="正方形/長方形 298"/>
            <p:cNvSpPr/>
            <p:nvPr/>
          </p:nvSpPr>
          <p:spPr bwMode="auto">
            <a:xfrm>
              <a:off x="1171860" y="3957515"/>
              <a:ext cx="304800" cy="76200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</p:grpSp>
      <p:cxnSp>
        <p:nvCxnSpPr>
          <p:cNvPr id="318" name="直線矢印コネクタ 317"/>
          <p:cNvCxnSpPr/>
          <p:nvPr/>
        </p:nvCxnSpPr>
        <p:spPr>
          <a:xfrm>
            <a:off x="872341" y="4934818"/>
            <a:ext cx="0" cy="271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9" name="直線矢印コネクタ 318"/>
          <p:cNvCxnSpPr/>
          <p:nvPr/>
        </p:nvCxnSpPr>
        <p:spPr>
          <a:xfrm>
            <a:off x="872341" y="5744911"/>
            <a:ext cx="0" cy="271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0" name="直線矢印コネクタ 319"/>
          <p:cNvCxnSpPr/>
          <p:nvPr/>
        </p:nvCxnSpPr>
        <p:spPr>
          <a:xfrm>
            <a:off x="872341" y="2311714"/>
            <a:ext cx="0" cy="271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1" name="テキスト ボックス 242"/>
          <p:cNvSpPr txBox="1">
            <a:spLocks noChangeArrowheads="1"/>
          </p:cNvSpPr>
          <p:nvPr/>
        </p:nvSpPr>
        <p:spPr bwMode="auto">
          <a:xfrm>
            <a:off x="1289276" y="3485747"/>
            <a:ext cx="62071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200" b="1" baseline="0" dirty="0">
                <a:latin typeface="Arial" charset="0"/>
                <a:cs typeface="Arial" charset="0"/>
              </a:rPr>
              <a:t>Dimer</a:t>
            </a:r>
            <a:endParaRPr lang="ja-JP" altLang="en-US" sz="1200" b="1" baseline="0" dirty="0">
              <a:latin typeface="Arial" charset="0"/>
              <a:cs typeface="Arial" charset="0"/>
            </a:endParaRPr>
          </a:p>
        </p:txBody>
      </p:sp>
      <p:sp>
        <p:nvSpPr>
          <p:cNvPr id="322" name="テキスト ボックス 243"/>
          <p:cNvSpPr txBox="1">
            <a:spLocks noChangeArrowheads="1"/>
          </p:cNvSpPr>
          <p:nvPr/>
        </p:nvSpPr>
        <p:spPr bwMode="auto">
          <a:xfrm>
            <a:off x="1289276" y="3830646"/>
            <a:ext cx="8763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200" b="1" baseline="0" dirty="0">
                <a:latin typeface="Arial" charset="0"/>
                <a:cs typeface="Arial" charset="0"/>
              </a:rPr>
              <a:t>Monomer</a:t>
            </a:r>
            <a:endParaRPr lang="ja-JP" altLang="en-US" sz="1200" b="1" baseline="0" dirty="0">
              <a:latin typeface="Arial" charset="0"/>
              <a:cs typeface="Arial" charset="0"/>
            </a:endParaRPr>
          </a:p>
        </p:txBody>
      </p:sp>
      <p:sp>
        <p:nvSpPr>
          <p:cNvPr id="326" name="テキスト ボックス 242"/>
          <p:cNvSpPr txBox="1">
            <a:spLocks noChangeArrowheads="1"/>
          </p:cNvSpPr>
          <p:nvPr/>
        </p:nvSpPr>
        <p:spPr bwMode="auto">
          <a:xfrm>
            <a:off x="1951612" y="6202284"/>
            <a:ext cx="76625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600" b="1" baseline="0" dirty="0">
                <a:latin typeface="Arial" charset="0"/>
                <a:cs typeface="Arial" charset="0"/>
              </a:rPr>
              <a:t>Dimer</a:t>
            </a:r>
            <a:endParaRPr lang="ja-JP" altLang="en-US" sz="1600" b="1" baseline="0" dirty="0">
              <a:latin typeface="Arial" charset="0"/>
              <a:cs typeface="Arial" charset="0"/>
            </a:endParaRPr>
          </a:p>
        </p:txBody>
      </p:sp>
      <p:sp>
        <p:nvSpPr>
          <p:cNvPr id="332" name="テキスト ボックス 331"/>
          <p:cNvSpPr txBox="1"/>
          <p:nvPr/>
        </p:nvSpPr>
        <p:spPr>
          <a:xfrm>
            <a:off x="3375779" y="6079173"/>
            <a:ext cx="42431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latin typeface="Helvetica"/>
                <a:cs typeface="Helvetica"/>
              </a:rPr>
              <a:t>+</a:t>
            </a:r>
            <a:endParaRPr kumimoji="1" lang="ja-JP" altLang="en-US" sz="3200" dirty="0">
              <a:latin typeface="Helvetica"/>
              <a:cs typeface="Helvetica"/>
            </a:endParaRPr>
          </a:p>
        </p:txBody>
      </p:sp>
      <p:sp>
        <p:nvSpPr>
          <p:cNvPr id="333" name="テキスト ボックス 332"/>
          <p:cNvSpPr txBox="1"/>
          <p:nvPr/>
        </p:nvSpPr>
        <p:spPr>
          <a:xfrm>
            <a:off x="6472384" y="6079173"/>
            <a:ext cx="32132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>
                <a:latin typeface="Helvetica"/>
                <a:cs typeface="Helvetica"/>
              </a:rPr>
              <a:t>-</a:t>
            </a:r>
            <a:endParaRPr kumimoji="1" lang="ja-JP" altLang="en-US" sz="3200" dirty="0">
              <a:latin typeface="Helvetica"/>
              <a:cs typeface="Helvetica"/>
            </a:endParaRPr>
          </a:p>
        </p:txBody>
      </p:sp>
      <p:sp>
        <p:nvSpPr>
          <p:cNvPr id="327" name="テキスト ボックス 243"/>
          <p:cNvSpPr txBox="1">
            <a:spLocks noChangeArrowheads="1"/>
          </p:cNvSpPr>
          <p:nvPr/>
        </p:nvSpPr>
        <p:spPr bwMode="auto">
          <a:xfrm>
            <a:off x="1951612" y="5793638"/>
            <a:ext cx="110799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600" b="1" baseline="0" dirty="0">
                <a:latin typeface="Arial" charset="0"/>
                <a:cs typeface="Arial" charset="0"/>
              </a:rPr>
              <a:t>Monomer</a:t>
            </a:r>
            <a:endParaRPr lang="ja-JP" altLang="en-US" sz="1600" b="1" baseline="0" dirty="0">
              <a:latin typeface="Arial" charset="0"/>
              <a:cs typeface="Arial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375779" y="5670527"/>
            <a:ext cx="42431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latin typeface="Helvetica"/>
                <a:cs typeface="Helvetica"/>
              </a:rPr>
              <a:t>+</a:t>
            </a:r>
            <a:endParaRPr kumimoji="1" lang="ja-JP" altLang="en-US" sz="3200" dirty="0">
              <a:latin typeface="Helvetica"/>
              <a:cs typeface="Helvetica"/>
            </a:endParaRPr>
          </a:p>
        </p:txBody>
      </p:sp>
      <p:sp>
        <p:nvSpPr>
          <p:cNvPr id="334" name="テキスト ボックス 333"/>
          <p:cNvSpPr txBox="1"/>
          <p:nvPr/>
        </p:nvSpPr>
        <p:spPr>
          <a:xfrm>
            <a:off x="6420888" y="5670527"/>
            <a:ext cx="42431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latin typeface="Helvetica"/>
                <a:cs typeface="Helvetica"/>
              </a:rPr>
              <a:t>+</a:t>
            </a:r>
            <a:endParaRPr kumimoji="1" lang="ja-JP" altLang="en-US" sz="3200" dirty="0">
              <a:latin typeface="Helvetica"/>
              <a:cs typeface="Helvetica"/>
            </a:endParaRPr>
          </a:p>
        </p:txBody>
      </p:sp>
      <p:sp>
        <p:nvSpPr>
          <p:cNvPr id="336" name="下矢印 335"/>
          <p:cNvSpPr/>
          <p:nvPr/>
        </p:nvSpPr>
        <p:spPr>
          <a:xfrm>
            <a:off x="6501988" y="3482804"/>
            <a:ext cx="246784" cy="1467911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21" name="直線コネクタ 20"/>
          <p:cNvCxnSpPr/>
          <p:nvPr/>
        </p:nvCxnSpPr>
        <p:spPr>
          <a:xfrm>
            <a:off x="1909988" y="5842577"/>
            <a:ext cx="6915610" cy="0"/>
          </a:xfrm>
          <a:prstGeom prst="line">
            <a:avLst/>
          </a:pr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7" name="直線コネクタ 336"/>
          <p:cNvCxnSpPr/>
          <p:nvPr/>
        </p:nvCxnSpPr>
        <p:spPr>
          <a:xfrm>
            <a:off x="1909988" y="6222620"/>
            <a:ext cx="6915610" cy="0"/>
          </a:xfrm>
          <a:prstGeom prst="line">
            <a:avLst/>
          </a:pr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8" name="直線コネクタ 337"/>
          <p:cNvCxnSpPr/>
          <p:nvPr/>
        </p:nvCxnSpPr>
        <p:spPr>
          <a:xfrm>
            <a:off x="1909988" y="6602664"/>
            <a:ext cx="6915610" cy="0"/>
          </a:xfrm>
          <a:prstGeom prst="line">
            <a:avLst/>
          </a:prstGeom>
          <a:ln w="127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9539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テキスト ボックス 44"/>
          <p:cNvSpPr txBox="1">
            <a:spLocks noChangeArrowheads="1"/>
          </p:cNvSpPr>
          <p:nvPr/>
        </p:nvSpPr>
        <p:spPr bwMode="auto">
          <a:xfrm>
            <a:off x="848564" y="2018334"/>
            <a:ext cx="76244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 defTabSz="457200"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600" b="1" baseline="0" dirty="0">
                <a:latin typeface="Helvetica"/>
                <a:cs typeface="Helvetica"/>
              </a:rPr>
              <a:t>Type I</a:t>
            </a:r>
            <a:endParaRPr lang="ja-JP" altLang="en-US" sz="1600" b="1" baseline="0" dirty="0">
              <a:latin typeface="Helvetica"/>
              <a:cs typeface="Helvetica"/>
            </a:endParaRPr>
          </a:p>
        </p:txBody>
      </p:sp>
      <p:sp>
        <p:nvSpPr>
          <p:cNvPr id="182" name="テキスト ボックス 44"/>
          <p:cNvSpPr txBox="1">
            <a:spLocks noChangeArrowheads="1"/>
          </p:cNvSpPr>
          <p:nvPr/>
        </p:nvSpPr>
        <p:spPr bwMode="auto">
          <a:xfrm>
            <a:off x="2914164" y="2545702"/>
            <a:ext cx="76244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 defTabSz="457200"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600" b="1" baseline="0" dirty="0">
                <a:latin typeface="Helvetica"/>
                <a:cs typeface="Helvetica"/>
              </a:rPr>
              <a:t>Type I</a:t>
            </a:r>
            <a:endParaRPr lang="ja-JP" altLang="en-US" sz="1600" b="1" baseline="0" dirty="0">
              <a:latin typeface="Helvetica"/>
              <a:cs typeface="Helvetica"/>
            </a:endParaRPr>
          </a:p>
        </p:txBody>
      </p:sp>
      <p:sp>
        <p:nvSpPr>
          <p:cNvPr id="186" name="正方形/長方形 45"/>
          <p:cNvSpPr>
            <a:spLocks noChangeArrowheads="1"/>
          </p:cNvSpPr>
          <p:nvPr/>
        </p:nvSpPr>
        <p:spPr bwMode="auto">
          <a:xfrm>
            <a:off x="3303120" y="3615988"/>
            <a:ext cx="1329532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57200"/>
            <a:r>
              <a:rPr lang="en-US" altLang="ja-JP" sz="1600" b="1" baseline="0" dirty="0">
                <a:latin typeface="Helvetica"/>
                <a:cs typeface="Helvetica"/>
              </a:rPr>
              <a:t>Type III interface</a:t>
            </a:r>
            <a:endParaRPr lang="ja-JP" altLang="en-US" sz="1600" b="1" baseline="0" dirty="0">
              <a:latin typeface="Helvetica"/>
              <a:cs typeface="Helvetica"/>
            </a:endParaRPr>
          </a:p>
        </p:txBody>
      </p:sp>
      <p:sp>
        <p:nvSpPr>
          <p:cNvPr id="196" name="正方形/長方形 45"/>
          <p:cNvSpPr>
            <a:spLocks noChangeArrowheads="1"/>
          </p:cNvSpPr>
          <p:nvPr/>
        </p:nvSpPr>
        <p:spPr bwMode="auto">
          <a:xfrm>
            <a:off x="2755584" y="5507007"/>
            <a:ext cx="21336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57200"/>
            <a:r>
              <a:rPr lang="en-US" altLang="ja-JP" sz="1600" b="1" baseline="0" dirty="0">
                <a:latin typeface="Helvetica"/>
                <a:cs typeface="Helvetica"/>
              </a:rPr>
              <a:t>BS</a:t>
            </a:r>
            <a:r>
              <a:rPr lang="en-US" altLang="ja-JP" sz="1600" b="1" baseline="30000" dirty="0">
                <a:latin typeface="Helvetica"/>
                <a:cs typeface="Helvetica"/>
              </a:rPr>
              <a:t>3</a:t>
            </a:r>
            <a:r>
              <a:rPr lang="en-US" altLang="ja-JP" sz="1600" b="1" baseline="0" dirty="0">
                <a:latin typeface="Helvetica"/>
                <a:cs typeface="Helvetica"/>
              </a:rPr>
              <a:t>-crosslinking</a:t>
            </a:r>
            <a:endParaRPr lang="ja-JP" altLang="en-US" sz="1600" b="1" baseline="0" dirty="0">
              <a:latin typeface="Helvetica"/>
              <a:cs typeface="Helvetica"/>
            </a:endParaRPr>
          </a:p>
        </p:txBody>
      </p:sp>
      <p:grpSp>
        <p:nvGrpSpPr>
          <p:cNvPr id="265" name="図形グループ 264"/>
          <p:cNvGrpSpPr>
            <a:grpSpLocks noChangeAspect="1"/>
          </p:cNvGrpSpPr>
          <p:nvPr/>
        </p:nvGrpSpPr>
        <p:grpSpPr>
          <a:xfrm>
            <a:off x="884915" y="2046020"/>
            <a:ext cx="3600000" cy="3799540"/>
            <a:chOff x="5821363" y="2270125"/>
            <a:chExt cx="2062162" cy="2176463"/>
          </a:xfrm>
        </p:grpSpPr>
        <p:sp>
          <p:nvSpPr>
            <p:cNvPr id="177" name="Oval 55"/>
            <p:cNvSpPr>
              <a:spLocks noChangeArrowheads="1"/>
            </p:cNvSpPr>
            <p:nvPr/>
          </p:nvSpPr>
          <p:spPr bwMode="auto">
            <a:xfrm flipH="1">
              <a:off x="6237288" y="2270125"/>
              <a:ext cx="503237" cy="342900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Calibri" pitchFamily="-65" charset="0"/>
                <a:ea typeface="Osaka" pitchFamily="-65" charset="-128"/>
                <a:cs typeface="Osaka" pitchFamily="-65" charset="-128"/>
              </a:endParaRPr>
            </a:p>
          </p:txBody>
        </p:sp>
        <p:sp>
          <p:nvSpPr>
            <p:cNvPr id="178" name="Oval 55"/>
            <p:cNvSpPr>
              <a:spLocks noChangeArrowheads="1"/>
            </p:cNvSpPr>
            <p:nvPr/>
          </p:nvSpPr>
          <p:spPr bwMode="auto">
            <a:xfrm flipH="1">
              <a:off x="5821363" y="2470150"/>
              <a:ext cx="503237" cy="342900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70FE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alibri" charset="0"/>
              </a:endParaRPr>
            </a:p>
          </p:txBody>
        </p:sp>
        <p:sp>
          <p:nvSpPr>
            <p:cNvPr id="179" name="Oval 55"/>
            <p:cNvSpPr>
              <a:spLocks noChangeArrowheads="1"/>
            </p:cNvSpPr>
            <p:nvPr/>
          </p:nvSpPr>
          <p:spPr bwMode="auto">
            <a:xfrm flipH="1">
              <a:off x="7380288" y="2574925"/>
              <a:ext cx="503237" cy="342900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Calibri" pitchFamily="-65" charset="0"/>
                <a:ea typeface="Osaka" pitchFamily="-65" charset="-128"/>
                <a:cs typeface="Osaka" pitchFamily="-65" charset="-128"/>
              </a:endParaRPr>
            </a:p>
          </p:txBody>
        </p:sp>
        <p:sp>
          <p:nvSpPr>
            <p:cNvPr id="180" name="Oval 55"/>
            <p:cNvSpPr>
              <a:spLocks noChangeArrowheads="1"/>
            </p:cNvSpPr>
            <p:nvPr/>
          </p:nvSpPr>
          <p:spPr bwMode="auto">
            <a:xfrm flipH="1">
              <a:off x="6964363" y="2774950"/>
              <a:ext cx="503237" cy="342900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E3E3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alibri" charset="0"/>
              </a:endParaRPr>
            </a:p>
          </p:txBody>
        </p:sp>
        <p:grpSp>
          <p:nvGrpSpPr>
            <p:cNvPr id="183" name="図形グループ 119"/>
            <p:cNvGrpSpPr>
              <a:grpSpLocks/>
            </p:cNvGrpSpPr>
            <p:nvPr/>
          </p:nvGrpSpPr>
          <p:grpSpPr bwMode="auto">
            <a:xfrm>
              <a:off x="6650038" y="2879725"/>
              <a:ext cx="153987" cy="457200"/>
              <a:chOff x="5095854" y="1524000"/>
              <a:chExt cx="153988" cy="457200"/>
            </a:xfrm>
          </p:grpSpPr>
          <p:cxnSp>
            <p:nvCxnSpPr>
              <p:cNvPr id="184" name="直線矢印コネクタ 183"/>
              <p:cNvCxnSpPr/>
              <p:nvPr/>
            </p:nvCxnSpPr>
            <p:spPr>
              <a:xfrm rot="5400000" flipH="1" flipV="1">
                <a:off x="4868048" y="1751806"/>
                <a:ext cx="457200" cy="1587"/>
              </a:xfrm>
              <a:prstGeom prst="straightConnector1">
                <a:avLst/>
              </a:prstGeom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直線矢印コネクタ 184"/>
              <p:cNvCxnSpPr/>
              <p:nvPr/>
            </p:nvCxnSpPr>
            <p:spPr>
              <a:xfrm rot="16200000" flipH="1">
                <a:off x="5020449" y="1751806"/>
                <a:ext cx="457200" cy="1587"/>
              </a:xfrm>
              <a:prstGeom prst="straightConnector1">
                <a:avLst/>
              </a:prstGeom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7" name="図形グループ 88"/>
            <p:cNvGrpSpPr>
              <a:grpSpLocks/>
            </p:cNvGrpSpPr>
            <p:nvPr/>
          </p:nvGrpSpPr>
          <p:grpSpPr bwMode="auto">
            <a:xfrm>
              <a:off x="5973763" y="3454400"/>
              <a:ext cx="919162" cy="542925"/>
              <a:chOff x="4267200" y="2809875"/>
              <a:chExt cx="919163" cy="542925"/>
            </a:xfrm>
          </p:grpSpPr>
          <p:sp>
            <p:nvSpPr>
              <p:cNvPr id="188" name="Oval 55"/>
              <p:cNvSpPr>
                <a:spLocks noChangeArrowheads="1"/>
              </p:cNvSpPr>
              <p:nvPr/>
            </p:nvSpPr>
            <p:spPr bwMode="auto">
              <a:xfrm flipH="1">
                <a:off x="4683125" y="2809875"/>
                <a:ext cx="503238" cy="342900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>
                  <a:latin typeface="Calibri" pitchFamily="-65" charset="0"/>
                  <a:ea typeface="Osaka" pitchFamily="-65" charset="-128"/>
                  <a:cs typeface="Osaka" pitchFamily="-65" charset="-128"/>
                </a:endParaRPr>
              </a:p>
            </p:txBody>
          </p:sp>
          <p:sp>
            <p:nvSpPr>
              <p:cNvPr id="189" name="Oval 55"/>
              <p:cNvSpPr>
                <a:spLocks noChangeArrowheads="1"/>
              </p:cNvSpPr>
              <p:nvPr/>
            </p:nvSpPr>
            <p:spPr bwMode="auto">
              <a:xfrm flipH="1">
                <a:off x="4267200" y="3009323"/>
                <a:ext cx="503483" cy="34347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FF70FE"/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Calibri" charset="0"/>
                </a:endParaRPr>
              </a:p>
            </p:txBody>
          </p:sp>
        </p:grpSp>
        <p:grpSp>
          <p:nvGrpSpPr>
            <p:cNvPr id="190" name="図形グループ 89"/>
            <p:cNvGrpSpPr>
              <a:grpSpLocks/>
            </p:cNvGrpSpPr>
            <p:nvPr/>
          </p:nvGrpSpPr>
          <p:grpSpPr bwMode="auto">
            <a:xfrm>
              <a:off x="6413500" y="3598863"/>
              <a:ext cx="919163" cy="542925"/>
              <a:chOff x="5410200" y="3114675"/>
              <a:chExt cx="919163" cy="542925"/>
            </a:xfrm>
          </p:grpSpPr>
          <p:sp>
            <p:nvSpPr>
              <p:cNvPr id="191" name="Oval 55"/>
              <p:cNvSpPr>
                <a:spLocks noChangeArrowheads="1"/>
              </p:cNvSpPr>
              <p:nvPr/>
            </p:nvSpPr>
            <p:spPr bwMode="auto">
              <a:xfrm flipH="1">
                <a:off x="5826125" y="3114675"/>
                <a:ext cx="503238" cy="342900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>
                  <a:latin typeface="Calibri" pitchFamily="-65" charset="0"/>
                  <a:ea typeface="Osaka" pitchFamily="-65" charset="-128"/>
                  <a:cs typeface="Osaka" pitchFamily="-65" charset="-128"/>
                </a:endParaRPr>
              </a:p>
            </p:txBody>
          </p:sp>
          <p:sp>
            <p:nvSpPr>
              <p:cNvPr id="192" name="Oval 55"/>
              <p:cNvSpPr>
                <a:spLocks noChangeArrowheads="1"/>
              </p:cNvSpPr>
              <p:nvPr/>
            </p:nvSpPr>
            <p:spPr bwMode="auto">
              <a:xfrm flipH="1">
                <a:off x="5410200" y="3314123"/>
                <a:ext cx="503483" cy="343477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E3E3"/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Calibri" charset="0"/>
                </a:endParaRPr>
              </a:p>
            </p:txBody>
          </p:sp>
        </p:grpSp>
        <p:cxnSp>
          <p:nvCxnSpPr>
            <p:cNvPr id="193" name="直線矢印コネクタ 192"/>
            <p:cNvCxnSpPr/>
            <p:nvPr/>
          </p:nvCxnSpPr>
          <p:spPr bwMode="auto">
            <a:xfrm rot="10800000" flipV="1">
              <a:off x="6665913" y="3311525"/>
              <a:ext cx="679450" cy="487363"/>
            </a:xfrm>
            <a:prstGeom prst="straightConnector1">
              <a:avLst/>
            </a:prstGeom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4" name="アーチ 193"/>
            <p:cNvSpPr/>
            <p:nvPr/>
          </p:nvSpPr>
          <p:spPr bwMode="auto">
            <a:xfrm rot="16200000">
              <a:off x="6519863" y="3611563"/>
              <a:ext cx="381000" cy="304800"/>
            </a:xfrm>
            <a:prstGeom prst="blockArc">
              <a:avLst/>
            </a:prstGeom>
            <a:solidFill>
              <a:srgbClr val="000078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schemeClr val="tx1"/>
                </a:solidFill>
              </a:endParaRPr>
            </a:p>
          </p:txBody>
        </p:sp>
        <p:cxnSp>
          <p:nvCxnSpPr>
            <p:cNvPr id="195" name="直線矢印コネクタ 194"/>
            <p:cNvCxnSpPr/>
            <p:nvPr/>
          </p:nvCxnSpPr>
          <p:spPr bwMode="auto">
            <a:xfrm rot="16200000" flipV="1">
              <a:off x="6634163" y="3989388"/>
              <a:ext cx="457200" cy="304800"/>
            </a:xfrm>
            <a:prstGeom prst="straightConnector1">
              <a:avLst/>
            </a:prstGeom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直線矢印コネクタ 196"/>
            <p:cNvCxnSpPr/>
            <p:nvPr/>
          </p:nvCxnSpPr>
          <p:spPr bwMode="auto">
            <a:xfrm rot="5400000" flipH="1" flipV="1">
              <a:off x="5999163" y="4065588"/>
              <a:ext cx="457200" cy="304800"/>
            </a:xfrm>
            <a:prstGeom prst="straightConnector1">
              <a:avLst/>
            </a:prstGeom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8" name="正方形/長方形 45"/>
          <p:cNvSpPr>
            <a:spLocks noChangeArrowheads="1"/>
          </p:cNvSpPr>
          <p:nvPr/>
        </p:nvSpPr>
        <p:spPr bwMode="auto">
          <a:xfrm>
            <a:off x="602124" y="5749695"/>
            <a:ext cx="1452417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57200"/>
            <a:r>
              <a:rPr lang="en-US" altLang="ja-JP" sz="1600" b="1" baseline="0" dirty="0">
                <a:latin typeface="Helvetica"/>
                <a:cs typeface="Helvetica"/>
              </a:rPr>
              <a:t>Type II interface</a:t>
            </a:r>
            <a:endParaRPr lang="ja-JP" altLang="en-US" sz="1600" b="1" baseline="0" dirty="0">
              <a:latin typeface="Helvetica"/>
              <a:cs typeface="Helvetica"/>
            </a:endParaRPr>
          </a:p>
        </p:txBody>
      </p:sp>
      <p:sp>
        <p:nvSpPr>
          <p:cNvPr id="38" name="正方形/長方形 37"/>
          <p:cNvSpPr/>
          <p:nvPr/>
        </p:nvSpPr>
        <p:spPr>
          <a:xfrm>
            <a:off x="0" y="1"/>
            <a:ext cx="9144000" cy="1371599"/>
          </a:xfrm>
          <a:prstGeom prst="rect">
            <a:avLst/>
          </a:prstGeom>
          <a:solidFill>
            <a:srgbClr val="2B8049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 smtClean="0">
                <a:solidFill>
                  <a:schemeClr val="bg1"/>
                </a:solidFill>
                <a:latin typeface="Helvetica"/>
                <a:cs typeface="Helvetica"/>
              </a:rPr>
              <a:t>The dimer via the type I interaction mode exist in equilibrium to form a tetramer via the type II/III interaction mode, which is compatible with membrane association.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pic>
        <p:nvPicPr>
          <p:cNvPr id="37" name="図 3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3072" y="1578545"/>
            <a:ext cx="3437764" cy="2037443"/>
          </a:xfrm>
          <a:prstGeom prst="rect">
            <a:avLst/>
          </a:prstGeom>
        </p:spPr>
      </p:pic>
      <p:grpSp>
        <p:nvGrpSpPr>
          <p:cNvPr id="3" name="図形グループ 2"/>
          <p:cNvGrpSpPr>
            <a:grpSpLocks noChangeAspect="1"/>
          </p:cNvGrpSpPr>
          <p:nvPr/>
        </p:nvGrpSpPr>
        <p:grpSpPr>
          <a:xfrm>
            <a:off x="5504062" y="3864034"/>
            <a:ext cx="3105917" cy="2734005"/>
            <a:chOff x="5121526" y="3260395"/>
            <a:chExt cx="3777412" cy="3325093"/>
          </a:xfrm>
        </p:grpSpPr>
        <p:pic>
          <p:nvPicPr>
            <p:cNvPr id="40" name="図 7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18" t="8852" r="25195" b="34689"/>
            <a:stretch>
              <a:fillRect/>
            </a:stretch>
          </p:blipFill>
          <p:spPr bwMode="auto">
            <a:xfrm>
              <a:off x="5121526" y="3260395"/>
              <a:ext cx="3777412" cy="2156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1" name="Group 1229"/>
            <p:cNvGrpSpPr>
              <a:grpSpLocks/>
            </p:cNvGrpSpPr>
            <p:nvPr/>
          </p:nvGrpSpPr>
          <p:grpSpPr bwMode="auto">
            <a:xfrm>
              <a:off x="5993846" y="4845814"/>
              <a:ext cx="1823540" cy="1739674"/>
              <a:chOff x="809" y="4096"/>
              <a:chExt cx="832" cy="812"/>
            </a:xfrm>
          </p:grpSpPr>
          <p:sp>
            <p:nvSpPr>
              <p:cNvPr id="45" name="Freeform 1111"/>
              <p:cNvSpPr>
                <a:spLocks/>
              </p:cNvSpPr>
              <p:nvPr/>
            </p:nvSpPr>
            <p:spPr bwMode="auto">
              <a:xfrm>
                <a:off x="1005" y="4172"/>
                <a:ext cx="152" cy="700"/>
              </a:xfrm>
              <a:custGeom>
                <a:avLst/>
                <a:gdLst>
                  <a:gd name="T0" fmla="*/ 152 w 152"/>
                  <a:gd name="T1" fmla="*/ 0 h 700"/>
                  <a:gd name="T2" fmla="*/ 148 w 152"/>
                  <a:gd name="T3" fmla="*/ 372 h 700"/>
                  <a:gd name="T4" fmla="*/ 44 w 152"/>
                  <a:gd name="T5" fmla="*/ 632 h 700"/>
                  <a:gd name="T6" fmla="*/ 0 w 152"/>
                  <a:gd name="T7" fmla="*/ 700 h 7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2"/>
                  <a:gd name="T13" fmla="*/ 0 h 700"/>
                  <a:gd name="T14" fmla="*/ 152 w 152"/>
                  <a:gd name="T15" fmla="*/ 700 h 7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2" h="700">
                    <a:moveTo>
                      <a:pt x="152" y="0"/>
                    </a:moveTo>
                    <a:cubicBezTo>
                      <a:pt x="150" y="124"/>
                      <a:pt x="150" y="248"/>
                      <a:pt x="148" y="372"/>
                    </a:cubicBezTo>
                    <a:cubicBezTo>
                      <a:pt x="146" y="469"/>
                      <a:pt x="98" y="555"/>
                      <a:pt x="44" y="632"/>
                    </a:cubicBezTo>
                    <a:cubicBezTo>
                      <a:pt x="27" y="654"/>
                      <a:pt x="20" y="679"/>
                      <a:pt x="0" y="70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6" name="Freeform 1112"/>
              <p:cNvSpPr>
                <a:spLocks/>
              </p:cNvSpPr>
              <p:nvPr/>
            </p:nvSpPr>
            <p:spPr bwMode="auto">
              <a:xfrm>
                <a:off x="809" y="4152"/>
                <a:ext cx="274" cy="712"/>
              </a:xfrm>
              <a:custGeom>
                <a:avLst/>
                <a:gdLst>
                  <a:gd name="T0" fmla="*/ 256 w 274"/>
                  <a:gd name="T1" fmla="*/ 0 h 712"/>
                  <a:gd name="T2" fmla="*/ 152 w 274"/>
                  <a:gd name="T3" fmla="*/ 496 h 712"/>
                  <a:gd name="T4" fmla="*/ 72 w 274"/>
                  <a:gd name="T5" fmla="*/ 648 h 712"/>
                  <a:gd name="T6" fmla="*/ 20 w 274"/>
                  <a:gd name="T7" fmla="*/ 700 h 712"/>
                  <a:gd name="T8" fmla="*/ 0 w 274"/>
                  <a:gd name="T9" fmla="*/ 712 h 7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4"/>
                  <a:gd name="T16" fmla="*/ 0 h 712"/>
                  <a:gd name="T17" fmla="*/ 274 w 274"/>
                  <a:gd name="T18" fmla="*/ 712 h 7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4" h="712">
                    <a:moveTo>
                      <a:pt x="256" y="0"/>
                    </a:moveTo>
                    <a:cubicBezTo>
                      <a:pt x="274" y="145"/>
                      <a:pt x="246" y="369"/>
                      <a:pt x="152" y="496"/>
                    </a:cubicBezTo>
                    <a:cubicBezTo>
                      <a:pt x="135" y="544"/>
                      <a:pt x="103" y="608"/>
                      <a:pt x="72" y="648"/>
                    </a:cubicBezTo>
                    <a:cubicBezTo>
                      <a:pt x="70" y="649"/>
                      <a:pt x="24" y="698"/>
                      <a:pt x="20" y="700"/>
                    </a:cubicBezTo>
                    <a:cubicBezTo>
                      <a:pt x="4" y="705"/>
                      <a:pt x="10" y="701"/>
                      <a:pt x="0" y="712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7" name="Freeform 1113"/>
              <p:cNvSpPr>
                <a:spLocks/>
              </p:cNvSpPr>
              <p:nvPr/>
            </p:nvSpPr>
            <p:spPr bwMode="auto">
              <a:xfrm>
                <a:off x="1321" y="4164"/>
                <a:ext cx="164" cy="744"/>
              </a:xfrm>
              <a:custGeom>
                <a:avLst/>
                <a:gdLst>
                  <a:gd name="T0" fmla="*/ 0 w 164"/>
                  <a:gd name="T1" fmla="*/ 0 h 744"/>
                  <a:gd name="T2" fmla="*/ 4 w 164"/>
                  <a:gd name="T3" fmla="*/ 252 h 744"/>
                  <a:gd name="T4" fmla="*/ 8 w 164"/>
                  <a:gd name="T5" fmla="*/ 504 h 744"/>
                  <a:gd name="T6" fmla="*/ 56 w 164"/>
                  <a:gd name="T7" fmla="*/ 604 h 744"/>
                  <a:gd name="T8" fmla="*/ 124 w 164"/>
                  <a:gd name="T9" fmla="*/ 680 h 744"/>
                  <a:gd name="T10" fmla="*/ 148 w 164"/>
                  <a:gd name="T11" fmla="*/ 716 h 744"/>
                  <a:gd name="T12" fmla="*/ 164 w 164"/>
                  <a:gd name="T13" fmla="*/ 744 h 7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4"/>
                  <a:gd name="T22" fmla="*/ 0 h 744"/>
                  <a:gd name="T23" fmla="*/ 164 w 164"/>
                  <a:gd name="T24" fmla="*/ 744 h 74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4" h="744">
                    <a:moveTo>
                      <a:pt x="0" y="0"/>
                    </a:moveTo>
                    <a:cubicBezTo>
                      <a:pt x="12" y="84"/>
                      <a:pt x="6" y="166"/>
                      <a:pt x="4" y="252"/>
                    </a:cubicBezTo>
                    <a:cubicBezTo>
                      <a:pt x="5" y="336"/>
                      <a:pt x="4" y="420"/>
                      <a:pt x="8" y="504"/>
                    </a:cubicBezTo>
                    <a:cubicBezTo>
                      <a:pt x="9" y="549"/>
                      <a:pt x="37" y="566"/>
                      <a:pt x="56" y="604"/>
                    </a:cubicBezTo>
                    <a:cubicBezTo>
                      <a:pt x="68" y="629"/>
                      <a:pt x="99" y="663"/>
                      <a:pt x="124" y="680"/>
                    </a:cubicBezTo>
                    <a:cubicBezTo>
                      <a:pt x="132" y="692"/>
                      <a:pt x="141" y="703"/>
                      <a:pt x="148" y="716"/>
                    </a:cubicBezTo>
                    <a:cubicBezTo>
                      <a:pt x="152" y="725"/>
                      <a:pt x="164" y="744"/>
                      <a:pt x="164" y="744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8" name="Freeform 1114"/>
              <p:cNvSpPr>
                <a:spLocks/>
              </p:cNvSpPr>
              <p:nvPr/>
            </p:nvSpPr>
            <p:spPr bwMode="auto">
              <a:xfrm>
                <a:off x="1401" y="4096"/>
                <a:ext cx="240" cy="736"/>
              </a:xfrm>
              <a:custGeom>
                <a:avLst/>
                <a:gdLst>
                  <a:gd name="T0" fmla="*/ 0 w 240"/>
                  <a:gd name="T1" fmla="*/ 0 h 736"/>
                  <a:gd name="T2" fmla="*/ 4 w 240"/>
                  <a:gd name="T3" fmla="*/ 272 h 736"/>
                  <a:gd name="T4" fmla="*/ 88 w 240"/>
                  <a:gd name="T5" fmla="*/ 564 h 736"/>
                  <a:gd name="T6" fmla="*/ 148 w 240"/>
                  <a:gd name="T7" fmla="*/ 628 h 736"/>
                  <a:gd name="T8" fmla="*/ 240 w 240"/>
                  <a:gd name="T9" fmla="*/ 736 h 7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0"/>
                  <a:gd name="T16" fmla="*/ 0 h 736"/>
                  <a:gd name="T17" fmla="*/ 240 w 240"/>
                  <a:gd name="T18" fmla="*/ 736 h 7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0" h="736">
                    <a:moveTo>
                      <a:pt x="0" y="0"/>
                    </a:moveTo>
                    <a:cubicBezTo>
                      <a:pt x="1" y="90"/>
                      <a:pt x="1" y="181"/>
                      <a:pt x="4" y="272"/>
                    </a:cubicBezTo>
                    <a:cubicBezTo>
                      <a:pt x="6" y="362"/>
                      <a:pt x="26" y="491"/>
                      <a:pt x="88" y="564"/>
                    </a:cubicBezTo>
                    <a:cubicBezTo>
                      <a:pt x="107" y="586"/>
                      <a:pt x="120" y="614"/>
                      <a:pt x="148" y="628"/>
                    </a:cubicBezTo>
                    <a:cubicBezTo>
                      <a:pt x="176" y="666"/>
                      <a:pt x="205" y="701"/>
                      <a:pt x="240" y="736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sp>
          <p:nvSpPr>
            <p:cNvPr id="42" name="Line 16"/>
            <p:cNvSpPr>
              <a:spLocks noChangeShapeType="1"/>
            </p:cNvSpPr>
            <p:nvPr/>
          </p:nvSpPr>
          <p:spPr bwMode="auto">
            <a:xfrm>
              <a:off x="5368229" y="5659947"/>
              <a:ext cx="347919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3" name="Line 16"/>
            <p:cNvSpPr>
              <a:spLocks noChangeShapeType="1"/>
            </p:cNvSpPr>
            <p:nvPr/>
          </p:nvSpPr>
          <p:spPr bwMode="auto">
            <a:xfrm>
              <a:off x="5368229" y="6182706"/>
              <a:ext cx="347919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44" name="Text Box 104"/>
          <p:cNvSpPr txBox="1">
            <a:spLocks noChangeArrowheads="1"/>
          </p:cNvSpPr>
          <p:nvPr/>
        </p:nvSpPr>
        <p:spPr bwMode="auto">
          <a:xfrm>
            <a:off x="7495110" y="5855796"/>
            <a:ext cx="14278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800" b="1" baseline="0" dirty="0" smtClean="0">
                <a:latin typeface="Helvetica"/>
                <a:ea typeface="ＭＳ Ｐゴシック" charset="0"/>
                <a:cs typeface="Helvetica"/>
              </a:rPr>
              <a:t>Membrane</a:t>
            </a:r>
            <a:endParaRPr lang="en-US" altLang="ja-JP" sz="1800" b="1" baseline="0" dirty="0">
              <a:latin typeface="Helvetica"/>
              <a:ea typeface="ＭＳ Ｐゴシック" charset="0"/>
              <a:cs typeface="Helvetica"/>
            </a:endParaRPr>
          </a:p>
        </p:txBody>
      </p:sp>
      <p:cxnSp>
        <p:nvCxnSpPr>
          <p:cNvPr id="6" name="直線コネクタ 5"/>
          <p:cNvCxnSpPr/>
          <p:nvPr/>
        </p:nvCxnSpPr>
        <p:spPr>
          <a:xfrm>
            <a:off x="5504062" y="3749734"/>
            <a:ext cx="2913126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フリーフォーム 6"/>
          <p:cNvSpPr/>
          <p:nvPr/>
        </p:nvSpPr>
        <p:spPr>
          <a:xfrm flipV="1">
            <a:off x="8166100" y="3530600"/>
            <a:ext cx="127000" cy="444500"/>
          </a:xfrm>
          <a:custGeom>
            <a:avLst/>
            <a:gdLst>
              <a:gd name="connsiteX0" fmla="*/ 88900 w 127000"/>
              <a:gd name="connsiteY0" fmla="*/ 0 h 444500"/>
              <a:gd name="connsiteX1" fmla="*/ 50800 w 127000"/>
              <a:gd name="connsiteY1" fmla="*/ 76200 h 444500"/>
              <a:gd name="connsiteX2" fmla="*/ 25400 w 127000"/>
              <a:gd name="connsiteY2" fmla="*/ 114300 h 444500"/>
              <a:gd name="connsiteX3" fmla="*/ 0 w 127000"/>
              <a:gd name="connsiteY3" fmla="*/ 190500 h 444500"/>
              <a:gd name="connsiteX4" fmla="*/ 38100 w 127000"/>
              <a:gd name="connsiteY4" fmla="*/ 381000 h 444500"/>
              <a:gd name="connsiteX5" fmla="*/ 63500 w 127000"/>
              <a:gd name="connsiteY5" fmla="*/ 419100 h 444500"/>
              <a:gd name="connsiteX6" fmla="*/ 101600 w 127000"/>
              <a:gd name="connsiteY6" fmla="*/ 431800 h 444500"/>
              <a:gd name="connsiteX7" fmla="*/ 127000 w 127000"/>
              <a:gd name="connsiteY7" fmla="*/ 444500 h 44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7000" h="444500">
                <a:moveTo>
                  <a:pt x="88900" y="0"/>
                </a:moveTo>
                <a:cubicBezTo>
                  <a:pt x="76200" y="25400"/>
                  <a:pt x="64591" y="51376"/>
                  <a:pt x="50800" y="76200"/>
                </a:cubicBezTo>
                <a:cubicBezTo>
                  <a:pt x="43387" y="89543"/>
                  <a:pt x="31599" y="100352"/>
                  <a:pt x="25400" y="114300"/>
                </a:cubicBezTo>
                <a:cubicBezTo>
                  <a:pt x="14526" y="138766"/>
                  <a:pt x="0" y="190500"/>
                  <a:pt x="0" y="190500"/>
                </a:cubicBezTo>
                <a:cubicBezTo>
                  <a:pt x="4912" y="234707"/>
                  <a:pt x="8082" y="335973"/>
                  <a:pt x="38100" y="381000"/>
                </a:cubicBezTo>
                <a:cubicBezTo>
                  <a:pt x="46567" y="393700"/>
                  <a:pt x="51581" y="409565"/>
                  <a:pt x="63500" y="419100"/>
                </a:cubicBezTo>
                <a:cubicBezTo>
                  <a:pt x="73953" y="427463"/>
                  <a:pt x="89171" y="426828"/>
                  <a:pt x="101600" y="431800"/>
                </a:cubicBezTo>
                <a:cubicBezTo>
                  <a:pt x="110389" y="435316"/>
                  <a:pt x="118533" y="440267"/>
                  <a:pt x="127000" y="444500"/>
                </a:cubicBezTo>
              </a:path>
            </a:pathLst>
          </a:custGeom>
          <a:ln>
            <a:solidFill>
              <a:srgbClr val="00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8417188" y="3571934"/>
            <a:ext cx="4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90°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79383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>
            <a:spLocks/>
          </p:cNvSpPr>
          <p:nvPr/>
        </p:nvSpPr>
        <p:spPr>
          <a:xfrm>
            <a:off x="0" y="2400300"/>
            <a:ext cx="9144000" cy="1439999"/>
          </a:xfrm>
          <a:prstGeom prst="rect">
            <a:avLst/>
          </a:prstGeom>
          <a:solidFill>
            <a:srgbClr val="2B8049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latin typeface="Helvetica"/>
                <a:cs typeface="Helvetica"/>
              </a:rPr>
              <a:t>The structural</a:t>
            </a:r>
            <a:r>
              <a:rPr kumimoji="1" lang="ja-JP" altLang="en-US" sz="4000" dirty="0" smtClean="0">
                <a:latin typeface="Helvetica"/>
                <a:cs typeface="Helvetica"/>
              </a:rPr>
              <a:t> </a:t>
            </a:r>
            <a:r>
              <a:rPr kumimoji="1" lang="en-US" altLang="ja-JP" sz="4000" dirty="0" smtClean="0">
                <a:latin typeface="Helvetica"/>
                <a:cs typeface="Helvetica"/>
              </a:rPr>
              <a:t>analysis</a:t>
            </a:r>
          </a:p>
          <a:p>
            <a:pPr algn="ctr"/>
            <a:r>
              <a:rPr lang="en-US" altLang="ja-JP" sz="4000" dirty="0" smtClean="0">
                <a:latin typeface="Helvetica"/>
                <a:cs typeface="Helvetica"/>
              </a:rPr>
              <a:t>(CD38 on the cell surface)</a:t>
            </a:r>
            <a:endParaRPr kumimoji="1" lang="ja-JP" altLang="en-US" sz="4000" dirty="0">
              <a:latin typeface="Helvetica"/>
              <a:cs typeface="Helvetic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08545" y="4409495"/>
            <a:ext cx="85555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 smtClean="0">
                <a:latin typeface="Helvetica"/>
                <a:cs typeface="Helvetica"/>
              </a:rPr>
              <a:t>Are</a:t>
            </a:r>
            <a:r>
              <a:rPr kumimoji="1" lang="ja-JP" altLang="en-US" sz="2400" dirty="0" smtClean="0">
                <a:latin typeface="Helvetica"/>
                <a:cs typeface="Helvetica"/>
              </a:rPr>
              <a:t> </a:t>
            </a:r>
            <a:r>
              <a:rPr kumimoji="1" lang="en-US" altLang="ja-JP" sz="2400" dirty="0" smtClean="0">
                <a:latin typeface="Helvetica"/>
                <a:cs typeface="Helvetica"/>
              </a:rPr>
              <a:t>the</a:t>
            </a:r>
            <a:r>
              <a:rPr kumimoji="1" lang="ja-JP" altLang="en-US" sz="2400" dirty="0" smtClean="0">
                <a:latin typeface="Helvetica"/>
                <a:cs typeface="Helvetica"/>
              </a:rPr>
              <a:t> </a:t>
            </a:r>
            <a:r>
              <a:rPr kumimoji="1" lang="en-US" altLang="ja-JP" sz="2400" dirty="0" smtClean="0">
                <a:latin typeface="Helvetica"/>
                <a:cs typeface="Helvetica"/>
              </a:rPr>
              <a:t>interfaces</a:t>
            </a:r>
            <a:r>
              <a:rPr kumimoji="1" lang="ja-JP" altLang="en-US" sz="2400" dirty="0" smtClean="0">
                <a:latin typeface="Helvetica"/>
                <a:cs typeface="Helvetica"/>
              </a:rPr>
              <a:t> </a:t>
            </a:r>
            <a:r>
              <a:rPr kumimoji="1" lang="en-US" altLang="ja-JP" sz="2400" dirty="0" smtClean="0">
                <a:latin typeface="Helvetica"/>
                <a:cs typeface="Helvetica"/>
              </a:rPr>
              <a:t>present in CD38 on the cell surface?</a:t>
            </a:r>
            <a:r>
              <a:rPr kumimoji="1" lang="ja-JP" altLang="en-US" sz="2400" dirty="0" smtClean="0">
                <a:latin typeface="Helvetica"/>
                <a:cs typeface="Helvetica"/>
              </a:rPr>
              <a:t> </a:t>
            </a:r>
            <a:endParaRPr kumimoji="1" lang="ja-JP" altLang="en-US" sz="2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388223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図形グループ 2"/>
          <p:cNvGrpSpPr/>
          <p:nvPr/>
        </p:nvGrpSpPr>
        <p:grpSpPr>
          <a:xfrm>
            <a:off x="255588" y="935038"/>
            <a:ext cx="8672512" cy="5346700"/>
            <a:chOff x="369888" y="1087438"/>
            <a:chExt cx="8672512" cy="5346700"/>
          </a:xfrm>
        </p:grpSpPr>
        <p:pic>
          <p:nvPicPr>
            <p:cNvPr id="4" name="図 9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80000">
              <a:off x="669925" y="2836863"/>
              <a:ext cx="2212975" cy="3117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図形グループ 43"/>
            <p:cNvGrpSpPr>
              <a:grpSpLocks noChangeAspect="1"/>
            </p:cNvGrpSpPr>
            <p:nvPr/>
          </p:nvGrpSpPr>
          <p:grpSpPr bwMode="auto">
            <a:xfrm>
              <a:off x="541338" y="2155825"/>
              <a:ext cx="1470025" cy="1331913"/>
              <a:chOff x="589613" y="1590444"/>
              <a:chExt cx="2100551" cy="1904249"/>
            </a:xfrm>
          </p:grpSpPr>
          <p:grpSp>
            <p:nvGrpSpPr>
              <p:cNvPr id="57" name="図形グループ 8"/>
              <p:cNvGrpSpPr>
                <a:grpSpLocks/>
              </p:cNvGrpSpPr>
              <p:nvPr/>
            </p:nvGrpSpPr>
            <p:grpSpPr bwMode="auto">
              <a:xfrm>
                <a:off x="589613" y="1590444"/>
                <a:ext cx="1859251" cy="1904249"/>
                <a:chOff x="4127500" y="1879600"/>
                <a:chExt cx="2304860" cy="2362200"/>
              </a:xfrm>
            </p:grpSpPr>
            <p:pic>
              <p:nvPicPr>
                <p:cNvPr id="59" name="図 3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27500" y="1879600"/>
                  <a:ext cx="2304860" cy="23495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60" name="正方形/長方形 59"/>
                <p:cNvSpPr/>
                <p:nvPr/>
              </p:nvSpPr>
              <p:spPr>
                <a:xfrm>
                  <a:off x="4470575" y="2921333"/>
                  <a:ext cx="520235" cy="2421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61" name="正方形/長方形 60"/>
                <p:cNvSpPr/>
                <p:nvPr/>
              </p:nvSpPr>
              <p:spPr>
                <a:xfrm>
                  <a:off x="4757408" y="2335710"/>
                  <a:ext cx="520235" cy="2421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62" name="正方形/長方形 61"/>
                <p:cNvSpPr/>
                <p:nvPr/>
              </p:nvSpPr>
              <p:spPr>
                <a:xfrm>
                  <a:off x="5676960" y="2921333"/>
                  <a:ext cx="520237" cy="2421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63" name="正方形/長方形 62"/>
                <p:cNvSpPr/>
                <p:nvPr/>
              </p:nvSpPr>
              <p:spPr>
                <a:xfrm>
                  <a:off x="5913175" y="3999668"/>
                  <a:ext cx="520237" cy="2421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</p:grpSp>
          <p:sp>
            <p:nvSpPr>
              <p:cNvPr id="58" name="二等辺三角形 57"/>
              <p:cNvSpPr/>
              <p:nvPr/>
            </p:nvSpPr>
            <p:spPr>
              <a:xfrm rot="16200000">
                <a:off x="2441715" y="2376964"/>
                <a:ext cx="204270" cy="292626"/>
              </a:xfrm>
              <a:prstGeom prst="triangle">
                <a:avLst/>
              </a:prstGeom>
              <a:solidFill>
                <a:schemeClr val="tx2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</p:grpSp>
        <p:sp>
          <p:nvSpPr>
            <p:cNvPr id="6" name="テキスト ボックス 10"/>
            <p:cNvSpPr txBox="1">
              <a:spLocks noChangeArrowheads="1"/>
            </p:cNvSpPr>
            <p:nvPr/>
          </p:nvSpPr>
          <p:spPr bwMode="auto">
            <a:xfrm>
              <a:off x="1041400" y="2486025"/>
              <a:ext cx="7493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/>
                <a:t>Gene</a:t>
              </a:r>
              <a:endParaRPr lang="ja-JP" altLang="en-US" sz="1800"/>
            </a:p>
          </p:txBody>
        </p:sp>
        <p:sp>
          <p:nvSpPr>
            <p:cNvPr id="7" name="テキスト ボックス 11"/>
            <p:cNvSpPr txBox="1">
              <a:spLocks noChangeArrowheads="1"/>
            </p:cNvSpPr>
            <p:nvPr/>
          </p:nvSpPr>
          <p:spPr bwMode="auto">
            <a:xfrm>
              <a:off x="722313" y="1795463"/>
              <a:ext cx="1006475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/>
                <a:t>Plasmid</a:t>
              </a:r>
              <a:endParaRPr lang="ja-JP" altLang="en-US" sz="1800"/>
            </a:p>
          </p:txBody>
        </p:sp>
        <p:cxnSp>
          <p:nvCxnSpPr>
            <p:cNvPr id="8" name="直線矢印コネクタ 7"/>
            <p:cNvCxnSpPr/>
            <p:nvPr/>
          </p:nvCxnSpPr>
          <p:spPr>
            <a:xfrm>
              <a:off x="2701925" y="2801938"/>
              <a:ext cx="1104900" cy="1587"/>
            </a:xfrm>
            <a:prstGeom prst="straightConnector1">
              <a:avLst/>
            </a:prstGeom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テキスト ボックス 25"/>
            <p:cNvSpPr txBox="1">
              <a:spLocks noChangeArrowheads="1"/>
            </p:cNvSpPr>
            <p:nvPr/>
          </p:nvSpPr>
          <p:spPr bwMode="auto">
            <a:xfrm>
              <a:off x="5392738" y="2619375"/>
              <a:ext cx="1582737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/>
                <a:t>UAG (Amber)</a:t>
              </a:r>
              <a:endParaRPr lang="ja-JP" altLang="en-US" sz="1800"/>
            </a:p>
          </p:txBody>
        </p:sp>
        <p:sp>
          <p:nvSpPr>
            <p:cNvPr id="10" name="テキスト ボックス 26"/>
            <p:cNvSpPr txBox="1">
              <a:spLocks noChangeArrowheads="1"/>
            </p:cNvSpPr>
            <p:nvPr/>
          </p:nvSpPr>
          <p:spPr bwMode="auto">
            <a:xfrm>
              <a:off x="2498725" y="2173288"/>
              <a:ext cx="1493838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/>
                <a:t>Mutagenesis</a:t>
              </a:r>
              <a:endParaRPr lang="ja-JP" altLang="en-US" sz="1800"/>
            </a:p>
          </p:txBody>
        </p:sp>
        <p:sp>
          <p:nvSpPr>
            <p:cNvPr id="11" name="テキスト ボックス 27"/>
            <p:cNvSpPr txBox="1">
              <a:spLocks noChangeArrowheads="1"/>
            </p:cNvSpPr>
            <p:nvPr/>
          </p:nvSpPr>
          <p:spPr bwMode="auto">
            <a:xfrm>
              <a:off x="1973263" y="2619375"/>
              <a:ext cx="635000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/>
                <a:t>XYZ</a:t>
              </a:r>
              <a:endParaRPr lang="ja-JP" altLang="en-US" sz="1800"/>
            </a:p>
          </p:txBody>
        </p:sp>
        <p:sp>
          <p:nvSpPr>
            <p:cNvPr id="12" name="テキスト ボックス 44"/>
            <p:cNvSpPr txBox="1">
              <a:spLocks noChangeArrowheads="1"/>
            </p:cNvSpPr>
            <p:nvPr/>
          </p:nvSpPr>
          <p:spPr bwMode="auto">
            <a:xfrm>
              <a:off x="5281613" y="1179513"/>
              <a:ext cx="2428875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altLang="ja-JP" sz="1800">
                  <a:cs typeface="Arial" charset="0"/>
                </a:rPr>
                <a:t>Suppressor tRNA</a:t>
              </a:r>
              <a:endParaRPr lang="ja-JP" altLang="en-US" sz="1800">
                <a:cs typeface="Arial" charset="0"/>
              </a:endParaRPr>
            </a:p>
          </p:txBody>
        </p:sp>
        <p:sp>
          <p:nvSpPr>
            <p:cNvPr id="13" name="テキスト ボックス 48"/>
            <p:cNvSpPr txBox="1">
              <a:spLocks noChangeArrowheads="1"/>
            </p:cNvSpPr>
            <p:nvPr/>
          </p:nvSpPr>
          <p:spPr bwMode="auto">
            <a:xfrm>
              <a:off x="7662863" y="3811588"/>
              <a:ext cx="120650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altLang="ja-JP" sz="1800" i="1" u="sng">
                  <a:cs typeface="Arial" charset="0"/>
                </a:rPr>
                <a:t>p</a:t>
              </a:r>
              <a:r>
                <a:rPr lang="en-US" altLang="ja-JP" sz="1800">
                  <a:cs typeface="Arial" charset="0"/>
                </a:rPr>
                <a:t>Bpa</a:t>
              </a:r>
              <a:endParaRPr lang="ja-JP" altLang="en-US" sz="1800">
                <a:cs typeface="Arial" charset="0"/>
              </a:endParaRPr>
            </a:p>
          </p:txBody>
        </p:sp>
        <p:sp>
          <p:nvSpPr>
            <p:cNvPr id="14" name="テキスト ボックス 49"/>
            <p:cNvSpPr txBox="1">
              <a:spLocks noChangeArrowheads="1"/>
            </p:cNvSpPr>
            <p:nvPr/>
          </p:nvSpPr>
          <p:spPr bwMode="auto">
            <a:xfrm>
              <a:off x="7610475" y="1087438"/>
              <a:ext cx="1431925" cy="922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altLang="ja-JP" sz="1800">
                  <a:cs typeface="Arial" charset="0"/>
                </a:rPr>
                <a:t>Aminoacyl-tRNA synthetase</a:t>
              </a:r>
              <a:endParaRPr lang="ja-JP" altLang="en-US" sz="1800">
                <a:cs typeface="Arial" charset="0"/>
              </a:endParaRPr>
            </a:p>
          </p:txBody>
        </p:sp>
        <p:grpSp>
          <p:nvGrpSpPr>
            <p:cNvPr id="15" name="図形グループ 44"/>
            <p:cNvGrpSpPr>
              <a:grpSpLocks/>
            </p:cNvGrpSpPr>
            <p:nvPr/>
          </p:nvGrpSpPr>
          <p:grpSpPr bwMode="auto">
            <a:xfrm>
              <a:off x="6361113" y="1549400"/>
              <a:ext cx="776287" cy="1100138"/>
              <a:chOff x="2497744" y="2128043"/>
              <a:chExt cx="775848" cy="1099725"/>
            </a:xfrm>
          </p:grpSpPr>
          <p:grpSp>
            <p:nvGrpSpPr>
              <p:cNvPr id="50" name="図形グループ 42"/>
              <p:cNvGrpSpPr>
                <a:grpSpLocks/>
              </p:cNvGrpSpPr>
              <p:nvPr/>
            </p:nvGrpSpPr>
            <p:grpSpPr bwMode="auto">
              <a:xfrm>
                <a:off x="2906867" y="2743512"/>
                <a:ext cx="180768" cy="247457"/>
                <a:chOff x="2106577" y="5892488"/>
                <a:chExt cx="173240" cy="247498"/>
              </a:xfrm>
            </p:grpSpPr>
            <p:cxnSp>
              <p:nvCxnSpPr>
                <p:cNvPr id="54" name="直線コネクタ 53"/>
                <p:cNvCxnSpPr/>
                <p:nvPr/>
              </p:nvCxnSpPr>
              <p:spPr>
                <a:xfrm rot="5400000">
                  <a:off x="1983750" y="6015776"/>
                  <a:ext cx="247598" cy="152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直線コネクタ 54"/>
                <p:cNvCxnSpPr/>
                <p:nvPr/>
              </p:nvCxnSpPr>
              <p:spPr>
                <a:xfrm rot="5400000">
                  <a:off x="2070420" y="6015776"/>
                  <a:ext cx="247598" cy="1521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直線コネクタ 55"/>
                <p:cNvCxnSpPr/>
                <p:nvPr/>
              </p:nvCxnSpPr>
              <p:spPr>
                <a:xfrm rot="5400000">
                  <a:off x="2155570" y="6015776"/>
                  <a:ext cx="247598" cy="1521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1" name="テキスト ボックス 43"/>
              <p:cNvSpPr txBox="1">
                <a:spLocks noChangeArrowheads="1"/>
              </p:cNvSpPr>
              <p:nvPr/>
            </p:nvSpPr>
            <p:spPr bwMode="auto">
              <a:xfrm>
                <a:off x="2743287" y="2920231"/>
                <a:ext cx="530305" cy="3075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altLang="ja-JP" sz="1400" b="1">
                    <a:solidFill>
                      <a:srgbClr val="FF0000"/>
                    </a:solidFill>
                    <a:latin typeface="Calibri" charset="0"/>
                    <a:cs typeface="Arial" charset="0"/>
                  </a:rPr>
                  <a:t>UAG</a:t>
                </a:r>
                <a:endParaRPr lang="ja-JP" altLang="en-US" sz="1400" b="1">
                  <a:solidFill>
                    <a:srgbClr val="FF0000"/>
                  </a:solidFill>
                  <a:latin typeface="Calibri" charset="0"/>
                  <a:cs typeface="Arial" charset="0"/>
                </a:endParaRPr>
              </a:p>
            </p:txBody>
          </p:sp>
          <p:sp>
            <p:nvSpPr>
              <p:cNvPr id="52" name="角丸四角形 51"/>
              <p:cNvSpPr/>
              <p:nvPr/>
            </p:nvSpPr>
            <p:spPr>
              <a:xfrm>
                <a:off x="2497744" y="2128043"/>
                <a:ext cx="634641" cy="204711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53" name="角丸四角形 52"/>
              <p:cNvSpPr/>
              <p:nvPr/>
            </p:nvSpPr>
            <p:spPr>
              <a:xfrm rot="5400000" flipH="1">
                <a:off x="2669830" y="2300249"/>
                <a:ext cx="634762" cy="290349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</p:grpSp>
        <p:sp>
          <p:nvSpPr>
            <p:cNvPr id="16" name="五角形 15"/>
            <p:cNvSpPr/>
            <p:nvPr/>
          </p:nvSpPr>
          <p:spPr bwMode="auto">
            <a:xfrm rot="16200000" flipH="1">
              <a:off x="6172993" y="1545432"/>
              <a:ext cx="188913" cy="209550"/>
            </a:xfrm>
            <a:prstGeom prst="pentagon">
              <a:avLst/>
            </a:prstGeom>
            <a:solidFill>
              <a:srgbClr val="FF00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17" name="五角形 16"/>
            <p:cNvSpPr/>
            <p:nvPr/>
          </p:nvSpPr>
          <p:spPr bwMode="auto">
            <a:xfrm rot="16200000" flipH="1">
              <a:off x="8125618" y="4142582"/>
              <a:ext cx="188913" cy="209550"/>
            </a:xfrm>
            <a:prstGeom prst="pentagon">
              <a:avLst/>
            </a:prstGeom>
            <a:solidFill>
              <a:srgbClr val="FF00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grpSp>
          <p:nvGrpSpPr>
            <p:cNvPr id="18" name="図形グループ 44"/>
            <p:cNvGrpSpPr>
              <a:grpSpLocks noChangeAspect="1"/>
            </p:cNvGrpSpPr>
            <p:nvPr/>
          </p:nvGrpSpPr>
          <p:grpSpPr bwMode="auto">
            <a:xfrm>
              <a:off x="3944938" y="2155825"/>
              <a:ext cx="1470025" cy="1331913"/>
              <a:chOff x="589613" y="1590444"/>
              <a:chExt cx="2100551" cy="1904249"/>
            </a:xfrm>
          </p:grpSpPr>
          <p:grpSp>
            <p:nvGrpSpPr>
              <p:cNvPr id="43" name="図形グループ 8"/>
              <p:cNvGrpSpPr>
                <a:grpSpLocks/>
              </p:cNvGrpSpPr>
              <p:nvPr/>
            </p:nvGrpSpPr>
            <p:grpSpPr bwMode="auto">
              <a:xfrm>
                <a:off x="589613" y="1590444"/>
                <a:ext cx="1859251" cy="1904249"/>
                <a:chOff x="4127500" y="1879600"/>
                <a:chExt cx="2304860" cy="2362200"/>
              </a:xfrm>
            </p:grpSpPr>
            <p:pic>
              <p:nvPicPr>
                <p:cNvPr id="45" name="図 47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27500" y="1879600"/>
                  <a:ext cx="2304860" cy="23495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6" name="正方形/長方形 45"/>
                <p:cNvSpPr/>
                <p:nvPr/>
              </p:nvSpPr>
              <p:spPr>
                <a:xfrm>
                  <a:off x="4470575" y="2921333"/>
                  <a:ext cx="520235" cy="2421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47" name="正方形/長方形 46"/>
                <p:cNvSpPr/>
                <p:nvPr/>
              </p:nvSpPr>
              <p:spPr>
                <a:xfrm>
                  <a:off x="4757408" y="2335710"/>
                  <a:ext cx="520235" cy="2421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48" name="正方形/長方形 47"/>
                <p:cNvSpPr/>
                <p:nvPr/>
              </p:nvSpPr>
              <p:spPr>
                <a:xfrm>
                  <a:off x="5676960" y="2921333"/>
                  <a:ext cx="520237" cy="2421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  <p:sp>
              <p:nvSpPr>
                <p:cNvPr id="49" name="正方形/長方形 48"/>
                <p:cNvSpPr/>
                <p:nvPr/>
              </p:nvSpPr>
              <p:spPr>
                <a:xfrm>
                  <a:off x="5913175" y="3999668"/>
                  <a:ext cx="520237" cy="2421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ja-JP" altLang="en-US"/>
                </a:p>
              </p:txBody>
            </p:sp>
          </p:grpSp>
          <p:sp>
            <p:nvSpPr>
              <p:cNvPr id="44" name="二等辺三角形 43"/>
              <p:cNvSpPr/>
              <p:nvPr/>
            </p:nvSpPr>
            <p:spPr>
              <a:xfrm rot="16200000">
                <a:off x="2441715" y="2376964"/>
                <a:ext cx="204270" cy="292626"/>
              </a:xfrm>
              <a:prstGeom prst="triangle">
                <a:avLst/>
              </a:prstGeom>
              <a:solidFill>
                <a:schemeClr val="tx2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</p:grpSp>
        <p:cxnSp>
          <p:nvCxnSpPr>
            <p:cNvPr id="19" name="直線矢印コネクタ 18"/>
            <p:cNvCxnSpPr/>
            <p:nvPr/>
          </p:nvCxnSpPr>
          <p:spPr>
            <a:xfrm>
              <a:off x="5392738" y="3352800"/>
              <a:ext cx="893762" cy="803275"/>
            </a:xfrm>
            <a:prstGeom prst="straightConnector1">
              <a:avLst/>
            </a:prstGeom>
            <a:ln w="571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矢印コネクタ 19"/>
            <p:cNvCxnSpPr/>
            <p:nvPr/>
          </p:nvCxnSpPr>
          <p:spPr>
            <a:xfrm flipH="1">
              <a:off x="6480175" y="3352800"/>
              <a:ext cx="893763" cy="803275"/>
            </a:xfrm>
            <a:prstGeom prst="straightConnector1">
              <a:avLst/>
            </a:prstGeom>
            <a:ln w="571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図形グループ 58"/>
            <p:cNvGrpSpPr>
              <a:grpSpLocks/>
            </p:cNvGrpSpPr>
            <p:nvPr/>
          </p:nvGrpSpPr>
          <p:grpSpPr bwMode="auto">
            <a:xfrm>
              <a:off x="7181850" y="2079625"/>
              <a:ext cx="1362075" cy="1327150"/>
              <a:chOff x="7229844" y="1581559"/>
              <a:chExt cx="1362192" cy="1326261"/>
            </a:xfrm>
          </p:grpSpPr>
          <p:pic>
            <p:nvPicPr>
              <p:cNvPr id="41" name="図 5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29844" y="1581559"/>
                <a:ext cx="1362192" cy="13262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2" name="正方形/長方形 41"/>
              <p:cNvSpPr/>
              <p:nvPr/>
            </p:nvSpPr>
            <p:spPr>
              <a:xfrm>
                <a:off x="7525144" y="1916298"/>
                <a:ext cx="849386" cy="4711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</p:grpSp>
        <p:sp>
          <p:nvSpPr>
            <p:cNvPr id="22" name="テキスト ボックス 66"/>
            <p:cNvSpPr txBox="1">
              <a:spLocks noChangeArrowheads="1"/>
            </p:cNvSpPr>
            <p:nvPr/>
          </p:nvSpPr>
          <p:spPr bwMode="auto">
            <a:xfrm>
              <a:off x="5646738" y="5603875"/>
              <a:ext cx="1535112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altLang="ja-JP" sz="1800">
                  <a:cs typeface="Arial" charset="0"/>
                </a:rPr>
                <a:t>Mammalian cell</a:t>
              </a:r>
              <a:endParaRPr lang="ja-JP" altLang="en-US" sz="1800">
                <a:cs typeface="Arial" charset="0"/>
              </a:endParaRPr>
            </a:p>
          </p:txBody>
        </p:sp>
        <p:pic>
          <p:nvPicPr>
            <p:cNvPr id="23" name="図 6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8975" y="4619625"/>
              <a:ext cx="1290638" cy="993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テキスト ボックス 66"/>
            <p:cNvSpPr txBox="1">
              <a:spLocks noChangeArrowheads="1"/>
            </p:cNvSpPr>
            <p:nvPr/>
          </p:nvSpPr>
          <p:spPr bwMode="auto">
            <a:xfrm>
              <a:off x="5246688" y="4151313"/>
              <a:ext cx="2335212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altLang="ja-JP" sz="1800">
                  <a:cs typeface="Arial" charset="0"/>
                </a:rPr>
                <a:t>Co-transfection</a:t>
              </a:r>
              <a:endParaRPr lang="ja-JP" altLang="en-US" sz="1800">
                <a:cs typeface="Arial" charset="0"/>
              </a:endParaRPr>
            </a:p>
          </p:txBody>
        </p:sp>
        <p:cxnSp>
          <p:nvCxnSpPr>
            <p:cNvPr id="25" name="直線矢印コネクタ 24"/>
            <p:cNvCxnSpPr/>
            <p:nvPr/>
          </p:nvCxnSpPr>
          <p:spPr>
            <a:xfrm flipH="1">
              <a:off x="7164388" y="4367213"/>
              <a:ext cx="893762" cy="803275"/>
            </a:xfrm>
            <a:prstGeom prst="straightConnector1">
              <a:avLst/>
            </a:prstGeom>
            <a:ln w="571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矢印コネクタ 25"/>
            <p:cNvCxnSpPr/>
            <p:nvPr/>
          </p:nvCxnSpPr>
          <p:spPr>
            <a:xfrm rot="10800000">
              <a:off x="4779963" y="5170488"/>
              <a:ext cx="714375" cy="1587"/>
            </a:xfrm>
            <a:prstGeom prst="straightConnector1">
              <a:avLst/>
            </a:prstGeom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テキスト ボックス 66"/>
            <p:cNvSpPr txBox="1">
              <a:spLocks noChangeArrowheads="1"/>
            </p:cNvSpPr>
            <p:nvPr/>
          </p:nvSpPr>
          <p:spPr bwMode="auto">
            <a:xfrm>
              <a:off x="1865313" y="4322763"/>
              <a:ext cx="1065212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>
                  <a:cs typeface="Arial" charset="0"/>
                </a:rPr>
                <a:t>UV</a:t>
              </a:r>
              <a:endParaRPr lang="ja-JP" altLang="en-US" sz="1800">
                <a:cs typeface="Arial" charset="0"/>
              </a:endParaRPr>
            </a:p>
          </p:txBody>
        </p:sp>
        <p:sp>
          <p:nvSpPr>
            <p:cNvPr id="28" name="円/楕円 27"/>
            <p:cNvSpPr/>
            <p:nvPr/>
          </p:nvSpPr>
          <p:spPr>
            <a:xfrm>
              <a:off x="3049588" y="5322888"/>
              <a:ext cx="1820862" cy="649287"/>
            </a:xfrm>
            <a:prstGeom prst="ellipse">
              <a:avLst/>
            </a:prstGeom>
            <a:gradFill flip="none" rotWithShape="1">
              <a:gsLst>
                <a:gs pos="0">
                  <a:srgbClr val="13E3B5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29" name="円/楕円 28"/>
            <p:cNvSpPr/>
            <p:nvPr/>
          </p:nvSpPr>
          <p:spPr>
            <a:xfrm>
              <a:off x="3476625" y="4772025"/>
              <a:ext cx="428625" cy="984250"/>
            </a:xfrm>
            <a:prstGeom prst="ellipse">
              <a:avLst/>
            </a:prstGeom>
            <a:solidFill>
              <a:srgbClr val="DFB467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30" name="テキスト ボックス 72"/>
            <p:cNvSpPr txBox="1">
              <a:spLocks noChangeArrowheads="1"/>
            </p:cNvSpPr>
            <p:nvPr/>
          </p:nvSpPr>
          <p:spPr bwMode="auto">
            <a:xfrm>
              <a:off x="3481388" y="4402138"/>
              <a:ext cx="915987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/>
                <a:t>Protein</a:t>
              </a:r>
              <a:endParaRPr lang="ja-JP" altLang="en-US" sz="1800"/>
            </a:p>
          </p:txBody>
        </p:sp>
        <p:sp>
          <p:nvSpPr>
            <p:cNvPr id="31" name="テキスト ボックス 66"/>
            <p:cNvSpPr txBox="1">
              <a:spLocks noChangeArrowheads="1"/>
            </p:cNvSpPr>
            <p:nvPr/>
          </p:nvSpPr>
          <p:spPr bwMode="auto">
            <a:xfrm>
              <a:off x="3805238" y="5424488"/>
              <a:ext cx="1535112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altLang="ja-JP" sz="1800">
                  <a:cs typeface="Arial" charset="0"/>
                </a:rPr>
                <a:t>Cell</a:t>
              </a:r>
              <a:endParaRPr lang="ja-JP" altLang="en-US" sz="1800">
                <a:cs typeface="Arial" charset="0"/>
              </a:endParaRPr>
            </a:p>
          </p:txBody>
        </p:sp>
        <p:cxnSp>
          <p:nvCxnSpPr>
            <p:cNvPr id="32" name="直線矢印コネクタ 31"/>
            <p:cNvCxnSpPr/>
            <p:nvPr/>
          </p:nvCxnSpPr>
          <p:spPr>
            <a:xfrm rot="10800000">
              <a:off x="2335213" y="5170488"/>
              <a:ext cx="714375" cy="1587"/>
            </a:xfrm>
            <a:prstGeom prst="straightConnector1">
              <a:avLst/>
            </a:prstGeom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円/楕円 32"/>
            <p:cNvSpPr/>
            <p:nvPr/>
          </p:nvSpPr>
          <p:spPr>
            <a:xfrm>
              <a:off x="457200" y="5322888"/>
              <a:ext cx="1822450" cy="649287"/>
            </a:xfrm>
            <a:prstGeom prst="ellipse">
              <a:avLst/>
            </a:prstGeom>
            <a:gradFill flip="none" rotWithShape="1">
              <a:gsLst>
                <a:gs pos="0">
                  <a:srgbClr val="13E3B5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34" name="円/楕円 33"/>
            <p:cNvSpPr/>
            <p:nvPr/>
          </p:nvSpPr>
          <p:spPr>
            <a:xfrm>
              <a:off x="808038" y="4772025"/>
              <a:ext cx="428625" cy="984250"/>
            </a:xfrm>
            <a:prstGeom prst="ellipse">
              <a:avLst/>
            </a:prstGeom>
            <a:solidFill>
              <a:srgbClr val="DFB467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35" name="円/楕円 34"/>
            <p:cNvSpPr/>
            <p:nvPr/>
          </p:nvSpPr>
          <p:spPr>
            <a:xfrm>
              <a:off x="1316038" y="4746625"/>
              <a:ext cx="428625" cy="98425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36" name="アーチ 35"/>
            <p:cNvSpPr/>
            <p:nvPr/>
          </p:nvSpPr>
          <p:spPr>
            <a:xfrm>
              <a:off x="1028700" y="4968875"/>
              <a:ext cx="520700" cy="455613"/>
            </a:xfrm>
            <a:prstGeom prst="blockArc">
              <a:avLst/>
            </a:prstGeom>
            <a:solidFill>
              <a:srgbClr val="FF00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37" name="テキスト ボックス 66"/>
            <p:cNvSpPr txBox="1">
              <a:spLocks noChangeArrowheads="1"/>
            </p:cNvSpPr>
            <p:nvPr/>
          </p:nvSpPr>
          <p:spPr bwMode="auto">
            <a:xfrm>
              <a:off x="369888" y="6010275"/>
              <a:ext cx="1912937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altLang="ja-JP" sz="1800" b="1">
                  <a:cs typeface="Arial" charset="0"/>
                </a:rPr>
                <a:t>Crosslinking</a:t>
              </a:r>
              <a:endParaRPr lang="ja-JP" altLang="en-US" sz="1800" b="1">
                <a:cs typeface="Arial" charset="0"/>
              </a:endParaRPr>
            </a:p>
          </p:txBody>
        </p:sp>
        <p:sp>
          <p:nvSpPr>
            <p:cNvPr id="38" name="円/楕円 37"/>
            <p:cNvSpPr/>
            <p:nvPr/>
          </p:nvSpPr>
          <p:spPr>
            <a:xfrm>
              <a:off x="3992563" y="4746625"/>
              <a:ext cx="428625" cy="98425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39" name="五角形 38"/>
            <p:cNvSpPr/>
            <p:nvPr/>
          </p:nvSpPr>
          <p:spPr bwMode="auto">
            <a:xfrm rot="16200000" flipH="1">
              <a:off x="3845718" y="4958557"/>
              <a:ext cx="188913" cy="209550"/>
            </a:xfrm>
            <a:prstGeom prst="pentagon">
              <a:avLst/>
            </a:prstGeom>
            <a:solidFill>
              <a:srgbClr val="FF00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40" name="テキスト ボックス 66"/>
            <p:cNvSpPr txBox="1">
              <a:spLocks noChangeArrowheads="1"/>
            </p:cNvSpPr>
            <p:nvPr/>
          </p:nvSpPr>
          <p:spPr bwMode="auto">
            <a:xfrm>
              <a:off x="2876550" y="6065838"/>
              <a:ext cx="2335213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altLang="ja-JP" sz="1800" dirty="0">
                  <a:cs typeface="Arial" charset="0"/>
                </a:rPr>
                <a:t>Transient expression</a:t>
              </a:r>
              <a:endParaRPr lang="ja-JP" altLang="en-US" sz="1800" dirty="0">
                <a:cs typeface="Arial" charset="0"/>
              </a:endParaRPr>
            </a:p>
          </p:txBody>
        </p:sp>
      </p:grpSp>
      <p:sp>
        <p:nvSpPr>
          <p:cNvPr id="64" name="正方形/長方形 63"/>
          <p:cNvSpPr/>
          <p:nvPr/>
        </p:nvSpPr>
        <p:spPr>
          <a:xfrm>
            <a:off x="0" y="1"/>
            <a:ext cx="9144000" cy="899999"/>
          </a:xfrm>
          <a:prstGeom prst="rect">
            <a:avLst/>
          </a:prstGeom>
          <a:solidFill>
            <a:srgbClr val="2B8049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 smtClean="0">
                <a:latin typeface="Helvetica"/>
                <a:cs typeface="Helvetica"/>
              </a:rPr>
              <a:t>Site-specific crosslinking on the cell surface with an expanded genetic code. </a:t>
            </a:r>
            <a:endParaRPr kumimoji="1" lang="ja-JP" altLang="en-US" sz="2800" dirty="0">
              <a:solidFill>
                <a:srgbClr val="FFFFFF"/>
              </a:solidFill>
            </a:endParaRPr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1347788" y="6454776"/>
            <a:ext cx="76482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latin typeface="Helvetica"/>
                <a:cs typeface="Helvetica"/>
              </a:rPr>
              <a:t>Hino et al, Nature Methods 2:201-206 (2005), Nature Protocol 1: 2957-2962 (2006)</a:t>
            </a:r>
            <a:endParaRPr kumimoji="1" lang="ja-JP" altLang="en-US" sz="1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937433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0"/>
            <a:ext cx="9144000" cy="876132"/>
          </a:xfrm>
          <a:prstGeom prst="rect">
            <a:avLst/>
          </a:prstGeom>
          <a:solidFill>
            <a:srgbClr val="2B8049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4000" dirty="0" smtClean="0">
                <a:latin typeface="Helvetica"/>
                <a:ea typeface="ヒラギノ丸ゴ ProN W4"/>
                <a:cs typeface="Helvetica"/>
              </a:rPr>
              <a:t>Outline</a:t>
            </a:r>
            <a:endParaRPr kumimoji="1" lang="ja-JP" altLang="en-US" sz="4000" dirty="0">
              <a:latin typeface="Helvetica"/>
              <a:cs typeface="Helvetica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90500" y="1244600"/>
            <a:ext cx="8953499" cy="399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Wingdings" charset="2"/>
              <a:buChar char="l"/>
            </a:pPr>
            <a:r>
              <a:rPr lang="en-US" altLang="ja-JP" sz="2800" dirty="0" smtClean="0">
                <a:latin typeface="Helvetica"/>
                <a:cs typeface="Helvetica"/>
              </a:rPr>
              <a:t>Introduction of CD38</a:t>
            </a:r>
          </a:p>
          <a:p>
            <a:pPr marL="342900" indent="-342900">
              <a:lnSpc>
                <a:spcPct val="130000"/>
              </a:lnSpc>
              <a:buFont typeface="Wingdings" charset="2"/>
              <a:buChar char="l"/>
            </a:pPr>
            <a:r>
              <a:rPr kumimoji="1" lang="en-US" altLang="ja-JP" sz="2800" dirty="0" smtClean="0">
                <a:latin typeface="Helvetica"/>
                <a:cs typeface="Helvetica"/>
              </a:rPr>
              <a:t>Aim of this study</a:t>
            </a:r>
          </a:p>
          <a:p>
            <a:pPr marL="342900" indent="-342900">
              <a:lnSpc>
                <a:spcPct val="130000"/>
              </a:lnSpc>
              <a:buFont typeface="Wingdings" charset="2"/>
              <a:buChar char="l"/>
            </a:pPr>
            <a:r>
              <a:rPr lang="en-US" altLang="ja-JP" sz="2800" dirty="0" smtClean="0">
                <a:latin typeface="Helvetica"/>
                <a:cs typeface="Helvetica"/>
              </a:rPr>
              <a:t>The structural analysis</a:t>
            </a:r>
            <a:r>
              <a:rPr lang="en-US" altLang="ja-JP" sz="2800" dirty="0">
                <a:latin typeface="Helvetica"/>
                <a:cs typeface="Helvetica"/>
              </a:rPr>
              <a:t> </a:t>
            </a:r>
            <a:r>
              <a:rPr lang="en-US" altLang="ja-JP" sz="2800" dirty="0" smtClean="0">
                <a:latin typeface="Helvetica"/>
                <a:cs typeface="Helvetica"/>
              </a:rPr>
              <a:t>of assembly</a:t>
            </a:r>
          </a:p>
          <a:p>
            <a:pPr marL="812800">
              <a:lnSpc>
                <a:spcPct val="130000"/>
              </a:lnSpc>
            </a:pPr>
            <a:r>
              <a:rPr lang="en-US" altLang="ja-JP" sz="2800" dirty="0" smtClean="0">
                <a:latin typeface="Helvetica"/>
                <a:cs typeface="Helvetica"/>
              </a:rPr>
              <a:t>1) the extracellular domain of CD38 in solution</a:t>
            </a:r>
          </a:p>
          <a:p>
            <a:pPr marL="812800">
              <a:lnSpc>
                <a:spcPct val="130000"/>
              </a:lnSpc>
            </a:pPr>
            <a:r>
              <a:rPr kumimoji="1" lang="en-US" altLang="ja-JP" sz="2800" dirty="0" smtClean="0">
                <a:latin typeface="Helvetica"/>
                <a:cs typeface="Helvetica"/>
              </a:rPr>
              <a:t>2) CD38 on the cell surface</a:t>
            </a:r>
          </a:p>
          <a:p>
            <a:pPr marL="342900" indent="-342900">
              <a:lnSpc>
                <a:spcPct val="130000"/>
              </a:lnSpc>
              <a:buFont typeface="Wingdings" charset="2"/>
              <a:buChar char="l"/>
            </a:pPr>
            <a:r>
              <a:rPr lang="en-US" altLang="ja-JP" sz="2800" dirty="0" smtClean="0">
                <a:latin typeface="Helvetica"/>
                <a:cs typeface="Helvetica"/>
              </a:rPr>
              <a:t>The functional significance of the assembly</a:t>
            </a:r>
          </a:p>
          <a:p>
            <a:pPr marL="342900" indent="-342900">
              <a:lnSpc>
                <a:spcPct val="130000"/>
              </a:lnSpc>
              <a:buFont typeface="Wingdings" charset="2"/>
              <a:buChar char="l"/>
            </a:pPr>
            <a:r>
              <a:rPr lang="en-US" altLang="ja-JP" sz="2800" dirty="0" smtClean="0">
                <a:latin typeface="Helvetica"/>
                <a:cs typeface="Helvetica"/>
              </a:rPr>
              <a:t>The regulation</a:t>
            </a:r>
            <a:r>
              <a:rPr lang="ja-JP" altLang="en-US" sz="2800" dirty="0" smtClean="0">
                <a:latin typeface="Helvetica"/>
                <a:cs typeface="Helvetica"/>
              </a:rPr>
              <a:t> </a:t>
            </a:r>
            <a:r>
              <a:rPr lang="en-US" altLang="ja-JP" sz="2800" dirty="0" smtClean="0">
                <a:latin typeface="Helvetica"/>
                <a:cs typeface="Helvetica"/>
              </a:rPr>
              <a:t>by</a:t>
            </a:r>
            <a:r>
              <a:rPr lang="en-US" altLang="en-US" sz="2800" dirty="0" smtClean="0">
                <a:latin typeface="Helvetica"/>
                <a:cs typeface="Helvetica"/>
              </a:rPr>
              <a:t> </a:t>
            </a:r>
            <a:r>
              <a:rPr lang="en-US" altLang="ja-JP" sz="2800" dirty="0" smtClean="0">
                <a:latin typeface="Helvetica"/>
                <a:cs typeface="Helvetica"/>
              </a:rPr>
              <a:t>glycosylation</a:t>
            </a:r>
          </a:p>
        </p:txBody>
      </p:sp>
    </p:spTree>
    <p:extLst>
      <p:ext uri="{BB962C8B-B14F-4D97-AF65-F5344CB8AC3E}">
        <p14:creationId xmlns:p14="http://schemas.microsoft.com/office/powerpoint/2010/main" val="2351855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タイトル 1"/>
          <p:cNvSpPr txBox="1">
            <a:spLocks/>
          </p:cNvSpPr>
          <p:nvPr/>
        </p:nvSpPr>
        <p:spPr>
          <a:xfrm>
            <a:off x="165100" y="330200"/>
            <a:ext cx="4216400" cy="7143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2400" dirty="0">
              <a:latin typeface="Helvetica"/>
              <a:ea typeface="ＭＳ Ｐゴシック" charset="0"/>
              <a:cs typeface="Helvetica"/>
            </a:endParaRPr>
          </a:p>
        </p:txBody>
      </p:sp>
      <p:pic>
        <p:nvPicPr>
          <p:cNvPr id="345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1820069"/>
            <a:ext cx="3708400" cy="237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6" name="図形グループ 4"/>
          <p:cNvGrpSpPr>
            <a:grpSpLocks/>
          </p:cNvGrpSpPr>
          <p:nvPr/>
        </p:nvGrpSpPr>
        <p:grpSpPr bwMode="auto">
          <a:xfrm>
            <a:off x="419100" y="4140994"/>
            <a:ext cx="3270250" cy="2541588"/>
            <a:chOff x="219075" y="939800"/>
            <a:chExt cx="3270250" cy="2541588"/>
          </a:xfrm>
        </p:grpSpPr>
        <p:sp>
          <p:nvSpPr>
            <p:cNvPr id="347" name="Rectangle 4"/>
            <p:cNvSpPr>
              <a:spLocks noChangeArrowheads="1"/>
            </p:cNvSpPr>
            <p:nvPr/>
          </p:nvSpPr>
          <p:spPr bwMode="auto">
            <a:xfrm>
              <a:off x="381000" y="2667000"/>
              <a:ext cx="3048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r>
                <a:rPr lang="en-US" altLang="ja-JP" b="1">
                  <a:solidFill>
                    <a:schemeClr val="tx2"/>
                  </a:solidFill>
                  <a:latin typeface="Helvetica" charset="0"/>
                </a:rPr>
                <a:t>b</a:t>
              </a:r>
              <a:endParaRPr lang="en-US" altLang="ja-JP" sz="4400">
                <a:solidFill>
                  <a:schemeClr val="tx2"/>
                </a:solidFill>
                <a:latin typeface="Calibri" charset="0"/>
              </a:endParaRPr>
            </a:p>
          </p:txBody>
        </p:sp>
        <p:pic>
          <p:nvPicPr>
            <p:cNvPr id="348" name="Picture 17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650" y="1358900"/>
              <a:ext cx="1558925" cy="198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9" name="Picture 17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71" t="28503" r="39999" b="28741"/>
            <a:stretch>
              <a:fillRect/>
            </a:stretch>
          </p:blipFill>
          <p:spPr bwMode="auto">
            <a:xfrm>
              <a:off x="1752600" y="1371600"/>
              <a:ext cx="1736725" cy="186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0" name="Line 175"/>
            <p:cNvSpPr>
              <a:spLocks noChangeShapeType="1"/>
            </p:cNvSpPr>
            <p:nvPr/>
          </p:nvSpPr>
          <p:spPr bwMode="auto">
            <a:xfrm>
              <a:off x="1771650" y="1174750"/>
              <a:ext cx="0" cy="1905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51" name="AutoShape 176"/>
            <p:cNvSpPr>
              <a:spLocks noChangeArrowheads="1"/>
            </p:cNvSpPr>
            <p:nvPr/>
          </p:nvSpPr>
          <p:spPr bwMode="auto">
            <a:xfrm flipH="1">
              <a:off x="1595438" y="1250950"/>
              <a:ext cx="304800" cy="152400"/>
            </a:xfrm>
            <a:prstGeom prst="curvedUpArrow">
              <a:avLst>
                <a:gd name="adj1" fmla="val 40000"/>
                <a:gd name="adj2" fmla="val 80000"/>
                <a:gd name="adj3" fmla="val 33333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>
                <a:latin typeface="Calibri" charset="0"/>
              </a:endParaRPr>
            </a:p>
          </p:txBody>
        </p:sp>
        <p:sp>
          <p:nvSpPr>
            <p:cNvPr id="352" name="Rectangle 177"/>
            <p:cNvSpPr>
              <a:spLocks noChangeArrowheads="1"/>
            </p:cNvSpPr>
            <p:nvPr/>
          </p:nvSpPr>
          <p:spPr bwMode="auto">
            <a:xfrm>
              <a:off x="219075" y="1377950"/>
              <a:ext cx="9906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r>
                <a:rPr lang="en-US" altLang="ja-JP" sz="1000" b="1">
                  <a:solidFill>
                    <a:schemeClr val="tx2"/>
                  </a:solidFill>
                </a:rPr>
                <a:t>V292</a:t>
              </a:r>
            </a:p>
          </p:txBody>
        </p:sp>
        <p:sp>
          <p:nvSpPr>
            <p:cNvPr id="353" name="Rectangle 178"/>
            <p:cNvSpPr>
              <a:spLocks noChangeArrowheads="1"/>
            </p:cNvSpPr>
            <p:nvPr/>
          </p:nvSpPr>
          <p:spPr bwMode="auto">
            <a:xfrm>
              <a:off x="1079500" y="2132013"/>
              <a:ext cx="9906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r>
                <a:rPr lang="en-US" altLang="ja-JP" sz="1000" b="1">
                  <a:solidFill>
                    <a:schemeClr val="tx2"/>
                  </a:solidFill>
                </a:rPr>
                <a:t>L135</a:t>
              </a:r>
            </a:p>
          </p:txBody>
        </p:sp>
        <p:sp>
          <p:nvSpPr>
            <p:cNvPr id="354" name="Rectangle 179"/>
            <p:cNvSpPr>
              <a:spLocks noChangeArrowheads="1"/>
            </p:cNvSpPr>
            <p:nvPr/>
          </p:nvSpPr>
          <p:spPr bwMode="auto">
            <a:xfrm>
              <a:off x="920750" y="1841500"/>
              <a:ext cx="9906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r>
                <a:rPr lang="en-US" altLang="ja-JP" sz="1200" b="1">
                  <a:solidFill>
                    <a:schemeClr val="tx2"/>
                  </a:solidFill>
                  <a:latin typeface="Symbol" charset="0"/>
                  <a:sym typeface="Symbol" charset="0"/>
                </a:rPr>
                <a:t></a:t>
              </a:r>
              <a:r>
                <a:rPr lang="en-US" altLang="ja-JP" sz="1200" b="1">
                  <a:solidFill>
                    <a:schemeClr val="tx2"/>
                  </a:solidFill>
                  <a:latin typeface="Helvetica" charset="0"/>
                </a:rPr>
                <a:t>4</a:t>
              </a:r>
            </a:p>
          </p:txBody>
        </p:sp>
        <p:sp>
          <p:nvSpPr>
            <p:cNvPr id="355" name="Rectangle 180"/>
            <p:cNvSpPr>
              <a:spLocks noChangeArrowheads="1"/>
            </p:cNvSpPr>
            <p:nvPr/>
          </p:nvSpPr>
          <p:spPr bwMode="auto">
            <a:xfrm>
              <a:off x="1033463" y="1627188"/>
              <a:ext cx="9906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r>
                <a:rPr lang="en-US" altLang="ja-JP" sz="1200" b="1">
                  <a:solidFill>
                    <a:schemeClr val="tx2"/>
                  </a:solidFill>
                  <a:latin typeface="Symbol" charset="0"/>
                  <a:sym typeface="Symbol" charset="0"/>
                </a:rPr>
                <a:t></a:t>
              </a:r>
              <a:r>
                <a:rPr lang="en-US" altLang="ja-JP" sz="1200" b="1">
                  <a:solidFill>
                    <a:schemeClr val="tx2"/>
                  </a:solidFill>
                  <a:latin typeface="Helvetica" charset="0"/>
                </a:rPr>
                <a:t>9</a:t>
              </a:r>
            </a:p>
          </p:txBody>
        </p:sp>
        <p:sp>
          <p:nvSpPr>
            <p:cNvPr id="356" name="Rectangle 181"/>
            <p:cNvSpPr>
              <a:spLocks noChangeArrowheads="1"/>
            </p:cNvSpPr>
            <p:nvPr/>
          </p:nvSpPr>
          <p:spPr bwMode="auto">
            <a:xfrm>
              <a:off x="1109663" y="2546350"/>
              <a:ext cx="9906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r>
                <a:rPr lang="en-US" altLang="ja-JP" sz="1200" b="1">
                  <a:solidFill>
                    <a:schemeClr val="tx2"/>
                  </a:solidFill>
                  <a:latin typeface="Symbol" charset="0"/>
                  <a:sym typeface="Symbol" charset="0"/>
                </a:rPr>
                <a:t></a:t>
              </a:r>
              <a:r>
                <a:rPr lang="en-US" altLang="ja-JP" sz="1200" b="1">
                  <a:solidFill>
                    <a:schemeClr val="tx2"/>
                  </a:solidFill>
                  <a:latin typeface="Helvetica" charset="0"/>
                </a:rPr>
                <a:t>1</a:t>
              </a:r>
            </a:p>
          </p:txBody>
        </p:sp>
        <p:sp>
          <p:nvSpPr>
            <p:cNvPr id="357" name="Line 182"/>
            <p:cNvSpPr>
              <a:spLocks noChangeShapeType="1"/>
            </p:cNvSpPr>
            <p:nvPr/>
          </p:nvSpPr>
          <p:spPr bwMode="auto">
            <a:xfrm flipH="1" flipV="1">
              <a:off x="1390650" y="2851150"/>
              <a:ext cx="2286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58" name="Line 183"/>
            <p:cNvSpPr>
              <a:spLocks noChangeShapeType="1"/>
            </p:cNvSpPr>
            <p:nvPr/>
          </p:nvSpPr>
          <p:spPr bwMode="auto">
            <a:xfrm flipV="1">
              <a:off x="1911350" y="2698750"/>
              <a:ext cx="7620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59" name="Rectangle 184"/>
            <p:cNvSpPr>
              <a:spLocks noChangeArrowheads="1"/>
            </p:cNvSpPr>
            <p:nvPr/>
          </p:nvSpPr>
          <p:spPr bwMode="auto">
            <a:xfrm>
              <a:off x="1270000" y="3176588"/>
              <a:ext cx="9906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r>
                <a:rPr lang="en-US" altLang="ja-JP" sz="1000" b="1">
                  <a:solidFill>
                    <a:schemeClr val="tx2"/>
                  </a:solidFill>
                </a:rPr>
                <a:t>D64, I65</a:t>
              </a:r>
            </a:p>
          </p:txBody>
        </p:sp>
        <p:sp>
          <p:nvSpPr>
            <p:cNvPr id="360" name="Line 185"/>
            <p:cNvSpPr>
              <a:spLocks noChangeShapeType="1"/>
            </p:cNvSpPr>
            <p:nvPr/>
          </p:nvSpPr>
          <p:spPr bwMode="auto">
            <a:xfrm flipH="1" flipV="1">
              <a:off x="1238250" y="2012950"/>
              <a:ext cx="15240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61" name="Rectangle 186"/>
            <p:cNvSpPr>
              <a:spLocks noChangeArrowheads="1"/>
            </p:cNvSpPr>
            <p:nvPr/>
          </p:nvSpPr>
          <p:spPr bwMode="auto">
            <a:xfrm>
              <a:off x="1517650" y="1409700"/>
              <a:ext cx="9906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r>
                <a:rPr lang="en-US" altLang="ja-JP" sz="1000" b="1">
                  <a:solidFill>
                    <a:schemeClr val="tx2"/>
                  </a:solidFill>
                </a:rPr>
                <a:t>V292</a:t>
              </a:r>
            </a:p>
          </p:txBody>
        </p:sp>
        <p:sp>
          <p:nvSpPr>
            <p:cNvPr id="362" name="Line 188"/>
            <p:cNvSpPr>
              <a:spLocks noChangeShapeType="1"/>
            </p:cNvSpPr>
            <p:nvPr/>
          </p:nvSpPr>
          <p:spPr bwMode="auto">
            <a:xfrm flipH="1" flipV="1">
              <a:off x="2679700" y="1917700"/>
              <a:ext cx="30480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63" name="Line 189"/>
            <p:cNvSpPr>
              <a:spLocks noChangeShapeType="1"/>
            </p:cNvSpPr>
            <p:nvPr/>
          </p:nvSpPr>
          <p:spPr bwMode="auto">
            <a:xfrm>
              <a:off x="2038350" y="1631950"/>
              <a:ext cx="22860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64" name="Line 190"/>
            <p:cNvSpPr>
              <a:spLocks noChangeShapeType="1"/>
            </p:cNvSpPr>
            <p:nvPr/>
          </p:nvSpPr>
          <p:spPr bwMode="auto">
            <a:xfrm>
              <a:off x="882650" y="1574800"/>
              <a:ext cx="22860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65" name="Text Box 146"/>
            <p:cNvSpPr txBox="1">
              <a:spLocks noChangeArrowheads="1"/>
            </p:cNvSpPr>
            <p:nvPr/>
          </p:nvSpPr>
          <p:spPr bwMode="auto">
            <a:xfrm>
              <a:off x="1600200" y="939800"/>
              <a:ext cx="414338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200" b="1"/>
                <a:t>90°</a:t>
              </a:r>
            </a:p>
          </p:txBody>
        </p:sp>
      </p:grpSp>
      <p:sp>
        <p:nvSpPr>
          <p:cNvPr id="366" name="Text Box 104"/>
          <p:cNvSpPr txBox="1">
            <a:spLocks noChangeArrowheads="1"/>
          </p:cNvSpPr>
          <p:nvPr/>
        </p:nvSpPr>
        <p:spPr bwMode="auto">
          <a:xfrm>
            <a:off x="2227263" y="1439069"/>
            <a:ext cx="20891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400" b="1">
                <a:cs typeface="Arial" charset="0"/>
              </a:rPr>
              <a:t>L135, V292</a:t>
            </a:r>
          </a:p>
          <a:p>
            <a:pPr algn="ctr"/>
            <a:r>
              <a:rPr lang="en-US" altLang="ja-JP" sz="1400" b="1">
                <a:cs typeface="Arial" charset="0"/>
              </a:rPr>
              <a:t>(Type II Interface)</a:t>
            </a:r>
          </a:p>
        </p:txBody>
      </p:sp>
      <p:sp>
        <p:nvSpPr>
          <p:cNvPr id="367" name="Text Box 104"/>
          <p:cNvSpPr txBox="1">
            <a:spLocks noChangeArrowheads="1"/>
          </p:cNvSpPr>
          <p:nvPr/>
        </p:nvSpPr>
        <p:spPr bwMode="auto">
          <a:xfrm>
            <a:off x="-127000" y="1499394"/>
            <a:ext cx="22733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400" b="1">
                <a:cs typeface="Arial" charset="0"/>
              </a:rPr>
              <a:t>D64, I65</a:t>
            </a:r>
          </a:p>
          <a:p>
            <a:pPr algn="ctr"/>
            <a:r>
              <a:rPr lang="en-US" altLang="ja-JP" sz="1400" b="1">
                <a:cs typeface="Arial" charset="0"/>
              </a:rPr>
              <a:t> (Type I Interface)</a:t>
            </a:r>
          </a:p>
        </p:txBody>
      </p:sp>
      <p:cxnSp>
        <p:nvCxnSpPr>
          <p:cNvPr id="368" name="直線矢印コネクタ 367"/>
          <p:cNvCxnSpPr/>
          <p:nvPr/>
        </p:nvCxnSpPr>
        <p:spPr>
          <a:xfrm rot="16200000" flipH="1">
            <a:off x="535781" y="2165351"/>
            <a:ext cx="795337" cy="508000"/>
          </a:xfrm>
          <a:prstGeom prst="straightConnector1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9" name="直線矢印コネクタ 368"/>
          <p:cNvCxnSpPr/>
          <p:nvPr/>
        </p:nvCxnSpPr>
        <p:spPr>
          <a:xfrm rot="5400000">
            <a:off x="2025650" y="2120107"/>
            <a:ext cx="1028700" cy="762000"/>
          </a:xfrm>
          <a:prstGeom prst="straightConnector1">
            <a:avLst/>
          </a:prstGeom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3" name="Text Box 104"/>
          <p:cNvSpPr txBox="1">
            <a:spLocks noChangeArrowheads="1"/>
          </p:cNvSpPr>
          <p:nvPr/>
        </p:nvSpPr>
        <p:spPr bwMode="auto">
          <a:xfrm>
            <a:off x="7409260" y="2401650"/>
            <a:ext cx="1397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800" dirty="0" smtClean="0">
                <a:latin typeface="Helvetica"/>
                <a:cs typeface="Helvetica"/>
              </a:rPr>
              <a:t>IP: FLAG</a:t>
            </a:r>
            <a:endParaRPr lang="en-US" altLang="ja-JP" sz="1800" dirty="0">
              <a:latin typeface="Helvetica"/>
              <a:cs typeface="Helvetica"/>
            </a:endParaRPr>
          </a:p>
        </p:txBody>
      </p:sp>
      <p:sp>
        <p:nvSpPr>
          <p:cNvPr id="514" name="Text Box 104"/>
          <p:cNvSpPr txBox="1">
            <a:spLocks noChangeArrowheads="1"/>
          </p:cNvSpPr>
          <p:nvPr/>
        </p:nvSpPr>
        <p:spPr bwMode="auto">
          <a:xfrm>
            <a:off x="7555309" y="3363913"/>
            <a:ext cx="14541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800" dirty="0" smtClean="0">
                <a:solidFill>
                  <a:srgbClr val="3366FF"/>
                </a:solidFill>
                <a:latin typeface="Helvetica"/>
                <a:cs typeface="Helvetica"/>
              </a:rPr>
              <a:t>IB: FLAG</a:t>
            </a:r>
            <a:endParaRPr lang="en-US" altLang="ja-JP" sz="1800" dirty="0">
              <a:solidFill>
                <a:srgbClr val="3366FF"/>
              </a:solidFill>
              <a:latin typeface="Helvetica"/>
              <a:cs typeface="Helvetica"/>
            </a:endParaRPr>
          </a:p>
        </p:txBody>
      </p:sp>
      <p:sp>
        <p:nvSpPr>
          <p:cNvPr id="521" name="Text Box 104"/>
          <p:cNvSpPr txBox="1">
            <a:spLocks noChangeArrowheads="1"/>
          </p:cNvSpPr>
          <p:nvPr/>
        </p:nvSpPr>
        <p:spPr bwMode="auto">
          <a:xfrm>
            <a:off x="7530702" y="5420002"/>
            <a:ext cx="14541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800" dirty="0" smtClean="0">
                <a:solidFill>
                  <a:srgbClr val="FF0000"/>
                </a:solidFill>
                <a:latin typeface="Helvetica"/>
                <a:cs typeface="Helvetica"/>
              </a:rPr>
              <a:t>IB: </a:t>
            </a:r>
            <a:r>
              <a:rPr lang="en-US" altLang="ja-JP" sz="1800" dirty="0" err="1" smtClean="0">
                <a:solidFill>
                  <a:srgbClr val="FF0000"/>
                </a:solidFill>
                <a:latin typeface="Helvetica"/>
                <a:cs typeface="Helvetica"/>
              </a:rPr>
              <a:t>Myc</a:t>
            </a:r>
            <a:endParaRPr lang="en-US" altLang="ja-JP" sz="1800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186" name="正方形/長方形 185"/>
          <p:cNvSpPr/>
          <p:nvPr/>
        </p:nvSpPr>
        <p:spPr>
          <a:xfrm>
            <a:off x="0" y="0"/>
            <a:ext cx="9144000" cy="1142999"/>
          </a:xfrm>
          <a:prstGeom prst="rect">
            <a:avLst/>
          </a:prstGeom>
          <a:solidFill>
            <a:srgbClr val="2B8049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latin typeface="Helvetica"/>
                <a:cs typeface="Helvetica"/>
              </a:rPr>
              <a:t>T</a:t>
            </a:r>
            <a:r>
              <a:rPr lang="en-US" altLang="ja-JP" sz="2400" dirty="0" smtClean="0">
                <a:latin typeface="Helvetica"/>
                <a:cs typeface="Helvetica"/>
              </a:rPr>
              <a:t>he crosslinking occurs between CD38 molecules and the type I and type II interfaces are involved, suggesting the </a:t>
            </a:r>
            <a:r>
              <a:rPr lang="en-US" altLang="ja-JP" sz="2400" dirty="0" err="1" smtClean="0">
                <a:latin typeface="Helvetica"/>
                <a:cs typeface="Helvetica"/>
              </a:rPr>
              <a:t>tetramerization</a:t>
            </a:r>
            <a:r>
              <a:rPr lang="en-US" altLang="ja-JP" sz="2400" dirty="0" smtClean="0">
                <a:latin typeface="Helvetica"/>
                <a:cs typeface="Helvetica"/>
              </a:rPr>
              <a:t> of CD38 on the cell surface.</a:t>
            </a:r>
            <a:endParaRPr kumimoji="1" lang="ja-JP" altLang="en-US" sz="2400" dirty="0">
              <a:solidFill>
                <a:srgbClr val="FFFFFF"/>
              </a:solidFill>
            </a:endParaRPr>
          </a:p>
        </p:txBody>
      </p:sp>
      <p:sp>
        <p:nvSpPr>
          <p:cNvPr id="416" name="Rectangle 117"/>
          <p:cNvSpPr>
            <a:spLocks noChangeArrowheads="1"/>
          </p:cNvSpPr>
          <p:nvPr/>
        </p:nvSpPr>
        <p:spPr bwMode="auto">
          <a:xfrm>
            <a:off x="6683375" y="2650332"/>
            <a:ext cx="1219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ja-JP" altLang="en-US" sz="4400">
              <a:solidFill>
                <a:schemeClr val="tx2"/>
              </a:solidFill>
              <a:latin typeface="Calibri" charset="0"/>
            </a:endParaRPr>
          </a:p>
        </p:txBody>
      </p:sp>
      <p:pic>
        <p:nvPicPr>
          <p:cNvPr id="417" name="Picture 119"/>
          <p:cNvPicPr>
            <a:picLocks noChangeAspect="1" noChangeArrowheads="1"/>
          </p:cNvPicPr>
          <p:nvPr/>
        </p:nvPicPr>
        <p:blipFill>
          <a:blip r:embed="rId6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/>
          <a:stretch>
            <a:fillRect/>
          </a:stretch>
        </p:blipFill>
        <p:spPr bwMode="auto">
          <a:xfrm>
            <a:off x="4397375" y="2667794"/>
            <a:ext cx="1676400" cy="161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8" name="Picture 1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84900" y="2675732"/>
            <a:ext cx="609600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" name="Picture 12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7133"/>
          <a:stretch>
            <a:fillRect/>
          </a:stretch>
        </p:blipFill>
        <p:spPr bwMode="auto">
          <a:xfrm>
            <a:off x="6824131" y="2699544"/>
            <a:ext cx="803275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0" name="テキスト ボックス 9"/>
          <p:cNvSpPr txBox="1">
            <a:spLocks noChangeArrowheads="1"/>
          </p:cNvSpPr>
          <p:nvPr/>
        </p:nvSpPr>
        <p:spPr bwMode="auto">
          <a:xfrm>
            <a:off x="3921125" y="2758282"/>
            <a:ext cx="3952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000" b="1">
                <a:cs typeface="Helvetica" charset="0"/>
              </a:rPr>
              <a:t>250</a:t>
            </a:r>
          </a:p>
        </p:txBody>
      </p:sp>
      <p:sp>
        <p:nvSpPr>
          <p:cNvPr id="421" name="テキスト ボックス 10"/>
          <p:cNvSpPr txBox="1">
            <a:spLocks noChangeArrowheads="1"/>
          </p:cNvSpPr>
          <p:nvPr/>
        </p:nvSpPr>
        <p:spPr bwMode="auto">
          <a:xfrm>
            <a:off x="3921125" y="2899569"/>
            <a:ext cx="3952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000" b="1">
                <a:cs typeface="Helvetica" charset="0"/>
              </a:rPr>
              <a:t>150</a:t>
            </a:r>
          </a:p>
        </p:txBody>
      </p:sp>
      <p:sp>
        <p:nvSpPr>
          <p:cNvPr id="422" name="テキスト ボックス 11"/>
          <p:cNvSpPr txBox="1">
            <a:spLocks noChangeArrowheads="1"/>
          </p:cNvSpPr>
          <p:nvPr/>
        </p:nvSpPr>
        <p:spPr bwMode="auto">
          <a:xfrm>
            <a:off x="3921125" y="3086894"/>
            <a:ext cx="3952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000" b="1">
                <a:cs typeface="Helvetica" charset="0"/>
              </a:rPr>
              <a:t>100</a:t>
            </a:r>
          </a:p>
        </p:txBody>
      </p:sp>
      <p:sp>
        <p:nvSpPr>
          <p:cNvPr id="423" name="テキスト ボックス 12"/>
          <p:cNvSpPr txBox="1">
            <a:spLocks noChangeArrowheads="1"/>
          </p:cNvSpPr>
          <p:nvPr/>
        </p:nvSpPr>
        <p:spPr bwMode="auto">
          <a:xfrm>
            <a:off x="3990975" y="3248819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000" b="1">
                <a:cs typeface="Helvetica" charset="0"/>
              </a:rPr>
              <a:t>75</a:t>
            </a:r>
          </a:p>
        </p:txBody>
      </p:sp>
      <p:sp>
        <p:nvSpPr>
          <p:cNvPr id="424" name="テキスト ボックス 13"/>
          <p:cNvSpPr txBox="1">
            <a:spLocks noChangeArrowheads="1"/>
          </p:cNvSpPr>
          <p:nvPr/>
        </p:nvSpPr>
        <p:spPr bwMode="auto">
          <a:xfrm>
            <a:off x="3990975" y="3567907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000" b="1">
                <a:cs typeface="Helvetica" charset="0"/>
              </a:rPr>
              <a:t>50</a:t>
            </a:r>
          </a:p>
        </p:txBody>
      </p:sp>
      <p:sp>
        <p:nvSpPr>
          <p:cNvPr id="425" name="テキスト ボックス 14"/>
          <p:cNvSpPr txBox="1">
            <a:spLocks noChangeArrowheads="1"/>
          </p:cNvSpPr>
          <p:nvPr/>
        </p:nvSpPr>
        <p:spPr bwMode="auto">
          <a:xfrm>
            <a:off x="3990975" y="3840957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000" b="1">
                <a:cs typeface="Helvetica" charset="0"/>
              </a:rPr>
              <a:t>37</a:t>
            </a:r>
          </a:p>
        </p:txBody>
      </p:sp>
      <p:sp>
        <p:nvSpPr>
          <p:cNvPr id="426" name="Line 128"/>
          <p:cNvSpPr>
            <a:spLocks noChangeShapeType="1"/>
          </p:cNvSpPr>
          <p:nvPr/>
        </p:nvSpPr>
        <p:spPr bwMode="auto">
          <a:xfrm>
            <a:off x="4260850" y="2878932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27" name="Line 129"/>
          <p:cNvSpPr>
            <a:spLocks noChangeShapeType="1"/>
          </p:cNvSpPr>
          <p:nvPr/>
        </p:nvSpPr>
        <p:spPr bwMode="auto">
          <a:xfrm>
            <a:off x="4260850" y="3026569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28" name="Line 130"/>
          <p:cNvSpPr>
            <a:spLocks noChangeShapeType="1"/>
          </p:cNvSpPr>
          <p:nvPr/>
        </p:nvSpPr>
        <p:spPr bwMode="auto">
          <a:xfrm>
            <a:off x="4244975" y="3201194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29" name="Line 131"/>
          <p:cNvSpPr>
            <a:spLocks noChangeShapeType="1"/>
          </p:cNvSpPr>
          <p:nvPr/>
        </p:nvSpPr>
        <p:spPr bwMode="auto">
          <a:xfrm>
            <a:off x="4244975" y="3375819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30" name="Line 132"/>
          <p:cNvSpPr>
            <a:spLocks noChangeShapeType="1"/>
          </p:cNvSpPr>
          <p:nvPr/>
        </p:nvSpPr>
        <p:spPr bwMode="auto">
          <a:xfrm>
            <a:off x="4244975" y="3675857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31" name="Line 133"/>
          <p:cNvSpPr>
            <a:spLocks noChangeShapeType="1"/>
          </p:cNvSpPr>
          <p:nvPr/>
        </p:nvSpPr>
        <p:spPr bwMode="auto">
          <a:xfrm>
            <a:off x="4244975" y="3958432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32" name="Rectangle 134"/>
          <p:cNvSpPr>
            <a:spLocks noChangeArrowheads="1"/>
          </p:cNvSpPr>
          <p:nvPr/>
        </p:nvSpPr>
        <p:spPr bwMode="auto">
          <a:xfrm>
            <a:off x="4016375" y="2623344"/>
            <a:ext cx="3505200" cy="103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ja-JP" altLang="en-US">
              <a:latin typeface="Calibri" charset="0"/>
            </a:endParaRPr>
          </a:p>
        </p:txBody>
      </p:sp>
      <p:sp>
        <p:nvSpPr>
          <p:cNvPr id="433" name="テキスト ボックス 18"/>
          <p:cNvSpPr txBox="1">
            <a:spLocks noChangeArrowheads="1"/>
          </p:cNvSpPr>
          <p:nvPr/>
        </p:nvSpPr>
        <p:spPr bwMode="auto">
          <a:xfrm>
            <a:off x="4152900" y="2453482"/>
            <a:ext cx="3952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200" b="1">
                <a:cs typeface="Helvetica" charset="0"/>
              </a:rPr>
              <a:t>UV</a:t>
            </a:r>
          </a:p>
        </p:txBody>
      </p:sp>
      <p:sp>
        <p:nvSpPr>
          <p:cNvPr id="434" name="テキスト ボックス 19"/>
          <p:cNvSpPr txBox="1">
            <a:spLocks noChangeArrowheads="1"/>
          </p:cNvSpPr>
          <p:nvPr/>
        </p:nvSpPr>
        <p:spPr bwMode="auto">
          <a:xfrm>
            <a:off x="4533900" y="2269332"/>
            <a:ext cx="452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000" b="1">
                <a:cs typeface="Helvetica" charset="0"/>
              </a:rPr>
              <a:t>Wild</a:t>
            </a:r>
          </a:p>
        </p:txBody>
      </p:sp>
      <p:sp>
        <p:nvSpPr>
          <p:cNvPr id="435" name="テキスト ボックス 20"/>
          <p:cNvSpPr txBox="1">
            <a:spLocks noChangeArrowheads="1"/>
          </p:cNvSpPr>
          <p:nvPr/>
        </p:nvSpPr>
        <p:spPr bwMode="auto">
          <a:xfrm>
            <a:off x="5051425" y="2269332"/>
            <a:ext cx="473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000" b="1">
                <a:cs typeface="Helvetica" charset="0"/>
              </a:rPr>
              <a:t>L135</a:t>
            </a:r>
          </a:p>
        </p:txBody>
      </p:sp>
      <p:sp>
        <p:nvSpPr>
          <p:cNvPr id="436" name="テキスト ボックス 21"/>
          <p:cNvSpPr txBox="1">
            <a:spLocks noChangeArrowheads="1"/>
          </p:cNvSpPr>
          <p:nvPr/>
        </p:nvSpPr>
        <p:spPr bwMode="auto">
          <a:xfrm>
            <a:off x="5551488" y="2269332"/>
            <a:ext cx="4810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000" b="1">
                <a:cs typeface="Helvetica" charset="0"/>
              </a:rPr>
              <a:t>V292</a:t>
            </a:r>
          </a:p>
        </p:txBody>
      </p:sp>
      <p:sp>
        <p:nvSpPr>
          <p:cNvPr id="437" name="テキスト ボックス 22"/>
          <p:cNvSpPr txBox="1">
            <a:spLocks noChangeArrowheads="1"/>
          </p:cNvSpPr>
          <p:nvPr/>
        </p:nvSpPr>
        <p:spPr bwMode="auto">
          <a:xfrm>
            <a:off x="6257925" y="2269332"/>
            <a:ext cx="4175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000" b="1">
                <a:cs typeface="Helvetica" charset="0"/>
              </a:rPr>
              <a:t>D64</a:t>
            </a:r>
          </a:p>
        </p:txBody>
      </p:sp>
      <p:sp>
        <p:nvSpPr>
          <p:cNvPr id="438" name="テキスト ボックス 30"/>
          <p:cNvSpPr txBox="1">
            <a:spLocks noChangeArrowheads="1"/>
          </p:cNvSpPr>
          <p:nvPr/>
        </p:nvSpPr>
        <p:spPr bwMode="auto">
          <a:xfrm>
            <a:off x="6807200" y="2269332"/>
            <a:ext cx="3603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000" b="1">
                <a:cs typeface="Helvetica" charset="0"/>
              </a:rPr>
              <a:t>I65</a:t>
            </a:r>
          </a:p>
        </p:txBody>
      </p:sp>
      <p:sp>
        <p:nvSpPr>
          <p:cNvPr id="439" name="テキスト ボックス 35"/>
          <p:cNvSpPr txBox="1">
            <a:spLocks noChangeArrowheads="1"/>
          </p:cNvSpPr>
          <p:nvPr/>
        </p:nvSpPr>
        <p:spPr bwMode="auto">
          <a:xfrm>
            <a:off x="4491038" y="2374107"/>
            <a:ext cx="2682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000">
                <a:latin typeface="Helvetica" charset="0"/>
                <a:cs typeface="Helvetica" charset="0"/>
              </a:rPr>
              <a:t>-</a:t>
            </a:r>
          </a:p>
        </p:txBody>
      </p:sp>
      <p:sp>
        <p:nvSpPr>
          <p:cNvPr id="440" name="テキスト ボックス 36"/>
          <p:cNvSpPr txBox="1">
            <a:spLocks noChangeArrowheads="1"/>
          </p:cNvSpPr>
          <p:nvPr/>
        </p:nvSpPr>
        <p:spPr bwMode="auto">
          <a:xfrm>
            <a:off x="4686300" y="2374107"/>
            <a:ext cx="3317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000">
                <a:latin typeface="Helvetica" charset="0"/>
                <a:cs typeface="Helvetica" charset="0"/>
              </a:rPr>
              <a:t>+</a:t>
            </a:r>
          </a:p>
        </p:txBody>
      </p:sp>
      <p:sp>
        <p:nvSpPr>
          <p:cNvPr id="441" name="テキスト ボックス 35"/>
          <p:cNvSpPr txBox="1">
            <a:spLocks noChangeArrowheads="1"/>
          </p:cNvSpPr>
          <p:nvPr/>
        </p:nvSpPr>
        <p:spPr bwMode="auto">
          <a:xfrm>
            <a:off x="5026025" y="2374107"/>
            <a:ext cx="2682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000">
                <a:latin typeface="Helvetica" charset="0"/>
                <a:cs typeface="Helvetica" charset="0"/>
              </a:rPr>
              <a:t>-</a:t>
            </a:r>
          </a:p>
        </p:txBody>
      </p:sp>
      <p:sp>
        <p:nvSpPr>
          <p:cNvPr id="442" name="テキスト ボックス 36"/>
          <p:cNvSpPr txBox="1">
            <a:spLocks noChangeArrowheads="1"/>
          </p:cNvSpPr>
          <p:nvPr/>
        </p:nvSpPr>
        <p:spPr bwMode="auto">
          <a:xfrm>
            <a:off x="5221288" y="2374107"/>
            <a:ext cx="3317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000">
                <a:latin typeface="Helvetica" charset="0"/>
                <a:cs typeface="Helvetica" charset="0"/>
              </a:rPr>
              <a:t>+</a:t>
            </a:r>
          </a:p>
        </p:txBody>
      </p:sp>
      <p:sp>
        <p:nvSpPr>
          <p:cNvPr id="443" name="テキスト ボックス 35"/>
          <p:cNvSpPr txBox="1">
            <a:spLocks noChangeArrowheads="1"/>
          </p:cNvSpPr>
          <p:nvPr/>
        </p:nvSpPr>
        <p:spPr bwMode="auto">
          <a:xfrm>
            <a:off x="5551488" y="2374107"/>
            <a:ext cx="2682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000">
                <a:latin typeface="Helvetica" charset="0"/>
                <a:cs typeface="Helvetica" charset="0"/>
              </a:rPr>
              <a:t>-</a:t>
            </a:r>
          </a:p>
        </p:txBody>
      </p:sp>
      <p:sp>
        <p:nvSpPr>
          <p:cNvPr id="444" name="テキスト ボックス 36"/>
          <p:cNvSpPr txBox="1">
            <a:spLocks noChangeArrowheads="1"/>
          </p:cNvSpPr>
          <p:nvPr/>
        </p:nvSpPr>
        <p:spPr bwMode="auto">
          <a:xfrm>
            <a:off x="5746750" y="2374107"/>
            <a:ext cx="3317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000">
                <a:latin typeface="Helvetica" charset="0"/>
                <a:cs typeface="Helvetica" charset="0"/>
              </a:rPr>
              <a:t>+</a:t>
            </a:r>
          </a:p>
        </p:txBody>
      </p:sp>
      <p:sp>
        <p:nvSpPr>
          <p:cNvPr id="445" name="テキスト ボックス 35"/>
          <p:cNvSpPr txBox="1">
            <a:spLocks noChangeArrowheads="1"/>
          </p:cNvSpPr>
          <p:nvPr/>
        </p:nvSpPr>
        <p:spPr bwMode="auto">
          <a:xfrm>
            <a:off x="6253163" y="2374107"/>
            <a:ext cx="2682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000">
                <a:latin typeface="Helvetica" charset="0"/>
                <a:cs typeface="Helvetica" charset="0"/>
              </a:rPr>
              <a:t>-</a:t>
            </a:r>
          </a:p>
        </p:txBody>
      </p:sp>
      <p:sp>
        <p:nvSpPr>
          <p:cNvPr id="446" name="テキスト ボックス 36"/>
          <p:cNvSpPr txBox="1">
            <a:spLocks noChangeArrowheads="1"/>
          </p:cNvSpPr>
          <p:nvPr/>
        </p:nvSpPr>
        <p:spPr bwMode="auto">
          <a:xfrm>
            <a:off x="6448425" y="2374107"/>
            <a:ext cx="3317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000">
                <a:latin typeface="Helvetica" charset="0"/>
                <a:cs typeface="Helvetica" charset="0"/>
              </a:rPr>
              <a:t>+</a:t>
            </a:r>
          </a:p>
        </p:txBody>
      </p:sp>
      <p:sp>
        <p:nvSpPr>
          <p:cNvPr id="447" name="テキスト ボックス 35"/>
          <p:cNvSpPr txBox="1">
            <a:spLocks noChangeArrowheads="1"/>
          </p:cNvSpPr>
          <p:nvPr/>
        </p:nvSpPr>
        <p:spPr bwMode="auto">
          <a:xfrm>
            <a:off x="6765925" y="2374107"/>
            <a:ext cx="2682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000">
                <a:latin typeface="Helvetica" charset="0"/>
                <a:cs typeface="Helvetica" charset="0"/>
              </a:rPr>
              <a:t>-</a:t>
            </a:r>
          </a:p>
        </p:txBody>
      </p:sp>
      <p:sp>
        <p:nvSpPr>
          <p:cNvPr id="448" name="テキスト ボックス 36"/>
          <p:cNvSpPr txBox="1">
            <a:spLocks noChangeArrowheads="1"/>
          </p:cNvSpPr>
          <p:nvPr/>
        </p:nvSpPr>
        <p:spPr bwMode="auto">
          <a:xfrm>
            <a:off x="6961188" y="2374107"/>
            <a:ext cx="3317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000">
                <a:latin typeface="Helvetica" charset="0"/>
                <a:cs typeface="Helvetica" charset="0"/>
              </a:rPr>
              <a:t>+</a:t>
            </a:r>
          </a:p>
        </p:txBody>
      </p:sp>
      <p:sp>
        <p:nvSpPr>
          <p:cNvPr id="449" name="Line 156"/>
          <p:cNvSpPr>
            <a:spLocks noChangeShapeType="1"/>
          </p:cNvSpPr>
          <p:nvPr/>
        </p:nvSpPr>
        <p:spPr bwMode="auto">
          <a:xfrm>
            <a:off x="4565650" y="2477294"/>
            <a:ext cx="381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50" name="Line 157"/>
          <p:cNvSpPr>
            <a:spLocks noChangeShapeType="1"/>
          </p:cNvSpPr>
          <p:nvPr/>
        </p:nvSpPr>
        <p:spPr bwMode="auto">
          <a:xfrm>
            <a:off x="5106988" y="2477294"/>
            <a:ext cx="381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51" name="Line 158"/>
          <p:cNvSpPr>
            <a:spLocks noChangeShapeType="1"/>
          </p:cNvSpPr>
          <p:nvPr/>
        </p:nvSpPr>
        <p:spPr bwMode="auto">
          <a:xfrm>
            <a:off x="5619750" y="2477294"/>
            <a:ext cx="381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52" name="Line 159"/>
          <p:cNvSpPr>
            <a:spLocks noChangeShapeType="1"/>
          </p:cNvSpPr>
          <p:nvPr/>
        </p:nvSpPr>
        <p:spPr bwMode="auto">
          <a:xfrm>
            <a:off x="6281738" y="2477294"/>
            <a:ext cx="381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53" name="Line 160"/>
          <p:cNvSpPr>
            <a:spLocks noChangeShapeType="1"/>
          </p:cNvSpPr>
          <p:nvPr/>
        </p:nvSpPr>
        <p:spPr bwMode="auto">
          <a:xfrm>
            <a:off x="6823075" y="2477294"/>
            <a:ext cx="381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54" name="AutoShape 162"/>
          <p:cNvSpPr>
            <a:spLocks noChangeArrowheads="1"/>
          </p:cNvSpPr>
          <p:nvPr/>
        </p:nvSpPr>
        <p:spPr bwMode="auto">
          <a:xfrm rot="16200000">
            <a:off x="6015832" y="3152775"/>
            <a:ext cx="114300" cy="74613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/>
            <a:endParaRPr lang="ja-JP" altLang="en-US">
              <a:latin typeface="Calibri" charset="0"/>
            </a:endParaRPr>
          </a:p>
        </p:txBody>
      </p:sp>
      <p:sp>
        <p:nvSpPr>
          <p:cNvPr id="456" name="AutoShape 164"/>
          <p:cNvSpPr>
            <a:spLocks noChangeArrowheads="1"/>
          </p:cNvSpPr>
          <p:nvPr/>
        </p:nvSpPr>
        <p:spPr bwMode="auto">
          <a:xfrm rot="16200000">
            <a:off x="7255669" y="3079751"/>
            <a:ext cx="114300" cy="74612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Calibri" charset="0"/>
            </a:endParaRPr>
          </a:p>
        </p:txBody>
      </p:sp>
      <p:sp>
        <p:nvSpPr>
          <p:cNvPr id="457" name="Rectangle 193"/>
          <p:cNvSpPr>
            <a:spLocks noChangeArrowheads="1"/>
          </p:cNvSpPr>
          <p:nvPr/>
        </p:nvSpPr>
        <p:spPr bwMode="auto">
          <a:xfrm>
            <a:off x="4321175" y="4539457"/>
            <a:ext cx="3429000" cy="1000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ja-JP" altLang="en-US">
              <a:latin typeface="Calibri" charset="0"/>
            </a:endParaRPr>
          </a:p>
        </p:txBody>
      </p:sp>
      <p:pic>
        <p:nvPicPr>
          <p:cNvPr id="458" name="Picture 20"/>
          <p:cNvPicPr>
            <a:picLocks noChangeAspect="1" noChangeArrowheads="1"/>
          </p:cNvPicPr>
          <p:nvPr/>
        </p:nvPicPr>
        <p:blipFill>
          <a:blip r:embed="rId9">
            <a:lum bright="44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888" y="4825207"/>
            <a:ext cx="1716087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9" name="Picture 2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03950" y="4901407"/>
            <a:ext cx="609600" cy="167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" name="Picture 2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6526"/>
          <a:stretch>
            <a:fillRect/>
          </a:stretch>
        </p:blipFill>
        <p:spPr bwMode="auto">
          <a:xfrm>
            <a:off x="6841062" y="4901407"/>
            <a:ext cx="1004888" cy="167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1" name="テキスト ボックス 9"/>
          <p:cNvSpPr txBox="1">
            <a:spLocks noChangeArrowheads="1"/>
          </p:cNvSpPr>
          <p:nvPr/>
        </p:nvSpPr>
        <p:spPr bwMode="auto">
          <a:xfrm>
            <a:off x="3957638" y="4966494"/>
            <a:ext cx="39528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000" b="1">
                <a:cs typeface="Helvetica" charset="0"/>
              </a:rPr>
              <a:t>250</a:t>
            </a:r>
          </a:p>
        </p:txBody>
      </p:sp>
      <p:sp>
        <p:nvSpPr>
          <p:cNvPr id="462" name="テキスト ボックス 10"/>
          <p:cNvSpPr txBox="1">
            <a:spLocks noChangeArrowheads="1"/>
          </p:cNvSpPr>
          <p:nvPr/>
        </p:nvSpPr>
        <p:spPr bwMode="auto">
          <a:xfrm>
            <a:off x="3957638" y="5107782"/>
            <a:ext cx="39528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000" b="1">
                <a:cs typeface="Helvetica" charset="0"/>
              </a:rPr>
              <a:t>150</a:t>
            </a:r>
          </a:p>
        </p:txBody>
      </p:sp>
      <p:sp>
        <p:nvSpPr>
          <p:cNvPr id="463" name="テキスト ボックス 11"/>
          <p:cNvSpPr txBox="1">
            <a:spLocks noChangeArrowheads="1"/>
          </p:cNvSpPr>
          <p:nvPr/>
        </p:nvSpPr>
        <p:spPr bwMode="auto">
          <a:xfrm>
            <a:off x="3957638" y="5295107"/>
            <a:ext cx="39528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000" b="1">
                <a:cs typeface="Helvetica" charset="0"/>
              </a:rPr>
              <a:t>100</a:t>
            </a:r>
          </a:p>
        </p:txBody>
      </p:sp>
      <p:sp>
        <p:nvSpPr>
          <p:cNvPr id="464" name="テキスト ボックス 12"/>
          <p:cNvSpPr txBox="1">
            <a:spLocks noChangeArrowheads="1"/>
          </p:cNvSpPr>
          <p:nvPr/>
        </p:nvSpPr>
        <p:spPr bwMode="auto">
          <a:xfrm>
            <a:off x="4027488" y="5457032"/>
            <a:ext cx="3254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000" b="1">
                <a:cs typeface="Helvetica" charset="0"/>
              </a:rPr>
              <a:t>75</a:t>
            </a:r>
          </a:p>
        </p:txBody>
      </p:sp>
      <p:sp>
        <p:nvSpPr>
          <p:cNvPr id="465" name="テキスト ボックス 13"/>
          <p:cNvSpPr txBox="1">
            <a:spLocks noChangeArrowheads="1"/>
          </p:cNvSpPr>
          <p:nvPr/>
        </p:nvSpPr>
        <p:spPr bwMode="auto">
          <a:xfrm>
            <a:off x="4027488" y="5776119"/>
            <a:ext cx="3254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000" b="1">
                <a:cs typeface="Helvetica" charset="0"/>
              </a:rPr>
              <a:t>50</a:t>
            </a:r>
          </a:p>
        </p:txBody>
      </p:sp>
      <p:sp>
        <p:nvSpPr>
          <p:cNvPr id="466" name="テキスト ボックス 14"/>
          <p:cNvSpPr txBox="1">
            <a:spLocks noChangeArrowheads="1"/>
          </p:cNvSpPr>
          <p:nvPr/>
        </p:nvSpPr>
        <p:spPr bwMode="auto">
          <a:xfrm>
            <a:off x="4027488" y="6049169"/>
            <a:ext cx="3254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000" b="1">
                <a:cs typeface="Helvetica" charset="0"/>
              </a:rPr>
              <a:t>37</a:t>
            </a:r>
          </a:p>
        </p:txBody>
      </p:sp>
      <p:sp>
        <p:nvSpPr>
          <p:cNvPr id="467" name="Line 29"/>
          <p:cNvSpPr>
            <a:spLocks noChangeShapeType="1"/>
          </p:cNvSpPr>
          <p:nvPr/>
        </p:nvSpPr>
        <p:spPr bwMode="auto">
          <a:xfrm>
            <a:off x="4281488" y="5087144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68" name="Line 30"/>
          <p:cNvSpPr>
            <a:spLocks noChangeShapeType="1"/>
          </p:cNvSpPr>
          <p:nvPr/>
        </p:nvSpPr>
        <p:spPr bwMode="auto">
          <a:xfrm>
            <a:off x="4281488" y="5234782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69" name="Line 31"/>
          <p:cNvSpPr>
            <a:spLocks noChangeShapeType="1"/>
          </p:cNvSpPr>
          <p:nvPr/>
        </p:nvSpPr>
        <p:spPr bwMode="auto">
          <a:xfrm>
            <a:off x="4281488" y="5409407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70" name="Line 32"/>
          <p:cNvSpPr>
            <a:spLocks noChangeShapeType="1"/>
          </p:cNvSpPr>
          <p:nvPr/>
        </p:nvSpPr>
        <p:spPr bwMode="auto">
          <a:xfrm>
            <a:off x="4281488" y="5584032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71" name="Line 33"/>
          <p:cNvSpPr>
            <a:spLocks noChangeShapeType="1"/>
          </p:cNvSpPr>
          <p:nvPr/>
        </p:nvSpPr>
        <p:spPr bwMode="auto">
          <a:xfrm>
            <a:off x="4281488" y="5884069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72" name="Line 34"/>
          <p:cNvSpPr>
            <a:spLocks noChangeShapeType="1"/>
          </p:cNvSpPr>
          <p:nvPr/>
        </p:nvSpPr>
        <p:spPr bwMode="auto">
          <a:xfrm>
            <a:off x="4281488" y="6166644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73" name="テキスト ボックス 18"/>
          <p:cNvSpPr txBox="1">
            <a:spLocks noChangeArrowheads="1"/>
          </p:cNvSpPr>
          <p:nvPr/>
        </p:nvSpPr>
        <p:spPr bwMode="auto">
          <a:xfrm>
            <a:off x="4189413" y="4615657"/>
            <a:ext cx="395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200" b="1">
                <a:latin typeface="Helvetica" charset="0"/>
                <a:cs typeface="Helvetica" charset="0"/>
              </a:rPr>
              <a:t>UV</a:t>
            </a:r>
          </a:p>
        </p:txBody>
      </p:sp>
      <p:sp>
        <p:nvSpPr>
          <p:cNvPr id="474" name="テキスト ボックス 19"/>
          <p:cNvSpPr txBox="1">
            <a:spLocks noChangeArrowheads="1"/>
          </p:cNvSpPr>
          <p:nvPr/>
        </p:nvSpPr>
        <p:spPr bwMode="auto">
          <a:xfrm>
            <a:off x="4570413" y="4431507"/>
            <a:ext cx="4524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000" b="1">
                <a:latin typeface="Helvetica" charset="0"/>
                <a:cs typeface="Helvetica" charset="0"/>
              </a:rPr>
              <a:t>Wild</a:t>
            </a:r>
          </a:p>
        </p:txBody>
      </p:sp>
      <p:sp>
        <p:nvSpPr>
          <p:cNvPr id="475" name="テキスト ボックス 20"/>
          <p:cNvSpPr txBox="1">
            <a:spLocks noChangeArrowheads="1"/>
          </p:cNvSpPr>
          <p:nvPr/>
        </p:nvSpPr>
        <p:spPr bwMode="auto">
          <a:xfrm>
            <a:off x="5087938" y="4431507"/>
            <a:ext cx="473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000" b="1">
                <a:latin typeface="Helvetica" charset="0"/>
                <a:cs typeface="Helvetica" charset="0"/>
              </a:rPr>
              <a:t>L135</a:t>
            </a:r>
          </a:p>
        </p:txBody>
      </p:sp>
      <p:sp>
        <p:nvSpPr>
          <p:cNvPr id="476" name="テキスト ボックス 21"/>
          <p:cNvSpPr txBox="1">
            <a:spLocks noChangeArrowheads="1"/>
          </p:cNvSpPr>
          <p:nvPr/>
        </p:nvSpPr>
        <p:spPr bwMode="auto">
          <a:xfrm>
            <a:off x="5588000" y="4431507"/>
            <a:ext cx="4810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000" b="1">
                <a:latin typeface="Helvetica" charset="0"/>
                <a:cs typeface="Helvetica" charset="0"/>
              </a:rPr>
              <a:t>V292</a:t>
            </a:r>
          </a:p>
        </p:txBody>
      </p:sp>
      <p:sp>
        <p:nvSpPr>
          <p:cNvPr id="477" name="テキスト ボックス 22"/>
          <p:cNvSpPr txBox="1">
            <a:spLocks noChangeArrowheads="1"/>
          </p:cNvSpPr>
          <p:nvPr/>
        </p:nvSpPr>
        <p:spPr bwMode="auto">
          <a:xfrm>
            <a:off x="6294438" y="4431507"/>
            <a:ext cx="4175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000" b="1">
                <a:latin typeface="Helvetica" charset="0"/>
                <a:cs typeface="Helvetica" charset="0"/>
              </a:rPr>
              <a:t>D64</a:t>
            </a:r>
          </a:p>
        </p:txBody>
      </p:sp>
      <p:sp>
        <p:nvSpPr>
          <p:cNvPr id="478" name="テキスト ボックス 30"/>
          <p:cNvSpPr txBox="1">
            <a:spLocks noChangeArrowheads="1"/>
          </p:cNvSpPr>
          <p:nvPr/>
        </p:nvSpPr>
        <p:spPr bwMode="auto">
          <a:xfrm>
            <a:off x="6843713" y="4431507"/>
            <a:ext cx="3603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000" b="1">
                <a:latin typeface="Helvetica" charset="0"/>
                <a:cs typeface="Helvetica" charset="0"/>
              </a:rPr>
              <a:t>I65</a:t>
            </a:r>
          </a:p>
        </p:txBody>
      </p:sp>
      <p:grpSp>
        <p:nvGrpSpPr>
          <p:cNvPr id="479" name="Group 43"/>
          <p:cNvGrpSpPr>
            <a:grpSpLocks/>
          </p:cNvGrpSpPr>
          <p:nvPr/>
        </p:nvGrpSpPr>
        <p:grpSpPr bwMode="auto">
          <a:xfrm>
            <a:off x="4527550" y="4536282"/>
            <a:ext cx="527050" cy="396875"/>
            <a:chOff x="2497" y="480"/>
            <a:chExt cx="332" cy="250"/>
          </a:xfrm>
        </p:grpSpPr>
        <p:sp>
          <p:nvSpPr>
            <p:cNvPr id="480" name="テキスト ボックス 35"/>
            <p:cNvSpPr txBox="1">
              <a:spLocks noChangeArrowheads="1"/>
            </p:cNvSpPr>
            <p:nvPr/>
          </p:nvSpPr>
          <p:spPr bwMode="auto">
            <a:xfrm>
              <a:off x="2497" y="480"/>
              <a:ext cx="16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2000">
                  <a:latin typeface="Helvetica" charset="0"/>
                  <a:cs typeface="Helvetica" charset="0"/>
                </a:rPr>
                <a:t>-</a:t>
              </a:r>
            </a:p>
          </p:txBody>
        </p:sp>
        <p:sp>
          <p:nvSpPr>
            <p:cNvPr id="481" name="テキスト ボックス 36"/>
            <p:cNvSpPr txBox="1">
              <a:spLocks noChangeArrowheads="1"/>
            </p:cNvSpPr>
            <p:nvPr/>
          </p:nvSpPr>
          <p:spPr bwMode="auto">
            <a:xfrm>
              <a:off x="2620" y="480"/>
              <a:ext cx="20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2000">
                  <a:latin typeface="Helvetica" charset="0"/>
                  <a:cs typeface="Helvetica" charset="0"/>
                </a:rPr>
                <a:t>+</a:t>
              </a:r>
            </a:p>
          </p:txBody>
        </p:sp>
      </p:grpSp>
      <p:grpSp>
        <p:nvGrpSpPr>
          <p:cNvPr id="482" name="Group 46"/>
          <p:cNvGrpSpPr>
            <a:grpSpLocks/>
          </p:cNvGrpSpPr>
          <p:nvPr/>
        </p:nvGrpSpPr>
        <p:grpSpPr bwMode="auto">
          <a:xfrm>
            <a:off x="5062538" y="4536282"/>
            <a:ext cx="527050" cy="396875"/>
            <a:chOff x="2497" y="480"/>
            <a:chExt cx="332" cy="250"/>
          </a:xfrm>
        </p:grpSpPr>
        <p:sp>
          <p:nvSpPr>
            <p:cNvPr id="483" name="テキスト ボックス 35"/>
            <p:cNvSpPr txBox="1">
              <a:spLocks noChangeArrowheads="1"/>
            </p:cNvSpPr>
            <p:nvPr/>
          </p:nvSpPr>
          <p:spPr bwMode="auto">
            <a:xfrm>
              <a:off x="2497" y="480"/>
              <a:ext cx="16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2000">
                  <a:latin typeface="Helvetica" charset="0"/>
                  <a:cs typeface="Helvetica" charset="0"/>
                </a:rPr>
                <a:t>-</a:t>
              </a:r>
            </a:p>
          </p:txBody>
        </p:sp>
        <p:sp>
          <p:nvSpPr>
            <p:cNvPr id="484" name="テキスト ボックス 36"/>
            <p:cNvSpPr txBox="1">
              <a:spLocks noChangeArrowheads="1"/>
            </p:cNvSpPr>
            <p:nvPr/>
          </p:nvSpPr>
          <p:spPr bwMode="auto">
            <a:xfrm>
              <a:off x="2620" y="480"/>
              <a:ext cx="20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2000">
                  <a:latin typeface="Helvetica" charset="0"/>
                  <a:cs typeface="Helvetica" charset="0"/>
                </a:rPr>
                <a:t>+</a:t>
              </a:r>
            </a:p>
          </p:txBody>
        </p:sp>
      </p:grpSp>
      <p:grpSp>
        <p:nvGrpSpPr>
          <p:cNvPr id="485" name="Group 49"/>
          <p:cNvGrpSpPr>
            <a:grpSpLocks/>
          </p:cNvGrpSpPr>
          <p:nvPr/>
        </p:nvGrpSpPr>
        <p:grpSpPr bwMode="auto">
          <a:xfrm>
            <a:off x="5588000" y="4536282"/>
            <a:ext cx="527050" cy="396875"/>
            <a:chOff x="2497" y="480"/>
            <a:chExt cx="332" cy="250"/>
          </a:xfrm>
        </p:grpSpPr>
        <p:sp>
          <p:nvSpPr>
            <p:cNvPr id="486" name="テキスト ボックス 35"/>
            <p:cNvSpPr txBox="1">
              <a:spLocks noChangeArrowheads="1"/>
            </p:cNvSpPr>
            <p:nvPr/>
          </p:nvSpPr>
          <p:spPr bwMode="auto">
            <a:xfrm>
              <a:off x="2497" y="480"/>
              <a:ext cx="16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2000">
                  <a:latin typeface="Helvetica" charset="0"/>
                  <a:cs typeface="Helvetica" charset="0"/>
                </a:rPr>
                <a:t>-</a:t>
              </a:r>
            </a:p>
          </p:txBody>
        </p:sp>
        <p:sp>
          <p:nvSpPr>
            <p:cNvPr id="487" name="テキスト ボックス 36"/>
            <p:cNvSpPr txBox="1">
              <a:spLocks noChangeArrowheads="1"/>
            </p:cNvSpPr>
            <p:nvPr/>
          </p:nvSpPr>
          <p:spPr bwMode="auto">
            <a:xfrm>
              <a:off x="2620" y="480"/>
              <a:ext cx="20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2000">
                  <a:latin typeface="Helvetica" charset="0"/>
                  <a:cs typeface="Helvetica" charset="0"/>
                </a:rPr>
                <a:t>+</a:t>
              </a:r>
            </a:p>
          </p:txBody>
        </p:sp>
      </p:grpSp>
      <p:grpSp>
        <p:nvGrpSpPr>
          <p:cNvPr id="488" name="Group 52"/>
          <p:cNvGrpSpPr>
            <a:grpSpLocks/>
          </p:cNvGrpSpPr>
          <p:nvPr/>
        </p:nvGrpSpPr>
        <p:grpSpPr bwMode="auto">
          <a:xfrm>
            <a:off x="6289675" y="4536282"/>
            <a:ext cx="527050" cy="396875"/>
            <a:chOff x="2497" y="480"/>
            <a:chExt cx="332" cy="250"/>
          </a:xfrm>
        </p:grpSpPr>
        <p:sp>
          <p:nvSpPr>
            <p:cNvPr id="489" name="テキスト ボックス 35"/>
            <p:cNvSpPr txBox="1">
              <a:spLocks noChangeArrowheads="1"/>
            </p:cNvSpPr>
            <p:nvPr/>
          </p:nvSpPr>
          <p:spPr bwMode="auto">
            <a:xfrm>
              <a:off x="2497" y="480"/>
              <a:ext cx="16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2000">
                  <a:latin typeface="Helvetica" charset="0"/>
                  <a:cs typeface="Helvetica" charset="0"/>
                </a:rPr>
                <a:t>-</a:t>
              </a:r>
            </a:p>
          </p:txBody>
        </p:sp>
        <p:sp>
          <p:nvSpPr>
            <p:cNvPr id="490" name="テキスト ボックス 36"/>
            <p:cNvSpPr txBox="1">
              <a:spLocks noChangeArrowheads="1"/>
            </p:cNvSpPr>
            <p:nvPr/>
          </p:nvSpPr>
          <p:spPr bwMode="auto">
            <a:xfrm>
              <a:off x="2620" y="480"/>
              <a:ext cx="20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2000">
                  <a:latin typeface="Helvetica" charset="0"/>
                  <a:cs typeface="Helvetica" charset="0"/>
                </a:rPr>
                <a:t>+</a:t>
              </a:r>
            </a:p>
          </p:txBody>
        </p:sp>
      </p:grpSp>
      <p:grpSp>
        <p:nvGrpSpPr>
          <p:cNvPr id="491" name="Group 55"/>
          <p:cNvGrpSpPr>
            <a:grpSpLocks/>
          </p:cNvGrpSpPr>
          <p:nvPr/>
        </p:nvGrpSpPr>
        <p:grpSpPr bwMode="auto">
          <a:xfrm>
            <a:off x="6802438" y="4536282"/>
            <a:ext cx="527050" cy="396875"/>
            <a:chOff x="2497" y="480"/>
            <a:chExt cx="332" cy="250"/>
          </a:xfrm>
        </p:grpSpPr>
        <p:sp>
          <p:nvSpPr>
            <p:cNvPr id="492" name="テキスト ボックス 35"/>
            <p:cNvSpPr txBox="1">
              <a:spLocks noChangeArrowheads="1"/>
            </p:cNvSpPr>
            <p:nvPr/>
          </p:nvSpPr>
          <p:spPr bwMode="auto">
            <a:xfrm>
              <a:off x="2497" y="480"/>
              <a:ext cx="16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2000">
                  <a:latin typeface="Helvetica" charset="0"/>
                  <a:cs typeface="Helvetica" charset="0"/>
                </a:rPr>
                <a:t>-</a:t>
              </a:r>
            </a:p>
          </p:txBody>
        </p:sp>
        <p:sp>
          <p:nvSpPr>
            <p:cNvPr id="493" name="テキスト ボックス 36"/>
            <p:cNvSpPr txBox="1">
              <a:spLocks noChangeArrowheads="1"/>
            </p:cNvSpPr>
            <p:nvPr/>
          </p:nvSpPr>
          <p:spPr bwMode="auto">
            <a:xfrm>
              <a:off x="2620" y="480"/>
              <a:ext cx="20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2000">
                  <a:latin typeface="Helvetica" charset="0"/>
                  <a:cs typeface="Helvetica" charset="0"/>
                </a:rPr>
                <a:t>+</a:t>
              </a:r>
            </a:p>
          </p:txBody>
        </p:sp>
      </p:grpSp>
      <p:sp>
        <p:nvSpPr>
          <p:cNvPr id="494" name="Line 58"/>
          <p:cNvSpPr>
            <a:spLocks noChangeShapeType="1"/>
          </p:cNvSpPr>
          <p:nvPr/>
        </p:nvSpPr>
        <p:spPr bwMode="auto">
          <a:xfrm>
            <a:off x="4602163" y="4639469"/>
            <a:ext cx="381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95" name="Line 59"/>
          <p:cNvSpPr>
            <a:spLocks noChangeShapeType="1"/>
          </p:cNvSpPr>
          <p:nvPr/>
        </p:nvSpPr>
        <p:spPr bwMode="auto">
          <a:xfrm>
            <a:off x="5143500" y="4639469"/>
            <a:ext cx="381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96" name="Line 60"/>
          <p:cNvSpPr>
            <a:spLocks noChangeShapeType="1"/>
          </p:cNvSpPr>
          <p:nvPr/>
        </p:nvSpPr>
        <p:spPr bwMode="auto">
          <a:xfrm>
            <a:off x="5656263" y="4639469"/>
            <a:ext cx="381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97" name="Line 61"/>
          <p:cNvSpPr>
            <a:spLocks noChangeShapeType="1"/>
          </p:cNvSpPr>
          <p:nvPr/>
        </p:nvSpPr>
        <p:spPr bwMode="auto">
          <a:xfrm>
            <a:off x="6318250" y="4639469"/>
            <a:ext cx="381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98" name="Line 62"/>
          <p:cNvSpPr>
            <a:spLocks noChangeShapeType="1"/>
          </p:cNvSpPr>
          <p:nvPr/>
        </p:nvSpPr>
        <p:spPr bwMode="auto">
          <a:xfrm>
            <a:off x="6859588" y="4639469"/>
            <a:ext cx="381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99" name="AutoShape 64"/>
          <p:cNvSpPr>
            <a:spLocks noChangeArrowheads="1"/>
          </p:cNvSpPr>
          <p:nvPr/>
        </p:nvSpPr>
        <p:spPr bwMode="auto">
          <a:xfrm rot="16200000">
            <a:off x="6077744" y="5283201"/>
            <a:ext cx="114300" cy="74612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/>
            <a:endParaRPr lang="ja-JP" altLang="en-US">
              <a:latin typeface="Calibri" charset="0"/>
            </a:endParaRPr>
          </a:p>
        </p:txBody>
      </p:sp>
      <p:sp>
        <p:nvSpPr>
          <p:cNvPr id="500" name="AutoShape 65"/>
          <p:cNvSpPr>
            <a:spLocks noChangeArrowheads="1"/>
          </p:cNvSpPr>
          <p:nvPr/>
        </p:nvSpPr>
        <p:spPr bwMode="auto">
          <a:xfrm rot="16200000">
            <a:off x="6760369" y="5262563"/>
            <a:ext cx="114300" cy="74612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Calibri" charset="0"/>
            </a:endParaRPr>
          </a:p>
        </p:txBody>
      </p:sp>
      <p:sp>
        <p:nvSpPr>
          <p:cNvPr id="501" name="AutoShape 66"/>
          <p:cNvSpPr>
            <a:spLocks noChangeArrowheads="1"/>
          </p:cNvSpPr>
          <p:nvPr/>
        </p:nvSpPr>
        <p:spPr bwMode="auto">
          <a:xfrm rot="16200000">
            <a:off x="7336632" y="5245100"/>
            <a:ext cx="114300" cy="74613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/>
            <a:endParaRPr lang="ja-JP" altLang="en-US">
              <a:latin typeface="Calibri" charset="0"/>
            </a:endParaRPr>
          </a:p>
        </p:txBody>
      </p:sp>
      <p:sp>
        <p:nvSpPr>
          <p:cNvPr id="502" name="Rectangle 194"/>
          <p:cNvSpPr>
            <a:spLocks noChangeArrowheads="1"/>
          </p:cNvSpPr>
          <p:nvPr/>
        </p:nvSpPr>
        <p:spPr bwMode="auto">
          <a:xfrm>
            <a:off x="4092575" y="6512719"/>
            <a:ext cx="3429000" cy="1000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ja-JP" altLang="en-US">
              <a:latin typeface="Calibri" charset="0"/>
            </a:endParaRPr>
          </a:p>
        </p:txBody>
      </p:sp>
      <p:cxnSp>
        <p:nvCxnSpPr>
          <p:cNvPr id="512" name="直線矢印コネクタ 511"/>
          <p:cNvCxnSpPr/>
          <p:nvPr/>
        </p:nvCxnSpPr>
        <p:spPr bwMode="auto">
          <a:xfrm>
            <a:off x="8110934" y="1718958"/>
            <a:ext cx="0" cy="29822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左矢印 2"/>
          <p:cNvSpPr/>
          <p:nvPr/>
        </p:nvSpPr>
        <p:spPr>
          <a:xfrm>
            <a:off x="7269163" y="2756695"/>
            <a:ext cx="368300" cy="234950"/>
          </a:xfrm>
          <a:prstGeom prst="left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84" name="左矢印 183"/>
          <p:cNvSpPr/>
          <p:nvPr/>
        </p:nvSpPr>
        <p:spPr>
          <a:xfrm>
            <a:off x="7345363" y="4966494"/>
            <a:ext cx="368300" cy="234950"/>
          </a:xfrm>
          <a:prstGeom prst="leftArrow">
            <a:avLst/>
          </a:prstGeom>
          <a:solidFill>
            <a:srgbClr val="FF0A0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55" name="AutoShape 163"/>
          <p:cNvSpPr>
            <a:spLocks noChangeArrowheads="1"/>
          </p:cNvSpPr>
          <p:nvPr/>
        </p:nvSpPr>
        <p:spPr bwMode="auto">
          <a:xfrm rot="16200000">
            <a:off x="6736557" y="3100387"/>
            <a:ext cx="114300" cy="74613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Calibri" charset="0"/>
            </a:endParaRPr>
          </a:p>
        </p:txBody>
      </p:sp>
      <p:cxnSp>
        <p:nvCxnSpPr>
          <p:cNvPr id="190" name="直線矢印コネクタ 189"/>
          <p:cNvCxnSpPr/>
          <p:nvPr/>
        </p:nvCxnSpPr>
        <p:spPr bwMode="auto">
          <a:xfrm rot="16200000" flipH="1">
            <a:off x="7979965" y="2374107"/>
            <a:ext cx="261938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1" name="Text Box 104"/>
          <p:cNvSpPr txBox="1">
            <a:spLocks noChangeArrowheads="1"/>
          </p:cNvSpPr>
          <p:nvPr/>
        </p:nvSpPr>
        <p:spPr bwMode="auto">
          <a:xfrm>
            <a:off x="7409260" y="1900000"/>
            <a:ext cx="1397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800" dirty="0" smtClean="0">
                <a:latin typeface="Helvetica"/>
                <a:cs typeface="Helvetica"/>
              </a:rPr>
              <a:t>Crosslink</a:t>
            </a:r>
            <a:endParaRPr lang="en-US" altLang="ja-JP" sz="1800" dirty="0">
              <a:latin typeface="Helvetica"/>
              <a:cs typeface="Helvetica"/>
            </a:endParaRPr>
          </a:p>
        </p:txBody>
      </p:sp>
      <p:sp>
        <p:nvSpPr>
          <p:cNvPr id="511" name="Text Box 104"/>
          <p:cNvSpPr txBox="1">
            <a:spLocks noChangeArrowheads="1"/>
          </p:cNvSpPr>
          <p:nvPr/>
        </p:nvSpPr>
        <p:spPr bwMode="auto">
          <a:xfrm>
            <a:off x="6699250" y="1155060"/>
            <a:ext cx="242239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>
                <a:solidFill>
                  <a:srgbClr val="3366FF"/>
                </a:solidFill>
                <a:latin typeface="Helvetica"/>
                <a:cs typeface="Helvetica"/>
              </a:rPr>
              <a:t>FLAGx3</a:t>
            </a:r>
            <a:r>
              <a:rPr lang="en-US" altLang="ja-JP" sz="1800" dirty="0">
                <a:latin typeface="Helvetica"/>
                <a:cs typeface="Helvetica"/>
              </a:rPr>
              <a:t>-</a:t>
            </a:r>
            <a:r>
              <a:rPr lang="en-US" altLang="ja-JP" sz="1800" dirty="0" smtClean="0">
                <a:latin typeface="Helvetica"/>
                <a:cs typeface="Helvetica"/>
              </a:rPr>
              <a:t>CD38/amber</a:t>
            </a:r>
          </a:p>
          <a:p>
            <a:r>
              <a:rPr lang="en-US" altLang="ja-JP" sz="1800" dirty="0" smtClean="0">
                <a:solidFill>
                  <a:srgbClr val="F63128"/>
                </a:solidFill>
                <a:latin typeface="Helvetica"/>
                <a:cs typeface="Helvetica"/>
              </a:rPr>
              <a:t>Mycx3</a:t>
            </a:r>
            <a:r>
              <a:rPr lang="en-US" altLang="ja-JP" sz="1800" dirty="0" smtClean="0">
                <a:latin typeface="Helvetica"/>
                <a:cs typeface="Helvetica"/>
              </a:rPr>
              <a:t>-CD38</a:t>
            </a:r>
            <a:endParaRPr lang="en-US" altLang="ja-JP" sz="1800" dirty="0">
              <a:latin typeface="Helvetica"/>
              <a:cs typeface="Helvetica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690051" y="1314728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CHO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cells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10953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2" name="図形グループ 681"/>
          <p:cNvGrpSpPr/>
          <p:nvPr/>
        </p:nvGrpSpPr>
        <p:grpSpPr>
          <a:xfrm>
            <a:off x="-99949" y="3729038"/>
            <a:ext cx="3352075" cy="2736850"/>
            <a:chOff x="69830" y="294480"/>
            <a:chExt cx="3352075" cy="2736850"/>
          </a:xfrm>
        </p:grpSpPr>
        <p:sp>
          <p:nvSpPr>
            <p:cNvPr id="9" name="Text Box 104"/>
            <p:cNvSpPr txBox="1">
              <a:spLocks noChangeArrowheads="1"/>
            </p:cNvSpPr>
            <p:nvPr/>
          </p:nvSpPr>
          <p:spPr bwMode="auto">
            <a:xfrm>
              <a:off x="2355105" y="2439743"/>
              <a:ext cx="1066800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pPr algn="ctr"/>
              <a:r>
                <a:rPr lang="en-US" altLang="ja-JP" sz="1200" b="1" baseline="0" dirty="0">
                  <a:latin typeface="Arial" charset="0"/>
                  <a:ea typeface="ＭＳ Ｐゴシック" charset="0"/>
                  <a:cs typeface="ＭＳ Ｐゴシック" charset="0"/>
                </a:rPr>
                <a:t>membrane</a:t>
              </a:r>
            </a:p>
          </p:txBody>
        </p:sp>
        <p:pic>
          <p:nvPicPr>
            <p:cNvPr id="16" name="Picture 113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94" t="32701" r="15625" b="11848"/>
            <a:stretch>
              <a:fillRect/>
            </a:stretch>
          </p:blipFill>
          <p:spPr bwMode="auto">
            <a:xfrm>
              <a:off x="470742" y="497680"/>
              <a:ext cx="2743200" cy="198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Freeform 1117"/>
            <p:cNvSpPr>
              <a:spLocks/>
            </p:cNvSpPr>
            <p:nvPr/>
          </p:nvSpPr>
          <p:spPr bwMode="auto">
            <a:xfrm>
              <a:off x="1588342" y="1920080"/>
              <a:ext cx="241300" cy="1111250"/>
            </a:xfrm>
            <a:custGeom>
              <a:avLst/>
              <a:gdLst>
                <a:gd name="T0" fmla="*/ 2147483647 w 152"/>
                <a:gd name="T1" fmla="*/ 0 h 700"/>
                <a:gd name="T2" fmla="*/ 2147483647 w 152"/>
                <a:gd name="T3" fmla="*/ 2147483647 h 700"/>
                <a:gd name="T4" fmla="*/ 2147483647 w 152"/>
                <a:gd name="T5" fmla="*/ 2147483647 h 700"/>
                <a:gd name="T6" fmla="*/ 0 w 152"/>
                <a:gd name="T7" fmla="*/ 2147483647 h 7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2"/>
                <a:gd name="T13" fmla="*/ 0 h 700"/>
                <a:gd name="T14" fmla="*/ 152 w 152"/>
                <a:gd name="T15" fmla="*/ 700 h 7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2" h="700">
                  <a:moveTo>
                    <a:pt x="152" y="0"/>
                  </a:moveTo>
                  <a:cubicBezTo>
                    <a:pt x="150" y="124"/>
                    <a:pt x="150" y="248"/>
                    <a:pt x="148" y="372"/>
                  </a:cubicBezTo>
                  <a:cubicBezTo>
                    <a:pt x="146" y="469"/>
                    <a:pt x="98" y="555"/>
                    <a:pt x="44" y="632"/>
                  </a:cubicBezTo>
                  <a:cubicBezTo>
                    <a:pt x="27" y="654"/>
                    <a:pt x="20" y="679"/>
                    <a:pt x="0" y="70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8" name="Freeform 1118"/>
            <p:cNvSpPr>
              <a:spLocks/>
            </p:cNvSpPr>
            <p:nvPr/>
          </p:nvSpPr>
          <p:spPr bwMode="auto">
            <a:xfrm>
              <a:off x="1264492" y="1881980"/>
              <a:ext cx="434975" cy="1130300"/>
            </a:xfrm>
            <a:custGeom>
              <a:avLst/>
              <a:gdLst>
                <a:gd name="T0" fmla="*/ 2147483647 w 274"/>
                <a:gd name="T1" fmla="*/ 0 h 712"/>
                <a:gd name="T2" fmla="*/ 2147483647 w 274"/>
                <a:gd name="T3" fmla="*/ 2147483647 h 712"/>
                <a:gd name="T4" fmla="*/ 2147483647 w 274"/>
                <a:gd name="T5" fmla="*/ 2147483647 h 712"/>
                <a:gd name="T6" fmla="*/ 2147483647 w 274"/>
                <a:gd name="T7" fmla="*/ 2147483647 h 712"/>
                <a:gd name="T8" fmla="*/ 0 w 274"/>
                <a:gd name="T9" fmla="*/ 2147483647 h 7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4"/>
                <a:gd name="T16" fmla="*/ 0 h 712"/>
                <a:gd name="T17" fmla="*/ 274 w 274"/>
                <a:gd name="T18" fmla="*/ 712 h 7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4" h="712">
                  <a:moveTo>
                    <a:pt x="256" y="0"/>
                  </a:moveTo>
                  <a:cubicBezTo>
                    <a:pt x="274" y="145"/>
                    <a:pt x="246" y="369"/>
                    <a:pt x="152" y="496"/>
                  </a:cubicBezTo>
                  <a:cubicBezTo>
                    <a:pt x="135" y="544"/>
                    <a:pt x="103" y="608"/>
                    <a:pt x="72" y="648"/>
                  </a:cubicBezTo>
                  <a:cubicBezTo>
                    <a:pt x="70" y="649"/>
                    <a:pt x="24" y="698"/>
                    <a:pt x="20" y="700"/>
                  </a:cubicBezTo>
                  <a:cubicBezTo>
                    <a:pt x="4" y="705"/>
                    <a:pt x="10" y="701"/>
                    <a:pt x="0" y="71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9" name="Freeform 1119"/>
            <p:cNvSpPr>
              <a:spLocks/>
            </p:cNvSpPr>
            <p:nvPr/>
          </p:nvSpPr>
          <p:spPr bwMode="auto">
            <a:xfrm>
              <a:off x="2039192" y="1843880"/>
              <a:ext cx="260350" cy="1181100"/>
            </a:xfrm>
            <a:custGeom>
              <a:avLst/>
              <a:gdLst>
                <a:gd name="T0" fmla="*/ 0 w 164"/>
                <a:gd name="T1" fmla="*/ 0 h 744"/>
                <a:gd name="T2" fmla="*/ 2147483647 w 164"/>
                <a:gd name="T3" fmla="*/ 2147483647 h 744"/>
                <a:gd name="T4" fmla="*/ 2147483647 w 164"/>
                <a:gd name="T5" fmla="*/ 2147483647 h 744"/>
                <a:gd name="T6" fmla="*/ 2147483647 w 164"/>
                <a:gd name="T7" fmla="*/ 2147483647 h 744"/>
                <a:gd name="T8" fmla="*/ 2147483647 w 164"/>
                <a:gd name="T9" fmla="*/ 2147483647 h 744"/>
                <a:gd name="T10" fmla="*/ 2147483647 w 164"/>
                <a:gd name="T11" fmla="*/ 2147483647 h 744"/>
                <a:gd name="T12" fmla="*/ 2147483647 w 164"/>
                <a:gd name="T13" fmla="*/ 2147483647 h 74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4"/>
                <a:gd name="T22" fmla="*/ 0 h 744"/>
                <a:gd name="T23" fmla="*/ 164 w 164"/>
                <a:gd name="T24" fmla="*/ 744 h 74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4" h="744">
                  <a:moveTo>
                    <a:pt x="0" y="0"/>
                  </a:moveTo>
                  <a:cubicBezTo>
                    <a:pt x="12" y="84"/>
                    <a:pt x="6" y="166"/>
                    <a:pt x="4" y="252"/>
                  </a:cubicBezTo>
                  <a:cubicBezTo>
                    <a:pt x="5" y="336"/>
                    <a:pt x="4" y="420"/>
                    <a:pt x="8" y="504"/>
                  </a:cubicBezTo>
                  <a:cubicBezTo>
                    <a:pt x="9" y="549"/>
                    <a:pt x="37" y="566"/>
                    <a:pt x="56" y="604"/>
                  </a:cubicBezTo>
                  <a:cubicBezTo>
                    <a:pt x="68" y="629"/>
                    <a:pt x="99" y="663"/>
                    <a:pt x="124" y="680"/>
                  </a:cubicBezTo>
                  <a:cubicBezTo>
                    <a:pt x="132" y="692"/>
                    <a:pt x="141" y="703"/>
                    <a:pt x="148" y="716"/>
                  </a:cubicBezTo>
                  <a:cubicBezTo>
                    <a:pt x="152" y="725"/>
                    <a:pt x="164" y="744"/>
                    <a:pt x="164" y="74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0" name="Freeform 1120"/>
            <p:cNvSpPr>
              <a:spLocks/>
            </p:cNvSpPr>
            <p:nvPr/>
          </p:nvSpPr>
          <p:spPr bwMode="auto">
            <a:xfrm>
              <a:off x="2185242" y="1767680"/>
              <a:ext cx="381000" cy="1168400"/>
            </a:xfrm>
            <a:custGeom>
              <a:avLst/>
              <a:gdLst>
                <a:gd name="T0" fmla="*/ 0 w 240"/>
                <a:gd name="T1" fmla="*/ 0 h 736"/>
                <a:gd name="T2" fmla="*/ 2147483647 w 240"/>
                <a:gd name="T3" fmla="*/ 2147483647 h 736"/>
                <a:gd name="T4" fmla="*/ 2147483647 w 240"/>
                <a:gd name="T5" fmla="*/ 2147483647 h 736"/>
                <a:gd name="T6" fmla="*/ 2147483647 w 240"/>
                <a:gd name="T7" fmla="*/ 2147483647 h 736"/>
                <a:gd name="T8" fmla="*/ 2147483647 w 240"/>
                <a:gd name="T9" fmla="*/ 2147483647 h 7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0"/>
                <a:gd name="T16" fmla="*/ 0 h 736"/>
                <a:gd name="T17" fmla="*/ 240 w 240"/>
                <a:gd name="T18" fmla="*/ 736 h 7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0" h="736">
                  <a:moveTo>
                    <a:pt x="0" y="0"/>
                  </a:moveTo>
                  <a:cubicBezTo>
                    <a:pt x="1" y="90"/>
                    <a:pt x="1" y="181"/>
                    <a:pt x="4" y="272"/>
                  </a:cubicBezTo>
                  <a:cubicBezTo>
                    <a:pt x="6" y="362"/>
                    <a:pt x="26" y="491"/>
                    <a:pt x="88" y="564"/>
                  </a:cubicBezTo>
                  <a:cubicBezTo>
                    <a:pt x="107" y="586"/>
                    <a:pt x="120" y="614"/>
                    <a:pt x="148" y="628"/>
                  </a:cubicBezTo>
                  <a:cubicBezTo>
                    <a:pt x="176" y="666"/>
                    <a:pt x="205" y="701"/>
                    <a:pt x="240" y="73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1" name="Line 16"/>
            <p:cNvSpPr>
              <a:spLocks noChangeShapeType="1"/>
            </p:cNvSpPr>
            <p:nvPr/>
          </p:nvSpPr>
          <p:spPr bwMode="auto">
            <a:xfrm>
              <a:off x="645603" y="2413345"/>
              <a:ext cx="25200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2" name="Rectangle 1122"/>
            <p:cNvSpPr>
              <a:spLocks noChangeArrowheads="1"/>
            </p:cNvSpPr>
            <p:nvPr/>
          </p:nvSpPr>
          <p:spPr bwMode="auto">
            <a:xfrm>
              <a:off x="88155" y="821530"/>
              <a:ext cx="9906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r>
                <a:rPr lang="en-US" altLang="ja-JP" sz="1000" b="1" baseline="0">
                  <a:solidFill>
                    <a:srgbClr val="000000"/>
                  </a:solidFill>
                  <a:latin typeface="Helvetica" charset="0"/>
                </a:rPr>
                <a:t>N124</a:t>
              </a:r>
            </a:p>
          </p:txBody>
        </p:sp>
        <p:sp>
          <p:nvSpPr>
            <p:cNvPr id="23" name="Rectangle 1123"/>
            <p:cNvSpPr>
              <a:spLocks noChangeArrowheads="1"/>
            </p:cNvSpPr>
            <p:nvPr/>
          </p:nvSpPr>
          <p:spPr bwMode="auto">
            <a:xfrm>
              <a:off x="69830" y="1483518"/>
              <a:ext cx="559350" cy="298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r>
                <a:rPr lang="en-US" altLang="ja-JP" sz="1000" b="1" baseline="0" dirty="0">
                  <a:solidFill>
                    <a:srgbClr val="FF2825"/>
                  </a:solidFill>
                  <a:latin typeface="Helvetica" charset="0"/>
                </a:rPr>
                <a:t>N213</a:t>
              </a:r>
            </a:p>
          </p:txBody>
        </p:sp>
        <p:sp>
          <p:nvSpPr>
            <p:cNvPr id="24" name="Rectangle 1124"/>
            <p:cNvSpPr>
              <a:spLocks noChangeArrowheads="1"/>
            </p:cNvSpPr>
            <p:nvPr/>
          </p:nvSpPr>
          <p:spPr bwMode="auto">
            <a:xfrm>
              <a:off x="329455" y="2053430"/>
              <a:ext cx="9906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r>
                <a:rPr lang="en-US" altLang="ja-JP" sz="1000" b="1" baseline="0">
                  <a:solidFill>
                    <a:srgbClr val="000000"/>
                  </a:solidFill>
                  <a:latin typeface="Helvetica" charset="0"/>
                </a:rPr>
                <a:t>N223</a:t>
              </a:r>
            </a:p>
          </p:txBody>
        </p:sp>
        <p:sp>
          <p:nvSpPr>
            <p:cNvPr id="25" name="Rectangle 1125"/>
            <p:cNvSpPr>
              <a:spLocks noChangeArrowheads="1"/>
            </p:cNvSpPr>
            <p:nvPr/>
          </p:nvSpPr>
          <p:spPr bwMode="auto">
            <a:xfrm>
              <a:off x="970805" y="294480"/>
              <a:ext cx="9906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r>
                <a:rPr lang="en-US" altLang="ja-JP" sz="1000" b="1" baseline="0">
                  <a:solidFill>
                    <a:srgbClr val="000000"/>
                  </a:solidFill>
                  <a:latin typeface="Helvetica" charset="0"/>
                </a:rPr>
                <a:t>N124</a:t>
              </a:r>
            </a:p>
          </p:txBody>
        </p:sp>
        <p:sp>
          <p:nvSpPr>
            <p:cNvPr id="26" name="Rectangle 1126"/>
            <p:cNvSpPr>
              <a:spLocks noChangeArrowheads="1"/>
            </p:cNvSpPr>
            <p:nvPr/>
          </p:nvSpPr>
          <p:spPr bwMode="auto">
            <a:xfrm>
              <a:off x="2050305" y="719930"/>
              <a:ext cx="9906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r>
                <a:rPr lang="en-US" altLang="ja-JP" sz="1000" b="1" baseline="0">
                  <a:solidFill>
                    <a:srgbClr val="000000"/>
                  </a:solidFill>
                  <a:latin typeface="Helvetica" charset="0"/>
                </a:rPr>
                <a:t>N104</a:t>
              </a:r>
            </a:p>
          </p:txBody>
        </p:sp>
        <p:sp>
          <p:nvSpPr>
            <p:cNvPr id="27" name="Rectangle 1127"/>
            <p:cNvSpPr>
              <a:spLocks noChangeArrowheads="1"/>
            </p:cNvSpPr>
            <p:nvPr/>
          </p:nvSpPr>
          <p:spPr bwMode="auto">
            <a:xfrm>
              <a:off x="1732805" y="294480"/>
              <a:ext cx="9906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r>
                <a:rPr lang="en-US" altLang="ja-JP" sz="1000" b="1" baseline="0">
                  <a:solidFill>
                    <a:srgbClr val="000000"/>
                  </a:solidFill>
                  <a:latin typeface="Helvetica" charset="0"/>
                </a:rPr>
                <a:t>N124</a:t>
              </a:r>
            </a:p>
          </p:txBody>
        </p:sp>
        <p:sp>
          <p:nvSpPr>
            <p:cNvPr id="28" name="Rectangle 1128"/>
            <p:cNvSpPr>
              <a:spLocks noChangeArrowheads="1"/>
            </p:cNvSpPr>
            <p:nvPr/>
          </p:nvSpPr>
          <p:spPr bwMode="auto">
            <a:xfrm>
              <a:off x="597742" y="2472530"/>
              <a:ext cx="9906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r>
                <a:rPr lang="en-US" altLang="ja-JP" sz="1000" b="1" baseline="0" dirty="0">
                  <a:solidFill>
                    <a:srgbClr val="FF2825"/>
                  </a:solidFill>
                  <a:latin typeface="Helvetica" charset="0"/>
                </a:rPr>
                <a:t>N213, N213</a:t>
              </a:r>
            </a:p>
          </p:txBody>
        </p:sp>
        <p:sp>
          <p:nvSpPr>
            <p:cNvPr id="29" name="Rectangle 1129"/>
            <p:cNvSpPr>
              <a:spLocks noChangeArrowheads="1"/>
            </p:cNvSpPr>
            <p:nvPr/>
          </p:nvSpPr>
          <p:spPr bwMode="auto">
            <a:xfrm>
              <a:off x="672355" y="815180"/>
              <a:ext cx="9906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r>
                <a:rPr lang="en-US" altLang="ja-JP" sz="1000" b="1" baseline="0">
                  <a:solidFill>
                    <a:srgbClr val="000000"/>
                  </a:solidFill>
                  <a:latin typeface="Helvetica" charset="0"/>
                </a:rPr>
                <a:t>N223</a:t>
              </a:r>
            </a:p>
          </p:txBody>
        </p:sp>
        <p:sp>
          <p:nvSpPr>
            <p:cNvPr id="30" name="Rectangle 1130"/>
            <p:cNvSpPr>
              <a:spLocks noChangeArrowheads="1"/>
            </p:cNvSpPr>
            <p:nvPr/>
          </p:nvSpPr>
          <p:spPr bwMode="auto">
            <a:xfrm>
              <a:off x="1180355" y="1901030"/>
              <a:ext cx="9906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r>
                <a:rPr lang="en-US" altLang="ja-JP" sz="1000" b="1" baseline="0">
                  <a:solidFill>
                    <a:srgbClr val="000000"/>
                  </a:solidFill>
                  <a:latin typeface="Helvetica" charset="0"/>
                </a:rPr>
                <a:t>N104</a:t>
              </a:r>
            </a:p>
          </p:txBody>
        </p:sp>
        <p:sp>
          <p:nvSpPr>
            <p:cNvPr id="31" name="Line 1131"/>
            <p:cNvSpPr>
              <a:spLocks noChangeShapeType="1"/>
            </p:cNvSpPr>
            <p:nvPr/>
          </p:nvSpPr>
          <p:spPr bwMode="auto">
            <a:xfrm>
              <a:off x="526305" y="1647030"/>
              <a:ext cx="60960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2" name="Line 1132"/>
            <p:cNvSpPr>
              <a:spLocks noChangeShapeType="1"/>
            </p:cNvSpPr>
            <p:nvPr/>
          </p:nvSpPr>
          <p:spPr bwMode="auto">
            <a:xfrm flipV="1">
              <a:off x="1156542" y="1494630"/>
              <a:ext cx="665163" cy="10350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3" name="Rectangle 1133"/>
            <p:cNvSpPr>
              <a:spLocks noChangeArrowheads="1"/>
            </p:cNvSpPr>
            <p:nvPr/>
          </p:nvSpPr>
          <p:spPr bwMode="auto">
            <a:xfrm>
              <a:off x="2703567" y="853280"/>
              <a:ext cx="561261" cy="33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r>
                <a:rPr lang="en-US" altLang="ja-JP" sz="1000" b="1" baseline="0" dirty="0">
                  <a:solidFill>
                    <a:srgbClr val="000000"/>
                  </a:solidFill>
                  <a:latin typeface="Helvetica" charset="0"/>
                </a:rPr>
                <a:t>N124</a:t>
              </a:r>
            </a:p>
          </p:txBody>
        </p:sp>
        <p:sp>
          <p:nvSpPr>
            <p:cNvPr id="34" name="Rectangle 1135"/>
            <p:cNvSpPr>
              <a:spLocks noChangeArrowheads="1"/>
            </p:cNvSpPr>
            <p:nvPr/>
          </p:nvSpPr>
          <p:spPr bwMode="auto">
            <a:xfrm>
              <a:off x="2431305" y="2104230"/>
              <a:ext cx="9906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r>
                <a:rPr lang="en-US" altLang="ja-JP" sz="1000" b="1" baseline="0" dirty="0">
                  <a:solidFill>
                    <a:srgbClr val="FF2825"/>
                  </a:solidFill>
                  <a:latin typeface="Helvetica" charset="0"/>
                </a:rPr>
                <a:t>N213</a:t>
              </a:r>
            </a:p>
          </p:txBody>
        </p:sp>
        <p:sp>
          <p:nvSpPr>
            <p:cNvPr id="35" name="Line 1136"/>
            <p:cNvSpPr>
              <a:spLocks noChangeShapeType="1"/>
            </p:cNvSpPr>
            <p:nvPr/>
          </p:nvSpPr>
          <p:spPr bwMode="auto">
            <a:xfrm flipH="1" flipV="1">
              <a:off x="2583705" y="1875630"/>
              <a:ext cx="2286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6" name="Rectangle 1141"/>
            <p:cNvSpPr>
              <a:spLocks noChangeArrowheads="1"/>
            </p:cNvSpPr>
            <p:nvPr/>
          </p:nvSpPr>
          <p:spPr bwMode="auto">
            <a:xfrm>
              <a:off x="1696292" y="2129630"/>
              <a:ext cx="9906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r>
                <a:rPr lang="en-US" altLang="ja-JP" sz="1000" b="1" baseline="0">
                  <a:solidFill>
                    <a:srgbClr val="000000"/>
                  </a:solidFill>
                  <a:latin typeface="Helvetica" charset="0"/>
                </a:rPr>
                <a:t>N223</a:t>
              </a:r>
            </a:p>
          </p:txBody>
        </p:sp>
        <p:sp>
          <p:nvSpPr>
            <p:cNvPr id="37" name="Line 16"/>
            <p:cNvSpPr>
              <a:spLocks noChangeShapeType="1"/>
            </p:cNvSpPr>
            <p:nvPr/>
          </p:nvSpPr>
          <p:spPr bwMode="auto">
            <a:xfrm>
              <a:off x="645603" y="2800695"/>
              <a:ext cx="25200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3" name="図形グループ 2"/>
          <p:cNvGrpSpPr/>
          <p:nvPr/>
        </p:nvGrpSpPr>
        <p:grpSpPr>
          <a:xfrm>
            <a:off x="3228643" y="1318418"/>
            <a:ext cx="5867400" cy="5486401"/>
            <a:chOff x="3228643" y="1318418"/>
            <a:chExt cx="5867400" cy="5486401"/>
          </a:xfrm>
        </p:grpSpPr>
        <p:grpSp>
          <p:nvGrpSpPr>
            <p:cNvPr id="154" name="Group 13"/>
            <p:cNvGrpSpPr>
              <a:grpSpLocks/>
            </p:cNvGrpSpPr>
            <p:nvPr/>
          </p:nvGrpSpPr>
          <p:grpSpPr bwMode="auto">
            <a:xfrm>
              <a:off x="3349293" y="1470818"/>
              <a:ext cx="463550" cy="928688"/>
              <a:chOff x="3132" y="1566"/>
              <a:chExt cx="292" cy="585"/>
            </a:xfrm>
          </p:grpSpPr>
          <p:sp>
            <p:nvSpPr>
              <p:cNvPr id="662" name="Rectangle 107"/>
              <p:cNvSpPr>
                <a:spLocks noChangeArrowheads="1"/>
              </p:cNvSpPr>
              <p:nvPr/>
            </p:nvSpPr>
            <p:spPr bwMode="auto">
              <a:xfrm rot="5400000">
                <a:off x="3215" y="2090"/>
                <a:ext cx="58" cy="63"/>
              </a:xfrm>
              <a:prstGeom prst="rect">
                <a:avLst/>
              </a:prstGeom>
              <a:solidFill>
                <a:schemeClr val="tx1"/>
              </a:solidFill>
              <a:ln w="127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663" name="Rectangle 107"/>
              <p:cNvSpPr>
                <a:spLocks noChangeArrowheads="1"/>
              </p:cNvSpPr>
              <p:nvPr/>
            </p:nvSpPr>
            <p:spPr bwMode="auto">
              <a:xfrm rot="5400000">
                <a:off x="3214" y="2002"/>
                <a:ext cx="57" cy="61"/>
              </a:xfrm>
              <a:prstGeom prst="rect">
                <a:avLst/>
              </a:prstGeom>
              <a:solidFill>
                <a:schemeClr val="tx1"/>
              </a:solidFill>
              <a:ln w="127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cxnSp>
            <p:nvCxnSpPr>
              <p:cNvPr id="664" name="AutoShape 2012"/>
              <p:cNvCxnSpPr>
                <a:cxnSpLocks noChangeShapeType="1"/>
                <a:stCxn id="663" idx="3"/>
                <a:endCxn id="662" idx="1"/>
              </p:cNvCxnSpPr>
              <p:nvPr/>
            </p:nvCxnSpPr>
            <p:spPr bwMode="auto">
              <a:xfrm>
                <a:off x="3244" y="2063"/>
                <a:ext cx="0" cy="3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665" name="Oval 109"/>
              <p:cNvSpPr>
                <a:spLocks noChangeArrowheads="1"/>
              </p:cNvSpPr>
              <p:nvPr/>
            </p:nvSpPr>
            <p:spPr bwMode="auto">
              <a:xfrm rot="5400000">
                <a:off x="3215" y="1911"/>
                <a:ext cx="58" cy="63"/>
              </a:xfrm>
              <a:prstGeom prst="ellipse">
                <a:avLst/>
              </a:prstGeom>
              <a:solidFill>
                <a:srgbClr val="B2B2B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666" name="Oval 111"/>
              <p:cNvSpPr>
                <a:spLocks noChangeArrowheads="1"/>
              </p:cNvSpPr>
              <p:nvPr/>
            </p:nvSpPr>
            <p:spPr bwMode="auto">
              <a:xfrm rot="5400000" flipH="1">
                <a:off x="3141" y="1849"/>
                <a:ext cx="58" cy="59"/>
              </a:xfrm>
              <a:prstGeom prst="ellipse">
                <a:avLst/>
              </a:prstGeom>
              <a:solidFill>
                <a:srgbClr val="B2B2B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667" name="Oval 111"/>
              <p:cNvSpPr>
                <a:spLocks noChangeArrowheads="1"/>
              </p:cNvSpPr>
              <p:nvPr/>
            </p:nvSpPr>
            <p:spPr bwMode="auto">
              <a:xfrm rot="5400000" flipH="1">
                <a:off x="3287" y="1847"/>
                <a:ext cx="57" cy="59"/>
              </a:xfrm>
              <a:prstGeom prst="ellipse">
                <a:avLst/>
              </a:prstGeom>
              <a:solidFill>
                <a:srgbClr val="B2B2B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cxnSp>
            <p:nvCxnSpPr>
              <p:cNvPr id="668" name="AutoShape 2016"/>
              <p:cNvCxnSpPr>
                <a:cxnSpLocks noChangeShapeType="1"/>
                <a:stCxn id="665" idx="6"/>
                <a:endCxn id="663" idx="1"/>
              </p:cNvCxnSpPr>
              <p:nvPr/>
            </p:nvCxnSpPr>
            <p:spPr bwMode="auto">
              <a:xfrm flipH="1">
                <a:off x="3244" y="1973"/>
                <a:ext cx="1" cy="3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69" name="AutoShape 2017"/>
              <p:cNvCxnSpPr>
                <a:cxnSpLocks noChangeShapeType="1"/>
                <a:stCxn id="665" idx="3"/>
                <a:endCxn id="666" idx="1"/>
              </p:cNvCxnSpPr>
              <p:nvPr/>
            </p:nvCxnSpPr>
            <p:spPr bwMode="auto">
              <a:xfrm flipH="1" flipV="1">
                <a:off x="3192" y="1901"/>
                <a:ext cx="31" cy="2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70" name="AutoShape 2018"/>
              <p:cNvCxnSpPr>
                <a:cxnSpLocks noChangeShapeType="1"/>
                <a:stCxn id="665" idx="1"/>
                <a:endCxn id="667" idx="3"/>
              </p:cNvCxnSpPr>
              <p:nvPr/>
            </p:nvCxnSpPr>
            <p:spPr bwMode="auto">
              <a:xfrm flipV="1">
                <a:off x="3267" y="1899"/>
                <a:ext cx="29" cy="2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671" name="Oval 128"/>
              <p:cNvSpPr>
                <a:spLocks noChangeArrowheads="1"/>
              </p:cNvSpPr>
              <p:nvPr/>
            </p:nvSpPr>
            <p:spPr bwMode="auto">
              <a:xfrm rot="5400000">
                <a:off x="3136" y="1665"/>
                <a:ext cx="64" cy="63"/>
              </a:xfrm>
              <a:prstGeom prst="ellipse">
                <a:avLst/>
              </a:prstGeom>
              <a:solidFill>
                <a:schemeClr val="bg1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672" name="Rectangle 107"/>
              <p:cNvSpPr>
                <a:spLocks noChangeArrowheads="1"/>
              </p:cNvSpPr>
              <p:nvPr/>
            </p:nvSpPr>
            <p:spPr bwMode="auto">
              <a:xfrm rot="5400000">
                <a:off x="3141" y="1750"/>
                <a:ext cx="54" cy="63"/>
              </a:xfrm>
              <a:prstGeom prst="rect">
                <a:avLst/>
              </a:prstGeom>
              <a:solidFill>
                <a:schemeClr val="tx1"/>
              </a:solidFill>
              <a:ln w="127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cxnSp>
            <p:nvCxnSpPr>
              <p:cNvPr id="673" name="AutoShape 2028"/>
              <p:cNvCxnSpPr>
                <a:cxnSpLocks noChangeShapeType="1"/>
                <a:stCxn id="671" idx="6"/>
                <a:endCxn id="672" idx="1"/>
              </p:cNvCxnSpPr>
              <p:nvPr/>
            </p:nvCxnSpPr>
            <p:spPr bwMode="auto">
              <a:xfrm>
                <a:off x="3168" y="1730"/>
                <a:ext cx="0" cy="2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674" name="AutoShape 130"/>
              <p:cNvSpPr>
                <a:spLocks noChangeAspect="1" noChangeArrowheads="1"/>
              </p:cNvSpPr>
              <p:nvPr/>
            </p:nvSpPr>
            <p:spPr bwMode="auto">
              <a:xfrm rot="5400000">
                <a:off x="3132" y="1566"/>
                <a:ext cx="72" cy="72"/>
              </a:xfrm>
              <a:prstGeom prst="diamond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cxnSp>
            <p:nvCxnSpPr>
              <p:cNvPr id="675" name="AutoShape 2030"/>
              <p:cNvCxnSpPr>
                <a:cxnSpLocks noChangeShapeType="1"/>
                <a:stCxn id="674" idx="3"/>
                <a:endCxn id="674" idx="3"/>
              </p:cNvCxnSpPr>
              <p:nvPr/>
            </p:nvCxnSpPr>
            <p:spPr bwMode="auto">
              <a:xfrm>
                <a:off x="3168" y="1638"/>
                <a:ext cx="0" cy="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76" name="AutoShape 2031"/>
              <p:cNvCxnSpPr>
                <a:cxnSpLocks noChangeShapeType="1"/>
                <a:stCxn id="674" idx="3"/>
                <a:endCxn id="671" idx="2"/>
              </p:cNvCxnSpPr>
              <p:nvPr/>
            </p:nvCxnSpPr>
            <p:spPr bwMode="auto">
              <a:xfrm>
                <a:off x="3168" y="1638"/>
                <a:ext cx="0" cy="2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77" name="AutoShape 2032"/>
              <p:cNvCxnSpPr>
                <a:cxnSpLocks noChangeShapeType="1"/>
                <a:stCxn id="672" idx="3"/>
                <a:endCxn id="666" idx="6"/>
              </p:cNvCxnSpPr>
              <p:nvPr/>
            </p:nvCxnSpPr>
            <p:spPr bwMode="auto">
              <a:xfrm>
                <a:off x="3168" y="1810"/>
                <a:ext cx="2" cy="4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678" name="Oval 111"/>
              <p:cNvSpPr>
                <a:spLocks noChangeArrowheads="1"/>
              </p:cNvSpPr>
              <p:nvPr/>
            </p:nvSpPr>
            <p:spPr bwMode="auto">
              <a:xfrm rot="5400000" flipH="1">
                <a:off x="3366" y="1780"/>
                <a:ext cx="57" cy="59"/>
              </a:xfrm>
              <a:prstGeom prst="ellipse">
                <a:avLst/>
              </a:prstGeom>
              <a:solidFill>
                <a:srgbClr val="B2B2B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679" name="Oval 111"/>
              <p:cNvSpPr>
                <a:spLocks noChangeArrowheads="1"/>
              </p:cNvSpPr>
              <p:nvPr/>
            </p:nvSpPr>
            <p:spPr bwMode="auto">
              <a:xfrm rot="5400000" flipH="1">
                <a:off x="3214" y="1775"/>
                <a:ext cx="57" cy="59"/>
              </a:xfrm>
              <a:prstGeom prst="ellipse">
                <a:avLst/>
              </a:prstGeom>
              <a:solidFill>
                <a:srgbClr val="B2B2B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cxnSp>
            <p:nvCxnSpPr>
              <p:cNvPr id="680" name="AutoShape 2035"/>
              <p:cNvCxnSpPr>
                <a:cxnSpLocks noChangeShapeType="1"/>
                <a:stCxn id="667" idx="7"/>
                <a:endCxn id="678" idx="3"/>
              </p:cNvCxnSpPr>
              <p:nvPr/>
            </p:nvCxnSpPr>
            <p:spPr bwMode="auto">
              <a:xfrm flipV="1">
                <a:off x="3338" y="1831"/>
                <a:ext cx="37" cy="27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81" name="AutoShape 2036"/>
              <p:cNvCxnSpPr>
                <a:cxnSpLocks noChangeShapeType="1"/>
                <a:stCxn id="679" idx="1"/>
                <a:endCxn id="667" idx="5"/>
              </p:cNvCxnSpPr>
              <p:nvPr/>
            </p:nvCxnSpPr>
            <p:spPr bwMode="auto">
              <a:xfrm>
                <a:off x="3265" y="1826"/>
                <a:ext cx="31" cy="3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55" name="Group 1161"/>
            <p:cNvGrpSpPr>
              <a:grpSpLocks/>
            </p:cNvGrpSpPr>
            <p:nvPr/>
          </p:nvGrpSpPr>
          <p:grpSpPr bwMode="auto">
            <a:xfrm>
              <a:off x="3914443" y="1326356"/>
              <a:ext cx="433388" cy="1073150"/>
              <a:chOff x="966" y="2166"/>
              <a:chExt cx="273" cy="676"/>
            </a:xfrm>
          </p:grpSpPr>
          <p:sp>
            <p:nvSpPr>
              <p:cNvPr id="643" name="Rectangle 107"/>
              <p:cNvSpPr>
                <a:spLocks noChangeArrowheads="1"/>
              </p:cNvSpPr>
              <p:nvPr/>
            </p:nvSpPr>
            <p:spPr bwMode="auto">
              <a:xfrm rot="5400000">
                <a:off x="1059" y="2781"/>
                <a:ext cx="58" cy="63"/>
              </a:xfrm>
              <a:prstGeom prst="rect">
                <a:avLst/>
              </a:prstGeom>
              <a:solidFill>
                <a:schemeClr val="tx1"/>
              </a:solidFill>
              <a:ln w="127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644" name="Rectangle 107"/>
              <p:cNvSpPr>
                <a:spLocks noChangeArrowheads="1"/>
              </p:cNvSpPr>
              <p:nvPr/>
            </p:nvSpPr>
            <p:spPr bwMode="auto">
              <a:xfrm rot="5400000">
                <a:off x="1058" y="2693"/>
                <a:ext cx="57" cy="61"/>
              </a:xfrm>
              <a:prstGeom prst="rect">
                <a:avLst/>
              </a:prstGeom>
              <a:solidFill>
                <a:schemeClr val="tx1"/>
              </a:solidFill>
              <a:ln w="127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cxnSp>
            <p:nvCxnSpPr>
              <p:cNvPr id="645" name="AutoShape 1093"/>
              <p:cNvCxnSpPr>
                <a:cxnSpLocks noChangeShapeType="1"/>
                <a:stCxn id="644" idx="3"/>
                <a:endCxn id="643" idx="1"/>
              </p:cNvCxnSpPr>
              <p:nvPr/>
            </p:nvCxnSpPr>
            <p:spPr bwMode="auto">
              <a:xfrm>
                <a:off x="1088" y="2754"/>
                <a:ext cx="0" cy="3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646" name="Oval 109"/>
              <p:cNvSpPr>
                <a:spLocks noChangeArrowheads="1"/>
              </p:cNvSpPr>
              <p:nvPr/>
            </p:nvSpPr>
            <p:spPr bwMode="auto">
              <a:xfrm rot="5400000">
                <a:off x="1059" y="2602"/>
                <a:ext cx="58" cy="63"/>
              </a:xfrm>
              <a:prstGeom prst="ellipse">
                <a:avLst/>
              </a:prstGeom>
              <a:solidFill>
                <a:srgbClr val="B2B2B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647" name="Oval 111"/>
              <p:cNvSpPr>
                <a:spLocks noChangeArrowheads="1"/>
              </p:cNvSpPr>
              <p:nvPr/>
            </p:nvSpPr>
            <p:spPr bwMode="auto">
              <a:xfrm rot="5400000" flipH="1">
                <a:off x="985" y="2540"/>
                <a:ext cx="58" cy="59"/>
              </a:xfrm>
              <a:prstGeom prst="ellipse">
                <a:avLst/>
              </a:prstGeom>
              <a:solidFill>
                <a:srgbClr val="B2B2B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648" name="Oval 111"/>
              <p:cNvSpPr>
                <a:spLocks noChangeArrowheads="1"/>
              </p:cNvSpPr>
              <p:nvPr/>
            </p:nvSpPr>
            <p:spPr bwMode="auto">
              <a:xfrm rot="5400000" flipH="1">
                <a:off x="1131" y="2538"/>
                <a:ext cx="57" cy="59"/>
              </a:xfrm>
              <a:prstGeom prst="ellipse">
                <a:avLst/>
              </a:prstGeom>
              <a:solidFill>
                <a:srgbClr val="B2B2B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cxnSp>
            <p:nvCxnSpPr>
              <p:cNvPr id="649" name="AutoShape 1097"/>
              <p:cNvCxnSpPr>
                <a:cxnSpLocks noChangeShapeType="1"/>
                <a:stCxn id="646" idx="6"/>
                <a:endCxn id="644" idx="1"/>
              </p:cNvCxnSpPr>
              <p:nvPr/>
            </p:nvCxnSpPr>
            <p:spPr bwMode="auto">
              <a:xfrm flipH="1">
                <a:off x="1088" y="2664"/>
                <a:ext cx="1" cy="3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50" name="AutoShape 1098"/>
              <p:cNvCxnSpPr>
                <a:cxnSpLocks noChangeShapeType="1"/>
                <a:stCxn id="646" idx="3"/>
                <a:endCxn id="647" idx="1"/>
              </p:cNvCxnSpPr>
              <p:nvPr/>
            </p:nvCxnSpPr>
            <p:spPr bwMode="auto">
              <a:xfrm flipH="1" flipV="1">
                <a:off x="1036" y="2592"/>
                <a:ext cx="31" cy="2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51" name="AutoShape 1099"/>
              <p:cNvCxnSpPr>
                <a:cxnSpLocks noChangeShapeType="1"/>
                <a:stCxn id="646" idx="1"/>
                <a:endCxn id="648" idx="3"/>
              </p:cNvCxnSpPr>
              <p:nvPr/>
            </p:nvCxnSpPr>
            <p:spPr bwMode="auto">
              <a:xfrm flipV="1">
                <a:off x="1111" y="2590"/>
                <a:ext cx="29" cy="2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652" name="Oval 128"/>
              <p:cNvSpPr>
                <a:spLocks noChangeArrowheads="1"/>
              </p:cNvSpPr>
              <p:nvPr/>
            </p:nvSpPr>
            <p:spPr bwMode="auto">
              <a:xfrm rot="5400000">
                <a:off x="1130" y="2355"/>
                <a:ext cx="64" cy="63"/>
              </a:xfrm>
              <a:prstGeom prst="ellipse">
                <a:avLst/>
              </a:prstGeom>
              <a:solidFill>
                <a:schemeClr val="bg1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653" name="Rectangle 107"/>
              <p:cNvSpPr>
                <a:spLocks noChangeArrowheads="1"/>
              </p:cNvSpPr>
              <p:nvPr/>
            </p:nvSpPr>
            <p:spPr bwMode="auto">
              <a:xfrm rot="5400000">
                <a:off x="1135" y="2440"/>
                <a:ext cx="54" cy="63"/>
              </a:xfrm>
              <a:prstGeom prst="rect">
                <a:avLst/>
              </a:prstGeom>
              <a:solidFill>
                <a:schemeClr val="tx1"/>
              </a:solidFill>
              <a:ln w="127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cxnSp>
            <p:nvCxnSpPr>
              <p:cNvPr id="654" name="AutoShape 1102"/>
              <p:cNvCxnSpPr>
                <a:cxnSpLocks noChangeShapeType="1"/>
                <a:stCxn id="652" idx="6"/>
                <a:endCxn id="653" idx="1"/>
              </p:cNvCxnSpPr>
              <p:nvPr/>
            </p:nvCxnSpPr>
            <p:spPr bwMode="auto">
              <a:xfrm>
                <a:off x="1162" y="2420"/>
                <a:ext cx="0" cy="2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55" name="AutoShape 1106"/>
              <p:cNvCxnSpPr>
                <a:cxnSpLocks noChangeShapeType="1"/>
                <a:stCxn id="653" idx="3"/>
                <a:endCxn id="648" idx="6"/>
              </p:cNvCxnSpPr>
              <p:nvPr/>
            </p:nvCxnSpPr>
            <p:spPr bwMode="auto">
              <a:xfrm flipH="1">
                <a:off x="1161" y="2500"/>
                <a:ext cx="1" cy="4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656" name="Oval 128"/>
              <p:cNvSpPr>
                <a:spLocks noChangeArrowheads="1"/>
              </p:cNvSpPr>
              <p:nvPr/>
            </p:nvSpPr>
            <p:spPr bwMode="auto">
              <a:xfrm rot="5400000">
                <a:off x="980" y="2356"/>
                <a:ext cx="64" cy="63"/>
              </a:xfrm>
              <a:prstGeom prst="ellipse">
                <a:avLst/>
              </a:prstGeom>
              <a:solidFill>
                <a:schemeClr val="bg1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657" name="Rectangle 107"/>
              <p:cNvSpPr>
                <a:spLocks noChangeArrowheads="1"/>
              </p:cNvSpPr>
              <p:nvPr/>
            </p:nvSpPr>
            <p:spPr bwMode="auto">
              <a:xfrm rot="5400000">
                <a:off x="985" y="2441"/>
                <a:ext cx="54" cy="63"/>
              </a:xfrm>
              <a:prstGeom prst="rect">
                <a:avLst/>
              </a:prstGeom>
              <a:solidFill>
                <a:schemeClr val="tx1"/>
              </a:solidFill>
              <a:ln w="127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cxnSp>
            <p:nvCxnSpPr>
              <p:cNvPr id="658" name="AutoShape 1109"/>
              <p:cNvCxnSpPr>
                <a:cxnSpLocks noChangeShapeType="1"/>
                <a:stCxn id="656" idx="6"/>
                <a:endCxn id="657" idx="1"/>
              </p:cNvCxnSpPr>
              <p:nvPr/>
            </p:nvCxnSpPr>
            <p:spPr bwMode="auto">
              <a:xfrm>
                <a:off x="1012" y="2421"/>
                <a:ext cx="0" cy="2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59" name="AutoShape 1113"/>
              <p:cNvCxnSpPr>
                <a:cxnSpLocks noChangeShapeType="1"/>
                <a:stCxn id="657" idx="3"/>
                <a:endCxn id="647" idx="6"/>
              </p:cNvCxnSpPr>
              <p:nvPr/>
            </p:nvCxnSpPr>
            <p:spPr bwMode="auto">
              <a:xfrm>
                <a:off x="1012" y="2501"/>
                <a:ext cx="2" cy="4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660" name="AutoShape 130"/>
              <p:cNvSpPr>
                <a:spLocks noChangeAspect="1" noChangeArrowheads="1"/>
              </p:cNvSpPr>
              <p:nvPr/>
            </p:nvSpPr>
            <p:spPr bwMode="auto">
              <a:xfrm rot="5400000">
                <a:off x="1056" y="2166"/>
                <a:ext cx="72" cy="72"/>
              </a:xfrm>
              <a:prstGeom prst="diamond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661" name="AutoShape 1115"/>
              <p:cNvSpPr>
                <a:spLocks/>
              </p:cNvSpPr>
              <p:nvPr/>
            </p:nvSpPr>
            <p:spPr bwMode="auto">
              <a:xfrm rot="5400000">
                <a:off x="1080" y="2167"/>
                <a:ext cx="45" cy="273"/>
              </a:xfrm>
              <a:prstGeom prst="leftBrace">
                <a:avLst>
                  <a:gd name="adj1" fmla="val 50556"/>
                  <a:gd name="adj2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vert="eaVert" wrap="none" anchor="ctr"/>
              <a:lstStyle/>
              <a:p>
                <a:endParaRPr lang="ja-JP" altLang="en-US" sz="1800" baseline="0"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56" name="Group 54"/>
            <p:cNvGrpSpPr>
              <a:grpSpLocks/>
            </p:cNvGrpSpPr>
            <p:nvPr/>
          </p:nvGrpSpPr>
          <p:grpSpPr bwMode="auto">
            <a:xfrm>
              <a:off x="4447843" y="1470818"/>
              <a:ext cx="344488" cy="928688"/>
              <a:chOff x="2969" y="1338"/>
              <a:chExt cx="217" cy="585"/>
            </a:xfrm>
          </p:grpSpPr>
          <p:sp>
            <p:nvSpPr>
              <p:cNvPr id="625" name="Rectangle 107"/>
              <p:cNvSpPr>
                <a:spLocks noChangeArrowheads="1"/>
              </p:cNvSpPr>
              <p:nvPr/>
            </p:nvSpPr>
            <p:spPr bwMode="auto">
              <a:xfrm rot="5400000">
                <a:off x="3052" y="1862"/>
                <a:ext cx="58" cy="63"/>
              </a:xfrm>
              <a:prstGeom prst="rect">
                <a:avLst/>
              </a:prstGeom>
              <a:solidFill>
                <a:schemeClr val="tx1"/>
              </a:solidFill>
              <a:ln w="127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626" name="Rectangle 107"/>
              <p:cNvSpPr>
                <a:spLocks noChangeArrowheads="1"/>
              </p:cNvSpPr>
              <p:nvPr/>
            </p:nvSpPr>
            <p:spPr bwMode="auto">
              <a:xfrm rot="5400000">
                <a:off x="3051" y="1774"/>
                <a:ext cx="57" cy="61"/>
              </a:xfrm>
              <a:prstGeom prst="rect">
                <a:avLst/>
              </a:prstGeom>
              <a:solidFill>
                <a:schemeClr val="tx1"/>
              </a:solidFill>
              <a:ln w="127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cxnSp>
            <p:nvCxnSpPr>
              <p:cNvPr id="627" name="AutoShape 997"/>
              <p:cNvCxnSpPr>
                <a:cxnSpLocks noChangeShapeType="1"/>
                <a:stCxn id="626" idx="3"/>
                <a:endCxn id="625" idx="1"/>
              </p:cNvCxnSpPr>
              <p:nvPr/>
            </p:nvCxnSpPr>
            <p:spPr bwMode="auto">
              <a:xfrm>
                <a:off x="3081" y="1835"/>
                <a:ext cx="0" cy="3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628" name="Oval 109"/>
              <p:cNvSpPr>
                <a:spLocks noChangeArrowheads="1"/>
              </p:cNvSpPr>
              <p:nvPr/>
            </p:nvSpPr>
            <p:spPr bwMode="auto">
              <a:xfrm rot="5400000">
                <a:off x="3052" y="1683"/>
                <a:ext cx="58" cy="63"/>
              </a:xfrm>
              <a:prstGeom prst="ellipse">
                <a:avLst/>
              </a:prstGeom>
              <a:solidFill>
                <a:srgbClr val="B2B2B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629" name="Oval 111"/>
              <p:cNvSpPr>
                <a:spLocks noChangeArrowheads="1"/>
              </p:cNvSpPr>
              <p:nvPr/>
            </p:nvSpPr>
            <p:spPr bwMode="auto">
              <a:xfrm rot="5400000" flipH="1">
                <a:off x="2978" y="1621"/>
                <a:ext cx="58" cy="59"/>
              </a:xfrm>
              <a:prstGeom prst="ellipse">
                <a:avLst/>
              </a:prstGeom>
              <a:solidFill>
                <a:srgbClr val="B2B2B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630" name="Oval 111"/>
              <p:cNvSpPr>
                <a:spLocks noChangeArrowheads="1"/>
              </p:cNvSpPr>
              <p:nvPr/>
            </p:nvSpPr>
            <p:spPr bwMode="auto">
              <a:xfrm rot="5400000" flipH="1">
                <a:off x="3124" y="1619"/>
                <a:ext cx="57" cy="59"/>
              </a:xfrm>
              <a:prstGeom prst="ellipse">
                <a:avLst/>
              </a:prstGeom>
              <a:solidFill>
                <a:srgbClr val="B2B2B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cxnSp>
            <p:nvCxnSpPr>
              <p:cNvPr id="631" name="AutoShape 1001"/>
              <p:cNvCxnSpPr>
                <a:cxnSpLocks noChangeShapeType="1"/>
                <a:stCxn id="628" idx="6"/>
                <a:endCxn id="626" idx="1"/>
              </p:cNvCxnSpPr>
              <p:nvPr/>
            </p:nvCxnSpPr>
            <p:spPr bwMode="auto">
              <a:xfrm flipH="1">
                <a:off x="3081" y="1745"/>
                <a:ext cx="1" cy="3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32" name="AutoShape 1002"/>
              <p:cNvCxnSpPr>
                <a:cxnSpLocks noChangeShapeType="1"/>
                <a:stCxn id="628" idx="3"/>
                <a:endCxn id="629" idx="1"/>
              </p:cNvCxnSpPr>
              <p:nvPr/>
            </p:nvCxnSpPr>
            <p:spPr bwMode="auto">
              <a:xfrm flipH="1" flipV="1">
                <a:off x="3029" y="1673"/>
                <a:ext cx="31" cy="2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33" name="AutoShape 1003"/>
              <p:cNvCxnSpPr>
                <a:cxnSpLocks noChangeShapeType="1"/>
                <a:stCxn id="628" idx="1"/>
                <a:endCxn id="630" idx="3"/>
              </p:cNvCxnSpPr>
              <p:nvPr/>
            </p:nvCxnSpPr>
            <p:spPr bwMode="auto">
              <a:xfrm flipV="1">
                <a:off x="3104" y="1671"/>
                <a:ext cx="29" cy="2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634" name="Oval 128"/>
              <p:cNvSpPr>
                <a:spLocks noChangeArrowheads="1"/>
              </p:cNvSpPr>
              <p:nvPr/>
            </p:nvSpPr>
            <p:spPr bwMode="auto">
              <a:xfrm rot="5400000">
                <a:off x="2973" y="1437"/>
                <a:ext cx="64" cy="63"/>
              </a:xfrm>
              <a:prstGeom prst="ellipse">
                <a:avLst/>
              </a:prstGeom>
              <a:solidFill>
                <a:schemeClr val="bg1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635" name="Rectangle 107"/>
              <p:cNvSpPr>
                <a:spLocks noChangeArrowheads="1"/>
              </p:cNvSpPr>
              <p:nvPr/>
            </p:nvSpPr>
            <p:spPr bwMode="auto">
              <a:xfrm rot="5400000">
                <a:off x="2978" y="1522"/>
                <a:ext cx="54" cy="63"/>
              </a:xfrm>
              <a:prstGeom prst="rect">
                <a:avLst/>
              </a:prstGeom>
              <a:solidFill>
                <a:schemeClr val="tx1"/>
              </a:solidFill>
              <a:ln w="127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cxnSp>
            <p:nvCxnSpPr>
              <p:cNvPr id="636" name="AutoShape 1006"/>
              <p:cNvCxnSpPr>
                <a:cxnSpLocks noChangeShapeType="1"/>
                <a:stCxn id="634" idx="6"/>
                <a:endCxn id="635" idx="1"/>
              </p:cNvCxnSpPr>
              <p:nvPr/>
            </p:nvCxnSpPr>
            <p:spPr bwMode="auto">
              <a:xfrm>
                <a:off x="3005" y="1502"/>
                <a:ext cx="0" cy="2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637" name="AutoShape 130"/>
              <p:cNvSpPr>
                <a:spLocks noChangeAspect="1" noChangeArrowheads="1"/>
              </p:cNvSpPr>
              <p:nvPr/>
            </p:nvSpPr>
            <p:spPr bwMode="auto">
              <a:xfrm rot="5400000">
                <a:off x="2969" y="1338"/>
                <a:ext cx="72" cy="72"/>
              </a:xfrm>
              <a:prstGeom prst="diamond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cxnSp>
            <p:nvCxnSpPr>
              <p:cNvPr id="638" name="AutoShape 1008"/>
              <p:cNvCxnSpPr>
                <a:cxnSpLocks noChangeShapeType="1"/>
                <a:stCxn id="637" idx="3"/>
                <a:endCxn id="637" idx="3"/>
              </p:cNvCxnSpPr>
              <p:nvPr/>
            </p:nvCxnSpPr>
            <p:spPr bwMode="auto">
              <a:xfrm>
                <a:off x="3005" y="1410"/>
                <a:ext cx="0" cy="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39" name="AutoShape 1009"/>
              <p:cNvCxnSpPr>
                <a:cxnSpLocks noChangeShapeType="1"/>
                <a:stCxn id="637" idx="3"/>
                <a:endCxn id="634" idx="2"/>
              </p:cNvCxnSpPr>
              <p:nvPr/>
            </p:nvCxnSpPr>
            <p:spPr bwMode="auto">
              <a:xfrm>
                <a:off x="3005" y="1410"/>
                <a:ext cx="0" cy="2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40" name="AutoShape 1010"/>
              <p:cNvCxnSpPr>
                <a:cxnSpLocks noChangeShapeType="1"/>
                <a:stCxn id="635" idx="3"/>
                <a:endCxn id="629" idx="6"/>
              </p:cNvCxnSpPr>
              <p:nvPr/>
            </p:nvCxnSpPr>
            <p:spPr bwMode="auto">
              <a:xfrm>
                <a:off x="3005" y="1582"/>
                <a:ext cx="2" cy="4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641" name="Oval 111"/>
              <p:cNvSpPr>
                <a:spLocks noChangeArrowheads="1"/>
              </p:cNvSpPr>
              <p:nvPr/>
            </p:nvSpPr>
            <p:spPr bwMode="auto">
              <a:xfrm rot="5400000" flipH="1">
                <a:off x="3128" y="1532"/>
                <a:ext cx="57" cy="59"/>
              </a:xfrm>
              <a:prstGeom prst="ellipse">
                <a:avLst/>
              </a:prstGeom>
              <a:solidFill>
                <a:srgbClr val="B2B2B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cxnSp>
            <p:nvCxnSpPr>
              <p:cNvPr id="642" name="AutoShape 1016"/>
              <p:cNvCxnSpPr>
                <a:cxnSpLocks noChangeShapeType="1"/>
                <a:stCxn id="641" idx="2"/>
                <a:endCxn id="630" idx="6"/>
              </p:cNvCxnSpPr>
              <p:nvPr/>
            </p:nvCxnSpPr>
            <p:spPr bwMode="auto">
              <a:xfrm flipH="1">
                <a:off x="3154" y="1592"/>
                <a:ext cx="4" cy="3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57" name="Group 1200"/>
            <p:cNvGrpSpPr>
              <a:grpSpLocks/>
            </p:cNvGrpSpPr>
            <p:nvPr/>
          </p:nvGrpSpPr>
          <p:grpSpPr bwMode="auto">
            <a:xfrm>
              <a:off x="5486068" y="1469231"/>
              <a:ext cx="352425" cy="930275"/>
              <a:chOff x="1662" y="2268"/>
              <a:chExt cx="222" cy="586"/>
            </a:xfrm>
          </p:grpSpPr>
          <p:sp>
            <p:nvSpPr>
              <p:cNvPr id="602" name="Rectangle 107"/>
              <p:cNvSpPr>
                <a:spLocks noChangeArrowheads="1"/>
              </p:cNvSpPr>
              <p:nvPr/>
            </p:nvSpPr>
            <p:spPr bwMode="auto">
              <a:xfrm rot="5400000">
                <a:off x="1745" y="2793"/>
                <a:ext cx="58" cy="63"/>
              </a:xfrm>
              <a:prstGeom prst="rect">
                <a:avLst/>
              </a:prstGeom>
              <a:solidFill>
                <a:schemeClr val="tx1"/>
              </a:solidFill>
              <a:ln w="127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603" name="Rectangle 107"/>
              <p:cNvSpPr>
                <a:spLocks noChangeArrowheads="1"/>
              </p:cNvSpPr>
              <p:nvPr/>
            </p:nvSpPr>
            <p:spPr bwMode="auto">
              <a:xfrm rot="5400000">
                <a:off x="1744" y="2705"/>
                <a:ext cx="57" cy="61"/>
              </a:xfrm>
              <a:prstGeom prst="rect">
                <a:avLst/>
              </a:prstGeom>
              <a:solidFill>
                <a:schemeClr val="tx1"/>
              </a:solidFill>
              <a:ln w="127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cxnSp>
            <p:nvCxnSpPr>
              <p:cNvPr id="604" name="AutoShape 731"/>
              <p:cNvCxnSpPr>
                <a:cxnSpLocks noChangeShapeType="1"/>
                <a:stCxn id="603" idx="3"/>
                <a:endCxn id="602" idx="1"/>
              </p:cNvCxnSpPr>
              <p:nvPr/>
            </p:nvCxnSpPr>
            <p:spPr bwMode="auto">
              <a:xfrm>
                <a:off x="1774" y="2766"/>
                <a:ext cx="0" cy="3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605" name="Oval 109"/>
              <p:cNvSpPr>
                <a:spLocks noChangeArrowheads="1"/>
              </p:cNvSpPr>
              <p:nvPr/>
            </p:nvSpPr>
            <p:spPr bwMode="auto">
              <a:xfrm rot="5400000">
                <a:off x="1745" y="2614"/>
                <a:ext cx="58" cy="63"/>
              </a:xfrm>
              <a:prstGeom prst="ellipse">
                <a:avLst/>
              </a:prstGeom>
              <a:solidFill>
                <a:srgbClr val="B2B2B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606" name="Oval 111"/>
              <p:cNvSpPr>
                <a:spLocks noChangeArrowheads="1"/>
              </p:cNvSpPr>
              <p:nvPr/>
            </p:nvSpPr>
            <p:spPr bwMode="auto">
              <a:xfrm rot="5400000" flipH="1">
                <a:off x="1671" y="2552"/>
                <a:ext cx="58" cy="59"/>
              </a:xfrm>
              <a:prstGeom prst="ellipse">
                <a:avLst/>
              </a:prstGeom>
              <a:solidFill>
                <a:srgbClr val="B2B2B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607" name="Oval 111"/>
              <p:cNvSpPr>
                <a:spLocks noChangeArrowheads="1"/>
              </p:cNvSpPr>
              <p:nvPr/>
            </p:nvSpPr>
            <p:spPr bwMode="auto">
              <a:xfrm rot="5400000" flipH="1">
                <a:off x="1817" y="2550"/>
                <a:ext cx="57" cy="59"/>
              </a:xfrm>
              <a:prstGeom prst="ellipse">
                <a:avLst/>
              </a:prstGeom>
              <a:solidFill>
                <a:srgbClr val="B2B2B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cxnSp>
            <p:nvCxnSpPr>
              <p:cNvPr id="608" name="AutoShape 735"/>
              <p:cNvCxnSpPr>
                <a:cxnSpLocks noChangeShapeType="1"/>
                <a:stCxn id="605" idx="6"/>
                <a:endCxn id="603" idx="1"/>
              </p:cNvCxnSpPr>
              <p:nvPr/>
            </p:nvCxnSpPr>
            <p:spPr bwMode="auto">
              <a:xfrm flipH="1">
                <a:off x="1774" y="2676"/>
                <a:ext cx="1" cy="3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09" name="AutoShape 736"/>
              <p:cNvCxnSpPr>
                <a:cxnSpLocks noChangeShapeType="1"/>
                <a:stCxn id="605" idx="3"/>
                <a:endCxn id="606" idx="1"/>
              </p:cNvCxnSpPr>
              <p:nvPr/>
            </p:nvCxnSpPr>
            <p:spPr bwMode="auto">
              <a:xfrm flipH="1" flipV="1">
                <a:off x="1722" y="2604"/>
                <a:ext cx="31" cy="2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10" name="AutoShape 737"/>
              <p:cNvCxnSpPr>
                <a:cxnSpLocks noChangeShapeType="1"/>
                <a:stCxn id="605" idx="1"/>
                <a:endCxn id="607" idx="3"/>
              </p:cNvCxnSpPr>
              <p:nvPr/>
            </p:nvCxnSpPr>
            <p:spPr bwMode="auto">
              <a:xfrm flipV="1">
                <a:off x="1797" y="2602"/>
                <a:ext cx="29" cy="2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611" name="Oval 128"/>
              <p:cNvSpPr>
                <a:spLocks noChangeArrowheads="1"/>
              </p:cNvSpPr>
              <p:nvPr/>
            </p:nvSpPr>
            <p:spPr bwMode="auto">
              <a:xfrm rot="5400000">
                <a:off x="1816" y="2367"/>
                <a:ext cx="64" cy="63"/>
              </a:xfrm>
              <a:prstGeom prst="ellipse">
                <a:avLst/>
              </a:prstGeom>
              <a:solidFill>
                <a:schemeClr val="bg1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612" name="Rectangle 107"/>
              <p:cNvSpPr>
                <a:spLocks noChangeArrowheads="1"/>
              </p:cNvSpPr>
              <p:nvPr/>
            </p:nvSpPr>
            <p:spPr bwMode="auto">
              <a:xfrm rot="5400000">
                <a:off x="1821" y="2452"/>
                <a:ext cx="54" cy="63"/>
              </a:xfrm>
              <a:prstGeom prst="rect">
                <a:avLst/>
              </a:prstGeom>
              <a:solidFill>
                <a:schemeClr val="tx1"/>
              </a:solidFill>
              <a:ln w="127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cxnSp>
            <p:nvCxnSpPr>
              <p:cNvPr id="613" name="AutoShape 740"/>
              <p:cNvCxnSpPr>
                <a:cxnSpLocks noChangeShapeType="1"/>
                <a:stCxn id="611" idx="6"/>
                <a:endCxn id="612" idx="1"/>
              </p:cNvCxnSpPr>
              <p:nvPr/>
            </p:nvCxnSpPr>
            <p:spPr bwMode="auto">
              <a:xfrm>
                <a:off x="1848" y="2432"/>
                <a:ext cx="0" cy="2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614" name="AutoShape 130"/>
              <p:cNvSpPr>
                <a:spLocks noChangeAspect="1" noChangeArrowheads="1"/>
              </p:cNvSpPr>
              <p:nvPr/>
            </p:nvSpPr>
            <p:spPr bwMode="auto">
              <a:xfrm rot="5400000">
                <a:off x="1812" y="2268"/>
                <a:ext cx="72" cy="72"/>
              </a:xfrm>
              <a:prstGeom prst="diamond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cxnSp>
            <p:nvCxnSpPr>
              <p:cNvPr id="615" name="AutoShape 742"/>
              <p:cNvCxnSpPr>
                <a:cxnSpLocks noChangeShapeType="1"/>
                <a:stCxn id="614" idx="3"/>
                <a:endCxn id="614" idx="3"/>
              </p:cNvCxnSpPr>
              <p:nvPr/>
            </p:nvCxnSpPr>
            <p:spPr bwMode="auto">
              <a:xfrm>
                <a:off x="1848" y="2340"/>
                <a:ext cx="0" cy="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16" name="AutoShape 743"/>
              <p:cNvCxnSpPr>
                <a:cxnSpLocks noChangeShapeType="1"/>
                <a:stCxn id="614" idx="3"/>
                <a:endCxn id="611" idx="2"/>
              </p:cNvCxnSpPr>
              <p:nvPr/>
            </p:nvCxnSpPr>
            <p:spPr bwMode="auto">
              <a:xfrm>
                <a:off x="1848" y="2340"/>
                <a:ext cx="0" cy="2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17" name="AutoShape 744"/>
              <p:cNvCxnSpPr>
                <a:cxnSpLocks noChangeShapeType="1"/>
                <a:stCxn id="612" idx="3"/>
                <a:endCxn id="607" idx="6"/>
              </p:cNvCxnSpPr>
              <p:nvPr/>
            </p:nvCxnSpPr>
            <p:spPr bwMode="auto">
              <a:xfrm flipH="1">
                <a:off x="1847" y="2512"/>
                <a:ext cx="1" cy="4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618" name="Oval 128"/>
              <p:cNvSpPr>
                <a:spLocks noChangeArrowheads="1"/>
              </p:cNvSpPr>
              <p:nvPr/>
            </p:nvSpPr>
            <p:spPr bwMode="auto">
              <a:xfrm rot="5400000">
                <a:off x="1666" y="2368"/>
                <a:ext cx="64" cy="63"/>
              </a:xfrm>
              <a:prstGeom prst="ellipse">
                <a:avLst/>
              </a:prstGeom>
              <a:solidFill>
                <a:schemeClr val="bg1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619" name="Rectangle 107"/>
              <p:cNvSpPr>
                <a:spLocks noChangeArrowheads="1"/>
              </p:cNvSpPr>
              <p:nvPr/>
            </p:nvSpPr>
            <p:spPr bwMode="auto">
              <a:xfrm rot="5400000">
                <a:off x="1671" y="2453"/>
                <a:ext cx="54" cy="63"/>
              </a:xfrm>
              <a:prstGeom prst="rect">
                <a:avLst/>
              </a:prstGeom>
              <a:solidFill>
                <a:schemeClr val="tx1"/>
              </a:solidFill>
              <a:ln w="127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cxnSp>
            <p:nvCxnSpPr>
              <p:cNvPr id="620" name="AutoShape 747"/>
              <p:cNvCxnSpPr>
                <a:cxnSpLocks noChangeShapeType="1"/>
                <a:stCxn id="618" idx="6"/>
                <a:endCxn id="619" idx="1"/>
              </p:cNvCxnSpPr>
              <p:nvPr/>
            </p:nvCxnSpPr>
            <p:spPr bwMode="auto">
              <a:xfrm>
                <a:off x="1698" y="2433"/>
                <a:ext cx="0" cy="2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621" name="AutoShape 130"/>
              <p:cNvSpPr>
                <a:spLocks noChangeAspect="1" noChangeArrowheads="1"/>
              </p:cNvSpPr>
              <p:nvPr/>
            </p:nvSpPr>
            <p:spPr bwMode="auto">
              <a:xfrm rot="5400000">
                <a:off x="1662" y="2269"/>
                <a:ext cx="72" cy="72"/>
              </a:xfrm>
              <a:prstGeom prst="diamond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cxnSp>
            <p:nvCxnSpPr>
              <p:cNvPr id="622" name="AutoShape 749"/>
              <p:cNvCxnSpPr>
                <a:cxnSpLocks noChangeShapeType="1"/>
                <a:stCxn id="621" idx="3"/>
                <a:endCxn id="621" idx="3"/>
              </p:cNvCxnSpPr>
              <p:nvPr/>
            </p:nvCxnSpPr>
            <p:spPr bwMode="auto">
              <a:xfrm>
                <a:off x="1698" y="2341"/>
                <a:ext cx="0" cy="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23" name="AutoShape 750"/>
              <p:cNvCxnSpPr>
                <a:cxnSpLocks noChangeShapeType="1"/>
                <a:stCxn id="621" idx="3"/>
                <a:endCxn id="618" idx="2"/>
              </p:cNvCxnSpPr>
              <p:nvPr/>
            </p:nvCxnSpPr>
            <p:spPr bwMode="auto">
              <a:xfrm>
                <a:off x="1698" y="2341"/>
                <a:ext cx="0" cy="2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24" name="AutoShape 751"/>
              <p:cNvCxnSpPr>
                <a:cxnSpLocks noChangeShapeType="1"/>
                <a:stCxn id="619" idx="3"/>
                <a:endCxn id="606" idx="6"/>
              </p:cNvCxnSpPr>
              <p:nvPr/>
            </p:nvCxnSpPr>
            <p:spPr bwMode="auto">
              <a:xfrm>
                <a:off x="1698" y="2513"/>
                <a:ext cx="2" cy="4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58" name="Group 1224"/>
            <p:cNvGrpSpPr>
              <a:grpSpLocks/>
            </p:cNvGrpSpPr>
            <p:nvPr/>
          </p:nvGrpSpPr>
          <p:grpSpPr bwMode="auto">
            <a:xfrm>
              <a:off x="4900281" y="1318418"/>
              <a:ext cx="433388" cy="1081088"/>
              <a:chOff x="1293" y="2161"/>
              <a:chExt cx="273" cy="681"/>
            </a:xfrm>
          </p:grpSpPr>
          <p:sp>
            <p:nvSpPr>
              <p:cNvPr id="585" name="Rectangle 107"/>
              <p:cNvSpPr>
                <a:spLocks noChangeArrowheads="1"/>
              </p:cNvSpPr>
              <p:nvPr/>
            </p:nvSpPr>
            <p:spPr bwMode="auto">
              <a:xfrm rot="5400000">
                <a:off x="1397" y="2781"/>
                <a:ext cx="58" cy="63"/>
              </a:xfrm>
              <a:prstGeom prst="rect">
                <a:avLst/>
              </a:prstGeom>
              <a:solidFill>
                <a:schemeClr val="tx1"/>
              </a:solidFill>
              <a:ln w="127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586" name="Rectangle 107"/>
              <p:cNvSpPr>
                <a:spLocks noChangeArrowheads="1"/>
              </p:cNvSpPr>
              <p:nvPr/>
            </p:nvSpPr>
            <p:spPr bwMode="auto">
              <a:xfrm rot="5400000">
                <a:off x="1396" y="2693"/>
                <a:ext cx="57" cy="61"/>
              </a:xfrm>
              <a:prstGeom prst="rect">
                <a:avLst/>
              </a:prstGeom>
              <a:solidFill>
                <a:schemeClr val="tx1"/>
              </a:solidFill>
              <a:ln w="127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cxnSp>
            <p:nvCxnSpPr>
              <p:cNvPr id="587" name="AutoShape 926"/>
              <p:cNvCxnSpPr>
                <a:cxnSpLocks noChangeShapeType="1"/>
                <a:stCxn id="586" idx="3"/>
                <a:endCxn id="585" idx="1"/>
              </p:cNvCxnSpPr>
              <p:nvPr/>
            </p:nvCxnSpPr>
            <p:spPr bwMode="auto">
              <a:xfrm>
                <a:off x="1426" y="2754"/>
                <a:ext cx="0" cy="3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88" name="Oval 109"/>
              <p:cNvSpPr>
                <a:spLocks noChangeArrowheads="1"/>
              </p:cNvSpPr>
              <p:nvPr/>
            </p:nvSpPr>
            <p:spPr bwMode="auto">
              <a:xfrm rot="5400000">
                <a:off x="1397" y="2602"/>
                <a:ext cx="58" cy="63"/>
              </a:xfrm>
              <a:prstGeom prst="ellipse">
                <a:avLst/>
              </a:prstGeom>
              <a:solidFill>
                <a:srgbClr val="B2B2B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589" name="Oval 111"/>
              <p:cNvSpPr>
                <a:spLocks noChangeArrowheads="1"/>
              </p:cNvSpPr>
              <p:nvPr/>
            </p:nvSpPr>
            <p:spPr bwMode="auto">
              <a:xfrm rot="5400000" flipH="1">
                <a:off x="1323" y="2540"/>
                <a:ext cx="58" cy="59"/>
              </a:xfrm>
              <a:prstGeom prst="ellipse">
                <a:avLst/>
              </a:prstGeom>
              <a:solidFill>
                <a:srgbClr val="B2B2B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590" name="Oval 111"/>
              <p:cNvSpPr>
                <a:spLocks noChangeArrowheads="1"/>
              </p:cNvSpPr>
              <p:nvPr/>
            </p:nvSpPr>
            <p:spPr bwMode="auto">
              <a:xfrm rot="5400000" flipH="1">
                <a:off x="1469" y="2538"/>
                <a:ext cx="57" cy="59"/>
              </a:xfrm>
              <a:prstGeom prst="ellipse">
                <a:avLst/>
              </a:prstGeom>
              <a:solidFill>
                <a:srgbClr val="B2B2B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cxnSp>
            <p:nvCxnSpPr>
              <p:cNvPr id="591" name="AutoShape 930"/>
              <p:cNvCxnSpPr>
                <a:cxnSpLocks noChangeShapeType="1"/>
                <a:stCxn id="588" idx="6"/>
                <a:endCxn id="586" idx="1"/>
              </p:cNvCxnSpPr>
              <p:nvPr/>
            </p:nvCxnSpPr>
            <p:spPr bwMode="auto">
              <a:xfrm flipH="1">
                <a:off x="1426" y="2664"/>
                <a:ext cx="1" cy="3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92" name="AutoShape 931"/>
              <p:cNvCxnSpPr>
                <a:cxnSpLocks noChangeShapeType="1"/>
                <a:stCxn id="588" idx="3"/>
                <a:endCxn id="589" idx="1"/>
              </p:cNvCxnSpPr>
              <p:nvPr/>
            </p:nvCxnSpPr>
            <p:spPr bwMode="auto">
              <a:xfrm flipH="1" flipV="1">
                <a:off x="1374" y="2592"/>
                <a:ext cx="31" cy="2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93" name="AutoShape 932"/>
              <p:cNvCxnSpPr>
                <a:cxnSpLocks noChangeShapeType="1"/>
                <a:stCxn id="588" idx="1"/>
                <a:endCxn id="590" idx="3"/>
              </p:cNvCxnSpPr>
              <p:nvPr/>
            </p:nvCxnSpPr>
            <p:spPr bwMode="auto">
              <a:xfrm flipV="1">
                <a:off x="1449" y="2590"/>
                <a:ext cx="29" cy="2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grpSp>
            <p:nvGrpSpPr>
              <p:cNvPr id="594" name="Group 115"/>
              <p:cNvGrpSpPr>
                <a:grpSpLocks/>
              </p:cNvGrpSpPr>
              <p:nvPr/>
            </p:nvGrpSpPr>
            <p:grpSpPr bwMode="auto">
              <a:xfrm>
                <a:off x="1391" y="2161"/>
                <a:ext cx="72" cy="243"/>
                <a:chOff x="1675" y="1615"/>
                <a:chExt cx="72" cy="243"/>
              </a:xfrm>
            </p:grpSpPr>
            <p:sp>
              <p:nvSpPr>
                <p:cNvPr id="596" name="Oval 128"/>
                <p:cNvSpPr>
                  <a:spLocks noChangeArrowheads="1"/>
                </p:cNvSpPr>
                <p:nvPr/>
              </p:nvSpPr>
              <p:spPr bwMode="auto">
                <a:xfrm rot="5400000">
                  <a:off x="1679" y="1714"/>
                  <a:ext cx="64" cy="63"/>
                </a:xfrm>
                <a:prstGeom prst="ellipse">
                  <a:avLst/>
                </a:prstGeom>
                <a:solidFill>
                  <a:schemeClr val="bg1"/>
                </a:solidFill>
                <a:ln w="1270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vert="eaVert"/>
                <a:lstStyle/>
                <a:p>
                  <a:endParaRPr lang="ja-JP" altLang="en-US" sz="1800" b="1" baseline="0">
                    <a:latin typeface="HGS創英角ｺﾞｼｯｸUB" charset="0"/>
                    <a:ea typeface="HGS創英角ｺﾞｼｯｸUB" charset="0"/>
                    <a:cs typeface="HGS創英角ｺﾞｼｯｸUB" charset="0"/>
                  </a:endParaRPr>
                </a:p>
              </p:txBody>
            </p:sp>
            <p:sp>
              <p:nvSpPr>
                <p:cNvPr id="597" name="Rectangle 107"/>
                <p:cNvSpPr>
                  <a:spLocks noChangeArrowheads="1"/>
                </p:cNvSpPr>
                <p:nvPr/>
              </p:nvSpPr>
              <p:spPr bwMode="auto">
                <a:xfrm rot="5400000">
                  <a:off x="1684" y="1799"/>
                  <a:ext cx="54" cy="63"/>
                </a:xfrm>
                <a:prstGeom prst="rect">
                  <a:avLst/>
                </a:pr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rot="10800000" vert="eaVert"/>
                <a:lstStyle/>
                <a:p>
                  <a:endParaRPr lang="ja-JP" altLang="en-US" sz="1800" b="1" baseline="0">
                    <a:latin typeface="HGS創英角ｺﾞｼｯｸUB" charset="0"/>
                    <a:ea typeface="HGS創英角ｺﾞｼｯｸUB" charset="0"/>
                    <a:cs typeface="HGS創英角ｺﾞｼｯｸUB" charset="0"/>
                  </a:endParaRPr>
                </a:p>
              </p:txBody>
            </p:sp>
            <p:cxnSp>
              <p:nvCxnSpPr>
                <p:cNvPr id="598" name="AutoShape 935"/>
                <p:cNvCxnSpPr>
                  <a:cxnSpLocks noChangeShapeType="1"/>
                  <a:stCxn id="596" idx="6"/>
                  <a:endCxn id="597" idx="1"/>
                </p:cNvCxnSpPr>
                <p:nvPr/>
              </p:nvCxnSpPr>
              <p:spPr bwMode="auto">
                <a:xfrm>
                  <a:off x="1711" y="1779"/>
                  <a:ext cx="0" cy="26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599" name="AutoShape 130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1675" y="1615"/>
                  <a:ext cx="72" cy="72"/>
                </a:xfrm>
                <a:prstGeom prst="diamond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endParaRPr lang="ja-JP" altLang="en-US" sz="1800" b="1" baseline="0">
                    <a:latin typeface="HGS創英角ｺﾞｼｯｸUB" charset="0"/>
                    <a:ea typeface="HGS創英角ｺﾞｼｯｸUB" charset="0"/>
                    <a:cs typeface="HGS創英角ｺﾞｼｯｸUB" charset="0"/>
                  </a:endParaRPr>
                </a:p>
              </p:txBody>
            </p:sp>
            <p:cxnSp>
              <p:nvCxnSpPr>
                <p:cNvPr id="600" name="AutoShape 937"/>
                <p:cNvCxnSpPr>
                  <a:cxnSpLocks noChangeShapeType="1"/>
                  <a:stCxn id="599" idx="3"/>
                  <a:endCxn id="599" idx="3"/>
                </p:cNvCxnSpPr>
                <p:nvPr/>
              </p:nvCxnSpPr>
              <p:spPr bwMode="auto">
                <a:xfrm>
                  <a:off x="1711" y="1687"/>
                  <a:ext cx="0" cy="0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601" name="AutoShape 938"/>
                <p:cNvCxnSpPr>
                  <a:cxnSpLocks noChangeShapeType="1"/>
                  <a:stCxn id="599" idx="3"/>
                  <a:endCxn id="596" idx="2"/>
                </p:cNvCxnSpPr>
                <p:nvPr/>
              </p:nvCxnSpPr>
              <p:spPr bwMode="auto">
                <a:xfrm>
                  <a:off x="1711" y="1687"/>
                  <a:ext cx="0" cy="28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sp>
            <p:nvSpPr>
              <p:cNvPr id="595" name="AutoShape 1115"/>
              <p:cNvSpPr>
                <a:spLocks/>
              </p:cNvSpPr>
              <p:nvPr/>
            </p:nvSpPr>
            <p:spPr bwMode="auto">
              <a:xfrm rot="5400000">
                <a:off x="1407" y="2332"/>
                <a:ext cx="45" cy="273"/>
              </a:xfrm>
              <a:prstGeom prst="leftBrace">
                <a:avLst>
                  <a:gd name="adj1" fmla="val 50556"/>
                  <a:gd name="adj2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vert="eaVert" wrap="none" anchor="ctr"/>
              <a:lstStyle/>
              <a:p>
                <a:endParaRPr lang="ja-JP" altLang="en-US" sz="1800" baseline="0"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59" name="AutoShape 133"/>
            <p:cNvSpPr>
              <a:spLocks/>
            </p:cNvSpPr>
            <p:nvPr/>
          </p:nvSpPr>
          <p:spPr bwMode="auto">
            <a:xfrm rot="16200000">
              <a:off x="4590718" y="1591468"/>
              <a:ext cx="304800" cy="2654300"/>
            </a:xfrm>
            <a:prstGeom prst="leftBrace">
              <a:avLst>
                <a:gd name="adj1" fmla="val 72569"/>
                <a:gd name="adj2" fmla="val 66088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wrap="none" anchor="ctr"/>
            <a:lstStyle/>
            <a:p>
              <a:endParaRPr lang="ja-JP" altLang="en-US" sz="1800" baseline="0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0" name="AutoShape 471"/>
            <p:cNvSpPr>
              <a:spLocks/>
            </p:cNvSpPr>
            <p:nvPr/>
          </p:nvSpPr>
          <p:spPr bwMode="auto">
            <a:xfrm rot="5400000" flipH="1">
              <a:off x="7016418" y="2050256"/>
              <a:ext cx="304800" cy="1736725"/>
            </a:xfrm>
            <a:prstGeom prst="leftBrace">
              <a:avLst>
                <a:gd name="adj1" fmla="val 47483"/>
                <a:gd name="adj2" fmla="val 77509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 sz="1800" baseline="0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1" name="Rectangle 107"/>
            <p:cNvSpPr>
              <a:spLocks noChangeArrowheads="1"/>
            </p:cNvSpPr>
            <p:nvPr/>
          </p:nvSpPr>
          <p:spPr bwMode="auto">
            <a:xfrm rot="5400000">
              <a:off x="6556043" y="2301081"/>
              <a:ext cx="92075" cy="100013"/>
            </a:xfrm>
            <a:prstGeom prst="rect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/>
            <a:lstStyle/>
            <a:p>
              <a:endParaRPr lang="ja-JP" altLang="en-US" sz="1800" b="1" baseline="0">
                <a:latin typeface="HGS創英角ｺﾞｼｯｸUB" charset="0"/>
                <a:ea typeface="HGS創英角ｺﾞｼｯｸUB" charset="0"/>
                <a:cs typeface="HGS創英角ｺﾞｼｯｸUB" charset="0"/>
              </a:endParaRPr>
            </a:p>
          </p:txBody>
        </p:sp>
        <p:sp>
          <p:nvSpPr>
            <p:cNvPr id="162" name="Rectangle 107"/>
            <p:cNvSpPr>
              <a:spLocks noChangeArrowheads="1"/>
            </p:cNvSpPr>
            <p:nvPr/>
          </p:nvSpPr>
          <p:spPr bwMode="auto">
            <a:xfrm rot="5400000">
              <a:off x="6554456" y="2161381"/>
              <a:ext cx="90488" cy="96838"/>
            </a:xfrm>
            <a:prstGeom prst="rect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/>
            <a:lstStyle/>
            <a:p>
              <a:endParaRPr lang="ja-JP" altLang="en-US" sz="1800" b="1" baseline="0">
                <a:latin typeface="HGS創英角ｺﾞｼｯｸUB" charset="0"/>
                <a:ea typeface="HGS創英角ｺﾞｼｯｸUB" charset="0"/>
                <a:cs typeface="HGS創英角ｺﾞｼｯｸUB" charset="0"/>
              </a:endParaRPr>
            </a:p>
          </p:txBody>
        </p:sp>
        <p:cxnSp>
          <p:nvCxnSpPr>
            <p:cNvPr id="163" name="AutoShape 1016"/>
            <p:cNvCxnSpPr>
              <a:cxnSpLocks noChangeShapeType="1"/>
              <a:stCxn id="162" idx="3"/>
              <a:endCxn id="161" idx="1"/>
            </p:cNvCxnSpPr>
            <p:nvPr/>
          </p:nvCxnSpPr>
          <p:spPr bwMode="auto">
            <a:xfrm>
              <a:off x="6602081" y="2258218"/>
              <a:ext cx="0" cy="4921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4" name="Oval 109"/>
            <p:cNvSpPr>
              <a:spLocks noChangeArrowheads="1"/>
            </p:cNvSpPr>
            <p:nvPr/>
          </p:nvSpPr>
          <p:spPr bwMode="auto">
            <a:xfrm rot="5400000">
              <a:off x="6556043" y="2016918"/>
              <a:ext cx="92075" cy="100013"/>
            </a:xfrm>
            <a:prstGeom prst="ellipse">
              <a:avLst/>
            </a:prstGeom>
            <a:solidFill>
              <a:srgbClr val="B2B2B2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/>
            <a:lstStyle/>
            <a:p>
              <a:endParaRPr lang="ja-JP" altLang="en-US" sz="1800" b="1" baseline="0">
                <a:latin typeface="HGS創英角ｺﾞｼｯｸUB" charset="0"/>
                <a:ea typeface="HGS創英角ｺﾞｼｯｸUB" charset="0"/>
                <a:cs typeface="HGS創英角ｺﾞｼｯｸUB" charset="0"/>
              </a:endParaRPr>
            </a:p>
          </p:txBody>
        </p:sp>
        <p:sp>
          <p:nvSpPr>
            <p:cNvPr id="165" name="Oval 111"/>
            <p:cNvSpPr>
              <a:spLocks noChangeArrowheads="1"/>
            </p:cNvSpPr>
            <p:nvPr/>
          </p:nvSpPr>
          <p:spPr bwMode="auto">
            <a:xfrm rot="5400000" flipH="1">
              <a:off x="6438568" y="1918493"/>
              <a:ext cx="92075" cy="93663"/>
            </a:xfrm>
            <a:prstGeom prst="ellipse">
              <a:avLst/>
            </a:prstGeom>
            <a:solidFill>
              <a:srgbClr val="B2B2B2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/>
            <a:lstStyle/>
            <a:p>
              <a:endParaRPr lang="ja-JP" altLang="en-US" sz="1800" b="1" baseline="0">
                <a:latin typeface="HGS創英角ｺﾞｼｯｸUB" charset="0"/>
                <a:ea typeface="HGS創英角ｺﾞｼｯｸUB" charset="0"/>
                <a:cs typeface="HGS創英角ｺﾞｼｯｸUB" charset="0"/>
              </a:endParaRPr>
            </a:p>
          </p:txBody>
        </p:sp>
        <p:sp>
          <p:nvSpPr>
            <p:cNvPr id="166" name="Oval 111"/>
            <p:cNvSpPr>
              <a:spLocks noChangeArrowheads="1"/>
            </p:cNvSpPr>
            <p:nvPr/>
          </p:nvSpPr>
          <p:spPr bwMode="auto">
            <a:xfrm rot="5400000" flipH="1">
              <a:off x="6670343" y="1915318"/>
              <a:ext cx="90488" cy="93663"/>
            </a:xfrm>
            <a:prstGeom prst="ellipse">
              <a:avLst/>
            </a:prstGeom>
            <a:solidFill>
              <a:srgbClr val="B2B2B2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/>
            <a:lstStyle/>
            <a:p>
              <a:endParaRPr lang="ja-JP" altLang="en-US" sz="1800" b="1" baseline="0">
                <a:latin typeface="HGS創英角ｺﾞｼｯｸUB" charset="0"/>
                <a:ea typeface="HGS創英角ｺﾞｼｯｸUB" charset="0"/>
                <a:cs typeface="HGS創英角ｺﾞｼｯｸUB" charset="0"/>
              </a:endParaRPr>
            </a:p>
          </p:txBody>
        </p:sp>
        <p:cxnSp>
          <p:nvCxnSpPr>
            <p:cNvPr id="167" name="AutoShape 1020"/>
            <p:cNvCxnSpPr>
              <a:cxnSpLocks noChangeShapeType="1"/>
              <a:stCxn id="164" idx="6"/>
              <a:endCxn id="162" idx="1"/>
            </p:cNvCxnSpPr>
            <p:nvPr/>
          </p:nvCxnSpPr>
          <p:spPr bwMode="auto">
            <a:xfrm flipH="1">
              <a:off x="6602081" y="2115343"/>
              <a:ext cx="1588" cy="50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8" name="AutoShape 1021"/>
            <p:cNvCxnSpPr>
              <a:cxnSpLocks noChangeShapeType="1"/>
              <a:stCxn id="164" idx="3"/>
              <a:endCxn id="165" idx="1"/>
            </p:cNvCxnSpPr>
            <p:nvPr/>
          </p:nvCxnSpPr>
          <p:spPr bwMode="auto">
            <a:xfrm flipH="1" flipV="1">
              <a:off x="6519531" y="2001043"/>
              <a:ext cx="49213" cy="3492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9" name="AutoShape 1022"/>
            <p:cNvCxnSpPr>
              <a:cxnSpLocks noChangeShapeType="1"/>
              <a:stCxn id="164" idx="1"/>
              <a:endCxn id="166" idx="3"/>
            </p:cNvCxnSpPr>
            <p:nvPr/>
          </p:nvCxnSpPr>
          <p:spPr bwMode="auto">
            <a:xfrm flipV="1">
              <a:off x="6638593" y="1997868"/>
              <a:ext cx="46038" cy="381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70" name="Oval 111"/>
            <p:cNvSpPr>
              <a:spLocks noChangeArrowheads="1"/>
            </p:cNvSpPr>
            <p:nvPr/>
          </p:nvSpPr>
          <p:spPr bwMode="auto">
            <a:xfrm rot="5400000" flipH="1">
              <a:off x="6786231" y="1801018"/>
              <a:ext cx="90488" cy="93663"/>
            </a:xfrm>
            <a:prstGeom prst="ellipse">
              <a:avLst/>
            </a:prstGeom>
            <a:solidFill>
              <a:srgbClr val="B2B2B2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/>
            <a:lstStyle/>
            <a:p>
              <a:endParaRPr lang="ja-JP" altLang="en-US" sz="1800" b="1" baseline="0">
                <a:latin typeface="HGS創英角ｺﾞｼｯｸUB" charset="0"/>
                <a:ea typeface="HGS創英角ｺﾞｼｯｸUB" charset="0"/>
                <a:cs typeface="HGS創英角ｺﾞｼｯｸUB" charset="0"/>
              </a:endParaRPr>
            </a:p>
          </p:txBody>
        </p:sp>
        <p:sp>
          <p:nvSpPr>
            <p:cNvPr id="171" name="Oval 111"/>
            <p:cNvSpPr>
              <a:spLocks noChangeArrowheads="1"/>
            </p:cNvSpPr>
            <p:nvPr/>
          </p:nvSpPr>
          <p:spPr bwMode="auto">
            <a:xfrm rot="5400000" flipH="1">
              <a:off x="6554456" y="1801018"/>
              <a:ext cx="90488" cy="93663"/>
            </a:xfrm>
            <a:prstGeom prst="ellipse">
              <a:avLst/>
            </a:prstGeom>
            <a:solidFill>
              <a:srgbClr val="B2B2B2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/>
            <a:lstStyle/>
            <a:p>
              <a:endParaRPr lang="ja-JP" altLang="en-US" sz="1800" b="1" baseline="0">
                <a:latin typeface="HGS創英角ｺﾞｼｯｸUB" charset="0"/>
                <a:ea typeface="HGS創英角ｺﾞｼｯｸUB" charset="0"/>
                <a:cs typeface="HGS創英角ｺﾞｼｯｸUB" charset="0"/>
              </a:endParaRPr>
            </a:p>
          </p:txBody>
        </p:sp>
        <p:sp>
          <p:nvSpPr>
            <p:cNvPr id="172" name="Oval 111"/>
            <p:cNvSpPr>
              <a:spLocks noChangeArrowheads="1"/>
            </p:cNvSpPr>
            <p:nvPr/>
          </p:nvSpPr>
          <p:spPr bwMode="auto">
            <a:xfrm rot="5400000" flipH="1">
              <a:off x="6436981" y="1801018"/>
              <a:ext cx="90488" cy="93663"/>
            </a:xfrm>
            <a:prstGeom prst="ellipse">
              <a:avLst/>
            </a:prstGeom>
            <a:solidFill>
              <a:srgbClr val="B2B2B2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/>
            <a:lstStyle/>
            <a:p>
              <a:endParaRPr lang="ja-JP" altLang="en-US" sz="1800" b="1" baseline="0">
                <a:latin typeface="HGS創英角ｺﾞｼｯｸUB" charset="0"/>
                <a:ea typeface="HGS創英角ｺﾞｼｯｸUB" charset="0"/>
                <a:cs typeface="HGS創英角ｺﾞｼｯｸUB" charset="0"/>
              </a:endParaRPr>
            </a:p>
          </p:txBody>
        </p:sp>
        <p:sp>
          <p:nvSpPr>
            <p:cNvPr id="173" name="Oval 111"/>
            <p:cNvSpPr>
              <a:spLocks noChangeArrowheads="1"/>
            </p:cNvSpPr>
            <p:nvPr/>
          </p:nvSpPr>
          <p:spPr bwMode="auto">
            <a:xfrm rot="5400000" flipH="1">
              <a:off x="6541756" y="1572418"/>
              <a:ext cx="90488" cy="93663"/>
            </a:xfrm>
            <a:prstGeom prst="ellipse">
              <a:avLst/>
            </a:prstGeom>
            <a:solidFill>
              <a:srgbClr val="B2B2B2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/>
            <a:lstStyle/>
            <a:p>
              <a:endParaRPr lang="ja-JP" altLang="en-US" sz="1800" b="1" baseline="0">
                <a:latin typeface="HGS創英角ｺﾞｼｯｸUB" charset="0"/>
                <a:ea typeface="HGS創英角ｺﾞｼｯｸUB" charset="0"/>
                <a:cs typeface="HGS創英角ｺﾞｼｯｸUB" charset="0"/>
              </a:endParaRPr>
            </a:p>
          </p:txBody>
        </p:sp>
        <p:sp>
          <p:nvSpPr>
            <p:cNvPr id="174" name="Oval 111"/>
            <p:cNvSpPr>
              <a:spLocks noChangeArrowheads="1"/>
            </p:cNvSpPr>
            <p:nvPr/>
          </p:nvSpPr>
          <p:spPr bwMode="auto">
            <a:xfrm rot="5400000" flipH="1">
              <a:off x="6698918" y="1572418"/>
              <a:ext cx="90488" cy="93663"/>
            </a:xfrm>
            <a:prstGeom prst="ellipse">
              <a:avLst/>
            </a:prstGeom>
            <a:solidFill>
              <a:srgbClr val="B2B2B2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/>
            <a:lstStyle/>
            <a:p>
              <a:endParaRPr lang="ja-JP" altLang="en-US" sz="1800" b="1" baseline="0">
                <a:latin typeface="HGS創英角ｺﾞｼｯｸUB" charset="0"/>
                <a:ea typeface="HGS創英角ｺﾞｼｯｸUB" charset="0"/>
                <a:cs typeface="HGS創英角ｺﾞｼｯｸUB" charset="0"/>
              </a:endParaRPr>
            </a:p>
          </p:txBody>
        </p:sp>
        <p:cxnSp>
          <p:nvCxnSpPr>
            <p:cNvPr id="175" name="AutoShape 1045"/>
            <p:cNvCxnSpPr>
              <a:cxnSpLocks noChangeShapeType="1"/>
              <a:stCxn id="170" idx="3"/>
              <a:endCxn id="166" idx="7"/>
            </p:cNvCxnSpPr>
            <p:nvPr/>
          </p:nvCxnSpPr>
          <p:spPr bwMode="auto">
            <a:xfrm flipH="1">
              <a:off x="6751306" y="1881981"/>
              <a:ext cx="49213" cy="50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6" name="AutoShape 1046"/>
            <p:cNvCxnSpPr>
              <a:cxnSpLocks noChangeShapeType="1"/>
              <a:stCxn id="171" idx="1"/>
              <a:endCxn id="166" idx="5"/>
            </p:cNvCxnSpPr>
            <p:nvPr/>
          </p:nvCxnSpPr>
          <p:spPr bwMode="auto">
            <a:xfrm>
              <a:off x="6635418" y="1881981"/>
              <a:ext cx="49213" cy="50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7" name="AutoShape 1047"/>
            <p:cNvCxnSpPr>
              <a:cxnSpLocks noChangeShapeType="1"/>
              <a:stCxn id="172" idx="2"/>
              <a:endCxn id="165" idx="6"/>
            </p:cNvCxnSpPr>
            <p:nvPr/>
          </p:nvCxnSpPr>
          <p:spPr bwMode="auto">
            <a:xfrm>
              <a:off x="6484606" y="1896268"/>
              <a:ext cx="0" cy="25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78" name="AutoShape 1048"/>
            <p:cNvSpPr>
              <a:spLocks/>
            </p:cNvSpPr>
            <p:nvPr/>
          </p:nvSpPr>
          <p:spPr bwMode="auto">
            <a:xfrm rot="5400000">
              <a:off x="6622718" y="1527968"/>
              <a:ext cx="71438" cy="433388"/>
            </a:xfrm>
            <a:prstGeom prst="leftBrace">
              <a:avLst>
                <a:gd name="adj1" fmla="val 50556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none" anchor="ctr"/>
            <a:lstStyle/>
            <a:p>
              <a:endParaRPr lang="ja-JP" altLang="en-US" sz="1800" baseline="0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9" name="Rectangle 107"/>
            <p:cNvSpPr>
              <a:spLocks noChangeArrowheads="1"/>
            </p:cNvSpPr>
            <p:nvPr/>
          </p:nvSpPr>
          <p:spPr bwMode="auto">
            <a:xfrm rot="5400000">
              <a:off x="7121193" y="2299493"/>
              <a:ext cx="92075" cy="100013"/>
            </a:xfrm>
            <a:prstGeom prst="rect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/>
            <a:lstStyle/>
            <a:p>
              <a:endParaRPr lang="ja-JP" altLang="en-US" sz="1800" b="1" baseline="0">
                <a:latin typeface="HGS創英角ｺﾞｼｯｸUB" charset="0"/>
                <a:ea typeface="HGS創英角ｺﾞｼｯｸUB" charset="0"/>
                <a:cs typeface="HGS創英角ｺﾞｼｯｸUB" charset="0"/>
              </a:endParaRPr>
            </a:p>
          </p:txBody>
        </p:sp>
        <p:sp>
          <p:nvSpPr>
            <p:cNvPr id="180" name="Rectangle 107"/>
            <p:cNvSpPr>
              <a:spLocks noChangeArrowheads="1"/>
            </p:cNvSpPr>
            <p:nvPr/>
          </p:nvSpPr>
          <p:spPr bwMode="auto">
            <a:xfrm rot="5400000">
              <a:off x="7119606" y="2159793"/>
              <a:ext cx="90488" cy="96838"/>
            </a:xfrm>
            <a:prstGeom prst="rect">
              <a:avLst/>
            </a:prstGeom>
            <a:solidFill>
              <a:schemeClr val="tx1"/>
            </a:solidFill>
            <a:ln w="12700" cap="rnd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/>
            <a:lstStyle/>
            <a:p>
              <a:endParaRPr lang="ja-JP" altLang="en-US" sz="1800" b="1" baseline="0">
                <a:latin typeface="HGS創英角ｺﾞｼｯｸUB" charset="0"/>
                <a:ea typeface="HGS創英角ｺﾞｼｯｸUB" charset="0"/>
                <a:cs typeface="HGS創英角ｺﾞｼｯｸUB" charset="0"/>
              </a:endParaRPr>
            </a:p>
          </p:txBody>
        </p:sp>
        <p:cxnSp>
          <p:nvCxnSpPr>
            <p:cNvPr id="181" name="AutoShape 1743"/>
            <p:cNvCxnSpPr>
              <a:cxnSpLocks noChangeShapeType="1"/>
              <a:stCxn id="180" idx="3"/>
              <a:endCxn id="179" idx="1"/>
            </p:cNvCxnSpPr>
            <p:nvPr/>
          </p:nvCxnSpPr>
          <p:spPr bwMode="auto">
            <a:xfrm>
              <a:off x="7167231" y="2256631"/>
              <a:ext cx="0" cy="4921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82" name="Oval 109"/>
            <p:cNvSpPr>
              <a:spLocks noChangeArrowheads="1"/>
            </p:cNvSpPr>
            <p:nvPr/>
          </p:nvSpPr>
          <p:spPr bwMode="auto">
            <a:xfrm rot="5400000">
              <a:off x="7121193" y="2015331"/>
              <a:ext cx="92075" cy="100013"/>
            </a:xfrm>
            <a:prstGeom prst="ellipse">
              <a:avLst/>
            </a:prstGeom>
            <a:solidFill>
              <a:srgbClr val="B2B2B2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/>
            <a:lstStyle/>
            <a:p>
              <a:endParaRPr lang="ja-JP" altLang="en-US" sz="1800" b="1" baseline="0">
                <a:latin typeface="HGS創英角ｺﾞｼｯｸUB" charset="0"/>
                <a:ea typeface="HGS創英角ｺﾞｼｯｸUB" charset="0"/>
                <a:cs typeface="HGS創英角ｺﾞｼｯｸUB" charset="0"/>
              </a:endParaRPr>
            </a:p>
          </p:txBody>
        </p:sp>
        <p:sp>
          <p:nvSpPr>
            <p:cNvPr id="183" name="Oval 111"/>
            <p:cNvSpPr>
              <a:spLocks noChangeArrowheads="1"/>
            </p:cNvSpPr>
            <p:nvPr/>
          </p:nvSpPr>
          <p:spPr bwMode="auto">
            <a:xfrm rot="5400000" flipH="1">
              <a:off x="7003718" y="1916906"/>
              <a:ext cx="92075" cy="93663"/>
            </a:xfrm>
            <a:prstGeom prst="ellipse">
              <a:avLst/>
            </a:prstGeom>
            <a:solidFill>
              <a:srgbClr val="B2B2B2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/>
            <a:lstStyle/>
            <a:p>
              <a:endParaRPr lang="ja-JP" altLang="en-US" sz="1800" b="1" baseline="0">
                <a:latin typeface="HGS創英角ｺﾞｼｯｸUB" charset="0"/>
                <a:ea typeface="HGS創英角ｺﾞｼｯｸUB" charset="0"/>
                <a:cs typeface="HGS創英角ｺﾞｼｯｸUB" charset="0"/>
              </a:endParaRPr>
            </a:p>
          </p:txBody>
        </p:sp>
        <p:sp>
          <p:nvSpPr>
            <p:cNvPr id="184" name="Oval 111"/>
            <p:cNvSpPr>
              <a:spLocks noChangeArrowheads="1"/>
            </p:cNvSpPr>
            <p:nvPr/>
          </p:nvSpPr>
          <p:spPr bwMode="auto">
            <a:xfrm rot="5400000" flipH="1">
              <a:off x="7235493" y="1913731"/>
              <a:ext cx="90488" cy="93663"/>
            </a:xfrm>
            <a:prstGeom prst="ellipse">
              <a:avLst/>
            </a:prstGeom>
            <a:solidFill>
              <a:srgbClr val="B2B2B2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/>
            <a:lstStyle/>
            <a:p>
              <a:endParaRPr lang="ja-JP" altLang="en-US" sz="1800" b="1" baseline="0">
                <a:latin typeface="HGS創英角ｺﾞｼｯｸUB" charset="0"/>
                <a:ea typeface="HGS創英角ｺﾞｼｯｸUB" charset="0"/>
                <a:cs typeface="HGS創英角ｺﾞｼｯｸUB" charset="0"/>
              </a:endParaRPr>
            </a:p>
          </p:txBody>
        </p:sp>
        <p:cxnSp>
          <p:nvCxnSpPr>
            <p:cNvPr id="185" name="AutoShape 1747"/>
            <p:cNvCxnSpPr>
              <a:cxnSpLocks noChangeShapeType="1"/>
              <a:stCxn id="182" idx="6"/>
              <a:endCxn id="180" idx="1"/>
            </p:cNvCxnSpPr>
            <p:nvPr/>
          </p:nvCxnSpPr>
          <p:spPr bwMode="auto">
            <a:xfrm flipH="1">
              <a:off x="7167231" y="2113756"/>
              <a:ext cx="1588" cy="50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6" name="AutoShape 1748"/>
            <p:cNvCxnSpPr>
              <a:cxnSpLocks noChangeShapeType="1"/>
              <a:stCxn id="182" idx="3"/>
              <a:endCxn id="183" idx="1"/>
            </p:cNvCxnSpPr>
            <p:nvPr/>
          </p:nvCxnSpPr>
          <p:spPr bwMode="auto">
            <a:xfrm flipH="1" flipV="1">
              <a:off x="7084681" y="1999456"/>
              <a:ext cx="49213" cy="3492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7" name="AutoShape 1749"/>
            <p:cNvCxnSpPr>
              <a:cxnSpLocks noChangeShapeType="1"/>
              <a:stCxn id="182" idx="1"/>
              <a:endCxn id="184" idx="3"/>
            </p:cNvCxnSpPr>
            <p:nvPr/>
          </p:nvCxnSpPr>
          <p:spPr bwMode="auto">
            <a:xfrm flipV="1">
              <a:off x="7203743" y="1996281"/>
              <a:ext cx="46038" cy="381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88" name="Oval 111"/>
            <p:cNvSpPr>
              <a:spLocks noChangeArrowheads="1"/>
            </p:cNvSpPr>
            <p:nvPr/>
          </p:nvSpPr>
          <p:spPr bwMode="auto">
            <a:xfrm rot="5400000" flipH="1">
              <a:off x="7351381" y="1799431"/>
              <a:ext cx="90488" cy="93663"/>
            </a:xfrm>
            <a:prstGeom prst="ellipse">
              <a:avLst/>
            </a:prstGeom>
            <a:solidFill>
              <a:srgbClr val="B2B2B2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/>
            <a:lstStyle/>
            <a:p>
              <a:endParaRPr lang="ja-JP" altLang="en-US" sz="1800" b="1" baseline="0">
                <a:latin typeface="HGS創英角ｺﾞｼｯｸUB" charset="0"/>
                <a:ea typeface="HGS創英角ｺﾞｼｯｸUB" charset="0"/>
                <a:cs typeface="HGS創英角ｺﾞｼｯｸUB" charset="0"/>
              </a:endParaRPr>
            </a:p>
          </p:txBody>
        </p:sp>
        <p:sp>
          <p:nvSpPr>
            <p:cNvPr id="189" name="Oval 111"/>
            <p:cNvSpPr>
              <a:spLocks noChangeArrowheads="1"/>
            </p:cNvSpPr>
            <p:nvPr/>
          </p:nvSpPr>
          <p:spPr bwMode="auto">
            <a:xfrm rot="5400000" flipH="1">
              <a:off x="7119606" y="1799431"/>
              <a:ext cx="90488" cy="93663"/>
            </a:xfrm>
            <a:prstGeom prst="ellipse">
              <a:avLst/>
            </a:prstGeom>
            <a:solidFill>
              <a:srgbClr val="B2B2B2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/>
            <a:lstStyle/>
            <a:p>
              <a:endParaRPr lang="ja-JP" altLang="en-US" sz="1800" b="1" baseline="0">
                <a:latin typeface="HGS創英角ｺﾞｼｯｸUB" charset="0"/>
                <a:ea typeface="HGS創英角ｺﾞｼｯｸUB" charset="0"/>
                <a:cs typeface="HGS創英角ｺﾞｼｯｸUB" charset="0"/>
              </a:endParaRPr>
            </a:p>
          </p:txBody>
        </p:sp>
        <p:sp>
          <p:nvSpPr>
            <p:cNvPr id="190" name="Oval 111"/>
            <p:cNvSpPr>
              <a:spLocks noChangeArrowheads="1"/>
            </p:cNvSpPr>
            <p:nvPr/>
          </p:nvSpPr>
          <p:spPr bwMode="auto">
            <a:xfrm rot="5400000" flipH="1">
              <a:off x="7002131" y="1799431"/>
              <a:ext cx="90488" cy="93663"/>
            </a:xfrm>
            <a:prstGeom prst="ellipse">
              <a:avLst/>
            </a:prstGeom>
            <a:solidFill>
              <a:srgbClr val="B2B2B2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/>
            <a:lstStyle/>
            <a:p>
              <a:endParaRPr lang="ja-JP" altLang="en-US" sz="1800" b="1" baseline="0">
                <a:latin typeface="HGS創英角ｺﾞｼｯｸUB" charset="0"/>
                <a:ea typeface="HGS創英角ｺﾞｼｯｸUB" charset="0"/>
                <a:cs typeface="HGS創英角ｺﾞｼｯｸUB" charset="0"/>
              </a:endParaRPr>
            </a:p>
          </p:txBody>
        </p:sp>
        <p:sp>
          <p:nvSpPr>
            <p:cNvPr id="191" name="Oval 111"/>
            <p:cNvSpPr>
              <a:spLocks noChangeArrowheads="1"/>
            </p:cNvSpPr>
            <p:nvPr/>
          </p:nvSpPr>
          <p:spPr bwMode="auto">
            <a:xfrm rot="5400000" flipH="1">
              <a:off x="7176756" y="1570831"/>
              <a:ext cx="90488" cy="93663"/>
            </a:xfrm>
            <a:prstGeom prst="ellipse">
              <a:avLst/>
            </a:prstGeom>
            <a:solidFill>
              <a:srgbClr val="B2B2B2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/>
            <a:lstStyle/>
            <a:p>
              <a:endParaRPr lang="ja-JP" altLang="en-US" sz="1800" b="1" baseline="0">
                <a:latin typeface="HGS創英角ｺﾞｼｯｸUB" charset="0"/>
                <a:ea typeface="HGS創英角ｺﾞｼｯｸUB" charset="0"/>
                <a:cs typeface="HGS創英角ｺﾞｼｯｸUB" charset="0"/>
              </a:endParaRPr>
            </a:p>
          </p:txBody>
        </p:sp>
        <p:cxnSp>
          <p:nvCxnSpPr>
            <p:cNvPr id="192" name="AutoShape 1756"/>
            <p:cNvCxnSpPr>
              <a:cxnSpLocks noChangeShapeType="1"/>
              <a:stCxn id="188" idx="3"/>
              <a:endCxn id="184" idx="7"/>
            </p:cNvCxnSpPr>
            <p:nvPr/>
          </p:nvCxnSpPr>
          <p:spPr bwMode="auto">
            <a:xfrm flipH="1">
              <a:off x="7316456" y="1880393"/>
              <a:ext cx="49213" cy="50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3" name="AutoShape 1757"/>
            <p:cNvCxnSpPr>
              <a:cxnSpLocks noChangeShapeType="1"/>
              <a:stCxn id="189" idx="1"/>
              <a:endCxn id="184" idx="5"/>
            </p:cNvCxnSpPr>
            <p:nvPr/>
          </p:nvCxnSpPr>
          <p:spPr bwMode="auto">
            <a:xfrm>
              <a:off x="7200568" y="1880393"/>
              <a:ext cx="49213" cy="50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4" name="AutoShape 1758"/>
            <p:cNvCxnSpPr>
              <a:cxnSpLocks noChangeShapeType="1"/>
              <a:stCxn id="190" idx="2"/>
              <a:endCxn id="183" idx="6"/>
            </p:cNvCxnSpPr>
            <p:nvPr/>
          </p:nvCxnSpPr>
          <p:spPr bwMode="auto">
            <a:xfrm>
              <a:off x="7049756" y="1894681"/>
              <a:ext cx="0" cy="25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5" name="AutoShape 1759"/>
            <p:cNvSpPr>
              <a:spLocks/>
            </p:cNvSpPr>
            <p:nvPr/>
          </p:nvSpPr>
          <p:spPr bwMode="auto">
            <a:xfrm rot="5400000">
              <a:off x="7187868" y="1526381"/>
              <a:ext cx="71438" cy="433388"/>
            </a:xfrm>
            <a:prstGeom prst="leftBrace">
              <a:avLst>
                <a:gd name="adj1" fmla="val 50556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none" anchor="ctr"/>
            <a:lstStyle/>
            <a:p>
              <a:endParaRPr lang="ja-JP" altLang="en-US" sz="1800" baseline="0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196" name="Group 1279"/>
            <p:cNvGrpSpPr>
              <a:grpSpLocks/>
            </p:cNvGrpSpPr>
            <p:nvPr/>
          </p:nvGrpSpPr>
          <p:grpSpPr bwMode="auto">
            <a:xfrm>
              <a:off x="7524418" y="1801018"/>
              <a:ext cx="442913" cy="595313"/>
              <a:chOff x="3070" y="2400"/>
              <a:chExt cx="279" cy="375"/>
            </a:xfrm>
          </p:grpSpPr>
          <p:sp>
            <p:nvSpPr>
              <p:cNvPr id="570" name="Rectangle 107"/>
              <p:cNvSpPr>
                <a:spLocks noChangeArrowheads="1"/>
              </p:cNvSpPr>
              <p:nvPr/>
            </p:nvSpPr>
            <p:spPr bwMode="auto">
              <a:xfrm rot="5400000">
                <a:off x="3146" y="2714"/>
                <a:ext cx="58" cy="63"/>
              </a:xfrm>
              <a:prstGeom prst="rect">
                <a:avLst/>
              </a:prstGeom>
              <a:solidFill>
                <a:schemeClr val="tx1"/>
              </a:solidFill>
              <a:ln w="127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571" name="Rectangle 107"/>
              <p:cNvSpPr>
                <a:spLocks noChangeArrowheads="1"/>
              </p:cNvSpPr>
              <p:nvPr/>
            </p:nvSpPr>
            <p:spPr bwMode="auto">
              <a:xfrm rot="5400000">
                <a:off x="3145" y="2626"/>
                <a:ext cx="57" cy="61"/>
              </a:xfrm>
              <a:prstGeom prst="rect">
                <a:avLst/>
              </a:prstGeom>
              <a:solidFill>
                <a:schemeClr val="tx1"/>
              </a:solidFill>
              <a:ln w="127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cxnSp>
            <p:nvCxnSpPr>
              <p:cNvPr id="572" name="AutoShape 2395"/>
              <p:cNvCxnSpPr>
                <a:cxnSpLocks noChangeShapeType="1"/>
                <a:stCxn id="571" idx="3"/>
                <a:endCxn id="570" idx="1"/>
              </p:cNvCxnSpPr>
              <p:nvPr/>
            </p:nvCxnSpPr>
            <p:spPr bwMode="auto">
              <a:xfrm>
                <a:off x="3175" y="2687"/>
                <a:ext cx="0" cy="3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73" name="Oval 109"/>
              <p:cNvSpPr>
                <a:spLocks noChangeArrowheads="1"/>
              </p:cNvSpPr>
              <p:nvPr/>
            </p:nvSpPr>
            <p:spPr bwMode="auto">
              <a:xfrm rot="5400000">
                <a:off x="3146" y="2535"/>
                <a:ext cx="58" cy="63"/>
              </a:xfrm>
              <a:prstGeom prst="ellipse">
                <a:avLst/>
              </a:prstGeom>
              <a:solidFill>
                <a:srgbClr val="B2B2B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574" name="Oval 111"/>
              <p:cNvSpPr>
                <a:spLocks noChangeArrowheads="1"/>
              </p:cNvSpPr>
              <p:nvPr/>
            </p:nvSpPr>
            <p:spPr bwMode="auto">
              <a:xfrm rot="5400000" flipH="1">
                <a:off x="3072" y="2473"/>
                <a:ext cx="58" cy="59"/>
              </a:xfrm>
              <a:prstGeom prst="ellipse">
                <a:avLst/>
              </a:prstGeom>
              <a:solidFill>
                <a:srgbClr val="B2B2B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575" name="Oval 111"/>
              <p:cNvSpPr>
                <a:spLocks noChangeArrowheads="1"/>
              </p:cNvSpPr>
              <p:nvPr/>
            </p:nvSpPr>
            <p:spPr bwMode="auto">
              <a:xfrm rot="5400000" flipH="1">
                <a:off x="3218" y="2471"/>
                <a:ext cx="57" cy="59"/>
              </a:xfrm>
              <a:prstGeom prst="ellipse">
                <a:avLst/>
              </a:prstGeom>
              <a:solidFill>
                <a:srgbClr val="B2B2B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cxnSp>
            <p:nvCxnSpPr>
              <p:cNvPr id="576" name="AutoShape 2399"/>
              <p:cNvCxnSpPr>
                <a:cxnSpLocks noChangeShapeType="1"/>
                <a:stCxn id="573" idx="6"/>
                <a:endCxn id="571" idx="1"/>
              </p:cNvCxnSpPr>
              <p:nvPr/>
            </p:nvCxnSpPr>
            <p:spPr bwMode="auto">
              <a:xfrm flipH="1">
                <a:off x="3175" y="2597"/>
                <a:ext cx="1" cy="3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77" name="AutoShape 2400"/>
              <p:cNvCxnSpPr>
                <a:cxnSpLocks noChangeShapeType="1"/>
                <a:stCxn id="573" idx="3"/>
                <a:endCxn id="574" idx="1"/>
              </p:cNvCxnSpPr>
              <p:nvPr/>
            </p:nvCxnSpPr>
            <p:spPr bwMode="auto">
              <a:xfrm flipH="1" flipV="1">
                <a:off x="3123" y="2525"/>
                <a:ext cx="31" cy="2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78" name="AutoShape 2401"/>
              <p:cNvCxnSpPr>
                <a:cxnSpLocks noChangeShapeType="1"/>
                <a:stCxn id="573" idx="1"/>
                <a:endCxn id="575" idx="3"/>
              </p:cNvCxnSpPr>
              <p:nvPr/>
            </p:nvCxnSpPr>
            <p:spPr bwMode="auto">
              <a:xfrm flipV="1">
                <a:off x="3198" y="2523"/>
                <a:ext cx="29" cy="2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79" name="Oval 111"/>
              <p:cNvSpPr>
                <a:spLocks noChangeArrowheads="1"/>
              </p:cNvSpPr>
              <p:nvPr/>
            </p:nvSpPr>
            <p:spPr bwMode="auto">
              <a:xfrm rot="5400000" flipH="1">
                <a:off x="3291" y="2399"/>
                <a:ext cx="57" cy="59"/>
              </a:xfrm>
              <a:prstGeom prst="ellipse">
                <a:avLst/>
              </a:prstGeom>
              <a:solidFill>
                <a:srgbClr val="B2B2B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580" name="Oval 111"/>
              <p:cNvSpPr>
                <a:spLocks noChangeArrowheads="1"/>
              </p:cNvSpPr>
              <p:nvPr/>
            </p:nvSpPr>
            <p:spPr bwMode="auto">
              <a:xfrm rot="5400000" flipH="1">
                <a:off x="3145" y="2399"/>
                <a:ext cx="57" cy="59"/>
              </a:xfrm>
              <a:prstGeom prst="ellipse">
                <a:avLst/>
              </a:prstGeom>
              <a:solidFill>
                <a:srgbClr val="B2B2B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581" name="Oval 111"/>
              <p:cNvSpPr>
                <a:spLocks noChangeArrowheads="1"/>
              </p:cNvSpPr>
              <p:nvPr/>
            </p:nvSpPr>
            <p:spPr bwMode="auto">
              <a:xfrm rot="5400000" flipH="1">
                <a:off x="3071" y="2399"/>
                <a:ext cx="57" cy="59"/>
              </a:xfrm>
              <a:prstGeom prst="ellipse">
                <a:avLst/>
              </a:prstGeom>
              <a:solidFill>
                <a:srgbClr val="B2B2B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cxnSp>
            <p:nvCxnSpPr>
              <p:cNvPr id="582" name="AutoShape 2407"/>
              <p:cNvCxnSpPr>
                <a:cxnSpLocks noChangeShapeType="1"/>
                <a:stCxn id="579" idx="3"/>
                <a:endCxn id="575" idx="7"/>
              </p:cNvCxnSpPr>
              <p:nvPr/>
            </p:nvCxnSpPr>
            <p:spPr bwMode="auto">
              <a:xfrm flipH="1">
                <a:off x="3269" y="2450"/>
                <a:ext cx="31" cy="3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83" name="AutoShape 2408"/>
              <p:cNvCxnSpPr>
                <a:cxnSpLocks noChangeShapeType="1"/>
                <a:stCxn id="580" idx="1"/>
                <a:endCxn id="575" idx="5"/>
              </p:cNvCxnSpPr>
              <p:nvPr/>
            </p:nvCxnSpPr>
            <p:spPr bwMode="auto">
              <a:xfrm>
                <a:off x="3196" y="2450"/>
                <a:ext cx="31" cy="3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84" name="AutoShape 2409"/>
              <p:cNvCxnSpPr>
                <a:cxnSpLocks noChangeShapeType="1"/>
                <a:stCxn id="581" idx="2"/>
                <a:endCxn id="574" idx="6"/>
              </p:cNvCxnSpPr>
              <p:nvPr/>
            </p:nvCxnSpPr>
            <p:spPr bwMode="auto">
              <a:xfrm>
                <a:off x="3101" y="2459"/>
                <a:ext cx="0" cy="1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197" name="Text Box 481"/>
            <p:cNvSpPr txBox="1">
              <a:spLocks noChangeArrowheads="1"/>
            </p:cNvSpPr>
            <p:nvPr/>
          </p:nvSpPr>
          <p:spPr bwMode="auto">
            <a:xfrm>
              <a:off x="3762043" y="2645568"/>
              <a:ext cx="1776413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200" baseline="0">
                  <a:latin typeface="Helvetica" charset="0"/>
                  <a:ea typeface="ヒラギノ丸ゴ Pro W4" charset="0"/>
                  <a:cs typeface="ヒラギノ丸ゴ Pro W4" charset="0"/>
                </a:rPr>
                <a:t>N104 (Complex/Hybrid)</a:t>
              </a:r>
            </a:p>
          </p:txBody>
        </p:sp>
        <p:sp>
          <p:nvSpPr>
            <p:cNvPr id="198" name="Text Box 482"/>
            <p:cNvSpPr txBox="1">
              <a:spLocks noChangeArrowheads="1"/>
            </p:cNvSpPr>
            <p:nvPr/>
          </p:nvSpPr>
          <p:spPr bwMode="auto">
            <a:xfrm>
              <a:off x="6429043" y="2645568"/>
              <a:ext cx="1682750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200" baseline="0" dirty="0">
                  <a:solidFill>
                    <a:srgbClr val="FF2825"/>
                  </a:solidFill>
                  <a:latin typeface="Helvetica" charset="0"/>
                  <a:ea typeface="ヒラギノ丸ゴ Pro W4" charset="0"/>
                  <a:cs typeface="ヒラギノ丸ゴ Pro W4" charset="0"/>
                </a:rPr>
                <a:t>N213 (High-mannose</a:t>
              </a:r>
              <a:r>
                <a:rPr lang="en-US" altLang="ja-JP" sz="1200" baseline="0" dirty="0">
                  <a:latin typeface="Helvetica" charset="0"/>
                  <a:ea typeface="ヒラギノ丸ゴ Pro W4" charset="0"/>
                  <a:cs typeface="ヒラギノ丸ゴ Pro W4" charset="0"/>
                </a:rPr>
                <a:t>)</a:t>
              </a:r>
            </a:p>
          </p:txBody>
        </p:sp>
        <p:sp>
          <p:nvSpPr>
            <p:cNvPr id="199" name="Rectangle 4"/>
            <p:cNvSpPr>
              <a:spLocks noChangeArrowheads="1"/>
            </p:cNvSpPr>
            <p:nvPr/>
          </p:nvSpPr>
          <p:spPr bwMode="auto">
            <a:xfrm>
              <a:off x="3609644" y="3217068"/>
              <a:ext cx="5334000" cy="79375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 sz="1800" baseline="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00" name="Line 5"/>
            <p:cNvSpPr>
              <a:spLocks noChangeShapeType="1"/>
            </p:cNvSpPr>
            <p:nvPr/>
          </p:nvSpPr>
          <p:spPr bwMode="auto">
            <a:xfrm>
              <a:off x="5155868" y="3077368"/>
              <a:ext cx="0" cy="358775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01" name="Line 6"/>
            <p:cNvSpPr>
              <a:spLocks noChangeShapeType="1"/>
            </p:cNvSpPr>
            <p:nvPr/>
          </p:nvSpPr>
          <p:spPr bwMode="auto">
            <a:xfrm>
              <a:off x="5381293" y="3080543"/>
              <a:ext cx="0" cy="358775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02" name="Line 7"/>
            <p:cNvSpPr>
              <a:spLocks noChangeShapeType="1"/>
            </p:cNvSpPr>
            <p:nvPr/>
          </p:nvSpPr>
          <p:spPr bwMode="auto">
            <a:xfrm>
              <a:off x="6884656" y="3071018"/>
              <a:ext cx="0" cy="358775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03" name="Line 8"/>
            <p:cNvSpPr>
              <a:spLocks noChangeShapeType="1"/>
            </p:cNvSpPr>
            <p:nvPr/>
          </p:nvSpPr>
          <p:spPr bwMode="auto">
            <a:xfrm>
              <a:off x="6683043" y="3077368"/>
              <a:ext cx="0" cy="358775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grpSp>
          <p:nvGrpSpPr>
            <p:cNvPr id="204" name="Group 370"/>
            <p:cNvGrpSpPr>
              <a:grpSpLocks/>
            </p:cNvGrpSpPr>
            <p:nvPr/>
          </p:nvGrpSpPr>
          <p:grpSpPr bwMode="auto">
            <a:xfrm>
              <a:off x="6559218" y="4198143"/>
              <a:ext cx="352425" cy="930275"/>
              <a:chOff x="1026" y="793"/>
              <a:chExt cx="222" cy="586"/>
            </a:xfrm>
          </p:grpSpPr>
          <p:sp>
            <p:nvSpPr>
              <p:cNvPr id="547" name="Rectangle 107"/>
              <p:cNvSpPr>
                <a:spLocks noChangeArrowheads="1"/>
              </p:cNvSpPr>
              <p:nvPr/>
            </p:nvSpPr>
            <p:spPr bwMode="auto">
              <a:xfrm rot="5400000">
                <a:off x="1109" y="1318"/>
                <a:ext cx="58" cy="63"/>
              </a:xfrm>
              <a:prstGeom prst="rect">
                <a:avLst/>
              </a:prstGeom>
              <a:solidFill>
                <a:schemeClr val="tx1"/>
              </a:solidFill>
              <a:ln w="127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548" name="Rectangle 107"/>
              <p:cNvSpPr>
                <a:spLocks noChangeArrowheads="1"/>
              </p:cNvSpPr>
              <p:nvPr/>
            </p:nvSpPr>
            <p:spPr bwMode="auto">
              <a:xfrm rot="5400000">
                <a:off x="1108" y="1230"/>
                <a:ext cx="57" cy="61"/>
              </a:xfrm>
              <a:prstGeom prst="rect">
                <a:avLst/>
              </a:prstGeom>
              <a:solidFill>
                <a:schemeClr val="tx1"/>
              </a:solidFill>
              <a:ln w="127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cxnSp>
            <p:nvCxnSpPr>
              <p:cNvPr id="549" name="AutoShape 696"/>
              <p:cNvCxnSpPr>
                <a:cxnSpLocks noChangeShapeType="1"/>
                <a:stCxn id="548" idx="3"/>
                <a:endCxn id="547" idx="1"/>
              </p:cNvCxnSpPr>
              <p:nvPr/>
            </p:nvCxnSpPr>
            <p:spPr bwMode="auto">
              <a:xfrm>
                <a:off x="1138" y="1291"/>
                <a:ext cx="0" cy="3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50" name="Oval 109"/>
              <p:cNvSpPr>
                <a:spLocks noChangeArrowheads="1"/>
              </p:cNvSpPr>
              <p:nvPr/>
            </p:nvSpPr>
            <p:spPr bwMode="auto">
              <a:xfrm rot="5400000">
                <a:off x="1109" y="1139"/>
                <a:ext cx="58" cy="63"/>
              </a:xfrm>
              <a:prstGeom prst="ellipse">
                <a:avLst/>
              </a:prstGeom>
              <a:solidFill>
                <a:srgbClr val="B2B2B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551" name="Oval 111"/>
              <p:cNvSpPr>
                <a:spLocks noChangeArrowheads="1"/>
              </p:cNvSpPr>
              <p:nvPr/>
            </p:nvSpPr>
            <p:spPr bwMode="auto">
              <a:xfrm rot="5400000" flipH="1">
                <a:off x="1035" y="1077"/>
                <a:ext cx="58" cy="59"/>
              </a:xfrm>
              <a:prstGeom prst="ellipse">
                <a:avLst/>
              </a:prstGeom>
              <a:solidFill>
                <a:srgbClr val="B2B2B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552" name="Oval 111"/>
              <p:cNvSpPr>
                <a:spLocks noChangeArrowheads="1"/>
              </p:cNvSpPr>
              <p:nvPr/>
            </p:nvSpPr>
            <p:spPr bwMode="auto">
              <a:xfrm rot="5400000" flipH="1">
                <a:off x="1181" y="1075"/>
                <a:ext cx="57" cy="59"/>
              </a:xfrm>
              <a:prstGeom prst="ellipse">
                <a:avLst/>
              </a:prstGeom>
              <a:solidFill>
                <a:srgbClr val="B2B2B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cxnSp>
            <p:nvCxnSpPr>
              <p:cNvPr id="553" name="AutoShape 700"/>
              <p:cNvCxnSpPr>
                <a:cxnSpLocks noChangeShapeType="1"/>
                <a:stCxn id="550" idx="6"/>
                <a:endCxn id="548" idx="1"/>
              </p:cNvCxnSpPr>
              <p:nvPr/>
            </p:nvCxnSpPr>
            <p:spPr bwMode="auto">
              <a:xfrm flipH="1">
                <a:off x="1138" y="1201"/>
                <a:ext cx="1" cy="3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54" name="AutoShape 701"/>
              <p:cNvCxnSpPr>
                <a:cxnSpLocks noChangeShapeType="1"/>
                <a:stCxn id="550" idx="3"/>
                <a:endCxn id="551" idx="1"/>
              </p:cNvCxnSpPr>
              <p:nvPr/>
            </p:nvCxnSpPr>
            <p:spPr bwMode="auto">
              <a:xfrm flipH="1" flipV="1">
                <a:off x="1086" y="1129"/>
                <a:ext cx="31" cy="2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55" name="AutoShape 702"/>
              <p:cNvCxnSpPr>
                <a:cxnSpLocks noChangeShapeType="1"/>
                <a:stCxn id="550" idx="1"/>
                <a:endCxn id="552" idx="3"/>
              </p:cNvCxnSpPr>
              <p:nvPr/>
            </p:nvCxnSpPr>
            <p:spPr bwMode="auto">
              <a:xfrm flipV="1">
                <a:off x="1161" y="1127"/>
                <a:ext cx="29" cy="2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56" name="Oval 128"/>
              <p:cNvSpPr>
                <a:spLocks noChangeArrowheads="1"/>
              </p:cNvSpPr>
              <p:nvPr/>
            </p:nvSpPr>
            <p:spPr bwMode="auto">
              <a:xfrm rot="5400000">
                <a:off x="1180" y="892"/>
                <a:ext cx="64" cy="63"/>
              </a:xfrm>
              <a:prstGeom prst="ellipse">
                <a:avLst/>
              </a:prstGeom>
              <a:solidFill>
                <a:schemeClr val="bg1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557" name="Rectangle 107"/>
              <p:cNvSpPr>
                <a:spLocks noChangeArrowheads="1"/>
              </p:cNvSpPr>
              <p:nvPr/>
            </p:nvSpPr>
            <p:spPr bwMode="auto">
              <a:xfrm rot="5400000">
                <a:off x="1185" y="977"/>
                <a:ext cx="54" cy="63"/>
              </a:xfrm>
              <a:prstGeom prst="rect">
                <a:avLst/>
              </a:prstGeom>
              <a:solidFill>
                <a:schemeClr val="tx1"/>
              </a:solidFill>
              <a:ln w="127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cxnSp>
            <p:nvCxnSpPr>
              <p:cNvPr id="558" name="AutoShape 705"/>
              <p:cNvCxnSpPr>
                <a:cxnSpLocks noChangeShapeType="1"/>
                <a:stCxn id="556" idx="6"/>
                <a:endCxn id="557" idx="1"/>
              </p:cNvCxnSpPr>
              <p:nvPr/>
            </p:nvCxnSpPr>
            <p:spPr bwMode="auto">
              <a:xfrm>
                <a:off x="1212" y="957"/>
                <a:ext cx="0" cy="2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59" name="AutoShape 130"/>
              <p:cNvSpPr>
                <a:spLocks noChangeAspect="1" noChangeArrowheads="1"/>
              </p:cNvSpPr>
              <p:nvPr/>
            </p:nvSpPr>
            <p:spPr bwMode="auto">
              <a:xfrm rot="5400000">
                <a:off x="1176" y="793"/>
                <a:ext cx="72" cy="72"/>
              </a:xfrm>
              <a:prstGeom prst="diamond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cxnSp>
            <p:nvCxnSpPr>
              <p:cNvPr id="560" name="AutoShape 707"/>
              <p:cNvCxnSpPr>
                <a:cxnSpLocks noChangeShapeType="1"/>
                <a:stCxn id="559" idx="3"/>
                <a:endCxn id="559" idx="3"/>
              </p:cNvCxnSpPr>
              <p:nvPr/>
            </p:nvCxnSpPr>
            <p:spPr bwMode="auto">
              <a:xfrm>
                <a:off x="1212" y="865"/>
                <a:ext cx="0" cy="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61" name="AutoShape 708"/>
              <p:cNvCxnSpPr>
                <a:cxnSpLocks noChangeShapeType="1"/>
                <a:stCxn id="559" idx="3"/>
                <a:endCxn id="556" idx="2"/>
              </p:cNvCxnSpPr>
              <p:nvPr/>
            </p:nvCxnSpPr>
            <p:spPr bwMode="auto">
              <a:xfrm>
                <a:off x="1212" y="865"/>
                <a:ext cx="0" cy="2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62" name="AutoShape 709"/>
              <p:cNvCxnSpPr>
                <a:cxnSpLocks noChangeShapeType="1"/>
                <a:stCxn id="557" idx="3"/>
                <a:endCxn id="552" idx="6"/>
              </p:cNvCxnSpPr>
              <p:nvPr/>
            </p:nvCxnSpPr>
            <p:spPr bwMode="auto">
              <a:xfrm flipH="1">
                <a:off x="1211" y="1037"/>
                <a:ext cx="1" cy="4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63" name="Oval 128"/>
              <p:cNvSpPr>
                <a:spLocks noChangeArrowheads="1"/>
              </p:cNvSpPr>
              <p:nvPr/>
            </p:nvSpPr>
            <p:spPr bwMode="auto">
              <a:xfrm rot="5400000">
                <a:off x="1030" y="893"/>
                <a:ext cx="64" cy="63"/>
              </a:xfrm>
              <a:prstGeom prst="ellipse">
                <a:avLst/>
              </a:prstGeom>
              <a:solidFill>
                <a:schemeClr val="bg1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564" name="Rectangle 107"/>
              <p:cNvSpPr>
                <a:spLocks noChangeArrowheads="1"/>
              </p:cNvSpPr>
              <p:nvPr/>
            </p:nvSpPr>
            <p:spPr bwMode="auto">
              <a:xfrm rot="5400000">
                <a:off x="1035" y="978"/>
                <a:ext cx="54" cy="63"/>
              </a:xfrm>
              <a:prstGeom prst="rect">
                <a:avLst/>
              </a:prstGeom>
              <a:solidFill>
                <a:schemeClr val="tx1"/>
              </a:solidFill>
              <a:ln w="127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cxnSp>
            <p:nvCxnSpPr>
              <p:cNvPr id="565" name="AutoShape 712"/>
              <p:cNvCxnSpPr>
                <a:cxnSpLocks noChangeShapeType="1"/>
                <a:stCxn id="563" idx="6"/>
                <a:endCxn id="564" idx="1"/>
              </p:cNvCxnSpPr>
              <p:nvPr/>
            </p:nvCxnSpPr>
            <p:spPr bwMode="auto">
              <a:xfrm>
                <a:off x="1062" y="958"/>
                <a:ext cx="0" cy="2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66" name="AutoShape 130"/>
              <p:cNvSpPr>
                <a:spLocks noChangeAspect="1" noChangeArrowheads="1"/>
              </p:cNvSpPr>
              <p:nvPr/>
            </p:nvSpPr>
            <p:spPr bwMode="auto">
              <a:xfrm rot="5400000">
                <a:off x="1026" y="794"/>
                <a:ext cx="72" cy="72"/>
              </a:xfrm>
              <a:prstGeom prst="diamond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cxnSp>
            <p:nvCxnSpPr>
              <p:cNvPr id="567" name="AutoShape 714"/>
              <p:cNvCxnSpPr>
                <a:cxnSpLocks noChangeShapeType="1"/>
                <a:stCxn id="566" idx="3"/>
                <a:endCxn id="566" idx="3"/>
              </p:cNvCxnSpPr>
              <p:nvPr/>
            </p:nvCxnSpPr>
            <p:spPr bwMode="auto">
              <a:xfrm>
                <a:off x="1062" y="866"/>
                <a:ext cx="0" cy="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68" name="AutoShape 715"/>
              <p:cNvCxnSpPr>
                <a:cxnSpLocks noChangeShapeType="1"/>
                <a:stCxn id="566" idx="3"/>
                <a:endCxn id="563" idx="2"/>
              </p:cNvCxnSpPr>
              <p:nvPr/>
            </p:nvCxnSpPr>
            <p:spPr bwMode="auto">
              <a:xfrm>
                <a:off x="1062" y="866"/>
                <a:ext cx="0" cy="2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69" name="AutoShape 716"/>
              <p:cNvCxnSpPr>
                <a:cxnSpLocks noChangeShapeType="1"/>
                <a:stCxn id="564" idx="3"/>
                <a:endCxn id="551" idx="6"/>
              </p:cNvCxnSpPr>
              <p:nvPr/>
            </p:nvCxnSpPr>
            <p:spPr bwMode="auto">
              <a:xfrm>
                <a:off x="1062" y="1038"/>
                <a:ext cx="2" cy="4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205" name="Group 394"/>
            <p:cNvGrpSpPr>
              <a:grpSpLocks/>
            </p:cNvGrpSpPr>
            <p:nvPr/>
          </p:nvGrpSpPr>
          <p:grpSpPr bwMode="auto">
            <a:xfrm>
              <a:off x="8332456" y="4004468"/>
              <a:ext cx="465138" cy="1123950"/>
              <a:chOff x="1549" y="1383"/>
              <a:chExt cx="293" cy="708"/>
            </a:xfrm>
          </p:grpSpPr>
          <p:sp>
            <p:nvSpPr>
              <p:cNvPr id="526" name="Rectangle 107"/>
              <p:cNvSpPr>
                <a:spLocks noChangeArrowheads="1"/>
              </p:cNvSpPr>
              <p:nvPr/>
            </p:nvSpPr>
            <p:spPr bwMode="auto">
              <a:xfrm rot="5400000">
                <a:off x="1658" y="2025"/>
                <a:ext cx="58" cy="63"/>
              </a:xfrm>
              <a:prstGeom prst="rect">
                <a:avLst/>
              </a:prstGeom>
              <a:solidFill>
                <a:schemeClr val="tx1"/>
              </a:solidFill>
              <a:ln w="127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527" name="Rectangle 107"/>
              <p:cNvSpPr>
                <a:spLocks noChangeArrowheads="1"/>
              </p:cNvSpPr>
              <p:nvPr/>
            </p:nvSpPr>
            <p:spPr bwMode="auto">
              <a:xfrm rot="5400000">
                <a:off x="1657" y="1937"/>
                <a:ext cx="57" cy="61"/>
              </a:xfrm>
              <a:prstGeom prst="rect">
                <a:avLst/>
              </a:prstGeom>
              <a:solidFill>
                <a:schemeClr val="tx1"/>
              </a:solidFill>
              <a:ln w="127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cxnSp>
            <p:nvCxnSpPr>
              <p:cNvPr id="528" name="AutoShape 638"/>
              <p:cNvCxnSpPr>
                <a:cxnSpLocks noChangeShapeType="1"/>
                <a:stCxn id="527" idx="3"/>
                <a:endCxn id="526" idx="1"/>
              </p:cNvCxnSpPr>
              <p:nvPr/>
            </p:nvCxnSpPr>
            <p:spPr bwMode="auto">
              <a:xfrm>
                <a:off x="1687" y="1998"/>
                <a:ext cx="0" cy="3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29" name="Oval 109"/>
              <p:cNvSpPr>
                <a:spLocks noChangeArrowheads="1"/>
              </p:cNvSpPr>
              <p:nvPr/>
            </p:nvSpPr>
            <p:spPr bwMode="auto">
              <a:xfrm rot="5400000">
                <a:off x="1658" y="1846"/>
                <a:ext cx="58" cy="63"/>
              </a:xfrm>
              <a:prstGeom prst="ellipse">
                <a:avLst/>
              </a:prstGeom>
              <a:solidFill>
                <a:srgbClr val="B2B2B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530" name="Oval 111"/>
              <p:cNvSpPr>
                <a:spLocks noChangeArrowheads="1"/>
              </p:cNvSpPr>
              <p:nvPr/>
            </p:nvSpPr>
            <p:spPr bwMode="auto">
              <a:xfrm rot="5400000" flipH="1">
                <a:off x="1584" y="1784"/>
                <a:ext cx="58" cy="59"/>
              </a:xfrm>
              <a:prstGeom prst="ellipse">
                <a:avLst/>
              </a:prstGeom>
              <a:solidFill>
                <a:srgbClr val="B2B2B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531" name="Oval 111"/>
              <p:cNvSpPr>
                <a:spLocks noChangeArrowheads="1"/>
              </p:cNvSpPr>
              <p:nvPr/>
            </p:nvSpPr>
            <p:spPr bwMode="auto">
              <a:xfrm rot="5400000" flipH="1">
                <a:off x="1730" y="1782"/>
                <a:ext cx="57" cy="59"/>
              </a:xfrm>
              <a:prstGeom prst="ellipse">
                <a:avLst/>
              </a:prstGeom>
              <a:solidFill>
                <a:srgbClr val="B2B2B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cxnSp>
            <p:nvCxnSpPr>
              <p:cNvPr id="532" name="AutoShape 642"/>
              <p:cNvCxnSpPr>
                <a:cxnSpLocks noChangeShapeType="1"/>
                <a:stCxn id="529" idx="6"/>
                <a:endCxn id="527" idx="1"/>
              </p:cNvCxnSpPr>
              <p:nvPr/>
            </p:nvCxnSpPr>
            <p:spPr bwMode="auto">
              <a:xfrm flipH="1">
                <a:off x="1687" y="1908"/>
                <a:ext cx="1" cy="3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33" name="AutoShape 643"/>
              <p:cNvCxnSpPr>
                <a:cxnSpLocks noChangeShapeType="1"/>
                <a:stCxn id="529" idx="3"/>
                <a:endCxn id="530" idx="1"/>
              </p:cNvCxnSpPr>
              <p:nvPr/>
            </p:nvCxnSpPr>
            <p:spPr bwMode="auto">
              <a:xfrm flipH="1" flipV="1">
                <a:off x="1635" y="1836"/>
                <a:ext cx="31" cy="2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34" name="AutoShape 644"/>
              <p:cNvCxnSpPr>
                <a:cxnSpLocks noChangeShapeType="1"/>
                <a:stCxn id="529" idx="1"/>
                <a:endCxn id="531" idx="3"/>
              </p:cNvCxnSpPr>
              <p:nvPr/>
            </p:nvCxnSpPr>
            <p:spPr bwMode="auto">
              <a:xfrm flipV="1">
                <a:off x="1710" y="1834"/>
                <a:ext cx="29" cy="2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35" name="Oval 128"/>
              <p:cNvSpPr>
                <a:spLocks noChangeArrowheads="1"/>
              </p:cNvSpPr>
              <p:nvPr/>
            </p:nvSpPr>
            <p:spPr bwMode="auto">
              <a:xfrm rot="5400000">
                <a:off x="1729" y="1599"/>
                <a:ext cx="64" cy="63"/>
              </a:xfrm>
              <a:prstGeom prst="ellipse">
                <a:avLst/>
              </a:prstGeom>
              <a:solidFill>
                <a:schemeClr val="bg1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536" name="Rectangle 107"/>
              <p:cNvSpPr>
                <a:spLocks noChangeArrowheads="1"/>
              </p:cNvSpPr>
              <p:nvPr/>
            </p:nvSpPr>
            <p:spPr bwMode="auto">
              <a:xfrm rot="5400000">
                <a:off x="1734" y="1684"/>
                <a:ext cx="54" cy="63"/>
              </a:xfrm>
              <a:prstGeom prst="rect">
                <a:avLst/>
              </a:prstGeom>
              <a:solidFill>
                <a:schemeClr val="tx1"/>
              </a:solidFill>
              <a:ln w="127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cxnSp>
            <p:nvCxnSpPr>
              <p:cNvPr id="537" name="AutoShape 647"/>
              <p:cNvCxnSpPr>
                <a:cxnSpLocks noChangeShapeType="1"/>
                <a:stCxn id="535" idx="6"/>
                <a:endCxn id="536" idx="1"/>
              </p:cNvCxnSpPr>
              <p:nvPr/>
            </p:nvCxnSpPr>
            <p:spPr bwMode="auto">
              <a:xfrm>
                <a:off x="1761" y="1664"/>
                <a:ext cx="0" cy="2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38" name="AutoShape 651"/>
              <p:cNvCxnSpPr>
                <a:cxnSpLocks noChangeShapeType="1"/>
                <a:stCxn id="536" idx="3"/>
                <a:endCxn id="531" idx="6"/>
              </p:cNvCxnSpPr>
              <p:nvPr/>
            </p:nvCxnSpPr>
            <p:spPr bwMode="auto">
              <a:xfrm flipH="1">
                <a:off x="1760" y="1744"/>
                <a:ext cx="1" cy="4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39" name="Oval 128"/>
              <p:cNvSpPr>
                <a:spLocks noChangeArrowheads="1"/>
              </p:cNvSpPr>
              <p:nvPr/>
            </p:nvSpPr>
            <p:spPr bwMode="auto">
              <a:xfrm rot="5400000">
                <a:off x="1579" y="1600"/>
                <a:ext cx="64" cy="63"/>
              </a:xfrm>
              <a:prstGeom prst="ellipse">
                <a:avLst/>
              </a:prstGeom>
              <a:solidFill>
                <a:schemeClr val="bg1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540" name="Rectangle 107"/>
              <p:cNvSpPr>
                <a:spLocks noChangeArrowheads="1"/>
              </p:cNvSpPr>
              <p:nvPr/>
            </p:nvSpPr>
            <p:spPr bwMode="auto">
              <a:xfrm rot="5400000">
                <a:off x="1584" y="1685"/>
                <a:ext cx="54" cy="63"/>
              </a:xfrm>
              <a:prstGeom prst="rect">
                <a:avLst/>
              </a:prstGeom>
              <a:solidFill>
                <a:schemeClr val="tx1"/>
              </a:solidFill>
              <a:ln w="127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cxnSp>
            <p:nvCxnSpPr>
              <p:cNvPr id="541" name="AutoShape 654"/>
              <p:cNvCxnSpPr>
                <a:cxnSpLocks noChangeShapeType="1"/>
                <a:stCxn id="539" idx="6"/>
                <a:endCxn id="540" idx="1"/>
              </p:cNvCxnSpPr>
              <p:nvPr/>
            </p:nvCxnSpPr>
            <p:spPr bwMode="auto">
              <a:xfrm>
                <a:off x="1611" y="1665"/>
                <a:ext cx="0" cy="2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42" name="AutoShape 658"/>
              <p:cNvCxnSpPr>
                <a:cxnSpLocks noChangeShapeType="1"/>
                <a:stCxn id="540" idx="3"/>
                <a:endCxn id="530" idx="6"/>
              </p:cNvCxnSpPr>
              <p:nvPr/>
            </p:nvCxnSpPr>
            <p:spPr bwMode="auto">
              <a:xfrm>
                <a:off x="1611" y="1745"/>
                <a:ext cx="2" cy="4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43" name="AutoShape 659"/>
              <p:cNvSpPr>
                <a:spLocks noChangeAspect="1" noChangeArrowheads="1"/>
              </p:cNvSpPr>
              <p:nvPr/>
            </p:nvSpPr>
            <p:spPr bwMode="auto">
              <a:xfrm rot="5400000">
                <a:off x="1747" y="2035"/>
                <a:ext cx="61" cy="51"/>
              </a:xfrm>
              <a:prstGeom prst="triangle">
                <a:avLst>
                  <a:gd name="adj" fmla="val 50000"/>
                </a:avLst>
              </a:prstGeom>
              <a:solidFill>
                <a:srgbClr val="B2B2B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sz="1800" baseline="0"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cxnSp>
            <p:nvCxnSpPr>
              <p:cNvPr id="544" name="AutoShape 660"/>
              <p:cNvCxnSpPr>
                <a:cxnSpLocks noChangeShapeType="1"/>
                <a:stCxn id="526" idx="0"/>
                <a:endCxn id="543" idx="3"/>
              </p:cNvCxnSpPr>
              <p:nvPr/>
            </p:nvCxnSpPr>
            <p:spPr bwMode="auto">
              <a:xfrm>
                <a:off x="1719" y="2058"/>
                <a:ext cx="35" cy="3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45" name="AutoShape 130"/>
              <p:cNvSpPr>
                <a:spLocks noChangeAspect="1" noChangeArrowheads="1"/>
              </p:cNvSpPr>
              <p:nvPr/>
            </p:nvSpPr>
            <p:spPr bwMode="auto">
              <a:xfrm rot="5400000">
                <a:off x="1661" y="1383"/>
                <a:ext cx="72" cy="72"/>
              </a:xfrm>
              <a:prstGeom prst="diamond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546" name="AutoShape 2543"/>
              <p:cNvSpPr>
                <a:spLocks/>
              </p:cNvSpPr>
              <p:nvPr/>
            </p:nvSpPr>
            <p:spPr bwMode="auto">
              <a:xfrm rot="5400000">
                <a:off x="1673" y="1376"/>
                <a:ext cx="46" cy="293"/>
              </a:xfrm>
              <a:prstGeom prst="leftBrace">
                <a:avLst>
                  <a:gd name="adj1" fmla="val 53080"/>
                  <a:gd name="adj2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vert="eaVert" wrap="none" anchor="ctr"/>
              <a:lstStyle/>
              <a:p>
                <a:endParaRPr lang="ja-JP" altLang="en-US" sz="1800" baseline="0"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206" name="Group 635"/>
            <p:cNvGrpSpPr>
              <a:grpSpLocks/>
            </p:cNvGrpSpPr>
            <p:nvPr/>
          </p:nvGrpSpPr>
          <p:grpSpPr bwMode="auto">
            <a:xfrm>
              <a:off x="7146593" y="4190206"/>
              <a:ext cx="361950" cy="938213"/>
              <a:chOff x="3132" y="1644"/>
              <a:chExt cx="228" cy="591"/>
            </a:xfrm>
          </p:grpSpPr>
          <p:sp>
            <p:nvSpPr>
              <p:cNvPr id="501" name="Rectangle 107"/>
              <p:cNvSpPr>
                <a:spLocks noChangeArrowheads="1"/>
              </p:cNvSpPr>
              <p:nvPr/>
            </p:nvSpPr>
            <p:spPr bwMode="auto">
              <a:xfrm rot="5400000">
                <a:off x="3215" y="2169"/>
                <a:ext cx="58" cy="63"/>
              </a:xfrm>
              <a:prstGeom prst="rect">
                <a:avLst/>
              </a:prstGeom>
              <a:solidFill>
                <a:schemeClr val="tx1"/>
              </a:solidFill>
              <a:ln w="127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502" name="Rectangle 107"/>
              <p:cNvSpPr>
                <a:spLocks noChangeArrowheads="1"/>
              </p:cNvSpPr>
              <p:nvPr/>
            </p:nvSpPr>
            <p:spPr bwMode="auto">
              <a:xfrm rot="5400000">
                <a:off x="3214" y="2081"/>
                <a:ext cx="57" cy="61"/>
              </a:xfrm>
              <a:prstGeom prst="rect">
                <a:avLst/>
              </a:prstGeom>
              <a:solidFill>
                <a:schemeClr val="tx1"/>
              </a:solidFill>
              <a:ln w="127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cxnSp>
            <p:nvCxnSpPr>
              <p:cNvPr id="503" name="AutoShape 638"/>
              <p:cNvCxnSpPr>
                <a:cxnSpLocks noChangeShapeType="1"/>
                <a:stCxn id="502" idx="3"/>
                <a:endCxn id="501" idx="1"/>
              </p:cNvCxnSpPr>
              <p:nvPr/>
            </p:nvCxnSpPr>
            <p:spPr bwMode="auto">
              <a:xfrm>
                <a:off x="3244" y="2142"/>
                <a:ext cx="0" cy="3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04" name="Oval 109"/>
              <p:cNvSpPr>
                <a:spLocks noChangeArrowheads="1"/>
              </p:cNvSpPr>
              <p:nvPr/>
            </p:nvSpPr>
            <p:spPr bwMode="auto">
              <a:xfrm rot="5400000">
                <a:off x="3215" y="1990"/>
                <a:ext cx="58" cy="63"/>
              </a:xfrm>
              <a:prstGeom prst="ellipse">
                <a:avLst/>
              </a:prstGeom>
              <a:solidFill>
                <a:srgbClr val="B2B2B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505" name="Oval 111"/>
              <p:cNvSpPr>
                <a:spLocks noChangeArrowheads="1"/>
              </p:cNvSpPr>
              <p:nvPr/>
            </p:nvSpPr>
            <p:spPr bwMode="auto">
              <a:xfrm rot="5400000" flipH="1">
                <a:off x="3141" y="1928"/>
                <a:ext cx="58" cy="59"/>
              </a:xfrm>
              <a:prstGeom prst="ellipse">
                <a:avLst/>
              </a:prstGeom>
              <a:solidFill>
                <a:srgbClr val="B2B2B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506" name="Oval 111"/>
              <p:cNvSpPr>
                <a:spLocks noChangeArrowheads="1"/>
              </p:cNvSpPr>
              <p:nvPr/>
            </p:nvSpPr>
            <p:spPr bwMode="auto">
              <a:xfrm rot="5400000" flipH="1">
                <a:off x="3287" y="1926"/>
                <a:ext cx="57" cy="59"/>
              </a:xfrm>
              <a:prstGeom prst="ellipse">
                <a:avLst/>
              </a:prstGeom>
              <a:solidFill>
                <a:srgbClr val="B2B2B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cxnSp>
            <p:nvCxnSpPr>
              <p:cNvPr id="507" name="AutoShape 642"/>
              <p:cNvCxnSpPr>
                <a:cxnSpLocks noChangeShapeType="1"/>
                <a:stCxn id="504" idx="6"/>
                <a:endCxn id="502" idx="1"/>
              </p:cNvCxnSpPr>
              <p:nvPr/>
            </p:nvCxnSpPr>
            <p:spPr bwMode="auto">
              <a:xfrm flipH="1">
                <a:off x="3244" y="2052"/>
                <a:ext cx="1" cy="3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08" name="AutoShape 643"/>
              <p:cNvCxnSpPr>
                <a:cxnSpLocks noChangeShapeType="1"/>
                <a:stCxn id="504" idx="3"/>
                <a:endCxn id="505" idx="1"/>
              </p:cNvCxnSpPr>
              <p:nvPr/>
            </p:nvCxnSpPr>
            <p:spPr bwMode="auto">
              <a:xfrm flipH="1" flipV="1">
                <a:off x="3192" y="1980"/>
                <a:ext cx="31" cy="2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09" name="AutoShape 644"/>
              <p:cNvCxnSpPr>
                <a:cxnSpLocks noChangeShapeType="1"/>
                <a:stCxn id="504" idx="1"/>
                <a:endCxn id="506" idx="3"/>
              </p:cNvCxnSpPr>
              <p:nvPr/>
            </p:nvCxnSpPr>
            <p:spPr bwMode="auto">
              <a:xfrm flipV="1">
                <a:off x="3267" y="1978"/>
                <a:ext cx="29" cy="2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10" name="Oval 128"/>
              <p:cNvSpPr>
                <a:spLocks noChangeArrowheads="1"/>
              </p:cNvSpPr>
              <p:nvPr/>
            </p:nvSpPr>
            <p:spPr bwMode="auto">
              <a:xfrm rot="5400000">
                <a:off x="3286" y="1743"/>
                <a:ext cx="64" cy="63"/>
              </a:xfrm>
              <a:prstGeom prst="ellipse">
                <a:avLst/>
              </a:prstGeom>
              <a:solidFill>
                <a:schemeClr val="bg1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511" name="Rectangle 107"/>
              <p:cNvSpPr>
                <a:spLocks noChangeArrowheads="1"/>
              </p:cNvSpPr>
              <p:nvPr/>
            </p:nvSpPr>
            <p:spPr bwMode="auto">
              <a:xfrm rot="5400000">
                <a:off x="3291" y="1828"/>
                <a:ext cx="54" cy="63"/>
              </a:xfrm>
              <a:prstGeom prst="rect">
                <a:avLst/>
              </a:prstGeom>
              <a:solidFill>
                <a:schemeClr val="tx1"/>
              </a:solidFill>
              <a:ln w="127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cxnSp>
            <p:nvCxnSpPr>
              <p:cNvPr id="512" name="AutoShape 647"/>
              <p:cNvCxnSpPr>
                <a:cxnSpLocks noChangeShapeType="1"/>
                <a:stCxn id="510" idx="6"/>
                <a:endCxn id="511" idx="1"/>
              </p:cNvCxnSpPr>
              <p:nvPr/>
            </p:nvCxnSpPr>
            <p:spPr bwMode="auto">
              <a:xfrm>
                <a:off x="3318" y="1808"/>
                <a:ext cx="0" cy="2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13" name="AutoShape 130"/>
              <p:cNvSpPr>
                <a:spLocks noChangeAspect="1" noChangeArrowheads="1"/>
              </p:cNvSpPr>
              <p:nvPr/>
            </p:nvSpPr>
            <p:spPr bwMode="auto">
              <a:xfrm rot="5400000">
                <a:off x="3282" y="1644"/>
                <a:ext cx="72" cy="72"/>
              </a:xfrm>
              <a:prstGeom prst="diamond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cxnSp>
            <p:nvCxnSpPr>
              <p:cNvPr id="514" name="AutoShape 649"/>
              <p:cNvCxnSpPr>
                <a:cxnSpLocks noChangeShapeType="1"/>
                <a:stCxn id="513" idx="3"/>
                <a:endCxn id="513" idx="3"/>
              </p:cNvCxnSpPr>
              <p:nvPr/>
            </p:nvCxnSpPr>
            <p:spPr bwMode="auto">
              <a:xfrm>
                <a:off x="3318" y="1716"/>
                <a:ext cx="0" cy="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15" name="AutoShape 650"/>
              <p:cNvCxnSpPr>
                <a:cxnSpLocks noChangeShapeType="1"/>
                <a:stCxn id="513" idx="3"/>
                <a:endCxn id="510" idx="2"/>
              </p:cNvCxnSpPr>
              <p:nvPr/>
            </p:nvCxnSpPr>
            <p:spPr bwMode="auto">
              <a:xfrm>
                <a:off x="3318" y="1716"/>
                <a:ext cx="0" cy="2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16" name="AutoShape 651"/>
              <p:cNvCxnSpPr>
                <a:cxnSpLocks noChangeShapeType="1"/>
                <a:stCxn id="511" idx="3"/>
                <a:endCxn id="506" idx="6"/>
              </p:cNvCxnSpPr>
              <p:nvPr/>
            </p:nvCxnSpPr>
            <p:spPr bwMode="auto">
              <a:xfrm flipH="1">
                <a:off x="3317" y="1888"/>
                <a:ext cx="1" cy="4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17" name="Oval 128"/>
              <p:cNvSpPr>
                <a:spLocks noChangeArrowheads="1"/>
              </p:cNvSpPr>
              <p:nvPr/>
            </p:nvSpPr>
            <p:spPr bwMode="auto">
              <a:xfrm rot="5400000">
                <a:off x="3136" y="1744"/>
                <a:ext cx="64" cy="63"/>
              </a:xfrm>
              <a:prstGeom prst="ellipse">
                <a:avLst/>
              </a:prstGeom>
              <a:solidFill>
                <a:schemeClr val="bg1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518" name="Rectangle 107"/>
              <p:cNvSpPr>
                <a:spLocks noChangeArrowheads="1"/>
              </p:cNvSpPr>
              <p:nvPr/>
            </p:nvSpPr>
            <p:spPr bwMode="auto">
              <a:xfrm rot="5400000">
                <a:off x="3141" y="1829"/>
                <a:ext cx="54" cy="63"/>
              </a:xfrm>
              <a:prstGeom prst="rect">
                <a:avLst/>
              </a:prstGeom>
              <a:solidFill>
                <a:schemeClr val="tx1"/>
              </a:solidFill>
              <a:ln w="127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cxnSp>
            <p:nvCxnSpPr>
              <p:cNvPr id="519" name="AutoShape 654"/>
              <p:cNvCxnSpPr>
                <a:cxnSpLocks noChangeShapeType="1"/>
                <a:stCxn id="517" idx="6"/>
                <a:endCxn id="518" idx="1"/>
              </p:cNvCxnSpPr>
              <p:nvPr/>
            </p:nvCxnSpPr>
            <p:spPr bwMode="auto">
              <a:xfrm>
                <a:off x="3168" y="1809"/>
                <a:ext cx="0" cy="2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20" name="AutoShape 130"/>
              <p:cNvSpPr>
                <a:spLocks noChangeAspect="1" noChangeArrowheads="1"/>
              </p:cNvSpPr>
              <p:nvPr/>
            </p:nvSpPr>
            <p:spPr bwMode="auto">
              <a:xfrm rot="5400000">
                <a:off x="3132" y="1645"/>
                <a:ext cx="72" cy="72"/>
              </a:xfrm>
              <a:prstGeom prst="diamond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cxnSp>
            <p:nvCxnSpPr>
              <p:cNvPr id="521" name="AutoShape 656"/>
              <p:cNvCxnSpPr>
                <a:cxnSpLocks noChangeShapeType="1"/>
                <a:stCxn id="520" idx="3"/>
                <a:endCxn id="520" idx="3"/>
              </p:cNvCxnSpPr>
              <p:nvPr/>
            </p:nvCxnSpPr>
            <p:spPr bwMode="auto">
              <a:xfrm>
                <a:off x="3168" y="1717"/>
                <a:ext cx="0" cy="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22" name="AutoShape 657"/>
              <p:cNvCxnSpPr>
                <a:cxnSpLocks noChangeShapeType="1"/>
                <a:stCxn id="520" idx="3"/>
                <a:endCxn id="517" idx="2"/>
              </p:cNvCxnSpPr>
              <p:nvPr/>
            </p:nvCxnSpPr>
            <p:spPr bwMode="auto">
              <a:xfrm>
                <a:off x="3168" y="1717"/>
                <a:ext cx="0" cy="2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23" name="AutoShape 658"/>
              <p:cNvCxnSpPr>
                <a:cxnSpLocks noChangeShapeType="1"/>
                <a:stCxn id="518" idx="3"/>
                <a:endCxn id="505" idx="6"/>
              </p:cNvCxnSpPr>
              <p:nvPr/>
            </p:nvCxnSpPr>
            <p:spPr bwMode="auto">
              <a:xfrm>
                <a:off x="3168" y="1889"/>
                <a:ext cx="2" cy="4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24" name="AutoShape 659"/>
              <p:cNvSpPr>
                <a:spLocks noChangeAspect="1" noChangeArrowheads="1"/>
              </p:cNvSpPr>
              <p:nvPr/>
            </p:nvSpPr>
            <p:spPr bwMode="auto">
              <a:xfrm rot="5400000">
                <a:off x="3304" y="2179"/>
                <a:ext cx="61" cy="51"/>
              </a:xfrm>
              <a:prstGeom prst="triangle">
                <a:avLst>
                  <a:gd name="adj" fmla="val 50000"/>
                </a:avLst>
              </a:prstGeom>
              <a:solidFill>
                <a:srgbClr val="B2B2B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ja-JP" altLang="en-US" sz="1800" baseline="0"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cxnSp>
            <p:nvCxnSpPr>
              <p:cNvPr id="525" name="AutoShape 660"/>
              <p:cNvCxnSpPr>
                <a:cxnSpLocks noChangeShapeType="1"/>
                <a:stCxn id="501" idx="0"/>
                <a:endCxn id="524" idx="3"/>
              </p:cNvCxnSpPr>
              <p:nvPr/>
            </p:nvCxnSpPr>
            <p:spPr bwMode="auto">
              <a:xfrm>
                <a:off x="3276" y="2202"/>
                <a:ext cx="35" cy="3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207" name="Group 1374"/>
            <p:cNvGrpSpPr>
              <a:grpSpLocks/>
            </p:cNvGrpSpPr>
            <p:nvPr/>
          </p:nvGrpSpPr>
          <p:grpSpPr bwMode="auto">
            <a:xfrm>
              <a:off x="7711743" y="3833018"/>
              <a:ext cx="433388" cy="1295400"/>
              <a:chOff x="3260" y="3576"/>
              <a:chExt cx="273" cy="816"/>
            </a:xfrm>
          </p:grpSpPr>
          <p:sp>
            <p:nvSpPr>
              <p:cNvPr id="478" name="Rectangle 107"/>
              <p:cNvSpPr>
                <a:spLocks noChangeArrowheads="1"/>
              </p:cNvSpPr>
              <p:nvPr/>
            </p:nvSpPr>
            <p:spPr bwMode="auto">
              <a:xfrm rot="5400000">
                <a:off x="3370" y="4326"/>
                <a:ext cx="58" cy="63"/>
              </a:xfrm>
              <a:prstGeom prst="rect">
                <a:avLst/>
              </a:prstGeom>
              <a:solidFill>
                <a:schemeClr val="tx1"/>
              </a:solidFill>
              <a:ln w="127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479" name="Rectangle 107"/>
              <p:cNvSpPr>
                <a:spLocks noChangeArrowheads="1"/>
              </p:cNvSpPr>
              <p:nvPr/>
            </p:nvSpPr>
            <p:spPr bwMode="auto">
              <a:xfrm rot="5400000">
                <a:off x="3369" y="4238"/>
                <a:ext cx="57" cy="61"/>
              </a:xfrm>
              <a:prstGeom prst="rect">
                <a:avLst/>
              </a:prstGeom>
              <a:solidFill>
                <a:schemeClr val="tx1"/>
              </a:solidFill>
              <a:ln w="127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cxnSp>
            <p:nvCxnSpPr>
              <p:cNvPr id="480" name="AutoShape 638"/>
              <p:cNvCxnSpPr>
                <a:cxnSpLocks noChangeShapeType="1"/>
                <a:stCxn id="479" idx="3"/>
                <a:endCxn id="478" idx="1"/>
              </p:cNvCxnSpPr>
              <p:nvPr/>
            </p:nvCxnSpPr>
            <p:spPr bwMode="auto">
              <a:xfrm>
                <a:off x="3399" y="4299"/>
                <a:ext cx="0" cy="3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81" name="Oval 109"/>
              <p:cNvSpPr>
                <a:spLocks noChangeArrowheads="1"/>
              </p:cNvSpPr>
              <p:nvPr/>
            </p:nvSpPr>
            <p:spPr bwMode="auto">
              <a:xfrm rot="5400000">
                <a:off x="3370" y="4147"/>
                <a:ext cx="58" cy="63"/>
              </a:xfrm>
              <a:prstGeom prst="ellipse">
                <a:avLst/>
              </a:prstGeom>
              <a:solidFill>
                <a:srgbClr val="B2B2B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482" name="Oval 111"/>
              <p:cNvSpPr>
                <a:spLocks noChangeArrowheads="1"/>
              </p:cNvSpPr>
              <p:nvPr/>
            </p:nvSpPr>
            <p:spPr bwMode="auto">
              <a:xfrm rot="5400000" flipH="1">
                <a:off x="3296" y="4085"/>
                <a:ext cx="58" cy="59"/>
              </a:xfrm>
              <a:prstGeom prst="ellipse">
                <a:avLst/>
              </a:prstGeom>
              <a:solidFill>
                <a:srgbClr val="B2B2B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483" name="Oval 111"/>
              <p:cNvSpPr>
                <a:spLocks noChangeArrowheads="1"/>
              </p:cNvSpPr>
              <p:nvPr/>
            </p:nvSpPr>
            <p:spPr bwMode="auto">
              <a:xfrm rot="5400000" flipH="1">
                <a:off x="3442" y="4083"/>
                <a:ext cx="57" cy="59"/>
              </a:xfrm>
              <a:prstGeom prst="ellipse">
                <a:avLst/>
              </a:prstGeom>
              <a:solidFill>
                <a:srgbClr val="B2B2B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cxnSp>
            <p:nvCxnSpPr>
              <p:cNvPr id="484" name="AutoShape 642"/>
              <p:cNvCxnSpPr>
                <a:cxnSpLocks noChangeShapeType="1"/>
                <a:stCxn id="481" idx="6"/>
                <a:endCxn id="479" idx="1"/>
              </p:cNvCxnSpPr>
              <p:nvPr/>
            </p:nvCxnSpPr>
            <p:spPr bwMode="auto">
              <a:xfrm flipH="1">
                <a:off x="3399" y="4209"/>
                <a:ext cx="1" cy="3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85" name="AutoShape 643"/>
              <p:cNvCxnSpPr>
                <a:cxnSpLocks noChangeShapeType="1"/>
                <a:stCxn id="481" idx="3"/>
                <a:endCxn id="482" idx="1"/>
              </p:cNvCxnSpPr>
              <p:nvPr/>
            </p:nvCxnSpPr>
            <p:spPr bwMode="auto">
              <a:xfrm flipH="1" flipV="1">
                <a:off x="3347" y="4137"/>
                <a:ext cx="31" cy="2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86" name="AutoShape 644"/>
              <p:cNvCxnSpPr>
                <a:cxnSpLocks noChangeShapeType="1"/>
                <a:stCxn id="481" idx="1"/>
                <a:endCxn id="483" idx="3"/>
              </p:cNvCxnSpPr>
              <p:nvPr/>
            </p:nvCxnSpPr>
            <p:spPr bwMode="auto">
              <a:xfrm flipV="1">
                <a:off x="3422" y="4135"/>
                <a:ext cx="29" cy="2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87" name="Rectangle 107"/>
              <p:cNvSpPr>
                <a:spLocks noChangeArrowheads="1"/>
              </p:cNvSpPr>
              <p:nvPr/>
            </p:nvSpPr>
            <p:spPr bwMode="auto">
              <a:xfrm rot="5400000">
                <a:off x="3446" y="3985"/>
                <a:ext cx="54" cy="63"/>
              </a:xfrm>
              <a:prstGeom prst="rect">
                <a:avLst/>
              </a:prstGeom>
              <a:solidFill>
                <a:schemeClr val="tx1"/>
              </a:solidFill>
              <a:ln w="127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cxnSp>
            <p:nvCxnSpPr>
              <p:cNvPr id="488" name="AutoShape 651"/>
              <p:cNvCxnSpPr>
                <a:cxnSpLocks noChangeShapeType="1"/>
                <a:stCxn id="487" idx="3"/>
                <a:endCxn id="483" idx="6"/>
              </p:cNvCxnSpPr>
              <p:nvPr/>
            </p:nvCxnSpPr>
            <p:spPr bwMode="auto">
              <a:xfrm flipH="1">
                <a:off x="3472" y="4045"/>
                <a:ext cx="1" cy="4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89" name="Rectangle 107"/>
              <p:cNvSpPr>
                <a:spLocks noChangeArrowheads="1"/>
              </p:cNvSpPr>
              <p:nvPr/>
            </p:nvSpPr>
            <p:spPr bwMode="auto">
              <a:xfrm rot="5400000">
                <a:off x="3296" y="3986"/>
                <a:ext cx="54" cy="63"/>
              </a:xfrm>
              <a:prstGeom prst="rect">
                <a:avLst/>
              </a:prstGeom>
              <a:solidFill>
                <a:schemeClr val="tx1"/>
              </a:solidFill>
              <a:ln w="127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cxnSp>
            <p:nvCxnSpPr>
              <p:cNvPr id="490" name="AutoShape 658"/>
              <p:cNvCxnSpPr>
                <a:cxnSpLocks noChangeShapeType="1"/>
                <a:stCxn id="489" idx="3"/>
                <a:endCxn id="482" idx="6"/>
              </p:cNvCxnSpPr>
              <p:nvPr/>
            </p:nvCxnSpPr>
            <p:spPr bwMode="auto">
              <a:xfrm>
                <a:off x="3323" y="4046"/>
                <a:ext cx="2" cy="4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91" name="AutoShape 659"/>
              <p:cNvSpPr>
                <a:spLocks noChangeAspect="1" noChangeArrowheads="1"/>
              </p:cNvSpPr>
              <p:nvPr/>
            </p:nvSpPr>
            <p:spPr bwMode="auto">
              <a:xfrm rot="5400000">
                <a:off x="3459" y="4336"/>
                <a:ext cx="61" cy="51"/>
              </a:xfrm>
              <a:prstGeom prst="triangle">
                <a:avLst>
                  <a:gd name="adj" fmla="val 50000"/>
                </a:avLst>
              </a:prstGeom>
              <a:solidFill>
                <a:srgbClr val="B2B2B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sz="1800" baseline="0"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cxnSp>
            <p:nvCxnSpPr>
              <p:cNvPr id="492" name="AutoShape 660"/>
              <p:cNvCxnSpPr>
                <a:cxnSpLocks noChangeShapeType="1"/>
                <a:stCxn id="478" idx="0"/>
                <a:endCxn id="491" idx="3"/>
              </p:cNvCxnSpPr>
              <p:nvPr/>
            </p:nvCxnSpPr>
            <p:spPr bwMode="auto">
              <a:xfrm>
                <a:off x="3431" y="4359"/>
                <a:ext cx="35" cy="3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grpSp>
            <p:nvGrpSpPr>
              <p:cNvPr id="493" name="Group 462"/>
              <p:cNvGrpSpPr>
                <a:grpSpLocks/>
              </p:cNvGrpSpPr>
              <p:nvPr/>
            </p:nvGrpSpPr>
            <p:grpSpPr bwMode="auto">
              <a:xfrm>
                <a:off x="3358" y="3576"/>
                <a:ext cx="72" cy="243"/>
                <a:chOff x="1675" y="1615"/>
                <a:chExt cx="72" cy="243"/>
              </a:xfrm>
            </p:grpSpPr>
            <p:sp>
              <p:nvSpPr>
                <p:cNvPr id="495" name="Oval 128"/>
                <p:cNvSpPr>
                  <a:spLocks noChangeArrowheads="1"/>
                </p:cNvSpPr>
                <p:nvPr/>
              </p:nvSpPr>
              <p:spPr bwMode="auto">
                <a:xfrm rot="5400000">
                  <a:off x="1679" y="1714"/>
                  <a:ext cx="64" cy="63"/>
                </a:xfrm>
                <a:prstGeom prst="ellipse">
                  <a:avLst/>
                </a:prstGeom>
                <a:solidFill>
                  <a:schemeClr val="bg1"/>
                </a:solidFill>
                <a:ln w="1270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vert="eaVert"/>
                <a:lstStyle/>
                <a:p>
                  <a:endParaRPr lang="ja-JP" altLang="en-US" sz="1800" b="1" baseline="0">
                    <a:latin typeface="HGS創英角ｺﾞｼｯｸUB" charset="0"/>
                    <a:ea typeface="HGS創英角ｺﾞｼｯｸUB" charset="0"/>
                    <a:cs typeface="HGS創英角ｺﾞｼｯｸUB" charset="0"/>
                  </a:endParaRPr>
                </a:p>
              </p:txBody>
            </p:sp>
            <p:sp>
              <p:nvSpPr>
                <p:cNvPr id="496" name="Rectangle 107"/>
                <p:cNvSpPr>
                  <a:spLocks noChangeArrowheads="1"/>
                </p:cNvSpPr>
                <p:nvPr/>
              </p:nvSpPr>
              <p:spPr bwMode="auto">
                <a:xfrm rot="5400000">
                  <a:off x="1684" y="1799"/>
                  <a:ext cx="54" cy="63"/>
                </a:xfrm>
                <a:prstGeom prst="rect">
                  <a:avLst/>
                </a:pr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rot="10800000" vert="eaVert"/>
                <a:lstStyle/>
                <a:p>
                  <a:endParaRPr lang="ja-JP" altLang="en-US" sz="1800" b="1" baseline="0">
                    <a:latin typeface="HGS創英角ｺﾞｼｯｸUB" charset="0"/>
                    <a:ea typeface="HGS創英角ｺﾞｼｯｸUB" charset="0"/>
                    <a:cs typeface="HGS創英角ｺﾞｼｯｸUB" charset="0"/>
                  </a:endParaRPr>
                </a:p>
              </p:txBody>
            </p:sp>
            <p:cxnSp>
              <p:nvCxnSpPr>
                <p:cNvPr id="497" name="AutoShape 935"/>
                <p:cNvCxnSpPr>
                  <a:cxnSpLocks noChangeShapeType="1"/>
                  <a:stCxn id="495" idx="6"/>
                  <a:endCxn id="496" idx="1"/>
                </p:cNvCxnSpPr>
                <p:nvPr/>
              </p:nvCxnSpPr>
              <p:spPr bwMode="auto">
                <a:xfrm>
                  <a:off x="1711" y="1779"/>
                  <a:ext cx="0" cy="26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498" name="AutoShape 130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1675" y="1615"/>
                  <a:ext cx="72" cy="72"/>
                </a:xfrm>
                <a:prstGeom prst="diamond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endParaRPr lang="ja-JP" altLang="en-US" sz="1800" b="1" baseline="0">
                    <a:latin typeface="HGS創英角ｺﾞｼｯｸUB" charset="0"/>
                    <a:ea typeface="HGS創英角ｺﾞｼｯｸUB" charset="0"/>
                    <a:cs typeface="HGS創英角ｺﾞｼｯｸUB" charset="0"/>
                  </a:endParaRPr>
                </a:p>
              </p:txBody>
            </p:sp>
            <p:cxnSp>
              <p:nvCxnSpPr>
                <p:cNvPr id="499" name="AutoShape 937"/>
                <p:cNvCxnSpPr>
                  <a:cxnSpLocks noChangeShapeType="1"/>
                  <a:stCxn id="498" idx="3"/>
                  <a:endCxn id="498" idx="3"/>
                </p:cNvCxnSpPr>
                <p:nvPr/>
              </p:nvCxnSpPr>
              <p:spPr bwMode="auto">
                <a:xfrm>
                  <a:off x="1711" y="1687"/>
                  <a:ext cx="0" cy="0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500" name="AutoShape 938"/>
                <p:cNvCxnSpPr>
                  <a:cxnSpLocks noChangeShapeType="1"/>
                  <a:stCxn id="498" idx="3"/>
                  <a:endCxn id="495" idx="2"/>
                </p:cNvCxnSpPr>
                <p:nvPr/>
              </p:nvCxnSpPr>
              <p:spPr bwMode="auto">
                <a:xfrm>
                  <a:off x="1711" y="1687"/>
                  <a:ext cx="0" cy="28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sp>
            <p:nvSpPr>
              <p:cNvPr id="494" name="AutoShape 1115"/>
              <p:cNvSpPr>
                <a:spLocks/>
              </p:cNvSpPr>
              <p:nvPr/>
            </p:nvSpPr>
            <p:spPr bwMode="auto">
              <a:xfrm rot="5400000">
                <a:off x="3374" y="3747"/>
                <a:ext cx="45" cy="273"/>
              </a:xfrm>
              <a:prstGeom prst="leftBrace">
                <a:avLst>
                  <a:gd name="adj1" fmla="val 50556"/>
                  <a:gd name="adj2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vert="eaVert" wrap="none" anchor="ctr"/>
              <a:lstStyle/>
              <a:p>
                <a:endParaRPr lang="ja-JP" altLang="en-US" sz="1800" baseline="0"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208" name="AutoShape 470"/>
            <p:cNvSpPr>
              <a:spLocks/>
            </p:cNvSpPr>
            <p:nvPr/>
          </p:nvSpPr>
          <p:spPr bwMode="auto">
            <a:xfrm rot="16200000" flipH="1" flipV="1">
              <a:off x="7321218" y="2399506"/>
              <a:ext cx="304800" cy="2384425"/>
            </a:xfrm>
            <a:prstGeom prst="leftBrace">
              <a:avLst>
                <a:gd name="adj1" fmla="val 65191"/>
                <a:gd name="adj2" fmla="val 75236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 sz="1800" baseline="0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9" name="AutoShape 135"/>
            <p:cNvSpPr>
              <a:spLocks/>
            </p:cNvSpPr>
            <p:nvPr/>
          </p:nvSpPr>
          <p:spPr bwMode="auto">
            <a:xfrm rot="5400000" flipV="1">
              <a:off x="4606593" y="2156618"/>
              <a:ext cx="304800" cy="2870200"/>
            </a:xfrm>
            <a:prstGeom prst="leftBrace">
              <a:avLst>
                <a:gd name="adj1" fmla="val 78472"/>
                <a:gd name="adj2" fmla="val 71829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wrap="none" anchor="ctr"/>
            <a:lstStyle/>
            <a:p>
              <a:endParaRPr lang="ja-JP" altLang="en-US" sz="1800" baseline="0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210" name="Group 1400"/>
            <p:cNvGrpSpPr>
              <a:grpSpLocks/>
            </p:cNvGrpSpPr>
            <p:nvPr/>
          </p:nvGrpSpPr>
          <p:grpSpPr bwMode="auto">
            <a:xfrm>
              <a:off x="3725531" y="4355306"/>
              <a:ext cx="338138" cy="773113"/>
              <a:chOff x="599" y="3776"/>
              <a:chExt cx="213" cy="487"/>
            </a:xfrm>
          </p:grpSpPr>
          <p:sp>
            <p:nvSpPr>
              <p:cNvPr id="461" name="Rectangle 107"/>
              <p:cNvSpPr>
                <a:spLocks noChangeArrowheads="1"/>
              </p:cNvSpPr>
              <p:nvPr/>
            </p:nvSpPr>
            <p:spPr bwMode="auto">
              <a:xfrm rot="5400000">
                <a:off x="678" y="4202"/>
                <a:ext cx="58" cy="63"/>
              </a:xfrm>
              <a:prstGeom prst="rect">
                <a:avLst/>
              </a:prstGeom>
              <a:solidFill>
                <a:schemeClr val="tx1"/>
              </a:solidFill>
              <a:ln w="127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462" name="Rectangle 107"/>
              <p:cNvSpPr>
                <a:spLocks noChangeArrowheads="1"/>
              </p:cNvSpPr>
              <p:nvPr/>
            </p:nvSpPr>
            <p:spPr bwMode="auto">
              <a:xfrm rot="5400000">
                <a:off x="677" y="4114"/>
                <a:ext cx="57" cy="61"/>
              </a:xfrm>
              <a:prstGeom prst="rect">
                <a:avLst/>
              </a:prstGeom>
              <a:solidFill>
                <a:schemeClr val="tx1"/>
              </a:solidFill>
              <a:ln w="127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cxnSp>
            <p:nvCxnSpPr>
              <p:cNvPr id="463" name="AutoShape 802"/>
              <p:cNvCxnSpPr>
                <a:cxnSpLocks noChangeShapeType="1"/>
                <a:stCxn id="462" idx="3"/>
                <a:endCxn id="461" idx="1"/>
              </p:cNvCxnSpPr>
              <p:nvPr/>
            </p:nvCxnSpPr>
            <p:spPr bwMode="auto">
              <a:xfrm>
                <a:off x="707" y="4175"/>
                <a:ext cx="0" cy="3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64" name="Oval 109"/>
              <p:cNvSpPr>
                <a:spLocks noChangeArrowheads="1"/>
              </p:cNvSpPr>
              <p:nvPr/>
            </p:nvSpPr>
            <p:spPr bwMode="auto">
              <a:xfrm rot="5400000">
                <a:off x="678" y="4023"/>
                <a:ext cx="58" cy="63"/>
              </a:xfrm>
              <a:prstGeom prst="ellipse">
                <a:avLst/>
              </a:prstGeom>
              <a:solidFill>
                <a:srgbClr val="B2B2B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465" name="Oval 111"/>
              <p:cNvSpPr>
                <a:spLocks noChangeArrowheads="1"/>
              </p:cNvSpPr>
              <p:nvPr/>
            </p:nvSpPr>
            <p:spPr bwMode="auto">
              <a:xfrm rot="5400000" flipH="1">
                <a:off x="604" y="3961"/>
                <a:ext cx="58" cy="59"/>
              </a:xfrm>
              <a:prstGeom prst="ellipse">
                <a:avLst/>
              </a:prstGeom>
              <a:solidFill>
                <a:srgbClr val="B2B2B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466" name="Oval 111"/>
              <p:cNvSpPr>
                <a:spLocks noChangeArrowheads="1"/>
              </p:cNvSpPr>
              <p:nvPr/>
            </p:nvSpPr>
            <p:spPr bwMode="auto">
              <a:xfrm rot="5400000" flipH="1">
                <a:off x="750" y="3959"/>
                <a:ext cx="57" cy="59"/>
              </a:xfrm>
              <a:prstGeom prst="ellipse">
                <a:avLst/>
              </a:prstGeom>
              <a:solidFill>
                <a:srgbClr val="B2B2B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cxnSp>
            <p:nvCxnSpPr>
              <p:cNvPr id="467" name="AutoShape 806"/>
              <p:cNvCxnSpPr>
                <a:cxnSpLocks noChangeShapeType="1"/>
                <a:stCxn id="464" idx="6"/>
                <a:endCxn id="462" idx="1"/>
              </p:cNvCxnSpPr>
              <p:nvPr/>
            </p:nvCxnSpPr>
            <p:spPr bwMode="auto">
              <a:xfrm flipH="1">
                <a:off x="707" y="4085"/>
                <a:ext cx="1" cy="3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68" name="AutoShape 807"/>
              <p:cNvCxnSpPr>
                <a:cxnSpLocks noChangeShapeType="1"/>
                <a:stCxn id="464" idx="3"/>
                <a:endCxn id="465" idx="1"/>
              </p:cNvCxnSpPr>
              <p:nvPr/>
            </p:nvCxnSpPr>
            <p:spPr bwMode="auto">
              <a:xfrm flipH="1" flipV="1">
                <a:off x="655" y="4013"/>
                <a:ext cx="31" cy="2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69" name="AutoShape 808"/>
              <p:cNvCxnSpPr>
                <a:cxnSpLocks noChangeShapeType="1"/>
                <a:stCxn id="464" idx="1"/>
                <a:endCxn id="466" idx="3"/>
              </p:cNvCxnSpPr>
              <p:nvPr/>
            </p:nvCxnSpPr>
            <p:spPr bwMode="auto">
              <a:xfrm flipV="1">
                <a:off x="730" y="4011"/>
                <a:ext cx="29" cy="2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70" name="Oval 128"/>
              <p:cNvSpPr>
                <a:spLocks noChangeArrowheads="1"/>
              </p:cNvSpPr>
              <p:nvPr/>
            </p:nvSpPr>
            <p:spPr bwMode="auto">
              <a:xfrm rot="5400000">
                <a:off x="749" y="3776"/>
                <a:ext cx="64" cy="63"/>
              </a:xfrm>
              <a:prstGeom prst="ellipse">
                <a:avLst/>
              </a:prstGeom>
              <a:solidFill>
                <a:schemeClr val="bg1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471" name="Rectangle 107"/>
              <p:cNvSpPr>
                <a:spLocks noChangeArrowheads="1"/>
              </p:cNvSpPr>
              <p:nvPr/>
            </p:nvSpPr>
            <p:spPr bwMode="auto">
              <a:xfrm rot="5400000">
                <a:off x="754" y="3861"/>
                <a:ext cx="54" cy="63"/>
              </a:xfrm>
              <a:prstGeom prst="rect">
                <a:avLst/>
              </a:prstGeom>
              <a:solidFill>
                <a:schemeClr val="tx1"/>
              </a:solidFill>
              <a:ln w="127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cxnSp>
            <p:nvCxnSpPr>
              <p:cNvPr id="472" name="AutoShape 811"/>
              <p:cNvCxnSpPr>
                <a:cxnSpLocks noChangeShapeType="1"/>
                <a:stCxn id="470" idx="6"/>
                <a:endCxn id="471" idx="1"/>
              </p:cNvCxnSpPr>
              <p:nvPr/>
            </p:nvCxnSpPr>
            <p:spPr bwMode="auto">
              <a:xfrm>
                <a:off x="781" y="3841"/>
                <a:ext cx="0" cy="2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73" name="AutoShape 815"/>
              <p:cNvCxnSpPr>
                <a:cxnSpLocks noChangeShapeType="1"/>
                <a:stCxn id="471" idx="3"/>
                <a:endCxn id="466" idx="6"/>
              </p:cNvCxnSpPr>
              <p:nvPr/>
            </p:nvCxnSpPr>
            <p:spPr bwMode="auto">
              <a:xfrm flipH="1">
                <a:off x="780" y="3921"/>
                <a:ext cx="1" cy="4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74" name="Oval 128"/>
              <p:cNvSpPr>
                <a:spLocks noChangeArrowheads="1"/>
              </p:cNvSpPr>
              <p:nvPr/>
            </p:nvSpPr>
            <p:spPr bwMode="auto">
              <a:xfrm rot="5400000">
                <a:off x="599" y="3777"/>
                <a:ext cx="64" cy="63"/>
              </a:xfrm>
              <a:prstGeom prst="ellipse">
                <a:avLst/>
              </a:prstGeom>
              <a:solidFill>
                <a:schemeClr val="bg1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475" name="Rectangle 107"/>
              <p:cNvSpPr>
                <a:spLocks noChangeArrowheads="1"/>
              </p:cNvSpPr>
              <p:nvPr/>
            </p:nvSpPr>
            <p:spPr bwMode="auto">
              <a:xfrm rot="5400000">
                <a:off x="604" y="3862"/>
                <a:ext cx="54" cy="63"/>
              </a:xfrm>
              <a:prstGeom prst="rect">
                <a:avLst/>
              </a:prstGeom>
              <a:solidFill>
                <a:schemeClr val="tx1"/>
              </a:solidFill>
              <a:ln w="127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cxnSp>
            <p:nvCxnSpPr>
              <p:cNvPr id="476" name="AutoShape 818"/>
              <p:cNvCxnSpPr>
                <a:cxnSpLocks noChangeShapeType="1"/>
                <a:stCxn id="474" idx="6"/>
                <a:endCxn id="475" idx="1"/>
              </p:cNvCxnSpPr>
              <p:nvPr/>
            </p:nvCxnSpPr>
            <p:spPr bwMode="auto">
              <a:xfrm>
                <a:off x="631" y="3842"/>
                <a:ext cx="0" cy="2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77" name="AutoShape 822"/>
              <p:cNvCxnSpPr>
                <a:cxnSpLocks noChangeShapeType="1"/>
                <a:stCxn id="475" idx="3"/>
                <a:endCxn id="465" idx="6"/>
              </p:cNvCxnSpPr>
              <p:nvPr/>
            </p:nvCxnSpPr>
            <p:spPr bwMode="auto">
              <a:xfrm>
                <a:off x="631" y="3922"/>
                <a:ext cx="2" cy="4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211" name="Group 1418"/>
            <p:cNvGrpSpPr>
              <a:grpSpLocks/>
            </p:cNvGrpSpPr>
            <p:nvPr/>
          </p:nvGrpSpPr>
          <p:grpSpPr bwMode="auto">
            <a:xfrm>
              <a:off x="5213018" y="4055268"/>
              <a:ext cx="433388" cy="1073150"/>
              <a:chOff x="884" y="4399"/>
              <a:chExt cx="273" cy="676"/>
            </a:xfrm>
          </p:grpSpPr>
          <p:sp>
            <p:nvSpPr>
              <p:cNvPr id="442" name="Rectangle 107"/>
              <p:cNvSpPr>
                <a:spLocks noChangeArrowheads="1"/>
              </p:cNvSpPr>
              <p:nvPr/>
            </p:nvSpPr>
            <p:spPr bwMode="auto">
              <a:xfrm rot="5400000">
                <a:off x="983" y="5014"/>
                <a:ext cx="58" cy="63"/>
              </a:xfrm>
              <a:prstGeom prst="rect">
                <a:avLst/>
              </a:prstGeom>
              <a:solidFill>
                <a:schemeClr val="tx1"/>
              </a:solidFill>
              <a:ln w="127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443" name="Rectangle 107"/>
              <p:cNvSpPr>
                <a:spLocks noChangeArrowheads="1"/>
              </p:cNvSpPr>
              <p:nvPr/>
            </p:nvSpPr>
            <p:spPr bwMode="auto">
              <a:xfrm rot="5400000">
                <a:off x="982" y="4926"/>
                <a:ext cx="57" cy="61"/>
              </a:xfrm>
              <a:prstGeom prst="rect">
                <a:avLst/>
              </a:prstGeom>
              <a:solidFill>
                <a:schemeClr val="tx1"/>
              </a:solidFill>
              <a:ln w="127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cxnSp>
            <p:nvCxnSpPr>
              <p:cNvPr id="444" name="AutoShape 1093"/>
              <p:cNvCxnSpPr>
                <a:cxnSpLocks noChangeShapeType="1"/>
                <a:stCxn id="443" idx="3"/>
                <a:endCxn id="442" idx="1"/>
              </p:cNvCxnSpPr>
              <p:nvPr/>
            </p:nvCxnSpPr>
            <p:spPr bwMode="auto">
              <a:xfrm>
                <a:off x="1012" y="4987"/>
                <a:ext cx="0" cy="3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45" name="Oval 109"/>
              <p:cNvSpPr>
                <a:spLocks noChangeArrowheads="1"/>
              </p:cNvSpPr>
              <p:nvPr/>
            </p:nvSpPr>
            <p:spPr bwMode="auto">
              <a:xfrm rot="5400000">
                <a:off x="983" y="4835"/>
                <a:ext cx="58" cy="63"/>
              </a:xfrm>
              <a:prstGeom prst="ellipse">
                <a:avLst/>
              </a:prstGeom>
              <a:solidFill>
                <a:srgbClr val="B2B2B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446" name="Oval 111"/>
              <p:cNvSpPr>
                <a:spLocks noChangeArrowheads="1"/>
              </p:cNvSpPr>
              <p:nvPr/>
            </p:nvSpPr>
            <p:spPr bwMode="auto">
              <a:xfrm rot="5400000" flipH="1">
                <a:off x="909" y="4773"/>
                <a:ext cx="58" cy="59"/>
              </a:xfrm>
              <a:prstGeom prst="ellipse">
                <a:avLst/>
              </a:prstGeom>
              <a:solidFill>
                <a:srgbClr val="B2B2B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447" name="Oval 111"/>
              <p:cNvSpPr>
                <a:spLocks noChangeArrowheads="1"/>
              </p:cNvSpPr>
              <p:nvPr/>
            </p:nvSpPr>
            <p:spPr bwMode="auto">
              <a:xfrm rot="5400000" flipH="1">
                <a:off x="1055" y="4771"/>
                <a:ext cx="57" cy="59"/>
              </a:xfrm>
              <a:prstGeom prst="ellipse">
                <a:avLst/>
              </a:prstGeom>
              <a:solidFill>
                <a:srgbClr val="B2B2B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cxnSp>
            <p:nvCxnSpPr>
              <p:cNvPr id="448" name="AutoShape 1097"/>
              <p:cNvCxnSpPr>
                <a:cxnSpLocks noChangeShapeType="1"/>
                <a:stCxn id="445" idx="6"/>
                <a:endCxn id="443" idx="1"/>
              </p:cNvCxnSpPr>
              <p:nvPr/>
            </p:nvCxnSpPr>
            <p:spPr bwMode="auto">
              <a:xfrm flipH="1">
                <a:off x="1012" y="4897"/>
                <a:ext cx="1" cy="3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49" name="AutoShape 1098"/>
              <p:cNvCxnSpPr>
                <a:cxnSpLocks noChangeShapeType="1"/>
                <a:stCxn id="445" idx="3"/>
                <a:endCxn id="446" idx="1"/>
              </p:cNvCxnSpPr>
              <p:nvPr/>
            </p:nvCxnSpPr>
            <p:spPr bwMode="auto">
              <a:xfrm flipH="1" flipV="1">
                <a:off x="960" y="4825"/>
                <a:ext cx="31" cy="2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50" name="AutoShape 1099"/>
              <p:cNvCxnSpPr>
                <a:cxnSpLocks noChangeShapeType="1"/>
                <a:stCxn id="445" idx="1"/>
                <a:endCxn id="447" idx="3"/>
              </p:cNvCxnSpPr>
              <p:nvPr/>
            </p:nvCxnSpPr>
            <p:spPr bwMode="auto">
              <a:xfrm flipV="1">
                <a:off x="1035" y="4823"/>
                <a:ext cx="29" cy="2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51" name="Oval 128"/>
              <p:cNvSpPr>
                <a:spLocks noChangeArrowheads="1"/>
              </p:cNvSpPr>
              <p:nvPr/>
            </p:nvSpPr>
            <p:spPr bwMode="auto">
              <a:xfrm rot="5400000">
                <a:off x="1054" y="4588"/>
                <a:ext cx="64" cy="63"/>
              </a:xfrm>
              <a:prstGeom prst="ellipse">
                <a:avLst/>
              </a:prstGeom>
              <a:solidFill>
                <a:schemeClr val="bg1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452" name="Rectangle 107"/>
              <p:cNvSpPr>
                <a:spLocks noChangeArrowheads="1"/>
              </p:cNvSpPr>
              <p:nvPr/>
            </p:nvSpPr>
            <p:spPr bwMode="auto">
              <a:xfrm rot="5400000">
                <a:off x="1059" y="4673"/>
                <a:ext cx="54" cy="63"/>
              </a:xfrm>
              <a:prstGeom prst="rect">
                <a:avLst/>
              </a:prstGeom>
              <a:solidFill>
                <a:schemeClr val="tx1"/>
              </a:solidFill>
              <a:ln w="127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cxnSp>
            <p:nvCxnSpPr>
              <p:cNvPr id="453" name="AutoShape 1102"/>
              <p:cNvCxnSpPr>
                <a:cxnSpLocks noChangeShapeType="1"/>
                <a:stCxn id="451" idx="6"/>
                <a:endCxn id="452" idx="1"/>
              </p:cNvCxnSpPr>
              <p:nvPr/>
            </p:nvCxnSpPr>
            <p:spPr bwMode="auto">
              <a:xfrm>
                <a:off x="1086" y="4653"/>
                <a:ext cx="0" cy="2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54" name="AutoShape 1106"/>
              <p:cNvCxnSpPr>
                <a:cxnSpLocks noChangeShapeType="1"/>
                <a:stCxn id="452" idx="3"/>
                <a:endCxn id="447" idx="6"/>
              </p:cNvCxnSpPr>
              <p:nvPr/>
            </p:nvCxnSpPr>
            <p:spPr bwMode="auto">
              <a:xfrm flipH="1">
                <a:off x="1085" y="4733"/>
                <a:ext cx="1" cy="4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55" name="Oval 128"/>
              <p:cNvSpPr>
                <a:spLocks noChangeArrowheads="1"/>
              </p:cNvSpPr>
              <p:nvPr/>
            </p:nvSpPr>
            <p:spPr bwMode="auto">
              <a:xfrm rot="5400000">
                <a:off x="904" y="4589"/>
                <a:ext cx="64" cy="63"/>
              </a:xfrm>
              <a:prstGeom prst="ellipse">
                <a:avLst/>
              </a:prstGeom>
              <a:solidFill>
                <a:schemeClr val="bg1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456" name="Rectangle 107"/>
              <p:cNvSpPr>
                <a:spLocks noChangeArrowheads="1"/>
              </p:cNvSpPr>
              <p:nvPr/>
            </p:nvSpPr>
            <p:spPr bwMode="auto">
              <a:xfrm rot="5400000">
                <a:off x="909" y="4674"/>
                <a:ext cx="54" cy="63"/>
              </a:xfrm>
              <a:prstGeom prst="rect">
                <a:avLst/>
              </a:prstGeom>
              <a:solidFill>
                <a:schemeClr val="tx1"/>
              </a:solidFill>
              <a:ln w="127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cxnSp>
            <p:nvCxnSpPr>
              <p:cNvPr id="457" name="AutoShape 1109"/>
              <p:cNvCxnSpPr>
                <a:cxnSpLocks noChangeShapeType="1"/>
                <a:stCxn id="455" idx="6"/>
                <a:endCxn id="456" idx="1"/>
              </p:cNvCxnSpPr>
              <p:nvPr/>
            </p:nvCxnSpPr>
            <p:spPr bwMode="auto">
              <a:xfrm>
                <a:off x="936" y="4654"/>
                <a:ext cx="0" cy="2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58" name="AutoShape 1113"/>
              <p:cNvCxnSpPr>
                <a:cxnSpLocks noChangeShapeType="1"/>
                <a:stCxn id="456" idx="3"/>
                <a:endCxn id="446" idx="6"/>
              </p:cNvCxnSpPr>
              <p:nvPr/>
            </p:nvCxnSpPr>
            <p:spPr bwMode="auto">
              <a:xfrm>
                <a:off x="936" y="4734"/>
                <a:ext cx="2" cy="4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59" name="AutoShape 130"/>
              <p:cNvSpPr>
                <a:spLocks noChangeAspect="1" noChangeArrowheads="1"/>
              </p:cNvSpPr>
              <p:nvPr/>
            </p:nvSpPr>
            <p:spPr bwMode="auto">
              <a:xfrm rot="5400000">
                <a:off x="980" y="4399"/>
                <a:ext cx="72" cy="72"/>
              </a:xfrm>
              <a:prstGeom prst="diamond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460" name="AutoShape 1115"/>
              <p:cNvSpPr>
                <a:spLocks/>
              </p:cNvSpPr>
              <p:nvPr/>
            </p:nvSpPr>
            <p:spPr bwMode="auto">
              <a:xfrm rot="5400000">
                <a:off x="998" y="4400"/>
                <a:ext cx="45" cy="273"/>
              </a:xfrm>
              <a:prstGeom prst="leftBrace">
                <a:avLst>
                  <a:gd name="adj1" fmla="val 50556"/>
                  <a:gd name="adj2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 sz="1800" baseline="0"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212" name="Group 1438"/>
            <p:cNvGrpSpPr>
              <a:grpSpLocks/>
            </p:cNvGrpSpPr>
            <p:nvPr/>
          </p:nvGrpSpPr>
          <p:grpSpPr bwMode="auto">
            <a:xfrm>
              <a:off x="5771818" y="4093368"/>
              <a:ext cx="433388" cy="1035050"/>
              <a:chOff x="1842" y="3628"/>
              <a:chExt cx="273" cy="652"/>
            </a:xfrm>
          </p:grpSpPr>
          <p:sp>
            <p:nvSpPr>
              <p:cNvPr id="421" name="Rectangle 107"/>
              <p:cNvSpPr>
                <a:spLocks noChangeArrowheads="1"/>
              </p:cNvSpPr>
              <p:nvPr/>
            </p:nvSpPr>
            <p:spPr bwMode="auto">
              <a:xfrm rot="5400000">
                <a:off x="1942" y="4214"/>
                <a:ext cx="58" cy="63"/>
              </a:xfrm>
              <a:prstGeom prst="rect">
                <a:avLst/>
              </a:prstGeom>
              <a:solidFill>
                <a:schemeClr val="tx1"/>
              </a:solidFill>
              <a:ln w="127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422" name="Rectangle 107"/>
              <p:cNvSpPr>
                <a:spLocks noChangeArrowheads="1"/>
              </p:cNvSpPr>
              <p:nvPr/>
            </p:nvSpPr>
            <p:spPr bwMode="auto">
              <a:xfrm rot="5400000">
                <a:off x="1941" y="4126"/>
                <a:ext cx="57" cy="61"/>
              </a:xfrm>
              <a:prstGeom prst="rect">
                <a:avLst/>
              </a:prstGeom>
              <a:solidFill>
                <a:schemeClr val="tx1"/>
              </a:solidFill>
              <a:ln w="127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cxnSp>
            <p:nvCxnSpPr>
              <p:cNvPr id="423" name="AutoShape 802"/>
              <p:cNvCxnSpPr>
                <a:cxnSpLocks noChangeShapeType="1"/>
                <a:stCxn id="422" idx="3"/>
                <a:endCxn id="421" idx="1"/>
              </p:cNvCxnSpPr>
              <p:nvPr/>
            </p:nvCxnSpPr>
            <p:spPr bwMode="auto">
              <a:xfrm>
                <a:off x="1971" y="4187"/>
                <a:ext cx="0" cy="3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24" name="Oval 109"/>
              <p:cNvSpPr>
                <a:spLocks noChangeArrowheads="1"/>
              </p:cNvSpPr>
              <p:nvPr/>
            </p:nvSpPr>
            <p:spPr bwMode="auto">
              <a:xfrm rot="5400000">
                <a:off x="1942" y="4035"/>
                <a:ext cx="58" cy="63"/>
              </a:xfrm>
              <a:prstGeom prst="ellipse">
                <a:avLst/>
              </a:prstGeom>
              <a:solidFill>
                <a:srgbClr val="B2B2B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425" name="Oval 111"/>
              <p:cNvSpPr>
                <a:spLocks noChangeArrowheads="1"/>
              </p:cNvSpPr>
              <p:nvPr/>
            </p:nvSpPr>
            <p:spPr bwMode="auto">
              <a:xfrm rot="5400000" flipH="1">
                <a:off x="1868" y="3973"/>
                <a:ext cx="58" cy="59"/>
              </a:xfrm>
              <a:prstGeom prst="ellipse">
                <a:avLst/>
              </a:prstGeom>
              <a:solidFill>
                <a:srgbClr val="B2B2B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426" name="Oval 111"/>
              <p:cNvSpPr>
                <a:spLocks noChangeArrowheads="1"/>
              </p:cNvSpPr>
              <p:nvPr/>
            </p:nvSpPr>
            <p:spPr bwMode="auto">
              <a:xfrm rot="5400000" flipH="1">
                <a:off x="2014" y="3971"/>
                <a:ext cx="57" cy="59"/>
              </a:xfrm>
              <a:prstGeom prst="ellipse">
                <a:avLst/>
              </a:prstGeom>
              <a:solidFill>
                <a:srgbClr val="B2B2B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cxnSp>
            <p:nvCxnSpPr>
              <p:cNvPr id="427" name="AutoShape 806"/>
              <p:cNvCxnSpPr>
                <a:cxnSpLocks noChangeShapeType="1"/>
                <a:stCxn id="424" idx="6"/>
                <a:endCxn id="422" idx="1"/>
              </p:cNvCxnSpPr>
              <p:nvPr/>
            </p:nvCxnSpPr>
            <p:spPr bwMode="auto">
              <a:xfrm flipH="1">
                <a:off x="1971" y="4097"/>
                <a:ext cx="1" cy="3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8" name="AutoShape 807"/>
              <p:cNvCxnSpPr>
                <a:cxnSpLocks noChangeShapeType="1"/>
                <a:stCxn id="424" idx="3"/>
                <a:endCxn id="425" idx="1"/>
              </p:cNvCxnSpPr>
              <p:nvPr/>
            </p:nvCxnSpPr>
            <p:spPr bwMode="auto">
              <a:xfrm flipH="1" flipV="1">
                <a:off x="1919" y="4025"/>
                <a:ext cx="31" cy="2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9" name="AutoShape 808"/>
              <p:cNvCxnSpPr>
                <a:cxnSpLocks noChangeShapeType="1"/>
                <a:stCxn id="424" idx="1"/>
                <a:endCxn id="426" idx="3"/>
              </p:cNvCxnSpPr>
              <p:nvPr/>
            </p:nvCxnSpPr>
            <p:spPr bwMode="auto">
              <a:xfrm flipV="1">
                <a:off x="1994" y="4023"/>
                <a:ext cx="29" cy="2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30" name="Oval 128"/>
              <p:cNvSpPr>
                <a:spLocks noChangeArrowheads="1"/>
              </p:cNvSpPr>
              <p:nvPr/>
            </p:nvSpPr>
            <p:spPr bwMode="auto">
              <a:xfrm rot="5400000">
                <a:off x="2013" y="3788"/>
                <a:ext cx="64" cy="63"/>
              </a:xfrm>
              <a:prstGeom prst="ellipse">
                <a:avLst/>
              </a:prstGeom>
              <a:solidFill>
                <a:schemeClr val="bg1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431" name="Rectangle 107"/>
              <p:cNvSpPr>
                <a:spLocks noChangeArrowheads="1"/>
              </p:cNvSpPr>
              <p:nvPr/>
            </p:nvSpPr>
            <p:spPr bwMode="auto">
              <a:xfrm rot="5400000">
                <a:off x="2018" y="3873"/>
                <a:ext cx="54" cy="63"/>
              </a:xfrm>
              <a:prstGeom prst="rect">
                <a:avLst/>
              </a:prstGeom>
              <a:solidFill>
                <a:schemeClr val="tx1"/>
              </a:solidFill>
              <a:ln w="127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cxnSp>
            <p:nvCxnSpPr>
              <p:cNvPr id="432" name="AutoShape 811"/>
              <p:cNvCxnSpPr>
                <a:cxnSpLocks noChangeShapeType="1"/>
                <a:stCxn id="430" idx="6"/>
                <a:endCxn id="431" idx="1"/>
              </p:cNvCxnSpPr>
              <p:nvPr/>
            </p:nvCxnSpPr>
            <p:spPr bwMode="auto">
              <a:xfrm>
                <a:off x="2045" y="3853"/>
                <a:ext cx="0" cy="2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33" name="AutoShape 815"/>
              <p:cNvCxnSpPr>
                <a:cxnSpLocks noChangeShapeType="1"/>
                <a:stCxn id="431" idx="3"/>
                <a:endCxn id="426" idx="6"/>
              </p:cNvCxnSpPr>
              <p:nvPr/>
            </p:nvCxnSpPr>
            <p:spPr bwMode="auto">
              <a:xfrm flipH="1">
                <a:off x="2044" y="3933"/>
                <a:ext cx="1" cy="4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34" name="Oval 128"/>
              <p:cNvSpPr>
                <a:spLocks noChangeArrowheads="1"/>
              </p:cNvSpPr>
              <p:nvPr/>
            </p:nvSpPr>
            <p:spPr bwMode="auto">
              <a:xfrm rot="5400000">
                <a:off x="1863" y="3789"/>
                <a:ext cx="64" cy="63"/>
              </a:xfrm>
              <a:prstGeom prst="ellipse">
                <a:avLst/>
              </a:prstGeom>
              <a:solidFill>
                <a:schemeClr val="bg1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435" name="Rectangle 107"/>
              <p:cNvSpPr>
                <a:spLocks noChangeArrowheads="1"/>
              </p:cNvSpPr>
              <p:nvPr/>
            </p:nvSpPr>
            <p:spPr bwMode="auto">
              <a:xfrm rot="5400000">
                <a:off x="1868" y="3874"/>
                <a:ext cx="54" cy="63"/>
              </a:xfrm>
              <a:prstGeom prst="rect">
                <a:avLst/>
              </a:prstGeom>
              <a:solidFill>
                <a:schemeClr val="tx1"/>
              </a:solidFill>
              <a:ln w="127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cxnSp>
            <p:nvCxnSpPr>
              <p:cNvPr id="436" name="AutoShape 818"/>
              <p:cNvCxnSpPr>
                <a:cxnSpLocks noChangeShapeType="1"/>
                <a:stCxn id="434" idx="6"/>
                <a:endCxn id="435" idx="1"/>
              </p:cNvCxnSpPr>
              <p:nvPr/>
            </p:nvCxnSpPr>
            <p:spPr bwMode="auto">
              <a:xfrm>
                <a:off x="1895" y="3854"/>
                <a:ext cx="0" cy="2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37" name="AutoShape 822"/>
              <p:cNvCxnSpPr>
                <a:cxnSpLocks noChangeShapeType="1"/>
                <a:stCxn id="435" idx="3"/>
                <a:endCxn id="425" idx="6"/>
              </p:cNvCxnSpPr>
              <p:nvPr/>
            </p:nvCxnSpPr>
            <p:spPr bwMode="auto">
              <a:xfrm>
                <a:off x="1895" y="3934"/>
                <a:ext cx="2" cy="4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38" name="AutoShape 823"/>
              <p:cNvSpPr>
                <a:spLocks noChangeAspect="1" noChangeArrowheads="1"/>
              </p:cNvSpPr>
              <p:nvPr/>
            </p:nvSpPr>
            <p:spPr bwMode="auto">
              <a:xfrm rot="5400000">
                <a:off x="2031" y="4224"/>
                <a:ext cx="61" cy="51"/>
              </a:xfrm>
              <a:prstGeom prst="triangle">
                <a:avLst>
                  <a:gd name="adj" fmla="val 50000"/>
                </a:avLst>
              </a:prstGeom>
              <a:solidFill>
                <a:srgbClr val="B2B2B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sz="1800" baseline="0"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cxnSp>
            <p:nvCxnSpPr>
              <p:cNvPr id="439" name="AutoShape 824"/>
              <p:cNvCxnSpPr>
                <a:cxnSpLocks noChangeShapeType="1"/>
                <a:stCxn id="421" idx="0"/>
                <a:endCxn id="438" idx="3"/>
              </p:cNvCxnSpPr>
              <p:nvPr/>
            </p:nvCxnSpPr>
            <p:spPr bwMode="auto">
              <a:xfrm>
                <a:off x="2003" y="4247"/>
                <a:ext cx="35" cy="3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40" name="AutoShape 1115"/>
              <p:cNvSpPr>
                <a:spLocks/>
              </p:cNvSpPr>
              <p:nvPr/>
            </p:nvSpPr>
            <p:spPr bwMode="auto">
              <a:xfrm rot="5400000">
                <a:off x="1956" y="3615"/>
                <a:ext cx="45" cy="273"/>
              </a:xfrm>
              <a:prstGeom prst="leftBrace">
                <a:avLst>
                  <a:gd name="adj1" fmla="val 50556"/>
                  <a:gd name="adj2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 sz="1800" baseline="0"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41" name="AutoShape 130"/>
              <p:cNvSpPr>
                <a:spLocks noChangeAspect="1" noChangeArrowheads="1"/>
              </p:cNvSpPr>
              <p:nvPr/>
            </p:nvSpPr>
            <p:spPr bwMode="auto">
              <a:xfrm rot="5400000">
                <a:off x="1937" y="3628"/>
                <a:ext cx="72" cy="72"/>
              </a:xfrm>
              <a:prstGeom prst="diamond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</p:grpSp>
        <p:grpSp>
          <p:nvGrpSpPr>
            <p:cNvPr id="213" name="Group 369"/>
            <p:cNvGrpSpPr>
              <a:grpSpLocks/>
            </p:cNvGrpSpPr>
            <p:nvPr/>
          </p:nvGrpSpPr>
          <p:grpSpPr bwMode="auto">
            <a:xfrm>
              <a:off x="4200193" y="5568156"/>
              <a:ext cx="361950" cy="938213"/>
              <a:chOff x="1376" y="3016"/>
              <a:chExt cx="228" cy="591"/>
            </a:xfrm>
          </p:grpSpPr>
          <p:sp>
            <p:nvSpPr>
              <p:cNvPr id="396" name="Rectangle 107"/>
              <p:cNvSpPr>
                <a:spLocks noChangeArrowheads="1"/>
              </p:cNvSpPr>
              <p:nvPr/>
            </p:nvSpPr>
            <p:spPr bwMode="auto">
              <a:xfrm rot="5400000">
                <a:off x="1459" y="3541"/>
                <a:ext cx="58" cy="63"/>
              </a:xfrm>
              <a:prstGeom prst="rect">
                <a:avLst/>
              </a:prstGeom>
              <a:solidFill>
                <a:schemeClr val="tx1"/>
              </a:solidFill>
              <a:ln w="127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397" name="Rectangle 107"/>
              <p:cNvSpPr>
                <a:spLocks noChangeArrowheads="1"/>
              </p:cNvSpPr>
              <p:nvPr/>
            </p:nvSpPr>
            <p:spPr bwMode="auto">
              <a:xfrm rot="5400000">
                <a:off x="1458" y="3453"/>
                <a:ext cx="57" cy="61"/>
              </a:xfrm>
              <a:prstGeom prst="rect">
                <a:avLst/>
              </a:prstGeom>
              <a:solidFill>
                <a:schemeClr val="tx1"/>
              </a:solidFill>
              <a:ln w="127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cxnSp>
            <p:nvCxnSpPr>
              <p:cNvPr id="398" name="AutoShape 802"/>
              <p:cNvCxnSpPr>
                <a:cxnSpLocks noChangeShapeType="1"/>
                <a:stCxn id="397" idx="3"/>
                <a:endCxn id="396" idx="1"/>
              </p:cNvCxnSpPr>
              <p:nvPr/>
            </p:nvCxnSpPr>
            <p:spPr bwMode="auto">
              <a:xfrm>
                <a:off x="1488" y="3514"/>
                <a:ext cx="0" cy="3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99" name="Oval 109"/>
              <p:cNvSpPr>
                <a:spLocks noChangeArrowheads="1"/>
              </p:cNvSpPr>
              <p:nvPr/>
            </p:nvSpPr>
            <p:spPr bwMode="auto">
              <a:xfrm rot="5400000">
                <a:off x="1459" y="3362"/>
                <a:ext cx="58" cy="63"/>
              </a:xfrm>
              <a:prstGeom prst="ellipse">
                <a:avLst/>
              </a:prstGeom>
              <a:solidFill>
                <a:srgbClr val="B2B2B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400" name="Oval 111"/>
              <p:cNvSpPr>
                <a:spLocks noChangeArrowheads="1"/>
              </p:cNvSpPr>
              <p:nvPr/>
            </p:nvSpPr>
            <p:spPr bwMode="auto">
              <a:xfrm rot="5400000" flipH="1">
                <a:off x="1385" y="3300"/>
                <a:ext cx="58" cy="59"/>
              </a:xfrm>
              <a:prstGeom prst="ellipse">
                <a:avLst/>
              </a:prstGeom>
              <a:solidFill>
                <a:srgbClr val="B2B2B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401" name="Oval 111"/>
              <p:cNvSpPr>
                <a:spLocks noChangeArrowheads="1"/>
              </p:cNvSpPr>
              <p:nvPr/>
            </p:nvSpPr>
            <p:spPr bwMode="auto">
              <a:xfrm rot="5400000" flipH="1">
                <a:off x="1531" y="3298"/>
                <a:ext cx="57" cy="59"/>
              </a:xfrm>
              <a:prstGeom prst="ellipse">
                <a:avLst/>
              </a:prstGeom>
              <a:solidFill>
                <a:srgbClr val="B2B2B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cxnSp>
            <p:nvCxnSpPr>
              <p:cNvPr id="402" name="AutoShape 806"/>
              <p:cNvCxnSpPr>
                <a:cxnSpLocks noChangeShapeType="1"/>
                <a:stCxn id="399" idx="6"/>
                <a:endCxn id="397" idx="1"/>
              </p:cNvCxnSpPr>
              <p:nvPr/>
            </p:nvCxnSpPr>
            <p:spPr bwMode="auto">
              <a:xfrm flipH="1">
                <a:off x="1488" y="3424"/>
                <a:ext cx="1" cy="3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03" name="AutoShape 807"/>
              <p:cNvCxnSpPr>
                <a:cxnSpLocks noChangeShapeType="1"/>
                <a:stCxn id="399" idx="3"/>
                <a:endCxn id="400" idx="1"/>
              </p:cNvCxnSpPr>
              <p:nvPr/>
            </p:nvCxnSpPr>
            <p:spPr bwMode="auto">
              <a:xfrm flipH="1" flipV="1">
                <a:off x="1436" y="3352"/>
                <a:ext cx="31" cy="2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04" name="AutoShape 808"/>
              <p:cNvCxnSpPr>
                <a:cxnSpLocks noChangeShapeType="1"/>
                <a:stCxn id="399" idx="1"/>
                <a:endCxn id="401" idx="3"/>
              </p:cNvCxnSpPr>
              <p:nvPr/>
            </p:nvCxnSpPr>
            <p:spPr bwMode="auto">
              <a:xfrm flipV="1">
                <a:off x="1511" y="3350"/>
                <a:ext cx="29" cy="2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05" name="Oval 128"/>
              <p:cNvSpPr>
                <a:spLocks noChangeArrowheads="1"/>
              </p:cNvSpPr>
              <p:nvPr/>
            </p:nvSpPr>
            <p:spPr bwMode="auto">
              <a:xfrm rot="5400000">
                <a:off x="1530" y="3115"/>
                <a:ext cx="64" cy="63"/>
              </a:xfrm>
              <a:prstGeom prst="ellipse">
                <a:avLst/>
              </a:prstGeom>
              <a:solidFill>
                <a:schemeClr val="bg1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406" name="Rectangle 107"/>
              <p:cNvSpPr>
                <a:spLocks noChangeArrowheads="1"/>
              </p:cNvSpPr>
              <p:nvPr/>
            </p:nvSpPr>
            <p:spPr bwMode="auto">
              <a:xfrm rot="5400000">
                <a:off x="1535" y="3200"/>
                <a:ext cx="54" cy="63"/>
              </a:xfrm>
              <a:prstGeom prst="rect">
                <a:avLst/>
              </a:prstGeom>
              <a:solidFill>
                <a:schemeClr val="tx1"/>
              </a:solidFill>
              <a:ln w="127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cxnSp>
            <p:nvCxnSpPr>
              <p:cNvPr id="407" name="AutoShape 811"/>
              <p:cNvCxnSpPr>
                <a:cxnSpLocks noChangeShapeType="1"/>
                <a:stCxn id="405" idx="6"/>
                <a:endCxn id="406" idx="1"/>
              </p:cNvCxnSpPr>
              <p:nvPr/>
            </p:nvCxnSpPr>
            <p:spPr bwMode="auto">
              <a:xfrm>
                <a:off x="1562" y="3180"/>
                <a:ext cx="0" cy="2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08" name="AutoShape 130"/>
              <p:cNvSpPr>
                <a:spLocks noChangeAspect="1" noChangeArrowheads="1"/>
              </p:cNvSpPr>
              <p:nvPr/>
            </p:nvSpPr>
            <p:spPr bwMode="auto">
              <a:xfrm rot="5400000">
                <a:off x="1526" y="3016"/>
                <a:ext cx="72" cy="72"/>
              </a:xfrm>
              <a:prstGeom prst="diamond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cxnSp>
            <p:nvCxnSpPr>
              <p:cNvPr id="409" name="AutoShape 813"/>
              <p:cNvCxnSpPr>
                <a:cxnSpLocks noChangeShapeType="1"/>
                <a:stCxn id="408" idx="3"/>
                <a:endCxn id="408" idx="3"/>
              </p:cNvCxnSpPr>
              <p:nvPr/>
            </p:nvCxnSpPr>
            <p:spPr bwMode="auto">
              <a:xfrm>
                <a:off x="1562" y="3088"/>
                <a:ext cx="0" cy="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0" name="AutoShape 814"/>
              <p:cNvCxnSpPr>
                <a:cxnSpLocks noChangeShapeType="1"/>
                <a:stCxn id="408" idx="3"/>
                <a:endCxn id="405" idx="2"/>
              </p:cNvCxnSpPr>
              <p:nvPr/>
            </p:nvCxnSpPr>
            <p:spPr bwMode="auto">
              <a:xfrm>
                <a:off x="1562" y="3088"/>
                <a:ext cx="0" cy="2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1" name="AutoShape 815"/>
              <p:cNvCxnSpPr>
                <a:cxnSpLocks noChangeShapeType="1"/>
                <a:stCxn id="406" idx="3"/>
                <a:endCxn id="401" idx="6"/>
              </p:cNvCxnSpPr>
              <p:nvPr/>
            </p:nvCxnSpPr>
            <p:spPr bwMode="auto">
              <a:xfrm flipH="1">
                <a:off x="1561" y="3260"/>
                <a:ext cx="1" cy="4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12" name="Oval 128"/>
              <p:cNvSpPr>
                <a:spLocks noChangeArrowheads="1"/>
              </p:cNvSpPr>
              <p:nvPr/>
            </p:nvSpPr>
            <p:spPr bwMode="auto">
              <a:xfrm rot="5400000">
                <a:off x="1380" y="3116"/>
                <a:ext cx="64" cy="63"/>
              </a:xfrm>
              <a:prstGeom prst="ellipse">
                <a:avLst/>
              </a:prstGeom>
              <a:solidFill>
                <a:schemeClr val="bg1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413" name="Rectangle 107"/>
              <p:cNvSpPr>
                <a:spLocks noChangeArrowheads="1"/>
              </p:cNvSpPr>
              <p:nvPr/>
            </p:nvSpPr>
            <p:spPr bwMode="auto">
              <a:xfrm rot="5400000">
                <a:off x="1385" y="3201"/>
                <a:ext cx="54" cy="63"/>
              </a:xfrm>
              <a:prstGeom prst="rect">
                <a:avLst/>
              </a:prstGeom>
              <a:solidFill>
                <a:schemeClr val="tx1"/>
              </a:solidFill>
              <a:ln w="127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cxnSp>
            <p:nvCxnSpPr>
              <p:cNvPr id="414" name="AutoShape 818"/>
              <p:cNvCxnSpPr>
                <a:cxnSpLocks noChangeShapeType="1"/>
                <a:stCxn id="412" idx="6"/>
                <a:endCxn id="413" idx="1"/>
              </p:cNvCxnSpPr>
              <p:nvPr/>
            </p:nvCxnSpPr>
            <p:spPr bwMode="auto">
              <a:xfrm>
                <a:off x="1412" y="3181"/>
                <a:ext cx="0" cy="2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15" name="AutoShape 130"/>
              <p:cNvSpPr>
                <a:spLocks noChangeAspect="1" noChangeArrowheads="1"/>
              </p:cNvSpPr>
              <p:nvPr/>
            </p:nvSpPr>
            <p:spPr bwMode="auto">
              <a:xfrm rot="5400000">
                <a:off x="1376" y="3017"/>
                <a:ext cx="72" cy="72"/>
              </a:xfrm>
              <a:prstGeom prst="diamond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cxnSp>
            <p:nvCxnSpPr>
              <p:cNvPr id="416" name="AutoShape 820"/>
              <p:cNvCxnSpPr>
                <a:cxnSpLocks noChangeShapeType="1"/>
                <a:stCxn id="415" idx="3"/>
                <a:endCxn id="415" idx="3"/>
              </p:cNvCxnSpPr>
              <p:nvPr/>
            </p:nvCxnSpPr>
            <p:spPr bwMode="auto">
              <a:xfrm>
                <a:off x="1412" y="3089"/>
                <a:ext cx="0" cy="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7" name="AutoShape 821"/>
              <p:cNvCxnSpPr>
                <a:cxnSpLocks noChangeShapeType="1"/>
                <a:stCxn id="415" idx="3"/>
                <a:endCxn id="412" idx="2"/>
              </p:cNvCxnSpPr>
              <p:nvPr/>
            </p:nvCxnSpPr>
            <p:spPr bwMode="auto">
              <a:xfrm>
                <a:off x="1412" y="3089"/>
                <a:ext cx="0" cy="2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8" name="AutoShape 822"/>
              <p:cNvCxnSpPr>
                <a:cxnSpLocks noChangeShapeType="1"/>
                <a:stCxn id="413" idx="3"/>
                <a:endCxn id="400" idx="6"/>
              </p:cNvCxnSpPr>
              <p:nvPr/>
            </p:nvCxnSpPr>
            <p:spPr bwMode="auto">
              <a:xfrm>
                <a:off x="1412" y="3261"/>
                <a:ext cx="2" cy="4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19" name="AutoShape 823"/>
              <p:cNvSpPr>
                <a:spLocks noChangeAspect="1" noChangeArrowheads="1"/>
              </p:cNvSpPr>
              <p:nvPr/>
            </p:nvSpPr>
            <p:spPr bwMode="auto">
              <a:xfrm rot="5400000">
                <a:off x="1548" y="3551"/>
                <a:ext cx="61" cy="51"/>
              </a:xfrm>
              <a:prstGeom prst="triangle">
                <a:avLst>
                  <a:gd name="adj" fmla="val 50000"/>
                </a:avLst>
              </a:prstGeom>
              <a:solidFill>
                <a:srgbClr val="B2B2B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ja-JP" altLang="en-US" sz="1800" baseline="0"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cxnSp>
            <p:nvCxnSpPr>
              <p:cNvPr id="420" name="AutoShape 824"/>
              <p:cNvCxnSpPr>
                <a:cxnSpLocks noChangeShapeType="1"/>
                <a:stCxn id="396" idx="0"/>
                <a:endCxn id="419" idx="3"/>
              </p:cNvCxnSpPr>
              <p:nvPr/>
            </p:nvCxnSpPr>
            <p:spPr bwMode="auto">
              <a:xfrm>
                <a:off x="1520" y="3574"/>
                <a:ext cx="35" cy="3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214" name="Group 321"/>
            <p:cNvGrpSpPr>
              <a:grpSpLocks/>
            </p:cNvGrpSpPr>
            <p:nvPr/>
          </p:nvGrpSpPr>
          <p:grpSpPr bwMode="auto">
            <a:xfrm>
              <a:off x="4733593" y="5576093"/>
              <a:ext cx="352425" cy="930275"/>
              <a:chOff x="1784" y="703"/>
              <a:chExt cx="222" cy="586"/>
            </a:xfrm>
          </p:grpSpPr>
          <p:sp>
            <p:nvSpPr>
              <p:cNvPr id="373" name="Rectangle 107"/>
              <p:cNvSpPr>
                <a:spLocks noChangeArrowheads="1"/>
              </p:cNvSpPr>
              <p:nvPr/>
            </p:nvSpPr>
            <p:spPr bwMode="auto">
              <a:xfrm rot="5400000">
                <a:off x="1867" y="1228"/>
                <a:ext cx="58" cy="63"/>
              </a:xfrm>
              <a:prstGeom prst="rect">
                <a:avLst/>
              </a:prstGeom>
              <a:solidFill>
                <a:schemeClr val="tx1"/>
              </a:solidFill>
              <a:ln w="127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374" name="Rectangle 107"/>
              <p:cNvSpPr>
                <a:spLocks noChangeArrowheads="1"/>
              </p:cNvSpPr>
              <p:nvPr/>
            </p:nvSpPr>
            <p:spPr bwMode="auto">
              <a:xfrm rot="5400000">
                <a:off x="1866" y="1140"/>
                <a:ext cx="57" cy="61"/>
              </a:xfrm>
              <a:prstGeom prst="rect">
                <a:avLst/>
              </a:prstGeom>
              <a:solidFill>
                <a:schemeClr val="tx1"/>
              </a:solidFill>
              <a:ln w="127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cxnSp>
            <p:nvCxnSpPr>
              <p:cNvPr id="375" name="AutoShape 720"/>
              <p:cNvCxnSpPr>
                <a:cxnSpLocks noChangeShapeType="1"/>
                <a:stCxn id="374" idx="3"/>
                <a:endCxn id="373" idx="1"/>
              </p:cNvCxnSpPr>
              <p:nvPr/>
            </p:nvCxnSpPr>
            <p:spPr bwMode="auto">
              <a:xfrm>
                <a:off x="1896" y="1201"/>
                <a:ext cx="0" cy="3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76" name="Oval 109"/>
              <p:cNvSpPr>
                <a:spLocks noChangeArrowheads="1"/>
              </p:cNvSpPr>
              <p:nvPr/>
            </p:nvSpPr>
            <p:spPr bwMode="auto">
              <a:xfrm rot="5400000">
                <a:off x="1867" y="1049"/>
                <a:ext cx="58" cy="63"/>
              </a:xfrm>
              <a:prstGeom prst="ellipse">
                <a:avLst/>
              </a:prstGeom>
              <a:solidFill>
                <a:srgbClr val="B2B2B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377" name="Oval 111"/>
              <p:cNvSpPr>
                <a:spLocks noChangeArrowheads="1"/>
              </p:cNvSpPr>
              <p:nvPr/>
            </p:nvSpPr>
            <p:spPr bwMode="auto">
              <a:xfrm rot="5400000" flipH="1">
                <a:off x="1793" y="987"/>
                <a:ext cx="58" cy="59"/>
              </a:xfrm>
              <a:prstGeom prst="ellipse">
                <a:avLst/>
              </a:prstGeom>
              <a:solidFill>
                <a:srgbClr val="B2B2B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378" name="Oval 111"/>
              <p:cNvSpPr>
                <a:spLocks noChangeArrowheads="1"/>
              </p:cNvSpPr>
              <p:nvPr/>
            </p:nvSpPr>
            <p:spPr bwMode="auto">
              <a:xfrm rot="5400000" flipH="1">
                <a:off x="1939" y="985"/>
                <a:ext cx="57" cy="59"/>
              </a:xfrm>
              <a:prstGeom prst="ellipse">
                <a:avLst/>
              </a:prstGeom>
              <a:solidFill>
                <a:srgbClr val="B2B2B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cxnSp>
            <p:nvCxnSpPr>
              <p:cNvPr id="379" name="AutoShape 724"/>
              <p:cNvCxnSpPr>
                <a:cxnSpLocks noChangeShapeType="1"/>
                <a:stCxn id="376" idx="6"/>
                <a:endCxn id="374" idx="1"/>
              </p:cNvCxnSpPr>
              <p:nvPr/>
            </p:nvCxnSpPr>
            <p:spPr bwMode="auto">
              <a:xfrm flipH="1">
                <a:off x="1896" y="1111"/>
                <a:ext cx="1" cy="3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0" name="AutoShape 725"/>
              <p:cNvCxnSpPr>
                <a:cxnSpLocks noChangeShapeType="1"/>
                <a:stCxn id="376" idx="3"/>
                <a:endCxn id="377" idx="1"/>
              </p:cNvCxnSpPr>
              <p:nvPr/>
            </p:nvCxnSpPr>
            <p:spPr bwMode="auto">
              <a:xfrm flipH="1" flipV="1">
                <a:off x="1844" y="1039"/>
                <a:ext cx="31" cy="2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1" name="AutoShape 726"/>
              <p:cNvCxnSpPr>
                <a:cxnSpLocks noChangeShapeType="1"/>
                <a:stCxn id="376" idx="1"/>
                <a:endCxn id="378" idx="3"/>
              </p:cNvCxnSpPr>
              <p:nvPr/>
            </p:nvCxnSpPr>
            <p:spPr bwMode="auto">
              <a:xfrm flipV="1">
                <a:off x="1919" y="1037"/>
                <a:ext cx="29" cy="2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82" name="Oval 128"/>
              <p:cNvSpPr>
                <a:spLocks noChangeArrowheads="1"/>
              </p:cNvSpPr>
              <p:nvPr/>
            </p:nvSpPr>
            <p:spPr bwMode="auto">
              <a:xfrm rot="5400000">
                <a:off x="1938" y="802"/>
                <a:ext cx="64" cy="63"/>
              </a:xfrm>
              <a:prstGeom prst="ellipse">
                <a:avLst/>
              </a:prstGeom>
              <a:solidFill>
                <a:schemeClr val="bg1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383" name="Rectangle 107"/>
              <p:cNvSpPr>
                <a:spLocks noChangeArrowheads="1"/>
              </p:cNvSpPr>
              <p:nvPr/>
            </p:nvSpPr>
            <p:spPr bwMode="auto">
              <a:xfrm rot="5400000">
                <a:off x="1943" y="887"/>
                <a:ext cx="54" cy="63"/>
              </a:xfrm>
              <a:prstGeom prst="rect">
                <a:avLst/>
              </a:prstGeom>
              <a:solidFill>
                <a:schemeClr val="tx1"/>
              </a:solidFill>
              <a:ln w="127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cxnSp>
            <p:nvCxnSpPr>
              <p:cNvPr id="384" name="AutoShape 729"/>
              <p:cNvCxnSpPr>
                <a:cxnSpLocks noChangeShapeType="1"/>
                <a:stCxn id="382" idx="6"/>
                <a:endCxn id="383" idx="1"/>
              </p:cNvCxnSpPr>
              <p:nvPr/>
            </p:nvCxnSpPr>
            <p:spPr bwMode="auto">
              <a:xfrm>
                <a:off x="1970" y="867"/>
                <a:ext cx="0" cy="2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85" name="AutoShape 130"/>
              <p:cNvSpPr>
                <a:spLocks noChangeAspect="1" noChangeArrowheads="1"/>
              </p:cNvSpPr>
              <p:nvPr/>
            </p:nvSpPr>
            <p:spPr bwMode="auto">
              <a:xfrm rot="5400000">
                <a:off x="1934" y="703"/>
                <a:ext cx="72" cy="72"/>
              </a:xfrm>
              <a:prstGeom prst="diamond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cxnSp>
            <p:nvCxnSpPr>
              <p:cNvPr id="386" name="AutoShape 731"/>
              <p:cNvCxnSpPr>
                <a:cxnSpLocks noChangeShapeType="1"/>
                <a:stCxn id="385" idx="3"/>
                <a:endCxn id="385" idx="3"/>
              </p:cNvCxnSpPr>
              <p:nvPr/>
            </p:nvCxnSpPr>
            <p:spPr bwMode="auto">
              <a:xfrm>
                <a:off x="1970" y="775"/>
                <a:ext cx="0" cy="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7" name="AutoShape 732"/>
              <p:cNvCxnSpPr>
                <a:cxnSpLocks noChangeShapeType="1"/>
                <a:stCxn id="385" idx="3"/>
                <a:endCxn id="382" idx="2"/>
              </p:cNvCxnSpPr>
              <p:nvPr/>
            </p:nvCxnSpPr>
            <p:spPr bwMode="auto">
              <a:xfrm>
                <a:off x="1970" y="775"/>
                <a:ext cx="0" cy="2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8" name="AutoShape 733"/>
              <p:cNvCxnSpPr>
                <a:cxnSpLocks noChangeShapeType="1"/>
                <a:stCxn id="383" idx="3"/>
                <a:endCxn id="378" idx="6"/>
              </p:cNvCxnSpPr>
              <p:nvPr/>
            </p:nvCxnSpPr>
            <p:spPr bwMode="auto">
              <a:xfrm flipH="1">
                <a:off x="1969" y="947"/>
                <a:ext cx="1" cy="4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89" name="Oval 128"/>
              <p:cNvSpPr>
                <a:spLocks noChangeArrowheads="1"/>
              </p:cNvSpPr>
              <p:nvPr/>
            </p:nvSpPr>
            <p:spPr bwMode="auto">
              <a:xfrm rot="5400000">
                <a:off x="1788" y="803"/>
                <a:ext cx="64" cy="63"/>
              </a:xfrm>
              <a:prstGeom prst="ellipse">
                <a:avLst/>
              </a:prstGeom>
              <a:solidFill>
                <a:schemeClr val="bg1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390" name="Rectangle 107"/>
              <p:cNvSpPr>
                <a:spLocks noChangeArrowheads="1"/>
              </p:cNvSpPr>
              <p:nvPr/>
            </p:nvSpPr>
            <p:spPr bwMode="auto">
              <a:xfrm rot="5400000">
                <a:off x="1793" y="888"/>
                <a:ext cx="54" cy="63"/>
              </a:xfrm>
              <a:prstGeom prst="rect">
                <a:avLst/>
              </a:prstGeom>
              <a:solidFill>
                <a:schemeClr val="tx1"/>
              </a:solidFill>
              <a:ln w="127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cxnSp>
            <p:nvCxnSpPr>
              <p:cNvPr id="391" name="AutoShape 736"/>
              <p:cNvCxnSpPr>
                <a:cxnSpLocks noChangeShapeType="1"/>
                <a:stCxn id="389" idx="6"/>
                <a:endCxn id="390" idx="1"/>
              </p:cNvCxnSpPr>
              <p:nvPr/>
            </p:nvCxnSpPr>
            <p:spPr bwMode="auto">
              <a:xfrm>
                <a:off x="1820" y="868"/>
                <a:ext cx="0" cy="2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92" name="AutoShape 130"/>
              <p:cNvSpPr>
                <a:spLocks noChangeAspect="1" noChangeArrowheads="1"/>
              </p:cNvSpPr>
              <p:nvPr/>
            </p:nvSpPr>
            <p:spPr bwMode="auto">
              <a:xfrm rot="5400000">
                <a:off x="1784" y="704"/>
                <a:ext cx="72" cy="72"/>
              </a:xfrm>
              <a:prstGeom prst="diamond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cxnSp>
            <p:nvCxnSpPr>
              <p:cNvPr id="393" name="AutoShape 738"/>
              <p:cNvCxnSpPr>
                <a:cxnSpLocks noChangeShapeType="1"/>
                <a:stCxn id="392" idx="3"/>
                <a:endCxn id="392" idx="3"/>
              </p:cNvCxnSpPr>
              <p:nvPr/>
            </p:nvCxnSpPr>
            <p:spPr bwMode="auto">
              <a:xfrm>
                <a:off x="1820" y="776"/>
                <a:ext cx="0" cy="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4" name="AutoShape 739"/>
              <p:cNvCxnSpPr>
                <a:cxnSpLocks noChangeShapeType="1"/>
                <a:stCxn id="392" idx="3"/>
                <a:endCxn id="389" idx="2"/>
              </p:cNvCxnSpPr>
              <p:nvPr/>
            </p:nvCxnSpPr>
            <p:spPr bwMode="auto">
              <a:xfrm>
                <a:off x="1820" y="776"/>
                <a:ext cx="0" cy="2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95" name="AutoShape 740"/>
              <p:cNvCxnSpPr>
                <a:cxnSpLocks noChangeShapeType="1"/>
                <a:stCxn id="390" idx="3"/>
                <a:endCxn id="377" idx="6"/>
              </p:cNvCxnSpPr>
              <p:nvPr/>
            </p:nvCxnSpPr>
            <p:spPr bwMode="auto">
              <a:xfrm>
                <a:off x="1820" y="948"/>
                <a:ext cx="2" cy="4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215" name="Group 1510"/>
            <p:cNvGrpSpPr>
              <a:grpSpLocks/>
            </p:cNvGrpSpPr>
            <p:nvPr/>
          </p:nvGrpSpPr>
          <p:grpSpPr bwMode="auto">
            <a:xfrm>
              <a:off x="3231818" y="4115593"/>
              <a:ext cx="433388" cy="1012825"/>
              <a:chOff x="288" y="3625"/>
              <a:chExt cx="273" cy="638"/>
            </a:xfrm>
          </p:grpSpPr>
          <p:sp>
            <p:nvSpPr>
              <p:cNvPr id="354" name="Rectangle 107"/>
              <p:cNvSpPr>
                <a:spLocks noChangeArrowheads="1"/>
              </p:cNvSpPr>
              <p:nvPr/>
            </p:nvSpPr>
            <p:spPr bwMode="auto">
              <a:xfrm rot="5400000">
                <a:off x="392" y="4202"/>
                <a:ext cx="58" cy="63"/>
              </a:xfrm>
              <a:prstGeom prst="rect">
                <a:avLst/>
              </a:prstGeom>
              <a:solidFill>
                <a:schemeClr val="tx1"/>
              </a:solidFill>
              <a:ln w="127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355" name="Rectangle 107"/>
              <p:cNvSpPr>
                <a:spLocks noChangeArrowheads="1"/>
              </p:cNvSpPr>
              <p:nvPr/>
            </p:nvSpPr>
            <p:spPr bwMode="auto">
              <a:xfrm rot="5400000">
                <a:off x="391" y="4114"/>
                <a:ext cx="57" cy="61"/>
              </a:xfrm>
              <a:prstGeom prst="rect">
                <a:avLst/>
              </a:prstGeom>
              <a:solidFill>
                <a:schemeClr val="tx1"/>
              </a:solidFill>
              <a:ln w="127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cxnSp>
            <p:nvCxnSpPr>
              <p:cNvPr id="356" name="AutoShape 997"/>
              <p:cNvCxnSpPr>
                <a:cxnSpLocks noChangeShapeType="1"/>
                <a:stCxn id="355" idx="3"/>
                <a:endCxn id="354" idx="1"/>
              </p:cNvCxnSpPr>
              <p:nvPr/>
            </p:nvCxnSpPr>
            <p:spPr bwMode="auto">
              <a:xfrm>
                <a:off x="421" y="4175"/>
                <a:ext cx="0" cy="3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57" name="Oval 109"/>
              <p:cNvSpPr>
                <a:spLocks noChangeArrowheads="1"/>
              </p:cNvSpPr>
              <p:nvPr/>
            </p:nvSpPr>
            <p:spPr bwMode="auto">
              <a:xfrm rot="5400000">
                <a:off x="392" y="4023"/>
                <a:ext cx="58" cy="63"/>
              </a:xfrm>
              <a:prstGeom prst="ellipse">
                <a:avLst/>
              </a:prstGeom>
              <a:solidFill>
                <a:srgbClr val="B2B2B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358" name="Oval 111"/>
              <p:cNvSpPr>
                <a:spLocks noChangeArrowheads="1"/>
              </p:cNvSpPr>
              <p:nvPr/>
            </p:nvSpPr>
            <p:spPr bwMode="auto">
              <a:xfrm rot="5400000" flipH="1">
                <a:off x="318" y="3961"/>
                <a:ext cx="58" cy="59"/>
              </a:xfrm>
              <a:prstGeom prst="ellipse">
                <a:avLst/>
              </a:prstGeom>
              <a:solidFill>
                <a:srgbClr val="B2B2B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359" name="Oval 111"/>
              <p:cNvSpPr>
                <a:spLocks noChangeArrowheads="1"/>
              </p:cNvSpPr>
              <p:nvPr/>
            </p:nvSpPr>
            <p:spPr bwMode="auto">
              <a:xfrm rot="5400000" flipH="1">
                <a:off x="464" y="3959"/>
                <a:ext cx="57" cy="59"/>
              </a:xfrm>
              <a:prstGeom prst="ellipse">
                <a:avLst/>
              </a:prstGeom>
              <a:solidFill>
                <a:srgbClr val="B2B2B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cxnSp>
            <p:nvCxnSpPr>
              <p:cNvPr id="360" name="AutoShape 1001"/>
              <p:cNvCxnSpPr>
                <a:cxnSpLocks noChangeShapeType="1"/>
                <a:stCxn id="357" idx="6"/>
                <a:endCxn id="355" idx="1"/>
              </p:cNvCxnSpPr>
              <p:nvPr/>
            </p:nvCxnSpPr>
            <p:spPr bwMode="auto">
              <a:xfrm flipH="1">
                <a:off x="421" y="4085"/>
                <a:ext cx="1" cy="3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1" name="AutoShape 1002"/>
              <p:cNvCxnSpPr>
                <a:cxnSpLocks noChangeShapeType="1"/>
                <a:stCxn id="357" idx="3"/>
                <a:endCxn id="358" idx="1"/>
              </p:cNvCxnSpPr>
              <p:nvPr/>
            </p:nvCxnSpPr>
            <p:spPr bwMode="auto">
              <a:xfrm flipH="1" flipV="1">
                <a:off x="369" y="4013"/>
                <a:ext cx="31" cy="2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2" name="AutoShape 1003"/>
              <p:cNvCxnSpPr>
                <a:cxnSpLocks noChangeShapeType="1"/>
                <a:stCxn id="357" idx="1"/>
                <a:endCxn id="359" idx="3"/>
              </p:cNvCxnSpPr>
              <p:nvPr/>
            </p:nvCxnSpPr>
            <p:spPr bwMode="auto">
              <a:xfrm flipV="1">
                <a:off x="444" y="4011"/>
                <a:ext cx="29" cy="2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63" name="Oval 128"/>
              <p:cNvSpPr>
                <a:spLocks noChangeArrowheads="1"/>
              </p:cNvSpPr>
              <p:nvPr/>
            </p:nvSpPr>
            <p:spPr bwMode="auto">
              <a:xfrm rot="5400000">
                <a:off x="318" y="3772"/>
                <a:ext cx="64" cy="63"/>
              </a:xfrm>
              <a:prstGeom prst="ellipse">
                <a:avLst/>
              </a:prstGeom>
              <a:solidFill>
                <a:schemeClr val="bg1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364" name="Rectangle 107"/>
              <p:cNvSpPr>
                <a:spLocks noChangeArrowheads="1"/>
              </p:cNvSpPr>
              <p:nvPr/>
            </p:nvSpPr>
            <p:spPr bwMode="auto">
              <a:xfrm rot="5400000">
                <a:off x="323" y="3857"/>
                <a:ext cx="54" cy="63"/>
              </a:xfrm>
              <a:prstGeom prst="rect">
                <a:avLst/>
              </a:prstGeom>
              <a:solidFill>
                <a:schemeClr val="tx1"/>
              </a:solidFill>
              <a:ln w="127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cxnSp>
            <p:nvCxnSpPr>
              <p:cNvPr id="365" name="AutoShape 1016"/>
              <p:cNvCxnSpPr>
                <a:cxnSpLocks noChangeShapeType="1"/>
                <a:stCxn id="363" idx="6"/>
                <a:endCxn id="364" idx="1"/>
              </p:cNvCxnSpPr>
              <p:nvPr/>
            </p:nvCxnSpPr>
            <p:spPr bwMode="auto">
              <a:xfrm>
                <a:off x="350" y="3837"/>
                <a:ext cx="0" cy="2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66" name="Oval 128"/>
              <p:cNvSpPr>
                <a:spLocks noChangeArrowheads="1"/>
              </p:cNvSpPr>
              <p:nvPr/>
            </p:nvSpPr>
            <p:spPr bwMode="auto">
              <a:xfrm rot="5400000">
                <a:off x="463" y="3774"/>
                <a:ext cx="64" cy="63"/>
              </a:xfrm>
              <a:prstGeom prst="ellipse">
                <a:avLst/>
              </a:prstGeom>
              <a:solidFill>
                <a:schemeClr val="bg1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367" name="Rectangle 107"/>
              <p:cNvSpPr>
                <a:spLocks noChangeArrowheads="1"/>
              </p:cNvSpPr>
              <p:nvPr/>
            </p:nvSpPr>
            <p:spPr bwMode="auto">
              <a:xfrm rot="5400000">
                <a:off x="468" y="3859"/>
                <a:ext cx="54" cy="63"/>
              </a:xfrm>
              <a:prstGeom prst="rect">
                <a:avLst/>
              </a:prstGeom>
              <a:solidFill>
                <a:schemeClr val="tx1"/>
              </a:solidFill>
              <a:ln w="127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cxnSp>
            <p:nvCxnSpPr>
              <p:cNvPr id="368" name="AutoShape 1019"/>
              <p:cNvCxnSpPr>
                <a:cxnSpLocks noChangeShapeType="1"/>
                <a:stCxn id="366" idx="6"/>
                <a:endCxn id="367" idx="1"/>
              </p:cNvCxnSpPr>
              <p:nvPr/>
            </p:nvCxnSpPr>
            <p:spPr bwMode="auto">
              <a:xfrm>
                <a:off x="495" y="3839"/>
                <a:ext cx="0" cy="2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9" name="AutoShape 399"/>
              <p:cNvCxnSpPr>
                <a:cxnSpLocks noChangeShapeType="1"/>
                <a:stCxn id="364" idx="3"/>
                <a:endCxn id="358" idx="6"/>
              </p:cNvCxnSpPr>
              <p:nvPr/>
            </p:nvCxnSpPr>
            <p:spPr bwMode="auto">
              <a:xfrm flipH="1">
                <a:off x="347" y="3917"/>
                <a:ext cx="3" cy="4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0" name="AutoShape 400"/>
              <p:cNvCxnSpPr>
                <a:cxnSpLocks noChangeShapeType="1"/>
                <a:stCxn id="367" idx="3"/>
                <a:endCxn id="359" idx="6"/>
              </p:cNvCxnSpPr>
              <p:nvPr/>
            </p:nvCxnSpPr>
            <p:spPr bwMode="auto">
              <a:xfrm flipH="1">
                <a:off x="494" y="3919"/>
                <a:ext cx="1" cy="43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71" name="Oval 128"/>
              <p:cNvSpPr>
                <a:spLocks noChangeArrowheads="1"/>
              </p:cNvSpPr>
              <p:nvPr/>
            </p:nvSpPr>
            <p:spPr bwMode="auto">
              <a:xfrm rot="5400000">
                <a:off x="397" y="3625"/>
                <a:ext cx="64" cy="63"/>
              </a:xfrm>
              <a:prstGeom prst="ellipse">
                <a:avLst/>
              </a:prstGeom>
              <a:solidFill>
                <a:schemeClr val="bg1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372" name="AutoShape 1115"/>
              <p:cNvSpPr>
                <a:spLocks/>
              </p:cNvSpPr>
              <p:nvPr/>
            </p:nvSpPr>
            <p:spPr bwMode="auto">
              <a:xfrm rot="5400000">
                <a:off x="402" y="3616"/>
                <a:ext cx="45" cy="273"/>
              </a:xfrm>
              <a:prstGeom prst="leftBrace">
                <a:avLst>
                  <a:gd name="adj1" fmla="val 50556"/>
                  <a:gd name="adj2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 sz="1800" baseline="0"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216" name="Group 1530"/>
            <p:cNvGrpSpPr>
              <a:grpSpLocks/>
            </p:cNvGrpSpPr>
            <p:nvPr/>
          </p:nvGrpSpPr>
          <p:grpSpPr bwMode="auto">
            <a:xfrm>
              <a:off x="4106531" y="4101306"/>
              <a:ext cx="438150" cy="1027113"/>
              <a:chOff x="839" y="3622"/>
              <a:chExt cx="276" cy="647"/>
            </a:xfrm>
          </p:grpSpPr>
          <p:sp>
            <p:nvSpPr>
              <p:cNvPr id="329" name="Rectangle 107"/>
              <p:cNvSpPr>
                <a:spLocks noChangeArrowheads="1"/>
              </p:cNvSpPr>
              <p:nvPr/>
            </p:nvSpPr>
            <p:spPr bwMode="auto">
              <a:xfrm rot="5400000">
                <a:off x="981" y="4208"/>
                <a:ext cx="58" cy="63"/>
              </a:xfrm>
              <a:prstGeom prst="rect">
                <a:avLst/>
              </a:prstGeom>
              <a:solidFill>
                <a:schemeClr val="tx1"/>
              </a:solidFill>
              <a:ln w="127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330" name="Rectangle 107"/>
              <p:cNvSpPr>
                <a:spLocks noChangeArrowheads="1"/>
              </p:cNvSpPr>
              <p:nvPr/>
            </p:nvSpPr>
            <p:spPr bwMode="auto">
              <a:xfrm rot="5400000">
                <a:off x="980" y="4120"/>
                <a:ext cx="57" cy="61"/>
              </a:xfrm>
              <a:prstGeom prst="rect">
                <a:avLst/>
              </a:prstGeom>
              <a:solidFill>
                <a:schemeClr val="tx1"/>
              </a:solidFill>
              <a:ln w="127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cxnSp>
            <p:nvCxnSpPr>
              <p:cNvPr id="331" name="AutoShape 997"/>
              <p:cNvCxnSpPr>
                <a:cxnSpLocks noChangeShapeType="1"/>
                <a:stCxn id="330" idx="3"/>
                <a:endCxn id="329" idx="1"/>
              </p:cNvCxnSpPr>
              <p:nvPr/>
            </p:nvCxnSpPr>
            <p:spPr bwMode="auto">
              <a:xfrm>
                <a:off x="1010" y="4181"/>
                <a:ext cx="0" cy="3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32" name="Oval 109"/>
              <p:cNvSpPr>
                <a:spLocks noChangeArrowheads="1"/>
              </p:cNvSpPr>
              <p:nvPr/>
            </p:nvSpPr>
            <p:spPr bwMode="auto">
              <a:xfrm rot="5400000">
                <a:off x="981" y="4029"/>
                <a:ext cx="58" cy="63"/>
              </a:xfrm>
              <a:prstGeom prst="ellipse">
                <a:avLst/>
              </a:prstGeom>
              <a:solidFill>
                <a:srgbClr val="B2B2B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333" name="Oval 111"/>
              <p:cNvSpPr>
                <a:spLocks noChangeArrowheads="1"/>
              </p:cNvSpPr>
              <p:nvPr/>
            </p:nvSpPr>
            <p:spPr bwMode="auto">
              <a:xfrm rot="5400000" flipH="1">
                <a:off x="907" y="3967"/>
                <a:ext cx="58" cy="59"/>
              </a:xfrm>
              <a:prstGeom prst="ellipse">
                <a:avLst/>
              </a:prstGeom>
              <a:solidFill>
                <a:srgbClr val="B2B2B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334" name="Oval 111"/>
              <p:cNvSpPr>
                <a:spLocks noChangeArrowheads="1"/>
              </p:cNvSpPr>
              <p:nvPr/>
            </p:nvSpPr>
            <p:spPr bwMode="auto">
              <a:xfrm rot="5400000" flipH="1">
                <a:off x="1053" y="3965"/>
                <a:ext cx="57" cy="59"/>
              </a:xfrm>
              <a:prstGeom prst="ellipse">
                <a:avLst/>
              </a:prstGeom>
              <a:solidFill>
                <a:srgbClr val="B2B2B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cxnSp>
            <p:nvCxnSpPr>
              <p:cNvPr id="335" name="AutoShape 1001"/>
              <p:cNvCxnSpPr>
                <a:cxnSpLocks noChangeShapeType="1"/>
                <a:stCxn id="332" idx="6"/>
                <a:endCxn id="330" idx="1"/>
              </p:cNvCxnSpPr>
              <p:nvPr/>
            </p:nvCxnSpPr>
            <p:spPr bwMode="auto">
              <a:xfrm flipH="1">
                <a:off x="1010" y="4091"/>
                <a:ext cx="1" cy="3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6" name="AutoShape 1002"/>
              <p:cNvCxnSpPr>
                <a:cxnSpLocks noChangeShapeType="1"/>
                <a:stCxn id="332" idx="3"/>
                <a:endCxn id="333" idx="1"/>
              </p:cNvCxnSpPr>
              <p:nvPr/>
            </p:nvCxnSpPr>
            <p:spPr bwMode="auto">
              <a:xfrm flipH="1" flipV="1">
                <a:off x="958" y="4019"/>
                <a:ext cx="31" cy="2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7" name="AutoShape 1003"/>
              <p:cNvCxnSpPr>
                <a:cxnSpLocks noChangeShapeType="1"/>
                <a:stCxn id="332" idx="1"/>
                <a:endCxn id="334" idx="3"/>
              </p:cNvCxnSpPr>
              <p:nvPr/>
            </p:nvCxnSpPr>
            <p:spPr bwMode="auto">
              <a:xfrm flipV="1">
                <a:off x="1033" y="4017"/>
                <a:ext cx="29" cy="2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38" name="Oval 128"/>
              <p:cNvSpPr>
                <a:spLocks noChangeArrowheads="1"/>
              </p:cNvSpPr>
              <p:nvPr/>
            </p:nvSpPr>
            <p:spPr bwMode="auto">
              <a:xfrm rot="5400000">
                <a:off x="844" y="3778"/>
                <a:ext cx="64" cy="63"/>
              </a:xfrm>
              <a:prstGeom prst="ellipse">
                <a:avLst/>
              </a:prstGeom>
              <a:solidFill>
                <a:schemeClr val="bg1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339" name="Rectangle 107"/>
              <p:cNvSpPr>
                <a:spLocks noChangeArrowheads="1"/>
              </p:cNvSpPr>
              <p:nvPr/>
            </p:nvSpPr>
            <p:spPr bwMode="auto">
              <a:xfrm rot="5400000">
                <a:off x="849" y="3863"/>
                <a:ext cx="54" cy="63"/>
              </a:xfrm>
              <a:prstGeom prst="rect">
                <a:avLst/>
              </a:prstGeom>
              <a:solidFill>
                <a:schemeClr val="tx1"/>
              </a:solidFill>
              <a:ln w="127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cxnSp>
            <p:nvCxnSpPr>
              <p:cNvPr id="340" name="AutoShape 1016"/>
              <p:cNvCxnSpPr>
                <a:cxnSpLocks noChangeShapeType="1"/>
                <a:stCxn id="338" idx="6"/>
                <a:endCxn id="339" idx="1"/>
              </p:cNvCxnSpPr>
              <p:nvPr/>
            </p:nvCxnSpPr>
            <p:spPr bwMode="auto">
              <a:xfrm>
                <a:off x="876" y="3843"/>
                <a:ext cx="0" cy="2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41" name="Oval 128"/>
              <p:cNvSpPr>
                <a:spLocks noChangeArrowheads="1"/>
              </p:cNvSpPr>
              <p:nvPr/>
            </p:nvSpPr>
            <p:spPr bwMode="auto">
              <a:xfrm rot="5400000">
                <a:off x="954" y="3783"/>
                <a:ext cx="64" cy="63"/>
              </a:xfrm>
              <a:prstGeom prst="ellipse">
                <a:avLst/>
              </a:prstGeom>
              <a:solidFill>
                <a:schemeClr val="bg1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342" name="Rectangle 107"/>
              <p:cNvSpPr>
                <a:spLocks noChangeArrowheads="1"/>
              </p:cNvSpPr>
              <p:nvPr/>
            </p:nvSpPr>
            <p:spPr bwMode="auto">
              <a:xfrm rot="5400000">
                <a:off x="959" y="3868"/>
                <a:ext cx="54" cy="63"/>
              </a:xfrm>
              <a:prstGeom prst="rect">
                <a:avLst/>
              </a:prstGeom>
              <a:solidFill>
                <a:schemeClr val="tx1"/>
              </a:solidFill>
              <a:ln w="127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cxnSp>
            <p:nvCxnSpPr>
              <p:cNvPr id="343" name="AutoShape 1019"/>
              <p:cNvCxnSpPr>
                <a:cxnSpLocks noChangeShapeType="1"/>
                <a:stCxn id="341" idx="6"/>
                <a:endCxn id="342" idx="1"/>
              </p:cNvCxnSpPr>
              <p:nvPr/>
            </p:nvCxnSpPr>
            <p:spPr bwMode="auto">
              <a:xfrm>
                <a:off x="986" y="3848"/>
                <a:ext cx="0" cy="2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4" name="AutoShape 1020"/>
              <p:cNvCxnSpPr>
                <a:cxnSpLocks noChangeShapeType="1"/>
                <a:stCxn id="339" idx="3"/>
                <a:endCxn id="333" idx="5"/>
              </p:cNvCxnSpPr>
              <p:nvPr/>
            </p:nvCxnSpPr>
            <p:spPr bwMode="auto">
              <a:xfrm>
                <a:off x="876" y="3923"/>
                <a:ext cx="39" cy="5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5" name="AutoShape 1021"/>
              <p:cNvCxnSpPr>
                <a:cxnSpLocks noChangeShapeType="1"/>
                <a:stCxn id="342" idx="3"/>
                <a:endCxn id="333" idx="7"/>
              </p:cNvCxnSpPr>
              <p:nvPr/>
            </p:nvCxnSpPr>
            <p:spPr bwMode="auto">
              <a:xfrm flipH="1">
                <a:off x="957" y="3928"/>
                <a:ext cx="29" cy="4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46" name="Oval 128"/>
              <p:cNvSpPr>
                <a:spLocks noChangeArrowheads="1"/>
              </p:cNvSpPr>
              <p:nvPr/>
            </p:nvSpPr>
            <p:spPr bwMode="auto">
              <a:xfrm rot="5400000">
                <a:off x="948" y="3627"/>
                <a:ext cx="64" cy="63"/>
              </a:xfrm>
              <a:prstGeom prst="ellipse">
                <a:avLst/>
              </a:prstGeom>
              <a:solidFill>
                <a:schemeClr val="bg1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347" name="Oval 128"/>
              <p:cNvSpPr>
                <a:spLocks noChangeArrowheads="1"/>
              </p:cNvSpPr>
              <p:nvPr/>
            </p:nvSpPr>
            <p:spPr bwMode="auto">
              <a:xfrm rot="5400000">
                <a:off x="1052" y="3782"/>
                <a:ext cx="64" cy="63"/>
              </a:xfrm>
              <a:prstGeom prst="ellipse">
                <a:avLst/>
              </a:prstGeom>
              <a:solidFill>
                <a:schemeClr val="bg1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348" name="Rectangle 107"/>
              <p:cNvSpPr>
                <a:spLocks noChangeArrowheads="1"/>
              </p:cNvSpPr>
              <p:nvPr/>
            </p:nvSpPr>
            <p:spPr bwMode="auto">
              <a:xfrm rot="5400000">
                <a:off x="1057" y="3867"/>
                <a:ext cx="54" cy="63"/>
              </a:xfrm>
              <a:prstGeom prst="rect">
                <a:avLst/>
              </a:prstGeom>
              <a:solidFill>
                <a:schemeClr val="tx1"/>
              </a:solidFill>
              <a:ln w="127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cxnSp>
            <p:nvCxnSpPr>
              <p:cNvPr id="349" name="AutoShape 1016"/>
              <p:cNvCxnSpPr>
                <a:cxnSpLocks noChangeShapeType="1"/>
                <a:stCxn id="347" idx="6"/>
                <a:endCxn id="348" idx="1"/>
              </p:cNvCxnSpPr>
              <p:nvPr/>
            </p:nvCxnSpPr>
            <p:spPr bwMode="auto">
              <a:xfrm>
                <a:off x="1084" y="3847"/>
                <a:ext cx="0" cy="2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50" name="AutoShape 1087"/>
              <p:cNvCxnSpPr>
                <a:cxnSpLocks noChangeShapeType="1"/>
                <a:stCxn id="348" idx="3"/>
                <a:endCxn id="334" idx="6"/>
              </p:cNvCxnSpPr>
              <p:nvPr/>
            </p:nvCxnSpPr>
            <p:spPr bwMode="auto">
              <a:xfrm flipH="1">
                <a:off x="1083" y="3927"/>
                <a:ext cx="1" cy="4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51" name="AutoShape 130"/>
              <p:cNvSpPr>
                <a:spLocks noChangeAspect="1" noChangeArrowheads="1"/>
              </p:cNvSpPr>
              <p:nvPr/>
            </p:nvSpPr>
            <p:spPr bwMode="auto">
              <a:xfrm rot="5400000">
                <a:off x="1039" y="3622"/>
                <a:ext cx="72" cy="72"/>
              </a:xfrm>
              <a:prstGeom prst="diamond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352" name="Oval 128"/>
              <p:cNvSpPr>
                <a:spLocks noChangeArrowheads="1"/>
              </p:cNvSpPr>
              <p:nvPr/>
            </p:nvSpPr>
            <p:spPr bwMode="auto">
              <a:xfrm rot="5400000">
                <a:off x="839" y="3629"/>
                <a:ext cx="64" cy="63"/>
              </a:xfrm>
              <a:prstGeom prst="ellipse">
                <a:avLst/>
              </a:prstGeom>
              <a:solidFill>
                <a:schemeClr val="bg1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353" name="AutoShape 1115"/>
              <p:cNvSpPr>
                <a:spLocks/>
              </p:cNvSpPr>
              <p:nvPr/>
            </p:nvSpPr>
            <p:spPr bwMode="auto">
              <a:xfrm rot="5400000">
                <a:off x="955" y="3607"/>
                <a:ext cx="45" cy="273"/>
              </a:xfrm>
              <a:prstGeom prst="leftBrace">
                <a:avLst>
                  <a:gd name="adj1" fmla="val 50556"/>
                  <a:gd name="adj2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 sz="1800" baseline="0"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217" name="Group 1556"/>
            <p:cNvGrpSpPr>
              <a:grpSpLocks/>
            </p:cNvGrpSpPr>
            <p:nvPr/>
          </p:nvGrpSpPr>
          <p:grpSpPr bwMode="auto">
            <a:xfrm>
              <a:off x="3533443" y="5468143"/>
              <a:ext cx="476250" cy="1038225"/>
              <a:chOff x="1170" y="3613"/>
              <a:chExt cx="300" cy="654"/>
            </a:xfrm>
          </p:grpSpPr>
          <p:grpSp>
            <p:nvGrpSpPr>
              <p:cNvPr id="301" name="Group 1557"/>
              <p:cNvGrpSpPr>
                <a:grpSpLocks/>
              </p:cNvGrpSpPr>
              <p:nvPr/>
            </p:nvGrpSpPr>
            <p:grpSpPr bwMode="auto">
              <a:xfrm>
                <a:off x="1180" y="3613"/>
                <a:ext cx="284" cy="654"/>
                <a:chOff x="1180" y="3613"/>
                <a:chExt cx="284" cy="654"/>
              </a:xfrm>
            </p:grpSpPr>
            <p:sp>
              <p:nvSpPr>
                <p:cNvPr id="303" name="Rectangle 107"/>
                <p:cNvSpPr>
                  <a:spLocks noChangeArrowheads="1"/>
                </p:cNvSpPr>
                <p:nvPr/>
              </p:nvSpPr>
              <p:spPr bwMode="auto">
                <a:xfrm rot="5400000">
                  <a:off x="1317" y="4202"/>
                  <a:ext cx="58" cy="63"/>
                </a:xfrm>
                <a:prstGeom prst="rect">
                  <a:avLst/>
                </a:pr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rot="10800000" vert="eaVert"/>
                <a:lstStyle/>
                <a:p>
                  <a:endParaRPr lang="ja-JP" altLang="en-US" sz="1800" b="1" baseline="0">
                    <a:latin typeface="HGS創英角ｺﾞｼｯｸUB" charset="0"/>
                    <a:ea typeface="HGS創英角ｺﾞｼｯｸUB" charset="0"/>
                    <a:cs typeface="HGS創英角ｺﾞｼｯｸUB" charset="0"/>
                  </a:endParaRPr>
                </a:p>
              </p:txBody>
            </p:sp>
            <p:sp>
              <p:nvSpPr>
                <p:cNvPr id="304" name="Rectangle 107"/>
                <p:cNvSpPr>
                  <a:spLocks noChangeArrowheads="1"/>
                </p:cNvSpPr>
                <p:nvPr/>
              </p:nvSpPr>
              <p:spPr bwMode="auto">
                <a:xfrm rot="5400000">
                  <a:off x="1316" y="4114"/>
                  <a:ext cx="57" cy="61"/>
                </a:xfrm>
                <a:prstGeom prst="rect">
                  <a:avLst/>
                </a:pr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rot="10800000" vert="eaVert"/>
                <a:lstStyle/>
                <a:p>
                  <a:endParaRPr lang="ja-JP" altLang="en-US" sz="1800" b="1" baseline="0">
                    <a:latin typeface="HGS創英角ｺﾞｼｯｸUB" charset="0"/>
                    <a:ea typeface="HGS創英角ｺﾞｼｯｸUB" charset="0"/>
                    <a:cs typeface="HGS創英角ｺﾞｼｯｸUB" charset="0"/>
                  </a:endParaRPr>
                </a:p>
              </p:txBody>
            </p:sp>
            <p:cxnSp>
              <p:nvCxnSpPr>
                <p:cNvPr id="305" name="AutoShape 997"/>
                <p:cNvCxnSpPr>
                  <a:cxnSpLocks noChangeShapeType="1"/>
                  <a:stCxn id="304" idx="3"/>
                  <a:endCxn id="303" idx="1"/>
                </p:cNvCxnSpPr>
                <p:nvPr/>
              </p:nvCxnSpPr>
              <p:spPr bwMode="auto">
                <a:xfrm>
                  <a:off x="1346" y="4175"/>
                  <a:ext cx="0" cy="31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306" name="Oval 109"/>
                <p:cNvSpPr>
                  <a:spLocks noChangeArrowheads="1"/>
                </p:cNvSpPr>
                <p:nvPr/>
              </p:nvSpPr>
              <p:spPr bwMode="auto">
                <a:xfrm rot="5400000">
                  <a:off x="1317" y="4023"/>
                  <a:ext cx="58" cy="63"/>
                </a:xfrm>
                <a:prstGeom prst="ellipse">
                  <a:avLst/>
                </a:prstGeom>
                <a:solidFill>
                  <a:srgbClr val="B2B2B2"/>
                </a:solidFill>
                <a:ln w="1270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vert="eaVert"/>
                <a:lstStyle/>
                <a:p>
                  <a:endParaRPr lang="ja-JP" altLang="en-US" sz="1800" b="1" baseline="0">
                    <a:latin typeface="HGS創英角ｺﾞｼｯｸUB" charset="0"/>
                    <a:ea typeface="HGS創英角ｺﾞｼｯｸUB" charset="0"/>
                    <a:cs typeface="HGS創英角ｺﾞｼｯｸUB" charset="0"/>
                  </a:endParaRPr>
                </a:p>
              </p:txBody>
            </p:sp>
            <p:sp>
              <p:nvSpPr>
                <p:cNvPr id="307" name="Oval 111"/>
                <p:cNvSpPr>
                  <a:spLocks noChangeArrowheads="1"/>
                </p:cNvSpPr>
                <p:nvPr/>
              </p:nvSpPr>
              <p:spPr bwMode="auto">
                <a:xfrm rot="5400000" flipH="1">
                  <a:off x="1243" y="3961"/>
                  <a:ext cx="58" cy="59"/>
                </a:xfrm>
                <a:prstGeom prst="ellipse">
                  <a:avLst/>
                </a:prstGeom>
                <a:solidFill>
                  <a:srgbClr val="B2B2B2"/>
                </a:solidFill>
                <a:ln w="1270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vert="eaVert"/>
                <a:lstStyle/>
                <a:p>
                  <a:endParaRPr lang="ja-JP" altLang="en-US" sz="1800" b="1" baseline="0">
                    <a:latin typeface="HGS創英角ｺﾞｼｯｸUB" charset="0"/>
                    <a:ea typeface="HGS創英角ｺﾞｼｯｸUB" charset="0"/>
                    <a:cs typeface="HGS創英角ｺﾞｼｯｸUB" charset="0"/>
                  </a:endParaRPr>
                </a:p>
              </p:txBody>
            </p:sp>
            <p:sp>
              <p:nvSpPr>
                <p:cNvPr id="308" name="Oval 111"/>
                <p:cNvSpPr>
                  <a:spLocks noChangeArrowheads="1"/>
                </p:cNvSpPr>
                <p:nvPr/>
              </p:nvSpPr>
              <p:spPr bwMode="auto">
                <a:xfrm rot="5400000" flipH="1">
                  <a:off x="1389" y="3959"/>
                  <a:ext cx="57" cy="59"/>
                </a:xfrm>
                <a:prstGeom prst="ellipse">
                  <a:avLst/>
                </a:prstGeom>
                <a:solidFill>
                  <a:srgbClr val="B2B2B2"/>
                </a:solidFill>
                <a:ln w="1270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vert="eaVert"/>
                <a:lstStyle/>
                <a:p>
                  <a:endParaRPr lang="ja-JP" altLang="en-US" sz="1800" b="1" baseline="0">
                    <a:latin typeface="HGS創英角ｺﾞｼｯｸUB" charset="0"/>
                    <a:ea typeface="HGS創英角ｺﾞｼｯｸUB" charset="0"/>
                    <a:cs typeface="HGS創英角ｺﾞｼｯｸUB" charset="0"/>
                  </a:endParaRPr>
                </a:p>
              </p:txBody>
            </p:sp>
            <p:cxnSp>
              <p:nvCxnSpPr>
                <p:cNvPr id="309" name="AutoShape 1001"/>
                <p:cNvCxnSpPr>
                  <a:cxnSpLocks noChangeShapeType="1"/>
                  <a:stCxn id="306" idx="6"/>
                  <a:endCxn id="304" idx="1"/>
                </p:cNvCxnSpPr>
                <p:nvPr/>
              </p:nvCxnSpPr>
              <p:spPr bwMode="auto">
                <a:xfrm flipH="1">
                  <a:off x="1346" y="4085"/>
                  <a:ext cx="1" cy="32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10" name="AutoShape 1002"/>
                <p:cNvCxnSpPr>
                  <a:cxnSpLocks noChangeShapeType="1"/>
                  <a:stCxn id="306" idx="3"/>
                  <a:endCxn id="307" idx="1"/>
                </p:cNvCxnSpPr>
                <p:nvPr/>
              </p:nvCxnSpPr>
              <p:spPr bwMode="auto">
                <a:xfrm flipH="1" flipV="1">
                  <a:off x="1294" y="4013"/>
                  <a:ext cx="31" cy="22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11" name="AutoShape 1003"/>
                <p:cNvCxnSpPr>
                  <a:cxnSpLocks noChangeShapeType="1"/>
                  <a:stCxn id="306" idx="1"/>
                  <a:endCxn id="308" idx="3"/>
                </p:cNvCxnSpPr>
                <p:nvPr/>
              </p:nvCxnSpPr>
              <p:spPr bwMode="auto">
                <a:xfrm flipV="1">
                  <a:off x="1369" y="4011"/>
                  <a:ext cx="29" cy="24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312" name="Oval 128"/>
                <p:cNvSpPr>
                  <a:spLocks noChangeArrowheads="1"/>
                </p:cNvSpPr>
                <p:nvPr/>
              </p:nvSpPr>
              <p:spPr bwMode="auto">
                <a:xfrm rot="5400000">
                  <a:off x="1180" y="3772"/>
                  <a:ext cx="64" cy="63"/>
                </a:xfrm>
                <a:prstGeom prst="ellipse">
                  <a:avLst/>
                </a:prstGeom>
                <a:solidFill>
                  <a:schemeClr val="bg1"/>
                </a:solidFill>
                <a:ln w="1270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vert="eaVert"/>
                <a:lstStyle/>
                <a:p>
                  <a:endParaRPr lang="ja-JP" altLang="en-US" sz="1800" b="1" baseline="0">
                    <a:latin typeface="HGS創英角ｺﾞｼｯｸUB" charset="0"/>
                    <a:ea typeface="HGS創英角ｺﾞｼｯｸUB" charset="0"/>
                    <a:cs typeface="HGS創英角ｺﾞｼｯｸUB" charset="0"/>
                  </a:endParaRPr>
                </a:p>
              </p:txBody>
            </p:sp>
            <p:sp>
              <p:nvSpPr>
                <p:cNvPr id="313" name="Rectangle 107"/>
                <p:cNvSpPr>
                  <a:spLocks noChangeArrowheads="1"/>
                </p:cNvSpPr>
                <p:nvPr/>
              </p:nvSpPr>
              <p:spPr bwMode="auto">
                <a:xfrm rot="5400000">
                  <a:off x="1185" y="3857"/>
                  <a:ext cx="54" cy="63"/>
                </a:xfrm>
                <a:prstGeom prst="rect">
                  <a:avLst/>
                </a:pr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rot="10800000" vert="eaVert"/>
                <a:lstStyle/>
                <a:p>
                  <a:endParaRPr lang="ja-JP" altLang="en-US" sz="1800" b="1" baseline="0">
                    <a:latin typeface="HGS創英角ｺﾞｼｯｸUB" charset="0"/>
                    <a:ea typeface="HGS創英角ｺﾞｼｯｸUB" charset="0"/>
                    <a:cs typeface="HGS創英角ｺﾞｼｯｸUB" charset="0"/>
                  </a:endParaRPr>
                </a:p>
              </p:txBody>
            </p:sp>
            <p:cxnSp>
              <p:nvCxnSpPr>
                <p:cNvPr id="314" name="AutoShape 1016"/>
                <p:cNvCxnSpPr>
                  <a:cxnSpLocks noChangeShapeType="1"/>
                  <a:stCxn id="312" idx="6"/>
                  <a:endCxn id="313" idx="1"/>
                </p:cNvCxnSpPr>
                <p:nvPr/>
              </p:nvCxnSpPr>
              <p:spPr bwMode="auto">
                <a:xfrm>
                  <a:off x="1212" y="3837"/>
                  <a:ext cx="0" cy="26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315" name="Oval 128"/>
                <p:cNvSpPr>
                  <a:spLocks noChangeArrowheads="1"/>
                </p:cNvSpPr>
                <p:nvPr/>
              </p:nvSpPr>
              <p:spPr bwMode="auto">
                <a:xfrm rot="5400000">
                  <a:off x="1293" y="3777"/>
                  <a:ext cx="64" cy="63"/>
                </a:xfrm>
                <a:prstGeom prst="ellipse">
                  <a:avLst/>
                </a:prstGeom>
                <a:solidFill>
                  <a:schemeClr val="bg1"/>
                </a:solidFill>
                <a:ln w="1270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vert="eaVert"/>
                <a:lstStyle/>
                <a:p>
                  <a:endParaRPr lang="ja-JP" altLang="en-US" sz="1800" b="1" baseline="0">
                    <a:latin typeface="HGS創英角ｺﾞｼｯｸUB" charset="0"/>
                    <a:ea typeface="HGS創英角ｺﾞｼｯｸUB" charset="0"/>
                    <a:cs typeface="HGS創英角ｺﾞｼｯｸUB" charset="0"/>
                  </a:endParaRPr>
                </a:p>
              </p:txBody>
            </p:sp>
            <p:sp>
              <p:nvSpPr>
                <p:cNvPr id="316" name="Rectangle 107"/>
                <p:cNvSpPr>
                  <a:spLocks noChangeArrowheads="1"/>
                </p:cNvSpPr>
                <p:nvPr/>
              </p:nvSpPr>
              <p:spPr bwMode="auto">
                <a:xfrm rot="5400000">
                  <a:off x="1295" y="3862"/>
                  <a:ext cx="54" cy="63"/>
                </a:xfrm>
                <a:prstGeom prst="rect">
                  <a:avLst/>
                </a:pr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rot="10800000" vert="eaVert"/>
                <a:lstStyle/>
                <a:p>
                  <a:endParaRPr lang="ja-JP" altLang="en-US" sz="1800" b="1" baseline="0">
                    <a:latin typeface="HGS創英角ｺﾞｼｯｸUB" charset="0"/>
                    <a:ea typeface="HGS創英角ｺﾞｼｯｸUB" charset="0"/>
                    <a:cs typeface="HGS創英角ｺﾞｼｯｸUB" charset="0"/>
                  </a:endParaRPr>
                </a:p>
              </p:txBody>
            </p:sp>
            <p:cxnSp>
              <p:nvCxnSpPr>
                <p:cNvPr id="317" name="AutoShape 1019"/>
                <p:cNvCxnSpPr>
                  <a:cxnSpLocks noChangeShapeType="1"/>
                  <a:stCxn id="315" idx="6"/>
                  <a:endCxn id="316" idx="1"/>
                </p:cNvCxnSpPr>
                <p:nvPr/>
              </p:nvCxnSpPr>
              <p:spPr bwMode="auto">
                <a:xfrm flipH="1">
                  <a:off x="1322" y="3842"/>
                  <a:ext cx="3" cy="26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18" name="AutoShape 1020"/>
                <p:cNvCxnSpPr>
                  <a:cxnSpLocks noChangeShapeType="1"/>
                  <a:stCxn id="313" idx="3"/>
                  <a:endCxn id="307" idx="5"/>
                </p:cNvCxnSpPr>
                <p:nvPr/>
              </p:nvCxnSpPr>
              <p:spPr bwMode="auto">
                <a:xfrm>
                  <a:off x="1212" y="3917"/>
                  <a:ext cx="39" cy="54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19" name="AutoShape 1021"/>
                <p:cNvCxnSpPr>
                  <a:cxnSpLocks noChangeShapeType="1"/>
                  <a:stCxn id="316" idx="3"/>
                  <a:endCxn id="307" idx="7"/>
                </p:cNvCxnSpPr>
                <p:nvPr/>
              </p:nvCxnSpPr>
              <p:spPr bwMode="auto">
                <a:xfrm flipH="1">
                  <a:off x="1293" y="3922"/>
                  <a:ext cx="29" cy="49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320" name="Oval 128"/>
                <p:cNvSpPr>
                  <a:spLocks noChangeArrowheads="1"/>
                </p:cNvSpPr>
                <p:nvPr/>
              </p:nvSpPr>
              <p:spPr bwMode="auto">
                <a:xfrm rot="5400000">
                  <a:off x="1293" y="3618"/>
                  <a:ext cx="64" cy="63"/>
                </a:xfrm>
                <a:prstGeom prst="ellipse">
                  <a:avLst/>
                </a:prstGeom>
                <a:solidFill>
                  <a:schemeClr val="bg1"/>
                </a:solidFill>
                <a:ln w="1270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vert="eaVert"/>
                <a:lstStyle/>
                <a:p>
                  <a:endParaRPr lang="ja-JP" altLang="en-US" sz="1800" b="1" baseline="0">
                    <a:latin typeface="HGS創英角ｺﾞｼｯｸUB" charset="0"/>
                    <a:ea typeface="HGS創英角ｺﾞｼｯｸUB" charset="0"/>
                    <a:cs typeface="HGS創英角ｺﾞｼｯｸUB" charset="0"/>
                  </a:endParaRPr>
                </a:p>
              </p:txBody>
            </p:sp>
            <p:sp>
              <p:nvSpPr>
                <p:cNvPr id="321" name="Oval 128"/>
                <p:cNvSpPr>
                  <a:spLocks noChangeArrowheads="1"/>
                </p:cNvSpPr>
                <p:nvPr/>
              </p:nvSpPr>
              <p:spPr bwMode="auto">
                <a:xfrm rot="5400000">
                  <a:off x="1388" y="3776"/>
                  <a:ext cx="64" cy="63"/>
                </a:xfrm>
                <a:prstGeom prst="ellipse">
                  <a:avLst/>
                </a:prstGeom>
                <a:solidFill>
                  <a:schemeClr val="bg1"/>
                </a:solidFill>
                <a:ln w="1270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vert="eaVert"/>
                <a:lstStyle/>
                <a:p>
                  <a:endParaRPr lang="ja-JP" altLang="en-US" sz="1800" b="1" baseline="0">
                    <a:latin typeface="HGS創英角ｺﾞｼｯｸUB" charset="0"/>
                    <a:ea typeface="HGS創英角ｺﾞｼｯｸUB" charset="0"/>
                    <a:cs typeface="HGS創英角ｺﾞｼｯｸUB" charset="0"/>
                  </a:endParaRPr>
                </a:p>
              </p:txBody>
            </p:sp>
            <p:sp>
              <p:nvSpPr>
                <p:cNvPr id="322" name="Rectangle 107"/>
                <p:cNvSpPr>
                  <a:spLocks noChangeArrowheads="1"/>
                </p:cNvSpPr>
                <p:nvPr/>
              </p:nvSpPr>
              <p:spPr bwMode="auto">
                <a:xfrm rot="5400000">
                  <a:off x="1393" y="3861"/>
                  <a:ext cx="54" cy="63"/>
                </a:xfrm>
                <a:prstGeom prst="rect">
                  <a:avLst/>
                </a:pr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rot="10800000" vert="eaVert"/>
                <a:lstStyle/>
                <a:p>
                  <a:endParaRPr lang="ja-JP" altLang="en-US" sz="1800" b="1" baseline="0">
                    <a:latin typeface="HGS創英角ｺﾞｼｯｸUB" charset="0"/>
                    <a:ea typeface="HGS創英角ｺﾞｼｯｸUB" charset="0"/>
                    <a:cs typeface="HGS創英角ｺﾞｼｯｸUB" charset="0"/>
                  </a:endParaRPr>
                </a:p>
              </p:txBody>
            </p:sp>
            <p:cxnSp>
              <p:nvCxnSpPr>
                <p:cNvPr id="323" name="AutoShape 1016"/>
                <p:cNvCxnSpPr>
                  <a:cxnSpLocks noChangeShapeType="1"/>
                  <a:stCxn id="321" idx="6"/>
                  <a:endCxn id="322" idx="1"/>
                </p:cNvCxnSpPr>
                <p:nvPr/>
              </p:nvCxnSpPr>
              <p:spPr bwMode="auto">
                <a:xfrm>
                  <a:off x="1420" y="3841"/>
                  <a:ext cx="0" cy="26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24" name="AutoShape 257"/>
                <p:cNvCxnSpPr>
                  <a:cxnSpLocks noChangeShapeType="1"/>
                  <a:stCxn id="322" idx="3"/>
                  <a:endCxn id="308" idx="6"/>
                </p:cNvCxnSpPr>
                <p:nvPr/>
              </p:nvCxnSpPr>
              <p:spPr bwMode="auto">
                <a:xfrm flipH="1">
                  <a:off x="1419" y="3921"/>
                  <a:ext cx="1" cy="41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325" name="AutoShape 130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1381" y="3613"/>
                  <a:ext cx="72" cy="72"/>
                </a:xfrm>
                <a:prstGeom prst="diamond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endParaRPr lang="ja-JP" altLang="en-US" sz="1800" b="1" baseline="0">
                    <a:latin typeface="HGS創英角ｺﾞｼｯｸUB" charset="0"/>
                    <a:ea typeface="HGS創英角ｺﾞｼｯｸUB" charset="0"/>
                    <a:cs typeface="HGS創英角ｺﾞｼｯｸUB" charset="0"/>
                  </a:endParaRPr>
                </a:p>
              </p:txBody>
            </p:sp>
            <p:sp>
              <p:nvSpPr>
                <p:cNvPr id="326" name="Oval 128"/>
                <p:cNvSpPr>
                  <a:spLocks noChangeArrowheads="1"/>
                </p:cNvSpPr>
                <p:nvPr/>
              </p:nvSpPr>
              <p:spPr bwMode="auto">
                <a:xfrm rot="5400000">
                  <a:off x="1181" y="3620"/>
                  <a:ext cx="64" cy="63"/>
                </a:xfrm>
                <a:prstGeom prst="ellipse">
                  <a:avLst/>
                </a:prstGeom>
                <a:solidFill>
                  <a:schemeClr val="bg1"/>
                </a:solidFill>
                <a:ln w="1270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vert="eaVert"/>
                <a:lstStyle/>
                <a:p>
                  <a:endParaRPr lang="ja-JP" altLang="en-US" sz="1800" b="1" baseline="0">
                    <a:latin typeface="HGS創英角ｺﾞｼｯｸUB" charset="0"/>
                    <a:ea typeface="HGS創英角ｺﾞｼｯｸUB" charset="0"/>
                    <a:cs typeface="HGS創英角ｺﾞｼｯｸUB" charset="0"/>
                  </a:endParaRPr>
                </a:p>
              </p:txBody>
            </p:sp>
            <p:sp>
              <p:nvSpPr>
                <p:cNvPr id="327" name="AutoShape 823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1408" y="4211"/>
                  <a:ext cx="61" cy="51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B2B2B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endParaRPr lang="ja-JP" altLang="en-US" sz="1800" baseline="0"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cxnSp>
              <p:nvCxnSpPr>
                <p:cNvPr id="328" name="AutoShape 263"/>
                <p:cNvCxnSpPr>
                  <a:cxnSpLocks noChangeShapeType="1"/>
                  <a:stCxn id="303" idx="0"/>
                  <a:endCxn id="327" idx="3"/>
                </p:cNvCxnSpPr>
                <p:nvPr/>
              </p:nvCxnSpPr>
              <p:spPr bwMode="auto">
                <a:xfrm>
                  <a:off x="1378" y="4235"/>
                  <a:ext cx="37" cy="2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sp>
            <p:nvSpPr>
              <p:cNvPr id="302" name="AutoShape 1115"/>
              <p:cNvSpPr>
                <a:spLocks/>
              </p:cNvSpPr>
              <p:nvPr/>
            </p:nvSpPr>
            <p:spPr bwMode="auto">
              <a:xfrm rot="5400000">
                <a:off x="1297" y="3591"/>
                <a:ext cx="46" cy="300"/>
              </a:xfrm>
              <a:prstGeom prst="leftBrace">
                <a:avLst>
                  <a:gd name="adj1" fmla="val 54348"/>
                  <a:gd name="adj2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 sz="1800" baseline="0"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218" name="Group 1585"/>
            <p:cNvGrpSpPr>
              <a:grpSpLocks/>
            </p:cNvGrpSpPr>
            <p:nvPr/>
          </p:nvGrpSpPr>
          <p:grpSpPr bwMode="auto">
            <a:xfrm>
              <a:off x="4679618" y="4052093"/>
              <a:ext cx="433388" cy="1076325"/>
              <a:chOff x="493" y="4402"/>
              <a:chExt cx="273" cy="678"/>
            </a:xfrm>
          </p:grpSpPr>
          <p:sp>
            <p:nvSpPr>
              <p:cNvPr id="281" name="Rectangle 107"/>
              <p:cNvSpPr>
                <a:spLocks noChangeArrowheads="1"/>
              </p:cNvSpPr>
              <p:nvPr/>
            </p:nvSpPr>
            <p:spPr bwMode="auto">
              <a:xfrm rot="5400000">
                <a:off x="608" y="5019"/>
                <a:ext cx="58" cy="63"/>
              </a:xfrm>
              <a:prstGeom prst="rect">
                <a:avLst/>
              </a:prstGeom>
              <a:solidFill>
                <a:schemeClr val="tx1"/>
              </a:solidFill>
              <a:ln w="127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282" name="Rectangle 107"/>
              <p:cNvSpPr>
                <a:spLocks noChangeArrowheads="1"/>
              </p:cNvSpPr>
              <p:nvPr/>
            </p:nvSpPr>
            <p:spPr bwMode="auto">
              <a:xfrm rot="5400000">
                <a:off x="607" y="4931"/>
                <a:ext cx="57" cy="61"/>
              </a:xfrm>
              <a:prstGeom prst="rect">
                <a:avLst/>
              </a:prstGeom>
              <a:solidFill>
                <a:schemeClr val="tx1"/>
              </a:solidFill>
              <a:ln w="127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cxnSp>
            <p:nvCxnSpPr>
              <p:cNvPr id="283" name="AutoShape 997"/>
              <p:cNvCxnSpPr>
                <a:cxnSpLocks noChangeShapeType="1"/>
                <a:stCxn id="282" idx="3"/>
                <a:endCxn id="281" idx="1"/>
              </p:cNvCxnSpPr>
              <p:nvPr/>
            </p:nvCxnSpPr>
            <p:spPr bwMode="auto">
              <a:xfrm>
                <a:off x="637" y="4992"/>
                <a:ext cx="0" cy="3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84" name="Oval 109"/>
              <p:cNvSpPr>
                <a:spLocks noChangeArrowheads="1"/>
              </p:cNvSpPr>
              <p:nvPr/>
            </p:nvSpPr>
            <p:spPr bwMode="auto">
              <a:xfrm rot="5400000">
                <a:off x="608" y="4840"/>
                <a:ext cx="58" cy="63"/>
              </a:xfrm>
              <a:prstGeom prst="ellipse">
                <a:avLst/>
              </a:prstGeom>
              <a:solidFill>
                <a:srgbClr val="B2B2B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285" name="Oval 111"/>
              <p:cNvSpPr>
                <a:spLocks noChangeArrowheads="1"/>
              </p:cNvSpPr>
              <p:nvPr/>
            </p:nvSpPr>
            <p:spPr bwMode="auto">
              <a:xfrm rot="5400000" flipH="1">
                <a:off x="534" y="4778"/>
                <a:ext cx="58" cy="59"/>
              </a:xfrm>
              <a:prstGeom prst="ellipse">
                <a:avLst/>
              </a:prstGeom>
              <a:solidFill>
                <a:srgbClr val="B2B2B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286" name="Oval 111"/>
              <p:cNvSpPr>
                <a:spLocks noChangeArrowheads="1"/>
              </p:cNvSpPr>
              <p:nvPr/>
            </p:nvSpPr>
            <p:spPr bwMode="auto">
              <a:xfrm rot="5400000" flipH="1">
                <a:off x="680" y="4776"/>
                <a:ext cx="57" cy="59"/>
              </a:xfrm>
              <a:prstGeom prst="ellipse">
                <a:avLst/>
              </a:prstGeom>
              <a:solidFill>
                <a:srgbClr val="B2B2B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cxnSp>
            <p:nvCxnSpPr>
              <p:cNvPr id="287" name="AutoShape 1001"/>
              <p:cNvCxnSpPr>
                <a:cxnSpLocks noChangeShapeType="1"/>
                <a:stCxn id="284" idx="6"/>
                <a:endCxn id="282" idx="1"/>
              </p:cNvCxnSpPr>
              <p:nvPr/>
            </p:nvCxnSpPr>
            <p:spPr bwMode="auto">
              <a:xfrm flipH="1">
                <a:off x="637" y="4902"/>
                <a:ext cx="1" cy="3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8" name="AutoShape 1002"/>
              <p:cNvCxnSpPr>
                <a:cxnSpLocks noChangeShapeType="1"/>
                <a:stCxn id="284" idx="3"/>
                <a:endCxn id="285" idx="1"/>
              </p:cNvCxnSpPr>
              <p:nvPr/>
            </p:nvCxnSpPr>
            <p:spPr bwMode="auto">
              <a:xfrm flipH="1" flipV="1">
                <a:off x="585" y="4830"/>
                <a:ext cx="31" cy="2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89" name="AutoShape 1003"/>
              <p:cNvCxnSpPr>
                <a:cxnSpLocks noChangeShapeType="1"/>
                <a:stCxn id="284" idx="1"/>
                <a:endCxn id="286" idx="3"/>
              </p:cNvCxnSpPr>
              <p:nvPr/>
            </p:nvCxnSpPr>
            <p:spPr bwMode="auto">
              <a:xfrm flipV="1">
                <a:off x="660" y="4828"/>
                <a:ext cx="29" cy="2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90" name="Oval 128"/>
              <p:cNvSpPr>
                <a:spLocks noChangeArrowheads="1"/>
              </p:cNvSpPr>
              <p:nvPr/>
            </p:nvSpPr>
            <p:spPr bwMode="auto">
              <a:xfrm rot="5400000">
                <a:off x="528" y="4589"/>
                <a:ext cx="64" cy="63"/>
              </a:xfrm>
              <a:prstGeom prst="ellipse">
                <a:avLst/>
              </a:prstGeom>
              <a:solidFill>
                <a:schemeClr val="bg1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291" name="Rectangle 107"/>
              <p:cNvSpPr>
                <a:spLocks noChangeArrowheads="1"/>
              </p:cNvSpPr>
              <p:nvPr/>
            </p:nvSpPr>
            <p:spPr bwMode="auto">
              <a:xfrm rot="5400000">
                <a:off x="533" y="4674"/>
                <a:ext cx="54" cy="63"/>
              </a:xfrm>
              <a:prstGeom prst="rect">
                <a:avLst/>
              </a:prstGeom>
              <a:solidFill>
                <a:schemeClr val="tx1"/>
              </a:solidFill>
              <a:ln w="127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cxnSp>
            <p:nvCxnSpPr>
              <p:cNvPr id="292" name="AutoShape 1016"/>
              <p:cNvCxnSpPr>
                <a:cxnSpLocks noChangeShapeType="1"/>
                <a:stCxn id="290" idx="6"/>
                <a:endCxn id="291" idx="1"/>
              </p:cNvCxnSpPr>
              <p:nvPr/>
            </p:nvCxnSpPr>
            <p:spPr bwMode="auto">
              <a:xfrm>
                <a:off x="560" y="4654"/>
                <a:ext cx="0" cy="2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93" name="AutoShape 130"/>
              <p:cNvSpPr>
                <a:spLocks noChangeAspect="1" noChangeArrowheads="1"/>
              </p:cNvSpPr>
              <p:nvPr/>
            </p:nvSpPr>
            <p:spPr bwMode="auto">
              <a:xfrm rot="5400000">
                <a:off x="527" y="4402"/>
                <a:ext cx="72" cy="72"/>
              </a:xfrm>
              <a:prstGeom prst="diamond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294" name="Oval 128"/>
              <p:cNvSpPr>
                <a:spLocks noChangeArrowheads="1"/>
              </p:cNvSpPr>
              <p:nvPr/>
            </p:nvSpPr>
            <p:spPr bwMode="auto">
              <a:xfrm rot="5400000">
                <a:off x="678" y="4594"/>
                <a:ext cx="64" cy="63"/>
              </a:xfrm>
              <a:prstGeom prst="ellipse">
                <a:avLst/>
              </a:prstGeom>
              <a:solidFill>
                <a:schemeClr val="bg1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295" name="Rectangle 107"/>
              <p:cNvSpPr>
                <a:spLocks noChangeArrowheads="1"/>
              </p:cNvSpPr>
              <p:nvPr/>
            </p:nvSpPr>
            <p:spPr bwMode="auto">
              <a:xfrm rot="5400000">
                <a:off x="683" y="4679"/>
                <a:ext cx="54" cy="63"/>
              </a:xfrm>
              <a:prstGeom prst="rect">
                <a:avLst/>
              </a:prstGeom>
              <a:solidFill>
                <a:schemeClr val="tx1"/>
              </a:solidFill>
              <a:ln w="127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cxnSp>
            <p:nvCxnSpPr>
              <p:cNvPr id="296" name="AutoShape 1019"/>
              <p:cNvCxnSpPr>
                <a:cxnSpLocks noChangeShapeType="1"/>
                <a:stCxn id="294" idx="6"/>
                <a:endCxn id="295" idx="1"/>
              </p:cNvCxnSpPr>
              <p:nvPr/>
            </p:nvCxnSpPr>
            <p:spPr bwMode="auto">
              <a:xfrm>
                <a:off x="710" y="4659"/>
                <a:ext cx="0" cy="2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7" name="AutoShape 625"/>
              <p:cNvCxnSpPr>
                <a:cxnSpLocks noChangeShapeType="1"/>
                <a:stCxn id="291" idx="3"/>
                <a:endCxn id="285" idx="6"/>
              </p:cNvCxnSpPr>
              <p:nvPr/>
            </p:nvCxnSpPr>
            <p:spPr bwMode="auto">
              <a:xfrm>
                <a:off x="560" y="4734"/>
                <a:ext cx="3" cy="4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8" name="AutoShape 626"/>
              <p:cNvCxnSpPr>
                <a:cxnSpLocks noChangeShapeType="1"/>
                <a:stCxn id="295" idx="3"/>
                <a:endCxn id="286" idx="6"/>
              </p:cNvCxnSpPr>
              <p:nvPr/>
            </p:nvCxnSpPr>
            <p:spPr bwMode="auto">
              <a:xfrm>
                <a:off x="710" y="4739"/>
                <a:ext cx="0" cy="4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99" name="Oval 128"/>
              <p:cNvSpPr>
                <a:spLocks noChangeArrowheads="1"/>
              </p:cNvSpPr>
              <p:nvPr/>
            </p:nvSpPr>
            <p:spPr bwMode="auto">
              <a:xfrm rot="5400000">
                <a:off x="678" y="4410"/>
                <a:ext cx="64" cy="63"/>
              </a:xfrm>
              <a:prstGeom prst="ellipse">
                <a:avLst/>
              </a:prstGeom>
              <a:solidFill>
                <a:schemeClr val="bg1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300" name="AutoShape 1115"/>
              <p:cNvSpPr>
                <a:spLocks/>
              </p:cNvSpPr>
              <p:nvPr/>
            </p:nvSpPr>
            <p:spPr bwMode="auto">
              <a:xfrm rot="5400000">
                <a:off x="607" y="4400"/>
                <a:ext cx="45" cy="273"/>
              </a:xfrm>
              <a:prstGeom prst="leftBrace">
                <a:avLst>
                  <a:gd name="adj1" fmla="val 50556"/>
                  <a:gd name="adj2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 sz="1800" baseline="0"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219" name="Group 1606"/>
            <p:cNvGrpSpPr>
              <a:grpSpLocks/>
            </p:cNvGrpSpPr>
            <p:nvPr/>
          </p:nvGrpSpPr>
          <p:grpSpPr bwMode="auto">
            <a:xfrm>
              <a:off x="5160631" y="5463381"/>
              <a:ext cx="433388" cy="1042988"/>
              <a:chOff x="1582" y="4417"/>
              <a:chExt cx="273" cy="657"/>
            </a:xfrm>
          </p:grpSpPr>
          <p:sp>
            <p:nvSpPr>
              <p:cNvPr id="261" name="Rectangle 107"/>
              <p:cNvSpPr>
                <a:spLocks noChangeArrowheads="1"/>
              </p:cNvSpPr>
              <p:nvPr/>
            </p:nvSpPr>
            <p:spPr bwMode="auto">
              <a:xfrm rot="5400000">
                <a:off x="1699" y="5013"/>
                <a:ext cx="58" cy="63"/>
              </a:xfrm>
              <a:prstGeom prst="rect">
                <a:avLst/>
              </a:prstGeom>
              <a:solidFill>
                <a:schemeClr val="tx1"/>
              </a:solidFill>
              <a:ln w="127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262" name="Rectangle 107"/>
              <p:cNvSpPr>
                <a:spLocks noChangeArrowheads="1"/>
              </p:cNvSpPr>
              <p:nvPr/>
            </p:nvSpPr>
            <p:spPr bwMode="auto">
              <a:xfrm rot="5400000">
                <a:off x="1698" y="4925"/>
                <a:ext cx="57" cy="61"/>
              </a:xfrm>
              <a:prstGeom prst="rect">
                <a:avLst/>
              </a:prstGeom>
              <a:solidFill>
                <a:schemeClr val="tx1"/>
              </a:solidFill>
              <a:ln w="127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cxnSp>
            <p:nvCxnSpPr>
              <p:cNvPr id="263" name="AutoShape 13"/>
              <p:cNvCxnSpPr>
                <a:cxnSpLocks noChangeShapeType="1"/>
                <a:stCxn id="262" idx="3"/>
                <a:endCxn id="261" idx="1"/>
              </p:cNvCxnSpPr>
              <p:nvPr/>
            </p:nvCxnSpPr>
            <p:spPr bwMode="auto">
              <a:xfrm>
                <a:off x="1728" y="4986"/>
                <a:ext cx="0" cy="3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64" name="Oval 109"/>
              <p:cNvSpPr>
                <a:spLocks noChangeArrowheads="1"/>
              </p:cNvSpPr>
              <p:nvPr/>
            </p:nvSpPr>
            <p:spPr bwMode="auto">
              <a:xfrm rot="5400000">
                <a:off x="1699" y="4834"/>
                <a:ext cx="58" cy="63"/>
              </a:xfrm>
              <a:prstGeom prst="ellipse">
                <a:avLst/>
              </a:prstGeom>
              <a:solidFill>
                <a:srgbClr val="B2B2B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265" name="Oval 111"/>
              <p:cNvSpPr>
                <a:spLocks noChangeArrowheads="1"/>
              </p:cNvSpPr>
              <p:nvPr/>
            </p:nvSpPr>
            <p:spPr bwMode="auto">
              <a:xfrm rot="5400000" flipH="1">
                <a:off x="1625" y="4772"/>
                <a:ext cx="58" cy="59"/>
              </a:xfrm>
              <a:prstGeom prst="ellipse">
                <a:avLst/>
              </a:prstGeom>
              <a:solidFill>
                <a:srgbClr val="B2B2B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266" name="Oval 111"/>
              <p:cNvSpPr>
                <a:spLocks noChangeArrowheads="1"/>
              </p:cNvSpPr>
              <p:nvPr/>
            </p:nvSpPr>
            <p:spPr bwMode="auto">
              <a:xfrm rot="5400000" flipH="1">
                <a:off x="1771" y="4770"/>
                <a:ext cx="57" cy="59"/>
              </a:xfrm>
              <a:prstGeom prst="ellipse">
                <a:avLst/>
              </a:prstGeom>
              <a:solidFill>
                <a:srgbClr val="B2B2B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cxnSp>
            <p:nvCxnSpPr>
              <p:cNvPr id="267" name="AutoShape 17"/>
              <p:cNvCxnSpPr>
                <a:cxnSpLocks noChangeShapeType="1"/>
                <a:stCxn id="264" idx="6"/>
                <a:endCxn id="262" idx="1"/>
              </p:cNvCxnSpPr>
              <p:nvPr/>
            </p:nvCxnSpPr>
            <p:spPr bwMode="auto">
              <a:xfrm flipH="1">
                <a:off x="1728" y="4896"/>
                <a:ext cx="1" cy="3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8" name="AutoShape 18"/>
              <p:cNvCxnSpPr>
                <a:cxnSpLocks noChangeShapeType="1"/>
                <a:stCxn id="264" idx="3"/>
                <a:endCxn id="265" idx="1"/>
              </p:cNvCxnSpPr>
              <p:nvPr/>
            </p:nvCxnSpPr>
            <p:spPr bwMode="auto">
              <a:xfrm flipH="1" flipV="1">
                <a:off x="1676" y="4824"/>
                <a:ext cx="31" cy="2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69" name="AutoShape 19"/>
              <p:cNvCxnSpPr>
                <a:cxnSpLocks noChangeShapeType="1"/>
                <a:stCxn id="264" idx="1"/>
                <a:endCxn id="266" idx="3"/>
              </p:cNvCxnSpPr>
              <p:nvPr/>
            </p:nvCxnSpPr>
            <p:spPr bwMode="auto">
              <a:xfrm flipV="1">
                <a:off x="1751" y="4822"/>
                <a:ext cx="29" cy="2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70" name="Oval 128"/>
              <p:cNvSpPr>
                <a:spLocks noChangeArrowheads="1"/>
              </p:cNvSpPr>
              <p:nvPr/>
            </p:nvSpPr>
            <p:spPr bwMode="auto">
              <a:xfrm rot="5400000">
                <a:off x="1770" y="4587"/>
                <a:ext cx="64" cy="63"/>
              </a:xfrm>
              <a:prstGeom prst="ellipse">
                <a:avLst/>
              </a:prstGeom>
              <a:solidFill>
                <a:schemeClr val="bg1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271" name="Rectangle 107"/>
              <p:cNvSpPr>
                <a:spLocks noChangeArrowheads="1"/>
              </p:cNvSpPr>
              <p:nvPr/>
            </p:nvSpPr>
            <p:spPr bwMode="auto">
              <a:xfrm rot="5400000">
                <a:off x="1775" y="4672"/>
                <a:ext cx="54" cy="63"/>
              </a:xfrm>
              <a:prstGeom prst="rect">
                <a:avLst/>
              </a:prstGeom>
              <a:solidFill>
                <a:schemeClr val="tx1"/>
              </a:solidFill>
              <a:ln w="127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cxnSp>
            <p:nvCxnSpPr>
              <p:cNvPr id="272" name="AutoShape 22"/>
              <p:cNvCxnSpPr>
                <a:cxnSpLocks noChangeShapeType="1"/>
                <a:stCxn id="270" idx="6"/>
                <a:endCxn id="271" idx="1"/>
              </p:cNvCxnSpPr>
              <p:nvPr/>
            </p:nvCxnSpPr>
            <p:spPr bwMode="auto">
              <a:xfrm>
                <a:off x="1802" y="4652"/>
                <a:ext cx="0" cy="2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73" name="AutoShape 130"/>
              <p:cNvSpPr>
                <a:spLocks noChangeAspect="1" noChangeArrowheads="1"/>
              </p:cNvSpPr>
              <p:nvPr/>
            </p:nvSpPr>
            <p:spPr bwMode="auto">
              <a:xfrm rot="5400000">
                <a:off x="1766" y="4417"/>
                <a:ext cx="72" cy="72"/>
              </a:xfrm>
              <a:prstGeom prst="diamond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cxnSp>
            <p:nvCxnSpPr>
              <p:cNvPr id="274" name="AutoShape 26"/>
              <p:cNvCxnSpPr>
                <a:cxnSpLocks noChangeShapeType="1"/>
                <a:stCxn id="271" idx="3"/>
                <a:endCxn id="266" idx="6"/>
              </p:cNvCxnSpPr>
              <p:nvPr/>
            </p:nvCxnSpPr>
            <p:spPr bwMode="auto">
              <a:xfrm flipH="1">
                <a:off x="1801" y="4732"/>
                <a:ext cx="1" cy="4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75" name="Oval 128"/>
              <p:cNvSpPr>
                <a:spLocks noChangeArrowheads="1"/>
              </p:cNvSpPr>
              <p:nvPr/>
            </p:nvSpPr>
            <p:spPr bwMode="auto">
              <a:xfrm rot="5400000">
                <a:off x="1620" y="4588"/>
                <a:ext cx="64" cy="63"/>
              </a:xfrm>
              <a:prstGeom prst="ellipse">
                <a:avLst/>
              </a:prstGeom>
              <a:solidFill>
                <a:schemeClr val="bg1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276" name="Rectangle 107"/>
              <p:cNvSpPr>
                <a:spLocks noChangeArrowheads="1"/>
              </p:cNvSpPr>
              <p:nvPr/>
            </p:nvSpPr>
            <p:spPr bwMode="auto">
              <a:xfrm rot="5400000">
                <a:off x="1625" y="4673"/>
                <a:ext cx="54" cy="63"/>
              </a:xfrm>
              <a:prstGeom prst="rect">
                <a:avLst/>
              </a:prstGeom>
              <a:solidFill>
                <a:schemeClr val="tx1"/>
              </a:solidFill>
              <a:ln w="127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cxnSp>
            <p:nvCxnSpPr>
              <p:cNvPr id="277" name="AutoShape 29"/>
              <p:cNvCxnSpPr>
                <a:cxnSpLocks noChangeShapeType="1"/>
                <a:stCxn id="275" idx="6"/>
                <a:endCxn id="276" idx="1"/>
              </p:cNvCxnSpPr>
              <p:nvPr/>
            </p:nvCxnSpPr>
            <p:spPr bwMode="auto">
              <a:xfrm>
                <a:off x="1652" y="4653"/>
                <a:ext cx="0" cy="2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78" name="AutoShape 130"/>
              <p:cNvSpPr>
                <a:spLocks noChangeAspect="1" noChangeArrowheads="1"/>
              </p:cNvSpPr>
              <p:nvPr/>
            </p:nvSpPr>
            <p:spPr bwMode="auto">
              <a:xfrm rot="5400000">
                <a:off x="1616" y="4418"/>
                <a:ext cx="72" cy="72"/>
              </a:xfrm>
              <a:prstGeom prst="diamond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cxnSp>
            <p:nvCxnSpPr>
              <p:cNvPr id="279" name="AutoShape 33"/>
              <p:cNvCxnSpPr>
                <a:cxnSpLocks noChangeShapeType="1"/>
                <a:stCxn id="276" idx="3"/>
                <a:endCxn id="265" idx="6"/>
              </p:cNvCxnSpPr>
              <p:nvPr/>
            </p:nvCxnSpPr>
            <p:spPr bwMode="auto">
              <a:xfrm>
                <a:off x="1652" y="4733"/>
                <a:ext cx="2" cy="4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80" name="AutoShape 1115"/>
              <p:cNvSpPr>
                <a:spLocks/>
              </p:cNvSpPr>
              <p:nvPr/>
            </p:nvSpPr>
            <p:spPr bwMode="auto">
              <a:xfrm rot="5400000">
                <a:off x="1696" y="4400"/>
                <a:ext cx="45" cy="273"/>
              </a:xfrm>
              <a:prstGeom prst="leftBrace">
                <a:avLst>
                  <a:gd name="adj1" fmla="val 50556"/>
                  <a:gd name="adj2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 sz="1800" baseline="0"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220" name="Text Box 483"/>
            <p:cNvSpPr txBox="1">
              <a:spLocks noChangeArrowheads="1"/>
            </p:cNvSpPr>
            <p:nvPr/>
          </p:nvSpPr>
          <p:spPr bwMode="auto">
            <a:xfrm>
              <a:off x="4143043" y="3629818"/>
              <a:ext cx="1293813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200" baseline="0">
                  <a:latin typeface="Helvetica" charset="0"/>
                  <a:ea typeface="ヒラギノ丸ゴ Pro W4" charset="0"/>
                  <a:cs typeface="ヒラギノ丸ゴ Pro W4" charset="0"/>
                </a:rPr>
                <a:t>N124 (Complex)</a:t>
              </a:r>
            </a:p>
          </p:txBody>
        </p:sp>
        <p:sp>
          <p:nvSpPr>
            <p:cNvPr id="221" name="Text Box 484"/>
            <p:cNvSpPr txBox="1">
              <a:spLocks noChangeArrowheads="1"/>
            </p:cNvSpPr>
            <p:nvPr/>
          </p:nvSpPr>
          <p:spPr bwMode="auto">
            <a:xfrm>
              <a:off x="6581443" y="3629818"/>
              <a:ext cx="1293813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200" baseline="0">
                  <a:latin typeface="Helvetica" charset="0"/>
                  <a:ea typeface="ヒラギノ丸ゴ Pro W4" charset="0"/>
                  <a:cs typeface="ヒラギノ丸ゴ Pro W4" charset="0"/>
                </a:rPr>
                <a:t>N223 (Complex)</a:t>
              </a:r>
            </a:p>
          </p:txBody>
        </p:sp>
        <p:grpSp>
          <p:nvGrpSpPr>
            <p:cNvPr id="222" name="Group 1629"/>
            <p:cNvGrpSpPr>
              <a:grpSpLocks/>
            </p:cNvGrpSpPr>
            <p:nvPr/>
          </p:nvGrpSpPr>
          <p:grpSpPr bwMode="auto">
            <a:xfrm>
              <a:off x="6352843" y="5725318"/>
              <a:ext cx="2743200" cy="914400"/>
              <a:chOff x="2352" y="4656"/>
              <a:chExt cx="1728" cy="576"/>
            </a:xfrm>
          </p:grpSpPr>
          <p:sp>
            <p:nvSpPr>
              <p:cNvPr id="246" name="Rectangle 199"/>
              <p:cNvSpPr>
                <a:spLocks noChangeAspect="1" noChangeArrowheads="1"/>
              </p:cNvSpPr>
              <p:nvPr/>
            </p:nvSpPr>
            <p:spPr bwMode="auto">
              <a:xfrm rot="-2971729">
                <a:off x="3465" y="4753"/>
                <a:ext cx="58" cy="58"/>
              </a:xfrm>
              <a:prstGeom prst="rect">
                <a:avLst/>
              </a:prstGeom>
              <a:solidFill>
                <a:srgbClr val="EDEDE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endParaRPr lang="ja-JP" altLang="en-US" baseline="0"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47" name="Text Box 46"/>
              <p:cNvSpPr txBox="1">
                <a:spLocks noChangeArrowheads="1"/>
              </p:cNvSpPr>
              <p:nvPr/>
            </p:nvSpPr>
            <p:spPr bwMode="auto">
              <a:xfrm>
                <a:off x="3504" y="4704"/>
                <a:ext cx="57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37931725" indent="-37474525"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000" baseline="0">
                    <a:latin typeface="Helvetica" charset="0"/>
                    <a:ea typeface="ヒラギノ丸ゴ Pro W4" charset="0"/>
                    <a:cs typeface="ヒラギノ丸ゴ Pro W4" charset="0"/>
                  </a:rPr>
                  <a:t>NeuGc</a:t>
                </a:r>
              </a:p>
            </p:txBody>
          </p:sp>
          <p:sp>
            <p:nvSpPr>
              <p:cNvPr id="248" name="Oval 218"/>
              <p:cNvSpPr>
                <a:spLocks noChangeAspect="1" noChangeArrowheads="1"/>
              </p:cNvSpPr>
              <p:nvPr/>
            </p:nvSpPr>
            <p:spPr bwMode="auto">
              <a:xfrm>
                <a:off x="2884" y="4952"/>
                <a:ext cx="58" cy="58"/>
              </a:xfrm>
              <a:prstGeom prst="ellipse">
                <a:avLst/>
              </a:prstGeom>
              <a:solidFill>
                <a:srgbClr val="BDBDB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baseline="0"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49" name="Text Box 46"/>
              <p:cNvSpPr txBox="1">
                <a:spLocks noChangeArrowheads="1"/>
              </p:cNvSpPr>
              <p:nvPr/>
            </p:nvSpPr>
            <p:spPr bwMode="auto">
              <a:xfrm>
                <a:off x="2928" y="4904"/>
                <a:ext cx="432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37931725" indent="-37474525"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000" baseline="0">
                    <a:latin typeface="Helvetica" charset="0"/>
                    <a:ea typeface="ヒラギノ丸ゴ Pro W4" charset="0"/>
                    <a:cs typeface="ヒラギノ丸ゴ Pro W4" charset="0"/>
                  </a:rPr>
                  <a:t>Man</a:t>
                </a:r>
              </a:p>
            </p:txBody>
          </p:sp>
          <p:sp>
            <p:nvSpPr>
              <p:cNvPr id="250" name="Text Box 46"/>
              <p:cNvSpPr txBox="1">
                <a:spLocks noChangeArrowheads="1"/>
              </p:cNvSpPr>
              <p:nvPr/>
            </p:nvSpPr>
            <p:spPr bwMode="auto">
              <a:xfrm>
                <a:off x="3504" y="4904"/>
                <a:ext cx="57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37931725" indent="-37474525"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000" baseline="0">
                    <a:latin typeface="Helvetica" charset="0"/>
                    <a:ea typeface="ヒラギノ丸ゴ Pro W4" charset="0"/>
                    <a:cs typeface="ヒラギノ丸ゴ Pro W4" charset="0"/>
                  </a:rPr>
                  <a:t>NeuAc</a:t>
                </a:r>
              </a:p>
            </p:txBody>
          </p:sp>
          <p:sp>
            <p:nvSpPr>
              <p:cNvPr id="251" name="Rectangle 209"/>
              <p:cNvSpPr>
                <a:spLocks noChangeAspect="1" noChangeArrowheads="1"/>
              </p:cNvSpPr>
              <p:nvPr/>
            </p:nvSpPr>
            <p:spPr bwMode="auto">
              <a:xfrm rot="-2971729">
                <a:off x="3465" y="4953"/>
                <a:ext cx="58" cy="5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endParaRPr lang="ja-JP" altLang="en-US" baseline="0"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52" name="Rectangle 217"/>
              <p:cNvSpPr>
                <a:spLocks noChangeAspect="1" noChangeArrowheads="1"/>
              </p:cNvSpPr>
              <p:nvPr/>
            </p:nvSpPr>
            <p:spPr bwMode="auto">
              <a:xfrm>
                <a:off x="2884" y="4752"/>
                <a:ext cx="58" cy="5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baseline="0"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53" name="Text Box 46"/>
              <p:cNvSpPr txBox="1">
                <a:spLocks noChangeArrowheads="1"/>
              </p:cNvSpPr>
              <p:nvPr/>
            </p:nvSpPr>
            <p:spPr bwMode="auto">
              <a:xfrm>
                <a:off x="2928" y="4704"/>
                <a:ext cx="57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37931725" indent="-37474525"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000" baseline="0">
                    <a:latin typeface="Helvetica" charset="0"/>
                    <a:ea typeface="ヒラギノ丸ゴ Pro W4" charset="0"/>
                    <a:cs typeface="ヒラギノ丸ゴ Pro W4" charset="0"/>
                  </a:rPr>
                  <a:t>GlcNAc</a:t>
                </a:r>
              </a:p>
            </p:txBody>
          </p:sp>
          <p:sp>
            <p:nvSpPr>
              <p:cNvPr id="254" name="Rectangle 262"/>
              <p:cNvSpPr>
                <a:spLocks noChangeArrowheads="1"/>
              </p:cNvSpPr>
              <p:nvPr/>
            </p:nvSpPr>
            <p:spPr bwMode="auto">
              <a:xfrm>
                <a:off x="2352" y="4656"/>
                <a:ext cx="1632" cy="57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 baseline="0"/>
              </a:p>
            </p:txBody>
          </p:sp>
          <p:sp>
            <p:nvSpPr>
              <p:cNvPr id="255" name="AutoShape 388"/>
              <p:cNvSpPr>
                <a:spLocks noChangeAspect="1" noChangeArrowheads="1"/>
              </p:cNvSpPr>
              <p:nvPr/>
            </p:nvSpPr>
            <p:spPr bwMode="auto">
              <a:xfrm>
                <a:off x="3456" y="5103"/>
                <a:ext cx="77" cy="77"/>
              </a:xfrm>
              <a:prstGeom prst="triangle">
                <a:avLst>
                  <a:gd name="adj" fmla="val 50000"/>
                </a:avLst>
              </a:prstGeom>
              <a:solidFill>
                <a:srgbClr val="BDBDB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baseline="0"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56" name="Text Box 46"/>
              <p:cNvSpPr txBox="1">
                <a:spLocks noChangeArrowheads="1"/>
              </p:cNvSpPr>
              <p:nvPr/>
            </p:nvSpPr>
            <p:spPr bwMode="auto">
              <a:xfrm>
                <a:off x="3504" y="5064"/>
                <a:ext cx="432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37931725" indent="-37474525"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000" baseline="0">
                    <a:latin typeface="Helvetica" charset="0"/>
                    <a:ea typeface="ヒラギノ丸ゴ Pro W4" charset="0"/>
                    <a:cs typeface="ヒラギノ丸ゴ Pro W4" charset="0"/>
                  </a:rPr>
                  <a:t>Fuc</a:t>
                </a:r>
              </a:p>
            </p:txBody>
          </p:sp>
          <p:sp>
            <p:nvSpPr>
              <p:cNvPr id="257" name="Oval 211"/>
              <p:cNvSpPr>
                <a:spLocks noChangeAspect="1" noChangeArrowheads="1"/>
              </p:cNvSpPr>
              <p:nvPr/>
            </p:nvSpPr>
            <p:spPr bwMode="auto">
              <a:xfrm>
                <a:off x="2884" y="5112"/>
                <a:ext cx="58" cy="58"/>
              </a:xfrm>
              <a:prstGeom prst="ellipse">
                <a:avLst/>
              </a:prstGeom>
              <a:solidFill>
                <a:srgbClr val="EDEDE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baseline="0"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58" name="Text Box 46"/>
              <p:cNvSpPr txBox="1">
                <a:spLocks noChangeArrowheads="1"/>
              </p:cNvSpPr>
              <p:nvPr/>
            </p:nvSpPr>
            <p:spPr bwMode="auto">
              <a:xfrm>
                <a:off x="2928" y="5064"/>
                <a:ext cx="432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37931725" indent="-37474525"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000" baseline="0">
                    <a:latin typeface="Helvetica" charset="0"/>
                    <a:ea typeface="ヒラギノ丸ゴ Pro W4" charset="0"/>
                    <a:cs typeface="ヒラギノ丸ゴ Pro W4" charset="0"/>
                  </a:rPr>
                  <a:t>Gal</a:t>
                </a:r>
              </a:p>
            </p:txBody>
          </p:sp>
          <p:sp>
            <p:nvSpPr>
              <p:cNvPr id="259" name="Oval 211"/>
              <p:cNvSpPr>
                <a:spLocks noChangeAspect="1" noChangeArrowheads="1"/>
              </p:cNvSpPr>
              <p:nvPr/>
            </p:nvSpPr>
            <p:spPr bwMode="auto">
              <a:xfrm>
                <a:off x="2444" y="4752"/>
                <a:ext cx="58" cy="5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baseline="0"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60" name="Text Box 46"/>
              <p:cNvSpPr txBox="1">
                <a:spLocks noChangeArrowheads="1"/>
              </p:cNvSpPr>
              <p:nvPr/>
            </p:nvSpPr>
            <p:spPr bwMode="auto">
              <a:xfrm>
                <a:off x="2496" y="4704"/>
                <a:ext cx="432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37931725" indent="-37474525"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000" baseline="0">
                    <a:latin typeface="Helvetica" charset="0"/>
                    <a:ea typeface="ヒラギノ丸ゴ Pro W4" charset="0"/>
                    <a:cs typeface="ヒラギノ丸ゴ Pro W4" charset="0"/>
                  </a:rPr>
                  <a:t>Glc</a:t>
                </a:r>
              </a:p>
            </p:txBody>
          </p:sp>
        </p:grpSp>
        <p:grpSp>
          <p:nvGrpSpPr>
            <p:cNvPr id="223" name="Group 1645"/>
            <p:cNvGrpSpPr>
              <a:grpSpLocks/>
            </p:cNvGrpSpPr>
            <p:nvPr/>
          </p:nvGrpSpPr>
          <p:grpSpPr bwMode="auto">
            <a:xfrm>
              <a:off x="3341356" y="2377281"/>
              <a:ext cx="2519363" cy="274638"/>
              <a:chOff x="311" y="2880"/>
              <a:chExt cx="1587" cy="173"/>
            </a:xfrm>
          </p:grpSpPr>
          <p:sp>
            <p:nvSpPr>
              <p:cNvPr id="241" name="Text Box 1646"/>
              <p:cNvSpPr txBox="1">
                <a:spLocks noChangeArrowheads="1"/>
              </p:cNvSpPr>
              <p:nvPr/>
            </p:nvSpPr>
            <p:spPr bwMode="auto">
              <a:xfrm>
                <a:off x="311" y="2880"/>
                <a:ext cx="233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37931725" indent="-37474525"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200" b="1" baseline="0">
                    <a:latin typeface="Helvetica" charset="0"/>
                  </a:rPr>
                  <a:t>(1)</a:t>
                </a:r>
                <a:endParaRPr lang="en-US" altLang="ja-JP" baseline="0"/>
              </a:p>
            </p:txBody>
          </p:sp>
          <p:sp>
            <p:nvSpPr>
              <p:cNvPr id="242" name="Text Box 1647"/>
              <p:cNvSpPr txBox="1">
                <a:spLocks noChangeArrowheads="1"/>
              </p:cNvSpPr>
              <p:nvPr/>
            </p:nvSpPr>
            <p:spPr bwMode="auto">
              <a:xfrm>
                <a:off x="672" y="2880"/>
                <a:ext cx="233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37931725" indent="-37474525"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200" b="1" baseline="0">
                    <a:latin typeface="Helvetica" charset="0"/>
                  </a:rPr>
                  <a:t>(2)</a:t>
                </a:r>
                <a:endParaRPr lang="en-US" altLang="ja-JP" baseline="0"/>
              </a:p>
            </p:txBody>
          </p:sp>
          <p:sp>
            <p:nvSpPr>
              <p:cNvPr id="243" name="Text Box 1648"/>
              <p:cNvSpPr txBox="1">
                <a:spLocks noChangeArrowheads="1"/>
              </p:cNvSpPr>
              <p:nvPr/>
            </p:nvSpPr>
            <p:spPr bwMode="auto">
              <a:xfrm>
                <a:off x="1008" y="2880"/>
                <a:ext cx="233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37931725" indent="-37474525"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200" b="1" baseline="0">
                    <a:latin typeface="Helvetica" charset="0"/>
                  </a:rPr>
                  <a:t>(3)</a:t>
                </a:r>
                <a:endParaRPr lang="en-US" altLang="ja-JP" baseline="0"/>
              </a:p>
            </p:txBody>
          </p:sp>
          <p:sp>
            <p:nvSpPr>
              <p:cNvPr id="244" name="Text Box 1649"/>
              <p:cNvSpPr txBox="1">
                <a:spLocks noChangeArrowheads="1"/>
              </p:cNvSpPr>
              <p:nvPr/>
            </p:nvSpPr>
            <p:spPr bwMode="auto">
              <a:xfrm>
                <a:off x="1311" y="2880"/>
                <a:ext cx="233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37931725" indent="-37474525"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200" b="1" baseline="0">
                    <a:latin typeface="Helvetica" charset="0"/>
                  </a:rPr>
                  <a:t>(4)</a:t>
                </a:r>
                <a:endParaRPr lang="en-US" altLang="ja-JP" baseline="0"/>
              </a:p>
            </p:txBody>
          </p:sp>
          <p:sp>
            <p:nvSpPr>
              <p:cNvPr id="245" name="Text Box 1650"/>
              <p:cNvSpPr txBox="1">
                <a:spLocks noChangeArrowheads="1"/>
              </p:cNvSpPr>
              <p:nvPr/>
            </p:nvSpPr>
            <p:spPr bwMode="auto">
              <a:xfrm>
                <a:off x="1665" y="2880"/>
                <a:ext cx="233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37931725" indent="-37474525"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200" b="1" baseline="0">
                    <a:latin typeface="Helvetica" charset="0"/>
                  </a:rPr>
                  <a:t>(5)</a:t>
                </a:r>
                <a:endParaRPr lang="en-US" altLang="ja-JP" baseline="0"/>
              </a:p>
            </p:txBody>
          </p:sp>
        </p:grpSp>
        <p:sp>
          <p:nvSpPr>
            <p:cNvPr id="224" name="Text Box 1651"/>
            <p:cNvSpPr txBox="1">
              <a:spLocks noChangeArrowheads="1"/>
            </p:cNvSpPr>
            <p:nvPr/>
          </p:nvSpPr>
          <p:spPr bwMode="auto">
            <a:xfrm>
              <a:off x="6381418" y="2377281"/>
              <a:ext cx="455613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200" b="1" baseline="0">
                  <a:latin typeface="Helvetica" charset="0"/>
                </a:rPr>
                <a:t>(20)</a:t>
              </a:r>
              <a:endParaRPr lang="en-US" altLang="ja-JP" baseline="0"/>
            </a:p>
          </p:txBody>
        </p:sp>
        <p:sp>
          <p:nvSpPr>
            <p:cNvPr id="225" name="Text Box 1652"/>
            <p:cNvSpPr txBox="1">
              <a:spLocks noChangeArrowheads="1"/>
            </p:cNvSpPr>
            <p:nvPr/>
          </p:nvSpPr>
          <p:spPr bwMode="auto">
            <a:xfrm>
              <a:off x="6954506" y="2377281"/>
              <a:ext cx="455613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200" b="1" baseline="0">
                  <a:latin typeface="Helvetica" charset="0"/>
                </a:rPr>
                <a:t>(21)</a:t>
              </a:r>
              <a:endParaRPr lang="en-US" altLang="ja-JP" baseline="0"/>
            </a:p>
          </p:txBody>
        </p:sp>
        <p:sp>
          <p:nvSpPr>
            <p:cNvPr id="226" name="Text Box 1653"/>
            <p:cNvSpPr txBox="1">
              <a:spLocks noChangeArrowheads="1"/>
            </p:cNvSpPr>
            <p:nvPr/>
          </p:nvSpPr>
          <p:spPr bwMode="auto">
            <a:xfrm>
              <a:off x="7487906" y="2377281"/>
              <a:ext cx="455613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200" b="1" baseline="0">
                  <a:latin typeface="Helvetica" charset="0"/>
                </a:rPr>
                <a:t>(22)</a:t>
              </a:r>
              <a:endParaRPr lang="en-US" altLang="ja-JP" baseline="0"/>
            </a:p>
          </p:txBody>
        </p:sp>
        <p:sp>
          <p:nvSpPr>
            <p:cNvPr id="227" name="Text Box 1654"/>
            <p:cNvSpPr txBox="1">
              <a:spLocks noChangeArrowheads="1"/>
            </p:cNvSpPr>
            <p:nvPr/>
          </p:nvSpPr>
          <p:spPr bwMode="auto">
            <a:xfrm>
              <a:off x="3228643" y="5112543"/>
              <a:ext cx="369888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200" b="1" baseline="0">
                  <a:latin typeface="Helvetica" charset="0"/>
                </a:rPr>
                <a:t>(6)</a:t>
              </a:r>
              <a:endParaRPr lang="en-US" altLang="ja-JP" baseline="0"/>
            </a:p>
          </p:txBody>
        </p:sp>
        <p:sp>
          <p:nvSpPr>
            <p:cNvPr id="228" name="Text Box 1655"/>
            <p:cNvSpPr txBox="1">
              <a:spLocks noChangeArrowheads="1"/>
            </p:cNvSpPr>
            <p:nvPr/>
          </p:nvSpPr>
          <p:spPr bwMode="auto">
            <a:xfrm>
              <a:off x="3717593" y="5112543"/>
              <a:ext cx="369888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200" b="1" baseline="0">
                  <a:latin typeface="Helvetica" charset="0"/>
                </a:rPr>
                <a:t>(7)</a:t>
              </a:r>
              <a:endParaRPr lang="en-US" altLang="ja-JP" baseline="0"/>
            </a:p>
          </p:txBody>
        </p:sp>
        <p:sp>
          <p:nvSpPr>
            <p:cNvPr id="229" name="Text Box 1656"/>
            <p:cNvSpPr txBox="1">
              <a:spLocks noChangeArrowheads="1"/>
            </p:cNvSpPr>
            <p:nvPr/>
          </p:nvSpPr>
          <p:spPr bwMode="auto">
            <a:xfrm>
              <a:off x="4206543" y="5112543"/>
              <a:ext cx="369888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200" b="1" baseline="0">
                  <a:latin typeface="Helvetica" charset="0"/>
                </a:rPr>
                <a:t>(8)</a:t>
              </a:r>
              <a:endParaRPr lang="en-US" altLang="ja-JP" baseline="0"/>
            </a:p>
          </p:txBody>
        </p:sp>
        <p:sp>
          <p:nvSpPr>
            <p:cNvPr id="230" name="Text Box 1657"/>
            <p:cNvSpPr txBox="1">
              <a:spLocks noChangeArrowheads="1"/>
            </p:cNvSpPr>
            <p:nvPr/>
          </p:nvSpPr>
          <p:spPr bwMode="auto">
            <a:xfrm>
              <a:off x="4695493" y="5112543"/>
              <a:ext cx="369888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200" b="1" baseline="0">
                  <a:latin typeface="Helvetica" charset="0"/>
                </a:rPr>
                <a:t>(9)</a:t>
              </a:r>
              <a:endParaRPr lang="en-US" altLang="ja-JP" baseline="0"/>
            </a:p>
          </p:txBody>
        </p:sp>
        <p:sp>
          <p:nvSpPr>
            <p:cNvPr id="231" name="Text Box 1658"/>
            <p:cNvSpPr txBox="1">
              <a:spLocks noChangeArrowheads="1"/>
            </p:cNvSpPr>
            <p:nvPr/>
          </p:nvSpPr>
          <p:spPr bwMode="auto">
            <a:xfrm>
              <a:off x="5184443" y="5112543"/>
              <a:ext cx="455613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200" b="1" baseline="0">
                  <a:latin typeface="Helvetica" charset="0"/>
                </a:rPr>
                <a:t>(10)</a:t>
              </a:r>
              <a:endParaRPr lang="en-US" altLang="ja-JP" baseline="0"/>
            </a:p>
          </p:txBody>
        </p:sp>
        <p:sp>
          <p:nvSpPr>
            <p:cNvPr id="232" name="Text Box 1659"/>
            <p:cNvSpPr txBox="1">
              <a:spLocks noChangeArrowheads="1"/>
            </p:cNvSpPr>
            <p:nvPr/>
          </p:nvSpPr>
          <p:spPr bwMode="auto">
            <a:xfrm>
              <a:off x="3577893" y="6530181"/>
              <a:ext cx="455613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200" b="1" baseline="0">
                  <a:latin typeface="Helvetica" charset="0"/>
                </a:rPr>
                <a:t>(12)</a:t>
              </a:r>
              <a:endParaRPr lang="en-US" altLang="ja-JP" baseline="0"/>
            </a:p>
          </p:txBody>
        </p:sp>
        <p:sp>
          <p:nvSpPr>
            <p:cNvPr id="233" name="Text Box 1660"/>
            <p:cNvSpPr txBox="1">
              <a:spLocks noChangeArrowheads="1"/>
            </p:cNvSpPr>
            <p:nvPr/>
          </p:nvSpPr>
          <p:spPr bwMode="auto">
            <a:xfrm>
              <a:off x="4106531" y="6530181"/>
              <a:ext cx="455613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200" b="1" baseline="0">
                  <a:latin typeface="Helvetica" charset="0"/>
                </a:rPr>
                <a:t>(13)</a:t>
              </a:r>
              <a:endParaRPr lang="en-US" altLang="ja-JP" baseline="0"/>
            </a:p>
          </p:txBody>
        </p:sp>
        <p:sp>
          <p:nvSpPr>
            <p:cNvPr id="234" name="Text Box 1661"/>
            <p:cNvSpPr txBox="1">
              <a:spLocks noChangeArrowheads="1"/>
            </p:cNvSpPr>
            <p:nvPr/>
          </p:nvSpPr>
          <p:spPr bwMode="auto">
            <a:xfrm>
              <a:off x="4635168" y="6530181"/>
              <a:ext cx="455613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200" b="1" baseline="0">
                  <a:latin typeface="Helvetica" charset="0"/>
                </a:rPr>
                <a:t>(14)</a:t>
              </a:r>
              <a:endParaRPr lang="en-US" altLang="ja-JP" baseline="0"/>
            </a:p>
          </p:txBody>
        </p:sp>
        <p:sp>
          <p:nvSpPr>
            <p:cNvPr id="235" name="Text Box 1662"/>
            <p:cNvSpPr txBox="1">
              <a:spLocks noChangeArrowheads="1"/>
            </p:cNvSpPr>
            <p:nvPr/>
          </p:nvSpPr>
          <p:spPr bwMode="auto">
            <a:xfrm>
              <a:off x="5165393" y="6530181"/>
              <a:ext cx="455613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200" b="1" baseline="0">
                  <a:latin typeface="Helvetica" charset="0"/>
                </a:rPr>
                <a:t>(15)</a:t>
              </a:r>
              <a:endParaRPr lang="en-US" altLang="ja-JP" baseline="0"/>
            </a:p>
          </p:txBody>
        </p:sp>
        <p:sp>
          <p:nvSpPr>
            <p:cNvPr id="236" name="Text Box 1663"/>
            <p:cNvSpPr txBox="1">
              <a:spLocks noChangeArrowheads="1"/>
            </p:cNvSpPr>
            <p:nvPr/>
          </p:nvSpPr>
          <p:spPr bwMode="auto">
            <a:xfrm>
              <a:off x="5760706" y="5112543"/>
              <a:ext cx="455613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200" b="1" baseline="0">
                  <a:latin typeface="Helvetica" charset="0"/>
                </a:rPr>
                <a:t>(11)</a:t>
              </a:r>
              <a:endParaRPr lang="en-US" altLang="ja-JP" baseline="0"/>
            </a:p>
          </p:txBody>
        </p:sp>
        <p:sp>
          <p:nvSpPr>
            <p:cNvPr id="237" name="Text Box 1664"/>
            <p:cNvSpPr txBox="1">
              <a:spLocks noChangeArrowheads="1"/>
            </p:cNvSpPr>
            <p:nvPr/>
          </p:nvSpPr>
          <p:spPr bwMode="auto">
            <a:xfrm>
              <a:off x="6505243" y="5112543"/>
              <a:ext cx="455613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200" b="1" baseline="0">
                  <a:latin typeface="Helvetica" charset="0"/>
                </a:rPr>
                <a:t>(16)</a:t>
              </a:r>
              <a:endParaRPr lang="en-US" altLang="ja-JP" baseline="0"/>
            </a:p>
          </p:txBody>
        </p:sp>
        <p:sp>
          <p:nvSpPr>
            <p:cNvPr id="238" name="Text Box 1665"/>
            <p:cNvSpPr txBox="1">
              <a:spLocks noChangeArrowheads="1"/>
            </p:cNvSpPr>
            <p:nvPr/>
          </p:nvSpPr>
          <p:spPr bwMode="auto">
            <a:xfrm>
              <a:off x="7106906" y="5112543"/>
              <a:ext cx="455613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200" b="1" baseline="0">
                  <a:latin typeface="Helvetica" charset="0"/>
                </a:rPr>
                <a:t>(17)</a:t>
              </a:r>
              <a:endParaRPr lang="en-US" altLang="ja-JP" baseline="0"/>
            </a:p>
          </p:txBody>
        </p:sp>
        <p:sp>
          <p:nvSpPr>
            <p:cNvPr id="239" name="Text Box 1666"/>
            <p:cNvSpPr txBox="1">
              <a:spLocks noChangeArrowheads="1"/>
            </p:cNvSpPr>
            <p:nvPr/>
          </p:nvSpPr>
          <p:spPr bwMode="auto">
            <a:xfrm>
              <a:off x="7710156" y="5112543"/>
              <a:ext cx="455613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200" b="1" baseline="0">
                  <a:latin typeface="Helvetica" charset="0"/>
                </a:rPr>
                <a:t>(18)</a:t>
              </a:r>
              <a:endParaRPr lang="en-US" altLang="ja-JP" baseline="0"/>
            </a:p>
          </p:txBody>
        </p:sp>
        <p:sp>
          <p:nvSpPr>
            <p:cNvPr id="240" name="Text Box 1667"/>
            <p:cNvSpPr txBox="1">
              <a:spLocks noChangeArrowheads="1"/>
            </p:cNvSpPr>
            <p:nvPr/>
          </p:nvSpPr>
          <p:spPr bwMode="auto">
            <a:xfrm>
              <a:off x="8313406" y="5112543"/>
              <a:ext cx="455613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200" b="1" baseline="0">
                  <a:latin typeface="Helvetica" charset="0"/>
                </a:rPr>
                <a:t>(19)</a:t>
              </a:r>
              <a:endParaRPr lang="en-US" altLang="ja-JP" baseline="0"/>
            </a:p>
          </p:txBody>
        </p:sp>
      </p:grpSp>
      <p:sp>
        <p:nvSpPr>
          <p:cNvPr id="684" name="正方形/長方形 683"/>
          <p:cNvSpPr/>
          <p:nvPr/>
        </p:nvSpPr>
        <p:spPr>
          <a:xfrm>
            <a:off x="0" y="2"/>
            <a:ext cx="9144000" cy="1092198"/>
          </a:xfrm>
          <a:prstGeom prst="rect">
            <a:avLst/>
          </a:prstGeom>
          <a:solidFill>
            <a:srgbClr val="2B8049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>
                <a:latin typeface="Helvetica"/>
                <a:cs typeface="Helvetica"/>
              </a:rPr>
              <a:t>O</a:t>
            </a:r>
            <a:r>
              <a:rPr lang="en-US" altLang="ja-JP" sz="2800" dirty="0" smtClean="0">
                <a:latin typeface="Helvetica"/>
                <a:cs typeface="Helvetica"/>
              </a:rPr>
              <a:t>nly the oligosaccharides attached to the N213 residue remained as the high-mannose-type.</a:t>
            </a:r>
            <a:endParaRPr kumimoji="1" lang="ja-JP" altLang="en-US" sz="2800" dirty="0">
              <a:solidFill>
                <a:srgbClr val="FFFFFF"/>
              </a:solidFill>
            </a:endParaRPr>
          </a:p>
        </p:txBody>
      </p:sp>
      <p:grpSp>
        <p:nvGrpSpPr>
          <p:cNvPr id="4" name="図形グループ 3"/>
          <p:cNvGrpSpPr/>
          <p:nvPr/>
        </p:nvGrpSpPr>
        <p:grpSpPr>
          <a:xfrm>
            <a:off x="183700" y="1244225"/>
            <a:ext cx="2536763" cy="2376861"/>
            <a:chOff x="349876" y="1168290"/>
            <a:chExt cx="2536763" cy="2376861"/>
          </a:xfrm>
        </p:grpSpPr>
        <p:sp>
          <p:nvSpPr>
            <p:cNvPr id="683" name="Text Box 104"/>
            <p:cNvSpPr txBox="1">
              <a:spLocks noChangeArrowheads="1"/>
            </p:cNvSpPr>
            <p:nvPr/>
          </p:nvSpPr>
          <p:spPr bwMode="auto">
            <a:xfrm>
              <a:off x="919757" y="2022133"/>
              <a:ext cx="13970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altLang="ja-JP" sz="1800" dirty="0" smtClean="0">
                  <a:latin typeface="Helvetica"/>
                  <a:cs typeface="Helvetica"/>
                </a:rPr>
                <a:t>IP: FLAG</a:t>
              </a:r>
              <a:endParaRPr lang="en-US" altLang="ja-JP" sz="1800" dirty="0">
                <a:latin typeface="Helvetica"/>
                <a:cs typeface="Helvetica"/>
              </a:endParaRPr>
            </a:p>
          </p:txBody>
        </p:sp>
        <p:cxnSp>
          <p:nvCxnSpPr>
            <p:cNvPr id="685" name="直線矢印コネクタ 684"/>
            <p:cNvCxnSpPr/>
            <p:nvPr/>
          </p:nvCxnSpPr>
          <p:spPr bwMode="auto">
            <a:xfrm rot="16200000" flipH="1">
              <a:off x="1487288" y="1918377"/>
              <a:ext cx="261938" cy="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8" name="テキスト ボックス 687"/>
            <p:cNvSpPr txBox="1"/>
            <p:nvPr/>
          </p:nvSpPr>
          <p:spPr>
            <a:xfrm>
              <a:off x="349876" y="1168290"/>
              <a:ext cx="25367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dirty="0" smtClean="0">
                  <a:latin typeface="Helvetica"/>
                  <a:cs typeface="Helvetica"/>
                </a:rPr>
                <a:t>A20</a:t>
              </a:r>
              <a:r>
                <a:rPr kumimoji="1" lang="ja-JP" altLang="en-US" dirty="0" smtClean="0">
                  <a:latin typeface="Helvetica"/>
                  <a:cs typeface="Helvetica"/>
                </a:rPr>
                <a:t> </a:t>
              </a:r>
              <a:r>
                <a:rPr kumimoji="1" lang="en-US" altLang="ja-JP" dirty="0" smtClean="0">
                  <a:latin typeface="Helvetica"/>
                  <a:cs typeface="Helvetica"/>
                </a:rPr>
                <a:t>cells expressing FLAGx3-CD38</a:t>
              </a:r>
              <a:endParaRPr kumimoji="1" lang="ja-JP" altLang="en-US" dirty="0">
                <a:latin typeface="Helvetica"/>
                <a:cs typeface="Helvetica"/>
              </a:endParaRPr>
            </a:p>
          </p:txBody>
        </p:sp>
        <p:cxnSp>
          <p:nvCxnSpPr>
            <p:cNvPr id="692" name="直線矢印コネクタ 691"/>
            <p:cNvCxnSpPr/>
            <p:nvPr/>
          </p:nvCxnSpPr>
          <p:spPr bwMode="auto">
            <a:xfrm rot="16200000" flipH="1">
              <a:off x="1487288" y="2495221"/>
              <a:ext cx="261938" cy="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95" name="Text Box 104"/>
            <p:cNvSpPr txBox="1">
              <a:spLocks noChangeArrowheads="1"/>
            </p:cNvSpPr>
            <p:nvPr/>
          </p:nvSpPr>
          <p:spPr bwMode="auto">
            <a:xfrm>
              <a:off x="351664" y="2598977"/>
              <a:ext cx="253318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altLang="ja-JP" sz="1800" dirty="0" smtClean="0">
                  <a:latin typeface="Helvetica"/>
                  <a:cs typeface="Helvetica"/>
                </a:rPr>
                <a:t>Trypsin digestion</a:t>
              </a:r>
              <a:endParaRPr lang="en-US" altLang="ja-JP" sz="1800" dirty="0">
                <a:latin typeface="Helvetica"/>
                <a:cs typeface="Helvetica"/>
              </a:endParaRPr>
            </a:p>
          </p:txBody>
        </p:sp>
        <p:cxnSp>
          <p:nvCxnSpPr>
            <p:cNvPr id="696" name="直線矢印コネクタ 695"/>
            <p:cNvCxnSpPr/>
            <p:nvPr/>
          </p:nvCxnSpPr>
          <p:spPr bwMode="auto">
            <a:xfrm rot="16200000" flipH="1">
              <a:off x="1487288" y="3072065"/>
              <a:ext cx="261938" cy="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98" name="Text Box 104"/>
            <p:cNvSpPr txBox="1">
              <a:spLocks noChangeArrowheads="1"/>
            </p:cNvSpPr>
            <p:nvPr/>
          </p:nvSpPr>
          <p:spPr bwMode="auto">
            <a:xfrm>
              <a:off x="351664" y="3175819"/>
              <a:ext cx="253318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altLang="ja-JP" sz="1800" dirty="0" smtClean="0">
                  <a:latin typeface="Helvetica"/>
                  <a:cs typeface="Helvetica"/>
                </a:rPr>
                <a:t>MS analysis</a:t>
              </a:r>
              <a:endParaRPr lang="en-US" altLang="ja-JP" sz="1800" dirty="0">
                <a:latin typeface="Helvetica"/>
                <a:cs typeface="Helvetic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6508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正方形/長方形 191"/>
          <p:cNvSpPr/>
          <p:nvPr/>
        </p:nvSpPr>
        <p:spPr>
          <a:xfrm>
            <a:off x="0" y="1"/>
            <a:ext cx="9144000" cy="899999"/>
          </a:xfrm>
          <a:prstGeom prst="rect">
            <a:avLst/>
          </a:prstGeom>
          <a:solidFill>
            <a:srgbClr val="2B8049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 smtClean="0">
                <a:latin typeface="Helvetica"/>
                <a:cs typeface="Helvetica"/>
              </a:rPr>
              <a:t>The processing of the N-glycan of CD38 is compatible with </a:t>
            </a:r>
            <a:r>
              <a:rPr lang="en-US" altLang="ja-JP" sz="2800" dirty="0" err="1" smtClean="0">
                <a:latin typeface="Helvetica"/>
                <a:cs typeface="Helvetica"/>
              </a:rPr>
              <a:t>tetramerization</a:t>
            </a:r>
            <a:r>
              <a:rPr lang="en-US" altLang="ja-JP" sz="2800" dirty="0" smtClean="0">
                <a:latin typeface="Helvetica"/>
                <a:cs typeface="Helvetica"/>
              </a:rPr>
              <a:t>. </a:t>
            </a:r>
            <a:endParaRPr kumimoji="1" lang="ja-JP" altLang="en-US" sz="2800" dirty="0">
              <a:solidFill>
                <a:srgbClr val="FFFFFF"/>
              </a:solidFill>
            </a:endParaRPr>
          </a:p>
        </p:txBody>
      </p:sp>
      <p:grpSp>
        <p:nvGrpSpPr>
          <p:cNvPr id="4" name="図形グループ 3"/>
          <p:cNvGrpSpPr/>
          <p:nvPr/>
        </p:nvGrpSpPr>
        <p:grpSpPr>
          <a:xfrm>
            <a:off x="657586" y="1167233"/>
            <a:ext cx="7835134" cy="1844494"/>
            <a:chOff x="657586" y="1167233"/>
            <a:chExt cx="7835134" cy="1844494"/>
          </a:xfrm>
        </p:grpSpPr>
        <p:sp>
          <p:nvSpPr>
            <p:cNvPr id="10" name="Text Box 1093"/>
            <p:cNvSpPr txBox="1">
              <a:spLocks noChangeArrowheads="1"/>
            </p:cNvSpPr>
            <p:nvPr/>
          </p:nvSpPr>
          <p:spPr bwMode="auto">
            <a:xfrm>
              <a:off x="881236" y="2488507"/>
              <a:ext cx="15575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pPr algn="ctr"/>
              <a:r>
                <a:rPr lang="en-US" altLang="ja-JP" sz="1400" baseline="0" dirty="0">
                  <a:latin typeface="Symbol" charset="0"/>
                  <a:sym typeface="Symbol" charset="0"/>
                </a:rPr>
                <a:t></a:t>
              </a:r>
              <a:r>
                <a:rPr lang="en-US" altLang="ja-JP" sz="1400" baseline="0" dirty="0">
                  <a:latin typeface="Helvetica" charset="0"/>
                </a:rPr>
                <a:t>-</a:t>
              </a:r>
              <a:r>
                <a:rPr lang="en-US" altLang="ja-JP" sz="1400" baseline="0" dirty="0" err="1">
                  <a:latin typeface="Helvetica" charset="0"/>
                </a:rPr>
                <a:t>glucosidase</a:t>
              </a:r>
              <a:r>
                <a:rPr lang="en-US" altLang="ja-JP" sz="1400" baseline="0" dirty="0">
                  <a:latin typeface="Helvetica" charset="0"/>
                </a:rPr>
                <a:t> (ER)</a:t>
              </a:r>
            </a:p>
          </p:txBody>
        </p:sp>
        <p:sp>
          <p:nvSpPr>
            <p:cNvPr id="11" name="Text Box 1094"/>
            <p:cNvSpPr txBox="1">
              <a:spLocks noChangeArrowheads="1"/>
            </p:cNvSpPr>
            <p:nvPr/>
          </p:nvSpPr>
          <p:spPr bwMode="auto">
            <a:xfrm>
              <a:off x="2501581" y="2488507"/>
              <a:ext cx="163408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pPr algn="ctr"/>
              <a:r>
                <a:rPr lang="en-US" altLang="ja-JP" sz="1400" baseline="0" dirty="0">
                  <a:latin typeface="Symbol" charset="0"/>
                  <a:sym typeface="Symbol" charset="0"/>
                </a:rPr>
                <a:t></a:t>
              </a:r>
              <a:r>
                <a:rPr lang="en-US" altLang="ja-JP" sz="1400" baseline="0" dirty="0">
                  <a:latin typeface="Helvetica" charset="0"/>
                </a:rPr>
                <a:t>-</a:t>
              </a:r>
              <a:r>
                <a:rPr lang="en-US" altLang="ja-JP" sz="1400" baseline="0" dirty="0" err="1">
                  <a:latin typeface="Helvetica" charset="0"/>
                </a:rPr>
                <a:t>mannosidase</a:t>
              </a:r>
              <a:r>
                <a:rPr lang="en-US" altLang="ja-JP" sz="1400" baseline="0" dirty="0">
                  <a:latin typeface="Helvetica" charset="0"/>
                </a:rPr>
                <a:t> I (ER)</a:t>
              </a:r>
            </a:p>
          </p:txBody>
        </p:sp>
        <p:sp>
          <p:nvSpPr>
            <p:cNvPr id="13" name="Text Box 1115"/>
            <p:cNvSpPr txBox="1">
              <a:spLocks noChangeArrowheads="1"/>
            </p:cNvSpPr>
            <p:nvPr/>
          </p:nvSpPr>
          <p:spPr bwMode="auto">
            <a:xfrm>
              <a:off x="4243650" y="2488507"/>
              <a:ext cx="168629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pPr algn="ctr"/>
              <a:r>
                <a:rPr lang="en-US" altLang="ja-JP" sz="1400" baseline="0" dirty="0">
                  <a:latin typeface="Symbol" charset="0"/>
                  <a:sym typeface="Symbol" charset="0"/>
                </a:rPr>
                <a:t></a:t>
              </a:r>
              <a:r>
                <a:rPr lang="en-US" altLang="ja-JP" sz="1400" baseline="0" dirty="0">
                  <a:latin typeface="Helvetica" charset="0"/>
                </a:rPr>
                <a:t>-</a:t>
              </a:r>
              <a:r>
                <a:rPr lang="en-US" altLang="ja-JP" sz="1400" baseline="0" dirty="0" err="1">
                  <a:latin typeface="Helvetica" charset="0"/>
                </a:rPr>
                <a:t>mannosidase</a:t>
              </a:r>
              <a:endParaRPr lang="en-US" altLang="ja-JP" sz="1400" baseline="0" dirty="0">
                <a:latin typeface="Helvetica" charset="0"/>
              </a:endParaRPr>
            </a:p>
            <a:p>
              <a:pPr algn="ctr"/>
              <a:r>
                <a:rPr lang="en-US" altLang="ja-JP" sz="1400" baseline="0" dirty="0">
                  <a:latin typeface="Helvetica" charset="0"/>
                </a:rPr>
                <a:t> (</a:t>
              </a:r>
              <a:r>
                <a:rPr lang="en-US" altLang="ja-JP" sz="1400" i="1" baseline="0" dirty="0" err="1">
                  <a:latin typeface="Helvetica" charset="0"/>
                </a:rPr>
                <a:t>cis</a:t>
              </a:r>
              <a:r>
                <a:rPr lang="en-US" altLang="ja-JP" sz="1400" baseline="0" dirty="0">
                  <a:latin typeface="Helvetica" charset="0"/>
                </a:rPr>
                <a:t>-Golgi)</a:t>
              </a:r>
            </a:p>
          </p:txBody>
        </p:sp>
        <p:sp>
          <p:nvSpPr>
            <p:cNvPr id="17" name="Text Box 1119"/>
            <p:cNvSpPr txBox="1">
              <a:spLocks noChangeArrowheads="1"/>
            </p:cNvSpPr>
            <p:nvPr/>
          </p:nvSpPr>
          <p:spPr bwMode="auto">
            <a:xfrm>
              <a:off x="5882091" y="2488507"/>
              <a:ext cx="171734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pPr algn="ctr"/>
              <a:r>
                <a:rPr lang="en-US" altLang="ja-JP" sz="1400" baseline="0" dirty="0" err="1">
                  <a:latin typeface="Helvetica" charset="0"/>
                </a:rPr>
                <a:t>GlcNAcT</a:t>
              </a:r>
              <a:r>
                <a:rPr lang="en-US" altLang="ja-JP" sz="1400" baseline="0" dirty="0">
                  <a:latin typeface="Helvetica" charset="0"/>
                </a:rPr>
                <a:t>-I</a:t>
              </a:r>
            </a:p>
            <a:p>
              <a:pPr algn="ctr"/>
              <a:r>
                <a:rPr lang="en-US" altLang="ja-JP" sz="1400" baseline="0" dirty="0">
                  <a:latin typeface="Helvetica" charset="0"/>
                </a:rPr>
                <a:t> (</a:t>
              </a:r>
              <a:r>
                <a:rPr lang="en-US" altLang="ja-JP" sz="1400" i="1" baseline="0" dirty="0">
                  <a:latin typeface="Helvetica" charset="0"/>
                </a:rPr>
                <a:t>medial-</a:t>
              </a:r>
              <a:r>
                <a:rPr lang="en-US" altLang="ja-JP" sz="1400" baseline="0" dirty="0">
                  <a:latin typeface="Helvetica" charset="0"/>
                </a:rPr>
                <a:t>Golgi)</a:t>
              </a:r>
            </a:p>
          </p:txBody>
        </p:sp>
        <p:grpSp>
          <p:nvGrpSpPr>
            <p:cNvPr id="6" name="Group 1028"/>
            <p:cNvGrpSpPr>
              <a:grpSpLocks/>
            </p:cNvGrpSpPr>
            <p:nvPr/>
          </p:nvGrpSpPr>
          <p:grpSpPr bwMode="auto">
            <a:xfrm>
              <a:off x="657586" y="1167233"/>
              <a:ext cx="628252" cy="1583998"/>
              <a:chOff x="912" y="768"/>
              <a:chExt cx="282" cy="711"/>
            </a:xfrm>
          </p:grpSpPr>
          <p:sp>
            <p:nvSpPr>
              <p:cNvPr id="89" name="Line 1029"/>
              <p:cNvSpPr>
                <a:spLocks noChangeShapeType="1"/>
              </p:cNvSpPr>
              <p:nvPr/>
            </p:nvSpPr>
            <p:spPr bwMode="auto">
              <a:xfrm>
                <a:off x="941" y="816"/>
                <a:ext cx="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90" name="Rectangle 107"/>
              <p:cNvSpPr>
                <a:spLocks noChangeArrowheads="1"/>
              </p:cNvSpPr>
              <p:nvPr/>
            </p:nvSpPr>
            <p:spPr bwMode="auto">
              <a:xfrm rot="5400000">
                <a:off x="991" y="1418"/>
                <a:ext cx="58" cy="63"/>
              </a:xfrm>
              <a:prstGeom prst="rect">
                <a:avLst/>
              </a:prstGeom>
              <a:solidFill>
                <a:schemeClr val="tx1"/>
              </a:solidFill>
              <a:ln w="127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91" name="Rectangle 107"/>
              <p:cNvSpPr>
                <a:spLocks noChangeArrowheads="1"/>
              </p:cNvSpPr>
              <p:nvPr/>
            </p:nvSpPr>
            <p:spPr bwMode="auto">
              <a:xfrm rot="5400000">
                <a:off x="990" y="1330"/>
                <a:ext cx="57" cy="61"/>
              </a:xfrm>
              <a:prstGeom prst="rect">
                <a:avLst/>
              </a:prstGeom>
              <a:solidFill>
                <a:schemeClr val="tx1"/>
              </a:solidFill>
              <a:ln w="127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cxnSp>
            <p:nvCxnSpPr>
              <p:cNvPr id="92" name="AutoShape 2395"/>
              <p:cNvCxnSpPr>
                <a:cxnSpLocks noChangeShapeType="1"/>
                <a:stCxn id="91" idx="3"/>
                <a:endCxn id="90" idx="1"/>
              </p:cNvCxnSpPr>
              <p:nvPr/>
            </p:nvCxnSpPr>
            <p:spPr bwMode="auto">
              <a:xfrm>
                <a:off x="1020" y="1391"/>
                <a:ext cx="0" cy="3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93" name="Oval 109"/>
              <p:cNvSpPr>
                <a:spLocks noChangeArrowheads="1"/>
              </p:cNvSpPr>
              <p:nvPr/>
            </p:nvSpPr>
            <p:spPr bwMode="auto">
              <a:xfrm rot="5400000">
                <a:off x="991" y="1239"/>
                <a:ext cx="58" cy="63"/>
              </a:xfrm>
              <a:prstGeom prst="ellipse">
                <a:avLst/>
              </a:prstGeom>
              <a:solidFill>
                <a:srgbClr val="B2B2B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94" name="Oval 111"/>
              <p:cNvSpPr>
                <a:spLocks noChangeArrowheads="1"/>
              </p:cNvSpPr>
              <p:nvPr/>
            </p:nvSpPr>
            <p:spPr bwMode="auto">
              <a:xfrm rot="5400000" flipH="1">
                <a:off x="914" y="1177"/>
                <a:ext cx="58" cy="59"/>
              </a:xfrm>
              <a:prstGeom prst="ellipse">
                <a:avLst/>
              </a:prstGeom>
              <a:solidFill>
                <a:srgbClr val="B2B2B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95" name="Oval 111"/>
              <p:cNvSpPr>
                <a:spLocks noChangeArrowheads="1"/>
              </p:cNvSpPr>
              <p:nvPr/>
            </p:nvSpPr>
            <p:spPr bwMode="auto">
              <a:xfrm rot="5400000" flipH="1">
                <a:off x="1063" y="1175"/>
                <a:ext cx="57" cy="59"/>
              </a:xfrm>
              <a:prstGeom prst="ellipse">
                <a:avLst/>
              </a:prstGeom>
              <a:solidFill>
                <a:srgbClr val="B2B2B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cxnSp>
            <p:nvCxnSpPr>
              <p:cNvPr id="96" name="AutoShape 2399"/>
              <p:cNvCxnSpPr>
                <a:cxnSpLocks noChangeShapeType="1"/>
                <a:stCxn id="93" idx="6"/>
                <a:endCxn id="91" idx="1"/>
              </p:cNvCxnSpPr>
              <p:nvPr/>
            </p:nvCxnSpPr>
            <p:spPr bwMode="auto">
              <a:xfrm flipH="1">
                <a:off x="1020" y="1301"/>
                <a:ext cx="1" cy="3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7" name="AutoShape 2400"/>
              <p:cNvCxnSpPr>
                <a:cxnSpLocks noChangeShapeType="1"/>
                <a:stCxn id="93" idx="3"/>
                <a:endCxn id="94" idx="1"/>
              </p:cNvCxnSpPr>
              <p:nvPr/>
            </p:nvCxnSpPr>
            <p:spPr bwMode="auto">
              <a:xfrm flipH="1" flipV="1">
                <a:off x="964" y="1228"/>
                <a:ext cx="34" cy="23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8" name="AutoShape 2401"/>
              <p:cNvCxnSpPr>
                <a:cxnSpLocks noChangeShapeType="1"/>
                <a:stCxn id="93" idx="1"/>
                <a:endCxn id="95" idx="3"/>
              </p:cNvCxnSpPr>
              <p:nvPr/>
            </p:nvCxnSpPr>
            <p:spPr bwMode="auto">
              <a:xfrm flipV="1">
                <a:off x="1043" y="1227"/>
                <a:ext cx="29" cy="2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99" name="Oval 111"/>
              <p:cNvSpPr>
                <a:spLocks noChangeArrowheads="1"/>
              </p:cNvSpPr>
              <p:nvPr/>
            </p:nvSpPr>
            <p:spPr bwMode="auto">
              <a:xfrm rot="5400000" flipH="1">
                <a:off x="1136" y="1103"/>
                <a:ext cx="57" cy="59"/>
              </a:xfrm>
              <a:prstGeom prst="ellipse">
                <a:avLst/>
              </a:prstGeom>
              <a:solidFill>
                <a:srgbClr val="B2B2B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100" name="Oval 111"/>
              <p:cNvSpPr>
                <a:spLocks noChangeArrowheads="1"/>
              </p:cNvSpPr>
              <p:nvPr/>
            </p:nvSpPr>
            <p:spPr bwMode="auto">
              <a:xfrm rot="5400000" flipH="1">
                <a:off x="990" y="1103"/>
                <a:ext cx="57" cy="59"/>
              </a:xfrm>
              <a:prstGeom prst="ellipse">
                <a:avLst/>
              </a:prstGeom>
              <a:solidFill>
                <a:srgbClr val="B2B2B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101" name="Oval 111"/>
              <p:cNvSpPr>
                <a:spLocks noChangeArrowheads="1"/>
              </p:cNvSpPr>
              <p:nvPr/>
            </p:nvSpPr>
            <p:spPr bwMode="auto">
              <a:xfrm rot="5400000" flipH="1">
                <a:off x="914" y="1095"/>
                <a:ext cx="57" cy="59"/>
              </a:xfrm>
              <a:prstGeom prst="ellipse">
                <a:avLst/>
              </a:prstGeom>
              <a:solidFill>
                <a:srgbClr val="B2B2B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cxnSp>
            <p:nvCxnSpPr>
              <p:cNvPr id="102" name="AutoShape 2407"/>
              <p:cNvCxnSpPr>
                <a:cxnSpLocks noChangeShapeType="1"/>
                <a:stCxn id="99" idx="3"/>
                <a:endCxn id="95" idx="7"/>
              </p:cNvCxnSpPr>
              <p:nvPr/>
            </p:nvCxnSpPr>
            <p:spPr bwMode="auto">
              <a:xfrm flipH="1">
                <a:off x="1114" y="1154"/>
                <a:ext cx="31" cy="3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3" name="AutoShape 2408"/>
              <p:cNvCxnSpPr>
                <a:cxnSpLocks noChangeShapeType="1"/>
                <a:stCxn id="100" idx="1"/>
                <a:endCxn id="95" idx="5"/>
              </p:cNvCxnSpPr>
              <p:nvPr/>
            </p:nvCxnSpPr>
            <p:spPr bwMode="auto">
              <a:xfrm>
                <a:off x="1041" y="1154"/>
                <a:ext cx="31" cy="3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4" name="AutoShape 2409"/>
              <p:cNvCxnSpPr>
                <a:cxnSpLocks noChangeShapeType="1"/>
                <a:stCxn id="101" idx="2"/>
                <a:endCxn id="94" idx="6"/>
              </p:cNvCxnSpPr>
              <p:nvPr/>
            </p:nvCxnSpPr>
            <p:spPr bwMode="auto">
              <a:xfrm flipH="1">
                <a:off x="943" y="1155"/>
                <a:ext cx="1" cy="23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grpSp>
            <p:nvGrpSpPr>
              <p:cNvPr id="105" name="Group 1045"/>
              <p:cNvGrpSpPr>
                <a:grpSpLocks/>
              </p:cNvGrpSpPr>
              <p:nvPr/>
            </p:nvGrpSpPr>
            <p:grpSpPr bwMode="auto">
              <a:xfrm>
                <a:off x="989" y="1008"/>
                <a:ext cx="59" cy="96"/>
                <a:chOff x="1248" y="1008"/>
                <a:chExt cx="59" cy="96"/>
              </a:xfrm>
            </p:grpSpPr>
            <p:sp>
              <p:nvSpPr>
                <p:cNvPr id="113" name="Line 1046"/>
                <p:cNvSpPr>
                  <a:spLocks noChangeShapeType="1"/>
                </p:cNvSpPr>
                <p:nvPr/>
              </p:nvSpPr>
              <p:spPr bwMode="auto">
                <a:xfrm>
                  <a:off x="1276" y="1056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14" name="Oval 111"/>
                <p:cNvSpPr>
                  <a:spLocks noChangeArrowheads="1"/>
                </p:cNvSpPr>
                <p:nvPr/>
              </p:nvSpPr>
              <p:spPr bwMode="auto">
                <a:xfrm rot="5400000" flipH="1">
                  <a:off x="1249" y="1007"/>
                  <a:ext cx="57" cy="59"/>
                </a:xfrm>
                <a:prstGeom prst="ellipse">
                  <a:avLst/>
                </a:prstGeom>
                <a:solidFill>
                  <a:srgbClr val="B2B2B2"/>
                </a:solidFill>
                <a:ln w="1270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vert="eaVert"/>
                <a:lstStyle/>
                <a:p>
                  <a:endParaRPr lang="ja-JP" altLang="en-US" sz="1800" b="1" baseline="0">
                    <a:latin typeface="HGS創英角ｺﾞｼｯｸUB" charset="0"/>
                    <a:ea typeface="HGS創英角ｺﾞｼｯｸUB" charset="0"/>
                    <a:cs typeface="HGS創英角ｺﾞｼｯｸUB" charset="0"/>
                  </a:endParaRPr>
                </a:p>
              </p:txBody>
            </p:sp>
          </p:grpSp>
          <p:grpSp>
            <p:nvGrpSpPr>
              <p:cNvPr id="106" name="Group 1048"/>
              <p:cNvGrpSpPr>
                <a:grpSpLocks/>
              </p:cNvGrpSpPr>
              <p:nvPr/>
            </p:nvGrpSpPr>
            <p:grpSpPr bwMode="auto">
              <a:xfrm>
                <a:off x="1133" y="1008"/>
                <a:ext cx="59" cy="96"/>
                <a:chOff x="1248" y="1008"/>
                <a:chExt cx="59" cy="96"/>
              </a:xfrm>
            </p:grpSpPr>
            <p:sp>
              <p:nvSpPr>
                <p:cNvPr id="111" name="Line 1049"/>
                <p:cNvSpPr>
                  <a:spLocks noChangeShapeType="1"/>
                </p:cNvSpPr>
                <p:nvPr/>
              </p:nvSpPr>
              <p:spPr bwMode="auto">
                <a:xfrm>
                  <a:off x="1276" y="1056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12" name="Oval 111"/>
                <p:cNvSpPr>
                  <a:spLocks noChangeArrowheads="1"/>
                </p:cNvSpPr>
                <p:nvPr/>
              </p:nvSpPr>
              <p:spPr bwMode="auto">
                <a:xfrm rot="5400000" flipH="1">
                  <a:off x="1249" y="1007"/>
                  <a:ext cx="57" cy="59"/>
                </a:xfrm>
                <a:prstGeom prst="ellipse">
                  <a:avLst/>
                </a:prstGeom>
                <a:solidFill>
                  <a:srgbClr val="B2B2B2"/>
                </a:solidFill>
                <a:ln w="1270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vert="eaVert"/>
                <a:lstStyle/>
                <a:p>
                  <a:endParaRPr lang="ja-JP" altLang="en-US" sz="1800" b="1" baseline="0">
                    <a:latin typeface="HGS創英角ｺﾞｼｯｸUB" charset="0"/>
                    <a:ea typeface="HGS創英角ｺﾞｼｯｸUB" charset="0"/>
                    <a:cs typeface="HGS創英角ｺﾞｼｯｸUB" charset="0"/>
                  </a:endParaRPr>
                </a:p>
              </p:txBody>
            </p:sp>
          </p:grpSp>
          <p:sp>
            <p:nvSpPr>
              <p:cNvPr id="107" name="Oval 111"/>
              <p:cNvSpPr>
                <a:spLocks noChangeArrowheads="1"/>
              </p:cNvSpPr>
              <p:nvPr/>
            </p:nvSpPr>
            <p:spPr bwMode="auto">
              <a:xfrm rot="5400000" flipH="1">
                <a:off x="913" y="1013"/>
                <a:ext cx="57" cy="59"/>
              </a:xfrm>
              <a:prstGeom prst="ellipse">
                <a:avLst/>
              </a:prstGeom>
              <a:solidFill>
                <a:srgbClr val="B2B2B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108" name="Oval 111"/>
              <p:cNvSpPr>
                <a:spLocks noChangeArrowheads="1"/>
              </p:cNvSpPr>
              <p:nvPr/>
            </p:nvSpPr>
            <p:spPr bwMode="auto">
              <a:xfrm rot="5400000" flipH="1">
                <a:off x="913" y="931"/>
                <a:ext cx="57" cy="59"/>
              </a:xfrm>
              <a:prstGeom prst="ellipse">
                <a:avLst/>
              </a:prstGeom>
              <a:solidFill>
                <a:schemeClr val="tx1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109" name="Oval 111"/>
              <p:cNvSpPr>
                <a:spLocks noChangeArrowheads="1"/>
              </p:cNvSpPr>
              <p:nvPr/>
            </p:nvSpPr>
            <p:spPr bwMode="auto">
              <a:xfrm rot="5400000" flipH="1">
                <a:off x="914" y="849"/>
                <a:ext cx="57" cy="59"/>
              </a:xfrm>
              <a:prstGeom prst="ellipse">
                <a:avLst/>
              </a:prstGeom>
              <a:solidFill>
                <a:schemeClr val="tx1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110" name="Oval 111"/>
              <p:cNvSpPr>
                <a:spLocks noChangeArrowheads="1"/>
              </p:cNvSpPr>
              <p:nvPr/>
            </p:nvSpPr>
            <p:spPr bwMode="auto">
              <a:xfrm rot="5400000" flipH="1">
                <a:off x="914" y="767"/>
                <a:ext cx="57" cy="59"/>
              </a:xfrm>
              <a:prstGeom prst="ellipse">
                <a:avLst/>
              </a:prstGeom>
              <a:solidFill>
                <a:schemeClr val="tx1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</p:grpSp>
        <p:grpSp>
          <p:nvGrpSpPr>
            <p:cNvPr id="7" name="Group 1055"/>
            <p:cNvGrpSpPr>
              <a:grpSpLocks/>
            </p:cNvGrpSpPr>
            <p:nvPr/>
          </p:nvGrpSpPr>
          <p:grpSpPr bwMode="auto">
            <a:xfrm>
              <a:off x="2167814" y="1701916"/>
              <a:ext cx="632708" cy="1049315"/>
              <a:chOff x="1800" y="1056"/>
              <a:chExt cx="284" cy="471"/>
            </a:xfrm>
          </p:grpSpPr>
          <p:sp>
            <p:nvSpPr>
              <p:cNvPr id="67" name="Line 1056"/>
              <p:cNvSpPr>
                <a:spLocks noChangeShapeType="1"/>
              </p:cNvSpPr>
              <p:nvPr/>
            </p:nvSpPr>
            <p:spPr bwMode="auto">
              <a:xfrm>
                <a:off x="1830" y="1104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68" name="Rectangle 107"/>
              <p:cNvSpPr>
                <a:spLocks noChangeArrowheads="1"/>
              </p:cNvSpPr>
              <p:nvPr/>
            </p:nvSpPr>
            <p:spPr bwMode="auto">
              <a:xfrm rot="5400000">
                <a:off x="1879" y="1466"/>
                <a:ext cx="58" cy="63"/>
              </a:xfrm>
              <a:prstGeom prst="rect">
                <a:avLst/>
              </a:prstGeom>
              <a:solidFill>
                <a:schemeClr val="tx1"/>
              </a:solidFill>
              <a:ln w="127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69" name="Rectangle 107"/>
              <p:cNvSpPr>
                <a:spLocks noChangeArrowheads="1"/>
              </p:cNvSpPr>
              <p:nvPr/>
            </p:nvSpPr>
            <p:spPr bwMode="auto">
              <a:xfrm rot="5400000">
                <a:off x="1878" y="1378"/>
                <a:ext cx="57" cy="61"/>
              </a:xfrm>
              <a:prstGeom prst="rect">
                <a:avLst/>
              </a:prstGeom>
              <a:solidFill>
                <a:schemeClr val="tx1"/>
              </a:solidFill>
              <a:ln w="127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cxnSp>
            <p:nvCxnSpPr>
              <p:cNvPr id="70" name="AutoShape 2395"/>
              <p:cNvCxnSpPr>
                <a:cxnSpLocks noChangeShapeType="1"/>
                <a:stCxn id="69" idx="3"/>
                <a:endCxn id="68" idx="1"/>
              </p:cNvCxnSpPr>
              <p:nvPr/>
            </p:nvCxnSpPr>
            <p:spPr bwMode="auto">
              <a:xfrm>
                <a:off x="1908" y="1439"/>
                <a:ext cx="0" cy="3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71" name="Oval 109"/>
              <p:cNvSpPr>
                <a:spLocks noChangeArrowheads="1"/>
              </p:cNvSpPr>
              <p:nvPr/>
            </p:nvSpPr>
            <p:spPr bwMode="auto">
              <a:xfrm rot="5400000">
                <a:off x="1879" y="1287"/>
                <a:ext cx="58" cy="63"/>
              </a:xfrm>
              <a:prstGeom prst="ellipse">
                <a:avLst/>
              </a:prstGeom>
              <a:solidFill>
                <a:srgbClr val="B2B2B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72" name="Oval 111"/>
              <p:cNvSpPr>
                <a:spLocks noChangeArrowheads="1"/>
              </p:cNvSpPr>
              <p:nvPr/>
            </p:nvSpPr>
            <p:spPr bwMode="auto">
              <a:xfrm rot="5400000" flipH="1">
                <a:off x="1802" y="1225"/>
                <a:ext cx="58" cy="59"/>
              </a:xfrm>
              <a:prstGeom prst="ellipse">
                <a:avLst/>
              </a:prstGeom>
              <a:solidFill>
                <a:srgbClr val="B2B2B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73" name="Oval 111"/>
              <p:cNvSpPr>
                <a:spLocks noChangeArrowheads="1"/>
              </p:cNvSpPr>
              <p:nvPr/>
            </p:nvSpPr>
            <p:spPr bwMode="auto">
              <a:xfrm rot="5400000" flipH="1">
                <a:off x="1951" y="1223"/>
                <a:ext cx="57" cy="59"/>
              </a:xfrm>
              <a:prstGeom prst="ellipse">
                <a:avLst/>
              </a:prstGeom>
              <a:solidFill>
                <a:srgbClr val="B2B2B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cxnSp>
            <p:nvCxnSpPr>
              <p:cNvPr id="74" name="AutoShape 2399"/>
              <p:cNvCxnSpPr>
                <a:cxnSpLocks noChangeShapeType="1"/>
                <a:stCxn id="71" idx="6"/>
                <a:endCxn id="69" idx="1"/>
              </p:cNvCxnSpPr>
              <p:nvPr/>
            </p:nvCxnSpPr>
            <p:spPr bwMode="auto">
              <a:xfrm flipH="1">
                <a:off x="1908" y="1349"/>
                <a:ext cx="1" cy="3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5" name="AutoShape 2400"/>
              <p:cNvCxnSpPr>
                <a:cxnSpLocks noChangeShapeType="1"/>
                <a:stCxn id="71" idx="3"/>
                <a:endCxn id="72" idx="1"/>
              </p:cNvCxnSpPr>
              <p:nvPr/>
            </p:nvCxnSpPr>
            <p:spPr bwMode="auto">
              <a:xfrm flipH="1" flipV="1">
                <a:off x="1852" y="1276"/>
                <a:ext cx="34" cy="23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6" name="AutoShape 2401"/>
              <p:cNvCxnSpPr>
                <a:cxnSpLocks noChangeShapeType="1"/>
                <a:stCxn id="71" idx="1"/>
                <a:endCxn id="73" idx="3"/>
              </p:cNvCxnSpPr>
              <p:nvPr/>
            </p:nvCxnSpPr>
            <p:spPr bwMode="auto">
              <a:xfrm flipV="1">
                <a:off x="1931" y="1275"/>
                <a:ext cx="29" cy="2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77" name="Oval 111"/>
              <p:cNvSpPr>
                <a:spLocks noChangeArrowheads="1"/>
              </p:cNvSpPr>
              <p:nvPr/>
            </p:nvSpPr>
            <p:spPr bwMode="auto">
              <a:xfrm rot="5400000" flipH="1">
                <a:off x="2024" y="1151"/>
                <a:ext cx="57" cy="59"/>
              </a:xfrm>
              <a:prstGeom prst="ellipse">
                <a:avLst/>
              </a:prstGeom>
              <a:solidFill>
                <a:srgbClr val="B2B2B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78" name="Oval 111"/>
              <p:cNvSpPr>
                <a:spLocks noChangeArrowheads="1"/>
              </p:cNvSpPr>
              <p:nvPr/>
            </p:nvSpPr>
            <p:spPr bwMode="auto">
              <a:xfrm rot="5400000" flipH="1">
                <a:off x="1878" y="1151"/>
                <a:ext cx="57" cy="59"/>
              </a:xfrm>
              <a:prstGeom prst="ellipse">
                <a:avLst/>
              </a:prstGeom>
              <a:solidFill>
                <a:srgbClr val="B2B2B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79" name="Oval 111"/>
              <p:cNvSpPr>
                <a:spLocks noChangeArrowheads="1"/>
              </p:cNvSpPr>
              <p:nvPr/>
            </p:nvSpPr>
            <p:spPr bwMode="auto">
              <a:xfrm rot="5400000" flipH="1">
                <a:off x="1802" y="1143"/>
                <a:ext cx="57" cy="59"/>
              </a:xfrm>
              <a:prstGeom prst="ellipse">
                <a:avLst/>
              </a:prstGeom>
              <a:solidFill>
                <a:srgbClr val="B2B2B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cxnSp>
            <p:nvCxnSpPr>
              <p:cNvPr id="80" name="AutoShape 2407"/>
              <p:cNvCxnSpPr>
                <a:cxnSpLocks noChangeShapeType="1"/>
                <a:stCxn id="77" idx="3"/>
                <a:endCxn id="73" idx="7"/>
              </p:cNvCxnSpPr>
              <p:nvPr/>
            </p:nvCxnSpPr>
            <p:spPr bwMode="auto">
              <a:xfrm flipH="1">
                <a:off x="2002" y="1202"/>
                <a:ext cx="31" cy="3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1" name="AutoShape 2408"/>
              <p:cNvCxnSpPr>
                <a:cxnSpLocks noChangeShapeType="1"/>
                <a:stCxn id="78" idx="1"/>
                <a:endCxn id="73" idx="5"/>
              </p:cNvCxnSpPr>
              <p:nvPr/>
            </p:nvCxnSpPr>
            <p:spPr bwMode="auto">
              <a:xfrm>
                <a:off x="1929" y="1202"/>
                <a:ext cx="31" cy="3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grpSp>
            <p:nvGrpSpPr>
              <p:cNvPr id="82" name="Group 1071"/>
              <p:cNvGrpSpPr>
                <a:grpSpLocks/>
              </p:cNvGrpSpPr>
              <p:nvPr/>
            </p:nvGrpSpPr>
            <p:grpSpPr bwMode="auto">
              <a:xfrm>
                <a:off x="1877" y="1056"/>
                <a:ext cx="59" cy="96"/>
                <a:chOff x="1248" y="1008"/>
                <a:chExt cx="59" cy="96"/>
              </a:xfrm>
            </p:grpSpPr>
            <p:sp>
              <p:nvSpPr>
                <p:cNvPr id="87" name="Line 1072"/>
                <p:cNvSpPr>
                  <a:spLocks noChangeShapeType="1"/>
                </p:cNvSpPr>
                <p:nvPr/>
              </p:nvSpPr>
              <p:spPr bwMode="auto">
                <a:xfrm>
                  <a:off x="1276" y="1056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88" name="Oval 111"/>
                <p:cNvSpPr>
                  <a:spLocks noChangeArrowheads="1"/>
                </p:cNvSpPr>
                <p:nvPr/>
              </p:nvSpPr>
              <p:spPr bwMode="auto">
                <a:xfrm rot="5400000" flipH="1">
                  <a:off x="1249" y="1007"/>
                  <a:ext cx="57" cy="59"/>
                </a:xfrm>
                <a:prstGeom prst="ellipse">
                  <a:avLst/>
                </a:prstGeom>
                <a:solidFill>
                  <a:srgbClr val="B2B2B2"/>
                </a:solidFill>
                <a:ln w="1270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vert="eaVert"/>
                <a:lstStyle/>
                <a:p>
                  <a:endParaRPr lang="ja-JP" altLang="en-US" sz="1800" b="1" baseline="0">
                    <a:latin typeface="HGS創英角ｺﾞｼｯｸUB" charset="0"/>
                    <a:ea typeface="HGS創英角ｺﾞｼｯｸUB" charset="0"/>
                    <a:cs typeface="HGS創英角ｺﾞｼｯｸUB" charset="0"/>
                  </a:endParaRPr>
                </a:p>
              </p:txBody>
            </p:sp>
          </p:grpSp>
          <p:grpSp>
            <p:nvGrpSpPr>
              <p:cNvPr id="83" name="Group 1074"/>
              <p:cNvGrpSpPr>
                <a:grpSpLocks/>
              </p:cNvGrpSpPr>
              <p:nvPr/>
            </p:nvGrpSpPr>
            <p:grpSpPr bwMode="auto">
              <a:xfrm>
                <a:off x="2025" y="1056"/>
                <a:ext cx="59" cy="96"/>
                <a:chOff x="1248" y="1008"/>
                <a:chExt cx="59" cy="96"/>
              </a:xfrm>
            </p:grpSpPr>
            <p:sp>
              <p:nvSpPr>
                <p:cNvPr id="85" name="Line 1075"/>
                <p:cNvSpPr>
                  <a:spLocks noChangeShapeType="1"/>
                </p:cNvSpPr>
                <p:nvPr/>
              </p:nvSpPr>
              <p:spPr bwMode="auto">
                <a:xfrm>
                  <a:off x="1276" y="1056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86" name="Oval 111"/>
                <p:cNvSpPr>
                  <a:spLocks noChangeArrowheads="1"/>
                </p:cNvSpPr>
                <p:nvPr/>
              </p:nvSpPr>
              <p:spPr bwMode="auto">
                <a:xfrm rot="5400000" flipH="1">
                  <a:off x="1249" y="1007"/>
                  <a:ext cx="57" cy="59"/>
                </a:xfrm>
                <a:prstGeom prst="ellipse">
                  <a:avLst/>
                </a:prstGeom>
                <a:solidFill>
                  <a:srgbClr val="B2B2B2"/>
                </a:solidFill>
                <a:ln w="1270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vert="eaVert"/>
                <a:lstStyle/>
                <a:p>
                  <a:endParaRPr lang="ja-JP" altLang="en-US" sz="1800" b="1" baseline="0">
                    <a:latin typeface="HGS創英角ｺﾞｼｯｸUB" charset="0"/>
                    <a:ea typeface="HGS創英角ｺﾞｼｯｸUB" charset="0"/>
                    <a:cs typeface="HGS創英角ｺﾞｼｯｸUB" charset="0"/>
                  </a:endParaRPr>
                </a:p>
              </p:txBody>
            </p:sp>
          </p:grpSp>
          <p:sp>
            <p:nvSpPr>
              <p:cNvPr id="84" name="Oval 111"/>
              <p:cNvSpPr>
                <a:spLocks noChangeArrowheads="1"/>
              </p:cNvSpPr>
              <p:nvPr/>
            </p:nvSpPr>
            <p:spPr bwMode="auto">
              <a:xfrm rot="5400000" flipH="1">
                <a:off x="1801" y="1061"/>
                <a:ext cx="57" cy="59"/>
              </a:xfrm>
              <a:prstGeom prst="ellipse">
                <a:avLst/>
              </a:prstGeom>
              <a:solidFill>
                <a:srgbClr val="B2B2B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</p:grpSp>
        <p:grpSp>
          <p:nvGrpSpPr>
            <p:cNvPr id="8" name="Group 1078"/>
            <p:cNvGrpSpPr>
              <a:grpSpLocks/>
            </p:cNvGrpSpPr>
            <p:nvPr/>
          </p:nvGrpSpPr>
          <p:grpSpPr bwMode="auto">
            <a:xfrm>
              <a:off x="5684235" y="1915789"/>
              <a:ext cx="626025" cy="835442"/>
              <a:chOff x="3080" y="1144"/>
              <a:chExt cx="281" cy="375"/>
            </a:xfrm>
          </p:grpSpPr>
          <p:sp>
            <p:nvSpPr>
              <p:cNvPr id="54" name="Rectangle 107"/>
              <p:cNvSpPr>
                <a:spLocks noChangeArrowheads="1"/>
              </p:cNvSpPr>
              <p:nvPr/>
            </p:nvSpPr>
            <p:spPr bwMode="auto">
              <a:xfrm rot="5400000">
                <a:off x="3158" y="1458"/>
                <a:ext cx="58" cy="63"/>
              </a:xfrm>
              <a:prstGeom prst="rect">
                <a:avLst/>
              </a:prstGeom>
              <a:solidFill>
                <a:schemeClr val="tx1"/>
              </a:solidFill>
              <a:ln w="127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55" name="Rectangle 107"/>
              <p:cNvSpPr>
                <a:spLocks noChangeArrowheads="1"/>
              </p:cNvSpPr>
              <p:nvPr/>
            </p:nvSpPr>
            <p:spPr bwMode="auto">
              <a:xfrm rot="5400000">
                <a:off x="3157" y="1370"/>
                <a:ext cx="57" cy="61"/>
              </a:xfrm>
              <a:prstGeom prst="rect">
                <a:avLst/>
              </a:prstGeom>
              <a:solidFill>
                <a:schemeClr val="tx1"/>
              </a:solidFill>
              <a:ln w="127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cxnSp>
            <p:nvCxnSpPr>
              <p:cNvPr id="56" name="AutoShape 2395"/>
              <p:cNvCxnSpPr>
                <a:cxnSpLocks noChangeShapeType="1"/>
                <a:stCxn id="55" idx="3"/>
                <a:endCxn id="54" idx="1"/>
              </p:cNvCxnSpPr>
              <p:nvPr/>
            </p:nvCxnSpPr>
            <p:spPr bwMode="auto">
              <a:xfrm>
                <a:off x="3187" y="1431"/>
                <a:ext cx="0" cy="3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7" name="Oval 109"/>
              <p:cNvSpPr>
                <a:spLocks noChangeArrowheads="1"/>
              </p:cNvSpPr>
              <p:nvPr/>
            </p:nvSpPr>
            <p:spPr bwMode="auto">
              <a:xfrm rot="5400000">
                <a:off x="3158" y="1279"/>
                <a:ext cx="58" cy="63"/>
              </a:xfrm>
              <a:prstGeom prst="ellipse">
                <a:avLst/>
              </a:prstGeom>
              <a:solidFill>
                <a:srgbClr val="B2B2B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58" name="Oval 111"/>
              <p:cNvSpPr>
                <a:spLocks noChangeArrowheads="1"/>
              </p:cNvSpPr>
              <p:nvPr/>
            </p:nvSpPr>
            <p:spPr bwMode="auto">
              <a:xfrm rot="5400000" flipH="1">
                <a:off x="3081" y="1217"/>
                <a:ext cx="58" cy="59"/>
              </a:xfrm>
              <a:prstGeom prst="ellipse">
                <a:avLst/>
              </a:prstGeom>
              <a:solidFill>
                <a:srgbClr val="B2B2B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59" name="Oval 111"/>
              <p:cNvSpPr>
                <a:spLocks noChangeArrowheads="1"/>
              </p:cNvSpPr>
              <p:nvPr/>
            </p:nvSpPr>
            <p:spPr bwMode="auto">
              <a:xfrm rot="5400000" flipH="1">
                <a:off x="3230" y="1215"/>
                <a:ext cx="57" cy="59"/>
              </a:xfrm>
              <a:prstGeom prst="ellipse">
                <a:avLst/>
              </a:prstGeom>
              <a:solidFill>
                <a:srgbClr val="B2B2B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cxnSp>
            <p:nvCxnSpPr>
              <p:cNvPr id="60" name="AutoShape 2399"/>
              <p:cNvCxnSpPr>
                <a:cxnSpLocks noChangeShapeType="1"/>
                <a:stCxn id="57" idx="6"/>
                <a:endCxn id="55" idx="1"/>
              </p:cNvCxnSpPr>
              <p:nvPr/>
            </p:nvCxnSpPr>
            <p:spPr bwMode="auto">
              <a:xfrm flipH="1">
                <a:off x="3187" y="1341"/>
                <a:ext cx="1" cy="3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1" name="AutoShape 2400"/>
              <p:cNvCxnSpPr>
                <a:cxnSpLocks noChangeShapeType="1"/>
                <a:stCxn id="57" idx="3"/>
                <a:endCxn id="58" idx="1"/>
              </p:cNvCxnSpPr>
              <p:nvPr/>
            </p:nvCxnSpPr>
            <p:spPr bwMode="auto">
              <a:xfrm flipH="1" flipV="1">
                <a:off x="3131" y="1268"/>
                <a:ext cx="34" cy="23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2" name="AutoShape 2401"/>
              <p:cNvCxnSpPr>
                <a:cxnSpLocks noChangeShapeType="1"/>
                <a:stCxn id="57" idx="1"/>
                <a:endCxn id="59" idx="3"/>
              </p:cNvCxnSpPr>
              <p:nvPr/>
            </p:nvCxnSpPr>
            <p:spPr bwMode="auto">
              <a:xfrm flipV="1">
                <a:off x="3210" y="1267"/>
                <a:ext cx="29" cy="2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63" name="Oval 111"/>
              <p:cNvSpPr>
                <a:spLocks noChangeArrowheads="1"/>
              </p:cNvSpPr>
              <p:nvPr/>
            </p:nvSpPr>
            <p:spPr bwMode="auto">
              <a:xfrm rot="5400000" flipH="1">
                <a:off x="3303" y="1143"/>
                <a:ext cx="57" cy="59"/>
              </a:xfrm>
              <a:prstGeom prst="ellipse">
                <a:avLst/>
              </a:prstGeom>
              <a:solidFill>
                <a:srgbClr val="B2B2B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64" name="Oval 111"/>
              <p:cNvSpPr>
                <a:spLocks noChangeArrowheads="1"/>
              </p:cNvSpPr>
              <p:nvPr/>
            </p:nvSpPr>
            <p:spPr bwMode="auto">
              <a:xfrm rot="5400000" flipH="1">
                <a:off x="3157" y="1143"/>
                <a:ext cx="57" cy="59"/>
              </a:xfrm>
              <a:prstGeom prst="ellipse">
                <a:avLst/>
              </a:prstGeom>
              <a:solidFill>
                <a:srgbClr val="B2B2B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cxnSp>
            <p:nvCxnSpPr>
              <p:cNvPr id="65" name="AutoShape 2407"/>
              <p:cNvCxnSpPr>
                <a:cxnSpLocks noChangeShapeType="1"/>
                <a:stCxn id="63" idx="3"/>
                <a:endCxn id="59" idx="7"/>
              </p:cNvCxnSpPr>
              <p:nvPr/>
            </p:nvCxnSpPr>
            <p:spPr bwMode="auto">
              <a:xfrm flipH="1">
                <a:off x="3281" y="1194"/>
                <a:ext cx="31" cy="3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6" name="AutoShape 2408"/>
              <p:cNvCxnSpPr>
                <a:cxnSpLocks noChangeShapeType="1"/>
                <a:stCxn id="64" idx="1"/>
                <a:endCxn id="59" idx="5"/>
              </p:cNvCxnSpPr>
              <p:nvPr/>
            </p:nvCxnSpPr>
            <p:spPr bwMode="auto">
              <a:xfrm>
                <a:off x="3208" y="1194"/>
                <a:ext cx="31" cy="3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9" name="Line 1092"/>
            <p:cNvSpPr>
              <a:spLocks noChangeShapeType="1"/>
            </p:cNvSpPr>
            <p:nvPr/>
          </p:nvSpPr>
          <p:spPr bwMode="auto">
            <a:xfrm>
              <a:off x="1186110" y="2343535"/>
              <a:ext cx="755999" cy="0"/>
            </a:xfrm>
            <a:prstGeom prst="line">
              <a:avLst/>
            </a:prstGeom>
            <a:noFill/>
            <a:ln w="19050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grpSp>
          <p:nvGrpSpPr>
            <p:cNvPr id="12" name="Group 1095"/>
            <p:cNvGrpSpPr>
              <a:grpSpLocks/>
            </p:cNvGrpSpPr>
            <p:nvPr/>
          </p:nvGrpSpPr>
          <p:grpSpPr bwMode="auto">
            <a:xfrm>
              <a:off x="3951424" y="1701916"/>
              <a:ext cx="632708" cy="1049315"/>
              <a:chOff x="2208" y="1048"/>
              <a:chExt cx="284" cy="471"/>
            </a:xfrm>
          </p:grpSpPr>
          <p:sp>
            <p:nvSpPr>
              <p:cNvPr id="35" name="Line 1096"/>
              <p:cNvSpPr>
                <a:spLocks noChangeShapeType="1"/>
              </p:cNvSpPr>
              <p:nvPr/>
            </p:nvSpPr>
            <p:spPr bwMode="auto">
              <a:xfrm>
                <a:off x="2238" y="1096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36" name="Rectangle 107"/>
              <p:cNvSpPr>
                <a:spLocks noChangeArrowheads="1"/>
              </p:cNvSpPr>
              <p:nvPr/>
            </p:nvSpPr>
            <p:spPr bwMode="auto">
              <a:xfrm rot="5400000">
                <a:off x="2287" y="1458"/>
                <a:ext cx="58" cy="63"/>
              </a:xfrm>
              <a:prstGeom prst="rect">
                <a:avLst/>
              </a:prstGeom>
              <a:solidFill>
                <a:schemeClr val="tx1"/>
              </a:solidFill>
              <a:ln w="127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37" name="Rectangle 107"/>
              <p:cNvSpPr>
                <a:spLocks noChangeArrowheads="1"/>
              </p:cNvSpPr>
              <p:nvPr/>
            </p:nvSpPr>
            <p:spPr bwMode="auto">
              <a:xfrm rot="5400000">
                <a:off x="2286" y="1370"/>
                <a:ext cx="57" cy="61"/>
              </a:xfrm>
              <a:prstGeom prst="rect">
                <a:avLst/>
              </a:prstGeom>
              <a:solidFill>
                <a:schemeClr val="tx1"/>
              </a:solidFill>
              <a:ln w="127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cxnSp>
            <p:nvCxnSpPr>
              <p:cNvPr id="38" name="AutoShape 2395"/>
              <p:cNvCxnSpPr>
                <a:cxnSpLocks noChangeShapeType="1"/>
                <a:stCxn id="37" idx="3"/>
                <a:endCxn id="36" idx="1"/>
              </p:cNvCxnSpPr>
              <p:nvPr/>
            </p:nvCxnSpPr>
            <p:spPr bwMode="auto">
              <a:xfrm>
                <a:off x="2316" y="1431"/>
                <a:ext cx="0" cy="3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9" name="Oval 109"/>
              <p:cNvSpPr>
                <a:spLocks noChangeArrowheads="1"/>
              </p:cNvSpPr>
              <p:nvPr/>
            </p:nvSpPr>
            <p:spPr bwMode="auto">
              <a:xfrm rot="5400000">
                <a:off x="2287" y="1279"/>
                <a:ext cx="58" cy="63"/>
              </a:xfrm>
              <a:prstGeom prst="ellipse">
                <a:avLst/>
              </a:prstGeom>
              <a:solidFill>
                <a:srgbClr val="B2B2B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40" name="Oval 111"/>
              <p:cNvSpPr>
                <a:spLocks noChangeArrowheads="1"/>
              </p:cNvSpPr>
              <p:nvPr/>
            </p:nvSpPr>
            <p:spPr bwMode="auto">
              <a:xfrm rot="5400000" flipH="1">
                <a:off x="2210" y="1217"/>
                <a:ext cx="58" cy="59"/>
              </a:xfrm>
              <a:prstGeom prst="ellipse">
                <a:avLst/>
              </a:prstGeom>
              <a:solidFill>
                <a:srgbClr val="B2B2B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41" name="Oval 111"/>
              <p:cNvSpPr>
                <a:spLocks noChangeArrowheads="1"/>
              </p:cNvSpPr>
              <p:nvPr/>
            </p:nvSpPr>
            <p:spPr bwMode="auto">
              <a:xfrm rot="5400000" flipH="1">
                <a:off x="2359" y="1215"/>
                <a:ext cx="57" cy="59"/>
              </a:xfrm>
              <a:prstGeom prst="ellipse">
                <a:avLst/>
              </a:prstGeom>
              <a:solidFill>
                <a:srgbClr val="B2B2B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cxnSp>
            <p:nvCxnSpPr>
              <p:cNvPr id="42" name="AutoShape 2399"/>
              <p:cNvCxnSpPr>
                <a:cxnSpLocks noChangeShapeType="1"/>
                <a:stCxn id="39" idx="6"/>
                <a:endCxn id="37" idx="1"/>
              </p:cNvCxnSpPr>
              <p:nvPr/>
            </p:nvCxnSpPr>
            <p:spPr bwMode="auto">
              <a:xfrm flipH="1">
                <a:off x="2316" y="1341"/>
                <a:ext cx="1" cy="3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3" name="AutoShape 2400"/>
              <p:cNvCxnSpPr>
                <a:cxnSpLocks noChangeShapeType="1"/>
                <a:stCxn id="39" idx="3"/>
                <a:endCxn id="40" idx="1"/>
              </p:cNvCxnSpPr>
              <p:nvPr/>
            </p:nvCxnSpPr>
            <p:spPr bwMode="auto">
              <a:xfrm flipH="1" flipV="1">
                <a:off x="2260" y="1268"/>
                <a:ext cx="34" cy="23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4" name="AutoShape 2401"/>
              <p:cNvCxnSpPr>
                <a:cxnSpLocks noChangeShapeType="1"/>
                <a:stCxn id="39" idx="1"/>
                <a:endCxn id="41" idx="3"/>
              </p:cNvCxnSpPr>
              <p:nvPr/>
            </p:nvCxnSpPr>
            <p:spPr bwMode="auto">
              <a:xfrm flipV="1">
                <a:off x="2339" y="1267"/>
                <a:ext cx="29" cy="2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5" name="Oval 111"/>
              <p:cNvSpPr>
                <a:spLocks noChangeArrowheads="1"/>
              </p:cNvSpPr>
              <p:nvPr/>
            </p:nvSpPr>
            <p:spPr bwMode="auto">
              <a:xfrm rot="5400000" flipH="1">
                <a:off x="2432" y="1143"/>
                <a:ext cx="57" cy="59"/>
              </a:xfrm>
              <a:prstGeom prst="ellipse">
                <a:avLst/>
              </a:prstGeom>
              <a:solidFill>
                <a:srgbClr val="B2B2B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46" name="Oval 111"/>
              <p:cNvSpPr>
                <a:spLocks noChangeArrowheads="1"/>
              </p:cNvSpPr>
              <p:nvPr/>
            </p:nvSpPr>
            <p:spPr bwMode="auto">
              <a:xfrm rot="5400000" flipH="1">
                <a:off x="2286" y="1143"/>
                <a:ext cx="57" cy="59"/>
              </a:xfrm>
              <a:prstGeom prst="ellipse">
                <a:avLst/>
              </a:prstGeom>
              <a:solidFill>
                <a:srgbClr val="B2B2B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47" name="Oval 111"/>
              <p:cNvSpPr>
                <a:spLocks noChangeArrowheads="1"/>
              </p:cNvSpPr>
              <p:nvPr/>
            </p:nvSpPr>
            <p:spPr bwMode="auto">
              <a:xfrm rot="5400000" flipH="1">
                <a:off x="2210" y="1135"/>
                <a:ext cx="57" cy="59"/>
              </a:xfrm>
              <a:prstGeom prst="ellipse">
                <a:avLst/>
              </a:prstGeom>
              <a:solidFill>
                <a:srgbClr val="B2B2B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cxnSp>
            <p:nvCxnSpPr>
              <p:cNvPr id="48" name="AutoShape 2407"/>
              <p:cNvCxnSpPr>
                <a:cxnSpLocks noChangeShapeType="1"/>
                <a:stCxn id="45" idx="3"/>
                <a:endCxn id="41" idx="7"/>
              </p:cNvCxnSpPr>
              <p:nvPr/>
            </p:nvCxnSpPr>
            <p:spPr bwMode="auto">
              <a:xfrm flipH="1">
                <a:off x="2410" y="1194"/>
                <a:ext cx="31" cy="3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9" name="AutoShape 2408"/>
              <p:cNvCxnSpPr>
                <a:cxnSpLocks noChangeShapeType="1"/>
                <a:stCxn id="46" idx="1"/>
                <a:endCxn id="41" idx="5"/>
              </p:cNvCxnSpPr>
              <p:nvPr/>
            </p:nvCxnSpPr>
            <p:spPr bwMode="auto">
              <a:xfrm>
                <a:off x="2337" y="1194"/>
                <a:ext cx="31" cy="3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grpSp>
            <p:nvGrpSpPr>
              <p:cNvPr id="50" name="Group 1111"/>
              <p:cNvGrpSpPr>
                <a:grpSpLocks/>
              </p:cNvGrpSpPr>
              <p:nvPr/>
            </p:nvGrpSpPr>
            <p:grpSpPr bwMode="auto">
              <a:xfrm>
                <a:off x="2433" y="1048"/>
                <a:ext cx="59" cy="96"/>
                <a:chOff x="1248" y="1008"/>
                <a:chExt cx="59" cy="96"/>
              </a:xfrm>
            </p:grpSpPr>
            <p:sp>
              <p:nvSpPr>
                <p:cNvPr id="52" name="Line 1112"/>
                <p:cNvSpPr>
                  <a:spLocks noChangeShapeType="1"/>
                </p:cNvSpPr>
                <p:nvPr/>
              </p:nvSpPr>
              <p:spPr bwMode="auto">
                <a:xfrm>
                  <a:off x="1276" y="1056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53" name="Oval 111"/>
                <p:cNvSpPr>
                  <a:spLocks noChangeArrowheads="1"/>
                </p:cNvSpPr>
                <p:nvPr/>
              </p:nvSpPr>
              <p:spPr bwMode="auto">
                <a:xfrm rot="5400000" flipH="1">
                  <a:off x="1249" y="1007"/>
                  <a:ext cx="57" cy="59"/>
                </a:xfrm>
                <a:prstGeom prst="ellipse">
                  <a:avLst/>
                </a:prstGeom>
                <a:solidFill>
                  <a:srgbClr val="B2B2B2"/>
                </a:solidFill>
                <a:ln w="1270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rot="10800000" vert="eaVert"/>
                <a:lstStyle/>
                <a:p>
                  <a:endParaRPr lang="ja-JP" altLang="en-US" sz="1800" b="1" baseline="0">
                    <a:latin typeface="HGS創英角ｺﾞｼｯｸUB" charset="0"/>
                    <a:ea typeface="HGS創英角ｺﾞｼｯｸUB" charset="0"/>
                    <a:cs typeface="HGS創英角ｺﾞｼｯｸUB" charset="0"/>
                  </a:endParaRPr>
                </a:p>
              </p:txBody>
            </p:sp>
          </p:grpSp>
          <p:sp>
            <p:nvSpPr>
              <p:cNvPr id="51" name="Oval 111"/>
              <p:cNvSpPr>
                <a:spLocks noChangeArrowheads="1"/>
              </p:cNvSpPr>
              <p:nvPr/>
            </p:nvSpPr>
            <p:spPr bwMode="auto">
              <a:xfrm rot="5400000" flipH="1">
                <a:off x="2209" y="1053"/>
                <a:ext cx="57" cy="59"/>
              </a:xfrm>
              <a:prstGeom prst="ellipse">
                <a:avLst/>
              </a:prstGeom>
              <a:solidFill>
                <a:srgbClr val="B2B2B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</p:grpSp>
        <p:sp>
          <p:nvSpPr>
            <p:cNvPr id="14" name="Line 1116"/>
            <p:cNvSpPr>
              <a:spLocks noChangeShapeType="1"/>
            </p:cNvSpPr>
            <p:nvPr/>
          </p:nvSpPr>
          <p:spPr bwMode="auto">
            <a:xfrm>
              <a:off x="2895224" y="2343535"/>
              <a:ext cx="755999" cy="0"/>
            </a:xfrm>
            <a:prstGeom prst="line">
              <a:avLst/>
            </a:prstGeom>
            <a:noFill/>
            <a:ln w="19050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" name="Line 1117"/>
            <p:cNvSpPr>
              <a:spLocks noChangeShapeType="1"/>
            </p:cNvSpPr>
            <p:nvPr/>
          </p:nvSpPr>
          <p:spPr bwMode="auto">
            <a:xfrm>
              <a:off x="4607090" y="2343535"/>
              <a:ext cx="755999" cy="0"/>
            </a:xfrm>
            <a:prstGeom prst="line">
              <a:avLst/>
            </a:prstGeom>
            <a:noFill/>
            <a:ln w="19050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6" name="Line 1118"/>
            <p:cNvSpPr>
              <a:spLocks noChangeShapeType="1"/>
            </p:cNvSpPr>
            <p:nvPr/>
          </p:nvSpPr>
          <p:spPr bwMode="auto">
            <a:xfrm>
              <a:off x="6263700" y="2343535"/>
              <a:ext cx="755999" cy="0"/>
            </a:xfrm>
            <a:prstGeom prst="line">
              <a:avLst/>
            </a:prstGeom>
            <a:noFill/>
            <a:ln w="19050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grpSp>
          <p:nvGrpSpPr>
            <p:cNvPr id="18" name="Group 1120"/>
            <p:cNvGrpSpPr>
              <a:grpSpLocks/>
            </p:cNvGrpSpPr>
            <p:nvPr/>
          </p:nvGrpSpPr>
          <p:grpSpPr bwMode="auto">
            <a:xfrm>
              <a:off x="7219861" y="1877916"/>
              <a:ext cx="626025" cy="873315"/>
              <a:chOff x="3744" y="1087"/>
              <a:chExt cx="281" cy="392"/>
            </a:xfrm>
          </p:grpSpPr>
          <p:sp>
            <p:nvSpPr>
              <p:cNvPr id="19" name="Rectangle 107"/>
              <p:cNvSpPr>
                <a:spLocks noChangeArrowheads="1"/>
              </p:cNvSpPr>
              <p:nvPr/>
            </p:nvSpPr>
            <p:spPr bwMode="auto">
              <a:xfrm rot="5400000">
                <a:off x="3822" y="1418"/>
                <a:ext cx="58" cy="63"/>
              </a:xfrm>
              <a:prstGeom prst="rect">
                <a:avLst/>
              </a:prstGeom>
              <a:solidFill>
                <a:schemeClr val="tx1"/>
              </a:solidFill>
              <a:ln w="127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20" name="Oval 109"/>
              <p:cNvSpPr>
                <a:spLocks noChangeArrowheads="1"/>
              </p:cNvSpPr>
              <p:nvPr/>
            </p:nvSpPr>
            <p:spPr bwMode="auto">
              <a:xfrm rot="5400000">
                <a:off x="3822" y="1239"/>
                <a:ext cx="58" cy="63"/>
              </a:xfrm>
              <a:prstGeom prst="ellipse">
                <a:avLst/>
              </a:prstGeom>
              <a:solidFill>
                <a:srgbClr val="B2B2B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21" name="Oval 111"/>
              <p:cNvSpPr>
                <a:spLocks noChangeArrowheads="1"/>
              </p:cNvSpPr>
              <p:nvPr/>
            </p:nvSpPr>
            <p:spPr bwMode="auto">
              <a:xfrm rot="5400000" flipH="1">
                <a:off x="3746" y="1177"/>
                <a:ext cx="58" cy="59"/>
              </a:xfrm>
              <a:prstGeom prst="ellipse">
                <a:avLst/>
              </a:prstGeom>
              <a:solidFill>
                <a:srgbClr val="B2B2B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22" name="Oval 111"/>
              <p:cNvSpPr>
                <a:spLocks noChangeArrowheads="1"/>
              </p:cNvSpPr>
              <p:nvPr/>
            </p:nvSpPr>
            <p:spPr bwMode="auto">
              <a:xfrm rot="5400000" flipH="1">
                <a:off x="3894" y="1175"/>
                <a:ext cx="57" cy="59"/>
              </a:xfrm>
              <a:prstGeom prst="ellipse">
                <a:avLst/>
              </a:prstGeom>
              <a:solidFill>
                <a:srgbClr val="B2B2B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grpSp>
            <p:nvGrpSpPr>
              <p:cNvPr id="23" name="Group 1125"/>
              <p:cNvGrpSpPr>
                <a:grpSpLocks/>
              </p:cNvGrpSpPr>
              <p:nvPr/>
            </p:nvGrpSpPr>
            <p:grpSpPr bwMode="auto">
              <a:xfrm>
                <a:off x="3819" y="1301"/>
                <a:ext cx="61" cy="121"/>
                <a:chOff x="3819" y="1301"/>
                <a:chExt cx="61" cy="121"/>
              </a:xfrm>
            </p:grpSpPr>
            <p:sp>
              <p:nvSpPr>
                <p:cNvPr id="32" name="Rectangle 107"/>
                <p:cNvSpPr>
                  <a:spLocks noChangeArrowheads="1"/>
                </p:cNvSpPr>
                <p:nvPr/>
              </p:nvSpPr>
              <p:spPr bwMode="auto">
                <a:xfrm rot="5400000">
                  <a:off x="3821" y="1330"/>
                  <a:ext cx="57" cy="61"/>
                </a:xfrm>
                <a:prstGeom prst="rect">
                  <a:avLst/>
                </a:prstGeom>
                <a:solidFill>
                  <a:schemeClr val="tx1"/>
                </a:solidFill>
                <a:ln w="12700" cap="rnd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rot="10800000" vert="eaVert"/>
                <a:lstStyle/>
                <a:p>
                  <a:endParaRPr lang="ja-JP" altLang="en-US" sz="1800" b="1" baseline="0">
                    <a:latin typeface="HGS創英角ｺﾞｼｯｸUB" charset="0"/>
                    <a:ea typeface="HGS創英角ｺﾞｼｯｸUB" charset="0"/>
                    <a:cs typeface="HGS創英角ｺﾞｼｯｸUB" charset="0"/>
                  </a:endParaRPr>
                </a:p>
              </p:txBody>
            </p:sp>
            <p:cxnSp>
              <p:nvCxnSpPr>
                <p:cNvPr id="33" name="AutoShape 2395"/>
                <p:cNvCxnSpPr>
                  <a:cxnSpLocks noChangeShapeType="1"/>
                  <a:stCxn id="32" idx="3"/>
                  <a:endCxn id="19" idx="1"/>
                </p:cNvCxnSpPr>
                <p:nvPr/>
              </p:nvCxnSpPr>
              <p:spPr bwMode="auto">
                <a:xfrm>
                  <a:off x="3851" y="1391"/>
                  <a:ext cx="0" cy="31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4" name="AutoShape 2399"/>
                <p:cNvCxnSpPr>
                  <a:cxnSpLocks noChangeShapeType="1"/>
                  <a:stCxn id="20" idx="6"/>
                  <a:endCxn id="32" idx="1"/>
                </p:cNvCxnSpPr>
                <p:nvPr/>
              </p:nvCxnSpPr>
              <p:spPr bwMode="auto">
                <a:xfrm flipH="1">
                  <a:off x="3851" y="1301"/>
                  <a:ext cx="1" cy="32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cxnSp>
            <p:nvCxnSpPr>
              <p:cNvPr id="24" name="AutoShape 2400"/>
              <p:cNvCxnSpPr>
                <a:cxnSpLocks noChangeShapeType="1"/>
                <a:stCxn id="20" idx="3"/>
                <a:endCxn id="21" idx="1"/>
              </p:cNvCxnSpPr>
              <p:nvPr/>
            </p:nvCxnSpPr>
            <p:spPr bwMode="auto">
              <a:xfrm flipH="1" flipV="1">
                <a:off x="3796" y="1228"/>
                <a:ext cx="33" cy="23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AutoShape 2401"/>
              <p:cNvCxnSpPr>
                <a:cxnSpLocks noChangeShapeType="1"/>
                <a:stCxn id="20" idx="1"/>
                <a:endCxn id="22" idx="3"/>
              </p:cNvCxnSpPr>
              <p:nvPr/>
            </p:nvCxnSpPr>
            <p:spPr bwMode="auto">
              <a:xfrm flipV="1">
                <a:off x="3874" y="1227"/>
                <a:ext cx="29" cy="2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6" name="Oval 111"/>
              <p:cNvSpPr>
                <a:spLocks noChangeArrowheads="1"/>
              </p:cNvSpPr>
              <p:nvPr/>
            </p:nvSpPr>
            <p:spPr bwMode="auto">
              <a:xfrm rot="5400000" flipH="1">
                <a:off x="3967" y="1103"/>
                <a:ext cx="57" cy="59"/>
              </a:xfrm>
              <a:prstGeom prst="ellipse">
                <a:avLst/>
              </a:prstGeom>
              <a:solidFill>
                <a:srgbClr val="B2B2B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sp>
            <p:nvSpPr>
              <p:cNvPr id="27" name="Oval 111"/>
              <p:cNvSpPr>
                <a:spLocks noChangeArrowheads="1"/>
              </p:cNvSpPr>
              <p:nvPr/>
            </p:nvSpPr>
            <p:spPr bwMode="auto">
              <a:xfrm rot="5400000" flipH="1">
                <a:off x="3821" y="1103"/>
                <a:ext cx="57" cy="59"/>
              </a:xfrm>
              <a:prstGeom prst="ellipse">
                <a:avLst/>
              </a:prstGeom>
              <a:solidFill>
                <a:srgbClr val="B2B2B2"/>
              </a:solidFill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cxnSp>
            <p:nvCxnSpPr>
              <p:cNvPr id="28" name="AutoShape 2407"/>
              <p:cNvCxnSpPr>
                <a:cxnSpLocks noChangeShapeType="1"/>
                <a:stCxn id="26" idx="3"/>
                <a:endCxn id="22" idx="7"/>
              </p:cNvCxnSpPr>
              <p:nvPr/>
            </p:nvCxnSpPr>
            <p:spPr bwMode="auto">
              <a:xfrm flipH="1">
                <a:off x="3945" y="1154"/>
                <a:ext cx="31" cy="3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" name="AutoShape 2408"/>
              <p:cNvCxnSpPr>
                <a:cxnSpLocks noChangeShapeType="1"/>
                <a:stCxn id="27" idx="1"/>
                <a:endCxn id="22" idx="5"/>
              </p:cNvCxnSpPr>
              <p:nvPr/>
            </p:nvCxnSpPr>
            <p:spPr bwMode="auto">
              <a:xfrm>
                <a:off x="3872" y="1154"/>
                <a:ext cx="31" cy="3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0" name="Rectangle 107"/>
              <p:cNvSpPr>
                <a:spLocks noChangeArrowheads="1"/>
              </p:cNvSpPr>
              <p:nvPr/>
            </p:nvSpPr>
            <p:spPr bwMode="auto">
              <a:xfrm rot="5400000">
                <a:off x="3746" y="1085"/>
                <a:ext cx="57" cy="61"/>
              </a:xfrm>
              <a:prstGeom prst="rect">
                <a:avLst/>
              </a:prstGeom>
              <a:solidFill>
                <a:schemeClr val="tx1"/>
              </a:solidFill>
              <a:ln w="12700" cap="rnd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rot="10800000" vert="eaVert"/>
              <a:lstStyle/>
              <a:p>
                <a:endParaRPr lang="ja-JP" altLang="en-US" sz="1800" b="1" baseline="0">
                  <a:latin typeface="HGS創英角ｺﾞｼｯｸUB" charset="0"/>
                  <a:ea typeface="HGS創英角ｺﾞｼｯｸUB" charset="0"/>
                  <a:cs typeface="HGS創英角ｺﾞｼｯｸUB" charset="0"/>
                </a:endParaRPr>
              </a:p>
            </p:txBody>
          </p:sp>
          <p:cxnSp>
            <p:nvCxnSpPr>
              <p:cNvPr id="31" name="AutoShape 2395"/>
              <p:cNvCxnSpPr>
                <a:cxnSpLocks noChangeShapeType="1"/>
                <a:stCxn id="30" idx="3"/>
              </p:cNvCxnSpPr>
              <p:nvPr/>
            </p:nvCxnSpPr>
            <p:spPr bwMode="auto">
              <a:xfrm>
                <a:off x="3776" y="1144"/>
                <a:ext cx="0" cy="3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217" name="Line 1118"/>
            <p:cNvSpPr>
              <a:spLocks noChangeShapeType="1"/>
            </p:cNvSpPr>
            <p:nvPr/>
          </p:nvSpPr>
          <p:spPr bwMode="auto">
            <a:xfrm>
              <a:off x="7736721" y="2343535"/>
              <a:ext cx="755999" cy="0"/>
            </a:xfrm>
            <a:prstGeom prst="line">
              <a:avLst/>
            </a:prstGeom>
            <a:noFill/>
            <a:ln w="19050" cmpd="sng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224" name="図形グループ 223"/>
          <p:cNvGrpSpPr/>
          <p:nvPr/>
        </p:nvGrpSpPr>
        <p:grpSpPr>
          <a:xfrm>
            <a:off x="1650624" y="3876136"/>
            <a:ext cx="5761945" cy="2763993"/>
            <a:chOff x="1719268" y="3189846"/>
            <a:chExt cx="5761945" cy="2763993"/>
          </a:xfrm>
        </p:grpSpPr>
        <p:sp>
          <p:nvSpPr>
            <p:cNvPr id="226" name="円/楕円 225"/>
            <p:cNvSpPr>
              <a:spLocks noChangeAspect="1"/>
            </p:cNvSpPr>
            <p:nvPr/>
          </p:nvSpPr>
          <p:spPr>
            <a:xfrm rot="5400000" flipH="1">
              <a:off x="6318841" y="3521902"/>
              <a:ext cx="180000" cy="151993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23" name="円/楕円 222"/>
            <p:cNvSpPr>
              <a:spLocks noChangeAspect="1"/>
            </p:cNvSpPr>
            <p:nvPr/>
          </p:nvSpPr>
          <p:spPr>
            <a:xfrm rot="5400000" flipH="1">
              <a:off x="6266754" y="3505392"/>
              <a:ext cx="180000" cy="151993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40" name="角丸四角形 139"/>
            <p:cNvSpPr/>
            <p:nvPr/>
          </p:nvSpPr>
          <p:spPr>
            <a:xfrm>
              <a:off x="1719268" y="3439745"/>
              <a:ext cx="2540179" cy="2052429"/>
            </a:xfrm>
            <a:prstGeom prst="roundRect">
              <a:avLst/>
            </a:prstGeom>
            <a:noFill/>
            <a:ln w="76200" cmpd="sng"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1" name="角丸四角形 140"/>
            <p:cNvSpPr/>
            <p:nvPr/>
          </p:nvSpPr>
          <p:spPr>
            <a:xfrm>
              <a:off x="4941034" y="3439745"/>
              <a:ext cx="2540179" cy="2052429"/>
            </a:xfrm>
            <a:prstGeom prst="roundRect">
              <a:avLst/>
            </a:prstGeom>
            <a:noFill/>
            <a:ln w="76200" cmpd="sng">
              <a:solidFill>
                <a:srgbClr val="41BB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3" name="図形グループ 2"/>
            <p:cNvGrpSpPr/>
            <p:nvPr/>
          </p:nvGrpSpPr>
          <p:grpSpPr>
            <a:xfrm>
              <a:off x="1855419" y="3228046"/>
              <a:ext cx="599780" cy="841468"/>
              <a:chOff x="1784128" y="3970126"/>
              <a:chExt cx="599780" cy="841468"/>
            </a:xfrm>
          </p:grpSpPr>
          <p:sp>
            <p:nvSpPr>
              <p:cNvPr id="142" name="円/楕円 141"/>
              <p:cNvSpPr/>
              <p:nvPr/>
            </p:nvSpPr>
            <p:spPr>
              <a:xfrm>
                <a:off x="1983531" y="4213735"/>
                <a:ext cx="379518" cy="436141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45" name="直線コネクタ 144"/>
              <p:cNvCxnSpPr/>
              <p:nvPr/>
            </p:nvCxnSpPr>
            <p:spPr>
              <a:xfrm>
                <a:off x="1847006" y="4352660"/>
                <a:ext cx="196850" cy="39573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直線コネクタ 145"/>
              <p:cNvCxnSpPr>
                <a:endCxn id="153" idx="7"/>
              </p:cNvCxnSpPr>
              <p:nvPr/>
            </p:nvCxnSpPr>
            <p:spPr>
              <a:xfrm>
                <a:off x="2174427" y="4405071"/>
                <a:ext cx="79748" cy="97705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直線コネクタ 147"/>
              <p:cNvCxnSpPr/>
              <p:nvPr/>
            </p:nvCxnSpPr>
            <p:spPr>
              <a:xfrm flipH="1">
                <a:off x="1983531" y="4583846"/>
                <a:ext cx="135340" cy="143537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直線コネクタ 149"/>
              <p:cNvCxnSpPr/>
              <p:nvPr/>
            </p:nvCxnSpPr>
            <p:spPr>
              <a:xfrm flipH="1">
                <a:off x="1870818" y="4498414"/>
                <a:ext cx="201613" cy="55993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2" name="円/楕円 151"/>
              <p:cNvSpPr/>
              <p:nvPr/>
            </p:nvSpPr>
            <p:spPr>
              <a:xfrm>
                <a:off x="1784128" y="4297148"/>
                <a:ext cx="120650" cy="101877"/>
              </a:xfrm>
              <a:prstGeom prst="ellipse">
                <a:avLst/>
              </a:prstGeom>
              <a:solidFill>
                <a:srgbClr val="FF5F00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3" name="円/楕円 152"/>
              <p:cNvSpPr>
                <a:spLocks noChangeAspect="1"/>
              </p:cNvSpPr>
              <p:nvPr/>
            </p:nvSpPr>
            <p:spPr>
              <a:xfrm rot="16200000">
                <a:off x="2217912" y="4490419"/>
                <a:ext cx="180000" cy="151993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4" name="円/楕円 153"/>
              <p:cNvSpPr/>
              <p:nvPr/>
            </p:nvSpPr>
            <p:spPr>
              <a:xfrm>
                <a:off x="1784128" y="4517935"/>
                <a:ext cx="120650" cy="101877"/>
              </a:xfrm>
              <a:prstGeom prst="ellipse">
                <a:avLst/>
              </a:prstGeom>
              <a:solidFill>
                <a:srgbClr val="FF5F00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5" name="円/楕円 154"/>
              <p:cNvSpPr/>
              <p:nvPr/>
            </p:nvSpPr>
            <p:spPr>
              <a:xfrm rot="18277106">
                <a:off x="1894746" y="4700330"/>
                <a:ext cx="120650" cy="101877"/>
              </a:xfrm>
              <a:prstGeom prst="ellipse">
                <a:avLst/>
              </a:prstGeom>
              <a:solidFill>
                <a:srgbClr val="FF5F00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3" name="フリーフォーム 142"/>
              <p:cNvSpPr/>
              <p:nvPr/>
            </p:nvSpPr>
            <p:spPr>
              <a:xfrm>
                <a:off x="2183440" y="3970126"/>
                <a:ext cx="179643" cy="243726"/>
              </a:xfrm>
              <a:custGeom>
                <a:avLst/>
                <a:gdLst>
                  <a:gd name="connsiteX0" fmla="*/ 0 w 179643"/>
                  <a:gd name="connsiteY0" fmla="*/ 243726 h 243726"/>
                  <a:gd name="connsiteX1" fmla="*/ 76975 w 179643"/>
                  <a:gd name="connsiteY1" fmla="*/ 115449 h 243726"/>
                  <a:gd name="connsiteX2" fmla="*/ 166779 w 179643"/>
                  <a:gd name="connsiteY2" fmla="*/ 51310 h 243726"/>
                  <a:gd name="connsiteX3" fmla="*/ 179609 w 179643"/>
                  <a:gd name="connsiteY3" fmla="*/ 0 h 243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643" h="243726">
                    <a:moveTo>
                      <a:pt x="0" y="243726"/>
                    </a:moveTo>
                    <a:cubicBezTo>
                      <a:pt x="42765" y="115447"/>
                      <a:pt x="4" y="141102"/>
                      <a:pt x="76975" y="115449"/>
                    </a:cubicBezTo>
                    <a:cubicBezTo>
                      <a:pt x="137855" y="54576"/>
                      <a:pt x="105344" y="71787"/>
                      <a:pt x="166779" y="51310"/>
                    </a:cubicBezTo>
                    <a:cubicBezTo>
                      <a:pt x="180961" y="8771"/>
                      <a:pt x="179609" y="26349"/>
                      <a:pt x="179609" y="0"/>
                    </a:cubicBez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278" name="図形グループ 277"/>
            <p:cNvGrpSpPr/>
            <p:nvPr/>
          </p:nvGrpSpPr>
          <p:grpSpPr>
            <a:xfrm>
              <a:off x="5734392" y="3300535"/>
              <a:ext cx="1166359" cy="894162"/>
              <a:chOff x="2847828" y="3942816"/>
              <a:chExt cx="1166359" cy="894162"/>
            </a:xfrm>
          </p:grpSpPr>
          <p:grpSp>
            <p:nvGrpSpPr>
              <p:cNvPr id="279" name="図形グループ 278"/>
              <p:cNvGrpSpPr/>
              <p:nvPr/>
            </p:nvGrpSpPr>
            <p:grpSpPr>
              <a:xfrm rot="21388281">
                <a:off x="2847828" y="3942816"/>
                <a:ext cx="578955" cy="841468"/>
                <a:chOff x="1784128" y="3970126"/>
                <a:chExt cx="578955" cy="841468"/>
              </a:xfrm>
            </p:grpSpPr>
            <p:sp>
              <p:nvSpPr>
                <p:cNvPr id="291" name="円/楕円 290"/>
                <p:cNvSpPr/>
                <p:nvPr/>
              </p:nvSpPr>
              <p:spPr>
                <a:xfrm>
                  <a:off x="1983531" y="4213735"/>
                  <a:ext cx="379518" cy="436141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92" name="直線コネクタ 291"/>
                <p:cNvCxnSpPr/>
                <p:nvPr/>
              </p:nvCxnSpPr>
              <p:spPr>
                <a:xfrm>
                  <a:off x="1847006" y="4352660"/>
                  <a:ext cx="196850" cy="39573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3" name="直線コネクタ 292"/>
                <p:cNvCxnSpPr>
                  <a:endCxn id="297" idx="7"/>
                </p:cNvCxnSpPr>
                <p:nvPr/>
              </p:nvCxnSpPr>
              <p:spPr>
                <a:xfrm>
                  <a:off x="2174427" y="4405071"/>
                  <a:ext cx="72410" cy="148364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4" name="直線コネクタ 293"/>
                <p:cNvCxnSpPr/>
                <p:nvPr/>
              </p:nvCxnSpPr>
              <p:spPr>
                <a:xfrm flipH="1">
                  <a:off x="1983531" y="4583846"/>
                  <a:ext cx="135340" cy="143537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5" name="直線コネクタ 294"/>
                <p:cNvCxnSpPr/>
                <p:nvPr/>
              </p:nvCxnSpPr>
              <p:spPr>
                <a:xfrm flipH="1">
                  <a:off x="1870818" y="4498414"/>
                  <a:ext cx="201613" cy="55993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6" name="円/楕円 295"/>
                <p:cNvSpPr/>
                <p:nvPr/>
              </p:nvSpPr>
              <p:spPr>
                <a:xfrm>
                  <a:off x="1784128" y="4297148"/>
                  <a:ext cx="120650" cy="101877"/>
                </a:xfrm>
                <a:prstGeom prst="ellipse">
                  <a:avLst/>
                </a:prstGeom>
                <a:solidFill>
                  <a:srgbClr val="FF5F00"/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97" name="円/楕円 296"/>
                <p:cNvSpPr/>
                <p:nvPr/>
              </p:nvSpPr>
              <p:spPr>
                <a:xfrm rot="16200000">
                  <a:off x="2222530" y="4545152"/>
                  <a:ext cx="120650" cy="101877"/>
                </a:xfrm>
                <a:prstGeom prst="ellipse">
                  <a:avLst/>
                </a:prstGeom>
                <a:solidFill>
                  <a:srgbClr val="FF5F00"/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98" name="円/楕円 297"/>
                <p:cNvSpPr/>
                <p:nvPr/>
              </p:nvSpPr>
              <p:spPr>
                <a:xfrm>
                  <a:off x="1784128" y="4517935"/>
                  <a:ext cx="120650" cy="101877"/>
                </a:xfrm>
                <a:prstGeom prst="ellipse">
                  <a:avLst/>
                </a:prstGeom>
                <a:solidFill>
                  <a:srgbClr val="FF5F00"/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99" name="円/楕円 298"/>
                <p:cNvSpPr/>
                <p:nvPr/>
              </p:nvSpPr>
              <p:spPr>
                <a:xfrm rot="18277106">
                  <a:off x="1894746" y="4700330"/>
                  <a:ext cx="120650" cy="101877"/>
                </a:xfrm>
                <a:prstGeom prst="ellipse">
                  <a:avLst/>
                </a:prstGeom>
                <a:solidFill>
                  <a:srgbClr val="FF5F00"/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00" name="フリーフォーム 299"/>
                <p:cNvSpPr/>
                <p:nvPr/>
              </p:nvSpPr>
              <p:spPr>
                <a:xfrm>
                  <a:off x="2183440" y="3970126"/>
                  <a:ext cx="179643" cy="243726"/>
                </a:xfrm>
                <a:custGeom>
                  <a:avLst/>
                  <a:gdLst>
                    <a:gd name="connsiteX0" fmla="*/ 0 w 179643"/>
                    <a:gd name="connsiteY0" fmla="*/ 243726 h 243726"/>
                    <a:gd name="connsiteX1" fmla="*/ 76975 w 179643"/>
                    <a:gd name="connsiteY1" fmla="*/ 115449 h 243726"/>
                    <a:gd name="connsiteX2" fmla="*/ 166779 w 179643"/>
                    <a:gd name="connsiteY2" fmla="*/ 51310 h 243726"/>
                    <a:gd name="connsiteX3" fmla="*/ 179609 w 179643"/>
                    <a:gd name="connsiteY3" fmla="*/ 0 h 243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9643" h="243726">
                      <a:moveTo>
                        <a:pt x="0" y="243726"/>
                      </a:moveTo>
                      <a:cubicBezTo>
                        <a:pt x="42765" y="115447"/>
                        <a:pt x="4" y="141102"/>
                        <a:pt x="76975" y="115449"/>
                      </a:cubicBezTo>
                      <a:cubicBezTo>
                        <a:pt x="137855" y="54576"/>
                        <a:pt x="105344" y="71787"/>
                        <a:pt x="166779" y="51310"/>
                      </a:cubicBezTo>
                      <a:cubicBezTo>
                        <a:pt x="180961" y="8771"/>
                        <a:pt x="179609" y="26349"/>
                        <a:pt x="179609" y="0"/>
                      </a:cubicBez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280" name="図形グループ 279"/>
              <p:cNvGrpSpPr/>
              <p:nvPr/>
            </p:nvGrpSpPr>
            <p:grpSpPr>
              <a:xfrm rot="747529" flipH="1">
                <a:off x="3435232" y="3995510"/>
                <a:ext cx="578955" cy="841468"/>
                <a:chOff x="1784128" y="3970126"/>
                <a:chExt cx="578955" cy="841468"/>
              </a:xfrm>
            </p:grpSpPr>
            <p:sp>
              <p:nvSpPr>
                <p:cNvPr id="281" name="円/楕円 280"/>
                <p:cNvSpPr/>
                <p:nvPr/>
              </p:nvSpPr>
              <p:spPr>
                <a:xfrm>
                  <a:off x="1983531" y="4213735"/>
                  <a:ext cx="379518" cy="436141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82" name="直線コネクタ 281"/>
                <p:cNvCxnSpPr/>
                <p:nvPr/>
              </p:nvCxnSpPr>
              <p:spPr>
                <a:xfrm>
                  <a:off x="1847006" y="4352660"/>
                  <a:ext cx="196850" cy="39573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3" name="直線コネクタ 282"/>
                <p:cNvCxnSpPr>
                  <a:endCxn id="287" idx="7"/>
                </p:cNvCxnSpPr>
                <p:nvPr/>
              </p:nvCxnSpPr>
              <p:spPr>
                <a:xfrm>
                  <a:off x="2174427" y="4405071"/>
                  <a:ext cx="72410" cy="148364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4" name="直線コネクタ 283"/>
                <p:cNvCxnSpPr/>
                <p:nvPr/>
              </p:nvCxnSpPr>
              <p:spPr>
                <a:xfrm flipH="1">
                  <a:off x="1983531" y="4583846"/>
                  <a:ext cx="135340" cy="143537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5" name="直線コネクタ 284"/>
                <p:cNvCxnSpPr/>
                <p:nvPr/>
              </p:nvCxnSpPr>
              <p:spPr>
                <a:xfrm flipH="1">
                  <a:off x="1870818" y="4498414"/>
                  <a:ext cx="201613" cy="55993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6" name="円/楕円 285"/>
                <p:cNvSpPr/>
                <p:nvPr/>
              </p:nvSpPr>
              <p:spPr>
                <a:xfrm>
                  <a:off x="1784128" y="4297148"/>
                  <a:ext cx="120650" cy="101877"/>
                </a:xfrm>
                <a:prstGeom prst="ellipse">
                  <a:avLst/>
                </a:prstGeom>
                <a:solidFill>
                  <a:srgbClr val="FF5F00"/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87" name="円/楕円 286"/>
                <p:cNvSpPr/>
                <p:nvPr/>
              </p:nvSpPr>
              <p:spPr>
                <a:xfrm rot="16200000">
                  <a:off x="2222530" y="4545152"/>
                  <a:ext cx="120650" cy="101877"/>
                </a:xfrm>
                <a:prstGeom prst="ellipse">
                  <a:avLst/>
                </a:prstGeom>
                <a:solidFill>
                  <a:srgbClr val="FF5F00"/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88" name="円/楕円 287"/>
                <p:cNvSpPr/>
                <p:nvPr/>
              </p:nvSpPr>
              <p:spPr>
                <a:xfrm>
                  <a:off x="1784128" y="4517935"/>
                  <a:ext cx="120650" cy="101877"/>
                </a:xfrm>
                <a:prstGeom prst="ellipse">
                  <a:avLst/>
                </a:prstGeom>
                <a:solidFill>
                  <a:srgbClr val="FF5F00"/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89" name="円/楕円 288"/>
                <p:cNvSpPr/>
                <p:nvPr/>
              </p:nvSpPr>
              <p:spPr>
                <a:xfrm rot="18277106">
                  <a:off x="1894746" y="4700330"/>
                  <a:ext cx="120650" cy="101877"/>
                </a:xfrm>
                <a:prstGeom prst="ellipse">
                  <a:avLst/>
                </a:prstGeom>
                <a:solidFill>
                  <a:srgbClr val="FF5F00"/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90" name="フリーフォーム 289"/>
                <p:cNvSpPr/>
                <p:nvPr/>
              </p:nvSpPr>
              <p:spPr>
                <a:xfrm>
                  <a:off x="2183440" y="3970126"/>
                  <a:ext cx="179643" cy="243726"/>
                </a:xfrm>
                <a:custGeom>
                  <a:avLst/>
                  <a:gdLst>
                    <a:gd name="connsiteX0" fmla="*/ 0 w 179643"/>
                    <a:gd name="connsiteY0" fmla="*/ 243726 h 243726"/>
                    <a:gd name="connsiteX1" fmla="*/ 76975 w 179643"/>
                    <a:gd name="connsiteY1" fmla="*/ 115449 h 243726"/>
                    <a:gd name="connsiteX2" fmla="*/ 166779 w 179643"/>
                    <a:gd name="connsiteY2" fmla="*/ 51310 h 243726"/>
                    <a:gd name="connsiteX3" fmla="*/ 179609 w 179643"/>
                    <a:gd name="connsiteY3" fmla="*/ 0 h 243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9643" h="243726">
                      <a:moveTo>
                        <a:pt x="0" y="243726"/>
                      </a:moveTo>
                      <a:cubicBezTo>
                        <a:pt x="42765" y="115447"/>
                        <a:pt x="4" y="141102"/>
                        <a:pt x="76975" y="115449"/>
                      </a:cubicBezTo>
                      <a:cubicBezTo>
                        <a:pt x="137855" y="54576"/>
                        <a:pt x="105344" y="71787"/>
                        <a:pt x="166779" y="51310"/>
                      </a:cubicBezTo>
                      <a:cubicBezTo>
                        <a:pt x="180961" y="8771"/>
                        <a:pt x="179609" y="26349"/>
                        <a:pt x="179609" y="0"/>
                      </a:cubicBez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  <p:cxnSp>
          <p:nvCxnSpPr>
            <p:cNvPr id="315" name="直線コネクタ 314"/>
            <p:cNvCxnSpPr/>
            <p:nvPr/>
          </p:nvCxnSpPr>
          <p:spPr>
            <a:xfrm rot="20597340">
              <a:off x="5945985" y="3858234"/>
              <a:ext cx="196850" cy="39573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直線コネクタ 316"/>
            <p:cNvCxnSpPr/>
            <p:nvPr/>
          </p:nvCxnSpPr>
          <p:spPr>
            <a:xfrm rot="20597340" flipH="1">
              <a:off x="6159465" y="4047047"/>
              <a:ext cx="135340" cy="143537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直線コネクタ 317"/>
            <p:cNvCxnSpPr/>
            <p:nvPr/>
          </p:nvCxnSpPr>
          <p:spPr>
            <a:xfrm rot="20597340" flipH="1">
              <a:off x="6012961" y="3989954"/>
              <a:ext cx="201613" cy="55993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9" name="円/楕円 318"/>
            <p:cNvSpPr/>
            <p:nvPr/>
          </p:nvSpPr>
          <p:spPr>
            <a:xfrm rot="20597340">
              <a:off x="5880366" y="3832786"/>
              <a:ext cx="120650" cy="101877"/>
            </a:xfrm>
            <a:prstGeom prst="ellipse">
              <a:avLst/>
            </a:prstGeom>
            <a:solidFill>
              <a:srgbClr val="FF5F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1" name="円/楕円 320"/>
            <p:cNvSpPr/>
            <p:nvPr/>
          </p:nvSpPr>
          <p:spPr>
            <a:xfrm rot="20597340">
              <a:off x="5943853" y="4044248"/>
              <a:ext cx="120650" cy="101877"/>
            </a:xfrm>
            <a:prstGeom prst="ellipse">
              <a:avLst/>
            </a:prstGeom>
            <a:solidFill>
              <a:srgbClr val="FF5F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2" name="円/楕円 321"/>
            <p:cNvSpPr/>
            <p:nvPr/>
          </p:nvSpPr>
          <p:spPr>
            <a:xfrm rot="17274446">
              <a:off x="6102245" y="4187133"/>
              <a:ext cx="120650" cy="101877"/>
            </a:xfrm>
            <a:prstGeom prst="ellipse">
              <a:avLst/>
            </a:prstGeom>
            <a:solidFill>
              <a:srgbClr val="FF5F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305" name="直線コネクタ 304"/>
            <p:cNvCxnSpPr/>
            <p:nvPr/>
          </p:nvCxnSpPr>
          <p:spPr>
            <a:xfrm rot="21556588" flipH="1">
              <a:off x="6785914" y="3736331"/>
              <a:ext cx="196850" cy="39573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直線コネクタ 306"/>
            <p:cNvCxnSpPr/>
            <p:nvPr/>
          </p:nvCxnSpPr>
          <p:spPr>
            <a:xfrm rot="21556588">
              <a:off x="6714484" y="3968830"/>
              <a:ext cx="135340" cy="143537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直線コネクタ 307"/>
            <p:cNvCxnSpPr/>
            <p:nvPr/>
          </p:nvCxnSpPr>
          <p:spPr>
            <a:xfrm rot="21556588">
              <a:off x="6759286" y="3882403"/>
              <a:ext cx="201613" cy="55993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9" name="円/楕円 308"/>
            <p:cNvSpPr/>
            <p:nvPr/>
          </p:nvSpPr>
          <p:spPr>
            <a:xfrm rot="21556588" flipH="1">
              <a:off x="6924677" y="3679545"/>
              <a:ext cx="120650" cy="101877"/>
            </a:xfrm>
            <a:prstGeom prst="ellipse">
              <a:avLst/>
            </a:prstGeom>
            <a:solidFill>
              <a:srgbClr val="FF5F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1" name="円/楕円 310"/>
            <p:cNvSpPr/>
            <p:nvPr/>
          </p:nvSpPr>
          <p:spPr>
            <a:xfrm rot="21556588" flipH="1">
              <a:off x="6927465" y="3900315"/>
              <a:ext cx="120650" cy="101877"/>
            </a:xfrm>
            <a:prstGeom prst="ellipse">
              <a:avLst/>
            </a:prstGeom>
            <a:solidFill>
              <a:srgbClr val="FF5F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2" name="円/楕円 311"/>
            <p:cNvSpPr/>
            <p:nvPr/>
          </p:nvSpPr>
          <p:spPr>
            <a:xfrm rot="3279482" flipH="1">
              <a:off x="6819159" y="4084092"/>
              <a:ext cx="120650" cy="101877"/>
            </a:xfrm>
            <a:prstGeom prst="ellipse">
              <a:avLst/>
            </a:prstGeom>
            <a:solidFill>
              <a:srgbClr val="FF5F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4" name="円/楕円 313"/>
            <p:cNvSpPr/>
            <p:nvPr/>
          </p:nvSpPr>
          <p:spPr>
            <a:xfrm rot="20597340">
              <a:off x="6089954" y="3651282"/>
              <a:ext cx="379518" cy="43614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4" name="円/楕円 303"/>
            <p:cNvSpPr/>
            <p:nvPr/>
          </p:nvSpPr>
          <p:spPr>
            <a:xfrm rot="21556588" flipH="1">
              <a:off x="6467489" y="3600278"/>
              <a:ext cx="379518" cy="43614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5" name="テキスト ボックス 324"/>
            <p:cNvSpPr txBox="1"/>
            <p:nvPr/>
          </p:nvSpPr>
          <p:spPr>
            <a:xfrm>
              <a:off x="1881625" y="5492174"/>
              <a:ext cx="22540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smtClean="0">
                  <a:latin typeface="Helvetica"/>
                  <a:cs typeface="Helvetica"/>
                </a:rPr>
                <a:t>ER or </a:t>
              </a:r>
              <a:r>
                <a:rPr kumimoji="1" lang="en-US" altLang="ja-JP" sz="2400" i="1" dirty="0" err="1" smtClean="0">
                  <a:latin typeface="Helvetica"/>
                  <a:cs typeface="Helvetica"/>
                </a:rPr>
                <a:t>cis</a:t>
              </a:r>
              <a:r>
                <a:rPr kumimoji="1" lang="en-US" altLang="ja-JP" sz="2400" dirty="0" smtClean="0">
                  <a:latin typeface="Helvetica"/>
                  <a:cs typeface="Helvetica"/>
                </a:rPr>
                <a:t>-Golgi</a:t>
              </a:r>
              <a:endParaRPr kumimoji="1" lang="ja-JP" altLang="en-US" sz="2400" dirty="0">
                <a:latin typeface="Helvetica"/>
                <a:cs typeface="Helvetica"/>
              </a:endParaRPr>
            </a:p>
          </p:txBody>
        </p:sp>
        <p:sp>
          <p:nvSpPr>
            <p:cNvPr id="326" name="テキスト ボックス 325"/>
            <p:cNvSpPr txBox="1"/>
            <p:nvPr/>
          </p:nvSpPr>
          <p:spPr>
            <a:xfrm>
              <a:off x="5342124" y="5461870"/>
              <a:ext cx="19123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i="1" dirty="0">
                  <a:latin typeface="Helvetica"/>
                  <a:cs typeface="Helvetica"/>
                </a:rPr>
                <a:t>m</a:t>
              </a:r>
              <a:r>
                <a:rPr kumimoji="1" lang="en-US" altLang="ja-JP" sz="2400" i="1" dirty="0" smtClean="0">
                  <a:latin typeface="Helvetica"/>
                  <a:cs typeface="Helvetica"/>
                </a:rPr>
                <a:t>edial-</a:t>
              </a:r>
              <a:r>
                <a:rPr kumimoji="1" lang="en-US" altLang="ja-JP" sz="2400" dirty="0" smtClean="0">
                  <a:latin typeface="Helvetica"/>
                  <a:cs typeface="Helvetica"/>
                </a:rPr>
                <a:t>Golgi</a:t>
              </a:r>
              <a:endParaRPr kumimoji="1" lang="ja-JP" altLang="en-US" sz="2400" dirty="0">
                <a:latin typeface="Helvetica"/>
                <a:cs typeface="Helvetica"/>
              </a:endParaRPr>
            </a:p>
          </p:txBody>
        </p:sp>
        <p:grpSp>
          <p:nvGrpSpPr>
            <p:cNvPr id="194" name="図形グループ 193"/>
            <p:cNvGrpSpPr/>
            <p:nvPr/>
          </p:nvGrpSpPr>
          <p:grpSpPr>
            <a:xfrm>
              <a:off x="2738918" y="3228046"/>
              <a:ext cx="599780" cy="841468"/>
              <a:chOff x="1784128" y="3970126"/>
              <a:chExt cx="599780" cy="841468"/>
            </a:xfrm>
          </p:grpSpPr>
          <p:sp>
            <p:nvSpPr>
              <p:cNvPr id="195" name="円/楕円 194"/>
              <p:cNvSpPr/>
              <p:nvPr/>
            </p:nvSpPr>
            <p:spPr>
              <a:xfrm>
                <a:off x="1983531" y="4213735"/>
                <a:ext cx="379518" cy="436141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96" name="直線コネクタ 195"/>
              <p:cNvCxnSpPr/>
              <p:nvPr/>
            </p:nvCxnSpPr>
            <p:spPr>
              <a:xfrm>
                <a:off x="1847006" y="4352660"/>
                <a:ext cx="196850" cy="39573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直線コネクタ 196"/>
              <p:cNvCxnSpPr>
                <a:endCxn id="201" idx="7"/>
              </p:cNvCxnSpPr>
              <p:nvPr/>
            </p:nvCxnSpPr>
            <p:spPr>
              <a:xfrm>
                <a:off x="2174427" y="4405071"/>
                <a:ext cx="79748" cy="97705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直線コネクタ 197"/>
              <p:cNvCxnSpPr/>
              <p:nvPr/>
            </p:nvCxnSpPr>
            <p:spPr>
              <a:xfrm flipH="1">
                <a:off x="1983531" y="4583846"/>
                <a:ext cx="135340" cy="143537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直線コネクタ 198"/>
              <p:cNvCxnSpPr/>
              <p:nvPr/>
            </p:nvCxnSpPr>
            <p:spPr>
              <a:xfrm flipH="1">
                <a:off x="1870818" y="4498414"/>
                <a:ext cx="201613" cy="55993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0" name="円/楕円 199"/>
              <p:cNvSpPr/>
              <p:nvPr/>
            </p:nvSpPr>
            <p:spPr>
              <a:xfrm>
                <a:off x="1784128" y="4297148"/>
                <a:ext cx="120650" cy="101877"/>
              </a:xfrm>
              <a:prstGeom prst="ellipse">
                <a:avLst/>
              </a:prstGeom>
              <a:solidFill>
                <a:srgbClr val="FF5F00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01" name="円/楕円 200"/>
              <p:cNvSpPr>
                <a:spLocks noChangeAspect="1"/>
              </p:cNvSpPr>
              <p:nvPr/>
            </p:nvSpPr>
            <p:spPr>
              <a:xfrm rot="16200000">
                <a:off x="2217912" y="4490419"/>
                <a:ext cx="180000" cy="151993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02" name="円/楕円 201"/>
              <p:cNvSpPr/>
              <p:nvPr/>
            </p:nvSpPr>
            <p:spPr>
              <a:xfrm>
                <a:off x="1784128" y="4517935"/>
                <a:ext cx="120650" cy="101877"/>
              </a:xfrm>
              <a:prstGeom prst="ellipse">
                <a:avLst/>
              </a:prstGeom>
              <a:solidFill>
                <a:srgbClr val="FF5F00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03" name="円/楕円 202"/>
              <p:cNvSpPr/>
              <p:nvPr/>
            </p:nvSpPr>
            <p:spPr>
              <a:xfrm rot="18277106">
                <a:off x="1894746" y="4700330"/>
                <a:ext cx="120650" cy="101877"/>
              </a:xfrm>
              <a:prstGeom prst="ellipse">
                <a:avLst/>
              </a:prstGeom>
              <a:solidFill>
                <a:srgbClr val="FF5F00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04" name="フリーフォーム 203"/>
              <p:cNvSpPr/>
              <p:nvPr/>
            </p:nvSpPr>
            <p:spPr>
              <a:xfrm>
                <a:off x="2183440" y="3970126"/>
                <a:ext cx="179643" cy="243726"/>
              </a:xfrm>
              <a:custGeom>
                <a:avLst/>
                <a:gdLst>
                  <a:gd name="connsiteX0" fmla="*/ 0 w 179643"/>
                  <a:gd name="connsiteY0" fmla="*/ 243726 h 243726"/>
                  <a:gd name="connsiteX1" fmla="*/ 76975 w 179643"/>
                  <a:gd name="connsiteY1" fmla="*/ 115449 h 243726"/>
                  <a:gd name="connsiteX2" fmla="*/ 166779 w 179643"/>
                  <a:gd name="connsiteY2" fmla="*/ 51310 h 243726"/>
                  <a:gd name="connsiteX3" fmla="*/ 179609 w 179643"/>
                  <a:gd name="connsiteY3" fmla="*/ 0 h 243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643" h="243726">
                    <a:moveTo>
                      <a:pt x="0" y="243726"/>
                    </a:moveTo>
                    <a:cubicBezTo>
                      <a:pt x="42765" y="115447"/>
                      <a:pt x="4" y="141102"/>
                      <a:pt x="76975" y="115449"/>
                    </a:cubicBezTo>
                    <a:cubicBezTo>
                      <a:pt x="137855" y="54576"/>
                      <a:pt x="105344" y="71787"/>
                      <a:pt x="166779" y="51310"/>
                    </a:cubicBezTo>
                    <a:cubicBezTo>
                      <a:pt x="180961" y="8771"/>
                      <a:pt x="179609" y="26349"/>
                      <a:pt x="179609" y="0"/>
                    </a:cubicBez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206" name="円/楕円 205"/>
            <p:cNvSpPr/>
            <p:nvPr/>
          </p:nvSpPr>
          <p:spPr>
            <a:xfrm flipH="1">
              <a:off x="3359557" y="3433455"/>
              <a:ext cx="379518" cy="43614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07" name="直線コネクタ 206"/>
            <p:cNvCxnSpPr/>
            <p:nvPr/>
          </p:nvCxnSpPr>
          <p:spPr>
            <a:xfrm flipH="1">
              <a:off x="3678750" y="3572380"/>
              <a:ext cx="196850" cy="39573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直線コネクタ 208"/>
            <p:cNvCxnSpPr/>
            <p:nvPr/>
          </p:nvCxnSpPr>
          <p:spPr>
            <a:xfrm>
              <a:off x="3603735" y="3803566"/>
              <a:ext cx="135340" cy="143537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直線コネクタ 209"/>
            <p:cNvCxnSpPr/>
            <p:nvPr/>
          </p:nvCxnSpPr>
          <p:spPr>
            <a:xfrm>
              <a:off x="3650175" y="3718134"/>
              <a:ext cx="201613" cy="55993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1" name="円/楕円 210"/>
            <p:cNvSpPr/>
            <p:nvPr/>
          </p:nvSpPr>
          <p:spPr>
            <a:xfrm flipH="1">
              <a:off x="3817828" y="3516868"/>
              <a:ext cx="120650" cy="101877"/>
            </a:xfrm>
            <a:prstGeom prst="ellipse">
              <a:avLst/>
            </a:prstGeom>
            <a:solidFill>
              <a:srgbClr val="FF5F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2" name="図形グループ 1"/>
            <p:cNvGrpSpPr/>
            <p:nvPr/>
          </p:nvGrpSpPr>
          <p:grpSpPr>
            <a:xfrm>
              <a:off x="3338697" y="3624791"/>
              <a:ext cx="209482" cy="251345"/>
              <a:chOff x="3267406" y="4087471"/>
              <a:chExt cx="209482" cy="251345"/>
            </a:xfrm>
          </p:grpSpPr>
          <p:cxnSp>
            <p:nvCxnSpPr>
              <p:cNvPr id="208" name="直線コネクタ 207"/>
              <p:cNvCxnSpPr>
                <a:endCxn id="212" idx="7"/>
              </p:cNvCxnSpPr>
              <p:nvPr/>
            </p:nvCxnSpPr>
            <p:spPr>
              <a:xfrm flipH="1">
                <a:off x="3397140" y="4087471"/>
                <a:ext cx="79748" cy="97705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2" name="円/楕円 211"/>
              <p:cNvSpPr>
                <a:spLocks noChangeAspect="1"/>
              </p:cNvSpPr>
              <p:nvPr/>
            </p:nvSpPr>
            <p:spPr>
              <a:xfrm rot="5400000" flipH="1">
                <a:off x="3253403" y="4172819"/>
                <a:ext cx="180000" cy="151993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sp>
          <p:nvSpPr>
            <p:cNvPr id="213" name="円/楕円 212"/>
            <p:cNvSpPr/>
            <p:nvPr/>
          </p:nvSpPr>
          <p:spPr>
            <a:xfrm flipH="1">
              <a:off x="3817828" y="3737655"/>
              <a:ext cx="120650" cy="101877"/>
            </a:xfrm>
            <a:prstGeom prst="ellipse">
              <a:avLst/>
            </a:prstGeom>
            <a:solidFill>
              <a:srgbClr val="FF5F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4" name="円/楕円 213"/>
            <p:cNvSpPr/>
            <p:nvPr/>
          </p:nvSpPr>
          <p:spPr>
            <a:xfrm rot="3322894" flipH="1">
              <a:off x="3707210" y="3920050"/>
              <a:ext cx="120650" cy="101877"/>
            </a:xfrm>
            <a:prstGeom prst="ellipse">
              <a:avLst/>
            </a:prstGeom>
            <a:solidFill>
              <a:srgbClr val="FF5F00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5" name="フリーフォーム 214"/>
            <p:cNvSpPr/>
            <p:nvPr/>
          </p:nvSpPr>
          <p:spPr>
            <a:xfrm flipH="1">
              <a:off x="3359523" y="3189846"/>
              <a:ext cx="179643" cy="243726"/>
            </a:xfrm>
            <a:custGeom>
              <a:avLst/>
              <a:gdLst>
                <a:gd name="connsiteX0" fmla="*/ 0 w 179643"/>
                <a:gd name="connsiteY0" fmla="*/ 243726 h 243726"/>
                <a:gd name="connsiteX1" fmla="*/ 76975 w 179643"/>
                <a:gd name="connsiteY1" fmla="*/ 115449 h 243726"/>
                <a:gd name="connsiteX2" fmla="*/ 166779 w 179643"/>
                <a:gd name="connsiteY2" fmla="*/ 51310 h 243726"/>
                <a:gd name="connsiteX3" fmla="*/ 179609 w 179643"/>
                <a:gd name="connsiteY3" fmla="*/ 0 h 243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9643" h="243726">
                  <a:moveTo>
                    <a:pt x="0" y="243726"/>
                  </a:moveTo>
                  <a:cubicBezTo>
                    <a:pt x="42765" y="115447"/>
                    <a:pt x="4" y="141102"/>
                    <a:pt x="76975" y="115449"/>
                  </a:cubicBezTo>
                  <a:cubicBezTo>
                    <a:pt x="137855" y="54576"/>
                    <a:pt x="105344" y="71787"/>
                    <a:pt x="166779" y="51310"/>
                  </a:cubicBezTo>
                  <a:cubicBezTo>
                    <a:pt x="180961" y="8771"/>
                    <a:pt x="179609" y="26349"/>
                    <a:pt x="179609" y="0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6" name="円/楕円 215"/>
            <p:cNvSpPr>
              <a:spLocks noChangeAspect="1"/>
            </p:cNvSpPr>
            <p:nvPr/>
          </p:nvSpPr>
          <p:spPr>
            <a:xfrm rot="17037578" flipH="1">
              <a:off x="6153091" y="3481320"/>
              <a:ext cx="180000" cy="151993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23" name="フリーフォーム 322"/>
            <p:cNvSpPr/>
            <p:nvPr/>
          </p:nvSpPr>
          <p:spPr>
            <a:xfrm rot="20597340">
              <a:off x="6187929" y="3393278"/>
              <a:ext cx="179643" cy="243726"/>
            </a:xfrm>
            <a:custGeom>
              <a:avLst/>
              <a:gdLst>
                <a:gd name="connsiteX0" fmla="*/ 0 w 179643"/>
                <a:gd name="connsiteY0" fmla="*/ 243726 h 243726"/>
                <a:gd name="connsiteX1" fmla="*/ 76975 w 179643"/>
                <a:gd name="connsiteY1" fmla="*/ 115449 h 243726"/>
                <a:gd name="connsiteX2" fmla="*/ 166779 w 179643"/>
                <a:gd name="connsiteY2" fmla="*/ 51310 h 243726"/>
                <a:gd name="connsiteX3" fmla="*/ 179609 w 179643"/>
                <a:gd name="connsiteY3" fmla="*/ 0 h 243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9643" h="243726">
                  <a:moveTo>
                    <a:pt x="0" y="243726"/>
                  </a:moveTo>
                  <a:cubicBezTo>
                    <a:pt x="42765" y="115447"/>
                    <a:pt x="4" y="141102"/>
                    <a:pt x="76975" y="115449"/>
                  </a:cubicBezTo>
                  <a:cubicBezTo>
                    <a:pt x="137855" y="54576"/>
                    <a:pt x="105344" y="71787"/>
                    <a:pt x="166779" y="51310"/>
                  </a:cubicBezTo>
                  <a:cubicBezTo>
                    <a:pt x="180961" y="8771"/>
                    <a:pt x="179609" y="26349"/>
                    <a:pt x="179609" y="0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0" name="円/楕円 219"/>
            <p:cNvSpPr>
              <a:spLocks noChangeAspect="1"/>
            </p:cNvSpPr>
            <p:nvPr/>
          </p:nvSpPr>
          <p:spPr>
            <a:xfrm rot="5400000" flipH="1">
              <a:off x="6352795" y="3458794"/>
              <a:ext cx="180000" cy="151993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13" name="フリーフォーム 312"/>
            <p:cNvSpPr/>
            <p:nvPr/>
          </p:nvSpPr>
          <p:spPr>
            <a:xfrm rot="20414389" flipH="1">
              <a:off x="6404651" y="3396073"/>
              <a:ext cx="179643" cy="243726"/>
            </a:xfrm>
            <a:custGeom>
              <a:avLst/>
              <a:gdLst>
                <a:gd name="connsiteX0" fmla="*/ 0 w 179643"/>
                <a:gd name="connsiteY0" fmla="*/ 243726 h 243726"/>
                <a:gd name="connsiteX1" fmla="*/ 76975 w 179643"/>
                <a:gd name="connsiteY1" fmla="*/ 115449 h 243726"/>
                <a:gd name="connsiteX2" fmla="*/ 166779 w 179643"/>
                <a:gd name="connsiteY2" fmla="*/ 51310 h 243726"/>
                <a:gd name="connsiteX3" fmla="*/ 179609 w 179643"/>
                <a:gd name="connsiteY3" fmla="*/ 0 h 243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9643" h="243726">
                  <a:moveTo>
                    <a:pt x="0" y="243726"/>
                  </a:moveTo>
                  <a:cubicBezTo>
                    <a:pt x="42765" y="115447"/>
                    <a:pt x="4" y="141102"/>
                    <a:pt x="76975" y="115449"/>
                  </a:cubicBezTo>
                  <a:cubicBezTo>
                    <a:pt x="137855" y="54576"/>
                    <a:pt x="105344" y="71787"/>
                    <a:pt x="166779" y="51310"/>
                  </a:cubicBezTo>
                  <a:cubicBezTo>
                    <a:pt x="180961" y="8771"/>
                    <a:pt x="179609" y="26349"/>
                    <a:pt x="179609" y="0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27" name="テキスト ボックス 226"/>
          <p:cNvSpPr txBox="1"/>
          <p:nvPr/>
        </p:nvSpPr>
        <p:spPr>
          <a:xfrm>
            <a:off x="145904" y="3459419"/>
            <a:ext cx="8922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Helvetica"/>
                <a:cs typeface="Helvetica"/>
              </a:rPr>
              <a:t>Within the tetramer, </a:t>
            </a:r>
            <a:r>
              <a:rPr lang="en-US" altLang="ja-JP" dirty="0">
                <a:latin typeface="Helvetica"/>
                <a:cs typeface="Helvetica"/>
              </a:rPr>
              <a:t>t</a:t>
            </a:r>
            <a:r>
              <a:rPr kumimoji="1" lang="en-US" altLang="ja-JP" dirty="0" smtClean="0">
                <a:latin typeface="Helvetica"/>
                <a:cs typeface="Helvetica"/>
              </a:rPr>
              <a:t>he processing enzymes are not accessible to the N213 residues.</a:t>
            </a:r>
            <a:endParaRPr kumimoji="1" lang="ja-JP" altLang="en-US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091234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2247900"/>
            <a:ext cx="9144000" cy="1440000"/>
          </a:xfrm>
          <a:prstGeom prst="rect">
            <a:avLst/>
          </a:prstGeom>
          <a:solidFill>
            <a:srgbClr val="2B8049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latin typeface="Helvetica"/>
                <a:cs typeface="Helvetica"/>
              </a:rPr>
              <a:t>The functional significance of </a:t>
            </a:r>
            <a:r>
              <a:rPr kumimoji="1" lang="en-US" altLang="ja-JP" sz="4000" dirty="0" err="1" smtClean="0">
                <a:latin typeface="Helvetica"/>
                <a:cs typeface="Helvetica"/>
              </a:rPr>
              <a:t>tetramerization</a:t>
            </a:r>
            <a:endParaRPr kumimoji="1" lang="en-US" altLang="ja-JP" sz="4000" dirty="0" smtClean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806567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正方形/長方形 55"/>
          <p:cNvSpPr/>
          <p:nvPr/>
        </p:nvSpPr>
        <p:spPr>
          <a:xfrm>
            <a:off x="0" y="1"/>
            <a:ext cx="9144000" cy="899999"/>
          </a:xfrm>
          <a:prstGeom prst="rect">
            <a:avLst/>
          </a:prstGeom>
          <a:solidFill>
            <a:srgbClr val="2B8049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 smtClean="0">
                <a:latin typeface="Helvetica"/>
                <a:cs typeface="Helvetica"/>
              </a:rPr>
              <a:t>Evaluation of the significance of the </a:t>
            </a:r>
            <a:r>
              <a:rPr lang="en-US" altLang="ja-JP" sz="2800" dirty="0" err="1" smtClean="0">
                <a:latin typeface="Helvetica"/>
                <a:cs typeface="Helvetica"/>
              </a:rPr>
              <a:t>tetramerization</a:t>
            </a:r>
            <a:r>
              <a:rPr lang="en-US" altLang="ja-JP" sz="2800" dirty="0" smtClean="0">
                <a:latin typeface="Helvetica"/>
                <a:cs typeface="Helvetica"/>
              </a:rPr>
              <a:t> of CD38 on the cell surface.</a:t>
            </a:r>
            <a:endParaRPr kumimoji="1" lang="ja-JP" altLang="en-US" sz="2800" dirty="0">
              <a:solidFill>
                <a:srgbClr val="FFFFFF"/>
              </a:solidFill>
            </a:endParaRP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1649341" y="1812643"/>
            <a:ext cx="40508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latin typeface="Helvetica"/>
                <a:cs typeface="Helvetica"/>
              </a:rPr>
              <a:t>To impair the type I interface</a:t>
            </a:r>
            <a:endParaRPr kumimoji="1" lang="ja-JP" altLang="en-US" sz="2400" dirty="0">
              <a:latin typeface="Helvetica"/>
              <a:cs typeface="Helvetica"/>
            </a:endParaRPr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3567041" y="3714906"/>
            <a:ext cx="43781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Helvetica"/>
                <a:cs typeface="Helvetica"/>
              </a:rPr>
              <a:t>C-terminal deletion</a:t>
            </a:r>
          </a:p>
          <a:p>
            <a:r>
              <a:rPr lang="en-US" altLang="ja-JP" sz="2400" dirty="0" smtClean="0">
                <a:latin typeface="Helvetica"/>
                <a:cs typeface="Helvetica"/>
              </a:rPr>
              <a:t>C291A, C300A, C291A/C300A</a:t>
            </a:r>
            <a:endParaRPr kumimoji="1" lang="ja-JP" altLang="en-US" sz="2400" dirty="0">
              <a:latin typeface="Helvetica"/>
              <a:cs typeface="Helvetica"/>
            </a:endParaRPr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3567041" y="2427564"/>
            <a:ext cx="971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Helvetica"/>
                <a:cs typeface="Helvetica"/>
              </a:rPr>
              <a:t>G68E</a:t>
            </a:r>
            <a:endParaRPr kumimoji="1" lang="ja-JP" altLang="en-US" sz="2400" dirty="0">
              <a:latin typeface="Helvetica"/>
              <a:cs typeface="Helvetica"/>
            </a:endParaRP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1649341" y="3148551"/>
            <a:ext cx="41312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latin typeface="Helvetica"/>
                <a:cs typeface="Helvetica"/>
              </a:rPr>
              <a:t>To affect the type III interface</a:t>
            </a:r>
            <a:endParaRPr kumimoji="1" lang="ja-JP" altLang="en-US" sz="2400" dirty="0">
              <a:latin typeface="Helvetica"/>
              <a:cs typeface="Helvetica"/>
            </a:endParaRPr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1649341" y="5066251"/>
            <a:ext cx="68977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Helvetica"/>
                <a:cs typeface="Helvetica"/>
              </a:rPr>
              <a:t>Both the I and type III interfaces are crucial for the </a:t>
            </a:r>
            <a:r>
              <a:rPr lang="en-US" altLang="ja-JP" sz="2400" dirty="0" err="1" smtClean="0">
                <a:latin typeface="Helvetica"/>
                <a:cs typeface="Helvetica"/>
              </a:rPr>
              <a:t>tetramerization</a:t>
            </a:r>
            <a:r>
              <a:rPr lang="en-US" altLang="ja-JP" sz="2400" dirty="0">
                <a:latin typeface="Helvetica"/>
                <a:cs typeface="Helvetica"/>
              </a:rPr>
              <a:t> </a:t>
            </a:r>
            <a:r>
              <a:rPr lang="en-US" altLang="ja-JP" sz="2400" dirty="0" smtClean="0">
                <a:latin typeface="Helvetica"/>
                <a:cs typeface="Helvetica"/>
              </a:rPr>
              <a:t>on the cell surface.</a:t>
            </a:r>
            <a:endParaRPr kumimoji="1" lang="ja-JP" altLang="en-US" sz="2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271009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Picture 12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5" t="9525" r="6998" b="11905"/>
          <a:stretch>
            <a:fillRect/>
          </a:stretch>
        </p:blipFill>
        <p:spPr bwMode="auto">
          <a:xfrm>
            <a:off x="3127377" y="3956500"/>
            <a:ext cx="4549318" cy="2729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図形グループ 1"/>
          <p:cNvGrpSpPr/>
          <p:nvPr/>
        </p:nvGrpSpPr>
        <p:grpSpPr>
          <a:xfrm>
            <a:off x="307195" y="4161155"/>
            <a:ext cx="2477242" cy="2491317"/>
            <a:chOff x="6477001" y="2048405"/>
            <a:chExt cx="2477242" cy="2491317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001" y="2048405"/>
              <a:ext cx="2477242" cy="249131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 Box 163"/>
            <p:cNvSpPr txBox="1">
              <a:spLocks noChangeArrowheads="1"/>
            </p:cNvSpPr>
            <p:nvPr/>
          </p:nvSpPr>
          <p:spPr bwMode="auto">
            <a:xfrm>
              <a:off x="7944445" y="2487027"/>
              <a:ext cx="66386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600" b="1" baseline="0">
                  <a:latin typeface="Helvetica" charset="0"/>
                  <a:ea typeface="ＭＳ Ｐゴシック" charset="0"/>
                  <a:cs typeface="ＭＳ Ｐゴシック" charset="0"/>
                </a:rPr>
                <a:t>E226</a:t>
              </a:r>
            </a:p>
          </p:txBody>
        </p:sp>
        <p:sp>
          <p:nvSpPr>
            <p:cNvPr id="9" name="Text Box 163"/>
            <p:cNvSpPr txBox="1">
              <a:spLocks noChangeArrowheads="1"/>
            </p:cNvSpPr>
            <p:nvPr/>
          </p:nvSpPr>
          <p:spPr bwMode="auto">
            <a:xfrm>
              <a:off x="7555707" y="3965519"/>
              <a:ext cx="72067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600" b="1" baseline="0" dirty="0">
                  <a:latin typeface="Helvetica" charset="0"/>
                  <a:ea typeface="ＭＳ Ｐゴシック" charset="0"/>
                  <a:cs typeface="ＭＳ Ｐゴシック" charset="0"/>
                </a:rPr>
                <a:t>W189</a:t>
              </a:r>
            </a:p>
          </p:txBody>
        </p:sp>
        <p:sp>
          <p:nvSpPr>
            <p:cNvPr id="10" name="Text Box 163"/>
            <p:cNvSpPr txBox="1">
              <a:spLocks noChangeArrowheads="1"/>
            </p:cNvSpPr>
            <p:nvPr/>
          </p:nvSpPr>
          <p:spPr bwMode="auto">
            <a:xfrm>
              <a:off x="6728091" y="3796242"/>
              <a:ext cx="66386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600" b="1" baseline="0" dirty="0">
                  <a:latin typeface="Helvetica" charset="0"/>
                  <a:ea typeface="ＭＳ Ｐゴシック" charset="0"/>
                  <a:cs typeface="ＭＳ Ｐゴシック" charset="0"/>
                </a:rPr>
                <a:t>E146</a:t>
              </a:r>
            </a:p>
          </p:txBody>
        </p:sp>
        <p:sp>
          <p:nvSpPr>
            <p:cNvPr id="11" name="Text Box 163"/>
            <p:cNvSpPr txBox="1">
              <a:spLocks noChangeArrowheads="1"/>
            </p:cNvSpPr>
            <p:nvPr/>
          </p:nvSpPr>
          <p:spPr bwMode="auto">
            <a:xfrm>
              <a:off x="6963569" y="2258427"/>
              <a:ext cx="72067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600" b="1" baseline="0" dirty="0">
                  <a:latin typeface="Helvetica" charset="0"/>
                  <a:ea typeface="ＭＳ Ｐゴシック" charset="0"/>
                  <a:cs typeface="ＭＳ Ｐゴシック" charset="0"/>
                </a:rPr>
                <a:t>W125</a:t>
              </a:r>
            </a:p>
          </p:txBody>
        </p:sp>
        <p:sp>
          <p:nvSpPr>
            <p:cNvPr id="12" name="Text Box 121"/>
            <p:cNvSpPr txBox="1">
              <a:spLocks noChangeArrowheads="1"/>
            </p:cNvSpPr>
            <p:nvPr/>
          </p:nvSpPr>
          <p:spPr bwMode="auto">
            <a:xfrm>
              <a:off x="8525921" y="4164429"/>
              <a:ext cx="42832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600" b="1" baseline="0" dirty="0"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rPr>
                <a:t></a:t>
              </a:r>
              <a:r>
                <a:rPr lang="en-US" altLang="ja-JP" sz="1600" b="1" baseline="0" dirty="0">
                  <a:latin typeface="Arial" charset="0"/>
                  <a:ea typeface="ＭＳ Ｐゴシック" charset="0"/>
                  <a:cs typeface="ＭＳ Ｐゴシック" charset="0"/>
                </a:rPr>
                <a:t>6</a:t>
              </a:r>
            </a:p>
          </p:txBody>
        </p:sp>
        <p:sp>
          <p:nvSpPr>
            <p:cNvPr id="13" name="Text Box 146"/>
            <p:cNvSpPr txBox="1">
              <a:spLocks noChangeArrowheads="1"/>
            </p:cNvSpPr>
            <p:nvPr/>
          </p:nvSpPr>
          <p:spPr bwMode="auto">
            <a:xfrm>
              <a:off x="8472639" y="2148473"/>
              <a:ext cx="42832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600" b="1" baseline="0" dirty="0"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rPr>
                <a:t></a:t>
              </a:r>
              <a:r>
                <a:rPr lang="en-US" altLang="ja-JP" sz="1600" b="1" baseline="0" dirty="0">
                  <a:latin typeface="Arial" charset="0"/>
                  <a:ea typeface="ＭＳ Ｐゴシック" charset="0"/>
                  <a:cs typeface="ＭＳ Ｐゴシック" charset="0"/>
                </a:rPr>
                <a:t>7</a:t>
              </a:r>
            </a:p>
          </p:txBody>
        </p:sp>
      </p:grpSp>
      <p:pic>
        <p:nvPicPr>
          <p:cNvPr id="14" name="Picture 16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5" t="5208" r="30096"/>
          <a:stretch>
            <a:fillRect/>
          </a:stretch>
        </p:blipFill>
        <p:spPr bwMode="auto">
          <a:xfrm>
            <a:off x="307195" y="1075370"/>
            <a:ext cx="1833562" cy="2617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図形グループ 14"/>
          <p:cNvGrpSpPr/>
          <p:nvPr/>
        </p:nvGrpSpPr>
        <p:grpSpPr>
          <a:xfrm>
            <a:off x="2438403" y="1371431"/>
            <a:ext cx="4387850" cy="1870075"/>
            <a:chOff x="1752600" y="2590800"/>
            <a:chExt cx="4387850" cy="1870075"/>
          </a:xfrm>
        </p:grpSpPr>
        <p:grpSp>
          <p:nvGrpSpPr>
            <p:cNvPr id="16" name="図形グループ 954"/>
            <p:cNvGrpSpPr>
              <a:grpSpLocks/>
            </p:cNvGrpSpPr>
            <p:nvPr/>
          </p:nvGrpSpPr>
          <p:grpSpPr bwMode="auto">
            <a:xfrm>
              <a:off x="1752600" y="3657600"/>
              <a:ext cx="4221163" cy="803275"/>
              <a:chOff x="1460500" y="1684338"/>
              <a:chExt cx="4221163" cy="803275"/>
            </a:xfrm>
          </p:grpSpPr>
          <p:sp>
            <p:nvSpPr>
              <p:cNvPr id="60" name="Line 109"/>
              <p:cNvSpPr>
                <a:spLocks noChangeShapeType="1"/>
              </p:cNvSpPr>
              <p:nvPr/>
            </p:nvSpPr>
            <p:spPr bwMode="auto">
              <a:xfrm>
                <a:off x="2709863" y="1804988"/>
                <a:ext cx="29718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61" name="Line 110"/>
              <p:cNvSpPr>
                <a:spLocks noChangeShapeType="1"/>
              </p:cNvSpPr>
              <p:nvPr/>
            </p:nvSpPr>
            <p:spPr bwMode="auto">
              <a:xfrm>
                <a:off x="2724150" y="1944688"/>
                <a:ext cx="25908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62" name="Line 111"/>
              <p:cNvSpPr>
                <a:spLocks noChangeShapeType="1"/>
              </p:cNvSpPr>
              <p:nvPr/>
            </p:nvSpPr>
            <p:spPr bwMode="auto">
              <a:xfrm>
                <a:off x="2709863" y="2084388"/>
                <a:ext cx="225266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63" name="Line 112"/>
              <p:cNvSpPr>
                <a:spLocks noChangeShapeType="1"/>
              </p:cNvSpPr>
              <p:nvPr/>
            </p:nvSpPr>
            <p:spPr bwMode="auto">
              <a:xfrm>
                <a:off x="2705100" y="2224088"/>
                <a:ext cx="15287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64" name="Line 113"/>
              <p:cNvSpPr>
                <a:spLocks noChangeShapeType="1"/>
              </p:cNvSpPr>
              <p:nvPr/>
            </p:nvSpPr>
            <p:spPr bwMode="auto">
              <a:xfrm>
                <a:off x="2705100" y="2363788"/>
                <a:ext cx="115728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65" name="Text Box 29"/>
              <p:cNvSpPr txBox="1">
                <a:spLocks noChangeArrowheads="1"/>
              </p:cNvSpPr>
              <p:nvPr/>
            </p:nvSpPr>
            <p:spPr bwMode="auto">
              <a:xfrm>
                <a:off x="1460500" y="1684338"/>
                <a:ext cx="1214442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37931725" indent="-37474525"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000" baseline="0">
                    <a:latin typeface="Arial" charset="0"/>
                    <a:cs typeface="Arial" charset="0"/>
                  </a:rPr>
                  <a:t>mCD38-T304 (FL)</a:t>
                </a:r>
              </a:p>
            </p:txBody>
          </p:sp>
          <p:sp>
            <p:nvSpPr>
              <p:cNvPr id="66" name="Text Box 29"/>
              <p:cNvSpPr txBox="1">
                <a:spLocks noChangeArrowheads="1"/>
              </p:cNvSpPr>
              <p:nvPr/>
            </p:nvSpPr>
            <p:spPr bwMode="auto">
              <a:xfrm>
                <a:off x="1460500" y="1824038"/>
                <a:ext cx="1243017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37931725" indent="-37474525"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000" baseline="0">
                    <a:latin typeface="Arial" charset="0"/>
                    <a:cs typeface="Arial" charset="0"/>
                  </a:rPr>
                  <a:t>mCD38-C300 (Δ4)</a:t>
                </a:r>
              </a:p>
            </p:txBody>
          </p:sp>
          <p:sp>
            <p:nvSpPr>
              <p:cNvPr id="67" name="Text Box 29"/>
              <p:cNvSpPr txBox="1">
                <a:spLocks noChangeArrowheads="1"/>
              </p:cNvSpPr>
              <p:nvPr/>
            </p:nvSpPr>
            <p:spPr bwMode="auto">
              <a:xfrm>
                <a:off x="1460500" y="1963738"/>
                <a:ext cx="1235079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37931725" indent="-37474525"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000" baseline="0">
                    <a:latin typeface="Arial" charset="0"/>
                    <a:cs typeface="Arial" charset="0"/>
                  </a:rPr>
                  <a:t>mCD38-E296 (Δ8)</a:t>
                </a:r>
              </a:p>
            </p:txBody>
          </p:sp>
          <p:sp>
            <p:nvSpPr>
              <p:cNvPr id="68" name="Text Box 29"/>
              <p:cNvSpPr txBox="1">
                <a:spLocks noChangeArrowheads="1"/>
              </p:cNvSpPr>
              <p:nvPr/>
            </p:nvSpPr>
            <p:spPr bwMode="auto">
              <a:xfrm>
                <a:off x="1460500" y="2103438"/>
                <a:ext cx="1298579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37931725" indent="-37474525"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000" baseline="0">
                    <a:latin typeface="Arial" charset="0"/>
                    <a:cs typeface="Arial" charset="0"/>
                  </a:rPr>
                  <a:t>mCD38-F288 (Δ16)</a:t>
                </a:r>
              </a:p>
            </p:txBody>
          </p:sp>
          <p:sp>
            <p:nvSpPr>
              <p:cNvPr id="69" name="Text Box 29"/>
              <p:cNvSpPr txBox="1">
                <a:spLocks noChangeArrowheads="1"/>
              </p:cNvSpPr>
              <p:nvPr/>
            </p:nvSpPr>
            <p:spPr bwMode="auto">
              <a:xfrm>
                <a:off x="1460500" y="2243138"/>
                <a:ext cx="1312867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37931725" indent="-37474525"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000" baseline="0">
                    <a:latin typeface="Arial" charset="0"/>
                    <a:cs typeface="Arial" charset="0"/>
                  </a:rPr>
                  <a:t>mCD38-R284 (Δ20)</a:t>
                </a:r>
              </a:p>
            </p:txBody>
          </p:sp>
        </p:grpSp>
        <p:sp>
          <p:nvSpPr>
            <p:cNvPr id="17" name="Rectangle 140"/>
            <p:cNvSpPr>
              <a:spLocks noChangeArrowheads="1"/>
            </p:cNvSpPr>
            <p:nvPr/>
          </p:nvSpPr>
          <p:spPr bwMode="auto">
            <a:xfrm>
              <a:off x="4143375" y="2974975"/>
              <a:ext cx="838200" cy="152400"/>
            </a:xfrm>
            <a:prstGeom prst="rect">
              <a:avLst/>
            </a:prstGeom>
            <a:solidFill>
              <a:srgbClr val="CBC6C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 baseline="0"/>
            </a:p>
          </p:txBody>
        </p:sp>
        <p:sp>
          <p:nvSpPr>
            <p:cNvPr id="18" name="Text Box 20"/>
            <p:cNvSpPr txBox="1">
              <a:spLocks noChangeArrowheads="1"/>
            </p:cNvSpPr>
            <p:nvPr/>
          </p:nvSpPr>
          <p:spPr bwMode="auto">
            <a:xfrm>
              <a:off x="3149600" y="2917825"/>
              <a:ext cx="2927350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200" baseline="0" dirty="0">
                  <a:latin typeface="Courier" charset="0"/>
                </a:rPr>
                <a:t>IQFSCKNIYRPDKFLQCVKNPEDSSCTSEI</a:t>
              </a:r>
            </a:p>
          </p:txBody>
        </p:sp>
        <p:sp>
          <p:nvSpPr>
            <p:cNvPr id="19" name="Text Box 22"/>
            <p:cNvSpPr txBox="1">
              <a:spLocks noChangeArrowheads="1"/>
            </p:cNvSpPr>
            <p:nvPr/>
          </p:nvSpPr>
          <p:spPr bwMode="auto">
            <a:xfrm>
              <a:off x="3149600" y="3300413"/>
              <a:ext cx="2927350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200" baseline="0" dirty="0">
                  <a:latin typeface="Courier" charset="0"/>
                </a:rPr>
                <a:t>MIFACVDNYRPARFLQCVKNPEHPSCRLNT</a:t>
              </a:r>
            </a:p>
          </p:txBody>
        </p:sp>
        <p:sp>
          <p:nvSpPr>
            <p:cNvPr id="20" name="Line 75"/>
            <p:cNvSpPr>
              <a:spLocks noChangeShapeType="1"/>
            </p:cNvSpPr>
            <p:nvPr/>
          </p:nvSpPr>
          <p:spPr bwMode="auto">
            <a:xfrm>
              <a:off x="4476750" y="3132138"/>
              <a:ext cx="0" cy="22860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1" name="Line 76"/>
            <p:cNvSpPr>
              <a:spLocks noChangeShapeType="1"/>
            </p:cNvSpPr>
            <p:nvPr/>
          </p:nvSpPr>
          <p:spPr bwMode="auto">
            <a:xfrm>
              <a:off x="4567238" y="3132138"/>
              <a:ext cx="0" cy="22860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2" name="Line 77"/>
            <p:cNvSpPr>
              <a:spLocks noChangeShapeType="1"/>
            </p:cNvSpPr>
            <p:nvPr/>
          </p:nvSpPr>
          <p:spPr bwMode="auto">
            <a:xfrm>
              <a:off x="4659313" y="3132138"/>
              <a:ext cx="0" cy="22860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3" name="Line 78"/>
            <p:cNvSpPr>
              <a:spLocks noChangeShapeType="1"/>
            </p:cNvSpPr>
            <p:nvPr/>
          </p:nvSpPr>
          <p:spPr bwMode="auto">
            <a:xfrm>
              <a:off x="4749800" y="3132138"/>
              <a:ext cx="0" cy="22860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4" name="Line 79"/>
            <p:cNvSpPr>
              <a:spLocks noChangeShapeType="1"/>
            </p:cNvSpPr>
            <p:nvPr/>
          </p:nvSpPr>
          <p:spPr bwMode="auto">
            <a:xfrm>
              <a:off x="4841875" y="3132138"/>
              <a:ext cx="0" cy="22860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5" name="Line 80"/>
            <p:cNvSpPr>
              <a:spLocks noChangeShapeType="1"/>
            </p:cNvSpPr>
            <p:nvPr/>
          </p:nvSpPr>
          <p:spPr bwMode="auto">
            <a:xfrm>
              <a:off x="4932363" y="3132138"/>
              <a:ext cx="0" cy="22860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6" name="Line 81"/>
            <p:cNvSpPr>
              <a:spLocks noChangeShapeType="1"/>
            </p:cNvSpPr>
            <p:nvPr/>
          </p:nvSpPr>
          <p:spPr bwMode="auto">
            <a:xfrm>
              <a:off x="5024438" y="3132138"/>
              <a:ext cx="0" cy="22860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7" name="Line 82"/>
            <p:cNvSpPr>
              <a:spLocks noChangeShapeType="1"/>
            </p:cNvSpPr>
            <p:nvPr/>
          </p:nvSpPr>
          <p:spPr bwMode="auto">
            <a:xfrm>
              <a:off x="5114925" y="3132138"/>
              <a:ext cx="0" cy="22860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8" name="Line 83"/>
            <p:cNvSpPr>
              <a:spLocks noChangeShapeType="1"/>
            </p:cNvSpPr>
            <p:nvPr/>
          </p:nvSpPr>
          <p:spPr bwMode="auto">
            <a:xfrm>
              <a:off x="5207000" y="3132138"/>
              <a:ext cx="0" cy="22860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9" name="Line 84"/>
            <p:cNvSpPr>
              <a:spLocks noChangeShapeType="1"/>
            </p:cNvSpPr>
            <p:nvPr/>
          </p:nvSpPr>
          <p:spPr bwMode="auto">
            <a:xfrm>
              <a:off x="5473700" y="3132138"/>
              <a:ext cx="0" cy="22860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0" name="Line 85"/>
            <p:cNvSpPr>
              <a:spLocks noChangeShapeType="1"/>
            </p:cNvSpPr>
            <p:nvPr/>
          </p:nvSpPr>
          <p:spPr bwMode="auto">
            <a:xfrm>
              <a:off x="5573713" y="3132138"/>
              <a:ext cx="0" cy="22860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1" name="Line 86"/>
            <p:cNvSpPr>
              <a:spLocks noChangeShapeType="1"/>
            </p:cNvSpPr>
            <p:nvPr/>
          </p:nvSpPr>
          <p:spPr bwMode="auto">
            <a:xfrm>
              <a:off x="3463925" y="3132138"/>
              <a:ext cx="0" cy="22860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2" name="Line 87"/>
            <p:cNvSpPr>
              <a:spLocks noChangeShapeType="1"/>
            </p:cNvSpPr>
            <p:nvPr/>
          </p:nvSpPr>
          <p:spPr bwMode="auto">
            <a:xfrm>
              <a:off x="3644900" y="3132138"/>
              <a:ext cx="0" cy="22860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3" name="Line 88"/>
            <p:cNvSpPr>
              <a:spLocks noChangeShapeType="1"/>
            </p:cNvSpPr>
            <p:nvPr/>
          </p:nvSpPr>
          <p:spPr bwMode="auto">
            <a:xfrm>
              <a:off x="4011613" y="3132138"/>
              <a:ext cx="0" cy="22860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4" name="Line 89"/>
            <p:cNvSpPr>
              <a:spLocks noChangeShapeType="1"/>
            </p:cNvSpPr>
            <p:nvPr/>
          </p:nvSpPr>
          <p:spPr bwMode="auto">
            <a:xfrm>
              <a:off x="4106863" y="3132138"/>
              <a:ext cx="0" cy="22860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5" name="Line 90"/>
            <p:cNvSpPr>
              <a:spLocks noChangeShapeType="1"/>
            </p:cNvSpPr>
            <p:nvPr/>
          </p:nvSpPr>
          <p:spPr bwMode="auto">
            <a:xfrm>
              <a:off x="4202113" y="3132138"/>
              <a:ext cx="0" cy="22860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grpSp>
          <p:nvGrpSpPr>
            <p:cNvPr id="36" name="Group 129"/>
            <p:cNvGrpSpPr>
              <a:grpSpLocks/>
            </p:cNvGrpSpPr>
            <p:nvPr/>
          </p:nvGrpSpPr>
          <p:grpSpPr bwMode="auto">
            <a:xfrm>
              <a:off x="3911600" y="2784475"/>
              <a:ext cx="2228850" cy="244475"/>
              <a:chOff x="1632" y="1074"/>
              <a:chExt cx="1404" cy="154"/>
            </a:xfrm>
          </p:grpSpPr>
          <p:sp>
            <p:nvSpPr>
              <p:cNvPr id="57" name="Text Box 20"/>
              <p:cNvSpPr txBox="1">
                <a:spLocks noChangeArrowheads="1"/>
              </p:cNvSpPr>
              <p:nvPr/>
            </p:nvSpPr>
            <p:spPr bwMode="auto">
              <a:xfrm>
                <a:off x="1632" y="1074"/>
                <a:ext cx="249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37931725" indent="-37474525"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000" baseline="0">
                    <a:latin typeface="Helvetica" charset="0"/>
                  </a:rPr>
                  <a:t>280</a:t>
                </a:r>
              </a:p>
            </p:txBody>
          </p:sp>
          <p:sp>
            <p:nvSpPr>
              <p:cNvPr id="58" name="Text Box 20"/>
              <p:cNvSpPr txBox="1">
                <a:spLocks noChangeArrowheads="1"/>
              </p:cNvSpPr>
              <p:nvPr/>
            </p:nvSpPr>
            <p:spPr bwMode="auto">
              <a:xfrm>
                <a:off x="2208" y="1074"/>
                <a:ext cx="249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37931725" indent="-37474525"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000" baseline="0">
                    <a:latin typeface="Helvetica" charset="0"/>
                  </a:rPr>
                  <a:t>290</a:t>
                </a:r>
              </a:p>
            </p:txBody>
          </p:sp>
          <p:sp>
            <p:nvSpPr>
              <p:cNvPr id="59" name="Text Box 20"/>
              <p:cNvSpPr txBox="1">
                <a:spLocks noChangeArrowheads="1"/>
              </p:cNvSpPr>
              <p:nvPr/>
            </p:nvSpPr>
            <p:spPr bwMode="auto">
              <a:xfrm>
                <a:off x="2787" y="1074"/>
                <a:ext cx="249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37931725" indent="-37474525"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000" baseline="0">
                    <a:latin typeface="Helvetica" charset="0"/>
                  </a:rPr>
                  <a:t>300</a:t>
                </a:r>
              </a:p>
            </p:txBody>
          </p:sp>
        </p:grpSp>
        <p:grpSp>
          <p:nvGrpSpPr>
            <p:cNvPr id="37" name="図形グループ 598"/>
            <p:cNvGrpSpPr>
              <a:grpSpLocks/>
            </p:cNvGrpSpPr>
            <p:nvPr/>
          </p:nvGrpSpPr>
          <p:grpSpPr bwMode="auto">
            <a:xfrm>
              <a:off x="4757738" y="2813050"/>
              <a:ext cx="820737" cy="190500"/>
              <a:chOff x="4757731" y="2813050"/>
              <a:chExt cx="820735" cy="190500"/>
            </a:xfrm>
          </p:grpSpPr>
          <p:sp>
            <p:nvSpPr>
              <p:cNvPr id="53" name="Line 92"/>
              <p:cNvSpPr>
                <a:spLocks noChangeShapeType="1"/>
              </p:cNvSpPr>
              <p:nvPr/>
            </p:nvSpPr>
            <p:spPr bwMode="auto">
              <a:xfrm>
                <a:off x="4757731" y="2813050"/>
                <a:ext cx="82073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grpSp>
            <p:nvGrpSpPr>
              <p:cNvPr id="54" name="図形グループ 596"/>
              <p:cNvGrpSpPr>
                <a:grpSpLocks/>
              </p:cNvGrpSpPr>
              <p:nvPr/>
            </p:nvGrpSpPr>
            <p:grpSpPr bwMode="auto">
              <a:xfrm>
                <a:off x="4757731" y="2813050"/>
                <a:ext cx="820735" cy="190500"/>
                <a:chOff x="4757731" y="2590800"/>
                <a:chExt cx="820735" cy="381000"/>
              </a:xfrm>
            </p:grpSpPr>
            <p:sp>
              <p:nvSpPr>
                <p:cNvPr id="55" name="Line 120"/>
                <p:cNvSpPr>
                  <a:spLocks noChangeShapeType="1"/>
                </p:cNvSpPr>
                <p:nvPr/>
              </p:nvSpPr>
              <p:spPr bwMode="auto">
                <a:xfrm>
                  <a:off x="4757731" y="2590800"/>
                  <a:ext cx="0" cy="38100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56" name="Line 121"/>
                <p:cNvSpPr>
                  <a:spLocks noChangeShapeType="1"/>
                </p:cNvSpPr>
                <p:nvPr/>
              </p:nvSpPr>
              <p:spPr bwMode="auto">
                <a:xfrm>
                  <a:off x="5578466" y="2590800"/>
                  <a:ext cx="0" cy="38100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</p:grpSp>
        <p:sp>
          <p:nvSpPr>
            <p:cNvPr id="38" name="Text Box 29"/>
            <p:cNvSpPr txBox="1">
              <a:spLocks noChangeArrowheads="1"/>
            </p:cNvSpPr>
            <p:nvPr/>
          </p:nvSpPr>
          <p:spPr bwMode="auto">
            <a:xfrm>
              <a:off x="2463800" y="3317875"/>
              <a:ext cx="56515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000" baseline="0">
                  <a:latin typeface="Helvetica" charset="0"/>
                </a:rPr>
                <a:t>Mouse</a:t>
              </a:r>
            </a:p>
          </p:txBody>
        </p:sp>
        <p:sp>
          <p:nvSpPr>
            <p:cNvPr id="39" name="Text Box 30"/>
            <p:cNvSpPr txBox="1">
              <a:spLocks noChangeArrowheads="1"/>
            </p:cNvSpPr>
            <p:nvPr/>
          </p:nvSpPr>
          <p:spPr bwMode="auto">
            <a:xfrm>
              <a:off x="2463800" y="2932113"/>
              <a:ext cx="593725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000" baseline="0">
                  <a:latin typeface="Helvetica" charset="0"/>
                </a:rPr>
                <a:t>Human</a:t>
              </a:r>
            </a:p>
          </p:txBody>
        </p:sp>
        <p:grpSp>
          <p:nvGrpSpPr>
            <p:cNvPr id="40" name="Group 130"/>
            <p:cNvGrpSpPr>
              <a:grpSpLocks/>
            </p:cNvGrpSpPr>
            <p:nvPr/>
          </p:nvGrpSpPr>
          <p:grpSpPr bwMode="auto">
            <a:xfrm>
              <a:off x="3562350" y="3446463"/>
              <a:ext cx="2228850" cy="244475"/>
              <a:chOff x="1632" y="1074"/>
              <a:chExt cx="1404" cy="154"/>
            </a:xfrm>
          </p:grpSpPr>
          <p:sp>
            <p:nvSpPr>
              <p:cNvPr id="50" name="Text Box 20"/>
              <p:cNvSpPr txBox="1">
                <a:spLocks noChangeArrowheads="1"/>
              </p:cNvSpPr>
              <p:nvPr/>
            </p:nvSpPr>
            <p:spPr bwMode="auto">
              <a:xfrm>
                <a:off x="1632" y="1074"/>
                <a:ext cx="249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37931725" indent="-37474525"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000" baseline="0">
                    <a:latin typeface="Helvetica" charset="0"/>
                  </a:rPr>
                  <a:t>280</a:t>
                </a:r>
              </a:p>
            </p:txBody>
          </p:sp>
          <p:sp>
            <p:nvSpPr>
              <p:cNvPr id="51" name="Text Box 20"/>
              <p:cNvSpPr txBox="1">
                <a:spLocks noChangeArrowheads="1"/>
              </p:cNvSpPr>
              <p:nvPr/>
            </p:nvSpPr>
            <p:spPr bwMode="auto">
              <a:xfrm>
                <a:off x="2208" y="1074"/>
                <a:ext cx="249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37931725" indent="-37474525"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000" baseline="0">
                    <a:latin typeface="Helvetica" charset="0"/>
                  </a:rPr>
                  <a:t>290</a:t>
                </a:r>
              </a:p>
            </p:txBody>
          </p:sp>
          <p:sp>
            <p:nvSpPr>
              <p:cNvPr id="52" name="Text Box 20"/>
              <p:cNvSpPr txBox="1">
                <a:spLocks noChangeArrowheads="1"/>
              </p:cNvSpPr>
              <p:nvPr/>
            </p:nvSpPr>
            <p:spPr bwMode="auto">
              <a:xfrm>
                <a:off x="2787" y="1074"/>
                <a:ext cx="249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37931725" indent="-37474525"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000" baseline="0">
                    <a:latin typeface="Helvetica" charset="0"/>
                  </a:rPr>
                  <a:t>300</a:t>
                </a:r>
              </a:p>
            </p:txBody>
          </p:sp>
        </p:grpSp>
        <p:sp>
          <p:nvSpPr>
            <p:cNvPr id="41" name="Line 141"/>
            <p:cNvSpPr>
              <a:spLocks noChangeShapeType="1"/>
            </p:cNvSpPr>
            <p:nvPr/>
          </p:nvSpPr>
          <p:spPr bwMode="auto">
            <a:xfrm>
              <a:off x="2997200" y="3060700"/>
              <a:ext cx="228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2" name="Line 142"/>
            <p:cNvSpPr>
              <a:spLocks noChangeShapeType="1"/>
            </p:cNvSpPr>
            <p:nvPr/>
          </p:nvSpPr>
          <p:spPr bwMode="auto">
            <a:xfrm>
              <a:off x="2997200" y="3448050"/>
              <a:ext cx="228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3" name="Text Box 96"/>
            <p:cNvSpPr txBox="1">
              <a:spLocks noChangeArrowheads="1"/>
            </p:cNvSpPr>
            <p:nvPr/>
          </p:nvSpPr>
          <p:spPr bwMode="auto">
            <a:xfrm>
              <a:off x="4318000" y="2728913"/>
              <a:ext cx="48895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400" b="1" baseline="0"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rPr>
                <a:t></a:t>
              </a:r>
              <a:r>
                <a:rPr lang="en-US" altLang="ja-JP" sz="1400" b="1" baseline="0">
                  <a:latin typeface="Arial" charset="0"/>
                  <a:ea typeface="ＭＳ Ｐゴシック" charset="0"/>
                  <a:cs typeface="ＭＳ Ｐゴシック" charset="0"/>
                </a:rPr>
                <a:t>9</a:t>
              </a:r>
            </a:p>
          </p:txBody>
        </p:sp>
        <p:cxnSp>
          <p:nvCxnSpPr>
            <p:cNvPr id="44" name="直線コネクタ 43"/>
            <p:cNvCxnSpPr/>
            <p:nvPr/>
          </p:nvCxnSpPr>
          <p:spPr bwMode="auto">
            <a:xfrm rot="5400000">
              <a:off x="3620294" y="3828256"/>
              <a:ext cx="1066800" cy="1588"/>
            </a:xfrm>
            <a:prstGeom prst="line">
              <a:avLst/>
            </a:prstGeom>
            <a:ln w="9525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コネクタ 44"/>
            <p:cNvCxnSpPr/>
            <p:nvPr/>
          </p:nvCxnSpPr>
          <p:spPr bwMode="auto">
            <a:xfrm rot="5400000">
              <a:off x="3993357" y="3828256"/>
              <a:ext cx="1066800" cy="1587"/>
            </a:xfrm>
            <a:prstGeom prst="line">
              <a:avLst/>
            </a:prstGeom>
            <a:ln w="9525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コネクタ 45"/>
            <p:cNvCxnSpPr/>
            <p:nvPr/>
          </p:nvCxnSpPr>
          <p:spPr bwMode="auto">
            <a:xfrm rot="5400000">
              <a:off x="4712494" y="3828256"/>
              <a:ext cx="1066800" cy="1588"/>
            </a:xfrm>
            <a:prstGeom prst="line">
              <a:avLst/>
            </a:prstGeom>
            <a:ln w="9525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コネクタ 46"/>
            <p:cNvCxnSpPr/>
            <p:nvPr/>
          </p:nvCxnSpPr>
          <p:spPr bwMode="auto">
            <a:xfrm rot="5400000">
              <a:off x="5074444" y="3828256"/>
              <a:ext cx="1066800" cy="1588"/>
            </a:xfrm>
            <a:prstGeom prst="line">
              <a:avLst/>
            </a:prstGeom>
            <a:ln w="9525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コネクタ 47"/>
            <p:cNvCxnSpPr/>
            <p:nvPr/>
          </p:nvCxnSpPr>
          <p:spPr bwMode="auto">
            <a:xfrm rot="5400000">
              <a:off x="5453857" y="3828256"/>
              <a:ext cx="1066800" cy="1587"/>
            </a:xfrm>
            <a:prstGeom prst="line">
              <a:avLst/>
            </a:prstGeom>
            <a:ln w="9525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テキスト ボックス 599"/>
            <p:cNvSpPr txBox="1">
              <a:spLocks noChangeArrowheads="1"/>
            </p:cNvSpPr>
            <p:nvPr/>
          </p:nvSpPr>
          <p:spPr bwMode="auto">
            <a:xfrm>
              <a:off x="4640263" y="2590800"/>
              <a:ext cx="1068387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000" baseline="0">
                  <a:latin typeface="Arial" charset="0"/>
                  <a:cs typeface="Arial" charset="0"/>
                </a:rPr>
                <a:t>Disulfide bridge</a:t>
              </a:r>
              <a:endParaRPr lang="ja-JP" altLang="en-US" sz="1000" baseline="0">
                <a:latin typeface="Arial" charset="0"/>
                <a:cs typeface="Arial" charset="0"/>
              </a:endParaRPr>
            </a:p>
          </p:txBody>
        </p:sp>
      </p:grpSp>
      <p:grpSp>
        <p:nvGrpSpPr>
          <p:cNvPr id="3" name="図形グループ 2"/>
          <p:cNvGrpSpPr/>
          <p:nvPr/>
        </p:nvGrpSpPr>
        <p:grpSpPr>
          <a:xfrm>
            <a:off x="7085014" y="904791"/>
            <a:ext cx="1908175" cy="4673430"/>
            <a:chOff x="7161214" y="1152355"/>
            <a:chExt cx="1908175" cy="4673430"/>
          </a:xfrm>
        </p:grpSpPr>
        <p:sp>
          <p:nvSpPr>
            <p:cNvPr id="71" name="Text Box 206"/>
            <p:cNvSpPr txBox="1">
              <a:spLocks noChangeArrowheads="1"/>
            </p:cNvSpPr>
            <p:nvPr/>
          </p:nvSpPr>
          <p:spPr bwMode="auto">
            <a:xfrm rot="16200000">
              <a:off x="6422233" y="3010355"/>
              <a:ext cx="1722437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000" baseline="0" dirty="0">
                  <a:latin typeface="Arial" charset="0"/>
                  <a:ea typeface="ＭＳ Ｐゴシック" charset="0"/>
                  <a:cs typeface="ＭＳ Ｐゴシック" charset="0"/>
                </a:rPr>
                <a:t>Fluorescence intensity /min</a:t>
              </a:r>
              <a:endParaRPr lang="en-US" altLang="ja-JP" sz="1000" b="1" baseline="0" dirty="0"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72" name="Group 1713"/>
            <p:cNvGrpSpPr>
              <a:grpSpLocks/>
            </p:cNvGrpSpPr>
            <p:nvPr/>
          </p:nvGrpSpPr>
          <p:grpSpPr bwMode="auto">
            <a:xfrm>
              <a:off x="7696202" y="2543005"/>
              <a:ext cx="1371600" cy="466725"/>
              <a:chOff x="1325" y="2328"/>
              <a:chExt cx="864" cy="294"/>
            </a:xfrm>
          </p:grpSpPr>
          <p:sp>
            <p:nvSpPr>
              <p:cNvPr id="170" name="Text Box 29"/>
              <p:cNvSpPr txBox="1">
                <a:spLocks noChangeArrowheads="1"/>
              </p:cNvSpPr>
              <p:nvPr/>
            </p:nvSpPr>
            <p:spPr bwMode="auto">
              <a:xfrm rot="-5400000">
                <a:off x="1983" y="2380"/>
                <a:ext cx="258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37931725" indent="-37474525"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000" baseline="0">
                    <a:latin typeface="Arial" charset="0"/>
                  </a:rPr>
                  <a:t>Δ20</a:t>
                </a:r>
              </a:p>
            </p:txBody>
          </p:sp>
          <p:sp>
            <p:nvSpPr>
              <p:cNvPr id="171" name="Text Box 29"/>
              <p:cNvSpPr txBox="1">
                <a:spLocks noChangeArrowheads="1"/>
              </p:cNvSpPr>
              <p:nvPr/>
            </p:nvSpPr>
            <p:spPr bwMode="auto">
              <a:xfrm rot="-5400000">
                <a:off x="1439" y="2356"/>
                <a:ext cx="209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37931725" indent="-37474525"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000" baseline="0">
                    <a:latin typeface="Arial" charset="0"/>
                  </a:rPr>
                  <a:t>FL</a:t>
                </a:r>
              </a:p>
            </p:txBody>
          </p:sp>
          <p:sp>
            <p:nvSpPr>
              <p:cNvPr id="172" name="Text Box 29"/>
              <p:cNvSpPr txBox="1">
                <a:spLocks noChangeArrowheads="1"/>
              </p:cNvSpPr>
              <p:nvPr/>
            </p:nvSpPr>
            <p:spPr bwMode="auto">
              <a:xfrm rot="-5400000">
                <a:off x="1579" y="2358"/>
                <a:ext cx="214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37931725" indent="-37474525"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000" baseline="0">
                    <a:latin typeface="Arial" charset="0"/>
                  </a:rPr>
                  <a:t>Δ4</a:t>
                </a:r>
              </a:p>
            </p:txBody>
          </p:sp>
          <p:sp>
            <p:nvSpPr>
              <p:cNvPr id="173" name="Text Box 29"/>
              <p:cNvSpPr txBox="1">
                <a:spLocks noChangeArrowheads="1"/>
              </p:cNvSpPr>
              <p:nvPr/>
            </p:nvSpPr>
            <p:spPr bwMode="auto">
              <a:xfrm rot="-5400000">
                <a:off x="1721" y="2358"/>
                <a:ext cx="214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37931725" indent="-37474525"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000" baseline="0">
                    <a:latin typeface="Arial" charset="0"/>
                  </a:rPr>
                  <a:t>Δ8</a:t>
                </a:r>
              </a:p>
            </p:txBody>
          </p:sp>
          <p:sp>
            <p:nvSpPr>
              <p:cNvPr id="174" name="Text Box 29"/>
              <p:cNvSpPr txBox="1">
                <a:spLocks noChangeArrowheads="1"/>
              </p:cNvSpPr>
              <p:nvPr/>
            </p:nvSpPr>
            <p:spPr bwMode="auto">
              <a:xfrm rot="-5400000">
                <a:off x="1841" y="2380"/>
                <a:ext cx="258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37931725" indent="-37474525"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000" baseline="0">
                    <a:latin typeface="Arial" charset="0"/>
                  </a:rPr>
                  <a:t>Δ16</a:t>
                </a:r>
              </a:p>
            </p:txBody>
          </p:sp>
          <p:sp>
            <p:nvSpPr>
              <p:cNvPr id="175" name="Text Box 1838"/>
              <p:cNvSpPr txBox="1">
                <a:spLocks noChangeArrowheads="1"/>
              </p:cNvSpPr>
              <p:nvPr/>
            </p:nvSpPr>
            <p:spPr bwMode="auto">
              <a:xfrm rot="-5400000">
                <a:off x="1255" y="2398"/>
                <a:ext cx="294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37931725" indent="-37474525"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000" baseline="0">
                    <a:latin typeface="Arial" charset="0"/>
                  </a:rPr>
                  <a:t>none</a:t>
                </a:r>
              </a:p>
            </p:txBody>
          </p:sp>
        </p:grpSp>
        <p:grpSp>
          <p:nvGrpSpPr>
            <p:cNvPr id="73" name="Group 538"/>
            <p:cNvGrpSpPr>
              <a:grpSpLocks/>
            </p:cNvGrpSpPr>
            <p:nvPr/>
          </p:nvGrpSpPr>
          <p:grpSpPr bwMode="auto">
            <a:xfrm>
              <a:off x="7696202" y="1219030"/>
              <a:ext cx="1373187" cy="1373188"/>
              <a:chOff x="1171" y="3571"/>
              <a:chExt cx="865" cy="865"/>
            </a:xfrm>
          </p:grpSpPr>
          <p:grpSp>
            <p:nvGrpSpPr>
              <p:cNvPr id="96" name="Group 444"/>
              <p:cNvGrpSpPr>
                <a:grpSpLocks/>
              </p:cNvGrpSpPr>
              <p:nvPr/>
            </p:nvGrpSpPr>
            <p:grpSpPr bwMode="auto">
              <a:xfrm>
                <a:off x="1186" y="4416"/>
                <a:ext cx="115" cy="19"/>
                <a:chOff x="1186" y="4416"/>
                <a:chExt cx="115" cy="19"/>
              </a:xfrm>
            </p:grpSpPr>
            <p:sp>
              <p:nvSpPr>
                <p:cNvPr id="164" name="Rectangle 438"/>
                <p:cNvSpPr>
                  <a:spLocks noChangeArrowheads="1"/>
                </p:cNvSpPr>
                <p:nvPr/>
              </p:nvSpPr>
              <p:spPr bwMode="auto">
                <a:xfrm>
                  <a:off x="1186" y="4418"/>
                  <a:ext cx="115" cy="17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ja-JP" altLang="en-US" baseline="0"/>
                </a:p>
              </p:txBody>
            </p:sp>
            <p:sp>
              <p:nvSpPr>
                <p:cNvPr id="165" name="Rectangle 439"/>
                <p:cNvSpPr>
                  <a:spLocks noChangeArrowheads="1"/>
                </p:cNvSpPr>
                <p:nvPr/>
              </p:nvSpPr>
              <p:spPr bwMode="auto">
                <a:xfrm>
                  <a:off x="1186" y="4418"/>
                  <a:ext cx="115" cy="1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 baseline="0"/>
                </a:p>
              </p:txBody>
            </p:sp>
            <p:sp>
              <p:nvSpPr>
                <p:cNvPr id="166" name="Line 440"/>
                <p:cNvSpPr>
                  <a:spLocks noChangeShapeType="1"/>
                </p:cNvSpPr>
                <p:nvPr/>
              </p:nvSpPr>
              <p:spPr bwMode="auto">
                <a:xfrm flipV="1">
                  <a:off x="1243" y="4416"/>
                  <a:ext cx="1" cy="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67" name="Line 441"/>
                <p:cNvSpPr>
                  <a:spLocks noChangeShapeType="1"/>
                </p:cNvSpPr>
                <p:nvPr/>
              </p:nvSpPr>
              <p:spPr bwMode="auto">
                <a:xfrm>
                  <a:off x="1238" y="4416"/>
                  <a:ext cx="10" cy="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68" name="Line 442"/>
                <p:cNvSpPr>
                  <a:spLocks noChangeShapeType="1"/>
                </p:cNvSpPr>
                <p:nvPr/>
              </p:nvSpPr>
              <p:spPr bwMode="auto">
                <a:xfrm>
                  <a:off x="1243" y="4418"/>
                  <a:ext cx="1" cy="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69" name="Line 443"/>
                <p:cNvSpPr>
                  <a:spLocks noChangeShapeType="1"/>
                </p:cNvSpPr>
                <p:nvPr/>
              </p:nvSpPr>
              <p:spPr bwMode="auto">
                <a:xfrm>
                  <a:off x="1238" y="4421"/>
                  <a:ext cx="10" cy="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sp>
            <p:nvSpPr>
              <p:cNvPr id="97" name="Rectangle 445"/>
              <p:cNvSpPr>
                <a:spLocks noChangeArrowheads="1"/>
              </p:cNvSpPr>
              <p:nvPr/>
            </p:nvSpPr>
            <p:spPr bwMode="auto">
              <a:xfrm>
                <a:off x="1330" y="3957"/>
                <a:ext cx="115" cy="478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 baseline="0"/>
              </a:p>
            </p:txBody>
          </p:sp>
          <p:sp>
            <p:nvSpPr>
              <p:cNvPr id="98" name="Rectangle 446"/>
              <p:cNvSpPr>
                <a:spLocks noChangeArrowheads="1"/>
              </p:cNvSpPr>
              <p:nvPr/>
            </p:nvSpPr>
            <p:spPr bwMode="auto">
              <a:xfrm>
                <a:off x="1330" y="3957"/>
                <a:ext cx="115" cy="47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 baseline="0"/>
              </a:p>
            </p:txBody>
          </p:sp>
          <p:sp>
            <p:nvSpPr>
              <p:cNvPr id="99" name="Line 447"/>
              <p:cNvSpPr>
                <a:spLocks noChangeShapeType="1"/>
              </p:cNvSpPr>
              <p:nvPr/>
            </p:nvSpPr>
            <p:spPr bwMode="auto">
              <a:xfrm flipV="1">
                <a:off x="1387" y="3916"/>
                <a:ext cx="1" cy="4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00" name="Line 448"/>
              <p:cNvSpPr>
                <a:spLocks noChangeShapeType="1"/>
              </p:cNvSpPr>
              <p:nvPr/>
            </p:nvSpPr>
            <p:spPr bwMode="auto">
              <a:xfrm>
                <a:off x="1374" y="3916"/>
                <a:ext cx="27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01" name="Line 449"/>
              <p:cNvSpPr>
                <a:spLocks noChangeShapeType="1"/>
              </p:cNvSpPr>
              <p:nvPr/>
            </p:nvSpPr>
            <p:spPr bwMode="auto">
              <a:xfrm>
                <a:off x="1387" y="3957"/>
                <a:ext cx="1" cy="4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02" name="Line 450"/>
              <p:cNvSpPr>
                <a:spLocks noChangeShapeType="1"/>
              </p:cNvSpPr>
              <p:nvPr/>
            </p:nvSpPr>
            <p:spPr bwMode="auto">
              <a:xfrm>
                <a:off x="1374" y="3998"/>
                <a:ext cx="27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03" name="Rectangle 452"/>
              <p:cNvSpPr>
                <a:spLocks noChangeArrowheads="1"/>
              </p:cNvSpPr>
              <p:nvPr/>
            </p:nvSpPr>
            <p:spPr bwMode="auto">
              <a:xfrm>
                <a:off x="1474" y="4013"/>
                <a:ext cx="115" cy="422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 baseline="0"/>
              </a:p>
            </p:txBody>
          </p:sp>
          <p:sp>
            <p:nvSpPr>
              <p:cNvPr id="104" name="Rectangle 453"/>
              <p:cNvSpPr>
                <a:spLocks noChangeArrowheads="1"/>
              </p:cNvSpPr>
              <p:nvPr/>
            </p:nvSpPr>
            <p:spPr bwMode="auto">
              <a:xfrm>
                <a:off x="1474" y="4013"/>
                <a:ext cx="115" cy="42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 baseline="0"/>
              </a:p>
            </p:txBody>
          </p:sp>
          <p:sp>
            <p:nvSpPr>
              <p:cNvPr id="105" name="Line 454"/>
              <p:cNvSpPr>
                <a:spLocks noChangeShapeType="1"/>
              </p:cNvSpPr>
              <p:nvPr/>
            </p:nvSpPr>
            <p:spPr bwMode="auto">
              <a:xfrm flipV="1">
                <a:off x="1531" y="3991"/>
                <a:ext cx="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06" name="Line 455"/>
              <p:cNvSpPr>
                <a:spLocks noChangeShapeType="1"/>
              </p:cNvSpPr>
              <p:nvPr/>
            </p:nvSpPr>
            <p:spPr bwMode="auto">
              <a:xfrm>
                <a:off x="1518" y="3989"/>
                <a:ext cx="27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07" name="Line 456"/>
              <p:cNvSpPr>
                <a:spLocks noChangeShapeType="1"/>
              </p:cNvSpPr>
              <p:nvPr/>
            </p:nvSpPr>
            <p:spPr bwMode="auto">
              <a:xfrm>
                <a:off x="1531" y="4013"/>
                <a:ext cx="1" cy="2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08" name="Line 457"/>
              <p:cNvSpPr>
                <a:spLocks noChangeShapeType="1"/>
              </p:cNvSpPr>
              <p:nvPr/>
            </p:nvSpPr>
            <p:spPr bwMode="auto">
              <a:xfrm>
                <a:off x="1518" y="4036"/>
                <a:ext cx="27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grpSp>
            <p:nvGrpSpPr>
              <p:cNvPr id="109" name="Group 465"/>
              <p:cNvGrpSpPr>
                <a:grpSpLocks/>
              </p:cNvGrpSpPr>
              <p:nvPr/>
            </p:nvGrpSpPr>
            <p:grpSpPr bwMode="auto">
              <a:xfrm>
                <a:off x="1618" y="4347"/>
                <a:ext cx="115" cy="88"/>
                <a:chOff x="1618" y="4347"/>
                <a:chExt cx="115" cy="88"/>
              </a:xfrm>
            </p:grpSpPr>
            <p:sp>
              <p:nvSpPr>
                <p:cNvPr id="158" name="Rectangle 459"/>
                <p:cNvSpPr>
                  <a:spLocks noChangeArrowheads="1"/>
                </p:cNvSpPr>
                <p:nvPr/>
              </p:nvSpPr>
              <p:spPr bwMode="auto">
                <a:xfrm>
                  <a:off x="1618" y="4353"/>
                  <a:ext cx="115" cy="82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ja-JP" altLang="en-US" baseline="0"/>
                </a:p>
              </p:txBody>
            </p:sp>
            <p:sp>
              <p:nvSpPr>
                <p:cNvPr id="159" name="Rectangle 460"/>
                <p:cNvSpPr>
                  <a:spLocks noChangeArrowheads="1"/>
                </p:cNvSpPr>
                <p:nvPr/>
              </p:nvSpPr>
              <p:spPr bwMode="auto">
                <a:xfrm>
                  <a:off x="1618" y="4353"/>
                  <a:ext cx="115" cy="82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 baseline="0"/>
                </a:p>
              </p:txBody>
            </p:sp>
            <p:sp>
              <p:nvSpPr>
                <p:cNvPr id="160" name="Line 461"/>
                <p:cNvSpPr>
                  <a:spLocks noChangeShapeType="1"/>
                </p:cNvSpPr>
                <p:nvPr/>
              </p:nvSpPr>
              <p:spPr bwMode="auto">
                <a:xfrm flipV="1">
                  <a:off x="1675" y="4347"/>
                  <a:ext cx="1" cy="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61" name="Line 462"/>
                <p:cNvSpPr>
                  <a:spLocks noChangeShapeType="1"/>
                </p:cNvSpPr>
                <p:nvPr/>
              </p:nvSpPr>
              <p:spPr bwMode="auto">
                <a:xfrm>
                  <a:off x="1670" y="4347"/>
                  <a:ext cx="10" cy="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62" name="Line 463"/>
                <p:cNvSpPr>
                  <a:spLocks noChangeShapeType="1"/>
                </p:cNvSpPr>
                <p:nvPr/>
              </p:nvSpPr>
              <p:spPr bwMode="auto">
                <a:xfrm>
                  <a:off x="1675" y="4353"/>
                  <a:ext cx="1" cy="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63" name="Line 464"/>
                <p:cNvSpPr>
                  <a:spLocks noChangeShapeType="1"/>
                </p:cNvSpPr>
                <p:nvPr/>
              </p:nvSpPr>
              <p:spPr bwMode="auto">
                <a:xfrm>
                  <a:off x="1670" y="4359"/>
                  <a:ext cx="10" cy="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110" name="Group 472"/>
              <p:cNvGrpSpPr>
                <a:grpSpLocks/>
              </p:cNvGrpSpPr>
              <p:nvPr/>
            </p:nvGrpSpPr>
            <p:grpSpPr bwMode="auto">
              <a:xfrm>
                <a:off x="1762" y="4406"/>
                <a:ext cx="115" cy="29"/>
                <a:chOff x="1762" y="4406"/>
                <a:chExt cx="115" cy="29"/>
              </a:xfrm>
            </p:grpSpPr>
            <p:sp>
              <p:nvSpPr>
                <p:cNvPr id="152" name="Rectangle 466"/>
                <p:cNvSpPr>
                  <a:spLocks noChangeArrowheads="1"/>
                </p:cNvSpPr>
                <p:nvPr/>
              </p:nvSpPr>
              <p:spPr bwMode="auto">
                <a:xfrm>
                  <a:off x="1762" y="4408"/>
                  <a:ext cx="115" cy="27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ja-JP" altLang="en-US" baseline="0"/>
                </a:p>
              </p:txBody>
            </p:sp>
            <p:sp>
              <p:nvSpPr>
                <p:cNvPr id="153" name="Rectangle 467"/>
                <p:cNvSpPr>
                  <a:spLocks noChangeArrowheads="1"/>
                </p:cNvSpPr>
                <p:nvPr/>
              </p:nvSpPr>
              <p:spPr bwMode="auto">
                <a:xfrm>
                  <a:off x="1762" y="4408"/>
                  <a:ext cx="115" cy="2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 baseline="0"/>
                </a:p>
              </p:txBody>
            </p:sp>
            <p:sp>
              <p:nvSpPr>
                <p:cNvPr id="154" name="Line 468"/>
                <p:cNvSpPr>
                  <a:spLocks noChangeShapeType="1"/>
                </p:cNvSpPr>
                <p:nvPr/>
              </p:nvSpPr>
              <p:spPr bwMode="auto">
                <a:xfrm flipV="1">
                  <a:off x="1819" y="4406"/>
                  <a:ext cx="1" cy="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55" name="Line 469"/>
                <p:cNvSpPr>
                  <a:spLocks noChangeShapeType="1"/>
                </p:cNvSpPr>
                <p:nvPr/>
              </p:nvSpPr>
              <p:spPr bwMode="auto">
                <a:xfrm>
                  <a:off x="1814" y="4406"/>
                  <a:ext cx="10" cy="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56" name="Line 470"/>
                <p:cNvSpPr>
                  <a:spLocks noChangeShapeType="1"/>
                </p:cNvSpPr>
                <p:nvPr/>
              </p:nvSpPr>
              <p:spPr bwMode="auto">
                <a:xfrm>
                  <a:off x="1819" y="4408"/>
                  <a:ext cx="1" cy="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57" name="Line 471"/>
                <p:cNvSpPr>
                  <a:spLocks noChangeShapeType="1"/>
                </p:cNvSpPr>
                <p:nvPr/>
              </p:nvSpPr>
              <p:spPr bwMode="auto">
                <a:xfrm>
                  <a:off x="1814" y="4409"/>
                  <a:ext cx="10" cy="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111" name="Group 479"/>
              <p:cNvGrpSpPr>
                <a:grpSpLocks/>
              </p:cNvGrpSpPr>
              <p:nvPr/>
            </p:nvGrpSpPr>
            <p:grpSpPr bwMode="auto">
              <a:xfrm>
                <a:off x="1906" y="4400"/>
                <a:ext cx="115" cy="35"/>
                <a:chOff x="1906" y="4400"/>
                <a:chExt cx="115" cy="35"/>
              </a:xfrm>
            </p:grpSpPr>
            <p:sp>
              <p:nvSpPr>
                <p:cNvPr id="146" name="Rectangle 473"/>
                <p:cNvSpPr>
                  <a:spLocks noChangeArrowheads="1"/>
                </p:cNvSpPr>
                <p:nvPr/>
              </p:nvSpPr>
              <p:spPr bwMode="auto">
                <a:xfrm>
                  <a:off x="1906" y="4402"/>
                  <a:ext cx="115" cy="33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ja-JP" altLang="en-US" baseline="0"/>
                </a:p>
              </p:txBody>
            </p:sp>
            <p:sp>
              <p:nvSpPr>
                <p:cNvPr id="147" name="Rectangle 474"/>
                <p:cNvSpPr>
                  <a:spLocks noChangeArrowheads="1"/>
                </p:cNvSpPr>
                <p:nvPr/>
              </p:nvSpPr>
              <p:spPr bwMode="auto">
                <a:xfrm>
                  <a:off x="1906" y="4402"/>
                  <a:ext cx="115" cy="33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 baseline="0"/>
                </a:p>
              </p:txBody>
            </p:sp>
            <p:sp>
              <p:nvSpPr>
                <p:cNvPr id="148" name="Line 475"/>
                <p:cNvSpPr>
                  <a:spLocks noChangeShapeType="1"/>
                </p:cNvSpPr>
                <p:nvPr/>
              </p:nvSpPr>
              <p:spPr bwMode="auto">
                <a:xfrm flipV="1">
                  <a:off x="1963" y="4400"/>
                  <a:ext cx="1" cy="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9" name="Line 476"/>
                <p:cNvSpPr>
                  <a:spLocks noChangeShapeType="1"/>
                </p:cNvSpPr>
                <p:nvPr/>
              </p:nvSpPr>
              <p:spPr bwMode="auto">
                <a:xfrm>
                  <a:off x="1958" y="4400"/>
                  <a:ext cx="10" cy="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50" name="Line 477"/>
                <p:cNvSpPr>
                  <a:spLocks noChangeShapeType="1"/>
                </p:cNvSpPr>
                <p:nvPr/>
              </p:nvSpPr>
              <p:spPr bwMode="auto">
                <a:xfrm>
                  <a:off x="1963" y="4402"/>
                  <a:ext cx="1" cy="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51" name="Line 478"/>
                <p:cNvSpPr>
                  <a:spLocks noChangeShapeType="1"/>
                </p:cNvSpPr>
                <p:nvPr/>
              </p:nvSpPr>
              <p:spPr bwMode="auto">
                <a:xfrm>
                  <a:off x="1958" y="4405"/>
                  <a:ext cx="10" cy="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112" name="Group 486"/>
              <p:cNvGrpSpPr>
                <a:grpSpLocks/>
              </p:cNvGrpSpPr>
              <p:nvPr/>
            </p:nvGrpSpPr>
            <p:grpSpPr bwMode="auto">
              <a:xfrm>
                <a:off x="1171" y="3571"/>
                <a:ext cx="15" cy="865"/>
                <a:chOff x="1171" y="3571"/>
                <a:chExt cx="15" cy="865"/>
              </a:xfrm>
            </p:grpSpPr>
            <p:sp>
              <p:nvSpPr>
                <p:cNvPr id="140" name="Line 480"/>
                <p:cNvSpPr>
                  <a:spLocks noChangeShapeType="1"/>
                </p:cNvSpPr>
                <p:nvPr/>
              </p:nvSpPr>
              <p:spPr bwMode="auto">
                <a:xfrm>
                  <a:off x="1171" y="4435"/>
                  <a:ext cx="15" cy="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1" name="Line 481"/>
                <p:cNvSpPr>
                  <a:spLocks noChangeShapeType="1"/>
                </p:cNvSpPr>
                <p:nvPr/>
              </p:nvSpPr>
              <p:spPr bwMode="auto">
                <a:xfrm>
                  <a:off x="1171" y="4262"/>
                  <a:ext cx="15" cy="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2" name="Line 482"/>
                <p:cNvSpPr>
                  <a:spLocks noChangeShapeType="1"/>
                </p:cNvSpPr>
                <p:nvPr/>
              </p:nvSpPr>
              <p:spPr bwMode="auto">
                <a:xfrm>
                  <a:off x="1171" y="4090"/>
                  <a:ext cx="15" cy="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3" name="Line 483"/>
                <p:cNvSpPr>
                  <a:spLocks noChangeShapeType="1"/>
                </p:cNvSpPr>
                <p:nvPr/>
              </p:nvSpPr>
              <p:spPr bwMode="auto">
                <a:xfrm>
                  <a:off x="1171" y="3917"/>
                  <a:ext cx="15" cy="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4" name="Line 484"/>
                <p:cNvSpPr>
                  <a:spLocks noChangeShapeType="1"/>
                </p:cNvSpPr>
                <p:nvPr/>
              </p:nvSpPr>
              <p:spPr bwMode="auto">
                <a:xfrm>
                  <a:off x="1171" y="3744"/>
                  <a:ext cx="15" cy="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45" name="Line 485"/>
                <p:cNvSpPr>
                  <a:spLocks noChangeShapeType="1"/>
                </p:cNvSpPr>
                <p:nvPr/>
              </p:nvSpPr>
              <p:spPr bwMode="auto">
                <a:xfrm>
                  <a:off x="1171" y="3571"/>
                  <a:ext cx="15" cy="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113" name="Group 493"/>
              <p:cNvGrpSpPr>
                <a:grpSpLocks/>
              </p:cNvGrpSpPr>
              <p:nvPr/>
            </p:nvGrpSpPr>
            <p:grpSpPr bwMode="auto">
              <a:xfrm>
                <a:off x="2021" y="3571"/>
                <a:ext cx="14" cy="865"/>
                <a:chOff x="2021" y="3571"/>
                <a:chExt cx="14" cy="865"/>
              </a:xfrm>
            </p:grpSpPr>
            <p:sp>
              <p:nvSpPr>
                <p:cNvPr id="134" name="Line 487"/>
                <p:cNvSpPr>
                  <a:spLocks noChangeShapeType="1"/>
                </p:cNvSpPr>
                <p:nvPr/>
              </p:nvSpPr>
              <p:spPr bwMode="auto">
                <a:xfrm flipH="1">
                  <a:off x="2021" y="4435"/>
                  <a:ext cx="14" cy="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5" name="Line 488"/>
                <p:cNvSpPr>
                  <a:spLocks noChangeShapeType="1"/>
                </p:cNvSpPr>
                <p:nvPr/>
              </p:nvSpPr>
              <p:spPr bwMode="auto">
                <a:xfrm flipH="1">
                  <a:off x="2021" y="4262"/>
                  <a:ext cx="14" cy="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6" name="Line 489"/>
                <p:cNvSpPr>
                  <a:spLocks noChangeShapeType="1"/>
                </p:cNvSpPr>
                <p:nvPr/>
              </p:nvSpPr>
              <p:spPr bwMode="auto">
                <a:xfrm flipH="1">
                  <a:off x="2021" y="4090"/>
                  <a:ext cx="14" cy="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7" name="Line 490"/>
                <p:cNvSpPr>
                  <a:spLocks noChangeShapeType="1"/>
                </p:cNvSpPr>
                <p:nvPr/>
              </p:nvSpPr>
              <p:spPr bwMode="auto">
                <a:xfrm flipH="1">
                  <a:off x="2021" y="3917"/>
                  <a:ext cx="14" cy="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8" name="Line 491"/>
                <p:cNvSpPr>
                  <a:spLocks noChangeShapeType="1"/>
                </p:cNvSpPr>
                <p:nvPr/>
              </p:nvSpPr>
              <p:spPr bwMode="auto">
                <a:xfrm flipH="1">
                  <a:off x="2021" y="3744"/>
                  <a:ext cx="14" cy="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9" name="Line 492"/>
                <p:cNvSpPr>
                  <a:spLocks noChangeShapeType="1"/>
                </p:cNvSpPr>
                <p:nvPr/>
              </p:nvSpPr>
              <p:spPr bwMode="auto">
                <a:xfrm flipH="1">
                  <a:off x="2021" y="3571"/>
                  <a:ext cx="14" cy="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114" name="Group 501"/>
              <p:cNvGrpSpPr>
                <a:grpSpLocks/>
              </p:cNvGrpSpPr>
              <p:nvPr/>
            </p:nvGrpSpPr>
            <p:grpSpPr bwMode="auto">
              <a:xfrm>
                <a:off x="1171" y="4421"/>
                <a:ext cx="865" cy="14"/>
                <a:chOff x="1171" y="4421"/>
                <a:chExt cx="865" cy="14"/>
              </a:xfrm>
            </p:grpSpPr>
            <p:sp>
              <p:nvSpPr>
                <p:cNvPr id="127" name="Line 494"/>
                <p:cNvSpPr>
                  <a:spLocks noChangeShapeType="1"/>
                </p:cNvSpPr>
                <p:nvPr/>
              </p:nvSpPr>
              <p:spPr bwMode="auto">
                <a:xfrm flipV="1">
                  <a:off x="1171" y="4421"/>
                  <a:ext cx="1" cy="1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8" name="Line 495"/>
                <p:cNvSpPr>
                  <a:spLocks noChangeShapeType="1"/>
                </p:cNvSpPr>
                <p:nvPr/>
              </p:nvSpPr>
              <p:spPr bwMode="auto">
                <a:xfrm flipV="1">
                  <a:off x="1315" y="4421"/>
                  <a:ext cx="1" cy="1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9" name="Line 496"/>
                <p:cNvSpPr>
                  <a:spLocks noChangeShapeType="1"/>
                </p:cNvSpPr>
                <p:nvPr/>
              </p:nvSpPr>
              <p:spPr bwMode="auto">
                <a:xfrm flipV="1">
                  <a:off x="1459" y="4421"/>
                  <a:ext cx="1" cy="1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0" name="Line 497"/>
                <p:cNvSpPr>
                  <a:spLocks noChangeShapeType="1"/>
                </p:cNvSpPr>
                <p:nvPr/>
              </p:nvSpPr>
              <p:spPr bwMode="auto">
                <a:xfrm flipV="1">
                  <a:off x="1603" y="4421"/>
                  <a:ext cx="1" cy="1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1" name="Line 498"/>
                <p:cNvSpPr>
                  <a:spLocks noChangeShapeType="1"/>
                </p:cNvSpPr>
                <p:nvPr/>
              </p:nvSpPr>
              <p:spPr bwMode="auto">
                <a:xfrm flipV="1">
                  <a:off x="1747" y="4421"/>
                  <a:ext cx="1" cy="1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2" name="Line 499"/>
                <p:cNvSpPr>
                  <a:spLocks noChangeShapeType="1"/>
                </p:cNvSpPr>
                <p:nvPr/>
              </p:nvSpPr>
              <p:spPr bwMode="auto">
                <a:xfrm flipV="1">
                  <a:off x="1891" y="4421"/>
                  <a:ext cx="1" cy="1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33" name="Line 500"/>
                <p:cNvSpPr>
                  <a:spLocks noChangeShapeType="1"/>
                </p:cNvSpPr>
                <p:nvPr/>
              </p:nvSpPr>
              <p:spPr bwMode="auto">
                <a:xfrm flipV="1">
                  <a:off x="2035" y="4421"/>
                  <a:ext cx="1" cy="1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115" name="Group 509"/>
              <p:cNvGrpSpPr>
                <a:grpSpLocks/>
              </p:cNvGrpSpPr>
              <p:nvPr/>
            </p:nvGrpSpPr>
            <p:grpSpPr bwMode="auto">
              <a:xfrm>
                <a:off x="1171" y="3571"/>
                <a:ext cx="865" cy="15"/>
                <a:chOff x="1171" y="3571"/>
                <a:chExt cx="865" cy="15"/>
              </a:xfrm>
            </p:grpSpPr>
            <p:sp>
              <p:nvSpPr>
                <p:cNvPr id="120" name="Line 502"/>
                <p:cNvSpPr>
                  <a:spLocks noChangeShapeType="1"/>
                </p:cNvSpPr>
                <p:nvPr/>
              </p:nvSpPr>
              <p:spPr bwMode="auto">
                <a:xfrm>
                  <a:off x="1171" y="3571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1" name="Line 503"/>
                <p:cNvSpPr>
                  <a:spLocks noChangeShapeType="1"/>
                </p:cNvSpPr>
                <p:nvPr/>
              </p:nvSpPr>
              <p:spPr bwMode="auto">
                <a:xfrm>
                  <a:off x="1315" y="3571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2" name="Line 504"/>
                <p:cNvSpPr>
                  <a:spLocks noChangeShapeType="1"/>
                </p:cNvSpPr>
                <p:nvPr/>
              </p:nvSpPr>
              <p:spPr bwMode="auto">
                <a:xfrm>
                  <a:off x="1459" y="3571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3" name="Line 505"/>
                <p:cNvSpPr>
                  <a:spLocks noChangeShapeType="1"/>
                </p:cNvSpPr>
                <p:nvPr/>
              </p:nvSpPr>
              <p:spPr bwMode="auto">
                <a:xfrm>
                  <a:off x="1603" y="3571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4" name="Line 506"/>
                <p:cNvSpPr>
                  <a:spLocks noChangeShapeType="1"/>
                </p:cNvSpPr>
                <p:nvPr/>
              </p:nvSpPr>
              <p:spPr bwMode="auto">
                <a:xfrm>
                  <a:off x="1747" y="3571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5" name="Line 507"/>
                <p:cNvSpPr>
                  <a:spLocks noChangeShapeType="1"/>
                </p:cNvSpPr>
                <p:nvPr/>
              </p:nvSpPr>
              <p:spPr bwMode="auto">
                <a:xfrm>
                  <a:off x="1891" y="3571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26" name="Line 508"/>
                <p:cNvSpPr>
                  <a:spLocks noChangeShapeType="1"/>
                </p:cNvSpPr>
                <p:nvPr/>
              </p:nvSpPr>
              <p:spPr bwMode="auto">
                <a:xfrm>
                  <a:off x="2035" y="3571"/>
                  <a:ext cx="1" cy="1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sp>
            <p:nvSpPr>
              <p:cNvPr id="116" name="Line 510"/>
              <p:cNvSpPr>
                <a:spLocks noChangeShapeType="1"/>
              </p:cNvSpPr>
              <p:nvPr/>
            </p:nvSpPr>
            <p:spPr bwMode="auto">
              <a:xfrm flipV="1">
                <a:off x="1171" y="3571"/>
                <a:ext cx="1" cy="8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7" name="Line 511"/>
              <p:cNvSpPr>
                <a:spLocks noChangeShapeType="1"/>
              </p:cNvSpPr>
              <p:nvPr/>
            </p:nvSpPr>
            <p:spPr bwMode="auto">
              <a:xfrm flipV="1">
                <a:off x="2035" y="3571"/>
                <a:ext cx="1" cy="8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8" name="Line 512"/>
              <p:cNvSpPr>
                <a:spLocks noChangeShapeType="1"/>
              </p:cNvSpPr>
              <p:nvPr/>
            </p:nvSpPr>
            <p:spPr bwMode="auto">
              <a:xfrm>
                <a:off x="1171" y="4435"/>
                <a:ext cx="864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19" name="Line 513"/>
              <p:cNvSpPr>
                <a:spLocks noChangeShapeType="1"/>
              </p:cNvSpPr>
              <p:nvPr/>
            </p:nvSpPr>
            <p:spPr bwMode="auto">
              <a:xfrm>
                <a:off x="1171" y="3571"/>
                <a:ext cx="864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</p:grpSp>
        <p:grpSp>
          <p:nvGrpSpPr>
            <p:cNvPr id="74" name="Group 264"/>
            <p:cNvGrpSpPr>
              <a:grpSpLocks/>
            </p:cNvGrpSpPr>
            <p:nvPr/>
          </p:nvGrpSpPr>
          <p:grpSpPr bwMode="auto">
            <a:xfrm>
              <a:off x="7510464" y="1152355"/>
              <a:ext cx="141288" cy="1528763"/>
              <a:chOff x="1208" y="2245"/>
              <a:chExt cx="89" cy="963"/>
            </a:xfrm>
          </p:grpSpPr>
          <p:sp>
            <p:nvSpPr>
              <p:cNvPr id="90" name="Rectangle 69"/>
              <p:cNvSpPr>
                <a:spLocks noChangeArrowheads="1"/>
              </p:cNvSpPr>
              <p:nvPr/>
            </p:nvSpPr>
            <p:spPr bwMode="auto">
              <a:xfrm>
                <a:off x="1253" y="3112"/>
                <a:ext cx="44" cy="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ja-JP" sz="1000" baseline="0">
                    <a:solidFill>
                      <a:srgbClr val="000000"/>
                    </a:solidFill>
                    <a:latin typeface="Arial" charset="0"/>
                  </a:rPr>
                  <a:t>0</a:t>
                </a:r>
                <a:endParaRPr lang="en-US" altLang="ja-JP" sz="1000" baseline="0"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91" name="Rectangle 70"/>
              <p:cNvSpPr>
                <a:spLocks noChangeArrowheads="1"/>
              </p:cNvSpPr>
              <p:nvPr/>
            </p:nvSpPr>
            <p:spPr bwMode="auto">
              <a:xfrm>
                <a:off x="1253" y="2938"/>
                <a:ext cx="44" cy="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ja-JP" sz="1000" baseline="0">
                    <a:solidFill>
                      <a:srgbClr val="000000"/>
                    </a:solidFill>
                    <a:latin typeface="Arial" charset="0"/>
                  </a:rPr>
                  <a:t>5</a:t>
                </a:r>
                <a:endParaRPr lang="en-US" altLang="ja-JP" sz="1000" baseline="0"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92" name="Rectangle 71"/>
              <p:cNvSpPr>
                <a:spLocks noChangeArrowheads="1"/>
              </p:cNvSpPr>
              <p:nvPr/>
            </p:nvSpPr>
            <p:spPr bwMode="auto">
              <a:xfrm>
                <a:off x="1208" y="2764"/>
                <a:ext cx="89" cy="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ja-JP" sz="1000" baseline="0">
                    <a:solidFill>
                      <a:srgbClr val="000000"/>
                    </a:solidFill>
                    <a:latin typeface="Arial" charset="0"/>
                  </a:rPr>
                  <a:t>10</a:t>
                </a:r>
                <a:endParaRPr lang="en-US" altLang="ja-JP" sz="1000" baseline="0"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93" name="Rectangle 72"/>
              <p:cNvSpPr>
                <a:spLocks noChangeArrowheads="1"/>
              </p:cNvSpPr>
              <p:nvPr/>
            </p:nvSpPr>
            <p:spPr bwMode="auto">
              <a:xfrm>
                <a:off x="1208" y="2590"/>
                <a:ext cx="89" cy="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ja-JP" sz="1000" baseline="0">
                    <a:solidFill>
                      <a:srgbClr val="000000"/>
                    </a:solidFill>
                    <a:latin typeface="Arial" charset="0"/>
                  </a:rPr>
                  <a:t>15</a:t>
                </a:r>
                <a:endParaRPr lang="en-US" altLang="ja-JP" sz="1000" baseline="0"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94" name="Rectangle 73"/>
              <p:cNvSpPr>
                <a:spLocks noChangeArrowheads="1"/>
              </p:cNvSpPr>
              <p:nvPr/>
            </p:nvSpPr>
            <p:spPr bwMode="auto">
              <a:xfrm>
                <a:off x="1208" y="2417"/>
                <a:ext cx="89" cy="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ja-JP" sz="1000" baseline="0">
                    <a:solidFill>
                      <a:srgbClr val="000000"/>
                    </a:solidFill>
                    <a:latin typeface="Arial" charset="0"/>
                  </a:rPr>
                  <a:t>20</a:t>
                </a:r>
                <a:endParaRPr lang="en-US" altLang="ja-JP" sz="1000" baseline="0"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95" name="Rectangle 73"/>
              <p:cNvSpPr>
                <a:spLocks noChangeArrowheads="1"/>
              </p:cNvSpPr>
              <p:nvPr/>
            </p:nvSpPr>
            <p:spPr bwMode="auto">
              <a:xfrm>
                <a:off x="1208" y="2245"/>
                <a:ext cx="89" cy="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ja-JP" sz="1000" baseline="0">
                    <a:solidFill>
                      <a:srgbClr val="000000"/>
                    </a:solidFill>
                    <a:latin typeface="Arial" charset="0"/>
                  </a:rPr>
                  <a:t>25</a:t>
                </a:r>
                <a:endParaRPr lang="en-US" altLang="ja-JP" sz="1000" baseline="0"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75" name="Group 131"/>
            <p:cNvGrpSpPr>
              <a:grpSpLocks/>
            </p:cNvGrpSpPr>
            <p:nvPr/>
          </p:nvGrpSpPr>
          <p:grpSpPr bwMode="auto">
            <a:xfrm>
              <a:off x="8040689" y="1631780"/>
              <a:ext cx="274638" cy="76200"/>
              <a:chOff x="2586" y="1793"/>
              <a:chExt cx="173" cy="48"/>
            </a:xfrm>
          </p:grpSpPr>
          <p:sp>
            <p:nvSpPr>
              <p:cNvPr id="87" name="Line 132"/>
              <p:cNvSpPr>
                <a:spLocks noChangeShapeType="1"/>
              </p:cNvSpPr>
              <p:nvPr/>
            </p:nvSpPr>
            <p:spPr bwMode="auto">
              <a:xfrm>
                <a:off x="2586" y="1793"/>
                <a:ext cx="17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88" name="Line 133"/>
              <p:cNvSpPr>
                <a:spLocks noChangeShapeType="1"/>
              </p:cNvSpPr>
              <p:nvPr/>
            </p:nvSpPr>
            <p:spPr bwMode="auto">
              <a:xfrm>
                <a:off x="2586" y="1793"/>
                <a:ext cx="0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89" name="Line 134"/>
              <p:cNvSpPr>
                <a:spLocks noChangeShapeType="1"/>
              </p:cNvSpPr>
              <p:nvPr/>
            </p:nvSpPr>
            <p:spPr bwMode="auto">
              <a:xfrm>
                <a:off x="2759" y="1793"/>
                <a:ext cx="0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sp>
          <p:nvSpPr>
            <p:cNvPr id="76" name="Rectangle 145"/>
            <p:cNvSpPr>
              <a:spLocks noChangeArrowheads="1"/>
            </p:cNvSpPr>
            <p:nvPr/>
          </p:nvSpPr>
          <p:spPr bwMode="auto">
            <a:xfrm>
              <a:off x="8085139" y="1496843"/>
              <a:ext cx="2047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000" baseline="0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n.s.</a:t>
              </a:r>
              <a:endParaRPr lang="en-US" altLang="ja-JP" sz="1000" baseline="0"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77" name="Group 625"/>
            <p:cNvGrpSpPr>
              <a:grpSpLocks/>
            </p:cNvGrpSpPr>
            <p:nvPr/>
          </p:nvGrpSpPr>
          <p:grpSpPr bwMode="auto">
            <a:xfrm>
              <a:off x="8489952" y="2214393"/>
              <a:ext cx="274637" cy="274637"/>
              <a:chOff x="2832" y="905"/>
              <a:chExt cx="173" cy="173"/>
            </a:xfrm>
          </p:grpSpPr>
          <p:grpSp>
            <p:nvGrpSpPr>
              <p:cNvPr id="82" name="Group 131"/>
              <p:cNvGrpSpPr>
                <a:grpSpLocks/>
              </p:cNvGrpSpPr>
              <p:nvPr/>
            </p:nvGrpSpPr>
            <p:grpSpPr bwMode="auto">
              <a:xfrm>
                <a:off x="2832" y="983"/>
                <a:ext cx="173" cy="48"/>
                <a:chOff x="2586" y="1793"/>
                <a:chExt cx="173" cy="48"/>
              </a:xfrm>
            </p:grpSpPr>
            <p:sp>
              <p:nvSpPr>
                <p:cNvPr id="84" name="Line 132"/>
                <p:cNvSpPr>
                  <a:spLocks noChangeShapeType="1"/>
                </p:cNvSpPr>
                <p:nvPr/>
              </p:nvSpPr>
              <p:spPr bwMode="auto">
                <a:xfrm>
                  <a:off x="2586" y="1793"/>
                  <a:ext cx="173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85" name="Line 133"/>
                <p:cNvSpPr>
                  <a:spLocks noChangeShapeType="1"/>
                </p:cNvSpPr>
                <p:nvPr/>
              </p:nvSpPr>
              <p:spPr bwMode="auto">
                <a:xfrm>
                  <a:off x="2586" y="1793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86" name="Line 134"/>
                <p:cNvSpPr>
                  <a:spLocks noChangeShapeType="1"/>
                </p:cNvSpPr>
                <p:nvPr/>
              </p:nvSpPr>
              <p:spPr bwMode="auto">
                <a:xfrm>
                  <a:off x="2759" y="1793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sp>
            <p:nvSpPr>
              <p:cNvPr id="83" name="Rectangle 144"/>
              <p:cNvSpPr>
                <a:spLocks noChangeArrowheads="1"/>
              </p:cNvSpPr>
              <p:nvPr/>
            </p:nvSpPr>
            <p:spPr bwMode="auto">
              <a:xfrm>
                <a:off x="2868" y="905"/>
                <a:ext cx="112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ja-JP" sz="1800" baseline="0">
                    <a:solidFill>
                      <a:srgbClr val="000000"/>
                    </a:solidFill>
                    <a:latin typeface="Helvetica" charset="0"/>
                    <a:ea typeface="ＭＳ Ｐゴシック" charset="0"/>
                    <a:cs typeface="ＭＳ Ｐゴシック" charset="0"/>
                  </a:rPr>
                  <a:t>**</a:t>
                </a:r>
                <a:endParaRPr lang="en-US" altLang="ja-JP" sz="1800" baseline="0">
                  <a:latin typeface="Helvetica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78" name="Line 136"/>
            <p:cNvSpPr>
              <a:spLocks noChangeShapeType="1"/>
            </p:cNvSpPr>
            <p:nvPr/>
          </p:nvSpPr>
          <p:spPr bwMode="auto">
            <a:xfrm>
              <a:off x="8045452" y="1412705"/>
              <a:ext cx="442912" cy="31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9" name="Line 137"/>
            <p:cNvSpPr>
              <a:spLocks noChangeShapeType="1"/>
            </p:cNvSpPr>
            <p:nvPr/>
          </p:nvSpPr>
          <p:spPr bwMode="auto">
            <a:xfrm>
              <a:off x="8045452" y="1415880"/>
              <a:ext cx="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0" name="Line 138"/>
            <p:cNvSpPr>
              <a:spLocks noChangeShapeType="1"/>
            </p:cNvSpPr>
            <p:nvPr/>
          </p:nvSpPr>
          <p:spPr bwMode="auto">
            <a:xfrm>
              <a:off x="8493127" y="1415880"/>
              <a:ext cx="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1" name="Rectangle 144"/>
            <p:cNvSpPr>
              <a:spLocks noChangeArrowheads="1"/>
            </p:cNvSpPr>
            <p:nvPr/>
          </p:nvSpPr>
          <p:spPr bwMode="auto">
            <a:xfrm>
              <a:off x="8178802" y="1288880"/>
              <a:ext cx="177800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800" baseline="0" dirty="0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ＭＳ Ｐゴシック" charset="0"/>
                </a:rPr>
                <a:t>**</a:t>
              </a:r>
              <a:endParaRPr lang="en-US" altLang="ja-JP" sz="1800" baseline="0" dirty="0"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177" name="図形グループ 964"/>
            <p:cNvGrpSpPr>
              <a:grpSpLocks/>
            </p:cNvGrpSpPr>
            <p:nvPr/>
          </p:nvGrpSpPr>
          <p:grpSpPr bwMode="auto">
            <a:xfrm>
              <a:off x="7489826" y="3427073"/>
              <a:ext cx="1579563" cy="2398712"/>
              <a:chOff x="4364037" y="2833688"/>
              <a:chExt cx="1579563" cy="2398712"/>
            </a:xfrm>
          </p:grpSpPr>
          <p:sp>
            <p:nvSpPr>
              <p:cNvPr id="179" name="Line 132"/>
              <p:cNvSpPr>
                <a:spLocks noChangeShapeType="1"/>
              </p:cNvSpPr>
              <p:nvPr/>
            </p:nvSpPr>
            <p:spPr bwMode="auto">
              <a:xfrm>
                <a:off x="4826000" y="3319463"/>
                <a:ext cx="1905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80" name="Line 133"/>
              <p:cNvSpPr>
                <a:spLocks noChangeShapeType="1"/>
              </p:cNvSpPr>
              <p:nvPr/>
            </p:nvSpPr>
            <p:spPr bwMode="auto">
              <a:xfrm>
                <a:off x="4826000" y="3319463"/>
                <a:ext cx="0" cy="76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81" name="Line 134"/>
              <p:cNvSpPr>
                <a:spLocks noChangeShapeType="1"/>
              </p:cNvSpPr>
              <p:nvPr/>
            </p:nvSpPr>
            <p:spPr bwMode="auto">
              <a:xfrm>
                <a:off x="5024437" y="3319463"/>
                <a:ext cx="0" cy="76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82" name="Rectangle 144"/>
              <p:cNvSpPr>
                <a:spLocks noChangeArrowheads="1"/>
              </p:cNvSpPr>
              <p:nvPr/>
            </p:nvSpPr>
            <p:spPr bwMode="auto">
              <a:xfrm>
                <a:off x="4845050" y="3182938"/>
                <a:ext cx="177800" cy="2746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ja-JP" sz="1800" baseline="0">
                    <a:solidFill>
                      <a:srgbClr val="000000"/>
                    </a:solidFill>
                    <a:latin typeface="Helvetica" charset="0"/>
                    <a:ea typeface="ＭＳ Ｐゴシック" charset="0"/>
                    <a:cs typeface="ＭＳ Ｐゴシック" charset="0"/>
                  </a:rPr>
                  <a:t>**</a:t>
                </a:r>
                <a:endParaRPr lang="en-US" altLang="ja-JP" sz="1800" baseline="0">
                  <a:latin typeface="Helvetic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83" name="Line 136"/>
              <p:cNvSpPr>
                <a:spLocks noChangeShapeType="1"/>
              </p:cNvSpPr>
              <p:nvPr/>
            </p:nvSpPr>
            <p:spPr bwMode="auto">
              <a:xfrm>
                <a:off x="4826000" y="3184525"/>
                <a:ext cx="3810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84" name="Line 137"/>
              <p:cNvSpPr>
                <a:spLocks noChangeShapeType="1"/>
              </p:cNvSpPr>
              <p:nvPr/>
            </p:nvSpPr>
            <p:spPr bwMode="auto">
              <a:xfrm>
                <a:off x="4826000" y="3184525"/>
                <a:ext cx="0" cy="76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85" name="Line 138"/>
              <p:cNvSpPr>
                <a:spLocks noChangeShapeType="1"/>
              </p:cNvSpPr>
              <p:nvPr/>
            </p:nvSpPr>
            <p:spPr bwMode="auto">
              <a:xfrm>
                <a:off x="5207000" y="3184525"/>
                <a:ext cx="0" cy="76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86" name="Rectangle 144"/>
              <p:cNvSpPr>
                <a:spLocks noChangeArrowheads="1"/>
              </p:cNvSpPr>
              <p:nvPr/>
            </p:nvSpPr>
            <p:spPr bwMode="auto">
              <a:xfrm>
                <a:off x="4933950" y="3057525"/>
                <a:ext cx="177800" cy="274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ja-JP" sz="1800" baseline="0">
                    <a:solidFill>
                      <a:srgbClr val="000000"/>
                    </a:solidFill>
                    <a:latin typeface="Helvetica" charset="0"/>
                    <a:ea typeface="ＭＳ Ｐゴシック" charset="0"/>
                    <a:cs typeface="ＭＳ Ｐゴシック" charset="0"/>
                  </a:rPr>
                  <a:t>**</a:t>
                </a:r>
                <a:endParaRPr lang="en-US" altLang="ja-JP" sz="1800" baseline="0">
                  <a:latin typeface="Helvetica" charset="0"/>
                  <a:ea typeface="ＭＳ Ｐゴシック" charset="0"/>
                  <a:cs typeface="ＭＳ Ｐゴシック" charset="0"/>
                </a:endParaRPr>
              </a:p>
            </p:txBody>
          </p:sp>
          <p:grpSp>
            <p:nvGrpSpPr>
              <p:cNvPr id="187" name="Group 170"/>
              <p:cNvGrpSpPr>
                <a:grpSpLocks/>
              </p:cNvGrpSpPr>
              <p:nvPr/>
            </p:nvGrpSpPr>
            <p:grpSpPr bwMode="auto">
              <a:xfrm>
                <a:off x="4826000" y="3063875"/>
                <a:ext cx="584200" cy="76200"/>
                <a:chOff x="2642" y="1892"/>
                <a:chExt cx="368" cy="48"/>
              </a:xfrm>
            </p:grpSpPr>
            <p:sp>
              <p:nvSpPr>
                <p:cNvPr id="294" name="Line 136"/>
                <p:cNvSpPr>
                  <a:spLocks noChangeShapeType="1"/>
                </p:cNvSpPr>
                <p:nvPr/>
              </p:nvSpPr>
              <p:spPr bwMode="auto">
                <a:xfrm>
                  <a:off x="2642" y="1892"/>
                  <a:ext cx="363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95" name="Line 137"/>
                <p:cNvSpPr>
                  <a:spLocks noChangeShapeType="1"/>
                </p:cNvSpPr>
                <p:nvPr/>
              </p:nvSpPr>
              <p:spPr bwMode="auto">
                <a:xfrm>
                  <a:off x="2642" y="18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96" name="Line 138"/>
                <p:cNvSpPr>
                  <a:spLocks noChangeShapeType="1"/>
                </p:cNvSpPr>
                <p:nvPr/>
              </p:nvSpPr>
              <p:spPr bwMode="auto">
                <a:xfrm>
                  <a:off x="3010" y="18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sp>
            <p:nvSpPr>
              <p:cNvPr id="188" name="Rectangle 144"/>
              <p:cNvSpPr>
                <a:spLocks noChangeArrowheads="1"/>
              </p:cNvSpPr>
              <p:nvPr/>
            </p:nvSpPr>
            <p:spPr bwMode="auto">
              <a:xfrm>
                <a:off x="5041900" y="2936875"/>
                <a:ext cx="177800" cy="274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ja-JP" sz="1800" baseline="0">
                    <a:solidFill>
                      <a:srgbClr val="000000"/>
                    </a:solidFill>
                    <a:latin typeface="Helvetica" charset="0"/>
                    <a:ea typeface="ＭＳ Ｐゴシック" charset="0"/>
                    <a:cs typeface="ＭＳ Ｐゴシック" charset="0"/>
                  </a:rPr>
                  <a:t>**</a:t>
                </a:r>
                <a:endParaRPr lang="en-US" altLang="ja-JP" sz="1800" baseline="0">
                  <a:latin typeface="Helvetica" charset="0"/>
                  <a:ea typeface="ＭＳ Ｐゴシック" charset="0"/>
                  <a:cs typeface="ＭＳ Ｐゴシック" charset="0"/>
                </a:endParaRPr>
              </a:p>
            </p:txBody>
          </p:sp>
          <p:grpSp>
            <p:nvGrpSpPr>
              <p:cNvPr id="189" name="Group 265"/>
              <p:cNvGrpSpPr>
                <a:grpSpLocks/>
              </p:cNvGrpSpPr>
              <p:nvPr/>
            </p:nvGrpSpPr>
            <p:grpSpPr bwMode="auto">
              <a:xfrm>
                <a:off x="4364037" y="2833688"/>
                <a:ext cx="141288" cy="1565275"/>
                <a:chOff x="2374" y="2217"/>
                <a:chExt cx="89" cy="986"/>
              </a:xfrm>
            </p:grpSpPr>
            <p:sp>
              <p:nvSpPr>
                <p:cNvPr id="290" name="Rectangle 69"/>
                <p:cNvSpPr>
                  <a:spLocks noChangeArrowheads="1"/>
                </p:cNvSpPr>
                <p:nvPr/>
              </p:nvSpPr>
              <p:spPr bwMode="auto">
                <a:xfrm>
                  <a:off x="2419" y="3107"/>
                  <a:ext cx="44" cy="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ja-JP" sz="1000" baseline="0">
                      <a:solidFill>
                        <a:srgbClr val="000000"/>
                      </a:solidFill>
                      <a:latin typeface="Arial" charset="0"/>
                    </a:rPr>
                    <a:t>0</a:t>
                  </a:r>
                  <a:endParaRPr lang="en-US" altLang="ja-JP" sz="1000" baseline="0"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91" name="Rectangle 70"/>
                <p:cNvSpPr>
                  <a:spLocks noChangeArrowheads="1"/>
                </p:cNvSpPr>
                <p:nvPr/>
              </p:nvSpPr>
              <p:spPr bwMode="auto">
                <a:xfrm>
                  <a:off x="2419" y="2810"/>
                  <a:ext cx="44" cy="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ja-JP" sz="1000" baseline="0">
                      <a:solidFill>
                        <a:srgbClr val="000000"/>
                      </a:solidFill>
                      <a:latin typeface="Arial" charset="0"/>
                    </a:rPr>
                    <a:t>5</a:t>
                  </a:r>
                  <a:endParaRPr lang="en-US" altLang="ja-JP" sz="1000" baseline="0"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92" name="Rectangle 71"/>
                <p:cNvSpPr>
                  <a:spLocks noChangeArrowheads="1"/>
                </p:cNvSpPr>
                <p:nvPr/>
              </p:nvSpPr>
              <p:spPr bwMode="auto">
                <a:xfrm>
                  <a:off x="2374" y="2513"/>
                  <a:ext cx="89" cy="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ja-JP" sz="1000" baseline="0">
                      <a:solidFill>
                        <a:srgbClr val="000000"/>
                      </a:solidFill>
                      <a:latin typeface="Arial" charset="0"/>
                    </a:rPr>
                    <a:t>10</a:t>
                  </a:r>
                  <a:endParaRPr lang="en-US" altLang="ja-JP" sz="1000" baseline="0"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93" name="Rectangle 72"/>
                <p:cNvSpPr>
                  <a:spLocks noChangeArrowheads="1"/>
                </p:cNvSpPr>
                <p:nvPr/>
              </p:nvSpPr>
              <p:spPr bwMode="auto">
                <a:xfrm>
                  <a:off x="2374" y="2217"/>
                  <a:ext cx="89" cy="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ja-JP" sz="1000" baseline="0">
                      <a:solidFill>
                        <a:srgbClr val="000000"/>
                      </a:solidFill>
                      <a:latin typeface="Arial" charset="0"/>
                    </a:rPr>
                    <a:t>15</a:t>
                  </a:r>
                  <a:endParaRPr lang="en-US" altLang="ja-JP" sz="1000" baseline="0"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90" name="Group 165"/>
              <p:cNvGrpSpPr>
                <a:grpSpLocks/>
              </p:cNvGrpSpPr>
              <p:nvPr/>
            </p:nvGrpSpPr>
            <p:grpSpPr bwMode="auto">
              <a:xfrm>
                <a:off x="4541837" y="2916238"/>
                <a:ext cx="1373188" cy="1373187"/>
                <a:chOff x="2563" y="1843"/>
                <a:chExt cx="865" cy="865"/>
              </a:xfrm>
            </p:grpSpPr>
            <p:grpSp>
              <p:nvGrpSpPr>
                <p:cNvPr id="208" name="Group 68"/>
                <p:cNvGrpSpPr>
                  <a:grpSpLocks/>
                </p:cNvGrpSpPr>
                <p:nvPr/>
              </p:nvGrpSpPr>
              <p:grpSpPr bwMode="auto">
                <a:xfrm>
                  <a:off x="2575" y="2652"/>
                  <a:ext cx="99" cy="55"/>
                  <a:chOff x="2575" y="2652"/>
                  <a:chExt cx="99" cy="55"/>
                </a:xfrm>
              </p:grpSpPr>
              <p:sp>
                <p:nvSpPr>
                  <p:cNvPr id="284" name="Rectangle 62"/>
                  <p:cNvSpPr>
                    <a:spLocks noChangeArrowheads="1"/>
                  </p:cNvSpPr>
                  <p:nvPr/>
                </p:nvSpPr>
                <p:spPr bwMode="auto">
                  <a:xfrm>
                    <a:off x="2575" y="2661"/>
                    <a:ext cx="99" cy="46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baseline="0"/>
                  </a:p>
                </p:txBody>
              </p:sp>
              <p:sp>
                <p:nvSpPr>
                  <p:cNvPr id="285" name="Rectangle 63"/>
                  <p:cNvSpPr>
                    <a:spLocks noChangeArrowheads="1"/>
                  </p:cNvSpPr>
                  <p:nvPr/>
                </p:nvSpPr>
                <p:spPr bwMode="auto">
                  <a:xfrm>
                    <a:off x="2575" y="2661"/>
                    <a:ext cx="99" cy="46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 baseline="0"/>
                  </a:p>
                </p:txBody>
              </p:sp>
              <p:sp>
                <p:nvSpPr>
                  <p:cNvPr id="286" name="Line 6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623" y="2652"/>
                    <a:ext cx="1" cy="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287" name="Line 65"/>
                  <p:cNvSpPr>
                    <a:spLocks noChangeShapeType="1"/>
                  </p:cNvSpPr>
                  <p:nvPr/>
                </p:nvSpPr>
                <p:spPr bwMode="auto">
                  <a:xfrm>
                    <a:off x="2618" y="2652"/>
                    <a:ext cx="10" cy="1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288" name="Line 66"/>
                  <p:cNvSpPr>
                    <a:spLocks noChangeShapeType="1"/>
                  </p:cNvSpPr>
                  <p:nvPr/>
                </p:nvSpPr>
                <p:spPr bwMode="auto">
                  <a:xfrm>
                    <a:off x="2623" y="2659"/>
                    <a:ext cx="1" cy="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289" name="Line 67"/>
                  <p:cNvSpPr>
                    <a:spLocks noChangeShapeType="1"/>
                  </p:cNvSpPr>
                  <p:nvPr/>
                </p:nvSpPr>
                <p:spPr bwMode="auto">
                  <a:xfrm>
                    <a:off x="2618" y="2666"/>
                    <a:ext cx="10" cy="1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grpSp>
              <p:nvGrpSpPr>
                <p:cNvPr id="209" name="Group 75"/>
                <p:cNvGrpSpPr>
                  <a:grpSpLocks/>
                </p:cNvGrpSpPr>
                <p:nvPr/>
              </p:nvGrpSpPr>
              <p:grpSpPr bwMode="auto">
                <a:xfrm>
                  <a:off x="2699" y="2205"/>
                  <a:ext cx="98" cy="502"/>
                  <a:chOff x="2699" y="2205"/>
                  <a:chExt cx="98" cy="502"/>
                </a:xfrm>
              </p:grpSpPr>
              <p:sp>
                <p:nvSpPr>
                  <p:cNvPr id="278" name="Rectangle 69"/>
                  <p:cNvSpPr>
                    <a:spLocks noChangeArrowheads="1"/>
                  </p:cNvSpPr>
                  <p:nvPr/>
                </p:nvSpPr>
                <p:spPr bwMode="auto">
                  <a:xfrm>
                    <a:off x="2699" y="2214"/>
                    <a:ext cx="98" cy="493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baseline="0"/>
                  </a:p>
                </p:txBody>
              </p:sp>
              <p:sp>
                <p:nvSpPr>
                  <p:cNvPr id="279" name="Rectangle 70"/>
                  <p:cNvSpPr>
                    <a:spLocks noChangeArrowheads="1"/>
                  </p:cNvSpPr>
                  <p:nvPr/>
                </p:nvSpPr>
                <p:spPr bwMode="auto">
                  <a:xfrm>
                    <a:off x="2699" y="2214"/>
                    <a:ext cx="98" cy="493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 baseline="0"/>
                  </a:p>
                </p:txBody>
              </p:sp>
              <p:sp>
                <p:nvSpPr>
                  <p:cNvPr id="280" name="Line 7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746" y="2205"/>
                    <a:ext cx="1" cy="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281" name="Line 72"/>
                  <p:cNvSpPr>
                    <a:spLocks noChangeShapeType="1"/>
                  </p:cNvSpPr>
                  <p:nvPr/>
                </p:nvSpPr>
                <p:spPr bwMode="auto">
                  <a:xfrm>
                    <a:off x="2741" y="2205"/>
                    <a:ext cx="10" cy="1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282" name="Line 73"/>
                  <p:cNvSpPr>
                    <a:spLocks noChangeShapeType="1"/>
                  </p:cNvSpPr>
                  <p:nvPr/>
                </p:nvSpPr>
                <p:spPr bwMode="auto">
                  <a:xfrm>
                    <a:off x="2746" y="2212"/>
                    <a:ext cx="1" cy="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283" name="Line 74"/>
                  <p:cNvSpPr>
                    <a:spLocks noChangeShapeType="1"/>
                  </p:cNvSpPr>
                  <p:nvPr/>
                </p:nvSpPr>
                <p:spPr bwMode="auto">
                  <a:xfrm>
                    <a:off x="2741" y="2218"/>
                    <a:ext cx="10" cy="1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grpSp>
              <p:nvGrpSpPr>
                <p:cNvPr id="210" name="Group 82"/>
                <p:cNvGrpSpPr>
                  <a:grpSpLocks/>
                </p:cNvGrpSpPr>
                <p:nvPr/>
              </p:nvGrpSpPr>
              <p:grpSpPr bwMode="auto">
                <a:xfrm>
                  <a:off x="2822" y="2572"/>
                  <a:ext cx="99" cy="135"/>
                  <a:chOff x="2822" y="2572"/>
                  <a:chExt cx="99" cy="135"/>
                </a:xfrm>
              </p:grpSpPr>
              <p:sp>
                <p:nvSpPr>
                  <p:cNvPr id="272" name="Rectangle 76"/>
                  <p:cNvSpPr>
                    <a:spLocks noChangeArrowheads="1"/>
                  </p:cNvSpPr>
                  <p:nvPr/>
                </p:nvSpPr>
                <p:spPr bwMode="auto">
                  <a:xfrm>
                    <a:off x="2822" y="2577"/>
                    <a:ext cx="99" cy="13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baseline="0"/>
                  </a:p>
                </p:txBody>
              </p:sp>
              <p:sp>
                <p:nvSpPr>
                  <p:cNvPr id="273" name="Rectangle 77"/>
                  <p:cNvSpPr>
                    <a:spLocks noChangeArrowheads="1"/>
                  </p:cNvSpPr>
                  <p:nvPr/>
                </p:nvSpPr>
                <p:spPr bwMode="auto">
                  <a:xfrm>
                    <a:off x="2822" y="2577"/>
                    <a:ext cx="99" cy="130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 baseline="0"/>
                  </a:p>
                </p:txBody>
              </p:sp>
              <p:sp>
                <p:nvSpPr>
                  <p:cNvPr id="274" name="Line 7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869" y="2572"/>
                    <a:ext cx="1" cy="3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275" name="Line 79"/>
                  <p:cNvSpPr>
                    <a:spLocks noChangeShapeType="1"/>
                  </p:cNvSpPr>
                  <p:nvPr/>
                </p:nvSpPr>
                <p:spPr bwMode="auto">
                  <a:xfrm>
                    <a:off x="2865" y="2572"/>
                    <a:ext cx="9" cy="1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276" name="Line 80"/>
                  <p:cNvSpPr>
                    <a:spLocks noChangeShapeType="1"/>
                  </p:cNvSpPr>
                  <p:nvPr/>
                </p:nvSpPr>
                <p:spPr bwMode="auto">
                  <a:xfrm>
                    <a:off x="2869" y="2575"/>
                    <a:ext cx="1" cy="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277" name="Line 81"/>
                  <p:cNvSpPr>
                    <a:spLocks noChangeShapeType="1"/>
                  </p:cNvSpPr>
                  <p:nvPr/>
                </p:nvSpPr>
                <p:spPr bwMode="auto">
                  <a:xfrm>
                    <a:off x="2865" y="2577"/>
                    <a:ext cx="9" cy="1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grpSp>
              <p:nvGrpSpPr>
                <p:cNvPr id="211" name="Group 89"/>
                <p:cNvGrpSpPr>
                  <a:grpSpLocks/>
                </p:cNvGrpSpPr>
                <p:nvPr/>
              </p:nvGrpSpPr>
              <p:grpSpPr bwMode="auto">
                <a:xfrm>
                  <a:off x="2946" y="2623"/>
                  <a:ext cx="98" cy="84"/>
                  <a:chOff x="2946" y="2623"/>
                  <a:chExt cx="98" cy="84"/>
                </a:xfrm>
              </p:grpSpPr>
              <p:sp>
                <p:nvSpPr>
                  <p:cNvPr id="266" name="Rectangle 83"/>
                  <p:cNvSpPr>
                    <a:spLocks noChangeArrowheads="1"/>
                  </p:cNvSpPr>
                  <p:nvPr/>
                </p:nvSpPr>
                <p:spPr bwMode="auto">
                  <a:xfrm>
                    <a:off x="2946" y="2627"/>
                    <a:ext cx="98" cy="8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baseline="0"/>
                  </a:p>
                </p:txBody>
              </p:sp>
              <p:sp>
                <p:nvSpPr>
                  <p:cNvPr id="267" name="Rectangle 84"/>
                  <p:cNvSpPr>
                    <a:spLocks noChangeArrowheads="1"/>
                  </p:cNvSpPr>
                  <p:nvPr/>
                </p:nvSpPr>
                <p:spPr bwMode="auto">
                  <a:xfrm>
                    <a:off x="2946" y="2627"/>
                    <a:ext cx="98" cy="80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 baseline="0"/>
                  </a:p>
                </p:txBody>
              </p:sp>
              <p:sp>
                <p:nvSpPr>
                  <p:cNvPr id="268" name="Line 8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993" y="2623"/>
                    <a:ext cx="1" cy="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269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2988" y="2623"/>
                    <a:ext cx="10" cy="1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270" name="Line 87"/>
                  <p:cNvSpPr>
                    <a:spLocks noChangeShapeType="1"/>
                  </p:cNvSpPr>
                  <p:nvPr/>
                </p:nvSpPr>
                <p:spPr bwMode="auto">
                  <a:xfrm>
                    <a:off x="2993" y="2625"/>
                    <a:ext cx="1" cy="3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271" name="Line 88"/>
                  <p:cNvSpPr>
                    <a:spLocks noChangeShapeType="1"/>
                  </p:cNvSpPr>
                  <p:nvPr/>
                </p:nvSpPr>
                <p:spPr bwMode="auto">
                  <a:xfrm>
                    <a:off x="2988" y="2628"/>
                    <a:ext cx="10" cy="1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grpSp>
              <p:nvGrpSpPr>
                <p:cNvPr id="212" name="Group 96"/>
                <p:cNvGrpSpPr>
                  <a:grpSpLocks/>
                </p:cNvGrpSpPr>
                <p:nvPr/>
              </p:nvGrpSpPr>
              <p:grpSpPr bwMode="auto">
                <a:xfrm>
                  <a:off x="3069" y="2610"/>
                  <a:ext cx="99" cy="97"/>
                  <a:chOff x="3069" y="2610"/>
                  <a:chExt cx="99" cy="97"/>
                </a:xfrm>
              </p:grpSpPr>
              <p:sp>
                <p:nvSpPr>
                  <p:cNvPr id="260" name="Rectangle 90"/>
                  <p:cNvSpPr>
                    <a:spLocks noChangeArrowheads="1"/>
                  </p:cNvSpPr>
                  <p:nvPr/>
                </p:nvSpPr>
                <p:spPr bwMode="auto">
                  <a:xfrm>
                    <a:off x="3069" y="2618"/>
                    <a:ext cx="99" cy="89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baseline="0"/>
                  </a:p>
                </p:txBody>
              </p:sp>
              <p:sp>
                <p:nvSpPr>
                  <p:cNvPr id="261" name="Rectangle 91"/>
                  <p:cNvSpPr>
                    <a:spLocks noChangeArrowheads="1"/>
                  </p:cNvSpPr>
                  <p:nvPr/>
                </p:nvSpPr>
                <p:spPr bwMode="auto">
                  <a:xfrm>
                    <a:off x="3069" y="2618"/>
                    <a:ext cx="99" cy="89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 baseline="0"/>
                  </a:p>
                </p:txBody>
              </p:sp>
              <p:sp>
                <p:nvSpPr>
                  <p:cNvPr id="262" name="Line 9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116" y="2610"/>
                    <a:ext cx="1" cy="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263" name="Line 93"/>
                  <p:cNvSpPr>
                    <a:spLocks noChangeShapeType="1"/>
                  </p:cNvSpPr>
                  <p:nvPr/>
                </p:nvSpPr>
                <p:spPr bwMode="auto">
                  <a:xfrm>
                    <a:off x="3111" y="2610"/>
                    <a:ext cx="10" cy="1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264" name="Line 94"/>
                  <p:cNvSpPr>
                    <a:spLocks noChangeShapeType="1"/>
                  </p:cNvSpPr>
                  <p:nvPr/>
                </p:nvSpPr>
                <p:spPr bwMode="auto">
                  <a:xfrm>
                    <a:off x="3116" y="2616"/>
                    <a:ext cx="1" cy="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265" name="Line 95"/>
                  <p:cNvSpPr>
                    <a:spLocks noChangeShapeType="1"/>
                  </p:cNvSpPr>
                  <p:nvPr/>
                </p:nvSpPr>
                <p:spPr bwMode="auto">
                  <a:xfrm>
                    <a:off x="3111" y="2621"/>
                    <a:ext cx="10" cy="1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grpSp>
              <p:nvGrpSpPr>
                <p:cNvPr id="213" name="Group 103"/>
                <p:cNvGrpSpPr>
                  <a:grpSpLocks/>
                </p:cNvGrpSpPr>
                <p:nvPr/>
              </p:nvGrpSpPr>
              <p:grpSpPr bwMode="auto">
                <a:xfrm>
                  <a:off x="3192" y="2610"/>
                  <a:ext cx="99" cy="97"/>
                  <a:chOff x="3192" y="2610"/>
                  <a:chExt cx="99" cy="97"/>
                </a:xfrm>
              </p:grpSpPr>
              <p:sp>
                <p:nvSpPr>
                  <p:cNvPr id="254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3192" y="2618"/>
                    <a:ext cx="99" cy="89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baseline="0"/>
                  </a:p>
                </p:txBody>
              </p:sp>
              <p:sp>
                <p:nvSpPr>
                  <p:cNvPr id="255" name="Rectangle 98"/>
                  <p:cNvSpPr>
                    <a:spLocks noChangeArrowheads="1"/>
                  </p:cNvSpPr>
                  <p:nvPr/>
                </p:nvSpPr>
                <p:spPr bwMode="auto">
                  <a:xfrm>
                    <a:off x="3192" y="2618"/>
                    <a:ext cx="99" cy="89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 baseline="0"/>
                  </a:p>
                </p:txBody>
              </p:sp>
              <p:sp>
                <p:nvSpPr>
                  <p:cNvPr id="256" name="Line 9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240" y="2610"/>
                    <a:ext cx="1" cy="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257" name="Line 100"/>
                  <p:cNvSpPr>
                    <a:spLocks noChangeShapeType="1"/>
                  </p:cNvSpPr>
                  <p:nvPr/>
                </p:nvSpPr>
                <p:spPr bwMode="auto">
                  <a:xfrm>
                    <a:off x="3235" y="2610"/>
                    <a:ext cx="10" cy="1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258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3240" y="2616"/>
                    <a:ext cx="1" cy="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259" name="Line 102"/>
                  <p:cNvSpPr>
                    <a:spLocks noChangeShapeType="1"/>
                  </p:cNvSpPr>
                  <p:nvPr/>
                </p:nvSpPr>
                <p:spPr bwMode="auto">
                  <a:xfrm>
                    <a:off x="3235" y="2621"/>
                    <a:ext cx="10" cy="1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grpSp>
              <p:nvGrpSpPr>
                <p:cNvPr id="214" name="Group 110"/>
                <p:cNvGrpSpPr>
                  <a:grpSpLocks/>
                </p:cNvGrpSpPr>
                <p:nvPr/>
              </p:nvGrpSpPr>
              <p:grpSpPr bwMode="auto">
                <a:xfrm>
                  <a:off x="3316" y="2652"/>
                  <a:ext cx="99" cy="55"/>
                  <a:chOff x="3316" y="2652"/>
                  <a:chExt cx="99" cy="55"/>
                </a:xfrm>
              </p:grpSpPr>
              <p:sp>
                <p:nvSpPr>
                  <p:cNvPr id="247" name="Rectangle 104"/>
                  <p:cNvSpPr>
                    <a:spLocks noChangeArrowheads="1"/>
                  </p:cNvSpPr>
                  <p:nvPr/>
                </p:nvSpPr>
                <p:spPr bwMode="auto">
                  <a:xfrm>
                    <a:off x="3316" y="2661"/>
                    <a:ext cx="99" cy="46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ja-JP" altLang="en-US" baseline="0"/>
                  </a:p>
                </p:txBody>
              </p:sp>
              <p:sp>
                <p:nvSpPr>
                  <p:cNvPr id="249" name="Rectangle 105"/>
                  <p:cNvSpPr>
                    <a:spLocks noChangeArrowheads="1"/>
                  </p:cNvSpPr>
                  <p:nvPr/>
                </p:nvSpPr>
                <p:spPr bwMode="auto">
                  <a:xfrm>
                    <a:off x="3316" y="2661"/>
                    <a:ext cx="99" cy="46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 baseline="0"/>
                  </a:p>
                </p:txBody>
              </p:sp>
              <p:sp>
                <p:nvSpPr>
                  <p:cNvPr id="250" name="Line 10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363" y="2652"/>
                    <a:ext cx="1" cy="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251" name="Line 107"/>
                  <p:cNvSpPr>
                    <a:spLocks noChangeShapeType="1"/>
                  </p:cNvSpPr>
                  <p:nvPr/>
                </p:nvSpPr>
                <p:spPr bwMode="auto">
                  <a:xfrm>
                    <a:off x="3358" y="2652"/>
                    <a:ext cx="10" cy="1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252" name="Line 108"/>
                  <p:cNvSpPr>
                    <a:spLocks noChangeShapeType="1"/>
                  </p:cNvSpPr>
                  <p:nvPr/>
                </p:nvSpPr>
                <p:spPr bwMode="auto">
                  <a:xfrm>
                    <a:off x="3363" y="2659"/>
                    <a:ext cx="1" cy="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253" name="Line 109"/>
                  <p:cNvSpPr>
                    <a:spLocks noChangeShapeType="1"/>
                  </p:cNvSpPr>
                  <p:nvPr/>
                </p:nvSpPr>
                <p:spPr bwMode="auto">
                  <a:xfrm>
                    <a:off x="3358" y="2666"/>
                    <a:ext cx="10" cy="1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grpSp>
              <p:nvGrpSpPr>
                <p:cNvPr id="215" name="Group 115"/>
                <p:cNvGrpSpPr>
                  <a:grpSpLocks/>
                </p:cNvGrpSpPr>
                <p:nvPr/>
              </p:nvGrpSpPr>
              <p:grpSpPr bwMode="auto">
                <a:xfrm>
                  <a:off x="2563" y="1843"/>
                  <a:ext cx="15" cy="865"/>
                  <a:chOff x="2563" y="1843"/>
                  <a:chExt cx="15" cy="865"/>
                </a:xfrm>
              </p:grpSpPr>
              <p:sp>
                <p:nvSpPr>
                  <p:cNvPr id="243" name="Line 111"/>
                  <p:cNvSpPr>
                    <a:spLocks noChangeShapeType="1"/>
                  </p:cNvSpPr>
                  <p:nvPr/>
                </p:nvSpPr>
                <p:spPr bwMode="auto">
                  <a:xfrm>
                    <a:off x="2563" y="2707"/>
                    <a:ext cx="15" cy="1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244" name="Line 112"/>
                  <p:cNvSpPr>
                    <a:spLocks noChangeShapeType="1"/>
                  </p:cNvSpPr>
                  <p:nvPr/>
                </p:nvSpPr>
                <p:spPr bwMode="auto">
                  <a:xfrm>
                    <a:off x="2563" y="2419"/>
                    <a:ext cx="15" cy="1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245" name="Line 113"/>
                  <p:cNvSpPr>
                    <a:spLocks noChangeShapeType="1"/>
                  </p:cNvSpPr>
                  <p:nvPr/>
                </p:nvSpPr>
                <p:spPr bwMode="auto">
                  <a:xfrm>
                    <a:off x="2563" y="2131"/>
                    <a:ext cx="15" cy="1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246" name="Line 114"/>
                  <p:cNvSpPr>
                    <a:spLocks noChangeShapeType="1"/>
                  </p:cNvSpPr>
                  <p:nvPr/>
                </p:nvSpPr>
                <p:spPr bwMode="auto">
                  <a:xfrm>
                    <a:off x="2563" y="1843"/>
                    <a:ext cx="15" cy="1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grpSp>
              <p:nvGrpSpPr>
                <p:cNvPr id="216" name="Group 120"/>
                <p:cNvGrpSpPr>
                  <a:grpSpLocks/>
                </p:cNvGrpSpPr>
                <p:nvPr/>
              </p:nvGrpSpPr>
              <p:grpSpPr bwMode="auto">
                <a:xfrm>
                  <a:off x="3413" y="1843"/>
                  <a:ext cx="14" cy="865"/>
                  <a:chOff x="3413" y="1843"/>
                  <a:chExt cx="14" cy="865"/>
                </a:xfrm>
              </p:grpSpPr>
              <p:sp>
                <p:nvSpPr>
                  <p:cNvPr id="239" name="Line 11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413" y="2707"/>
                    <a:ext cx="14" cy="1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240" name="Line 11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413" y="2419"/>
                    <a:ext cx="14" cy="1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241" name="Line 11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413" y="2131"/>
                    <a:ext cx="14" cy="1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242" name="Line 11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413" y="1843"/>
                    <a:ext cx="14" cy="1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grpSp>
              <p:nvGrpSpPr>
                <p:cNvPr id="217" name="Group 129"/>
                <p:cNvGrpSpPr>
                  <a:grpSpLocks/>
                </p:cNvGrpSpPr>
                <p:nvPr/>
              </p:nvGrpSpPr>
              <p:grpSpPr bwMode="auto">
                <a:xfrm>
                  <a:off x="2563" y="2693"/>
                  <a:ext cx="865" cy="14"/>
                  <a:chOff x="2563" y="2693"/>
                  <a:chExt cx="865" cy="14"/>
                </a:xfrm>
              </p:grpSpPr>
              <p:sp>
                <p:nvSpPr>
                  <p:cNvPr id="231" name="Line 12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63" y="2693"/>
                    <a:ext cx="1" cy="1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232" name="Line 12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686" y="2693"/>
                    <a:ext cx="1" cy="1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233" name="Line 12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810" y="2693"/>
                    <a:ext cx="1" cy="1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234" name="Line 12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933" y="2693"/>
                    <a:ext cx="1" cy="1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235" name="Line 12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057" y="2693"/>
                    <a:ext cx="1" cy="1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236" name="Line 12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180" y="2693"/>
                    <a:ext cx="1" cy="1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237" name="Line 12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304" y="2693"/>
                    <a:ext cx="1" cy="1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238" name="Line 12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427" y="2693"/>
                    <a:ext cx="1" cy="1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grpSp>
              <p:nvGrpSpPr>
                <p:cNvPr id="218" name="Group 138"/>
                <p:cNvGrpSpPr>
                  <a:grpSpLocks/>
                </p:cNvGrpSpPr>
                <p:nvPr/>
              </p:nvGrpSpPr>
              <p:grpSpPr bwMode="auto">
                <a:xfrm>
                  <a:off x="2563" y="1843"/>
                  <a:ext cx="865" cy="15"/>
                  <a:chOff x="2563" y="1843"/>
                  <a:chExt cx="865" cy="15"/>
                </a:xfrm>
              </p:grpSpPr>
              <p:sp>
                <p:nvSpPr>
                  <p:cNvPr id="223" name="Line 130"/>
                  <p:cNvSpPr>
                    <a:spLocks noChangeShapeType="1"/>
                  </p:cNvSpPr>
                  <p:nvPr/>
                </p:nvSpPr>
                <p:spPr bwMode="auto">
                  <a:xfrm>
                    <a:off x="2563" y="1843"/>
                    <a:ext cx="1" cy="1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224" name="Line 131"/>
                  <p:cNvSpPr>
                    <a:spLocks noChangeShapeType="1"/>
                  </p:cNvSpPr>
                  <p:nvPr/>
                </p:nvSpPr>
                <p:spPr bwMode="auto">
                  <a:xfrm>
                    <a:off x="2686" y="1843"/>
                    <a:ext cx="1" cy="1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225" name="Line 132"/>
                  <p:cNvSpPr>
                    <a:spLocks noChangeShapeType="1"/>
                  </p:cNvSpPr>
                  <p:nvPr/>
                </p:nvSpPr>
                <p:spPr bwMode="auto">
                  <a:xfrm>
                    <a:off x="2810" y="1843"/>
                    <a:ext cx="1" cy="1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226" name="Line 133"/>
                  <p:cNvSpPr>
                    <a:spLocks noChangeShapeType="1"/>
                  </p:cNvSpPr>
                  <p:nvPr/>
                </p:nvSpPr>
                <p:spPr bwMode="auto">
                  <a:xfrm>
                    <a:off x="2933" y="1843"/>
                    <a:ext cx="1" cy="1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227" name="Line 134"/>
                  <p:cNvSpPr>
                    <a:spLocks noChangeShapeType="1"/>
                  </p:cNvSpPr>
                  <p:nvPr/>
                </p:nvSpPr>
                <p:spPr bwMode="auto">
                  <a:xfrm>
                    <a:off x="3057" y="1843"/>
                    <a:ext cx="1" cy="1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228" name="Line 135"/>
                  <p:cNvSpPr>
                    <a:spLocks noChangeShapeType="1"/>
                  </p:cNvSpPr>
                  <p:nvPr/>
                </p:nvSpPr>
                <p:spPr bwMode="auto">
                  <a:xfrm>
                    <a:off x="3180" y="1843"/>
                    <a:ext cx="1" cy="1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229" name="Line 136"/>
                  <p:cNvSpPr>
                    <a:spLocks noChangeShapeType="1"/>
                  </p:cNvSpPr>
                  <p:nvPr/>
                </p:nvSpPr>
                <p:spPr bwMode="auto">
                  <a:xfrm>
                    <a:off x="3304" y="1843"/>
                    <a:ext cx="1" cy="1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230" name="Line 137"/>
                  <p:cNvSpPr>
                    <a:spLocks noChangeShapeType="1"/>
                  </p:cNvSpPr>
                  <p:nvPr/>
                </p:nvSpPr>
                <p:spPr bwMode="auto">
                  <a:xfrm>
                    <a:off x="3427" y="1843"/>
                    <a:ext cx="1" cy="1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sp>
              <p:nvSpPr>
                <p:cNvPr id="219" name="Line 139"/>
                <p:cNvSpPr>
                  <a:spLocks noChangeShapeType="1"/>
                </p:cNvSpPr>
                <p:nvPr/>
              </p:nvSpPr>
              <p:spPr bwMode="auto">
                <a:xfrm flipV="1">
                  <a:off x="2563" y="1843"/>
                  <a:ext cx="1" cy="86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20" name="Line 140"/>
                <p:cNvSpPr>
                  <a:spLocks noChangeShapeType="1"/>
                </p:cNvSpPr>
                <p:nvPr/>
              </p:nvSpPr>
              <p:spPr bwMode="auto">
                <a:xfrm flipV="1">
                  <a:off x="3427" y="1843"/>
                  <a:ext cx="1" cy="86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21" name="Line 141"/>
                <p:cNvSpPr>
                  <a:spLocks noChangeShapeType="1"/>
                </p:cNvSpPr>
                <p:nvPr/>
              </p:nvSpPr>
              <p:spPr bwMode="auto">
                <a:xfrm>
                  <a:off x="2563" y="2707"/>
                  <a:ext cx="864" cy="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22" name="Line 142"/>
                <p:cNvSpPr>
                  <a:spLocks noChangeShapeType="1"/>
                </p:cNvSpPr>
                <p:nvPr/>
              </p:nvSpPr>
              <p:spPr bwMode="auto">
                <a:xfrm>
                  <a:off x="2563" y="1843"/>
                  <a:ext cx="864" cy="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sp>
            <p:nvSpPr>
              <p:cNvPr id="191" name="Text Box 1697"/>
              <p:cNvSpPr txBox="1">
                <a:spLocks noChangeArrowheads="1"/>
              </p:cNvSpPr>
              <p:nvPr/>
            </p:nvSpPr>
            <p:spPr bwMode="auto">
              <a:xfrm rot="-5400000">
                <a:off x="4419600" y="4311650"/>
                <a:ext cx="466725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37931725" indent="-37474525"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000" baseline="0">
                    <a:latin typeface="Arial" charset="0"/>
                  </a:rPr>
                  <a:t>none</a:t>
                </a:r>
              </a:p>
            </p:txBody>
          </p:sp>
          <p:sp>
            <p:nvSpPr>
              <p:cNvPr id="192" name="Text Box 1698"/>
              <p:cNvSpPr txBox="1">
                <a:spLocks noChangeArrowheads="1"/>
              </p:cNvSpPr>
              <p:nvPr/>
            </p:nvSpPr>
            <p:spPr bwMode="auto">
              <a:xfrm rot="-5400000">
                <a:off x="4680744" y="4272756"/>
                <a:ext cx="331788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37931725" indent="-37474525"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000" baseline="0">
                    <a:latin typeface="Arial" charset="0"/>
                  </a:rPr>
                  <a:t>FL</a:t>
                </a:r>
              </a:p>
            </p:txBody>
          </p:sp>
          <p:sp>
            <p:nvSpPr>
              <p:cNvPr id="193" name="Text Box 1699"/>
              <p:cNvSpPr txBox="1">
                <a:spLocks noChangeArrowheads="1"/>
              </p:cNvSpPr>
              <p:nvPr/>
            </p:nvSpPr>
            <p:spPr bwMode="auto">
              <a:xfrm rot="-5400000">
                <a:off x="4966494" y="4393406"/>
                <a:ext cx="573088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37931725" indent="-37474525"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000" baseline="0">
                    <a:latin typeface="Arial" charset="0"/>
                  </a:rPr>
                  <a:t>C300A</a:t>
                </a:r>
              </a:p>
            </p:txBody>
          </p:sp>
          <p:sp>
            <p:nvSpPr>
              <p:cNvPr id="194" name="Text Box 1700"/>
              <p:cNvSpPr txBox="1">
                <a:spLocks noChangeArrowheads="1"/>
              </p:cNvSpPr>
              <p:nvPr/>
            </p:nvSpPr>
            <p:spPr bwMode="auto">
              <a:xfrm rot="-5400000">
                <a:off x="4766469" y="4393406"/>
                <a:ext cx="573088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37931725" indent="-37474525"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000" baseline="0">
                    <a:latin typeface="Arial" charset="0"/>
                  </a:rPr>
                  <a:t>C291A</a:t>
                </a:r>
              </a:p>
            </p:txBody>
          </p:sp>
          <p:sp>
            <p:nvSpPr>
              <p:cNvPr id="195" name="Text Box 1701"/>
              <p:cNvSpPr txBox="1">
                <a:spLocks noChangeArrowheads="1"/>
              </p:cNvSpPr>
              <p:nvPr/>
            </p:nvSpPr>
            <p:spPr bwMode="auto">
              <a:xfrm rot="-5400000">
                <a:off x="5368131" y="4361656"/>
                <a:ext cx="509588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37931725" indent="-37474525"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000" baseline="0">
                    <a:latin typeface="Arial" charset="0"/>
                  </a:rPr>
                  <a:t>G68E</a:t>
                </a:r>
              </a:p>
            </p:txBody>
          </p:sp>
          <p:sp>
            <p:nvSpPr>
              <p:cNvPr id="196" name="Text Box 1700"/>
              <p:cNvSpPr txBox="1">
                <a:spLocks noChangeArrowheads="1"/>
              </p:cNvSpPr>
              <p:nvPr/>
            </p:nvSpPr>
            <p:spPr bwMode="auto">
              <a:xfrm rot="-5400000">
                <a:off x="4829094" y="4516357"/>
                <a:ext cx="1185864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37931725" indent="-37474525"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000" baseline="0">
                    <a:latin typeface="Arial" charset="0"/>
                  </a:rPr>
                  <a:t>C291A/C300A</a:t>
                </a:r>
              </a:p>
            </p:txBody>
          </p:sp>
          <p:sp>
            <p:nvSpPr>
              <p:cNvPr id="197" name="Text Box 1701"/>
              <p:cNvSpPr txBox="1">
                <a:spLocks noChangeArrowheads="1"/>
              </p:cNvSpPr>
              <p:nvPr/>
            </p:nvSpPr>
            <p:spPr bwMode="auto">
              <a:xfrm rot="-5400000">
                <a:off x="5545931" y="4382294"/>
                <a:ext cx="550863" cy="244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37931725" indent="-37474525"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defRPr kumimoji="1" sz="2400" baseline="300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r>
                  <a:rPr lang="en-US" altLang="ja-JP" sz="1000" baseline="0">
                    <a:latin typeface="Arial" charset="0"/>
                  </a:rPr>
                  <a:t>E150L</a:t>
                </a:r>
              </a:p>
            </p:txBody>
          </p:sp>
          <p:grpSp>
            <p:nvGrpSpPr>
              <p:cNvPr id="198" name="Group 183"/>
              <p:cNvGrpSpPr>
                <a:grpSpLocks/>
              </p:cNvGrpSpPr>
              <p:nvPr/>
            </p:nvGrpSpPr>
            <p:grpSpPr bwMode="auto">
              <a:xfrm>
                <a:off x="4829175" y="3571875"/>
                <a:ext cx="974725" cy="76200"/>
                <a:chOff x="2650" y="2204"/>
                <a:chExt cx="614" cy="48"/>
              </a:xfrm>
            </p:grpSpPr>
            <p:sp>
              <p:nvSpPr>
                <p:cNvPr id="205" name="Line 136"/>
                <p:cNvSpPr>
                  <a:spLocks noChangeShapeType="1"/>
                </p:cNvSpPr>
                <p:nvPr/>
              </p:nvSpPr>
              <p:spPr bwMode="auto">
                <a:xfrm>
                  <a:off x="2650" y="2204"/>
                  <a:ext cx="61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06" name="Line 137"/>
                <p:cNvSpPr>
                  <a:spLocks noChangeShapeType="1"/>
                </p:cNvSpPr>
                <p:nvPr/>
              </p:nvSpPr>
              <p:spPr bwMode="auto">
                <a:xfrm>
                  <a:off x="2650" y="2204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07" name="Line 138"/>
                <p:cNvSpPr>
                  <a:spLocks noChangeShapeType="1"/>
                </p:cNvSpPr>
                <p:nvPr/>
              </p:nvSpPr>
              <p:spPr bwMode="auto">
                <a:xfrm>
                  <a:off x="3264" y="2204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199" name="Group 179"/>
              <p:cNvGrpSpPr>
                <a:grpSpLocks/>
              </p:cNvGrpSpPr>
              <p:nvPr/>
            </p:nvGrpSpPr>
            <p:grpSpPr bwMode="auto">
              <a:xfrm>
                <a:off x="4826000" y="3724275"/>
                <a:ext cx="749300" cy="76200"/>
                <a:chOff x="2654" y="2300"/>
                <a:chExt cx="472" cy="48"/>
              </a:xfrm>
            </p:grpSpPr>
            <p:sp>
              <p:nvSpPr>
                <p:cNvPr id="203" name="Line 136"/>
                <p:cNvSpPr>
                  <a:spLocks noChangeShapeType="1"/>
                </p:cNvSpPr>
                <p:nvPr/>
              </p:nvSpPr>
              <p:spPr bwMode="auto">
                <a:xfrm>
                  <a:off x="2654" y="2300"/>
                  <a:ext cx="47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04" name="Line 137"/>
                <p:cNvSpPr>
                  <a:spLocks noChangeShapeType="1"/>
                </p:cNvSpPr>
                <p:nvPr/>
              </p:nvSpPr>
              <p:spPr bwMode="auto">
                <a:xfrm>
                  <a:off x="2654" y="2300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sp>
            <p:nvSpPr>
              <p:cNvPr id="200" name="Line 138"/>
              <p:cNvSpPr>
                <a:spLocks noChangeShapeType="1"/>
              </p:cNvSpPr>
              <p:nvPr/>
            </p:nvSpPr>
            <p:spPr bwMode="auto">
              <a:xfrm>
                <a:off x="5584825" y="3724275"/>
                <a:ext cx="0" cy="76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01" name="Rectangle 144"/>
              <p:cNvSpPr>
                <a:spLocks noChangeArrowheads="1"/>
              </p:cNvSpPr>
              <p:nvPr/>
            </p:nvSpPr>
            <p:spPr bwMode="auto">
              <a:xfrm>
                <a:off x="5127625" y="3592513"/>
                <a:ext cx="177800" cy="2746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ja-JP" sz="1800" baseline="0">
                    <a:solidFill>
                      <a:srgbClr val="000000"/>
                    </a:solidFill>
                    <a:latin typeface="Helvetica" charset="0"/>
                    <a:ea typeface="ＭＳ Ｐゴシック" charset="0"/>
                    <a:cs typeface="ＭＳ Ｐゴシック" charset="0"/>
                  </a:rPr>
                  <a:t>**</a:t>
                </a:r>
                <a:endParaRPr lang="en-US" altLang="ja-JP" sz="1800" baseline="0">
                  <a:latin typeface="Helvetic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02" name="Rectangle 144"/>
              <p:cNvSpPr>
                <a:spLocks noChangeArrowheads="1"/>
              </p:cNvSpPr>
              <p:nvPr/>
            </p:nvSpPr>
            <p:spPr bwMode="auto">
              <a:xfrm>
                <a:off x="5222875" y="3440113"/>
                <a:ext cx="177800" cy="2746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ja-JP" sz="1800" baseline="0">
                    <a:solidFill>
                      <a:srgbClr val="000000"/>
                    </a:solidFill>
                    <a:latin typeface="Helvetica" charset="0"/>
                    <a:ea typeface="ＭＳ Ｐゴシック" charset="0"/>
                    <a:cs typeface="ＭＳ Ｐゴシック" charset="0"/>
                  </a:rPr>
                  <a:t>**</a:t>
                </a:r>
                <a:endParaRPr lang="en-US" altLang="ja-JP" sz="1800" baseline="0">
                  <a:latin typeface="Helvetica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sp>
        <p:nvSpPr>
          <p:cNvPr id="298" name="Text Box 104"/>
          <p:cNvSpPr txBox="1">
            <a:spLocks noChangeArrowheads="1"/>
          </p:cNvSpPr>
          <p:nvPr/>
        </p:nvSpPr>
        <p:spPr bwMode="auto">
          <a:xfrm>
            <a:off x="3406250" y="3856953"/>
            <a:ext cx="1010705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 algn="ctr"/>
            <a:r>
              <a:rPr lang="en-US" altLang="ja-JP" sz="1600" baseline="0" dirty="0">
                <a:latin typeface="Helvetica"/>
                <a:ea typeface="ＭＳ Ｐゴシック" charset="0"/>
                <a:cs typeface="Helvetica"/>
              </a:rPr>
              <a:t>Catalytic site</a:t>
            </a:r>
          </a:p>
        </p:txBody>
      </p:sp>
      <p:sp>
        <p:nvSpPr>
          <p:cNvPr id="299" name="Line 1220"/>
          <p:cNvSpPr>
            <a:spLocks noChangeShapeType="1"/>
          </p:cNvSpPr>
          <p:nvPr/>
        </p:nvSpPr>
        <p:spPr bwMode="auto">
          <a:xfrm>
            <a:off x="4106333" y="4273297"/>
            <a:ext cx="897470" cy="274636"/>
          </a:xfrm>
          <a:prstGeom prst="line">
            <a:avLst/>
          </a:prstGeom>
          <a:noFill/>
          <a:ln w="19050" cmpd="sng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00" name="Line 1225"/>
          <p:cNvSpPr>
            <a:spLocks noChangeShapeType="1"/>
          </p:cNvSpPr>
          <p:nvPr/>
        </p:nvSpPr>
        <p:spPr bwMode="auto">
          <a:xfrm flipH="1">
            <a:off x="5443541" y="4560633"/>
            <a:ext cx="1511826" cy="628651"/>
          </a:xfrm>
          <a:prstGeom prst="line">
            <a:avLst/>
          </a:prstGeom>
          <a:noFill/>
          <a:ln w="19050" cmpd="sng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01" name="Rectangle 1226"/>
          <p:cNvSpPr>
            <a:spLocks noChangeArrowheads="1"/>
          </p:cNvSpPr>
          <p:nvPr/>
        </p:nvSpPr>
        <p:spPr bwMode="auto">
          <a:xfrm>
            <a:off x="6553200" y="4357435"/>
            <a:ext cx="990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ja-JP" sz="1600" b="1" baseline="0" dirty="0">
                <a:solidFill>
                  <a:schemeClr val="tx2"/>
                </a:solidFill>
                <a:latin typeface="Symbol" charset="0"/>
                <a:sym typeface="Symbol" charset="0"/>
              </a:rPr>
              <a:t></a:t>
            </a:r>
            <a:r>
              <a:rPr lang="en-US" altLang="ja-JP" sz="1600" b="1" baseline="0" dirty="0">
                <a:solidFill>
                  <a:schemeClr val="tx2"/>
                </a:solidFill>
                <a:latin typeface="Arial" charset="0"/>
              </a:rPr>
              <a:t>4</a:t>
            </a:r>
          </a:p>
        </p:txBody>
      </p:sp>
      <p:sp>
        <p:nvSpPr>
          <p:cNvPr id="302" name="Line 1227"/>
          <p:cNvSpPr>
            <a:spLocks noChangeShapeType="1"/>
          </p:cNvSpPr>
          <p:nvPr/>
        </p:nvSpPr>
        <p:spPr bwMode="auto">
          <a:xfrm flipV="1">
            <a:off x="4149728" y="5360733"/>
            <a:ext cx="976313" cy="612499"/>
          </a:xfrm>
          <a:prstGeom prst="line">
            <a:avLst/>
          </a:prstGeom>
          <a:noFill/>
          <a:ln w="19050" cmpd="sng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03" name="Line 1225"/>
          <p:cNvSpPr>
            <a:spLocks noChangeShapeType="1"/>
          </p:cNvSpPr>
          <p:nvPr/>
        </p:nvSpPr>
        <p:spPr bwMode="auto">
          <a:xfrm flipH="1">
            <a:off x="5680078" y="4868333"/>
            <a:ext cx="1177921" cy="473351"/>
          </a:xfrm>
          <a:prstGeom prst="line">
            <a:avLst/>
          </a:prstGeom>
          <a:noFill/>
          <a:ln w="19050" cmpd="sng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04" name="Rectangle 1226"/>
          <p:cNvSpPr>
            <a:spLocks noChangeArrowheads="1"/>
          </p:cNvSpPr>
          <p:nvPr/>
        </p:nvSpPr>
        <p:spPr bwMode="auto">
          <a:xfrm>
            <a:off x="6403452" y="4601909"/>
            <a:ext cx="990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ja-JP" sz="1600" b="1" baseline="0" dirty="0">
                <a:solidFill>
                  <a:schemeClr val="tx2"/>
                </a:solidFill>
                <a:latin typeface="Symbol" charset="0"/>
                <a:sym typeface="Symbol" charset="0"/>
              </a:rPr>
              <a:t></a:t>
            </a:r>
            <a:r>
              <a:rPr lang="en-US" altLang="ja-JP" sz="1600" b="1" baseline="0" dirty="0">
                <a:solidFill>
                  <a:schemeClr val="tx2"/>
                </a:solidFill>
                <a:latin typeface="Arial" charset="0"/>
                <a:sym typeface="Symbol" charset="0"/>
              </a:rPr>
              <a:t>9</a:t>
            </a:r>
            <a:endParaRPr lang="en-US" altLang="ja-JP" sz="1600" b="1" baseline="0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305" name="Line 1227"/>
          <p:cNvSpPr>
            <a:spLocks noChangeShapeType="1"/>
          </p:cNvSpPr>
          <p:nvPr/>
        </p:nvSpPr>
        <p:spPr bwMode="auto">
          <a:xfrm flipV="1">
            <a:off x="4330703" y="5513133"/>
            <a:ext cx="1031876" cy="654833"/>
          </a:xfrm>
          <a:prstGeom prst="line">
            <a:avLst/>
          </a:prstGeom>
          <a:noFill/>
          <a:ln w="19050" cmpd="sng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06" name="Rectangle 1228"/>
          <p:cNvSpPr>
            <a:spLocks noChangeArrowheads="1"/>
          </p:cNvSpPr>
          <p:nvPr/>
        </p:nvSpPr>
        <p:spPr bwMode="auto">
          <a:xfrm>
            <a:off x="3752853" y="6046462"/>
            <a:ext cx="990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ja-JP" sz="1600" b="1" baseline="0" dirty="0">
                <a:solidFill>
                  <a:srgbClr val="000EFF"/>
                </a:solidFill>
                <a:latin typeface="Symbol" charset="0"/>
                <a:sym typeface="Symbol" charset="0"/>
              </a:rPr>
              <a:t></a:t>
            </a:r>
            <a:r>
              <a:rPr lang="en-US" altLang="ja-JP" sz="1600" b="1" baseline="0" dirty="0">
                <a:solidFill>
                  <a:srgbClr val="000EFF"/>
                </a:solidFill>
                <a:latin typeface="Arial" charset="0"/>
                <a:sym typeface="Symbol" charset="0"/>
              </a:rPr>
              <a:t>4</a:t>
            </a:r>
            <a:endParaRPr lang="en-US" altLang="ja-JP" sz="1600" b="1" baseline="0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307" name="Rectangle 1228"/>
          <p:cNvSpPr>
            <a:spLocks noChangeArrowheads="1"/>
          </p:cNvSpPr>
          <p:nvPr/>
        </p:nvSpPr>
        <p:spPr bwMode="auto">
          <a:xfrm>
            <a:off x="3528487" y="5863166"/>
            <a:ext cx="990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ja-JP" sz="1600" b="1" baseline="0" dirty="0" smtClean="0">
                <a:solidFill>
                  <a:srgbClr val="000EFF"/>
                </a:solidFill>
                <a:latin typeface="Symbol" charset="0"/>
                <a:sym typeface="Symbol" charset="0"/>
              </a:rPr>
              <a:t></a:t>
            </a:r>
            <a:r>
              <a:rPr lang="en-US" altLang="ja-JP" sz="1600" b="1" dirty="0" smtClean="0">
                <a:solidFill>
                  <a:srgbClr val="000EFF"/>
                </a:solidFill>
                <a:latin typeface="Arial" charset="0"/>
                <a:sym typeface="Symbol" charset="0"/>
              </a:rPr>
              <a:t>9</a:t>
            </a:r>
            <a:endParaRPr lang="en-US" altLang="ja-JP" sz="1600" b="1" baseline="0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308" name="正方形/長方形 307"/>
          <p:cNvSpPr/>
          <p:nvPr/>
        </p:nvSpPr>
        <p:spPr>
          <a:xfrm>
            <a:off x="0" y="1"/>
            <a:ext cx="9144000" cy="899999"/>
          </a:xfrm>
          <a:prstGeom prst="rect">
            <a:avLst/>
          </a:prstGeom>
          <a:solidFill>
            <a:srgbClr val="2B8049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 smtClean="0">
                <a:latin typeface="Helvetica"/>
                <a:cs typeface="Helvetica"/>
              </a:rPr>
              <a:t>The tetramer structure (both type I and II/III) is required for the catalytic activity of CD38 in A20 cells.</a:t>
            </a:r>
            <a:endParaRPr kumimoji="1" lang="ja-JP" alt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19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1383826" y="1756834"/>
            <a:ext cx="2956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Helvetica"/>
                <a:cs typeface="Helvetica"/>
              </a:rPr>
              <a:t>A20 cells</a:t>
            </a:r>
            <a:r>
              <a:rPr kumimoji="1" lang="ja-JP" altLang="en-US" dirty="0" smtClean="0">
                <a:latin typeface="Helvetica"/>
                <a:cs typeface="Helvetica"/>
              </a:rPr>
              <a:t> </a:t>
            </a:r>
            <a:r>
              <a:rPr kumimoji="1" lang="en-US" altLang="ja-JP" dirty="0" smtClean="0">
                <a:latin typeface="Helvetica"/>
                <a:cs typeface="Helvetica"/>
              </a:rPr>
              <a:t>expressing</a:t>
            </a:r>
            <a:r>
              <a:rPr kumimoji="1" lang="ja-JP" altLang="en-US" dirty="0" smtClean="0">
                <a:latin typeface="Helvetica"/>
                <a:cs typeface="Helvetica"/>
              </a:rPr>
              <a:t> </a:t>
            </a:r>
            <a:r>
              <a:rPr kumimoji="1" lang="en-US" altLang="ja-JP" dirty="0" smtClean="0">
                <a:latin typeface="Helvetica"/>
                <a:cs typeface="Helvetica"/>
              </a:rPr>
              <a:t>CD38</a:t>
            </a:r>
            <a:endParaRPr kumimoji="1" lang="ja-JP" altLang="en-US" dirty="0">
              <a:latin typeface="Helvetica"/>
              <a:cs typeface="Helvetica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907877" y="2665629"/>
            <a:ext cx="1907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 smtClean="0">
                <a:latin typeface="Helvetica"/>
                <a:cs typeface="Helvetica"/>
              </a:rPr>
              <a:t>Lysis</a:t>
            </a:r>
            <a:r>
              <a:rPr lang="en-US" altLang="ja-JP" dirty="0" smtClean="0">
                <a:latin typeface="Helvetica"/>
                <a:cs typeface="Helvetica"/>
              </a:rPr>
              <a:t> with Brij-58</a:t>
            </a:r>
            <a:endParaRPr kumimoji="1" lang="ja-JP" altLang="en-US" dirty="0">
              <a:latin typeface="Helvetica"/>
              <a:cs typeface="Helvetica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423358" y="3574424"/>
            <a:ext cx="2876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latin typeface="Helvetica"/>
                <a:cs typeface="Helvetica"/>
              </a:rPr>
              <a:t>Sucrose density gradient ultracentrifugation</a:t>
            </a:r>
            <a:endParaRPr kumimoji="1" lang="ja-JP" altLang="en-US" dirty="0">
              <a:latin typeface="Helvetica"/>
              <a:cs typeface="Helvetica"/>
            </a:endParaRPr>
          </a:p>
        </p:txBody>
      </p:sp>
      <p:cxnSp>
        <p:nvCxnSpPr>
          <p:cNvPr id="3" name="直線矢印コネクタ 2"/>
          <p:cNvCxnSpPr/>
          <p:nvPr/>
        </p:nvCxnSpPr>
        <p:spPr>
          <a:xfrm>
            <a:off x="2860204" y="2114677"/>
            <a:ext cx="3252" cy="562441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/>
          <p:cNvCxnSpPr/>
          <p:nvPr/>
        </p:nvCxnSpPr>
        <p:spPr>
          <a:xfrm>
            <a:off x="2860204" y="3023472"/>
            <a:ext cx="3252" cy="562441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/>
          <p:cNvCxnSpPr/>
          <p:nvPr/>
        </p:nvCxnSpPr>
        <p:spPr>
          <a:xfrm>
            <a:off x="2860204" y="4209266"/>
            <a:ext cx="3252" cy="562441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テキスト ボックス 34"/>
          <p:cNvSpPr txBox="1"/>
          <p:nvPr/>
        </p:nvSpPr>
        <p:spPr>
          <a:xfrm>
            <a:off x="826474" y="4760221"/>
            <a:ext cx="4070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latin typeface="Helvetica"/>
                <a:cs typeface="Helvetica"/>
              </a:rPr>
              <a:t>Detergent-resistant membranes (DRMs)</a:t>
            </a:r>
            <a:endParaRPr kumimoji="1" lang="ja-JP" altLang="en-US" dirty="0">
              <a:latin typeface="Helvetica"/>
              <a:cs typeface="Helvetica"/>
            </a:endParaRPr>
          </a:p>
        </p:txBody>
      </p:sp>
      <p:grpSp>
        <p:nvGrpSpPr>
          <p:cNvPr id="79" name="図形グループ 78"/>
          <p:cNvGrpSpPr/>
          <p:nvPr/>
        </p:nvGrpSpPr>
        <p:grpSpPr>
          <a:xfrm>
            <a:off x="5034971" y="1803767"/>
            <a:ext cx="3474053" cy="3676699"/>
            <a:chOff x="5401363" y="1190723"/>
            <a:chExt cx="3474053" cy="3676699"/>
          </a:xfrm>
        </p:grpSpPr>
        <p:sp>
          <p:nvSpPr>
            <p:cNvPr id="41" name="Rectangle 14"/>
            <p:cNvSpPr>
              <a:spLocks noChangeArrowheads="1"/>
            </p:cNvSpPr>
            <p:nvPr/>
          </p:nvSpPr>
          <p:spPr bwMode="auto">
            <a:xfrm>
              <a:off x="6547177" y="1513622"/>
              <a:ext cx="672041" cy="284064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Helvetica" charset="0"/>
              </a:endParaRPr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7219218" y="2321634"/>
              <a:ext cx="165619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>
                  <a:latin typeface="Helvetica"/>
                  <a:cs typeface="Helvetica"/>
                </a:rPr>
                <a:t>Detergent-resistant membranes (DRMs)</a:t>
              </a:r>
              <a:endParaRPr kumimoji="1" lang="ja-JP" altLang="en-US" dirty="0">
                <a:latin typeface="Helvetica"/>
                <a:cs typeface="Helvetica"/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5606301" y="1498500"/>
              <a:ext cx="4569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b="1" dirty="0" smtClean="0">
                  <a:latin typeface="Helvetica"/>
                  <a:cs typeface="Helvetica"/>
                </a:rPr>
                <a:t>5%</a:t>
              </a:r>
              <a:endParaRPr kumimoji="1" lang="ja-JP" altLang="en-US" sz="1400" b="1" dirty="0">
                <a:latin typeface="Helvetica"/>
                <a:cs typeface="Helvetica"/>
              </a:endParaRP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5401363" y="1190723"/>
              <a:ext cx="8931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b="1" dirty="0" smtClean="0">
                  <a:latin typeface="Helvetica"/>
                  <a:cs typeface="Helvetica"/>
                </a:rPr>
                <a:t>Sucrose</a:t>
              </a:r>
              <a:endParaRPr kumimoji="1" lang="ja-JP" altLang="en-US" sz="1400" b="1" dirty="0">
                <a:latin typeface="Helvetica"/>
                <a:cs typeface="Helvetica"/>
              </a:endParaRPr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5562788" y="1972933"/>
              <a:ext cx="5440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b="1" dirty="0" smtClean="0">
                  <a:latin typeface="Helvetica"/>
                  <a:cs typeface="Helvetica"/>
                </a:rPr>
                <a:t>10</a:t>
              </a:r>
              <a:r>
                <a:rPr kumimoji="1" lang="en-US" altLang="ja-JP" sz="1400" b="1" dirty="0" smtClean="0">
                  <a:latin typeface="Helvetica"/>
                  <a:cs typeface="Helvetica"/>
                </a:rPr>
                <a:t>%</a:t>
              </a:r>
              <a:endParaRPr kumimoji="1" lang="ja-JP" altLang="en-US" sz="1400" b="1" dirty="0">
                <a:latin typeface="Helvetica"/>
                <a:cs typeface="Helvetica"/>
              </a:endParaRPr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5562788" y="2447366"/>
              <a:ext cx="5440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b="1" dirty="0" smtClean="0">
                  <a:latin typeface="Helvetica"/>
                  <a:cs typeface="Helvetica"/>
                </a:rPr>
                <a:t>15%</a:t>
              </a:r>
              <a:endParaRPr kumimoji="1" lang="ja-JP" altLang="en-US" sz="1400" b="1" dirty="0">
                <a:latin typeface="Helvetica"/>
                <a:cs typeface="Helvetica"/>
              </a:endParaRPr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5562788" y="2921799"/>
              <a:ext cx="5440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b="1" dirty="0" smtClean="0">
                  <a:latin typeface="Helvetica"/>
                  <a:cs typeface="Helvetica"/>
                </a:rPr>
                <a:t>20</a:t>
              </a:r>
              <a:r>
                <a:rPr kumimoji="1" lang="en-US" altLang="ja-JP" sz="1400" b="1" dirty="0" smtClean="0">
                  <a:latin typeface="Helvetica"/>
                  <a:cs typeface="Helvetica"/>
                </a:rPr>
                <a:t>%</a:t>
              </a:r>
              <a:endParaRPr kumimoji="1" lang="ja-JP" altLang="en-US" sz="1400" b="1" dirty="0">
                <a:latin typeface="Helvetica"/>
                <a:cs typeface="Helvetica"/>
              </a:endParaRPr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5562788" y="3396232"/>
              <a:ext cx="5440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b="1" dirty="0" smtClean="0">
                  <a:latin typeface="Helvetica"/>
                  <a:cs typeface="Helvetica"/>
                </a:rPr>
                <a:t>25</a:t>
              </a:r>
              <a:r>
                <a:rPr kumimoji="1" lang="en-US" altLang="ja-JP" sz="1400" b="1" dirty="0" smtClean="0">
                  <a:latin typeface="Helvetica"/>
                  <a:cs typeface="Helvetica"/>
                </a:rPr>
                <a:t>%</a:t>
              </a:r>
              <a:endParaRPr kumimoji="1" lang="ja-JP" altLang="en-US" sz="1400" b="1" dirty="0">
                <a:latin typeface="Helvetica"/>
                <a:cs typeface="Helvetica"/>
              </a:endParaRPr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5562788" y="3870663"/>
              <a:ext cx="5440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b="1" dirty="0" smtClean="0">
                  <a:latin typeface="Helvetica"/>
                  <a:cs typeface="Helvetica"/>
                </a:rPr>
                <a:t>30</a:t>
              </a:r>
              <a:r>
                <a:rPr kumimoji="1" lang="en-US" altLang="ja-JP" sz="1400" b="1" dirty="0" smtClean="0">
                  <a:latin typeface="Helvetica"/>
                  <a:cs typeface="Helvetica"/>
                </a:rPr>
                <a:t>%</a:t>
              </a:r>
              <a:endParaRPr kumimoji="1" lang="ja-JP" altLang="en-US" sz="1400" b="1" dirty="0">
                <a:latin typeface="Helvetica"/>
                <a:cs typeface="Helvetica"/>
              </a:endParaRPr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5576649" y="4350068"/>
              <a:ext cx="544002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ja-JP" sz="1400" b="1" dirty="0">
                  <a:latin typeface="Helvetica"/>
                  <a:cs typeface="Helvetica"/>
                </a:rPr>
                <a:t>4</a:t>
              </a:r>
              <a:r>
                <a:rPr lang="en-US" altLang="ja-JP" sz="1400" b="1" dirty="0" smtClean="0">
                  <a:latin typeface="Helvetica"/>
                  <a:cs typeface="Helvetica"/>
                </a:rPr>
                <a:t>0</a:t>
              </a:r>
              <a:r>
                <a:rPr kumimoji="1" lang="en-US" altLang="ja-JP" sz="1400" b="1" dirty="0" smtClean="0">
                  <a:latin typeface="Helvetica"/>
                  <a:cs typeface="Helvetica"/>
                </a:rPr>
                <a:t>%</a:t>
              </a:r>
              <a:endParaRPr kumimoji="1" lang="ja-JP" altLang="en-US" sz="1400" b="1" dirty="0">
                <a:latin typeface="Helvetica"/>
                <a:cs typeface="Helvetica"/>
              </a:endParaRPr>
            </a:p>
          </p:txBody>
        </p:sp>
        <p:sp>
          <p:nvSpPr>
            <p:cNvPr id="40" name="Oval 13"/>
            <p:cNvSpPr>
              <a:spLocks noChangeArrowheads="1"/>
            </p:cNvSpPr>
            <p:nvPr/>
          </p:nvSpPr>
          <p:spPr bwMode="auto">
            <a:xfrm>
              <a:off x="6547177" y="4083732"/>
              <a:ext cx="672041" cy="67634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Helvetica" charset="0"/>
              </a:endParaRPr>
            </a:p>
          </p:txBody>
        </p:sp>
        <p:sp>
          <p:nvSpPr>
            <p:cNvPr id="42" name="Rectangle 15"/>
            <p:cNvSpPr>
              <a:spLocks noChangeArrowheads="1"/>
            </p:cNvSpPr>
            <p:nvPr/>
          </p:nvSpPr>
          <p:spPr bwMode="auto">
            <a:xfrm>
              <a:off x="6570978" y="4083732"/>
              <a:ext cx="646839" cy="33817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Helvetica" charset="0"/>
              </a:endParaRPr>
            </a:p>
          </p:txBody>
        </p:sp>
        <p:sp>
          <p:nvSpPr>
            <p:cNvPr id="43" name="Oval 16"/>
            <p:cNvSpPr>
              <a:spLocks noChangeArrowheads="1"/>
            </p:cNvSpPr>
            <p:nvPr/>
          </p:nvSpPr>
          <p:spPr bwMode="auto">
            <a:xfrm>
              <a:off x="6563978" y="4117549"/>
              <a:ext cx="651040" cy="642528"/>
            </a:xfrm>
            <a:prstGeom prst="ellipse">
              <a:avLst/>
            </a:prstGeom>
            <a:solidFill>
              <a:srgbClr val="FF17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ja-JP" altLang="en-US">
                <a:latin typeface="Helvetica" charset="0"/>
              </a:endParaRPr>
            </a:p>
          </p:txBody>
        </p:sp>
        <p:sp>
          <p:nvSpPr>
            <p:cNvPr id="44" name="Rectangle 17"/>
            <p:cNvSpPr>
              <a:spLocks noChangeArrowheads="1"/>
            </p:cNvSpPr>
            <p:nvPr/>
          </p:nvSpPr>
          <p:spPr bwMode="auto">
            <a:xfrm>
              <a:off x="6569578" y="4024552"/>
              <a:ext cx="644039" cy="321264"/>
            </a:xfrm>
            <a:prstGeom prst="rect">
              <a:avLst/>
            </a:prstGeom>
            <a:solidFill>
              <a:srgbClr val="FF17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ja-JP" altLang="en-US">
                <a:latin typeface="Helvetica" charset="0"/>
              </a:endParaRPr>
            </a:p>
          </p:txBody>
        </p:sp>
        <p:sp>
          <p:nvSpPr>
            <p:cNvPr id="66" name="テキスト ボックス 65"/>
            <p:cNvSpPr txBox="1"/>
            <p:nvPr/>
          </p:nvSpPr>
          <p:spPr>
            <a:xfrm>
              <a:off x="6202793" y="4559645"/>
              <a:ext cx="2845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b="1" dirty="0" smtClean="0">
                  <a:latin typeface="Helvetica"/>
                  <a:cs typeface="Helvetica"/>
                </a:rPr>
                <a:t>1</a:t>
              </a:r>
              <a:endParaRPr kumimoji="1" lang="ja-JP" altLang="en-US" sz="1400" b="1" dirty="0">
                <a:latin typeface="Helvetica"/>
                <a:cs typeface="Helvetica"/>
              </a:endParaRPr>
            </a:p>
          </p:txBody>
        </p:sp>
        <p:sp>
          <p:nvSpPr>
            <p:cNvPr id="67" name="テキスト ボックス 66"/>
            <p:cNvSpPr txBox="1"/>
            <p:nvPr/>
          </p:nvSpPr>
          <p:spPr>
            <a:xfrm>
              <a:off x="6202793" y="4270743"/>
              <a:ext cx="2845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b="1" dirty="0">
                  <a:latin typeface="Helvetica"/>
                  <a:cs typeface="Helvetica"/>
                </a:rPr>
                <a:t>2</a:t>
              </a:r>
              <a:endParaRPr kumimoji="1" lang="ja-JP" altLang="en-US" sz="1400" b="1" dirty="0">
                <a:latin typeface="Helvetica"/>
                <a:cs typeface="Helvetica"/>
              </a:endParaRPr>
            </a:p>
          </p:txBody>
        </p:sp>
        <p:sp>
          <p:nvSpPr>
            <p:cNvPr id="68" name="テキスト ボックス 67"/>
            <p:cNvSpPr txBox="1"/>
            <p:nvPr/>
          </p:nvSpPr>
          <p:spPr>
            <a:xfrm>
              <a:off x="6202793" y="3981846"/>
              <a:ext cx="2845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b="1" dirty="0">
                  <a:latin typeface="Helvetica"/>
                  <a:cs typeface="Helvetica"/>
                </a:rPr>
                <a:t>3</a:t>
              </a:r>
              <a:endParaRPr kumimoji="1" lang="ja-JP" altLang="en-US" sz="1400" b="1" dirty="0">
                <a:latin typeface="Helvetica"/>
                <a:cs typeface="Helvetica"/>
              </a:endParaRPr>
            </a:p>
          </p:txBody>
        </p:sp>
        <p:sp>
          <p:nvSpPr>
            <p:cNvPr id="69" name="テキスト ボックス 68"/>
            <p:cNvSpPr txBox="1"/>
            <p:nvPr/>
          </p:nvSpPr>
          <p:spPr>
            <a:xfrm>
              <a:off x="6202793" y="3692949"/>
              <a:ext cx="2845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b="1" dirty="0">
                  <a:latin typeface="Helvetica"/>
                  <a:cs typeface="Helvetica"/>
                </a:rPr>
                <a:t>4</a:t>
              </a:r>
              <a:endParaRPr kumimoji="1" lang="ja-JP" altLang="en-US" sz="1400" b="1" dirty="0">
                <a:latin typeface="Helvetica"/>
                <a:cs typeface="Helvetica"/>
              </a:endParaRPr>
            </a:p>
          </p:txBody>
        </p:sp>
        <p:sp>
          <p:nvSpPr>
            <p:cNvPr id="70" name="テキスト ボックス 69"/>
            <p:cNvSpPr txBox="1"/>
            <p:nvPr/>
          </p:nvSpPr>
          <p:spPr>
            <a:xfrm>
              <a:off x="6196380" y="3404052"/>
              <a:ext cx="2973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b="1" dirty="0">
                  <a:latin typeface="Helvetica"/>
                  <a:cs typeface="Helvetica"/>
                </a:rPr>
                <a:t>5</a:t>
              </a:r>
              <a:endParaRPr kumimoji="1" lang="ja-JP" altLang="en-US" sz="1400" b="1" dirty="0">
                <a:latin typeface="Helvetica"/>
                <a:cs typeface="Helvetica"/>
              </a:endParaRPr>
            </a:p>
          </p:txBody>
        </p:sp>
        <p:sp>
          <p:nvSpPr>
            <p:cNvPr id="71" name="テキスト ボックス 70"/>
            <p:cNvSpPr txBox="1"/>
            <p:nvPr/>
          </p:nvSpPr>
          <p:spPr>
            <a:xfrm>
              <a:off x="6201421" y="3115155"/>
              <a:ext cx="2872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b="1" dirty="0">
                  <a:latin typeface="Helvetica"/>
                  <a:cs typeface="Helvetica"/>
                </a:rPr>
                <a:t>6</a:t>
              </a:r>
              <a:endParaRPr kumimoji="1" lang="ja-JP" altLang="en-US" sz="1400" b="1" dirty="0">
                <a:latin typeface="Helvetica"/>
                <a:cs typeface="Helvetica"/>
              </a:endParaRPr>
            </a:p>
          </p:txBody>
        </p:sp>
        <p:sp>
          <p:nvSpPr>
            <p:cNvPr id="72" name="テキスト ボックス 71"/>
            <p:cNvSpPr txBox="1"/>
            <p:nvPr/>
          </p:nvSpPr>
          <p:spPr>
            <a:xfrm>
              <a:off x="6202793" y="2826258"/>
              <a:ext cx="2845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b="1" dirty="0">
                  <a:latin typeface="Helvetica"/>
                  <a:cs typeface="Helvetica"/>
                </a:rPr>
                <a:t>7</a:t>
              </a:r>
              <a:endParaRPr kumimoji="1" lang="ja-JP" altLang="en-US" sz="1400" b="1" dirty="0">
                <a:latin typeface="Helvetica"/>
                <a:cs typeface="Helvetica"/>
              </a:endParaRPr>
            </a:p>
          </p:txBody>
        </p:sp>
        <p:sp>
          <p:nvSpPr>
            <p:cNvPr id="73" name="テキスト ボックス 72"/>
            <p:cNvSpPr txBox="1"/>
            <p:nvPr/>
          </p:nvSpPr>
          <p:spPr>
            <a:xfrm>
              <a:off x="6202793" y="2537361"/>
              <a:ext cx="2845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b="1" dirty="0">
                  <a:latin typeface="Helvetica"/>
                  <a:cs typeface="Helvetica"/>
                </a:rPr>
                <a:t>8</a:t>
              </a:r>
              <a:endParaRPr kumimoji="1" lang="ja-JP" altLang="en-US" sz="1400" b="1" dirty="0">
                <a:latin typeface="Helvetica"/>
                <a:cs typeface="Helvetica"/>
              </a:endParaRPr>
            </a:p>
          </p:txBody>
        </p:sp>
        <p:sp>
          <p:nvSpPr>
            <p:cNvPr id="74" name="テキスト ボックス 73"/>
            <p:cNvSpPr txBox="1"/>
            <p:nvPr/>
          </p:nvSpPr>
          <p:spPr>
            <a:xfrm>
              <a:off x="6202793" y="2248464"/>
              <a:ext cx="2845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b="1" dirty="0">
                  <a:latin typeface="Helvetica"/>
                  <a:cs typeface="Helvetica"/>
                </a:rPr>
                <a:t>9</a:t>
              </a:r>
              <a:endParaRPr kumimoji="1" lang="ja-JP" altLang="en-US" sz="1400" b="1" dirty="0">
                <a:latin typeface="Helvetica"/>
                <a:cs typeface="Helvetica"/>
              </a:endParaRPr>
            </a:p>
          </p:txBody>
        </p:sp>
        <p:sp>
          <p:nvSpPr>
            <p:cNvPr id="75" name="テキスト ボックス 74"/>
            <p:cNvSpPr txBox="1"/>
            <p:nvPr/>
          </p:nvSpPr>
          <p:spPr>
            <a:xfrm>
              <a:off x="6152868" y="1959567"/>
              <a:ext cx="3843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b="1" dirty="0" smtClean="0">
                  <a:latin typeface="Helvetica"/>
                  <a:cs typeface="Helvetica"/>
                </a:rPr>
                <a:t>10</a:t>
              </a:r>
              <a:endParaRPr kumimoji="1" lang="ja-JP" altLang="en-US" sz="1400" b="1" dirty="0">
                <a:latin typeface="Helvetica"/>
                <a:cs typeface="Helvetica"/>
              </a:endParaRPr>
            </a:p>
          </p:txBody>
        </p:sp>
        <p:sp>
          <p:nvSpPr>
            <p:cNvPr id="76" name="テキスト ボックス 75"/>
            <p:cNvSpPr txBox="1"/>
            <p:nvPr/>
          </p:nvSpPr>
          <p:spPr>
            <a:xfrm>
              <a:off x="6157777" y="1670670"/>
              <a:ext cx="3745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b="1" dirty="0" smtClean="0">
                  <a:latin typeface="Helvetica"/>
                  <a:cs typeface="Helvetica"/>
                </a:rPr>
                <a:t>11</a:t>
              </a:r>
              <a:endParaRPr kumimoji="1" lang="ja-JP" altLang="en-US" sz="1400" b="1" dirty="0">
                <a:latin typeface="Helvetica"/>
                <a:cs typeface="Helvetica"/>
              </a:endParaRPr>
            </a:p>
          </p:txBody>
        </p:sp>
        <p:sp>
          <p:nvSpPr>
            <p:cNvPr id="77" name="テキスト ボックス 76"/>
            <p:cNvSpPr txBox="1"/>
            <p:nvPr/>
          </p:nvSpPr>
          <p:spPr>
            <a:xfrm>
              <a:off x="6152868" y="1381773"/>
              <a:ext cx="3843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b="1" dirty="0" smtClean="0">
                  <a:latin typeface="Helvetica"/>
                  <a:cs typeface="Helvetica"/>
                </a:rPr>
                <a:t>12</a:t>
              </a:r>
              <a:endParaRPr kumimoji="1" lang="ja-JP" altLang="en-US" sz="1400" b="1" dirty="0">
                <a:latin typeface="Helvetica"/>
                <a:cs typeface="Helvetica"/>
              </a:endParaRPr>
            </a:p>
          </p:txBody>
        </p:sp>
        <p:sp>
          <p:nvSpPr>
            <p:cNvPr id="45" name="Rectangle 18"/>
            <p:cNvSpPr>
              <a:spLocks noChangeArrowheads="1"/>
            </p:cNvSpPr>
            <p:nvPr/>
          </p:nvSpPr>
          <p:spPr bwMode="auto">
            <a:xfrm>
              <a:off x="6559658" y="2654737"/>
              <a:ext cx="649639" cy="442751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FFC4B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ja-JP" altLang="en-US">
                <a:latin typeface="Helvetica" charset="0"/>
              </a:endParaRPr>
            </a:p>
          </p:txBody>
        </p:sp>
      </p:grpSp>
      <p:sp>
        <p:nvSpPr>
          <p:cNvPr id="55" name="正方形/長方形 54"/>
          <p:cNvSpPr/>
          <p:nvPr/>
        </p:nvSpPr>
        <p:spPr>
          <a:xfrm>
            <a:off x="0" y="1"/>
            <a:ext cx="9144000" cy="899999"/>
          </a:xfrm>
          <a:prstGeom prst="rect">
            <a:avLst/>
          </a:prstGeom>
          <a:solidFill>
            <a:srgbClr val="2B8049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 smtClean="0">
                <a:latin typeface="Helvetica"/>
                <a:cs typeface="Helvetica"/>
              </a:rPr>
              <a:t>Preparation of detergent-resistant membranes (DRMs)</a:t>
            </a:r>
            <a:endParaRPr kumimoji="1" lang="ja-JP" alt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831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" name="図形グループ 248"/>
          <p:cNvGrpSpPr/>
          <p:nvPr/>
        </p:nvGrpSpPr>
        <p:grpSpPr>
          <a:xfrm>
            <a:off x="879941" y="2898026"/>
            <a:ext cx="5051037" cy="2637182"/>
            <a:chOff x="548105" y="2841719"/>
            <a:chExt cx="5051037" cy="2637182"/>
          </a:xfrm>
        </p:grpSpPr>
        <p:sp>
          <p:nvSpPr>
            <p:cNvPr id="36" name="Text Box 41"/>
            <p:cNvSpPr txBox="1">
              <a:spLocks noChangeArrowheads="1"/>
            </p:cNvSpPr>
            <p:nvPr/>
          </p:nvSpPr>
          <p:spPr bwMode="auto">
            <a:xfrm>
              <a:off x="2071388" y="5078791"/>
              <a:ext cx="90281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2000" baseline="0" dirty="0">
                  <a:latin typeface="Helvetica"/>
                  <a:ea typeface="ＭＳ Ｐゴシック" charset="0"/>
                  <a:cs typeface="Helvetica"/>
                </a:rPr>
                <a:t>DRMs</a:t>
              </a:r>
            </a:p>
          </p:txBody>
        </p:sp>
        <p:sp>
          <p:nvSpPr>
            <p:cNvPr id="37" name="Text Box 47"/>
            <p:cNvSpPr txBox="1">
              <a:spLocks noChangeArrowheads="1"/>
            </p:cNvSpPr>
            <p:nvPr/>
          </p:nvSpPr>
          <p:spPr bwMode="auto">
            <a:xfrm>
              <a:off x="4003050" y="5078791"/>
              <a:ext cx="112542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2000" baseline="0" dirty="0">
                  <a:latin typeface="Helvetica"/>
                  <a:ea typeface="ＭＳ Ｐゴシック" charset="0"/>
                  <a:cs typeface="Helvetica"/>
                </a:rPr>
                <a:t>Bottoms</a:t>
              </a:r>
            </a:p>
          </p:txBody>
        </p:sp>
        <p:sp>
          <p:nvSpPr>
            <p:cNvPr id="39" name="Text Box 18"/>
            <p:cNvSpPr txBox="1">
              <a:spLocks noChangeArrowheads="1"/>
            </p:cNvSpPr>
            <p:nvPr/>
          </p:nvSpPr>
          <p:spPr bwMode="auto">
            <a:xfrm>
              <a:off x="1544747" y="4182082"/>
              <a:ext cx="28725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b="1" baseline="0" dirty="0">
                  <a:latin typeface="Helvetica"/>
                  <a:ea typeface="ＭＳ Ｐゴシック" charset="0"/>
                  <a:cs typeface="Helvetica"/>
                </a:rPr>
                <a:t>-</a:t>
              </a:r>
            </a:p>
          </p:txBody>
        </p:sp>
        <p:sp>
          <p:nvSpPr>
            <p:cNvPr id="40" name="Text Box 19"/>
            <p:cNvSpPr txBox="1">
              <a:spLocks noChangeArrowheads="1"/>
            </p:cNvSpPr>
            <p:nvPr/>
          </p:nvSpPr>
          <p:spPr bwMode="auto">
            <a:xfrm>
              <a:off x="2034239" y="4182082"/>
              <a:ext cx="36440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b="1" baseline="0">
                  <a:latin typeface="Helvetica"/>
                  <a:ea typeface="ＭＳ Ｐゴシック" charset="0"/>
                  <a:cs typeface="Helvetica"/>
                </a:rPr>
                <a:t>+</a:t>
              </a:r>
            </a:p>
          </p:txBody>
        </p:sp>
        <p:sp>
          <p:nvSpPr>
            <p:cNvPr id="41" name="Text Box 20"/>
            <p:cNvSpPr txBox="1">
              <a:spLocks noChangeArrowheads="1"/>
            </p:cNvSpPr>
            <p:nvPr/>
          </p:nvSpPr>
          <p:spPr bwMode="auto">
            <a:xfrm>
              <a:off x="2600876" y="4182082"/>
              <a:ext cx="28725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b="1" baseline="0" dirty="0">
                  <a:latin typeface="Helvetica"/>
                  <a:ea typeface="ＭＳ Ｐゴシック" charset="0"/>
                  <a:cs typeface="Helvetica"/>
                </a:rPr>
                <a:t>-</a:t>
              </a:r>
            </a:p>
          </p:txBody>
        </p:sp>
        <p:sp>
          <p:nvSpPr>
            <p:cNvPr id="42" name="Text Box 21"/>
            <p:cNvSpPr txBox="1">
              <a:spLocks noChangeArrowheads="1"/>
            </p:cNvSpPr>
            <p:nvPr/>
          </p:nvSpPr>
          <p:spPr bwMode="auto">
            <a:xfrm>
              <a:off x="3090368" y="4182082"/>
              <a:ext cx="36440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b="1" baseline="0" dirty="0">
                  <a:latin typeface="Helvetica"/>
                  <a:ea typeface="ＭＳ Ｐゴシック" charset="0"/>
                  <a:cs typeface="Helvetica"/>
                </a:rPr>
                <a:t>+</a:t>
              </a:r>
            </a:p>
          </p:txBody>
        </p:sp>
        <p:sp>
          <p:nvSpPr>
            <p:cNvPr id="43" name="Text Box 22"/>
            <p:cNvSpPr txBox="1">
              <a:spLocks noChangeArrowheads="1"/>
            </p:cNvSpPr>
            <p:nvPr/>
          </p:nvSpPr>
          <p:spPr bwMode="auto">
            <a:xfrm>
              <a:off x="3657005" y="4182082"/>
              <a:ext cx="28725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b="1" baseline="0">
                  <a:latin typeface="Helvetica"/>
                  <a:ea typeface="ＭＳ Ｐゴシック" charset="0"/>
                  <a:cs typeface="Helvetica"/>
                </a:rPr>
                <a:t>-</a:t>
              </a:r>
            </a:p>
          </p:txBody>
        </p:sp>
        <p:sp>
          <p:nvSpPr>
            <p:cNvPr id="44" name="Text Box 23"/>
            <p:cNvSpPr txBox="1">
              <a:spLocks noChangeArrowheads="1"/>
            </p:cNvSpPr>
            <p:nvPr/>
          </p:nvSpPr>
          <p:spPr bwMode="auto">
            <a:xfrm>
              <a:off x="4146497" y="4182082"/>
              <a:ext cx="36440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b="1" baseline="0" dirty="0">
                  <a:latin typeface="Helvetica"/>
                  <a:ea typeface="ＭＳ Ｐゴシック" charset="0"/>
                  <a:cs typeface="Helvetica"/>
                </a:rPr>
                <a:t>+</a:t>
              </a:r>
            </a:p>
          </p:txBody>
        </p:sp>
        <p:sp>
          <p:nvSpPr>
            <p:cNvPr id="51" name="Text Box 36"/>
            <p:cNvSpPr txBox="1">
              <a:spLocks noChangeArrowheads="1"/>
            </p:cNvSpPr>
            <p:nvPr/>
          </p:nvSpPr>
          <p:spPr bwMode="auto">
            <a:xfrm>
              <a:off x="1721954" y="4623156"/>
              <a:ext cx="46666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800" baseline="0" dirty="0">
                  <a:latin typeface="Helvetica"/>
                  <a:ea typeface="ＭＳ Ｐゴシック" charset="0"/>
                  <a:cs typeface="Helvetica"/>
                </a:rPr>
                <a:t>FL</a:t>
              </a:r>
            </a:p>
          </p:txBody>
        </p:sp>
        <p:sp>
          <p:nvSpPr>
            <p:cNvPr id="52" name="Text Box 37"/>
            <p:cNvSpPr txBox="1">
              <a:spLocks noChangeArrowheads="1"/>
            </p:cNvSpPr>
            <p:nvPr/>
          </p:nvSpPr>
          <p:spPr bwMode="auto">
            <a:xfrm>
              <a:off x="2613054" y="4623156"/>
              <a:ext cx="60812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800" baseline="0" dirty="0">
                  <a:latin typeface="Helvetica"/>
                  <a:ea typeface="ＭＳ Ｐゴシック" charset="0"/>
                  <a:cs typeface="Helvetica"/>
                </a:rPr>
                <a:t>Δ16</a:t>
              </a:r>
            </a:p>
          </p:txBody>
        </p:sp>
        <p:sp>
          <p:nvSpPr>
            <p:cNvPr id="61" name="Text Box 18"/>
            <p:cNvSpPr txBox="1">
              <a:spLocks noChangeArrowheads="1"/>
            </p:cNvSpPr>
            <p:nvPr/>
          </p:nvSpPr>
          <p:spPr bwMode="auto">
            <a:xfrm>
              <a:off x="4713134" y="4182082"/>
              <a:ext cx="28725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b="1" baseline="0" dirty="0">
                  <a:latin typeface="Helvetica"/>
                  <a:ea typeface="ＭＳ Ｐゴシック" charset="0"/>
                  <a:cs typeface="Helvetica"/>
                </a:rPr>
                <a:t>-</a:t>
              </a:r>
            </a:p>
          </p:txBody>
        </p:sp>
        <p:sp>
          <p:nvSpPr>
            <p:cNvPr id="62" name="Text Box 19"/>
            <p:cNvSpPr txBox="1">
              <a:spLocks noChangeArrowheads="1"/>
            </p:cNvSpPr>
            <p:nvPr/>
          </p:nvSpPr>
          <p:spPr bwMode="auto">
            <a:xfrm>
              <a:off x="5202627" y="4182082"/>
              <a:ext cx="36440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b="1" baseline="0" dirty="0">
                  <a:latin typeface="Helvetica"/>
                  <a:ea typeface="ＭＳ Ｐゴシック" charset="0"/>
                  <a:cs typeface="Helvetica"/>
                </a:rPr>
                <a:t>+</a:t>
              </a:r>
            </a:p>
          </p:txBody>
        </p:sp>
        <p:pic>
          <p:nvPicPr>
            <p:cNvPr id="64" name="Picture 7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7653" y="3624264"/>
              <a:ext cx="4194026" cy="526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" name="Picture 7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0679" y="2841719"/>
              <a:ext cx="4208463" cy="5280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6" name="Text Box 93"/>
            <p:cNvSpPr txBox="1">
              <a:spLocks noChangeArrowheads="1"/>
            </p:cNvSpPr>
            <p:nvPr/>
          </p:nvSpPr>
          <p:spPr bwMode="auto">
            <a:xfrm>
              <a:off x="548105" y="2844650"/>
              <a:ext cx="77482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800" b="1" baseline="0" dirty="0" smtClean="0">
                  <a:latin typeface="Helvetica"/>
                  <a:cs typeface="Helvetica"/>
                </a:rPr>
                <a:t>CD38</a:t>
              </a:r>
              <a:endParaRPr lang="en-US" altLang="ja-JP" sz="1800" b="1" baseline="0" dirty="0">
                <a:latin typeface="Helvetica"/>
                <a:cs typeface="Helvetica"/>
              </a:endParaRPr>
            </a:p>
          </p:txBody>
        </p:sp>
        <p:sp>
          <p:nvSpPr>
            <p:cNvPr id="67" name="Text Box 93"/>
            <p:cNvSpPr txBox="1">
              <a:spLocks noChangeArrowheads="1"/>
            </p:cNvSpPr>
            <p:nvPr/>
          </p:nvSpPr>
          <p:spPr bwMode="auto">
            <a:xfrm>
              <a:off x="642219" y="3712359"/>
              <a:ext cx="58659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800" b="1" baseline="0" dirty="0">
                  <a:latin typeface="Helvetica"/>
                  <a:cs typeface="Helvetica"/>
                </a:rPr>
                <a:t>Lyn</a:t>
              </a:r>
            </a:p>
          </p:txBody>
        </p:sp>
        <p:sp>
          <p:nvSpPr>
            <p:cNvPr id="138" name="Rectangle 146"/>
            <p:cNvSpPr>
              <a:spLocks noChangeArrowheads="1"/>
            </p:cNvSpPr>
            <p:nvPr/>
          </p:nvSpPr>
          <p:spPr bwMode="auto">
            <a:xfrm>
              <a:off x="678929" y="4274415"/>
              <a:ext cx="51317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b="1" baseline="0" dirty="0">
                  <a:latin typeface="Helvetica"/>
                  <a:ea typeface="ＭＳ Ｐゴシック" charset="0"/>
                  <a:cs typeface="Helvetica"/>
                </a:rPr>
                <a:t>CS/2</a:t>
              </a:r>
            </a:p>
          </p:txBody>
        </p:sp>
        <p:cxnSp>
          <p:nvCxnSpPr>
            <p:cNvPr id="6" name="直線コネクタ 5"/>
            <p:cNvCxnSpPr/>
            <p:nvPr/>
          </p:nvCxnSpPr>
          <p:spPr>
            <a:xfrm flipV="1">
              <a:off x="1481784" y="4203106"/>
              <a:ext cx="439120" cy="500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直線コネクタ 225"/>
            <p:cNvCxnSpPr/>
            <p:nvPr/>
          </p:nvCxnSpPr>
          <p:spPr>
            <a:xfrm flipV="1">
              <a:off x="2002289" y="4203106"/>
              <a:ext cx="439120" cy="500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直線コネクタ 226"/>
            <p:cNvCxnSpPr/>
            <p:nvPr/>
          </p:nvCxnSpPr>
          <p:spPr>
            <a:xfrm flipV="1">
              <a:off x="2522794" y="4203106"/>
              <a:ext cx="439120" cy="500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直線コネクタ 227"/>
            <p:cNvCxnSpPr/>
            <p:nvPr/>
          </p:nvCxnSpPr>
          <p:spPr>
            <a:xfrm flipV="1">
              <a:off x="3043299" y="4203106"/>
              <a:ext cx="439120" cy="500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直線コネクタ 228"/>
            <p:cNvCxnSpPr/>
            <p:nvPr/>
          </p:nvCxnSpPr>
          <p:spPr>
            <a:xfrm flipV="1">
              <a:off x="3563804" y="4203106"/>
              <a:ext cx="439120" cy="500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直線コネクタ 229"/>
            <p:cNvCxnSpPr/>
            <p:nvPr/>
          </p:nvCxnSpPr>
          <p:spPr>
            <a:xfrm flipV="1">
              <a:off x="5125319" y="4203106"/>
              <a:ext cx="439120" cy="500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直線コネクタ 230"/>
            <p:cNvCxnSpPr/>
            <p:nvPr/>
          </p:nvCxnSpPr>
          <p:spPr>
            <a:xfrm flipV="1">
              <a:off x="4604814" y="4203106"/>
              <a:ext cx="439120" cy="500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直線コネクタ 231"/>
            <p:cNvCxnSpPr/>
            <p:nvPr/>
          </p:nvCxnSpPr>
          <p:spPr>
            <a:xfrm flipV="1">
              <a:off x="4084309" y="4203106"/>
              <a:ext cx="439120" cy="500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6" name="Text Box 36"/>
            <p:cNvSpPr txBox="1">
              <a:spLocks noChangeArrowheads="1"/>
            </p:cNvSpPr>
            <p:nvPr/>
          </p:nvSpPr>
          <p:spPr bwMode="auto">
            <a:xfrm>
              <a:off x="3865788" y="4623156"/>
              <a:ext cx="46666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800" baseline="0" dirty="0">
                  <a:latin typeface="Helvetica"/>
                  <a:ea typeface="ＭＳ Ｐゴシック" charset="0"/>
                  <a:cs typeface="Helvetica"/>
                </a:rPr>
                <a:t>FL</a:t>
              </a:r>
            </a:p>
          </p:txBody>
        </p:sp>
        <p:sp>
          <p:nvSpPr>
            <p:cNvPr id="237" name="Text Box 37"/>
            <p:cNvSpPr txBox="1">
              <a:spLocks noChangeArrowheads="1"/>
            </p:cNvSpPr>
            <p:nvPr/>
          </p:nvSpPr>
          <p:spPr bwMode="auto">
            <a:xfrm>
              <a:off x="4756888" y="4623156"/>
              <a:ext cx="60812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800" baseline="0" dirty="0">
                  <a:latin typeface="Helvetica"/>
                  <a:ea typeface="ＭＳ Ｐゴシック" charset="0"/>
                  <a:cs typeface="Helvetica"/>
                </a:rPr>
                <a:t>Δ16</a:t>
              </a:r>
            </a:p>
          </p:txBody>
        </p:sp>
        <p:cxnSp>
          <p:nvCxnSpPr>
            <p:cNvPr id="238" name="直線コネクタ 237"/>
            <p:cNvCxnSpPr/>
            <p:nvPr/>
          </p:nvCxnSpPr>
          <p:spPr>
            <a:xfrm>
              <a:off x="1481784" y="4630770"/>
              <a:ext cx="972000" cy="0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直線コネクタ 241"/>
            <p:cNvCxnSpPr/>
            <p:nvPr/>
          </p:nvCxnSpPr>
          <p:spPr>
            <a:xfrm>
              <a:off x="2518669" y="4630770"/>
              <a:ext cx="972000" cy="0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直線コネクタ 242"/>
            <p:cNvCxnSpPr/>
            <p:nvPr/>
          </p:nvCxnSpPr>
          <p:spPr>
            <a:xfrm>
              <a:off x="3555554" y="4630770"/>
              <a:ext cx="972000" cy="0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直線コネクタ 243"/>
            <p:cNvCxnSpPr/>
            <p:nvPr/>
          </p:nvCxnSpPr>
          <p:spPr>
            <a:xfrm>
              <a:off x="4592439" y="4630770"/>
              <a:ext cx="972000" cy="0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直線コネクタ 244"/>
            <p:cNvCxnSpPr/>
            <p:nvPr/>
          </p:nvCxnSpPr>
          <p:spPr>
            <a:xfrm>
              <a:off x="1469409" y="5078791"/>
              <a:ext cx="1985362" cy="0"/>
            </a:xfrm>
            <a:prstGeom prst="line">
              <a:avLst/>
            </a:prstGeom>
            <a:ln w="571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直線コネクタ 246"/>
            <p:cNvCxnSpPr/>
            <p:nvPr/>
          </p:nvCxnSpPr>
          <p:spPr>
            <a:xfrm>
              <a:off x="3581668" y="5078791"/>
              <a:ext cx="1985362" cy="0"/>
            </a:xfrm>
            <a:prstGeom prst="line">
              <a:avLst/>
            </a:prstGeom>
            <a:ln w="571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5" name="図形グループ 334"/>
          <p:cNvGrpSpPr/>
          <p:nvPr/>
        </p:nvGrpSpPr>
        <p:grpSpPr>
          <a:xfrm>
            <a:off x="6204125" y="2388639"/>
            <a:ext cx="2140016" cy="3403712"/>
            <a:chOff x="6285964" y="1655198"/>
            <a:chExt cx="2140016" cy="3403712"/>
          </a:xfrm>
        </p:grpSpPr>
        <p:sp>
          <p:nvSpPr>
            <p:cNvPr id="281" name="Rectangle 107"/>
            <p:cNvSpPr>
              <a:spLocks noChangeArrowheads="1"/>
            </p:cNvSpPr>
            <p:nvPr/>
          </p:nvSpPr>
          <p:spPr bwMode="auto">
            <a:xfrm>
              <a:off x="6972441" y="4150235"/>
              <a:ext cx="12837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baseline="0" dirty="0">
                  <a:solidFill>
                    <a:srgbClr val="000000"/>
                  </a:solidFill>
                  <a:latin typeface="Helvetica"/>
                  <a:ea typeface="ＭＳ Ｐゴシック" charset="0"/>
                  <a:cs typeface="Helvetica"/>
                </a:rPr>
                <a:t>0</a:t>
              </a:r>
              <a:endParaRPr lang="en-US" altLang="ja-JP" baseline="0" dirty="0">
                <a:latin typeface="Helvetica"/>
                <a:ea typeface="ＭＳ Ｐゴシック" charset="0"/>
                <a:cs typeface="Helvetica"/>
              </a:endParaRPr>
            </a:p>
          </p:txBody>
        </p:sp>
        <p:sp>
          <p:nvSpPr>
            <p:cNvPr id="282" name="Rectangle 108"/>
            <p:cNvSpPr>
              <a:spLocks noChangeArrowheads="1"/>
            </p:cNvSpPr>
            <p:nvPr/>
          </p:nvSpPr>
          <p:spPr bwMode="auto">
            <a:xfrm>
              <a:off x="6844063" y="3642060"/>
              <a:ext cx="25675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baseline="0">
                  <a:solidFill>
                    <a:srgbClr val="000000"/>
                  </a:solidFill>
                  <a:latin typeface="Helvetica"/>
                  <a:ea typeface="ＭＳ Ｐゴシック" charset="0"/>
                  <a:cs typeface="Helvetica"/>
                </a:rPr>
                <a:t>50</a:t>
              </a:r>
              <a:endParaRPr lang="en-US" altLang="ja-JP" baseline="0">
                <a:latin typeface="Helvetica"/>
                <a:ea typeface="ＭＳ Ｐゴシック" charset="0"/>
                <a:cs typeface="Helvetica"/>
              </a:endParaRPr>
            </a:p>
          </p:txBody>
        </p:sp>
        <p:sp>
          <p:nvSpPr>
            <p:cNvPr id="283" name="Rectangle 109"/>
            <p:cNvSpPr>
              <a:spLocks noChangeArrowheads="1"/>
            </p:cNvSpPr>
            <p:nvPr/>
          </p:nvSpPr>
          <p:spPr bwMode="auto">
            <a:xfrm>
              <a:off x="6715685" y="3133885"/>
              <a:ext cx="38513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baseline="0">
                  <a:solidFill>
                    <a:srgbClr val="000000"/>
                  </a:solidFill>
                  <a:latin typeface="Helvetica"/>
                  <a:ea typeface="ＭＳ Ｐゴシック" charset="0"/>
                  <a:cs typeface="Helvetica"/>
                </a:rPr>
                <a:t>100</a:t>
              </a:r>
              <a:endParaRPr lang="en-US" altLang="ja-JP" baseline="0">
                <a:latin typeface="Helvetica"/>
                <a:ea typeface="ＭＳ Ｐゴシック" charset="0"/>
                <a:cs typeface="Helvetica"/>
              </a:endParaRPr>
            </a:p>
          </p:txBody>
        </p:sp>
        <p:sp>
          <p:nvSpPr>
            <p:cNvPr id="284" name="Rectangle 110"/>
            <p:cNvSpPr>
              <a:spLocks noChangeArrowheads="1"/>
            </p:cNvSpPr>
            <p:nvPr/>
          </p:nvSpPr>
          <p:spPr bwMode="auto">
            <a:xfrm>
              <a:off x="6715685" y="2625710"/>
              <a:ext cx="38513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baseline="0">
                  <a:solidFill>
                    <a:srgbClr val="000000"/>
                  </a:solidFill>
                  <a:latin typeface="Helvetica"/>
                  <a:ea typeface="ＭＳ Ｐゴシック" charset="0"/>
                  <a:cs typeface="Helvetica"/>
                </a:rPr>
                <a:t>150</a:t>
              </a:r>
              <a:endParaRPr lang="en-US" altLang="ja-JP" baseline="0">
                <a:latin typeface="Helvetica"/>
                <a:ea typeface="ＭＳ Ｐゴシック" charset="0"/>
                <a:cs typeface="Helvetica"/>
              </a:endParaRPr>
            </a:p>
          </p:txBody>
        </p:sp>
        <p:sp>
          <p:nvSpPr>
            <p:cNvPr id="285" name="Rectangle 111"/>
            <p:cNvSpPr>
              <a:spLocks noChangeArrowheads="1"/>
            </p:cNvSpPr>
            <p:nvPr/>
          </p:nvSpPr>
          <p:spPr bwMode="auto">
            <a:xfrm>
              <a:off x="6715685" y="2117535"/>
              <a:ext cx="38513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baseline="0">
                  <a:solidFill>
                    <a:srgbClr val="000000"/>
                  </a:solidFill>
                  <a:latin typeface="Helvetica"/>
                  <a:ea typeface="ＭＳ Ｐゴシック" charset="0"/>
                  <a:cs typeface="Helvetica"/>
                </a:rPr>
                <a:t>200</a:t>
              </a:r>
              <a:endParaRPr lang="en-US" altLang="ja-JP" baseline="0">
                <a:latin typeface="Helvetica"/>
                <a:ea typeface="ＭＳ Ｐゴシック" charset="0"/>
                <a:cs typeface="Helvetica"/>
              </a:endParaRPr>
            </a:p>
          </p:txBody>
        </p:sp>
        <p:sp>
          <p:nvSpPr>
            <p:cNvPr id="286" name="Rectangle 112"/>
            <p:cNvSpPr>
              <a:spLocks noChangeArrowheads="1"/>
            </p:cNvSpPr>
            <p:nvPr/>
          </p:nvSpPr>
          <p:spPr bwMode="auto">
            <a:xfrm rot="16200000">
              <a:off x="5443313" y="3125495"/>
              <a:ext cx="196230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baseline="0" dirty="0">
                  <a:solidFill>
                    <a:srgbClr val="000000"/>
                  </a:solidFill>
                  <a:latin typeface="Helvetica"/>
                  <a:ea typeface="ＭＳ Ｐゴシック" charset="0"/>
                  <a:cs typeface="Helvetica"/>
                </a:rPr>
                <a:t>CD38 in DRMs (%)</a:t>
              </a:r>
              <a:endParaRPr lang="en-US" altLang="ja-JP" baseline="0" dirty="0">
                <a:latin typeface="Helvetica"/>
                <a:ea typeface="ＭＳ Ｐゴシック" charset="0"/>
                <a:cs typeface="Helvetica"/>
              </a:endParaRPr>
            </a:p>
          </p:txBody>
        </p:sp>
        <p:sp>
          <p:nvSpPr>
            <p:cNvPr id="287" name="Text Box 18"/>
            <p:cNvSpPr txBox="1">
              <a:spLocks noChangeArrowheads="1"/>
            </p:cNvSpPr>
            <p:nvPr/>
          </p:nvSpPr>
          <p:spPr bwMode="auto">
            <a:xfrm>
              <a:off x="7175518" y="4242069"/>
              <a:ext cx="28725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b="1" baseline="0" dirty="0">
                  <a:latin typeface="Helvetica"/>
                  <a:ea typeface="ＭＳ Ｐゴシック" charset="0"/>
                  <a:cs typeface="Helvetica"/>
                </a:rPr>
                <a:t>-</a:t>
              </a:r>
            </a:p>
          </p:txBody>
        </p:sp>
        <p:sp>
          <p:nvSpPr>
            <p:cNvPr id="288" name="Text Box 19"/>
            <p:cNvSpPr txBox="1">
              <a:spLocks noChangeArrowheads="1"/>
            </p:cNvSpPr>
            <p:nvPr/>
          </p:nvSpPr>
          <p:spPr bwMode="auto">
            <a:xfrm>
              <a:off x="7443578" y="4242069"/>
              <a:ext cx="36440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b="1" baseline="0" dirty="0">
                  <a:latin typeface="Helvetica"/>
                  <a:ea typeface="ＭＳ Ｐゴシック" charset="0"/>
                  <a:cs typeface="Helvetica"/>
                </a:rPr>
                <a:t>+</a:t>
              </a:r>
            </a:p>
          </p:txBody>
        </p:sp>
        <p:sp>
          <p:nvSpPr>
            <p:cNvPr id="289" name="Text Box 20"/>
            <p:cNvSpPr txBox="1">
              <a:spLocks noChangeArrowheads="1"/>
            </p:cNvSpPr>
            <p:nvPr/>
          </p:nvSpPr>
          <p:spPr bwMode="auto">
            <a:xfrm>
              <a:off x="7788783" y="4242069"/>
              <a:ext cx="28725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b="1" baseline="0">
                  <a:latin typeface="Helvetica"/>
                  <a:ea typeface="ＭＳ Ｐゴシック" charset="0"/>
                  <a:cs typeface="Helvetica"/>
                </a:rPr>
                <a:t>-</a:t>
              </a:r>
            </a:p>
          </p:txBody>
        </p:sp>
        <p:sp>
          <p:nvSpPr>
            <p:cNvPr id="290" name="Text Box 21"/>
            <p:cNvSpPr txBox="1">
              <a:spLocks noChangeArrowheads="1"/>
            </p:cNvSpPr>
            <p:nvPr/>
          </p:nvSpPr>
          <p:spPr bwMode="auto">
            <a:xfrm>
              <a:off x="8056843" y="4242069"/>
              <a:ext cx="36440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b="1" baseline="0" dirty="0">
                  <a:latin typeface="Helvetica"/>
                  <a:ea typeface="ＭＳ Ｐゴシック" charset="0"/>
                  <a:cs typeface="Helvetica"/>
                </a:rPr>
                <a:t>+</a:t>
              </a:r>
            </a:p>
          </p:txBody>
        </p:sp>
        <p:sp>
          <p:nvSpPr>
            <p:cNvPr id="291" name="Line 32"/>
            <p:cNvSpPr>
              <a:spLocks noChangeShapeType="1"/>
            </p:cNvSpPr>
            <p:nvPr/>
          </p:nvSpPr>
          <p:spPr bwMode="auto">
            <a:xfrm>
              <a:off x="7164313" y="4697347"/>
              <a:ext cx="57144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92" name="Line 33"/>
            <p:cNvSpPr>
              <a:spLocks noChangeShapeType="1"/>
            </p:cNvSpPr>
            <p:nvPr/>
          </p:nvSpPr>
          <p:spPr bwMode="auto">
            <a:xfrm>
              <a:off x="7809711" y="4697346"/>
              <a:ext cx="540075" cy="638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grpSp>
          <p:nvGrpSpPr>
            <p:cNvPr id="328" name="図形グループ 327"/>
            <p:cNvGrpSpPr/>
            <p:nvPr/>
          </p:nvGrpSpPr>
          <p:grpSpPr>
            <a:xfrm>
              <a:off x="7132939" y="2241950"/>
              <a:ext cx="1293041" cy="2071087"/>
              <a:chOff x="7020790" y="2770361"/>
              <a:chExt cx="915988" cy="947738"/>
            </a:xfrm>
          </p:grpSpPr>
          <p:grpSp>
            <p:nvGrpSpPr>
              <p:cNvPr id="250" name="Group 76"/>
              <p:cNvGrpSpPr>
                <a:grpSpLocks/>
              </p:cNvGrpSpPr>
              <p:nvPr/>
            </p:nvGrpSpPr>
            <p:grpSpPr bwMode="auto">
              <a:xfrm>
                <a:off x="7043015" y="3227561"/>
                <a:ext cx="182563" cy="457200"/>
                <a:chOff x="2443" y="2187"/>
                <a:chExt cx="115" cy="288"/>
              </a:xfrm>
            </p:grpSpPr>
            <p:sp>
              <p:nvSpPr>
                <p:cNvPr id="251" name="Rectangle 77"/>
                <p:cNvSpPr>
                  <a:spLocks noChangeArrowheads="1"/>
                </p:cNvSpPr>
                <p:nvPr/>
              </p:nvSpPr>
              <p:spPr bwMode="auto">
                <a:xfrm>
                  <a:off x="2443" y="2187"/>
                  <a:ext cx="115" cy="288"/>
                </a:xfrm>
                <a:prstGeom prst="rect">
                  <a:avLst/>
                </a:prstGeom>
                <a:solidFill>
                  <a:srgbClr val="BEBEBE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ja-JP" altLang="en-US" baseline="0">
                    <a:latin typeface="Arial" charset="0"/>
                  </a:endParaRPr>
                </a:p>
              </p:txBody>
            </p:sp>
            <p:sp>
              <p:nvSpPr>
                <p:cNvPr id="252" name="Rectangle 78"/>
                <p:cNvSpPr>
                  <a:spLocks noChangeArrowheads="1"/>
                </p:cNvSpPr>
                <p:nvPr/>
              </p:nvSpPr>
              <p:spPr bwMode="auto">
                <a:xfrm>
                  <a:off x="2443" y="2187"/>
                  <a:ext cx="115" cy="28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 baseline="0">
                    <a:latin typeface="Arial" charset="0"/>
                  </a:endParaRPr>
                </a:p>
              </p:txBody>
            </p:sp>
          </p:grpSp>
          <p:sp>
            <p:nvSpPr>
              <p:cNvPr id="253" name="Rectangle 79"/>
              <p:cNvSpPr>
                <a:spLocks noChangeArrowheads="1"/>
              </p:cNvSpPr>
              <p:nvPr/>
            </p:nvSpPr>
            <p:spPr bwMode="auto">
              <a:xfrm>
                <a:off x="7271615" y="2873549"/>
                <a:ext cx="182563" cy="809625"/>
              </a:xfrm>
              <a:prstGeom prst="rect">
                <a:avLst/>
              </a:prstGeom>
              <a:solidFill>
                <a:srgbClr val="BEBEBE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 baseline="0">
                  <a:latin typeface="Arial" charset="0"/>
                </a:endParaRPr>
              </a:p>
            </p:txBody>
          </p:sp>
          <p:sp>
            <p:nvSpPr>
              <p:cNvPr id="254" name="Rectangle 80"/>
              <p:cNvSpPr>
                <a:spLocks noChangeArrowheads="1"/>
              </p:cNvSpPr>
              <p:nvPr/>
            </p:nvSpPr>
            <p:spPr bwMode="auto">
              <a:xfrm>
                <a:off x="7271615" y="2873549"/>
                <a:ext cx="182563" cy="80962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 baseline="0">
                  <a:latin typeface="Arial" charset="0"/>
                </a:endParaRPr>
              </a:p>
            </p:txBody>
          </p:sp>
          <p:sp>
            <p:nvSpPr>
              <p:cNvPr id="255" name="Rectangle 81"/>
              <p:cNvSpPr>
                <a:spLocks noChangeArrowheads="1"/>
              </p:cNvSpPr>
              <p:nvPr/>
            </p:nvSpPr>
            <p:spPr bwMode="auto">
              <a:xfrm>
                <a:off x="7500215" y="3432349"/>
                <a:ext cx="182563" cy="252412"/>
              </a:xfrm>
              <a:prstGeom prst="rect">
                <a:avLst/>
              </a:prstGeom>
              <a:solidFill>
                <a:srgbClr val="BEBEBE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 baseline="0">
                  <a:latin typeface="Arial" charset="0"/>
                </a:endParaRPr>
              </a:p>
            </p:txBody>
          </p:sp>
          <p:sp>
            <p:nvSpPr>
              <p:cNvPr id="256" name="Rectangle 82"/>
              <p:cNvSpPr>
                <a:spLocks noChangeArrowheads="1"/>
              </p:cNvSpPr>
              <p:nvPr/>
            </p:nvSpPr>
            <p:spPr bwMode="auto">
              <a:xfrm>
                <a:off x="7500215" y="3432349"/>
                <a:ext cx="182563" cy="25241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 baseline="0">
                  <a:latin typeface="Arial" charset="0"/>
                </a:endParaRPr>
              </a:p>
            </p:txBody>
          </p:sp>
          <p:sp>
            <p:nvSpPr>
              <p:cNvPr id="257" name="Line 83"/>
              <p:cNvSpPr>
                <a:spLocks noChangeShapeType="1"/>
              </p:cNvSpPr>
              <p:nvPr/>
            </p:nvSpPr>
            <p:spPr bwMode="auto">
              <a:xfrm flipV="1">
                <a:off x="7592290" y="3389486"/>
                <a:ext cx="1588" cy="428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58" name="Line 84"/>
              <p:cNvSpPr>
                <a:spLocks noChangeShapeType="1"/>
              </p:cNvSpPr>
              <p:nvPr/>
            </p:nvSpPr>
            <p:spPr bwMode="auto">
              <a:xfrm>
                <a:off x="7578003" y="3383136"/>
                <a:ext cx="31750" cy="15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59" name="Line 85"/>
              <p:cNvSpPr>
                <a:spLocks noChangeShapeType="1"/>
              </p:cNvSpPr>
              <p:nvPr/>
            </p:nvSpPr>
            <p:spPr bwMode="auto">
              <a:xfrm>
                <a:off x="7592290" y="3432349"/>
                <a:ext cx="1588" cy="444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60" name="Line 86"/>
              <p:cNvSpPr>
                <a:spLocks noChangeShapeType="1"/>
              </p:cNvSpPr>
              <p:nvPr/>
            </p:nvSpPr>
            <p:spPr bwMode="auto">
              <a:xfrm>
                <a:off x="7578003" y="3476799"/>
                <a:ext cx="3175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61" name="Rectangle 87"/>
              <p:cNvSpPr>
                <a:spLocks noChangeArrowheads="1"/>
              </p:cNvSpPr>
              <p:nvPr/>
            </p:nvSpPr>
            <p:spPr bwMode="auto">
              <a:xfrm>
                <a:off x="7728815" y="3405361"/>
                <a:ext cx="182563" cy="279400"/>
              </a:xfrm>
              <a:prstGeom prst="rect">
                <a:avLst/>
              </a:prstGeom>
              <a:solidFill>
                <a:srgbClr val="BEBEBE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 baseline="0">
                  <a:latin typeface="Arial" charset="0"/>
                </a:endParaRPr>
              </a:p>
            </p:txBody>
          </p:sp>
          <p:sp>
            <p:nvSpPr>
              <p:cNvPr id="262" name="Rectangle 88"/>
              <p:cNvSpPr>
                <a:spLocks noChangeArrowheads="1"/>
              </p:cNvSpPr>
              <p:nvPr/>
            </p:nvSpPr>
            <p:spPr bwMode="auto">
              <a:xfrm>
                <a:off x="7728815" y="3405361"/>
                <a:ext cx="182563" cy="2794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 baseline="0">
                  <a:latin typeface="Arial" charset="0"/>
                </a:endParaRPr>
              </a:p>
            </p:txBody>
          </p:sp>
          <p:sp>
            <p:nvSpPr>
              <p:cNvPr id="263" name="Line 89"/>
              <p:cNvSpPr>
                <a:spLocks noChangeShapeType="1"/>
              </p:cNvSpPr>
              <p:nvPr/>
            </p:nvSpPr>
            <p:spPr bwMode="auto">
              <a:xfrm flipV="1">
                <a:off x="7820890" y="3295824"/>
                <a:ext cx="1588" cy="1095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64" name="Line 90"/>
              <p:cNvSpPr>
                <a:spLocks noChangeShapeType="1"/>
              </p:cNvSpPr>
              <p:nvPr/>
            </p:nvSpPr>
            <p:spPr bwMode="auto">
              <a:xfrm>
                <a:off x="7806603" y="3295824"/>
                <a:ext cx="3175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65" name="Line 91"/>
              <p:cNvSpPr>
                <a:spLocks noChangeShapeType="1"/>
              </p:cNvSpPr>
              <p:nvPr/>
            </p:nvSpPr>
            <p:spPr bwMode="auto">
              <a:xfrm>
                <a:off x="7820890" y="3405361"/>
                <a:ext cx="1588" cy="1079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66" name="Line 92"/>
              <p:cNvSpPr>
                <a:spLocks noChangeShapeType="1"/>
              </p:cNvSpPr>
              <p:nvPr/>
            </p:nvSpPr>
            <p:spPr bwMode="auto">
              <a:xfrm>
                <a:off x="7806603" y="3513311"/>
                <a:ext cx="31750" cy="15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grpSp>
            <p:nvGrpSpPr>
              <p:cNvPr id="267" name="Group 93"/>
              <p:cNvGrpSpPr>
                <a:grpSpLocks/>
              </p:cNvGrpSpPr>
              <p:nvPr/>
            </p:nvGrpSpPr>
            <p:grpSpPr bwMode="auto">
              <a:xfrm>
                <a:off x="7020790" y="2770361"/>
                <a:ext cx="42863" cy="915988"/>
                <a:chOff x="2429" y="1899"/>
                <a:chExt cx="9" cy="577"/>
              </a:xfrm>
            </p:grpSpPr>
            <p:sp>
              <p:nvSpPr>
                <p:cNvPr id="268" name="Line 94"/>
                <p:cNvSpPr>
                  <a:spLocks noChangeShapeType="1"/>
                </p:cNvSpPr>
                <p:nvPr/>
              </p:nvSpPr>
              <p:spPr bwMode="auto">
                <a:xfrm>
                  <a:off x="2429" y="2475"/>
                  <a:ext cx="9" cy="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69" name="Line 95"/>
                <p:cNvSpPr>
                  <a:spLocks noChangeShapeType="1"/>
                </p:cNvSpPr>
                <p:nvPr/>
              </p:nvSpPr>
              <p:spPr bwMode="auto">
                <a:xfrm>
                  <a:off x="2429" y="2331"/>
                  <a:ext cx="9" cy="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70" name="Line 96"/>
                <p:cNvSpPr>
                  <a:spLocks noChangeShapeType="1"/>
                </p:cNvSpPr>
                <p:nvPr/>
              </p:nvSpPr>
              <p:spPr bwMode="auto">
                <a:xfrm>
                  <a:off x="2429" y="2187"/>
                  <a:ext cx="9" cy="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71" name="Line 97"/>
                <p:cNvSpPr>
                  <a:spLocks noChangeShapeType="1"/>
                </p:cNvSpPr>
                <p:nvPr/>
              </p:nvSpPr>
              <p:spPr bwMode="auto">
                <a:xfrm>
                  <a:off x="2429" y="2043"/>
                  <a:ext cx="9" cy="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72" name="Line 98"/>
                <p:cNvSpPr>
                  <a:spLocks noChangeShapeType="1"/>
                </p:cNvSpPr>
                <p:nvPr/>
              </p:nvSpPr>
              <p:spPr bwMode="auto">
                <a:xfrm>
                  <a:off x="2429" y="1899"/>
                  <a:ext cx="9" cy="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273" name="Group 99"/>
              <p:cNvGrpSpPr>
                <a:grpSpLocks/>
              </p:cNvGrpSpPr>
              <p:nvPr/>
            </p:nvGrpSpPr>
            <p:grpSpPr bwMode="auto">
              <a:xfrm>
                <a:off x="7020790" y="3668886"/>
                <a:ext cx="915988" cy="15875"/>
                <a:chOff x="2429" y="2465"/>
                <a:chExt cx="577" cy="10"/>
              </a:xfrm>
            </p:grpSpPr>
            <p:sp>
              <p:nvSpPr>
                <p:cNvPr id="274" name="Line 100"/>
                <p:cNvSpPr>
                  <a:spLocks noChangeShapeType="1"/>
                </p:cNvSpPr>
                <p:nvPr/>
              </p:nvSpPr>
              <p:spPr bwMode="auto">
                <a:xfrm flipV="1">
                  <a:off x="2429" y="2465"/>
                  <a:ext cx="1" cy="1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75" name="Line 101"/>
                <p:cNvSpPr>
                  <a:spLocks noChangeShapeType="1"/>
                </p:cNvSpPr>
                <p:nvPr/>
              </p:nvSpPr>
              <p:spPr bwMode="auto">
                <a:xfrm flipV="1">
                  <a:off x="2573" y="2465"/>
                  <a:ext cx="1" cy="1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76" name="Line 102"/>
                <p:cNvSpPr>
                  <a:spLocks noChangeShapeType="1"/>
                </p:cNvSpPr>
                <p:nvPr/>
              </p:nvSpPr>
              <p:spPr bwMode="auto">
                <a:xfrm flipV="1">
                  <a:off x="2717" y="2465"/>
                  <a:ext cx="1" cy="1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77" name="Line 103"/>
                <p:cNvSpPr>
                  <a:spLocks noChangeShapeType="1"/>
                </p:cNvSpPr>
                <p:nvPr/>
              </p:nvSpPr>
              <p:spPr bwMode="auto">
                <a:xfrm flipV="1">
                  <a:off x="2861" y="2465"/>
                  <a:ext cx="1" cy="1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278" name="Line 104"/>
                <p:cNvSpPr>
                  <a:spLocks noChangeShapeType="1"/>
                </p:cNvSpPr>
                <p:nvPr/>
              </p:nvSpPr>
              <p:spPr bwMode="auto">
                <a:xfrm flipV="1">
                  <a:off x="3005" y="2465"/>
                  <a:ext cx="1" cy="1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sp>
            <p:nvSpPr>
              <p:cNvPr id="279" name="Line 105"/>
              <p:cNvSpPr>
                <a:spLocks noChangeShapeType="1"/>
              </p:cNvSpPr>
              <p:nvPr/>
            </p:nvSpPr>
            <p:spPr bwMode="auto">
              <a:xfrm flipV="1">
                <a:off x="7020790" y="2770361"/>
                <a:ext cx="1588" cy="9144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80" name="Line 106"/>
              <p:cNvSpPr>
                <a:spLocks noChangeShapeType="1"/>
              </p:cNvSpPr>
              <p:nvPr/>
            </p:nvSpPr>
            <p:spPr bwMode="auto">
              <a:xfrm>
                <a:off x="7020790" y="3684761"/>
                <a:ext cx="914400" cy="15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cxnSp>
            <p:nvCxnSpPr>
              <p:cNvPr id="293" name="直線コネクタ 95"/>
              <p:cNvCxnSpPr/>
              <p:nvPr/>
            </p:nvCxnSpPr>
            <p:spPr bwMode="auto">
              <a:xfrm>
                <a:off x="7050953" y="3716511"/>
                <a:ext cx="180975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直線コネクタ 96"/>
              <p:cNvCxnSpPr/>
              <p:nvPr/>
            </p:nvCxnSpPr>
            <p:spPr bwMode="auto">
              <a:xfrm>
                <a:off x="7266853" y="3716511"/>
                <a:ext cx="180975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5" name="直線コネクタ 97"/>
              <p:cNvCxnSpPr/>
              <p:nvPr/>
            </p:nvCxnSpPr>
            <p:spPr bwMode="auto">
              <a:xfrm>
                <a:off x="7484340" y="3716511"/>
                <a:ext cx="182563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6" name="直線コネクタ 98"/>
              <p:cNvCxnSpPr/>
              <p:nvPr/>
            </p:nvCxnSpPr>
            <p:spPr bwMode="auto">
              <a:xfrm>
                <a:off x="7703415" y="3716511"/>
                <a:ext cx="179388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7" name="Line 127"/>
              <p:cNvSpPr>
                <a:spLocks noChangeShapeType="1"/>
              </p:cNvSpPr>
              <p:nvPr/>
            </p:nvSpPr>
            <p:spPr bwMode="auto">
              <a:xfrm flipV="1">
                <a:off x="7363690" y="2832274"/>
                <a:ext cx="1588" cy="412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98" name="Line 128"/>
              <p:cNvSpPr>
                <a:spLocks noChangeShapeType="1"/>
              </p:cNvSpPr>
              <p:nvPr/>
            </p:nvSpPr>
            <p:spPr bwMode="auto">
              <a:xfrm>
                <a:off x="7349403" y="2832274"/>
                <a:ext cx="31750" cy="15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99" name="Line 129"/>
              <p:cNvSpPr>
                <a:spLocks noChangeShapeType="1"/>
              </p:cNvSpPr>
              <p:nvPr/>
            </p:nvSpPr>
            <p:spPr bwMode="auto">
              <a:xfrm>
                <a:off x="7363690" y="2873549"/>
                <a:ext cx="1588" cy="4286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00" name="Line 130"/>
              <p:cNvSpPr>
                <a:spLocks noChangeShapeType="1"/>
              </p:cNvSpPr>
              <p:nvPr/>
            </p:nvSpPr>
            <p:spPr bwMode="auto">
              <a:xfrm>
                <a:off x="7349403" y="2916411"/>
                <a:ext cx="31750" cy="15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</p:grpSp>
        <p:grpSp>
          <p:nvGrpSpPr>
            <p:cNvPr id="301" name="Group 131"/>
            <p:cNvGrpSpPr>
              <a:grpSpLocks/>
            </p:cNvGrpSpPr>
            <p:nvPr/>
          </p:nvGrpSpPr>
          <p:grpSpPr bwMode="auto">
            <a:xfrm>
              <a:off x="7306259" y="2195981"/>
              <a:ext cx="274638" cy="76200"/>
              <a:chOff x="2586" y="1793"/>
              <a:chExt cx="173" cy="48"/>
            </a:xfrm>
          </p:grpSpPr>
          <p:sp>
            <p:nvSpPr>
              <p:cNvPr id="302" name="Line 132"/>
              <p:cNvSpPr>
                <a:spLocks noChangeShapeType="1"/>
              </p:cNvSpPr>
              <p:nvPr/>
            </p:nvSpPr>
            <p:spPr bwMode="auto">
              <a:xfrm>
                <a:off x="2586" y="1793"/>
                <a:ext cx="17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303" name="Line 133"/>
              <p:cNvSpPr>
                <a:spLocks noChangeShapeType="1"/>
              </p:cNvSpPr>
              <p:nvPr/>
            </p:nvSpPr>
            <p:spPr bwMode="auto">
              <a:xfrm>
                <a:off x="2586" y="1793"/>
                <a:ext cx="0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304" name="Line 134"/>
              <p:cNvSpPr>
                <a:spLocks noChangeShapeType="1"/>
              </p:cNvSpPr>
              <p:nvPr/>
            </p:nvSpPr>
            <p:spPr bwMode="auto">
              <a:xfrm>
                <a:off x="2759" y="1793"/>
                <a:ext cx="0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sp>
          <p:nvSpPr>
            <p:cNvPr id="311" name="Rectangle 144"/>
            <p:cNvSpPr>
              <a:spLocks noChangeArrowheads="1"/>
            </p:cNvSpPr>
            <p:nvPr/>
          </p:nvSpPr>
          <p:spPr bwMode="auto">
            <a:xfrm>
              <a:off x="7335951" y="1986717"/>
              <a:ext cx="23954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400" baseline="0" dirty="0">
                  <a:solidFill>
                    <a:srgbClr val="000000"/>
                  </a:solidFill>
                  <a:latin typeface="Helvetica"/>
                  <a:ea typeface="ＭＳ Ｐゴシック" charset="0"/>
                  <a:cs typeface="Helvetica"/>
                </a:rPr>
                <a:t>**</a:t>
              </a:r>
              <a:endParaRPr lang="en-US" altLang="ja-JP" sz="2400" baseline="0" dirty="0">
                <a:latin typeface="Helvetica"/>
                <a:ea typeface="ＭＳ Ｐゴシック" charset="0"/>
                <a:cs typeface="Helvetica"/>
              </a:endParaRPr>
            </a:p>
          </p:txBody>
        </p:sp>
        <p:grpSp>
          <p:nvGrpSpPr>
            <p:cNvPr id="313" name="Group 139"/>
            <p:cNvGrpSpPr>
              <a:grpSpLocks/>
            </p:cNvGrpSpPr>
            <p:nvPr/>
          </p:nvGrpSpPr>
          <p:grpSpPr bwMode="auto">
            <a:xfrm>
              <a:off x="7274133" y="1860611"/>
              <a:ext cx="735013" cy="76200"/>
              <a:chOff x="2588" y="1594"/>
              <a:chExt cx="463" cy="48"/>
            </a:xfrm>
          </p:grpSpPr>
          <p:sp>
            <p:nvSpPr>
              <p:cNvPr id="315" name="Line 140"/>
              <p:cNvSpPr>
                <a:spLocks noChangeShapeType="1"/>
              </p:cNvSpPr>
              <p:nvPr/>
            </p:nvSpPr>
            <p:spPr bwMode="auto">
              <a:xfrm>
                <a:off x="2588" y="1594"/>
                <a:ext cx="45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316" name="Line 141"/>
              <p:cNvSpPr>
                <a:spLocks noChangeShapeType="1"/>
              </p:cNvSpPr>
              <p:nvPr/>
            </p:nvSpPr>
            <p:spPr bwMode="auto">
              <a:xfrm>
                <a:off x="2588" y="1594"/>
                <a:ext cx="0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317" name="Line 142"/>
              <p:cNvSpPr>
                <a:spLocks noChangeShapeType="1"/>
              </p:cNvSpPr>
              <p:nvPr/>
            </p:nvSpPr>
            <p:spPr bwMode="auto">
              <a:xfrm>
                <a:off x="3051" y="1594"/>
                <a:ext cx="0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grpSp>
          <p:nvGrpSpPr>
            <p:cNvPr id="319" name="Group 555"/>
            <p:cNvGrpSpPr>
              <a:grpSpLocks/>
            </p:cNvGrpSpPr>
            <p:nvPr/>
          </p:nvGrpSpPr>
          <p:grpSpPr bwMode="auto">
            <a:xfrm>
              <a:off x="7711405" y="2195980"/>
              <a:ext cx="530815" cy="153567"/>
              <a:chOff x="3008" y="1745"/>
              <a:chExt cx="274" cy="48"/>
            </a:xfrm>
          </p:grpSpPr>
          <p:sp>
            <p:nvSpPr>
              <p:cNvPr id="321" name="Line 136"/>
              <p:cNvSpPr>
                <a:spLocks noChangeShapeType="1"/>
              </p:cNvSpPr>
              <p:nvPr/>
            </p:nvSpPr>
            <p:spPr bwMode="auto">
              <a:xfrm>
                <a:off x="3008" y="1745"/>
                <a:ext cx="27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322" name="Line 137"/>
              <p:cNvSpPr>
                <a:spLocks noChangeShapeType="1"/>
              </p:cNvSpPr>
              <p:nvPr/>
            </p:nvSpPr>
            <p:spPr bwMode="auto">
              <a:xfrm>
                <a:off x="3008" y="1745"/>
                <a:ext cx="0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323" name="Line 138"/>
              <p:cNvSpPr>
                <a:spLocks noChangeShapeType="1"/>
              </p:cNvSpPr>
              <p:nvPr/>
            </p:nvSpPr>
            <p:spPr bwMode="auto">
              <a:xfrm>
                <a:off x="3282" y="1745"/>
                <a:ext cx="0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sp>
          <p:nvSpPr>
            <p:cNvPr id="329" name="Text Box 36"/>
            <p:cNvSpPr txBox="1">
              <a:spLocks noChangeArrowheads="1"/>
            </p:cNvSpPr>
            <p:nvPr/>
          </p:nvSpPr>
          <p:spPr bwMode="auto">
            <a:xfrm>
              <a:off x="7229441" y="4689578"/>
              <a:ext cx="46666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800" baseline="0" dirty="0">
                  <a:latin typeface="Helvetica"/>
                  <a:ea typeface="ＭＳ Ｐゴシック" charset="0"/>
                  <a:cs typeface="Helvetica"/>
                </a:rPr>
                <a:t>FL</a:t>
              </a:r>
            </a:p>
          </p:txBody>
        </p:sp>
        <p:sp>
          <p:nvSpPr>
            <p:cNvPr id="332" name="Text Box 37"/>
            <p:cNvSpPr txBox="1">
              <a:spLocks noChangeArrowheads="1"/>
            </p:cNvSpPr>
            <p:nvPr/>
          </p:nvSpPr>
          <p:spPr bwMode="auto">
            <a:xfrm>
              <a:off x="7752727" y="4689578"/>
              <a:ext cx="60812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800" baseline="0" dirty="0">
                  <a:latin typeface="Helvetica"/>
                  <a:ea typeface="ＭＳ Ｐゴシック" charset="0"/>
                  <a:cs typeface="Helvetica"/>
                </a:rPr>
                <a:t>Δ16</a:t>
              </a:r>
            </a:p>
          </p:txBody>
        </p:sp>
        <p:sp>
          <p:nvSpPr>
            <p:cNvPr id="333" name="Rectangle 144"/>
            <p:cNvSpPr>
              <a:spLocks noChangeArrowheads="1"/>
            </p:cNvSpPr>
            <p:nvPr/>
          </p:nvSpPr>
          <p:spPr bwMode="auto">
            <a:xfrm>
              <a:off x="7863731" y="1986717"/>
              <a:ext cx="23954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400" baseline="0" dirty="0">
                  <a:solidFill>
                    <a:srgbClr val="000000"/>
                  </a:solidFill>
                  <a:latin typeface="Helvetica"/>
                  <a:ea typeface="ＭＳ Ｐゴシック" charset="0"/>
                  <a:cs typeface="Helvetica"/>
                </a:rPr>
                <a:t>**</a:t>
              </a:r>
              <a:endParaRPr lang="en-US" altLang="ja-JP" sz="2400" baseline="0" dirty="0">
                <a:latin typeface="Helvetica"/>
                <a:ea typeface="ＭＳ Ｐゴシック" charset="0"/>
                <a:cs typeface="Helvetica"/>
              </a:endParaRPr>
            </a:p>
          </p:txBody>
        </p:sp>
        <p:sp>
          <p:nvSpPr>
            <p:cNvPr id="334" name="Rectangle 144"/>
            <p:cNvSpPr>
              <a:spLocks noChangeArrowheads="1"/>
            </p:cNvSpPr>
            <p:nvPr/>
          </p:nvSpPr>
          <p:spPr bwMode="auto">
            <a:xfrm>
              <a:off x="7587213" y="1655198"/>
              <a:ext cx="11977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2400" baseline="0" dirty="0" smtClean="0">
                  <a:solidFill>
                    <a:srgbClr val="000000"/>
                  </a:solidFill>
                  <a:latin typeface="Helvetica"/>
                  <a:ea typeface="ＭＳ Ｐゴシック" charset="0"/>
                  <a:cs typeface="Helvetica"/>
                </a:rPr>
                <a:t>*</a:t>
              </a:r>
              <a:endParaRPr lang="en-US" altLang="ja-JP" sz="2400" baseline="0" dirty="0">
                <a:latin typeface="Helvetica"/>
                <a:ea typeface="ＭＳ Ｐゴシック" charset="0"/>
                <a:cs typeface="Helvetica"/>
              </a:endParaRPr>
            </a:p>
          </p:txBody>
        </p:sp>
      </p:grpSp>
      <p:sp>
        <p:nvSpPr>
          <p:cNvPr id="110" name="正方形/長方形 109"/>
          <p:cNvSpPr/>
          <p:nvPr/>
        </p:nvSpPr>
        <p:spPr>
          <a:xfrm>
            <a:off x="0" y="1"/>
            <a:ext cx="9144000" cy="899999"/>
          </a:xfrm>
          <a:prstGeom prst="rect">
            <a:avLst/>
          </a:prstGeom>
          <a:solidFill>
            <a:srgbClr val="2B8049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>
                <a:solidFill>
                  <a:srgbClr val="FFFFFF"/>
                </a:solidFill>
                <a:latin typeface="Helvetica"/>
                <a:cs typeface="Helvetica"/>
              </a:rPr>
              <a:t>The tetramer structure </a:t>
            </a:r>
            <a:r>
              <a:rPr lang="en-US" altLang="ja-JP" sz="2800" dirty="0" smtClean="0">
                <a:solidFill>
                  <a:srgbClr val="FFFFFF"/>
                </a:solidFill>
                <a:latin typeface="Helvetica"/>
                <a:cs typeface="Helvetica"/>
              </a:rPr>
              <a:t>is </a:t>
            </a:r>
            <a:r>
              <a:rPr lang="en-US" altLang="ja-JP" sz="2800" dirty="0">
                <a:solidFill>
                  <a:srgbClr val="FFFFFF"/>
                </a:solidFill>
                <a:latin typeface="Helvetica"/>
                <a:cs typeface="Helvetica"/>
              </a:rPr>
              <a:t>required for the </a:t>
            </a:r>
            <a:r>
              <a:rPr lang="en-US" altLang="ja-JP" sz="2800" dirty="0" smtClean="0">
                <a:solidFill>
                  <a:srgbClr val="FFFFFF"/>
                </a:solidFill>
                <a:latin typeface="Helvetica"/>
                <a:cs typeface="Helvetica"/>
              </a:rPr>
              <a:t>association</a:t>
            </a:r>
            <a:r>
              <a:rPr lang="ja-JP" altLang="en-US" sz="2800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altLang="ja-JP" sz="2800" dirty="0" smtClean="0">
                <a:solidFill>
                  <a:srgbClr val="FFFFFF"/>
                </a:solidFill>
                <a:latin typeface="Helvetica"/>
                <a:cs typeface="Helvetica"/>
              </a:rPr>
              <a:t>of</a:t>
            </a:r>
            <a:r>
              <a:rPr lang="ja-JP" altLang="en-US" sz="2800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altLang="ja-JP" sz="2800" dirty="0" smtClean="0">
                <a:solidFill>
                  <a:srgbClr val="FFFFFF"/>
                </a:solidFill>
                <a:latin typeface="Helvetica"/>
                <a:cs typeface="Helvetica"/>
              </a:rPr>
              <a:t>CD38</a:t>
            </a:r>
            <a:r>
              <a:rPr lang="ja-JP" altLang="en-US" sz="2800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altLang="ja-JP" sz="2800" dirty="0" smtClean="0">
                <a:solidFill>
                  <a:srgbClr val="FFFFFF"/>
                </a:solidFill>
                <a:latin typeface="Helvetica"/>
                <a:cs typeface="Helvetica"/>
              </a:rPr>
              <a:t>with</a:t>
            </a:r>
            <a:r>
              <a:rPr lang="ja-JP" altLang="en-US" sz="2800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altLang="ja-JP" sz="2800" dirty="0" smtClean="0">
                <a:solidFill>
                  <a:srgbClr val="FFFFFF"/>
                </a:solidFill>
                <a:latin typeface="Helvetica"/>
                <a:cs typeface="Helvetica"/>
              </a:rPr>
              <a:t>DRMs</a:t>
            </a:r>
            <a:r>
              <a:rPr lang="ja-JP" altLang="en-US" sz="2800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altLang="ja-JP" sz="2800" dirty="0" smtClean="0">
                <a:solidFill>
                  <a:srgbClr val="FFFFFF"/>
                </a:solidFill>
                <a:latin typeface="Helvetica"/>
                <a:cs typeface="Helvetica"/>
              </a:rPr>
              <a:t>in</a:t>
            </a:r>
            <a:r>
              <a:rPr lang="ja-JP" altLang="en-US" sz="2800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altLang="ja-JP" sz="2800" dirty="0" smtClean="0">
                <a:solidFill>
                  <a:srgbClr val="FFFFFF"/>
                </a:solidFill>
                <a:latin typeface="Helvetica"/>
                <a:cs typeface="Helvetica"/>
              </a:rPr>
              <a:t>A20</a:t>
            </a:r>
            <a:r>
              <a:rPr lang="ja-JP" altLang="en-US" sz="2800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altLang="ja-JP" sz="2800" dirty="0" smtClean="0">
                <a:solidFill>
                  <a:srgbClr val="FFFFFF"/>
                </a:solidFill>
                <a:latin typeface="Helvetica"/>
                <a:cs typeface="Helvetica"/>
              </a:rPr>
              <a:t>cells. </a:t>
            </a:r>
            <a:endParaRPr kumimoji="1" lang="ja-JP" altLang="en-US" sz="28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107" name="テキスト ボックス 106"/>
          <p:cNvSpPr txBox="1"/>
          <p:nvPr/>
        </p:nvSpPr>
        <p:spPr>
          <a:xfrm>
            <a:off x="1801245" y="1541090"/>
            <a:ext cx="4021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Helvetica"/>
                <a:cs typeface="Helvetica"/>
              </a:rPr>
              <a:t>A20 cells</a:t>
            </a:r>
            <a:r>
              <a:rPr kumimoji="1" lang="ja-JP" altLang="en-US" dirty="0" smtClean="0">
                <a:latin typeface="Helvetica"/>
                <a:cs typeface="Helvetica"/>
              </a:rPr>
              <a:t> </a:t>
            </a:r>
            <a:r>
              <a:rPr kumimoji="1" lang="en-US" altLang="ja-JP" dirty="0" smtClean="0">
                <a:latin typeface="Helvetica"/>
                <a:cs typeface="Helvetica"/>
              </a:rPr>
              <a:t>expressing</a:t>
            </a:r>
            <a:r>
              <a:rPr kumimoji="1" lang="ja-JP" altLang="en-US" dirty="0" smtClean="0">
                <a:latin typeface="Helvetica"/>
                <a:cs typeface="Helvetica"/>
              </a:rPr>
              <a:t> </a:t>
            </a:r>
            <a:r>
              <a:rPr kumimoji="1" lang="en-US" altLang="ja-JP" dirty="0" smtClean="0">
                <a:latin typeface="Helvetica"/>
                <a:cs typeface="Helvetica"/>
              </a:rPr>
              <a:t>full-length CD38</a:t>
            </a:r>
            <a:endParaRPr kumimoji="1" lang="ja-JP" altLang="en-US" dirty="0">
              <a:latin typeface="Helvetica"/>
              <a:cs typeface="Helvetica"/>
            </a:endParaRPr>
          </a:p>
        </p:txBody>
      </p:sp>
      <p:sp>
        <p:nvSpPr>
          <p:cNvPr id="108" name="テキスト ボックス 107"/>
          <p:cNvSpPr txBox="1"/>
          <p:nvPr/>
        </p:nvSpPr>
        <p:spPr>
          <a:xfrm>
            <a:off x="1801245" y="1910422"/>
            <a:ext cx="3982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Helvetica"/>
                <a:cs typeface="Helvetica"/>
              </a:rPr>
              <a:t>A20 cells</a:t>
            </a:r>
            <a:r>
              <a:rPr kumimoji="1" lang="ja-JP" altLang="en-US" dirty="0" smtClean="0">
                <a:latin typeface="Helvetica"/>
                <a:cs typeface="Helvetica"/>
              </a:rPr>
              <a:t> </a:t>
            </a:r>
            <a:r>
              <a:rPr kumimoji="1" lang="en-US" altLang="ja-JP" dirty="0" smtClean="0">
                <a:latin typeface="Helvetica"/>
                <a:cs typeface="Helvetica"/>
              </a:rPr>
              <a:t>expressing</a:t>
            </a:r>
            <a:r>
              <a:rPr kumimoji="1" lang="ja-JP" altLang="en-US" dirty="0" smtClean="0">
                <a:latin typeface="Helvetica"/>
                <a:cs typeface="Helvetica"/>
              </a:rPr>
              <a:t> </a:t>
            </a:r>
            <a:r>
              <a:rPr kumimoji="1" lang="en-US" altLang="ja-JP" dirty="0" smtClean="0">
                <a:latin typeface="Helvetica"/>
                <a:cs typeface="Helvetica"/>
              </a:rPr>
              <a:t>truncated CD38</a:t>
            </a:r>
            <a:endParaRPr kumimoji="1" lang="ja-JP" altLang="en-US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085639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2781300"/>
            <a:ext cx="9144000" cy="900000"/>
          </a:xfrm>
          <a:prstGeom prst="rect">
            <a:avLst/>
          </a:prstGeom>
          <a:solidFill>
            <a:srgbClr val="2B8049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latin typeface="Helvetica"/>
                <a:cs typeface="Helvetica"/>
              </a:rPr>
              <a:t>The effect of glycosylation</a:t>
            </a:r>
            <a:endParaRPr kumimoji="1" lang="ja-JP" altLang="en-US" sz="4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685466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図形グループ 1"/>
          <p:cNvGrpSpPr/>
          <p:nvPr/>
        </p:nvGrpSpPr>
        <p:grpSpPr>
          <a:xfrm>
            <a:off x="924717" y="3155956"/>
            <a:ext cx="7489852" cy="3047896"/>
            <a:chOff x="879941" y="2216427"/>
            <a:chExt cx="7489852" cy="3047896"/>
          </a:xfrm>
        </p:grpSpPr>
        <p:sp>
          <p:nvSpPr>
            <p:cNvPr id="36" name="Text Box 41"/>
            <p:cNvSpPr txBox="1">
              <a:spLocks noChangeArrowheads="1"/>
            </p:cNvSpPr>
            <p:nvPr/>
          </p:nvSpPr>
          <p:spPr bwMode="auto">
            <a:xfrm>
              <a:off x="2403224" y="4607070"/>
              <a:ext cx="90281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2000" baseline="0" dirty="0">
                  <a:latin typeface="Helvetica"/>
                  <a:ea typeface="ＭＳ Ｐゴシック" charset="0"/>
                  <a:cs typeface="Helvetica"/>
                </a:rPr>
                <a:t>DRMs</a:t>
              </a:r>
            </a:p>
          </p:txBody>
        </p:sp>
        <p:sp>
          <p:nvSpPr>
            <p:cNvPr id="37" name="Text Box 47"/>
            <p:cNvSpPr txBox="1">
              <a:spLocks noChangeArrowheads="1"/>
            </p:cNvSpPr>
            <p:nvPr/>
          </p:nvSpPr>
          <p:spPr bwMode="auto">
            <a:xfrm>
              <a:off x="4334886" y="4607070"/>
              <a:ext cx="112542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2000" baseline="0" dirty="0">
                  <a:latin typeface="Helvetica"/>
                  <a:ea typeface="ＭＳ Ｐゴシック" charset="0"/>
                  <a:cs typeface="Helvetica"/>
                </a:rPr>
                <a:t>Bottoms</a:t>
              </a:r>
            </a:p>
          </p:txBody>
        </p:sp>
        <p:sp>
          <p:nvSpPr>
            <p:cNvPr id="39" name="Text Box 18"/>
            <p:cNvSpPr txBox="1">
              <a:spLocks noChangeArrowheads="1"/>
            </p:cNvSpPr>
            <p:nvPr/>
          </p:nvSpPr>
          <p:spPr bwMode="auto">
            <a:xfrm>
              <a:off x="1876583" y="3710361"/>
              <a:ext cx="28725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b="1" baseline="0" dirty="0">
                  <a:latin typeface="Helvetica"/>
                  <a:ea typeface="ＭＳ Ｐゴシック" charset="0"/>
                  <a:cs typeface="Helvetica"/>
                </a:rPr>
                <a:t>-</a:t>
              </a:r>
            </a:p>
          </p:txBody>
        </p:sp>
        <p:sp>
          <p:nvSpPr>
            <p:cNvPr id="40" name="Text Box 19"/>
            <p:cNvSpPr txBox="1">
              <a:spLocks noChangeArrowheads="1"/>
            </p:cNvSpPr>
            <p:nvPr/>
          </p:nvSpPr>
          <p:spPr bwMode="auto">
            <a:xfrm>
              <a:off x="2366075" y="3710361"/>
              <a:ext cx="36440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b="1" baseline="0">
                  <a:latin typeface="Helvetica"/>
                  <a:ea typeface="ＭＳ Ｐゴシック" charset="0"/>
                  <a:cs typeface="Helvetica"/>
                </a:rPr>
                <a:t>+</a:t>
              </a:r>
            </a:p>
          </p:txBody>
        </p:sp>
        <p:sp>
          <p:nvSpPr>
            <p:cNvPr id="41" name="Text Box 20"/>
            <p:cNvSpPr txBox="1">
              <a:spLocks noChangeArrowheads="1"/>
            </p:cNvSpPr>
            <p:nvPr/>
          </p:nvSpPr>
          <p:spPr bwMode="auto">
            <a:xfrm>
              <a:off x="2932712" y="3710361"/>
              <a:ext cx="28725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b="1" baseline="0" dirty="0">
                  <a:latin typeface="Helvetica"/>
                  <a:ea typeface="ＭＳ Ｐゴシック" charset="0"/>
                  <a:cs typeface="Helvetica"/>
                </a:rPr>
                <a:t>-</a:t>
              </a:r>
            </a:p>
          </p:txBody>
        </p:sp>
        <p:sp>
          <p:nvSpPr>
            <p:cNvPr id="42" name="Text Box 21"/>
            <p:cNvSpPr txBox="1">
              <a:spLocks noChangeArrowheads="1"/>
            </p:cNvSpPr>
            <p:nvPr/>
          </p:nvSpPr>
          <p:spPr bwMode="auto">
            <a:xfrm>
              <a:off x="3422204" y="3710361"/>
              <a:ext cx="36440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b="1" baseline="0" dirty="0">
                  <a:latin typeface="Helvetica"/>
                  <a:ea typeface="ＭＳ Ｐゴシック" charset="0"/>
                  <a:cs typeface="Helvetica"/>
                </a:rPr>
                <a:t>+</a:t>
              </a:r>
            </a:p>
          </p:txBody>
        </p:sp>
        <p:sp>
          <p:nvSpPr>
            <p:cNvPr id="43" name="Text Box 22"/>
            <p:cNvSpPr txBox="1">
              <a:spLocks noChangeArrowheads="1"/>
            </p:cNvSpPr>
            <p:nvPr/>
          </p:nvSpPr>
          <p:spPr bwMode="auto">
            <a:xfrm>
              <a:off x="3988841" y="3710361"/>
              <a:ext cx="28725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b="1" baseline="0">
                  <a:latin typeface="Helvetica"/>
                  <a:ea typeface="ＭＳ Ｐゴシック" charset="0"/>
                  <a:cs typeface="Helvetica"/>
                </a:rPr>
                <a:t>-</a:t>
              </a:r>
            </a:p>
          </p:txBody>
        </p:sp>
        <p:sp>
          <p:nvSpPr>
            <p:cNvPr id="44" name="Text Box 23"/>
            <p:cNvSpPr txBox="1">
              <a:spLocks noChangeArrowheads="1"/>
            </p:cNvSpPr>
            <p:nvPr/>
          </p:nvSpPr>
          <p:spPr bwMode="auto">
            <a:xfrm>
              <a:off x="4478333" y="3710361"/>
              <a:ext cx="36440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b="1" baseline="0" dirty="0">
                  <a:latin typeface="Helvetica"/>
                  <a:ea typeface="ＭＳ Ｐゴシック" charset="0"/>
                  <a:cs typeface="Helvetica"/>
                </a:rPr>
                <a:t>+</a:t>
              </a:r>
            </a:p>
          </p:txBody>
        </p:sp>
        <p:sp>
          <p:nvSpPr>
            <p:cNvPr id="51" name="Text Box 36"/>
            <p:cNvSpPr txBox="1">
              <a:spLocks noChangeArrowheads="1"/>
            </p:cNvSpPr>
            <p:nvPr/>
          </p:nvSpPr>
          <p:spPr bwMode="auto">
            <a:xfrm>
              <a:off x="2053790" y="4151435"/>
              <a:ext cx="46666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800" baseline="0" dirty="0">
                  <a:latin typeface="Helvetica"/>
                  <a:ea typeface="ＭＳ Ｐゴシック" charset="0"/>
                  <a:cs typeface="Helvetica"/>
                </a:rPr>
                <a:t>FL</a:t>
              </a:r>
            </a:p>
          </p:txBody>
        </p:sp>
        <p:sp>
          <p:nvSpPr>
            <p:cNvPr id="52" name="Text Box 37"/>
            <p:cNvSpPr txBox="1">
              <a:spLocks noChangeArrowheads="1"/>
            </p:cNvSpPr>
            <p:nvPr/>
          </p:nvSpPr>
          <p:spPr bwMode="auto">
            <a:xfrm>
              <a:off x="2944890" y="4151435"/>
              <a:ext cx="60812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800" baseline="0" dirty="0">
                  <a:latin typeface="Helvetica"/>
                  <a:ea typeface="ＭＳ Ｐゴシック" charset="0"/>
                  <a:cs typeface="Helvetica"/>
                </a:rPr>
                <a:t>Δ16</a:t>
              </a:r>
            </a:p>
          </p:txBody>
        </p:sp>
        <p:sp>
          <p:nvSpPr>
            <p:cNvPr id="61" name="Text Box 18"/>
            <p:cNvSpPr txBox="1">
              <a:spLocks noChangeArrowheads="1"/>
            </p:cNvSpPr>
            <p:nvPr/>
          </p:nvSpPr>
          <p:spPr bwMode="auto">
            <a:xfrm>
              <a:off x="5044970" y="3710361"/>
              <a:ext cx="28725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b="1" baseline="0" dirty="0">
                  <a:latin typeface="Helvetica"/>
                  <a:ea typeface="ＭＳ Ｐゴシック" charset="0"/>
                  <a:cs typeface="Helvetica"/>
                </a:rPr>
                <a:t>-</a:t>
              </a:r>
            </a:p>
          </p:txBody>
        </p:sp>
        <p:sp>
          <p:nvSpPr>
            <p:cNvPr id="62" name="Text Box 19"/>
            <p:cNvSpPr txBox="1">
              <a:spLocks noChangeArrowheads="1"/>
            </p:cNvSpPr>
            <p:nvPr/>
          </p:nvSpPr>
          <p:spPr bwMode="auto">
            <a:xfrm>
              <a:off x="5534463" y="3710361"/>
              <a:ext cx="36440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b="1" baseline="0" dirty="0">
                  <a:latin typeface="Helvetica"/>
                  <a:ea typeface="ＭＳ Ｐゴシック" charset="0"/>
                  <a:cs typeface="Helvetica"/>
                </a:rPr>
                <a:t>+</a:t>
              </a:r>
            </a:p>
          </p:txBody>
        </p:sp>
        <p:sp>
          <p:nvSpPr>
            <p:cNvPr id="66" name="Text Box 93"/>
            <p:cNvSpPr txBox="1">
              <a:spLocks noChangeArrowheads="1"/>
            </p:cNvSpPr>
            <p:nvPr/>
          </p:nvSpPr>
          <p:spPr bwMode="auto">
            <a:xfrm>
              <a:off x="879941" y="2372929"/>
              <a:ext cx="77482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800" b="1" baseline="0" dirty="0" smtClean="0">
                  <a:latin typeface="Helvetica"/>
                  <a:cs typeface="Helvetica"/>
                </a:rPr>
                <a:t>CD38</a:t>
              </a:r>
              <a:endParaRPr lang="en-US" altLang="ja-JP" sz="1800" b="1" baseline="0" dirty="0">
                <a:latin typeface="Helvetica"/>
                <a:cs typeface="Helvetica"/>
              </a:endParaRPr>
            </a:p>
          </p:txBody>
        </p:sp>
        <p:sp>
          <p:nvSpPr>
            <p:cNvPr id="67" name="Text Box 93"/>
            <p:cNvSpPr txBox="1">
              <a:spLocks noChangeArrowheads="1"/>
            </p:cNvSpPr>
            <p:nvPr/>
          </p:nvSpPr>
          <p:spPr bwMode="auto">
            <a:xfrm>
              <a:off x="974055" y="3240638"/>
              <a:ext cx="58659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800" b="1" baseline="0" dirty="0">
                  <a:latin typeface="Helvetica"/>
                  <a:cs typeface="Helvetica"/>
                </a:rPr>
                <a:t>Lyn</a:t>
              </a:r>
            </a:p>
          </p:txBody>
        </p:sp>
        <p:sp>
          <p:nvSpPr>
            <p:cNvPr id="138" name="Rectangle 146"/>
            <p:cNvSpPr>
              <a:spLocks noChangeArrowheads="1"/>
            </p:cNvSpPr>
            <p:nvPr/>
          </p:nvSpPr>
          <p:spPr bwMode="auto">
            <a:xfrm>
              <a:off x="1010765" y="3802694"/>
              <a:ext cx="51317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b="1" baseline="0" dirty="0">
                  <a:latin typeface="Helvetica"/>
                  <a:ea typeface="ＭＳ Ｐゴシック" charset="0"/>
                  <a:cs typeface="Helvetica"/>
                </a:rPr>
                <a:t>CS/2</a:t>
              </a:r>
            </a:p>
          </p:txBody>
        </p:sp>
        <p:cxnSp>
          <p:nvCxnSpPr>
            <p:cNvPr id="6" name="直線コネクタ 5"/>
            <p:cNvCxnSpPr/>
            <p:nvPr/>
          </p:nvCxnSpPr>
          <p:spPr>
            <a:xfrm flipV="1">
              <a:off x="1813620" y="3731385"/>
              <a:ext cx="439120" cy="500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直線コネクタ 225"/>
            <p:cNvCxnSpPr/>
            <p:nvPr/>
          </p:nvCxnSpPr>
          <p:spPr>
            <a:xfrm flipV="1">
              <a:off x="2334125" y="3731385"/>
              <a:ext cx="439120" cy="500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直線コネクタ 226"/>
            <p:cNvCxnSpPr/>
            <p:nvPr/>
          </p:nvCxnSpPr>
          <p:spPr>
            <a:xfrm flipV="1">
              <a:off x="2854630" y="3731385"/>
              <a:ext cx="439120" cy="500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直線コネクタ 227"/>
            <p:cNvCxnSpPr/>
            <p:nvPr/>
          </p:nvCxnSpPr>
          <p:spPr>
            <a:xfrm flipV="1">
              <a:off x="3375135" y="3731385"/>
              <a:ext cx="439120" cy="500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直線コネクタ 228"/>
            <p:cNvCxnSpPr/>
            <p:nvPr/>
          </p:nvCxnSpPr>
          <p:spPr>
            <a:xfrm flipV="1">
              <a:off x="3895640" y="3731385"/>
              <a:ext cx="439120" cy="500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直線コネクタ 229"/>
            <p:cNvCxnSpPr/>
            <p:nvPr/>
          </p:nvCxnSpPr>
          <p:spPr>
            <a:xfrm flipV="1">
              <a:off x="5457155" y="3731385"/>
              <a:ext cx="439120" cy="500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直線コネクタ 230"/>
            <p:cNvCxnSpPr/>
            <p:nvPr/>
          </p:nvCxnSpPr>
          <p:spPr>
            <a:xfrm flipV="1">
              <a:off x="4936650" y="3731385"/>
              <a:ext cx="439120" cy="500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直線コネクタ 231"/>
            <p:cNvCxnSpPr/>
            <p:nvPr/>
          </p:nvCxnSpPr>
          <p:spPr>
            <a:xfrm flipV="1">
              <a:off x="4416145" y="3731385"/>
              <a:ext cx="439120" cy="500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6" name="Text Box 36"/>
            <p:cNvSpPr txBox="1">
              <a:spLocks noChangeArrowheads="1"/>
            </p:cNvSpPr>
            <p:nvPr/>
          </p:nvSpPr>
          <p:spPr bwMode="auto">
            <a:xfrm>
              <a:off x="4197624" y="4151435"/>
              <a:ext cx="46666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800" baseline="0" dirty="0">
                  <a:latin typeface="Helvetica"/>
                  <a:ea typeface="ＭＳ Ｐゴシック" charset="0"/>
                  <a:cs typeface="Helvetica"/>
                </a:rPr>
                <a:t>FL</a:t>
              </a:r>
            </a:p>
          </p:txBody>
        </p:sp>
        <p:sp>
          <p:nvSpPr>
            <p:cNvPr id="237" name="Text Box 37"/>
            <p:cNvSpPr txBox="1">
              <a:spLocks noChangeArrowheads="1"/>
            </p:cNvSpPr>
            <p:nvPr/>
          </p:nvSpPr>
          <p:spPr bwMode="auto">
            <a:xfrm>
              <a:off x="5088724" y="4151435"/>
              <a:ext cx="60812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800" baseline="0" dirty="0">
                  <a:latin typeface="Helvetica"/>
                  <a:ea typeface="ＭＳ Ｐゴシック" charset="0"/>
                  <a:cs typeface="Helvetica"/>
                </a:rPr>
                <a:t>Δ16</a:t>
              </a:r>
            </a:p>
          </p:txBody>
        </p:sp>
        <p:cxnSp>
          <p:nvCxnSpPr>
            <p:cNvPr id="238" name="直線コネクタ 237"/>
            <p:cNvCxnSpPr/>
            <p:nvPr/>
          </p:nvCxnSpPr>
          <p:spPr>
            <a:xfrm>
              <a:off x="1813620" y="4159049"/>
              <a:ext cx="972000" cy="0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直線コネクタ 241"/>
            <p:cNvCxnSpPr/>
            <p:nvPr/>
          </p:nvCxnSpPr>
          <p:spPr>
            <a:xfrm>
              <a:off x="2850505" y="4159049"/>
              <a:ext cx="972000" cy="0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直線コネクタ 242"/>
            <p:cNvCxnSpPr/>
            <p:nvPr/>
          </p:nvCxnSpPr>
          <p:spPr>
            <a:xfrm>
              <a:off x="3887390" y="4159049"/>
              <a:ext cx="972000" cy="0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直線コネクタ 243"/>
            <p:cNvCxnSpPr/>
            <p:nvPr/>
          </p:nvCxnSpPr>
          <p:spPr>
            <a:xfrm>
              <a:off x="4924275" y="4159049"/>
              <a:ext cx="972000" cy="0"/>
            </a:xfrm>
            <a:prstGeom prst="line">
              <a:avLst/>
            </a:pr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直線コネクタ 244"/>
            <p:cNvCxnSpPr/>
            <p:nvPr/>
          </p:nvCxnSpPr>
          <p:spPr>
            <a:xfrm>
              <a:off x="1801245" y="4607070"/>
              <a:ext cx="1985362" cy="0"/>
            </a:xfrm>
            <a:prstGeom prst="line">
              <a:avLst/>
            </a:prstGeom>
            <a:ln w="571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直線コネクタ 246"/>
            <p:cNvCxnSpPr/>
            <p:nvPr/>
          </p:nvCxnSpPr>
          <p:spPr>
            <a:xfrm>
              <a:off x="3913504" y="4607070"/>
              <a:ext cx="1985362" cy="0"/>
            </a:xfrm>
            <a:prstGeom prst="line">
              <a:avLst/>
            </a:prstGeom>
            <a:ln w="571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1" name="Rectangle 107"/>
            <p:cNvSpPr>
              <a:spLocks noChangeArrowheads="1"/>
            </p:cNvSpPr>
            <p:nvPr/>
          </p:nvSpPr>
          <p:spPr bwMode="auto">
            <a:xfrm>
              <a:off x="6890602" y="4355648"/>
              <a:ext cx="12837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baseline="0" dirty="0">
                  <a:solidFill>
                    <a:srgbClr val="000000"/>
                  </a:solidFill>
                  <a:latin typeface="Helvetica"/>
                  <a:ea typeface="ＭＳ Ｐゴシック" charset="0"/>
                  <a:cs typeface="Helvetica"/>
                </a:rPr>
                <a:t>0</a:t>
              </a:r>
              <a:endParaRPr lang="en-US" altLang="ja-JP" baseline="0" dirty="0">
                <a:latin typeface="Helvetica"/>
                <a:ea typeface="ＭＳ Ｐゴシック" charset="0"/>
                <a:cs typeface="Helvetica"/>
              </a:endParaRPr>
            </a:p>
          </p:txBody>
        </p:sp>
        <p:sp>
          <p:nvSpPr>
            <p:cNvPr id="282" name="Rectangle 108"/>
            <p:cNvSpPr>
              <a:spLocks noChangeArrowheads="1"/>
            </p:cNvSpPr>
            <p:nvPr/>
          </p:nvSpPr>
          <p:spPr bwMode="auto">
            <a:xfrm>
              <a:off x="6762224" y="3847473"/>
              <a:ext cx="25675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baseline="0">
                  <a:solidFill>
                    <a:srgbClr val="000000"/>
                  </a:solidFill>
                  <a:latin typeface="Helvetica"/>
                  <a:ea typeface="ＭＳ Ｐゴシック" charset="0"/>
                  <a:cs typeface="Helvetica"/>
                </a:rPr>
                <a:t>50</a:t>
              </a:r>
              <a:endParaRPr lang="en-US" altLang="ja-JP" baseline="0">
                <a:latin typeface="Helvetica"/>
                <a:ea typeface="ＭＳ Ｐゴシック" charset="0"/>
                <a:cs typeface="Helvetica"/>
              </a:endParaRPr>
            </a:p>
          </p:txBody>
        </p:sp>
        <p:sp>
          <p:nvSpPr>
            <p:cNvPr id="283" name="Rectangle 109"/>
            <p:cNvSpPr>
              <a:spLocks noChangeArrowheads="1"/>
            </p:cNvSpPr>
            <p:nvPr/>
          </p:nvSpPr>
          <p:spPr bwMode="auto">
            <a:xfrm>
              <a:off x="6633846" y="3339298"/>
              <a:ext cx="38513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baseline="0">
                  <a:solidFill>
                    <a:srgbClr val="000000"/>
                  </a:solidFill>
                  <a:latin typeface="Helvetica"/>
                  <a:ea typeface="ＭＳ Ｐゴシック" charset="0"/>
                  <a:cs typeface="Helvetica"/>
                </a:rPr>
                <a:t>100</a:t>
              </a:r>
              <a:endParaRPr lang="en-US" altLang="ja-JP" baseline="0">
                <a:latin typeface="Helvetica"/>
                <a:ea typeface="ＭＳ Ｐゴシック" charset="0"/>
                <a:cs typeface="Helvetica"/>
              </a:endParaRPr>
            </a:p>
          </p:txBody>
        </p:sp>
        <p:sp>
          <p:nvSpPr>
            <p:cNvPr id="284" name="Rectangle 110"/>
            <p:cNvSpPr>
              <a:spLocks noChangeArrowheads="1"/>
            </p:cNvSpPr>
            <p:nvPr/>
          </p:nvSpPr>
          <p:spPr bwMode="auto">
            <a:xfrm>
              <a:off x="6633846" y="2831123"/>
              <a:ext cx="38513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baseline="0">
                  <a:solidFill>
                    <a:srgbClr val="000000"/>
                  </a:solidFill>
                  <a:latin typeface="Helvetica"/>
                  <a:ea typeface="ＭＳ Ｐゴシック" charset="0"/>
                  <a:cs typeface="Helvetica"/>
                </a:rPr>
                <a:t>150</a:t>
              </a:r>
              <a:endParaRPr lang="en-US" altLang="ja-JP" baseline="0">
                <a:latin typeface="Helvetica"/>
                <a:ea typeface="ＭＳ Ｐゴシック" charset="0"/>
                <a:cs typeface="Helvetica"/>
              </a:endParaRPr>
            </a:p>
          </p:txBody>
        </p:sp>
        <p:sp>
          <p:nvSpPr>
            <p:cNvPr id="285" name="Rectangle 111"/>
            <p:cNvSpPr>
              <a:spLocks noChangeArrowheads="1"/>
            </p:cNvSpPr>
            <p:nvPr/>
          </p:nvSpPr>
          <p:spPr bwMode="auto">
            <a:xfrm>
              <a:off x="6633846" y="2322948"/>
              <a:ext cx="38513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baseline="0">
                  <a:solidFill>
                    <a:srgbClr val="000000"/>
                  </a:solidFill>
                  <a:latin typeface="Helvetica"/>
                  <a:ea typeface="ＭＳ Ｐゴシック" charset="0"/>
                  <a:cs typeface="Helvetica"/>
                </a:rPr>
                <a:t>200</a:t>
              </a:r>
              <a:endParaRPr lang="en-US" altLang="ja-JP" baseline="0">
                <a:latin typeface="Helvetica"/>
                <a:ea typeface="ＭＳ Ｐゴシック" charset="0"/>
                <a:cs typeface="Helvetica"/>
              </a:endParaRPr>
            </a:p>
          </p:txBody>
        </p:sp>
        <p:sp>
          <p:nvSpPr>
            <p:cNvPr id="286" name="Rectangle 112"/>
            <p:cNvSpPr>
              <a:spLocks noChangeArrowheads="1"/>
            </p:cNvSpPr>
            <p:nvPr/>
          </p:nvSpPr>
          <p:spPr bwMode="auto">
            <a:xfrm rot="16200000">
              <a:off x="5361474" y="3330908"/>
              <a:ext cx="196230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baseline="0" dirty="0">
                  <a:solidFill>
                    <a:srgbClr val="000000"/>
                  </a:solidFill>
                  <a:latin typeface="Helvetica"/>
                  <a:ea typeface="ＭＳ Ｐゴシック" charset="0"/>
                  <a:cs typeface="Helvetica"/>
                </a:rPr>
                <a:t>CD38 in DRMs (%)</a:t>
              </a:r>
              <a:endParaRPr lang="en-US" altLang="ja-JP" baseline="0" dirty="0">
                <a:latin typeface="Helvetica"/>
                <a:ea typeface="ＭＳ Ｐゴシック" charset="0"/>
                <a:cs typeface="Helvetica"/>
              </a:endParaRPr>
            </a:p>
          </p:txBody>
        </p:sp>
        <p:sp>
          <p:nvSpPr>
            <p:cNvPr id="287" name="Text Box 18"/>
            <p:cNvSpPr txBox="1">
              <a:spLocks noChangeArrowheads="1"/>
            </p:cNvSpPr>
            <p:nvPr/>
          </p:nvSpPr>
          <p:spPr bwMode="auto">
            <a:xfrm>
              <a:off x="7093679" y="4447482"/>
              <a:ext cx="28725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b="1" baseline="0" dirty="0">
                  <a:latin typeface="Helvetica"/>
                  <a:ea typeface="ＭＳ Ｐゴシック" charset="0"/>
                  <a:cs typeface="Helvetica"/>
                </a:rPr>
                <a:t>-</a:t>
              </a:r>
            </a:p>
          </p:txBody>
        </p:sp>
        <p:sp>
          <p:nvSpPr>
            <p:cNvPr id="288" name="Text Box 19"/>
            <p:cNvSpPr txBox="1">
              <a:spLocks noChangeArrowheads="1"/>
            </p:cNvSpPr>
            <p:nvPr/>
          </p:nvSpPr>
          <p:spPr bwMode="auto">
            <a:xfrm>
              <a:off x="7361739" y="4447482"/>
              <a:ext cx="36440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b="1" baseline="0" dirty="0">
                  <a:latin typeface="Helvetica"/>
                  <a:ea typeface="ＭＳ Ｐゴシック" charset="0"/>
                  <a:cs typeface="Helvetica"/>
                </a:rPr>
                <a:t>+</a:t>
              </a:r>
            </a:p>
          </p:txBody>
        </p:sp>
        <p:sp>
          <p:nvSpPr>
            <p:cNvPr id="289" name="Text Box 20"/>
            <p:cNvSpPr txBox="1">
              <a:spLocks noChangeArrowheads="1"/>
            </p:cNvSpPr>
            <p:nvPr/>
          </p:nvSpPr>
          <p:spPr bwMode="auto">
            <a:xfrm>
              <a:off x="7706944" y="4447482"/>
              <a:ext cx="28725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b="1" baseline="0">
                  <a:latin typeface="Helvetica"/>
                  <a:ea typeface="ＭＳ Ｐゴシック" charset="0"/>
                  <a:cs typeface="Helvetica"/>
                </a:rPr>
                <a:t>-</a:t>
              </a:r>
            </a:p>
          </p:txBody>
        </p:sp>
        <p:sp>
          <p:nvSpPr>
            <p:cNvPr id="290" name="Text Box 21"/>
            <p:cNvSpPr txBox="1">
              <a:spLocks noChangeArrowheads="1"/>
            </p:cNvSpPr>
            <p:nvPr/>
          </p:nvSpPr>
          <p:spPr bwMode="auto">
            <a:xfrm>
              <a:off x="7975004" y="4447482"/>
              <a:ext cx="36440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b="1" baseline="0" dirty="0">
                  <a:latin typeface="Helvetica"/>
                  <a:ea typeface="ＭＳ Ｐゴシック" charset="0"/>
                  <a:cs typeface="Helvetica"/>
                </a:rPr>
                <a:t>+</a:t>
              </a:r>
            </a:p>
          </p:txBody>
        </p:sp>
        <p:sp>
          <p:nvSpPr>
            <p:cNvPr id="291" name="Line 32"/>
            <p:cNvSpPr>
              <a:spLocks noChangeShapeType="1"/>
            </p:cNvSpPr>
            <p:nvPr/>
          </p:nvSpPr>
          <p:spPr bwMode="auto">
            <a:xfrm>
              <a:off x="7082474" y="4902760"/>
              <a:ext cx="57144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92" name="Line 33"/>
            <p:cNvSpPr>
              <a:spLocks noChangeShapeType="1"/>
            </p:cNvSpPr>
            <p:nvPr/>
          </p:nvSpPr>
          <p:spPr bwMode="auto">
            <a:xfrm>
              <a:off x="7727872" y="4902759"/>
              <a:ext cx="540075" cy="638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grpSp>
          <p:nvGrpSpPr>
            <p:cNvPr id="301" name="Group 131"/>
            <p:cNvGrpSpPr>
              <a:grpSpLocks/>
            </p:cNvGrpSpPr>
            <p:nvPr/>
          </p:nvGrpSpPr>
          <p:grpSpPr bwMode="auto">
            <a:xfrm>
              <a:off x="7277390" y="3046513"/>
              <a:ext cx="274638" cy="76200"/>
              <a:chOff x="2586" y="1793"/>
              <a:chExt cx="173" cy="48"/>
            </a:xfrm>
          </p:grpSpPr>
          <p:sp>
            <p:nvSpPr>
              <p:cNvPr id="302" name="Line 132"/>
              <p:cNvSpPr>
                <a:spLocks noChangeShapeType="1"/>
              </p:cNvSpPr>
              <p:nvPr/>
            </p:nvSpPr>
            <p:spPr bwMode="auto">
              <a:xfrm>
                <a:off x="2586" y="1793"/>
                <a:ext cx="17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303" name="Line 133"/>
              <p:cNvSpPr>
                <a:spLocks noChangeShapeType="1"/>
              </p:cNvSpPr>
              <p:nvPr/>
            </p:nvSpPr>
            <p:spPr bwMode="auto">
              <a:xfrm>
                <a:off x="2586" y="1793"/>
                <a:ext cx="0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304" name="Line 134"/>
              <p:cNvSpPr>
                <a:spLocks noChangeShapeType="1"/>
              </p:cNvSpPr>
              <p:nvPr/>
            </p:nvSpPr>
            <p:spPr bwMode="auto">
              <a:xfrm>
                <a:off x="2759" y="1793"/>
                <a:ext cx="0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grpSp>
          <p:nvGrpSpPr>
            <p:cNvPr id="313" name="Group 139"/>
            <p:cNvGrpSpPr>
              <a:grpSpLocks/>
            </p:cNvGrpSpPr>
            <p:nvPr/>
          </p:nvGrpSpPr>
          <p:grpSpPr bwMode="auto">
            <a:xfrm>
              <a:off x="7245264" y="2732545"/>
              <a:ext cx="735013" cy="76200"/>
              <a:chOff x="2588" y="1594"/>
              <a:chExt cx="463" cy="48"/>
            </a:xfrm>
          </p:grpSpPr>
          <p:sp>
            <p:nvSpPr>
              <p:cNvPr id="315" name="Line 140"/>
              <p:cNvSpPr>
                <a:spLocks noChangeShapeType="1"/>
              </p:cNvSpPr>
              <p:nvPr/>
            </p:nvSpPr>
            <p:spPr bwMode="auto">
              <a:xfrm>
                <a:off x="2588" y="1594"/>
                <a:ext cx="45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316" name="Line 141"/>
              <p:cNvSpPr>
                <a:spLocks noChangeShapeType="1"/>
              </p:cNvSpPr>
              <p:nvPr/>
            </p:nvSpPr>
            <p:spPr bwMode="auto">
              <a:xfrm>
                <a:off x="2588" y="1594"/>
                <a:ext cx="0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317" name="Line 142"/>
              <p:cNvSpPr>
                <a:spLocks noChangeShapeType="1"/>
              </p:cNvSpPr>
              <p:nvPr/>
            </p:nvSpPr>
            <p:spPr bwMode="auto">
              <a:xfrm>
                <a:off x="3051" y="1594"/>
                <a:ext cx="0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sp>
          <p:nvSpPr>
            <p:cNvPr id="329" name="Text Box 36"/>
            <p:cNvSpPr txBox="1">
              <a:spLocks noChangeArrowheads="1"/>
            </p:cNvSpPr>
            <p:nvPr/>
          </p:nvSpPr>
          <p:spPr bwMode="auto">
            <a:xfrm>
              <a:off x="7147602" y="4894991"/>
              <a:ext cx="46666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800" baseline="0" dirty="0">
                  <a:latin typeface="Helvetica"/>
                  <a:ea typeface="ＭＳ Ｐゴシック" charset="0"/>
                  <a:cs typeface="Helvetica"/>
                </a:rPr>
                <a:t>FL</a:t>
              </a:r>
            </a:p>
          </p:txBody>
        </p:sp>
        <p:sp>
          <p:nvSpPr>
            <p:cNvPr id="332" name="Text Box 37"/>
            <p:cNvSpPr txBox="1">
              <a:spLocks noChangeArrowheads="1"/>
            </p:cNvSpPr>
            <p:nvPr/>
          </p:nvSpPr>
          <p:spPr bwMode="auto">
            <a:xfrm>
              <a:off x="7670888" y="4894991"/>
              <a:ext cx="60812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800" baseline="0" dirty="0">
                  <a:latin typeface="Helvetica"/>
                  <a:ea typeface="ＭＳ Ｐゴシック" charset="0"/>
                  <a:cs typeface="Helvetica"/>
                </a:rPr>
                <a:t>Δ16</a:t>
              </a:r>
            </a:p>
          </p:txBody>
        </p:sp>
        <p:pic>
          <p:nvPicPr>
            <p:cNvPr id="108" name="Picture 3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4524" y="2340481"/>
              <a:ext cx="4135962" cy="518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9" name="Picture 3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974" y="2980276"/>
              <a:ext cx="4150250" cy="520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1" name="Group 149"/>
            <p:cNvGrpSpPr>
              <a:grpSpLocks/>
            </p:cNvGrpSpPr>
            <p:nvPr/>
          </p:nvGrpSpPr>
          <p:grpSpPr bwMode="auto">
            <a:xfrm>
              <a:off x="7131277" y="3134489"/>
              <a:ext cx="1209764" cy="1334691"/>
              <a:chOff x="2750" y="3616"/>
              <a:chExt cx="547" cy="376"/>
            </a:xfrm>
          </p:grpSpPr>
          <p:sp>
            <p:nvSpPr>
              <p:cNvPr id="131" name="Rectangle 150"/>
              <p:cNvSpPr>
                <a:spLocks noChangeArrowheads="1"/>
              </p:cNvSpPr>
              <p:nvPr/>
            </p:nvSpPr>
            <p:spPr bwMode="auto">
              <a:xfrm>
                <a:off x="2750" y="3704"/>
                <a:ext cx="115" cy="288"/>
              </a:xfrm>
              <a:prstGeom prst="rect">
                <a:avLst/>
              </a:prstGeom>
              <a:solidFill>
                <a:srgbClr val="DCDEDE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 baseline="0">
                  <a:latin typeface="Arial" charset="0"/>
                </a:endParaRPr>
              </a:p>
            </p:txBody>
          </p:sp>
          <p:sp>
            <p:nvSpPr>
              <p:cNvPr id="132" name="Rectangle 151"/>
              <p:cNvSpPr>
                <a:spLocks noChangeArrowheads="1"/>
              </p:cNvSpPr>
              <p:nvPr/>
            </p:nvSpPr>
            <p:spPr bwMode="auto">
              <a:xfrm>
                <a:off x="2750" y="3704"/>
                <a:ext cx="115" cy="28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 baseline="0">
                  <a:latin typeface="Arial" charset="0"/>
                </a:endParaRPr>
              </a:p>
            </p:txBody>
          </p:sp>
          <p:sp>
            <p:nvSpPr>
              <p:cNvPr id="133" name="Rectangle 152"/>
              <p:cNvSpPr>
                <a:spLocks noChangeArrowheads="1"/>
              </p:cNvSpPr>
              <p:nvPr/>
            </p:nvSpPr>
            <p:spPr bwMode="auto">
              <a:xfrm>
                <a:off x="2894" y="3666"/>
                <a:ext cx="115" cy="326"/>
              </a:xfrm>
              <a:prstGeom prst="rect">
                <a:avLst/>
              </a:prstGeom>
              <a:solidFill>
                <a:srgbClr val="DCDEDE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 baseline="0">
                  <a:latin typeface="Arial" charset="0"/>
                </a:endParaRPr>
              </a:p>
            </p:txBody>
          </p:sp>
          <p:sp>
            <p:nvSpPr>
              <p:cNvPr id="134" name="Rectangle 153"/>
              <p:cNvSpPr>
                <a:spLocks noChangeArrowheads="1"/>
              </p:cNvSpPr>
              <p:nvPr/>
            </p:nvSpPr>
            <p:spPr bwMode="auto">
              <a:xfrm>
                <a:off x="2894" y="3666"/>
                <a:ext cx="115" cy="32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 baseline="0">
                  <a:latin typeface="Arial" charset="0"/>
                </a:endParaRPr>
              </a:p>
            </p:txBody>
          </p:sp>
          <p:sp>
            <p:nvSpPr>
              <p:cNvPr id="135" name="Line 154"/>
              <p:cNvSpPr>
                <a:spLocks noChangeShapeType="1"/>
              </p:cNvSpPr>
              <p:nvPr/>
            </p:nvSpPr>
            <p:spPr bwMode="auto">
              <a:xfrm flipV="1">
                <a:off x="2952" y="3616"/>
                <a:ext cx="1" cy="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36" name="Line 155"/>
              <p:cNvSpPr>
                <a:spLocks noChangeShapeType="1"/>
              </p:cNvSpPr>
              <p:nvPr/>
            </p:nvSpPr>
            <p:spPr bwMode="auto">
              <a:xfrm>
                <a:off x="2943" y="3616"/>
                <a:ext cx="20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37" name="Line 156"/>
              <p:cNvSpPr>
                <a:spLocks noChangeShapeType="1"/>
              </p:cNvSpPr>
              <p:nvPr/>
            </p:nvSpPr>
            <p:spPr bwMode="auto">
              <a:xfrm>
                <a:off x="2952" y="3666"/>
                <a:ext cx="1" cy="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39" name="Line 157"/>
              <p:cNvSpPr>
                <a:spLocks noChangeShapeType="1"/>
              </p:cNvSpPr>
              <p:nvPr/>
            </p:nvSpPr>
            <p:spPr bwMode="auto">
              <a:xfrm>
                <a:off x="2943" y="3716"/>
                <a:ext cx="20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40" name="Rectangle 158"/>
              <p:cNvSpPr>
                <a:spLocks noChangeArrowheads="1"/>
              </p:cNvSpPr>
              <p:nvPr/>
            </p:nvSpPr>
            <p:spPr bwMode="auto">
              <a:xfrm>
                <a:off x="3038" y="3710"/>
                <a:ext cx="115" cy="282"/>
              </a:xfrm>
              <a:prstGeom prst="rect">
                <a:avLst/>
              </a:prstGeom>
              <a:solidFill>
                <a:srgbClr val="DCDEDE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 baseline="0">
                  <a:latin typeface="Arial" charset="0"/>
                </a:endParaRPr>
              </a:p>
            </p:txBody>
          </p:sp>
          <p:sp>
            <p:nvSpPr>
              <p:cNvPr id="141" name="Rectangle 159"/>
              <p:cNvSpPr>
                <a:spLocks noChangeArrowheads="1"/>
              </p:cNvSpPr>
              <p:nvPr/>
            </p:nvSpPr>
            <p:spPr bwMode="auto">
              <a:xfrm>
                <a:off x="3038" y="3710"/>
                <a:ext cx="115" cy="28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 baseline="0">
                  <a:latin typeface="Arial" charset="0"/>
                </a:endParaRPr>
              </a:p>
            </p:txBody>
          </p:sp>
          <p:sp>
            <p:nvSpPr>
              <p:cNvPr id="142" name="Line 160"/>
              <p:cNvSpPr>
                <a:spLocks noChangeShapeType="1"/>
              </p:cNvSpPr>
              <p:nvPr/>
            </p:nvSpPr>
            <p:spPr bwMode="auto">
              <a:xfrm flipV="1">
                <a:off x="3096" y="3701"/>
                <a:ext cx="1" cy="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43" name="Line 161"/>
              <p:cNvSpPr>
                <a:spLocks noChangeShapeType="1"/>
              </p:cNvSpPr>
              <p:nvPr/>
            </p:nvSpPr>
            <p:spPr bwMode="auto">
              <a:xfrm>
                <a:off x="3087" y="3699"/>
                <a:ext cx="20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44" name="Line 162"/>
              <p:cNvSpPr>
                <a:spLocks noChangeShapeType="1"/>
              </p:cNvSpPr>
              <p:nvPr/>
            </p:nvSpPr>
            <p:spPr bwMode="auto">
              <a:xfrm>
                <a:off x="3096" y="3710"/>
                <a:ext cx="1" cy="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45" name="Line 163"/>
              <p:cNvSpPr>
                <a:spLocks noChangeShapeType="1"/>
              </p:cNvSpPr>
              <p:nvPr/>
            </p:nvSpPr>
            <p:spPr bwMode="auto">
              <a:xfrm>
                <a:off x="3087" y="3719"/>
                <a:ext cx="20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46" name="Rectangle 164"/>
              <p:cNvSpPr>
                <a:spLocks noChangeArrowheads="1"/>
              </p:cNvSpPr>
              <p:nvPr/>
            </p:nvSpPr>
            <p:spPr bwMode="auto">
              <a:xfrm>
                <a:off x="3182" y="3710"/>
                <a:ext cx="115" cy="282"/>
              </a:xfrm>
              <a:prstGeom prst="rect">
                <a:avLst/>
              </a:prstGeom>
              <a:solidFill>
                <a:srgbClr val="DCDEDE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ja-JP" altLang="en-US" baseline="0">
                  <a:latin typeface="Arial" charset="0"/>
                </a:endParaRPr>
              </a:p>
            </p:txBody>
          </p:sp>
          <p:sp>
            <p:nvSpPr>
              <p:cNvPr id="147" name="Rectangle 165"/>
              <p:cNvSpPr>
                <a:spLocks noChangeArrowheads="1"/>
              </p:cNvSpPr>
              <p:nvPr/>
            </p:nvSpPr>
            <p:spPr bwMode="auto">
              <a:xfrm>
                <a:off x="3182" y="3710"/>
                <a:ext cx="115" cy="28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 baseline="0">
                  <a:latin typeface="Arial" charset="0"/>
                </a:endParaRPr>
              </a:p>
            </p:txBody>
          </p:sp>
          <p:sp>
            <p:nvSpPr>
              <p:cNvPr id="148" name="Line 166"/>
              <p:cNvSpPr>
                <a:spLocks noChangeShapeType="1"/>
              </p:cNvSpPr>
              <p:nvPr/>
            </p:nvSpPr>
            <p:spPr bwMode="auto">
              <a:xfrm flipV="1">
                <a:off x="3240" y="3676"/>
                <a:ext cx="1" cy="3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49" name="Line 167"/>
              <p:cNvSpPr>
                <a:spLocks noChangeShapeType="1"/>
              </p:cNvSpPr>
              <p:nvPr/>
            </p:nvSpPr>
            <p:spPr bwMode="auto">
              <a:xfrm>
                <a:off x="3229" y="3676"/>
                <a:ext cx="20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50" name="Line 168"/>
              <p:cNvSpPr>
                <a:spLocks noChangeShapeType="1"/>
              </p:cNvSpPr>
              <p:nvPr/>
            </p:nvSpPr>
            <p:spPr bwMode="auto">
              <a:xfrm>
                <a:off x="3240" y="3710"/>
                <a:ext cx="1" cy="3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51" name="Line 169"/>
              <p:cNvSpPr>
                <a:spLocks noChangeShapeType="1"/>
              </p:cNvSpPr>
              <p:nvPr/>
            </p:nvSpPr>
            <p:spPr bwMode="auto">
              <a:xfrm>
                <a:off x="3229" y="3745"/>
                <a:ext cx="20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</p:grpSp>
        <p:grpSp>
          <p:nvGrpSpPr>
            <p:cNvPr id="112" name="Group 170"/>
            <p:cNvGrpSpPr>
              <a:grpSpLocks/>
            </p:cNvGrpSpPr>
            <p:nvPr/>
          </p:nvGrpSpPr>
          <p:grpSpPr bwMode="auto">
            <a:xfrm>
              <a:off x="7093678" y="2424547"/>
              <a:ext cx="59715" cy="2048182"/>
              <a:chOff x="2429" y="1899"/>
              <a:chExt cx="9" cy="577"/>
            </a:xfrm>
          </p:grpSpPr>
          <p:sp>
            <p:nvSpPr>
              <p:cNvPr id="126" name="Line 171"/>
              <p:cNvSpPr>
                <a:spLocks noChangeShapeType="1"/>
              </p:cNvSpPr>
              <p:nvPr/>
            </p:nvSpPr>
            <p:spPr bwMode="auto">
              <a:xfrm>
                <a:off x="2429" y="2475"/>
                <a:ext cx="9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27" name="Line 172"/>
              <p:cNvSpPr>
                <a:spLocks noChangeShapeType="1"/>
              </p:cNvSpPr>
              <p:nvPr/>
            </p:nvSpPr>
            <p:spPr bwMode="auto">
              <a:xfrm>
                <a:off x="2429" y="2331"/>
                <a:ext cx="9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28" name="Line 173"/>
              <p:cNvSpPr>
                <a:spLocks noChangeShapeType="1"/>
              </p:cNvSpPr>
              <p:nvPr/>
            </p:nvSpPr>
            <p:spPr bwMode="auto">
              <a:xfrm>
                <a:off x="2429" y="2187"/>
                <a:ext cx="9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29" name="Line 174"/>
              <p:cNvSpPr>
                <a:spLocks noChangeShapeType="1"/>
              </p:cNvSpPr>
              <p:nvPr/>
            </p:nvSpPr>
            <p:spPr bwMode="auto">
              <a:xfrm>
                <a:off x="2429" y="2043"/>
                <a:ext cx="9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30" name="Line 175"/>
              <p:cNvSpPr>
                <a:spLocks noChangeShapeType="1"/>
              </p:cNvSpPr>
              <p:nvPr/>
            </p:nvSpPr>
            <p:spPr bwMode="auto">
              <a:xfrm>
                <a:off x="2429" y="1899"/>
                <a:ext cx="9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</p:grpSp>
        <p:grpSp>
          <p:nvGrpSpPr>
            <p:cNvPr id="113" name="Group 176"/>
            <p:cNvGrpSpPr>
              <a:grpSpLocks/>
            </p:cNvGrpSpPr>
            <p:nvPr/>
          </p:nvGrpSpPr>
          <p:grpSpPr bwMode="auto">
            <a:xfrm>
              <a:off x="7093678" y="4433683"/>
              <a:ext cx="1276115" cy="35497"/>
              <a:chOff x="2429" y="2465"/>
              <a:chExt cx="577" cy="10"/>
            </a:xfrm>
          </p:grpSpPr>
          <p:sp>
            <p:nvSpPr>
              <p:cNvPr id="121" name="Line 177"/>
              <p:cNvSpPr>
                <a:spLocks noChangeShapeType="1"/>
              </p:cNvSpPr>
              <p:nvPr/>
            </p:nvSpPr>
            <p:spPr bwMode="auto">
              <a:xfrm flipV="1">
                <a:off x="2429" y="2465"/>
                <a:ext cx="1" cy="1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22" name="Line 178"/>
              <p:cNvSpPr>
                <a:spLocks noChangeShapeType="1"/>
              </p:cNvSpPr>
              <p:nvPr/>
            </p:nvSpPr>
            <p:spPr bwMode="auto">
              <a:xfrm flipV="1">
                <a:off x="2573" y="2465"/>
                <a:ext cx="1" cy="1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23" name="Line 179"/>
              <p:cNvSpPr>
                <a:spLocks noChangeShapeType="1"/>
              </p:cNvSpPr>
              <p:nvPr/>
            </p:nvSpPr>
            <p:spPr bwMode="auto">
              <a:xfrm flipV="1">
                <a:off x="2717" y="2465"/>
                <a:ext cx="1" cy="1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24" name="Line 180"/>
              <p:cNvSpPr>
                <a:spLocks noChangeShapeType="1"/>
              </p:cNvSpPr>
              <p:nvPr/>
            </p:nvSpPr>
            <p:spPr bwMode="auto">
              <a:xfrm flipV="1">
                <a:off x="2861" y="2465"/>
                <a:ext cx="1" cy="1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25" name="Line 181"/>
              <p:cNvSpPr>
                <a:spLocks noChangeShapeType="1"/>
              </p:cNvSpPr>
              <p:nvPr/>
            </p:nvSpPr>
            <p:spPr bwMode="auto">
              <a:xfrm flipV="1">
                <a:off x="3005" y="2465"/>
                <a:ext cx="1" cy="1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</p:grpSp>
        <p:sp>
          <p:nvSpPr>
            <p:cNvPr id="114" name="Line 182"/>
            <p:cNvSpPr>
              <a:spLocks noChangeShapeType="1"/>
            </p:cNvSpPr>
            <p:nvPr/>
          </p:nvSpPr>
          <p:spPr bwMode="auto">
            <a:xfrm flipV="1">
              <a:off x="7093678" y="2424547"/>
              <a:ext cx="2212" cy="20446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5" name="Line 183"/>
            <p:cNvSpPr>
              <a:spLocks noChangeShapeType="1"/>
            </p:cNvSpPr>
            <p:nvPr/>
          </p:nvSpPr>
          <p:spPr bwMode="auto">
            <a:xfrm>
              <a:off x="7093678" y="4469180"/>
              <a:ext cx="1273903" cy="35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cxnSp>
          <p:nvCxnSpPr>
            <p:cNvPr id="116" name="直線コネクタ 115"/>
            <p:cNvCxnSpPr/>
            <p:nvPr/>
          </p:nvCxnSpPr>
          <p:spPr bwMode="auto">
            <a:xfrm>
              <a:off x="7135700" y="4540174"/>
              <a:ext cx="252127" cy="3549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線コネクタ 116"/>
            <p:cNvCxnSpPr/>
            <p:nvPr/>
          </p:nvCxnSpPr>
          <p:spPr bwMode="auto">
            <a:xfrm>
              <a:off x="7436482" y="4540174"/>
              <a:ext cx="252127" cy="3549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線コネクタ 117"/>
            <p:cNvCxnSpPr/>
            <p:nvPr/>
          </p:nvCxnSpPr>
          <p:spPr bwMode="auto">
            <a:xfrm>
              <a:off x="7739476" y="4540174"/>
              <a:ext cx="254339" cy="3549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線コネクタ 118"/>
            <p:cNvCxnSpPr/>
            <p:nvPr/>
          </p:nvCxnSpPr>
          <p:spPr bwMode="auto">
            <a:xfrm>
              <a:off x="8044682" y="4540174"/>
              <a:ext cx="249916" cy="3549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Rectangle 217"/>
            <p:cNvSpPr>
              <a:spLocks noChangeArrowheads="1"/>
            </p:cNvSpPr>
            <p:nvPr/>
          </p:nvSpPr>
          <p:spPr bwMode="auto">
            <a:xfrm>
              <a:off x="7238129" y="2810856"/>
              <a:ext cx="33072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600" baseline="0" dirty="0" err="1">
                  <a:solidFill>
                    <a:srgbClr val="000000"/>
                  </a:solidFill>
                  <a:latin typeface="Helvetica"/>
                  <a:ea typeface="ＭＳ Ｐゴシック" charset="0"/>
                  <a:cs typeface="Helvetica"/>
                </a:rPr>
                <a:t>n.s</a:t>
              </a:r>
              <a:r>
                <a:rPr lang="en-US" altLang="ja-JP" sz="1600" baseline="0" dirty="0">
                  <a:solidFill>
                    <a:srgbClr val="000000"/>
                  </a:solidFill>
                  <a:latin typeface="Helvetica"/>
                  <a:ea typeface="ＭＳ Ｐゴシック" charset="0"/>
                  <a:cs typeface="Helvetica"/>
                </a:rPr>
                <a:t>.</a:t>
              </a:r>
              <a:endParaRPr lang="en-US" altLang="ja-JP" sz="1600" baseline="0" dirty="0">
                <a:latin typeface="Helvetica"/>
                <a:ea typeface="ＭＳ Ｐゴシック" charset="0"/>
                <a:cs typeface="Helvetica"/>
              </a:endParaRPr>
            </a:p>
          </p:txBody>
        </p:sp>
        <p:sp>
          <p:nvSpPr>
            <p:cNvPr id="152" name="Rectangle 217"/>
            <p:cNvSpPr>
              <a:spLocks noChangeArrowheads="1"/>
            </p:cNvSpPr>
            <p:nvPr/>
          </p:nvSpPr>
          <p:spPr bwMode="auto">
            <a:xfrm>
              <a:off x="7468320" y="2484050"/>
              <a:ext cx="33072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600" baseline="0" dirty="0" err="1">
                  <a:solidFill>
                    <a:srgbClr val="000000"/>
                  </a:solidFill>
                  <a:latin typeface="Helvetica"/>
                  <a:ea typeface="ＭＳ Ｐゴシック" charset="0"/>
                  <a:cs typeface="Helvetica"/>
                </a:rPr>
                <a:t>n.s</a:t>
              </a:r>
              <a:r>
                <a:rPr lang="en-US" altLang="ja-JP" sz="1600" baseline="0" dirty="0">
                  <a:solidFill>
                    <a:srgbClr val="000000"/>
                  </a:solidFill>
                  <a:latin typeface="Helvetica"/>
                  <a:ea typeface="ＭＳ Ｐゴシック" charset="0"/>
                  <a:cs typeface="Helvetica"/>
                </a:rPr>
                <a:t>.</a:t>
              </a:r>
              <a:endParaRPr lang="en-US" altLang="ja-JP" sz="1600" baseline="0" dirty="0">
                <a:latin typeface="Helvetica"/>
                <a:ea typeface="ＭＳ Ｐゴシック" charset="0"/>
                <a:cs typeface="Helvetica"/>
              </a:endParaRPr>
            </a:p>
          </p:txBody>
        </p:sp>
        <p:grpSp>
          <p:nvGrpSpPr>
            <p:cNvPr id="153" name="Group 211"/>
            <p:cNvGrpSpPr>
              <a:grpSpLocks/>
            </p:cNvGrpSpPr>
            <p:nvPr/>
          </p:nvGrpSpPr>
          <p:grpSpPr bwMode="auto">
            <a:xfrm>
              <a:off x="7238914" y="2424547"/>
              <a:ext cx="1029033" cy="139741"/>
              <a:chOff x="2588" y="1594"/>
              <a:chExt cx="463" cy="48"/>
            </a:xfrm>
          </p:grpSpPr>
          <p:sp>
            <p:nvSpPr>
              <p:cNvPr id="154" name="Line 212"/>
              <p:cNvSpPr>
                <a:spLocks noChangeShapeType="1"/>
              </p:cNvSpPr>
              <p:nvPr/>
            </p:nvSpPr>
            <p:spPr bwMode="auto">
              <a:xfrm>
                <a:off x="2588" y="1594"/>
                <a:ext cx="45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55" name="Line 213"/>
              <p:cNvSpPr>
                <a:spLocks noChangeShapeType="1"/>
              </p:cNvSpPr>
              <p:nvPr/>
            </p:nvSpPr>
            <p:spPr bwMode="auto">
              <a:xfrm>
                <a:off x="2588" y="1594"/>
                <a:ext cx="0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56" name="Line 214"/>
              <p:cNvSpPr>
                <a:spLocks noChangeShapeType="1"/>
              </p:cNvSpPr>
              <p:nvPr/>
            </p:nvSpPr>
            <p:spPr bwMode="auto">
              <a:xfrm>
                <a:off x="3051" y="1594"/>
                <a:ext cx="0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sp>
          <p:nvSpPr>
            <p:cNvPr id="157" name="Rectangle 217"/>
            <p:cNvSpPr>
              <a:spLocks noChangeArrowheads="1"/>
            </p:cNvSpPr>
            <p:nvPr/>
          </p:nvSpPr>
          <p:spPr bwMode="auto">
            <a:xfrm>
              <a:off x="7558498" y="2216427"/>
              <a:ext cx="33072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1600" baseline="0" dirty="0" err="1">
                  <a:solidFill>
                    <a:srgbClr val="000000"/>
                  </a:solidFill>
                  <a:latin typeface="Helvetica"/>
                  <a:ea typeface="ＭＳ Ｐゴシック" charset="0"/>
                  <a:cs typeface="Helvetica"/>
                </a:rPr>
                <a:t>n.s</a:t>
              </a:r>
              <a:r>
                <a:rPr lang="en-US" altLang="ja-JP" sz="1600" baseline="0" dirty="0">
                  <a:solidFill>
                    <a:srgbClr val="000000"/>
                  </a:solidFill>
                  <a:latin typeface="Helvetica"/>
                  <a:ea typeface="ＭＳ Ｐゴシック" charset="0"/>
                  <a:cs typeface="Helvetica"/>
                </a:rPr>
                <a:t>.</a:t>
              </a:r>
              <a:endParaRPr lang="en-US" altLang="ja-JP" sz="1600" baseline="0" dirty="0">
                <a:latin typeface="Helvetica"/>
                <a:ea typeface="ＭＳ Ｐゴシック" charset="0"/>
                <a:cs typeface="Helvetica"/>
              </a:endParaRPr>
            </a:p>
          </p:txBody>
        </p:sp>
      </p:grpSp>
      <p:grpSp>
        <p:nvGrpSpPr>
          <p:cNvPr id="158" name="図形グループ 157"/>
          <p:cNvGrpSpPr/>
          <p:nvPr/>
        </p:nvGrpSpPr>
        <p:grpSpPr>
          <a:xfrm>
            <a:off x="467269" y="1180290"/>
            <a:ext cx="8483600" cy="1260475"/>
            <a:chOff x="330200" y="865188"/>
            <a:chExt cx="8483600" cy="1260475"/>
          </a:xfrm>
        </p:grpSpPr>
        <p:grpSp>
          <p:nvGrpSpPr>
            <p:cNvPr id="159" name="図形グループ 29"/>
            <p:cNvGrpSpPr>
              <a:grpSpLocks/>
            </p:cNvGrpSpPr>
            <p:nvPr/>
          </p:nvGrpSpPr>
          <p:grpSpPr bwMode="auto">
            <a:xfrm>
              <a:off x="685800" y="1681163"/>
              <a:ext cx="7797800" cy="25400"/>
              <a:chOff x="685800" y="4689476"/>
              <a:chExt cx="7797800" cy="25400"/>
            </a:xfrm>
          </p:grpSpPr>
          <p:cxnSp>
            <p:nvCxnSpPr>
              <p:cNvPr id="170" name="直線コネクタ 169"/>
              <p:cNvCxnSpPr/>
              <p:nvPr/>
            </p:nvCxnSpPr>
            <p:spPr>
              <a:xfrm>
                <a:off x="685800" y="4713288"/>
                <a:ext cx="1247775" cy="1588"/>
              </a:xfrm>
              <a:prstGeom prst="line">
                <a:avLst/>
              </a:prstGeom>
              <a:ln w="190500">
                <a:solidFill>
                  <a:srgbClr val="13E3B5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直線コネクタ 170"/>
              <p:cNvCxnSpPr/>
              <p:nvPr/>
            </p:nvCxnSpPr>
            <p:spPr>
              <a:xfrm>
                <a:off x="1933575" y="4713288"/>
                <a:ext cx="355600" cy="1588"/>
              </a:xfrm>
              <a:prstGeom prst="line">
                <a:avLst/>
              </a:prstGeom>
              <a:ln w="190500"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直線コネクタ 171"/>
              <p:cNvCxnSpPr/>
              <p:nvPr/>
            </p:nvCxnSpPr>
            <p:spPr>
              <a:xfrm flipV="1">
                <a:off x="2289175" y="4689476"/>
                <a:ext cx="6194425" cy="25400"/>
              </a:xfrm>
              <a:prstGeom prst="line">
                <a:avLst/>
              </a:prstGeom>
              <a:ln w="190500">
                <a:solidFill>
                  <a:srgbClr val="FF686E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0" name="テキスト ボックス 30"/>
            <p:cNvSpPr txBox="1">
              <a:spLocks noChangeArrowheads="1"/>
            </p:cNvSpPr>
            <p:nvPr/>
          </p:nvSpPr>
          <p:spPr bwMode="auto">
            <a:xfrm>
              <a:off x="330200" y="1462088"/>
              <a:ext cx="40640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b="1">
                  <a:cs typeface="Arial" charset="0"/>
                </a:rPr>
                <a:t>N</a:t>
              </a:r>
              <a:endParaRPr lang="ja-JP" altLang="en-US" b="1">
                <a:cs typeface="Arial" charset="0"/>
              </a:endParaRPr>
            </a:p>
          </p:txBody>
        </p:sp>
        <p:sp>
          <p:nvSpPr>
            <p:cNvPr id="161" name="テキスト ボックス 31"/>
            <p:cNvSpPr txBox="1">
              <a:spLocks noChangeArrowheads="1"/>
            </p:cNvSpPr>
            <p:nvPr/>
          </p:nvSpPr>
          <p:spPr bwMode="auto">
            <a:xfrm>
              <a:off x="8407400" y="1462088"/>
              <a:ext cx="40640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b="1">
                  <a:cs typeface="Arial" charset="0"/>
                </a:rPr>
                <a:t>C</a:t>
              </a:r>
              <a:endParaRPr lang="ja-JP" altLang="en-US" b="1">
                <a:cs typeface="Arial" charset="0"/>
              </a:endParaRPr>
            </a:p>
          </p:txBody>
        </p:sp>
        <p:sp>
          <p:nvSpPr>
            <p:cNvPr id="162" name="テキスト ボックス 32"/>
            <p:cNvSpPr txBox="1">
              <a:spLocks noChangeArrowheads="1"/>
            </p:cNvSpPr>
            <p:nvPr/>
          </p:nvSpPr>
          <p:spPr bwMode="auto">
            <a:xfrm>
              <a:off x="749300" y="1755775"/>
              <a:ext cx="1120775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>
                  <a:cs typeface="Arial" charset="0"/>
                </a:rPr>
                <a:t>Cytosolic</a:t>
              </a:r>
              <a:endParaRPr lang="ja-JP" altLang="en-US" sz="1800">
                <a:cs typeface="Arial" charset="0"/>
              </a:endParaRPr>
            </a:p>
          </p:txBody>
        </p:sp>
        <p:sp>
          <p:nvSpPr>
            <p:cNvPr id="163" name="テキスト ボックス 33"/>
            <p:cNvSpPr txBox="1">
              <a:spLocks noChangeArrowheads="1"/>
            </p:cNvSpPr>
            <p:nvPr/>
          </p:nvSpPr>
          <p:spPr bwMode="auto">
            <a:xfrm>
              <a:off x="1252538" y="1231900"/>
              <a:ext cx="1870075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>
                  <a:cs typeface="Arial" charset="0"/>
                </a:rPr>
                <a:t>Transmembrane</a:t>
              </a:r>
              <a:endParaRPr lang="ja-JP" altLang="en-US" sz="1800">
                <a:cs typeface="Arial" charset="0"/>
              </a:endParaRPr>
            </a:p>
          </p:txBody>
        </p:sp>
        <p:sp>
          <p:nvSpPr>
            <p:cNvPr id="164" name="テキスト ボックス 34"/>
            <p:cNvSpPr txBox="1">
              <a:spLocks noChangeArrowheads="1"/>
            </p:cNvSpPr>
            <p:nvPr/>
          </p:nvSpPr>
          <p:spPr bwMode="auto">
            <a:xfrm>
              <a:off x="4391025" y="1755775"/>
              <a:ext cx="145573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dirty="0">
                  <a:cs typeface="Arial" charset="0"/>
                </a:rPr>
                <a:t>Extracellular</a:t>
              </a:r>
              <a:endParaRPr lang="ja-JP" altLang="en-US" sz="1800" dirty="0">
                <a:cs typeface="Arial" charset="0"/>
              </a:endParaRPr>
            </a:p>
          </p:txBody>
        </p:sp>
        <p:sp>
          <p:nvSpPr>
            <p:cNvPr id="165" name="二等辺三角形 164"/>
            <p:cNvSpPr/>
            <p:nvPr/>
          </p:nvSpPr>
          <p:spPr>
            <a:xfrm flipV="1">
              <a:off x="3524250" y="1277938"/>
              <a:ext cx="241300" cy="368300"/>
            </a:xfrm>
            <a:prstGeom prst="triangle">
              <a:avLst/>
            </a:prstGeom>
            <a:solidFill>
              <a:schemeClr val="tx1">
                <a:lumMod val="50000"/>
                <a:lumOff val="50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166" name="二等辺三角形 165"/>
            <p:cNvSpPr/>
            <p:nvPr/>
          </p:nvSpPr>
          <p:spPr>
            <a:xfrm flipV="1">
              <a:off x="4927600" y="1277938"/>
              <a:ext cx="241300" cy="368300"/>
            </a:xfrm>
            <a:prstGeom prst="triangle">
              <a:avLst/>
            </a:prstGeom>
            <a:solidFill>
              <a:schemeClr val="tx1">
                <a:lumMod val="50000"/>
                <a:lumOff val="50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167" name="二等辺三角形 166"/>
            <p:cNvSpPr/>
            <p:nvPr/>
          </p:nvSpPr>
          <p:spPr>
            <a:xfrm flipV="1">
              <a:off x="6121400" y="1277938"/>
              <a:ext cx="241300" cy="368300"/>
            </a:xfrm>
            <a:prstGeom prst="triangle">
              <a:avLst/>
            </a:prstGeom>
            <a:solidFill>
              <a:schemeClr val="tx1">
                <a:lumMod val="50000"/>
                <a:lumOff val="50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168" name="二等辺三角形 167"/>
            <p:cNvSpPr/>
            <p:nvPr/>
          </p:nvSpPr>
          <p:spPr>
            <a:xfrm flipV="1">
              <a:off x="7112000" y="1277938"/>
              <a:ext cx="241300" cy="368300"/>
            </a:xfrm>
            <a:prstGeom prst="triangle">
              <a:avLst/>
            </a:prstGeom>
            <a:solidFill>
              <a:schemeClr val="tx1">
                <a:lumMod val="50000"/>
                <a:lumOff val="50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169" name="テキスト ボックス 39"/>
            <p:cNvSpPr txBox="1">
              <a:spLocks noChangeArrowheads="1"/>
            </p:cNvSpPr>
            <p:nvPr/>
          </p:nvSpPr>
          <p:spPr bwMode="auto">
            <a:xfrm>
              <a:off x="3921125" y="865188"/>
              <a:ext cx="2955925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dirty="0">
                  <a:cs typeface="Arial" charset="0"/>
                </a:rPr>
                <a:t>N-linked glycosylation sites</a:t>
              </a:r>
              <a:endParaRPr lang="ja-JP" altLang="en-US" sz="1800" dirty="0">
                <a:cs typeface="Arial" charset="0"/>
              </a:endParaRPr>
            </a:p>
          </p:txBody>
        </p:sp>
      </p:grpSp>
      <p:grpSp>
        <p:nvGrpSpPr>
          <p:cNvPr id="7" name="図形グループ 6"/>
          <p:cNvGrpSpPr/>
          <p:nvPr/>
        </p:nvGrpSpPr>
        <p:grpSpPr>
          <a:xfrm>
            <a:off x="3491640" y="1473028"/>
            <a:ext cx="591214" cy="646112"/>
            <a:chOff x="3543180" y="1932766"/>
            <a:chExt cx="591214" cy="646112"/>
          </a:xfrm>
        </p:grpSpPr>
        <p:cxnSp>
          <p:nvCxnSpPr>
            <p:cNvPr id="5" name="直線コネクタ 4"/>
            <p:cNvCxnSpPr/>
            <p:nvPr/>
          </p:nvCxnSpPr>
          <p:spPr>
            <a:xfrm>
              <a:off x="3543180" y="1932766"/>
              <a:ext cx="591214" cy="646112"/>
            </a:xfrm>
            <a:prstGeom prst="line">
              <a:avLst/>
            </a:prstGeom>
            <a:ln w="38100" cmpd="sng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直線コネクタ 174"/>
            <p:cNvCxnSpPr/>
            <p:nvPr/>
          </p:nvCxnSpPr>
          <p:spPr>
            <a:xfrm flipH="1">
              <a:off x="3543180" y="1932766"/>
              <a:ext cx="591214" cy="646112"/>
            </a:xfrm>
            <a:prstGeom prst="line">
              <a:avLst/>
            </a:prstGeom>
            <a:ln w="38100" cmpd="sng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7" name="図形グループ 176"/>
          <p:cNvGrpSpPr/>
          <p:nvPr/>
        </p:nvGrpSpPr>
        <p:grpSpPr>
          <a:xfrm>
            <a:off x="4875503" y="1473028"/>
            <a:ext cx="591214" cy="646112"/>
            <a:chOff x="3543180" y="1932766"/>
            <a:chExt cx="591214" cy="646112"/>
          </a:xfrm>
        </p:grpSpPr>
        <p:cxnSp>
          <p:nvCxnSpPr>
            <p:cNvPr id="178" name="直線コネクタ 177"/>
            <p:cNvCxnSpPr/>
            <p:nvPr/>
          </p:nvCxnSpPr>
          <p:spPr>
            <a:xfrm>
              <a:off x="3543180" y="1932766"/>
              <a:ext cx="591214" cy="646112"/>
            </a:xfrm>
            <a:prstGeom prst="line">
              <a:avLst/>
            </a:prstGeom>
            <a:ln w="38100" cmpd="sng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直線コネクタ 178"/>
            <p:cNvCxnSpPr/>
            <p:nvPr/>
          </p:nvCxnSpPr>
          <p:spPr>
            <a:xfrm flipH="1">
              <a:off x="3543180" y="1932766"/>
              <a:ext cx="591214" cy="646112"/>
            </a:xfrm>
            <a:prstGeom prst="line">
              <a:avLst/>
            </a:prstGeom>
            <a:ln w="38100" cmpd="sng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0" name="図形グループ 179"/>
          <p:cNvGrpSpPr/>
          <p:nvPr/>
        </p:nvGrpSpPr>
        <p:grpSpPr>
          <a:xfrm>
            <a:off x="6087408" y="1473028"/>
            <a:ext cx="591214" cy="646112"/>
            <a:chOff x="3543180" y="1932766"/>
            <a:chExt cx="591214" cy="646112"/>
          </a:xfrm>
        </p:grpSpPr>
        <p:cxnSp>
          <p:nvCxnSpPr>
            <p:cNvPr id="181" name="直線コネクタ 180"/>
            <p:cNvCxnSpPr/>
            <p:nvPr/>
          </p:nvCxnSpPr>
          <p:spPr>
            <a:xfrm>
              <a:off x="3543180" y="1932766"/>
              <a:ext cx="591214" cy="646112"/>
            </a:xfrm>
            <a:prstGeom prst="line">
              <a:avLst/>
            </a:prstGeom>
            <a:ln w="38100" cmpd="sng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直線コネクタ 181"/>
            <p:cNvCxnSpPr/>
            <p:nvPr/>
          </p:nvCxnSpPr>
          <p:spPr>
            <a:xfrm flipH="1">
              <a:off x="3543180" y="1932766"/>
              <a:ext cx="591214" cy="646112"/>
            </a:xfrm>
            <a:prstGeom prst="line">
              <a:avLst/>
            </a:prstGeom>
            <a:ln w="38100" cmpd="sng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3" name="図形グループ 182"/>
          <p:cNvGrpSpPr/>
          <p:nvPr/>
        </p:nvGrpSpPr>
        <p:grpSpPr>
          <a:xfrm>
            <a:off x="7089190" y="1473028"/>
            <a:ext cx="591214" cy="646112"/>
            <a:chOff x="3543180" y="1932766"/>
            <a:chExt cx="591214" cy="646112"/>
          </a:xfrm>
        </p:grpSpPr>
        <p:cxnSp>
          <p:nvCxnSpPr>
            <p:cNvPr id="184" name="直線コネクタ 183"/>
            <p:cNvCxnSpPr/>
            <p:nvPr/>
          </p:nvCxnSpPr>
          <p:spPr>
            <a:xfrm>
              <a:off x="3543180" y="1932766"/>
              <a:ext cx="591214" cy="646112"/>
            </a:xfrm>
            <a:prstGeom prst="line">
              <a:avLst/>
            </a:prstGeom>
            <a:ln w="38100" cmpd="sng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直線コネクタ 184"/>
            <p:cNvCxnSpPr/>
            <p:nvPr/>
          </p:nvCxnSpPr>
          <p:spPr>
            <a:xfrm flipH="1">
              <a:off x="3543180" y="1932766"/>
              <a:ext cx="591214" cy="646112"/>
            </a:xfrm>
            <a:prstGeom prst="line">
              <a:avLst/>
            </a:prstGeom>
            <a:ln w="38100" cmpd="sng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3" name="正方形/長方形 172"/>
          <p:cNvSpPr/>
          <p:nvPr/>
        </p:nvSpPr>
        <p:spPr>
          <a:xfrm>
            <a:off x="0" y="1"/>
            <a:ext cx="9144000" cy="899999"/>
          </a:xfrm>
          <a:prstGeom prst="rect">
            <a:avLst/>
          </a:prstGeom>
          <a:solidFill>
            <a:srgbClr val="2B8049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 smtClean="0">
                <a:latin typeface="Helvetica"/>
                <a:cs typeface="Helvetica"/>
              </a:rPr>
              <a:t>The C-terminal truncation did</a:t>
            </a:r>
            <a:r>
              <a:rPr lang="ja-JP" altLang="en-US" sz="2800" dirty="0" smtClean="0">
                <a:latin typeface="Helvetica"/>
                <a:cs typeface="Helvetica"/>
              </a:rPr>
              <a:t> </a:t>
            </a:r>
            <a:r>
              <a:rPr lang="en-US" altLang="ja-JP" sz="2800" dirty="0" smtClean="0">
                <a:latin typeface="Helvetica"/>
                <a:cs typeface="Helvetica"/>
              </a:rPr>
              <a:t>not</a:t>
            </a:r>
            <a:r>
              <a:rPr lang="ja-JP" altLang="en-US" sz="2800" dirty="0" smtClean="0">
                <a:latin typeface="Helvetica"/>
                <a:cs typeface="Helvetica"/>
              </a:rPr>
              <a:t> </a:t>
            </a:r>
            <a:r>
              <a:rPr lang="en-US" altLang="ja-JP" sz="2800" dirty="0" smtClean="0">
                <a:latin typeface="Helvetica"/>
                <a:cs typeface="Helvetica"/>
              </a:rPr>
              <a:t>alter</a:t>
            </a:r>
            <a:r>
              <a:rPr lang="ja-JP" altLang="en-US" sz="2800" dirty="0" smtClean="0">
                <a:latin typeface="Helvetica"/>
                <a:cs typeface="Helvetica"/>
              </a:rPr>
              <a:t> </a:t>
            </a:r>
            <a:r>
              <a:rPr lang="en-US" altLang="ja-JP" sz="2800" dirty="0" smtClean="0">
                <a:latin typeface="Helvetica"/>
                <a:cs typeface="Helvetica"/>
              </a:rPr>
              <a:t>the</a:t>
            </a:r>
            <a:r>
              <a:rPr lang="ja-JP" altLang="en-US" sz="2800" dirty="0" smtClean="0">
                <a:latin typeface="Helvetica"/>
                <a:cs typeface="Helvetica"/>
              </a:rPr>
              <a:t> </a:t>
            </a:r>
            <a:r>
              <a:rPr lang="en-US" altLang="ja-JP" sz="2800" dirty="0" smtClean="0">
                <a:latin typeface="Helvetica"/>
                <a:cs typeface="Helvetica"/>
              </a:rPr>
              <a:t>amount</a:t>
            </a:r>
            <a:r>
              <a:rPr lang="ja-JP" altLang="en-US" sz="2800" dirty="0" smtClean="0">
                <a:latin typeface="Helvetica"/>
                <a:cs typeface="Helvetica"/>
              </a:rPr>
              <a:t> </a:t>
            </a:r>
            <a:r>
              <a:rPr lang="en-US" altLang="ja-JP" sz="2800" dirty="0" smtClean="0">
                <a:latin typeface="Helvetica"/>
                <a:cs typeface="Helvetica"/>
              </a:rPr>
              <a:t>of</a:t>
            </a:r>
            <a:r>
              <a:rPr lang="ja-JP" altLang="en-US" sz="2800" dirty="0" smtClean="0">
                <a:latin typeface="Helvetica"/>
                <a:cs typeface="Helvetica"/>
              </a:rPr>
              <a:t> </a:t>
            </a:r>
            <a:r>
              <a:rPr lang="en-US" altLang="ja-JP" sz="2800" dirty="0" err="1">
                <a:latin typeface="Helvetica"/>
                <a:cs typeface="Helvetica"/>
              </a:rPr>
              <a:t>n</a:t>
            </a:r>
            <a:r>
              <a:rPr lang="en-US" altLang="ja-JP" sz="2800" dirty="0" err="1" smtClean="0">
                <a:latin typeface="Helvetica"/>
                <a:cs typeface="Helvetica"/>
              </a:rPr>
              <a:t>onglycosylated</a:t>
            </a:r>
            <a:r>
              <a:rPr lang="ja-JP" altLang="en-US" sz="2800" dirty="0" smtClean="0">
                <a:latin typeface="Helvetica"/>
                <a:cs typeface="Helvetica"/>
              </a:rPr>
              <a:t> </a:t>
            </a:r>
            <a:r>
              <a:rPr lang="en-US" altLang="ja-JP" sz="2800" dirty="0" smtClean="0">
                <a:latin typeface="Helvetica"/>
                <a:cs typeface="Helvetica"/>
              </a:rPr>
              <a:t>CD38</a:t>
            </a:r>
            <a:r>
              <a:rPr lang="ja-JP" altLang="en-US" sz="2800" dirty="0" smtClean="0">
                <a:latin typeface="Helvetica"/>
                <a:cs typeface="Helvetica"/>
              </a:rPr>
              <a:t> </a:t>
            </a:r>
            <a:r>
              <a:rPr lang="en-US" altLang="ja-JP" sz="2800" dirty="0" smtClean="0">
                <a:latin typeface="Helvetica"/>
                <a:cs typeface="Helvetica"/>
              </a:rPr>
              <a:t>in DRMs. </a:t>
            </a:r>
            <a:endParaRPr kumimoji="1" lang="ja-JP" altLang="en-US" sz="2800" dirty="0">
              <a:solidFill>
                <a:srgbClr val="FFFFFF"/>
              </a:solidFill>
            </a:endParaRPr>
          </a:p>
        </p:txBody>
      </p:sp>
      <p:sp>
        <p:nvSpPr>
          <p:cNvPr id="174" name="テキスト ボックス 173"/>
          <p:cNvSpPr txBox="1"/>
          <p:nvPr/>
        </p:nvSpPr>
        <p:spPr>
          <a:xfrm>
            <a:off x="1052952" y="2517601"/>
            <a:ext cx="561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Helvetica"/>
                <a:cs typeface="Helvetica"/>
              </a:rPr>
              <a:t>A20 cells</a:t>
            </a:r>
            <a:r>
              <a:rPr kumimoji="1" lang="ja-JP" altLang="en-US" dirty="0" smtClean="0">
                <a:latin typeface="Helvetica"/>
                <a:cs typeface="Helvetica"/>
              </a:rPr>
              <a:t> </a:t>
            </a:r>
            <a:r>
              <a:rPr kumimoji="1" lang="en-US" altLang="ja-JP" dirty="0" smtClean="0">
                <a:latin typeface="Helvetica"/>
                <a:cs typeface="Helvetica"/>
              </a:rPr>
              <a:t>expressing</a:t>
            </a:r>
            <a:r>
              <a:rPr kumimoji="1" lang="ja-JP" altLang="en-US" dirty="0" smtClean="0">
                <a:latin typeface="Helvetica"/>
                <a:cs typeface="Helvetica"/>
              </a:rPr>
              <a:t> </a:t>
            </a:r>
            <a:r>
              <a:rPr kumimoji="1" lang="en-US" altLang="ja-JP" dirty="0" smtClean="0">
                <a:latin typeface="Helvetica"/>
                <a:cs typeface="Helvetica"/>
              </a:rPr>
              <a:t>full-length </a:t>
            </a:r>
            <a:r>
              <a:rPr kumimoji="1" lang="en-US" altLang="ja-JP" dirty="0" err="1" smtClean="0">
                <a:latin typeface="Helvetica"/>
                <a:cs typeface="Helvetica"/>
              </a:rPr>
              <a:t>deglycosylated</a:t>
            </a:r>
            <a:r>
              <a:rPr kumimoji="1" lang="en-US" altLang="ja-JP" dirty="0" smtClean="0">
                <a:latin typeface="Helvetica"/>
                <a:cs typeface="Helvetica"/>
              </a:rPr>
              <a:t> CD38</a:t>
            </a:r>
            <a:endParaRPr kumimoji="1" lang="ja-JP" altLang="en-US" dirty="0">
              <a:latin typeface="Helvetica"/>
              <a:cs typeface="Helvetica"/>
            </a:endParaRPr>
          </a:p>
        </p:txBody>
      </p:sp>
      <p:sp>
        <p:nvSpPr>
          <p:cNvPr id="176" name="テキスト ボックス 175"/>
          <p:cNvSpPr txBox="1"/>
          <p:nvPr/>
        </p:nvSpPr>
        <p:spPr>
          <a:xfrm>
            <a:off x="1052952" y="2886933"/>
            <a:ext cx="5573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Helvetica"/>
                <a:cs typeface="Helvetica"/>
              </a:rPr>
              <a:t>A20 cells</a:t>
            </a:r>
            <a:r>
              <a:rPr kumimoji="1" lang="ja-JP" altLang="en-US" dirty="0" smtClean="0">
                <a:latin typeface="Helvetica"/>
                <a:cs typeface="Helvetica"/>
              </a:rPr>
              <a:t> </a:t>
            </a:r>
            <a:r>
              <a:rPr kumimoji="1" lang="en-US" altLang="ja-JP" dirty="0" smtClean="0">
                <a:latin typeface="Helvetica"/>
                <a:cs typeface="Helvetica"/>
              </a:rPr>
              <a:t>expressing</a:t>
            </a:r>
            <a:r>
              <a:rPr kumimoji="1" lang="ja-JP" altLang="en-US" dirty="0" smtClean="0">
                <a:latin typeface="Helvetica"/>
                <a:cs typeface="Helvetica"/>
              </a:rPr>
              <a:t> </a:t>
            </a:r>
            <a:r>
              <a:rPr kumimoji="1" lang="en-US" altLang="ja-JP" dirty="0" smtClean="0">
                <a:latin typeface="Helvetica"/>
                <a:cs typeface="Helvetica"/>
              </a:rPr>
              <a:t>truncated </a:t>
            </a:r>
            <a:r>
              <a:rPr lang="en-US" altLang="ja-JP" dirty="0" err="1" smtClean="0">
                <a:latin typeface="Helvetica"/>
                <a:cs typeface="Helvetica"/>
              </a:rPr>
              <a:t>deglycosylated</a:t>
            </a:r>
            <a:r>
              <a:rPr lang="en-US" altLang="ja-JP" dirty="0" smtClean="0">
                <a:latin typeface="Helvetica"/>
                <a:cs typeface="Helvetica"/>
              </a:rPr>
              <a:t> </a:t>
            </a:r>
            <a:r>
              <a:rPr kumimoji="1" lang="en-US" altLang="ja-JP" dirty="0" smtClean="0">
                <a:latin typeface="Helvetica"/>
                <a:cs typeface="Helvetica"/>
              </a:rPr>
              <a:t>CD38</a:t>
            </a:r>
            <a:endParaRPr kumimoji="1" lang="ja-JP" altLang="en-US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423303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2971800"/>
            <a:ext cx="9144000" cy="876132"/>
          </a:xfrm>
          <a:prstGeom prst="rect">
            <a:avLst/>
          </a:prstGeom>
          <a:solidFill>
            <a:srgbClr val="2B8049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latin typeface="Helvetica"/>
                <a:cs typeface="Helvetica"/>
              </a:rPr>
              <a:t>Introduction of CD38</a:t>
            </a:r>
            <a:endParaRPr kumimoji="1" lang="ja-JP" altLang="en-US" sz="4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393065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図形グループ 1"/>
          <p:cNvGrpSpPr/>
          <p:nvPr/>
        </p:nvGrpSpPr>
        <p:grpSpPr>
          <a:xfrm>
            <a:off x="136283" y="2527089"/>
            <a:ext cx="4783699" cy="2727635"/>
            <a:chOff x="4117718" y="2270517"/>
            <a:chExt cx="4783699" cy="2727635"/>
          </a:xfrm>
        </p:grpSpPr>
        <p:grpSp>
          <p:nvGrpSpPr>
            <p:cNvPr id="66" name="図形グループ 65"/>
            <p:cNvGrpSpPr/>
            <p:nvPr/>
          </p:nvGrpSpPr>
          <p:grpSpPr>
            <a:xfrm>
              <a:off x="4797395" y="2454275"/>
              <a:ext cx="3359209" cy="2391477"/>
              <a:chOff x="4038600" y="3043238"/>
              <a:chExt cx="1981200" cy="1604962"/>
            </a:xfrm>
          </p:grpSpPr>
          <p:pic>
            <p:nvPicPr>
              <p:cNvPr id="56" name="Picture 1181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57" t="16173" r="7692"/>
              <a:stretch>
                <a:fillRect/>
              </a:stretch>
            </p:blipFill>
            <p:spPr bwMode="auto">
              <a:xfrm>
                <a:off x="4038600" y="3043238"/>
                <a:ext cx="1981200" cy="1604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" name="Line 1190"/>
              <p:cNvSpPr>
                <a:spLocks noChangeShapeType="1"/>
              </p:cNvSpPr>
              <p:nvPr/>
            </p:nvSpPr>
            <p:spPr bwMode="auto">
              <a:xfrm flipH="1">
                <a:off x="5029200" y="3271838"/>
                <a:ext cx="762000" cy="457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65" name="Line 1192"/>
              <p:cNvSpPr>
                <a:spLocks noChangeShapeType="1"/>
              </p:cNvSpPr>
              <p:nvPr/>
            </p:nvSpPr>
            <p:spPr bwMode="auto">
              <a:xfrm flipH="1">
                <a:off x="5334000" y="3500438"/>
                <a:ext cx="457200" cy="3048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sp>
          <p:nvSpPr>
            <p:cNvPr id="57" name="Rectangle 1184"/>
            <p:cNvSpPr>
              <a:spLocks noChangeArrowheads="1"/>
            </p:cNvSpPr>
            <p:nvPr/>
          </p:nvSpPr>
          <p:spPr bwMode="auto">
            <a:xfrm>
              <a:off x="5429766" y="2270517"/>
              <a:ext cx="9906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r>
                <a:rPr lang="en-US" altLang="ja-JP" baseline="0" dirty="0" smtClean="0">
                  <a:solidFill>
                    <a:srgbClr val="000000"/>
                  </a:solidFill>
                  <a:latin typeface="Helvetica" charset="0"/>
                </a:rPr>
                <a:t>N104</a:t>
              </a:r>
              <a:endParaRPr lang="en-US" altLang="ja-JP" baseline="0" dirty="0">
                <a:solidFill>
                  <a:srgbClr val="000000"/>
                </a:solidFill>
                <a:latin typeface="Helvetica" charset="0"/>
              </a:endParaRPr>
            </a:p>
          </p:txBody>
        </p:sp>
        <p:sp>
          <p:nvSpPr>
            <p:cNvPr id="58" name="Rectangle 1185"/>
            <p:cNvSpPr>
              <a:spLocks noChangeArrowheads="1"/>
            </p:cNvSpPr>
            <p:nvPr/>
          </p:nvSpPr>
          <p:spPr bwMode="auto">
            <a:xfrm>
              <a:off x="6496566" y="2270517"/>
              <a:ext cx="9906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r>
                <a:rPr lang="en-US" altLang="ja-JP" baseline="0">
                  <a:solidFill>
                    <a:srgbClr val="000000"/>
                  </a:solidFill>
                  <a:latin typeface="Helvetica" charset="0"/>
                </a:rPr>
                <a:t>N223</a:t>
              </a:r>
            </a:p>
          </p:txBody>
        </p:sp>
        <p:sp>
          <p:nvSpPr>
            <p:cNvPr id="60" name="Rectangle 1187"/>
            <p:cNvSpPr>
              <a:spLocks noChangeArrowheads="1"/>
            </p:cNvSpPr>
            <p:nvPr/>
          </p:nvSpPr>
          <p:spPr bwMode="auto">
            <a:xfrm>
              <a:off x="5735953" y="4693352"/>
              <a:ext cx="9906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r>
                <a:rPr lang="en-US" altLang="ja-JP" baseline="0">
                  <a:solidFill>
                    <a:srgbClr val="000000"/>
                  </a:solidFill>
                  <a:latin typeface="Helvetica" charset="0"/>
                </a:rPr>
                <a:t>N223</a:t>
              </a:r>
            </a:p>
          </p:txBody>
        </p:sp>
        <p:sp>
          <p:nvSpPr>
            <p:cNvPr id="61" name="Rectangle 1188"/>
            <p:cNvSpPr>
              <a:spLocks noChangeArrowheads="1"/>
            </p:cNvSpPr>
            <p:nvPr/>
          </p:nvSpPr>
          <p:spPr bwMode="auto">
            <a:xfrm>
              <a:off x="6802753" y="4693352"/>
              <a:ext cx="9906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r>
                <a:rPr lang="en-US" altLang="ja-JP" baseline="0">
                  <a:solidFill>
                    <a:srgbClr val="000000"/>
                  </a:solidFill>
                  <a:latin typeface="Helvetica" charset="0"/>
                </a:rPr>
                <a:t>N104</a:t>
              </a:r>
            </a:p>
          </p:txBody>
        </p:sp>
        <p:sp>
          <p:nvSpPr>
            <p:cNvPr id="59" name="Rectangle 1186"/>
            <p:cNvSpPr>
              <a:spLocks noChangeArrowheads="1"/>
            </p:cNvSpPr>
            <p:nvPr/>
          </p:nvSpPr>
          <p:spPr bwMode="auto">
            <a:xfrm>
              <a:off x="7910817" y="3323753"/>
              <a:ext cx="9906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r>
                <a:rPr lang="en-US" altLang="ja-JP" baseline="0" dirty="0">
                  <a:solidFill>
                    <a:srgbClr val="000000"/>
                  </a:solidFill>
                  <a:latin typeface="Helvetica" charset="0"/>
                </a:rPr>
                <a:t>N124</a:t>
              </a:r>
            </a:p>
          </p:txBody>
        </p:sp>
        <p:sp>
          <p:nvSpPr>
            <p:cNvPr id="67" name="Rectangle 1186"/>
            <p:cNvSpPr>
              <a:spLocks noChangeArrowheads="1"/>
            </p:cNvSpPr>
            <p:nvPr/>
          </p:nvSpPr>
          <p:spPr bwMode="auto">
            <a:xfrm>
              <a:off x="4117718" y="3602389"/>
              <a:ext cx="9906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r>
                <a:rPr lang="en-US" altLang="ja-JP" baseline="0" dirty="0">
                  <a:solidFill>
                    <a:srgbClr val="000000"/>
                  </a:solidFill>
                  <a:latin typeface="Helvetica" charset="0"/>
                </a:rPr>
                <a:t>N124</a:t>
              </a:r>
            </a:p>
          </p:txBody>
        </p:sp>
        <p:sp>
          <p:nvSpPr>
            <p:cNvPr id="68" name="Rectangle 1186"/>
            <p:cNvSpPr>
              <a:spLocks noChangeArrowheads="1"/>
            </p:cNvSpPr>
            <p:nvPr/>
          </p:nvSpPr>
          <p:spPr bwMode="auto">
            <a:xfrm>
              <a:off x="7599654" y="2612304"/>
              <a:ext cx="9906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r>
                <a:rPr lang="en-US" altLang="ja-JP" baseline="0" dirty="0">
                  <a:solidFill>
                    <a:srgbClr val="000000"/>
                  </a:solidFill>
                  <a:latin typeface="Helvetica" charset="0"/>
                </a:rPr>
                <a:t>N124</a:t>
              </a:r>
            </a:p>
          </p:txBody>
        </p:sp>
        <p:sp>
          <p:nvSpPr>
            <p:cNvPr id="69" name="Rectangle 1186"/>
            <p:cNvSpPr>
              <a:spLocks noChangeArrowheads="1"/>
            </p:cNvSpPr>
            <p:nvPr/>
          </p:nvSpPr>
          <p:spPr bwMode="auto">
            <a:xfrm>
              <a:off x="7599654" y="2917104"/>
              <a:ext cx="9906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r>
                <a:rPr lang="en-US" altLang="ja-JP" baseline="0" dirty="0">
                  <a:solidFill>
                    <a:srgbClr val="000000"/>
                  </a:solidFill>
                  <a:latin typeface="Helvetica" charset="0"/>
                </a:rPr>
                <a:t>N124</a:t>
              </a:r>
            </a:p>
          </p:txBody>
        </p:sp>
      </p:grpSp>
      <p:sp>
        <p:nvSpPr>
          <p:cNvPr id="118" name="正方形/長方形 117"/>
          <p:cNvSpPr/>
          <p:nvPr/>
        </p:nvSpPr>
        <p:spPr>
          <a:xfrm>
            <a:off x="0" y="1"/>
            <a:ext cx="9144000" cy="1439998"/>
          </a:xfrm>
          <a:prstGeom prst="rect">
            <a:avLst/>
          </a:prstGeom>
          <a:solidFill>
            <a:srgbClr val="2B8049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 smtClean="0">
                <a:solidFill>
                  <a:srgbClr val="FFFFFF"/>
                </a:solidFill>
                <a:latin typeface="Helvetica"/>
                <a:cs typeface="Helvetica"/>
              </a:rPr>
              <a:t>The</a:t>
            </a:r>
            <a:r>
              <a:rPr kumimoji="1" lang="ja-JP" altLang="en-US" sz="2800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kumimoji="1" lang="en-US" altLang="ja-JP" sz="2800" dirty="0" smtClean="0">
                <a:solidFill>
                  <a:srgbClr val="FFFFFF"/>
                </a:solidFill>
                <a:latin typeface="Helvetica"/>
                <a:cs typeface="Helvetica"/>
              </a:rPr>
              <a:t>absence</a:t>
            </a:r>
            <a:r>
              <a:rPr kumimoji="1" lang="ja-JP" altLang="en-US" sz="2800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kumimoji="1" lang="en-US" altLang="ja-JP" sz="2800" dirty="0" smtClean="0">
                <a:solidFill>
                  <a:srgbClr val="FFFFFF"/>
                </a:solidFill>
                <a:latin typeface="Helvetica"/>
                <a:cs typeface="Helvetica"/>
              </a:rPr>
              <a:t>of</a:t>
            </a:r>
            <a:r>
              <a:rPr kumimoji="1" lang="ja-JP" altLang="en-US" sz="2800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ja-JP" altLang="ja-JP" sz="2800" dirty="0" smtClean="0">
                <a:solidFill>
                  <a:srgbClr val="FFFFFF"/>
                </a:solidFill>
                <a:latin typeface="Helvetica"/>
                <a:cs typeface="Helvetica"/>
              </a:rPr>
              <a:t>t</a:t>
            </a:r>
            <a:r>
              <a:rPr lang="en-US" altLang="ja-JP" sz="2800" dirty="0" smtClean="0">
                <a:solidFill>
                  <a:srgbClr val="FFFFFF"/>
                </a:solidFill>
                <a:latin typeface="Helvetica"/>
                <a:cs typeface="Helvetica"/>
              </a:rPr>
              <a:t>he</a:t>
            </a:r>
            <a:r>
              <a:rPr lang="ja-JP" altLang="en-US" sz="2800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altLang="ja-JP" sz="2800" dirty="0" smtClean="0">
                <a:solidFill>
                  <a:srgbClr val="FFFFFF"/>
                </a:solidFill>
                <a:latin typeface="Helvetica"/>
                <a:cs typeface="Helvetica"/>
              </a:rPr>
              <a:t>N-</a:t>
            </a:r>
            <a:r>
              <a:rPr lang="en-US" altLang="ja-JP" sz="2800" dirty="0" err="1" smtClean="0">
                <a:solidFill>
                  <a:srgbClr val="FFFFFF"/>
                </a:solidFill>
                <a:latin typeface="Helvetica"/>
                <a:cs typeface="Helvetica"/>
              </a:rPr>
              <a:t>glycans</a:t>
            </a:r>
            <a:r>
              <a:rPr lang="ja-JP" altLang="en-US" sz="2800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altLang="ja-JP" sz="2800" dirty="0" smtClean="0">
                <a:solidFill>
                  <a:srgbClr val="FFFFFF"/>
                </a:solidFill>
                <a:latin typeface="Helvetica"/>
                <a:cs typeface="Helvetica"/>
              </a:rPr>
              <a:t>attached</a:t>
            </a:r>
            <a:r>
              <a:rPr lang="ja-JP" altLang="en-US" sz="2800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altLang="ja-JP" sz="2800" dirty="0" smtClean="0">
                <a:solidFill>
                  <a:srgbClr val="FFFFFF"/>
                </a:solidFill>
                <a:latin typeface="Helvetica"/>
                <a:cs typeface="Helvetica"/>
              </a:rPr>
              <a:t>to</a:t>
            </a:r>
            <a:r>
              <a:rPr lang="ja-JP" altLang="en-US" sz="2800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altLang="ja-JP" sz="2800" dirty="0" smtClean="0">
                <a:solidFill>
                  <a:srgbClr val="FFFFFF"/>
                </a:solidFill>
                <a:latin typeface="Helvetica"/>
                <a:cs typeface="Helvetica"/>
              </a:rPr>
              <a:t>N104</a:t>
            </a:r>
            <a:r>
              <a:rPr lang="ja-JP" altLang="en-US" sz="2800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altLang="ja-JP" sz="2800" dirty="0" smtClean="0">
                <a:solidFill>
                  <a:srgbClr val="FFFFFF"/>
                </a:solidFill>
                <a:latin typeface="Helvetica"/>
                <a:cs typeface="Helvetica"/>
              </a:rPr>
              <a:t>and</a:t>
            </a:r>
            <a:r>
              <a:rPr lang="ja-JP" altLang="en-US" sz="2800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altLang="ja-JP" sz="2800" dirty="0" smtClean="0">
                <a:solidFill>
                  <a:srgbClr val="FFFFFF"/>
                </a:solidFill>
                <a:latin typeface="Helvetica"/>
                <a:cs typeface="Helvetica"/>
              </a:rPr>
              <a:t>N223</a:t>
            </a:r>
            <a:r>
              <a:rPr lang="ja-JP" altLang="en-US" sz="2800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altLang="ja-JP" sz="2800" dirty="0" smtClean="0">
                <a:solidFill>
                  <a:srgbClr val="FFFFFF"/>
                </a:solidFill>
                <a:latin typeface="Helvetica"/>
                <a:cs typeface="Helvetica"/>
              </a:rPr>
              <a:t>enables</a:t>
            </a:r>
            <a:r>
              <a:rPr lang="ja-JP" altLang="en-US" sz="2800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altLang="ja-JP" sz="2800" dirty="0" smtClean="0">
                <a:solidFill>
                  <a:srgbClr val="FFFFFF"/>
                </a:solidFill>
                <a:latin typeface="Helvetica"/>
                <a:cs typeface="Helvetica"/>
              </a:rPr>
              <a:t>the</a:t>
            </a:r>
            <a:r>
              <a:rPr lang="ja-JP" altLang="en-US" sz="2800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altLang="ja-JP" sz="2800" dirty="0" smtClean="0">
                <a:solidFill>
                  <a:srgbClr val="FFFFFF"/>
                </a:solidFill>
                <a:latin typeface="Helvetica"/>
                <a:cs typeface="Helvetica"/>
              </a:rPr>
              <a:t>formation</a:t>
            </a:r>
            <a:r>
              <a:rPr lang="ja-JP" altLang="en-US" sz="2800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altLang="ja-JP" sz="2800" dirty="0" smtClean="0">
                <a:solidFill>
                  <a:srgbClr val="FFFFFF"/>
                </a:solidFill>
                <a:latin typeface="Helvetica"/>
                <a:cs typeface="Helvetica"/>
              </a:rPr>
              <a:t>of</a:t>
            </a:r>
            <a:r>
              <a:rPr lang="ja-JP" altLang="en-US" sz="2800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altLang="ja-JP" sz="2800" dirty="0" smtClean="0">
                <a:solidFill>
                  <a:srgbClr val="FFFFFF"/>
                </a:solidFill>
                <a:latin typeface="Helvetica"/>
                <a:cs typeface="Helvetica"/>
              </a:rPr>
              <a:t>the</a:t>
            </a:r>
            <a:r>
              <a:rPr lang="ja-JP" altLang="en-US" sz="2800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altLang="ja-JP" sz="2800" dirty="0" smtClean="0">
                <a:solidFill>
                  <a:srgbClr val="FFFFFF"/>
                </a:solidFill>
                <a:latin typeface="Helvetica"/>
                <a:cs typeface="Helvetica"/>
              </a:rPr>
              <a:t>“type</a:t>
            </a:r>
            <a:r>
              <a:rPr lang="ja-JP" altLang="en-US" sz="2800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altLang="ja-JP" sz="2800" dirty="0" smtClean="0">
                <a:solidFill>
                  <a:srgbClr val="FFFFFF"/>
                </a:solidFill>
                <a:latin typeface="Helvetica"/>
                <a:cs typeface="Helvetica"/>
              </a:rPr>
              <a:t>IV”</a:t>
            </a:r>
            <a:r>
              <a:rPr lang="ja-JP" altLang="en-US" sz="2800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altLang="ja-JP" sz="2800" dirty="0" smtClean="0">
                <a:solidFill>
                  <a:srgbClr val="FFFFFF"/>
                </a:solidFill>
                <a:latin typeface="Helvetica"/>
                <a:cs typeface="Helvetica"/>
              </a:rPr>
              <a:t>interface in the case of cell-surface CD38.</a:t>
            </a:r>
            <a:endParaRPr kumimoji="1" lang="ja-JP" altLang="en-US" sz="28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pic>
        <p:nvPicPr>
          <p:cNvPr id="120" name="図 1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920" y="2198649"/>
            <a:ext cx="3809616" cy="3692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7" name="Oval 224"/>
          <p:cNvSpPr>
            <a:spLocks noChangeArrowheads="1"/>
          </p:cNvSpPr>
          <p:nvPr/>
        </p:nvSpPr>
        <p:spPr bwMode="auto">
          <a:xfrm>
            <a:off x="5785830" y="3839697"/>
            <a:ext cx="1660365" cy="307696"/>
          </a:xfrm>
          <a:prstGeom prst="ellipse">
            <a:avLst/>
          </a:prstGeom>
          <a:noFill/>
          <a:ln w="76200" cmpd="sng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0" name="テキスト ボックス 46"/>
          <p:cNvSpPr txBox="1">
            <a:spLocks noChangeArrowheads="1"/>
          </p:cNvSpPr>
          <p:nvPr/>
        </p:nvSpPr>
        <p:spPr bwMode="auto">
          <a:xfrm>
            <a:off x="7773894" y="3619354"/>
            <a:ext cx="12747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 defTabSz="457200"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b="1" baseline="0" dirty="0">
                <a:latin typeface="Helvetica"/>
                <a:cs typeface="Helvetica"/>
              </a:rPr>
              <a:t>Type IV</a:t>
            </a:r>
            <a:endParaRPr lang="ja-JP" altLang="en-US" b="1" baseline="0" dirty="0">
              <a:latin typeface="Helvetica"/>
              <a:cs typeface="Helvetica"/>
            </a:endParaRPr>
          </a:p>
        </p:txBody>
      </p:sp>
      <p:cxnSp>
        <p:nvCxnSpPr>
          <p:cNvPr id="147" name="直線矢印コネクタ 146"/>
          <p:cNvCxnSpPr/>
          <p:nvPr/>
        </p:nvCxnSpPr>
        <p:spPr bwMode="auto">
          <a:xfrm flipH="1">
            <a:off x="7446198" y="3839697"/>
            <a:ext cx="453202" cy="153848"/>
          </a:xfrm>
          <a:prstGeom prst="straightConnector1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7068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正方形/長方形 117"/>
          <p:cNvSpPr/>
          <p:nvPr/>
        </p:nvSpPr>
        <p:spPr>
          <a:xfrm>
            <a:off x="0" y="1"/>
            <a:ext cx="9144000" cy="899999"/>
          </a:xfrm>
          <a:prstGeom prst="rect">
            <a:avLst/>
          </a:prstGeom>
          <a:solidFill>
            <a:srgbClr val="2B8049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 smtClean="0">
                <a:latin typeface="Helvetica"/>
                <a:cs typeface="Helvetica"/>
              </a:rPr>
              <a:t>The N-</a:t>
            </a:r>
            <a:r>
              <a:rPr lang="en-US" altLang="ja-JP" sz="2400" dirty="0" err="1" smtClean="0">
                <a:latin typeface="Helvetica"/>
                <a:cs typeface="Helvetica"/>
              </a:rPr>
              <a:t>glycans</a:t>
            </a:r>
            <a:r>
              <a:rPr lang="ja-JP" altLang="en-US" sz="2400" dirty="0" smtClean="0">
                <a:latin typeface="Helvetica"/>
                <a:cs typeface="Helvetica"/>
              </a:rPr>
              <a:t> </a:t>
            </a:r>
            <a:r>
              <a:rPr lang="en-US" altLang="ja-JP" sz="2400" dirty="0" smtClean="0">
                <a:latin typeface="Helvetica"/>
                <a:cs typeface="Helvetica"/>
              </a:rPr>
              <a:t>probably</a:t>
            </a:r>
            <a:r>
              <a:rPr lang="ja-JP" altLang="en-US" sz="2400" dirty="0" smtClean="0">
                <a:latin typeface="Helvetica"/>
                <a:cs typeface="Helvetica"/>
              </a:rPr>
              <a:t> </a:t>
            </a:r>
            <a:r>
              <a:rPr lang="en-US" altLang="ja-JP" sz="2400" dirty="0" smtClean="0">
                <a:latin typeface="Helvetica"/>
                <a:cs typeface="Helvetica"/>
              </a:rPr>
              <a:t>regulate</a:t>
            </a:r>
            <a:r>
              <a:rPr lang="ja-JP" altLang="en-US" sz="2400" dirty="0" smtClean="0">
                <a:latin typeface="Helvetica"/>
                <a:cs typeface="Helvetica"/>
              </a:rPr>
              <a:t> </a:t>
            </a:r>
            <a:r>
              <a:rPr lang="en-US" altLang="ja-JP" sz="2400" dirty="0" smtClean="0">
                <a:latin typeface="Helvetica"/>
                <a:cs typeface="Helvetica"/>
              </a:rPr>
              <a:t>the</a:t>
            </a:r>
            <a:r>
              <a:rPr lang="ja-JP" altLang="en-US" sz="2400" dirty="0" smtClean="0">
                <a:latin typeface="Helvetica"/>
                <a:cs typeface="Helvetica"/>
              </a:rPr>
              <a:t> </a:t>
            </a:r>
            <a:r>
              <a:rPr lang="en-US" altLang="ja-JP" sz="2400" dirty="0" smtClean="0">
                <a:latin typeface="Helvetica"/>
                <a:cs typeface="Helvetica"/>
              </a:rPr>
              <a:t>assembly</a:t>
            </a:r>
            <a:r>
              <a:rPr lang="ja-JP" altLang="en-US" sz="2400" dirty="0" smtClean="0">
                <a:latin typeface="Helvetica"/>
                <a:cs typeface="Helvetica"/>
              </a:rPr>
              <a:t> </a:t>
            </a:r>
            <a:r>
              <a:rPr lang="en-US" altLang="ja-JP" sz="2400" dirty="0" smtClean="0">
                <a:latin typeface="Helvetica"/>
                <a:cs typeface="Helvetica"/>
              </a:rPr>
              <a:t>of</a:t>
            </a:r>
            <a:r>
              <a:rPr lang="ja-JP" altLang="en-US" sz="2400" dirty="0" smtClean="0">
                <a:latin typeface="Helvetica"/>
                <a:cs typeface="Helvetica"/>
              </a:rPr>
              <a:t> </a:t>
            </a:r>
            <a:r>
              <a:rPr lang="en-US" altLang="ja-JP" sz="2400" dirty="0" smtClean="0">
                <a:latin typeface="Helvetica"/>
                <a:cs typeface="Helvetica"/>
              </a:rPr>
              <a:t>CD38</a:t>
            </a:r>
            <a:r>
              <a:rPr lang="ja-JP" altLang="en-US" sz="2400" dirty="0" smtClean="0">
                <a:latin typeface="Helvetica"/>
                <a:cs typeface="Helvetica"/>
              </a:rPr>
              <a:t> </a:t>
            </a:r>
            <a:r>
              <a:rPr lang="en-US" altLang="ja-JP" sz="2400" dirty="0" smtClean="0">
                <a:latin typeface="Helvetica"/>
                <a:cs typeface="Helvetica"/>
              </a:rPr>
              <a:t>on</a:t>
            </a:r>
            <a:r>
              <a:rPr lang="ja-JP" altLang="en-US" sz="2400" dirty="0" smtClean="0">
                <a:latin typeface="Helvetica"/>
                <a:cs typeface="Helvetica"/>
              </a:rPr>
              <a:t> </a:t>
            </a:r>
            <a:r>
              <a:rPr lang="en-US" altLang="ja-JP" sz="2400" dirty="0" smtClean="0">
                <a:latin typeface="Helvetica"/>
                <a:cs typeface="Helvetica"/>
              </a:rPr>
              <a:t>the</a:t>
            </a:r>
            <a:r>
              <a:rPr lang="ja-JP" altLang="en-US" sz="2400" dirty="0" smtClean="0">
                <a:latin typeface="Helvetica"/>
                <a:cs typeface="Helvetica"/>
              </a:rPr>
              <a:t> </a:t>
            </a:r>
            <a:r>
              <a:rPr lang="en-US" altLang="ja-JP" sz="2400" dirty="0" smtClean="0">
                <a:latin typeface="Helvetica"/>
                <a:cs typeface="Helvetica"/>
              </a:rPr>
              <a:t>cell</a:t>
            </a:r>
            <a:r>
              <a:rPr lang="ja-JP" altLang="en-US" sz="2400" dirty="0" smtClean="0">
                <a:latin typeface="Helvetica"/>
                <a:cs typeface="Helvetica"/>
              </a:rPr>
              <a:t> </a:t>
            </a:r>
            <a:r>
              <a:rPr lang="en-US" altLang="ja-JP" sz="2400" dirty="0" smtClean="0">
                <a:latin typeface="Helvetica"/>
                <a:cs typeface="Helvetica"/>
              </a:rPr>
              <a:t>surface by inhibiting the “aggregating” type IV interface. </a:t>
            </a:r>
            <a:endParaRPr kumimoji="1" lang="ja-JP" altLang="en-US" sz="2400" dirty="0">
              <a:solidFill>
                <a:srgbClr val="FFFFFF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148502" y="1023929"/>
            <a:ext cx="2728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 smtClean="0">
                <a:latin typeface="Helvetica"/>
                <a:cs typeface="Helvetica"/>
              </a:rPr>
              <a:t>Glycosylation</a:t>
            </a:r>
            <a:endParaRPr kumimoji="1" lang="ja-JP" altLang="en-US" sz="2400" dirty="0">
              <a:latin typeface="Helvetica"/>
              <a:cs typeface="Helvetica"/>
            </a:endParaRPr>
          </a:p>
        </p:txBody>
      </p:sp>
      <p:sp>
        <p:nvSpPr>
          <p:cNvPr id="120" name="テキスト ボックス 119"/>
          <p:cNvSpPr txBox="1"/>
          <p:nvPr/>
        </p:nvSpPr>
        <p:spPr>
          <a:xfrm>
            <a:off x="6299092" y="1023929"/>
            <a:ext cx="2728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 err="1" smtClean="0">
                <a:latin typeface="Helvetica"/>
                <a:cs typeface="Helvetica"/>
              </a:rPr>
              <a:t>Nonglycosylation</a:t>
            </a:r>
            <a:endParaRPr kumimoji="1" lang="ja-JP" altLang="en-US" sz="2400" dirty="0">
              <a:latin typeface="Helvetica"/>
              <a:cs typeface="Helvetica"/>
            </a:endParaRPr>
          </a:p>
        </p:txBody>
      </p:sp>
      <p:sp>
        <p:nvSpPr>
          <p:cNvPr id="127" name="テキスト ボックス 126"/>
          <p:cNvSpPr txBox="1"/>
          <p:nvPr/>
        </p:nvSpPr>
        <p:spPr>
          <a:xfrm>
            <a:off x="309955" y="2592193"/>
            <a:ext cx="2728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 smtClean="0">
                <a:latin typeface="Helvetica"/>
                <a:cs typeface="Helvetica"/>
              </a:rPr>
              <a:t>Full-length</a:t>
            </a:r>
          </a:p>
        </p:txBody>
      </p:sp>
      <p:cxnSp>
        <p:nvCxnSpPr>
          <p:cNvPr id="201" name="直線コネクタ 200"/>
          <p:cNvCxnSpPr/>
          <p:nvPr/>
        </p:nvCxnSpPr>
        <p:spPr>
          <a:xfrm>
            <a:off x="2297317" y="1485594"/>
            <a:ext cx="64800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1" name="テキスト ボックス 320"/>
          <p:cNvSpPr txBox="1"/>
          <p:nvPr/>
        </p:nvSpPr>
        <p:spPr>
          <a:xfrm>
            <a:off x="309955" y="4588168"/>
            <a:ext cx="27280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 smtClean="0">
                <a:latin typeface="Helvetica"/>
                <a:cs typeface="Helvetica"/>
              </a:rPr>
              <a:t>The C-terminal truncation</a:t>
            </a:r>
          </a:p>
        </p:txBody>
      </p:sp>
      <p:grpSp>
        <p:nvGrpSpPr>
          <p:cNvPr id="26" name="図形グループ 25"/>
          <p:cNvGrpSpPr/>
          <p:nvPr/>
        </p:nvGrpSpPr>
        <p:grpSpPr>
          <a:xfrm>
            <a:off x="2855570" y="1710290"/>
            <a:ext cx="5710489" cy="4412893"/>
            <a:chOff x="2297317" y="1694874"/>
            <a:chExt cx="6480000" cy="4773597"/>
          </a:xfrm>
        </p:grpSpPr>
        <p:grpSp>
          <p:nvGrpSpPr>
            <p:cNvPr id="9" name="図形グループ 8"/>
            <p:cNvGrpSpPr>
              <a:grpSpLocks noChangeAspect="1"/>
            </p:cNvGrpSpPr>
            <p:nvPr/>
          </p:nvGrpSpPr>
          <p:grpSpPr>
            <a:xfrm rot="20648280">
              <a:off x="4184606" y="2414179"/>
              <a:ext cx="976942" cy="875969"/>
              <a:chOff x="5576888" y="3564158"/>
              <a:chExt cx="2880000" cy="2374705"/>
            </a:xfrm>
          </p:grpSpPr>
          <p:grpSp>
            <p:nvGrpSpPr>
              <p:cNvPr id="89" name="図形グループ 88"/>
              <p:cNvGrpSpPr/>
              <p:nvPr/>
            </p:nvGrpSpPr>
            <p:grpSpPr>
              <a:xfrm flipV="1">
                <a:off x="6719927" y="5414709"/>
                <a:ext cx="1013152" cy="524154"/>
                <a:chOff x="6278560" y="3564158"/>
                <a:chExt cx="1013152" cy="524154"/>
              </a:xfrm>
            </p:grpSpPr>
            <p:sp>
              <p:nvSpPr>
                <p:cNvPr id="90" name="右矢印 89"/>
                <p:cNvSpPr/>
                <p:nvPr/>
              </p:nvSpPr>
              <p:spPr>
                <a:xfrm rot="14604394">
                  <a:off x="6199185" y="3685087"/>
                  <a:ext cx="482600" cy="323850"/>
                </a:xfrm>
                <a:prstGeom prst="rightArrow">
                  <a:avLst/>
                </a:prstGeom>
                <a:solidFill>
                  <a:srgbClr val="0000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1" name="右矢印 90"/>
                <p:cNvSpPr/>
                <p:nvPr/>
              </p:nvSpPr>
              <p:spPr>
                <a:xfrm rot="6995606" flipH="1">
                  <a:off x="6888487" y="3643533"/>
                  <a:ext cx="482600" cy="323850"/>
                </a:xfrm>
                <a:prstGeom prst="rightArrow">
                  <a:avLst/>
                </a:prstGeom>
                <a:solidFill>
                  <a:srgbClr val="0000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8" name="図形グループ 7"/>
              <p:cNvGrpSpPr/>
              <p:nvPr/>
            </p:nvGrpSpPr>
            <p:grpSpPr>
              <a:xfrm>
                <a:off x="6278560" y="3564158"/>
                <a:ext cx="1013152" cy="524154"/>
                <a:chOff x="6278560" y="3564158"/>
                <a:chExt cx="1013152" cy="524154"/>
              </a:xfrm>
            </p:grpSpPr>
            <p:sp>
              <p:nvSpPr>
                <p:cNvPr id="7" name="右矢印 6"/>
                <p:cNvSpPr/>
                <p:nvPr/>
              </p:nvSpPr>
              <p:spPr>
                <a:xfrm rot="14604394">
                  <a:off x="6199185" y="3685087"/>
                  <a:ext cx="482600" cy="323850"/>
                </a:xfrm>
                <a:prstGeom prst="rightArrow">
                  <a:avLst/>
                </a:prstGeom>
                <a:solidFill>
                  <a:srgbClr val="0000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8" name="右矢印 87"/>
                <p:cNvSpPr/>
                <p:nvPr/>
              </p:nvSpPr>
              <p:spPr>
                <a:xfrm rot="6995606" flipH="1">
                  <a:off x="6888487" y="3643533"/>
                  <a:ext cx="482600" cy="323850"/>
                </a:xfrm>
                <a:prstGeom prst="rightArrow">
                  <a:avLst/>
                </a:prstGeom>
                <a:solidFill>
                  <a:srgbClr val="0000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6" name="図形グループ 5"/>
              <p:cNvGrpSpPr>
                <a:grpSpLocks noChangeAspect="1"/>
              </p:cNvGrpSpPr>
              <p:nvPr/>
            </p:nvGrpSpPr>
            <p:grpSpPr>
              <a:xfrm>
                <a:off x="5576888" y="3934977"/>
                <a:ext cx="2880000" cy="1662590"/>
                <a:chOff x="5283200" y="3625440"/>
                <a:chExt cx="2400300" cy="1385655"/>
              </a:xfrm>
            </p:grpSpPr>
            <p:grpSp>
              <p:nvGrpSpPr>
                <p:cNvPr id="5" name="図形グループ 4"/>
                <p:cNvGrpSpPr/>
                <p:nvPr/>
              </p:nvGrpSpPr>
              <p:grpSpPr>
                <a:xfrm>
                  <a:off x="5283200" y="3625440"/>
                  <a:ext cx="1504950" cy="1233255"/>
                  <a:chOff x="5283200" y="3625440"/>
                  <a:chExt cx="1504950" cy="1233255"/>
                </a:xfrm>
              </p:grpSpPr>
              <p:sp>
                <p:nvSpPr>
                  <p:cNvPr id="3" name="円/楕円 2"/>
                  <p:cNvSpPr/>
                  <p:nvPr/>
                </p:nvSpPr>
                <p:spPr>
                  <a:xfrm>
                    <a:off x="5283200" y="4147246"/>
                    <a:ext cx="901700" cy="711449"/>
                  </a:xfrm>
                  <a:prstGeom prst="ellipse">
                    <a:avLst/>
                  </a:prstGeom>
                  <a:solidFill>
                    <a:srgbClr val="FFCFE9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84" name="円/楕円 83"/>
                  <p:cNvSpPr/>
                  <p:nvPr/>
                </p:nvSpPr>
                <p:spPr>
                  <a:xfrm>
                    <a:off x="5886450" y="3625440"/>
                    <a:ext cx="901700" cy="711449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sp>
              <p:nvSpPr>
                <p:cNvPr id="86" name="円/楕円 85"/>
                <p:cNvSpPr/>
                <p:nvPr/>
              </p:nvSpPr>
              <p:spPr>
                <a:xfrm>
                  <a:off x="6178550" y="4299646"/>
                  <a:ext cx="901700" cy="711449"/>
                </a:xfrm>
                <a:prstGeom prst="ellipse">
                  <a:avLst/>
                </a:prstGeom>
                <a:solidFill>
                  <a:srgbClr val="85FEFF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7" name="円/楕円 86"/>
                <p:cNvSpPr/>
                <p:nvPr/>
              </p:nvSpPr>
              <p:spPr>
                <a:xfrm>
                  <a:off x="6781800" y="3777840"/>
                  <a:ext cx="901700" cy="711449"/>
                </a:xfrm>
                <a:prstGeom prst="ellipse">
                  <a:avLst/>
                </a:prstGeom>
                <a:solidFill>
                  <a:srgbClr val="FFBB7D"/>
                </a:solidFill>
                <a:ln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  <p:grpSp>
          <p:nvGrpSpPr>
            <p:cNvPr id="93" name="図形グループ 92"/>
            <p:cNvGrpSpPr/>
            <p:nvPr/>
          </p:nvGrpSpPr>
          <p:grpSpPr>
            <a:xfrm rot="20555375" flipV="1">
              <a:off x="4125628" y="2301424"/>
              <a:ext cx="343677" cy="193347"/>
              <a:chOff x="6278560" y="3564158"/>
              <a:chExt cx="1013152" cy="524154"/>
            </a:xfrm>
          </p:grpSpPr>
          <p:sp>
            <p:nvSpPr>
              <p:cNvPr id="103" name="右矢印 102"/>
              <p:cNvSpPr/>
              <p:nvPr/>
            </p:nvSpPr>
            <p:spPr>
              <a:xfrm rot="14604394">
                <a:off x="6199185" y="3685087"/>
                <a:ext cx="482600" cy="323850"/>
              </a:xfrm>
              <a:prstGeom prst="rightArrow">
                <a:avLst/>
              </a:prstGeom>
              <a:solidFill>
                <a:srgbClr val="0000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4" name="右矢印 103"/>
              <p:cNvSpPr/>
              <p:nvPr/>
            </p:nvSpPr>
            <p:spPr>
              <a:xfrm rot="6995606" flipH="1">
                <a:off x="6888487" y="3643533"/>
                <a:ext cx="482600" cy="323850"/>
              </a:xfrm>
              <a:prstGeom prst="rightArrow">
                <a:avLst/>
              </a:prstGeom>
              <a:solidFill>
                <a:srgbClr val="0000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94" name="図形グループ 93"/>
            <p:cNvGrpSpPr/>
            <p:nvPr/>
          </p:nvGrpSpPr>
          <p:grpSpPr>
            <a:xfrm rot="20555375">
              <a:off x="3778518" y="1694874"/>
              <a:ext cx="343677" cy="193347"/>
              <a:chOff x="6278560" y="3564158"/>
              <a:chExt cx="1013152" cy="524154"/>
            </a:xfrm>
          </p:grpSpPr>
          <p:sp>
            <p:nvSpPr>
              <p:cNvPr id="101" name="右矢印 100"/>
              <p:cNvSpPr/>
              <p:nvPr/>
            </p:nvSpPr>
            <p:spPr>
              <a:xfrm rot="14604394">
                <a:off x="6199185" y="3685087"/>
                <a:ext cx="482600" cy="323850"/>
              </a:xfrm>
              <a:prstGeom prst="rightArrow">
                <a:avLst/>
              </a:prstGeom>
              <a:solidFill>
                <a:srgbClr val="0000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2" name="右矢印 101"/>
              <p:cNvSpPr/>
              <p:nvPr/>
            </p:nvSpPr>
            <p:spPr>
              <a:xfrm rot="6995606" flipH="1">
                <a:off x="6888487" y="3643533"/>
                <a:ext cx="482600" cy="323850"/>
              </a:xfrm>
              <a:prstGeom prst="rightArrow">
                <a:avLst/>
              </a:prstGeom>
              <a:solidFill>
                <a:srgbClr val="0000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95" name="図形グループ 94"/>
            <p:cNvGrpSpPr>
              <a:grpSpLocks noChangeAspect="1"/>
            </p:cNvGrpSpPr>
            <p:nvPr/>
          </p:nvGrpSpPr>
          <p:grpSpPr>
            <a:xfrm rot="20555375">
              <a:off x="3640652" y="1792251"/>
              <a:ext cx="976942" cy="613288"/>
              <a:chOff x="5283200" y="3625440"/>
              <a:chExt cx="2400300" cy="1385655"/>
            </a:xfrm>
          </p:grpSpPr>
          <p:grpSp>
            <p:nvGrpSpPr>
              <p:cNvPr id="96" name="図形グループ 95"/>
              <p:cNvGrpSpPr/>
              <p:nvPr/>
            </p:nvGrpSpPr>
            <p:grpSpPr>
              <a:xfrm>
                <a:off x="5283200" y="3625440"/>
                <a:ext cx="1504950" cy="1233255"/>
                <a:chOff x="5283200" y="3625440"/>
                <a:chExt cx="1504950" cy="1233255"/>
              </a:xfrm>
            </p:grpSpPr>
            <p:sp>
              <p:nvSpPr>
                <p:cNvPr id="99" name="円/楕円 98"/>
                <p:cNvSpPr/>
                <p:nvPr/>
              </p:nvSpPr>
              <p:spPr>
                <a:xfrm>
                  <a:off x="5283200" y="4147246"/>
                  <a:ext cx="901700" cy="711449"/>
                </a:xfrm>
                <a:prstGeom prst="ellipse">
                  <a:avLst/>
                </a:prstGeom>
                <a:solidFill>
                  <a:srgbClr val="FFCFE9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0" name="円/楕円 99"/>
                <p:cNvSpPr/>
                <p:nvPr/>
              </p:nvSpPr>
              <p:spPr>
                <a:xfrm>
                  <a:off x="5886450" y="3625440"/>
                  <a:ext cx="901700" cy="711449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97" name="円/楕円 96"/>
              <p:cNvSpPr/>
              <p:nvPr/>
            </p:nvSpPr>
            <p:spPr>
              <a:xfrm>
                <a:off x="6178550" y="4299646"/>
                <a:ext cx="901700" cy="711449"/>
              </a:xfrm>
              <a:prstGeom prst="ellipse">
                <a:avLst/>
              </a:prstGeom>
              <a:solidFill>
                <a:srgbClr val="85FEF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8" name="円/楕円 97"/>
              <p:cNvSpPr/>
              <p:nvPr/>
            </p:nvSpPr>
            <p:spPr>
              <a:xfrm>
                <a:off x="6781800" y="3777840"/>
                <a:ext cx="901700" cy="711449"/>
              </a:xfrm>
              <a:prstGeom prst="ellipse">
                <a:avLst/>
              </a:prstGeom>
              <a:solidFill>
                <a:srgbClr val="FFBB7D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05" name="図形グループ 104"/>
            <p:cNvGrpSpPr>
              <a:grpSpLocks noChangeAspect="1"/>
            </p:cNvGrpSpPr>
            <p:nvPr/>
          </p:nvGrpSpPr>
          <p:grpSpPr>
            <a:xfrm>
              <a:off x="4649666" y="3223684"/>
              <a:ext cx="976942" cy="875969"/>
              <a:chOff x="5576888" y="3564158"/>
              <a:chExt cx="2880000" cy="2374705"/>
            </a:xfrm>
          </p:grpSpPr>
          <p:grpSp>
            <p:nvGrpSpPr>
              <p:cNvPr id="106" name="図形グループ 105"/>
              <p:cNvGrpSpPr/>
              <p:nvPr/>
            </p:nvGrpSpPr>
            <p:grpSpPr>
              <a:xfrm flipV="1">
                <a:off x="6719927" y="5414709"/>
                <a:ext cx="1013152" cy="524154"/>
                <a:chOff x="6278560" y="3564158"/>
                <a:chExt cx="1013152" cy="524154"/>
              </a:xfrm>
            </p:grpSpPr>
            <p:sp>
              <p:nvSpPr>
                <p:cNvPr id="116" name="右矢印 115"/>
                <p:cNvSpPr/>
                <p:nvPr/>
              </p:nvSpPr>
              <p:spPr>
                <a:xfrm rot="14604394">
                  <a:off x="6199185" y="3685087"/>
                  <a:ext cx="482600" cy="323850"/>
                </a:xfrm>
                <a:prstGeom prst="rightArrow">
                  <a:avLst/>
                </a:prstGeom>
                <a:solidFill>
                  <a:srgbClr val="0000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7" name="右矢印 116"/>
                <p:cNvSpPr/>
                <p:nvPr/>
              </p:nvSpPr>
              <p:spPr>
                <a:xfrm rot="6995606" flipH="1">
                  <a:off x="6888487" y="3643533"/>
                  <a:ext cx="482600" cy="323850"/>
                </a:xfrm>
                <a:prstGeom prst="rightArrow">
                  <a:avLst/>
                </a:prstGeom>
                <a:solidFill>
                  <a:srgbClr val="0000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107" name="図形グループ 106"/>
              <p:cNvGrpSpPr/>
              <p:nvPr/>
            </p:nvGrpSpPr>
            <p:grpSpPr>
              <a:xfrm>
                <a:off x="6278560" y="3564158"/>
                <a:ext cx="1013152" cy="524154"/>
                <a:chOff x="6278560" y="3564158"/>
                <a:chExt cx="1013152" cy="524154"/>
              </a:xfrm>
            </p:grpSpPr>
            <p:sp>
              <p:nvSpPr>
                <p:cNvPr id="114" name="右矢印 113"/>
                <p:cNvSpPr/>
                <p:nvPr/>
              </p:nvSpPr>
              <p:spPr>
                <a:xfrm rot="14604394">
                  <a:off x="6199185" y="3685087"/>
                  <a:ext cx="482600" cy="323850"/>
                </a:xfrm>
                <a:prstGeom prst="rightArrow">
                  <a:avLst/>
                </a:prstGeom>
                <a:solidFill>
                  <a:srgbClr val="0000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5" name="右矢印 114"/>
                <p:cNvSpPr/>
                <p:nvPr/>
              </p:nvSpPr>
              <p:spPr>
                <a:xfrm rot="6995606" flipH="1">
                  <a:off x="6888487" y="3643533"/>
                  <a:ext cx="482600" cy="323850"/>
                </a:xfrm>
                <a:prstGeom prst="rightArrow">
                  <a:avLst/>
                </a:prstGeom>
                <a:solidFill>
                  <a:srgbClr val="0000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108" name="図形グループ 107"/>
              <p:cNvGrpSpPr>
                <a:grpSpLocks noChangeAspect="1"/>
              </p:cNvGrpSpPr>
              <p:nvPr/>
            </p:nvGrpSpPr>
            <p:grpSpPr>
              <a:xfrm>
                <a:off x="5576888" y="3934977"/>
                <a:ext cx="2880000" cy="1662590"/>
                <a:chOff x="5283200" y="3625440"/>
                <a:chExt cx="2400300" cy="1385655"/>
              </a:xfrm>
            </p:grpSpPr>
            <p:grpSp>
              <p:nvGrpSpPr>
                <p:cNvPr id="109" name="図形グループ 108"/>
                <p:cNvGrpSpPr/>
                <p:nvPr/>
              </p:nvGrpSpPr>
              <p:grpSpPr>
                <a:xfrm>
                  <a:off x="5283200" y="3625440"/>
                  <a:ext cx="1504950" cy="1233255"/>
                  <a:chOff x="5283200" y="3625440"/>
                  <a:chExt cx="1504950" cy="1233255"/>
                </a:xfrm>
              </p:grpSpPr>
              <p:sp>
                <p:nvSpPr>
                  <p:cNvPr id="112" name="円/楕円 111"/>
                  <p:cNvSpPr/>
                  <p:nvPr/>
                </p:nvSpPr>
                <p:spPr>
                  <a:xfrm>
                    <a:off x="5283200" y="4147246"/>
                    <a:ext cx="901700" cy="711449"/>
                  </a:xfrm>
                  <a:prstGeom prst="ellipse">
                    <a:avLst/>
                  </a:prstGeom>
                  <a:solidFill>
                    <a:srgbClr val="FFCFE9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13" name="円/楕円 112"/>
                  <p:cNvSpPr/>
                  <p:nvPr/>
                </p:nvSpPr>
                <p:spPr>
                  <a:xfrm>
                    <a:off x="5886450" y="3625440"/>
                    <a:ext cx="901700" cy="711449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sp>
              <p:nvSpPr>
                <p:cNvPr id="110" name="円/楕円 109"/>
                <p:cNvSpPr/>
                <p:nvPr/>
              </p:nvSpPr>
              <p:spPr>
                <a:xfrm>
                  <a:off x="6178550" y="4299646"/>
                  <a:ext cx="901700" cy="711449"/>
                </a:xfrm>
                <a:prstGeom prst="ellipse">
                  <a:avLst/>
                </a:prstGeom>
                <a:solidFill>
                  <a:srgbClr val="85FEFF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1" name="円/楕円 110"/>
                <p:cNvSpPr/>
                <p:nvPr/>
              </p:nvSpPr>
              <p:spPr>
                <a:xfrm>
                  <a:off x="6781800" y="3777840"/>
                  <a:ext cx="901700" cy="711449"/>
                </a:xfrm>
                <a:prstGeom prst="ellipse">
                  <a:avLst/>
                </a:prstGeom>
                <a:solidFill>
                  <a:srgbClr val="FFBB7D"/>
                </a:solidFill>
                <a:ln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  <p:grpSp>
          <p:nvGrpSpPr>
            <p:cNvPr id="10" name="図形グループ 9"/>
            <p:cNvGrpSpPr/>
            <p:nvPr/>
          </p:nvGrpSpPr>
          <p:grpSpPr>
            <a:xfrm>
              <a:off x="6831443" y="1699774"/>
              <a:ext cx="1425041" cy="1813224"/>
              <a:chOff x="5833200" y="1482544"/>
              <a:chExt cx="2100493" cy="2457779"/>
            </a:xfrm>
          </p:grpSpPr>
          <p:grpSp>
            <p:nvGrpSpPr>
              <p:cNvPr id="121" name="図形グループ 120"/>
              <p:cNvGrpSpPr>
                <a:grpSpLocks noChangeAspect="1"/>
              </p:cNvGrpSpPr>
              <p:nvPr/>
            </p:nvGrpSpPr>
            <p:grpSpPr>
              <a:xfrm>
                <a:off x="6130723" y="2293330"/>
                <a:ext cx="1440000" cy="831295"/>
                <a:chOff x="5283200" y="3625440"/>
                <a:chExt cx="2400300" cy="1385655"/>
              </a:xfrm>
            </p:grpSpPr>
            <p:grpSp>
              <p:nvGrpSpPr>
                <p:cNvPr id="122" name="図形グループ 121"/>
                <p:cNvGrpSpPr/>
                <p:nvPr/>
              </p:nvGrpSpPr>
              <p:grpSpPr>
                <a:xfrm>
                  <a:off x="5283200" y="3625440"/>
                  <a:ext cx="1504950" cy="1233255"/>
                  <a:chOff x="5283200" y="3625440"/>
                  <a:chExt cx="1504950" cy="1233255"/>
                </a:xfrm>
              </p:grpSpPr>
              <p:sp>
                <p:nvSpPr>
                  <p:cNvPr id="125" name="円/楕円 124"/>
                  <p:cNvSpPr/>
                  <p:nvPr/>
                </p:nvSpPr>
                <p:spPr>
                  <a:xfrm>
                    <a:off x="5283200" y="4147246"/>
                    <a:ext cx="901700" cy="711449"/>
                  </a:xfrm>
                  <a:prstGeom prst="ellipse">
                    <a:avLst/>
                  </a:prstGeom>
                  <a:solidFill>
                    <a:srgbClr val="FFCFE9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26" name="円/楕円 125"/>
                  <p:cNvSpPr/>
                  <p:nvPr/>
                </p:nvSpPr>
                <p:spPr>
                  <a:xfrm>
                    <a:off x="5886450" y="3625440"/>
                    <a:ext cx="901700" cy="711449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sp>
              <p:nvSpPr>
                <p:cNvPr id="123" name="円/楕円 122"/>
                <p:cNvSpPr/>
                <p:nvPr/>
              </p:nvSpPr>
              <p:spPr>
                <a:xfrm>
                  <a:off x="6178550" y="4299646"/>
                  <a:ext cx="901700" cy="711449"/>
                </a:xfrm>
                <a:prstGeom prst="ellipse">
                  <a:avLst/>
                </a:prstGeom>
                <a:solidFill>
                  <a:srgbClr val="85FEFF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4" name="円/楕円 123"/>
                <p:cNvSpPr/>
                <p:nvPr/>
              </p:nvSpPr>
              <p:spPr>
                <a:xfrm>
                  <a:off x="6781800" y="3777840"/>
                  <a:ext cx="901700" cy="711449"/>
                </a:xfrm>
                <a:prstGeom prst="ellipse">
                  <a:avLst/>
                </a:prstGeom>
                <a:solidFill>
                  <a:srgbClr val="FFBB7D"/>
                </a:solidFill>
                <a:ln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131" name="図形グループ 130"/>
              <p:cNvGrpSpPr>
                <a:grpSpLocks noChangeAspect="1"/>
              </p:cNvGrpSpPr>
              <p:nvPr/>
            </p:nvGrpSpPr>
            <p:grpSpPr>
              <a:xfrm>
                <a:off x="5833200" y="1482544"/>
                <a:ext cx="1440000" cy="831295"/>
                <a:chOff x="5283200" y="3625440"/>
                <a:chExt cx="2400300" cy="1385655"/>
              </a:xfrm>
            </p:grpSpPr>
            <p:grpSp>
              <p:nvGrpSpPr>
                <p:cNvPr id="132" name="図形グループ 131"/>
                <p:cNvGrpSpPr/>
                <p:nvPr/>
              </p:nvGrpSpPr>
              <p:grpSpPr>
                <a:xfrm>
                  <a:off x="5283200" y="3625440"/>
                  <a:ext cx="1504950" cy="1233255"/>
                  <a:chOff x="5283200" y="3625440"/>
                  <a:chExt cx="1504950" cy="1233255"/>
                </a:xfrm>
              </p:grpSpPr>
              <p:sp>
                <p:nvSpPr>
                  <p:cNvPr id="135" name="円/楕円 134"/>
                  <p:cNvSpPr/>
                  <p:nvPr/>
                </p:nvSpPr>
                <p:spPr>
                  <a:xfrm>
                    <a:off x="5283200" y="4147246"/>
                    <a:ext cx="901700" cy="711449"/>
                  </a:xfrm>
                  <a:prstGeom prst="ellipse">
                    <a:avLst/>
                  </a:prstGeom>
                  <a:solidFill>
                    <a:srgbClr val="FFCFE9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36" name="円/楕円 135"/>
                  <p:cNvSpPr/>
                  <p:nvPr/>
                </p:nvSpPr>
                <p:spPr>
                  <a:xfrm>
                    <a:off x="5886450" y="3625440"/>
                    <a:ext cx="901700" cy="711449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sp>
              <p:nvSpPr>
                <p:cNvPr id="133" name="円/楕円 132"/>
                <p:cNvSpPr/>
                <p:nvPr/>
              </p:nvSpPr>
              <p:spPr>
                <a:xfrm>
                  <a:off x="6178550" y="4299646"/>
                  <a:ext cx="901700" cy="711449"/>
                </a:xfrm>
                <a:prstGeom prst="ellipse">
                  <a:avLst/>
                </a:prstGeom>
                <a:solidFill>
                  <a:srgbClr val="85FEFF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4" name="円/楕円 133"/>
                <p:cNvSpPr/>
                <p:nvPr/>
              </p:nvSpPr>
              <p:spPr>
                <a:xfrm>
                  <a:off x="6781800" y="3777840"/>
                  <a:ext cx="901700" cy="711449"/>
                </a:xfrm>
                <a:prstGeom prst="ellipse">
                  <a:avLst/>
                </a:prstGeom>
                <a:solidFill>
                  <a:srgbClr val="FFBB7D"/>
                </a:solidFill>
                <a:ln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137" name="図形グループ 136"/>
              <p:cNvGrpSpPr>
                <a:grpSpLocks noChangeAspect="1"/>
              </p:cNvGrpSpPr>
              <p:nvPr/>
            </p:nvGrpSpPr>
            <p:grpSpPr>
              <a:xfrm>
                <a:off x="6493693" y="3109028"/>
                <a:ext cx="1440000" cy="831295"/>
                <a:chOff x="5283200" y="3625440"/>
                <a:chExt cx="2400300" cy="1385655"/>
              </a:xfrm>
            </p:grpSpPr>
            <p:grpSp>
              <p:nvGrpSpPr>
                <p:cNvPr id="138" name="図形グループ 137"/>
                <p:cNvGrpSpPr/>
                <p:nvPr/>
              </p:nvGrpSpPr>
              <p:grpSpPr>
                <a:xfrm>
                  <a:off x="5283200" y="3625440"/>
                  <a:ext cx="1504950" cy="1233255"/>
                  <a:chOff x="5283200" y="3625440"/>
                  <a:chExt cx="1504950" cy="1233255"/>
                </a:xfrm>
              </p:grpSpPr>
              <p:sp>
                <p:nvSpPr>
                  <p:cNvPr id="141" name="円/楕円 140"/>
                  <p:cNvSpPr/>
                  <p:nvPr/>
                </p:nvSpPr>
                <p:spPr>
                  <a:xfrm>
                    <a:off x="5283200" y="4147246"/>
                    <a:ext cx="901700" cy="711449"/>
                  </a:xfrm>
                  <a:prstGeom prst="ellipse">
                    <a:avLst/>
                  </a:prstGeom>
                  <a:solidFill>
                    <a:srgbClr val="FFCFE9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42" name="円/楕円 141"/>
                  <p:cNvSpPr/>
                  <p:nvPr/>
                </p:nvSpPr>
                <p:spPr>
                  <a:xfrm>
                    <a:off x="5886450" y="3625440"/>
                    <a:ext cx="901700" cy="711449"/>
                  </a:xfrm>
                  <a:prstGeom prst="ellipse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sp>
              <p:nvSpPr>
                <p:cNvPr id="139" name="円/楕円 138"/>
                <p:cNvSpPr/>
                <p:nvPr/>
              </p:nvSpPr>
              <p:spPr>
                <a:xfrm>
                  <a:off x="6178550" y="4299646"/>
                  <a:ext cx="901700" cy="711449"/>
                </a:xfrm>
                <a:prstGeom prst="ellipse">
                  <a:avLst/>
                </a:prstGeom>
                <a:solidFill>
                  <a:srgbClr val="85FEFF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0" name="円/楕円 139"/>
                <p:cNvSpPr/>
                <p:nvPr/>
              </p:nvSpPr>
              <p:spPr>
                <a:xfrm>
                  <a:off x="6781800" y="3777840"/>
                  <a:ext cx="901700" cy="711449"/>
                </a:xfrm>
                <a:prstGeom prst="ellipse">
                  <a:avLst/>
                </a:prstGeom>
                <a:solidFill>
                  <a:srgbClr val="FFBB7D"/>
                </a:solidFill>
                <a:ln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  <p:cxnSp>
          <p:nvCxnSpPr>
            <p:cNvPr id="200" name="直線コネクタ 199"/>
            <p:cNvCxnSpPr/>
            <p:nvPr/>
          </p:nvCxnSpPr>
          <p:spPr>
            <a:xfrm>
              <a:off x="2297317" y="4155918"/>
              <a:ext cx="6480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図形グループ 22"/>
            <p:cNvGrpSpPr/>
            <p:nvPr/>
          </p:nvGrpSpPr>
          <p:grpSpPr>
            <a:xfrm>
              <a:off x="3567135" y="4348067"/>
              <a:ext cx="1084495" cy="976163"/>
              <a:chOff x="3567135" y="4348067"/>
              <a:chExt cx="1084495" cy="976163"/>
            </a:xfrm>
          </p:grpSpPr>
          <p:grpSp>
            <p:nvGrpSpPr>
              <p:cNvPr id="325" name="図形グループ 324"/>
              <p:cNvGrpSpPr/>
              <p:nvPr/>
            </p:nvGrpSpPr>
            <p:grpSpPr>
              <a:xfrm>
                <a:off x="3567135" y="4348067"/>
                <a:ext cx="609577" cy="728173"/>
                <a:chOff x="4220050" y="5020029"/>
                <a:chExt cx="609577" cy="728173"/>
              </a:xfrm>
            </p:grpSpPr>
            <p:grpSp>
              <p:nvGrpSpPr>
                <p:cNvPr id="326" name="図形グループ 325"/>
                <p:cNvGrpSpPr/>
                <p:nvPr/>
              </p:nvGrpSpPr>
              <p:grpSpPr>
                <a:xfrm rot="20648280">
                  <a:off x="4332330" y="5020029"/>
                  <a:ext cx="343677" cy="193347"/>
                  <a:chOff x="6278560" y="3564158"/>
                  <a:chExt cx="1013152" cy="524154"/>
                </a:xfrm>
              </p:grpSpPr>
              <p:sp>
                <p:nvSpPr>
                  <p:cNvPr id="330" name="右矢印 329"/>
                  <p:cNvSpPr/>
                  <p:nvPr/>
                </p:nvSpPr>
                <p:spPr>
                  <a:xfrm rot="14604394">
                    <a:off x="6199185" y="3685087"/>
                    <a:ext cx="482600" cy="323850"/>
                  </a:xfrm>
                  <a:prstGeom prst="rightArrow">
                    <a:avLst/>
                  </a:prstGeom>
                  <a:solidFill>
                    <a:srgbClr val="0000FF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31" name="右矢印 330"/>
                  <p:cNvSpPr/>
                  <p:nvPr/>
                </p:nvSpPr>
                <p:spPr>
                  <a:xfrm rot="6995606" flipH="1">
                    <a:off x="6888487" y="3643533"/>
                    <a:ext cx="482600" cy="323850"/>
                  </a:xfrm>
                  <a:prstGeom prst="rightArrow">
                    <a:avLst/>
                  </a:prstGeom>
                  <a:solidFill>
                    <a:srgbClr val="0000FF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sp>
              <p:nvSpPr>
                <p:cNvPr id="327" name="円/楕円 326"/>
                <p:cNvSpPr/>
                <p:nvPr/>
              </p:nvSpPr>
              <p:spPr>
                <a:xfrm rot="20648280">
                  <a:off x="4220050" y="5433316"/>
                  <a:ext cx="366999" cy="314886"/>
                </a:xfrm>
                <a:prstGeom prst="ellipse">
                  <a:avLst/>
                </a:prstGeom>
                <a:solidFill>
                  <a:srgbClr val="FFCFE9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28" name="円/楕円 327"/>
                <p:cNvSpPr/>
                <p:nvPr/>
              </p:nvSpPr>
              <p:spPr>
                <a:xfrm rot="20648280">
                  <a:off x="4393105" y="5144052"/>
                  <a:ext cx="366999" cy="314886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29" name="正方形/長方形 328"/>
                <p:cNvSpPr/>
                <p:nvPr/>
              </p:nvSpPr>
              <p:spPr>
                <a:xfrm rot="19445788">
                  <a:off x="4540522" y="5358161"/>
                  <a:ext cx="289105" cy="11394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</p:grpSp>
          <p:grpSp>
            <p:nvGrpSpPr>
              <p:cNvPr id="333" name="図形グループ 332"/>
              <p:cNvGrpSpPr/>
              <p:nvPr/>
            </p:nvGrpSpPr>
            <p:grpSpPr>
              <a:xfrm>
                <a:off x="4111576" y="4604480"/>
                <a:ext cx="540054" cy="719750"/>
                <a:chOff x="4589025" y="5109334"/>
                <a:chExt cx="540054" cy="719750"/>
              </a:xfrm>
            </p:grpSpPr>
            <p:grpSp>
              <p:nvGrpSpPr>
                <p:cNvPr id="335" name="図形グループ 334"/>
                <p:cNvGrpSpPr/>
                <p:nvPr/>
              </p:nvGrpSpPr>
              <p:grpSpPr>
                <a:xfrm rot="20648280" flipV="1">
                  <a:off x="4662923" y="5635737"/>
                  <a:ext cx="343677" cy="193347"/>
                  <a:chOff x="6278560" y="3564158"/>
                  <a:chExt cx="1013152" cy="524154"/>
                </a:xfrm>
              </p:grpSpPr>
              <p:sp>
                <p:nvSpPr>
                  <p:cNvPr id="338" name="右矢印 337"/>
                  <p:cNvSpPr/>
                  <p:nvPr/>
                </p:nvSpPr>
                <p:spPr>
                  <a:xfrm rot="14604394">
                    <a:off x="6199185" y="3685087"/>
                    <a:ext cx="482600" cy="323850"/>
                  </a:xfrm>
                  <a:prstGeom prst="rightArrow">
                    <a:avLst/>
                  </a:prstGeom>
                  <a:solidFill>
                    <a:srgbClr val="0000FF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39" name="右矢印 338"/>
                  <p:cNvSpPr/>
                  <p:nvPr/>
                </p:nvSpPr>
                <p:spPr>
                  <a:xfrm rot="6995606" flipH="1">
                    <a:off x="6888487" y="3643533"/>
                    <a:ext cx="482600" cy="323850"/>
                  </a:xfrm>
                  <a:prstGeom prst="rightArrow">
                    <a:avLst/>
                  </a:prstGeom>
                  <a:solidFill>
                    <a:srgbClr val="0000FF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sp>
              <p:nvSpPr>
                <p:cNvPr id="336" name="円/楕円 335"/>
                <p:cNvSpPr/>
                <p:nvPr/>
              </p:nvSpPr>
              <p:spPr>
                <a:xfrm rot="20648280">
                  <a:off x="4589025" y="5398598"/>
                  <a:ext cx="366999" cy="314886"/>
                </a:xfrm>
                <a:prstGeom prst="ellipse">
                  <a:avLst/>
                </a:prstGeom>
                <a:solidFill>
                  <a:srgbClr val="85FEFF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37" name="円/楕円 336"/>
                <p:cNvSpPr/>
                <p:nvPr/>
              </p:nvSpPr>
              <p:spPr>
                <a:xfrm rot="20648280">
                  <a:off x="4762080" y="5109334"/>
                  <a:ext cx="366999" cy="314886"/>
                </a:xfrm>
                <a:prstGeom prst="ellipse">
                  <a:avLst/>
                </a:prstGeom>
                <a:solidFill>
                  <a:srgbClr val="FFBB7D"/>
                </a:solidFill>
                <a:ln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</p:grpSp>
          <p:sp>
            <p:nvSpPr>
              <p:cNvPr id="334" name="正方形/長方形 333"/>
              <p:cNvSpPr/>
              <p:nvPr/>
            </p:nvSpPr>
            <p:spPr>
              <a:xfrm rot="19282184">
                <a:off x="4036097" y="4878439"/>
                <a:ext cx="289105" cy="1139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cxnSp>
            <p:nvCxnSpPr>
              <p:cNvPr id="22" name="直線コネクタ 21"/>
              <p:cNvCxnSpPr/>
              <p:nvPr/>
            </p:nvCxnSpPr>
            <p:spPr>
              <a:xfrm flipV="1">
                <a:off x="3874101" y="4632425"/>
                <a:ext cx="234177" cy="16953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2" name="直線コネクタ 421"/>
              <p:cNvCxnSpPr/>
              <p:nvPr/>
            </p:nvCxnSpPr>
            <p:spPr>
              <a:xfrm flipV="1">
                <a:off x="4105255" y="4892455"/>
                <a:ext cx="234177" cy="16953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3" name="図形グループ 422"/>
            <p:cNvGrpSpPr/>
            <p:nvPr/>
          </p:nvGrpSpPr>
          <p:grpSpPr>
            <a:xfrm>
              <a:off x="4790749" y="5123181"/>
              <a:ext cx="1084495" cy="976163"/>
              <a:chOff x="3567135" y="4348067"/>
              <a:chExt cx="1084495" cy="976163"/>
            </a:xfrm>
          </p:grpSpPr>
          <p:grpSp>
            <p:nvGrpSpPr>
              <p:cNvPr id="424" name="図形グループ 423"/>
              <p:cNvGrpSpPr/>
              <p:nvPr/>
            </p:nvGrpSpPr>
            <p:grpSpPr>
              <a:xfrm>
                <a:off x="3567135" y="4348067"/>
                <a:ext cx="609577" cy="728173"/>
                <a:chOff x="4220050" y="5020029"/>
                <a:chExt cx="609577" cy="728173"/>
              </a:xfrm>
            </p:grpSpPr>
            <p:grpSp>
              <p:nvGrpSpPr>
                <p:cNvPr id="434" name="図形グループ 433"/>
                <p:cNvGrpSpPr/>
                <p:nvPr/>
              </p:nvGrpSpPr>
              <p:grpSpPr>
                <a:xfrm rot="20648280">
                  <a:off x="4332330" y="5020029"/>
                  <a:ext cx="343677" cy="193347"/>
                  <a:chOff x="6278560" y="3564158"/>
                  <a:chExt cx="1013152" cy="524154"/>
                </a:xfrm>
              </p:grpSpPr>
              <p:sp>
                <p:nvSpPr>
                  <p:cNvPr id="438" name="右矢印 437"/>
                  <p:cNvSpPr/>
                  <p:nvPr/>
                </p:nvSpPr>
                <p:spPr>
                  <a:xfrm rot="14604394">
                    <a:off x="6199185" y="3685087"/>
                    <a:ext cx="482600" cy="323850"/>
                  </a:xfrm>
                  <a:prstGeom prst="rightArrow">
                    <a:avLst/>
                  </a:prstGeom>
                  <a:solidFill>
                    <a:srgbClr val="0000FF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439" name="右矢印 438"/>
                  <p:cNvSpPr/>
                  <p:nvPr/>
                </p:nvSpPr>
                <p:spPr>
                  <a:xfrm rot="6995606" flipH="1">
                    <a:off x="6888487" y="3643533"/>
                    <a:ext cx="482600" cy="323850"/>
                  </a:xfrm>
                  <a:prstGeom prst="rightArrow">
                    <a:avLst/>
                  </a:prstGeom>
                  <a:solidFill>
                    <a:srgbClr val="0000FF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sp>
              <p:nvSpPr>
                <p:cNvPr id="435" name="円/楕円 434"/>
                <p:cNvSpPr/>
                <p:nvPr/>
              </p:nvSpPr>
              <p:spPr>
                <a:xfrm rot="20648280">
                  <a:off x="4220050" y="5433316"/>
                  <a:ext cx="366999" cy="314886"/>
                </a:xfrm>
                <a:prstGeom prst="ellipse">
                  <a:avLst/>
                </a:prstGeom>
                <a:solidFill>
                  <a:srgbClr val="FFCFE9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36" name="円/楕円 435"/>
                <p:cNvSpPr/>
                <p:nvPr/>
              </p:nvSpPr>
              <p:spPr>
                <a:xfrm rot="20648280">
                  <a:off x="4393105" y="5144052"/>
                  <a:ext cx="366999" cy="314886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37" name="正方形/長方形 436"/>
                <p:cNvSpPr/>
                <p:nvPr/>
              </p:nvSpPr>
              <p:spPr>
                <a:xfrm rot="19445788">
                  <a:off x="4540522" y="5358161"/>
                  <a:ext cx="289105" cy="11394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</p:grpSp>
          <p:grpSp>
            <p:nvGrpSpPr>
              <p:cNvPr id="425" name="図形グループ 424"/>
              <p:cNvGrpSpPr/>
              <p:nvPr/>
            </p:nvGrpSpPr>
            <p:grpSpPr>
              <a:xfrm>
                <a:off x="4111576" y="4604480"/>
                <a:ext cx="540054" cy="719750"/>
                <a:chOff x="4589025" y="5109334"/>
                <a:chExt cx="540054" cy="719750"/>
              </a:xfrm>
            </p:grpSpPr>
            <p:grpSp>
              <p:nvGrpSpPr>
                <p:cNvPr id="429" name="図形グループ 428"/>
                <p:cNvGrpSpPr/>
                <p:nvPr/>
              </p:nvGrpSpPr>
              <p:grpSpPr>
                <a:xfrm rot="20648280" flipV="1">
                  <a:off x="4662923" y="5635737"/>
                  <a:ext cx="343677" cy="193347"/>
                  <a:chOff x="6278560" y="3564158"/>
                  <a:chExt cx="1013152" cy="524154"/>
                </a:xfrm>
              </p:grpSpPr>
              <p:sp>
                <p:nvSpPr>
                  <p:cNvPr id="432" name="右矢印 431"/>
                  <p:cNvSpPr/>
                  <p:nvPr/>
                </p:nvSpPr>
                <p:spPr>
                  <a:xfrm rot="14604394">
                    <a:off x="6199185" y="3685087"/>
                    <a:ext cx="482600" cy="323850"/>
                  </a:xfrm>
                  <a:prstGeom prst="rightArrow">
                    <a:avLst/>
                  </a:prstGeom>
                  <a:solidFill>
                    <a:srgbClr val="0000FF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433" name="右矢印 432"/>
                  <p:cNvSpPr/>
                  <p:nvPr/>
                </p:nvSpPr>
                <p:spPr>
                  <a:xfrm rot="6995606" flipH="1">
                    <a:off x="6888487" y="3643533"/>
                    <a:ext cx="482600" cy="323850"/>
                  </a:xfrm>
                  <a:prstGeom prst="rightArrow">
                    <a:avLst/>
                  </a:prstGeom>
                  <a:solidFill>
                    <a:srgbClr val="0000FF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sp>
              <p:nvSpPr>
                <p:cNvPr id="430" name="円/楕円 429"/>
                <p:cNvSpPr/>
                <p:nvPr/>
              </p:nvSpPr>
              <p:spPr>
                <a:xfrm rot="20648280">
                  <a:off x="4589025" y="5398598"/>
                  <a:ext cx="366999" cy="314886"/>
                </a:xfrm>
                <a:prstGeom prst="ellipse">
                  <a:avLst/>
                </a:prstGeom>
                <a:solidFill>
                  <a:srgbClr val="85FEFF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31" name="円/楕円 430"/>
                <p:cNvSpPr/>
                <p:nvPr/>
              </p:nvSpPr>
              <p:spPr>
                <a:xfrm rot="20648280">
                  <a:off x="4762080" y="5109334"/>
                  <a:ext cx="366999" cy="314886"/>
                </a:xfrm>
                <a:prstGeom prst="ellipse">
                  <a:avLst/>
                </a:prstGeom>
                <a:solidFill>
                  <a:srgbClr val="FFBB7D"/>
                </a:solidFill>
                <a:ln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</p:grpSp>
          <p:sp>
            <p:nvSpPr>
              <p:cNvPr id="426" name="正方形/長方形 425"/>
              <p:cNvSpPr/>
              <p:nvPr/>
            </p:nvSpPr>
            <p:spPr>
              <a:xfrm rot="19282184">
                <a:off x="4036097" y="4878439"/>
                <a:ext cx="289105" cy="1139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cxnSp>
            <p:nvCxnSpPr>
              <p:cNvPr id="427" name="直線コネクタ 426"/>
              <p:cNvCxnSpPr/>
              <p:nvPr/>
            </p:nvCxnSpPr>
            <p:spPr>
              <a:xfrm flipV="1">
                <a:off x="3874101" y="4632425"/>
                <a:ext cx="234177" cy="16953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8" name="直線コネクタ 427"/>
              <p:cNvCxnSpPr/>
              <p:nvPr/>
            </p:nvCxnSpPr>
            <p:spPr>
              <a:xfrm flipV="1">
                <a:off x="4105255" y="4892455"/>
                <a:ext cx="234177" cy="16953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0" name="図形グループ 439"/>
            <p:cNvGrpSpPr/>
            <p:nvPr/>
          </p:nvGrpSpPr>
          <p:grpSpPr>
            <a:xfrm>
              <a:off x="3542538" y="5492308"/>
              <a:ext cx="1084495" cy="976163"/>
              <a:chOff x="3567135" y="4348067"/>
              <a:chExt cx="1084495" cy="976163"/>
            </a:xfrm>
          </p:grpSpPr>
          <p:grpSp>
            <p:nvGrpSpPr>
              <p:cNvPr id="441" name="図形グループ 440"/>
              <p:cNvGrpSpPr/>
              <p:nvPr/>
            </p:nvGrpSpPr>
            <p:grpSpPr>
              <a:xfrm>
                <a:off x="3567135" y="4348067"/>
                <a:ext cx="609577" cy="728173"/>
                <a:chOff x="4220050" y="5020029"/>
                <a:chExt cx="609577" cy="728173"/>
              </a:xfrm>
            </p:grpSpPr>
            <p:grpSp>
              <p:nvGrpSpPr>
                <p:cNvPr id="451" name="図形グループ 450"/>
                <p:cNvGrpSpPr/>
                <p:nvPr/>
              </p:nvGrpSpPr>
              <p:grpSpPr>
                <a:xfrm rot="20648280">
                  <a:off x="4332330" y="5020029"/>
                  <a:ext cx="343677" cy="193347"/>
                  <a:chOff x="6278560" y="3564158"/>
                  <a:chExt cx="1013152" cy="524154"/>
                </a:xfrm>
              </p:grpSpPr>
              <p:sp>
                <p:nvSpPr>
                  <p:cNvPr id="455" name="右矢印 454"/>
                  <p:cNvSpPr/>
                  <p:nvPr/>
                </p:nvSpPr>
                <p:spPr>
                  <a:xfrm rot="14604394">
                    <a:off x="6199185" y="3685087"/>
                    <a:ext cx="482600" cy="323850"/>
                  </a:xfrm>
                  <a:prstGeom prst="rightArrow">
                    <a:avLst/>
                  </a:prstGeom>
                  <a:solidFill>
                    <a:srgbClr val="0000FF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456" name="右矢印 455"/>
                  <p:cNvSpPr/>
                  <p:nvPr/>
                </p:nvSpPr>
                <p:spPr>
                  <a:xfrm rot="6995606" flipH="1">
                    <a:off x="6888487" y="3643533"/>
                    <a:ext cx="482600" cy="323850"/>
                  </a:xfrm>
                  <a:prstGeom prst="rightArrow">
                    <a:avLst/>
                  </a:prstGeom>
                  <a:solidFill>
                    <a:srgbClr val="0000FF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sp>
              <p:nvSpPr>
                <p:cNvPr id="452" name="円/楕円 451"/>
                <p:cNvSpPr/>
                <p:nvPr/>
              </p:nvSpPr>
              <p:spPr>
                <a:xfrm rot="20648280">
                  <a:off x="4220050" y="5433316"/>
                  <a:ext cx="366999" cy="314886"/>
                </a:xfrm>
                <a:prstGeom prst="ellipse">
                  <a:avLst/>
                </a:prstGeom>
                <a:solidFill>
                  <a:srgbClr val="FFCFE9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53" name="円/楕円 452"/>
                <p:cNvSpPr/>
                <p:nvPr/>
              </p:nvSpPr>
              <p:spPr>
                <a:xfrm rot="20648280">
                  <a:off x="4393105" y="5144052"/>
                  <a:ext cx="366999" cy="314886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54" name="正方形/長方形 453"/>
                <p:cNvSpPr/>
                <p:nvPr/>
              </p:nvSpPr>
              <p:spPr>
                <a:xfrm rot="19445788">
                  <a:off x="4540522" y="5358161"/>
                  <a:ext cx="289105" cy="11394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</p:grpSp>
          <p:grpSp>
            <p:nvGrpSpPr>
              <p:cNvPr id="442" name="図形グループ 441"/>
              <p:cNvGrpSpPr/>
              <p:nvPr/>
            </p:nvGrpSpPr>
            <p:grpSpPr>
              <a:xfrm>
                <a:off x="4111576" y="4604480"/>
                <a:ext cx="540054" cy="719750"/>
                <a:chOff x="4589025" y="5109334"/>
                <a:chExt cx="540054" cy="719750"/>
              </a:xfrm>
            </p:grpSpPr>
            <p:grpSp>
              <p:nvGrpSpPr>
                <p:cNvPr id="446" name="図形グループ 445"/>
                <p:cNvGrpSpPr/>
                <p:nvPr/>
              </p:nvGrpSpPr>
              <p:grpSpPr>
                <a:xfrm rot="20648280" flipV="1">
                  <a:off x="4662923" y="5635737"/>
                  <a:ext cx="343677" cy="193347"/>
                  <a:chOff x="6278560" y="3564158"/>
                  <a:chExt cx="1013152" cy="524154"/>
                </a:xfrm>
              </p:grpSpPr>
              <p:sp>
                <p:nvSpPr>
                  <p:cNvPr id="449" name="右矢印 448"/>
                  <p:cNvSpPr/>
                  <p:nvPr/>
                </p:nvSpPr>
                <p:spPr>
                  <a:xfrm rot="14604394">
                    <a:off x="6199185" y="3685087"/>
                    <a:ext cx="482600" cy="323850"/>
                  </a:xfrm>
                  <a:prstGeom prst="rightArrow">
                    <a:avLst/>
                  </a:prstGeom>
                  <a:solidFill>
                    <a:srgbClr val="0000FF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450" name="右矢印 449"/>
                  <p:cNvSpPr/>
                  <p:nvPr/>
                </p:nvSpPr>
                <p:spPr>
                  <a:xfrm rot="6995606" flipH="1">
                    <a:off x="6888487" y="3643533"/>
                    <a:ext cx="482600" cy="323850"/>
                  </a:xfrm>
                  <a:prstGeom prst="rightArrow">
                    <a:avLst/>
                  </a:prstGeom>
                  <a:solidFill>
                    <a:srgbClr val="0000FF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sp>
              <p:nvSpPr>
                <p:cNvPr id="447" name="円/楕円 446"/>
                <p:cNvSpPr/>
                <p:nvPr/>
              </p:nvSpPr>
              <p:spPr>
                <a:xfrm rot="20648280">
                  <a:off x="4589025" y="5398598"/>
                  <a:ext cx="366999" cy="314886"/>
                </a:xfrm>
                <a:prstGeom prst="ellipse">
                  <a:avLst/>
                </a:prstGeom>
                <a:solidFill>
                  <a:srgbClr val="85FEFF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48" name="円/楕円 447"/>
                <p:cNvSpPr/>
                <p:nvPr/>
              </p:nvSpPr>
              <p:spPr>
                <a:xfrm rot="20648280">
                  <a:off x="4762080" y="5109334"/>
                  <a:ext cx="366999" cy="314886"/>
                </a:xfrm>
                <a:prstGeom prst="ellipse">
                  <a:avLst/>
                </a:prstGeom>
                <a:solidFill>
                  <a:srgbClr val="FFBB7D"/>
                </a:solidFill>
                <a:ln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</p:grpSp>
          <p:sp>
            <p:nvSpPr>
              <p:cNvPr id="443" name="正方形/長方形 442"/>
              <p:cNvSpPr/>
              <p:nvPr/>
            </p:nvSpPr>
            <p:spPr>
              <a:xfrm rot="19282184">
                <a:off x="4036097" y="4878439"/>
                <a:ext cx="289105" cy="1139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cxnSp>
            <p:nvCxnSpPr>
              <p:cNvPr id="444" name="直線コネクタ 443"/>
              <p:cNvCxnSpPr/>
              <p:nvPr/>
            </p:nvCxnSpPr>
            <p:spPr>
              <a:xfrm flipV="1">
                <a:off x="3874101" y="4632425"/>
                <a:ext cx="234177" cy="16953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5" name="直線コネクタ 444"/>
              <p:cNvCxnSpPr/>
              <p:nvPr/>
            </p:nvCxnSpPr>
            <p:spPr>
              <a:xfrm flipV="1">
                <a:off x="4105255" y="4892455"/>
                <a:ext cx="234177" cy="16953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図形グループ 24"/>
            <p:cNvGrpSpPr/>
            <p:nvPr/>
          </p:nvGrpSpPr>
          <p:grpSpPr>
            <a:xfrm>
              <a:off x="6458622" y="4381137"/>
              <a:ext cx="690298" cy="1164777"/>
              <a:chOff x="6380728" y="4642417"/>
              <a:chExt cx="690298" cy="1164777"/>
            </a:xfrm>
          </p:grpSpPr>
          <p:sp>
            <p:nvSpPr>
              <p:cNvPr id="464" name="円/楕円 463"/>
              <p:cNvSpPr/>
              <p:nvPr/>
            </p:nvSpPr>
            <p:spPr>
              <a:xfrm rot="20648280">
                <a:off x="6456207" y="4931681"/>
                <a:ext cx="366999" cy="314886"/>
              </a:xfrm>
              <a:prstGeom prst="ellipse">
                <a:avLst/>
              </a:prstGeom>
              <a:solidFill>
                <a:srgbClr val="85FEF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65" name="円/楕円 464"/>
              <p:cNvSpPr/>
              <p:nvPr/>
            </p:nvSpPr>
            <p:spPr>
              <a:xfrm rot="20648280">
                <a:off x="6629262" y="4642417"/>
                <a:ext cx="366999" cy="314886"/>
              </a:xfrm>
              <a:prstGeom prst="ellipse">
                <a:avLst/>
              </a:prstGeom>
              <a:solidFill>
                <a:srgbClr val="FFBB7D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460" name="正方形/長方形 459"/>
              <p:cNvSpPr/>
              <p:nvPr/>
            </p:nvSpPr>
            <p:spPr>
              <a:xfrm rot="19282184">
                <a:off x="6380728" y="4916376"/>
                <a:ext cx="289105" cy="1139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469" name="円/楕円 468"/>
              <p:cNvSpPr/>
              <p:nvPr/>
            </p:nvSpPr>
            <p:spPr>
              <a:xfrm rot="20648280">
                <a:off x="6452909" y="5492308"/>
                <a:ext cx="366999" cy="314886"/>
              </a:xfrm>
              <a:prstGeom prst="ellipse">
                <a:avLst/>
              </a:prstGeom>
              <a:solidFill>
                <a:srgbClr val="FFCFE9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70" name="円/楕円 469"/>
              <p:cNvSpPr/>
              <p:nvPr/>
            </p:nvSpPr>
            <p:spPr>
              <a:xfrm rot="20648280">
                <a:off x="6625964" y="5203044"/>
                <a:ext cx="366999" cy="314886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462" name="直線コネクタ 461"/>
              <p:cNvCxnSpPr/>
              <p:nvPr/>
            </p:nvCxnSpPr>
            <p:spPr>
              <a:xfrm flipV="1">
                <a:off x="6449886" y="4930392"/>
                <a:ext cx="234177" cy="16953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1" name="正方形/長方形 470"/>
              <p:cNvSpPr/>
              <p:nvPr/>
            </p:nvSpPr>
            <p:spPr>
              <a:xfrm rot="19445788">
                <a:off x="6781921" y="5435337"/>
                <a:ext cx="289105" cy="1139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cxnSp>
            <p:nvCxnSpPr>
              <p:cNvPr id="461" name="直線コネクタ 460"/>
              <p:cNvCxnSpPr/>
              <p:nvPr/>
            </p:nvCxnSpPr>
            <p:spPr>
              <a:xfrm flipV="1">
                <a:off x="6759875" y="5363379"/>
                <a:ext cx="234177" cy="16953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4" name="図形グループ 473"/>
            <p:cNvGrpSpPr/>
            <p:nvPr/>
          </p:nvGrpSpPr>
          <p:grpSpPr>
            <a:xfrm>
              <a:off x="8011744" y="4499491"/>
              <a:ext cx="690298" cy="1164777"/>
              <a:chOff x="6380728" y="4642417"/>
              <a:chExt cx="690298" cy="1164777"/>
            </a:xfrm>
          </p:grpSpPr>
          <p:sp>
            <p:nvSpPr>
              <p:cNvPr id="475" name="円/楕円 474"/>
              <p:cNvSpPr/>
              <p:nvPr/>
            </p:nvSpPr>
            <p:spPr>
              <a:xfrm rot="20648280">
                <a:off x="6456207" y="4931681"/>
                <a:ext cx="366999" cy="314886"/>
              </a:xfrm>
              <a:prstGeom prst="ellipse">
                <a:avLst/>
              </a:prstGeom>
              <a:solidFill>
                <a:srgbClr val="85FEF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76" name="円/楕円 475"/>
              <p:cNvSpPr/>
              <p:nvPr/>
            </p:nvSpPr>
            <p:spPr>
              <a:xfrm rot="20648280">
                <a:off x="6629262" y="4642417"/>
                <a:ext cx="366999" cy="314886"/>
              </a:xfrm>
              <a:prstGeom prst="ellipse">
                <a:avLst/>
              </a:prstGeom>
              <a:solidFill>
                <a:srgbClr val="FFBB7D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477" name="正方形/長方形 476"/>
              <p:cNvSpPr/>
              <p:nvPr/>
            </p:nvSpPr>
            <p:spPr>
              <a:xfrm rot="19282184">
                <a:off x="6380728" y="4916376"/>
                <a:ext cx="289105" cy="1139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478" name="円/楕円 477"/>
              <p:cNvSpPr/>
              <p:nvPr/>
            </p:nvSpPr>
            <p:spPr>
              <a:xfrm rot="20648280">
                <a:off x="6452909" y="5492308"/>
                <a:ext cx="366999" cy="314886"/>
              </a:xfrm>
              <a:prstGeom prst="ellipse">
                <a:avLst/>
              </a:prstGeom>
              <a:solidFill>
                <a:srgbClr val="FFCFE9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79" name="円/楕円 478"/>
              <p:cNvSpPr/>
              <p:nvPr/>
            </p:nvSpPr>
            <p:spPr>
              <a:xfrm rot="20648280">
                <a:off x="6625964" y="5203044"/>
                <a:ext cx="366999" cy="314886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480" name="直線コネクタ 479"/>
              <p:cNvCxnSpPr/>
              <p:nvPr/>
            </p:nvCxnSpPr>
            <p:spPr>
              <a:xfrm flipV="1">
                <a:off x="6449886" y="4930392"/>
                <a:ext cx="234177" cy="16953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1" name="正方形/長方形 480"/>
              <p:cNvSpPr/>
              <p:nvPr/>
            </p:nvSpPr>
            <p:spPr>
              <a:xfrm rot="19445788">
                <a:off x="6781921" y="5435337"/>
                <a:ext cx="289105" cy="1139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cxnSp>
            <p:nvCxnSpPr>
              <p:cNvPr id="482" name="直線コネクタ 481"/>
              <p:cNvCxnSpPr/>
              <p:nvPr/>
            </p:nvCxnSpPr>
            <p:spPr>
              <a:xfrm flipV="1">
                <a:off x="6759875" y="5363379"/>
                <a:ext cx="234177" cy="16953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3" name="図形グループ 482"/>
            <p:cNvGrpSpPr/>
            <p:nvPr/>
          </p:nvGrpSpPr>
          <p:grpSpPr>
            <a:xfrm>
              <a:off x="7191508" y="5056707"/>
              <a:ext cx="690298" cy="1164777"/>
              <a:chOff x="6380728" y="4642417"/>
              <a:chExt cx="690298" cy="1164777"/>
            </a:xfrm>
          </p:grpSpPr>
          <p:sp>
            <p:nvSpPr>
              <p:cNvPr id="484" name="円/楕円 483"/>
              <p:cNvSpPr/>
              <p:nvPr/>
            </p:nvSpPr>
            <p:spPr>
              <a:xfrm rot="20648280">
                <a:off x="6456207" y="4931681"/>
                <a:ext cx="366999" cy="314886"/>
              </a:xfrm>
              <a:prstGeom prst="ellipse">
                <a:avLst/>
              </a:prstGeom>
              <a:solidFill>
                <a:srgbClr val="85FEFF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85" name="円/楕円 484"/>
              <p:cNvSpPr/>
              <p:nvPr/>
            </p:nvSpPr>
            <p:spPr>
              <a:xfrm rot="20648280">
                <a:off x="6629262" y="4642417"/>
                <a:ext cx="366999" cy="314886"/>
              </a:xfrm>
              <a:prstGeom prst="ellipse">
                <a:avLst/>
              </a:prstGeom>
              <a:solidFill>
                <a:srgbClr val="FFBB7D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486" name="正方形/長方形 485"/>
              <p:cNvSpPr/>
              <p:nvPr/>
            </p:nvSpPr>
            <p:spPr>
              <a:xfrm rot="19282184">
                <a:off x="6380728" y="4916376"/>
                <a:ext cx="289105" cy="1139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487" name="円/楕円 486"/>
              <p:cNvSpPr/>
              <p:nvPr/>
            </p:nvSpPr>
            <p:spPr>
              <a:xfrm rot="20648280">
                <a:off x="6452909" y="5492308"/>
                <a:ext cx="366999" cy="314886"/>
              </a:xfrm>
              <a:prstGeom prst="ellipse">
                <a:avLst/>
              </a:prstGeom>
              <a:solidFill>
                <a:srgbClr val="FFCFE9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88" name="円/楕円 487"/>
              <p:cNvSpPr/>
              <p:nvPr/>
            </p:nvSpPr>
            <p:spPr>
              <a:xfrm rot="20648280">
                <a:off x="6625964" y="5203044"/>
                <a:ext cx="366999" cy="314886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489" name="直線コネクタ 488"/>
              <p:cNvCxnSpPr/>
              <p:nvPr/>
            </p:nvCxnSpPr>
            <p:spPr>
              <a:xfrm flipV="1">
                <a:off x="6449886" y="4930392"/>
                <a:ext cx="234177" cy="16953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0" name="正方形/長方形 489"/>
              <p:cNvSpPr/>
              <p:nvPr/>
            </p:nvSpPr>
            <p:spPr>
              <a:xfrm rot="19445788">
                <a:off x="6781921" y="5435337"/>
                <a:ext cx="289105" cy="1139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cxnSp>
            <p:nvCxnSpPr>
              <p:cNvPr id="491" name="直線コネクタ 490"/>
              <p:cNvCxnSpPr/>
              <p:nvPr/>
            </p:nvCxnSpPr>
            <p:spPr>
              <a:xfrm flipV="1">
                <a:off x="6759875" y="5363379"/>
                <a:ext cx="234177" cy="16953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92" name="テキスト ボックス 491"/>
          <p:cNvSpPr txBox="1"/>
          <p:nvPr/>
        </p:nvSpPr>
        <p:spPr>
          <a:xfrm>
            <a:off x="209261" y="6266924"/>
            <a:ext cx="2929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latin typeface="Helvetica"/>
                <a:cs typeface="Helvetica"/>
              </a:rPr>
              <a:t>Amount in DRMs</a:t>
            </a:r>
            <a:endParaRPr kumimoji="1" lang="ja-JP" altLang="en-US" sz="2400" dirty="0">
              <a:latin typeface="Helvetica"/>
              <a:cs typeface="Helvetica"/>
            </a:endParaRPr>
          </a:p>
        </p:txBody>
      </p:sp>
      <p:cxnSp>
        <p:nvCxnSpPr>
          <p:cNvPr id="493" name="直線コネクタ 492"/>
          <p:cNvCxnSpPr/>
          <p:nvPr/>
        </p:nvCxnSpPr>
        <p:spPr>
          <a:xfrm>
            <a:off x="2297317" y="6266924"/>
            <a:ext cx="64800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6" name="テキスト ボックス 495"/>
          <p:cNvSpPr txBox="1"/>
          <p:nvPr/>
        </p:nvSpPr>
        <p:spPr>
          <a:xfrm>
            <a:off x="3576423" y="6266924"/>
            <a:ext cx="1872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Helvetica"/>
                <a:cs typeface="Helvetica"/>
              </a:rPr>
              <a:t>decreased</a:t>
            </a:r>
            <a:endParaRPr kumimoji="1" lang="ja-JP" altLang="en-US" sz="2400" dirty="0">
              <a:latin typeface="Helvetica"/>
              <a:cs typeface="Helvetica"/>
            </a:endParaRPr>
          </a:p>
        </p:txBody>
      </p:sp>
      <p:sp>
        <p:nvSpPr>
          <p:cNvPr id="497" name="テキスト ボックス 496"/>
          <p:cNvSpPr txBox="1"/>
          <p:nvPr/>
        </p:nvSpPr>
        <p:spPr>
          <a:xfrm>
            <a:off x="6727013" y="6266924"/>
            <a:ext cx="1872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Helvetica"/>
                <a:cs typeface="Helvetica"/>
              </a:rPr>
              <a:t>unchanged</a:t>
            </a:r>
            <a:endParaRPr kumimoji="1" lang="ja-JP" altLang="en-US" sz="2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152599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正方形/長方形 179"/>
          <p:cNvSpPr/>
          <p:nvPr/>
        </p:nvSpPr>
        <p:spPr>
          <a:xfrm>
            <a:off x="0" y="0"/>
            <a:ext cx="9144000" cy="1104900"/>
          </a:xfrm>
          <a:prstGeom prst="rect">
            <a:avLst/>
          </a:prstGeom>
          <a:solidFill>
            <a:srgbClr val="2B8049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4000" dirty="0" smtClean="0">
                <a:solidFill>
                  <a:srgbClr val="FFFFFF"/>
                </a:solidFill>
                <a:latin typeface="Helvetica"/>
                <a:cs typeface="Helvetica"/>
              </a:rPr>
              <a:t>Summary</a:t>
            </a:r>
            <a:endParaRPr kumimoji="1" lang="ja-JP" altLang="en-US" sz="40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14" name="Text Box 103"/>
          <p:cNvSpPr txBox="1">
            <a:spLocks noChangeArrowheads="1"/>
          </p:cNvSpPr>
          <p:nvPr/>
        </p:nvSpPr>
        <p:spPr bwMode="auto">
          <a:xfrm>
            <a:off x="5664977" y="1302526"/>
            <a:ext cx="163353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400" b="1" dirty="0">
                <a:latin typeface="Helvetica"/>
                <a:cs typeface="Helvetica"/>
              </a:rPr>
              <a:t>CD38 (</a:t>
            </a:r>
            <a:r>
              <a:rPr lang="en-US" altLang="ja-JP" sz="1400" b="1" dirty="0" err="1">
                <a:latin typeface="Helvetica"/>
                <a:cs typeface="Helvetica"/>
              </a:rPr>
              <a:t>transmembrane</a:t>
            </a:r>
            <a:r>
              <a:rPr lang="en-US" altLang="ja-JP" sz="1400" b="1" dirty="0">
                <a:latin typeface="Helvetica"/>
                <a:cs typeface="Helvetica"/>
              </a:rPr>
              <a:t> protein)</a:t>
            </a:r>
          </a:p>
          <a:p>
            <a:pPr algn="ctr"/>
            <a:r>
              <a:rPr lang="en-US" altLang="ja-JP" sz="1400" b="1" dirty="0">
                <a:latin typeface="Helvetica"/>
                <a:cs typeface="Helvetica"/>
              </a:rPr>
              <a:t>1YH3</a:t>
            </a:r>
          </a:p>
        </p:txBody>
      </p:sp>
      <p:grpSp>
        <p:nvGrpSpPr>
          <p:cNvPr id="20" name="Group 1074"/>
          <p:cNvGrpSpPr>
            <a:grpSpLocks noChangeAspect="1"/>
          </p:cNvGrpSpPr>
          <p:nvPr/>
        </p:nvGrpSpPr>
        <p:grpSpPr bwMode="auto">
          <a:xfrm>
            <a:off x="5833403" y="2411048"/>
            <a:ext cx="985837" cy="1684337"/>
            <a:chOff x="4032" y="384"/>
            <a:chExt cx="888" cy="1516"/>
          </a:xfrm>
        </p:grpSpPr>
        <p:sp>
          <p:nvSpPr>
            <p:cNvPr id="43" name="Freeform 1075"/>
            <p:cNvSpPr>
              <a:spLocks noChangeAspect="1"/>
            </p:cNvSpPr>
            <p:nvPr/>
          </p:nvSpPr>
          <p:spPr bwMode="auto">
            <a:xfrm>
              <a:off x="4269" y="740"/>
              <a:ext cx="556" cy="839"/>
            </a:xfrm>
            <a:custGeom>
              <a:avLst/>
              <a:gdLst>
                <a:gd name="T0" fmla="*/ 107 w 556"/>
                <a:gd name="T1" fmla="*/ 72 h 839"/>
                <a:gd name="T2" fmla="*/ 102 w 556"/>
                <a:gd name="T3" fmla="*/ 290 h 839"/>
                <a:gd name="T4" fmla="*/ 59 w 556"/>
                <a:gd name="T5" fmla="*/ 509 h 839"/>
                <a:gd name="T6" fmla="*/ 22 w 556"/>
                <a:gd name="T7" fmla="*/ 637 h 839"/>
                <a:gd name="T8" fmla="*/ 11 w 556"/>
                <a:gd name="T9" fmla="*/ 680 h 839"/>
                <a:gd name="T10" fmla="*/ 0 w 556"/>
                <a:gd name="T11" fmla="*/ 717 h 839"/>
                <a:gd name="T12" fmla="*/ 11 w 556"/>
                <a:gd name="T13" fmla="*/ 786 h 839"/>
                <a:gd name="T14" fmla="*/ 70 w 556"/>
                <a:gd name="T15" fmla="*/ 824 h 839"/>
                <a:gd name="T16" fmla="*/ 315 w 556"/>
                <a:gd name="T17" fmla="*/ 829 h 839"/>
                <a:gd name="T18" fmla="*/ 496 w 556"/>
                <a:gd name="T19" fmla="*/ 834 h 839"/>
                <a:gd name="T20" fmla="*/ 534 w 556"/>
                <a:gd name="T21" fmla="*/ 792 h 839"/>
                <a:gd name="T22" fmla="*/ 550 w 556"/>
                <a:gd name="T23" fmla="*/ 696 h 839"/>
                <a:gd name="T24" fmla="*/ 528 w 556"/>
                <a:gd name="T25" fmla="*/ 376 h 839"/>
                <a:gd name="T26" fmla="*/ 496 w 556"/>
                <a:gd name="T27" fmla="*/ 269 h 839"/>
                <a:gd name="T28" fmla="*/ 416 w 556"/>
                <a:gd name="T29" fmla="*/ 88 h 839"/>
                <a:gd name="T30" fmla="*/ 395 w 556"/>
                <a:gd name="T31" fmla="*/ 66 h 839"/>
                <a:gd name="T32" fmla="*/ 390 w 556"/>
                <a:gd name="T33" fmla="*/ 50 h 839"/>
                <a:gd name="T34" fmla="*/ 315 w 556"/>
                <a:gd name="T35" fmla="*/ 24 h 839"/>
                <a:gd name="T36" fmla="*/ 107 w 556"/>
                <a:gd name="T37" fmla="*/ 34 h 839"/>
                <a:gd name="T38" fmla="*/ 107 w 556"/>
                <a:gd name="T39" fmla="*/ 72 h 83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6"/>
                <a:gd name="T61" fmla="*/ 0 h 839"/>
                <a:gd name="T62" fmla="*/ 556 w 556"/>
                <a:gd name="T63" fmla="*/ 839 h 83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6" h="839">
                  <a:moveTo>
                    <a:pt x="107" y="72"/>
                  </a:moveTo>
                  <a:cubicBezTo>
                    <a:pt x="105" y="144"/>
                    <a:pt x="105" y="217"/>
                    <a:pt x="102" y="290"/>
                  </a:cubicBezTo>
                  <a:cubicBezTo>
                    <a:pt x="98" y="363"/>
                    <a:pt x="73" y="437"/>
                    <a:pt x="59" y="509"/>
                  </a:cubicBezTo>
                  <a:cubicBezTo>
                    <a:pt x="49" y="552"/>
                    <a:pt x="33" y="594"/>
                    <a:pt x="22" y="637"/>
                  </a:cubicBezTo>
                  <a:cubicBezTo>
                    <a:pt x="18" y="651"/>
                    <a:pt x="14" y="665"/>
                    <a:pt x="11" y="680"/>
                  </a:cubicBezTo>
                  <a:cubicBezTo>
                    <a:pt x="7" y="692"/>
                    <a:pt x="0" y="717"/>
                    <a:pt x="0" y="717"/>
                  </a:cubicBezTo>
                  <a:cubicBezTo>
                    <a:pt x="3" y="740"/>
                    <a:pt x="5" y="763"/>
                    <a:pt x="11" y="786"/>
                  </a:cubicBezTo>
                  <a:cubicBezTo>
                    <a:pt x="16" y="805"/>
                    <a:pt x="51" y="823"/>
                    <a:pt x="70" y="824"/>
                  </a:cubicBezTo>
                  <a:cubicBezTo>
                    <a:pt x="151" y="827"/>
                    <a:pt x="233" y="827"/>
                    <a:pt x="315" y="829"/>
                  </a:cubicBezTo>
                  <a:cubicBezTo>
                    <a:pt x="377" y="837"/>
                    <a:pt x="433" y="839"/>
                    <a:pt x="496" y="834"/>
                  </a:cubicBezTo>
                  <a:cubicBezTo>
                    <a:pt x="515" y="822"/>
                    <a:pt x="526" y="813"/>
                    <a:pt x="534" y="792"/>
                  </a:cubicBezTo>
                  <a:cubicBezTo>
                    <a:pt x="539" y="760"/>
                    <a:pt x="544" y="727"/>
                    <a:pt x="550" y="696"/>
                  </a:cubicBezTo>
                  <a:cubicBezTo>
                    <a:pt x="546" y="596"/>
                    <a:pt x="556" y="475"/>
                    <a:pt x="528" y="376"/>
                  </a:cubicBezTo>
                  <a:cubicBezTo>
                    <a:pt x="522" y="330"/>
                    <a:pt x="509" y="312"/>
                    <a:pt x="496" y="269"/>
                  </a:cubicBezTo>
                  <a:cubicBezTo>
                    <a:pt x="475" y="202"/>
                    <a:pt x="455" y="145"/>
                    <a:pt x="416" y="88"/>
                  </a:cubicBezTo>
                  <a:cubicBezTo>
                    <a:pt x="402" y="45"/>
                    <a:pt x="422" y="95"/>
                    <a:pt x="395" y="66"/>
                  </a:cubicBezTo>
                  <a:cubicBezTo>
                    <a:pt x="391" y="61"/>
                    <a:pt x="393" y="54"/>
                    <a:pt x="390" y="50"/>
                  </a:cubicBezTo>
                  <a:cubicBezTo>
                    <a:pt x="375" y="31"/>
                    <a:pt x="335" y="27"/>
                    <a:pt x="315" y="24"/>
                  </a:cubicBezTo>
                  <a:cubicBezTo>
                    <a:pt x="251" y="0"/>
                    <a:pt x="172" y="13"/>
                    <a:pt x="107" y="34"/>
                  </a:cubicBezTo>
                  <a:cubicBezTo>
                    <a:pt x="99" y="57"/>
                    <a:pt x="100" y="44"/>
                    <a:pt x="107" y="72"/>
                  </a:cubicBez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4" name="Freeform 1076"/>
            <p:cNvSpPr>
              <a:spLocks noChangeAspect="1"/>
            </p:cNvSpPr>
            <p:nvPr/>
          </p:nvSpPr>
          <p:spPr bwMode="auto">
            <a:xfrm>
              <a:off x="4301" y="444"/>
              <a:ext cx="391" cy="298"/>
            </a:xfrm>
            <a:custGeom>
              <a:avLst/>
              <a:gdLst>
                <a:gd name="T0" fmla="*/ 176 w 391"/>
                <a:gd name="T1" fmla="*/ 293 h 298"/>
                <a:gd name="T2" fmla="*/ 0 w 391"/>
                <a:gd name="T3" fmla="*/ 218 h 298"/>
                <a:gd name="T4" fmla="*/ 43 w 391"/>
                <a:gd name="T5" fmla="*/ 74 h 298"/>
                <a:gd name="T6" fmla="*/ 80 w 391"/>
                <a:gd name="T7" fmla="*/ 37 h 298"/>
                <a:gd name="T8" fmla="*/ 251 w 391"/>
                <a:gd name="T9" fmla="*/ 26 h 298"/>
                <a:gd name="T10" fmla="*/ 299 w 391"/>
                <a:gd name="T11" fmla="*/ 32 h 298"/>
                <a:gd name="T12" fmla="*/ 331 w 391"/>
                <a:gd name="T13" fmla="*/ 42 h 298"/>
                <a:gd name="T14" fmla="*/ 384 w 391"/>
                <a:gd name="T15" fmla="*/ 170 h 298"/>
                <a:gd name="T16" fmla="*/ 358 w 391"/>
                <a:gd name="T17" fmla="*/ 277 h 298"/>
                <a:gd name="T18" fmla="*/ 288 w 391"/>
                <a:gd name="T19" fmla="*/ 282 h 298"/>
                <a:gd name="T20" fmla="*/ 246 w 391"/>
                <a:gd name="T21" fmla="*/ 288 h 298"/>
                <a:gd name="T22" fmla="*/ 176 w 391"/>
                <a:gd name="T23" fmla="*/ 293 h 29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91"/>
                <a:gd name="T37" fmla="*/ 0 h 298"/>
                <a:gd name="T38" fmla="*/ 391 w 391"/>
                <a:gd name="T39" fmla="*/ 298 h 29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91" h="298">
                  <a:moveTo>
                    <a:pt x="176" y="293"/>
                  </a:moveTo>
                  <a:cubicBezTo>
                    <a:pt x="108" y="285"/>
                    <a:pt x="41" y="278"/>
                    <a:pt x="0" y="218"/>
                  </a:cubicBezTo>
                  <a:cubicBezTo>
                    <a:pt x="5" y="165"/>
                    <a:pt x="11" y="116"/>
                    <a:pt x="43" y="74"/>
                  </a:cubicBezTo>
                  <a:cubicBezTo>
                    <a:pt x="49" y="52"/>
                    <a:pt x="58" y="43"/>
                    <a:pt x="80" y="37"/>
                  </a:cubicBezTo>
                  <a:cubicBezTo>
                    <a:pt x="133" y="0"/>
                    <a:pt x="169" y="23"/>
                    <a:pt x="251" y="26"/>
                  </a:cubicBezTo>
                  <a:cubicBezTo>
                    <a:pt x="267" y="28"/>
                    <a:pt x="283" y="28"/>
                    <a:pt x="299" y="32"/>
                  </a:cubicBezTo>
                  <a:cubicBezTo>
                    <a:pt x="309" y="34"/>
                    <a:pt x="331" y="42"/>
                    <a:pt x="331" y="42"/>
                  </a:cubicBezTo>
                  <a:cubicBezTo>
                    <a:pt x="372" y="70"/>
                    <a:pt x="377" y="122"/>
                    <a:pt x="384" y="170"/>
                  </a:cubicBezTo>
                  <a:cubicBezTo>
                    <a:pt x="383" y="170"/>
                    <a:pt x="391" y="268"/>
                    <a:pt x="358" y="277"/>
                  </a:cubicBezTo>
                  <a:cubicBezTo>
                    <a:pt x="335" y="282"/>
                    <a:pt x="311" y="279"/>
                    <a:pt x="288" y="282"/>
                  </a:cubicBezTo>
                  <a:cubicBezTo>
                    <a:pt x="273" y="283"/>
                    <a:pt x="260" y="286"/>
                    <a:pt x="246" y="288"/>
                  </a:cubicBezTo>
                  <a:cubicBezTo>
                    <a:pt x="220" y="295"/>
                    <a:pt x="201" y="298"/>
                    <a:pt x="176" y="293"/>
                  </a:cubicBez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5" name="Freeform 1077"/>
            <p:cNvSpPr>
              <a:spLocks noChangeAspect="1"/>
            </p:cNvSpPr>
            <p:nvPr/>
          </p:nvSpPr>
          <p:spPr bwMode="auto">
            <a:xfrm>
              <a:off x="4032" y="758"/>
              <a:ext cx="344" cy="118"/>
            </a:xfrm>
            <a:custGeom>
              <a:avLst/>
              <a:gdLst>
                <a:gd name="T0" fmla="*/ 77 w 344"/>
                <a:gd name="T1" fmla="*/ 59 h 118"/>
                <a:gd name="T2" fmla="*/ 120 w 344"/>
                <a:gd name="T3" fmla="*/ 91 h 118"/>
                <a:gd name="T4" fmla="*/ 125 w 344"/>
                <a:gd name="T5" fmla="*/ 22 h 118"/>
                <a:gd name="T6" fmla="*/ 72 w 344"/>
                <a:gd name="T7" fmla="*/ 0 h 118"/>
                <a:gd name="T8" fmla="*/ 24 w 344"/>
                <a:gd name="T9" fmla="*/ 6 h 118"/>
                <a:gd name="T10" fmla="*/ 19 w 344"/>
                <a:gd name="T11" fmla="*/ 80 h 118"/>
                <a:gd name="T12" fmla="*/ 83 w 344"/>
                <a:gd name="T13" fmla="*/ 118 h 118"/>
                <a:gd name="T14" fmla="*/ 344 w 344"/>
                <a:gd name="T15" fmla="*/ 112 h 1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44"/>
                <a:gd name="T25" fmla="*/ 0 h 118"/>
                <a:gd name="T26" fmla="*/ 344 w 344"/>
                <a:gd name="T27" fmla="*/ 118 h 11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44" h="118">
                  <a:moveTo>
                    <a:pt x="77" y="59"/>
                  </a:moveTo>
                  <a:cubicBezTo>
                    <a:pt x="84" y="91"/>
                    <a:pt x="86" y="98"/>
                    <a:pt x="120" y="91"/>
                  </a:cubicBezTo>
                  <a:cubicBezTo>
                    <a:pt x="127" y="65"/>
                    <a:pt x="138" y="51"/>
                    <a:pt x="125" y="22"/>
                  </a:cubicBezTo>
                  <a:cubicBezTo>
                    <a:pt x="118" y="7"/>
                    <a:pt x="85" y="4"/>
                    <a:pt x="72" y="0"/>
                  </a:cubicBezTo>
                  <a:cubicBezTo>
                    <a:pt x="56" y="2"/>
                    <a:pt x="39" y="0"/>
                    <a:pt x="24" y="6"/>
                  </a:cubicBezTo>
                  <a:cubicBezTo>
                    <a:pt x="0" y="14"/>
                    <a:pt x="15" y="55"/>
                    <a:pt x="19" y="80"/>
                  </a:cubicBezTo>
                  <a:cubicBezTo>
                    <a:pt x="23" y="110"/>
                    <a:pt x="58" y="112"/>
                    <a:pt x="83" y="118"/>
                  </a:cubicBezTo>
                  <a:cubicBezTo>
                    <a:pt x="247" y="109"/>
                    <a:pt x="160" y="112"/>
                    <a:pt x="344" y="112"/>
                  </a:cubicBezTo>
                </a:path>
              </a:pathLst>
            </a:custGeom>
            <a:noFill/>
            <a:ln w="19050">
              <a:solidFill>
                <a:srgbClr val="FF104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6" name="Freeform 1078"/>
            <p:cNvSpPr>
              <a:spLocks noChangeAspect="1"/>
            </p:cNvSpPr>
            <p:nvPr/>
          </p:nvSpPr>
          <p:spPr bwMode="auto">
            <a:xfrm>
              <a:off x="4717" y="730"/>
              <a:ext cx="203" cy="156"/>
            </a:xfrm>
            <a:custGeom>
              <a:avLst/>
              <a:gdLst>
                <a:gd name="T0" fmla="*/ 0 w 203"/>
                <a:gd name="T1" fmla="*/ 156 h 156"/>
                <a:gd name="T2" fmla="*/ 91 w 203"/>
                <a:gd name="T3" fmla="*/ 151 h 156"/>
                <a:gd name="T4" fmla="*/ 171 w 203"/>
                <a:gd name="T5" fmla="*/ 119 h 156"/>
                <a:gd name="T6" fmla="*/ 203 w 203"/>
                <a:gd name="T7" fmla="*/ 76 h 156"/>
                <a:gd name="T8" fmla="*/ 128 w 203"/>
                <a:gd name="T9" fmla="*/ 7 h 156"/>
                <a:gd name="T10" fmla="*/ 150 w 203"/>
                <a:gd name="T11" fmla="*/ 103 h 156"/>
                <a:gd name="T12" fmla="*/ 160 w 203"/>
                <a:gd name="T13" fmla="*/ 71 h 156"/>
                <a:gd name="T14" fmla="*/ 144 w 203"/>
                <a:gd name="T15" fmla="*/ 66 h 15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3"/>
                <a:gd name="T25" fmla="*/ 0 h 156"/>
                <a:gd name="T26" fmla="*/ 203 w 203"/>
                <a:gd name="T27" fmla="*/ 156 h 15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3" h="156">
                  <a:moveTo>
                    <a:pt x="0" y="156"/>
                  </a:moveTo>
                  <a:cubicBezTo>
                    <a:pt x="30" y="154"/>
                    <a:pt x="60" y="153"/>
                    <a:pt x="91" y="151"/>
                  </a:cubicBezTo>
                  <a:cubicBezTo>
                    <a:pt x="111" y="149"/>
                    <a:pt x="148" y="126"/>
                    <a:pt x="171" y="119"/>
                  </a:cubicBezTo>
                  <a:cubicBezTo>
                    <a:pt x="190" y="105"/>
                    <a:pt x="190" y="94"/>
                    <a:pt x="203" y="76"/>
                  </a:cubicBezTo>
                  <a:cubicBezTo>
                    <a:pt x="196" y="0"/>
                    <a:pt x="202" y="0"/>
                    <a:pt x="128" y="7"/>
                  </a:cubicBezTo>
                  <a:cubicBezTo>
                    <a:pt x="103" y="46"/>
                    <a:pt x="97" y="86"/>
                    <a:pt x="150" y="103"/>
                  </a:cubicBezTo>
                  <a:cubicBezTo>
                    <a:pt x="167" y="97"/>
                    <a:pt x="179" y="99"/>
                    <a:pt x="160" y="71"/>
                  </a:cubicBezTo>
                  <a:cubicBezTo>
                    <a:pt x="156" y="66"/>
                    <a:pt x="144" y="66"/>
                    <a:pt x="144" y="66"/>
                  </a:cubicBezTo>
                </a:path>
              </a:pathLst>
            </a:custGeom>
            <a:noFill/>
            <a:ln w="19050">
              <a:solidFill>
                <a:srgbClr val="FF104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7" name="Freeform 1079"/>
            <p:cNvSpPr>
              <a:spLocks noChangeAspect="1"/>
            </p:cNvSpPr>
            <p:nvPr/>
          </p:nvSpPr>
          <p:spPr bwMode="auto">
            <a:xfrm>
              <a:off x="4364" y="1585"/>
              <a:ext cx="124" cy="315"/>
            </a:xfrm>
            <a:custGeom>
              <a:avLst/>
              <a:gdLst>
                <a:gd name="T0" fmla="*/ 76 w 124"/>
                <a:gd name="T1" fmla="*/ 0 h 315"/>
                <a:gd name="T2" fmla="*/ 108 w 124"/>
                <a:gd name="T3" fmla="*/ 165 h 315"/>
                <a:gd name="T4" fmla="*/ 124 w 124"/>
                <a:gd name="T5" fmla="*/ 213 h 315"/>
                <a:gd name="T6" fmla="*/ 55 w 124"/>
                <a:gd name="T7" fmla="*/ 315 h 315"/>
                <a:gd name="T8" fmla="*/ 12 w 124"/>
                <a:gd name="T9" fmla="*/ 309 h 315"/>
                <a:gd name="T10" fmla="*/ 28 w 124"/>
                <a:gd name="T11" fmla="*/ 256 h 315"/>
                <a:gd name="T12" fmla="*/ 124 w 124"/>
                <a:gd name="T13" fmla="*/ 261 h 3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4"/>
                <a:gd name="T22" fmla="*/ 0 h 315"/>
                <a:gd name="T23" fmla="*/ 124 w 124"/>
                <a:gd name="T24" fmla="*/ 315 h 31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4" h="315">
                  <a:moveTo>
                    <a:pt x="76" y="0"/>
                  </a:moveTo>
                  <a:cubicBezTo>
                    <a:pt x="61" y="47"/>
                    <a:pt x="79" y="123"/>
                    <a:pt x="108" y="165"/>
                  </a:cubicBezTo>
                  <a:cubicBezTo>
                    <a:pt x="113" y="181"/>
                    <a:pt x="118" y="196"/>
                    <a:pt x="124" y="213"/>
                  </a:cubicBezTo>
                  <a:cubicBezTo>
                    <a:pt x="118" y="280"/>
                    <a:pt x="120" y="296"/>
                    <a:pt x="55" y="315"/>
                  </a:cubicBezTo>
                  <a:cubicBezTo>
                    <a:pt x="40" y="313"/>
                    <a:pt x="25" y="315"/>
                    <a:pt x="12" y="309"/>
                  </a:cubicBezTo>
                  <a:cubicBezTo>
                    <a:pt x="1" y="304"/>
                    <a:pt x="0" y="264"/>
                    <a:pt x="28" y="256"/>
                  </a:cubicBezTo>
                  <a:cubicBezTo>
                    <a:pt x="109" y="261"/>
                    <a:pt x="77" y="261"/>
                    <a:pt x="124" y="26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8" name="Freeform 1080"/>
            <p:cNvSpPr>
              <a:spLocks noChangeAspect="1"/>
            </p:cNvSpPr>
            <p:nvPr/>
          </p:nvSpPr>
          <p:spPr bwMode="auto">
            <a:xfrm>
              <a:off x="4579" y="1585"/>
              <a:ext cx="142" cy="267"/>
            </a:xfrm>
            <a:custGeom>
              <a:avLst/>
              <a:gdLst>
                <a:gd name="T0" fmla="*/ 74 w 142"/>
                <a:gd name="T1" fmla="*/ 0 h 267"/>
                <a:gd name="T2" fmla="*/ 101 w 142"/>
                <a:gd name="T3" fmla="*/ 53 h 267"/>
                <a:gd name="T4" fmla="*/ 133 w 142"/>
                <a:gd name="T5" fmla="*/ 133 h 267"/>
                <a:gd name="T6" fmla="*/ 117 w 142"/>
                <a:gd name="T7" fmla="*/ 229 h 267"/>
                <a:gd name="T8" fmla="*/ 69 w 142"/>
                <a:gd name="T9" fmla="*/ 267 h 267"/>
                <a:gd name="T10" fmla="*/ 26 w 142"/>
                <a:gd name="T11" fmla="*/ 261 h 267"/>
                <a:gd name="T12" fmla="*/ 37 w 142"/>
                <a:gd name="T13" fmla="*/ 213 h 267"/>
                <a:gd name="T14" fmla="*/ 133 w 142"/>
                <a:gd name="T15" fmla="*/ 203 h 26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2"/>
                <a:gd name="T25" fmla="*/ 0 h 267"/>
                <a:gd name="T26" fmla="*/ 142 w 142"/>
                <a:gd name="T27" fmla="*/ 267 h 26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2" h="267">
                  <a:moveTo>
                    <a:pt x="74" y="0"/>
                  </a:moveTo>
                  <a:cubicBezTo>
                    <a:pt x="86" y="17"/>
                    <a:pt x="88" y="35"/>
                    <a:pt x="101" y="53"/>
                  </a:cubicBezTo>
                  <a:cubicBezTo>
                    <a:pt x="109" y="80"/>
                    <a:pt x="124" y="104"/>
                    <a:pt x="133" y="133"/>
                  </a:cubicBezTo>
                  <a:cubicBezTo>
                    <a:pt x="129" y="188"/>
                    <a:pt x="142" y="198"/>
                    <a:pt x="117" y="229"/>
                  </a:cubicBezTo>
                  <a:cubicBezTo>
                    <a:pt x="103" y="244"/>
                    <a:pt x="69" y="267"/>
                    <a:pt x="69" y="267"/>
                  </a:cubicBezTo>
                  <a:cubicBezTo>
                    <a:pt x="54" y="265"/>
                    <a:pt x="39" y="266"/>
                    <a:pt x="26" y="261"/>
                  </a:cubicBezTo>
                  <a:cubicBezTo>
                    <a:pt x="0" y="250"/>
                    <a:pt x="22" y="219"/>
                    <a:pt x="37" y="213"/>
                  </a:cubicBezTo>
                  <a:cubicBezTo>
                    <a:pt x="74" y="196"/>
                    <a:pt x="86" y="203"/>
                    <a:pt x="133" y="20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9" name="Freeform 1081"/>
            <p:cNvSpPr>
              <a:spLocks noChangeAspect="1"/>
            </p:cNvSpPr>
            <p:nvPr/>
          </p:nvSpPr>
          <p:spPr bwMode="auto">
            <a:xfrm>
              <a:off x="4377" y="536"/>
              <a:ext cx="87" cy="68"/>
            </a:xfrm>
            <a:custGeom>
              <a:avLst/>
              <a:gdLst>
                <a:gd name="T0" fmla="*/ 11 w 87"/>
                <a:gd name="T1" fmla="*/ 0 h 68"/>
                <a:gd name="T2" fmla="*/ 31 w 87"/>
                <a:gd name="T3" fmla="*/ 68 h 68"/>
                <a:gd name="T4" fmla="*/ 63 w 87"/>
                <a:gd name="T5" fmla="*/ 64 h 68"/>
                <a:gd name="T6" fmla="*/ 87 w 87"/>
                <a:gd name="T7" fmla="*/ 20 h 6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7"/>
                <a:gd name="T13" fmla="*/ 0 h 68"/>
                <a:gd name="T14" fmla="*/ 87 w 87"/>
                <a:gd name="T15" fmla="*/ 68 h 6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7" h="68">
                  <a:moveTo>
                    <a:pt x="11" y="0"/>
                  </a:moveTo>
                  <a:cubicBezTo>
                    <a:pt x="7" y="26"/>
                    <a:pt x="0" y="57"/>
                    <a:pt x="31" y="68"/>
                  </a:cubicBezTo>
                  <a:cubicBezTo>
                    <a:pt x="41" y="66"/>
                    <a:pt x="53" y="67"/>
                    <a:pt x="63" y="64"/>
                  </a:cubicBezTo>
                  <a:cubicBezTo>
                    <a:pt x="71" y="60"/>
                    <a:pt x="82" y="28"/>
                    <a:pt x="87" y="2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0" name="Freeform 1082"/>
            <p:cNvSpPr>
              <a:spLocks noChangeAspect="1"/>
            </p:cNvSpPr>
            <p:nvPr/>
          </p:nvSpPr>
          <p:spPr bwMode="auto">
            <a:xfrm>
              <a:off x="4534" y="568"/>
              <a:ext cx="82" cy="60"/>
            </a:xfrm>
            <a:custGeom>
              <a:avLst/>
              <a:gdLst>
                <a:gd name="T0" fmla="*/ 18 w 82"/>
                <a:gd name="T1" fmla="*/ 0 h 60"/>
                <a:gd name="T2" fmla="*/ 34 w 82"/>
                <a:gd name="T3" fmla="*/ 60 h 60"/>
                <a:gd name="T4" fmla="*/ 82 w 82"/>
                <a:gd name="T5" fmla="*/ 24 h 60"/>
                <a:gd name="T6" fmla="*/ 0 60000 65536"/>
                <a:gd name="T7" fmla="*/ 0 60000 65536"/>
                <a:gd name="T8" fmla="*/ 0 60000 65536"/>
                <a:gd name="T9" fmla="*/ 0 w 82"/>
                <a:gd name="T10" fmla="*/ 0 h 60"/>
                <a:gd name="T11" fmla="*/ 82 w 82"/>
                <a:gd name="T12" fmla="*/ 60 h 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2" h="60">
                  <a:moveTo>
                    <a:pt x="18" y="0"/>
                  </a:moveTo>
                  <a:cubicBezTo>
                    <a:pt x="0" y="26"/>
                    <a:pt x="2" y="49"/>
                    <a:pt x="34" y="60"/>
                  </a:cubicBezTo>
                  <a:cubicBezTo>
                    <a:pt x="61" y="56"/>
                    <a:pt x="82" y="58"/>
                    <a:pt x="82" y="2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1" name="Freeform 1083"/>
            <p:cNvSpPr>
              <a:spLocks noChangeAspect="1"/>
            </p:cNvSpPr>
            <p:nvPr/>
          </p:nvSpPr>
          <p:spPr bwMode="auto">
            <a:xfrm>
              <a:off x="4420" y="656"/>
              <a:ext cx="144" cy="36"/>
            </a:xfrm>
            <a:custGeom>
              <a:avLst/>
              <a:gdLst>
                <a:gd name="T0" fmla="*/ 0 w 144"/>
                <a:gd name="T1" fmla="*/ 0 h 36"/>
                <a:gd name="T2" fmla="*/ 32 w 144"/>
                <a:gd name="T3" fmla="*/ 24 h 36"/>
                <a:gd name="T4" fmla="*/ 56 w 144"/>
                <a:gd name="T5" fmla="*/ 32 h 36"/>
                <a:gd name="T6" fmla="*/ 68 w 144"/>
                <a:gd name="T7" fmla="*/ 36 h 36"/>
                <a:gd name="T8" fmla="*/ 144 w 144"/>
                <a:gd name="T9" fmla="*/ 32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4"/>
                <a:gd name="T16" fmla="*/ 0 h 36"/>
                <a:gd name="T17" fmla="*/ 144 w 144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4" h="36">
                  <a:moveTo>
                    <a:pt x="0" y="0"/>
                  </a:moveTo>
                  <a:cubicBezTo>
                    <a:pt x="5" y="15"/>
                    <a:pt x="16" y="17"/>
                    <a:pt x="32" y="24"/>
                  </a:cubicBezTo>
                  <a:cubicBezTo>
                    <a:pt x="39" y="27"/>
                    <a:pt x="48" y="29"/>
                    <a:pt x="56" y="32"/>
                  </a:cubicBezTo>
                  <a:cubicBezTo>
                    <a:pt x="60" y="33"/>
                    <a:pt x="68" y="36"/>
                    <a:pt x="68" y="36"/>
                  </a:cubicBezTo>
                  <a:cubicBezTo>
                    <a:pt x="138" y="31"/>
                    <a:pt x="113" y="32"/>
                    <a:pt x="144" y="3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2" name="Freeform 1084"/>
            <p:cNvSpPr>
              <a:spLocks noChangeAspect="1"/>
            </p:cNvSpPr>
            <p:nvPr/>
          </p:nvSpPr>
          <p:spPr bwMode="auto">
            <a:xfrm>
              <a:off x="4280" y="428"/>
              <a:ext cx="60" cy="92"/>
            </a:xfrm>
            <a:custGeom>
              <a:avLst/>
              <a:gdLst>
                <a:gd name="T0" fmla="*/ 60 w 60"/>
                <a:gd name="T1" fmla="*/ 92 h 92"/>
                <a:gd name="T2" fmla="*/ 36 w 60"/>
                <a:gd name="T3" fmla="*/ 84 h 92"/>
                <a:gd name="T4" fmla="*/ 24 w 60"/>
                <a:gd name="T5" fmla="*/ 80 h 92"/>
                <a:gd name="T6" fmla="*/ 0 w 60"/>
                <a:gd name="T7" fmla="*/ 0 h 9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0"/>
                <a:gd name="T13" fmla="*/ 0 h 92"/>
                <a:gd name="T14" fmla="*/ 60 w 60"/>
                <a:gd name="T15" fmla="*/ 92 h 9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0" h="92">
                  <a:moveTo>
                    <a:pt x="60" y="92"/>
                  </a:moveTo>
                  <a:cubicBezTo>
                    <a:pt x="52" y="89"/>
                    <a:pt x="44" y="86"/>
                    <a:pt x="36" y="84"/>
                  </a:cubicBezTo>
                  <a:cubicBezTo>
                    <a:pt x="32" y="82"/>
                    <a:pt x="24" y="80"/>
                    <a:pt x="24" y="80"/>
                  </a:cubicBezTo>
                  <a:cubicBezTo>
                    <a:pt x="1" y="57"/>
                    <a:pt x="0" y="30"/>
                    <a:pt x="0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3" name="Freeform 1085"/>
            <p:cNvSpPr>
              <a:spLocks noChangeAspect="1"/>
            </p:cNvSpPr>
            <p:nvPr/>
          </p:nvSpPr>
          <p:spPr bwMode="auto">
            <a:xfrm>
              <a:off x="4348" y="400"/>
              <a:ext cx="4" cy="92"/>
            </a:xfrm>
            <a:custGeom>
              <a:avLst/>
              <a:gdLst>
                <a:gd name="T0" fmla="*/ 4 w 4"/>
                <a:gd name="T1" fmla="*/ 92 h 92"/>
                <a:gd name="T2" fmla="*/ 0 w 4"/>
                <a:gd name="T3" fmla="*/ 56 h 92"/>
                <a:gd name="T4" fmla="*/ 4 w 4"/>
                <a:gd name="T5" fmla="*/ 0 h 92"/>
                <a:gd name="T6" fmla="*/ 0 60000 65536"/>
                <a:gd name="T7" fmla="*/ 0 60000 65536"/>
                <a:gd name="T8" fmla="*/ 0 60000 65536"/>
                <a:gd name="T9" fmla="*/ 0 w 4"/>
                <a:gd name="T10" fmla="*/ 0 h 92"/>
                <a:gd name="T11" fmla="*/ 4 w 4"/>
                <a:gd name="T12" fmla="*/ 92 h 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92">
                  <a:moveTo>
                    <a:pt x="4" y="92"/>
                  </a:moveTo>
                  <a:cubicBezTo>
                    <a:pt x="2" y="80"/>
                    <a:pt x="0" y="68"/>
                    <a:pt x="0" y="56"/>
                  </a:cubicBezTo>
                  <a:cubicBezTo>
                    <a:pt x="0" y="37"/>
                    <a:pt x="4" y="0"/>
                    <a:pt x="4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4" name="Freeform 1086"/>
            <p:cNvSpPr>
              <a:spLocks noChangeAspect="1"/>
            </p:cNvSpPr>
            <p:nvPr/>
          </p:nvSpPr>
          <p:spPr bwMode="auto">
            <a:xfrm>
              <a:off x="4492" y="390"/>
              <a:ext cx="124" cy="81"/>
            </a:xfrm>
            <a:custGeom>
              <a:avLst/>
              <a:gdLst>
                <a:gd name="T0" fmla="*/ 0 w 124"/>
                <a:gd name="T1" fmla="*/ 74 h 81"/>
                <a:gd name="T2" fmla="*/ 76 w 124"/>
                <a:gd name="T3" fmla="*/ 54 h 81"/>
                <a:gd name="T4" fmla="*/ 84 w 124"/>
                <a:gd name="T5" fmla="*/ 42 h 81"/>
                <a:gd name="T6" fmla="*/ 96 w 124"/>
                <a:gd name="T7" fmla="*/ 34 h 81"/>
                <a:gd name="T8" fmla="*/ 112 w 124"/>
                <a:gd name="T9" fmla="*/ 14 h 81"/>
                <a:gd name="T10" fmla="*/ 124 w 124"/>
                <a:gd name="T11" fmla="*/ 2 h 8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4"/>
                <a:gd name="T19" fmla="*/ 0 h 81"/>
                <a:gd name="T20" fmla="*/ 124 w 124"/>
                <a:gd name="T21" fmla="*/ 81 h 8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4" h="81">
                  <a:moveTo>
                    <a:pt x="0" y="74"/>
                  </a:moveTo>
                  <a:cubicBezTo>
                    <a:pt x="21" y="81"/>
                    <a:pt x="54" y="61"/>
                    <a:pt x="76" y="54"/>
                  </a:cubicBezTo>
                  <a:cubicBezTo>
                    <a:pt x="78" y="50"/>
                    <a:pt x="80" y="45"/>
                    <a:pt x="84" y="42"/>
                  </a:cubicBezTo>
                  <a:cubicBezTo>
                    <a:pt x="87" y="38"/>
                    <a:pt x="92" y="37"/>
                    <a:pt x="96" y="34"/>
                  </a:cubicBezTo>
                  <a:cubicBezTo>
                    <a:pt x="118" y="6"/>
                    <a:pt x="77" y="36"/>
                    <a:pt x="112" y="14"/>
                  </a:cubicBezTo>
                  <a:cubicBezTo>
                    <a:pt x="120" y="0"/>
                    <a:pt x="115" y="2"/>
                    <a:pt x="124" y="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5" name="Freeform 1087"/>
            <p:cNvSpPr>
              <a:spLocks noChangeAspect="1"/>
            </p:cNvSpPr>
            <p:nvPr/>
          </p:nvSpPr>
          <p:spPr bwMode="auto">
            <a:xfrm>
              <a:off x="4612" y="416"/>
              <a:ext cx="76" cy="56"/>
            </a:xfrm>
            <a:custGeom>
              <a:avLst/>
              <a:gdLst>
                <a:gd name="T0" fmla="*/ 0 w 76"/>
                <a:gd name="T1" fmla="*/ 56 h 56"/>
                <a:gd name="T2" fmla="*/ 32 w 76"/>
                <a:gd name="T3" fmla="*/ 36 h 56"/>
                <a:gd name="T4" fmla="*/ 56 w 76"/>
                <a:gd name="T5" fmla="*/ 20 h 56"/>
                <a:gd name="T6" fmla="*/ 68 w 76"/>
                <a:gd name="T7" fmla="*/ 12 h 56"/>
                <a:gd name="T8" fmla="*/ 76 w 76"/>
                <a:gd name="T9" fmla="*/ 0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6"/>
                <a:gd name="T16" fmla="*/ 0 h 56"/>
                <a:gd name="T17" fmla="*/ 76 w 76"/>
                <a:gd name="T18" fmla="*/ 56 h 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6" h="56">
                  <a:moveTo>
                    <a:pt x="0" y="56"/>
                  </a:moveTo>
                  <a:cubicBezTo>
                    <a:pt x="13" y="51"/>
                    <a:pt x="19" y="42"/>
                    <a:pt x="32" y="36"/>
                  </a:cubicBezTo>
                  <a:cubicBezTo>
                    <a:pt x="40" y="31"/>
                    <a:pt x="48" y="25"/>
                    <a:pt x="56" y="20"/>
                  </a:cubicBezTo>
                  <a:cubicBezTo>
                    <a:pt x="60" y="17"/>
                    <a:pt x="68" y="12"/>
                    <a:pt x="68" y="12"/>
                  </a:cubicBezTo>
                  <a:cubicBezTo>
                    <a:pt x="70" y="8"/>
                    <a:pt x="76" y="0"/>
                    <a:pt x="76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6" name="Freeform 1088"/>
            <p:cNvSpPr>
              <a:spLocks noChangeAspect="1"/>
            </p:cNvSpPr>
            <p:nvPr/>
          </p:nvSpPr>
          <p:spPr bwMode="auto">
            <a:xfrm>
              <a:off x="4660" y="476"/>
              <a:ext cx="84" cy="36"/>
            </a:xfrm>
            <a:custGeom>
              <a:avLst/>
              <a:gdLst>
                <a:gd name="T0" fmla="*/ 0 w 84"/>
                <a:gd name="T1" fmla="*/ 36 h 36"/>
                <a:gd name="T2" fmla="*/ 44 w 84"/>
                <a:gd name="T3" fmla="*/ 32 h 36"/>
                <a:gd name="T4" fmla="*/ 68 w 84"/>
                <a:gd name="T5" fmla="*/ 24 h 36"/>
                <a:gd name="T6" fmla="*/ 84 w 84"/>
                <a:gd name="T7" fmla="*/ 0 h 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4"/>
                <a:gd name="T13" fmla="*/ 0 h 36"/>
                <a:gd name="T14" fmla="*/ 84 w 84"/>
                <a:gd name="T15" fmla="*/ 36 h 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4" h="36">
                  <a:moveTo>
                    <a:pt x="0" y="36"/>
                  </a:moveTo>
                  <a:cubicBezTo>
                    <a:pt x="14" y="34"/>
                    <a:pt x="29" y="34"/>
                    <a:pt x="44" y="32"/>
                  </a:cubicBezTo>
                  <a:cubicBezTo>
                    <a:pt x="52" y="30"/>
                    <a:pt x="68" y="24"/>
                    <a:pt x="68" y="24"/>
                  </a:cubicBezTo>
                  <a:cubicBezTo>
                    <a:pt x="73" y="16"/>
                    <a:pt x="84" y="0"/>
                    <a:pt x="84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7" name="Freeform 1089"/>
            <p:cNvSpPr>
              <a:spLocks noChangeAspect="1"/>
            </p:cNvSpPr>
            <p:nvPr/>
          </p:nvSpPr>
          <p:spPr bwMode="auto">
            <a:xfrm>
              <a:off x="4668" y="552"/>
              <a:ext cx="132" cy="16"/>
            </a:xfrm>
            <a:custGeom>
              <a:avLst/>
              <a:gdLst>
                <a:gd name="T0" fmla="*/ 0 w 132"/>
                <a:gd name="T1" fmla="*/ 4 h 16"/>
                <a:gd name="T2" fmla="*/ 64 w 132"/>
                <a:gd name="T3" fmla="*/ 16 h 16"/>
                <a:gd name="T4" fmla="*/ 132 w 132"/>
                <a:gd name="T5" fmla="*/ 0 h 16"/>
                <a:gd name="T6" fmla="*/ 0 60000 65536"/>
                <a:gd name="T7" fmla="*/ 0 60000 65536"/>
                <a:gd name="T8" fmla="*/ 0 60000 65536"/>
                <a:gd name="T9" fmla="*/ 0 w 132"/>
                <a:gd name="T10" fmla="*/ 0 h 16"/>
                <a:gd name="T11" fmla="*/ 132 w 132"/>
                <a:gd name="T12" fmla="*/ 16 h 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2" h="16">
                  <a:moveTo>
                    <a:pt x="0" y="4"/>
                  </a:moveTo>
                  <a:cubicBezTo>
                    <a:pt x="36" y="16"/>
                    <a:pt x="15" y="11"/>
                    <a:pt x="64" y="16"/>
                  </a:cubicBezTo>
                  <a:cubicBezTo>
                    <a:pt x="89" y="13"/>
                    <a:pt x="109" y="11"/>
                    <a:pt x="132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8" name="Freeform 1090"/>
            <p:cNvSpPr>
              <a:spLocks noChangeAspect="1"/>
            </p:cNvSpPr>
            <p:nvPr/>
          </p:nvSpPr>
          <p:spPr bwMode="auto">
            <a:xfrm>
              <a:off x="4407" y="384"/>
              <a:ext cx="17" cy="72"/>
            </a:xfrm>
            <a:custGeom>
              <a:avLst/>
              <a:gdLst>
                <a:gd name="T0" fmla="*/ 17 w 17"/>
                <a:gd name="T1" fmla="*/ 72 h 72"/>
                <a:gd name="T2" fmla="*/ 5 w 17"/>
                <a:gd name="T3" fmla="*/ 0 h 72"/>
                <a:gd name="T4" fmla="*/ 0 60000 65536"/>
                <a:gd name="T5" fmla="*/ 0 60000 65536"/>
                <a:gd name="T6" fmla="*/ 0 w 17"/>
                <a:gd name="T7" fmla="*/ 0 h 72"/>
                <a:gd name="T8" fmla="*/ 17 w 17"/>
                <a:gd name="T9" fmla="*/ 72 h 7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7" h="72">
                  <a:moveTo>
                    <a:pt x="17" y="72"/>
                  </a:moveTo>
                  <a:cubicBezTo>
                    <a:pt x="0" y="47"/>
                    <a:pt x="5" y="31"/>
                    <a:pt x="5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9" name="Freeform 1091"/>
            <p:cNvSpPr>
              <a:spLocks noChangeAspect="1"/>
            </p:cNvSpPr>
            <p:nvPr/>
          </p:nvSpPr>
          <p:spPr bwMode="auto">
            <a:xfrm>
              <a:off x="4472" y="384"/>
              <a:ext cx="40" cy="80"/>
            </a:xfrm>
            <a:custGeom>
              <a:avLst/>
              <a:gdLst>
                <a:gd name="T0" fmla="*/ 0 w 40"/>
                <a:gd name="T1" fmla="*/ 80 h 80"/>
                <a:gd name="T2" fmla="*/ 20 w 40"/>
                <a:gd name="T3" fmla="*/ 20 h 80"/>
                <a:gd name="T4" fmla="*/ 40 w 40"/>
                <a:gd name="T5" fmla="*/ 0 h 80"/>
                <a:gd name="T6" fmla="*/ 0 60000 65536"/>
                <a:gd name="T7" fmla="*/ 0 60000 65536"/>
                <a:gd name="T8" fmla="*/ 0 60000 65536"/>
                <a:gd name="T9" fmla="*/ 0 w 40"/>
                <a:gd name="T10" fmla="*/ 0 h 80"/>
                <a:gd name="T11" fmla="*/ 40 w 40"/>
                <a:gd name="T12" fmla="*/ 80 h 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0" h="80">
                  <a:moveTo>
                    <a:pt x="0" y="80"/>
                  </a:moveTo>
                  <a:cubicBezTo>
                    <a:pt x="5" y="64"/>
                    <a:pt x="10" y="34"/>
                    <a:pt x="20" y="20"/>
                  </a:cubicBezTo>
                  <a:cubicBezTo>
                    <a:pt x="25" y="12"/>
                    <a:pt x="40" y="0"/>
                    <a:pt x="40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12" name="Text Box 172"/>
          <p:cNvSpPr txBox="1">
            <a:spLocks noChangeArrowheads="1"/>
          </p:cNvSpPr>
          <p:nvPr/>
        </p:nvSpPr>
        <p:spPr bwMode="auto">
          <a:xfrm>
            <a:off x="67596" y="1302526"/>
            <a:ext cx="214471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400" b="1" i="1" dirty="0" err="1">
                <a:latin typeface="Helvetica"/>
                <a:cs typeface="Helvetica"/>
              </a:rPr>
              <a:t>Aplysia</a:t>
            </a:r>
            <a:r>
              <a:rPr lang="en-US" altLang="ja-JP" sz="1400" b="1" dirty="0">
                <a:latin typeface="Helvetica"/>
                <a:cs typeface="Helvetica"/>
              </a:rPr>
              <a:t> ADP-</a:t>
            </a:r>
            <a:r>
              <a:rPr lang="en-US" altLang="ja-JP" sz="1400" b="1" dirty="0" err="1">
                <a:latin typeface="Helvetica"/>
                <a:cs typeface="Helvetica"/>
              </a:rPr>
              <a:t>ribosyl</a:t>
            </a:r>
            <a:r>
              <a:rPr lang="en-US" altLang="ja-JP" sz="1400" b="1" dirty="0">
                <a:latin typeface="Helvetica"/>
                <a:cs typeface="Helvetica"/>
              </a:rPr>
              <a:t> </a:t>
            </a:r>
            <a:r>
              <a:rPr lang="en-US" altLang="ja-JP" sz="1400" b="1" dirty="0" err="1">
                <a:latin typeface="Helvetica"/>
                <a:cs typeface="Helvetica"/>
              </a:rPr>
              <a:t>cyclase</a:t>
            </a:r>
            <a:endParaRPr lang="en-US" altLang="ja-JP" sz="1400" b="1" dirty="0">
              <a:latin typeface="Helvetica"/>
              <a:cs typeface="Helvetica"/>
            </a:endParaRPr>
          </a:p>
          <a:p>
            <a:pPr algn="ctr"/>
            <a:r>
              <a:rPr lang="en-US" altLang="ja-JP" sz="1400" b="1" dirty="0">
                <a:latin typeface="Helvetica"/>
                <a:cs typeface="Helvetica"/>
              </a:rPr>
              <a:t>(cytosolic protein)</a:t>
            </a:r>
          </a:p>
          <a:p>
            <a:pPr algn="ctr"/>
            <a:r>
              <a:rPr lang="en-US" altLang="ja-JP" sz="1400" b="1" dirty="0">
                <a:latin typeface="Helvetica"/>
                <a:cs typeface="Helvetica"/>
              </a:rPr>
              <a:t>1LBE</a:t>
            </a:r>
          </a:p>
        </p:txBody>
      </p:sp>
      <p:sp>
        <p:nvSpPr>
          <p:cNvPr id="13" name="Text Box 138"/>
          <p:cNvSpPr txBox="1">
            <a:spLocks noChangeArrowheads="1"/>
          </p:cNvSpPr>
          <p:nvPr/>
        </p:nvSpPr>
        <p:spPr bwMode="auto">
          <a:xfrm>
            <a:off x="2902936" y="1302526"/>
            <a:ext cx="18669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400" b="1" dirty="0">
                <a:latin typeface="Helvetica"/>
                <a:cs typeface="Helvetica"/>
              </a:rPr>
              <a:t>BST1/CD157</a:t>
            </a:r>
          </a:p>
          <a:p>
            <a:pPr algn="ctr"/>
            <a:r>
              <a:rPr lang="en-US" altLang="ja-JP" sz="1400" b="1" dirty="0">
                <a:latin typeface="Helvetica"/>
                <a:cs typeface="Helvetica"/>
              </a:rPr>
              <a:t> (GPI-anchored protein)</a:t>
            </a:r>
          </a:p>
          <a:p>
            <a:pPr algn="ctr"/>
            <a:r>
              <a:rPr lang="en-US" altLang="ja-JP" sz="1400" b="1" dirty="0">
                <a:latin typeface="Helvetica"/>
                <a:cs typeface="Helvetica"/>
              </a:rPr>
              <a:t>1ISF</a:t>
            </a:r>
          </a:p>
        </p:txBody>
      </p:sp>
      <p:grpSp>
        <p:nvGrpSpPr>
          <p:cNvPr id="19" name="Group 1026"/>
          <p:cNvGrpSpPr>
            <a:grpSpLocks noChangeAspect="1"/>
          </p:cNvGrpSpPr>
          <p:nvPr/>
        </p:nvGrpSpPr>
        <p:grpSpPr bwMode="auto">
          <a:xfrm>
            <a:off x="691318" y="2411048"/>
            <a:ext cx="985837" cy="1684337"/>
            <a:chOff x="1104" y="372"/>
            <a:chExt cx="888" cy="1516"/>
          </a:xfrm>
        </p:grpSpPr>
        <p:grpSp>
          <p:nvGrpSpPr>
            <p:cNvPr id="60" name="Group 1027"/>
            <p:cNvGrpSpPr>
              <a:grpSpLocks noChangeAspect="1"/>
            </p:cNvGrpSpPr>
            <p:nvPr/>
          </p:nvGrpSpPr>
          <p:grpSpPr bwMode="auto">
            <a:xfrm>
              <a:off x="1104" y="432"/>
              <a:ext cx="888" cy="1456"/>
              <a:chOff x="1176" y="1019"/>
              <a:chExt cx="888" cy="1456"/>
            </a:xfrm>
          </p:grpSpPr>
          <p:sp>
            <p:nvSpPr>
              <p:cNvPr id="72" name="Freeform 1028"/>
              <p:cNvSpPr>
                <a:spLocks noChangeAspect="1"/>
              </p:cNvSpPr>
              <p:nvPr/>
            </p:nvSpPr>
            <p:spPr bwMode="auto">
              <a:xfrm>
                <a:off x="1413" y="1315"/>
                <a:ext cx="556" cy="839"/>
              </a:xfrm>
              <a:custGeom>
                <a:avLst/>
                <a:gdLst>
                  <a:gd name="T0" fmla="*/ 107 w 556"/>
                  <a:gd name="T1" fmla="*/ 72 h 839"/>
                  <a:gd name="T2" fmla="*/ 102 w 556"/>
                  <a:gd name="T3" fmla="*/ 290 h 839"/>
                  <a:gd name="T4" fmla="*/ 59 w 556"/>
                  <a:gd name="T5" fmla="*/ 509 h 839"/>
                  <a:gd name="T6" fmla="*/ 22 w 556"/>
                  <a:gd name="T7" fmla="*/ 637 h 839"/>
                  <a:gd name="T8" fmla="*/ 11 w 556"/>
                  <a:gd name="T9" fmla="*/ 680 h 839"/>
                  <a:gd name="T10" fmla="*/ 0 w 556"/>
                  <a:gd name="T11" fmla="*/ 717 h 839"/>
                  <a:gd name="T12" fmla="*/ 11 w 556"/>
                  <a:gd name="T13" fmla="*/ 786 h 839"/>
                  <a:gd name="T14" fmla="*/ 70 w 556"/>
                  <a:gd name="T15" fmla="*/ 824 h 839"/>
                  <a:gd name="T16" fmla="*/ 315 w 556"/>
                  <a:gd name="T17" fmla="*/ 829 h 839"/>
                  <a:gd name="T18" fmla="*/ 496 w 556"/>
                  <a:gd name="T19" fmla="*/ 834 h 839"/>
                  <a:gd name="T20" fmla="*/ 534 w 556"/>
                  <a:gd name="T21" fmla="*/ 792 h 839"/>
                  <a:gd name="T22" fmla="*/ 550 w 556"/>
                  <a:gd name="T23" fmla="*/ 696 h 839"/>
                  <a:gd name="T24" fmla="*/ 528 w 556"/>
                  <a:gd name="T25" fmla="*/ 376 h 839"/>
                  <a:gd name="T26" fmla="*/ 496 w 556"/>
                  <a:gd name="T27" fmla="*/ 269 h 839"/>
                  <a:gd name="T28" fmla="*/ 416 w 556"/>
                  <a:gd name="T29" fmla="*/ 88 h 839"/>
                  <a:gd name="T30" fmla="*/ 395 w 556"/>
                  <a:gd name="T31" fmla="*/ 66 h 839"/>
                  <a:gd name="T32" fmla="*/ 390 w 556"/>
                  <a:gd name="T33" fmla="*/ 50 h 839"/>
                  <a:gd name="T34" fmla="*/ 315 w 556"/>
                  <a:gd name="T35" fmla="*/ 24 h 839"/>
                  <a:gd name="T36" fmla="*/ 107 w 556"/>
                  <a:gd name="T37" fmla="*/ 34 h 839"/>
                  <a:gd name="T38" fmla="*/ 107 w 556"/>
                  <a:gd name="T39" fmla="*/ 72 h 839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556"/>
                  <a:gd name="T61" fmla="*/ 0 h 839"/>
                  <a:gd name="T62" fmla="*/ 556 w 556"/>
                  <a:gd name="T63" fmla="*/ 839 h 839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556" h="839">
                    <a:moveTo>
                      <a:pt x="107" y="72"/>
                    </a:moveTo>
                    <a:cubicBezTo>
                      <a:pt x="105" y="144"/>
                      <a:pt x="105" y="217"/>
                      <a:pt x="102" y="290"/>
                    </a:cubicBezTo>
                    <a:cubicBezTo>
                      <a:pt x="98" y="363"/>
                      <a:pt x="73" y="437"/>
                      <a:pt x="59" y="509"/>
                    </a:cubicBezTo>
                    <a:cubicBezTo>
                      <a:pt x="49" y="552"/>
                      <a:pt x="33" y="594"/>
                      <a:pt x="22" y="637"/>
                    </a:cubicBezTo>
                    <a:cubicBezTo>
                      <a:pt x="18" y="651"/>
                      <a:pt x="14" y="665"/>
                      <a:pt x="11" y="680"/>
                    </a:cubicBezTo>
                    <a:cubicBezTo>
                      <a:pt x="7" y="692"/>
                      <a:pt x="0" y="717"/>
                      <a:pt x="0" y="717"/>
                    </a:cubicBezTo>
                    <a:cubicBezTo>
                      <a:pt x="3" y="740"/>
                      <a:pt x="5" y="763"/>
                      <a:pt x="11" y="786"/>
                    </a:cubicBezTo>
                    <a:cubicBezTo>
                      <a:pt x="16" y="805"/>
                      <a:pt x="51" y="823"/>
                      <a:pt x="70" y="824"/>
                    </a:cubicBezTo>
                    <a:cubicBezTo>
                      <a:pt x="151" y="827"/>
                      <a:pt x="233" y="827"/>
                      <a:pt x="315" y="829"/>
                    </a:cubicBezTo>
                    <a:cubicBezTo>
                      <a:pt x="377" y="837"/>
                      <a:pt x="433" y="839"/>
                      <a:pt x="496" y="834"/>
                    </a:cubicBezTo>
                    <a:cubicBezTo>
                      <a:pt x="515" y="822"/>
                      <a:pt x="526" y="813"/>
                      <a:pt x="534" y="792"/>
                    </a:cubicBezTo>
                    <a:cubicBezTo>
                      <a:pt x="539" y="760"/>
                      <a:pt x="544" y="727"/>
                      <a:pt x="550" y="696"/>
                    </a:cubicBezTo>
                    <a:cubicBezTo>
                      <a:pt x="546" y="596"/>
                      <a:pt x="556" y="475"/>
                      <a:pt x="528" y="376"/>
                    </a:cubicBezTo>
                    <a:cubicBezTo>
                      <a:pt x="522" y="330"/>
                      <a:pt x="509" y="312"/>
                      <a:pt x="496" y="269"/>
                    </a:cubicBezTo>
                    <a:cubicBezTo>
                      <a:pt x="475" y="202"/>
                      <a:pt x="455" y="145"/>
                      <a:pt x="416" y="88"/>
                    </a:cubicBezTo>
                    <a:cubicBezTo>
                      <a:pt x="402" y="45"/>
                      <a:pt x="422" y="95"/>
                      <a:pt x="395" y="66"/>
                    </a:cubicBezTo>
                    <a:cubicBezTo>
                      <a:pt x="391" y="61"/>
                      <a:pt x="393" y="54"/>
                      <a:pt x="390" y="50"/>
                    </a:cubicBezTo>
                    <a:cubicBezTo>
                      <a:pt x="375" y="31"/>
                      <a:pt x="335" y="27"/>
                      <a:pt x="315" y="24"/>
                    </a:cubicBezTo>
                    <a:cubicBezTo>
                      <a:pt x="251" y="0"/>
                      <a:pt x="172" y="13"/>
                      <a:pt x="107" y="34"/>
                    </a:cubicBezTo>
                    <a:cubicBezTo>
                      <a:pt x="99" y="57"/>
                      <a:pt x="100" y="44"/>
                      <a:pt x="107" y="72"/>
                    </a:cubicBez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73" name="Freeform 1029"/>
              <p:cNvSpPr>
                <a:spLocks noChangeAspect="1"/>
              </p:cNvSpPr>
              <p:nvPr/>
            </p:nvSpPr>
            <p:spPr bwMode="auto">
              <a:xfrm>
                <a:off x="1445" y="1019"/>
                <a:ext cx="391" cy="298"/>
              </a:xfrm>
              <a:custGeom>
                <a:avLst/>
                <a:gdLst>
                  <a:gd name="T0" fmla="*/ 176 w 391"/>
                  <a:gd name="T1" fmla="*/ 293 h 298"/>
                  <a:gd name="T2" fmla="*/ 0 w 391"/>
                  <a:gd name="T3" fmla="*/ 218 h 298"/>
                  <a:gd name="T4" fmla="*/ 43 w 391"/>
                  <a:gd name="T5" fmla="*/ 74 h 298"/>
                  <a:gd name="T6" fmla="*/ 80 w 391"/>
                  <a:gd name="T7" fmla="*/ 37 h 298"/>
                  <a:gd name="T8" fmla="*/ 251 w 391"/>
                  <a:gd name="T9" fmla="*/ 26 h 298"/>
                  <a:gd name="T10" fmla="*/ 299 w 391"/>
                  <a:gd name="T11" fmla="*/ 32 h 298"/>
                  <a:gd name="T12" fmla="*/ 331 w 391"/>
                  <a:gd name="T13" fmla="*/ 42 h 298"/>
                  <a:gd name="T14" fmla="*/ 384 w 391"/>
                  <a:gd name="T15" fmla="*/ 170 h 298"/>
                  <a:gd name="T16" fmla="*/ 358 w 391"/>
                  <a:gd name="T17" fmla="*/ 277 h 298"/>
                  <a:gd name="T18" fmla="*/ 288 w 391"/>
                  <a:gd name="T19" fmla="*/ 282 h 298"/>
                  <a:gd name="T20" fmla="*/ 246 w 391"/>
                  <a:gd name="T21" fmla="*/ 288 h 298"/>
                  <a:gd name="T22" fmla="*/ 176 w 391"/>
                  <a:gd name="T23" fmla="*/ 293 h 29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91"/>
                  <a:gd name="T37" fmla="*/ 0 h 298"/>
                  <a:gd name="T38" fmla="*/ 391 w 391"/>
                  <a:gd name="T39" fmla="*/ 298 h 298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91" h="298">
                    <a:moveTo>
                      <a:pt x="176" y="293"/>
                    </a:moveTo>
                    <a:cubicBezTo>
                      <a:pt x="108" y="285"/>
                      <a:pt x="41" y="278"/>
                      <a:pt x="0" y="218"/>
                    </a:cubicBezTo>
                    <a:cubicBezTo>
                      <a:pt x="5" y="165"/>
                      <a:pt x="11" y="116"/>
                      <a:pt x="43" y="74"/>
                    </a:cubicBezTo>
                    <a:cubicBezTo>
                      <a:pt x="49" y="52"/>
                      <a:pt x="58" y="43"/>
                      <a:pt x="80" y="37"/>
                    </a:cubicBezTo>
                    <a:cubicBezTo>
                      <a:pt x="133" y="0"/>
                      <a:pt x="169" y="23"/>
                      <a:pt x="251" y="26"/>
                    </a:cubicBezTo>
                    <a:cubicBezTo>
                      <a:pt x="267" y="28"/>
                      <a:pt x="283" y="28"/>
                      <a:pt x="299" y="32"/>
                    </a:cubicBezTo>
                    <a:cubicBezTo>
                      <a:pt x="309" y="34"/>
                      <a:pt x="331" y="42"/>
                      <a:pt x="331" y="42"/>
                    </a:cubicBezTo>
                    <a:cubicBezTo>
                      <a:pt x="372" y="70"/>
                      <a:pt x="377" y="122"/>
                      <a:pt x="384" y="170"/>
                    </a:cubicBezTo>
                    <a:cubicBezTo>
                      <a:pt x="383" y="170"/>
                      <a:pt x="391" y="268"/>
                      <a:pt x="358" y="277"/>
                    </a:cubicBezTo>
                    <a:cubicBezTo>
                      <a:pt x="335" y="282"/>
                      <a:pt x="311" y="279"/>
                      <a:pt x="288" y="282"/>
                    </a:cubicBezTo>
                    <a:cubicBezTo>
                      <a:pt x="273" y="283"/>
                      <a:pt x="260" y="286"/>
                      <a:pt x="246" y="288"/>
                    </a:cubicBezTo>
                    <a:cubicBezTo>
                      <a:pt x="220" y="295"/>
                      <a:pt x="201" y="298"/>
                      <a:pt x="176" y="293"/>
                    </a:cubicBez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74" name="Freeform 1030"/>
              <p:cNvSpPr>
                <a:spLocks noChangeAspect="1"/>
              </p:cNvSpPr>
              <p:nvPr/>
            </p:nvSpPr>
            <p:spPr bwMode="auto">
              <a:xfrm>
                <a:off x="1176" y="1333"/>
                <a:ext cx="344" cy="118"/>
              </a:xfrm>
              <a:custGeom>
                <a:avLst/>
                <a:gdLst>
                  <a:gd name="T0" fmla="*/ 77 w 344"/>
                  <a:gd name="T1" fmla="*/ 59 h 118"/>
                  <a:gd name="T2" fmla="*/ 120 w 344"/>
                  <a:gd name="T3" fmla="*/ 91 h 118"/>
                  <a:gd name="T4" fmla="*/ 125 w 344"/>
                  <a:gd name="T5" fmla="*/ 22 h 118"/>
                  <a:gd name="T6" fmla="*/ 72 w 344"/>
                  <a:gd name="T7" fmla="*/ 0 h 118"/>
                  <a:gd name="T8" fmla="*/ 24 w 344"/>
                  <a:gd name="T9" fmla="*/ 6 h 118"/>
                  <a:gd name="T10" fmla="*/ 19 w 344"/>
                  <a:gd name="T11" fmla="*/ 80 h 118"/>
                  <a:gd name="T12" fmla="*/ 83 w 344"/>
                  <a:gd name="T13" fmla="*/ 118 h 118"/>
                  <a:gd name="T14" fmla="*/ 344 w 344"/>
                  <a:gd name="T15" fmla="*/ 112 h 11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44"/>
                  <a:gd name="T25" fmla="*/ 0 h 118"/>
                  <a:gd name="T26" fmla="*/ 344 w 344"/>
                  <a:gd name="T27" fmla="*/ 118 h 11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44" h="118">
                    <a:moveTo>
                      <a:pt x="77" y="59"/>
                    </a:moveTo>
                    <a:cubicBezTo>
                      <a:pt x="84" y="91"/>
                      <a:pt x="86" y="98"/>
                      <a:pt x="120" y="91"/>
                    </a:cubicBezTo>
                    <a:cubicBezTo>
                      <a:pt x="127" y="65"/>
                      <a:pt x="138" y="51"/>
                      <a:pt x="125" y="22"/>
                    </a:cubicBezTo>
                    <a:cubicBezTo>
                      <a:pt x="118" y="7"/>
                      <a:pt x="85" y="4"/>
                      <a:pt x="72" y="0"/>
                    </a:cubicBezTo>
                    <a:cubicBezTo>
                      <a:pt x="56" y="2"/>
                      <a:pt x="39" y="0"/>
                      <a:pt x="24" y="6"/>
                    </a:cubicBezTo>
                    <a:cubicBezTo>
                      <a:pt x="0" y="14"/>
                      <a:pt x="15" y="55"/>
                      <a:pt x="19" y="80"/>
                    </a:cubicBezTo>
                    <a:cubicBezTo>
                      <a:pt x="23" y="110"/>
                      <a:pt x="58" y="112"/>
                      <a:pt x="83" y="118"/>
                    </a:cubicBezTo>
                    <a:cubicBezTo>
                      <a:pt x="247" y="109"/>
                      <a:pt x="160" y="112"/>
                      <a:pt x="344" y="112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75" name="Freeform 1031"/>
              <p:cNvSpPr>
                <a:spLocks noChangeAspect="1"/>
              </p:cNvSpPr>
              <p:nvPr/>
            </p:nvSpPr>
            <p:spPr bwMode="auto">
              <a:xfrm>
                <a:off x="1861" y="1305"/>
                <a:ext cx="203" cy="156"/>
              </a:xfrm>
              <a:custGeom>
                <a:avLst/>
                <a:gdLst>
                  <a:gd name="T0" fmla="*/ 0 w 203"/>
                  <a:gd name="T1" fmla="*/ 156 h 156"/>
                  <a:gd name="T2" fmla="*/ 91 w 203"/>
                  <a:gd name="T3" fmla="*/ 151 h 156"/>
                  <a:gd name="T4" fmla="*/ 171 w 203"/>
                  <a:gd name="T5" fmla="*/ 119 h 156"/>
                  <a:gd name="T6" fmla="*/ 203 w 203"/>
                  <a:gd name="T7" fmla="*/ 76 h 156"/>
                  <a:gd name="T8" fmla="*/ 128 w 203"/>
                  <a:gd name="T9" fmla="*/ 7 h 156"/>
                  <a:gd name="T10" fmla="*/ 150 w 203"/>
                  <a:gd name="T11" fmla="*/ 103 h 156"/>
                  <a:gd name="T12" fmla="*/ 160 w 203"/>
                  <a:gd name="T13" fmla="*/ 71 h 156"/>
                  <a:gd name="T14" fmla="*/ 144 w 203"/>
                  <a:gd name="T15" fmla="*/ 66 h 15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03"/>
                  <a:gd name="T25" fmla="*/ 0 h 156"/>
                  <a:gd name="T26" fmla="*/ 203 w 203"/>
                  <a:gd name="T27" fmla="*/ 156 h 15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03" h="156">
                    <a:moveTo>
                      <a:pt x="0" y="156"/>
                    </a:moveTo>
                    <a:cubicBezTo>
                      <a:pt x="30" y="154"/>
                      <a:pt x="60" y="153"/>
                      <a:pt x="91" y="151"/>
                    </a:cubicBezTo>
                    <a:cubicBezTo>
                      <a:pt x="111" y="149"/>
                      <a:pt x="148" y="126"/>
                      <a:pt x="171" y="119"/>
                    </a:cubicBezTo>
                    <a:cubicBezTo>
                      <a:pt x="190" y="105"/>
                      <a:pt x="190" y="94"/>
                      <a:pt x="203" y="76"/>
                    </a:cubicBezTo>
                    <a:cubicBezTo>
                      <a:pt x="196" y="0"/>
                      <a:pt x="202" y="0"/>
                      <a:pt x="128" y="7"/>
                    </a:cubicBezTo>
                    <a:cubicBezTo>
                      <a:pt x="103" y="46"/>
                      <a:pt x="97" y="86"/>
                      <a:pt x="150" y="103"/>
                    </a:cubicBezTo>
                    <a:cubicBezTo>
                      <a:pt x="167" y="97"/>
                      <a:pt x="179" y="99"/>
                      <a:pt x="160" y="71"/>
                    </a:cubicBezTo>
                    <a:cubicBezTo>
                      <a:pt x="156" y="66"/>
                      <a:pt x="144" y="66"/>
                      <a:pt x="144" y="66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76" name="Freeform 1032"/>
              <p:cNvSpPr>
                <a:spLocks noChangeAspect="1"/>
              </p:cNvSpPr>
              <p:nvPr/>
            </p:nvSpPr>
            <p:spPr bwMode="auto">
              <a:xfrm>
                <a:off x="1508" y="2160"/>
                <a:ext cx="124" cy="315"/>
              </a:xfrm>
              <a:custGeom>
                <a:avLst/>
                <a:gdLst>
                  <a:gd name="T0" fmla="*/ 76 w 124"/>
                  <a:gd name="T1" fmla="*/ 0 h 315"/>
                  <a:gd name="T2" fmla="*/ 108 w 124"/>
                  <a:gd name="T3" fmla="*/ 165 h 315"/>
                  <a:gd name="T4" fmla="*/ 124 w 124"/>
                  <a:gd name="T5" fmla="*/ 213 h 315"/>
                  <a:gd name="T6" fmla="*/ 55 w 124"/>
                  <a:gd name="T7" fmla="*/ 315 h 315"/>
                  <a:gd name="T8" fmla="*/ 12 w 124"/>
                  <a:gd name="T9" fmla="*/ 309 h 315"/>
                  <a:gd name="T10" fmla="*/ 28 w 124"/>
                  <a:gd name="T11" fmla="*/ 256 h 315"/>
                  <a:gd name="T12" fmla="*/ 124 w 124"/>
                  <a:gd name="T13" fmla="*/ 261 h 3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24"/>
                  <a:gd name="T22" fmla="*/ 0 h 315"/>
                  <a:gd name="T23" fmla="*/ 124 w 124"/>
                  <a:gd name="T24" fmla="*/ 315 h 31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24" h="315">
                    <a:moveTo>
                      <a:pt x="76" y="0"/>
                    </a:moveTo>
                    <a:cubicBezTo>
                      <a:pt x="61" y="47"/>
                      <a:pt x="79" y="123"/>
                      <a:pt x="108" y="165"/>
                    </a:cubicBezTo>
                    <a:cubicBezTo>
                      <a:pt x="113" y="181"/>
                      <a:pt x="118" y="196"/>
                      <a:pt x="124" y="213"/>
                    </a:cubicBezTo>
                    <a:cubicBezTo>
                      <a:pt x="118" y="280"/>
                      <a:pt x="120" y="296"/>
                      <a:pt x="55" y="315"/>
                    </a:cubicBezTo>
                    <a:cubicBezTo>
                      <a:pt x="40" y="313"/>
                      <a:pt x="25" y="315"/>
                      <a:pt x="12" y="309"/>
                    </a:cubicBezTo>
                    <a:cubicBezTo>
                      <a:pt x="1" y="304"/>
                      <a:pt x="0" y="264"/>
                      <a:pt x="28" y="256"/>
                    </a:cubicBezTo>
                    <a:cubicBezTo>
                      <a:pt x="109" y="261"/>
                      <a:pt x="77" y="261"/>
                      <a:pt x="124" y="261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77" name="Freeform 1033"/>
              <p:cNvSpPr>
                <a:spLocks noChangeAspect="1"/>
              </p:cNvSpPr>
              <p:nvPr/>
            </p:nvSpPr>
            <p:spPr bwMode="auto">
              <a:xfrm>
                <a:off x="1723" y="2160"/>
                <a:ext cx="142" cy="267"/>
              </a:xfrm>
              <a:custGeom>
                <a:avLst/>
                <a:gdLst>
                  <a:gd name="T0" fmla="*/ 74 w 142"/>
                  <a:gd name="T1" fmla="*/ 0 h 267"/>
                  <a:gd name="T2" fmla="*/ 101 w 142"/>
                  <a:gd name="T3" fmla="*/ 53 h 267"/>
                  <a:gd name="T4" fmla="*/ 133 w 142"/>
                  <a:gd name="T5" fmla="*/ 133 h 267"/>
                  <a:gd name="T6" fmla="*/ 117 w 142"/>
                  <a:gd name="T7" fmla="*/ 229 h 267"/>
                  <a:gd name="T8" fmla="*/ 69 w 142"/>
                  <a:gd name="T9" fmla="*/ 267 h 267"/>
                  <a:gd name="T10" fmla="*/ 26 w 142"/>
                  <a:gd name="T11" fmla="*/ 261 h 267"/>
                  <a:gd name="T12" fmla="*/ 37 w 142"/>
                  <a:gd name="T13" fmla="*/ 213 h 267"/>
                  <a:gd name="T14" fmla="*/ 133 w 142"/>
                  <a:gd name="T15" fmla="*/ 203 h 26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42"/>
                  <a:gd name="T25" fmla="*/ 0 h 267"/>
                  <a:gd name="T26" fmla="*/ 142 w 142"/>
                  <a:gd name="T27" fmla="*/ 267 h 26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42" h="267">
                    <a:moveTo>
                      <a:pt x="74" y="0"/>
                    </a:moveTo>
                    <a:cubicBezTo>
                      <a:pt x="86" y="17"/>
                      <a:pt x="88" y="35"/>
                      <a:pt x="101" y="53"/>
                    </a:cubicBezTo>
                    <a:cubicBezTo>
                      <a:pt x="109" y="80"/>
                      <a:pt x="124" y="104"/>
                      <a:pt x="133" y="133"/>
                    </a:cubicBezTo>
                    <a:cubicBezTo>
                      <a:pt x="129" y="188"/>
                      <a:pt x="142" y="198"/>
                      <a:pt x="117" y="229"/>
                    </a:cubicBezTo>
                    <a:cubicBezTo>
                      <a:pt x="103" y="244"/>
                      <a:pt x="69" y="267"/>
                      <a:pt x="69" y="267"/>
                    </a:cubicBezTo>
                    <a:cubicBezTo>
                      <a:pt x="54" y="265"/>
                      <a:pt x="39" y="266"/>
                      <a:pt x="26" y="261"/>
                    </a:cubicBezTo>
                    <a:cubicBezTo>
                      <a:pt x="0" y="250"/>
                      <a:pt x="22" y="219"/>
                      <a:pt x="37" y="213"/>
                    </a:cubicBezTo>
                    <a:cubicBezTo>
                      <a:pt x="74" y="196"/>
                      <a:pt x="86" y="203"/>
                      <a:pt x="133" y="20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sp>
          <p:nvSpPr>
            <p:cNvPr id="61" name="Freeform 1034"/>
            <p:cNvSpPr>
              <a:spLocks noChangeAspect="1"/>
            </p:cNvSpPr>
            <p:nvPr/>
          </p:nvSpPr>
          <p:spPr bwMode="auto">
            <a:xfrm>
              <a:off x="1449" y="524"/>
              <a:ext cx="87" cy="68"/>
            </a:xfrm>
            <a:custGeom>
              <a:avLst/>
              <a:gdLst>
                <a:gd name="T0" fmla="*/ 11 w 87"/>
                <a:gd name="T1" fmla="*/ 0 h 68"/>
                <a:gd name="T2" fmla="*/ 31 w 87"/>
                <a:gd name="T3" fmla="*/ 68 h 68"/>
                <a:gd name="T4" fmla="*/ 63 w 87"/>
                <a:gd name="T5" fmla="*/ 64 h 68"/>
                <a:gd name="T6" fmla="*/ 87 w 87"/>
                <a:gd name="T7" fmla="*/ 20 h 6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7"/>
                <a:gd name="T13" fmla="*/ 0 h 68"/>
                <a:gd name="T14" fmla="*/ 87 w 87"/>
                <a:gd name="T15" fmla="*/ 68 h 6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7" h="68">
                  <a:moveTo>
                    <a:pt x="11" y="0"/>
                  </a:moveTo>
                  <a:cubicBezTo>
                    <a:pt x="7" y="26"/>
                    <a:pt x="0" y="57"/>
                    <a:pt x="31" y="68"/>
                  </a:cubicBezTo>
                  <a:cubicBezTo>
                    <a:pt x="41" y="66"/>
                    <a:pt x="53" y="67"/>
                    <a:pt x="63" y="64"/>
                  </a:cubicBezTo>
                  <a:cubicBezTo>
                    <a:pt x="71" y="60"/>
                    <a:pt x="82" y="28"/>
                    <a:pt x="87" y="2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2" name="Freeform 1035"/>
            <p:cNvSpPr>
              <a:spLocks noChangeAspect="1"/>
            </p:cNvSpPr>
            <p:nvPr/>
          </p:nvSpPr>
          <p:spPr bwMode="auto">
            <a:xfrm>
              <a:off x="1606" y="556"/>
              <a:ext cx="82" cy="60"/>
            </a:xfrm>
            <a:custGeom>
              <a:avLst/>
              <a:gdLst>
                <a:gd name="T0" fmla="*/ 18 w 82"/>
                <a:gd name="T1" fmla="*/ 0 h 60"/>
                <a:gd name="T2" fmla="*/ 34 w 82"/>
                <a:gd name="T3" fmla="*/ 60 h 60"/>
                <a:gd name="T4" fmla="*/ 82 w 82"/>
                <a:gd name="T5" fmla="*/ 24 h 60"/>
                <a:gd name="T6" fmla="*/ 0 60000 65536"/>
                <a:gd name="T7" fmla="*/ 0 60000 65536"/>
                <a:gd name="T8" fmla="*/ 0 60000 65536"/>
                <a:gd name="T9" fmla="*/ 0 w 82"/>
                <a:gd name="T10" fmla="*/ 0 h 60"/>
                <a:gd name="T11" fmla="*/ 82 w 82"/>
                <a:gd name="T12" fmla="*/ 60 h 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2" h="60">
                  <a:moveTo>
                    <a:pt x="18" y="0"/>
                  </a:moveTo>
                  <a:cubicBezTo>
                    <a:pt x="0" y="26"/>
                    <a:pt x="2" y="49"/>
                    <a:pt x="34" y="60"/>
                  </a:cubicBezTo>
                  <a:cubicBezTo>
                    <a:pt x="61" y="56"/>
                    <a:pt x="82" y="58"/>
                    <a:pt x="82" y="2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3" name="Freeform 1036"/>
            <p:cNvSpPr>
              <a:spLocks noChangeAspect="1"/>
            </p:cNvSpPr>
            <p:nvPr/>
          </p:nvSpPr>
          <p:spPr bwMode="auto">
            <a:xfrm>
              <a:off x="1492" y="644"/>
              <a:ext cx="144" cy="36"/>
            </a:xfrm>
            <a:custGeom>
              <a:avLst/>
              <a:gdLst>
                <a:gd name="T0" fmla="*/ 0 w 144"/>
                <a:gd name="T1" fmla="*/ 0 h 36"/>
                <a:gd name="T2" fmla="*/ 32 w 144"/>
                <a:gd name="T3" fmla="*/ 24 h 36"/>
                <a:gd name="T4" fmla="*/ 56 w 144"/>
                <a:gd name="T5" fmla="*/ 32 h 36"/>
                <a:gd name="T6" fmla="*/ 68 w 144"/>
                <a:gd name="T7" fmla="*/ 36 h 36"/>
                <a:gd name="T8" fmla="*/ 144 w 144"/>
                <a:gd name="T9" fmla="*/ 32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4"/>
                <a:gd name="T16" fmla="*/ 0 h 36"/>
                <a:gd name="T17" fmla="*/ 144 w 144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4" h="36">
                  <a:moveTo>
                    <a:pt x="0" y="0"/>
                  </a:moveTo>
                  <a:cubicBezTo>
                    <a:pt x="5" y="15"/>
                    <a:pt x="16" y="17"/>
                    <a:pt x="32" y="24"/>
                  </a:cubicBezTo>
                  <a:cubicBezTo>
                    <a:pt x="39" y="27"/>
                    <a:pt x="48" y="29"/>
                    <a:pt x="56" y="32"/>
                  </a:cubicBezTo>
                  <a:cubicBezTo>
                    <a:pt x="60" y="33"/>
                    <a:pt x="68" y="36"/>
                    <a:pt x="68" y="36"/>
                  </a:cubicBezTo>
                  <a:cubicBezTo>
                    <a:pt x="138" y="31"/>
                    <a:pt x="113" y="32"/>
                    <a:pt x="144" y="3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4" name="Freeform 1037"/>
            <p:cNvSpPr>
              <a:spLocks noChangeAspect="1"/>
            </p:cNvSpPr>
            <p:nvPr/>
          </p:nvSpPr>
          <p:spPr bwMode="auto">
            <a:xfrm>
              <a:off x="1352" y="416"/>
              <a:ext cx="60" cy="92"/>
            </a:xfrm>
            <a:custGeom>
              <a:avLst/>
              <a:gdLst>
                <a:gd name="T0" fmla="*/ 60 w 60"/>
                <a:gd name="T1" fmla="*/ 92 h 92"/>
                <a:gd name="T2" fmla="*/ 36 w 60"/>
                <a:gd name="T3" fmla="*/ 84 h 92"/>
                <a:gd name="T4" fmla="*/ 24 w 60"/>
                <a:gd name="T5" fmla="*/ 80 h 92"/>
                <a:gd name="T6" fmla="*/ 0 w 60"/>
                <a:gd name="T7" fmla="*/ 0 h 9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0"/>
                <a:gd name="T13" fmla="*/ 0 h 92"/>
                <a:gd name="T14" fmla="*/ 60 w 60"/>
                <a:gd name="T15" fmla="*/ 92 h 9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0" h="92">
                  <a:moveTo>
                    <a:pt x="60" y="92"/>
                  </a:moveTo>
                  <a:cubicBezTo>
                    <a:pt x="52" y="89"/>
                    <a:pt x="44" y="86"/>
                    <a:pt x="36" y="84"/>
                  </a:cubicBezTo>
                  <a:cubicBezTo>
                    <a:pt x="32" y="82"/>
                    <a:pt x="24" y="80"/>
                    <a:pt x="24" y="80"/>
                  </a:cubicBezTo>
                  <a:cubicBezTo>
                    <a:pt x="1" y="57"/>
                    <a:pt x="0" y="30"/>
                    <a:pt x="0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5" name="Freeform 1038"/>
            <p:cNvSpPr>
              <a:spLocks noChangeAspect="1"/>
            </p:cNvSpPr>
            <p:nvPr/>
          </p:nvSpPr>
          <p:spPr bwMode="auto">
            <a:xfrm>
              <a:off x="1420" y="388"/>
              <a:ext cx="4" cy="92"/>
            </a:xfrm>
            <a:custGeom>
              <a:avLst/>
              <a:gdLst>
                <a:gd name="T0" fmla="*/ 4 w 4"/>
                <a:gd name="T1" fmla="*/ 92 h 92"/>
                <a:gd name="T2" fmla="*/ 0 w 4"/>
                <a:gd name="T3" fmla="*/ 56 h 92"/>
                <a:gd name="T4" fmla="*/ 4 w 4"/>
                <a:gd name="T5" fmla="*/ 0 h 92"/>
                <a:gd name="T6" fmla="*/ 0 60000 65536"/>
                <a:gd name="T7" fmla="*/ 0 60000 65536"/>
                <a:gd name="T8" fmla="*/ 0 60000 65536"/>
                <a:gd name="T9" fmla="*/ 0 w 4"/>
                <a:gd name="T10" fmla="*/ 0 h 92"/>
                <a:gd name="T11" fmla="*/ 4 w 4"/>
                <a:gd name="T12" fmla="*/ 92 h 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92">
                  <a:moveTo>
                    <a:pt x="4" y="92"/>
                  </a:moveTo>
                  <a:cubicBezTo>
                    <a:pt x="2" y="80"/>
                    <a:pt x="0" y="68"/>
                    <a:pt x="0" y="56"/>
                  </a:cubicBezTo>
                  <a:cubicBezTo>
                    <a:pt x="0" y="37"/>
                    <a:pt x="4" y="0"/>
                    <a:pt x="4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6" name="Freeform 1039"/>
            <p:cNvSpPr>
              <a:spLocks noChangeAspect="1"/>
            </p:cNvSpPr>
            <p:nvPr/>
          </p:nvSpPr>
          <p:spPr bwMode="auto">
            <a:xfrm>
              <a:off x="1564" y="378"/>
              <a:ext cx="124" cy="81"/>
            </a:xfrm>
            <a:custGeom>
              <a:avLst/>
              <a:gdLst>
                <a:gd name="T0" fmla="*/ 0 w 124"/>
                <a:gd name="T1" fmla="*/ 74 h 81"/>
                <a:gd name="T2" fmla="*/ 76 w 124"/>
                <a:gd name="T3" fmla="*/ 54 h 81"/>
                <a:gd name="T4" fmla="*/ 84 w 124"/>
                <a:gd name="T5" fmla="*/ 42 h 81"/>
                <a:gd name="T6" fmla="*/ 96 w 124"/>
                <a:gd name="T7" fmla="*/ 34 h 81"/>
                <a:gd name="T8" fmla="*/ 112 w 124"/>
                <a:gd name="T9" fmla="*/ 14 h 81"/>
                <a:gd name="T10" fmla="*/ 124 w 124"/>
                <a:gd name="T11" fmla="*/ 2 h 8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4"/>
                <a:gd name="T19" fmla="*/ 0 h 81"/>
                <a:gd name="T20" fmla="*/ 124 w 124"/>
                <a:gd name="T21" fmla="*/ 81 h 8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4" h="81">
                  <a:moveTo>
                    <a:pt x="0" y="74"/>
                  </a:moveTo>
                  <a:cubicBezTo>
                    <a:pt x="21" y="81"/>
                    <a:pt x="54" y="61"/>
                    <a:pt x="76" y="54"/>
                  </a:cubicBezTo>
                  <a:cubicBezTo>
                    <a:pt x="78" y="50"/>
                    <a:pt x="80" y="45"/>
                    <a:pt x="84" y="42"/>
                  </a:cubicBezTo>
                  <a:cubicBezTo>
                    <a:pt x="87" y="38"/>
                    <a:pt x="92" y="37"/>
                    <a:pt x="96" y="34"/>
                  </a:cubicBezTo>
                  <a:cubicBezTo>
                    <a:pt x="118" y="6"/>
                    <a:pt x="77" y="36"/>
                    <a:pt x="112" y="14"/>
                  </a:cubicBezTo>
                  <a:cubicBezTo>
                    <a:pt x="120" y="0"/>
                    <a:pt x="115" y="2"/>
                    <a:pt x="124" y="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7" name="Freeform 1040"/>
            <p:cNvSpPr>
              <a:spLocks noChangeAspect="1"/>
            </p:cNvSpPr>
            <p:nvPr/>
          </p:nvSpPr>
          <p:spPr bwMode="auto">
            <a:xfrm>
              <a:off x="1684" y="404"/>
              <a:ext cx="76" cy="56"/>
            </a:xfrm>
            <a:custGeom>
              <a:avLst/>
              <a:gdLst>
                <a:gd name="T0" fmla="*/ 0 w 76"/>
                <a:gd name="T1" fmla="*/ 56 h 56"/>
                <a:gd name="T2" fmla="*/ 32 w 76"/>
                <a:gd name="T3" fmla="*/ 36 h 56"/>
                <a:gd name="T4" fmla="*/ 56 w 76"/>
                <a:gd name="T5" fmla="*/ 20 h 56"/>
                <a:gd name="T6" fmla="*/ 68 w 76"/>
                <a:gd name="T7" fmla="*/ 12 h 56"/>
                <a:gd name="T8" fmla="*/ 76 w 76"/>
                <a:gd name="T9" fmla="*/ 0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6"/>
                <a:gd name="T16" fmla="*/ 0 h 56"/>
                <a:gd name="T17" fmla="*/ 76 w 76"/>
                <a:gd name="T18" fmla="*/ 56 h 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6" h="56">
                  <a:moveTo>
                    <a:pt x="0" y="56"/>
                  </a:moveTo>
                  <a:cubicBezTo>
                    <a:pt x="13" y="51"/>
                    <a:pt x="19" y="42"/>
                    <a:pt x="32" y="36"/>
                  </a:cubicBezTo>
                  <a:cubicBezTo>
                    <a:pt x="40" y="31"/>
                    <a:pt x="48" y="25"/>
                    <a:pt x="56" y="20"/>
                  </a:cubicBezTo>
                  <a:cubicBezTo>
                    <a:pt x="60" y="17"/>
                    <a:pt x="68" y="12"/>
                    <a:pt x="68" y="12"/>
                  </a:cubicBezTo>
                  <a:cubicBezTo>
                    <a:pt x="70" y="8"/>
                    <a:pt x="76" y="0"/>
                    <a:pt x="76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8" name="Freeform 1041"/>
            <p:cNvSpPr>
              <a:spLocks noChangeAspect="1"/>
            </p:cNvSpPr>
            <p:nvPr/>
          </p:nvSpPr>
          <p:spPr bwMode="auto">
            <a:xfrm>
              <a:off x="1732" y="464"/>
              <a:ext cx="84" cy="36"/>
            </a:xfrm>
            <a:custGeom>
              <a:avLst/>
              <a:gdLst>
                <a:gd name="T0" fmla="*/ 0 w 84"/>
                <a:gd name="T1" fmla="*/ 36 h 36"/>
                <a:gd name="T2" fmla="*/ 44 w 84"/>
                <a:gd name="T3" fmla="*/ 32 h 36"/>
                <a:gd name="T4" fmla="*/ 68 w 84"/>
                <a:gd name="T5" fmla="*/ 24 h 36"/>
                <a:gd name="T6" fmla="*/ 84 w 84"/>
                <a:gd name="T7" fmla="*/ 0 h 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4"/>
                <a:gd name="T13" fmla="*/ 0 h 36"/>
                <a:gd name="T14" fmla="*/ 84 w 84"/>
                <a:gd name="T15" fmla="*/ 36 h 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4" h="36">
                  <a:moveTo>
                    <a:pt x="0" y="36"/>
                  </a:moveTo>
                  <a:cubicBezTo>
                    <a:pt x="14" y="34"/>
                    <a:pt x="29" y="34"/>
                    <a:pt x="44" y="32"/>
                  </a:cubicBezTo>
                  <a:cubicBezTo>
                    <a:pt x="52" y="30"/>
                    <a:pt x="68" y="24"/>
                    <a:pt x="68" y="24"/>
                  </a:cubicBezTo>
                  <a:cubicBezTo>
                    <a:pt x="73" y="16"/>
                    <a:pt x="84" y="0"/>
                    <a:pt x="84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9" name="Freeform 1042"/>
            <p:cNvSpPr>
              <a:spLocks noChangeAspect="1"/>
            </p:cNvSpPr>
            <p:nvPr/>
          </p:nvSpPr>
          <p:spPr bwMode="auto">
            <a:xfrm>
              <a:off x="1740" y="540"/>
              <a:ext cx="132" cy="16"/>
            </a:xfrm>
            <a:custGeom>
              <a:avLst/>
              <a:gdLst>
                <a:gd name="T0" fmla="*/ 0 w 132"/>
                <a:gd name="T1" fmla="*/ 4 h 16"/>
                <a:gd name="T2" fmla="*/ 64 w 132"/>
                <a:gd name="T3" fmla="*/ 16 h 16"/>
                <a:gd name="T4" fmla="*/ 132 w 132"/>
                <a:gd name="T5" fmla="*/ 0 h 16"/>
                <a:gd name="T6" fmla="*/ 0 60000 65536"/>
                <a:gd name="T7" fmla="*/ 0 60000 65536"/>
                <a:gd name="T8" fmla="*/ 0 60000 65536"/>
                <a:gd name="T9" fmla="*/ 0 w 132"/>
                <a:gd name="T10" fmla="*/ 0 h 16"/>
                <a:gd name="T11" fmla="*/ 132 w 132"/>
                <a:gd name="T12" fmla="*/ 16 h 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2" h="16">
                  <a:moveTo>
                    <a:pt x="0" y="4"/>
                  </a:moveTo>
                  <a:cubicBezTo>
                    <a:pt x="36" y="16"/>
                    <a:pt x="15" y="11"/>
                    <a:pt x="64" y="16"/>
                  </a:cubicBezTo>
                  <a:cubicBezTo>
                    <a:pt x="89" y="13"/>
                    <a:pt x="109" y="11"/>
                    <a:pt x="132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0" name="Freeform 1043"/>
            <p:cNvSpPr>
              <a:spLocks noChangeAspect="1"/>
            </p:cNvSpPr>
            <p:nvPr/>
          </p:nvSpPr>
          <p:spPr bwMode="auto">
            <a:xfrm>
              <a:off x="1479" y="372"/>
              <a:ext cx="17" cy="72"/>
            </a:xfrm>
            <a:custGeom>
              <a:avLst/>
              <a:gdLst>
                <a:gd name="T0" fmla="*/ 17 w 17"/>
                <a:gd name="T1" fmla="*/ 72 h 72"/>
                <a:gd name="T2" fmla="*/ 5 w 17"/>
                <a:gd name="T3" fmla="*/ 0 h 72"/>
                <a:gd name="T4" fmla="*/ 0 60000 65536"/>
                <a:gd name="T5" fmla="*/ 0 60000 65536"/>
                <a:gd name="T6" fmla="*/ 0 w 17"/>
                <a:gd name="T7" fmla="*/ 0 h 72"/>
                <a:gd name="T8" fmla="*/ 17 w 17"/>
                <a:gd name="T9" fmla="*/ 72 h 7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7" h="72">
                  <a:moveTo>
                    <a:pt x="17" y="72"/>
                  </a:moveTo>
                  <a:cubicBezTo>
                    <a:pt x="0" y="47"/>
                    <a:pt x="5" y="31"/>
                    <a:pt x="5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1" name="Freeform 1044"/>
            <p:cNvSpPr>
              <a:spLocks noChangeAspect="1"/>
            </p:cNvSpPr>
            <p:nvPr/>
          </p:nvSpPr>
          <p:spPr bwMode="auto">
            <a:xfrm>
              <a:off x="1544" y="372"/>
              <a:ext cx="40" cy="80"/>
            </a:xfrm>
            <a:custGeom>
              <a:avLst/>
              <a:gdLst>
                <a:gd name="T0" fmla="*/ 0 w 40"/>
                <a:gd name="T1" fmla="*/ 80 h 80"/>
                <a:gd name="T2" fmla="*/ 20 w 40"/>
                <a:gd name="T3" fmla="*/ 20 h 80"/>
                <a:gd name="T4" fmla="*/ 40 w 40"/>
                <a:gd name="T5" fmla="*/ 0 h 80"/>
                <a:gd name="T6" fmla="*/ 0 60000 65536"/>
                <a:gd name="T7" fmla="*/ 0 60000 65536"/>
                <a:gd name="T8" fmla="*/ 0 60000 65536"/>
                <a:gd name="T9" fmla="*/ 0 w 40"/>
                <a:gd name="T10" fmla="*/ 0 h 80"/>
                <a:gd name="T11" fmla="*/ 40 w 40"/>
                <a:gd name="T12" fmla="*/ 80 h 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0" h="80">
                  <a:moveTo>
                    <a:pt x="0" y="80"/>
                  </a:moveTo>
                  <a:cubicBezTo>
                    <a:pt x="5" y="64"/>
                    <a:pt x="10" y="34"/>
                    <a:pt x="20" y="20"/>
                  </a:cubicBezTo>
                  <a:cubicBezTo>
                    <a:pt x="25" y="12"/>
                    <a:pt x="40" y="0"/>
                    <a:pt x="40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22" name="Group 1130"/>
          <p:cNvGrpSpPr>
            <a:grpSpLocks noChangeAspect="1"/>
          </p:cNvGrpSpPr>
          <p:nvPr/>
        </p:nvGrpSpPr>
        <p:grpSpPr bwMode="auto">
          <a:xfrm>
            <a:off x="3154990" y="2427916"/>
            <a:ext cx="985837" cy="1684337"/>
            <a:chOff x="1104" y="372"/>
            <a:chExt cx="888" cy="1516"/>
          </a:xfrm>
        </p:grpSpPr>
        <p:grpSp>
          <p:nvGrpSpPr>
            <p:cNvPr id="25" name="Group 1131"/>
            <p:cNvGrpSpPr>
              <a:grpSpLocks noChangeAspect="1"/>
            </p:cNvGrpSpPr>
            <p:nvPr/>
          </p:nvGrpSpPr>
          <p:grpSpPr bwMode="auto">
            <a:xfrm>
              <a:off x="1104" y="432"/>
              <a:ext cx="888" cy="1456"/>
              <a:chOff x="1176" y="1019"/>
              <a:chExt cx="888" cy="1456"/>
            </a:xfrm>
          </p:grpSpPr>
          <p:sp>
            <p:nvSpPr>
              <p:cNvPr id="37" name="Freeform 1132"/>
              <p:cNvSpPr>
                <a:spLocks noChangeAspect="1"/>
              </p:cNvSpPr>
              <p:nvPr/>
            </p:nvSpPr>
            <p:spPr bwMode="auto">
              <a:xfrm>
                <a:off x="1413" y="1315"/>
                <a:ext cx="556" cy="839"/>
              </a:xfrm>
              <a:custGeom>
                <a:avLst/>
                <a:gdLst>
                  <a:gd name="T0" fmla="*/ 107 w 556"/>
                  <a:gd name="T1" fmla="*/ 72 h 839"/>
                  <a:gd name="T2" fmla="*/ 102 w 556"/>
                  <a:gd name="T3" fmla="*/ 290 h 839"/>
                  <a:gd name="T4" fmla="*/ 59 w 556"/>
                  <a:gd name="T5" fmla="*/ 509 h 839"/>
                  <a:gd name="T6" fmla="*/ 22 w 556"/>
                  <a:gd name="T7" fmla="*/ 637 h 839"/>
                  <a:gd name="T8" fmla="*/ 11 w 556"/>
                  <a:gd name="T9" fmla="*/ 680 h 839"/>
                  <a:gd name="T10" fmla="*/ 0 w 556"/>
                  <a:gd name="T11" fmla="*/ 717 h 839"/>
                  <a:gd name="T12" fmla="*/ 11 w 556"/>
                  <a:gd name="T13" fmla="*/ 786 h 839"/>
                  <a:gd name="T14" fmla="*/ 70 w 556"/>
                  <a:gd name="T15" fmla="*/ 824 h 839"/>
                  <a:gd name="T16" fmla="*/ 315 w 556"/>
                  <a:gd name="T17" fmla="*/ 829 h 839"/>
                  <a:gd name="T18" fmla="*/ 496 w 556"/>
                  <a:gd name="T19" fmla="*/ 834 h 839"/>
                  <a:gd name="T20" fmla="*/ 534 w 556"/>
                  <a:gd name="T21" fmla="*/ 792 h 839"/>
                  <a:gd name="T22" fmla="*/ 550 w 556"/>
                  <a:gd name="T23" fmla="*/ 696 h 839"/>
                  <a:gd name="T24" fmla="*/ 528 w 556"/>
                  <a:gd name="T25" fmla="*/ 376 h 839"/>
                  <a:gd name="T26" fmla="*/ 496 w 556"/>
                  <a:gd name="T27" fmla="*/ 269 h 839"/>
                  <a:gd name="T28" fmla="*/ 416 w 556"/>
                  <a:gd name="T29" fmla="*/ 88 h 839"/>
                  <a:gd name="T30" fmla="*/ 395 w 556"/>
                  <a:gd name="T31" fmla="*/ 66 h 839"/>
                  <a:gd name="T32" fmla="*/ 390 w 556"/>
                  <a:gd name="T33" fmla="*/ 50 h 839"/>
                  <a:gd name="T34" fmla="*/ 315 w 556"/>
                  <a:gd name="T35" fmla="*/ 24 h 839"/>
                  <a:gd name="T36" fmla="*/ 107 w 556"/>
                  <a:gd name="T37" fmla="*/ 34 h 839"/>
                  <a:gd name="T38" fmla="*/ 107 w 556"/>
                  <a:gd name="T39" fmla="*/ 72 h 839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556"/>
                  <a:gd name="T61" fmla="*/ 0 h 839"/>
                  <a:gd name="T62" fmla="*/ 556 w 556"/>
                  <a:gd name="T63" fmla="*/ 839 h 839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556" h="839">
                    <a:moveTo>
                      <a:pt x="107" y="72"/>
                    </a:moveTo>
                    <a:cubicBezTo>
                      <a:pt x="105" y="144"/>
                      <a:pt x="105" y="217"/>
                      <a:pt x="102" y="290"/>
                    </a:cubicBezTo>
                    <a:cubicBezTo>
                      <a:pt x="98" y="363"/>
                      <a:pt x="73" y="437"/>
                      <a:pt x="59" y="509"/>
                    </a:cubicBezTo>
                    <a:cubicBezTo>
                      <a:pt x="49" y="552"/>
                      <a:pt x="33" y="594"/>
                      <a:pt x="22" y="637"/>
                    </a:cubicBezTo>
                    <a:cubicBezTo>
                      <a:pt x="18" y="651"/>
                      <a:pt x="14" y="665"/>
                      <a:pt x="11" y="680"/>
                    </a:cubicBezTo>
                    <a:cubicBezTo>
                      <a:pt x="7" y="692"/>
                      <a:pt x="0" y="717"/>
                      <a:pt x="0" y="717"/>
                    </a:cubicBezTo>
                    <a:cubicBezTo>
                      <a:pt x="3" y="740"/>
                      <a:pt x="5" y="763"/>
                      <a:pt x="11" y="786"/>
                    </a:cubicBezTo>
                    <a:cubicBezTo>
                      <a:pt x="16" y="805"/>
                      <a:pt x="51" y="823"/>
                      <a:pt x="70" y="824"/>
                    </a:cubicBezTo>
                    <a:cubicBezTo>
                      <a:pt x="151" y="827"/>
                      <a:pt x="233" y="827"/>
                      <a:pt x="315" y="829"/>
                    </a:cubicBezTo>
                    <a:cubicBezTo>
                      <a:pt x="377" y="837"/>
                      <a:pt x="433" y="839"/>
                      <a:pt x="496" y="834"/>
                    </a:cubicBezTo>
                    <a:cubicBezTo>
                      <a:pt x="515" y="822"/>
                      <a:pt x="526" y="813"/>
                      <a:pt x="534" y="792"/>
                    </a:cubicBezTo>
                    <a:cubicBezTo>
                      <a:pt x="539" y="760"/>
                      <a:pt x="544" y="727"/>
                      <a:pt x="550" y="696"/>
                    </a:cubicBezTo>
                    <a:cubicBezTo>
                      <a:pt x="546" y="596"/>
                      <a:pt x="556" y="475"/>
                      <a:pt x="528" y="376"/>
                    </a:cubicBezTo>
                    <a:cubicBezTo>
                      <a:pt x="522" y="330"/>
                      <a:pt x="509" y="312"/>
                      <a:pt x="496" y="269"/>
                    </a:cubicBezTo>
                    <a:cubicBezTo>
                      <a:pt x="475" y="202"/>
                      <a:pt x="455" y="145"/>
                      <a:pt x="416" y="88"/>
                    </a:cubicBezTo>
                    <a:cubicBezTo>
                      <a:pt x="402" y="45"/>
                      <a:pt x="422" y="95"/>
                      <a:pt x="395" y="66"/>
                    </a:cubicBezTo>
                    <a:cubicBezTo>
                      <a:pt x="391" y="61"/>
                      <a:pt x="393" y="54"/>
                      <a:pt x="390" y="50"/>
                    </a:cubicBezTo>
                    <a:cubicBezTo>
                      <a:pt x="375" y="31"/>
                      <a:pt x="335" y="27"/>
                      <a:pt x="315" y="24"/>
                    </a:cubicBezTo>
                    <a:cubicBezTo>
                      <a:pt x="251" y="0"/>
                      <a:pt x="172" y="13"/>
                      <a:pt x="107" y="34"/>
                    </a:cubicBezTo>
                    <a:cubicBezTo>
                      <a:pt x="99" y="57"/>
                      <a:pt x="100" y="44"/>
                      <a:pt x="107" y="72"/>
                    </a:cubicBez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38" name="Freeform 1133"/>
              <p:cNvSpPr>
                <a:spLocks noChangeAspect="1"/>
              </p:cNvSpPr>
              <p:nvPr/>
            </p:nvSpPr>
            <p:spPr bwMode="auto">
              <a:xfrm>
                <a:off x="1445" y="1019"/>
                <a:ext cx="391" cy="298"/>
              </a:xfrm>
              <a:custGeom>
                <a:avLst/>
                <a:gdLst>
                  <a:gd name="T0" fmla="*/ 176 w 391"/>
                  <a:gd name="T1" fmla="*/ 293 h 298"/>
                  <a:gd name="T2" fmla="*/ 0 w 391"/>
                  <a:gd name="T3" fmla="*/ 218 h 298"/>
                  <a:gd name="T4" fmla="*/ 43 w 391"/>
                  <a:gd name="T5" fmla="*/ 74 h 298"/>
                  <a:gd name="T6" fmla="*/ 80 w 391"/>
                  <a:gd name="T7" fmla="*/ 37 h 298"/>
                  <a:gd name="T8" fmla="*/ 251 w 391"/>
                  <a:gd name="T9" fmla="*/ 26 h 298"/>
                  <a:gd name="T10" fmla="*/ 299 w 391"/>
                  <a:gd name="T11" fmla="*/ 32 h 298"/>
                  <a:gd name="T12" fmla="*/ 331 w 391"/>
                  <a:gd name="T13" fmla="*/ 42 h 298"/>
                  <a:gd name="T14" fmla="*/ 384 w 391"/>
                  <a:gd name="T15" fmla="*/ 170 h 298"/>
                  <a:gd name="T16" fmla="*/ 358 w 391"/>
                  <a:gd name="T17" fmla="*/ 277 h 298"/>
                  <a:gd name="T18" fmla="*/ 288 w 391"/>
                  <a:gd name="T19" fmla="*/ 282 h 298"/>
                  <a:gd name="T20" fmla="*/ 246 w 391"/>
                  <a:gd name="T21" fmla="*/ 288 h 298"/>
                  <a:gd name="T22" fmla="*/ 176 w 391"/>
                  <a:gd name="T23" fmla="*/ 293 h 29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91"/>
                  <a:gd name="T37" fmla="*/ 0 h 298"/>
                  <a:gd name="T38" fmla="*/ 391 w 391"/>
                  <a:gd name="T39" fmla="*/ 298 h 298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91" h="298">
                    <a:moveTo>
                      <a:pt x="176" y="293"/>
                    </a:moveTo>
                    <a:cubicBezTo>
                      <a:pt x="108" y="285"/>
                      <a:pt x="41" y="278"/>
                      <a:pt x="0" y="218"/>
                    </a:cubicBezTo>
                    <a:cubicBezTo>
                      <a:pt x="5" y="165"/>
                      <a:pt x="11" y="116"/>
                      <a:pt x="43" y="74"/>
                    </a:cubicBezTo>
                    <a:cubicBezTo>
                      <a:pt x="49" y="52"/>
                      <a:pt x="58" y="43"/>
                      <a:pt x="80" y="37"/>
                    </a:cubicBezTo>
                    <a:cubicBezTo>
                      <a:pt x="133" y="0"/>
                      <a:pt x="169" y="23"/>
                      <a:pt x="251" y="26"/>
                    </a:cubicBezTo>
                    <a:cubicBezTo>
                      <a:pt x="267" y="28"/>
                      <a:pt x="283" y="28"/>
                      <a:pt x="299" y="32"/>
                    </a:cubicBezTo>
                    <a:cubicBezTo>
                      <a:pt x="309" y="34"/>
                      <a:pt x="331" y="42"/>
                      <a:pt x="331" y="42"/>
                    </a:cubicBezTo>
                    <a:cubicBezTo>
                      <a:pt x="372" y="70"/>
                      <a:pt x="377" y="122"/>
                      <a:pt x="384" y="170"/>
                    </a:cubicBezTo>
                    <a:cubicBezTo>
                      <a:pt x="383" y="170"/>
                      <a:pt x="391" y="268"/>
                      <a:pt x="358" y="277"/>
                    </a:cubicBezTo>
                    <a:cubicBezTo>
                      <a:pt x="335" y="282"/>
                      <a:pt x="311" y="279"/>
                      <a:pt x="288" y="282"/>
                    </a:cubicBezTo>
                    <a:cubicBezTo>
                      <a:pt x="273" y="283"/>
                      <a:pt x="260" y="286"/>
                      <a:pt x="246" y="288"/>
                    </a:cubicBezTo>
                    <a:cubicBezTo>
                      <a:pt x="220" y="295"/>
                      <a:pt x="201" y="298"/>
                      <a:pt x="176" y="293"/>
                    </a:cubicBez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39" name="Freeform 1134"/>
              <p:cNvSpPr>
                <a:spLocks noChangeAspect="1"/>
              </p:cNvSpPr>
              <p:nvPr/>
            </p:nvSpPr>
            <p:spPr bwMode="auto">
              <a:xfrm>
                <a:off x="1176" y="1333"/>
                <a:ext cx="344" cy="118"/>
              </a:xfrm>
              <a:custGeom>
                <a:avLst/>
                <a:gdLst>
                  <a:gd name="T0" fmla="*/ 77 w 344"/>
                  <a:gd name="T1" fmla="*/ 59 h 118"/>
                  <a:gd name="T2" fmla="*/ 120 w 344"/>
                  <a:gd name="T3" fmla="*/ 91 h 118"/>
                  <a:gd name="T4" fmla="*/ 125 w 344"/>
                  <a:gd name="T5" fmla="*/ 22 h 118"/>
                  <a:gd name="T6" fmla="*/ 72 w 344"/>
                  <a:gd name="T7" fmla="*/ 0 h 118"/>
                  <a:gd name="T8" fmla="*/ 24 w 344"/>
                  <a:gd name="T9" fmla="*/ 6 h 118"/>
                  <a:gd name="T10" fmla="*/ 19 w 344"/>
                  <a:gd name="T11" fmla="*/ 80 h 118"/>
                  <a:gd name="T12" fmla="*/ 83 w 344"/>
                  <a:gd name="T13" fmla="*/ 118 h 118"/>
                  <a:gd name="T14" fmla="*/ 344 w 344"/>
                  <a:gd name="T15" fmla="*/ 112 h 11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44"/>
                  <a:gd name="T25" fmla="*/ 0 h 118"/>
                  <a:gd name="T26" fmla="*/ 344 w 344"/>
                  <a:gd name="T27" fmla="*/ 118 h 11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44" h="118">
                    <a:moveTo>
                      <a:pt x="77" y="59"/>
                    </a:moveTo>
                    <a:cubicBezTo>
                      <a:pt x="84" y="91"/>
                      <a:pt x="86" y="98"/>
                      <a:pt x="120" y="91"/>
                    </a:cubicBezTo>
                    <a:cubicBezTo>
                      <a:pt x="127" y="65"/>
                      <a:pt x="138" y="51"/>
                      <a:pt x="125" y="22"/>
                    </a:cubicBezTo>
                    <a:cubicBezTo>
                      <a:pt x="118" y="7"/>
                      <a:pt x="85" y="4"/>
                      <a:pt x="72" y="0"/>
                    </a:cubicBezTo>
                    <a:cubicBezTo>
                      <a:pt x="56" y="2"/>
                      <a:pt x="39" y="0"/>
                      <a:pt x="24" y="6"/>
                    </a:cubicBezTo>
                    <a:cubicBezTo>
                      <a:pt x="0" y="14"/>
                      <a:pt x="15" y="55"/>
                      <a:pt x="19" y="80"/>
                    </a:cubicBezTo>
                    <a:cubicBezTo>
                      <a:pt x="23" y="110"/>
                      <a:pt x="58" y="112"/>
                      <a:pt x="83" y="118"/>
                    </a:cubicBezTo>
                    <a:cubicBezTo>
                      <a:pt x="247" y="109"/>
                      <a:pt x="160" y="112"/>
                      <a:pt x="344" y="112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0" name="Freeform 1135"/>
              <p:cNvSpPr>
                <a:spLocks noChangeAspect="1"/>
              </p:cNvSpPr>
              <p:nvPr/>
            </p:nvSpPr>
            <p:spPr bwMode="auto">
              <a:xfrm>
                <a:off x="1861" y="1305"/>
                <a:ext cx="203" cy="156"/>
              </a:xfrm>
              <a:custGeom>
                <a:avLst/>
                <a:gdLst>
                  <a:gd name="T0" fmla="*/ 0 w 203"/>
                  <a:gd name="T1" fmla="*/ 156 h 156"/>
                  <a:gd name="T2" fmla="*/ 91 w 203"/>
                  <a:gd name="T3" fmla="*/ 151 h 156"/>
                  <a:gd name="T4" fmla="*/ 171 w 203"/>
                  <a:gd name="T5" fmla="*/ 119 h 156"/>
                  <a:gd name="T6" fmla="*/ 203 w 203"/>
                  <a:gd name="T7" fmla="*/ 76 h 156"/>
                  <a:gd name="T8" fmla="*/ 128 w 203"/>
                  <a:gd name="T9" fmla="*/ 7 h 156"/>
                  <a:gd name="T10" fmla="*/ 150 w 203"/>
                  <a:gd name="T11" fmla="*/ 103 h 156"/>
                  <a:gd name="T12" fmla="*/ 160 w 203"/>
                  <a:gd name="T13" fmla="*/ 71 h 156"/>
                  <a:gd name="T14" fmla="*/ 144 w 203"/>
                  <a:gd name="T15" fmla="*/ 66 h 15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03"/>
                  <a:gd name="T25" fmla="*/ 0 h 156"/>
                  <a:gd name="T26" fmla="*/ 203 w 203"/>
                  <a:gd name="T27" fmla="*/ 156 h 15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03" h="156">
                    <a:moveTo>
                      <a:pt x="0" y="156"/>
                    </a:moveTo>
                    <a:cubicBezTo>
                      <a:pt x="30" y="154"/>
                      <a:pt x="60" y="153"/>
                      <a:pt x="91" y="151"/>
                    </a:cubicBezTo>
                    <a:cubicBezTo>
                      <a:pt x="111" y="149"/>
                      <a:pt x="148" y="126"/>
                      <a:pt x="171" y="119"/>
                    </a:cubicBezTo>
                    <a:cubicBezTo>
                      <a:pt x="190" y="105"/>
                      <a:pt x="190" y="94"/>
                      <a:pt x="203" y="76"/>
                    </a:cubicBezTo>
                    <a:cubicBezTo>
                      <a:pt x="196" y="0"/>
                      <a:pt x="202" y="0"/>
                      <a:pt x="128" y="7"/>
                    </a:cubicBezTo>
                    <a:cubicBezTo>
                      <a:pt x="103" y="46"/>
                      <a:pt x="97" y="86"/>
                      <a:pt x="150" y="103"/>
                    </a:cubicBezTo>
                    <a:cubicBezTo>
                      <a:pt x="167" y="97"/>
                      <a:pt x="179" y="99"/>
                      <a:pt x="160" y="71"/>
                    </a:cubicBezTo>
                    <a:cubicBezTo>
                      <a:pt x="156" y="66"/>
                      <a:pt x="144" y="66"/>
                      <a:pt x="144" y="66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1" name="Freeform 1136"/>
              <p:cNvSpPr>
                <a:spLocks noChangeAspect="1"/>
              </p:cNvSpPr>
              <p:nvPr/>
            </p:nvSpPr>
            <p:spPr bwMode="auto">
              <a:xfrm>
                <a:off x="1508" y="2160"/>
                <a:ext cx="124" cy="315"/>
              </a:xfrm>
              <a:custGeom>
                <a:avLst/>
                <a:gdLst>
                  <a:gd name="T0" fmla="*/ 76 w 124"/>
                  <a:gd name="T1" fmla="*/ 0 h 315"/>
                  <a:gd name="T2" fmla="*/ 108 w 124"/>
                  <a:gd name="T3" fmla="*/ 165 h 315"/>
                  <a:gd name="T4" fmla="*/ 124 w 124"/>
                  <a:gd name="T5" fmla="*/ 213 h 315"/>
                  <a:gd name="T6" fmla="*/ 55 w 124"/>
                  <a:gd name="T7" fmla="*/ 315 h 315"/>
                  <a:gd name="T8" fmla="*/ 12 w 124"/>
                  <a:gd name="T9" fmla="*/ 309 h 315"/>
                  <a:gd name="T10" fmla="*/ 28 w 124"/>
                  <a:gd name="T11" fmla="*/ 256 h 315"/>
                  <a:gd name="T12" fmla="*/ 124 w 124"/>
                  <a:gd name="T13" fmla="*/ 261 h 3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24"/>
                  <a:gd name="T22" fmla="*/ 0 h 315"/>
                  <a:gd name="T23" fmla="*/ 124 w 124"/>
                  <a:gd name="T24" fmla="*/ 315 h 31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24" h="315">
                    <a:moveTo>
                      <a:pt x="76" y="0"/>
                    </a:moveTo>
                    <a:cubicBezTo>
                      <a:pt x="61" y="47"/>
                      <a:pt x="79" y="123"/>
                      <a:pt x="108" y="165"/>
                    </a:cubicBezTo>
                    <a:cubicBezTo>
                      <a:pt x="113" y="181"/>
                      <a:pt x="118" y="196"/>
                      <a:pt x="124" y="213"/>
                    </a:cubicBezTo>
                    <a:cubicBezTo>
                      <a:pt x="118" y="280"/>
                      <a:pt x="120" y="296"/>
                      <a:pt x="55" y="315"/>
                    </a:cubicBezTo>
                    <a:cubicBezTo>
                      <a:pt x="40" y="313"/>
                      <a:pt x="25" y="315"/>
                      <a:pt x="12" y="309"/>
                    </a:cubicBezTo>
                    <a:cubicBezTo>
                      <a:pt x="1" y="304"/>
                      <a:pt x="0" y="264"/>
                      <a:pt x="28" y="256"/>
                    </a:cubicBezTo>
                    <a:cubicBezTo>
                      <a:pt x="109" y="261"/>
                      <a:pt x="77" y="261"/>
                      <a:pt x="124" y="261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42" name="Freeform 1137"/>
              <p:cNvSpPr>
                <a:spLocks noChangeAspect="1"/>
              </p:cNvSpPr>
              <p:nvPr/>
            </p:nvSpPr>
            <p:spPr bwMode="auto">
              <a:xfrm>
                <a:off x="1723" y="2160"/>
                <a:ext cx="142" cy="267"/>
              </a:xfrm>
              <a:custGeom>
                <a:avLst/>
                <a:gdLst>
                  <a:gd name="T0" fmla="*/ 74 w 142"/>
                  <a:gd name="T1" fmla="*/ 0 h 267"/>
                  <a:gd name="T2" fmla="*/ 101 w 142"/>
                  <a:gd name="T3" fmla="*/ 53 h 267"/>
                  <a:gd name="T4" fmla="*/ 133 w 142"/>
                  <a:gd name="T5" fmla="*/ 133 h 267"/>
                  <a:gd name="T6" fmla="*/ 117 w 142"/>
                  <a:gd name="T7" fmla="*/ 229 h 267"/>
                  <a:gd name="T8" fmla="*/ 69 w 142"/>
                  <a:gd name="T9" fmla="*/ 267 h 267"/>
                  <a:gd name="T10" fmla="*/ 26 w 142"/>
                  <a:gd name="T11" fmla="*/ 261 h 267"/>
                  <a:gd name="T12" fmla="*/ 37 w 142"/>
                  <a:gd name="T13" fmla="*/ 213 h 267"/>
                  <a:gd name="T14" fmla="*/ 133 w 142"/>
                  <a:gd name="T15" fmla="*/ 203 h 26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42"/>
                  <a:gd name="T25" fmla="*/ 0 h 267"/>
                  <a:gd name="T26" fmla="*/ 142 w 142"/>
                  <a:gd name="T27" fmla="*/ 267 h 26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42" h="267">
                    <a:moveTo>
                      <a:pt x="74" y="0"/>
                    </a:moveTo>
                    <a:cubicBezTo>
                      <a:pt x="86" y="17"/>
                      <a:pt x="88" y="35"/>
                      <a:pt x="101" y="53"/>
                    </a:cubicBezTo>
                    <a:cubicBezTo>
                      <a:pt x="109" y="80"/>
                      <a:pt x="124" y="104"/>
                      <a:pt x="133" y="133"/>
                    </a:cubicBezTo>
                    <a:cubicBezTo>
                      <a:pt x="129" y="188"/>
                      <a:pt x="142" y="198"/>
                      <a:pt x="117" y="229"/>
                    </a:cubicBezTo>
                    <a:cubicBezTo>
                      <a:pt x="103" y="244"/>
                      <a:pt x="69" y="267"/>
                      <a:pt x="69" y="267"/>
                    </a:cubicBezTo>
                    <a:cubicBezTo>
                      <a:pt x="54" y="265"/>
                      <a:pt x="39" y="266"/>
                      <a:pt x="26" y="261"/>
                    </a:cubicBezTo>
                    <a:cubicBezTo>
                      <a:pt x="0" y="250"/>
                      <a:pt x="22" y="219"/>
                      <a:pt x="37" y="213"/>
                    </a:cubicBezTo>
                    <a:cubicBezTo>
                      <a:pt x="74" y="196"/>
                      <a:pt x="86" y="203"/>
                      <a:pt x="133" y="20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sp>
          <p:nvSpPr>
            <p:cNvPr id="26" name="Freeform 1138"/>
            <p:cNvSpPr>
              <a:spLocks noChangeAspect="1"/>
            </p:cNvSpPr>
            <p:nvPr/>
          </p:nvSpPr>
          <p:spPr bwMode="auto">
            <a:xfrm>
              <a:off x="1449" y="524"/>
              <a:ext cx="87" cy="68"/>
            </a:xfrm>
            <a:custGeom>
              <a:avLst/>
              <a:gdLst>
                <a:gd name="T0" fmla="*/ 11 w 87"/>
                <a:gd name="T1" fmla="*/ 0 h 68"/>
                <a:gd name="T2" fmla="*/ 31 w 87"/>
                <a:gd name="T3" fmla="*/ 68 h 68"/>
                <a:gd name="T4" fmla="*/ 63 w 87"/>
                <a:gd name="T5" fmla="*/ 64 h 68"/>
                <a:gd name="T6" fmla="*/ 87 w 87"/>
                <a:gd name="T7" fmla="*/ 20 h 6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7"/>
                <a:gd name="T13" fmla="*/ 0 h 68"/>
                <a:gd name="T14" fmla="*/ 87 w 87"/>
                <a:gd name="T15" fmla="*/ 68 h 6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7" h="68">
                  <a:moveTo>
                    <a:pt x="11" y="0"/>
                  </a:moveTo>
                  <a:cubicBezTo>
                    <a:pt x="7" y="26"/>
                    <a:pt x="0" y="57"/>
                    <a:pt x="31" y="68"/>
                  </a:cubicBezTo>
                  <a:cubicBezTo>
                    <a:pt x="41" y="66"/>
                    <a:pt x="53" y="67"/>
                    <a:pt x="63" y="64"/>
                  </a:cubicBezTo>
                  <a:cubicBezTo>
                    <a:pt x="71" y="60"/>
                    <a:pt x="82" y="28"/>
                    <a:pt x="87" y="2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7" name="Freeform 1139"/>
            <p:cNvSpPr>
              <a:spLocks noChangeAspect="1"/>
            </p:cNvSpPr>
            <p:nvPr/>
          </p:nvSpPr>
          <p:spPr bwMode="auto">
            <a:xfrm>
              <a:off x="1606" y="556"/>
              <a:ext cx="82" cy="60"/>
            </a:xfrm>
            <a:custGeom>
              <a:avLst/>
              <a:gdLst>
                <a:gd name="T0" fmla="*/ 18 w 82"/>
                <a:gd name="T1" fmla="*/ 0 h 60"/>
                <a:gd name="T2" fmla="*/ 34 w 82"/>
                <a:gd name="T3" fmla="*/ 60 h 60"/>
                <a:gd name="T4" fmla="*/ 82 w 82"/>
                <a:gd name="T5" fmla="*/ 24 h 60"/>
                <a:gd name="T6" fmla="*/ 0 60000 65536"/>
                <a:gd name="T7" fmla="*/ 0 60000 65536"/>
                <a:gd name="T8" fmla="*/ 0 60000 65536"/>
                <a:gd name="T9" fmla="*/ 0 w 82"/>
                <a:gd name="T10" fmla="*/ 0 h 60"/>
                <a:gd name="T11" fmla="*/ 82 w 82"/>
                <a:gd name="T12" fmla="*/ 60 h 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2" h="60">
                  <a:moveTo>
                    <a:pt x="18" y="0"/>
                  </a:moveTo>
                  <a:cubicBezTo>
                    <a:pt x="0" y="26"/>
                    <a:pt x="2" y="49"/>
                    <a:pt x="34" y="60"/>
                  </a:cubicBezTo>
                  <a:cubicBezTo>
                    <a:pt x="61" y="56"/>
                    <a:pt x="82" y="58"/>
                    <a:pt x="82" y="2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8" name="Freeform 1140"/>
            <p:cNvSpPr>
              <a:spLocks noChangeAspect="1"/>
            </p:cNvSpPr>
            <p:nvPr/>
          </p:nvSpPr>
          <p:spPr bwMode="auto">
            <a:xfrm>
              <a:off x="1492" y="644"/>
              <a:ext cx="144" cy="36"/>
            </a:xfrm>
            <a:custGeom>
              <a:avLst/>
              <a:gdLst>
                <a:gd name="T0" fmla="*/ 0 w 144"/>
                <a:gd name="T1" fmla="*/ 0 h 36"/>
                <a:gd name="T2" fmla="*/ 32 w 144"/>
                <a:gd name="T3" fmla="*/ 24 h 36"/>
                <a:gd name="T4" fmla="*/ 56 w 144"/>
                <a:gd name="T5" fmla="*/ 32 h 36"/>
                <a:gd name="T6" fmla="*/ 68 w 144"/>
                <a:gd name="T7" fmla="*/ 36 h 36"/>
                <a:gd name="T8" fmla="*/ 144 w 144"/>
                <a:gd name="T9" fmla="*/ 32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4"/>
                <a:gd name="T16" fmla="*/ 0 h 36"/>
                <a:gd name="T17" fmla="*/ 144 w 144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4" h="36">
                  <a:moveTo>
                    <a:pt x="0" y="0"/>
                  </a:moveTo>
                  <a:cubicBezTo>
                    <a:pt x="5" y="15"/>
                    <a:pt x="16" y="17"/>
                    <a:pt x="32" y="24"/>
                  </a:cubicBezTo>
                  <a:cubicBezTo>
                    <a:pt x="39" y="27"/>
                    <a:pt x="48" y="29"/>
                    <a:pt x="56" y="32"/>
                  </a:cubicBezTo>
                  <a:cubicBezTo>
                    <a:pt x="60" y="33"/>
                    <a:pt x="68" y="36"/>
                    <a:pt x="68" y="36"/>
                  </a:cubicBezTo>
                  <a:cubicBezTo>
                    <a:pt x="138" y="31"/>
                    <a:pt x="113" y="32"/>
                    <a:pt x="144" y="3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9" name="Freeform 1141"/>
            <p:cNvSpPr>
              <a:spLocks noChangeAspect="1"/>
            </p:cNvSpPr>
            <p:nvPr/>
          </p:nvSpPr>
          <p:spPr bwMode="auto">
            <a:xfrm>
              <a:off x="1352" y="416"/>
              <a:ext cx="60" cy="92"/>
            </a:xfrm>
            <a:custGeom>
              <a:avLst/>
              <a:gdLst>
                <a:gd name="T0" fmla="*/ 60 w 60"/>
                <a:gd name="T1" fmla="*/ 92 h 92"/>
                <a:gd name="T2" fmla="*/ 36 w 60"/>
                <a:gd name="T3" fmla="*/ 84 h 92"/>
                <a:gd name="T4" fmla="*/ 24 w 60"/>
                <a:gd name="T5" fmla="*/ 80 h 92"/>
                <a:gd name="T6" fmla="*/ 0 w 60"/>
                <a:gd name="T7" fmla="*/ 0 h 9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0"/>
                <a:gd name="T13" fmla="*/ 0 h 92"/>
                <a:gd name="T14" fmla="*/ 60 w 60"/>
                <a:gd name="T15" fmla="*/ 92 h 9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0" h="92">
                  <a:moveTo>
                    <a:pt x="60" y="92"/>
                  </a:moveTo>
                  <a:cubicBezTo>
                    <a:pt x="52" y="89"/>
                    <a:pt x="44" y="86"/>
                    <a:pt x="36" y="84"/>
                  </a:cubicBezTo>
                  <a:cubicBezTo>
                    <a:pt x="32" y="82"/>
                    <a:pt x="24" y="80"/>
                    <a:pt x="24" y="80"/>
                  </a:cubicBezTo>
                  <a:cubicBezTo>
                    <a:pt x="1" y="57"/>
                    <a:pt x="0" y="30"/>
                    <a:pt x="0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0" name="Freeform 1142"/>
            <p:cNvSpPr>
              <a:spLocks noChangeAspect="1"/>
            </p:cNvSpPr>
            <p:nvPr/>
          </p:nvSpPr>
          <p:spPr bwMode="auto">
            <a:xfrm>
              <a:off x="1420" y="388"/>
              <a:ext cx="4" cy="92"/>
            </a:xfrm>
            <a:custGeom>
              <a:avLst/>
              <a:gdLst>
                <a:gd name="T0" fmla="*/ 4 w 4"/>
                <a:gd name="T1" fmla="*/ 92 h 92"/>
                <a:gd name="T2" fmla="*/ 0 w 4"/>
                <a:gd name="T3" fmla="*/ 56 h 92"/>
                <a:gd name="T4" fmla="*/ 4 w 4"/>
                <a:gd name="T5" fmla="*/ 0 h 92"/>
                <a:gd name="T6" fmla="*/ 0 60000 65536"/>
                <a:gd name="T7" fmla="*/ 0 60000 65536"/>
                <a:gd name="T8" fmla="*/ 0 60000 65536"/>
                <a:gd name="T9" fmla="*/ 0 w 4"/>
                <a:gd name="T10" fmla="*/ 0 h 92"/>
                <a:gd name="T11" fmla="*/ 4 w 4"/>
                <a:gd name="T12" fmla="*/ 92 h 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92">
                  <a:moveTo>
                    <a:pt x="4" y="92"/>
                  </a:moveTo>
                  <a:cubicBezTo>
                    <a:pt x="2" y="80"/>
                    <a:pt x="0" y="68"/>
                    <a:pt x="0" y="56"/>
                  </a:cubicBezTo>
                  <a:cubicBezTo>
                    <a:pt x="0" y="37"/>
                    <a:pt x="4" y="0"/>
                    <a:pt x="4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1" name="Freeform 1143"/>
            <p:cNvSpPr>
              <a:spLocks noChangeAspect="1"/>
            </p:cNvSpPr>
            <p:nvPr/>
          </p:nvSpPr>
          <p:spPr bwMode="auto">
            <a:xfrm>
              <a:off x="1564" y="378"/>
              <a:ext cx="124" cy="81"/>
            </a:xfrm>
            <a:custGeom>
              <a:avLst/>
              <a:gdLst>
                <a:gd name="T0" fmla="*/ 0 w 124"/>
                <a:gd name="T1" fmla="*/ 74 h 81"/>
                <a:gd name="T2" fmla="*/ 76 w 124"/>
                <a:gd name="T3" fmla="*/ 54 h 81"/>
                <a:gd name="T4" fmla="*/ 84 w 124"/>
                <a:gd name="T5" fmla="*/ 42 h 81"/>
                <a:gd name="T6" fmla="*/ 96 w 124"/>
                <a:gd name="T7" fmla="*/ 34 h 81"/>
                <a:gd name="T8" fmla="*/ 112 w 124"/>
                <a:gd name="T9" fmla="*/ 14 h 81"/>
                <a:gd name="T10" fmla="*/ 124 w 124"/>
                <a:gd name="T11" fmla="*/ 2 h 8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4"/>
                <a:gd name="T19" fmla="*/ 0 h 81"/>
                <a:gd name="T20" fmla="*/ 124 w 124"/>
                <a:gd name="T21" fmla="*/ 81 h 8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4" h="81">
                  <a:moveTo>
                    <a:pt x="0" y="74"/>
                  </a:moveTo>
                  <a:cubicBezTo>
                    <a:pt x="21" y="81"/>
                    <a:pt x="54" y="61"/>
                    <a:pt x="76" y="54"/>
                  </a:cubicBezTo>
                  <a:cubicBezTo>
                    <a:pt x="78" y="50"/>
                    <a:pt x="80" y="45"/>
                    <a:pt x="84" y="42"/>
                  </a:cubicBezTo>
                  <a:cubicBezTo>
                    <a:pt x="87" y="38"/>
                    <a:pt x="92" y="37"/>
                    <a:pt x="96" y="34"/>
                  </a:cubicBezTo>
                  <a:cubicBezTo>
                    <a:pt x="118" y="6"/>
                    <a:pt x="77" y="36"/>
                    <a:pt x="112" y="14"/>
                  </a:cubicBezTo>
                  <a:cubicBezTo>
                    <a:pt x="120" y="0"/>
                    <a:pt x="115" y="2"/>
                    <a:pt x="124" y="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2" name="Freeform 1144"/>
            <p:cNvSpPr>
              <a:spLocks noChangeAspect="1"/>
            </p:cNvSpPr>
            <p:nvPr/>
          </p:nvSpPr>
          <p:spPr bwMode="auto">
            <a:xfrm>
              <a:off x="1684" y="404"/>
              <a:ext cx="76" cy="56"/>
            </a:xfrm>
            <a:custGeom>
              <a:avLst/>
              <a:gdLst>
                <a:gd name="T0" fmla="*/ 0 w 76"/>
                <a:gd name="T1" fmla="*/ 56 h 56"/>
                <a:gd name="T2" fmla="*/ 32 w 76"/>
                <a:gd name="T3" fmla="*/ 36 h 56"/>
                <a:gd name="T4" fmla="*/ 56 w 76"/>
                <a:gd name="T5" fmla="*/ 20 h 56"/>
                <a:gd name="T6" fmla="*/ 68 w 76"/>
                <a:gd name="T7" fmla="*/ 12 h 56"/>
                <a:gd name="T8" fmla="*/ 76 w 76"/>
                <a:gd name="T9" fmla="*/ 0 h 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6"/>
                <a:gd name="T16" fmla="*/ 0 h 56"/>
                <a:gd name="T17" fmla="*/ 76 w 76"/>
                <a:gd name="T18" fmla="*/ 56 h 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6" h="56">
                  <a:moveTo>
                    <a:pt x="0" y="56"/>
                  </a:moveTo>
                  <a:cubicBezTo>
                    <a:pt x="13" y="51"/>
                    <a:pt x="19" y="42"/>
                    <a:pt x="32" y="36"/>
                  </a:cubicBezTo>
                  <a:cubicBezTo>
                    <a:pt x="40" y="31"/>
                    <a:pt x="48" y="25"/>
                    <a:pt x="56" y="20"/>
                  </a:cubicBezTo>
                  <a:cubicBezTo>
                    <a:pt x="60" y="17"/>
                    <a:pt x="68" y="12"/>
                    <a:pt x="68" y="12"/>
                  </a:cubicBezTo>
                  <a:cubicBezTo>
                    <a:pt x="70" y="8"/>
                    <a:pt x="76" y="0"/>
                    <a:pt x="76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3" name="Freeform 1145"/>
            <p:cNvSpPr>
              <a:spLocks noChangeAspect="1"/>
            </p:cNvSpPr>
            <p:nvPr/>
          </p:nvSpPr>
          <p:spPr bwMode="auto">
            <a:xfrm>
              <a:off x="1732" y="464"/>
              <a:ext cx="84" cy="36"/>
            </a:xfrm>
            <a:custGeom>
              <a:avLst/>
              <a:gdLst>
                <a:gd name="T0" fmla="*/ 0 w 84"/>
                <a:gd name="T1" fmla="*/ 36 h 36"/>
                <a:gd name="T2" fmla="*/ 44 w 84"/>
                <a:gd name="T3" fmla="*/ 32 h 36"/>
                <a:gd name="T4" fmla="*/ 68 w 84"/>
                <a:gd name="T5" fmla="*/ 24 h 36"/>
                <a:gd name="T6" fmla="*/ 84 w 84"/>
                <a:gd name="T7" fmla="*/ 0 h 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4"/>
                <a:gd name="T13" fmla="*/ 0 h 36"/>
                <a:gd name="T14" fmla="*/ 84 w 84"/>
                <a:gd name="T15" fmla="*/ 36 h 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4" h="36">
                  <a:moveTo>
                    <a:pt x="0" y="36"/>
                  </a:moveTo>
                  <a:cubicBezTo>
                    <a:pt x="14" y="34"/>
                    <a:pt x="29" y="34"/>
                    <a:pt x="44" y="32"/>
                  </a:cubicBezTo>
                  <a:cubicBezTo>
                    <a:pt x="52" y="30"/>
                    <a:pt x="68" y="24"/>
                    <a:pt x="68" y="24"/>
                  </a:cubicBezTo>
                  <a:cubicBezTo>
                    <a:pt x="73" y="16"/>
                    <a:pt x="84" y="0"/>
                    <a:pt x="84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4" name="Freeform 1146"/>
            <p:cNvSpPr>
              <a:spLocks noChangeAspect="1"/>
            </p:cNvSpPr>
            <p:nvPr/>
          </p:nvSpPr>
          <p:spPr bwMode="auto">
            <a:xfrm>
              <a:off x="1740" y="540"/>
              <a:ext cx="132" cy="16"/>
            </a:xfrm>
            <a:custGeom>
              <a:avLst/>
              <a:gdLst>
                <a:gd name="T0" fmla="*/ 0 w 132"/>
                <a:gd name="T1" fmla="*/ 4 h 16"/>
                <a:gd name="T2" fmla="*/ 64 w 132"/>
                <a:gd name="T3" fmla="*/ 16 h 16"/>
                <a:gd name="T4" fmla="*/ 132 w 132"/>
                <a:gd name="T5" fmla="*/ 0 h 16"/>
                <a:gd name="T6" fmla="*/ 0 60000 65536"/>
                <a:gd name="T7" fmla="*/ 0 60000 65536"/>
                <a:gd name="T8" fmla="*/ 0 60000 65536"/>
                <a:gd name="T9" fmla="*/ 0 w 132"/>
                <a:gd name="T10" fmla="*/ 0 h 16"/>
                <a:gd name="T11" fmla="*/ 132 w 132"/>
                <a:gd name="T12" fmla="*/ 16 h 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2" h="16">
                  <a:moveTo>
                    <a:pt x="0" y="4"/>
                  </a:moveTo>
                  <a:cubicBezTo>
                    <a:pt x="36" y="16"/>
                    <a:pt x="15" y="11"/>
                    <a:pt x="64" y="16"/>
                  </a:cubicBezTo>
                  <a:cubicBezTo>
                    <a:pt x="89" y="13"/>
                    <a:pt x="109" y="11"/>
                    <a:pt x="132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5" name="Freeform 1147"/>
            <p:cNvSpPr>
              <a:spLocks noChangeAspect="1"/>
            </p:cNvSpPr>
            <p:nvPr/>
          </p:nvSpPr>
          <p:spPr bwMode="auto">
            <a:xfrm>
              <a:off x="1479" y="372"/>
              <a:ext cx="17" cy="72"/>
            </a:xfrm>
            <a:custGeom>
              <a:avLst/>
              <a:gdLst>
                <a:gd name="T0" fmla="*/ 17 w 17"/>
                <a:gd name="T1" fmla="*/ 72 h 72"/>
                <a:gd name="T2" fmla="*/ 5 w 17"/>
                <a:gd name="T3" fmla="*/ 0 h 72"/>
                <a:gd name="T4" fmla="*/ 0 60000 65536"/>
                <a:gd name="T5" fmla="*/ 0 60000 65536"/>
                <a:gd name="T6" fmla="*/ 0 w 17"/>
                <a:gd name="T7" fmla="*/ 0 h 72"/>
                <a:gd name="T8" fmla="*/ 17 w 17"/>
                <a:gd name="T9" fmla="*/ 72 h 7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7" h="72">
                  <a:moveTo>
                    <a:pt x="17" y="72"/>
                  </a:moveTo>
                  <a:cubicBezTo>
                    <a:pt x="0" y="47"/>
                    <a:pt x="5" y="31"/>
                    <a:pt x="5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6" name="Freeform 1148"/>
            <p:cNvSpPr>
              <a:spLocks noChangeAspect="1"/>
            </p:cNvSpPr>
            <p:nvPr/>
          </p:nvSpPr>
          <p:spPr bwMode="auto">
            <a:xfrm>
              <a:off x="1544" y="372"/>
              <a:ext cx="40" cy="80"/>
            </a:xfrm>
            <a:custGeom>
              <a:avLst/>
              <a:gdLst>
                <a:gd name="T0" fmla="*/ 0 w 40"/>
                <a:gd name="T1" fmla="*/ 80 h 80"/>
                <a:gd name="T2" fmla="*/ 20 w 40"/>
                <a:gd name="T3" fmla="*/ 20 h 80"/>
                <a:gd name="T4" fmla="*/ 40 w 40"/>
                <a:gd name="T5" fmla="*/ 0 h 80"/>
                <a:gd name="T6" fmla="*/ 0 60000 65536"/>
                <a:gd name="T7" fmla="*/ 0 60000 65536"/>
                <a:gd name="T8" fmla="*/ 0 60000 65536"/>
                <a:gd name="T9" fmla="*/ 0 w 40"/>
                <a:gd name="T10" fmla="*/ 0 h 80"/>
                <a:gd name="T11" fmla="*/ 40 w 40"/>
                <a:gd name="T12" fmla="*/ 80 h 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0" h="80">
                  <a:moveTo>
                    <a:pt x="0" y="80"/>
                  </a:moveTo>
                  <a:cubicBezTo>
                    <a:pt x="5" y="64"/>
                    <a:pt x="10" y="34"/>
                    <a:pt x="20" y="20"/>
                  </a:cubicBezTo>
                  <a:cubicBezTo>
                    <a:pt x="25" y="12"/>
                    <a:pt x="40" y="0"/>
                    <a:pt x="40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78" name="Group 1045"/>
          <p:cNvGrpSpPr>
            <a:grpSpLocks noChangeAspect="1"/>
          </p:cNvGrpSpPr>
          <p:nvPr/>
        </p:nvGrpSpPr>
        <p:grpSpPr bwMode="auto">
          <a:xfrm>
            <a:off x="1623018" y="4403001"/>
            <a:ext cx="1428750" cy="1897063"/>
            <a:chOff x="1363" y="2112"/>
            <a:chExt cx="1285" cy="1707"/>
          </a:xfrm>
        </p:grpSpPr>
        <p:sp>
          <p:nvSpPr>
            <p:cNvPr id="79" name="Freeform 1046"/>
            <p:cNvSpPr>
              <a:spLocks noChangeAspect="1"/>
            </p:cNvSpPr>
            <p:nvPr/>
          </p:nvSpPr>
          <p:spPr bwMode="auto">
            <a:xfrm flipH="1">
              <a:off x="1439" y="2611"/>
              <a:ext cx="556" cy="839"/>
            </a:xfrm>
            <a:custGeom>
              <a:avLst/>
              <a:gdLst>
                <a:gd name="T0" fmla="*/ 107 w 556"/>
                <a:gd name="T1" fmla="*/ 72 h 839"/>
                <a:gd name="T2" fmla="*/ 102 w 556"/>
                <a:gd name="T3" fmla="*/ 290 h 839"/>
                <a:gd name="T4" fmla="*/ 59 w 556"/>
                <a:gd name="T5" fmla="*/ 509 h 839"/>
                <a:gd name="T6" fmla="*/ 22 w 556"/>
                <a:gd name="T7" fmla="*/ 637 h 839"/>
                <a:gd name="T8" fmla="*/ 11 w 556"/>
                <a:gd name="T9" fmla="*/ 680 h 839"/>
                <a:gd name="T10" fmla="*/ 0 w 556"/>
                <a:gd name="T11" fmla="*/ 717 h 839"/>
                <a:gd name="T12" fmla="*/ 11 w 556"/>
                <a:gd name="T13" fmla="*/ 786 h 839"/>
                <a:gd name="T14" fmla="*/ 70 w 556"/>
                <a:gd name="T15" fmla="*/ 824 h 839"/>
                <a:gd name="T16" fmla="*/ 315 w 556"/>
                <a:gd name="T17" fmla="*/ 829 h 839"/>
                <a:gd name="T18" fmla="*/ 496 w 556"/>
                <a:gd name="T19" fmla="*/ 834 h 839"/>
                <a:gd name="T20" fmla="*/ 534 w 556"/>
                <a:gd name="T21" fmla="*/ 792 h 839"/>
                <a:gd name="T22" fmla="*/ 550 w 556"/>
                <a:gd name="T23" fmla="*/ 696 h 839"/>
                <a:gd name="T24" fmla="*/ 528 w 556"/>
                <a:gd name="T25" fmla="*/ 376 h 839"/>
                <a:gd name="T26" fmla="*/ 496 w 556"/>
                <a:gd name="T27" fmla="*/ 269 h 839"/>
                <a:gd name="T28" fmla="*/ 416 w 556"/>
                <a:gd name="T29" fmla="*/ 88 h 839"/>
                <a:gd name="T30" fmla="*/ 395 w 556"/>
                <a:gd name="T31" fmla="*/ 66 h 839"/>
                <a:gd name="T32" fmla="*/ 390 w 556"/>
                <a:gd name="T33" fmla="*/ 50 h 839"/>
                <a:gd name="T34" fmla="*/ 315 w 556"/>
                <a:gd name="T35" fmla="*/ 24 h 839"/>
                <a:gd name="T36" fmla="*/ 107 w 556"/>
                <a:gd name="T37" fmla="*/ 34 h 839"/>
                <a:gd name="T38" fmla="*/ 107 w 556"/>
                <a:gd name="T39" fmla="*/ 72 h 83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6"/>
                <a:gd name="T61" fmla="*/ 0 h 839"/>
                <a:gd name="T62" fmla="*/ 556 w 556"/>
                <a:gd name="T63" fmla="*/ 839 h 83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6" h="839">
                  <a:moveTo>
                    <a:pt x="107" y="72"/>
                  </a:moveTo>
                  <a:cubicBezTo>
                    <a:pt x="105" y="144"/>
                    <a:pt x="105" y="217"/>
                    <a:pt x="102" y="290"/>
                  </a:cubicBezTo>
                  <a:cubicBezTo>
                    <a:pt x="98" y="363"/>
                    <a:pt x="73" y="437"/>
                    <a:pt x="59" y="509"/>
                  </a:cubicBezTo>
                  <a:cubicBezTo>
                    <a:pt x="49" y="552"/>
                    <a:pt x="33" y="594"/>
                    <a:pt x="22" y="637"/>
                  </a:cubicBezTo>
                  <a:cubicBezTo>
                    <a:pt x="18" y="651"/>
                    <a:pt x="14" y="665"/>
                    <a:pt x="11" y="680"/>
                  </a:cubicBezTo>
                  <a:cubicBezTo>
                    <a:pt x="7" y="692"/>
                    <a:pt x="0" y="717"/>
                    <a:pt x="0" y="717"/>
                  </a:cubicBezTo>
                  <a:cubicBezTo>
                    <a:pt x="3" y="740"/>
                    <a:pt x="5" y="763"/>
                    <a:pt x="11" y="786"/>
                  </a:cubicBezTo>
                  <a:cubicBezTo>
                    <a:pt x="16" y="805"/>
                    <a:pt x="51" y="823"/>
                    <a:pt x="70" y="824"/>
                  </a:cubicBezTo>
                  <a:cubicBezTo>
                    <a:pt x="151" y="827"/>
                    <a:pt x="233" y="827"/>
                    <a:pt x="315" y="829"/>
                  </a:cubicBezTo>
                  <a:cubicBezTo>
                    <a:pt x="377" y="837"/>
                    <a:pt x="433" y="839"/>
                    <a:pt x="496" y="834"/>
                  </a:cubicBezTo>
                  <a:cubicBezTo>
                    <a:pt x="515" y="822"/>
                    <a:pt x="526" y="813"/>
                    <a:pt x="534" y="792"/>
                  </a:cubicBezTo>
                  <a:cubicBezTo>
                    <a:pt x="539" y="760"/>
                    <a:pt x="544" y="727"/>
                    <a:pt x="550" y="696"/>
                  </a:cubicBezTo>
                  <a:cubicBezTo>
                    <a:pt x="546" y="596"/>
                    <a:pt x="556" y="475"/>
                    <a:pt x="528" y="376"/>
                  </a:cubicBezTo>
                  <a:cubicBezTo>
                    <a:pt x="522" y="330"/>
                    <a:pt x="509" y="312"/>
                    <a:pt x="496" y="269"/>
                  </a:cubicBezTo>
                  <a:cubicBezTo>
                    <a:pt x="475" y="202"/>
                    <a:pt x="455" y="145"/>
                    <a:pt x="416" y="88"/>
                  </a:cubicBezTo>
                  <a:cubicBezTo>
                    <a:pt x="402" y="45"/>
                    <a:pt x="422" y="95"/>
                    <a:pt x="395" y="66"/>
                  </a:cubicBezTo>
                  <a:cubicBezTo>
                    <a:pt x="391" y="61"/>
                    <a:pt x="393" y="54"/>
                    <a:pt x="390" y="50"/>
                  </a:cubicBezTo>
                  <a:cubicBezTo>
                    <a:pt x="375" y="31"/>
                    <a:pt x="335" y="27"/>
                    <a:pt x="315" y="24"/>
                  </a:cubicBezTo>
                  <a:cubicBezTo>
                    <a:pt x="251" y="0"/>
                    <a:pt x="172" y="13"/>
                    <a:pt x="107" y="34"/>
                  </a:cubicBezTo>
                  <a:cubicBezTo>
                    <a:pt x="99" y="57"/>
                    <a:pt x="100" y="44"/>
                    <a:pt x="107" y="72"/>
                  </a:cubicBez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0" name="Freeform 1047"/>
            <p:cNvSpPr>
              <a:spLocks noChangeAspect="1"/>
            </p:cNvSpPr>
            <p:nvPr/>
          </p:nvSpPr>
          <p:spPr bwMode="auto">
            <a:xfrm flipH="1">
              <a:off x="1572" y="2315"/>
              <a:ext cx="391" cy="298"/>
            </a:xfrm>
            <a:custGeom>
              <a:avLst/>
              <a:gdLst>
                <a:gd name="T0" fmla="*/ 176 w 391"/>
                <a:gd name="T1" fmla="*/ 293 h 298"/>
                <a:gd name="T2" fmla="*/ 0 w 391"/>
                <a:gd name="T3" fmla="*/ 218 h 298"/>
                <a:gd name="T4" fmla="*/ 43 w 391"/>
                <a:gd name="T5" fmla="*/ 74 h 298"/>
                <a:gd name="T6" fmla="*/ 80 w 391"/>
                <a:gd name="T7" fmla="*/ 37 h 298"/>
                <a:gd name="T8" fmla="*/ 251 w 391"/>
                <a:gd name="T9" fmla="*/ 26 h 298"/>
                <a:gd name="T10" fmla="*/ 299 w 391"/>
                <a:gd name="T11" fmla="*/ 32 h 298"/>
                <a:gd name="T12" fmla="*/ 331 w 391"/>
                <a:gd name="T13" fmla="*/ 42 h 298"/>
                <a:gd name="T14" fmla="*/ 384 w 391"/>
                <a:gd name="T15" fmla="*/ 170 h 298"/>
                <a:gd name="T16" fmla="*/ 358 w 391"/>
                <a:gd name="T17" fmla="*/ 277 h 298"/>
                <a:gd name="T18" fmla="*/ 288 w 391"/>
                <a:gd name="T19" fmla="*/ 282 h 298"/>
                <a:gd name="T20" fmla="*/ 246 w 391"/>
                <a:gd name="T21" fmla="*/ 288 h 298"/>
                <a:gd name="T22" fmla="*/ 176 w 391"/>
                <a:gd name="T23" fmla="*/ 293 h 29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91"/>
                <a:gd name="T37" fmla="*/ 0 h 298"/>
                <a:gd name="T38" fmla="*/ 391 w 391"/>
                <a:gd name="T39" fmla="*/ 298 h 29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91" h="298">
                  <a:moveTo>
                    <a:pt x="176" y="293"/>
                  </a:moveTo>
                  <a:cubicBezTo>
                    <a:pt x="108" y="285"/>
                    <a:pt x="41" y="278"/>
                    <a:pt x="0" y="218"/>
                  </a:cubicBezTo>
                  <a:cubicBezTo>
                    <a:pt x="5" y="165"/>
                    <a:pt x="11" y="116"/>
                    <a:pt x="43" y="74"/>
                  </a:cubicBezTo>
                  <a:cubicBezTo>
                    <a:pt x="49" y="52"/>
                    <a:pt x="58" y="43"/>
                    <a:pt x="80" y="37"/>
                  </a:cubicBezTo>
                  <a:cubicBezTo>
                    <a:pt x="133" y="0"/>
                    <a:pt x="169" y="23"/>
                    <a:pt x="251" y="26"/>
                  </a:cubicBezTo>
                  <a:cubicBezTo>
                    <a:pt x="267" y="28"/>
                    <a:pt x="283" y="28"/>
                    <a:pt x="299" y="32"/>
                  </a:cubicBezTo>
                  <a:cubicBezTo>
                    <a:pt x="309" y="34"/>
                    <a:pt x="331" y="42"/>
                    <a:pt x="331" y="42"/>
                  </a:cubicBezTo>
                  <a:cubicBezTo>
                    <a:pt x="372" y="70"/>
                    <a:pt x="377" y="122"/>
                    <a:pt x="384" y="170"/>
                  </a:cubicBezTo>
                  <a:cubicBezTo>
                    <a:pt x="383" y="170"/>
                    <a:pt x="391" y="268"/>
                    <a:pt x="358" y="277"/>
                  </a:cubicBezTo>
                  <a:cubicBezTo>
                    <a:pt x="335" y="282"/>
                    <a:pt x="311" y="279"/>
                    <a:pt x="288" y="282"/>
                  </a:cubicBezTo>
                  <a:cubicBezTo>
                    <a:pt x="273" y="283"/>
                    <a:pt x="260" y="286"/>
                    <a:pt x="246" y="288"/>
                  </a:cubicBezTo>
                  <a:cubicBezTo>
                    <a:pt x="220" y="295"/>
                    <a:pt x="201" y="298"/>
                    <a:pt x="176" y="293"/>
                  </a:cubicBez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1" name="Freeform 1048"/>
            <p:cNvSpPr>
              <a:spLocks noChangeAspect="1"/>
            </p:cNvSpPr>
            <p:nvPr/>
          </p:nvSpPr>
          <p:spPr bwMode="auto">
            <a:xfrm flipH="1">
              <a:off x="1776" y="3456"/>
              <a:ext cx="124" cy="315"/>
            </a:xfrm>
            <a:custGeom>
              <a:avLst/>
              <a:gdLst>
                <a:gd name="T0" fmla="*/ 76 w 124"/>
                <a:gd name="T1" fmla="*/ 0 h 315"/>
                <a:gd name="T2" fmla="*/ 108 w 124"/>
                <a:gd name="T3" fmla="*/ 165 h 315"/>
                <a:gd name="T4" fmla="*/ 124 w 124"/>
                <a:gd name="T5" fmla="*/ 213 h 315"/>
                <a:gd name="T6" fmla="*/ 55 w 124"/>
                <a:gd name="T7" fmla="*/ 315 h 315"/>
                <a:gd name="T8" fmla="*/ 12 w 124"/>
                <a:gd name="T9" fmla="*/ 309 h 315"/>
                <a:gd name="T10" fmla="*/ 28 w 124"/>
                <a:gd name="T11" fmla="*/ 256 h 315"/>
                <a:gd name="T12" fmla="*/ 124 w 124"/>
                <a:gd name="T13" fmla="*/ 261 h 3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4"/>
                <a:gd name="T22" fmla="*/ 0 h 315"/>
                <a:gd name="T23" fmla="*/ 124 w 124"/>
                <a:gd name="T24" fmla="*/ 315 h 31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4" h="315">
                  <a:moveTo>
                    <a:pt x="76" y="0"/>
                  </a:moveTo>
                  <a:cubicBezTo>
                    <a:pt x="61" y="47"/>
                    <a:pt x="79" y="123"/>
                    <a:pt x="108" y="165"/>
                  </a:cubicBezTo>
                  <a:cubicBezTo>
                    <a:pt x="113" y="181"/>
                    <a:pt x="118" y="196"/>
                    <a:pt x="124" y="213"/>
                  </a:cubicBezTo>
                  <a:cubicBezTo>
                    <a:pt x="118" y="280"/>
                    <a:pt x="120" y="296"/>
                    <a:pt x="55" y="315"/>
                  </a:cubicBezTo>
                  <a:cubicBezTo>
                    <a:pt x="40" y="313"/>
                    <a:pt x="25" y="315"/>
                    <a:pt x="12" y="309"/>
                  </a:cubicBezTo>
                  <a:cubicBezTo>
                    <a:pt x="1" y="304"/>
                    <a:pt x="0" y="264"/>
                    <a:pt x="28" y="256"/>
                  </a:cubicBezTo>
                  <a:cubicBezTo>
                    <a:pt x="109" y="261"/>
                    <a:pt x="77" y="261"/>
                    <a:pt x="124" y="26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2" name="Freeform 1049"/>
            <p:cNvSpPr>
              <a:spLocks noChangeAspect="1"/>
            </p:cNvSpPr>
            <p:nvPr/>
          </p:nvSpPr>
          <p:spPr bwMode="auto">
            <a:xfrm flipH="1">
              <a:off x="1543" y="3456"/>
              <a:ext cx="142" cy="267"/>
            </a:xfrm>
            <a:custGeom>
              <a:avLst/>
              <a:gdLst>
                <a:gd name="T0" fmla="*/ 74 w 142"/>
                <a:gd name="T1" fmla="*/ 0 h 267"/>
                <a:gd name="T2" fmla="*/ 101 w 142"/>
                <a:gd name="T3" fmla="*/ 53 h 267"/>
                <a:gd name="T4" fmla="*/ 133 w 142"/>
                <a:gd name="T5" fmla="*/ 133 h 267"/>
                <a:gd name="T6" fmla="*/ 117 w 142"/>
                <a:gd name="T7" fmla="*/ 229 h 267"/>
                <a:gd name="T8" fmla="*/ 69 w 142"/>
                <a:gd name="T9" fmla="*/ 267 h 267"/>
                <a:gd name="T10" fmla="*/ 26 w 142"/>
                <a:gd name="T11" fmla="*/ 261 h 267"/>
                <a:gd name="T12" fmla="*/ 37 w 142"/>
                <a:gd name="T13" fmla="*/ 213 h 267"/>
                <a:gd name="T14" fmla="*/ 133 w 142"/>
                <a:gd name="T15" fmla="*/ 203 h 26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2"/>
                <a:gd name="T25" fmla="*/ 0 h 267"/>
                <a:gd name="T26" fmla="*/ 142 w 142"/>
                <a:gd name="T27" fmla="*/ 267 h 26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2" h="267">
                  <a:moveTo>
                    <a:pt x="74" y="0"/>
                  </a:moveTo>
                  <a:cubicBezTo>
                    <a:pt x="86" y="17"/>
                    <a:pt x="88" y="35"/>
                    <a:pt x="101" y="53"/>
                  </a:cubicBezTo>
                  <a:cubicBezTo>
                    <a:pt x="109" y="80"/>
                    <a:pt x="124" y="104"/>
                    <a:pt x="133" y="133"/>
                  </a:cubicBezTo>
                  <a:cubicBezTo>
                    <a:pt x="129" y="188"/>
                    <a:pt x="142" y="198"/>
                    <a:pt x="117" y="229"/>
                  </a:cubicBezTo>
                  <a:cubicBezTo>
                    <a:pt x="103" y="244"/>
                    <a:pt x="69" y="267"/>
                    <a:pt x="69" y="267"/>
                  </a:cubicBezTo>
                  <a:cubicBezTo>
                    <a:pt x="54" y="265"/>
                    <a:pt x="39" y="266"/>
                    <a:pt x="26" y="261"/>
                  </a:cubicBezTo>
                  <a:cubicBezTo>
                    <a:pt x="0" y="250"/>
                    <a:pt x="22" y="219"/>
                    <a:pt x="37" y="213"/>
                  </a:cubicBezTo>
                  <a:cubicBezTo>
                    <a:pt x="74" y="196"/>
                    <a:pt x="86" y="203"/>
                    <a:pt x="133" y="20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3" name="Freeform 1050"/>
            <p:cNvSpPr>
              <a:spLocks noChangeAspect="1"/>
            </p:cNvSpPr>
            <p:nvPr/>
          </p:nvSpPr>
          <p:spPr bwMode="auto">
            <a:xfrm flipH="1">
              <a:off x="1800" y="2407"/>
              <a:ext cx="87" cy="68"/>
            </a:xfrm>
            <a:custGeom>
              <a:avLst/>
              <a:gdLst>
                <a:gd name="T0" fmla="*/ 11 w 87"/>
                <a:gd name="T1" fmla="*/ 0 h 68"/>
                <a:gd name="T2" fmla="*/ 31 w 87"/>
                <a:gd name="T3" fmla="*/ 68 h 68"/>
                <a:gd name="T4" fmla="*/ 63 w 87"/>
                <a:gd name="T5" fmla="*/ 64 h 68"/>
                <a:gd name="T6" fmla="*/ 87 w 87"/>
                <a:gd name="T7" fmla="*/ 20 h 6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7"/>
                <a:gd name="T13" fmla="*/ 0 h 68"/>
                <a:gd name="T14" fmla="*/ 87 w 87"/>
                <a:gd name="T15" fmla="*/ 68 h 6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7" h="68">
                  <a:moveTo>
                    <a:pt x="11" y="0"/>
                  </a:moveTo>
                  <a:cubicBezTo>
                    <a:pt x="7" y="26"/>
                    <a:pt x="0" y="57"/>
                    <a:pt x="31" y="68"/>
                  </a:cubicBezTo>
                  <a:cubicBezTo>
                    <a:pt x="41" y="66"/>
                    <a:pt x="53" y="67"/>
                    <a:pt x="63" y="64"/>
                  </a:cubicBezTo>
                  <a:cubicBezTo>
                    <a:pt x="71" y="60"/>
                    <a:pt x="82" y="28"/>
                    <a:pt x="87" y="2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4" name="Freeform 1051"/>
            <p:cNvSpPr>
              <a:spLocks noChangeAspect="1"/>
            </p:cNvSpPr>
            <p:nvPr/>
          </p:nvSpPr>
          <p:spPr bwMode="auto">
            <a:xfrm flipH="1">
              <a:off x="1648" y="2439"/>
              <a:ext cx="82" cy="60"/>
            </a:xfrm>
            <a:custGeom>
              <a:avLst/>
              <a:gdLst>
                <a:gd name="T0" fmla="*/ 18 w 82"/>
                <a:gd name="T1" fmla="*/ 0 h 60"/>
                <a:gd name="T2" fmla="*/ 34 w 82"/>
                <a:gd name="T3" fmla="*/ 60 h 60"/>
                <a:gd name="T4" fmla="*/ 82 w 82"/>
                <a:gd name="T5" fmla="*/ 24 h 60"/>
                <a:gd name="T6" fmla="*/ 0 60000 65536"/>
                <a:gd name="T7" fmla="*/ 0 60000 65536"/>
                <a:gd name="T8" fmla="*/ 0 60000 65536"/>
                <a:gd name="T9" fmla="*/ 0 w 82"/>
                <a:gd name="T10" fmla="*/ 0 h 60"/>
                <a:gd name="T11" fmla="*/ 82 w 82"/>
                <a:gd name="T12" fmla="*/ 60 h 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2" h="60">
                  <a:moveTo>
                    <a:pt x="18" y="0"/>
                  </a:moveTo>
                  <a:cubicBezTo>
                    <a:pt x="0" y="26"/>
                    <a:pt x="2" y="49"/>
                    <a:pt x="34" y="60"/>
                  </a:cubicBezTo>
                  <a:cubicBezTo>
                    <a:pt x="61" y="56"/>
                    <a:pt x="82" y="58"/>
                    <a:pt x="82" y="2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5" name="Freeform 1052"/>
            <p:cNvSpPr>
              <a:spLocks noChangeAspect="1"/>
            </p:cNvSpPr>
            <p:nvPr/>
          </p:nvSpPr>
          <p:spPr bwMode="auto">
            <a:xfrm flipH="1">
              <a:off x="1700" y="2527"/>
              <a:ext cx="144" cy="36"/>
            </a:xfrm>
            <a:custGeom>
              <a:avLst/>
              <a:gdLst>
                <a:gd name="T0" fmla="*/ 0 w 144"/>
                <a:gd name="T1" fmla="*/ 0 h 36"/>
                <a:gd name="T2" fmla="*/ 32 w 144"/>
                <a:gd name="T3" fmla="*/ 24 h 36"/>
                <a:gd name="T4" fmla="*/ 56 w 144"/>
                <a:gd name="T5" fmla="*/ 32 h 36"/>
                <a:gd name="T6" fmla="*/ 68 w 144"/>
                <a:gd name="T7" fmla="*/ 36 h 36"/>
                <a:gd name="T8" fmla="*/ 144 w 144"/>
                <a:gd name="T9" fmla="*/ 32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4"/>
                <a:gd name="T16" fmla="*/ 0 h 36"/>
                <a:gd name="T17" fmla="*/ 144 w 144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4" h="36">
                  <a:moveTo>
                    <a:pt x="0" y="0"/>
                  </a:moveTo>
                  <a:cubicBezTo>
                    <a:pt x="5" y="15"/>
                    <a:pt x="16" y="17"/>
                    <a:pt x="32" y="24"/>
                  </a:cubicBezTo>
                  <a:cubicBezTo>
                    <a:pt x="39" y="27"/>
                    <a:pt x="48" y="29"/>
                    <a:pt x="56" y="32"/>
                  </a:cubicBezTo>
                  <a:cubicBezTo>
                    <a:pt x="60" y="33"/>
                    <a:pt x="68" y="36"/>
                    <a:pt x="68" y="36"/>
                  </a:cubicBezTo>
                  <a:cubicBezTo>
                    <a:pt x="138" y="31"/>
                    <a:pt x="113" y="32"/>
                    <a:pt x="144" y="3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6" name="Freeform 1053"/>
            <p:cNvSpPr>
              <a:spLocks noChangeAspect="1"/>
            </p:cNvSpPr>
            <p:nvPr/>
          </p:nvSpPr>
          <p:spPr bwMode="auto">
            <a:xfrm flipH="1">
              <a:off x="1363" y="2293"/>
              <a:ext cx="309" cy="59"/>
            </a:xfrm>
            <a:custGeom>
              <a:avLst/>
              <a:gdLst>
                <a:gd name="T0" fmla="*/ 0 w 309"/>
                <a:gd name="T1" fmla="*/ 59 h 59"/>
                <a:gd name="T2" fmla="*/ 27 w 309"/>
                <a:gd name="T3" fmla="*/ 27 h 59"/>
                <a:gd name="T4" fmla="*/ 59 w 309"/>
                <a:gd name="T5" fmla="*/ 6 h 59"/>
                <a:gd name="T6" fmla="*/ 288 w 309"/>
                <a:gd name="T7" fmla="*/ 11 h 59"/>
                <a:gd name="T8" fmla="*/ 309 w 309"/>
                <a:gd name="T9" fmla="*/ 1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9"/>
                <a:gd name="T16" fmla="*/ 0 h 59"/>
                <a:gd name="T17" fmla="*/ 309 w 309"/>
                <a:gd name="T18" fmla="*/ 59 h 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9" h="59">
                  <a:moveTo>
                    <a:pt x="0" y="59"/>
                  </a:moveTo>
                  <a:cubicBezTo>
                    <a:pt x="9" y="45"/>
                    <a:pt x="13" y="37"/>
                    <a:pt x="27" y="27"/>
                  </a:cubicBezTo>
                  <a:cubicBezTo>
                    <a:pt x="37" y="19"/>
                    <a:pt x="59" y="6"/>
                    <a:pt x="59" y="6"/>
                  </a:cubicBezTo>
                  <a:cubicBezTo>
                    <a:pt x="148" y="10"/>
                    <a:pt x="195" y="15"/>
                    <a:pt x="288" y="11"/>
                  </a:cubicBezTo>
                  <a:cubicBezTo>
                    <a:pt x="305" y="0"/>
                    <a:pt x="297" y="1"/>
                    <a:pt x="309" y="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7" name="Freeform 1054"/>
            <p:cNvSpPr>
              <a:spLocks noChangeAspect="1"/>
            </p:cNvSpPr>
            <p:nvPr/>
          </p:nvSpPr>
          <p:spPr bwMode="auto">
            <a:xfrm flipH="1">
              <a:off x="1416" y="2203"/>
              <a:ext cx="288" cy="149"/>
            </a:xfrm>
            <a:custGeom>
              <a:avLst/>
              <a:gdLst>
                <a:gd name="T0" fmla="*/ 0 w 288"/>
                <a:gd name="T1" fmla="*/ 149 h 149"/>
                <a:gd name="T2" fmla="*/ 96 w 288"/>
                <a:gd name="T3" fmla="*/ 21 h 149"/>
                <a:gd name="T4" fmla="*/ 277 w 288"/>
                <a:gd name="T5" fmla="*/ 16 h 149"/>
                <a:gd name="T6" fmla="*/ 288 w 288"/>
                <a:gd name="T7" fmla="*/ 0 h 1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8"/>
                <a:gd name="T13" fmla="*/ 0 h 149"/>
                <a:gd name="T14" fmla="*/ 288 w 288"/>
                <a:gd name="T15" fmla="*/ 149 h 1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8" h="149">
                  <a:moveTo>
                    <a:pt x="0" y="149"/>
                  </a:moveTo>
                  <a:cubicBezTo>
                    <a:pt x="14" y="120"/>
                    <a:pt x="53" y="24"/>
                    <a:pt x="96" y="21"/>
                  </a:cubicBezTo>
                  <a:cubicBezTo>
                    <a:pt x="156" y="16"/>
                    <a:pt x="216" y="17"/>
                    <a:pt x="277" y="16"/>
                  </a:cubicBezTo>
                  <a:cubicBezTo>
                    <a:pt x="280" y="10"/>
                    <a:pt x="288" y="0"/>
                    <a:pt x="288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8" name="Freeform 1055"/>
            <p:cNvSpPr>
              <a:spLocks noChangeAspect="1"/>
            </p:cNvSpPr>
            <p:nvPr/>
          </p:nvSpPr>
          <p:spPr bwMode="auto">
            <a:xfrm flipH="1">
              <a:off x="1560" y="2139"/>
              <a:ext cx="197" cy="197"/>
            </a:xfrm>
            <a:custGeom>
              <a:avLst/>
              <a:gdLst>
                <a:gd name="T0" fmla="*/ 0 w 197"/>
                <a:gd name="T1" fmla="*/ 197 h 197"/>
                <a:gd name="T2" fmla="*/ 26 w 197"/>
                <a:gd name="T3" fmla="*/ 80 h 197"/>
                <a:gd name="T4" fmla="*/ 170 w 197"/>
                <a:gd name="T5" fmla="*/ 16 h 197"/>
                <a:gd name="T6" fmla="*/ 197 w 197"/>
                <a:gd name="T7" fmla="*/ 0 h 19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7"/>
                <a:gd name="T13" fmla="*/ 0 h 197"/>
                <a:gd name="T14" fmla="*/ 197 w 197"/>
                <a:gd name="T15" fmla="*/ 197 h 19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7" h="197">
                  <a:moveTo>
                    <a:pt x="0" y="197"/>
                  </a:moveTo>
                  <a:cubicBezTo>
                    <a:pt x="6" y="163"/>
                    <a:pt x="6" y="108"/>
                    <a:pt x="26" y="80"/>
                  </a:cubicBezTo>
                  <a:cubicBezTo>
                    <a:pt x="54" y="36"/>
                    <a:pt x="124" y="30"/>
                    <a:pt x="170" y="16"/>
                  </a:cubicBezTo>
                  <a:cubicBezTo>
                    <a:pt x="189" y="2"/>
                    <a:pt x="180" y="7"/>
                    <a:pt x="197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9" name="Freeform 1056"/>
            <p:cNvSpPr>
              <a:spLocks noChangeAspect="1"/>
            </p:cNvSpPr>
            <p:nvPr/>
          </p:nvSpPr>
          <p:spPr bwMode="auto">
            <a:xfrm flipH="1">
              <a:off x="1688" y="2123"/>
              <a:ext cx="107" cy="208"/>
            </a:xfrm>
            <a:custGeom>
              <a:avLst/>
              <a:gdLst>
                <a:gd name="T0" fmla="*/ 0 w 107"/>
                <a:gd name="T1" fmla="*/ 208 h 208"/>
                <a:gd name="T2" fmla="*/ 6 w 107"/>
                <a:gd name="T3" fmla="*/ 85 h 208"/>
                <a:gd name="T4" fmla="*/ 48 w 107"/>
                <a:gd name="T5" fmla="*/ 48 h 208"/>
                <a:gd name="T6" fmla="*/ 64 w 107"/>
                <a:gd name="T7" fmla="*/ 37 h 208"/>
                <a:gd name="T8" fmla="*/ 75 w 107"/>
                <a:gd name="T9" fmla="*/ 21 h 208"/>
                <a:gd name="T10" fmla="*/ 107 w 107"/>
                <a:gd name="T11" fmla="*/ 0 h 20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7"/>
                <a:gd name="T19" fmla="*/ 0 h 208"/>
                <a:gd name="T20" fmla="*/ 107 w 107"/>
                <a:gd name="T21" fmla="*/ 208 h 20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7" h="208">
                  <a:moveTo>
                    <a:pt x="0" y="208"/>
                  </a:moveTo>
                  <a:cubicBezTo>
                    <a:pt x="2" y="167"/>
                    <a:pt x="1" y="125"/>
                    <a:pt x="6" y="85"/>
                  </a:cubicBezTo>
                  <a:cubicBezTo>
                    <a:pt x="7" y="67"/>
                    <a:pt x="40" y="52"/>
                    <a:pt x="48" y="48"/>
                  </a:cubicBezTo>
                  <a:cubicBezTo>
                    <a:pt x="53" y="44"/>
                    <a:pt x="64" y="37"/>
                    <a:pt x="64" y="37"/>
                  </a:cubicBezTo>
                  <a:cubicBezTo>
                    <a:pt x="67" y="31"/>
                    <a:pt x="70" y="25"/>
                    <a:pt x="75" y="21"/>
                  </a:cubicBezTo>
                  <a:cubicBezTo>
                    <a:pt x="84" y="12"/>
                    <a:pt x="107" y="0"/>
                    <a:pt x="107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90" name="Freeform 1057"/>
            <p:cNvSpPr>
              <a:spLocks noChangeAspect="1"/>
            </p:cNvSpPr>
            <p:nvPr/>
          </p:nvSpPr>
          <p:spPr bwMode="auto">
            <a:xfrm flipH="1">
              <a:off x="1800" y="2112"/>
              <a:ext cx="80" cy="230"/>
            </a:xfrm>
            <a:custGeom>
              <a:avLst/>
              <a:gdLst>
                <a:gd name="T0" fmla="*/ 21 w 80"/>
                <a:gd name="T1" fmla="*/ 230 h 230"/>
                <a:gd name="T2" fmla="*/ 0 w 80"/>
                <a:gd name="T3" fmla="*/ 123 h 230"/>
                <a:gd name="T4" fmla="*/ 64 w 80"/>
                <a:gd name="T5" fmla="*/ 11 h 230"/>
                <a:gd name="T6" fmla="*/ 80 w 80"/>
                <a:gd name="T7" fmla="*/ 0 h 2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0"/>
                <a:gd name="T13" fmla="*/ 0 h 230"/>
                <a:gd name="T14" fmla="*/ 80 w 80"/>
                <a:gd name="T15" fmla="*/ 230 h 2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0" h="230">
                  <a:moveTo>
                    <a:pt x="21" y="230"/>
                  </a:moveTo>
                  <a:cubicBezTo>
                    <a:pt x="10" y="196"/>
                    <a:pt x="5" y="158"/>
                    <a:pt x="0" y="123"/>
                  </a:cubicBezTo>
                  <a:cubicBezTo>
                    <a:pt x="4" y="66"/>
                    <a:pt x="6" y="29"/>
                    <a:pt x="64" y="11"/>
                  </a:cubicBezTo>
                  <a:cubicBezTo>
                    <a:pt x="69" y="7"/>
                    <a:pt x="80" y="0"/>
                    <a:pt x="8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91" name="Freeform 1058"/>
            <p:cNvSpPr>
              <a:spLocks noChangeAspect="1"/>
            </p:cNvSpPr>
            <p:nvPr/>
          </p:nvSpPr>
          <p:spPr bwMode="auto">
            <a:xfrm>
              <a:off x="2016" y="2659"/>
              <a:ext cx="556" cy="839"/>
            </a:xfrm>
            <a:custGeom>
              <a:avLst/>
              <a:gdLst>
                <a:gd name="T0" fmla="*/ 107 w 556"/>
                <a:gd name="T1" fmla="*/ 72 h 839"/>
                <a:gd name="T2" fmla="*/ 102 w 556"/>
                <a:gd name="T3" fmla="*/ 290 h 839"/>
                <a:gd name="T4" fmla="*/ 59 w 556"/>
                <a:gd name="T5" fmla="*/ 509 h 839"/>
                <a:gd name="T6" fmla="*/ 22 w 556"/>
                <a:gd name="T7" fmla="*/ 637 h 839"/>
                <a:gd name="T8" fmla="*/ 11 w 556"/>
                <a:gd name="T9" fmla="*/ 680 h 839"/>
                <a:gd name="T10" fmla="*/ 0 w 556"/>
                <a:gd name="T11" fmla="*/ 717 h 839"/>
                <a:gd name="T12" fmla="*/ 11 w 556"/>
                <a:gd name="T13" fmla="*/ 786 h 839"/>
                <a:gd name="T14" fmla="*/ 70 w 556"/>
                <a:gd name="T15" fmla="*/ 824 h 839"/>
                <a:gd name="T16" fmla="*/ 315 w 556"/>
                <a:gd name="T17" fmla="*/ 829 h 839"/>
                <a:gd name="T18" fmla="*/ 496 w 556"/>
                <a:gd name="T19" fmla="*/ 834 h 839"/>
                <a:gd name="T20" fmla="*/ 534 w 556"/>
                <a:gd name="T21" fmla="*/ 792 h 839"/>
                <a:gd name="T22" fmla="*/ 550 w 556"/>
                <a:gd name="T23" fmla="*/ 696 h 839"/>
                <a:gd name="T24" fmla="*/ 528 w 556"/>
                <a:gd name="T25" fmla="*/ 376 h 839"/>
                <a:gd name="T26" fmla="*/ 496 w 556"/>
                <a:gd name="T27" fmla="*/ 269 h 839"/>
                <a:gd name="T28" fmla="*/ 416 w 556"/>
                <a:gd name="T29" fmla="*/ 88 h 839"/>
                <a:gd name="T30" fmla="*/ 395 w 556"/>
                <a:gd name="T31" fmla="*/ 66 h 839"/>
                <a:gd name="T32" fmla="*/ 390 w 556"/>
                <a:gd name="T33" fmla="*/ 50 h 839"/>
                <a:gd name="T34" fmla="*/ 315 w 556"/>
                <a:gd name="T35" fmla="*/ 24 h 839"/>
                <a:gd name="T36" fmla="*/ 107 w 556"/>
                <a:gd name="T37" fmla="*/ 34 h 839"/>
                <a:gd name="T38" fmla="*/ 107 w 556"/>
                <a:gd name="T39" fmla="*/ 72 h 83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6"/>
                <a:gd name="T61" fmla="*/ 0 h 839"/>
                <a:gd name="T62" fmla="*/ 556 w 556"/>
                <a:gd name="T63" fmla="*/ 839 h 83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6" h="839">
                  <a:moveTo>
                    <a:pt x="107" y="72"/>
                  </a:moveTo>
                  <a:cubicBezTo>
                    <a:pt x="105" y="144"/>
                    <a:pt x="105" y="217"/>
                    <a:pt x="102" y="290"/>
                  </a:cubicBezTo>
                  <a:cubicBezTo>
                    <a:pt x="98" y="363"/>
                    <a:pt x="73" y="437"/>
                    <a:pt x="59" y="509"/>
                  </a:cubicBezTo>
                  <a:cubicBezTo>
                    <a:pt x="49" y="552"/>
                    <a:pt x="33" y="594"/>
                    <a:pt x="22" y="637"/>
                  </a:cubicBezTo>
                  <a:cubicBezTo>
                    <a:pt x="18" y="651"/>
                    <a:pt x="14" y="665"/>
                    <a:pt x="11" y="680"/>
                  </a:cubicBezTo>
                  <a:cubicBezTo>
                    <a:pt x="7" y="692"/>
                    <a:pt x="0" y="717"/>
                    <a:pt x="0" y="717"/>
                  </a:cubicBezTo>
                  <a:cubicBezTo>
                    <a:pt x="3" y="740"/>
                    <a:pt x="5" y="763"/>
                    <a:pt x="11" y="786"/>
                  </a:cubicBezTo>
                  <a:cubicBezTo>
                    <a:pt x="16" y="805"/>
                    <a:pt x="51" y="823"/>
                    <a:pt x="70" y="824"/>
                  </a:cubicBezTo>
                  <a:cubicBezTo>
                    <a:pt x="151" y="827"/>
                    <a:pt x="233" y="827"/>
                    <a:pt x="315" y="829"/>
                  </a:cubicBezTo>
                  <a:cubicBezTo>
                    <a:pt x="377" y="837"/>
                    <a:pt x="433" y="839"/>
                    <a:pt x="496" y="834"/>
                  </a:cubicBezTo>
                  <a:cubicBezTo>
                    <a:pt x="515" y="822"/>
                    <a:pt x="526" y="813"/>
                    <a:pt x="534" y="792"/>
                  </a:cubicBezTo>
                  <a:cubicBezTo>
                    <a:pt x="539" y="760"/>
                    <a:pt x="544" y="727"/>
                    <a:pt x="550" y="696"/>
                  </a:cubicBezTo>
                  <a:cubicBezTo>
                    <a:pt x="546" y="596"/>
                    <a:pt x="556" y="475"/>
                    <a:pt x="528" y="376"/>
                  </a:cubicBezTo>
                  <a:cubicBezTo>
                    <a:pt x="522" y="330"/>
                    <a:pt x="509" y="312"/>
                    <a:pt x="496" y="269"/>
                  </a:cubicBezTo>
                  <a:cubicBezTo>
                    <a:pt x="475" y="202"/>
                    <a:pt x="455" y="145"/>
                    <a:pt x="416" y="88"/>
                  </a:cubicBezTo>
                  <a:cubicBezTo>
                    <a:pt x="402" y="45"/>
                    <a:pt x="422" y="95"/>
                    <a:pt x="395" y="66"/>
                  </a:cubicBezTo>
                  <a:cubicBezTo>
                    <a:pt x="391" y="61"/>
                    <a:pt x="393" y="54"/>
                    <a:pt x="390" y="50"/>
                  </a:cubicBezTo>
                  <a:cubicBezTo>
                    <a:pt x="375" y="31"/>
                    <a:pt x="335" y="27"/>
                    <a:pt x="315" y="24"/>
                  </a:cubicBezTo>
                  <a:cubicBezTo>
                    <a:pt x="251" y="0"/>
                    <a:pt x="172" y="13"/>
                    <a:pt x="107" y="34"/>
                  </a:cubicBezTo>
                  <a:cubicBezTo>
                    <a:pt x="99" y="57"/>
                    <a:pt x="100" y="44"/>
                    <a:pt x="107" y="72"/>
                  </a:cubicBez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92" name="Freeform 1059"/>
            <p:cNvSpPr>
              <a:spLocks noChangeAspect="1"/>
            </p:cNvSpPr>
            <p:nvPr/>
          </p:nvSpPr>
          <p:spPr bwMode="auto">
            <a:xfrm>
              <a:off x="2048" y="2363"/>
              <a:ext cx="391" cy="298"/>
            </a:xfrm>
            <a:custGeom>
              <a:avLst/>
              <a:gdLst>
                <a:gd name="T0" fmla="*/ 176 w 391"/>
                <a:gd name="T1" fmla="*/ 293 h 298"/>
                <a:gd name="T2" fmla="*/ 0 w 391"/>
                <a:gd name="T3" fmla="*/ 218 h 298"/>
                <a:gd name="T4" fmla="*/ 43 w 391"/>
                <a:gd name="T5" fmla="*/ 74 h 298"/>
                <a:gd name="T6" fmla="*/ 80 w 391"/>
                <a:gd name="T7" fmla="*/ 37 h 298"/>
                <a:gd name="T8" fmla="*/ 251 w 391"/>
                <a:gd name="T9" fmla="*/ 26 h 298"/>
                <a:gd name="T10" fmla="*/ 299 w 391"/>
                <a:gd name="T11" fmla="*/ 32 h 298"/>
                <a:gd name="T12" fmla="*/ 331 w 391"/>
                <a:gd name="T13" fmla="*/ 42 h 298"/>
                <a:gd name="T14" fmla="*/ 384 w 391"/>
                <a:gd name="T15" fmla="*/ 170 h 298"/>
                <a:gd name="T16" fmla="*/ 358 w 391"/>
                <a:gd name="T17" fmla="*/ 277 h 298"/>
                <a:gd name="T18" fmla="*/ 288 w 391"/>
                <a:gd name="T19" fmla="*/ 282 h 298"/>
                <a:gd name="T20" fmla="*/ 246 w 391"/>
                <a:gd name="T21" fmla="*/ 288 h 298"/>
                <a:gd name="T22" fmla="*/ 176 w 391"/>
                <a:gd name="T23" fmla="*/ 293 h 29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91"/>
                <a:gd name="T37" fmla="*/ 0 h 298"/>
                <a:gd name="T38" fmla="*/ 391 w 391"/>
                <a:gd name="T39" fmla="*/ 298 h 29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91" h="298">
                  <a:moveTo>
                    <a:pt x="176" y="293"/>
                  </a:moveTo>
                  <a:cubicBezTo>
                    <a:pt x="108" y="285"/>
                    <a:pt x="41" y="278"/>
                    <a:pt x="0" y="218"/>
                  </a:cubicBezTo>
                  <a:cubicBezTo>
                    <a:pt x="5" y="165"/>
                    <a:pt x="11" y="116"/>
                    <a:pt x="43" y="74"/>
                  </a:cubicBezTo>
                  <a:cubicBezTo>
                    <a:pt x="49" y="52"/>
                    <a:pt x="58" y="43"/>
                    <a:pt x="80" y="37"/>
                  </a:cubicBezTo>
                  <a:cubicBezTo>
                    <a:pt x="133" y="0"/>
                    <a:pt x="169" y="23"/>
                    <a:pt x="251" y="26"/>
                  </a:cubicBezTo>
                  <a:cubicBezTo>
                    <a:pt x="267" y="28"/>
                    <a:pt x="283" y="28"/>
                    <a:pt x="299" y="32"/>
                  </a:cubicBezTo>
                  <a:cubicBezTo>
                    <a:pt x="309" y="34"/>
                    <a:pt x="331" y="42"/>
                    <a:pt x="331" y="42"/>
                  </a:cubicBezTo>
                  <a:cubicBezTo>
                    <a:pt x="372" y="70"/>
                    <a:pt x="377" y="122"/>
                    <a:pt x="384" y="170"/>
                  </a:cubicBezTo>
                  <a:cubicBezTo>
                    <a:pt x="383" y="170"/>
                    <a:pt x="391" y="268"/>
                    <a:pt x="358" y="277"/>
                  </a:cubicBezTo>
                  <a:cubicBezTo>
                    <a:pt x="335" y="282"/>
                    <a:pt x="311" y="279"/>
                    <a:pt x="288" y="282"/>
                  </a:cubicBezTo>
                  <a:cubicBezTo>
                    <a:pt x="273" y="283"/>
                    <a:pt x="260" y="286"/>
                    <a:pt x="246" y="288"/>
                  </a:cubicBezTo>
                  <a:cubicBezTo>
                    <a:pt x="220" y="295"/>
                    <a:pt x="201" y="298"/>
                    <a:pt x="176" y="293"/>
                  </a:cubicBez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93" name="Freeform 1060"/>
            <p:cNvSpPr>
              <a:spLocks noChangeAspect="1"/>
            </p:cNvSpPr>
            <p:nvPr/>
          </p:nvSpPr>
          <p:spPr bwMode="auto">
            <a:xfrm>
              <a:off x="2111" y="3504"/>
              <a:ext cx="124" cy="315"/>
            </a:xfrm>
            <a:custGeom>
              <a:avLst/>
              <a:gdLst>
                <a:gd name="T0" fmla="*/ 76 w 124"/>
                <a:gd name="T1" fmla="*/ 0 h 315"/>
                <a:gd name="T2" fmla="*/ 108 w 124"/>
                <a:gd name="T3" fmla="*/ 165 h 315"/>
                <a:gd name="T4" fmla="*/ 124 w 124"/>
                <a:gd name="T5" fmla="*/ 213 h 315"/>
                <a:gd name="T6" fmla="*/ 55 w 124"/>
                <a:gd name="T7" fmla="*/ 315 h 315"/>
                <a:gd name="T8" fmla="*/ 12 w 124"/>
                <a:gd name="T9" fmla="*/ 309 h 315"/>
                <a:gd name="T10" fmla="*/ 28 w 124"/>
                <a:gd name="T11" fmla="*/ 256 h 315"/>
                <a:gd name="T12" fmla="*/ 124 w 124"/>
                <a:gd name="T13" fmla="*/ 261 h 3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4"/>
                <a:gd name="T22" fmla="*/ 0 h 315"/>
                <a:gd name="T23" fmla="*/ 124 w 124"/>
                <a:gd name="T24" fmla="*/ 315 h 31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4" h="315">
                  <a:moveTo>
                    <a:pt x="76" y="0"/>
                  </a:moveTo>
                  <a:cubicBezTo>
                    <a:pt x="61" y="47"/>
                    <a:pt x="79" y="123"/>
                    <a:pt x="108" y="165"/>
                  </a:cubicBezTo>
                  <a:cubicBezTo>
                    <a:pt x="113" y="181"/>
                    <a:pt x="118" y="196"/>
                    <a:pt x="124" y="213"/>
                  </a:cubicBezTo>
                  <a:cubicBezTo>
                    <a:pt x="118" y="280"/>
                    <a:pt x="120" y="296"/>
                    <a:pt x="55" y="315"/>
                  </a:cubicBezTo>
                  <a:cubicBezTo>
                    <a:pt x="40" y="313"/>
                    <a:pt x="25" y="315"/>
                    <a:pt x="12" y="309"/>
                  </a:cubicBezTo>
                  <a:cubicBezTo>
                    <a:pt x="1" y="304"/>
                    <a:pt x="0" y="264"/>
                    <a:pt x="28" y="256"/>
                  </a:cubicBezTo>
                  <a:cubicBezTo>
                    <a:pt x="109" y="261"/>
                    <a:pt x="77" y="261"/>
                    <a:pt x="124" y="26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94" name="Freeform 1061"/>
            <p:cNvSpPr>
              <a:spLocks noChangeAspect="1"/>
            </p:cNvSpPr>
            <p:nvPr/>
          </p:nvSpPr>
          <p:spPr bwMode="auto">
            <a:xfrm>
              <a:off x="2326" y="3504"/>
              <a:ext cx="142" cy="267"/>
            </a:xfrm>
            <a:custGeom>
              <a:avLst/>
              <a:gdLst>
                <a:gd name="T0" fmla="*/ 74 w 142"/>
                <a:gd name="T1" fmla="*/ 0 h 267"/>
                <a:gd name="T2" fmla="*/ 101 w 142"/>
                <a:gd name="T3" fmla="*/ 53 h 267"/>
                <a:gd name="T4" fmla="*/ 133 w 142"/>
                <a:gd name="T5" fmla="*/ 133 h 267"/>
                <a:gd name="T6" fmla="*/ 117 w 142"/>
                <a:gd name="T7" fmla="*/ 229 h 267"/>
                <a:gd name="T8" fmla="*/ 69 w 142"/>
                <a:gd name="T9" fmla="*/ 267 h 267"/>
                <a:gd name="T10" fmla="*/ 26 w 142"/>
                <a:gd name="T11" fmla="*/ 261 h 267"/>
                <a:gd name="T12" fmla="*/ 37 w 142"/>
                <a:gd name="T13" fmla="*/ 213 h 267"/>
                <a:gd name="T14" fmla="*/ 133 w 142"/>
                <a:gd name="T15" fmla="*/ 203 h 26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2"/>
                <a:gd name="T25" fmla="*/ 0 h 267"/>
                <a:gd name="T26" fmla="*/ 142 w 142"/>
                <a:gd name="T27" fmla="*/ 267 h 26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2" h="267">
                  <a:moveTo>
                    <a:pt x="74" y="0"/>
                  </a:moveTo>
                  <a:cubicBezTo>
                    <a:pt x="86" y="17"/>
                    <a:pt x="88" y="35"/>
                    <a:pt x="101" y="53"/>
                  </a:cubicBezTo>
                  <a:cubicBezTo>
                    <a:pt x="109" y="80"/>
                    <a:pt x="124" y="104"/>
                    <a:pt x="133" y="133"/>
                  </a:cubicBezTo>
                  <a:cubicBezTo>
                    <a:pt x="129" y="188"/>
                    <a:pt x="142" y="198"/>
                    <a:pt x="117" y="229"/>
                  </a:cubicBezTo>
                  <a:cubicBezTo>
                    <a:pt x="103" y="244"/>
                    <a:pt x="69" y="267"/>
                    <a:pt x="69" y="267"/>
                  </a:cubicBezTo>
                  <a:cubicBezTo>
                    <a:pt x="54" y="265"/>
                    <a:pt x="39" y="266"/>
                    <a:pt x="26" y="261"/>
                  </a:cubicBezTo>
                  <a:cubicBezTo>
                    <a:pt x="0" y="250"/>
                    <a:pt x="22" y="219"/>
                    <a:pt x="37" y="213"/>
                  </a:cubicBezTo>
                  <a:cubicBezTo>
                    <a:pt x="74" y="196"/>
                    <a:pt x="86" y="203"/>
                    <a:pt x="133" y="20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95" name="Freeform 1062"/>
            <p:cNvSpPr>
              <a:spLocks noChangeAspect="1"/>
            </p:cNvSpPr>
            <p:nvPr/>
          </p:nvSpPr>
          <p:spPr bwMode="auto">
            <a:xfrm>
              <a:off x="2124" y="2455"/>
              <a:ext cx="87" cy="68"/>
            </a:xfrm>
            <a:custGeom>
              <a:avLst/>
              <a:gdLst>
                <a:gd name="T0" fmla="*/ 11 w 87"/>
                <a:gd name="T1" fmla="*/ 0 h 68"/>
                <a:gd name="T2" fmla="*/ 31 w 87"/>
                <a:gd name="T3" fmla="*/ 68 h 68"/>
                <a:gd name="T4" fmla="*/ 63 w 87"/>
                <a:gd name="T5" fmla="*/ 64 h 68"/>
                <a:gd name="T6" fmla="*/ 87 w 87"/>
                <a:gd name="T7" fmla="*/ 20 h 6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7"/>
                <a:gd name="T13" fmla="*/ 0 h 68"/>
                <a:gd name="T14" fmla="*/ 87 w 87"/>
                <a:gd name="T15" fmla="*/ 68 h 6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7" h="68">
                  <a:moveTo>
                    <a:pt x="11" y="0"/>
                  </a:moveTo>
                  <a:cubicBezTo>
                    <a:pt x="7" y="26"/>
                    <a:pt x="0" y="57"/>
                    <a:pt x="31" y="68"/>
                  </a:cubicBezTo>
                  <a:cubicBezTo>
                    <a:pt x="41" y="66"/>
                    <a:pt x="53" y="67"/>
                    <a:pt x="63" y="64"/>
                  </a:cubicBezTo>
                  <a:cubicBezTo>
                    <a:pt x="71" y="60"/>
                    <a:pt x="82" y="28"/>
                    <a:pt x="87" y="2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96" name="Freeform 1063"/>
            <p:cNvSpPr>
              <a:spLocks noChangeAspect="1"/>
            </p:cNvSpPr>
            <p:nvPr/>
          </p:nvSpPr>
          <p:spPr bwMode="auto">
            <a:xfrm>
              <a:off x="2281" y="2487"/>
              <a:ext cx="82" cy="60"/>
            </a:xfrm>
            <a:custGeom>
              <a:avLst/>
              <a:gdLst>
                <a:gd name="T0" fmla="*/ 18 w 82"/>
                <a:gd name="T1" fmla="*/ 0 h 60"/>
                <a:gd name="T2" fmla="*/ 34 w 82"/>
                <a:gd name="T3" fmla="*/ 60 h 60"/>
                <a:gd name="T4" fmla="*/ 82 w 82"/>
                <a:gd name="T5" fmla="*/ 24 h 60"/>
                <a:gd name="T6" fmla="*/ 0 60000 65536"/>
                <a:gd name="T7" fmla="*/ 0 60000 65536"/>
                <a:gd name="T8" fmla="*/ 0 60000 65536"/>
                <a:gd name="T9" fmla="*/ 0 w 82"/>
                <a:gd name="T10" fmla="*/ 0 h 60"/>
                <a:gd name="T11" fmla="*/ 82 w 82"/>
                <a:gd name="T12" fmla="*/ 60 h 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2" h="60">
                  <a:moveTo>
                    <a:pt x="18" y="0"/>
                  </a:moveTo>
                  <a:cubicBezTo>
                    <a:pt x="0" y="26"/>
                    <a:pt x="2" y="49"/>
                    <a:pt x="34" y="60"/>
                  </a:cubicBezTo>
                  <a:cubicBezTo>
                    <a:pt x="61" y="56"/>
                    <a:pt x="82" y="58"/>
                    <a:pt x="82" y="2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97" name="Freeform 1064"/>
            <p:cNvSpPr>
              <a:spLocks noChangeAspect="1"/>
            </p:cNvSpPr>
            <p:nvPr/>
          </p:nvSpPr>
          <p:spPr bwMode="auto">
            <a:xfrm>
              <a:off x="2167" y="2575"/>
              <a:ext cx="144" cy="36"/>
            </a:xfrm>
            <a:custGeom>
              <a:avLst/>
              <a:gdLst>
                <a:gd name="T0" fmla="*/ 0 w 144"/>
                <a:gd name="T1" fmla="*/ 0 h 36"/>
                <a:gd name="T2" fmla="*/ 32 w 144"/>
                <a:gd name="T3" fmla="*/ 24 h 36"/>
                <a:gd name="T4" fmla="*/ 56 w 144"/>
                <a:gd name="T5" fmla="*/ 32 h 36"/>
                <a:gd name="T6" fmla="*/ 68 w 144"/>
                <a:gd name="T7" fmla="*/ 36 h 36"/>
                <a:gd name="T8" fmla="*/ 144 w 144"/>
                <a:gd name="T9" fmla="*/ 32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4"/>
                <a:gd name="T16" fmla="*/ 0 h 36"/>
                <a:gd name="T17" fmla="*/ 144 w 144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4" h="36">
                  <a:moveTo>
                    <a:pt x="0" y="0"/>
                  </a:moveTo>
                  <a:cubicBezTo>
                    <a:pt x="5" y="15"/>
                    <a:pt x="16" y="17"/>
                    <a:pt x="32" y="24"/>
                  </a:cubicBezTo>
                  <a:cubicBezTo>
                    <a:pt x="39" y="27"/>
                    <a:pt x="48" y="29"/>
                    <a:pt x="56" y="32"/>
                  </a:cubicBezTo>
                  <a:cubicBezTo>
                    <a:pt x="60" y="33"/>
                    <a:pt x="68" y="36"/>
                    <a:pt x="68" y="36"/>
                  </a:cubicBezTo>
                  <a:cubicBezTo>
                    <a:pt x="138" y="31"/>
                    <a:pt x="113" y="32"/>
                    <a:pt x="144" y="3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98" name="Freeform 1065"/>
            <p:cNvSpPr>
              <a:spLocks noChangeAspect="1"/>
            </p:cNvSpPr>
            <p:nvPr/>
          </p:nvSpPr>
          <p:spPr bwMode="auto">
            <a:xfrm>
              <a:off x="2339" y="2341"/>
              <a:ext cx="309" cy="59"/>
            </a:xfrm>
            <a:custGeom>
              <a:avLst/>
              <a:gdLst>
                <a:gd name="T0" fmla="*/ 0 w 309"/>
                <a:gd name="T1" fmla="*/ 59 h 59"/>
                <a:gd name="T2" fmla="*/ 27 w 309"/>
                <a:gd name="T3" fmla="*/ 27 h 59"/>
                <a:gd name="T4" fmla="*/ 59 w 309"/>
                <a:gd name="T5" fmla="*/ 6 h 59"/>
                <a:gd name="T6" fmla="*/ 288 w 309"/>
                <a:gd name="T7" fmla="*/ 11 h 59"/>
                <a:gd name="T8" fmla="*/ 309 w 309"/>
                <a:gd name="T9" fmla="*/ 1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9"/>
                <a:gd name="T16" fmla="*/ 0 h 59"/>
                <a:gd name="T17" fmla="*/ 309 w 309"/>
                <a:gd name="T18" fmla="*/ 59 h 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9" h="59">
                  <a:moveTo>
                    <a:pt x="0" y="59"/>
                  </a:moveTo>
                  <a:cubicBezTo>
                    <a:pt x="9" y="45"/>
                    <a:pt x="13" y="37"/>
                    <a:pt x="27" y="27"/>
                  </a:cubicBezTo>
                  <a:cubicBezTo>
                    <a:pt x="37" y="19"/>
                    <a:pt x="59" y="6"/>
                    <a:pt x="59" y="6"/>
                  </a:cubicBezTo>
                  <a:cubicBezTo>
                    <a:pt x="148" y="10"/>
                    <a:pt x="195" y="15"/>
                    <a:pt x="288" y="11"/>
                  </a:cubicBezTo>
                  <a:cubicBezTo>
                    <a:pt x="305" y="0"/>
                    <a:pt x="297" y="1"/>
                    <a:pt x="309" y="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99" name="Freeform 1066"/>
            <p:cNvSpPr>
              <a:spLocks noChangeAspect="1"/>
            </p:cNvSpPr>
            <p:nvPr/>
          </p:nvSpPr>
          <p:spPr bwMode="auto">
            <a:xfrm>
              <a:off x="2307" y="2251"/>
              <a:ext cx="288" cy="149"/>
            </a:xfrm>
            <a:custGeom>
              <a:avLst/>
              <a:gdLst>
                <a:gd name="T0" fmla="*/ 0 w 288"/>
                <a:gd name="T1" fmla="*/ 149 h 149"/>
                <a:gd name="T2" fmla="*/ 96 w 288"/>
                <a:gd name="T3" fmla="*/ 21 h 149"/>
                <a:gd name="T4" fmla="*/ 277 w 288"/>
                <a:gd name="T5" fmla="*/ 16 h 149"/>
                <a:gd name="T6" fmla="*/ 288 w 288"/>
                <a:gd name="T7" fmla="*/ 0 h 1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8"/>
                <a:gd name="T13" fmla="*/ 0 h 149"/>
                <a:gd name="T14" fmla="*/ 288 w 288"/>
                <a:gd name="T15" fmla="*/ 149 h 1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8" h="149">
                  <a:moveTo>
                    <a:pt x="0" y="149"/>
                  </a:moveTo>
                  <a:cubicBezTo>
                    <a:pt x="14" y="120"/>
                    <a:pt x="53" y="24"/>
                    <a:pt x="96" y="21"/>
                  </a:cubicBezTo>
                  <a:cubicBezTo>
                    <a:pt x="156" y="16"/>
                    <a:pt x="216" y="17"/>
                    <a:pt x="277" y="16"/>
                  </a:cubicBezTo>
                  <a:cubicBezTo>
                    <a:pt x="280" y="10"/>
                    <a:pt x="288" y="0"/>
                    <a:pt x="288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0" name="Freeform 1067"/>
            <p:cNvSpPr>
              <a:spLocks noChangeAspect="1"/>
            </p:cNvSpPr>
            <p:nvPr/>
          </p:nvSpPr>
          <p:spPr bwMode="auto">
            <a:xfrm>
              <a:off x="2254" y="2187"/>
              <a:ext cx="197" cy="197"/>
            </a:xfrm>
            <a:custGeom>
              <a:avLst/>
              <a:gdLst>
                <a:gd name="T0" fmla="*/ 0 w 197"/>
                <a:gd name="T1" fmla="*/ 197 h 197"/>
                <a:gd name="T2" fmla="*/ 26 w 197"/>
                <a:gd name="T3" fmla="*/ 80 h 197"/>
                <a:gd name="T4" fmla="*/ 170 w 197"/>
                <a:gd name="T5" fmla="*/ 16 h 197"/>
                <a:gd name="T6" fmla="*/ 197 w 197"/>
                <a:gd name="T7" fmla="*/ 0 h 19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7"/>
                <a:gd name="T13" fmla="*/ 0 h 197"/>
                <a:gd name="T14" fmla="*/ 197 w 197"/>
                <a:gd name="T15" fmla="*/ 197 h 19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7" h="197">
                  <a:moveTo>
                    <a:pt x="0" y="197"/>
                  </a:moveTo>
                  <a:cubicBezTo>
                    <a:pt x="6" y="163"/>
                    <a:pt x="6" y="108"/>
                    <a:pt x="26" y="80"/>
                  </a:cubicBezTo>
                  <a:cubicBezTo>
                    <a:pt x="54" y="36"/>
                    <a:pt x="124" y="30"/>
                    <a:pt x="170" y="16"/>
                  </a:cubicBezTo>
                  <a:cubicBezTo>
                    <a:pt x="189" y="2"/>
                    <a:pt x="180" y="7"/>
                    <a:pt x="197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1" name="Freeform 1068"/>
            <p:cNvSpPr>
              <a:spLocks noChangeAspect="1"/>
            </p:cNvSpPr>
            <p:nvPr/>
          </p:nvSpPr>
          <p:spPr bwMode="auto">
            <a:xfrm>
              <a:off x="2216" y="2171"/>
              <a:ext cx="107" cy="208"/>
            </a:xfrm>
            <a:custGeom>
              <a:avLst/>
              <a:gdLst>
                <a:gd name="T0" fmla="*/ 0 w 107"/>
                <a:gd name="T1" fmla="*/ 208 h 208"/>
                <a:gd name="T2" fmla="*/ 6 w 107"/>
                <a:gd name="T3" fmla="*/ 85 h 208"/>
                <a:gd name="T4" fmla="*/ 48 w 107"/>
                <a:gd name="T5" fmla="*/ 48 h 208"/>
                <a:gd name="T6" fmla="*/ 64 w 107"/>
                <a:gd name="T7" fmla="*/ 37 h 208"/>
                <a:gd name="T8" fmla="*/ 75 w 107"/>
                <a:gd name="T9" fmla="*/ 21 h 208"/>
                <a:gd name="T10" fmla="*/ 107 w 107"/>
                <a:gd name="T11" fmla="*/ 0 h 20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7"/>
                <a:gd name="T19" fmla="*/ 0 h 208"/>
                <a:gd name="T20" fmla="*/ 107 w 107"/>
                <a:gd name="T21" fmla="*/ 208 h 20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7" h="208">
                  <a:moveTo>
                    <a:pt x="0" y="208"/>
                  </a:moveTo>
                  <a:cubicBezTo>
                    <a:pt x="2" y="167"/>
                    <a:pt x="1" y="125"/>
                    <a:pt x="6" y="85"/>
                  </a:cubicBezTo>
                  <a:cubicBezTo>
                    <a:pt x="7" y="67"/>
                    <a:pt x="40" y="52"/>
                    <a:pt x="48" y="48"/>
                  </a:cubicBezTo>
                  <a:cubicBezTo>
                    <a:pt x="53" y="44"/>
                    <a:pt x="64" y="37"/>
                    <a:pt x="64" y="37"/>
                  </a:cubicBezTo>
                  <a:cubicBezTo>
                    <a:pt x="67" y="31"/>
                    <a:pt x="70" y="25"/>
                    <a:pt x="75" y="21"/>
                  </a:cubicBezTo>
                  <a:cubicBezTo>
                    <a:pt x="84" y="12"/>
                    <a:pt x="107" y="0"/>
                    <a:pt x="107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2" name="Freeform 1069"/>
            <p:cNvSpPr>
              <a:spLocks noChangeAspect="1"/>
            </p:cNvSpPr>
            <p:nvPr/>
          </p:nvSpPr>
          <p:spPr bwMode="auto">
            <a:xfrm>
              <a:off x="2131" y="2160"/>
              <a:ext cx="80" cy="230"/>
            </a:xfrm>
            <a:custGeom>
              <a:avLst/>
              <a:gdLst>
                <a:gd name="T0" fmla="*/ 21 w 80"/>
                <a:gd name="T1" fmla="*/ 230 h 230"/>
                <a:gd name="T2" fmla="*/ 0 w 80"/>
                <a:gd name="T3" fmla="*/ 123 h 230"/>
                <a:gd name="T4" fmla="*/ 64 w 80"/>
                <a:gd name="T5" fmla="*/ 11 h 230"/>
                <a:gd name="T6" fmla="*/ 80 w 80"/>
                <a:gd name="T7" fmla="*/ 0 h 2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0"/>
                <a:gd name="T13" fmla="*/ 0 h 230"/>
                <a:gd name="T14" fmla="*/ 80 w 80"/>
                <a:gd name="T15" fmla="*/ 230 h 2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0" h="230">
                  <a:moveTo>
                    <a:pt x="21" y="230"/>
                  </a:moveTo>
                  <a:cubicBezTo>
                    <a:pt x="10" y="196"/>
                    <a:pt x="5" y="158"/>
                    <a:pt x="0" y="123"/>
                  </a:cubicBezTo>
                  <a:cubicBezTo>
                    <a:pt x="4" y="66"/>
                    <a:pt x="6" y="29"/>
                    <a:pt x="64" y="11"/>
                  </a:cubicBezTo>
                  <a:cubicBezTo>
                    <a:pt x="69" y="7"/>
                    <a:pt x="80" y="0"/>
                    <a:pt x="8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3" name="Freeform 1070"/>
            <p:cNvSpPr>
              <a:spLocks noChangeAspect="1"/>
            </p:cNvSpPr>
            <p:nvPr/>
          </p:nvSpPr>
          <p:spPr bwMode="auto">
            <a:xfrm>
              <a:off x="1728" y="2811"/>
              <a:ext cx="283" cy="146"/>
            </a:xfrm>
            <a:custGeom>
              <a:avLst/>
              <a:gdLst>
                <a:gd name="T0" fmla="*/ 0 w 283"/>
                <a:gd name="T1" fmla="*/ 0 h 146"/>
                <a:gd name="T2" fmla="*/ 59 w 283"/>
                <a:gd name="T3" fmla="*/ 80 h 146"/>
                <a:gd name="T4" fmla="*/ 197 w 283"/>
                <a:gd name="T5" fmla="*/ 144 h 146"/>
                <a:gd name="T6" fmla="*/ 261 w 283"/>
                <a:gd name="T7" fmla="*/ 138 h 146"/>
                <a:gd name="T8" fmla="*/ 283 w 283"/>
                <a:gd name="T9" fmla="*/ 106 h 146"/>
                <a:gd name="T10" fmla="*/ 235 w 283"/>
                <a:gd name="T11" fmla="*/ 53 h 146"/>
                <a:gd name="T12" fmla="*/ 187 w 283"/>
                <a:gd name="T13" fmla="*/ 90 h 146"/>
                <a:gd name="T14" fmla="*/ 203 w 283"/>
                <a:gd name="T15" fmla="*/ 112 h 14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3"/>
                <a:gd name="T25" fmla="*/ 0 h 146"/>
                <a:gd name="T26" fmla="*/ 283 w 283"/>
                <a:gd name="T27" fmla="*/ 146 h 14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3" h="146">
                  <a:moveTo>
                    <a:pt x="0" y="0"/>
                  </a:moveTo>
                  <a:cubicBezTo>
                    <a:pt x="6" y="43"/>
                    <a:pt x="16" y="64"/>
                    <a:pt x="59" y="80"/>
                  </a:cubicBezTo>
                  <a:cubicBezTo>
                    <a:pt x="101" y="112"/>
                    <a:pt x="147" y="125"/>
                    <a:pt x="197" y="144"/>
                  </a:cubicBezTo>
                  <a:cubicBezTo>
                    <a:pt x="218" y="142"/>
                    <a:pt x="241" y="146"/>
                    <a:pt x="261" y="138"/>
                  </a:cubicBezTo>
                  <a:cubicBezTo>
                    <a:pt x="272" y="132"/>
                    <a:pt x="283" y="106"/>
                    <a:pt x="283" y="106"/>
                  </a:cubicBezTo>
                  <a:cubicBezTo>
                    <a:pt x="274" y="69"/>
                    <a:pt x="269" y="63"/>
                    <a:pt x="235" y="53"/>
                  </a:cubicBezTo>
                  <a:cubicBezTo>
                    <a:pt x="200" y="58"/>
                    <a:pt x="196" y="58"/>
                    <a:pt x="187" y="90"/>
                  </a:cubicBezTo>
                  <a:cubicBezTo>
                    <a:pt x="198" y="108"/>
                    <a:pt x="192" y="101"/>
                    <a:pt x="203" y="11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4" name="Freeform 1071"/>
            <p:cNvSpPr>
              <a:spLocks noChangeAspect="1"/>
            </p:cNvSpPr>
            <p:nvPr/>
          </p:nvSpPr>
          <p:spPr bwMode="auto">
            <a:xfrm>
              <a:off x="1954" y="2875"/>
              <a:ext cx="329" cy="140"/>
            </a:xfrm>
            <a:custGeom>
              <a:avLst/>
              <a:gdLst>
                <a:gd name="T0" fmla="*/ 329 w 329"/>
                <a:gd name="T1" fmla="*/ 10 h 140"/>
                <a:gd name="T2" fmla="*/ 291 w 329"/>
                <a:gd name="T3" fmla="*/ 96 h 140"/>
                <a:gd name="T4" fmla="*/ 259 w 329"/>
                <a:gd name="T5" fmla="*/ 128 h 140"/>
                <a:gd name="T6" fmla="*/ 227 w 329"/>
                <a:gd name="T7" fmla="*/ 138 h 140"/>
                <a:gd name="T8" fmla="*/ 94 w 329"/>
                <a:gd name="T9" fmla="*/ 122 h 140"/>
                <a:gd name="T10" fmla="*/ 78 w 329"/>
                <a:gd name="T11" fmla="*/ 106 h 140"/>
                <a:gd name="T12" fmla="*/ 46 w 329"/>
                <a:gd name="T13" fmla="*/ 96 h 140"/>
                <a:gd name="T14" fmla="*/ 19 w 329"/>
                <a:gd name="T15" fmla="*/ 16 h 140"/>
                <a:gd name="T16" fmla="*/ 35 w 329"/>
                <a:gd name="T17" fmla="*/ 5 h 140"/>
                <a:gd name="T18" fmla="*/ 99 w 329"/>
                <a:gd name="T19" fmla="*/ 58 h 14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9"/>
                <a:gd name="T31" fmla="*/ 0 h 140"/>
                <a:gd name="T32" fmla="*/ 329 w 329"/>
                <a:gd name="T33" fmla="*/ 140 h 14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9" h="140">
                  <a:moveTo>
                    <a:pt x="329" y="10"/>
                  </a:moveTo>
                  <a:cubicBezTo>
                    <a:pt x="317" y="41"/>
                    <a:pt x="314" y="69"/>
                    <a:pt x="291" y="96"/>
                  </a:cubicBezTo>
                  <a:cubicBezTo>
                    <a:pt x="280" y="107"/>
                    <a:pt x="273" y="123"/>
                    <a:pt x="259" y="128"/>
                  </a:cubicBezTo>
                  <a:cubicBezTo>
                    <a:pt x="248" y="131"/>
                    <a:pt x="227" y="138"/>
                    <a:pt x="227" y="138"/>
                  </a:cubicBezTo>
                  <a:cubicBezTo>
                    <a:pt x="157" y="134"/>
                    <a:pt x="142" y="140"/>
                    <a:pt x="94" y="122"/>
                  </a:cubicBezTo>
                  <a:cubicBezTo>
                    <a:pt x="88" y="116"/>
                    <a:pt x="84" y="109"/>
                    <a:pt x="78" y="106"/>
                  </a:cubicBezTo>
                  <a:cubicBezTo>
                    <a:pt x="68" y="100"/>
                    <a:pt x="46" y="96"/>
                    <a:pt x="46" y="96"/>
                  </a:cubicBezTo>
                  <a:cubicBezTo>
                    <a:pt x="6" y="68"/>
                    <a:pt x="0" y="78"/>
                    <a:pt x="19" y="16"/>
                  </a:cubicBezTo>
                  <a:cubicBezTo>
                    <a:pt x="20" y="9"/>
                    <a:pt x="29" y="8"/>
                    <a:pt x="35" y="5"/>
                  </a:cubicBezTo>
                  <a:cubicBezTo>
                    <a:pt x="117" y="12"/>
                    <a:pt x="99" y="0"/>
                    <a:pt x="99" y="5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5" name="Freeform 1072"/>
            <p:cNvSpPr>
              <a:spLocks noChangeAspect="1"/>
            </p:cNvSpPr>
            <p:nvPr/>
          </p:nvSpPr>
          <p:spPr bwMode="auto">
            <a:xfrm>
              <a:off x="1893" y="2722"/>
              <a:ext cx="136" cy="94"/>
            </a:xfrm>
            <a:custGeom>
              <a:avLst/>
              <a:gdLst>
                <a:gd name="T0" fmla="*/ 0 w 136"/>
                <a:gd name="T1" fmla="*/ 25 h 94"/>
                <a:gd name="T2" fmla="*/ 134 w 136"/>
                <a:gd name="T3" fmla="*/ 41 h 94"/>
                <a:gd name="T4" fmla="*/ 128 w 136"/>
                <a:gd name="T5" fmla="*/ 78 h 94"/>
                <a:gd name="T6" fmla="*/ 70 w 136"/>
                <a:gd name="T7" fmla="*/ 94 h 94"/>
                <a:gd name="T8" fmla="*/ 54 w 136"/>
                <a:gd name="T9" fmla="*/ 89 h 94"/>
                <a:gd name="T10" fmla="*/ 59 w 136"/>
                <a:gd name="T11" fmla="*/ 67 h 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6"/>
                <a:gd name="T19" fmla="*/ 0 h 94"/>
                <a:gd name="T20" fmla="*/ 136 w 136"/>
                <a:gd name="T21" fmla="*/ 94 h 9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6" h="94">
                  <a:moveTo>
                    <a:pt x="0" y="25"/>
                  </a:moveTo>
                  <a:cubicBezTo>
                    <a:pt x="42" y="19"/>
                    <a:pt x="105" y="0"/>
                    <a:pt x="134" y="41"/>
                  </a:cubicBezTo>
                  <a:cubicBezTo>
                    <a:pt x="132" y="53"/>
                    <a:pt x="136" y="68"/>
                    <a:pt x="128" y="78"/>
                  </a:cubicBezTo>
                  <a:cubicBezTo>
                    <a:pt x="125" y="81"/>
                    <a:pt x="80" y="91"/>
                    <a:pt x="70" y="94"/>
                  </a:cubicBezTo>
                  <a:cubicBezTo>
                    <a:pt x="64" y="92"/>
                    <a:pt x="56" y="94"/>
                    <a:pt x="54" y="89"/>
                  </a:cubicBezTo>
                  <a:cubicBezTo>
                    <a:pt x="51" y="82"/>
                    <a:pt x="59" y="67"/>
                    <a:pt x="59" y="67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6" name="Freeform 1073"/>
            <p:cNvSpPr>
              <a:spLocks noChangeAspect="1"/>
            </p:cNvSpPr>
            <p:nvPr/>
          </p:nvSpPr>
          <p:spPr bwMode="auto">
            <a:xfrm>
              <a:off x="1977" y="2729"/>
              <a:ext cx="144" cy="98"/>
            </a:xfrm>
            <a:custGeom>
              <a:avLst/>
              <a:gdLst>
                <a:gd name="T0" fmla="*/ 140 w 144"/>
                <a:gd name="T1" fmla="*/ 39 h 98"/>
                <a:gd name="T2" fmla="*/ 108 w 144"/>
                <a:gd name="T3" fmla="*/ 18 h 98"/>
                <a:gd name="T4" fmla="*/ 50 w 144"/>
                <a:gd name="T5" fmla="*/ 2 h 98"/>
                <a:gd name="T6" fmla="*/ 7 w 144"/>
                <a:gd name="T7" fmla="*/ 7 h 98"/>
                <a:gd name="T8" fmla="*/ 2 w 144"/>
                <a:gd name="T9" fmla="*/ 28 h 98"/>
                <a:gd name="T10" fmla="*/ 66 w 144"/>
                <a:gd name="T11" fmla="*/ 98 h 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4"/>
                <a:gd name="T19" fmla="*/ 0 h 98"/>
                <a:gd name="T20" fmla="*/ 144 w 144"/>
                <a:gd name="T21" fmla="*/ 98 h 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4" h="98">
                  <a:moveTo>
                    <a:pt x="140" y="39"/>
                  </a:moveTo>
                  <a:cubicBezTo>
                    <a:pt x="104" y="27"/>
                    <a:pt x="144" y="43"/>
                    <a:pt x="108" y="18"/>
                  </a:cubicBezTo>
                  <a:cubicBezTo>
                    <a:pt x="92" y="7"/>
                    <a:pt x="68" y="7"/>
                    <a:pt x="50" y="2"/>
                  </a:cubicBezTo>
                  <a:cubicBezTo>
                    <a:pt x="35" y="3"/>
                    <a:pt x="19" y="0"/>
                    <a:pt x="7" y="7"/>
                  </a:cubicBezTo>
                  <a:cubicBezTo>
                    <a:pt x="0" y="10"/>
                    <a:pt x="2" y="20"/>
                    <a:pt x="2" y="28"/>
                  </a:cubicBezTo>
                  <a:cubicBezTo>
                    <a:pt x="2" y="73"/>
                    <a:pt x="22" y="98"/>
                    <a:pt x="66" y="9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21" name="テキスト ボックス 20"/>
          <p:cNvSpPr txBox="1"/>
          <p:nvPr/>
        </p:nvSpPr>
        <p:spPr>
          <a:xfrm>
            <a:off x="9986433" y="2387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/>
          </a:p>
        </p:txBody>
      </p:sp>
      <p:grpSp>
        <p:nvGrpSpPr>
          <p:cNvPr id="8" name="図形グループ 7"/>
          <p:cNvGrpSpPr/>
          <p:nvPr/>
        </p:nvGrpSpPr>
        <p:grpSpPr>
          <a:xfrm>
            <a:off x="2885161" y="4444977"/>
            <a:ext cx="5966706" cy="2413023"/>
            <a:chOff x="3126461" y="4444977"/>
            <a:chExt cx="5966706" cy="2413023"/>
          </a:xfrm>
        </p:grpSpPr>
        <p:sp>
          <p:nvSpPr>
            <p:cNvPr id="7" name="フリーフォーム 6"/>
            <p:cNvSpPr/>
            <p:nvPr/>
          </p:nvSpPr>
          <p:spPr>
            <a:xfrm>
              <a:off x="4775506" y="5995264"/>
              <a:ext cx="3886200" cy="304800"/>
            </a:xfrm>
            <a:custGeom>
              <a:avLst/>
              <a:gdLst>
                <a:gd name="connsiteX0" fmla="*/ 0 w 3886200"/>
                <a:gd name="connsiteY0" fmla="*/ 304800 h 304800"/>
                <a:gd name="connsiteX1" fmla="*/ 190500 w 3886200"/>
                <a:gd name="connsiteY1" fmla="*/ 279400 h 304800"/>
                <a:gd name="connsiteX2" fmla="*/ 317500 w 3886200"/>
                <a:gd name="connsiteY2" fmla="*/ 266700 h 304800"/>
                <a:gd name="connsiteX3" fmla="*/ 495300 w 3886200"/>
                <a:gd name="connsiteY3" fmla="*/ 241300 h 304800"/>
                <a:gd name="connsiteX4" fmla="*/ 1155700 w 3886200"/>
                <a:gd name="connsiteY4" fmla="*/ 228600 h 304800"/>
                <a:gd name="connsiteX5" fmla="*/ 1219200 w 3886200"/>
                <a:gd name="connsiteY5" fmla="*/ 215900 h 304800"/>
                <a:gd name="connsiteX6" fmla="*/ 1257300 w 3886200"/>
                <a:gd name="connsiteY6" fmla="*/ 203200 h 304800"/>
                <a:gd name="connsiteX7" fmla="*/ 1638300 w 3886200"/>
                <a:gd name="connsiteY7" fmla="*/ 190500 h 304800"/>
                <a:gd name="connsiteX8" fmla="*/ 1727200 w 3886200"/>
                <a:gd name="connsiteY8" fmla="*/ 177800 h 304800"/>
                <a:gd name="connsiteX9" fmla="*/ 1790700 w 3886200"/>
                <a:gd name="connsiteY9" fmla="*/ 165100 h 304800"/>
                <a:gd name="connsiteX10" fmla="*/ 2159000 w 3886200"/>
                <a:gd name="connsiteY10" fmla="*/ 152400 h 304800"/>
                <a:gd name="connsiteX11" fmla="*/ 2235200 w 3886200"/>
                <a:gd name="connsiteY11" fmla="*/ 127000 h 304800"/>
                <a:gd name="connsiteX12" fmla="*/ 2349500 w 3886200"/>
                <a:gd name="connsiteY12" fmla="*/ 76200 h 304800"/>
                <a:gd name="connsiteX13" fmla="*/ 2463800 w 3886200"/>
                <a:gd name="connsiteY13" fmla="*/ 63500 h 304800"/>
                <a:gd name="connsiteX14" fmla="*/ 2540000 w 3886200"/>
                <a:gd name="connsiteY14" fmla="*/ 38100 h 304800"/>
                <a:gd name="connsiteX15" fmla="*/ 2578100 w 3886200"/>
                <a:gd name="connsiteY15" fmla="*/ 25400 h 304800"/>
                <a:gd name="connsiteX16" fmla="*/ 2628900 w 3886200"/>
                <a:gd name="connsiteY16" fmla="*/ 0 h 304800"/>
                <a:gd name="connsiteX17" fmla="*/ 2832100 w 3886200"/>
                <a:gd name="connsiteY17" fmla="*/ 12700 h 304800"/>
                <a:gd name="connsiteX18" fmla="*/ 2908300 w 3886200"/>
                <a:gd name="connsiteY18" fmla="*/ 38100 h 304800"/>
                <a:gd name="connsiteX19" fmla="*/ 2946400 w 3886200"/>
                <a:gd name="connsiteY19" fmla="*/ 50800 h 304800"/>
                <a:gd name="connsiteX20" fmla="*/ 2984500 w 3886200"/>
                <a:gd name="connsiteY20" fmla="*/ 63500 h 304800"/>
                <a:gd name="connsiteX21" fmla="*/ 3149600 w 3886200"/>
                <a:gd name="connsiteY21" fmla="*/ 76200 h 304800"/>
                <a:gd name="connsiteX22" fmla="*/ 3200400 w 3886200"/>
                <a:gd name="connsiteY22" fmla="*/ 88900 h 304800"/>
                <a:gd name="connsiteX23" fmla="*/ 3276600 w 3886200"/>
                <a:gd name="connsiteY23" fmla="*/ 101600 h 304800"/>
                <a:gd name="connsiteX24" fmla="*/ 3352800 w 3886200"/>
                <a:gd name="connsiteY24" fmla="*/ 127000 h 304800"/>
                <a:gd name="connsiteX25" fmla="*/ 3390900 w 3886200"/>
                <a:gd name="connsiteY25" fmla="*/ 139700 h 304800"/>
                <a:gd name="connsiteX26" fmla="*/ 3886200 w 3886200"/>
                <a:gd name="connsiteY26" fmla="*/ 1524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886200" h="304800">
                  <a:moveTo>
                    <a:pt x="0" y="304800"/>
                  </a:moveTo>
                  <a:lnTo>
                    <a:pt x="190500" y="279400"/>
                  </a:lnTo>
                  <a:cubicBezTo>
                    <a:pt x="232741" y="274331"/>
                    <a:pt x="275329" y="272323"/>
                    <a:pt x="317500" y="266700"/>
                  </a:cubicBezTo>
                  <a:cubicBezTo>
                    <a:pt x="426070" y="252224"/>
                    <a:pt x="346263" y="246186"/>
                    <a:pt x="495300" y="241300"/>
                  </a:cubicBezTo>
                  <a:cubicBezTo>
                    <a:pt x="715356" y="234085"/>
                    <a:pt x="935567" y="232833"/>
                    <a:pt x="1155700" y="228600"/>
                  </a:cubicBezTo>
                  <a:cubicBezTo>
                    <a:pt x="1176867" y="224367"/>
                    <a:pt x="1198259" y="221135"/>
                    <a:pt x="1219200" y="215900"/>
                  </a:cubicBezTo>
                  <a:cubicBezTo>
                    <a:pt x="1232187" y="212653"/>
                    <a:pt x="1243938" y="204010"/>
                    <a:pt x="1257300" y="203200"/>
                  </a:cubicBezTo>
                  <a:cubicBezTo>
                    <a:pt x="1384138" y="195513"/>
                    <a:pt x="1511300" y="194733"/>
                    <a:pt x="1638300" y="190500"/>
                  </a:cubicBezTo>
                  <a:cubicBezTo>
                    <a:pt x="1667933" y="186267"/>
                    <a:pt x="1697673" y="182721"/>
                    <a:pt x="1727200" y="177800"/>
                  </a:cubicBezTo>
                  <a:cubicBezTo>
                    <a:pt x="1748492" y="174251"/>
                    <a:pt x="1769151" y="166368"/>
                    <a:pt x="1790700" y="165100"/>
                  </a:cubicBezTo>
                  <a:cubicBezTo>
                    <a:pt x="1913328" y="157887"/>
                    <a:pt x="2036233" y="156633"/>
                    <a:pt x="2159000" y="152400"/>
                  </a:cubicBezTo>
                  <a:cubicBezTo>
                    <a:pt x="2184400" y="143933"/>
                    <a:pt x="2212923" y="141852"/>
                    <a:pt x="2235200" y="127000"/>
                  </a:cubicBezTo>
                  <a:cubicBezTo>
                    <a:pt x="2274899" y="100534"/>
                    <a:pt x="2295092" y="82245"/>
                    <a:pt x="2349500" y="76200"/>
                  </a:cubicBezTo>
                  <a:lnTo>
                    <a:pt x="2463800" y="63500"/>
                  </a:lnTo>
                  <a:lnTo>
                    <a:pt x="2540000" y="38100"/>
                  </a:lnTo>
                  <a:cubicBezTo>
                    <a:pt x="2552700" y="33867"/>
                    <a:pt x="2566126" y="31387"/>
                    <a:pt x="2578100" y="25400"/>
                  </a:cubicBezTo>
                  <a:lnTo>
                    <a:pt x="2628900" y="0"/>
                  </a:lnTo>
                  <a:cubicBezTo>
                    <a:pt x="2696633" y="4233"/>
                    <a:pt x="2764857" y="3530"/>
                    <a:pt x="2832100" y="12700"/>
                  </a:cubicBezTo>
                  <a:cubicBezTo>
                    <a:pt x="2858628" y="16318"/>
                    <a:pt x="2882900" y="29633"/>
                    <a:pt x="2908300" y="38100"/>
                  </a:cubicBezTo>
                  <a:lnTo>
                    <a:pt x="2946400" y="50800"/>
                  </a:lnTo>
                  <a:cubicBezTo>
                    <a:pt x="2959100" y="55033"/>
                    <a:pt x="2971152" y="62473"/>
                    <a:pt x="2984500" y="63500"/>
                  </a:cubicBezTo>
                  <a:lnTo>
                    <a:pt x="3149600" y="76200"/>
                  </a:lnTo>
                  <a:cubicBezTo>
                    <a:pt x="3166533" y="80433"/>
                    <a:pt x="3183284" y="85477"/>
                    <a:pt x="3200400" y="88900"/>
                  </a:cubicBezTo>
                  <a:cubicBezTo>
                    <a:pt x="3225650" y="93950"/>
                    <a:pt x="3251618" y="95355"/>
                    <a:pt x="3276600" y="101600"/>
                  </a:cubicBezTo>
                  <a:cubicBezTo>
                    <a:pt x="3302575" y="108094"/>
                    <a:pt x="3327400" y="118533"/>
                    <a:pt x="3352800" y="127000"/>
                  </a:cubicBezTo>
                  <a:cubicBezTo>
                    <a:pt x="3365500" y="131233"/>
                    <a:pt x="3377518" y="139338"/>
                    <a:pt x="3390900" y="139700"/>
                  </a:cubicBezTo>
                  <a:cubicBezTo>
                    <a:pt x="3555994" y="144162"/>
                    <a:pt x="3721046" y="152400"/>
                    <a:pt x="3886200" y="152400"/>
                  </a:cubicBezTo>
                </a:path>
              </a:pathLst>
            </a:custGeom>
            <a:ln w="127000" cmpd="sng">
              <a:solidFill>
                <a:srgbClr val="59C75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5" name="図形グループ 4"/>
            <p:cNvGrpSpPr/>
            <p:nvPr/>
          </p:nvGrpSpPr>
          <p:grpSpPr>
            <a:xfrm>
              <a:off x="3126461" y="4444977"/>
              <a:ext cx="5966706" cy="2413023"/>
              <a:chOff x="3126461" y="4444977"/>
              <a:chExt cx="5966706" cy="2413023"/>
            </a:xfrm>
          </p:grpSpPr>
          <p:grpSp>
            <p:nvGrpSpPr>
              <p:cNvPr id="2" name="図形グループ 1"/>
              <p:cNvGrpSpPr/>
              <p:nvPr/>
            </p:nvGrpSpPr>
            <p:grpSpPr>
              <a:xfrm>
                <a:off x="4887119" y="4444977"/>
                <a:ext cx="3612768" cy="1826458"/>
                <a:chOff x="5118311" y="4380704"/>
                <a:chExt cx="3612768" cy="1826458"/>
              </a:xfrm>
            </p:grpSpPr>
            <p:grpSp>
              <p:nvGrpSpPr>
                <p:cNvPr id="107" name="Group 1164"/>
                <p:cNvGrpSpPr>
                  <a:grpSpLocks noChangeAspect="1"/>
                </p:cNvGrpSpPr>
                <p:nvPr/>
              </p:nvGrpSpPr>
              <p:grpSpPr bwMode="auto">
                <a:xfrm>
                  <a:off x="6907041" y="4380704"/>
                  <a:ext cx="1824038" cy="1720850"/>
                  <a:chOff x="3216" y="2388"/>
                  <a:chExt cx="1641" cy="1548"/>
                </a:xfrm>
              </p:grpSpPr>
              <p:sp>
                <p:nvSpPr>
                  <p:cNvPr id="108" name="Freeform 1165"/>
                  <p:cNvSpPr>
                    <a:spLocks noChangeAspect="1"/>
                  </p:cNvSpPr>
                  <p:nvPr/>
                </p:nvSpPr>
                <p:spPr bwMode="auto">
                  <a:xfrm>
                    <a:off x="3357" y="2776"/>
                    <a:ext cx="556" cy="839"/>
                  </a:xfrm>
                  <a:custGeom>
                    <a:avLst/>
                    <a:gdLst>
                      <a:gd name="T0" fmla="*/ 107 w 556"/>
                      <a:gd name="T1" fmla="*/ 72 h 839"/>
                      <a:gd name="T2" fmla="*/ 102 w 556"/>
                      <a:gd name="T3" fmla="*/ 290 h 839"/>
                      <a:gd name="T4" fmla="*/ 59 w 556"/>
                      <a:gd name="T5" fmla="*/ 509 h 839"/>
                      <a:gd name="T6" fmla="*/ 22 w 556"/>
                      <a:gd name="T7" fmla="*/ 637 h 839"/>
                      <a:gd name="T8" fmla="*/ 11 w 556"/>
                      <a:gd name="T9" fmla="*/ 680 h 839"/>
                      <a:gd name="T10" fmla="*/ 0 w 556"/>
                      <a:gd name="T11" fmla="*/ 717 h 839"/>
                      <a:gd name="T12" fmla="*/ 11 w 556"/>
                      <a:gd name="T13" fmla="*/ 786 h 839"/>
                      <a:gd name="T14" fmla="*/ 70 w 556"/>
                      <a:gd name="T15" fmla="*/ 824 h 839"/>
                      <a:gd name="T16" fmla="*/ 315 w 556"/>
                      <a:gd name="T17" fmla="*/ 829 h 839"/>
                      <a:gd name="T18" fmla="*/ 496 w 556"/>
                      <a:gd name="T19" fmla="*/ 834 h 839"/>
                      <a:gd name="T20" fmla="*/ 534 w 556"/>
                      <a:gd name="T21" fmla="*/ 792 h 839"/>
                      <a:gd name="T22" fmla="*/ 550 w 556"/>
                      <a:gd name="T23" fmla="*/ 696 h 839"/>
                      <a:gd name="T24" fmla="*/ 528 w 556"/>
                      <a:gd name="T25" fmla="*/ 376 h 839"/>
                      <a:gd name="T26" fmla="*/ 496 w 556"/>
                      <a:gd name="T27" fmla="*/ 269 h 839"/>
                      <a:gd name="T28" fmla="*/ 416 w 556"/>
                      <a:gd name="T29" fmla="*/ 88 h 839"/>
                      <a:gd name="T30" fmla="*/ 395 w 556"/>
                      <a:gd name="T31" fmla="*/ 66 h 839"/>
                      <a:gd name="T32" fmla="*/ 390 w 556"/>
                      <a:gd name="T33" fmla="*/ 50 h 839"/>
                      <a:gd name="T34" fmla="*/ 315 w 556"/>
                      <a:gd name="T35" fmla="*/ 24 h 839"/>
                      <a:gd name="T36" fmla="*/ 107 w 556"/>
                      <a:gd name="T37" fmla="*/ 34 h 839"/>
                      <a:gd name="T38" fmla="*/ 107 w 556"/>
                      <a:gd name="T39" fmla="*/ 72 h 839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w 556"/>
                      <a:gd name="T61" fmla="*/ 0 h 839"/>
                      <a:gd name="T62" fmla="*/ 556 w 556"/>
                      <a:gd name="T63" fmla="*/ 839 h 839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T60" t="T61" r="T62" b="T63"/>
                    <a:pathLst>
                      <a:path w="556" h="839">
                        <a:moveTo>
                          <a:pt x="107" y="72"/>
                        </a:moveTo>
                        <a:cubicBezTo>
                          <a:pt x="105" y="144"/>
                          <a:pt x="105" y="217"/>
                          <a:pt x="102" y="290"/>
                        </a:cubicBezTo>
                        <a:cubicBezTo>
                          <a:pt x="98" y="363"/>
                          <a:pt x="73" y="437"/>
                          <a:pt x="59" y="509"/>
                        </a:cubicBezTo>
                        <a:cubicBezTo>
                          <a:pt x="49" y="552"/>
                          <a:pt x="33" y="594"/>
                          <a:pt x="22" y="637"/>
                        </a:cubicBezTo>
                        <a:cubicBezTo>
                          <a:pt x="18" y="651"/>
                          <a:pt x="14" y="665"/>
                          <a:pt x="11" y="680"/>
                        </a:cubicBezTo>
                        <a:cubicBezTo>
                          <a:pt x="7" y="692"/>
                          <a:pt x="0" y="717"/>
                          <a:pt x="0" y="717"/>
                        </a:cubicBezTo>
                        <a:cubicBezTo>
                          <a:pt x="3" y="740"/>
                          <a:pt x="5" y="763"/>
                          <a:pt x="11" y="786"/>
                        </a:cubicBezTo>
                        <a:cubicBezTo>
                          <a:pt x="16" y="805"/>
                          <a:pt x="51" y="823"/>
                          <a:pt x="70" y="824"/>
                        </a:cubicBezTo>
                        <a:cubicBezTo>
                          <a:pt x="151" y="827"/>
                          <a:pt x="233" y="827"/>
                          <a:pt x="315" y="829"/>
                        </a:cubicBezTo>
                        <a:cubicBezTo>
                          <a:pt x="377" y="837"/>
                          <a:pt x="433" y="839"/>
                          <a:pt x="496" y="834"/>
                        </a:cubicBezTo>
                        <a:cubicBezTo>
                          <a:pt x="515" y="822"/>
                          <a:pt x="526" y="813"/>
                          <a:pt x="534" y="792"/>
                        </a:cubicBezTo>
                        <a:cubicBezTo>
                          <a:pt x="539" y="760"/>
                          <a:pt x="544" y="727"/>
                          <a:pt x="550" y="696"/>
                        </a:cubicBezTo>
                        <a:cubicBezTo>
                          <a:pt x="546" y="596"/>
                          <a:pt x="556" y="475"/>
                          <a:pt x="528" y="376"/>
                        </a:cubicBezTo>
                        <a:cubicBezTo>
                          <a:pt x="522" y="330"/>
                          <a:pt x="509" y="312"/>
                          <a:pt x="496" y="269"/>
                        </a:cubicBezTo>
                        <a:cubicBezTo>
                          <a:pt x="475" y="202"/>
                          <a:pt x="455" y="145"/>
                          <a:pt x="416" y="88"/>
                        </a:cubicBezTo>
                        <a:cubicBezTo>
                          <a:pt x="402" y="45"/>
                          <a:pt x="422" y="95"/>
                          <a:pt x="395" y="66"/>
                        </a:cubicBezTo>
                        <a:cubicBezTo>
                          <a:pt x="391" y="61"/>
                          <a:pt x="393" y="54"/>
                          <a:pt x="390" y="50"/>
                        </a:cubicBezTo>
                        <a:cubicBezTo>
                          <a:pt x="375" y="31"/>
                          <a:pt x="335" y="27"/>
                          <a:pt x="315" y="24"/>
                        </a:cubicBezTo>
                        <a:cubicBezTo>
                          <a:pt x="251" y="0"/>
                          <a:pt x="172" y="13"/>
                          <a:pt x="107" y="34"/>
                        </a:cubicBezTo>
                        <a:cubicBezTo>
                          <a:pt x="99" y="57"/>
                          <a:pt x="100" y="44"/>
                          <a:pt x="107" y="72"/>
                        </a:cubicBezTo>
                        <a:close/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09" name="Freeform 1166"/>
                  <p:cNvSpPr>
                    <a:spLocks noChangeAspect="1"/>
                  </p:cNvSpPr>
                  <p:nvPr/>
                </p:nvSpPr>
                <p:spPr bwMode="auto">
                  <a:xfrm>
                    <a:off x="3389" y="2480"/>
                    <a:ext cx="391" cy="298"/>
                  </a:xfrm>
                  <a:custGeom>
                    <a:avLst/>
                    <a:gdLst>
                      <a:gd name="T0" fmla="*/ 176 w 391"/>
                      <a:gd name="T1" fmla="*/ 293 h 298"/>
                      <a:gd name="T2" fmla="*/ 0 w 391"/>
                      <a:gd name="T3" fmla="*/ 218 h 298"/>
                      <a:gd name="T4" fmla="*/ 43 w 391"/>
                      <a:gd name="T5" fmla="*/ 74 h 298"/>
                      <a:gd name="T6" fmla="*/ 80 w 391"/>
                      <a:gd name="T7" fmla="*/ 37 h 298"/>
                      <a:gd name="T8" fmla="*/ 251 w 391"/>
                      <a:gd name="T9" fmla="*/ 26 h 298"/>
                      <a:gd name="T10" fmla="*/ 299 w 391"/>
                      <a:gd name="T11" fmla="*/ 32 h 298"/>
                      <a:gd name="T12" fmla="*/ 331 w 391"/>
                      <a:gd name="T13" fmla="*/ 42 h 298"/>
                      <a:gd name="T14" fmla="*/ 384 w 391"/>
                      <a:gd name="T15" fmla="*/ 170 h 298"/>
                      <a:gd name="T16" fmla="*/ 358 w 391"/>
                      <a:gd name="T17" fmla="*/ 277 h 298"/>
                      <a:gd name="T18" fmla="*/ 288 w 391"/>
                      <a:gd name="T19" fmla="*/ 282 h 298"/>
                      <a:gd name="T20" fmla="*/ 246 w 391"/>
                      <a:gd name="T21" fmla="*/ 288 h 298"/>
                      <a:gd name="T22" fmla="*/ 176 w 391"/>
                      <a:gd name="T23" fmla="*/ 293 h 298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391"/>
                      <a:gd name="T37" fmla="*/ 0 h 298"/>
                      <a:gd name="T38" fmla="*/ 391 w 391"/>
                      <a:gd name="T39" fmla="*/ 298 h 298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391" h="298">
                        <a:moveTo>
                          <a:pt x="176" y="293"/>
                        </a:moveTo>
                        <a:cubicBezTo>
                          <a:pt x="108" y="285"/>
                          <a:pt x="41" y="278"/>
                          <a:pt x="0" y="218"/>
                        </a:cubicBezTo>
                        <a:cubicBezTo>
                          <a:pt x="5" y="165"/>
                          <a:pt x="11" y="116"/>
                          <a:pt x="43" y="74"/>
                        </a:cubicBezTo>
                        <a:cubicBezTo>
                          <a:pt x="49" y="52"/>
                          <a:pt x="58" y="43"/>
                          <a:pt x="80" y="37"/>
                        </a:cubicBezTo>
                        <a:cubicBezTo>
                          <a:pt x="133" y="0"/>
                          <a:pt x="169" y="23"/>
                          <a:pt x="251" y="26"/>
                        </a:cubicBezTo>
                        <a:cubicBezTo>
                          <a:pt x="267" y="28"/>
                          <a:pt x="283" y="28"/>
                          <a:pt x="299" y="32"/>
                        </a:cubicBezTo>
                        <a:cubicBezTo>
                          <a:pt x="309" y="34"/>
                          <a:pt x="331" y="42"/>
                          <a:pt x="331" y="42"/>
                        </a:cubicBezTo>
                        <a:cubicBezTo>
                          <a:pt x="372" y="70"/>
                          <a:pt x="377" y="122"/>
                          <a:pt x="384" y="170"/>
                        </a:cubicBezTo>
                        <a:cubicBezTo>
                          <a:pt x="383" y="170"/>
                          <a:pt x="391" y="268"/>
                          <a:pt x="358" y="277"/>
                        </a:cubicBezTo>
                        <a:cubicBezTo>
                          <a:pt x="335" y="282"/>
                          <a:pt x="311" y="279"/>
                          <a:pt x="288" y="282"/>
                        </a:cubicBezTo>
                        <a:cubicBezTo>
                          <a:pt x="273" y="283"/>
                          <a:pt x="260" y="286"/>
                          <a:pt x="246" y="288"/>
                        </a:cubicBezTo>
                        <a:cubicBezTo>
                          <a:pt x="220" y="295"/>
                          <a:pt x="201" y="298"/>
                          <a:pt x="176" y="293"/>
                        </a:cubicBezTo>
                        <a:close/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10" name="Freeform 1167"/>
                  <p:cNvSpPr>
                    <a:spLocks noChangeAspect="1"/>
                  </p:cNvSpPr>
                  <p:nvPr/>
                </p:nvSpPr>
                <p:spPr bwMode="auto">
                  <a:xfrm>
                    <a:off x="3452" y="3621"/>
                    <a:ext cx="124" cy="315"/>
                  </a:xfrm>
                  <a:custGeom>
                    <a:avLst/>
                    <a:gdLst>
                      <a:gd name="T0" fmla="*/ 76 w 124"/>
                      <a:gd name="T1" fmla="*/ 0 h 315"/>
                      <a:gd name="T2" fmla="*/ 108 w 124"/>
                      <a:gd name="T3" fmla="*/ 165 h 315"/>
                      <a:gd name="T4" fmla="*/ 124 w 124"/>
                      <a:gd name="T5" fmla="*/ 213 h 315"/>
                      <a:gd name="T6" fmla="*/ 55 w 124"/>
                      <a:gd name="T7" fmla="*/ 315 h 315"/>
                      <a:gd name="T8" fmla="*/ 12 w 124"/>
                      <a:gd name="T9" fmla="*/ 309 h 315"/>
                      <a:gd name="T10" fmla="*/ 28 w 124"/>
                      <a:gd name="T11" fmla="*/ 256 h 315"/>
                      <a:gd name="T12" fmla="*/ 124 w 124"/>
                      <a:gd name="T13" fmla="*/ 261 h 31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24"/>
                      <a:gd name="T22" fmla="*/ 0 h 315"/>
                      <a:gd name="T23" fmla="*/ 124 w 124"/>
                      <a:gd name="T24" fmla="*/ 315 h 31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24" h="315">
                        <a:moveTo>
                          <a:pt x="76" y="0"/>
                        </a:moveTo>
                        <a:cubicBezTo>
                          <a:pt x="61" y="47"/>
                          <a:pt x="79" y="123"/>
                          <a:pt x="108" y="165"/>
                        </a:cubicBezTo>
                        <a:cubicBezTo>
                          <a:pt x="113" y="181"/>
                          <a:pt x="118" y="196"/>
                          <a:pt x="124" y="213"/>
                        </a:cubicBezTo>
                        <a:cubicBezTo>
                          <a:pt x="118" y="280"/>
                          <a:pt x="120" y="296"/>
                          <a:pt x="55" y="315"/>
                        </a:cubicBezTo>
                        <a:cubicBezTo>
                          <a:pt x="40" y="313"/>
                          <a:pt x="25" y="315"/>
                          <a:pt x="12" y="309"/>
                        </a:cubicBezTo>
                        <a:cubicBezTo>
                          <a:pt x="1" y="304"/>
                          <a:pt x="0" y="264"/>
                          <a:pt x="28" y="256"/>
                        </a:cubicBezTo>
                        <a:cubicBezTo>
                          <a:pt x="109" y="261"/>
                          <a:pt x="77" y="261"/>
                          <a:pt x="124" y="261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11" name="Freeform 1168"/>
                  <p:cNvSpPr>
                    <a:spLocks noChangeAspect="1"/>
                  </p:cNvSpPr>
                  <p:nvPr/>
                </p:nvSpPr>
                <p:spPr bwMode="auto">
                  <a:xfrm>
                    <a:off x="3667" y="3621"/>
                    <a:ext cx="142" cy="267"/>
                  </a:xfrm>
                  <a:custGeom>
                    <a:avLst/>
                    <a:gdLst>
                      <a:gd name="T0" fmla="*/ 74 w 142"/>
                      <a:gd name="T1" fmla="*/ 0 h 267"/>
                      <a:gd name="T2" fmla="*/ 101 w 142"/>
                      <a:gd name="T3" fmla="*/ 53 h 267"/>
                      <a:gd name="T4" fmla="*/ 133 w 142"/>
                      <a:gd name="T5" fmla="*/ 133 h 267"/>
                      <a:gd name="T6" fmla="*/ 117 w 142"/>
                      <a:gd name="T7" fmla="*/ 229 h 267"/>
                      <a:gd name="T8" fmla="*/ 69 w 142"/>
                      <a:gd name="T9" fmla="*/ 267 h 267"/>
                      <a:gd name="T10" fmla="*/ 26 w 142"/>
                      <a:gd name="T11" fmla="*/ 261 h 267"/>
                      <a:gd name="T12" fmla="*/ 37 w 142"/>
                      <a:gd name="T13" fmla="*/ 213 h 267"/>
                      <a:gd name="T14" fmla="*/ 133 w 142"/>
                      <a:gd name="T15" fmla="*/ 203 h 267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42"/>
                      <a:gd name="T25" fmla="*/ 0 h 267"/>
                      <a:gd name="T26" fmla="*/ 142 w 142"/>
                      <a:gd name="T27" fmla="*/ 267 h 267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42" h="267">
                        <a:moveTo>
                          <a:pt x="74" y="0"/>
                        </a:moveTo>
                        <a:cubicBezTo>
                          <a:pt x="86" y="17"/>
                          <a:pt x="88" y="35"/>
                          <a:pt x="101" y="53"/>
                        </a:cubicBezTo>
                        <a:cubicBezTo>
                          <a:pt x="109" y="80"/>
                          <a:pt x="124" y="104"/>
                          <a:pt x="133" y="133"/>
                        </a:cubicBezTo>
                        <a:cubicBezTo>
                          <a:pt x="129" y="188"/>
                          <a:pt x="142" y="198"/>
                          <a:pt x="117" y="229"/>
                        </a:cubicBezTo>
                        <a:cubicBezTo>
                          <a:pt x="103" y="244"/>
                          <a:pt x="69" y="267"/>
                          <a:pt x="69" y="267"/>
                        </a:cubicBezTo>
                        <a:cubicBezTo>
                          <a:pt x="54" y="265"/>
                          <a:pt x="39" y="266"/>
                          <a:pt x="26" y="261"/>
                        </a:cubicBezTo>
                        <a:cubicBezTo>
                          <a:pt x="0" y="250"/>
                          <a:pt x="22" y="219"/>
                          <a:pt x="37" y="213"/>
                        </a:cubicBezTo>
                        <a:cubicBezTo>
                          <a:pt x="74" y="196"/>
                          <a:pt x="86" y="203"/>
                          <a:pt x="133" y="203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12" name="Freeform 1169"/>
                  <p:cNvSpPr>
                    <a:spLocks noChangeAspect="1"/>
                  </p:cNvSpPr>
                  <p:nvPr/>
                </p:nvSpPr>
                <p:spPr bwMode="auto">
                  <a:xfrm>
                    <a:off x="3465" y="2572"/>
                    <a:ext cx="87" cy="68"/>
                  </a:xfrm>
                  <a:custGeom>
                    <a:avLst/>
                    <a:gdLst>
                      <a:gd name="T0" fmla="*/ 11 w 87"/>
                      <a:gd name="T1" fmla="*/ 0 h 68"/>
                      <a:gd name="T2" fmla="*/ 31 w 87"/>
                      <a:gd name="T3" fmla="*/ 68 h 68"/>
                      <a:gd name="T4" fmla="*/ 63 w 87"/>
                      <a:gd name="T5" fmla="*/ 64 h 68"/>
                      <a:gd name="T6" fmla="*/ 87 w 87"/>
                      <a:gd name="T7" fmla="*/ 20 h 68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87"/>
                      <a:gd name="T13" fmla="*/ 0 h 68"/>
                      <a:gd name="T14" fmla="*/ 87 w 87"/>
                      <a:gd name="T15" fmla="*/ 68 h 68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87" h="68">
                        <a:moveTo>
                          <a:pt x="11" y="0"/>
                        </a:moveTo>
                        <a:cubicBezTo>
                          <a:pt x="7" y="26"/>
                          <a:pt x="0" y="57"/>
                          <a:pt x="31" y="68"/>
                        </a:cubicBezTo>
                        <a:cubicBezTo>
                          <a:pt x="41" y="66"/>
                          <a:pt x="53" y="67"/>
                          <a:pt x="63" y="64"/>
                        </a:cubicBezTo>
                        <a:cubicBezTo>
                          <a:pt x="71" y="60"/>
                          <a:pt x="82" y="28"/>
                          <a:pt x="87" y="20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13" name="Freeform 1170"/>
                  <p:cNvSpPr>
                    <a:spLocks noChangeAspect="1"/>
                  </p:cNvSpPr>
                  <p:nvPr/>
                </p:nvSpPr>
                <p:spPr bwMode="auto">
                  <a:xfrm>
                    <a:off x="3622" y="2604"/>
                    <a:ext cx="82" cy="60"/>
                  </a:xfrm>
                  <a:custGeom>
                    <a:avLst/>
                    <a:gdLst>
                      <a:gd name="T0" fmla="*/ 18 w 82"/>
                      <a:gd name="T1" fmla="*/ 0 h 60"/>
                      <a:gd name="T2" fmla="*/ 34 w 82"/>
                      <a:gd name="T3" fmla="*/ 60 h 60"/>
                      <a:gd name="T4" fmla="*/ 82 w 82"/>
                      <a:gd name="T5" fmla="*/ 24 h 60"/>
                      <a:gd name="T6" fmla="*/ 0 60000 65536"/>
                      <a:gd name="T7" fmla="*/ 0 60000 65536"/>
                      <a:gd name="T8" fmla="*/ 0 60000 65536"/>
                      <a:gd name="T9" fmla="*/ 0 w 82"/>
                      <a:gd name="T10" fmla="*/ 0 h 60"/>
                      <a:gd name="T11" fmla="*/ 82 w 82"/>
                      <a:gd name="T12" fmla="*/ 60 h 6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82" h="60">
                        <a:moveTo>
                          <a:pt x="18" y="0"/>
                        </a:moveTo>
                        <a:cubicBezTo>
                          <a:pt x="0" y="26"/>
                          <a:pt x="2" y="49"/>
                          <a:pt x="34" y="60"/>
                        </a:cubicBezTo>
                        <a:cubicBezTo>
                          <a:pt x="61" y="56"/>
                          <a:pt x="82" y="58"/>
                          <a:pt x="82" y="24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14" name="Freeform 1171"/>
                  <p:cNvSpPr>
                    <a:spLocks noChangeAspect="1"/>
                  </p:cNvSpPr>
                  <p:nvPr/>
                </p:nvSpPr>
                <p:spPr bwMode="auto">
                  <a:xfrm>
                    <a:off x="3508" y="2692"/>
                    <a:ext cx="144" cy="36"/>
                  </a:xfrm>
                  <a:custGeom>
                    <a:avLst/>
                    <a:gdLst>
                      <a:gd name="T0" fmla="*/ 0 w 144"/>
                      <a:gd name="T1" fmla="*/ 0 h 36"/>
                      <a:gd name="T2" fmla="*/ 32 w 144"/>
                      <a:gd name="T3" fmla="*/ 24 h 36"/>
                      <a:gd name="T4" fmla="*/ 56 w 144"/>
                      <a:gd name="T5" fmla="*/ 32 h 36"/>
                      <a:gd name="T6" fmla="*/ 68 w 144"/>
                      <a:gd name="T7" fmla="*/ 36 h 36"/>
                      <a:gd name="T8" fmla="*/ 144 w 144"/>
                      <a:gd name="T9" fmla="*/ 32 h 3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4"/>
                      <a:gd name="T16" fmla="*/ 0 h 36"/>
                      <a:gd name="T17" fmla="*/ 144 w 144"/>
                      <a:gd name="T18" fmla="*/ 36 h 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4" h="36">
                        <a:moveTo>
                          <a:pt x="0" y="0"/>
                        </a:moveTo>
                        <a:cubicBezTo>
                          <a:pt x="5" y="15"/>
                          <a:pt x="16" y="17"/>
                          <a:pt x="32" y="24"/>
                        </a:cubicBezTo>
                        <a:cubicBezTo>
                          <a:pt x="39" y="27"/>
                          <a:pt x="48" y="29"/>
                          <a:pt x="56" y="32"/>
                        </a:cubicBezTo>
                        <a:cubicBezTo>
                          <a:pt x="60" y="33"/>
                          <a:pt x="68" y="36"/>
                          <a:pt x="68" y="36"/>
                        </a:cubicBezTo>
                        <a:cubicBezTo>
                          <a:pt x="138" y="31"/>
                          <a:pt x="113" y="32"/>
                          <a:pt x="144" y="32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15" name="Freeform 1172"/>
                  <p:cNvSpPr>
                    <a:spLocks noChangeAspect="1"/>
                  </p:cNvSpPr>
                  <p:nvPr/>
                </p:nvSpPr>
                <p:spPr bwMode="auto">
                  <a:xfrm>
                    <a:off x="3368" y="2464"/>
                    <a:ext cx="60" cy="92"/>
                  </a:xfrm>
                  <a:custGeom>
                    <a:avLst/>
                    <a:gdLst>
                      <a:gd name="T0" fmla="*/ 60 w 60"/>
                      <a:gd name="T1" fmla="*/ 92 h 92"/>
                      <a:gd name="T2" fmla="*/ 36 w 60"/>
                      <a:gd name="T3" fmla="*/ 84 h 92"/>
                      <a:gd name="T4" fmla="*/ 24 w 60"/>
                      <a:gd name="T5" fmla="*/ 80 h 92"/>
                      <a:gd name="T6" fmla="*/ 0 w 60"/>
                      <a:gd name="T7" fmla="*/ 0 h 9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60"/>
                      <a:gd name="T13" fmla="*/ 0 h 92"/>
                      <a:gd name="T14" fmla="*/ 60 w 60"/>
                      <a:gd name="T15" fmla="*/ 92 h 92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60" h="92">
                        <a:moveTo>
                          <a:pt x="60" y="92"/>
                        </a:moveTo>
                        <a:cubicBezTo>
                          <a:pt x="52" y="89"/>
                          <a:pt x="44" y="86"/>
                          <a:pt x="36" y="84"/>
                        </a:cubicBezTo>
                        <a:cubicBezTo>
                          <a:pt x="32" y="82"/>
                          <a:pt x="24" y="80"/>
                          <a:pt x="24" y="80"/>
                        </a:cubicBezTo>
                        <a:cubicBezTo>
                          <a:pt x="1" y="57"/>
                          <a:pt x="0" y="30"/>
                          <a:pt x="0" y="0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16" name="Freeform 1173"/>
                  <p:cNvSpPr>
                    <a:spLocks noChangeAspect="1"/>
                  </p:cNvSpPr>
                  <p:nvPr/>
                </p:nvSpPr>
                <p:spPr bwMode="auto">
                  <a:xfrm>
                    <a:off x="3436" y="2436"/>
                    <a:ext cx="4" cy="92"/>
                  </a:xfrm>
                  <a:custGeom>
                    <a:avLst/>
                    <a:gdLst>
                      <a:gd name="T0" fmla="*/ 4 w 4"/>
                      <a:gd name="T1" fmla="*/ 92 h 92"/>
                      <a:gd name="T2" fmla="*/ 0 w 4"/>
                      <a:gd name="T3" fmla="*/ 56 h 92"/>
                      <a:gd name="T4" fmla="*/ 4 w 4"/>
                      <a:gd name="T5" fmla="*/ 0 h 92"/>
                      <a:gd name="T6" fmla="*/ 0 60000 65536"/>
                      <a:gd name="T7" fmla="*/ 0 60000 65536"/>
                      <a:gd name="T8" fmla="*/ 0 60000 65536"/>
                      <a:gd name="T9" fmla="*/ 0 w 4"/>
                      <a:gd name="T10" fmla="*/ 0 h 92"/>
                      <a:gd name="T11" fmla="*/ 4 w 4"/>
                      <a:gd name="T12" fmla="*/ 92 h 92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" h="92">
                        <a:moveTo>
                          <a:pt x="4" y="92"/>
                        </a:moveTo>
                        <a:cubicBezTo>
                          <a:pt x="2" y="80"/>
                          <a:pt x="0" y="68"/>
                          <a:pt x="0" y="56"/>
                        </a:cubicBezTo>
                        <a:cubicBezTo>
                          <a:pt x="0" y="37"/>
                          <a:pt x="4" y="0"/>
                          <a:pt x="4" y="0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17" name="Freeform 1174"/>
                  <p:cNvSpPr>
                    <a:spLocks noChangeAspect="1"/>
                  </p:cNvSpPr>
                  <p:nvPr/>
                </p:nvSpPr>
                <p:spPr bwMode="auto">
                  <a:xfrm>
                    <a:off x="3580" y="2426"/>
                    <a:ext cx="124" cy="81"/>
                  </a:xfrm>
                  <a:custGeom>
                    <a:avLst/>
                    <a:gdLst>
                      <a:gd name="T0" fmla="*/ 0 w 124"/>
                      <a:gd name="T1" fmla="*/ 74 h 81"/>
                      <a:gd name="T2" fmla="*/ 76 w 124"/>
                      <a:gd name="T3" fmla="*/ 54 h 81"/>
                      <a:gd name="T4" fmla="*/ 84 w 124"/>
                      <a:gd name="T5" fmla="*/ 42 h 81"/>
                      <a:gd name="T6" fmla="*/ 96 w 124"/>
                      <a:gd name="T7" fmla="*/ 34 h 81"/>
                      <a:gd name="T8" fmla="*/ 112 w 124"/>
                      <a:gd name="T9" fmla="*/ 14 h 81"/>
                      <a:gd name="T10" fmla="*/ 124 w 124"/>
                      <a:gd name="T11" fmla="*/ 2 h 8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24"/>
                      <a:gd name="T19" fmla="*/ 0 h 81"/>
                      <a:gd name="T20" fmla="*/ 124 w 124"/>
                      <a:gd name="T21" fmla="*/ 81 h 8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24" h="81">
                        <a:moveTo>
                          <a:pt x="0" y="74"/>
                        </a:moveTo>
                        <a:cubicBezTo>
                          <a:pt x="21" y="81"/>
                          <a:pt x="54" y="61"/>
                          <a:pt x="76" y="54"/>
                        </a:cubicBezTo>
                        <a:cubicBezTo>
                          <a:pt x="78" y="50"/>
                          <a:pt x="80" y="45"/>
                          <a:pt x="84" y="42"/>
                        </a:cubicBezTo>
                        <a:cubicBezTo>
                          <a:pt x="87" y="38"/>
                          <a:pt x="92" y="37"/>
                          <a:pt x="96" y="34"/>
                        </a:cubicBezTo>
                        <a:cubicBezTo>
                          <a:pt x="118" y="6"/>
                          <a:pt x="77" y="36"/>
                          <a:pt x="112" y="14"/>
                        </a:cubicBezTo>
                        <a:cubicBezTo>
                          <a:pt x="120" y="0"/>
                          <a:pt x="115" y="2"/>
                          <a:pt x="124" y="2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18" name="Freeform 1175"/>
                  <p:cNvSpPr>
                    <a:spLocks noChangeAspect="1"/>
                  </p:cNvSpPr>
                  <p:nvPr/>
                </p:nvSpPr>
                <p:spPr bwMode="auto">
                  <a:xfrm>
                    <a:off x="3700" y="2452"/>
                    <a:ext cx="76" cy="56"/>
                  </a:xfrm>
                  <a:custGeom>
                    <a:avLst/>
                    <a:gdLst>
                      <a:gd name="T0" fmla="*/ 0 w 76"/>
                      <a:gd name="T1" fmla="*/ 56 h 56"/>
                      <a:gd name="T2" fmla="*/ 32 w 76"/>
                      <a:gd name="T3" fmla="*/ 36 h 56"/>
                      <a:gd name="T4" fmla="*/ 56 w 76"/>
                      <a:gd name="T5" fmla="*/ 20 h 56"/>
                      <a:gd name="T6" fmla="*/ 68 w 76"/>
                      <a:gd name="T7" fmla="*/ 12 h 56"/>
                      <a:gd name="T8" fmla="*/ 76 w 76"/>
                      <a:gd name="T9" fmla="*/ 0 h 5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6"/>
                      <a:gd name="T16" fmla="*/ 0 h 56"/>
                      <a:gd name="T17" fmla="*/ 76 w 76"/>
                      <a:gd name="T18" fmla="*/ 56 h 5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6" h="56">
                        <a:moveTo>
                          <a:pt x="0" y="56"/>
                        </a:moveTo>
                        <a:cubicBezTo>
                          <a:pt x="13" y="51"/>
                          <a:pt x="19" y="42"/>
                          <a:pt x="32" y="36"/>
                        </a:cubicBezTo>
                        <a:cubicBezTo>
                          <a:pt x="40" y="31"/>
                          <a:pt x="48" y="25"/>
                          <a:pt x="56" y="20"/>
                        </a:cubicBezTo>
                        <a:cubicBezTo>
                          <a:pt x="60" y="17"/>
                          <a:pt x="68" y="12"/>
                          <a:pt x="68" y="12"/>
                        </a:cubicBezTo>
                        <a:cubicBezTo>
                          <a:pt x="70" y="8"/>
                          <a:pt x="76" y="0"/>
                          <a:pt x="76" y="0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19" name="Freeform 1176"/>
                  <p:cNvSpPr>
                    <a:spLocks noChangeAspect="1"/>
                  </p:cNvSpPr>
                  <p:nvPr/>
                </p:nvSpPr>
                <p:spPr bwMode="auto">
                  <a:xfrm>
                    <a:off x="3748" y="2512"/>
                    <a:ext cx="84" cy="36"/>
                  </a:xfrm>
                  <a:custGeom>
                    <a:avLst/>
                    <a:gdLst>
                      <a:gd name="T0" fmla="*/ 0 w 84"/>
                      <a:gd name="T1" fmla="*/ 36 h 36"/>
                      <a:gd name="T2" fmla="*/ 44 w 84"/>
                      <a:gd name="T3" fmla="*/ 32 h 36"/>
                      <a:gd name="T4" fmla="*/ 68 w 84"/>
                      <a:gd name="T5" fmla="*/ 24 h 36"/>
                      <a:gd name="T6" fmla="*/ 84 w 84"/>
                      <a:gd name="T7" fmla="*/ 0 h 3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84"/>
                      <a:gd name="T13" fmla="*/ 0 h 36"/>
                      <a:gd name="T14" fmla="*/ 84 w 84"/>
                      <a:gd name="T15" fmla="*/ 36 h 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84" h="36">
                        <a:moveTo>
                          <a:pt x="0" y="36"/>
                        </a:moveTo>
                        <a:cubicBezTo>
                          <a:pt x="14" y="34"/>
                          <a:pt x="29" y="34"/>
                          <a:pt x="44" y="32"/>
                        </a:cubicBezTo>
                        <a:cubicBezTo>
                          <a:pt x="52" y="30"/>
                          <a:pt x="68" y="24"/>
                          <a:pt x="68" y="24"/>
                        </a:cubicBezTo>
                        <a:cubicBezTo>
                          <a:pt x="73" y="16"/>
                          <a:pt x="84" y="0"/>
                          <a:pt x="84" y="0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20" name="Freeform 1177"/>
                  <p:cNvSpPr>
                    <a:spLocks noChangeAspect="1"/>
                  </p:cNvSpPr>
                  <p:nvPr/>
                </p:nvSpPr>
                <p:spPr bwMode="auto">
                  <a:xfrm>
                    <a:off x="3756" y="2588"/>
                    <a:ext cx="132" cy="16"/>
                  </a:xfrm>
                  <a:custGeom>
                    <a:avLst/>
                    <a:gdLst>
                      <a:gd name="T0" fmla="*/ 0 w 132"/>
                      <a:gd name="T1" fmla="*/ 4 h 16"/>
                      <a:gd name="T2" fmla="*/ 64 w 132"/>
                      <a:gd name="T3" fmla="*/ 16 h 16"/>
                      <a:gd name="T4" fmla="*/ 132 w 132"/>
                      <a:gd name="T5" fmla="*/ 0 h 16"/>
                      <a:gd name="T6" fmla="*/ 0 60000 65536"/>
                      <a:gd name="T7" fmla="*/ 0 60000 65536"/>
                      <a:gd name="T8" fmla="*/ 0 60000 65536"/>
                      <a:gd name="T9" fmla="*/ 0 w 132"/>
                      <a:gd name="T10" fmla="*/ 0 h 16"/>
                      <a:gd name="T11" fmla="*/ 132 w 132"/>
                      <a:gd name="T12" fmla="*/ 16 h 1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32" h="16">
                        <a:moveTo>
                          <a:pt x="0" y="4"/>
                        </a:moveTo>
                        <a:cubicBezTo>
                          <a:pt x="36" y="16"/>
                          <a:pt x="15" y="11"/>
                          <a:pt x="64" y="16"/>
                        </a:cubicBezTo>
                        <a:cubicBezTo>
                          <a:pt x="89" y="13"/>
                          <a:pt x="109" y="11"/>
                          <a:pt x="132" y="0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21" name="Freeform 1178"/>
                  <p:cNvSpPr>
                    <a:spLocks noChangeAspect="1"/>
                  </p:cNvSpPr>
                  <p:nvPr/>
                </p:nvSpPr>
                <p:spPr bwMode="auto">
                  <a:xfrm>
                    <a:off x="3495" y="2420"/>
                    <a:ext cx="17" cy="72"/>
                  </a:xfrm>
                  <a:custGeom>
                    <a:avLst/>
                    <a:gdLst>
                      <a:gd name="T0" fmla="*/ 17 w 17"/>
                      <a:gd name="T1" fmla="*/ 72 h 72"/>
                      <a:gd name="T2" fmla="*/ 5 w 17"/>
                      <a:gd name="T3" fmla="*/ 0 h 72"/>
                      <a:gd name="T4" fmla="*/ 0 60000 65536"/>
                      <a:gd name="T5" fmla="*/ 0 60000 65536"/>
                      <a:gd name="T6" fmla="*/ 0 w 17"/>
                      <a:gd name="T7" fmla="*/ 0 h 72"/>
                      <a:gd name="T8" fmla="*/ 17 w 17"/>
                      <a:gd name="T9" fmla="*/ 72 h 72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17" h="72">
                        <a:moveTo>
                          <a:pt x="17" y="72"/>
                        </a:moveTo>
                        <a:cubicBezTo>
                          <a:pt x="0" y="47"/>
                          <a:pt x="5" y="31"/>
                          <a:pt x="5" y="0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22" name="Freeform 1179"/>
                  <p:cNvSpPr>
                    <a:spLocks noChangeAspect="1"/>
                  </p:cNvSpPr>
                  <p:nvPr/>
                </p:nvSpPr>
                <p:spPr bwMode="auto">
                  <a:xfrm>
                    <a:off x="3560" y="2420"/>
                    <a:ext cx="40" cy="80"/>
                  </a:xfrm>
                  <a:custGeom>
                    <a:avLst/>
                    <a:gdLst>
                      <a:gd name="T0" fmla="*/ 0 w 40"/>
                      <a:gd name="T1" fmla="*/ 80 h 80"/>
                      <a:gd name="T2" fmla="*/ 20 w 40"/>
                      <a:gd name="T3" fmla="*/ 20 h 80"/>
                      <a:gd name="T4" fmla="*/ 40 w 40"/>
                      <a:gd name="T5" fmla="*/ 0 h 80"/>
                      <a:gd name="T6" fmla="*/ 0 60000 65536"/>
                      <a:gd name="T7" fmla="*/ 0 60000 65536"/>
                      <a:gd name="T8" fmla="*/ 0 60000 65536"/>
                      <a:gd name="T9" fmla="*/ 0 w 40"/>
                      <a:gd name="T10" fmla="*/ 0 h 80"/>
                      <a:gd name="T11" fmla="*/ 40 w 40"/>
                      <a:gd name="T12" fmla="*/ 80 h 8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0" h="80">
                        <a:moveTo>
                          <a:pt x="0" y="80"/>
                        </a:moveTo>
                        <a:cubicBezTo>
                          <a:pt x="5" y="64"/>
                          <a:pt x="10" y="34"/>
                          <a:pt x="20" y="20"/>
                        </a:cubicBezTo>
                        <a:cubicBezTo>
                          <a:pt x="25" y="12"/>
                          <a:pt x="40" y="0"/>
                          <a:pt x="40" y="0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23" name="Freeform 1180"/>
                  <p:cNvSpPr>
                    <a:spLocks noChangeAspect="1"/>
                  </p:cNvSpPr>
                  <p:nvPr/>
                </p:nvSpPr>
                <p:spPr bwMode="auto">
                  <a:xfrm flipH="1">
                    <a:off x="4138" y="2729"/>
                    <a:ext cx="556" cy="839"/>
                  </a:xfrm>
                  <a:custGeom>
                    <a:avLst/>
                    <a:gdLst>
                      <a:gd name="T0" fmla="*/ 107 w 556"/>
                      <a:gd name="T1" fmla="*/ 72 h 839"/>
                      <a:gd name="T2" fmla="*/ 102 w 556"/>
                      <a:gd name="T3" fmla="*/ 290 h 839"/>
                      <a:gd name="T4" fmla="*/ 59 w 556"/>
                      <a:gd name="T5" fmla="*/ 509 h 839"/>
                      <a:gd name="T6" fmla="*/ 22 w 556"/>
                      <a:gd name="T7" fmla="*/ 637 h 839"/>
                      <a:gd name="T8" fmla="*/ 11 w 556"/>
                      <a:gd name="T9" fmla="*/ 680 h 839"/>
                      <a:gd name="T10" fmla="*/ 0 w 556"/>
                      <a:gd name="T11" fmla="*/ 717 h 839"/>
                      <a:gd name="T12" fmla="*/ 11 w 556"/>
                      <a:gd name="T13" fmla="*/ 786 h 839"/>
                      <a:gd name="T14" fmla="*/ 70 w 556"/>
                      <a:gd name="T15" fmla="*/ 824 h 839"/>
                      <a:gd name="T16" fmla="*/ 315 w 556"/>
                      <a:gd name="T17" fmla="*/ 829 h 839"/>
                      <a:gd name="T18" fmla="*/ 496 w 556"/>
                      <a:gd name="T19" fmla="*/ 834 h 839"/>
                      <a:gd name="T20" fmla="*/ 534 w 556"/>
                      <a:gd name="T21" fmla="*/ 792 h 839"/>
                      <a:gd name="T22" fmla="*/ 550 w 556"/>
                      <a:gd name="T23" fmla="*/ 696 h 839"/>
                      <a:gd name="T24" fmla="*/ 528 w 556"/>
                      <a:gd name="T25" fmla="*/ 376 h 839"/>
                      <a:gd name="T26" fmla="*/ 496 w 556"/>
                      <a:gd name="T27" fmla="*/ 269 h 839"/>
                      <a:gd name="T28" fmla="*/ 416 w 556"/>
                      <a:gd name="T29" fmla="*/ 88 h 839"/>
                      <a:gd name="T30" fmla="*/ 395 w 556"/>
                      <a:gd name="T31" fmla="*/ 66 h 839"/>
                      <a:gd name="T32" fmla="*/ 390 w 556"/>
                      <a:gd name="T33" fmla="*/ 50 h 839"/>
                      <a:gd name="T34" fmla="*/ 315 w 556"/>
                      <a:gd name="T35" fmla="*/ 24 h 839"/>
                      <a:gd name="T36" fmla="*/ 107 w 556"/>
                      <a:gd name="T37" fmla="*/ 34 h 839"/>
                      <a:gd name="T38" fmla="*/ 107 w 556"/>
                      <a:gd name="T39" fmla="*/ 72 h 839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w 556"/>
                      <a:gd name="T61" fmla="*/ 0 h 839"/>
                      <a:gd name="T62" fmla="*/ 556 w 556"/>
                      <a:gd name="T63" fmla="*/ 839 h 839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T60" t="T61" r="T62" b="T63"/>
                    <a:pathLst>
                      <a:path w="556" h="839">
                        <a:moveTo>
                          <a:pt x="107" y="72"/>
                        </a:moveTo>
                        <a:cubicBezTo>
                          <a:pt x="105" y="144"/>
                          <a:pt x="105" y="217"/>
                          <a:pt x="102" y="290"/>
                        </a:cubicBezTo>
                        <a:cubicBezTo>
                          <a:pt x="98" y="363"/>
                          <a:pt x="73" y="437"/>
                          <a:pt x="59" y="509"/>
                        </a:cubicBezTo>
                        <a:cubicBezTo>
                          <a:pt x="49" y="552"/>
                          <a:pt x="33" y="594"/>
                          <a:pt x="22" y="637"/>
                        </a:cubicBezTo>
                        <a:cubicBezTo>
                          <a:pt x="18" y="651"/>
                          <a:pt x="14" y="665"/>
                          <a:pt x="11" y="680"/>
                        </a:cubicBezTo>
                        <a:cubicBezTo>
                          <a:pt x="7" y="692"/>
                          <a:pt x="0" y="717"/>
                          <a:pt x="0" y="717"/>
                        </a:cubicBezTo>
                        <a:cubicBezTo>
                          <a:pt x="3" y="740"/>
                          <a:pt x="5" y="763"/>
                          <a:pt x="11" y="786"/>
                        </a:cubicBezTo>
                        <a:cubicBezTo>
                          <a:pt x="16" y="805"/>
                          <a:pt x="51" y="823"/>
                          <a:pt x="70" y="824"/>
                        </a:cubicBezTo>
                        <a:cubicBezTo>
                          <a:pt x="151" y="827"/>
                          <a:pt x="233" y="827"/>
                          <a:pt x="315" y="829"/>
                        </a:cubicBezTo>
                        <a:cubicBezTo>
                          <a:pt x="377" y="837"/>
                          <a:pt x="433" y="839"/>
                          <a:pt x="496" y="834"/>
                        </a:cubicBezTo>
                        <a:cubicBezTo>
                          <a:pt x="515" y="822"/>
                          <a:pt x="526" y="813"/>
                          <a:pt x="534" y="792"/>
                        </a:cubicBezTo>
                        <a:cubicBezTo>
                          <a:pt x="539" y="760"/>
                          <a:pt x="544" y="727"/>
                          <a:pt x="550" y="696"/>
                        </a:cubicBezTo>
                        <a:cubicBezTo>
                          <a:pt x="546" y="596"/>
                          <a:pt x="556" y="475"/>
                          <a:pt x="528" y="376"/>
                        </a:cubicBezTo>
                        <a:cubicBezTo>
                          <a:pt x="522" y="330"/>
                          <a:pt x="509" y="312"/>
                          <a:pt x="496" y="269"/>
                        </a:cubicBezTo>
                        <a:cubicBezTo>
                          <a:pt x="475" y="202"/>
                          <a:pt x="455" y="145"/>
                          <a:pt x="416" y="88"/>
                        </a:cubicBezTo>
                        <a:cubicBezTo>
                          <a:pt x="402" y="45"/>
                          <a:pt x="422" y="95"/>
                          <a:pt x="395" y="66"/>
                        </a:cubicBezTo>
                        <a:cubicBezTo>
                          <a:pt x="391" y="61"/>
                          <a:pt x="393" y="54"/>
                          <a:pt x="390" y="50"/>
                        </a:cubicBezTo>
                        <a:cubicBezTo>
                          <a:pt x="375" y="31"/>
                          <a:pt x="335" y="27"/>
                          <a:pt x="315" y="24"/>
                        </a:cubicBezTo>
                        <a:cubicBezTo>
                          <a:pt x="251" y="0"/>
                          <a:pt x="172" y="13"/>
                          <a:pt x="107" y="34"/>
                        </a:cubicBezTo>
                        <a:cubicBezTo>
                          <a:pt x="99" y="57"/>
                          <a:pt x="100" y="44"/>
                          <a:pt x="107" y="72"/>
                        </a:cubicBezTo>
                        <a:close/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24" name="Freeform 1181"/>
                  <p:cNvSpPr>
                    <a:spLocks noChangeAspect="1"/>
                  </p:cNvSpPr>
                  <p:nvPr/>
                </p:nvSpPr>
                <p:spPr bwMode="auto">
                  <a:xfrm flipH="1">
                    <a:off x="4475" y="3574"/>
                    <a:ext cx="124" cy="315"/>
                  </a:xfrm>
                  <a:custGeom>
                    <a:avLst/>
                    <a:gdLst>
                      <a:gd name="T0" fmla="*/ 76 w 124"/>
                      <a:gd name="T1" fmla="*/ 0 h 315"/>
                      <a:gd name="T2" fmla="*/ 108 w 124"/>
                      <a:gd name="T3" fmla="*/ 165 h 315"/>
                      <a:gd name="T4" fmla="*/ 124 w 124"/>
                      <a:gd name="T5" fmla="*/ 213 h 315"/>
                      <a:gd name="T6" fmla="*/ 55 w 124"/>
                      <a:gd name="T7" fmla="*/ 315 h 315"/>
                      <a:gd name="T8" fmla="*/ 12 w 124"/>
                      <a:gd name="T9" fmla="*/ 309 h 315"/>
                      <a:gd name="T10" fmla="*/ 28 w 124"/>
                      <a:gd name="T11" fmla="*/ 256 h 315"/>
                      <a:gd name="T12" fmla="*/ 124 w 124"/>
                      <a:gd name="T13" fmla="*/ 261 h 31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24"/>
                      <a:gd name="T22" fmla="*/ 0 h 315"/>
                      <a:gd name="T23" fmla="*/ 124 w 124"/>
                      <a:gd name="T24" fmla="*/ 315 h 31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24" h="315">
                        <a:moveTo>
                          <a:pt x="76" y="0"/>
                        </a:moveTo>
                        <a:cubicBezTo>
                          <a:pt x="61" y="47"/>
                          <a:pt x="79" y="123"/>
                          <a:pt x="108" y="165"/>
                        </a:cubicBezTo>
                        <a:cubicBezTo>
                          <a:pt x="113" y="181"/>
                          <a:pt x="118" y="196"/>
                          <a:pt x="124" y="213"/>
                        </a:cubicBezTo>
                        <a:cubicBezTo>
                          <a:pt x="118" y="280"/>
                          <a:pt x="120" y="296"/>
                          <a:pt x="55" y="315"/>
                        </a:cubicBezTo>
                        <a:cubicBezTo>
                          <a:pt x="40" y="313"/>
                          <a:pt x="25" y="315"/>
                          <a:pt x="12" y="309"/>
                        </a:cubicBezTo>
                        <a:cubicBezTo>
                          <a:pt x="1" y="304"/>
                          <a:pt x="0" y="264"/>
                          <a:pt x="28" y="256"/>
                        </a:cubicBezTo>
                        <a:cubicBezTo>
                          <a:pt x="109" y="261"/>
                          <a:pt x="77" y="261"/>
                          <a:pt x="124" y="261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25" name="Freeform 1182"/>
                  <p:cNvSpPr>
                    <a:spLocks noChangeAspect="1"/>
                  </p:cNvSpPr>
                  <p:nvPr/>
                </p:nvSpPr>
                <p:spPr bwMode="auto">
                  <a:xfrm flipH="1">
                    <a:off x="4242" y="3574"/>
                    <a:ext cx="142" cy="267"/>
                  </a:xfrm>
                  <a:custGeom>
                    <a:avLst/>
                    <a:gdLst>
                      <a:gd name="T0" fmla="*/ 74 w 142"/>
                      <a:gd name="T1" fmla="*/ 0 h 267"/>
                      <a:gd name="T2" fmla="*/ 101 w 142"/>
                      <a:gd name="T3" fmla="*/ 53 h 267"/>
                      <a:gd name="T4" fmla="*/ 133 w 142"/>
                      <a:gd name="T5" fmla="*/ 133 h 267"/>
                      <a:gd name="T6" fmla="*/ 117 w 142"/>
                      <a:gd name="T7" fmla="*/ 229 h 267"/>
                      <a:gd name="T8" fmla="*/ 69 w 142"/>
                      <a:gd name="T9" fmla="*/ 267 h 267"/>
                      <a:gd name="T10" fmla="*/ 26 w 142"/>
                      <a:gd name="T11" fmla="*/ 261 h 267"/>
                      <a:gd name="T12" fmla="*/ 37 w 142"/>
                      <a:gd name="T13" fmla="*/ 213 h 267"/>
                      <a:gd name="T14" fmla="*/ 133 w 142"/>
                      <a:gd name="T15" fmla="*/ 203 h 267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42"/>
                      <a:gd name="T25" fmla="*/ 0 h 267"/>
                      <a:gd name="T26" fmla="*/ 142 w 142"/>
                      <a:gd name="T27" fmla="*/ 267 h 267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42" h="267">
                        <a:moveTo>
                          <a:pt x="74" y="0"/>
                        </a:moveTo>
                        <a:cubicBezTo>
                          <a:pt x="86" y="17"/>
                          <a:pt x="88" y="35"/>
                          <a:pt x="101" y="53"/>
                        </a:cubicBezTo>
                        <a:cubicBezTo>
                          <a:pt x="109" y="80"/>
                          <a:pt x="124" y="104"/>
                          <a:pt x="133" y="133"/>
                        </a:cubicBezTo>
                        <a:cubicBezTo>
                          <a:pt x="129" y="188"/>
                          <a:pt x="142" y="198"/>
                          <a:pt x="117" y="229"/>
                        </a:cubicBezTo>
                        <a:cubicBezTo>
                          <a:pt x="103" y="244"/>
                          <a:pt x="69" y="267"/>
                          <a:pt x="69" y="267"/>
                        </a:cubicBezTo>
                        <a:cubicBezTo>
                          <a:pt x="54" y="265"/>
                          <a:pt x="39" y="266"/>
                          <a:pt x="26" y="261"/>
                        </a:cubicBezTo>
                        <a:cubicBezTo>
                          <a:pt x="0" y="250"/>
                          <a:pt x="22" y="219"/>
                          <a:pt x="37" y="213"/>
                        </a:cubicBezTo>
                        <a:cubicBezTo>
                          <a:pt x="74" y="196"/>
                          <a:pt x="86" y="203"/>
                          <a:pt x="133" y="203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grpSp>
                <p:nvGrpSpPr>
                  <p:cNvPr id="126" name="Group 1183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4128" y="2388"/>
                    <a:ext cx="520" cy="358"/>
                    <a:chOff x="4056" y="2373"/>
                    <a:chExt cx="520" cy="358"/>
                  </a:xfrm>
                </p:grpSpPr>
                <p:sp>
                  <p:nvSpPr>
                    <p:cNvPr id="131" name="Freeform 1184"/>
                    <p:cNvSpPr>
                      <a:spLocks noChangeAspect="1"/>
                    </p:cNvSpPr>
                    <p:nvPr/>
                  </p:nvSpPr>
                  <p:spPr bwMode="auto">
                    <a:xfrm flipH="1">
                      <a:off x="4164" y="2433"/>
                      <a:ext cx="391" cy="298"/>
                    </a:xfrm>
                    <a:custGeom>
                      <a:avLst/>
                      <a:gdLst>
                        <a:gd name="T0" fmla="*/ 176 w 391"/>
                        <a:gd name="T1" fmla="*/ 293 h 298"/>
                        <a:gd name="T2" fmla="*/ 0 w 391"/>
                        <a:gd name="T3" fmla="*/ 218 h 298"/>
                        <a:gd name="T4" fmla="*/ 43 w 391"/>
                        <a:gd name="T5" fmla="*/ 74 h 298"/>
                        <a:gd name="T6" fmla="*/ 80 w 391"/>
                        <a:gd name="T7" fmla="*/ 37 h 298"/>
                        <a:gd name="T8" fmla="*/ 251 w 391"/>
                        <a:gd name="T9" fmla="*/ 26 h 298"/>
                        <a:gd name="T10" fmla="*/ 299 w 391"/>
                        <a:gd name="T11" fmla="*/ 32 h 298"/>
                        <a:gd name="T12" fmla="*/ 331 w 391"/>
                        <a:gd name="T13" fmla="*/ 42 h 298"/>
                        <a:gd name="T14" fmla="*/ 384 w 391"/>
                        <a:gd name="T15" fmla="*/ 170 h 298"/>
                        <a:gd name="T16" fmla="*/ 358 w 391"/>
                        <a:gd name="T17" fmla="*/ 277 h 298"/>
                        <a:gd name="T18" fmla="*/ 288 w 391"/>
                        <a:gd name="T19" fmla="*/ 282 h 298"/>
                        <a:gd name="T20" fmla="*/ 246 w 391"/>
                        <a:gd name="T21" fmla="*/ 288 h 298"/>
                        <a:gd name="T22" fmla="*/ 176 w 391"/>
                        <a:gd name="T23" fmla="*/ 293 h 298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391"/>
                        <a:gd name="T37" fmla="*/ 0 h 298"/>
                        <a:gd name="T38" fmla="*/ 391 w 391"/>
                        <a:gd name="T39" fmla="*/ 298 h 298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391" h="298">
                          <a:moveTo>
                            <a:pt x="176" y="293"/>
                          </a:moveTo>
                          <a:cubicBezTo>
                            <a:pt x="108" y="285"/>
                            <a:pt x="41" y="278"/>
                            <a:pt x="0" y="218"/>
                          </a:cubicBezTo>
                          <a:cubicBezTo>
                            <a:pt x="5" y="165"/>
                            <a:pt x="11" y="116"/>
                            <a:pt x="43" y="74"/>
                          </a:cubicBezTo>
                          <a:cubicBezTo>
                            <a:pt x="49" y="52"/>
                            <a:pt x="58" y="43"/>
                            <a:pt x="80" y="37"/>
                          </a:cubicBezTo>
                          <a:cubicBezTo>
                            <a:pt x="133" y="0"/>
                            <a:pt x="169" y="23"/>
                            <a:pt x="251" y="26"/>
                          </a:cubicBezTo>
                          <a:cubicBezTo>
                            <a:pt x="267" y="28"/>
                            <a:pt x="283" y="28"/>
                            <a:pt x="299" y="32"/>
                          </a:cubicBezTo>
                          <a:cubicBezTo>
                            <a:pt x="309" y="34"/>
                            <a:pt x="331" y="42"/>
                            <a:pt x="331" y="42"/>
                          </a:cubicBezTo>
                          <a:cubicBezTo>
                            <a:pt x="372" y="70"/>
                            <a:pt x="377" y="122"/>
                            <a:pt x="384" y="170"/>
                          </a:cubicBezTo>
                          <a:cubicBezTo>
                            <a:pt x="383" y="170"/>
                            <a:pt x="391" y="268"/>
                            <a:pt x="358" y="277"/>
                          </a:cubicBezTo>
                          <a:cubicBezTo>
                            <a:pt x="335" y="282"/>
                            <a:pt x="311" y="279"/>
                            <a:pt x="288" y="282"/>
                          </a:cubicBezTo>
                          <a:cubicBezTo>
                            <a:pt x="273" y="283"/>
                            <a:pt x="260" y="286"/>
                            <a:pt x="246" y="288"/>
                          </a:cubicBezTo>
                          <a:cubicBezTo>
                            <a:pt x="220" y="295"/>
                            <a:pt x="201" y="298"/>
                            <a:pt x="176" y="293"/>
                          </a:cubicBezTo>
                          <a:close/>
                        </a:path>
                      </a:pathLst>
                    </a:cu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32" name="Freeform 1185"/>
                    <p:cNvSpPr>
                      <a:spLocks noChangeAspect="1"/>
                    </p:cNvSpPr>
                    <p:nvPr/>
                  </p:nvSpPr>
                  <p:spPr bwMode="auto">
                    <a:xfrm flipH="1">
                      <a:off x="4392" y="2525"/>
                      <a:ext cx="87" cy="68"/>
                    </a:xfrm>
                    <a:custGeom>
                      <a:avLst/>
                      <a:gdLst>
                        <a:gd name="T0" fmla="*/ 11 w 87"/>
                        <a:gd name="T1" fmla="*/ 0 h 68"/>
                        <a:gd name="T2" fmla="*/ 31 w 87"/>
                        <a:gd name="T3" fmla="*/ 68 h 68"/>
                        <a:gd name="T4" fmla="*/ 63 w 87"/>
                        <a:gd name="T5" fmla="*/ 64 h 68"/>
                        <a:gd name="T6" fmla="*/ 87 w 87"/>
                        <a:gd name="T7" fmla="*/ 20 h 68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87"/>
                        <a:gd name="T13" fmla="*/ 0 h 68"/>
                        <a:gd name="T14" fmla="*/ 87 w 87"/>
                        <a:gd name="T15" fmla="*/ 68 h 68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87" h="68">
                          <a:moveTo>
                            <a:pt x="11" y="0"/>
                          </a:moveTo>
                          <a:cubicBezTo>
                            <a:pt x="7" y="26"/>
                            <a:pt x="0" y="57"/>
                            <a:pt x="31" y="68"/>
                          </a:cubicBezTo>
                          <a:cubicBezTo>
                            <a:pt x="41" y="66"/>
                            <a:pt x="53" y="67"/>
                            <a:pt x="63" y="64"/>
                          </a:cubicBezTo>
                          <a:cubicBezTo>
                            <a:pt x="71" y="60"/>
                            <a:pt x="82" y="28"/>
                            <a:pt x="87" y="2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33" name="Freeform 1186"/>
                    <p:cNvSpPr>
                      <a:spLocks noChangeAspect="1"/>
                    </p:cNvSpPr>
                    <p:nvPr/>
                  </p:nvSpPr>
                  <p:spPr bwMode="auto">
                    <a:xfrm flipH="1">
                      <a:off x="4240" y="2557"/>
                      <a:ext cx="82" cy="60"/>
                    </a:xfrm>
                    <a:custGeom>
                      <a:avLst/>
                      <a:gdLst>
                        <a:gd name="T0" fmla="*/ 18 w 82"/>
                        <a:gd name="T1" fmla="*/ 0 h 60"/>
                        <a:gd name="T2" fmla="*/ 34 w 82"/>
                        <a:gd name="T3" fmla="*/ 60 h 60"/>
                        <a:gd name="T4" fmla="*/ 82 w 82"/>
                        <a:gd name="T5" fmla="*/ 24 h 60"/>
                        <a:gd name="T6" fmla="*/ 0 60000 65536"/>
                        <a:gd name="T7" fmla="*/ 0 60000 65536"/>
                        <a:gd name="T8" fmla="*/ 0 60000 65536"/>
                        <a:gd name="T9" fmla="*/ 0 w 82"/>
                        <a:gd name="T10" fmla="*/ 0 h 60"/>
                        <a:gd name="T11" fmla="*/ 82 w 82"/>
                        <a:gd name="T12" fmla="*/ 60 h 6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82" h="60">
                          <a:moveTo>
                            <a:pt x="18" y="0"/>
                          </a:moveTo>
                          <a:cubicBezTo>
                            <a:pt x="0" y="26"/>
                            <a:pt x="2" y="49"/>
                            <a:pt x="34" y="60"/>
                          </a:cubicBezTo>
                          <a:cubicBezTo>
                            <a:pt x="61" y="56"/>
                            <a:pt x="82" y="58"/>
                            <a:pt x="82" y="24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34" name="Freeform 1187"/>
                    <p:cNvSpPr>
                      <a:spLocks noChangeAspect="1"/>
                    </p:cNvSpPr>
                    <p:nvPr/>
                  </p:nvSpPr>
                  <p:spPr bwMode="auto">
                    <a:xfrm flipH="1">
                      <a:off x="4292" y="2645"/>
                      <a:ext cx="144" cy="36"/>
                    </a:xfrm>
                    <a:custGeom>
                      <a:avLst/>
                      <a:gdLst>
                        <a:gd name="T0" fmla="*/ 0 w 144"/>
                        <a:gd name="T1" fmla="*/ 0 h 36"/>
                        <a:gd name="T2" fmla="*/ 32 w 144"/>
                        <a:gd name="T3" fmla="*/ 24 h 36"/>
                        <a:gd name="T4" fmla="*/ 56 w 144"/>
                        <a:gd name="T5" fmla="*/ 32 h 36"/>
                        <a:gd name="T6" fmla="*/ 68 w 144"/>
                        <a:gd name="T7" fmla="*/ 36 h 36"/>
                        <a:gd name="T8" fmla="*/ 144 w 144"/>
                        <a:gd name="T9" fmla="*/ 32 h 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44"/>
                        <a:gd name="T16" fmla="*/ 0 h 36"/>
                        <a:gd name="T17" fmla="*/ 144 w 144"/>
                        <a:gd name="T18" fmla="*/ 36 h 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44" h="36">
                          <a:moveTo>
                            <a:pt x="0" y="0"/>
                          </a:moveTo>
                          <a:cubicBezTo>
                            <a:pt x="5" y="15"/>
                            <a:pt x="16" y="17"/>
                            <a:pt x="32" y="24"/>
                          </a:cubicBezTo>
                          <a:cubicBezTo>
                            <a:pt x="39" y="27"/>
                            <a:pt x="48" y="29"/>
                            <a:pt x="56" y="32"/>
                          </a:cubicBezTo>
                          <a:cubicBezTo>
                            <a:pt x="60" y="33"/>
                            <a:pt x="68" y="36"/>
                            <a:pt x="68" y="36"/>
                          </a:cubicBezTo>
                          <a:cubicBezTo>
                            <a:pt x="138" y="31"/>
                            <a:pt x="113" y="32"/>
                            <a:pt x="144" y="32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35" name="Freeform 1188"/>
                    <p:cNvSpPr>
                      <a:spLocks noChangeAspect="1"/>
                    </p:cNvSpPr>
                    <p:nvPr/>
                  </p:nvSpPr>
                  <p:spPr bwMode="auto">
                    <a:xfrm flipH="1">
                      <a:off x="4516" y="2417"/>
                      <a:ext cx="60" cy="92"/>
                    </a:xfrm>
                    <a:custGeom>
                      <a:avLst/>
                      <a:gdLst>
                        <a:gd name="T0" fmla="*/ 60 w 60"/>
                        <a:gd name="T1" fmla="*/ 92 h 92"/>
                        <a:gd name="T2" fmla="*/ 36 w 60"/>
                        <a:gd name="T3" fmla="*/ 84 h 92"/>
                        <a:gd name="T4" fmla="*/ 24 w 60"/>
                        <a:gd name="T5" fmla="*/ 80 h 92"/>
                        <a:gd name="T6" fmla="*/ 0 w 60"/>
                        <a:gd name="T7" fmla="*/ 0 h 92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60"/>
                        <a:gd name="T13" fmla="*/ 0 h 92"/>
                        <a:gd name="T14" fmla="*/ 60 w 60"/>
                        <a:gd name="T15" fmla="*/ 92 h 92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60" h="92">
                          <a:moveTo>
                            <a:pt x="60" y="92"/>
                          </a:moveTo>
                          <a:cubicBezTo>
                            <a:pt x="52" y="89"/>
                            <a:pt x="44" y="86"/>
                            <a:pt x="36" y="84"/>
                          </a:cubicBezTo>
                          <a:cubicBezTo>
                            <a:pt x="32" y="82"/>
                            <a:pt x="24" y="80"/>
                            <a:pt x="24" y="80"/>
                          </a:cubicBezTo>
                          <a:cubicBezTo>
                            <a:pt x="1" y="57"/>
                            <a:pt x="0" y="30"/>
                            <a:pt x="0" y="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36" name="Freeform 1189"/>
                    <p:cNvSpPr>
                      <a:spLocks noChangeAspect="1"/>
                    </p:cNvSpPr>
                    <p:nvPr/>
                  </p:nvSpPr>
                  <p:spPr bwMode="auto">
                    <a:xfrm flipH="1">
                      <a:off x="4504" y="2389"/>
                      <a:ext cx="4" cy="92"/>
                    </a:xfrm>
                    <a:custGeom>
                      <a:avLst/>
                      <a:gdLst>
                        <a:gd name="T0" fmla="*/ 4 w 4"/>
                        <a:gd name="T1" fmla="*/ 92 h 92"/>
                        <a:gd name="T2" fmla="*/ 0 w 4"/>
                        <a:gd name="T3" fmla="*/ 56 h 92"/>
                        <a:gd name="T4" fmla="*/ 4 w 4"/>
                        <a:gd name="T5" fmla="*/ 0 h 92"/>
                        <a:gd name="T6" fmla="*/ 0 60000 65536"/>
                        <a:gd name="T7" fmla="*/ 0 60000 65536"/>
                        <a:gd name="T8" fmla="*/ 0 60000 65536"/>
                        <a:gd name="T9" fmla="*/ 0 w 4"/>
                        <a:gd name="T10" fmla="*/ 0 h 92"/>
                        <a:gd name="T11" fmla="*/ 4 w 4"/>
                        <a:gd name="T12" fmla="*/ 92 h 92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4" h="92">
                          <a:moveTo>
                            <a:pt x="4" y="92"/>
                          </a:moveTo>
                          <a:cubicBezTo>
                            <a:pt x="2" y="80"/>
                            <a:pt x="0" y="68"/>
                            <a:pt x="0" y="56"/>
                          </a:cubicBezTo>
                          <a:cubicBezTo>
                            <a:pt x="0" y="37"/>
                            <a:pt x="4" y="0"/>
                            <a:pt x="4" y="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37" name="Freeform 1190"/>
                    <p:cNvSpPr>
                      <a:spLocks noChangeAspect="1"/>
                    </p:cNvSpPr>
                    <p:nvPr/>
                  </p:nvSpPr>
                  <p:spPr bwMode="auto">
                    <a:xfrm flipH="1">
                      <a:off x="4240" y="2379"/>
                      <a:ext cx="124" cy="81"/>
                    </a:xfrm>
                    <a:custGeom>
                      <a:avLst/>
                      <a:gdLst>
                        <a:gd name="T0" fmla="*/ 0 w 124"/>
                        <a:gd name="T1" fmla="*/ 74 h 81"/>
                        <a:gd name="T2" fmla="*/ 76 w 124"/>
                        <a:gd name="T3" fmla="*/ 54 h 81"/>
                        <a:gd name="T4" fmla="*/ 84 w 124"/>
                        <a:gd name="T5" fmla="*/ 42 h 81"/>
                        <a:gd name="T6" fmla="*/ 96 w 124"/>
                        <a:gd name="T7" fmla="*/ 34 h 81"/>
                        <a:gd name="T8" fmla="*/ 112 w 124"/>
                        <a:gd name="T9" fmla="*/ 14 h 81"/>
                        <a:gd name="T10" fmla="*/ 124 w 124"/>
                        <a:gd name="T11" fmla="*/ 2 h 81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w 124"/>
                        <a:gd name="T19" fmla="*/ 0 h 81"/>
                        <a:gd name="T20" fmla="*/ 124 w 124"/>
                        <a:gd name="T21" fmla="*/ 81 h 81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T18" t="T19" r="T20" b="T21"/>
                      <a:pathLst>
                        <a:path w="124" h="81">
                          <a:moveTo>
                            <a:pt x="0" y="74"/>
                          </a:moveTo>
                          <a:cubicBezTo>
                            <a:pt x="21" y="81"/>
                            <a:pt x="54" y="61"/>
                            <a:pt x="76" y="54"/>
                          </a:cubicBezTo>
                          <a:cubicBezTo>
                            <a:pt x="78" y="50"/>
                            <a:pt x="80" y="45"/>
                            <a:pt x="84" y="42"/>
                          </a:cubicBezTo>
                          <a:cubicBezTo>
                            <a:pt x="87" y="38"/>
                            <a:pt x="92" y="37"/>
                            <a:pt x="96" y="34"/>
                          </a:cubicBezTo>
                          <a:cubicBezTo>
                            <a:pt x="118" y="6"/>
                            <a:pt x="77" y="36"/>
                            <a:pt x="112" y="14"/>
                          </a:cubicBezTo>
                          <a:cubicBezTo>
                            <a:pt x="120" y="0"/>
                            <a:pt x="115" y="2"/>
                            <a:pt x="124" y="2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38" name="Freeform 1191"/>
                    <p:cNvSpPr>
                      <a:spLocks noChangeAspect="1"/>
                    </p:cNvSpPr>
                    <p:nvPr/>
                  </p:nvSpPr>
                  <p:spPr bwMode="auto">
                    <a:xfrm flipH="1">
                      <a:off x="4168" y="2405"/>
                      <a:ext cx="76" cy="56"/>
                    </a:xfrm>
                    <a:custGeom>
                      <a:avLst/>
                      <a:gdLst>
                        <a:gd name="T0" fmla="*/ 0 w 76"/>
                        <a:gd name="T1" fmla="*/ 56 h 56"/>
                        <a:gd name="T2" fmla="*/ 32 w 76"/>
                        <a:gd name="T3" fmla="*/ 36 h 56"/>
                        <a:gd name="T4" fmla="*/ 56 w 76"/>
                        <a:gd name="T5" fmla="*/ 20 h 56"/>
                        <a:gd name="T6" fmla="*/ 68 w 76"/>
                        <a:gd name="T7" fmla="*/ 12 h 56"/>
                        <a:gd name="T8" fmla="*/ 76 w 76"/>
                        <a:gd name="T9" fmla="*/ 0 h 5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6"/>
                        <a:gd name="T16" fmla="*/ 0 h 56"/>
                        <a:gd name="T17" fmla="*/ 76 w 76"/>
                        <a:gd name="T18" fmla="*/ 56 h 5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6" h="56">
                          <a:moveTo>
                            <a:pt x="0" y="56"/>
                          </a:moveTo>
                          <a:cubicBezTo>
                            <a:pt x="13" y="51"/>
                            <a:pt x="19" y="42"/>
                            <a:pt x="32" y="36"/>
                          </a:cubicBezTo>
                          <a:cubicBezTo>
                            <a:pt x="40" y="31"/>
                            <a:pt x="48" y="25"/>
                            <a:pt x="56" y="20"/>
                          </a:cubicBezTo>
                          <a:cubicBezTo>
                            <a:pt x="60" y="17"/>
                            <a:pt x="68" y="12"/>
                            <a:pt x="68" y="12"/>
                          </a:cubicBezTo>
                          <a:cubicBezTo>
                            <a:pt x="70" y="8"/>
                            <a:pt x="76" y="0"/>
                            <a:pt x="76" y="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39" name="Freeform 1192"/>
                    <p:cNvSpPr>
                      <a:spLocks noChangeAspect="1"/>
                    </p:cNvSpPr>
                    <p:nvPr/>
                  </p:nvSpPr>
                  <p:spPr bwMode="auto">
                    <a:xfrm flipH="1">
                      <a:off x="4112" y="2465"/>
                      <a:ext cx="84" cy="36"/>
                    </a:xfrm>
                    <a:custGeom>
                      <a:avLst/>
                      <a:gdLst>
                        <a:gd name="T0" fmla="*/ 0 w 84"/>
                        <a:gd name="T1" fmla="*/ 36 h 36"/>
                        <a:gd name="T2" fmla="*/ 44 w 84"/>
                        <a:gd name="T3" fmla="*/ 32 h 36"/>
                        <a:gd name="T4" fmla="*/ 68 w 84"/>
                        <a:gd name="T5" fmla="*/ 24 h 36"/>
                        <a:gd name="T6" fmla="*/ 84 w 84"/>
                        <a:gd name="T7" fmla="*/ 0 h 36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84"/>
                        <a:gd name="T13" fmla="*/ 0 h 36"/>
                        <a:gd name="T14" fmla="*/ 84 w 84"/>
                        <a:gd name="T15" fmla="*/ 36 h 36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84" h="36">
                          <a:moveTo>
                            <a:pt x="0" y="36"/>
                          </a:moveTo>
                          <a:cubicBezTo>
                            <a:pt x="14" y="34"/>
                            <a:pt x="29" y="34"/>
                            <a:pt x="44" y="32"/>
                          </a:cubicBezTo>
                          <a:cubicBezTo>
                            <a:pt x="52" y="30"/>
                            <a:pt x="68" y="24"/>
                            <a:pt x="68" y="24"/>
                          </a:cubicBezTo>
                          <a:cubicBezTo>
                            <a:pt x="73" y="16"/>
                            <a:pt x="84" y="0"/>
                            <a:pt x="84" y="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40" name="Freeform 1193"/>
                    <p:cNvSpPr>
                      <a:spLocks noChangeAspect="1"/>
                    </p:cNvSpPr>
                    <p:nvPr/>
                  </p:nvSpPr>
                  <p:spPr bwMode="auto">
                    <a:xfrm flipH="1">
                      <a:off x="4056" y="2541"/>
                      <a:ext cx="132" cy="16"/>
                    </a:xfrm>
                    <a:custGeom>
                      <a:avLst/>
                      <a:gdLst>
                        <a:gd name="T0" fmla="*/ 0 w 132"/>
                        <a:gd name="T1" fmla="*/ 4 h 16"/>
                        <a:gd name="T2" fmla="*/ 64 w 132"/>
                        <a:gd name="T3" fmla="*/ 16 h 16"/>
                        <a:gd name="T4" fmla="*/ 132 w 132"/>
                        <a:gd name="T5" fmla="*/ 0 h 16"/>
                        <a:gd name="T6" fmla="*/ 0 60000 65536"/>
                        <a:gd name="T7" fmla="*/ 0 60000 65536"/>
                        <a:gd name="T8" fmla="*/ 0 60000 65536"/>
                        <a:gd name="T9" fmla="*/ 0 w 132"/>
                        <a:gd name="T10" fmla="*/ 0 h 16"/>
                        <a:gd name="T11" fmla="*/ 132 w 132"/>
                        <a:gd name="T12" fmla="*/ 16 h 1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32" h="16">
                          <a:moveTo>
                            <a:pt x="0" y="4"/>
                          </a:moveTo>
                          <a:cubicBezTo>
                            <a:pt x="36" y="16"/>
                            <a:pt x="15" y="11"/>
                            <a:pt x="64" y="16"/>
                          </a:cubicBezTo>
                          <a:cubicBezTo>
                            <a:pt x="89" y="13"/>
                            <a:pt x="109" y="11"/>
                            <a:pt x="132" y="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41" name="Freeform 1194"/>
                    <p:cNvSpPr>
                      <a:spLocks noChangeAspect="1"/>
                    </p:cNvSpPr>
                    <p:nvPr/>
                  </p:nvSpPr>
                  <p:spPr bwMode="auto">
                    <a:xfrm flipH="1">
                      <a:off x="4432" y="2373"/>
                      <a:ext cx="17" cy="72"/>
                    </a:xfrm>
                    <a:custGeom>
                      <a:avLst/>
                      <a:gdLst>
                        <a:gd name="T0" fmla="*/ 17 w 17"/>
                        <a:gd name="T1" fmla="*/ 72 h 72"/>
                        <a:gd name="T2" fmla="*/ 5 w 17"/>
                        <a:gd name="T3" fmla="*/ 0 h 72"/>
                        <a:gd name="T4" fmla="*/ 0 60000 65536"/>
                        <a:gd name="T5" fmla="*/ 0 60000 65536"/>
                        <a:gd name="T6" fmla="*/ 0 w 17"/>
                        <a:gd name="T7" fmla="*/ 0 h 72"/>
                        <a:gd name="T8" fmla="*/ 17 w 17"/>
                        <a:gd name="T9" fmla="*/ 72 h 72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17" h="72">
                          <a:moveTo>
                            <a:pt x="17" y="72"/>
                          </a:moveTo>
                          <a:cubicBezTo>
                            <a:pt x="0" y="47"/>
                            <a:pt x="5" y="31"/>
                            <a:pt x="5" y="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42" name="Freeform 1195"/>
                    <p:cNvSpPr>
                      <a:spLocks noChangeAspect="1"/>
                    </p:cNvSpPr>
                    <p:nvPr/>
                  </p:nvSpPr>
                  <p:spPr bwMode="auto">
                    <a:xfrm flipH="1">
                      <a:off x="4344" y="2373"/>
                      <a:ext cx="40" cy="80"/>
                    </a:xfrm>
                    <a:custGeom>
                      <a:avLst/>
                      <a:gdLst>
                        <a:gd name="T0" fmla="*/ 0 w 40"/>
                        <a:gd name="T1" fmla="*/ 80 h 80"/>
                        <a:gd name="T2" fmla="*/ 20 w 40"/>
                        <a:gd name="T3" fmla="*/ 20 h 80"/>
                        <a:gd name="T4" fmla="*/ 40 w 40"/>
                        <a:gd name="T5" fmla="*/ 0 h 80"/>
                        <a:gd name="T6" fmla="*/ 0 60000 65536"/>
                        <a:gd name="T7" fmla="*/ 0 60000 65536"/>
                        <a:gd name="T8" fmla="*/ 0 60000 65536"/>
                        <a:gd name="T9" fmla="*/ 0 w 40"/>
                        <a:gd name="T10" fmla="*/ 0 h 80"/>
                        <a:gd name="T11" fmla="*/ 40 w 40"/>
                        <a:gd name="T12" fmla="*/ 80 h 8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40" h="80">
                          <a:moveTo>
                            <a:pt x="0" y="80"/>
                          </a:moveTo>
                          <a:cubicBezTo>
                            <a:pt x="5" y="64"/>
                            <a:pt x="10" y="34"/>
                            <a:pt x="20" y="20"/>
                          </a:cubicBezTo>
                          <a:cubicBezTo>
                            <a:pt x="25" y="12"/>
                            <a:pt x="40" y="0"/>
                            <a:pt x="40" y="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</p:grpSp>
              <p:sp>
                <p:nvSpPr>
                  <p:cNvPr id="127" name="Freeform 1196"/>
                  <p:cNvSpPr>
                    <a:spLocks noChangeAspect="1"/>
                  </p:cNvSpPr>
                  <p:nvPr/>
                </p:nvSpPr>
                <p:spPr bwMode="auto">
                  <a:xfrm rot="3361337" flipV="1">
                    <a:off x="3827" y="2981"/>
                    <a:ext cx="296" cy="214"/>
                  </a:xfrm>
                  <a:custGeom>
                    <a:avLst/>
                    <a:gdLst>
                      <a:gd name="T0" fmla="*/ 13 w 296"/>
                      <a:gd name="T1" fmla="*/ 0 h 214"/>
                      <a:gd name="T2" fmla="*/ 88 w 296"/>
                      <a:gd name="T3" fmla="*/ 155 h 214"/>
                      <a:gd name="T4" fmla="*/ 216 w 296"/>
                      <a:gd name="T5" fmla="*/ 208 h 214"/>
                      <a:gd name="T6" fmla="*/ 296 w 296"/>
                      <a:gd name="T7" fmla="*/ 171 h 214"/>
                      <a:gd name="T8" fmla="*/ 285 w 296"/>
                      <a:gd name="T9" fmla="*/ 123 h 214"/>
                      <a:gd name="T10" fmla="*/ 253 w 296"/>
                      <a:gd name="T11" fmla="*/ 102 h 214"/>
                      <a:gd name="T12" fmla="*/ 194 w 296"/>
                      <a:gd name="T13" fmla="*/ 155 h 214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296"/>
                      <a:gd name="T22" fmla="*/ 0 h 214"/>
                      <a:gd name="T23" fmla="*/ 296 w 296"/>
                      <a:gd name="T24" fmla="*/ 214 h 214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296" h="214">
                        <a:moveTo>
                          <a:pt x="13" y="0"/>
                        </a:moveTo>
                        <a:cubicBezTo>
                          <a:pt x="0" y="53"/>
                          <a:pt x="29" y="136"/>
                          <a:pt x="88" y="155"/>
                        </a:cubicBezTo>
                        <a:cubicBezTo>
                          <a:pt x="129" y="182"/>
                          <a:pt x="166" y="198"/>
                          <a:pt x="216" y="208"/>
                        </a:cubicBezTo>
                        <a:cubicBezTo>
                          <a:pt x="263" y="203"/>
                          <a:pt x="283" y="214"/>
                          <a:pt x="296" y="171"/>
                        </a:cubicBezTo>
                        <a:cubicBezTo>
                          <a:pt x="292" y="154"/>
                          <a:pt x="296" y="134"/>
                          <a:pt x="285" y="123"/>
                        </a:cubicBezTo>
                        <a:cubicBezTo>
                          <a:pt x="275" y="113"/>
                          <a:pt x="253" y="102"/>
                          <a:pt x="253" y="102"/>
                        </a:cubicBezTo>
                        <a:cubicBezTo>
                          <a:pt x="198" y="107"/>
                          <a:pt x="194" y="102"/>
                          <a:pt x="194" y="155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1043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28" name="Freeform 1197"/>
                  <p:cNvSpPr>
                    <a:spLocks noChangeAspect="1"/>
                  </p:cNvSpPr>
                  <p:nvPr/>
                </p:nvSpPr>
                <p:spPr bwMode="auto">
                  <a:xfrm>
                    <a:off x="4002" y="2837"/>
                    <a:ext cx="249" cy="289"/>
                  </a:xfrm>
                  <a:custGeom>
                    <a:avLst/>
                    <a:gdLst>
                      <a:gd name="T0" fmla="*/ 249 w 249"/>
                      <a:gd name="T1" fmla="*/ 38 h 289"/>
                      <a:gd name="T2" fmla="*/ 110 w 249"/>
                      <a:gd name="T3" fmla="*/ 33 h 289"/>
                      <a:gd name="T4" fmla="*/ 52 w 249"/>
                      <a:gd name="T5" fmla="*/ 113 h 289"/>
                      <a:gd name="T6" fmla="*/ 25 w 249"/>
                      <a:gd name="T7" fmla="*/ 161 h 289"/>
                      <a:gd name="T8" fmla="*/ 46 w 249"/>
                      <a:gd name="T9" fmla="*/ 289 h 289"/>
                      <a:gd name="T10" fmla="*/ 105 w 249"/>
                      <a:gd name="T11" fmla="*/ 209 h 28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249"/>
                      <a:gd name="T19" fmla="*/ 0 h 289"/>
                      <a:gd name="T20" fmla="*/ 249 w 249"/>
                      <a:gd name="T21" fmla="*/ 289 h 28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249" h="289">
                        <a:moveTo>
                          <a:pt x="249" y="38"/>
                        </a:moveTo>
                        <a:cubicBezTo>
                          <a:pt x="211" y="0"/>
                          <a:pt x="158" y="17"/>
                          <a:pt x="110" y="33"/>
                        </a:cubicBezTo>
                        <a:cubicBezTo>
                          <a:pt x="83" y="51"/>
                          <a:pt x="66" y="84"/>
                          <a:pt x="52" y="113"/>
                        </a:cubicBezTo>
                        <a:cubicBezTo>
                          <a:pt x="43" y="129"/>
                          <a:pt x="25" y="161"/>
                          <a:pt x="25" y="161"/>
                        </a:cubicBezTo>
                        <a:cubicBezTo>
                          <a:pt x="13" y="198"/>
                          <a:pt x="0" y="274"/>
                          <a:pt x="46" y="289"/>
                        </a:cubicBezTo>
                        <a:cubicBezTo>
                          <a:pt x="103" y="279"/>
                          <a:pt x="105" y="263"/>
                          <a:pt x="105" y="209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1043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29" name="Freeform 1198"/>
                  <p:cNvSpPr>
                    <a:spLocks noChangeAspect="1"/>
                  </p:cNvSpPr>
                  <p:nvPr/>
                </p:nvSpPr>
                <p:spPr bwMode="auto">
                  <a:xfrm>
                    <a:off x="3216" y="2928"/>
                    <a:ext cx="249" cy="289"/>
                  </a:xfrm>
                  <a:custGeom>
                    <a:avLst/>
                    <a:gdLst>
                      <a:gd name="T0" fmla="*/ 249 w 249"/>
                      <a:gd name="T1" fmla="*/ 38 h 289"/>
                      <a:gd name="T2" fmla="*/ 110 w 249"/>
                      <a:gd name="T3" fmla="*/ 33 h 289"/>
                      <a:gd name="T4" fmla="*/ 52 w 249"/>
                      <a:gd name="T5" fmla="*/ 113 h 289"/>
                      <a:gd name="T6" fmla="*/ 25 w 249"/>
                      <a:gd name="T7" fmla="*/ 161 h 289"/>
                      <a:gd name="T8" fmla="*/ 46 w 249"/>
                      <a:gd name="T9" fmla="*/ 289 h 289"/>
                      <a:gd name="T10" fmla="*/ 105 w 249"/>
                      <a:gd name="T11" fmla="*/ 209 h 28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249"/>
                      <a:gd name="T19" fmla="*/ 0 h 289"/>
                      <a:gd name="T20" fmla="*/ 249 w 249"/>
                      <a:gd name="T21" fmla="*/ 289 h 28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249" h="289">
                        <a:moveTo>
                          <a:pt x="249" y="38"/>
                        </a:moveTo>
                        <a:cubicBezTo>
                          <a:pt x="211" y="0"/>
                          <a:pt x="158" y="17"/>
                          <a:pt x="110" y="33"/>
                        </a:cubicBezTo>
                        <a:cubicBezTo>
                          <a:pt x="83" y="51"/>
                          <a:pt x="66" y="84"/>
                          <a:pt x="52" y="113"/>
                        </a:cubicBezTo>
                        <a:cubicBezTo>
                          <a:pt x="43" y="129"/>
                          <a:pt x="25" y="161"/>
                          <a:pt x="25" y="161"/>
                        </a:cubicBezTo>
                        <a:cubicBezTo>
                          <a:pt x="13" y="198"/>
                          <a:pt x="0" y="274"/>
                          <a:pt x="46" y="289"/>
                        </a:cubicBezTo>
                        <a:cubicBezTo>
                          <a:pt x="103" y="279"/>
                          <a:pt x="105" y="263"/>
                          <a:pt x="105" y="209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1043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30" name="Freeform 1199"/>
                  <p:cNvSpPr>
                    <a:spLocks noChangeAspect="1"/>
                  </p:cNvSpPr>
                  <p:nvPr/>
                </p:nvSpPr>
                <p:spPr bwMode="auto">
                  <a:xfrm rot="3361337" flipV="1">
                    <a:off x="4602" y="2873"/>
                    <a:ext cx="296" cy="214"/>
                  </a:xfrm>
                  <a:custGeom>
                    <a:avLst/>
                    <a:gdLst>
                      <a:gd name="T0" fmla="*/ 13 w 296"/>
                      <a:gd name="T1" fmla="*/ 0 h 214"/>
                      <a:gd name="T2" fmla="*/ 88 w 296"/>
                      <a:gd name="T3" fmla="*/ 155 h 214"/>
                      <a:gd name="T4" fmla="*/ 216 w 296"/>
                      <a:gd name="T5" fmla="*/ 208 h 214"/>
                      <a:gd name="T6" fmla="*/ 296 w 296"/>
                      <a:gd name="T7" fmla="*/ 171 h 214"/>
                      <a:gd name="T8" fmla="*/ 285 w 296"/>
                      <a:gd name="T9" fmla="*/ 123 h 214"/>
                      <a:gd name="T10" fmla="*/ 253 w 296"/>
                      <a:gd name="T11" fmla="*/ 102 h 214"/>
                      <a:gd name="T12" fmla="*/ 194 w 296"/>
                      <a:gd name="T13" fmla="*/ 155 h 214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296"/>
                      <a:gd name="T22" fmla="*/ 0 h 214"/>
                      <a:gd name="T23" fmla="*/ 296 w 296"/>
                      <a:gd name="T24" fmla="*/ 214 h 214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296" h="214">
                        <a:moveTo>
                          <a:pt x="13" y="0"/>
                        </a:moveTo>
                        <a:cubicBezTo>
                          <a:pt x="0" y="53"/>
                          <a:pt x="29" y="136"/>
                          <a:pt x="88" y="155"/>
                        </a:cubicBezTo>
                        <a:cubicBezTo>
                          <a:pt x="129" y="182"/>
                          <a:pt x="166" y="198"/>
                          <a:pt x="216" y="208"/>
                        </a:cubicBezTo>
                        <a:cubicBezTo>
                          <a:pt x="263" y="203"/>
                          <a:pt x="283" y="214"/>
                          <a:pt x="296" y="171"/>
                        </a:cubicBezTo>
                        <a:cubicBezTo>
                          <a:pt x="292" y="154"/>
                          <a:pt x="296" y="134"/>
                          <a:pt x="285" y="123"/>
                        </a:cubicBezTo>
                        <a:cubicBezTo>
                          <a:pt x="275" y="113"/>
                          <a:pt x="253" y="102"/>
                          <a:pt x="253" y="102"/>
                        </a:cubicBezTo>
                        <a:cubicBezTo>
                          <a:pt x="198" y="107"/>
                          <a:pt x="194" y="102"/>
                          <a:pt x="194" y="155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1043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</p:grpSp>
            <p:grpSp>
              <p:nvGrpSpPr>
                <p:cNvPr id="143" name="Group 1200"/>
                <p:cNvGrpSpPr>
                  <a:grpSpLocks noChangeAspect="1"/>
                </p:cNvGrpSpPr>
                <p:nvPr/>
              </p:nvGrpSpPr>
              <p:grpSpPr bwMode="auto">
                <a:xfrm>
                  <a:off x="5118311" y="4486312"/>
                  <a:ext cx="1824038" cy="1720850"/>
                  <a:chOff x="3216" y="2388"/>
                  <a:chExt cx="1641" cy="1548"/>
                </a:xfrm>
              </p:grpSpPr>
              <p:sp>
                <p:nvSpPr>
                  <p:cNvPr id="144" name="Freeform 1201"/>
                  <p:cNvSpPr>
                    <a:spLocks noChangeAspect="1"/>
                  </p:cNvSpPr>
                  <p:nvPr/>
                </p:nvSpPr>
                <p:spPr bwMode="auto">
                  <a:xfrm>
                    <a:off x="3357" y="2776"/>
                    <a:ext cx="556" cy="839"/>
                  </a:xfrm>
                  <a:custGeom>
                    <a:avLst/>
                    <a:gdLst>
                      <a:gd name="T0" fmla="*/ 107 w 556"/>
                      <a:gd name="T1" fmla="*/ 72 h 839"/>
                      <a:gd name="T2" fmla="*/ 102 w 556"/>
                      <a:gd name="T3" fmla="*/ 290 h 839"/>
                      <a:gd name="T4" fmla="*/ 59 w 556"/>
                      <a:gd name="T5" fmla="*/ 509 h 839"/>
                      <a:gd name="T6" fmla="*/ 22 w 556"/>
                      <a:gd name="T7" fmla="*/ 637 h 839"/>
                      <a:gd name="T8" fmla="*/ 11 w 556"/>
                      <a:gd name="T9" fmla="*/ 680 h 839"/>
                      <a:gd name="T10" fmla="*/ 0 w 556"/>
                      <a:gd name="T11" fmla="*/ 717 h 839"/>
                      <a:gd name="T12" fmla="*/ 11 w 556"/>
                      <a:gd name="T13" fmla="*/ 786 h 839"/>
                      <a:gd name="T14" fmla="*/ 70 w 556"/>
                      <a:gd name="T15" fmla="*/ 824 h 839"/>
                      <a:gd name="T16" fmla="*/ 315 w 556"/>
                      <a:gd name="T17" fmla="*/ 829 h 839"/>
                      <a:gd name="T18" fmla="*/ 496 w 556"/>
                      <a:gd name="T19" fmla="*/ 834 h 839"/>
                      <a:gd name="T20" fmla="*/ 534 w 556"/>
                      <a:gd name="T21" fmla="*/ 792 h 839"/>
                      <a:gd name="T22" fmla="*/ 550 w 556"/>
                      <a:gd name="T23" fmla="*/ 696 h 839"/>
                      <a:gd name="T24" fmla="*/ 528 w 556"/>
                      <a:gd name="T25" fmla="*/ 376 h 839"/>
                      <a:gd name="T26" fmla="*/ 496 w 556"/>
                      <a:gd name="T27" fmla="*/ 269 h 839"/>
                      <a:gd name="T28" fmla="*/ 416 w 556"/>
                      <a:gd name="T29" fmla="*/ 88 h 839"/>
                      <a:gd name="T30" fmla="*/ 395 w 556"/>
                      <a:gd name="T31" fmla="*/ 66 h 839"/>
                      <a:gd name="T32" fmla="*/ 390 w 556"/>
                      <a:gd name="T33" fmla="*/ 50 h 839"/>
                      <a:gd name="T34" fmla="*/ 315 w 556"/>
                      <a:gd name="T35" fmla="*/ 24 h 839"/>
                      <a:gd name="T36" fmla="*/ 107 w 556"/>
                      <a:gd name="T37" fmla="*/ 34 h 839"/>
                      <a:gd name="T38" fmla="*/ 107 w 556"/>
                      <a:gd name="T39" fmla="*/ 72 h 839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w 556"/>
                      <a:gd name="T61" fmla="*/ 0 h 839"/>
                      <a:gd name="T62" fmla="*/ 556 w 556"/>
                      <a:gd name="T63" fmla="*/ 839 h 839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T60" t="T61" r="T62" b="T63"/>
                    <a:pathLst>
                      <a:path w="556" h="839">
                        <a:moveTo>
                          <a:pt x="107" y="72"/>
                        </a:moveTo>
                        <a:cubicBezTo>
                          <a:pt x="105" y="144"/>
                          <a:pt x="105" y="217"/>
                          <a:pt x="102" y="290"/>
                        </a:cubicBezTo>
                        <a:cubicBezTo>
                          <a:pt x="98" y="363"/>
                          <a:pt x="73" y="437"/>
                          <a:pt x="59" y="509"/>
                        </a:cubicBezTo>
                        <a:cubicBezTo>
                          <a:pt x="49" y="552"/>
                          <a:pt x="33" y="594"/>
                          <a:pt x="22" y="637"/>
                        </a:cubicBezTo>
                        <a:cubicBezTo>
                          <a:pt x="18" y="651"/>
                          <a:pt x="14" y="665"/>
                          <a:pt x="11" y="680"/>
                        </a:cubicBezTo>
                        <a:cubicBezTo>
                          <a:pt x="7" y="692"/>
                          <a:pt x="0" y="717"/>
                          <a:pt x="0" y="717"/>
                        </a:cubicBezTo>
                        <a:cubicBezTo>
                          <a:pt x="3" y="740"/>
                          <a:pt x="5" y="763"/>
                          <a:pt x="11" y="786"/>
                        </a:cubicBezTo>
                        <a:cubicBezTo>
                          <a:pt x="16" y="805"/>
                          <a:pt x="51" y="823"/>
                          <a:pt x="70" y="824"/>
                        </a:cubicBezTo>
                        <a:cubicBezTo>
                          <a:pt x="151" y="827"/>
                          <a:pt x="233" y="827"/>
                          <a:pt x="315" y="829"/>
                        </a:cubicBezTo>
                        <a:cubicBezTo>
                          <a:pt x="377" y="837"/>
                          <a:pt x="433" y="839"/>
                          <a:pt x="496" y="834"/>
                        </a:cubicBezTo>
                        <a:cubicBezTo>
                          <a:pt x="515" y="822"/>
                          <a:pt x="526" y="813"/>
                          <a:pt x="534" y="792"/>
                        </a:cubicBezTo>
                        <a:cubicBezTo>
                          <a:pt x="539" y="760"/>
                          <a:pt x="544" y="727"/>
                          <a:pt x="550" y="696"/>
                        </a:cubicBezTo>
                        <a:cubicBezTo>
                          <a:pt x="546" y="596"/>
                          <a:pt x="556" y="475"/>
                          <a:pt x="528" y="376"/>
                        </a:cubicBezTo>
                        <a:cubicBezTo>
                          <a:pt x="522" y="330"/>
                          <a:pt x="509" y="312"/>
                          <a:pt x="496" y="269"/>
                        </a:cubicBezTo>
                        <a:cubicBezTo>
                          <a:pt x="475" y="202"/>
                          <a:pt x="455" y="145"/>
                          <a:pt x="416" y="88"/>
                        </a:cubicBezTo>
                        <a:cubicBezTo>
                          <a:pt x="402" y="45"/>
                          <a:pt x="422" y="95"/>
                          <a:pt x="395" y="66"/>
                        </a:cubicBezTo>
                        <a:cubicBezTo>
                          <a:pt x="391" y="61"/>
                          <a:pt x="393" y="54"/>
                          <a:pt x="390" y="50"/>
                        </a:cubicBezTo>
                        <a:cubicBezTo>
                          <a:pt x="375" y="31"/>
                          <a:pt x="335" y="27"/>
                          <a:pt x="315" y="24"/>
                        </a:cubicBezTo>
                        <a:cubicBezTo>
                          <a:pt x="251" y="0"/>
                          <a:pt x="172" y="13"/>
                          <a:pt x="107" y="34"/>
                        </a:cubicBezTo>
                        <a:cubicBezTo>
                          <a:pt x="99" y="57"/>
                          <a:pt x="100" y="44"/>
                          <a:pt x="107" y="72"/>
                        </a:cubicBezTo>
                        <a:close/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45" name="Freeform 1202"/>
                  <p:cNvSpPr>
                    <a:spLocks noChangeAspect="1"/>
                  </p:cNvSpPr>
                  <p:nvPr/>
                </p:nvSpPr>
                <p:spPr bwMode="auto">
                  <a:xfrm>
                    <a:off x="3389" y="2480"/>
                    <a:ext cx="391" cy="298"/>
                  </a:xfrm>
                  <a:custGeom>
                    <a:avLst/>
                    <a:gdLst>
                      <a:gd name="T0" fmla="*/ 176 w 391"/>
                      <a:gd name="T1" fmla="*/ 293 h 298"/>
                      <a:gd name="T2" fmla="*/ 0 w 391"/>
                      <a:gd name="T3" fmla="*/ 218 h 298"/>
                      <a:gd name="T4" fmla="*/ 43 w 391"/>
                      <a:gd name="T5" fmla="*/ 74 h 298"/>
                      <a:gd name="T6" fmla="*/ 80 w 391"/>
                      <a:gd name="T7" fmla="*/ 37 h 298"/>
                      <a:gd name="T8" fmla="*/ 251 w 391"/>
                      <a:gd name="T9" fmla="*/ 26 h 298"/>
                      <a:gd name="T10" fmla="*/ 299 w 391"/>
                      <a:gd name="T11" fmla="*/ 32 h 298"/>
                      <a:gd name="T12" fmla="*/ 331 w 391"/>
                      <a:gd name="T13" fmla="*/ 42 h 298"/>
                      <a:gd name="T14" fmla="*/ 384 w 391"/>
                      <a:gd name="T15" fmla="*/ 170 h 298"/>
                      <a:gd name="T16" fmla="*/ 358 w 391"/>
                      <a:gd name="T17" fmla="*/ 277 h 298"/>
                      <a:gd name="T18" fmla="*/ 288 w 391"/>
                      <a:gd name="T19" fmla="*/ 282 h 298"/>
                      <a:gd name="T20" fmla="*/ 246 w 391"/>
                      <a:gd name="T21" fmla="*/ 288 h 298"/>
                      <a:gd name="T22" fmla="*/ 176 w 391"/>
                      <a:gd name="T23" fmla="*/ 293 h 298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391"/>
                      <a:gd name="T37" fmla="*/ 0 h 298"/>
                      <a:gd name="T38" fmla="*/ 391 w 391"/>
                      <a:gd name="T39" fmla="*/ 298 h 298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391" h="298">
                        <a:moveTo>
                          <a:pt x="176" y="293"/>
                        </a:moveTo>
                        <a:cubicBezTo>
                          <a:pt x="108" y="285"/>
                          <a:pt x="41" y="278"/>
                          <a:pt x="0" y="218"/>
                        </a:cubicBezTo>
                        <a:cubicBezTo>
                          <a:pt x="5" y="165"/>
                          <a:pt x="11" y="116"/>
                          <a:pt x="43" y="74"/>
                        </a:cubicBezTo>
                        <a:cubicBezTo>
                          <a:pt x="49" y="52"/>
                          <a:pt x="58" y="43"/>
                          <a:pt x="80" y="37"/>
                        </a:cubicBezTo>
                        <a:cubicBezTo>
                          <a:pt x="133" y="0"/>
                          <a:pt x="169" y="23"/>
                          <a:pt x="251" y="26"/>
                        </a:cubicBezTo>
                        <a:cubicBezTo>
                          <a:pt x="267" y="28"/>
                          <a:pt x="283" y="28"/>
                          <a:pt x="299" y="32"/>
                        </a:cubicBezTo>
                        <a:cubicBezTo>
                          <a:pt x="309" y="34"/>
                          <a:pt x="331" y="42"/>
                          <a:pt x="331" y="42"/>
                        </a:cubicBezTo>
                        <a:cubicBezTo>
                          <a:pt x="372" y="70"/>
                          <a:pt x="377" y="122"/>
                          <a:pt x="384" y="170"/>
                        </a:cubicBezTo>
                        <a:cubicBezTo>
                          <a:pt x="383" y="170"/>
                          <a:pt x="391" y="268"/>
                          <a:pt x="358" y="277"/>
                        </a:cubicBezTo>
                        <a:cubicBezTo>
                          <a:pt x="335" y="282"/>
                          <a:pt x="311" y="279"/>
                          <a:pt x="288" y="282"/>
                        </a:cubicBezTo>
                        <a:cubicBezTo>
                          <a:pt x="273" y="283"/>
                          <a:pt x="260" y="286"/>
                          <a:pt x="246" y="288"/>
                        </a:cubicBezTo>
                        <a:cubicBezTo>
                          <a:pt x="220" y="295"/>
                          <a:pt x="201" y="298"/>
                          <a:pt x="176" y="293"/>
                        </a:cubicBezTo>
                        <a:close/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46" name="Freeform 1203"/>
                  <p:cNvSpPr>
                    <a:spLocks noChangeAspect="1"/>
                  </p:cNvSpPr>
                  <p:nvPr/>
                </p:nvSpPr>
                <p:spPr bwMode="auto">
                  <a:xfrm>
                    <a:off x="3452" y="3621"/>
                    <a:ext cx="124" cy="315"/>
                  </a:xfrm>
                  <a:custGeom>
                    <a:avLst/>
                    <a:gdLst>
                      <a:gd name="T0" fmla="*/ 76 w 124"/>
                      <a:gd name="T1" fmla="*/ 0 h 315"/>
                      <a:gd name="T2" fmla="*/ 108 w 124"/>
                      <a:gd name="T3" fmla="*/ 165 h 315"/>
                      <a:gd name="T4" fmla="*/ 124 w 124"/>
                      <a:gd name="T5" fmla="*/ 213 h 315"/>
                      <a:gd name="T6" fmla="*/ 55 w 124"/>
                      <a:gd name="T7" fmla="*/ 315 h 315"/>
                      <a:gd name="T8" fmla="*/ 12 w 124"/>
                      <a:gd name="T9" fmla="*/ 309 h 315"/>
                      <a:gd name="T10" fmla="*/ 28 w 124"/>
                      <a:gd name="T11" fmla="*/ 256 h 315"/>
                      <a:gd name="T12" fmla="*/ 124 w 124"/>
                      <a:gd name="T13" fmla="*/ 261 h 31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24"/>
                      <a:gd name="T22" fmla="*/ 0 h 315"/>
                      <a:gd name="T23" fmla="*/ 124 w 124"/>
                      <a:gd name="T24" fmla="*/ 315 h 31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24" h="315">
                        <a:moveTo>
                          <a:pt x="76" y="0"/>
                        </a:moveTo>
                        <a:cubicBezTo>
                          <a:pt x="61" y="47"/>
                          <a:pt x="79" y="123"/>
                          <a:pt x="108" y="165"/>
                        </a:cubicBezTo>
                        <a:cubicBezTo>
                          <a:pt x="113" y="181"/>
                          <a:pt x="118" y="196"/>
                          <a:pt x="124" y="213"/>
                        </a:cubicBezTo>
                        <a:cubicBezTo>
                          <a:pt x="118" y="280"/>
                          <a:pt x="120" y="296"/>
                          <a:pt x="55" y="315"/>
                        </a:cubicBezTo>
                        <a:cubicBezTo>
                          <a:pt x="40" y="313"/>
                          <a:pt x="25" y="315"/>
                          <a:pt x="12" y="309"/>
                        </a:cubicBezTo>
                        <a:cubicBezTo>
                          <a:pt x="1" y="304"/>
                          <a:pt x="0" y="264"/>
                          <a:pt x="28" y="256"/>
                        </a:cubicBezTo>
                        <a:cubicBezTo>
                          <a:pt x="109" y="261"/>
                          <a:pt x="77" y="261"/>
                          <a:pt x="124" y="261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47" name="Freeform 1204"/>
                  <p:cNvSpPr>
                    <a:spLocks noChangeAspect="1"/>
                  </p:cNvSpPr>
                  <p:nvPr/>
                </p:nvSpPr>
                <p:spPr bwMode="auto">
                  <a:xfrm>
                    <a:off x="3667" y="3621"/>
                    <a:ext cx="142" cy="267"/>
                  </a:xfrm>
                  <a:custGeom>
                    <a:avLst/>
                    <a:gdLst>
                      <a:gd name="T0" fmla="*/ 74 w 142"/>
                      <a:gd name="T1" fmla="*/ 0 h 267"/>
                      <a:gd name="T2" fmla="*/ 101 w 142"/>
                      <a:gd name="T3" fmla="*/ 53 h 267"/>
                      <a:gd name="T4" fmla="*/ 133 w 142"/>
                      <a:gd name="T5" fmla="*/ 133 h 267"/>
                      <a:gd name="T6" fmla="*/ 117 w 142"/>
                      <a:gd name="T7" fmla="*/ 229 h 267"/>
                      <a:gd name="T8" fmla="*/ 69 w 142"/>
                      <a:gd name="T9" fmla="*/ 267 h 267"/>
                      <a:gd name="T10" fmla="*/ 26 w 142"/>
                      <a:gd name="T11" fmla="*/ 261 h 267"/>
                      <a:gd name="T12" fmla="*/ 37 w 142"/>
                      <a:gd name="T13" fmla="*/ 213 h 267"/>
                      <a:gd name="T14" fmla="*/ 133 w 142"/>
                      <a:gd name="T15" fmla="*/ 203 h 267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42"/>
                      <a:gd name="T25" fmla="*/ 0 h 267"/>
                      <a:gd name="T26" fmla="*/ 142 w 142"/>
                      <a:gd name="T27" fmla="*/ 267 h 267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42" h="267">
                        <a:moveTo>
                          <a:pt x="74" y="0"/>
                        </a:moveTo>
                        <a:cubicBezTo>
                          <a:pt x="86" y="17"/>
                          <a:pt x="88" y="35"/>
                          <a:pt x="101" y="53"/>
                        </a:cubicBezTo>
                        <a:cubicBezTo>
                          <a:pt x="109" y="80"/>
                          <a:pt x="124" y="104"/>
                          <a:pt x="133" y="133"/>
                        </a:cubicBezTo>
                        <a:cubicBezTo>
                          <a:pt x="129" y="188"/>
                          <a:pt x="142" y="198"/>
                          <a:pt x="117" y="229"/>
                        </a:cubicBezTo>
                        <a:cubicBezTo>
                          <a:pt x="103" y="244"/>
                          <a:pt x="69" y="267"/>
                          <a:pt x="69" y="267"/>
                        </a:cubicBezTo>
                        <a:cubicBezTo>
                          <a:pt x="54" y="265"/>
                          <a:pt x="39" y="266"/>
                          <a:pt x="26" y="261"/>
                        </a:cubicBezTo>
                        <a:cubicBezTo>
                          <a:pt x="0" y="250"/>
                          <a:pt x="22" y="219"/>
                          <a:pt x="37" y="213"/>
                        </a:cubicBezTo>
                        <a:cubicBezTo>
                          <a:pt x="74" y="196"/>
                          <a:pt x="86" y="203"/>
                          <a:pt x="133" y="203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48" name="Freeform 1205"/>
                  <p:cNvSpPr>
                    <a:spLocks noChangeAspect="1"/>
                  </p:cNvSpPr>
                  <p:nvPr/>
                </p:nvSpPr>
                <p:spPr bwMode="auto">
                  <a:xfrm>
                    <a:off x="3465" y="2572"/>
                    <a:ext cx="87" cy="68"/>
                  </a:xfrm>
                  <a:custGeom>
                    <a:avLst/>
                    <a:gdLst>
                      <a:gd name="T0" fmla="*/ 11 w 87"/>
                      <a:gd name="T1" fmla="*/ 0 h 68"/>
                      <a:gd name="T2" fmla="*/ 31 w 87"/>
                      <a:gd name="T3" fmla="*/ 68 h 68"/>
                      <a:gd name="T4" fmla="*/ 63 w 87"/>
                      <a:gd name="T5" fmla="*/ 64 h 68"/>
                      <a:gd name="T6" fmla="*/ 87 w 87"/>
                      <a:gd name="T7" fmla="*/ 20 h 68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87"/>
                      <a:gd name="T13" fmla="*/ 0 h 68"/>
                      <a:gd name="T14" fmla="*/ 87 w 87"/>
                      <a:gd name="T15" fmla="*/ 68 h 68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87" h="68">
                        <a:moveTo>
                          <a:pt x="11" y="0"/>
                        </a:moveTo>
                        <a:cubicBezTo>
                          <a:pt x="7" y="26"/>
                          <a:pt x="0" y="57"/>
                          <a:pt x="31" y="68"/>
                        </a:cubicBezTo>
                        <a:cubicBezTo>
                          <a:pt x="41" y="66"/>
                          <a:pt x="53" y="67"/>
                          <a:pt x="63" y="64"/>
                        </a:cubicBezTo>
                        <a:cubicBezTo>
                          <a:pt x="71" y="60"/>
                          <a:pt x="82" y="28"/>
                          <a:pt x="87" y="20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49" name="Freeform 1206"/>
                  <p:cNvSpPr>
                    <a:spLocks noChangeAspect="1"/>
                  </p:cNvSpPr>
                  <p:nvPr/>
                </p:nvSpPr>
                <p:spPr bwMode="auto">
                  <a:xfrm>
                    <a:off x="3622" y="2604"/>
                    <a:ext cx="82" cy="60"/>
                  </a:xfrm>
                  <a:custGeom>
                    <a:avLst/>
                    <a:gdLst>
                      <a:gd name="T0" fmla="*/ 18 w 82"/>
                      <a:gd name="T1" fmla="*/ 0 h 60"/>
                      <a:gd name="T2" fmla="*/ 34 w 82"/>
                      <a:gd name="T3" fmla="*/ 60 h 60"/>
                      <a:gd name="T4" fmla="*/ 82 w 82"/>
                      <a:gd name="T5" fmla="*/ 24 h 60"/>
                      <a:gd name="T6" fmla="*/ 0 60000 65536"/>
                      <a:gd name="T7" fmla="*/ 0 60000 65536"/>
                      <a:gd name="T8" fmla="*/ 0 60000 65536"/>
                      <a:gd name="T9" fmla="*/ 0 w 82"/>
                      <a:gd name="T10" fmla="*/ 0 h 60"/>
                      <a:gd name="T11" fmla="*/ 82 w 82"/>
                      <a:gd name="T12" fmla="*/ 60 h 6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82" h="60">
                        <a:moveTo>
                          <a:pt x="18" y="0"/>
                        </a:moveTo>
                        <a:cubicBezTo>
                          <a:pt x="0" y="26"/>
                          <a:pt x="2" y="49"/>
                          <a:pt x="34" y="60"/>
                        </a:cubicBezTo>
                        <a:cubicBezTo>
                          <a:pt x="61" y="56"/>
                          <a:pt x="82" y="58"/>
                          <a:pt x="82" y="24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50" name="Freeform 1207"/>
                  <p:cNvSpPr>
                    <a:spLocks noChangeAspect="1"/>
                  </p:cNvSpPr>
                  <p:nvPr/>
                </p:nvSpPr>
                <p:spPr bwMode="auto">
                  <a:xfrm>
                    <a:off x="3508" y="2692"/>
                    <a:ext cx="144" cy="36"/>
                  </a:xfrm>
                  <a:custGeom>
                    <a:avLst/>
                    <a:gdLst>
                      <a:gd name="T0" fmla="*/ 0 w 144"/>
                      <a:gd name="T1" fmla="*/ 0 h 36"/>
                      <a:gd name="T2" fmla="*/ 32 w 144"/>
                      <a:gd name="T3" fmla="*/ 24 h 36"/>
                      <a:gd name="T4" fmla="*/ 56 w 144"/>
                      <a:gd name="T5" fmla="*/ 32 h 36"/>
                      <a:gd name="T6" fmla="*/ 68 w 144"/>
                      <a:gd name="T7" fmla="*/ 36 h 36"/>
                      <a:gd name="T8" fmla="*/ 144 w 144"/>
                      <a:gd name="T9" fmla="*/ 32 h 3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4"/>
                      <a:gd name="T16" fmla="*/ 0 h 36"/>
                      <a:gd name="T17" fmla="*/ 144 w 144"/>
                      <a:gd name="T18" fmla="*/ 36 h 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4" h="36">
                        <a:moveTo>
                          <a:pt x="0" y="0"/>
                        </a:moveTo>
                        <a:cubicBezTo>
                          <a:pt x="5" y="15"/>
                          <a:pt x="16" y="17"/>
                          <a:pt x="32" y="24"/>
                        </a:cubicBezTo>
                        <a:cubicBezTo>
                          <a:pt x="39" y="27"/>
                          <a:pt x="48" y="29"/>
                          <a:pt x="56" y="32"/>
                        </a:cubicBezTo>
                        <a:cubicBezTo>
                          <a:pt x="60" y="33"/>
                          <a:pt x="68" y="36"/>
                          <a:pt x="68" y="36"/>
                        </a:cubicBezTo>
                        <a:cubicBezTo>
                          <a:pt x="138" y="31"/>
                          <a:pt x="113" y="32"/>
                          <a:pt x="144" y="32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51" name="Freeform 1208"/>
                  <p:cNvSpPr>
                    <a:spLocks noChangeAspect="1"/>
                  </p:cNvSpPr>
                  <p:nvPr/>
                </p:nvSpPr>
                <p:spPr bwMode="auto">
                  <a:xfrm>
                    <a:off x="3368" y="2464"/>
                    <a:ext cx="60" cy="92"/>
                  </a:xfrm>
                  <a:custGeom>
                    <a:avLst/>
                    <a:gdLst>
                      <a:gd name="T0" fmla="*/ 60 w 60"/>
                      <a:gd name="T1" fmla="*/ 92 h 92"/>
                      <a:gd name="T2" fmla="*/ 36 w 60"/>
                      <a:gd name="T3" fmla="*/ 84 h 92"/>
                      <a:gd name="T4" fmla="*/ 24 w 60"/>
                      <a:gd name="T5" fmla="*/ 80 h 92"/>
                      <a:gd name="T6" fmla="*/ 0 w 60"/>
                      <a:gd name="T7" fmla="*/ 0 h 9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60"/>
                      <a:gd name="T13" fmla="*/ 0 h 92"/>
                      <a:gd name="T14" fmla="*/ 60 w 60"/>
                      <a:gd name="T15" fmla="*/ 92 h 92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60" h="92">
                        <a:moveTo>
                          <a:pt x="60" y="92"/>
                        </a:moveTo>
                        <a:cubicBezTo>
                          <a:pt x="52" y="89"/>
                          <a:pt x="44" y="86"/>
                          <a:pt x="36" y="84"/>
                        </a:cubicBezTo>
                        <a:cubicBezTo>
                          <a:pt x="32" y="82"/>
                          <a:pt x="24" y="80"/>
                          <a:pt x="24" y="80"/>
                        </a:cubicBezTo>
                        <a:cubicBezTo>
                          <a:pt x="1" y="57"/>
                          <a:pt x="0" y="30"/>
                          <a:pt x="0" y="0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52" name="Freeform 1209"/>
                  <p:cNvSpPr>
                    <a:spLocks noChangeAspect="1"/>
                  </p:cNvSpPr>
                  <p:nvPr/>
                </p:nvSpPr>
                <p:spPr bwMode="auto">
                  <a:xfrm>
                    <a:off x="3436" y="2436"/>
                    <a:ext cx="4" cy="92"/>
                  </a:xfrm>
                  <a:custGeom>
                    <a:avLst/>
                    <a:gdLst>
                      <a:gd name="T0" fmla="*/ 4 w 4"/>
                      <a:gd name="T1" fmla="*/ 92 h 92"/>
                      <a:gd name="T2" fmla="*/ 0 w 4"/>
                      <a:gd name="T3" fmla="*/ 56 h 92"/>
                      <a:gd name="T4" fmla="*/ 4 w 4"/>
                      <a:gd name="T5" fmla="*/ 0 h 92"/>
                      <a:gd name="T6" fmla="*/ 0 60000 65536"/>
                      <a:gd name="T7" fmla="*/ 0 60000 65536"/>
                      <a:gd name="T8" fmla="*/ 0 60000 65536"/>
                      <a:gd name="T9" fmla="*/ 0 w 4"/>
                      <a:gd name="T10" fmla="*/ 0 h 92"/>
                      <a:gd name="T11" fmla="*/ 4 w 4"/>
                      <a:gd name="T12" fmla="*/ 92 h 92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" h="92">
                        <a:moveTo>
                          <a:pt x="4" y="92"/>
                        </a:moveTo>
                        <a:cubicBezTo>
                          <a:pt x="2" y="80"/>
                          <a:pt x="0" y="68"/>
                          <a:pt x="0" y="56"/>
                        </a:cubicBezTo>
                        <a:cubicBezTo>
                          <a:pt x="0" y="37"/>
                          <a:pt x="4" y="0"/>
                          <a:pt x="4" y="0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53" name="Freeform 1210"/>
                  <p:cNvSpPr>
                    <a:spLocks noChangeAspect="1"/>
                  </p:cNvSpPr>
                  <p:nvPr/>
                </p:nvSpPr>
                <p:spPr bwMode="auto">
                  <a:xfrm>
                    <a:off x="3580" y="2426"/>
                    <a:ext cx="124" cy="81"/>
                  </a:xfrm>
                  <a:custGeom>
                    <a:avLst/>
                    <a:gdLst>
                      <a:gd name="T0" fmla="*/ 0 w 124"/>
                      <a:gd name="T1" fmla="*/ 74 h 81"/>
                      <a:gd name="T2" fmla="*/ 76 w 124"/>
                      <a:gd name="T3" fmla="*/ 54 h 81"/>
                      <a:gd name="T4" fmla="*/ 84 w 124"/>
                      <a:gd name="T5" fmla="*/ 42 h 81"/>
                      <a:gd name="T6" fmla="*/ 96 w 124"/>
                      <a:gd name="T7" fmla="*/ 34 h 81"/>
                      <a:gd name="T8" fmla="*/ 112 w 124"/>
                      <a:gd name="T9" fmla="*/ 14 h 81"/>
                      <a:gd name="T10" fmla="*/ 124 w 124"/>
                      <a:gd name="T11" fmla="*/ 2 h 8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24"/>
                      <a:gd name="T19" fmla="*/ 0 h 81"/>
                      <a:gd name="T20" fmla="*/ 124 w 124"/>
                      <a:gd name="T21" fmla="*/ 81 h 81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24" h="81">
                        <a:moveTo>
                          <a:pt x="0" y="74"/>
                        </a:moveTo>
                        <a:cubicBezTo>
                          <a:pt x="21" y="81"/>
                          <a:pt x="54" y="61"/>
                          <a:pt x="76" y="54"/>
                        </a:cubicBezTo>
                        <a:cubicBezTo>
                          <a:pt x="78" y="50"/>
                          <a:pt x="80" y="45"/>
                          <a:pt x="84" y="42"/>
                        </a:cubicBezTo>
                        <a:cubicBezTo>
                          <a:pt x="87" y="38"/>
                          <a:pt x="92" y="37"/>
                          <a:pt x="96" y="34"/>
                        </a:cubicBezTo>
                        <a:cubicBezTo>
                          <a:pt x="118" y="6"/>
                          <a:pt x="77" y="36"/>
                          <a:pt x="112" y="14"/>
                        </a:cubicBezTo>
                        <a:cubicBezTo>
                          <a:pt x="120" y="0"/>
                          <a:pt x="115" y="2"/>
                          <a:pt x="124" y="2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54" name="Freeform 1211"/>
                  <p:cNvSpPr>
                    <a:spLocks noChangeAspect="1"/>
                  </p:cNvSpPr>
                  <p:nvPr/>
                </p:nvSpPr>
                <p:spPr bwMode="auto">
                  <a:xfrm>
                    <a:off x="3700" y="2452"/>
                    <a:ext cx="76" cy="56"/>
                  </a:xfrm>
                  <a:custGeom>
                    <a:avLst/>
                    <a:gdLst>
                      <a:gd name="T0" fmla="*/ 0 w 76"/>
                      <a:gd name="T1" fmla="*/ 56 h 56"/>
                      <a:gd name="T2" fmla="*/ 32 w 76"/>
                      <a:gd name="T3" fmla="*/ 36 h 56"/>
                      <a:gd name="T4" fmla="*/ 56 w 76"/>
                      <a:gd name="T5" fmla="*/ 20 h 56"/>
                      <a:gd name="T6" fmla="*/ 68 w 76"/>
                      <a:gd name="T7" fmla="*/ 12 h 56"/>
                      <a:gd name="T8" fmla="*/ 76 w 76"/>
                      <a:gd name="T9" fmla="*/ 0 h 5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6"/>
                      <a:gd name="T16" fmla="*/ 0 h 56"/>
                      <a:gd name="T17" fmla="*/ 76 w 76"/>
                      <a:gd name="T18" fmla="*/ 56 h 5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6" h="56">
                        <a:moveTo>
                          <a:pt x="0" y="56"/>
                        </a:moveTo>
                        <a:cubicBezTo>
                          <a:pt x="13" y="51"/>
                          <a:pt x="19" y="42"/>
                          <a:pt x="32" y="36"/>
                        </a:cubicBezTo>
                        <a:cubicBezTo>
                          <a:pt x="40" y="31"/>
                          <a:pt x="48" y="25"/>
                          <a:pt x="56" y="20"/>
                        </a:cubicBezTo>
                        <a:cubicBezTo>
                          <a:pt x="60" y="17"/>
                          <a:pt x="68" y="12"/>
                          <a:pt x="68" y="12"/>
                        </a:cubicBezTo>
                        <a:cubicBezTo>
                          <a:pt x="70" y="8"/>
                          <a:pt x="76" y="0"/>
                          <a:pt x="76" y="0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55" name="Freeform 1212"/>
                  <p:cNvSpPr>
                    <a:spLocks noChangeAspect="1"/>
                  </p:cNvSpPr>
                  <p:nvPr/>
                </p:nvSpPr>
                <p:spPr bwMode="auto">
                  <a:xfrm>
                    <a:off x="3748" y="2512"/>
                    <a:ext cx="84" cy="36"/>
                  </a:xfrm>
                  <a:custGeom>
                    <a:avLst/>
                    <a:gdLst>
                      <a:gd name="T0" fmla="*/ 0 w 84"/>
                      <a:gd name="T1" fmla="*/ 36 h 36"/>
                      <a:gd name="T2" fmla="*/ 44 w 84"/>
                      <a:gd name="T3" fmla="*/ 32 h 36"/>
                      <a:gd name="T4" fmla="*/ 68 w 84"/>
                      <a:gd name="T5" fmla="*/ 24 h 36"/>
                      <a:gd name="T6" fmla="*/ 84 w 84"/>
                      <a:gd name="T7" fmla="*/ 0 h 3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84"/>
                      <a:gd name="T13" fmla="*/ 0 h 36"/>
                      <a:gd name="T14" fmla="*/ 84 w 84"/>
                      <a:gd name="T15" fmla="*/ 36 h 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84" h="36">
                        <a:moveTo>
                          <a:pt x="0" y="36"/>
                        </a:moveTo>
                        <a:cubicBezTo>
                          <a:pt x="14" y="34"/>
                          <a:pt x="29" y="34"/>
                          <a:pt x="44" y="32"/>
                        </a:cubicBezTo>
                        <a:cubicBezTo>
                          <a:pt x="52" y="30"/>
                          <a:pt x="68" y="24"/>
                          <a:pt x="68" y="24"/>
                        </a:cubicBezTo>
                        <a:cubicBezTo>
                          <a:pt x="73" y="16"/>
                          <a:pt x="84" y="0"/>
                          <a:pt x="84" y="0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56" name="Freeform 1213"/>
                  <p:cNvSpPr>
                    <a:spLocks noChangeAspect="1"/>
                  </p:cNvSpPr>
                  <p:nvPr/>
                </p:nvSpPr>
                <p:spPr bwMode="auto">
                  <a:xfrm>
                    <a:off x="3756" y="2588"/>
                    <a:ext cx="132" cy="16"/>
                  </a:xfrm>
                  <a:custGeom>
                    <a:avLst/>
                    <a:gdLst>
                      <a:gd name="T0" fmla="*/ 0 w 132"/>
                      <a:gd name="T1" fmla="*/ 4 h 16"/>
                      <a:gd name="T2" fmla="*/ 64 w 132"/>
                      <a:gd name="T3" fmla="*/ 16 h 16"/>
                      <a:gd name="T4" fmla="*/ 132 w 132"/>
                      <a:gd name="T5" fmla="*/ 0 h 16"/>
                      <a:gd name="T6" fmla="*/ 0 60000 65536"/>
                      <a:gd name="T7" fmla="*/ 0 60000 65536"/>
                      <a:gd name="T8" fmla="*/ 0 60000 65536"/>
                      <a:gd name="T9" fmla="*/ 0 w 132"/>
                      <a:gd name="T10" fmla="*/ 0 h 16"/>
                      <a:gd name="T11" fmla="*/ 132 w 132"/>
                      <a:gd name="T12" fmla="*/ 16 h 1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32" h="16">
                        <a:moveTo>
                          <a:pt x="0" y="4"/>
                        </a:moveTo>
                        <a:cubicBezTo>
                          <a:pt x="36" y="16"/>
                          <a:pt x="15" y="11"/>
                          <a:pt x="64" y="16"/>
                        </a:cubicBezTo>
                        <a:cubicBezTo>
                          <a:pt x="89" y="13"/>
                          <a:pt x="109" y="11"/>
                          <a:pt x="132" y="0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57" name="Freeform 1214"/>
                  <p:cNvSpPr>
                    <a:spLocks noChangeAspect="1"/>
                  </p:cNvSpPr>
                  <p:nvPr/>
                </p:nvSpPr>
                <p:spPr bwMode="auto">
                  <a:xfrm>
                    <a:off x="3495" y="2420"/>
                    <a:ext cx="17" cy="72"/>
                  </a:xfrm>
                  <a:custGeom>
                    <a:avLst/>
                    <a:gdLst>
                      <a:gd name="T0" fmla="*/ 17 w 17"/>
                      <a:gd name="T1" fmla="*/ 72 h 72"/>
                      <a:gd name="T2" fmla="*/ 5 w 17"/>
                      <a:gd name="T3" fmla="*/ 0 h 72"/>
                      <a:gd name="T4" fmla="*/ 0 60000 65536"/>
                      <a:gd name="T5" fmla="*/ 0 60000 65536"/>
                      <a:gd name="T6" fmla="*/ 0 w 17"/>
                      <a:gd name="T7" fmla="*/ 0 h 72"/>
                      <a:gd name="T8" fmla="*/ 17 w 17"/>
                      <a:gd name="T9" fmla="*/ 72 h 72"/>
                    </a:gdLst>
                    <a:ahLst/>
                    <a:cxnLst>
                      <a:cxn ang="T4">
                        <a:pos x="T0" y="T1"/>
                      </a:cxn>
                      <a:cxn ang="T5">
                        <a:pos x="T2" y="T3"/>
                      </a:cxn>
                    </a:cxnLst>
                    <a:rect l="T6" t="T7" r="T8" b="T9"/>
                    <a:pathLst>
                      <a:path w="17" h="72">
                        <a:moveTo>
                          <a:pt x="17" y="72"/>
                        </a:moveTo>
                        <a:cubicBezTo>
                          <a:pt x="0" y="47"/>
                          <a:pt x="5" y="31"/>
                          <a:pt x="5" y="0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58" name="Freeform 1215"/>
                  <p:cNvSpPr>
                    <a:spLocks noChangeAspect="1"/>
                  </p:cNvSpPr>
                  <p:nvPr/>
                </p:nvSpPr>
                <p:spPr bwMode="auto">
                  <a:xfrm>
                    <a:off x="3560" y="2420"/>
                    <a:ext cx="40" cy="80"/>
                  </a:xfrm>
                  <a:custGeom>
                    <a:avLst/>
                    <a:gdLst>
                      <a:gd name="T0" fmla="*/ 0 w 40"/>
                      <a:gd name="T1" fmla="*/ 80 h 80"/>
                      <a:gd name="T2" fmla="*/ 20 w 40"/>
                      <a:gd name="T3" fmla="*/ 20 h 80"/>
                      <a:gd name="T4" fmla="*/ 40 w 40"/>
                      <a:gd name="T5" fmla="*/ 0 h 80"/>
                      <a:gd name="T6" fmla="*/ 0 60000 65536"/>
                      <a:gd name="T7" fmla="*/ 0 60000 65536"/>
                      <a:gd name="T8" fmla="*/ 0 60000 65536"/>
                      <a:gd name="T9" fmla="*/ 0 w 40"/>
                      <a:gd name="T10" fmla="*/ 0 h 80"/>
                      <a:gd name="T11" fmla="*/ 40 w 40"/>
                      <a:gd name="T12" fmla="*/ 80 h 8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0" h="80">
                        <a:moveTo>
                          <a:pt x="0" y="80"/>
                        </a:moveTo>
                        <a:cubicBezTo>
                          <a:pt x="5" y="64"/>
                          <a:pt x="10" y="34"/>
                          <a:pt x="20" y="20"/>
                        </a:cubicBezTo>
                        <a:cubicBezTo>
                          <a:pt x="25" y="12"/>
                          <a:pt x="40" y="0"/>
                          <a:pt x="40" y="0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59" name="Freeform 1216"/>
                  <p:cNvSpPr>
                    <a:spLocks noChangeAspect="1"/>
                  </p:cNvSpPr>
                  <p:nvPr/>
                </p:nvSpPr>
                <p:spPr bwMode="auto">
                  <a:xfrm flipH="1">
                    <a:off x="4138" y="2729"/>
                    <a:ext cx="556" cy="839"/>
                  </a:xfrm>
                  <a:custGeom>
                    <a:avLst/>
                    <a:gdLst>
                      <a:gd name="T0" fmla="*/ 107 w 556"/>
                      <a:gd name="T1" fmla="*/ 72 h 839"/>
                      <a:gd name="T2" fmla="*/ 102 w 556"/>
                      <a:gd name="T3" fmla="*/ 290 h 839"/>
                      <a:gd name="T4" fmla="*/ 59 w 556"/>
                      <a:gd name="T5" fmla="*/ 509 h 839"/>
                      <a:gd name="T6" fmla="*/ 22 w 556"/>
                      <a:gd name="T7" fmla="*/ 637 h 839"/>
                      <a:gd name="T8" fmla="*/ 11 w 556"/>
                      <a:gd name="T9" fmla="*/ 680 h 839"/>
                      <a:gd name="T10" fmla="*/ 0 w 556"/>
                      <a:gd name="T11" fmla="*/ 717 h 839"/>
                      <a:gd name="T12" fmla="*/ 11 w 556"/>
                      <a:gd name="T13" fmla="*/ 786 h 839"/>
                      <a:gd name="T14" fmla="*/ 70 w 556"/>
                      <a:gd name="T15" fmla="*/ 824 h 839"/>
                      <a:gd name="T16" fmla="*/ 315 w 556"/>
                      <a:gd name="T17" fmla="*/ 829 h 839"/>
                      <a:gd name="T18" fmla="*/ 496 w 556"/>
                      <a:gd name="T19" fmla="*/ 834 h 839"/>
                      <a:gd name="T20" fmla="*/ 534 w 556"/>
                      <a:gd name="T21" fmla="*/ 792 h 839"/>
                      <a:gd name="T22" fmla="*/ 550 w 556"/>
                      <a:gd name="T23" fmla="*/ 696 h 839"/>
                      <a:gd name="T24" fmla="*/ 528 w 556"/>
                      <a:gd name="T25" fmla="*/ 376 h 839"/>
                      <a:gd name="T26" fmla="*/ 496 w 556"/>
                      <a:gd name="T27" fmla="*/ 269 h 839"/>
                      <a:gd name="T28" fmla="*/ 416 w 556"/>
                      <a:gd name="T29" fmla="*/ 88 h 839"/>
                      <a:gd name="T30" fmla="*/ 395 w 556"/>
                      <a:gd name="T31" fmla="*/ 66 h 839"/>
                      <a:gd name="T32" fmla="*/ 390 w 556"/>
                      <a:gd name="T33" fmla="*/ 50 h 839"/>
                      <a:gd name="T34" fmla="*/ 315 w 556"/>
                      <a:gd name="T35" fmla="*/ 24 h 839"/>
                      <a:gd name="T36" fmla="*/ 107 w 556"/>
                      <a:gd name="T37" fmla="*/ 34 h 839"/>
                      <a:gd name="T38" fmla="*/ 107 w 556"/>
                      <a:gd name="T39" fmla="*/ 72 h 839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w 556"/>
                      <a:gd name="T61" fmla="*/ 0 h 839"/>
                      <a:gd name="T62" fmla="*/ 556 w 556"/>
                      <a:gd name="T63" fmla="*/ 839 h 839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T60" t="T61" r="T62" b="T63"/>
                    <a:pathLst>
                      <a:path w="556" h="839">
                        <a:moveTo>
                          <a:pt x="107" y="72"/>
                        </a:moveTo>
                        <a:cubicBezTo>
                          <a:pt x="105" y="144"/>
                          <a:pt x="105" y="217"/>
                          <a:pt x="102" y="290"/>
                        </a:cubicBezTo>
                        <a:cubicBezTo>
                          <a:pt x="98" y="363"/>
                          <a:pt x="73" y="437"/>
                          <a:pt x="59" y="509"/>
                        </a:cubicBezTo>
                        <a:cubicBezTo>
                          <a:pt x="49" y="552"/>
                          <a:pt x="33" y="594"/>
                          <a:pt x="22" y="637"/>
                        </a:cubicBezTo>
                        <a:cubicBezTo>
                          <a:pt x="18" y="651"/>
                          <a:pt x="14" y="665"/>
                          <a:pt x="11" y="680"/>
                        </a:cubicBezTo>
                        <a:cubicBezTo>
                          <a:pt x="7" y="692"/>
                          <a:pt x="0" y="717"/>
                          <a:pt x="0" y="717"/>
                        </a:cubicBezTo>
                        <a:cubicBezTo>
                          <a:pt x="3" y="740"/>
                          <a:pt x="5" y="763"/>
                          <a:pt x="11" y="786"/>
                        </a:cubicBezTo>
                        <a:cubicBezTo>
                          <a:pt x="16" y="805"/>
                          <a:pt x="51" y="823"/>
                          <a:pt x="70" y="824"/>
                        </a:cubicBezTo>
                        <a:cubicBezTo>
                          <a:pt x="151" y="827"/>
                          <a:pt x="233" y="827"/>
                          <a:pt x="315" y="829"/>
                        </a:cubicBezTo>
                        <a:cubicBezTo>
                          <a:pt x="377" y="837"/>
                          <a:pt x="433" y="839"/>
                          <a:pt x="496" y="834"/>
                        </a:cubicBezTo>
                        <a:cubicBezTo>
                          <a:pt x="515" y="822"/>
                          <a:pt x="526" y="813"/>
                          <a:pt x="534" y="792"/>
                        </a:cubicBezTo>
                        <a:cubicBezTo>
                          <a:pt x="539" y="760"/>
                          <a:pt x="544" y="727"/>
                          <a:pt x="550" y="696"/>
                        </a:cubicBezTo>
                        <a:cubicBezTo>
                          <a:pt x="546" y="596"/>
                          <a:pt x="556" y="475"/>
                          <a:pt x="528" y="376"/>
                        </a:cubicBezTo>
                        <a:cubicBezTo>
                          <a:pt x="522" y="330"/>
                          <a:pt x="509" y="312"/>
                          <a:pt x="496" y="269"/>
                        </a:cubicBezTo>
                        <a:cubicBezTo>
                          <a:pt x="475" y="202"/>
                          <a:pt x="455" y="145"/>
                          <a:pt x="416" y="88"/>
                        </a:cubicBezTo>
                        <a:cubicBezTo>
                          <a:pt x="402" y="45"/>
                          <a:pt x="422" y="95"/>
                          <a:pt x="395" y="66"/>
                        </a:cubicBezTo>
                        <a:cubicBezTo>
                          <a:pt x="391" y="61"/>
                          <a:pt x="393" y="54"/>
                          <a:pt x="390" y="50"/>
                        </a:cubicBezTo>
                        <a:cubicBezTo>
                          <a:pt x="375" y="31"/>
                          <a:pt x="335" y="27"/>
                          <a:pt x="315" y="24"/>
                        </a:cubicBezTo>
                        <a:cubicBezTo>
                          <a:pt x="251" y="0"/>
                          <a:pt x="172" y="13"/>
                          <a:pt x="107" y="34"/>
                        </a:cubicBezTo>
                        <a:cubicBezTo>
                          <a:pt x="99" y="57"/>
                          <a:pt x="100" y="44"/>
                          <a:pt x="107" y="72"/>
                        </a:cubicBezTo>
                        <a:close/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60" name="Freeform 1217"/>
                  <p:cNvSpPr>
                    <a:spLocks noChangeAspect="1"/>
                  </p:cNvSpPr>
                  <p:nvPr/>
                </p:nvSpPr>
                <p:spPr bwMode="auto">
                  <a:xfrm flipH="1">
                    <a:off x="4475" y="3574"/>
                    <a:ext cx="124" cy="315"/>
                  </a:xfrm>
                  <a:custGeom>
                    <a:avLst/>
                    <a:gdLst>
                      <a:gd name="T0" fmla="*/ 76 w 124"/>
                      <a:gd name="T1" fmla="*/ 0 h 315"/>
                      <a:gd name="T2" fmla="*/ 108 w 124"/>
                      <a:gd name="T3" fmla="*/ 165 h 315"/>
                      <a:gd name="T4" fmla="*/ 124 w 124"/>
                      <a:gd name="T5" fmla="*/ 213 h 315"/>
                      <a:gd name="T6" fmla="*/ 55 w 124"/>
                      <a:gd name="T7" fmla="*/ 315 h 315"/>
                      <a:gd name="T8" fmla="*/ 12 w 124"/>
                      <a:gd name="T9" fmla="*/ 309 h 315"/>
                      <a:gd name="T10" fmla="*/ 28 w 124"/>
                      <a:gd name="T11" fmla="*/ 256 h 315"/>
                      <a:gd name="T12" fmla="*/ 124 w 124"/>
                      <a:gd name="T13" fmla="*/ 261 h 31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24"/>
                      <a:gd name="T22" fmla="*/ 0 h 315"/>
                      <a:gd name="T23" fmla="*/ 124 w 124"/>
                      <a:gd name="T24" fmla="*/ 315 h 31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24" h="315">
                        <a:moveTo>
                          <a:pt x="76" y="0"/>
                        </a:moveTo>
                        <a:cubicBezTo>
                          <a:pt x="61" y="47"/>
                          <a:pt x="79" y="123"/>
                          <a:pt x="108" y="165"/>
                        </a:cubicBezTo>
                        <a:cubicBezTo>
                          <a:pt x="113" y="181"/>
                          <a:pt x="118" y="196"/>
                          <a:pt x="124" y="213"/>
                        </a:cubicBezTo>
                        <a:cubicBezTo>
                          <a:pt x="118" y="280"/>
                          <a:pt x="120" y="296"/>
                          <a:pt x="55" y="315"/>
                        </a:cubicBezTo>
                        <a:cubicBezTo>
                          <a:pt x="40" y="313"/>
                          <a:pt x="25" y="315"/>
                          <a:pt x="12" y="309"/>
                        </a:cubicBezTo>
                        <a:cubicBezTo>
                          <a:pt x="1" y="304"/>
                          <a:pt x="0" y="264"/>
                          <a:pt x="28" y="256"/>
                        </a:cubicBezTo>
                        <a:cubicBezTo>
                          <a:pt x="109" y="261"/>
                          <a:pt x="77" y="261"/>
                          <a:pt x="124" y="261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61" name="Freeform 1218"/>
                  <p:cNvSpPr>
                    <a:spLocks noChangeAspect="1"/>
                  </p:cNvSpPr>
                  <p:nvPr/>
                </p:nvSpPr>
                <p:spPr bwMode="auto">
                  <a:xfrm flipH="1">
                    <a:off x="4242" y="3574"/>
                    <a:ext cx="142" cy="267"/>
                  </a:xfrm>
                  <a:custGeom>
                    <a:avLst/>
                    <a:gdLst>
                      <a:gd name="T0" fmla="*/ 74 w 142"/>
                      <a:gd name="T1" fmla="*/ 0 h 267"/>
                      <a:gd name="T2" fmla="*/ 101 w 142"/>
                      <a:gd name="T3" fmla="*/ 53 h 267"/>
                      <a:gd name="T4" fmla="*/ 133 w 142"/>
                      <a:gd name="T5" fmla="*/ 133 h 267"/>
                      <a:gd name="T6" fmla="*/ 117 w 142"/>
                      <a:gd name="T7" fmla="*/ 229 h 267"/>
                      <a:gd name="T8" fmla="*/ 69 w 142"/>
                      <a:gd name="T9" fmla="*/ 267 h 267"/>
                      <a:gd name="T10" fmla="*/ 26 w 142"/>
                      <a:gd name="T11" fmla="*/ 261 h 267"/>
                      <a:gd name="T12" fmla="*/ 37 w 142"/>
                      <a:gd name="T13" fmla="*/ 213 h 267"/>
                      <a:gd name="T14" fmla="*/ 133 w 142"/>
                      <a:gd name="T15" fmla="*/ 203 h 267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42"/>
                      <a:gd name="T25" fmla="*/ 0 h 267"/>
                      <a:gd name="T26" fmla="*/ 142 w 142"/>
                      <a:gd name="T27" fmla="*/ 267 h 267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42" h="267">
                        <a:moveTo>
                          <a:pt x="74" y="0"/>
                        </a:moveTo>
                        <a:cubicBezTo>
                          <a:pt x="86" y="17"/>
                          <a:pt x="88" y="35"/>
                          <a:pt x="101" y="53"/>
                        </a:cubicBezTo>
                        <a:cubicBezTo>
                          <a:pt x="109" y="80"/>
                          <a:pt x="124" y="104"/>
                          <a:pt x="133" y="133"/>
                        </a:cubicBezTo>
                        <a:cubicBezTo>
                          <a:pt x="129" y="188"/>
                          <a:pt x="142" y="198"/>
                          <a:pt x="117" y="229"/>
                        </a:cubicBezTo>
                        <a:cubicBezTo>
                          <a:pt x="103" y="244"/>
                          <a:pt x="69" y="267"/>
                          <a:pt x="69" y="267"/>
                        </a:cubicBezTo>
                        <a:cubicBezTo>
                          <a:pt x="54" y="265"/>
                          <a:pt x="39" y="266"/>
                          <a:pt x="26" y="261"/>
                        </a:cubicBezTo>
                        <a:cubicBezTo>
                          <a:pt x="0" y="250"/>
                          <a:pt x="22" y="219"/>
                          <a:pt x="37" y="213"/>
                        </a:cubicBezTo>
                        <a:cubicBezTo>
                          <a:pt x="74" y="196"/>
                          <a:pt x="86" y="203"/>
                          <a:pt x="133" y="203"/>
                        </a:cubicBezTo>
                      </a:path>
                    </a:pathLst>
                  </a:cu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grpSp>
                <p:nvGrpSpPr>
                  <p:cNvPr id="162" name="Group 1219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4128" y="2388"/>
                    <a:ext cx="520" cy="358"/>
                    <a:chOff x="4056" y="2373"/>
                    <a:chExt cx="520" cy="358"/>
                  </a:xfrm>
                </p:grpSpPr>
                <p:sp>
                  <p:nvSpPr>
                    <p:cNvPr id="167" name="Freeform 1220"/>
                    <p:cNvSpPr>
                      <a:spLocks noChangeAspect="1"/>
                    </p:cNvSpPr>
                    <p:nvPr/>
                  </p:nvSpPr>
                  <p:spPr bwMode="auto">
                    <a:xfrm flipH="1">
                      <a:off x="4164" y="2433"/>
                      <a:ext cx="391" cy="298"/>
                    </a:xfrm>
                    <a:custGeom>
                      <a:avLst/>
                      <a:gdLst>
                        <a:gd name="T0" fmla="*/ 176 w 391"/>
                        <a:gd name="T1" fmla="*/ 293 h 298"/>
                        <a:gd name="T2" fmla="*/ 0 w 391"/>
                        <a:gd name="T3" fmla="*/ 218 h 298"/>
                        <a:gd name="T4" fmla="*/ 43 w 391"/>
                        <a:gd name="T5" fmla="*/ 74 h 298"/>
                        <a:gd name="T6" fmla="*/ 80 w 391"/>
                        <a:gd name="T7" fmla="*/ 37 h 298"/>
                        <a:gd name="T8" fmla="*/ 251 w 391"/>
                        <a:gd name="T9" fmla="*/ 26 h 298"/>
                        <a:gd name="T10" fmla="*/ 299 w 391"/>
                        <a:gd name="T11" fmla="*/ 32 h 298"/>
                        <a:gd name="T12" fmla="*/ 331 w 391"/>
                        <a:gd name="T13" fmla="*/ 42 h 298"/>
                        <a:gd name="T14" fmla="*/ 384 w 391"/>
                        <a:gd name="T15" fmla="*/ 170 h 298"/>
                        <a:gd name="T16" fmla="*/ 358 w 391"/>
                        <a:gd name="T17" fmla="*/ 277 h 298"/>
                        <a:gd name="T18" fmla="*/ 288 w 391"/>
                        <a:gd name="T19" fmla="*/ 282 h 298"/>
                        <a:gd name="T20" fmla="*/ 246 w 391"/>
                        <a:gd name="T21" fmla="*/ 288 h 298"/>
                        <a:gd name="T22" fmla="*/ 176 w 391"/>
                        <a:gd name="T23" fmla="*/ 293 h 298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391"/>
                        <a:gd name="T37" fmla="*/ 0 h 298"/>
                        <a:gd name="T38" fmla="*/ 391 w 391"/>
                        <a:gd name="T39" fmla="*/ 298 h 298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391" h="298">
                          <a:moveTo>
                            <a:pt x="176" y="293"/>
                          </a:moveTo>
                          <a:cubicBezTo>
                            <a:pt x="108" y="285"/>
                            <a:pt x="41" y="278"/>
                            <a:pt x="0" y="218"/>
                          </a:cubicBezTo>
                          <a:cubicBezTo>
                            <a:pt x="5" y="165"/>
                            <a:pt x="11" y="116"/>
                            <a:pt x="43" y="74"/>
                          </a:cubicBezTo>
                          <a:cubicBezTo>
                            <a:pt x="49" y="52"/>
                            <a:pt x="58" y="43"/>
                            <a:pt x="80" y="37"/>
                          </a:cubicBezTo>
                          <a:cubicBezTo>
                            <a:pt x="133" y="0"/>
                            <a:pt x="169" y="23"/>
                            <a:pt x="251" y="26"/>
                          </a:cubicBezTo>
                          <a:cubicBezTo>
                            <a:pt x="267" y="28"/>
                            <a:pt x="283" y="28"/>
                            <a:pt x="299" y="32"/>
                          </a:cubicBezTo>
                          <a:cubicBezTo>
                            <a:pt x="309" y="34"/>
                            <a:pt x="331" y="42"/>
                            <a:pt x="331" y="42"/>
                          </a:cubicBezTo>
                          <a:cubicBezTo>
                            <a:pt x="372" y="70"/>
                            <a:pt x="377" y="122"/>
                            <a:pt x="384" y="170"/>
                          </a:cubicBezTo>
                          <a:cubicBezTo>
                            <a:pt x="383" y="170"/>
                            <a:pt x="391" y="268"/>
                            <a:pt x="358" y="277"/>
                          </a:cubicBezTo>
                          <a:cubicBezTo>
                            <a:pt x="335" y="282"/>
                            <a:pt x="311" y="279"/>
                            <a:pt x="288" y="282"/>
                          </a:cubicBezTo>
                          <a:cubicBezTo>
                            <a:pt x="273" y="283"/>
                            <a:pt x="260" y="286"/>
                            <a:pt x="246" y="288"/>
                          </a:cubicBezTo>
                          <a:cubicBezTo>
                            <a:pt x="220" y="295"/>
                            <a:pt x="201" y="298"/>
                            <a:pt x="176" y="293"/>
                          </a:cubicBezTo>
                          <a:close/>
                        </a:path>
                      </a:pathLst>
                    </a:cu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68" name="Freeform 1221"/>
                    <p:cNvSpPr>
                      <a:spLocks noChangeAspect="1"/>
                    </p:cNvSpPr>
                    <p:nvPr/>
                  </p:nvSpPr>
                  <p:spPr bwMode="auto">
                    <a:xfrm flipH="1">
                      <a:off x="4392" y="2525"/>
                      <a:ext cx="87" cy="68"/>
                    </a:xfrm>
                    <a:custGeom>
                      <a:avLst/>
                      <a:gdLst>
                        <a:gd name="T0" fmla="*/ 11 w 87"/>
                        <a:gd name="T1" fmla="*/ 0 h 68"/>
                        <a:gd name="T2" fmla="*/ 31 w 87"/>
                        <a:gd name="T3" fmla="*/ 68 h 68"/>
                        <a:gd name="T4" fmla="*/ 63 w 87"/>
                        <a:gd name="T5" fmla="*/ 64 h 68"/>
                        <a:gd name="T6" fmla="*/ 87 w 87"/>
                        <a:gd name="T7" fmla="*/ 20 h 68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87"/>
                        <a:gd name="T13" fmla="*/ 0 h 68"/>
                        <a:gd name="T14" fmla="*/ 87 w 87"/>
                        <a:gd name="T15" fmla="*/ 68 h 68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87" h="68">
                          <a:moveTo>
                            <a:pt x="11" y="0"/>
                          </a:moveTo>
                          <a:cubicBezTo>
                            <a:pt x="7" y="26"/>
                            <a:pt x="0" y="57"/>
                            <a:pt x="31" y="68"/>
                          </a:cubicBezTo>
                          <a:cubicBezTo>
                            <a:pt x="41" y="66"/>
                            <a:pt x="53" y="67"/>
                            <a:pt x="63" y="64"/>
                          </a:cubicBezTo>
                          <a:cubicBezTo>
                            <a:pt x="71" y="60"/>
                            <a:pt x="82" y="28"/>
                            <a:pt x="87" y="2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69" name="Freeform 1222"/>
                    <p:cNvSpPr>
                      <a:spLocks noChangeAspect="1"/>
                    </p:cNvSpPr>
                    <p:nvPr/>
                  </p:nvSpPr>
                  <p:spPr bwMode="auto">
                    <a:xfrm flipH="1">
                      <a:off x="4240" y="2557"/>
                      <a:ext cx="82" cy="60"/>
                    </a:xfrm>
                    <a:custGeom>
                      <a:avLst/>
                      <a:gdLst>
                        <a:gd name="T0" fmla="*/ 18 w 82"/>
                        <a:gd name="T1" fmla="*/ 0 h 60"/>
                        <a:gd name="T2" fmla="*/ 34 w 82"/>
                        <a:gd name="T3" fmla="*/ 60 h 60"/>
                        <a:gd name="T4" fmla="*/ 82 w 82"/>
                        <a:gd name="T5" fmla="*/ 24 h 60"/>
                        <a:gd name="T6" fmla="*/ 0 60000 65536"/>
                        <a:gd name="T7" fmla="*/ 0 60000 65536"/>
                        <a:gd name="T8" fmla="*/ 0 60000 65536"/>
                        <a:gd name="T9" fmla="*/ 0 w 82"/>
                        <a:gd name="T10" fmla="*/ 0 h 60"/>
                        <a:gd name="T11" fmla="*/ 82 w 82"/>
                        <a:gd name="T12" fmla="*/ 60 h 6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82" h="60">
                          <a:moveTo>
                            <a:pt x="18" y="0"/>
                          </a:moveTo>
                          <a:cubicBezTo>
                            <a:pt x="0" y="26"/>
                            <a:pt x="2" y="49"/>
                            <a:pt x="34" y="60"/>
                          </a:cubicBezTo>
                          <a:cubicBezTo>
                            <a:pt x="61" y="56"/>
                            <a:pt x="82" y="58"/>
                            <a:pt x="82" y="24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70" name="Freeform 1223"/>
                    <p:cNvSpPr>
                      <a:spLocks noChangeAspect="1"/>
                    </p:cNvSpPr>
                    <p:nvPr/>
                  </p:nvSpPr>
                  <p:spPr bwMode="auto">
                    <a:xfrm flipH="1">
                      <a:off x="4292" y="2645"/>
                      <a:ext cx="144" cy="36"/>
                    </a:xfrm>
                    <a:custGeom>
                      <a:avLst/>
                      <a:gdLst>
                        <a:gd name="T0" fmla="*/ 0 w 144"/>
                        <a:gd name="T1" fmla="*/ 0 h 36"/>
                        <a:gd name="T2" fmla="*/ 32 w 144"/>
                        <a:gd name="T3" fmla="*/ 24 h 36"/>
                        <a:gd name="T4" fmla="*/ 56 w 144"/>
                        <a:gd name="T5" fmla="*/ 32 h 36"/>
                        <a:gd name="T6" fmla="*/ 68 w 144"/>
                        <a:gd name="T7" fmla="*/ 36 h 36"/>
                        <a:gd name="T8" fmla="*/ 144 w 144"/>
                        <a:gd name="T9" fmla="*/ 32 h 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44"/>
                        <a:gd name="T16" fmla="*/ 0 h 36"/>
                        <a:gd name="T17" fmla="*/ 144 w 144"/>
                        <a:gd name="T18" fmla="*/ 36 h 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44" h="36">
                          <a:moveTo>
                            <a:pt x="0" y="0"/>
                          </a:moveTo>
                          <a:cubicBezTo>
                            <a:pt x="5" y="15"/>
                            <a:pt x="16" y="17"/>
                            <a:pt x="32" y="24"/>
                          </a:cubicBezTo>
                          <a:cubicBezTo>
                            <a:pt x="39" y="27"/>
                            <a:pt x="48" y="29"/>
                            <a:pt x="56" y="32"/>
                          </a:cubicBezTo>
                          <a:cubicBezTo>
                            <a:pt x="60" y="33"/>
                            <a:pt x="68" y="36"/>
                            <a:pt x="68" y="36"/>
                          </a:cubicBezTo>
                          <a:cubicBezTo>
                            <a:pt x="138" y="31"/>
                            <a:pt x="113" y="32"/>
                            <a:pt x="144" y="32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71" name="Freeform 1224"/>
                    <p:cNvSpPr>
                      <a:spLocks noChangeAspect="1"/>
                    </p:cNvSpPr>
                    <p:nvPr/>
                  </p:nvSpPr>
                  <p:spPr bwMode="auto">
                    <a:xfrm flipH="1">
                      <a:off x="4516" y="2417"/>
                      <a:ext cx="60" cy="92"/>
                    </a:xfrm>
                    <a:custGeom>
                      <a:avLst/>
                      <a:gdLst>
                        <a:gd name="T0" fmla="*/ 60 w 60"/>
                        <a:gd name="T1" fmla="*/ 92 h 92"/>
                        <a:gd name="T2" fmla="*/ 36 w 60"/>
                        <a:gd name="T3" fmla="*/ 84 h 92"/>
                        <a:gd name="T4" fmla="*/ 24 w 60"/>
                        <a:gd name="T5" fmla="*/ 80 h 92"/>
                        <a:gd name="T6" fmla="*/ 0 w 60"/>
                        <a:gd name="T7" fmla="*/ 0 h 92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60"/>
                        <a:gd name="T13" fmla="*/ 0 h 92"/>
                        <a:gd name="T14" fmla="*/ 60 w 60"/>
                        <a:gd name="T15" fmla="*/ 92 h 92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60" h="92">
                          <a:moveTo>
                            <a:pt x="60" y="92"/>
                          </a:moveTo>
                          <a:cubicBezTo>
                            <a:pt x="52" y="89"/>
                            <a:pt x="44" y="86"/>
                            <a:pt x="36" y="84"/>
                          </a:cubicBezTo>
                          <a:cubicBezTo>
                            <a:pt x="32" y="82"/>
                            <a:pt x="24" y="80"/>
                            <a:pt x="24" y="80"/>
                          </a:cubicBezTo>
                          <a:cubicBezTo>
                            <a:pt x="1" y="57"/>
                            <a:pt x="0" y="30"/>
                            <a:pt x="0" y="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72" name="Freeform 1225"/>
                    <p:cNvSpPr>
                      <a:spLocks noChangeAspect="1"/>
                    </p:cNvSpPr>
                    <p:nvPr/>
                  </p:nvSpPr>
                  <p:spPr bwMode="auto">
                    <a:xfrm flipH="1">
                      <a:off x="4504" y="2389"/>
                      <a:ext cx="4" cy="92"/>
                    </a:xfrm>
                    <a:custGeom>
                      <a:avLst/>
                      <a:gdLst>
                        <a:gd name="T0" fmla="*/ 4 w 4"/>
                        <a:gd name="T1" fmla="*/ 92 h 92"/>
                        <a:gd name="T2" fmla="*/ 0 w 4"/>
                        <a:gd name="T3" fmla="*/ 56 h 92"/>
                        <a:gd name="T4" fmla="*/ 4 w 4"/>
                        <a:gd name="T5" fmla="*/ 0 h 92"/>
                        <a:gd name="T6" fmla="*/ 0 60000 65536"/>
                        <a:gd name="T7" fmla="*/ 0 60000 65536"/>
                        <a:gd name="T8" fmla="*/ 0 60000 65536"/>
                        <a:gd name="T9" fmla="*/ 0 w 4"/>
                        <a:gd name="T10" fmla="*/ 0 h 92"/>
                        <a:gd name="T11" fmla="*/ 4 w 4"/>
                        <a:gd name="T12" fmla="*/ 92 h 92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4" h="92">
                          <a:moveTo>
                            <a:pt x="4" y="92"/>
                          </a:moveTo>
                          <a:cubicBezTo>
                            <a:pt x="2" y="80"/>
                            <a:pt x="0" y="68"/>
                            <a:pt x="0" y="56"/>
                          </a:cubicBezTo>
                          <a:cubicBezTo>
                            <a:pt x="0" y="37"/>
                            <a:pt x="4" y="0"/>
                            <a:pt x="4" y="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73" name="Freeform 1226"/>
                    <p:cNvSpPr>
                      <a:spLocks noChangeAspect="1"/>
                    </p:cNvSpPr>
                    <p:nvPr/>
                  </p:nvSpPr>
                  <p:spPr bwMode="auto">
                    <a:xfrm flipH="1">
                      <a:off x="4240" y="2379"/>
                      <a:ext cx="124" cy="81"/>
                    </a:xfrm>
                    <a:custGeom>
                      <a:avLst/>
                      <a:gdLst>
                        <a:gd name="T0" fmla="*/ 0 w 124"/>
                        <a:gd name="T1" fmla="*/ 74 h 81"/>
                        <a:gd name="T2" fmla="*/ 76 w 124"/>
                        <a:gd name="T3" fmla="*/ 54 h 81"/>
                        <a:gd name="T4" fmla="*/ 84 w 124"/>
                        <a:gd name="T5" fmla="*/ 42 h 81"/>
                        <a:gd name="T6" fmla="*/ 96 w 124"/>
                        <a:gd name="T7" fmla="*/ 34 h 81"/>
                        <a:gd name="T8" fmla="*/ 112 w 124"/>
                        <a:gd name="T9" fmla="*/ 14 h 81"/>
                        <a:gd name="T10" fmla="*/ 124 w 124"/>
                        <a:gd name="T11" fmla="*/ 2 h 81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w 124"/>
                        <a:gd name="T19" fmla="*/ 0 h 81"/>
                        <a:gd name="T20" fmla="*/ 124 w 124"/>
                        <a:gd name="T21" fmla="*/ 81 h 81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T18" t="T19" r="T20" b="T21"/>
                      <a:pathLst>
                        <a:path w="124" h="81">
                          <a:moveTo>
                            <a:pt x="0" y="74"/>
                          </a:moveTo>
                          <a:cubicBezTo>
                            <a:pt x="21" y="81"/>
                            <a:pt x="54" y="61"/>
                            <a:pt x="76" y="54"/>
                          </a:cubicBezTo>
                          <a:cubicBezTo>
                            <a:pt x="78" y="50"/>
                            <a:pt x="80" y="45"/>
                            <a:pt x="84" y="42"/>
                          </a:cubicBezTo>
                          <a:cubicBezTo>
                            <a:pt x="87" y="38"/>
                            <a:pt x="92" y="37"/>
                            <a:pt x="96" y="34"/>
                          </a:cubicBezTo>
                          <a:cubicBezTo>
                            <a:pt x="118" y="6"/>
                            <a:pt x="77" y="36"/>
                            <a:pt x="112" y="14"/>
                          </a:cubicBezTo>
                          <a:cubicBezTo>
                            <a:pt x="120" y="0"/>
                            <a:pt x="115" y="2"/>
                            <a:pt x="124" y="2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74" name="Freeform 1227"/>
                    <p:cNvSpPr>
                      <a:spLocks noChangeAspect="1"/>
                    </p:cNvSpPr>
                    <p:nvPr/>
                  </p:nvSpPr>
                  <p:spPr bwMode="auto">
                    <a:xfrm flipH="1">
                      <a:off x="4168" y="2405"/>
                      <a:ext cx="76" cy="56"/>
                    </a:xfrm>
                    <a:custGeom>
                      <a:avLst/>
                      <a:gdLst>
                        <a:gd name="T0" fmla="*/ 0 w 76"/>
                        <a:gd name="T1" fmla="*/ 56 h 56"/>
                        <a:gd name="T2" fmla="*/ 32 w 76"/>
                        <a:gd name="T3" fmla="*/ 36 h 56"/>
                        <a:gd name="T4" fmla="*/ 56 w 76"/>
                        <a:gd name="T5" fmla="*/ 20 h 56"/>
                        <a:gd name="T6" fmla="*/ 68 w 76"/>
                        <a:gd name="T7" fmla="*/ 12 h 56"/>
                        <a:gd name="T8" fmla="*/ 76 w 76"/>
                        <a:gd name="T9" fmla="*/ 0 h 5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6"/>
                        <a:gd name="T16" fmla="*/ 0 h 56"/>
                        <a:gd name="T17" fmla="*/ 76 w 76"/>
                        <a:gd name="T18" fmla="*/ 56 h 5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6" h="56">
                          <a:moveTo>
                            <a:pt x="0" y="56"/>
                          </a:moveTo>
                          <a:cubicBezTo>
                            <a:pt x="13" y="51"/>
                            <a:pt x="19" y="42"/>
                            <a:pt x="32" y="36"/>
                          </a:cubicBezTo>
                          <a:cubicBezTo>
                            <a:pt x="40" y="31"/>
                            <a:pt x="48" y="25"/>
                            <a:pt x="56" y="20"/>
                          </a:cubicBezTo>
                          <a:cubicBezTo>
                            <a:pt x="60" y="17"/>
                            <a:pt x="68" y="12"/>
                            <a:pt x="68" y="12"/>
                          </a:cubicBezTo>
                          <a:cubicBezTo>
                            <a:pt x="70" y="8"/>
                            <a:pt x="76" y="0"/>
                            <a:pt x="76" y="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75" name="Freeform 1228"/>
                    <p:cNvSpPr>
                      <a:spLocks noChangeAspect="1"/>
                    </p:cNvSpPr>
                    <p:nvPr/>
                  </p:nvSpPr>
                  <p:spPr bwMode="auto">
                    <a:xfrm flipH="1">
                      <a:off x="4112" y="2465"/>
                      <a:ext cx="84" cy="36"/>
                    </a:xfrm>
                    <a:custGeom>
                      <a:avLst/>
                      <a:gdLst>
                        <a:gd name="T0" fmla="*/ 0 w 84"/>
                        <a:gd name="T1" fmla="*/ 36 h 36"/>
                        <a:gd name="T2" fmla="*/ 44 w 84"/>
                        <a:gd name="T3" fmla="*/ 32 h 36"/>
                        <a:gd name="T4" fmla="*/ 68 w 84"/>
                        <a:gd name="T5" fmla="*/ 24 h 36"/>
                        <a:gd name="T6" fmla="*/ 84 w 84"/>
                        <a:gd name="T7" fmla="*/ 0 h 36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84"/>
                        <a:gd name="T13" fmla="*/ 0 h 36"/>
                        <a:gd name="T14" fmla="*/ 84 w 84"/>
                        <a:gd name="T15" fmla="*/ 36 h 36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84" h="36">
                          <a:moveTo>
                            <a:pt x="0" y="36"/>
                          </a:moveTo>
                          <a:cubicBezTo>
                            <a:pt x="14" y="34"/>
                            <a:pt x="29" y="34"/>
                            <a:pt x="44" y="32"/>
                          </a:cubicBezTo>
                          <a:cubicBezTo>
                            <a:pt x="52" y="30"/>
                            <a:pt x="68" y="24"/>
                            <a:pt x="68" y="24"/>
                          </a:cubicBezTo>
                          <a:cubicBezTo>
                            <a:pt x="73" y="16"/>
                            <a:pt x="84" y="0"/>
                            <a:pt x="84" y="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76" name="Freeform 1229"/>
                    <p:cNvSpPr>
                      <a:spLocks noChangeAspect="1"/>
                    </p:cNvSpPr>
                    <p:nvPr/>
                  </p:nvSpPr>
                  <p:spPr bwMode="auto">
                    <a:xfrm flipH="1">
                      <a:off x="4056" y="2541"/>
                      <a:ext cx="132" cy="16"/>
                    </a:xfrm>
                    <a:custGeom>
                      <a:avLst/>
                      <a:gdLst>
                        <a:gd name="T0" fmla="*/ 0 w 132"/>
                        <a:gd name="T1" fmla="*/ 4 h 16"/>
                        <a:gd name="T2" fmla="*/ 64 w 132"/>
                        <a:gd name="T3" fmla="*/ 16 h 16"/>
                        <a:gd name="T4" fmla="*/ 132 w 132"/>
                        <a:gd name="T5" fmla="*/ 0 h 16"/>
                        <a:gd name="T6" fmla="*/ 0 60000 65536"/>
                        <a:gd name="T7" fmla="*/ 0 60000 65536"/>
                        <a:gd name="T8" fmla="*/ 0 60000 65536"/>
                        <a:gd name="T9" fmla="*/ 0 w 132"/>
                        <a:gd name="T10" fmla="*/ 0 h 16"/>
                        <a:gd name="T11" fmla="*/ 132 w 132"/>
                        <a:gd name="T12" fmla="*/ 16 h 1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32" h="16">
                          <a:moveTo>
                            <a:pt x="0" y="4"/>
                          </a:moveTo>
                          <a:cubicBezTo>
                            <a:pt x="36" y="16"/>
                            <a:pt x="15" y="11"/>
                            <a:pt x="64" y="16"/>
                          </a:cubicBezTo>
                          <a:cubicBezTo>
                            <a:pt x="89" y="13"/>
                            <a:pt x="109" y="11"/>
                            <a:pt x="132" y="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77" name="Freeform 1230"/>
                    <p:cNvSpPr>
                      <a:spLocks noChangeAspect="1"/>
                    </p:cNvSpPr>
                    <p:nvPr/>
                  </p:nvSpPr>
                  <p:spPr bwMode="auto">
                    <a:xfrm flipH="1">
                      <a:off x="4432" y="2373"/>
                      <a:ext cx="17" cy="72"/>
                    </a:xfrm>
                    <a:custGeom>
                      <a:avLst/>
                      <a:gdLst>
                        <a:gd name="T0" fmla="*/ 17 w 17"/>
                        <a:gd name="T1" fmla="*/ 72 h 72"/>
                        <a:gd name="T2" fmla="*/ 5 w 17"/>
                        <a:gd name="T3" fmla="*/ 0 h 72"/>
                        <a:gd name="T4" fmla="*/ 0 60000 65536"/>
                        <a:gd name="T5" fmla="*/ 0 60000 65536"/>
                        <a:gd name="T6" fmla="*/ 0 w 17"/>
                        <a:gd name="T7" fmla="*/ 0 h 72"/>
                        <a:gd name="T8" fmla="*/ 17 w 17"/>
                        <a:gd name="T9" fmla="*/ 72 h 72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T6" t="T7" r="T8" b="T9"/>
                      <a:pathLst>
                        <a:path w="17" h="72">
                          <a:moveTo>
                            <a:pt x="17" y="72"/>
                          </a:moveTo>
                          <a:cubicBezTo>
                            <a:pt x="0" y="47"/>
                            <a:pt x="5" y="31"/>
                            <a:pt x="5" y="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  <p:sp>
                  <p:nvSpPr>
                    <p:cNvPr id="178" name="Freeform 1231"/>
                    <p:cNvSpPr>
                      <a:spLocks noChangeAspect="1"/>
                    </p:cNvSpPr>
                    <p:nvPr/>
                  </p:nvSpPr>
                  <p:spPr bwMode="auto">
                    <a:xfrm flipH="1">
                      <a:off x="4344" y="2373"/>
                      <a:ext cx="40" cy="80"/>
                    </a:xfrm>
                    <a:custGeom>
                      <a:avLst/>
                      <a:gdLst>
                        <a:gd name="T0" fmla="*/ 0 w 40"/>
                        <a:gd name="T1" fmla="*/ 80 h 80"/>
                        <a:gd name="T2" fmla="*/ 20 w 40"/>
                        <a:gd name="T3" fmla="*/ 20 h 80"/>
                        <a:gd name="T4" fmla="*/ 40 w 40"/>
                        <a:gd name="T5" fmla="*/ 0 h 80"/>
                        <a:gd name="T6" fmla="*/ 0 60000 65536"/>
                        <a:gd name="T7" fmla="*/ 0 60000 65536"/>
                        <a:gd name="T8" fmla="*/ 0 60000 65536"/>
                        <a:gd name="T9" fmla="*/ 0 w 40"/>
                        <a:gd name="T10" fmla="*/ 0 h 80"/>
                        <a:gd name="T11" fmla="*/ 40 w 40"/>
                        <a:gd name="T12" fmla="*/ 80 h 8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40" h="80">
                          <a:moveTo>
                            <a:pt x="0" y="80"/>
                          </a:moveTo>
                          <a:cubicBezTo>
                            <a:pt x="5" y="64"/>
                            <a:pt x="10" y="34"/>
                            <a:pt x="20" y="20"/>
                          </a:cubicBezTo>
                          <a:cubicBezTo>
                            <a:pt x="25" y="12"/>
                            <a:pt x="40" y="0"/>
                            <a:pt x="40" y="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ja-JP" altLang="en-US"/>
                    </a:p>
                  </p:txBody>
                </p:sp>
              </p:grpSp>
              <p:sp>
                <p:nvSpPr>
                  <p:cNvPr id="163" name="Freeform 1232"/>
                  <p:cNvSpPr>
                    <a:spLocks noChangeAspect="1"/>
                  </p:cNvSpPr>
                  <p:nvPr/>
                </p:nvSpPr>
                <p:spPr bwMode="auto">
                  <a:xfrm rot="3361337" flipV="1">
                    <a:off x="3827" y="2981"/>
                    <a:ext cx="296" cy="214"/>
                  </a:xfrm>
                  <a:custGeom>
                    <a:avLst/>
                    <a:gdLst>
                      <a:gd name="T0" fmla="*/ 13 w 296"/>
                      <a:gd name="T1" fmla="*/ 0 h 214"/>
                      <a:gd name="T2" fmla="*/ 88 w 296"/>
                      <a:gd name="T3" fmla="*/ 155 h 214"/>
                      <a:gd name="T4" fmla="*/ 216 w 296"/>
                      <a:gd name="T5" fmla="*/ 208 h 214"/>
                      <a:gd name="T6" fmla="*/ 296 w 296"/>
                      <a:gd name="T7" fmla="*/ 171 h 214"/>
                      <a:gd name="T8" fmla="*/ 285 w 296"/>
                      <a:gd name="T9" fmla="*/ 123 h 214"/>
                      <a:gd name="T10" fmla="*/ 253 w 296"/>
                      <a:gd name="T11" fmla="*/ 102 h 214"/>
                      <a:gd name="T12" fmla="*/ 194 w 296"/>
                      <a:gd name="T13" fmla="*/ 155 h 214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296"/>
                      <a:gd name="T22" fmla="*/ 0 h 214"/>
                      <a:gd name="T23" fmla="*/ 296 w 296"/>
                      <a:gd name="T24" fmla="*/ 214 h 214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296" h="214">
                        <a:moveTo>
                          <a:pt x="13" y="0"/>
                        </a:moveTo>
                        <a:cubicBezTo>
                          <a:pt x="0" y="53"/>
                          <a:pt x="29" y="136"/>
                          <a:pt x="88" y="155"/>
                        </a:cubicBezTo>
                        <a:cubicBezTo>
                          <a:pt x="129" y="182"/>
                          <a:pt x="166" y="198"/>
                          <a:pt x="216" y="208"/>
                        </a:cubicBezTo>
                        <a:cubicBezTo>
                          <a:pt x="263" y="203"/>
                          <a:pt x="283" y="214"/>
                          <a:pt x="296" y="171"/>
                        </a:cubicBezTo>
                        <a:cubicBezTo>
                          <a:pt x="292" y="154"/>
                          <a:pt x="296" y="134"/>
                          <a:pt x="285" y="123"/>
                        </a:cubicBezTo>
                        <a:cubicBezTo>
                          <a:pt x="275" y="113"/>
                          <a:pt x="253" y="102"/>
                          <a:pt x="253" y="102"/>
                        </a:cubicBezTo>
                        <a:cubicBezTo>
                          <a:pt x="198" y="107"/>
                          <a:pt x="194" y="102"/>
                          <a:pt x="194" y="155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1043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64" name="Freeform 1233"/>
                  <p:cNvSpPr>
                    <a:spLocks noChangeAspect="1"/>
                  </p:cNvSpPr>
                  <p:nvPr/>
                </p:nvSpPr>
                <p:spPr bwMode="auto">
                  <a:xfrm>
                    <a:off x="4002" y="2837"/>
                    <a:ext cx="249" cy="289"/>
                  </a:xfrm>
                  <a:custGeom>
                    <a:avLst/>
                    <a:gdLst>
                      <a:gd name="T0" fmla="*/ 249 w 249"/>
                      <a:gd name="T1" fmla="*/ 38 h 289"/>
                      <a:gd name="T2" fmla="*/ 110 w 249"/>
                      <a:gd name="T3" fmla="*/ 33 h 289"/>
                      <a:gd name="T4" fmla="*/ 52 w 249"/>
                      <a:gd name="T5" fmla="*/ 113 h 289"/>
                      <a:gd name="T6" fmla="*/ 25 w 249"/>
                      <a:gd name="T7" fmla="*/ 161 h 289"/>
                      <a:gd name="T8" fmla="*/ 46 w 249"/>
                      <a:gd name="T9" fmla="*/ 289 h 289"/>
                      <a:gd name="T10" fmla="*/ 105 w 249"/>
                      <a:gd name="T11" fmla="*/ 209 h 28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249"/>
                      <a:gd name="T19" fmla="*/ 0 h 289"/>
                      <a:gd name="T20" fmla="*/ 249 w 249"/>
                      <a:gd name="T21" fmla="*/ 289 h 28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249" h="289">
                        <a:moveTo>
                          <a:pt x="249" y="38"/>
                        </a:moveTo>
                        <a:cubicBezTo>
                          <a:pt x="211" y="0"/>
                          <a:pt x="158" y="17"/>
                          <a:pt x="110" y="33"/>
                        </a:cubicBezTo>
                        <a:cubicBezTo>
                          <a:pt x="83" y="51"/>
                          <a:pt x="66" y="84"/>
                          <a:pt x="52" y="113"/>
                        </a:cubicBezTo>
                        <a:cubicBezTo>
                          <a:pt x="43" y="129"/>
                          <a:pt x="25" y="161"/>
                          <a:pt x="25" y="161"/>
                        </a:cubicBezTo>
                        <a:cubicBezTo>
                          <a:pt x="13" y="198"/>
                          <a:pt x="0" y="274"/>
                          <a:pt x="46" y="289"/>
                        </a:cubicBezTo>
                        <a:cubicBezTo>
                          <a:pt x="103" y="279"/>
                          <a:pt x="105" y="263"/>
                          <a:pt x="105" y="209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1043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65" name="Freeform 1234"/>
                  <p:cNvSpPr>
                    <a:spLocks noChangeAspect="1"/>
                  </p:cNvSpPr>
                  <p:nvPr/>
                </p:nvSpPr>
                <p:spPr bwMode="auto">
                  <a:xfrm>
                    <a:off x="3216" y="2928"/>
                    <a:ext cx="249" cy="289"/>
                  </a:xfrm>
                  <a:custGeom>
                    <a:avLst/>
                    <a:gdLst>
                      <a:gd name="T0" fmla="*/ 249 w 249"/>
                      <a:gd name="T1" fmla="*/ 38 h 289"/>
                      <a:gd name="T2" fmla="*/ 110 w 249"/>
                      <a:gd name="T3" fmla="*/ 33 h 289"/>
                      <a:gd name="T4" fmla="*/ 52 w 249"/>
                      <a:gd name="T5" fmla="*/ 113 h 289"/>
                      <a:gd name="T6" fmla="*/ 25 w 249"/>
                      <a:gd name="T7" fmla="*/ 161 h 289"/>
                      <a:gd name="T8" fmla="*/ 46 w 249"/>
                      <a:gd name="T9" fmla="*/ 289 h 289"/>
                      <a:gd name="T10" fmla="*/ 105 w 249"/>
                      <a:gd name="T11" fmla="*/ 209 h 28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249"/>
                      <a:gd name="T19" fmla="*/ 0 h 289"/>
                      <a:gd name="T20" fmla="*/ 249 w 249"/>
                      <a:gd name="T21" fmla="*/ 289 h 28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249" h="289">
                        <a:moveTo>
                          <a:pt x="249" y="38"/>
                        </a:moveTo>
                        <a:cubicBezTo>
                          <a:pt x="211" y="0"/>
                          <a:pt x="158" y="17"/>
                          <a:pt x="110" y="33"/>
                        </a:cubicBezTo>
                        <a:cubicBezTo>
                          <a:pt x="83" y="51"/>
                          <a:pt x="66" y="84"/>
                          <a:pt x="52" y="113"/>
                        </a:cubicBezTo>
                        <a:cubicBezTo>
                          <a:pt x="43" y="129"/>
                          <a:pt x="25" y="161"/>
                          <a:pt x="25" y="161"/>
                        </a:cubicBezTo>
                        <a:cubicBezTo>
                          <a:pt x="13" y="198"/>
                          <a:pt x="0" y="274"/>
                          <a:pt x="46" y="289"/>
                        </a:cubicBezTo>
                        <a:cubicBezTo>
                          <a:pt x="103" y="279"/>
                          <a:pt x="105" y="263"/>
                          <a:pt x="105" y="209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1043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  <p:sp>
                <p:nvSpPr>
                  <p:cNvPr id="166" name="Freeform 1235"/>
                  <p:cNvSpPr>
                    <a:spLocks noChangeAspect="1"/>
                  </p:cNvSpPr>
                  <p:nvPr/>
                </p:nvSpPr>
                <p:spPr bwMode="auto">
                  <a:xfrm rot="3361337" flipV="1">
                    <a:off x="4602" y="2873"/>
                    <a:ext cx="296" cy="214"/>
                  </a:xfrm>
                  <a:custGeom>
                    <a:avLst/>
                    <a:gdLst>
                      <a:gd name="T0" fmla="*/ 13 w 296"/>
                      <a:gd name="T1" fmla="*/ 0 h 214"/>
                      <a:gd name="T2" fmla="*/ 88 w 296"/>
                      <a:gd name="T3" fmla="*/ 155 h 214"/>
                      <a:gd name="T4" fmla="*/ 216 w 296"/>
                      <a:gd name="T5" fmla="*/ 208 h 214"/>
                      <a:gd name="T6" fmla="*/ 296 w 296"/>
                      <a:gd name="T7" fmla="*/ 171 h 214"/>
                      <a:gd name="T8" fmla="*/ 285 w 296"/>
                      <a:gd name="T9" fmla="*/ 123 h 214"/>
                      <a:gd name="T10" fmla="*/ 253 w 296"/>
                      <a:gd name="T11" fmla="*/ 102 h 214"/>
                      <a:gd name="T12" fmla="*/ 194 w 296"/>
                      <a:gd name="T13" fmla="*/ 155 h 214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296"/>
                      <a:gd name="T22" fmla="*/ 0 h 214"/>
                      <a:gd name="T23" fmla="*/ 296 w 296"/>
                      <a:gd name="T24" fmla="*/ 214 h 214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296" h="214">
                        <a:moveTo>
                          <a:pt x="13" y="0"/>
                        </a:moveTo>
                        <a:cubicBezTo>
                          <a:pt x="0" y="53"/>
                          <a:pt x="29" y="136"/>
                          <a:pt x="88" y="155"/>
                        </a:cubicBezTo>
                        <a:cubicBezTo>
                          <a:pt x="129" y="182"/>
                          <a:pt x="166" y="198"/>
                          <a:pt x="216" y="208"/>
                        </a:cubicBezTo>
                        <a:cubicBezTo>
                          <a:pt x="263" y="203"/>
                          <a:pt x="283" y="214"/>
                          <a:pt x="296" y="171"/>
                        </a:cubicBezTo>
                        <a:cubicBezTo>
                          <a:pt x="292" y="154"/>
                          <a:pt x="296" y="134"/>
                          <a:pt x="285" y="123"/>
                        </a:cubicBezTo>
                        <a:cubicBezTo>
                          <a:pt x="275" y="113"/>
                          <a:pt x="253" y="102"/>
                          <a:pt x="253" y="102"/>
                        </a:cubicBezTo>
                        <a:cubicBezTo>
                          <a:pt x="198" y="107"/>
                          <a:pt x="194" y="102"/>
                          <a:pt x="194" y="155"/>
                        </a:cubicBezTo>
                      </a:path>
                    </a:pathLst>
                  </a:custGeom>
                  <a:noFill/>
                  <a:ln w="19050">
                    <a:solidFill>
                      <a:srgbClr val="FF1043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ja-JP" altLang="en-US"/>
                  </a:p>
                </p:txBody>
              </p:sp>
            </p:grpSp>
          </p:grpSp>
          <p:sp>
            <p:nvSpPr>
              <p:cNvPr id="181" name="テキスト ボックス 180"/>
              <p:cNvSpPr txBox="1"/>
              <p:nvPr/>
            </p:nvSpPr>
            <p:spPr>
              <a:xfrm>
                <a:off x="3126461" y="6488668"/>
                <a:ext cx="596670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dirty="0" err="1" smtClean="0">
                    <a:latin typeface="Helvetica"/>
                    <a:cs typeface="Helvetica"/>
                  </a:rPr>
                  <a:t>M.Hara</a:t>
                </a:r>
                <a:r>
                  <a:rPr kumimoji="1" lang="en-US" altLang="ja-JP" dirty="0" smtClean="0">
                    <a:latin typeface="Helvetica"/>
                    <a:cs typeface="Helvetica"/>
                  </a:rPr>
                  <a:t>-Yokoyama et al, Structure 20: 1585-1595 (2012)</a:t>
                </a:r>
                <a:endParaRPr kumimoji="1" lang="ja-JP" altLang="en-US" dirty="0">
                  <a:latin typeface="Helvetica"/>
                  <a:cs typeface="Helvetica"/>
                </a:endParaRPr>
              </a:p>
            </p:txBody>
          </p:sp>
        </p:grpSp>
      </p:grpSp>
      <p:grpSp>
        <p:nvGrpSpPr>
          <p:cNvPr id="4" name="図形グループ 3"/>
          <p:cNvGrpSpPr/>
          <p:nvPr/>
        </p:nvGrpSpPr>
        <p:grpSpPr>
          <a:xfrm>
            <a:off x="3891978" y="4146330"/>
            <a:ext cx="4771827" cy="2271814"/>
            <a:chOff x="4133278" y="4146330"/>
            <a:chExt cx="4771827" cy="2271814"/>
          </a:xfrm>
        </p:grpSpPr>
        <p:sp>
          <p:nvSpPr>
            <p:cNvPr id="182" name="円/楕円 181"/>
            <p:cNvSpPr/>
            <p:nvPr/>
          </p:nvSpPr>
          <p:spPr>
            <a:xfrm>
              <a:off x="4638682" y="4241800"/>
              <a:ext cx="4266423" cy="2176344"/>
            </a:xfrm>
            <a:prstGeom prst="ellipse">
              <a:avLst/>
            </a:prstGeom>
            <a:noFill/>
            <a:ln w="57150" cmpd="sng">
              <a:solidFill>
                <a:srgbClr val="FF2D6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" name="テキスト ボックス 2"/>
            <p:cNvSpPr txBox="1"/>
            <p:nvPr/>
          </p:nvSpPr>
          <p:spPr>
            <a:xfrm rot="20328890">
              <a:off x="4133278" y="4146330"/>
              <a:ext cx="22029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 smtClean="0">
                  <a:latin typeface="Helvetica"/>
                  <a:ea typeface="ＤＦＰ勘亭流" charset="2"/>
                  <a:cs typeface="Helvetica"/>
                </a:rPr>
                <a:t>Glycosylation</a:t>
              </a:r>
              <a:endParaRPr kumimoji="1" lang="ja-JP" altLang="en-US" sz="2400" b="1" dirty="0">
                <a:latin typeface="Helvetica"/>
                <a:ea typeface="ＤＦＰ勘亭流" charset="2"/>
                <a:cs typeface="Helvetica"/>
              </a:endParaRPr>
            </a:p>
          </p:txBody>
        </p:sp>
      </p:grpSp>
      <p:sp>
        <p:nvSpPr>
          <p:cNvPr id="9" name="テキスト ボックス 8"/>
          <p:cNvSpPr txBox="1"/>
          <p:nvPr/>
        </p:nvSpPr>
        <p:spPr>
          <a:xfrm>
            <a:off x="1524042" y="3176901"/>
            <a:ext cx="1018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Helvetica"/>
                <a:cs typeface="Helvetica"/>
              </a:rPr>
              <a:t>E</a:t>
            </a:r>
            <a:r>
              <a:rPr kumimoji="1" lang="en-US" altLang="ja-JP" dirty="0" smtClean="0">
                <a:latin typeface="Helvetica"/>
                <a:cs typeface="Helvetica"/>
              </a:rPr>
              <a:t>nzyme</a:t>
            </a:r>
            <a:endParaRPr kumimoji="1" lang="ja-JP" altLang="en-US" dirty="0">
              <a:latin typeface="Helvetica"/>
              <a:cs typeface="Helvetica"/>
            </a:endParaRPr>
          </a:p>
        </p:txBody>
      </p:sp>
      <p:sp>
        <p:nvSpPr>
          <p:cNvPr id="179" name="テキスト ボックス 178"/>
          <p:cNvSpPr txBox="1"/>
          <p:nvPr/>
        </p:nvSpPr>
        <p:spPr>
          <a:xfrm>
            <a:off x="6808027" y="3032747"/>
            <a:ext cx="2043840" cy="657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Helvetica"/>
                <a:cs typeface="Helvetica"/>
              </a:rPr>
              <a:t>Enzyme +</a:t>
            </a:r>
          </a:p>
          <a:p>
            <a:r>
              <a:rPr kumimoji="1" lang="en-US" altLang="ja-JP" dirty="0" smtClean="0">
                <a:latin typeface="Helvetica"/>
                <a:cs typeface="Helvetica"/>
              </a:rPr>
              <a:t>raft-association</a:t>
            </a:r>
            <a:endParaRPr kumimoji="1" lang="ja-JP" altLang="en-US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188241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/>
          <p:cNvSpPr/>
          <p:nvPr/>
        </p:nvSpPr>
        <p:spPr>
          <a:xfrm>
            <a:off x="0" y="0"/>
            <a:ext cx="9144000" cy="876132"/>
          </a:xfrm>
          <a:prstGeom prst="rect">
            <a:avLst/>
          </a:prstGeom>
          <a:solidFill>
            <a:srgbClr val="2B8049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 smtClean="0">
                <a:latin typeface="Helvetica"/>
                <a:cs typeface="Helvetica"/>
              </a:rPr>
              <a:t>Collaborators</a:t>
            </a:r>
            <a:endParaRPr kumimoji="1" lang="ja-JP" altLang="en-US" sz="2800" dirty="0">
              <a:latin typeface="Helvetica"/>
              <a:cs typeface="Helvetica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51895" y="1128836"/>
            <a:ext cx="4789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Helvetica"/>
                <a:cs typeface="Helvetica"/>
              </a:rPr>
              <a:t>Tokyo Medical and Dental University</a:t>
            </a:r>
            <a:r>
              <a:rPr kumimoji="1" lang="ja-JP" altLang="en-US" dirty="0" smtClean="0">
                <a:latin typeface="Helvetica"/>
                <a:cs typeface="Helvetica"/>
              </a:rPr>
              <a:t> </a:t>
            </a:r>
            <a:r>
              <a:rPr kumimoji="1" lang="en-US" altLang="ja-JP" dirty="0" smtClean="0">
                <a:latin typeface="Helvetica"/>
                <a:cs typeface="Helvetica"/>
              </a:rPr>
              <a:t>(TMDU) </a:t>
            </a:r>
            <a:endParaRPr kumimoji="1" lang="ja-JP" altLang="en-US" dirty="0">
              <a:latin typeface="Helvetica"/>
              <a:cs typeface="Helvetica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84778" y="1434015"/>
            <a:ext cx="3059026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Helvetica"/>
                <a:cs typeface="Helvetica"/>
              </a:rPr>
              <a:t>Kazue </a:t>
            </a:r>
            <a:r>
              <a:rPr kumimoji="1" lang="en-US" altLang="ja-JP" dirty="0" err="1" smtClean="0">
                <a:latin typeface="Helvetica"/>
                <a:cs typeface="Helvetica"/>
              </a:rPr>
              <a:t>Terasawa</a:t>
            </a:r>
            <a:endParaRPr kumimoji="1" lang="en-US" altLang="ja-JP" dirty="0" smtClean="0">
              <a:latin typeface="Helvetica"/>
              <a:cs typeface="Helvetica"/>
            </a:endParaRPr>
          </a:p>
          <a:p>
            <a:r>
              <a:rPr lang="en-US" altLang="ja-JP" dirty="0" smtClean="0">
                <a:latin typeface="Helvetica"/>
                <a:cs typeface="Helvetica"/>
              </a:rPr>
              <a:t>Satoru </a:t>
            </a:r>
            <a:r>
              <a:rPr lang="en-US" altLang="ja-JP" dirty="0" err="1" smtClean="0">
                <a:latin typeface="Helvetica"/>
                <a:cs typeface="Helvetica"/>
              </a:rPr>
              <a:t>Harumiya</a:t>
            </a:r>
            <a:endParaRPr lang="en-US" altLang="ja-JP" dirty="0" smtClean="0">
              <a:latin typeface="Helvetica"/>
              <a:cs typeface="Helvetica"/>
            </a:endParaRPr>
          </a:p>
          <a:p>
            <a:r>
              <a:rPr lang="en-US" altLang="ja-JP" dirty="0" err="1" smtClean="0">
                <a:latin typeface="Helvetica"/>
                <a:cs typeface="Helvetica"/>
              </a:rPr>
              <a:t>Katarzyna</a:t>
            </a:r>
            <a:r>
              <a:rPr lang="en-US" altLang="ja-JP" dirty="0" smtClean="0">
                <a:latin typeface="Helvetica"/>
                <a:cs typeface="Helvetica"/>
              </a:rPr>
              <a:t> A. </a:t>
            </a:r>
            <a:r>
              <a:rPr lang="en-US" altLang="ja-JP" dirty="0" err="1" smtClean="0">
                <a:latin typeface="Helvetica"/>
                <a:cs typeface="Helvetica"/>
              </a:rPr>
              <a:t>Podyma</a:t>
            </a:r>
            <a:r>
              <a:rPr lang="en-US" altLang="ja-JP" dirty="0" smtClean="0">
                <a:latin typeface="Helvetica"/>
                <a:cs typeface="Helvetica"/>
              </a:rPr>
              <a:t>-Inoue</a:t>
            </a:r>
          </a:p>
          <a:p>
            <a:r>
              <a:rPr lang="en-US" altLang="ja-JP" dirty="0" smtClean="0">
                <a:latin typeface="Helvetica"/>
                <a:cs typeface="Helvetica"/>
              </a:rPr>
              <a:t>Takeshi </a:t>
            </a:r>
            <a:r>
              <a:rPr lang="en-US" altLang="ja-JP" dirty="0" err="1" smtClean="0">
                <a:latin typeface="Helvetica"/>
                <a:cs typeface="Helvetica"/>
              </a:rPr>
              <a:t>Kasama</a:t>
            </a:r>
            <a:endParaRPr lang="en-US" altLang="ja-JP" dirty="0" smtClean="0">
              <a:latin typeface="Helvetica"/>
              <a:cs typeface="Helvetica"/>
            </a:endParaRPr>
          </a:p>
          <a:p>
            <a:r>
              <a:rPr lang="en-US" altLang="ja-JP" dirty="0" smtClean="0">
                <a:latin typeface="Helvetica"/>
                <a:cs typeface="Helvetica"/>
              </a:rPr>
              <a:t>Hiroshi </a:t>
            </a:r>
            <a:r>
              <a:rPr lang="en-US" altLang="ja-JP" dirty="0" err="1" smtClean="0">
                <a:latin typeface="Helvetica"/>
                <a:cs typeface="Helvetica"/>
              </a:rPr>
              <a:t>Takayanagi</a:t>
            </a:r>
            <a:endParaRPr lang="en-US" altLang="ja-JP" dirty="0" smtClean="0">
              <a:latin typeface="Helvetica"/>
              <a:cs typeface="Helvetica"/>
            </a:endParaRPr>
          </a:p>
          <a:p>
            <a:r>
              <a:rPr lang="en-US" altLang="ja-JP" dirty="0" smtClean="0">
                <a:latin typeface="Helvetica"/>
                <a:cs typeface="Helvetica"/>
              </a:rPr>
              <a:t>Masaki </a:t>
            </a:r>
            <a:r>
              <a:rPr lang="en-US" altLang="ja-JP" dirty="0" err="1" smtClean="0">
                <a:latin typeface="Helvetica"/>
                <a:cs typeface="Helvetica"/>
              </a:rPr>
              <a:t>Yanagishita</a:t>
            </a:r>
            <a:endParaRPr lang="en-US" altLang="ja-JP" dirty="0" smtClean="0">
              <a:latin typeface="Helvetica"/>
              <a:cs typeface="Helvetica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251895" y="3441931"/>
            <a:ext cx="1736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Helvetica"/>
                <a:cs typeface="Helvetica"/>
              </a:rPr>
              <a:t>RIKEN (SSBC)</a:t>
            </a:r>
            <a:endParaRPr kumimoji="1" lang="ja-JP" altLang="en-US" dirty="0">
              <a:latin typeface="Helvetica"/>
              <a:cs typeface="Helvetica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884778" y="3798563"/>
            <a:ext cx="4023352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 smtClean="0">
                <a:latin typeface="Helvetica"/>
                <a:cs typeface="Helvetica"/>
              </a:rPr>
              <a:t>Mutsuko</a:t>
            </a:r>
            <a:r>
              <a:rPr lang="en-US" altLang="ja-JP" dirty="0" smtClean="0">
                <a:latin typeface="Helvetica"/>
                <a:cs typeface="Helvetica"/>
              </a:rPr>
              <a:t> </a:t>
            </a:r>
            <a:r>
              <a:rPr lang="en-US" altLang="ja-JP" dirty="0" err="1" smtClean="0">
                <a:latin typeface="Helvetica"/>
                <a:cs typeface="Helvetica"/>
              </a:rPr>
              <a:t>Kukimoto-Niino</a:t>
            </a:r>
            <a:r>
              <a:rPr lang="en-US" altLang="ja-JP" dirty="0" smtClean="0">
                <a:latin typeface="Helvetica"/>
                <a:cs typeface="Helvetica"/>
              </a:rPr>
              <a:t> </a:t>
            </a:r>
          </a:p>
          <a:p>
            <a:r>
              <a:rPr lang="en-US" altLang="ja-JP" dirty="0" err="1" smtClean="0">
                <a:latin typeface="Helvetica"/>
                <a:cs typeface="Helvetica"/>
              </a:rPr>
              <a:t>Nobumasa</a:t>
            </a:r>
            <a:r>
              <a:rPr lang="en-US" altLang="ja-JP" dirty="0" smtClean="0">
                <a:latin typeface="Helvetica"/>
                <a:cs typeface="Helvetica"/>
              </a:rPr>
              <a:t> Hino</a:t>
            </a:r>
          </a:p>
          <a:p>
            <a:r>
              <a:rPr lang="en-US" altLang="ja-JP" dirty="0" err="1" smtClean="0">
                <a:latin typeface="Helvetica"/>
                <a:cs typeface="Helvetica"/>
              </a:rPr>
              <a:t>Kensaku</a:t>
            </a:r>
            <a:r>
              <a:rPr lang="en-US" altLang="ja-JP" dirty="0" smtClean="0">
                <a:latin typeface="Helvetica"/>
                <a:cs typeface="Helvetica"/>
              </a:rPr>
              <a:t> Sakamoto</a:t>
            </a:r>
          </a:p>
          <a:p>
            <a:r>
              <a:rPr lang="en-US" altLang="ja-JP" dirty="0" err="1" smtClean="0">
                <a:latin typeface="Helvetica"/>
                <a:cs typeface="Helvetica"/>
              </a:rPr>
              <a:t>Chiemi</a:t>
            </a:r>
            <a:r>
              <a:rPr lang="en-US" altLang="ja-JP" dirty="0" smtClean="0">
                <a:latin typeface="Helvetica"/>
                <a:cs typeface="Helvetica"/>
              </a:rPr>
              <a:t> </a:t>
            </a:r>
            <a:r>
              <a:rPr lang="en-US" altLang="ja-JP" dirty="0" err="1" smtClean="0">
                <a:latin typeface="Helvetica"/>
                <a:cs typeface="Helvetica"/>
              </a:rPr>
              <a:t>Mishima-Tsumagari</a:t>
            </a:r>
            <a:endParaRPr lang="en-US" altLang="ja-JP" dirty="0" smtClean="0">
              <a:latin typeface="Helvetica"/>
              <a:cs typeface="Helvetica"/>
            </a:endParaRPr>
          </a:p>
          <a:p>
            <a:r>
              <a:rPr lang="en-US" altLang="ja-JP" dirty="0" smtClean="0">
                <a:latin typeface="Helvetica"/>
                <a:cs typeface="Helvetica"/>
              </a:rPr>
              <a:t>Yoko </a:t>
            </a:r>
            <a:r>
              <a:rPr lang="en-US" altLang="ja-JP" dirty="0" err="1" smtClean="0">
                <a:latin typeface="Helvetica"/>
                <a:cs typeface="Helvetica"/>
              </a:rPr>
              <a:t>Kaitsu</a:t>
            </a:r>
            <a:endParaRPr lang="en-US" altLang="ja-JP" dirty="0" smtClean="0">
              <a:latin typeface="Helvetica"/>
              <a:cs typeface="Helvetica"/>
            </a:endParaRPr>
          </a:p>
          <a:p>
            <a:r>
              <a:rPr lang="en-US" altLang="ja-JP" dirty="0" smtClean="0">
                <a:latin typeface="Helvetica"/>
                <a:cs typeface="Helvetica"/>
              </a:rPr>
              <a:t>Tomoko Matsumoto</a:t>
            </a:r>
          </a:p>
          <a:p>
            <a:r>
              <a:rPr lang="en-US" altLang="ja-JP" dirty="0" smtClean="0">
                <a:latin typeface="Helvetica"/>
                <a:cs typeface="Helvetica"/>
              </a:rPr>
              <a:t>Motoaki </a:t>
            </a:r>
            <a:r>
              <a:rPr lang="en-US" altLang="ja-JP" dirty="0" err="1" smtClean="0">
                <a:latin typeface="Helvetica"/>
                <a:cs typeface="Helvetica"/>
              </a:rPr>
              <a:t>Wakiyama</a:t>
            </a:r>
            <a:endParaRPr lang="en-US" altLang="ja-JP" dirty="0" smtClean="0">
              <a:latin typeface="Helvetica"/>
              <a:cs typeface="Helvetica"/>
            </a:endParaRPr>
          </a:p>
          <a:p>
            <a:r>
              <a:rPr lang="en-US" altLang="ja-JP" dirty="0" err="1" smtClean="0">
                <a:latin typeface="Helvetica"/>
                <a:cs typeface="Helvetica"/>
              </a:rPr>
              <a:t>Mikako</a:t>
            </a:r>
            <a:r>
              <a:rPr lang="en-US" altLang="ja-JP" dirty="0" smtClean="0">
                <a:latin typeface="Helvetica"/>
                <a:cs typeface="Helvetica"/>
              </a:rPr>
              <a:t> Shirouzu</a:t>
            </a:r>
          </a:p>
          <a:p>
            <a:r>
              <a:rPr lang="en-US" altLang="ja-JP" dirty="0" smtClean="0">
                <a:latin typeface="Helvetica"/>
                <a:cs typeface="Helvetica"/>
              </a:rPr>
              <a:t>Yoshio </a:t>
            </a:r>
            <a:r>
              <a:rPr lang="en-US" altLang="ja-JP" dirty="0" err="1" smtClean="0">
                <a:latin typeface="Helvetica"/>
                <a:cs typeface="Helvetica"/>
              </a:rPr>
              <a:t>Hirabayashi</a:t>
            </a:r>
            <a:endParaRPr lang="en-US" altLang="ja-JP" dirty="0" smtClean="0">
              <a:latin typeface="Helvetica"/>
              <a:cs typeface="Helvetica"/>
            </a:endParaRPr>
          </a:p>
          <a:p>
            <a:r>
              <a:rPr lang="en-US" altLang="ja-JP" dirty="0" smtClean="0">
                <a:latin typeface="Helvetica"/>
                <a:cs typeface="Helvetica"/>
              </a:rPr>
              <a:t>Shigeyuki Yokoyama</a:t>
            </a: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5064763" y="4575353"/>
            <a:ext cx="1480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Helvetica"/>
                <a:cs typeface="Helvetica"/>
              </a:rPr>
              <a:t>RIKEN (BSI)</a:t>
            </a:r>
            <a:endParaRPr kumimoji="1" lang="ja-JP" altLang="en-US" dirty="0">
              <a:latin typeface="Helvetica"/>
              <a:cs typeface="Helvetica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5697646" y="4821038"/>
            <a:ext cx="2359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Helvetica"/>
                <a:cs typeface="Helvetica"/>
              </a:rPr>
              <a:t>Yoshio </a:t>
            </a:r>
            <a:r>
              <a:rPr lang="en-US" altLang="ja-JP" dirty="0" err="1" smtClean="0">
                <a:latin typeface="Helvetica"/>
                <a:cs typeface="Helvetica"/>
              </a:rPr>
              <a:t>Hirabayashi</a:t>
            </a:r>
            <a:endParaRPr lang="en-US" altLang="ja-JP" dirty="0" smtClean="0">
              <a:latin typeface="Helvetica"/>
              <a:cs typeface="Helvetica"/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5064763" y="5447193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Helvetica"/>
                <a:cs typeface="Helvetica"/>
              </a:rPr>
              <a:t>University of Tokyo</a:t>
            </a:r>
            <a:endParaRPr kumimoji="1" lang="ja-JP" altLang="en-US" dirty="0">
              <a:latin typeface="Helvetica"/>
              <a:cs typeface="Helvetica"/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5697646" y="5698446"/>
            <a:ext cx="1814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Helvetica"/>
                <a:cs typeface="Helvetica"/>
              </a:rPr>
              <a:t>Toshiaki </a:t>
            </a:r>
            <a:r>
              <a:rPr lang="en-US" altLang="ja-JP" dirty="0" err="1" smtClean="0">
                <a:latin typeface="Helvetica"/>
                <a:cs typeface="Helvetica"/>
              </a:rPr>
              <a:t>Katada</a:t>
            </a:r>
            <a:endParaRPr lang="en-US" altLang="ja-JP" dirty="0">
              <a:latin typeface="Helvetica"/>
              <a:cs typeface="Helvetica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5064763" y="1128836"/>
            <a:ext cx="3892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Helvetica"/>
                <a:cs typeface="Helvetica"/>
              </a:rPr>
              <a:t>National Institute of Health Sciences</a:t>
            </a:r>
            <a:endParaRPr kumimoji="1" lang="ja-JP" altLang="en-US" dirty="0">
              <a:latin typeface="Helvetica"/>
              <a:cs typeface="Helvetica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5697646" y="1434015"/>
            <a:ext cx="2359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Helvetica"/>
                <a:cs typeface="Helvetica"/>
              </a:rPr>
              <a:t>Satsuki </a:t>
            </a:r>
            <a:r>
              <a:rPr lang="en-US" altLang="ja-JP" dirty="0" err="1" smtClean="0">
                <a:latin typeface="Helvetica"/>
                <a:cs typeface="Helvetica"/>
              </a:rPr>
              <a:t>Itoh</a:t>
            </a:r>
            <a:endParaRPr lang="en-US" altLang="ja-JP" dirty="0" smtClean="0">
              <a:latin typeface="Helvetica"/>
              <a:cs typeface="Helvetica"/>
            </a:endParaRPr>
          </a:p>
          <a:p>
            <a:r>
              <a:rPr lang="en-US" altLang="ja-JP" dirty="0" err="1" smtClean="0">
                <a:latin typeface="Helvetica"/>
                <a:cs typeface="Helvetica"/>
              </a:rPr>
              <a:t>Noritaka</a:t>
            </a:r>
            <a:r>
              <a:rPr lang="en-US" altLang="ja-JP" dirty="0" smtClean="0">
                <a:latin typeface="Helvetica"/>
                <a:cs typeface="Helvetica"/>
              </a:rPr>
              <a:t> Hashimoto</a:t>
            </a:r>
          </a:p>
          <a:p>
            <a:r>
              <a:rPr lang="en-US" altLang="ja-JP" dirty="0" smtClean="0">
                <a:latin typeface="Helvetica"/>
                <a:cs typeface="Helvetica"/>
              </a:rPr>
              <a:t>Yoko Hiruta</a:t>
            </a:r>
          </a:p>
          <a:p>
            <a:r>
              <a:rPr lang="en-US" altLang="ja-JP" dirty="0" smtClean="0">
                <a:latin typeface="Helvetica"/>
                <a:cs typeface="Helvetica"/>
              </a:rPr>
              <a:t>Nana Kawasaki</a:t>
            </a: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5064763" y="2831673"/>
            <a:ext cx="2378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latin typeface="Helvetica"/>
                <a:cs typeface="Helvetica"/>
              </a:rPr>
              <a:t>Musashino</a:t>
            </a:r>
            <a:r>
              <a:rPr kumimoji="1" lang="en-US" altLang="ja-JP" dirty="0" smtClean="0">
                <a:latin typeface="Helvetica"/>
                <a:cs typeface="Helvetica"/>
              </a:rPr>
              <a:t> University</a:t>
            </a:r>
            <a:endParaRPr kumimoji="1" lang="ja-JP" altLang="en-US" dirty="0">
              <a:latin typeface="Helvetica"/>
              <a:cs typeface="Helvetica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697646" y="3188342"/>
            <a:ext cx="2647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Helvetica"/>
                <a:cs typeface="Helvetica"/>
              </a:rPr>
              <a:t>Naoko </a:t>
            </a:r>
            <a:r>
              <a:rPr lang="en-US" altLang="ja-JP" dirty="0" err="1" smtClean="0">
                <a:latin typeface="Helvetica"/>
                <a:cs typeface="Helvetica"/>
              </a:rPr>
              <a:t>Ustunomiya</a:t>
            </a:r>
            <a:r>
              <a:rPr lang="en-US" altLang="ja-JP" dirty="0" smtClean="0">
                <a:latin typeface="Helvetica"/>
                <a:cs typeface="Helvetica"/>
              </a:rPr>
              <a:t>-Tate</a:t>
            </a:r>
            <a:endParaRPr lang="en-US" altLang="ja-JP" dirty="0">
              <a:latin typeface="Helvetica"/>
              <a:cs typeface="Helvetica"/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5064763" y="3703513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Helvetica"/>
                <a:cs typeface="Helvetica"/>
              </a:rPr>
              <a:t>University of Toyama</a:t>
            </a:r>
            <a:endParaRPr kumimoji="1" lang="ja-JP" altLang="en-US" dirty="0">
              <a:latin typeface="Helvetica"/>
              <a:cs typeface="Helvetica"/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5697646" y="4072845"/>
            <a:ext cx="1784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Helvetica"/>
                <a:cs typeface="Helvetica"/>
              </a:rPr>
              <a:t>Kiyoshi Takatsu</a:t>
            </a:r>
            <a:endParaRPr lang="en-US" altLang="ja-JP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246700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正方形/長方形 179"/>
          <p:cNvSpPr/>
          <p:nvPr/>
        </p:nvSpPr>
        <p:spPr>
          <a:xfrm>
            <a:off x="0" y="1"/>
            <a:ext cx="9144000" cy="899999"/>
          </a:xfrm>
          <a:prstGeom prst="rect">
            <a:avLst/>
          </a:prstGeom>
          <a:solidFill>
            <a:srgbClr val="2B8049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 smtClean="0">
                <a:latin typeface="Helvetica"/>
                <a:cs typeface="Helvetica"/>
              </a:rPr>
              <a:t>We identified the interfaces contributing the tetramer formation.</a:t>
            </a:r>
            <a:endParaRPr kumimoji="1" lang="ja-JP" altLang="en-US" sz="2400" dirty="0">
              <a:solidFill>
                <a:srgbClr val="FFFFFF"/>
              </a:solidFill>
            </a:endParaRPr>
          </a:p>
        </p:txBody>
      </p:sp>
      <p:grpSp>
        <p:nvGrpSpPr>
          <p:cNvPr id="183" name="図形グループ 182"/>
          <p:cNvGrpSpPr/>
          <p:nvPr/>
        </p:nvGrpSpPr>
        <p:grpSpPr>
          <a:xfrm>
            <a:off x="1458806" y="2135719"/>
            <a:ext cx="6105227" cy="2000667"/>
            <a:chOff x="1458806" y="2135719"/>
            <a:chExt cx="6105227" cy="2000667"/>
          </a:xfrm>
        </p:grpSpPr>
        <p:pic>
          <p:nvPicPr>
            <p:cNvPr id="196" name="図 75"/>
            <p:cNvPicPr preferRelativeResize="0"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8806" y="2300298"/>
              <a:ext cx="1555115" cy="1836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7" name="図 76"/>
            <p:cNvPicPr preferRelativeResize="0"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88" t="3951" r="35001"/>
            <a:stretch>
              <a:fillRect/>
            </a:stretch>
          </p:blipFill>
          <p:spPr bwMode="auto">
            <a:xfrm>
              <a:off x="3675909" y="2135719"/>
              <a:ext cx="1469386" cy="2000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8" name="図 77"/>
            <p:cNvPicPr preferRelativeResize="0"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2942" y="2181762"/>
              <a:ext cx="1411091" cy="1918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5" name="Text Box 172"/>
          <p:cNvSpPr txBox="1">
            <a:spLocks noChangeArrowheads="1"/>
          </p:cNvSpPr>
          <p:nvPr/>
        </p:nvSpPr>
        <p:spPr bwMode="auto">
          <a:xfrm>
            <a:off x="1145896" y="1227675"/>
            <a:ext cx="214471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400" b="1" i="1" dirty="0" err="1">
                <a:cs typeface="Arial" charset="0"/>
              </a:rPr>
              <a:t>Aplysia</a:t>
            </a:r>
            <a:r>
              <a:rPr lang="en-US" altLang="ja-JP" sz="1400" b="1" dirty="0">
                <a:cs typeface="Arial" charset="0"/>
              </a:rPr>
              <a:t> ADP-</a:t>
            </a:r>
            <a:r>
              <a:rPr lang="en-US" altLang="ja-JP" sz="1400" b="1" dirty="0" err="1">
                <a:cs typeface="Arial" charset="0"/>
              </a:rPr>
              <a:t>ribosyl</a:t>
            </a:r>
            <a:r>
              <a:rPr lang="en-US" altLang="ja-JP" sz="1400" b="1" dirty="0">
                <a:cs typeface="Arial" charset="0"/>
              </a:rPr>
              <a:t> </a:t>
            </a:r>
            <a:r>
              <a:rPr lang="en-US" altLang="ja-JP" sz="1400" b="1" dirty="0" err="1">
                <a:cs typeface="Arial" charset="0"/>
              </a:rPr>
              <a:t>cyclase</a:t>
            </a:r>
            <a:endParaRPr lang="en-US" altLang="ja-JP" sz="1400" b="1" dirty="0">
              <a:cs typeface="Arial" charset="0"/>
            </a:endParaRPr>
          </a:p>
          <a:p>
            <a:pPr algn="ctr"/>
            <a:r>
              <a:rPr lang="en-US" altLang="ja-JP" sz="1400" b="1" dirty="0">
                <a:cs typeface="Arial" charset="0"/>
              </a:rPr>
              <a:t>(cytosolic protein)</a:t>
            </a:r>
          </a:p>
          <a:p>
            <a:pPr algn="ctr"/>
            <a:r>
              <a:rPr lang="en-US" altLang="ja-JP" sz="1400" b="1" dirty="0">
                <a:cs typeface="Arial" charset="0"/>
              </a:rPr>
              <a:t>1LBE</a:t>
            </a:r>
          </a:p>
        </p:txBody>
      </p:sp>
      <p:sp>
        <p:nvSpPr>
          <p:cNvPr id="186" name="Text Box 138"/>
          <p:cNvSpPr txBox="1">
            <a:spLocks noChangeArrowheads="1"/>
          </p:cNvSpPr>
          <p:nvPr/>
        </p:nvSpPr>
        <p:spPr bwMode="auto">
          <a:xfrm>
            <a:off x="3233458" y="1227675"/>
            <a:ext cx="18669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400" b="1">
                <a:cs typeface="Arial" charset="0"/>
              </a:rPr>
              <a:t>BST1/CD157</a:t>
            </a:r>
          </a:p>
          <a:p>
            <a:pPr algn="ctr"/>
            <a:r>
              <a:rPr lang="en-US" altLang="ja-JP" sz="1400" b="1">
                <a:cs typeface="Arial" charset="0"/>
              </a:rPr>
              <a:t> (GPI-anchored protein)</a:t>
            </a:r>
          </a:p>
          <a:p>
            <a:pPr algn="ctr"/>
            <a:r>
              <a:rPr lang="en-US" altLang="ja-JP" sz="1400" b="1">
                <a:cs typeface="Arial" charset="0"/>
              </a:rPr>
              <a:t>1ISF</a:t>
            </a:r>
          </a:p>
        </p:txBody>
      </p:sp>
      <p:sp>
        <p:nvSpPr>
          <p:cNvPr id="187" name="Text Box 103"/>
          <p:cNvSpPr txBox="1">
            <a:spLocks noChangeArrowheads="1"/>
          </p:cNvSpPr>
          <p:nvPr/>
        </p:nvSpPr>
        <p:spPr bwMode="auto">
          <a:xfrm>
            <a:off x="5995499" y="1214434"/>
            <a:ext cx="163353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400" b="1" dirty="0">
                <a:cs typeface="Arial" charset="0"/>
              </a:rPr>
              <a:t>CD38 (</a:t>
            </a:r>
            <a:r>
              <a:rPr lang="en-US" altLang="ja-JP" sz="1400" b="1" dirty="0" err="1">
                <a:cs typeface="Arial" charset="0"/>
              </a:rPr>
              <a:t>transmembrane</a:t>
            </a:r>
            <a:r>
              <a:rPr lang="en-US" altLang="ja-JP" sz="1400" b="1" dirty="0">
                <a:cs typeface="Arial" charset="0"/>
              </a:rPr>
              <a:t> protein)</a:t>
            </a:r>
          </a:p>
          <a:p>
            <a:pPr algn="ctr"/>
            <a:r>
              <a:rPr lang="en-US" altLang="ja-JP" sz="1400" b="1" dirty="0">
                <a:cs typeface="Arial" charset="0"/>
              </a:rPr>
              <a:t>1YH3</a:t>
            </a:r>
          </a:p>
        </p:txBody>
      </p:sp>
      <p:sp>
        <p:nvSpPr>
          <p:cNvPr id="188" name="テキスト ボックス 187"/>
          <p:cNvSpPr txBox="1"/>
          <p:nvPr/>
        </p:nvSpPr>
        <p:spPr>
          <a:xfrm>
            <a:off x="5100358" y="6035933"/>
            <a:ext cx="3515864" cy="640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>
                <a:latin typeface="Helvetica"/>
                <a:cs typeface="Helvetica"/>
              </a:rPr>
              <a:t>M.Hara</a:t>
            </a:r>
            <a:r>
              <a:rPr kumimoji="1" lang="en-US" altLang="ja-JP" dirty="0" smtClean="0">
                <a:latin typeface="Helvetica"/>
                <a:cs typeface="Helvetica"/>
              </a:rPr>
              <a:t>-Yokoyama et al, Structure 20: 1585-1595 (2012)</a:t>
            </a:r>
            <a:endParaRPr kumimoji="1" lang="ja-JP" altLang="en-US" dirty="0">
              <a:latin typeface="Helvetica"/>
              <a:cs typeface="Helvetica"/>
            </a:endParaRPr>
          </a:p>
        </p:txBody>
      </p:sp>
      <p:grpSp>
        <p:nvGrpSpPr>
          <p:cNvPr id="189" name="図形グループ 188"/>
          <p:cNvGrpSpPr/>
          <p:nvPr/>
        </p:nvGrpSpPr>
        <p:grpSpPr>
          <a:xfrm>
            <a:off x="1515829" y="4239815"/>
            <a:ext cx="6126024" cy="1840826"/>
            <a:chOff x="1515829" y="4239815"/>
            <a:chExt cx="6126024" cy="1840826"/>
          </a:xfrm>
        </p:grpSpPr>
        <p:grpSp>
          <p:nvGrpSpPr>
            <p:cNvPr id="191" name="図形グループ 190"/>
            <p:cNvGrpSpPr/>
            <p:nvPr/>
          </p:nvGrpSpPr>
          <p:grpSpPr>
            <a:xfrm>
              <a:off x="1515829" y="4239815"/>
              <a:ext cx="3291973" cy="1840826"/>
              <a:chOff x="1515829" y="4239815"/>
              <a:chExt cx="3291973" cy="1840826"/>
            </a:xfrm>
          </p:grpSpPr>
          <p:pic>
            <p:nvPicPr>
              <p:cNvPr id="194" name="図 8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56713" y="4457335"/>
                <a:ext cx="1913476" cy="16233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95" name="直線コネクタ 94"/>
              <p:cNvCxnSpPr>
                <a:cxnSpLocks noChangeShapeType="1"/>
              </p:cNvCxnSpPr>
              <p:nvPr/>
            </p:nvCxnSpPr>
            <p:spPr bwMode="auto">
              <a:xfrm>
                <a:off x="1515829" y="4239815"/>
                <a:ext cx="3291973" cy="857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192" name="直線コネクタ 95"/>
            <p:cNvCxnSpPr>
              <a:cxnSpLocks noChangeShapeType="1"/>
            </p:cNvCxnSpPr>
            <p:nvPr/>
          </p:nvCxnSpPr>
          <p:spPr bwMode="auto">
            <a:xfrm>
              <a:off x="5995866" y="4239815"/>
              <a:ext cx="1645987" cy="857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3" name="テキスト ボックス 192"/>
            <p:cNvSpPr txBox="1"/>
            <p:nvPr/>
          </p:nvSpPr>
          <p:spPr>
            <a:xfrm>
              <a:off x="6553200" y="4457335"/>
              <a:ext cx="698178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7200" dirty="0" smtClean="0">
                  <a:latin typeface="Helvetica"/>
                  <a:cs typeface="Helvetica"/>
                </a:rPr>
                <a:t>?</a:t>
              </a:r>
              <a:endParaRPr kumimoji="1" lang="ja-JP" altLang="en-US" sz="7200" dirty="0">
                <a:latin typeface="Helvetica"/>
                <a:cs typeface="Helvetica"/>
              </a:endParaRPr>
            </a:p>
          </p:txBody>
        </p:sp>
      </p:grpSp>
      <p:pic>
        <p:nvPicPr>
          <p:cNvPr id="190" name="図 18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7" t="16513" r="25617" b="22184"/>
          <a:stretch/>
        </p:blipFill>
        <p:spPr>
          <a:xfrm>
            <a:off x="5342851" y="4305228"/>
            <a:ext cx="2995642" cy="1775413"/>
          </a:xfrm>
          <a:prstGeom prst="rect">
            <a:avLst/>
          </a:prstGeom>
        </p:spPr>
      </p:pic>
      <p:sp>
        <p:nvSpPr>
          <p:cNvPr id="23" name="テキスト ボックス 22"/>
          <p:cNvSpPr txBox="1"/>
          <p:nvPr/>
        </p:nvSpPr>
        <p:spPr>
          <a:xfrm>
            <a:off x="8228755" y="5063067"/>
            <a:ext cx="774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latin typeface="Helvetica"/>
                <a:cs typeface="Helvetica"/>
              </a:rPr>
              <a:t>2EG9</a:t>
            </a:r>
            <a:endParaRPr lang="ja-JP" altLang="en-US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86235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2024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テキスト ボックス 44"/>
          <p:cNvSpPr txBox="1">
            <a:spLocks noChangeArrowheads="1"/>
          </p:cNvSpPr>
          <p:nvPr/>
        </p:nvSpPr>
        <p:spPr bwMode="auto">
          <a:xfrm>
            <a:off x="763953" y="1750307"/>
            <a:ext cx="76244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 defTabSz="457200"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600" b="1" baseline="0" dirty="0">
                <a:latin typeface="Helvetica"/>
                <a:cs typeface="Helvetica"/>
              </a:rPr>
              <a:t>Type I</a:t>
            </a:r>
            <a:endParaRPr lang="ja-JP" altLang="en-US" sz="1600" b="1" baseline="0" dirty="0">
              <a:latin typeface="Helvetica"/>
              <a:cs typeface="Helvetica"/>
            </a:endParaRPr>
          </a:p>
        </p:txBody>
      </p:sp>
      <p:sp>
        <p:nvSpPr>
          <p:cNvPr id="182" name="テキスト ボックス 44"/>
          <p:cNvSpPr txBox="1">
            <a:spLocks noChangeArrowheads="1"/>
          </p:cNvSpPr>
          <p:nvPr/>
        </p:nvSpPr>
        <p:spPr bwMode="auto">
          <a:xfrm>
            <a:off x="2829553" y="2277675"/>
            <a:ext cx="76244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 defTabSz="457200"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 baseline="300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en-US" altLang="ja-JP" sz="1600" b="1" baseline="0" dirty="0">
                <a:latin typeface="Helvetica"/>
                <a:cs typeface="Helvetica"/>
              </a:rPr>
              <a:t>Type I</a:t>
            </a:r>
            <a:endParaRPr lang="ja-JP" altLang="en-US" sz="1600" b="1" baseline="0" dirty="0">
              <a:latin typeface="Helvetica"/>
              <a:cs typeface="Helvetica"/>
            </a:endParaRPr>
          </a:p>
        </p:txBody>
      </p:sp>
      <p:sp>
        <p:nvSpPr>
          <p:cNvPr id="186" name="正方形/長方形 45"/>
          <p:cNvSpPr>
            <a:spLocks noChangeArrowheads="1"/>
          </p:cNvSpPr>
          <p:nvPr/>
        </p:nvSpPr>
        <p:spPr bwMode="auto">
          <a:xfrm>
            <a:off x="3218509" y="3347961"/>
            <a:ext cx="1329532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57200"/>
            <a:r>
              <a:rPr lang="en-US" altLang="ja-JP" sz="1600" b="1" baseline="0" dirty="0">
                <a:latin typeface="Helvetica"/>
                <a:cs typeface="Helvetica"/>
              </a:rPr>
              <a:t>Type III interface</a:t>
            </a:r>
            <a:endParaRPr lang="ja-JP" altLang="en-US" sz="1600" b="1" baseline="0" dirty="0">
              <a:latin typeface="Helvetica"/>
              <a:cs typeface="Helvetica"/>
            </a:endParaRPr>
          </a:p>
        </p:txBody>
      </p:sp>
      <p:sp>
        <p:nvSpPr>
          <p:cNvPr id="177" name="Oval 55"/>
          <p:cNvSpPr>
            <a:spLocks noChangeArrowheads="1"/>
          </p:cNvSpPr>
          <p:nvPr/>
        </p:nvSpPr>
        <p:spPr bwMode="auto">
          <a:xfrm flipH="1">
            <a:off x="1526401" y="1777993"/>
            <a:ext cx="878521" cy="598614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Calibri" pitchFamily="-65" charset="0"/>
              <a:ea typeface="Osaka" pitchFamily="-65" charset="-128"/>
              <a:cs typeface="Osaka" pitchFamily="-65" charset="-128"/>
            </a:endParaRPr>
          </a:p>
        </p:txBody>
      </p:sp>
      <p:sp>
        <p:nvSpPr>
          <p:cNvPr id="178" name="Oval 55"/>
          <p:cNvSpPr>
            <a:spLocks noChangeArrowheads="1"/>
          </p:cNvSpPr>
          <p:nvPr/>
        </p:nvSpPr>
        <p:spPr bwMode="auto">
          <a:xfrm flipH="1">
            <a:off x="800304" y="2127185"/>
            <a:ext cx="878521" cy="598614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70FE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Calibri" charset="0"/>
            </a:endParaRPr>
          </a:p>
        </p:txBody>
      </p:sp>
      <p:sp>
        <p:nvSpPr>
          <p:cNvPr id="179" name="Oval 55"/>
          <p:cNvSpPr>
            <a:spLocks noChangeArrowheads="1"/>
          </p:cNvSpPr>
          <p:nvPr/>
        </p:nvSpPr>
        <p:spPr bwMode="auto">
          <a:xfrm flipH="1">
            <a:off x="3521783" y="2310095"/>
            <a:ext cx="878521" cy="598614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Calibri" pitchFamily="-65" charset="0"/>
              <a:ea typeface="Osaka" pitchFamily="-65" charset="-128"/>
              <a:cs typeface="Osaka" pitchFamily="-65" charset="-128"/>
            </a:endParaRPr>
          </a:p>
        </p:txBody>
      </p:sp>
      <p:sp>
        <p:nvSpPr>
          <p:cNvPr id="180" name="Oval 55"/>
          <p:cNvSpPr>
            <a:spLocks noChangeArrowheads="1"/>
          </p:cNvSpPr>
          <p:nvPr/>
        </p:nvSpPr>
        <p:spPr bwMode="auto">
          <a:xfrm flipH="1">
            <a:off x="2795686" y="2659287"/>
            <a:ext cx="878521" cy="598614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E3E3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Calibri" charset="0"/>
            </a:endParaRPr>
          </a:p>
        </p:txBody>
      </p:sp>
      <p:grpSp>
        <p:nvGrpSpPr>
          <p:cNvPr id="183" name="図形グループ 119"/>
          <p:cNvGrpSpPr>
            <a:grpSpLocks/>
          </p:cNvGrpSpPr>
          <p:nvPr/>
        </p:nvGrpSpPr>
        <p:grpSpPr bwMode="auto">
          <a:xfrm>
            <a:off x="2246956" y="2842197"/>
            <a:ext cx="268821" cy="798153"/>
            <a:chOff x="5095854" y="1524000"/>
            <a:chExt cx="153988" cy="457200"/>
          </a:xfrm>
        </p:grpSpPr>
        <p:cxnSp>
          <p:nvCxnSpPr>
            <p:cNvPr id="184" name="直線矢印コネクタ 183"/>
            <p:cNvCxnSpPr/>
            <p:nvPr/>
          </p:nvCxnSpPr>
          <p:spPr>
            <a:xfrm rot="5400000" flipH="1" flipV="1">
              <a:off x="4868048" y="1751806"/>
              <a:ext cx="457200" cy="1587"/>
            </a:xfrm>
            <a:prstGeom prst="straightConnector1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直線矢印コネクタ 184"/>
            <p:cNvCxnSpPr/>
            <p:nvPr/>
          </p:nvCxnSpPr>
          <p:spPr>
            <a:xfrm rot="16200000" flipH="1">
              <a:off x="5020449" y="1751806"/>
              <a:ext cx="457200" cy="1587"/>
            </a:xfrm>
            <a:prstGeom prst="straightConnector1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7" name="図形グループ 88"/>
          <p:cNvGrpSpPr>
            <a:grpSpLocks/>
          </p:cNvGrpSpPr>
          <p:nvPr/>
        </p:nvGrpSpPr>
        <p:grpSpPr bwMode="auto">
          <a:xfrm>
            <a:off x="1066355" y="3845430"/>
            <a:ext cx="1604618" cy="947806"/>
            <a:chOff x="4267200" y="2809875"/>
            <a:chExt cx="919163" cy="542925"/>
          </a:xfrm>
        </p:grpSpPr>
        <p:sp>
          <p:nvSpPr>
            <p:cNvPr id="188" name="Oval 55"/>
            <p:cNvSpPr>
              <a:spLocks noChangeArrowheads="1"/>
            </p:cNvSpPr>
            <p:nvPr/>
          </p:nvSpPr>
          <p:spPr bwMode="auto">
            <a:xfrm flipH="1">
              <a:off x="4683125" y="2809875"/>
              <a:ext cx="503238" cy="342900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Calibri" pitchFamily="-65" charset="0"/>
                <a:ea typeface="Osaka" pitchFamily="-65" charset="-128"/>
                <a:cs typeface="Osaka" pitchFamily="-65" charset="-128"/>
              </a:endParaRPr>
            </a:p>
          </p:txBody>
        </p:sp>
        <p:sp>
          <p:nvSpPr>
            <p:cNvPr id="189" name="Oval 55"/>
            <p:cNvSpPr>
              <a:spLocks noChangeArrowheads="1"/>
            </p:cNvSpPr>
            <p:nvPr/>
          </p:nvSpPr>
          <p:spPr bwMode="auto">
            <a:xfrm flipH="1">
              <a:off x="4267200" y="3009323"/>
              <a:ext cx="503483" cy="343477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70FE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alibri" charset="0"/>
              </a:endParaRPr>
            </a:p>
          </p:txBody>
        </p:sp>
      </p:grpSp>
      <p:grpSp>
        <p:nvGrpSpPr>
          <p:cNvPr id="190" name="図形グループ 89"/>
          <p:cNvGrpSpPr>
            <a:grpSpLocks/>
          </p:cNvGrpSpPr>
          <p:nvPr/>
        </p:nvGrpSpPr>
        <p:grpSpPr bwMode="auto">
          <a:xfrm>
            <a:off x="1834022" y="4097625"/>
            <a:ext cx="1604620" cy="947806"/>
            <a:chOff x="5410200" y="3114675"/>
            <a:chExt cx="919163" cy="542925"/>
          </a:xfrm>
        </p:grpSpPr>
        <p:sp>
          <p:nvSpPr>
            <p:cNvPr id="191" name="Oval 55"/>
            <p:cNvSpPr>
              <a:spLocks noChangeArrowheads="1"/>
            </p:cNvSpPr>
            <p:nvPr/>
          </p:nvSpPr>
          <p:spPr bwMode="auto">
            <a:xfrm flipH="1">
              <a:off x="5826125" y="3114675"/>
              <a:ext cx="503238" cy="342900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Calibri" pitchFamily="-65" charset="0"/>
                <a:ea typeface="Osaka" pitchFamily="-65" charset="-128"/>
                <a:cs typeface="Osaka" pitchFamily="-65" charset="-128"/>
              </a:endParaRPr>
            </a:p>
          </p:txBody>
        </p:sp>
        <p:sp>
          <p:nvSpPr>
            <p:cNvPr id="192" name="Oval 55"/>
            <p:cNvSpPr>
              <a:spLocks noChangeArrowheads="1"/>
            </p:cNvSpPr>
            <p:nvPr/>
          </p:nvSpPr>
          <p:spPr bwMode="auto">
            <a:xfrm flipH="1">
              <a:off x="5410200" y="3314123"/>
              <a:ext cx="503483" cy="343477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E3E3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alibri" charset="0"/>
              </a:endParaRPr>
            </a:p>
          </p:txBody>
        </p:sp>
      </p:grpSp>
      <p:cxnSp>
        <p:nvCxnSpPr>
          <p:cNvPr id="193" name="直線矢印コネクタ 192"/>
          <p:cNvCxnSpPr/>
          <p:nvPr/>
        </p:nvCxnSpPr>
        <p:spPr bwMode="auto">
          <a:xfrm rot="10800000" flipV="1">
            <a:off x="2274669" y="3596007"/>
            <a:ext cx="1186143" cy="850809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7" name="直線矢印コネクタ 196"/>
          <p:cNvCxnSpPr/>
          <p:nvPr/>
        </p:nvCxnSpPr>
        <p:spPr bwMode="auto">
          <a:xfrm rot="5400000" flipH="1" flipV="1">
            <a:off x="1110697" y="4912406"/>
            <a:ext cx="798153" cy="532102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8" name="正方形/長方形 45"/>
          <p:cNvSpPr>
            <a:spLocks noChangeArrowheads="1"/>
          </p:cNvSpPr>
          <p:nvPr/>
        </p:nvSpPr>
        <p:spPr bwMode="auto">
          <a:xfrm>
            <a:off x="517513" y="5481668"/>
            <a:ext cx="1452417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57200"/>
            <a:r>
              <a:rPr lang="en-US" altLang="ja-JP" sz="1600" b="1" baseline="0" dirty="0">
                <a:latin typeface="Helvetica"/>
                <a:cs typeface="Helvetica"/>
              </a:rPr>
              <a:t>Type II interface</a:t>
            </a:r>
            <a:endParaRPr lang="ja-JP" altLang="en-US" sz="1600" b="1" baseline="0" dirty="0">
              <a:latin typeface="Helvetica"/>
              <a:cs typeface="Helvetica"/>
            </a:endParaRPr>
          </a:p>
        </p:txBody>
      </p:sp>
      <p:grpSp>
        <p:nvGrpSpPr>
          <p:cNvPr id="9" name="図形グループ 8"/>
          <p:cNvGrpSpPr/>
          <p:nvPr/>
        </p:nvGrpSpPr>
        <p:grpSpPr>
          <a:xfrm>
            <a:off x="4944721" y="2020280"/>
            <a:ext cx="3801401" cy="3325093"/>
            <a:chOff x="5029332" y="2288307"/>
            <a:chExt cx="3801401" cy="3325093"/>
          </a:xfrm>
        </p:grpSpPr>
        <p:pic>
          <p:nvPicPr>
            <p:cNvPr id="57" name="図 7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18" t="8852" r="25195" b="34689"/>
            <a:stretch>
              <a:fillRect/>
            </a:stretch>
          </p:blipFill>
          <p:spPr bwMode="auto">
            <a:xfrm>
              <a:off x="5029332" y="2288307"/>
              <a:ext cx="3777412" cy="2156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8" name="Group 1229"/>
            <p:cNvGrpSpPr>
              <a:grpSpLocks/>
            </p:cNvGrpSpPr>
            <p:nvPr/>
          </p:nvGrpSpPr>
          <p:grpSpPr bwMode="auto">
            <a:xfrm>
              <a:off x="5901652" y="3873726"/>
              <a:ext cx="1823540" cy="1739674"/>
              <a:chOff x="809" y="4096"/>
              <a:chExt cx="832" cy="812"/>
            </a:xfrm>
          </p:grpSpPr>
          <p:sp>
            <p:nvSpPr>
              <p:cNvPr id="61" name="Freeform 1111"/>
              <p:cNvSpPr>
                <a:spLocks/>
              </p:cNvSpPr>
              <p:nvPr/>
            </p:nvSpPr>
            <p:spPr bwMode="auto">
              <a:xfrm>
                <a:off x="1005" y="4172"/>
                <a:ext cx="152" cy="700"/>
              </a:xfrm>
              <a:custGeom>
                <a:avLst/>
                <a:gdLst>
                  <a:gd name="T0" fmla="*/ 152 w 152"/>
                  <a:gd name="T1" fmla="*/ 0 h 700"/>
                  <a:gd name="T2" fmla="*/ 148 w 152"/>
                  <a:gd name="T3" fmla="*/ 372 h 700"/>
                  <a:gd name="T4" fmla="*/ 44 w 152"/>
                  <a:gd name="T5" fmla="*/ 632 h 700"/>
                  <a:gd name="T6" fmla="*/ 0 w 152"/>
                  <a:gd name="T7" fmla="*/ 700 h 7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2"/>
                  <a:gd name="T13" fmla="*/ 0 h 700"/>
                  <a:gd name="T14" fmla="*/ 152 w 152"/>
                  <a:gd name="T15" fmla="*/ 700 h 7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2" h="700">
                    <a:moveTo>
                      <a:pt x="152" y="0"/>
                    </a:moveTo>
                    <a:cubicBezTo>
                      <a:pt x="150" y="124"/>
                      <a:pt x="150" y="248"/>
                      <a:pt x="148" y="372"/>
                    </a:cubicBezTo>
                    <a:cubicBezTo>
                      <a:pt x="146" y="469"/>
                      <a:pt x="98" y="555"/>
                      <a:pt x="44" y="632"/>
                    </a:cubicBezTo>
                    <a:cubicBezTo>
                      <a:pt x="27" y="654"/>
                      <a:pt x="20" y="679"/>
                      <a:pt x="0" y="70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62" name="Freeform 1112"/>
              <p:cNvSpPr>
                <a:spLocks/>
              </p:cNvSpPr>
              <p:nvPr/>
            </p:nvSpPr>
            <p:spPr bwMode="auto">
              <a:xfrm>
                <a:off x="809" y="4152"/>
                <a:ext cx="274" cy="712"/>
              </a:xfrm>
              <a:custGeom>
                <a:avLst/>
                <a:gdLst>
                  <a:gd name="T0" fmla="*/ 256 w 274"/>
                  <a:gd name="T1" fmla="*/ 0 h 712"/>
                  <a:gd name="T2" fmla="*/ 152 w 274"/>
                  <a:gd name="T3" fmla="*/ 496 h 712"/>
                  <a:gd name="T4" fmla="*/ 72 w 274"/>
                  <a:gd name="T5" fmla="*/ 648 h 712"/>
                  <a:gd name="T6" fmla="*/ 20 w 274"/>
                  <a:gd name="T7" fmla="*/ 700 h 712"/>
                  <a:gd name="T8" fmla="*/ 0 w 274"/>
                  <a:gd name="T9" fmla="*/ 712 h 7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4"/>
                  <a:gd name="T16" fmla="*/ 0 h 712"/>
                  <a:gd name="T17" fmla="*/ 274 w 274"/>
                  <a:gd name="T18" fmla="*/ 712 h 7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4" h="712">
                    <a:moveTo>
                      <a:pt x="256" y="0"/>
                    </a:moveTo>
                    <a:cubicBezTo>
                      <a:pt x="274" y="145"/>
                      <a:pt x="246" y="369"/>
                      <a:pt x="152" y="496"/>
                    </a:cubicBezTo>
                    <a:cubicBezTo>
                      <a:pt x="135" y="544"/>
                      <a:pt x="103" y="608"/>
                      <a:pt x="72" y="648"/>
                    </a:cubicBezTo>
                    <a:cubicBezTo>
                      <a:pt x="70" y="649"/>
                      <a:pt x="24" y="698"/>
                      <a:pt x="20" y="700"/>
                    </a:cubicBezTo>
                    <a:cubicBezTo>
                      <a:pt x="4" y="705"/>
                      <a:pt x="10" y="701"/>
                      <a:pt x="0" y="712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63" name="Freeform 1113"/>
              <p:cNvSpPr>
                <a:spLocks/>
              </p:cNvSpPr>
              <p:nvPr/>
            </p:nvSpPr>
            <p:spPr bwMode="auto">
              <a:xfrm>
                <a:off x="1321" y="4164"/>
                <a:ext cx="164" cy="744"/>
              </a:xfrm>
              <a:custGeom>
                <a:avLst/>
                <a:gdLst>
                  <a:gd name="T0" fmla="*/ 0 w 164"/>
                  <a:gd name="T1" fmla="*/ 0 h 744"/>
                  <a:gd name="T2" fmla="*/ 4 w 164"/>
                  <a:gd name="T3" fmla="*/ 252 h 744"/>
                  <a:gd name="T4" fmla="*/ 8 w 164"/>
                  <a:gd name="T5" fmla="*/ 504 h 744"/>
                  <a:gd name="T6" fmla="*/ 56 w 164"/>
                  <a:gd name="T7" fmla="*/ 604 h 744"/>
                  <a:gd name="T8" fmla="*/ 124 w 164"/>
                  <a:gd name="T9" fmla="*/ 680 h 744"/>
                  <a:gd name="T10" fmla="*/ 148 w 164"/>
                  <a:gd name="T11" fmla="*/ 716 h 744"/>
                  <a:gd name="T12" fmla="*/ 164 w 164"/>
                  <a:gd name="T13" fmla="*/ 744 h 7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4"/>
                  <a:gd name="T22" fmla="*/ 0 h 744"/>
                  <a:gd name="T23" fmla="*/ 164 w 164"/>
                  <a:gd name="T24" fmla="*/ 744 h 74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4" h="744">
                    <a:moveTo>
                      <a:pt x="0" y="0"/>
                    </a:moveTo>
                    <a:cubicBezTo>
                      <a:pt x="12" y="84"/>
                      <a:pt x="6" y="166"/>
                      <a:pt x="4" y="252"/>
                    </a:cubicBezTo>
                    <a:cubicBezTo>
                      <a:pt x="5" y="336"/>
                      <a:pt x="4" y="420"/>
                      <a:pt x="8" y="504"/>
                    </a:cubicBezTo>
                    <a:cubicBezTo>
                      <a:pt x="9" y="549"/>
                      <a:pt x="37" y="566"/>
                      <a:pt x="56" y="604"/>
                    </a:cubicBezTo>
                    <a:cubicBezTo>
                      <a:pt x="68" y="629"/>
                      <a:pt x="99" y="663"/>
                      <a:pt x="124" y="680"/>
                    </a:cubicBezTo>
                    <a:cubicBezTo>
                      <a:pt x="132" y="692"/>
                      <a:pt x="141" y="703"/>
                      <a:pt x="148" y="716"/>
                    </a:cubicBezTo>
                    <a:cubicBezTo>
                      <a:pt x="152" y="725"/>
                      <a:pt x="164" y="744"/>
                      <a:pt x="164" y="744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64" name="Freeform 1114"/>
              <p:cNvSpPr>
                <a:spLocks/>
              </p:cNvSpPr>
              <p:nvPr/>
            </p:nvSpPr>
            <p:spPr bwMode="auto">
              <a:xfrm>
                <a:off x="1401" y="4096"/>
                <a:ext cx="240" cy="736"/>
              </a:xfrm>
              <a:custGeom>
                <a:avLst/>
                <a:gdLst>
                  <a:gd name="T0" fmla="*/ 0 w 240"/>
                  <a:gd name="T1" fmla="*/ 0 h 736"/>
                  <a:gd name="T2" fmla="*/ 4 w 240"/>
                  <a:gd name="T3" fmla="*/ 272 h 736"/>
                  <a:gd name="T4" fmla="*/ 88 w 240"/>
                  <a:gd name="T5" fmla="*/ 564 h 736"/>
                  <a:gd name="T6" fmla="*/ 148 w 240"/>
                  <a:gd name="T7" fmla="*/ 628 h 736"/>
                  <a:gd name="T8" fmla="*/ 240 w 240"/>
                  <a:gd name="T9" fmla="*/ 736 h 7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0"/>
                  <a:gd name="T16" fmla="*/ 0 h 736"/>
                  <a:gd name="T17" fmla="*/ 240 w 240"/>
                  <a:gd name="T18" fmla="*/ 736 h 7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0" h="736">
                    <a:moveTo>
                      <a:pt x="0" y="0"/>
                    </a:moveTo>
                    <a:cubicBezTo>
                      <a:pt x="1" y="90"/>
                      <a:pt x="1" y="181"/>
                      <a:pt x="4" y="272"/>
                    </a:cubicBezTo>
                    <a:cubicBezTo>
                      <a:pt x="6" y="362"/>
                      <a:pt x="26" y="491"/>
                      <a:pt x="88" y="564"/>
                    </a:cubicBezTo>
                    <a:cubicBezTo>
                      <a:pt x="107" y="586"/>
                      <a:pt x="120" y="614"/>
                      <a:pt x="148" y="628"/>
                    </a:cubicBezTo>
                    <a:cubicBezTo>
                      <a:pt x="176" y="666"/>
                      <a:pt x="205" y="701"/>
                      <a:pt x="240" y="736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sp>
          <p:nvSpPr>
            <p:cNvPr id="59" name="Line 16"/>
            <p:cNvSpPr>
              <a:spLocks noChangeShapeType="1"/>
            </p:cNvSpPr>
            <p:nvPr/>
          </p:nvSpPr>
          <p:spPr bwMode="auto">
            <a:xfrm>
              <a:off x="5276035" y="4687859"/>
              <a:ext cx="347919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0" name="Line 16"/>
            <p:cNvSpPr>
              <a:spLocks noChangeShapeType="1"/>
            </p:cNvSpPr>
            <p:nvPr/>
          </p:nvSpPr>
          <p:spPr bwMode="auto">
            <a:xfrm>
              <a:off x="5276035" y="5210618"/>
              <a:ext cx="347919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5" name="Text Box 104"/>
            <p:cNvSpPr txBox="1">
              <a:spLocks noChangeArrowheads="1"/>
            </p:cNvSpPr>
            <p:nvPr/>
          </p:nvSpPr>
          <p:spPr bwMode="auto">
            <a:xfrm>
              <a:off x="7402916" y="4779600"/>
              <a:ext cx="142781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800" b="1" baseline="0" dirty="0" smtClean="0">
                  <a:latin typeface="Helvetica"/>
                  <a:ea typeface="ＭＳ Ｐゴシック" charset="0"/>
                  <a:cs typeface="Helvetica"/>
                </a:rPr>
                <a:t>Membrane</a:t>
              </a:r>
              <a:endParaRPr lang="en-US" altLang="ja-JP" sz="1800" b="1" baseline="0" dirty="0">
                <a:latin typeface="Helvetica"/>
                <a:ea typeface="ＭＳ Ｐゴシック" charset="0"/>
                <a:cs typeface="Helvetica"/>
              </a:endParaRPr>
            </a:p>
          </p:txBody>
        </p:sp>
      </p:grpSp>
      <p:sp>
        <p:nvSpPr>
          <p:cNvPr id="38" name="正方形/長方形 37"/>
          <p:cNvSpPr/>
          <p:nvPr/>
        </p:nvSpPr>
        <p:spPr>
          <a:xfrm>
            <a:off x="0" y="1"/>
            <a:ext cx="9144000" cy="903599"/>
          </a:xfrm>
          <a:prstGeom prst="rect">
            <a:avLst/>
          </a:prstGeom>
          <a:solidFill>
            <a:srgbClr val="2B8049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 smtClean="0">
                <a:solidFill>
                  <a:schemeClr val="bg1"/>
                </a:solidFill>
                <a:latin typeface="Helvetica"/>
                <a:cs typeface="Helvetica"/>
              </a:rPr>
              <a:t>The dimerization of core dimers provides a structural basis for the previously reported </a:t>
            </a:r>
            <a:r>
              <a:rPr kumimoji="1" lang="en-US" altLang="ja-JP" sz="2400" dirty="0" err="1" smtClean="0">
                <a:solidFill>
                  <a:schemeClr val="bg1"/>
                </a:solidFill>
                <a:latin typeface="Helvetica"/>
                <a:cs typeface="Helvetica"/>
              </a:rPr>
              <a:t>tetramerization</a:t>
            </a:r>
            <a:r>
              <a:rPr kumimoji="1" lang="en-US" altLang="ja-JP" sz="2400" dirty="0" smtClean="0">
                <a:solidFill>
                  <a:schemeClr val="bg1"/>
                </a:solidFill>
                <a:latin typeface="Helvetica"/>
                <a:cs typeface="Helvetica"/>
              </a:rPr>
              <a:t> of CD38 on the cell-surface. </a:t>
            </a:r>
            <a:endParaRPr kumimoji="1" lang="ja-JP" altLang="en-US" sz="24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878904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タイトル 1"/>
          <p:cNvSpPr>
            <a:spLocks noGrp="1"/>
          </p:cNvSpPr>
          <p:nvPr>
            <p:ph type="title"/>
          </p:nvPr>
        </p:nvSpPr>
        <p:spPr>
          <a:xfrm>
            <a:off x="279075" y="247446"/>
            <a:ext cx="8695591" cy="613332"/>
          </a:xfrm>
        </p:spPr>
        <p:txBody>
          <a:bodyPr>
            <a:noAutofit/>
          </a:bodyPr>
          <a:lstStyle/>
          <a:p>
            <a:r>
              <a:rPr lang="en-US" altLang="ja-JP" sz="3200" dirty="0" smtClean="0">
                <a:latin typeface="ヒラギノ丸ゴ ProN W4"/>
                <a:ea typeface="ヒラギノ丸ゴ ProN W4"/>
                <a:cs typeface="ヒラギノ丸ゴ ProN W4"/>
              </a:rPr>
              <a:t>CD38</a:t>
            </a:r>
            <a:r>
              <a:rPr lang="ja-JP" altLang="en-US" sz="3200" dirty="0" smtClean="0">
                <a:latin typeface="ヒラギノ丸ゴ ProN W4"/>
                <a:ea typeface="ヒラギノ丸ゴ ProN W4"/>
                <a:cs typeface="ヒラギノ丸ゴ ProN W4"/>
              </a:rPr>
              <a:t>の細胞膜上での四量体構造は機能と密接に関与する</a:t>
            </a:r>
            <a:endParaRPr lang="ja-JP" altLang="en-US" sz="3200" dirty="0">
              <a:latin typeface="ヒラギノ丸ゴ ProN W4"/>
              <a:ea typeface="ヒラギノ丸ゴ ProN W4"/>
              <a:cs typeface="ヒラギノ丸ゴ ProN W4"/>
            </a:endParaRPr>
          </a:p>
        </p:txBody>
      </p:sp>
      <p:grpSp>
        <p:nvGrpSpPr>
          <p:cNvPr id="6" name="図形グループ 5"/>
          <p:cNvGrpSpPr/>
          <p:nvPr/>
        </p:nvGrpSpPr>
        <p:grpSpPr>
          <a:xfrm>
            <a:off x="1458806" y="2135719"/>
            <a:ext cx="6105227" cy="2000667"/>
            <a:chOff x="1458806" y="2135719"/>
            <a:chExt cx="6105227" cy="2000667"/>
          </a:xfrm>
        </p:grpSpPr>
        <p:pic>
          <p:nvPicPr>
            <p:cNvPr id="180" name="図 75"/>
            <p:cNvPicPr preferRelativeResize="0"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8806" y="2300298"/>
              <a:ext cx="1555115" cy="1836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1" name="図 76"/>
            <p:cNvPicPr preferRelativeResize="0"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88" t="3951" r="35001"/>
            <a:stretch>
              <a:fillRect/>
            </a:stretch>
          </p:blipFill>
          <p:spPr bwMode="auto">
            <a:xfrm>
              <a:off x="3675909" y="2135719"/>
              <a:ext cx="1469386" cy="2000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2" name="図 77"/>
            <p:cNvPicPr preferRelativeResize="0"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2942" y="2181762"/>
              <a:ext cx="1411091" cy="1918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 Box 172"/>
          <p:cNvSpPr txBox="1">
            <a:spLocks noChangeArrowheads="1"/>
          </p:cNvSpPr>
          <p:nvPr/>
        </p:nvSpPr>
        <p:spPr bwMode="auto">
          <a:xfrm>
            <a:off x="1145896" y="1227675"/>
            <a:ext cx="214471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400" b="1" i="1" dirty="0" err="1">
                <a:cs typeface="Arial" charset="0"/>
              </a:rPr>
              <a:t>Aplysia</a:t>
            </a:r>
            <a:r>
              <a:rPr lang="en-US" altLang="ja-JP" sz="1400" b="1" dirty="0">
                <a:cs typeface="Arial" charset="0"/>
              </a:rPr>
              <a:t> ADP-</a:t>
            </a:r>
            <a:r>
              <a:rPr lang="en-US" altLang="ja-JP" sz="1400" b="1" dirty="0" err="1">
                <a:cs typeface="Arial" charset="0"/>
              </a:rPr>
              <a:t>ribosyl</a:t>
            </a:r>
            <a:r>
              <a:rPr lang="en-US" altLang="ja-JP" sz="1400" b="1" dirty="0">
                <a:cs typeface="Arial" charset="0"/>
              </a:rPr>
              <a:t> </a:t>
            </a:r>
            <a:r>
              <a:rPr lang="en-US" altLang="ja-JP" sz="1400" b="1" dirty="0" err="1">
                <a:cs typeface="Arial" charset="0"/>
              </a:rPr>
              <a:t>cyclase</a:t>
            </a:r>
            <a:endParaRPr lang="en-US" altLang="ja-JP" sz="1400" b="1" dirty="0">
              <a:cs typeface="Arial" charset="0"/>
            </a:endParaRPr>
          </a:p>
          <a:p>
            <a:pPr algn="ctr"/>
            <a:r>
              <a:rPr lang="en-US" altLang="ja-JP" sz="1400" b="1" dirty="0">
                <a:cs typeface="Arial" charset="0"/>
              </a:rPr>
              <a:t>(cytosolic protein)</a:t>
            </a:r>
          </a:p>
          <a:p>
            <a:pPr algn="ctr"/>
            <a:r>
              <a:rPr lang="en-US" altLang="ja-JP" sz="1400" b="1" dirty="0">
                <a:cs typeface="Arial" charset="0"/>
              </a:rPr>
              <a:t>1LBE</a:t>
            </a:r>
          </a:p>
        </p:txBody>
      </p:sp>
      <p:sp>
        <p:nvSpPr>
          <p:cNvPr id="13" name="Text Box 138"/>
          <p:cNvSpPr txBox="1">
            <a:spLocks noChangeArrowheads="1"/>
          </p:cNvSpPr>
          <p:nvPr/>
        </p:nvSpPr>
        <p:spPr bwMode="auto">
          <a:xfrm>
            <a:off x="3233458" y="1227675"/>
            <a:ext cx="18669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400" b="1">
                <a:cs typeface="Arial" charset="0"/>
              </a:rPr>
              <a:t>BST1/CD157</a:t>
            </a:r>
          </a:p>
          <a:p>
            <a:pPr algn="ctr"/>
            <a:r>
              <a:rPr lang="en-US" altLang="ja-JP" sz="1400" b="1">
                <a:cs typeface="Arial" charset="0"/>
              </a:rPr>
              <a:t> (GPI-anchored protein)</a:t>
            </a:r>
          </a:p>
          <a:p>
            <a:pPr algn="ctr"/>
            <a:r>
              <a:rPr lang="en-US" altLang="ja-JP" sz="1400" b="1">
                <a:cs typeface="Arial" charset="0"/>
              </a:rPr>
              <a:t>1ISF</a:t>
            </a:r>
          </a:p>
        </p:txBody>
      </p:sp>
      <p:sp>
        <p:nvSpPr>
          <p:cNvPr id="14" name="Text Box 103"/>
          <p:cNvSpPr txBox="1">
            <a:spLocks noChangeArrowheads="1"/>
          </p:cNvSpPr>
          <p:nvPr/>
        </p:nvSpPr>
        <p:spPr bwMode="auto">
          <a:xfrm>
            <a:off x="5995499" y="1214434"/>
            <a:ext cx="163353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400" b="1" dirty="0">
                <a:cs typeface="Arial" charset="0"/>
              </a:rPr>
              <a:t>CD38 (</a:t>
            </a:r>
            <a:r>
              <a:rPr lang="en-US" altLang="ja-JP" sz="1400" b="1" dirty="0" err="1">
                <a:cs typeface="Arial" charset="0"/>
              </a:rPr>
              <a:t>transmembrane</a:t>
            </a:r>
            <a:r>
              <a:rPr lang="en-US" altLang="ja-JP" sz="1400" b="1" dirty="0">
                <a:cs typeface="Arial" charset="0"/>
              </a:rPr>
              <a:t> protein)</a:t>
            </a:r>
          </a:p>
          <a:p>
            <a:pPr algn="ctr"/>
            <a:r>
              <a:rPr lang="en-US" altLang="ja-JP" sz="1400" b="1" dirty="0">
                <a:cs typeface="Arial" charset="0"/>
              </a:rPr>
              <a:t>1YH3</a:t>
            </a:r>
          </a:p>
        </p:txBody>
      </p:sp>
      <p:sp>
        <p:nvSpPr>
          <p:cNvPr id="179" name="テキスト ボックス 178"/>
          <p:cNvSpPr txBox="1"/>
          <p:nvPr/>
        </p:nvSpPr>
        <p:spPr>
          <a:xfrm>
            <a:off x="5100358" y="6035933"/>
            <a:ext cx="3515864" cy="640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>
                <a:latin typeface="Helvetica"/>
                <a:cs typeface="Helvetica"/>
              </a:rPr>
              <a:t>M.Hara</a:t>
            </a:r>
            <a:r>
              <a:rPr kumimoji="1" lang="en-US" altLang="ja-JP" dirty="0" smtClean="0">
                <a:latin typeface="Helvetica"/>
                <a:cs typeface="Helvetica"/>
              </a:rPr>
              <a:t>-Yokoyama et al, Structure 20: 1585-1595 (2012)</a:t>
            </a:r>
            <a:endParaRPr kumimoji="1" lang="ja-JP" altLang="en-US" dirty="0">
              <a:latin typeface="Helvetica"/>
              <a:cs typeface="Helvetica"/>
            </a:endParaRPr>
          </a:p>
        </p:txBody>
      </p:sp>
      <p:grpSp>
        <p:nvGrpSpPr>
          <p:cNvPr id="8" name="図形グループ 7"/>
          <p:cNvGrpSpPr/>
          <p:nvPr/>
        </p:nvGrpSpPr>
        <p:grpSpPr>
          <a:xfrm>
            <a:off x="1515829" y="4239815"/>
            <a:ext cx="6126024" cy="1840826"/>
            <a:chOff x="1515829" y="4239815"/>
            <a:chExt cx="6126024" cy="1840826"/>
          </a:xfrm>
        </p:grpSpPr>
        <p:grpSp>
          <p:nvGrpSpPr>
            <p:cNvPr id="7" name="図形グループ 6"/>
            <p:cNvGrpSpPr/>
            <p:nvPr/>
          </p:nvGrpSpPr>
          <p:grpSpPr>
            <a:xfrm>
              <a:off x="1515829" y="4239815"/>
              <a:ext cx="3291973" cy="1840826"/>
              <a:chOff x="1515829" y="4239815"/>
              <a:chExt cx="3291973" cy="1840826"/>
            </a:xfrm>
          </p:grpSpPr>
          <p:pic>
            <p:nvPicPr>
              <p:cNvPr id="183" name="図 8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56713" y="4457335"/>
                <a:ext cx="1913476" cy="16233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9" name="直線コネクタ 94"/>
              <p:cNvCxnSpPr>
                <a:cxnSpLocks noChangeShapeType="1"/>
              </p:cNvCxnSpPr>
              <p:nvPr/>
            </p:nvCxnSpPr>
            <p:spPr bwMode="auto">
              <a:xfrm>
                <a:off x="1515829" y="4239815"/>
                <a:ext cx="3291973" cy="857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10" name="直線コネクタ 95"/>
            <p:cNvCxnSpPr>
              <a:cxnSpLocks noChangeShapeType="1"/>
            </p:cNvCxnSpPr>
            <p:nvPr/>
          </p:nvCxnSpPr>
          <p:spPr bwMode="auto">
            <a:xfrm>
              <a:off x="5995866" y="4239815"/>
              <a:ext cx="1645987" cy="857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" name="テキスト ボックス 2"/>
            <p:cNvSpPr txBox="1"/>
            <p:nvPr/>
          </p:nvSpPr>
          <p:spPr>
            <a:xfrm>
              <a:off x="6553200" y="4457335"/>
              <a:ext cx="698178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7200" dirty="0" smtClean="0">
                  <a:latin typeface="Helvetica"/>
                  <a:cs typeface="Helvetica"/>
                </a:rPr>
                <a:t>?</a:t>
              </a:r>
              <a:endParaRPr kumimoji="1" lang="ja-JP" altLang="en-US" sz="7200" dirty="0">
                <a:latin typeface="Helvetica"/>
                <a:cs typeface="Helvetica"/>
              </a:endParaRPr>
            </a:p>
          </p:txBody>
        </p:sp>
      </p:grpSp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7" t="16513" r="25617" b="22184"/>
          <a:stretch/>
        </p:blipFill>
        <p:spPr>
          <a:xfrm>
            <a:off x="5342851" y="4305228"/>
            <a:ext cx="2995642" cy="177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722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248"/>
          <p:cNvSpPr>
            <a:spLocks noChangeArrowheads="1"/>
          </p:cNvSpPr>
          <p:nvPr/>
        </p:nvSpPr>
        <p:spPr bwMode="auto">
          <a:xfrm>
            <a:off x="5029200" y="4394200"/>
            <a:ext cx="1295400" cy="914400"/>
          </a:xfrm>
          <a:prstGeom prst="rect">
            <a:avLst/>
          </a:prstGeom>
          <a:solidFill>
            <a:srgbClr val="FFFBC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7" name="Rectangle 1247"/>
          <p:cNvSpPr>
            <a:spLocks noChangeArrowheads="1"/>
          </p:cNvSpPr>
          <p:nvPr/>
        </p:nvSpPr>
        <p:spPr bwMode="auto">
          <a:xfrm>
            <a:off x="685800" y="4394200"/>
            <a:ext cx="1295400" cy="914400"/>
          </a:xfrm>
          <a:prstGeom prst="rect">
            <a:avLst/>
          </a:prstGeom>
          <a:solidFill>
            <a:srgbClr val="76FFA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18" name="Picture 10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468438"/>
            <a:ext cx="3005138" cy="154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0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575" y="122238"/>
            <a:ext cx="2846388" cy="154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0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788" y="1773238"/>
            <a:ext cx="2746375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0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459288"/>
            <a:ext cx="3041650" cy="206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0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150" y="4459288"/>
            <a:ext cx="3041650" cy="206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1237"/>
          <p:cNvSpPr>
            <a:spLocks noChangeArrowheads="1"/>
          </p:cNvSpPr>
          <p:nvPr/>
        </p:nvSpPr>
        <p:spPr bwMode="auto">
          <a:xfrm>
            <a:off x="5819775" y="4622800"/>
            <a:ext cx="381000" cy="228600"/>
          </a:xfrm>
          <a:prstGeom prst="rect">
            <a:avLst/>
          </a:prstGeom>
          <a:solidFill>
            <a:srgbClr val="FFFBC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5" name="Text Box 1236"/>
          <p:cNvSpPr txBox="1">
            <a:spLocks noChangeArrowheads="1"/>
          </p:cNvSpPr>
          <p:nvPr/>
        </p:nvSpPr>
        <p:spPr bwMode="auto">
          <a:xfrm>
            <a:off x="5762625" y="4630738"/>
            <a:ext cx="533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900">
                <a:latin typeface="Helvetica" charset="0"/>
              </a:rPr>
              <a:t>COO</a:t>
            </a:r>
            <a:r>
              <a:rPr lang="en-US" altLang="ja-JP" sz="900" baseline="30000">
                <a:latin typeface="Helvetica" charset="0"/>
              </a:rPr>
              <a:t>-</a:t>
            </a:r>
            <a:endParaRPr lang="en-US" altLang="ja-JP"/>
          </a:p>
        </p:txBody>
      </p:sp>
      <p:sp>
        <p:nvSpPr>
          <p:cNvPr id="26" name="Text Box 1239"/>
          <p:cNvSpPr txBox="1">
            <a:spLocks noChangeArrowheads="1"/>
          </p:cNvSpPr>
          <p:nvPr/>
        </p:nvSpPr>
        <p:spPr bwMode="auto">
          <a:xfrm>
            <a:off x="2133600" y="3138488"/>
            <a:ext cx="9543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dirty="0" smtClean="0">
                <a:latin typeface="Helvetica" charset="0"/>
              </a:rPr>
              <a:t>NAD</a:t>
            </a:r>
            <a:r>
              <a:rPr lang="en-US" altLang="ja-JP" baseline="30000" dirty="0">
                <a:latin typeface="Helvetica" charset="0"/>
              </a:rPr>
              <a:t>+</a:t>
            </a:r>
          </a:p>
        </p:txBody>
      </p:sp>
      <p:sp>
        <p:nvSpPr>
          <p:cNvPr id="27" name="Text Box 1240"/>
          <p:cNvSpPr txBox="1">
            <a:spLocks noChangeArrowheads="1"/>
          </p:cNvSpPr>
          <p:nvPr/>
        </p:nvSpPr>
        <p:spPr bwMode="auto">
          <a:xfrm>
            <a:off x="2133600" y="6140450"/>
            <a:ext cx="11595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dirty="0" smtClean="0">
                <a:latin typeface="Helvetica" charset="0"/>
              </a:rPr>
              <a:t>NADP</a:t>
            </a:r>
            <a:r>
              <a:rPr lang="en-US" altLang="ja-JP" baseline="30000" dirty="0" smtClean="0">
                <a:latin typeface="Helvetica" charset="0"/>
              </a:rPr>
              <a:t>+</a:t>
            </a:r>
            <a:endParaRPr lang="en-US" altLang="ja-JP" baseline="30000" dirty="0">
              <a:latin typeface="Helvetica" charset="0"/>
            </a:endParaRPr>
          </a:p>
        </p:txBody>
      </p:sp>
      <p:sp>
        <p:nvSpPr>
          <p:cNvPr id="28" name="Text Box 1241"/>
          <p:cNvSpPr txBox="1">
            <a:spLocks noChangeArrowheads="1"/>
          </p:cNvSpPr>
          <p:nvPr/>
        </p:nvSpPr>
        <p:spPr bwMode="auto">
          <a:xfrm>
            <a:off x="6070600" y="6140450"/>
            <a:ext cx="12450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>
                <a:solidFill>
                  <a:srgbClr val="FF006D"/>
                </a:solidFill>
                <a:latin typeface="Helvetica" charset="0"/>
              </a:rPr>
              <a:t>NAADP</a:t>
            </a:r>
          </a:p>
        </p:txBody>
      </p:sp>
      <p:sp>
        <p:nvSpPr>
          <p:cNvPr id="29" name="Text Box 1242"/>
          <p:cNvSpPr txBox="1">
            <a:spLocks noChangeArrowheads="1"/>
          </p:cNvSpPr>
          <p:nvPr/>
        </p:nvSpPr>
        <p:spPr bwMode="auto">
          <a:xfrm>
            <a:off x="5600700" y="350838"/>
            <a:ext cx="17582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dirty="0">
                <a:solidFill>
                  <a:srgbClr val="FF006D"/>
                </a:solidFill>
                <a:latin typeface="Helvetica" charset="0"/>
              </a:rPr>
              <a:t>ADP-ribose</a:t>
            </a:r>
          </a:p>
        </p:txBody>
      </p:sp>
      <p:sp>
        <p:nvSpPr>
          <p:cNvPr id="30" name="Text Box 1243"/>
          <p:cNvSpPr txBox="1">
            <a:spLocks noChangeArrowheads="1"/>
          </p:cNvSpPr>
          <p:nvPr/>
        </p:nvSpPr>
        <p:spPr bwMode="auto">
          <a:xfrm>
            <a:off x="5181600" y="3595688"/>
            <a:ext cx="39471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dirty="0">
                <a:solidFill>
                  <a:srgbClr val="FF006D"/>
                </a:solidFill>
                <a:latin typeface="Helvetica" charset="0"/>
              </a:rPr>
              <a:t>Cyclic ADP-ribose (</a:t>
            </a:r>
            <a:r>
              <a:rPr lang="en-US" altLang="ja-JP" dirty="0" err="1">
                <a:solidFill>
                  <a:srgbClr val="FF006D"/>
                </a:solidFill>
                <a:latin typeface="Helvetica" charset="0"/>
              </a:rPr>
              <a:t>cADPR</a:t>
            </a:r>
            <a:r>
              <a:rPr lang="en-US" altLang="ja-JP" dirty="0">
                <a:solidFill>
                  <a:srgbClr val="FF006D"/>
                </a:solidFill>
                <a:latin typeface="Helvetica" charset="0"/>
              </a:rPr>
              <a:t>)</a:t>
            </a:r>
          </a:p>
        </p:txBody>
      </p:sp>
      <p:sp>
        <p:nvSpPr>
          <p:cNvPr id="31" name="Line 1244"/>
          <p:cNvSpPr>
            <a:spLocks noChangeShapeType="1"/>
          </p:cNvSpPr>
          <p:nvPr/>
        </p:nvSpPr>
        <p:spPr bwMode="auto">
          <a:xfrm>
            <a:off x="4038600" y="2459038"/>
            <a:ext cx="129540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2" name="Line 1245"/>
          <p:cNvSpPr>
            <a:spLocks noChangeShapeType="1"/>
          </p:cNvSpPr>
          <p:nvPr/>
        </p:nvSpPr>
        <p:spPr bwMode="auto">
          <a:xfrm flipV="1">
            <a:off x="4038600" y="1620838"/>
            <a:ext cx="129540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3" name="Line 1246"/>
          <p:cNvSpPr>
            <a:spLocks noChangeShapeType="1"/>
          </p:cNvSpPr>
          <p:nvPr/>
        </p:nvSpPr>
        <p:spPr bwMode="auto">
          <a:xfrm>
            <a:off x="4114800" y="5664200"/>
            <a:ext cx="1143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4" name="Line 1249"/>
          <p:cNvSpPr>
            <a:spLocks noChangeShapeType="1"/>
          </p:cNvSpPr>
          <p:nvPr/>
        </p:nvSpPr>
        <p:spPr bwMode="auto">
          <a:xfrm>
            <a:off x="457200" y="4191000"/>
            <a:ext cx="8382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5" name="AutoShape 1250"/>
          <p:cNvSpPr>
            <a:spLocks noChangeArrowheads="1"/>
          </p:cNvSpPr>
          <p:nvPr/>
        </p:nvSpPr>
        <p:spPr bwMode="auto">
          <a:xfrm>
            <a:off x="736600" y="236220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6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6" name="Text Box 1251"/>
          <p:cNvSpPr txBox="1">
            <a:spLocks noChangeArrowheads="1"/>
          </p:cNvSpPr>
          <p:nvPr/>
        </p:nvSpPr>
        <p:spPr bwMode="auto">
          <a:xfrm>
            <a:off x="762000" y="685800"/>
            <a:ext cx="38779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dirty="0">
                <a:solidFill>
                  <a:srgbClr val="FF006D"/>
                </a:solidFill>
                <a:latin typeface="Helvetica" charset="0"/>
              </a:rPr>
              <a:t>Ca</a:t>
            </a:r>
            <a:r>
              <a:rPr lang="en-US" altLang="ja-JP" baseline="30000" dirty="0">
                <a:solidFill>
                  <a:srgbClr val="FF006D"/>
                </a:solidFill>
                <a:latin typeface="Helvetica" charset="0"/>
              </a:rPr>
              <a:t>2+</a:t>
            </a:r>
            <a:r>
              <a:rPr lang="en-US" altLang="ja-JP" dirty="0">
                <a:solidFill>
                  <a:srgbClr val="FF006D"/>
                </a:solidFill>
                <a:latin typeface="Helvetica" charset="0"/>
              </a:rPr>
              <a:t> mobilizing messenger</a:t>
            </a:r>
          </a:p>
        </p:txBody>
      </p:sp>
      <p:sp>
        <p:nvSpPr>
          <p:cNvPr id="37" name="Text Box 1252"/>
          <p:cNvSpPr txBox="1">
            <a:spLocks noChangeArrowheads="1"/>
          </p:cNvSpPr>
          <p:nvPr/>
        </p:nvSpPr>
        <p:spPr bwMode="auto">
          <a:xfrm>
            <a:off x="3657600" y="1219200"/>
            <a:ext cx="16002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400" b="1">
                <a:latin typeface="Helvetica" charset="0"/>
              </a:rPr>
              <a:t>NAD glycohydrolase</a:t>
            </a:r>
            <a:endParaRPr lang="en-US" altLang="ja-JP" sz="1400" b="1">
              <a:solidFill>
                <a:srgbClr val="FF1919"/>
              </a:solidFill>
              <a:latin typeface="Helvetica" charset="0"/>
            </a:endParaRPr>
          </a:p>
        </p:txBody>
      </p:sp>
      <p:sp>
        <p:nvSpPr>
          <p:cNvPr id="38" name="Text Box 1253"/>
          <p:cNvSpPr txBox="1">
            <a:spLocks noChangeArrowheads="1"/>
          </p:cNvSpPr>
          <p:nvPr/>
        </p:nvSpPr>
        <p:spPr bwMode="auto">
          <a:xfrm>
            <a:off x="3810000" y="2971800"/>
            <a:ext cx="16002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400" b="1" dirty="0">
                <a:latin typeface="Helvetica" charset="0"/>
              </a:rPr>
              <a:t>ADP-</a:t>
            </a:r>
            <a:r>
              <a:rPr lang="en-US" altLang="ja-JP" sz="1400" b="1" dirty="0" err="1">
                <a:latin typeface="Helvetica" charset="0"/>
              </a:rPr>
              <a:t>ribosyl</a:t>
            </a:r>
            <a:r>
              <a:rPr lang="en-US" altLang="ja-JP" sz="1400" b="1" dirty="0">
                <a:latin typeface="Helvetica" charset="0"/>
              </a:rPr>
              <a:t> </a:t>
            </a:r>
            <a:r>
              <a:rPr lang="en-US" altLang="ja-JP" sz="1400" b="1" dirty="0" err="1">
                <a:latin typeface="Helvetica" charset="0"/>
              </a:rPr>
              <a:t>cyclase</a:t>
            </a:r>
            <a:endParaRPr lang="en-US" altLang="ja-JP" sz="1400" b="1" dirty="0">
              <a:latin typeface="Helvetica" charset="0"/>
            </a:endParaRPr>
          </a:p>
        </p:txBody>
      </p:sp>
      <p:sp>
        <p:nvSpPr>
          <p:cNvPr id="39" name="Text Box 1254"/>
          <p:cNvSpPr txBox="1">
            <a:spLocks noChangeArrowheads="1"/>
          </p:cNvSpPr>
          <p:nvPr/>
        </p:nvSpPr>
        <p:spPr bwMode="auto">
          <a:xfrm>
            <a:off x="3937000" y="5629275"/>
            <a:ext cx="16002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400" b="1">
                <a:latin typeface="Helvetica" charset="0"/>
              </a:rPr>
              <a:t>(putative)</a:t>
            </a:r>
          </a:p>
          <a:p>
            <a:pPr algn="ctr"/>
            <a:r>
              <a:rPr lang="en-US" altLang="ja-JP" sz="1400" b="1">
                <a:latin typeface="Helvetica" charset="0"/>
              </a:rPr>
              <a:t>Base-exchange</a:t>
            </a:r>
          </a:p>
        </p:txBody>
      </p:sp>
      <p:cxnSp>
        <p:nvCxnSpPr>
          <p:cNvPr id="40" name="直線矢印コネクタ 26"/>
          <p:cNvCxnSpPr>
            <a:cxnSpLocks noChangeShapeType="1"/>
          </p:cNvCxnSpPr>
          <p:nvPr/>
        </p:nvCxnSpPr>
        <p:spPr bwMode="auto">
          <a:xfrm rot="5400000" flipH="1" flipV="1">
            <a:off x="7429501" y="2324100"/>
            <a:ext cx="1143000" cy="3175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" name="Text Box 1253"/>
          <p:cNvSpPr txBox="1">
            <a:spLocks noChangeArrowheads="1"/>
          </p:cNvSpPr>
          <p:nvPr/>
        </p:nvSpPr>
        <p:spPr bwMode="auto">
          <a:xfrm>
            <a:off x="7747000" y="1981200"/>
            <a:ext cx="121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200">
                <a:latin typeface="Helvetica" charset="0"/>
              </a:rPr>
              <a:t>cADPR hydrolase</a:t>
            </a:r>
          </a:p>
        </p:txBody>
      </p:sp>
      <p:sp>
        <p:nvSpPr>
          <p:cNvPr id="42" name="タイトル 1"/>
          <p:cNvSpPr>
            <a:spLocks noGrp="1"/>
          </p:cNvSpPr>
          <p:nvPr>
            <p:ph type="title"/>
          </p:nvPr>
        </p:nvSpPr>
        <p:spPr>
          <a:xfrm>
            <a:off x="154517" y="146050"/>
            <a:ext cx="3960283" cy="571500"/>
          </a:xfrm>
        </p:spPr>
        <p:txBody>
          <a:bodyPr>
            <a:noAutofit/>
          </a:bodyPr>
          <a:lstStyle/>
          <a:p>
            <a:r>
              <a:rPr lang="en-US" altLang="ja-JP" sz="3200" dirty="0" smtClean="0">
                <a:latin typeface="ヒラギノ丸ゴ ProN W4"/>
                <a:ea typeface="ヒラギノ丸ゴ ProN W4"/>
                <a:cs typeface="ヒラギノ丸ゴ ProN W4"/>
              </a:rPr>
              <a:t>CD38</a:t>
            </a:r>
            <a:r>
              <a:rPr lang="ja-JP" altLang="en-US" sz="3200" dirty="0" smtClean="0">
                <a:latin typeface="ヒラギノ丸ゴ ProN W4"/>
                <a:ea typeface="ヒラギノ丸ゴ ProN W4"/>
                <a:cs typeface="ヒラギノ丸ゴ ProN W4"/>
              </a:rPr>
              <a:t>の触媒活性</a:t>
            </a:r>
            <a:endParaRPr lang="ja-JP" altLang="en-US" sz="3200" dirty="0">
              <a:latin typeface="ヒラギノ丸ゴ ProN W4"/>
              <a:ea typeface="ヒラギノ丸ゴ ProN W4"/>
              <a:cs typeface="ヒラギノ丸ゴ ProN W4"/>
            </a:endParaRPr>
          </a:p>
        </p:txBody>
      </p:sp>
      <p:sp>
        <p:nvSpPr>
          <p:cNvPr id="43" name="タイトル 1"/>
          <p:cNvSpPr txBox="1">
            <a:spLocks/>
          </p:cNvSpPr>
          <p:nvPr/>
        </p:nvSpPr>
        <p:spPr>
          <a:xfrm>
            <a:off x="4360862" y="6199982"/>
            <a:ext cx="4357688" cy="944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1600" dirty="0" smtClean="0">
                <a:latin typeface="ヒラギノ丸ゴ ProN W4"/>
                <a:ea typeface="ヒラギノ丸ゴ ProN W4"/>
                <a:cs typeface="ヒラギノ丸ゴ ProN W4"/>
              </a:rPr>
              <a:t>細胞内カルシウム動員活性をもつ</a:t>
            </a:r>
            <a:endParaRPr lang="ja-JP" altLang="en-US" sz="1600" dirty="0">
              <a:latin typeface="ヒラギノ丸ゴ ProN W4"/>
              <a:ea typeface="ヒラギノ丸ゴ ProN W4"/>
              <a:cs typeface="ヒラギノ丸ゴ ProN W4"/>
            </a:endParaRPr>
          </a:p>
        </p:txBody>
      </p:sp>
    </p:spTree>
    <p:extLst>
      <p:ext uri="{BB962C8B-B14F-4D97-AF65-F5344CB8AC3E}">
        <p14:creationId xmlns:p14="http://schemas.microsoft.com/office/powerpoint/2010/main" val="1811508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03057" y="274647"/>
            <a:ext cx="8407400" cy="715962"/>
          </a:xfrm>
        </p:spPr>
        <p:txBody>
          <a:bodyPr>
            <a:normAutofit/>
          </a:bodyPr>
          <a:lstStyle/>
          <a:p>
            <a:r>
              <a:rPr kumimoji="1" lang="en-US" altLang="ja-JP" sz="2800" dirty="0" smtClean="0">
                <a:latin typeface="ヒラギノ丸ゴ ProN W4"/>
                <a:ea typeface="ヒラギノ丸ゴ ProN W4"/>
                <a:cs typeface="ヒラギノ丸ゴ ProN W4"/>
              </a:rPr>
              <a:t>CD38</a:t>
            </a:r>
            <a:r>
              <a:rPr kumimoji="1" lang="ja-JP" altLang="en-US" sz="2800" dirty="0" smtClean="0">
                <a:latin typeface="ヒラギノ丸ゴ ProN W4"/>
                <a:ea typeface="ヒラギノ丸ゴ ProN W4"/>
                <a:cs typeface="ヒラギノ丸ゴ ProN W4"/>
              </a:rPr>
              <a:t>は膜ドメインに存在する</a:t>
            </a:r>
            <a:endParaRPr kumimoji="1" lang="ja-JP" altLang="en-US" sz="2800" dirty="0">
              <a:latin typeface="ヒラギノ丸ゴ ProN W4"/>
              <a:ea typeface="ヒラギノ丸ゴ ProN W4"/>
              <a:cs typeface="ヒラギノ丸ゴ ProN W4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11585" y="4876862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ヒラギノ丸ゴ ProN W4"/>
                <a:ea typeface="ヒラギノ丸ゴ ProN W4"/>
                <a:cs typeface="ヒラギノ丸ゴ ProN W4"/>
              </a:rPr>
              <a:t>生体膜</a:t>
            </a:r>
            <a:r>
              <a:rPr lang="ja-JP" altLang="en-US" dirty="0" smtClean="0">
                <a:latin typeface="ヒラギノ丸ゴ ProN W4"/>
                <a:ea typeface="ヒラギノ丸ゴ ProN W4"/>
                <a:cs typeface="ヒラギノ丸ゴ ProN W4"/>
              </a:rPr>
              <a:t>には</a:t>
            </a:r>
            <a:r>
              <a:rPr kumimoji="1" lang="ja-JP" altLang="en-US" dirty="0" smtClean="0">
                <a:latin typeface="ヒラギノ丸ゴ ProN W4"/>
                <a:ea typeface="ヒラギノ丸ゴ ProN W4"/>
                <a:cs typeface="ヒラギノ丸ゴ ProN W4"/>
              </a:rPr>
              <a:t>不均一性がある</a:t>
            </a:r>
            <a:endParaRPr kumimoji="1" lang="ja-JP" altLang="en-US" dirty="0">
              <a:latin typeface="ヒラギノ丸ゴ ProN W4"/>
              <a:ea typeface="ヒラギノ丸ゴ ProN W4"/>
              <a:cs typeface="ヒラギノ丸ゴ ProN W4"/>
            </a:endParaRPr>
          </a:p>
        </p:txBody>
      </p:sp>
      <p:sp>
        <p:nvSpPr>
          <p:cNvPr id="903" name="テキスト ボックス 902"/>
          <p:cNvSpPr txBox="1"/>
          <p:nvPr/>
        </p:nvSpPr>
        <p:spPr>
          <a:xfrm>
            <a:off x="611585" y="2006636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ヒラギノ丸ゴ ProN W4"/>
                <a:ea typeface="ヒラギノ丸ゴ ProN W4"/>
                <a:cs typeface="ヒラギノ丸ゴ ProN W4"/>
              </a:rPr>
              <a:t>脂質二重層</a:t>
            </a:r>
            <a:endParaRPr kumimoji="1" lang="ja-JP" altLang="en-US" dirty="0">
              <a:latin typeface="ヒラギノ丸ゴ ProN W4"/>
              <a:ea typeface="ヒラギノ丸ゴ ProN W4"/>
              <a:cs typeface="ヒラギノ丸ゴ ProN W4"/>
            </a:endParaRPr>
          </a:p>
        </p:txBody>
      </p:sp>
      <p:cxnSp>
        <p:nvCxnSpPr>
          <p:cNvPr id="916" name="直線コネクタ 915"/>
          <p:cNvCxnSpPr/>
          <p:nvPr/>
        </p:nvCxnSpPr>
        <p:spPr>
          <a:xfrm>
            <a:off x="626528" y="990609"/>
            <a:ext cx="7924800" cy="0"/>
          </a:xfrm>
          <a:prstGeom prst="line">
            <a:avLst/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8" name="タイトル 1"/>
          <p:cNvSpPr txBox="1">
            <a:spLocks/>
          </p:cNvSpPr>
          <p:nvPr/>
        </p:nvSpPr>
        <p:spPr>
          <a:xfrm>
            <a:off x="235329" y="1186192"/>
            <a:ext cx="2822228" cy="3862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dirty="0" smtClean="0">
                <a:latin typeface="ヒラギノ丸ゴ ProN W4"/>
                <a:ea typeface="ヒラギノ丸ゴ ProN W4"/>
                <a:cs typeface="ヒラギノ丸ゴ ProN W4"/>
              </a:rPr>
              <a:t>膜ドメインとは</a:t>
            </a:r>
            <a:endParaRPr lang="ja-JP" altLang="en-US" sz="2400" dirty="0">
              <a:latin typeface="ヒラギノ丸ゴ ProN W4"/>
              <a:ea typeface="ヒラギノ丸ゴ ProN W4"/>
              <a:cs typeface="ヒラギノ丸ゴ ProN W4"/>
            </a:endParaRPr>
          </a:p>
        </p:txBody>
      </p:sp>
      <p:cxnSp>
        <p:nvCxnSpPr>
          <p:cNvPr id="920" name="直線矢印コネクタ 919"/>
          <p:cNvCxnSpPr/>
          <p:nvPr/>
        </p:nvCxnSpPr>
        <p:spPr>
          <a:xfrm flipV="1">
            <a:off x="4119314" y="5025988"/>
            <a:ext cx="736983" cy="116184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1" name="テキスト ボックス 920"/>
          <p:cNvSpPr txBox="1"/>
          <p:nvPr/>
        </p:nvSpPr>
        <p:spPr>
          <a:xfrm>
            <a:off x="1881753" y="6204827"/>
            <a:ext cx="61606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ヒラギノ丸ゴ ProN W4"/>
                <a:ea typeface="ヒラギノ丸ゴ ProN W4"/>
                <a:cs typeface="ヒラギノ丸ゴ ProN W4"/>
              </a:rPr>
              <a:t>コレステロール・スフィンゴ脂質に富む流動性の低い領域</a:t>
            </a:r>
            <a:endParaRPr kumimoji="1" lang="en-US" altLang="ja-JP" dirty="0" smtClean="0">
              <a:latin typeface="ヒラギノ丸ゴ ProN W4"/>
              <a:ea typeface="ヒラギノ丸ゴ ProN W4"/>
              <a:cs typeface="ヒラギノ丸ゴ ProN W4"/>
            </a:endParaRPr>
          </a:p>
          <a:p>
            <a:r>
              <a:rPr lang="ja-JP" altLang="en-US" dirty="0" smtClean="0">
                <a:latin typeface="ヒラギノ丸ゴ ProN W4"/>
                <a:ea typeface="ヒラギノ丸ゴ ProN W4"/>
                <a:cs typeface="ヒラギノ丸ゴ ProN W4"/>
              </a:rPr>
              <a:t>（膜ドメイン）</a:t>
            </a:r>
            <a:endParaRPr kumimoji="1" lang="ja-JP" altLang="en-US" dirty="0">
              <a:latin typeface="ヒラギノ丸ゴ ProN W4"/>
              <a:ea typeface="ヒラギノ丸ゴ ProN W4"/>
              <a:cs typeface="ヒラギノ丸ゴ ProN W4"/>
            </a:endParaRPr>
          </a:p>
        </p:txBody>
      </p:sp>
      <p:sp>
        <p:nvSpPr>
          <p:cNvPr id="925" name="テキスト ボックス 924"/>
          <p:cNvSpPr txBox="1"/>
          <p:nvPr/>
        </p:nvSpPr>
        <p:spPr>
          <a:xfrm>
            <a:off x="7054195" y="5616392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ヒラギノ丸ゴ ProN W4"/>
                <a:ea typeface="ヒラギノ丸ゴ ProN W4"/>
                <a:cs typeface="ヒラギノ丸ゴ ProN W4"/>
              </a:rPr>
              <a:t>流動性の高い領域</a:t>
            </a:r>
            <a:endParaRPr kumimoji="1" lang="ja-JP" altLang="en-US" dirty="0">
              <a:latin typeface="ヒラギノ丸ゴ ProN W4"/>
              <a:ea typeface="ヒラギノ丸ゴ ProN W4"/>
              <a:cs typeface="ヒラギノ丸ゴ ProN W4"/>
            </a:endParaRPr>
          </a:p>
        </p:txBody>
      </p:sp>
      <p:pic>
        <p:nvPicPr>
          <p:cNvPr id="9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277" y="2460804"/>
            <a:ext cx="2287114" cy="12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7" name="Text Box 4"/>
          <p:cNvSpPr txBox="1">
            <a:spLocks noChangeArrowheads="1"/>
          </p:cNvSpPr>
          <p:nvPr/>
        </p:nvSpPr>
        <p:spPr bwMode="auto">
          <a:xfrm>
            <a:off x="726773" y="3558180"/>
            <a:ext cx="29721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ヒラギノ丸ゴ Pro W4" charset="0"/>
                <a:cs typeface="ヒラギノ丸ゴ Pro W4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" charset="0"/>
                <a:ea typeface="ヒラギノ丸ゴ Pro W4" charset="0"/>
                <a:cs typeface="ヒラギノ丸ゴ Pro W4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" charset="0"/>
                <a:ea typeface="ヒラギノ丸ゴ Pro W4" charset="0"/>
                <a:cs typeface="ヒラギノ丸ゴ Pro W4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" charset="0"/>
                <a:ea typeface="ヒラギノ丸ゴ Pro W4" charset="0"/>
                <a:cs typeface="ヒラギノ丸ゴ Pro W4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" charset="0"/>
                <a:ea typeface="ヒラギノ丸ゴ Pro W4" charset="0"/>
                <a:cs typeface="ヒラギノ丸ゴ Pro W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ヒラギノ丸ゴ Pro W4" charset="0"/>
                <a:cs typeface="ヒラギノ丸ゴ Pro W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ヒラギノ丸ゴ Pro W4" charset="0"/>
                <a:cs typeface="ヒラギノ丸ゴ Pro W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ヒラギノ丸ゴ Pro W4" charset="0"/>
                <a:cs typeface="ヒラギノ丸ゴ Pro W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ヒラギノ丸ゴ Pro W4" charset="0"/>
                <a:cs typeface="ヒラギノ丸ゴ Pro W4" charset="0"/>
              </a:defRPr>
            </a:lvl9pPr>
          </a:lstStyle>
          <a:p>
            <a:pPr algn="ctr"/>
            <a:r>
              <a:rPr lang="en-US" altLang="ja-JP" sz="1400" dirty="0">
                <a:latin typeface="Helvetica"/>
                <a:cs typeface="Helvetica"/>
              </a:rPr>
              <a:t>Singer-Nicholson </a:t>
            </a:r>
            <a:r>
              <a:rPr lang="en-US" altLang="ja-JP" sz="1400" dirty="0" smtClean="0">
                <a:latin typeface="Helvetica"/>
                <a:cs typeface="Helvetica"/>
              </a:rPr>
              <a:t>(</a:t>
            </a:r>
            <a:r>
              <a:rPr lang="en-US" altLang="ja-JP" sz="1400" dirty="0">
                <a:latin typeface="Helvetica"/>
                <a:cs typeface="Helvetica"/>
              </a:rPr>
              <a:t>1972)</a:t>
            </a:r>
          </a:p>
        </p:txBody>
      </p:sp>
      <p:grpSp>
        <p:nvGrpSpPr>
          <p:cNvPr id="5" name="図形グループ 4"/>
          <p:cNvGrpSpPr/>
          <p:nvPr/>
        </p:nvGrpSpPr>
        <p:grpSpPr>
          <a:xfrm>
            <a:off x="3698895" y="1578037"/>
            <a:ext cx="4945701" cy="4387850"/>
            <a:chOff x="3698895" y="1578037"/>
            <a:chExt cx="4945701" cy="4387850"/>
          </a:xfrm>
        </p:grpSpPr>
        <p:cxnSp>
          <p:nvCxnSpPr>
            <p:cNvPr id="907" name="直線矢印コネクタ 906"/>
            <p:cNvCxnSpPr/>
            <p:nvPr/>
          </p:nvCxnSpPr>
          <p:spPr>
            <a:xfrm>
              <a:off x="3698895" y="2068236"/>
              <a:ext cx="1984088" cy="1905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図形グループ 2"/>
            <p:cNvGrpSpPr/>
            <p:nvPr/>
          </p:nvGrpSpPr>
          <p:grpSpPr>
            <a:xfrm>
              <a:off x="3769249" y="1578037"/>
              <a:ext cx="4875347" cy="4103096"/>
              <a:chOff x="3769249" y="1578037"/>
              <a:chExt cx="4875347" cy="4103096"/>
            </a:xfrm>
          </p:grpSpPr>
          <p:sp>
            <p:nvSpPr>
              <p:cNvPr id="911" name="正方形/長方形 910"/>
              <p:cNvSpPr/>
              <p:nvPr/>
            </p:nvSpPr>
            <p:spPr>
              <a:xfrm>
                <a:off x="4688539" y="4706037"/>
                <a:ext cx="2705127" cy="761037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05" name="フリーフォーム 904"/>
              <p:cNvSpPr/>
              <p:nvPr/>
            </p:nvSpPr>
            <p:spPr>
              <a:xfrm>
                <a:off x="7032645" y="1606274"/>
                <a:ext cx="1212850" cy="1816100"/>
              </a:xfrm>
              <a:custGeom>
                <a:avLst/>
                <a:gdLst>
                  <a:gd name="connsiteX0" fmla="*/ 368300 w 1212850"/>
                  <a:gd name="connsiteY0" fmla="*/ 774700 h 1816100"/>
                  <a:gd name="connsiteX1" fmla="*/ 279400 w 1212850"/>
                  <a:gd name="connsiteY1" fmla="*/ 768350 h 1816100"/>
                  <a:gd name="connsiteX2" fmla="*/ 234950 w 1212850"/>
                  <a:gd name="connsiteY2" fmla="*/ 755650 h 1816100"/>
                  <a:gd name="connsiteX3" fmla="*/ 209550 w 1212850"/>
                  <a:gd name="connsiteY3" fmla="*/ 749300 h 1816100"/>
                  <a:gd name="connsiteX4" fmla="*/ 171450 w 1212850"/>
                  <a:gd name="connsiteY4" fmla="*/ 730250 h 1816100"/>
                  <a:gd name="connsiteX5" fmla="*/ 152400 w 1212850"/>
                  <a:gd name="connsiteY5" fmla="*/ 717550 h 1816100"/>
                  <a:gd name="connsiteX6" fmla="*/ 120650 w 1212850"/>
                  <a:gd name="connsiteY6" fmla="*/ 711200 h 1816100"/>
                  <a:gd name="connsiteX7" fmla="*/ 95250 w 1212850"/>
                  <a:gd name="connsiteY7" fmla="*/ 692150 h 1816100"/>
                  <a:gd name="connsiteX8" fmla="*/ 76200 w 1212850"/>
                  <a:gd name="connsiteY8" fmla="*/ 679450 h 1816100"/>
                  <a:gd name="connsiteX9" fmla="*/ 63500 w 1212850"/>
                  <a:gd name="connsiteY9" fmla="*/ 660400 h 1816100"/>
                  <a:gd name="connsiteX10" fmla="*/ 25400 w 1212850"/>
                  <a:gd name="connsiteY10" fmla="*/ 641350 h 1816100"/>
                  <a:gd name="connsiteX11" fmla="*/ 6350 w 1212850"/>
                  <a:gd name="connsiteY11" fmla="*/ 571500 h 1816100"/>
                  <a:gd name="connsiteX12" fmla="*/ 0 w 1212850"/>
                  <a:gd name="connsiteY12" fmla="*/ 552450 h 1816100"/>
                  <a:gd name="connsiteX13" fmla="*/ 6350 w 1212850"/>
                  <a:gd name="connsiteY13" fmla="*/ 298450 h 1816100"/>
                  <a:gd name="connsiteX14" fmla="*/ 12700 w 1212850"/>
                  <a:gd name="connsiteY14" fmla="*/ 254000 h 1816100"/>
                  <a:gd name="connsiteX15" fmla="*/ 38100 w 1212850"/>
                  <a:gd name="connsiteY15" fmla="*/ 209550 h 1816100"/>
                  <a:gd name="connsiteX16" fmla="*/ 50800 w 1212850"/>
                  <a:gd name="connsiteY16" fmla="*/ 171450 h 1816100"/>
                  <a:gd name="connsiteX17" fmla="*/ 120650 w 1212850"/>
                  <a:gd name="connsiteY17" fmla="*/ 88900 h 1816100"/>
                  <a:gd name="connsiteX18" fmla="*/ 152400 w 1212850"/>
                  <a:gd name="connsiteY18" fmla="*/ 76200 h 1816100"/>
                  <a:gd name="connsiteX19" fmla="*/ 158750 w 1212850"/>
                  <a:gd name="connsiteY19" fmla="*/ 57150 h 1816100"/>
                  <a:gd name="connsiteX20" fmla="*/ 177800 w 1212850"/>
                  <a:gd name="connsiteY20" fmla="*/ 50800 h 1816100"/>
                  <a:gd name="connsiteX21" fmla="*/ 196850 w 1212850"/>
                  <a:gd name="connsiteY21" fmla="*/ 38100 h 1816100"/>
                  <a:gd name="connsiteX22" fmla="*/ 222250 w 1212850"/>
                  <a:gd name="connsiteY22" fmla="*/ 19050 h 1816100"/>
                  <a:gd name="connsiteX23" fmla="*/ 298450 w 1212850"/>
                  <a:gd name="connsiteY23" fmla="*/ 0 h 1816100"/>
                  <a:gd name="connsiteX24" fmla="*/ 641350 w 1212850"/>
                  <a:gd name="connsiteY24" fmla="*/ 19050 h 1816100"/>
                  <a:gd name="connsiteX25" fmla="*/ 698500 w 1212850"/>
                  <a:gd name="connsiteY25" fmla="*/ 38100 h 1816100"/>
                  <a:gd name="connsiteX26" fmla="*/ 723900 w 1212850"/>
                  <a:gd name="connsiteY26" fmla="*/ 50800 h 1816100"/>
                  <a:gd name="connsiteX27" fmla="*/ 787400 w 1212850"/>
                  <a:gd name="connsiteY27" fmla="*/ 63500 h 1816100"/>
                  <a:gd name="connsiteX28" fmla="*/ 806450 w 1212850"/>
                  <a:gd name="connsiteY28" fmla="*/ 76200 h 1816100"/>
                  <a:gd name="connsiteX29" fmla="*/ 825500 w 1212850"/>
                  <a:gd name="connsiteY29" fmla="*/ 82550 h 1816100"/>
                  <a:gd name="connsiteX30" fmla="*/ 869950 w 1212850"/>
                  <a:gd name="connsiteY30" fmla="*/ 107950 h 1816100"/>
                  <a:gd name="connsiteX31" fmla="*/ 895350 w 1212850"/>
                  <a:gd name="connsiteY31" fmla="*/ 127000 h 1816100"/>
                  <a:gd name="connsiteX32" fmla="*/ 914400 w 1212850"/>
                  <a:gd name="connsiteY32" fmla="*/ 133350 h 1816100"/>
                  <a:gd name="connsiteX33" fmla="*/ 927100 w 1212850"/>
                  <a:gd name="connsiteY33" fmla="*/ 152400 h 1816100"/>
                  <a:gd name="connsiteX34" fmla="*/ 946150 w 1212850"/>
                  <a:gd name="connsiteY34" fmla="*/ 165100 h 1816100"/>
                  <a:gd name="connsiteX35" fmla="*/ 971550 w 1212850"/>
                  <a:gd name="connsiteY35" fmla="*/ 203200 h 1816100"/>
                  <a:gd name="connsiteX36" fmla="*/ 1003300 w 1212850"/>
                  <a:gd name="connsiteY36" fmla="*/ 241300 h 1816100"/>
                  <a:gd name="connsiteX37" fmla="*/ 1028700 w 1212850"/>
                  <a:gd name="connsiteY37" fmla="*/ 254000 h 1816100"/>
                  <a:gd name="connsiteX38" fmla="*/ 1047750 w 1212850"/>
                  <a:gd name="connsiteY38" fmla="*/ 298450 h 1816100"/>
                  <a:gd name="connsiteX39" fmla="*/ 1054100 w 1212850"/>
                  <a:gd name="connsiteY39" fmla="*/ 317500 h 1816100"/>
                  <a:gd name="connsiteX40" fmla="*/ 1079500 w 1212850"/>
                  <a:gd name="connsiteY40" fmla="*/ 361950 h 1816100"/>
                  <a:gd name="connsiteX41" fmla="*/ 1092200 w 1212850"/>
                  <a:gd name="connsiteY41" fmla="*/ 412750 h 1816100"/>
                  <a:gd name="connsiteX42" fmla="*/ 1098550 w 1212850"/>
                  <a:gd name="connsiteY42" fmla="*/ 438150 h 1816100"/>
                  <a:gd name="connsiteX43" fmla="*/ 1104900 w 1212850"/>
                  <a:gd name="connsiteY43" fmla="*/ 463550 h 1816100"/>
                  <a:gd name="connsiteX44" fmla="*/ 1111250 w 1212850"/>
                  <a:gd name="connsiteY44" fmla="*/ 495300 h 1816100"/>
                  <a:gd name="connsiteX45" fmla="*/ 1117600 w 1212850"/>
                  <a:gd name="connsiteY45" fmla="*/ 514350 h 1816100"/>
                  <a:gd name="connsiteX46" fmla="*/ 1123950 w 1212850"/>
                  <a:gd name="connsiteY46" fmla="*/ 539750 h 1816100"/>
                  <a:gd name="connsiteX47" fmla="*/ 1136650 w 1212850"/>
                  <a:gd name="connsiteY47" fmla="*/ 565150 h 1816100"/>
                  <a:gd name="connsiteX48" fmla="*/ 1162050 w 1212850"/>
                  <a:gd name="connsiteY48" fmla="*/ 603250 h 1816100"/>
                  <a:gd name="connsiteX49" fmla="*/ 1174750 w 1212850"/>
                  <a:gd name="connsiteY49" fmla="*/ 654050 h 1816100"/>
                  <a:gd name="connsiteX50" fmla="*/ 1181100 w 1212850"/>
                  <a:gd name="connsiteY50" fmla="*/ 679450 h 1816100"/>
                  <a:gd name="connsiteX51" fmla="*/ 1187450 w 1212850"/>
                  <a:gd name="connsiteY51" fmla="*/ 717550 h 1816100"/>
                  <a:gd name="connsiteX52" fmla="*/ 1193800 w 1212850"/>
                  <a:gd name="connsiteY52" fmla="*/ 736600 h 1816100"/>
                  <a:gd name="connsiteX53" fmla="*/ 1200150 w 1212850"/>
                  <a:gd name="connsiteY53" fmla="*/ 768350 h 1816100"/>
                  <a:gd name="connsiteX54" fmla="*/ 1212850 w 1212850"/>
                  <a:gd name="connsiteY54" fmla="*/ 876300 h 1816100"/>
                  <a:gd name="connsiteX55" fmla="*/ 1206500 w 1212850"/>
                  <a:gd name="connsiteY55" fmla="*/ 1104900 h 1816100"/>
                  <a:gd name="connsiteX56" fmla="*/ 1193800 w 1212850"/>
                  <a:gd name="connsiteY56" fmla="*/ 1162050 h 1816100"/>
                  <a:gd name="connsiteX57" fmla="*/ 1187450 w 1212850"/>
                  <a:gd name="connsiteY57" fmla="*/ 1200150 h 1816100"/>
                  <a:gd name="connsiteX58" fmla="*/ 1181100 w 1212850"/>
                  <a:gd name="connsiteY58" fmla="*/ 1244600 h 1816100"/>
                  <a:gd name="connsiteX59" fmla="*/ 1162050 w 1212850"/>
                  <a:gd name="connsiteY59" fmla="*/ 1320800 h 1816100"/>
                  <a:gd name="connsiteX60" fmla="*/ 1155700 w 1212850"/>
                  <a:gd name="connsiteY60" fmla="*/ 1543050 h 1816100"/>
                  <a:gd name="connsiteX61" fmla="*/ 1143000 w 1212850"/>
                  <a:gd name="connsiteY61" fmla="*/ 1612900 h 1816100"/>
                  <a:gd name="connsiteX62" fmla="*/ 1123950 w 1212850"/>
                  <a:gd name="connsiteY62" fmla="*/ 1631950 h 1816100"/>
                  <a:gd name="connsiteX63" fmla="*/ 1111250 w 1212850"/>
                  <a:gd name="connsiteY63" fmla="*/ 1670050 h 1816100"/>
                  <a:gd name="connsiteX64" fmla="*/ 1098550 w 1212850"/>
                  <a:gd name="connsiteY64" fmla="*/ 1714500 h 1816100"/>
                  <a:gd name="connsiteX65" fmla="*/ 1060450 w 1212850"/>
                  <a:gd name="connsiteY65" fmla="*/ 1758950 h 1816100"/>
                  <a:gd name="connsiteX66" fmla="*/ 1028700 w 1212850"/>
                  <a:gd name="connsiteY66" fmla="*/ 1778000 h 1816100"/>
                  <a:gd name="connsiteX67" fmla="*/ 1009650 w 1212850"/>
                  <a:gd name="connsiteY67" fmla="*/ 1790700 h 1816100"/>
                  <a:gd name="connsiteX68" fmla="*/ 977900 w 1212850"/>
                  <a:gd name="connsiteY68" fmla="*/ 1797050 h 1816100"/>
                  <a:gd name="connsiteX69" fmla="*/ 908050 w 1212850"/>
                  <a:gd name="connsiteY69" fmla="*/ 1809750 h 1816100"/>
                  <a:gd name="connsiteX70" fmla="*/ 889000 w 1212850"/>
                  <a:gd name="connsiteY70" fmla="*/ 1816100 h 1816100"/>
                  <a:gd name="connsiteX71" fmla="*/ 520700 w 1212850"/>
                  <a:gd name="connsiteY71" fmla="*/ 1803400 h 1816100"/>
                  <a:gd name="connsiteX72" fmla="*/ 501650 w 1212850"/>
                  <a:gd name="connsiteY72" fmla="*/ 1797050 h 1816100"/>
                  <a:gd name="connsiteX73" fmla="*/ 476250 w 1212850"/>
                  <a:gd name="connsiteY73" fmla="*/ 1790700 h 1816100"/>
                  <a:gd name="connsiteX74" fmla="*/ 406400 w 1212850"/>
                  <a:gd name="connsiteY74" fmla="*/ 1758950 h 1816100"/>
                  <a:gd name="connsiteX75" fmla="*/ 381000 w 1212850"/>
                  <a:gd name="connsiteY75" fmla="*/ 1720850 h 1816100"/>
                  <a:gd name="connsiteX76" fmla="*/ 368300 w 1212850"/>
                  <a:gd name="connsiteY76" fmla="*/ 1701800 h 1816100"/>
                  <a:gd name="connsiteX77" fmla="*/ 361950 w 1212850"/>
                  <a:gd name="connsiteY77" fmla="*/ 1682750 h 1816100"/>
                  <a:gd name="connsiteX78" fmla="*/ 349250 w 1212850"/>
                  <a:gd name="connsiteY78" fmla="*/ 1238250 h 1816100"/>
                  <a:gd name="connsiteX79" fmla="*/ 342900 w 1212850"/>
                  <a:gd name="connsiteY79" fmla="*/ 1200150 h 1816100"/>
                  <a:gd name="connsiteX80" fmla="*/ 349250 w 1212850"/>
                  <a:gd name="connsiteY80" fmla="*/ 800100 h 1816100"/>
                  <a:gd name="connsiteX81" fmla="*/ 355600 w 1212850"/>
                  <a:gd name="connsiteY81" fmla="*/ 755650 h 1816100"/>
                  <a:gd name="connsiteX82" fmla="*/ 368300 w 1212850"/>
                  <a:gd name="connsiteY82" fmla="*/ 774700 h 1816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</a:cxnLst>
                <a:rect l="l" t="t" r="r" b="b"/>
                <a:pathLst>
                  <a:path w="1212850" h="1816100">
                    <a:moveTo>
                      <a:pt x="368300" y="774700"/>
                    </a:moveTo>
                    <a:cubicBezTo>
                      <a:pt x="355600" y="776817"/>
                      <a:pt x="308927" y="771631"/>
                      <a:pt x="279400" y="768350"/>
                    </a:cubicBezTo>
                    <a:cubicBezTo>
                      <a:pt x="263158" y="766545"/>
                      <a:pt x="250275" y="760029"/>
                      <a:pt x="234950" y="755650"/>
                    </a:cubicBezTo>
                    <a:cubicBezTo>
                      <a:pt x="226559" y="753252"/>
                      <a:pt x="218017" y="751417"/>
                      <a:pt x="209550" y="749300"/>
                    </a:cubicBezTo>
                    <a:cubicBezTo>
                      <a:pt x="154955" y="712904"/>
                      <a:pt x="224030" y="756540"/>
                      <a:pt x="171450" y="730250"/>
                    </a:cubicBezTo>
                    <a:cubicBezTo>
                      <a:pt x="164624" y="726837"/>
                      <a:pt x="159546" y="720230"/>
                      <a:pt x="152400" y="717550"/>
                    </a:cubicBezTo>
                    <a:cubicBezTo>
                      <a:pt x="142294" y="713760"/>
                      <a:pt x="131233" y="713317"/>
                      <a:pt x="120650" y="711200"/>
                    </a:cubicBezTo>
                    <a:cubicBezTo>
                      <a:pt x="112183" y="704850"/>
                      <a:pt x="103862" y="698301"/>
                      <a:pt x="95250" y="692150"/>
                    </a:cubicBezTo>
                    <a:cubicBezTo>
                      <a:pt x="89040" y="687714"/>
                      <a:pt x="81596" y="684846"/>
                      <a:pt x="76200" y="679450"/>
                    </a:cubicBezTo>
                    <a:cubicBezTo>
                      <a:pt x="70804" y="674054"/>
                      <a:pt x="68896" y="665796"/>
                      <a:pt x="63500" y="660400"/>
                    </a:cubicBezTo>
                    <a:cubicBezTo>
                      <a:pt x="51190" y="648090"/>
                      <a:pt x="40894" y="646515"/>
                      <a:pt x="25400" y="641350"/>
                    </a:cubicBezTo>
                    <a:cubicBezTo>
                      <a:pt x="16425" y="596473"/>
                      <a:pt x="22463" y="619839"/>
                      <a:pt x="6350" y="571500"/>
                    </a:cubicBezTo>
                    <a:lnTo>
                      <a:pt x="0" y="552450"/>
                    </a:lnTo>
                    <a:cubicBezTo>
                      <a:pt x="2117" y="467783"/>
                      <a:pt x="2749" y="383067"/>
                      <a:pt x="6350" y="298450"/>
                    </a:cubicBezTo>
                    <a:cubicBezTo>
                      <a:pt x="6986" y="283496"/>
                      <a:pt x="8762" y="268440"/>
                      <a:pt x="12700" y="254000"/>
                    </a:cubicBezTo>
                    <a:cubicBezTo>
                      <a:pt x="21644" y="221205"/>
                      <a:pt x="25929" y="236935"/>
                      <a:pt x="38100" y="209550"/>
                    </a:cubicBezTo>
                    <a:cubicBezTo>
                      <a:pt x="43537" y="197317"/>
                      <a:pt x="43374" y="182589"/>
                      <a:pt x="50800" y="171450"/>
                    </a:cubicBezTo>
                    <a:cubicBezTo>
                      <a:pt x="65874" y="148839"/>
                      <a:pt x="95540" y="98944"/>
                      <a:pt x="120650" y="88900"/>
                    </a:cubicBezTo>
                    <a:lnTo>
                      <a:pt x="152400" y="76200"/>
                    </a:lnTo>
                    <a:cubicBezTo>
                      <a:pt x="154517" y="69850"/>
                      <a:pt x="154017" y="61883"/>
                      <a:pt x="158750" y="57150"/>
                    </a:cubicBezTo>
                    <a:cubicBezTo>
                      <a:pt x="163483" y="52417"/>
                      <a:pt x="171813" y="53793"/>
                      <a:pt x="177800" y="50800"/>
                    </a:cubicBezTo>
                    <a:cubicBezTo>
                      <a:pt x="184626" y="47387"/>
                      <a:pt x="190640" y="42536"/>
                      <a:pt x="196850" y="38100"/>
                    </a:cubicBezTo>
                    <a:cubicBezTo>
                      <a:pt x="205462" y="31949"/>
                      <a:pt x="212341" y="22766"/>
                      <a:pt x="222250" y="19050"/>
                    </a:cubicBezTo>
                    <a:cubicBezTo>
                      <a:pt x="246765" y="9857"/>
                      <a:pt x="298450" y="0"/>
                      <a:pt x="298450" y="0"/>
                    </a:cubicBezTo>
                    <a:cubicBezTo>
                      <a:pt x="345659" y="2009"/>
                      <a:pt x="538340" y="321"/>
                      <a:pt x="641350" y="19050"/>
                    </a:cubicBezTo>
                    <a:cubicBezTo>
                      <a:pt x="663179" y="23019"/>
                      <a:pt x="677754" y="28879"/>
                      <a:pt x="698500" y="38100"/>
                    </a:cubicBezTo>
                    <a:cubicBezTo>
                      <a:pt x="707150" y="41945"/>
                      <a:pt x="714798" y="48199"/>
                      <a:pt x="723900" y="50800"/>
                    </a:cubicBezTo>
                    <a:cubicBezTo>
                      <a:pt x="744655" y="56730"/>
                      <a:pt x="787400" y="63500"/>
                      <a:pt x="787400" y="63500"/>
                    </a:cubicBezTo>
                    <a:cubicBezTo>
                      <a:pt x="793750" y="67733"/>
                      <a:pt x="799624" y="72787"/>
                      <a:pt x="806450" y="76200"/>
                    </a:cubicBezTo>
                    <a:cubicBezTo>
                      <a:pt x="812437" y="79193"/>
                      <a:pt x="819688" y="79229"/>
                      <a:pt x="825500" y="82550"/>
                    </a:cubicBezTo>
                    <a:cubicBezTo>
                      <a:pt x="879321" y="113305"/>
                      <a:pt x="826271" y="93390"/>
                      <a:pt x="869950" y="107950"/>
                    </a:cubicBezTo>
                    <a:cubicBezTo>
                      <a:pt x="878417" y="114300"/>
                      <a:pt x="886161" y="121749"/>
                      <a:pt x="895350" y="127000"/>
                    </a:cubicBezTo>
                    <a:cubicBezTo>
                      <a:pt x="901162" y="130321"/>
                      <a:pt x="909173" y="129169"/>
                      <a:pt x="914400" y="133350"/>
                    </a:cubicBezTo>
                    <a:cubicBezTo>
                      <a:pt x="920359" y="138118"/>
                      <a:pt x="921704" y="147004"/>
                      <a:pt x="927100" y="152400"/>
                    </a:cubicBezTo>
                    <a:cubicBezTo>
                      <a:pt x="932496" y="157796"/>
                      <a:pt x="939800" y="160867"/>
                      <a:pt x="946150" y="165100"/>
                    </a:cubicBezTo>
                    <a:lnTo>
                      <a:pt x="971550" y="203200"/>
                    </a:lnTo>
                    <a:cubicBezTo>
                      <a:pt x="981677" y="218390"/>
                      <a:pt x="987743" y="230188"/>
                      <a:pt x="1003300" y="241300"/>
                    </a:cubicBezTo>
                    <a:cubicBezTo>
                      <a:pt x="1011003" y="246802"/>
                      <a:pt x="1020233" y="249767"/>
                      <a:pt x="1028700" y="254000"/>
                    </a:cubicBezTo>
                    <a:cubicBezTo>
                      <a:pt x="1043592" y="298676"/>
                      <a:pt x="1024210" y="243523"/>
                      <a:pt x="1047750" y="298450"/>
                    </a:cubicBezTo>
                    <a:cubicBezTo>
                      <a:pt x="1050387" y="304602"/>
                      <a:pt x="1051107" y="311513"/>
                      <a:pt x="1054100" y="317500"/>
                    </a:cubicBezTo>
                    <a:cubicBezTo>
                      <a:pt x="1068035" y="345371"/>
                      <a:pt x="1068367" y="328552"/>
                      <a:pt x="1079500" y="361950"/>
                    </a:cubicBezTo>
                    <a:cubicBezTo>
                      <a:pt x="1085020" y="378509"/>
                      <a:pt x="1087967" y="395817"/>
                      <a:pt x="1092200" y="412750"/>
                    </a:cubicBezTo>
                    <a:lnTo>
                      <a:pt x="1098550" y="438150"/>
                    </a:lnTo>
                    <a:cubicBezTo>
                      <a:pt x="1100667" y="446617"/>
                      <a:pt x="1103188" y="454992"/>
                      <a:pt x="1104900" y="463550"/>
                    </a:cubicBezTo>
                    <a:cubicBezTo>
                      <a:pt x="1107017" y="474133"/>
                      <a:pt x="1108632" y="484829"/>
                      <a:pt x="1111250" y="495300"/>
                    </a:cubicBezTo>
                    <a:cubicBezTo>
                      <a:pt x="1112873" y="501794"/>
                      <a:pt x="1115761" y="507914"/>
                      <a:pt x="1117600" y="514350"/>
                    </a:cubicBezTo>
                    <a:cubicBezTo>
                      <a:pt x="1119998" y="522741"/>
                      <a:pt x="1120886" y="531578"/>
                      <a:pt x="1123950" y="539750"/>
                    </a:cubicBezTo>
                    <a:cubicBezTo>
                      <a:pt x="1127274" y="548613"/>
                      <a:pt x="1131780" y="557033"/>
                      <a:pt x="1136650" y="565150"/>
                    </a:cubicBezTo>
                    <a:cubicBezTo>
                      <a:pt x="1144503" y="578238"/>
                      <a:pt x="1157223" y="588770"/>
                      <a:pt x="1162050" y="603250"/>
                    </a:cubicBezTo>
                    <a:cubicBezTo>
                      <a:pt x="1173397" y="637291"/>
                      <a:pt x="1164533" y="608074"/>
                      <a:pt x="1174750" y="654050"/>
                    </a:cubicBezTo>
                    <a:cubicBezTo>
                      <a:pt x="1176643" y="662569"/>
                      <a:pt x="1179388" y="670892"/>
                      <a:pt x="1181100" y="679450"/>
                    </a:cubicBezTo>
                    <a:cubicBezTo>
                      <a:pt x="1183625" y="692075"/>
                      <a:pt x="1184657" y="704981"/>
                      <a:pt x="1187450" y="717550"/>
                    </a:cubicBezTo>
                    <a:cubicBezTo>
                      <a:pt x="1188902" y="724084"/>
                      <a:pt x="1192177" y="730106"/>
                      <a:pt x="1193800" y="736600"/>
                    </a:cubicBezTo>
                    <a:cubicBezTo>
                      <a:pt x="1196418" y="747071"/>
                      <a:pt x="1198376" y="757704"/>
                      <a:pt x="1200150" y="768350"/>
                    </a:cubicBezTo>
                    <a:cubicBezTo>
                      <a:pt x="1207169" y="810463"/>
                      <a:pt x="1208336" y="831159"/>
                      <a:pt x="1212850" y="876300"/>
                    </a:cubicBezTo>
                    <a:cubicBezTo>
                      <a:pt x="1210733" y="952500"/>
                      <a:pt x="1211571" y="1028839"/>
                      <a:pt x="1206500" y="1104900"/>
                    </a:cubicBezTo>
                    <a:cubicBezTo>
                      <a:pt x="1205202" y="1124371"/>
                      <a:pt x="1197627" y="1142914"/>
                      <a:pt x="1193800" y="1162050"/>
                    </a:cubicBezTo>
                    <a:cubicBezTo>
                      <a:pt x="1191275" y="1174675"/>
                      <a:pt x="1189408" y="1187425"/>
                      <a:pt x="1187450" y="1200150"/>
                    </a:cubicBezTo>
                    <a:cubicBezTo>
                      <a:pt x="1185174" y="1214943"/>
                      <a:pt x="1183858" y="1229889"/>
                      <a:pt x="1181100" y="1244600"/>
                    </a:cubicBezTo>
                    <a:cubicBezTo>
                      <a:pt x="1172002" y="1293121"/>
                      <a:pt x="1172837" y="1288438"/>
                      <a:pt x="1162050" y="1320800"/>
                    </a:cubicBezTo>
                    <a:cubicBezTo>
                      <a:pt x="1159933" y="1394883"/>
                      <a:pt x="1159225" y="1469020"/>
                      <a:pt x="1155700" y="1543050"/>
                    </a:cubicBezTo>
                    <a:cubicBezTo>
                      <a:pt x="1155632" y="1544476"/>
                      <a:pt x="1148597" y="1603105"/>
                      <a:pt x="1143000" y="1612900"/>
                    </a:cubicBezTo>
                    <a:cubicBezTo>
                      <a:pt x="1138545" y="1620697"/>
                      <a:pt x="1130300" y="1625600"/>
                      <a:pt x="1123950" y="1631950"/>
                    </a:cubicBezTo>
                    <a:cubicBezTo>
                      <a:pt x="1119717" y="1644650"/>
                      <a:pt x="1115097" y="1657228"/>
                      <a:pt x="1111250" y="1670050"/>
                    </a:cubicBezTo>
                    <a:cubicBezTo>
                      <a:pt x="1109297" y="1676562"/>
                      <a:pt x="1103043" y="1706638"/>
                      <a:pt x="1098550" y="1714500"/>
                    </a:cubicBezTo>
                    <a:cubicBezTo>
                      <a:pt x="1092112" y="1725767"/>
                      <a:pt x="1071710" y="1750505"/>
                      <a:pt x="1060450" y="1758950"/>
                    </a:cubicBezTo>
                    <a:cubicBezTo>
                      <a:pt x="1050576" y="1766355"/>
                      <a:pt x="1039166" y="1771459"/>
                      <a:pt x="1028700" y="1778000"/>
                    </a:cubicBezTo>
                    <a:cubicBezTo>
                      <a:pt x="1022228" y="1782045"/>
                      <a:pt x="1016796" y="1788020"/>
                      <a:pt x="1009650" y="1790700"/>
                    </a:cubicBezTo>
                    <a:cubicBezTo>
                      <a:pt x="999544" y="1794490"/>
                      <a:pt x="988519" y="1795119"/>
                      <a:pt x="977900" y="1797050"/>
                    </a:cubicBezTo>
                    <a:cubicBezTo>
                      <a:pt x="957141" y="1800824"/>
                      <a:pt x="928964" y="1804522"/>
                      <a:pt x="908050" y="1809750"/>
                    </a:cubicBezTo>
                    <a:cubicBezTo>
                      <a:pt x="901556" y="1811373"/>
                      <a:pt x="895350" y="1813983"/>
                      <a:pt x="889000" y="1816100"/>
                    </a:cubicBezTo>
                    <a:lnTo>
                      <a:pt x="520700" y="1803400"/>
                    </a:lnTo>
                    <a:cubicBezTo>
                      <a:pt x="514015" y="1803071"/>
                      <a:pt x="508086" y="1798889"/>
                      <a:pt x="501650" y="1797050"/>
                    </a:cubicBezTo>
                    <a:cubicBezTo>
                      <a:pt x="493259" y="1794652"/>
                      <a:pt x="484306" y="1794057"/>
                      <a:pt x="476250" y="1790700"/>
                    </a:cubicBezTo>
                    <a:cubicBezTo>
                      <a:pt x="362676" y="1743378"/>
                      <a:pt x="463488" y="1777979"/>
                      <a:pt x="406400" y="1758950"/>
                    </a:cubicBezTo>
                    <a:lnTo>
                      <a:pt x="381000" y="1720850"/>
                    </a:lnTo>
                    <a:cubicBezTo>
                      <a:pt x="376767" y="1714500"/>
                      <a:pt x="370713" y="1709040"/>
                      <a:pt x="368300" y="1701800"/>
                    </a:cubicBezTo>
                    <a:lnTo>
                      <a:pt x="361950" y="1682750"/>
                    </a:lnTo>
                    <a:cubicBezTo>
                      <a:pt x="360041" y="1572023"/>
                      <a:pt x="364784" y="1378053"/>
                      <a:pt x="349250" y="1238250"/>
                    </a:cubicBezTo>
                    <a:cubicBezTo>
                      <a:pt x="347828" y="1225454"/>
                      <a:pt x="345017" y="1212850"/>
                      <a:pt x="342900" y="1200150"/>
                    </a:cubicBezTo>
                    <a:cubicBezTo>
                      <a:pt x="345017" y="1066800"/>
                      <a:pt x="343284" y="933333"/>
                      <a:pt x="349250" y="800100"/>
                    </a:cubicBezTo>
                    <a:cubicBezTo>
                      <a:pt x="349646" y="791248"/>
                      <a:pt x="375760" y="767746"/>
                      <a:pt x="355600" y="755650"/>
                    </a:cubicBezTo>
                    <a:cubicBezTo>
                      <a:pt x="348340" y="751294"/>
                      <a:pt x="381000" y="772583"/>
                      <a:pt x="368300" y="77470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13" name="図形グループ 12"/>
              <p:cNvGrpSpPr/>
              <p:nvPr/>
            </p:nvGrpSpPr>
            <p:grpSpPr>
              <a:xfrm>
                <a:off x="3769249" y="2401730"/>
                <a:ext cx="87591" cy="409104"/>
                <a:chOff x="1333500" y="2768600"/>
                <a:chExt cx="241300" cy="1127013"/>
              </a:xfrm>
            </p:grpSpPr>
            <p:sp>
              <p:nvSpPr>
                <p:cNvPr id="10" name="円/楕円 9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" name="フリーフォーム 10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" name="フリーフォーム 11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14" name="図形グループ 13"/>
              <p:cNvGrpSpPr/>
              <p:nvPr/>
            </p:nvGrpSpPr>
            <p:grpSpPr>
              <a:xfrm>
                <a:off x="3870880" y="2401730"/>
                <a:ext cx="87591" cy="409104"/>
                <a:chOff x="1333500" y="2768600"/>
                <a:chExt cx="241300" cy="1127013"/>
              </a:xfrm>
            </p:grpSpPr>
            <p:sp>
              <p:nvSpPr>
                <p:cNvPr id="15" name="円/楕円 14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" name="フリーフォーム 15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7" name="フリーフォーム 16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18" name="図形グループ 17"/>
              <p:cNvGrpSpPr/>
              <p:nvPr/>
            </p:nvGrpSpPr>
            <p:grpSpPr>
              <a:xfrm>
                <a:off x="3972511" y="2401730"/>
                <a:ext cx="87591" cy="409104"/>
                <a:chOff x="1333500" y="2768600"/>
                <a:chExt cx="241300" cy="1127013"/>
              </a:xfrm>
            </p:grpSpPr>
            <p:sp>
              <p:nvSpPr>
                <p:cNvPr id="19" name="円/楕円 18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0" name="フリーフォーム 19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1" name="フリーフォーム 20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22" name="図形グループ 21"/>
              <p:cNvGrpSpPr/>
              <p:nvPr/>
            </p:nvGrpSpPr>
            <p:grpSpPr>
              <a:xfrm>
                <a:off x="4074142" y="2401730"/>
                <a:ext cx="87591" cy="409104"/>
                <a:chOff x="1333500" y="2768600"/>
                <a:chExt cx="241300" cy="1127013"/>
              </a:xfrm>
            </p:grpSpPr>
            <p:sp>
              <p:nvSpPr>
                <p:cNvPr id="23" name="円/楕円 22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4" name="フリーフォーム 23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5" name="フリーフォーム 24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26" name="図形グループ 25"/>
              <p:cNvGrpSpPr/>
              <p:nvPr/>
            </p:nvGrpSpPr>
            <p:grpSpPr>
              <a:xfrm>
                <a:off x="4175774" y="2401730"/>
                <a:ext cx="87591" cy="409104"/>
                <a:chOff x="1333500" y="2768600"/>
                <a:chExt cx="241300" cy="1127013"/>
              </a:xfrm>
            </p:grpSpPr>
            <p:sp>
              <p:nvSpPr>
                <p:cNvPr id="27" name="円/楕円 26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8" name="フリーフォーム 27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9" name="フリーフォーム 28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30" name="図形グループ 29"/>
              <p:cNvGrpSpPr/>
              <p:nvPr/>
            </p:nvGrpSpPr>
            <p:grpSpPr>
              <a:xfrm>
                <a:off x="4277405" y="2401730"/>
                <a:ext cx="87591" cy="409104"/>
                <a:chOff x="1333500" y="2768600"/>
                <a:chExt cx="241300" cy="1127013"/>
              </a:xfrm>
            </p:grpSpPr>
            <p:sp>
              <p:nvSpPr>
                <p:cNvPr id="31" name="円/楕円 30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2" name="フリーフォーム 31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3" name="フリーフォーム 32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34" name="図形グループ 33"/>
              <p:cNvGrpSpPr/>
              <p:nvPr/>
            </p:nvGrpSpPr>
            <p:grpSpPr>
              <a:xfrm>
                <a:off x="4379036" y="2401730"/>
                <a:ext cx="87591" cy="409104"/>
                <a:chOff x="1333500" y="2768600"/>
                <a:chExt cx="241300" cy="1127013"/>
              </a:xfrm>
            </p:grpSpPr>
            <p:sp>
              <p:nvSpPr>
                <p:cNvPr id="35" name="円/楕円 34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6" name="フリーフォーム 35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7" name="フリーフォーム 36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46" name="図形グループ 45"/>
              <p:cNvGrpSpPr/>
              <p:nvPr/>
            </p:nvGrpSpPr>
            <p:grpSpPr>
              <a:xfrm>
                <a:off x="4683929" y="2401730"/>
                <a:ext cx="87591" cy="409104"/>
                <a:chOff x="1333500" y="2768600"/>
                <a:chExt cx="241300" cy="1127013"/>
              </a:xfrm>
            </p:grpSpPr>
            <p:sp>
              <p:nvSpPr>
                <p:cNvPr id="47" name="円/楕円 46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8" name="フリーフォーム 47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9" name="フリーフォーム 48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50" name="図形グループ 49"/>
              <p:cNvGrpSpPr/>
              <p:nvPr/>
            </p:nvGrpSpPr>
            <p:grpSpPr>
              <a:xfrm>
                <a:off x="4785560" y="2401730"/>
                <a:ext cx="87591" cy="409104"/>
                <a:chOff x="1333500" y="2768600"/>
                <a:chExt cx="241300" cy="1127013"/>
              </a:xfrm>
            </p:grpSpPr>
            <p:sp>
              <p:nvSpPr>
                <p:cNvPr id="51" name="円/楕円 50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2" name="フリーフォーム 51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3" name="フリーフォーム 52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54" name="図形グループ 53"/>
              <p:cNvGrpSpPr/>
              <p:nvPr/>
            </p:nvGrpSpPr>
            <p:grpSpPr>
              <a:xfrm>
                <a:off x="4887193" y="2401730"/>
                <a:ext cx="87591" cy="409104"/>
                <a:chOff x="1333500" y="2768600"/>
                <a:chExt cx="241300" cy="1127013"/>
              </a:xfrm>
            </p:grpSpPr>
            <p:sp>
              <p:nvSpPr>
                <p:cNvPr id="55" name="円/楕円 54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6" name="フリーフォーム 55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7" name="フリーフォーム 56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60" name="図形グループ 59"/>
              <p:cNvGrpSpPr/>
              <p:nvPr/>
            </p:nvGrpSpPr>
            <p:grpSpPr>
              <a:xfrm flipV="1">
                <a:off x="3769249" y="2892622"/>
                <a:ext cx="87591" cy="409104"/>
                <a:chOff x="1333500" y="2768600"/>
                <a:chExt cx="241300" cy="1127013"/>
              </a:xfrm>
            </p:grpSpPr>
            <p:sp>
              <p:nvSpPr>
                <p:cNvPr id="105" name="円/楕円 104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6" name="フリーフォーム 105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7" name="フリーフォーム 106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61" name="図形グループ 60"/>
              <p:cNvGrpSpPr/>
              <p:nvPr/>
            </p:nvGrpSpPr>
            <p:grpSpPr>
              <a:xfrm flipV="1">
                <a:off x="3870880" y="2892622"/>
                <a:ext cx="87591" cy="409104"/>
                <a:chOff x="1333500" y="2768600"/>
                <a:chExt cx="241300" cy="1127013"/>
              </a:xfrm>
            </p:grpSpPr>
            <p:sp>
              <p:nvSpPr>
                <p:cNvPr id="102" name="円/楕円 101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3" name="フリーフォーム 102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4" name="フリーフォーム 103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62" name="図形グループ 61"/>
              <p:cNvGrpSpPr/>
              <p:nvPr/>
            </p:nvGrpSpPr>
            <p:grpSpPr>
              <a:xfrm flipV="1">
                <a:off x="3972511" y="2892622"/>
                <a:ext cx="87591" cy="409104"/>
                <a:chOff x="1333500" y="2768600"/>
                <a:chExt cx="241300" cy="1127013"/>
              </a:xfrm>
            </p:grpSpPr>
            <p:sp>
              <p:nvSpPr>
                <p:cNvPr id="99" name="円/楕円 98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0" name="フリーフォーム 99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1" name="フリーフォーム 100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63" name="図形グループ 62"/>
              <p:cNvGrpSpPr/>
              <p:nvPr/>
            </p:nvGrpSpPr>
            <p:grpSpPr>
              <a:xfrm flipV="1">
                <a:off x="4074142" y="2892622"/>
                <a:ext cx="87591" cy="409104"/>
                <a:chOff x="1333500" y="2768600"/>
                <a:chExt cx="241300" cy="1127013"/>
              </a:xfrm>
            </p:grpSpPr>
            <p:sp>
              <p:nvSpPr>
                <p:cNvPr id="96" name="円/楕円 95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7" name="フリーフォーム 96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8" name="フリーフォーム 97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64" name="図形グループ 63"/>
              <p:cNvGrpSpPr/>
              <p:nvPr/>
            </p:nvGrpSpPr>
            <p:grpSpPr>
              <a:xfrm flipV="1">
                <a:off x="4175774" y="2892622"/>
                <a:ext cx="87591" cy="409104"/>
                <a:chOff x="1333500" y="2768600"/>
                <a:chExt cx="241300" cy="1127013"/>
              </a:xfrm>
            </p:grpSpPr>
            <p:sp>
              <p:nvSpPr>
                <p:cNvPr id="93" name="円/楕円 92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4" name="フリーフォーム 93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5" name="フリーフォーム 94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65" name="図形グループ 64"/>
              <p:cNvGrpSpPr/>
              <p:nvPr/>
            </p:nvGrpSpPr>
            <p:grpSpPr>
              <a:xfrm flipV="1">
                <a:off x="4277405" y="2892622"/>
                <a:ext cx="87591" cy="409104"/>
                <a:chOff x="1333500" y="2768600"/>
                <a:chExt cx="241300" cy="1127013"/>
              </a:xfrm>
            </p:grpSpPr>
            <p:sp>
              <p:nvSpPr>
                <p:cNvPr id="90" name="円/楕円 89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1" name="フリーフォーム 90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2" name="フリーフォーム 91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66" name="図形グループ 65"/>
              <p:cNvGrpSpPr/>
              <p:nvPr/>
            </p:nvGrpSpPr>
            <p:grpSpPr>
              <a:xfrm flipV="1">
                <a:off x="4379036" y="2892622"/>
                <a:ext cx="87591" cy="409104"/>
                <a:chOff x="1333500" y="2768600"/>
                <a:chExt cx="241300" cy="1127013"/>
              </a:xfrm>
            </p:grpSpPr>
            <p:sp>
              <p:nvSpPr>
                <p:cNvPr id="87" name="円/楕円 86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8" name="フリーフォーム 87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9" name="フリーフォーム 88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69" name="図形グループ 68"/>
              <p:cNvGrpSpPr/>
              <p:nvPr/>
            </p:nvGrpSpPr>
            <p:grpSpPr>
              <a:xfrm flipV="1">
                <a:off x="4683929" y="2892622"/>
                <a:ext cx="87591" cy="409104"/>
                <a:chOff x="1333500" y="2768600"/>
                <a:chExt cx="241300" cy="1127013"/>
              </a:xfrm>
            </p:grpSpPr>
            <p:sp>
              <p:nvSpPr>
                <p:cNvPr id="78" name="円/楕円 77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9" name="フリーフォーム 78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0" name="フリーフォーム 79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70" name="図形グループ 69"/>
              <p:cNvGrpSpPr/>
              <p:nvPr/>
            </p:nvGrpSpPr>
            <p:grpSpPr>
              <a:xfrm flipV="1">
                <a:off x="4785560" y="2892622"/>
                <a:ext cx="87591" cy="409104"/>
                <a:chOff x="1333500" y="2768600"/>
                <a:chExt cx="241300" cy="1127013"/>
              </a:xfrm>
            </p:grpSpPr>
            <p:sp>
              <p:nvSpPr>
                <p:cNvPr id="75" name="円/楕円 74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6" name="フリーフォーム 75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7" name="フリーフォーム 76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71" name="図形グループ 70"/>
              <p:cNvGrpSpPr/>
              <p:nvPr/>
            </p:nvGrpSpPr>
            <p:grpSpPr>
              <a:xfrm flipV="1">
                <a:off x="4887193" y="2892622"/>
                <a:ext cx="87591" cy="409104"/>
                <a:chOff x="1333500" y="2768600"/>
                <a:chExt cx="241300" cy="1127013"/>
              </a:xfrm>
            </p:grpSpPr>
            <p:sp>
              <p:nvSpPr>
                <p:cNvPr id="72" name="円/楕円 71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3" name="フリーフォーム 72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4" name="フリーフォーム 73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259" name="図形グループ 258"/>
              <p:cNvGrpSpPr/>
              <p:nvPr/>
            </p:nvGrpSpPr>
            <p:grpSpPr>
              <a:xfrm>
                <a:off x="4992520" y="2401730"/>
                <a:ext cx="87591" cy="409104"/>
                <a:chOff x="1333500" y="2768600"/>
                <a:chExt cx="241300" cy="1127013"/>
              </a:xfrm>
            </p:grpSpPr>
            <p:sp>
              <p:nvSpPr>
                <p:cNvPr id="304" name="円/楕円 303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05" name="フリーフォーム 304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06" name="フリーフォーム 305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260" name="図形グループ 259"/>
              <p:cNvGrpSpPr/>
              <p:nvPr/>
            </p:nvGrpSpPr>
            <p:grpSpPr>
              <a:xfrm>
                <a:off x="5094151" y="2401730"/>
                <a:ext cx="87591" cy="409104"/>
                <a:chOff x="1333500" y="2768600"/>
                <a:chExt cx="241300" cy="1127013"/>
              </a:xfrm>
            </p:grpSpPr>
            <p:sp>
              <p:nvSpPr>
                <p:cNvPr id="301" name="円/楕円 300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02" name="フリーフォーム 301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03" name="フリーフォーム 302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261" name="図形グループ 260"/>
              <p:cNvGrpSpPr/>
              <p:nvPr/>
            </p:nvGrpSpPr>
            <p:grpSpPr>
              <a:xfrm>
                <a:off x="5195782" y="2401730"/>
                <a:ext cx="87591" cy="409104"/>
                <a:chOff x="1333500" y="2768600"/>
                <a:chExt cx="241300" cy="1127013"/>
              </a:xfrm>
            </p:grpSpPr>
            <p:sp>
              <p:nvSpPr>
                <p:cNvPr id="298" name="円/楕円 297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99" name="フリーフォーム 298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00" name="フリーフォーム 299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262" name="図形グループ 261"/>
              <p:cNvGrpSpPr/>
              <p:nvPr/>
            </p:nvGrpSpPr>
            <p:grpSpPr>
              <a:xfrm>
                <a:off x="5297413" y="2401730"/>
                <a:ext cx="87591" cy="409104"/>
                <a:chOff x="1333500" y="2768600"/>
                <a:chExt cx="241300" cy="1127013"/>
              </a:xfrm>
            </p:grpSpPr>
            <p:sp>
              <p:nvSpPr>
                <p:cNvPr id="295" name="円/楕円 294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96" name="フリーフォーム 295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97" name="フリーフォーム 296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263" name="図形グループ 262"/>
              <p:cNvGrpSpPr/>
              <p:nvPr/>
            </p:nvGrpSpPr>
            <p:grpSpPr>
              <a:xfrm>
                <a:off x="5399045" y="2401730"/>
                <a:ext cx="87591" cy="409104"/>
                <a:chOff x="1333500" y="2768600"/>
                <a:chExt cx="241300" cy="1127013"/>
              </a:xfrm>
            </p:grpSpPr>
            <p:sp>
              <p:nvSpPr>
                <p:cNvPr id="292" name="円/楕円 291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93" name="フリーフォーム 292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94" name="フリーフォーム 293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264" name="図形グループ 263"/>
              <p:cNvGrpSpPr/>
              <p:nvPr/>
            </p:nvGrpSpPr>
            <p:grpSpPr>
              <a:xfrm>
                <a:off x="5500676" y="2401730"/>
                <a:ext cx="87591" cy="409104"/>
                <a:chOff x="1333500" y="2768600"/>
                <a:chExt cx="241300" cy="1127013"/>
              </a:xfrm>
            </p:grpSpPr>
            <p:sp>
              <p:nvSpPr>
                <p:cNvPr id="289" name="円/楕円 288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90" name="フリーフォーム 289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91" name="フリーフォーム 290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265" name="図形グループ 264"/>
              <p:cNvGrpSpPr/>
              <p:nvPr/>
            </p:nvGrpSpPr>
            <p:grpSpPr>
              <a:xfrm>
                <a:off x="5602307" y="2401730"/>
                <a:ext cx="87591" cy="409104"/>
                <a:chOff x="1333500" y="2768600"/>
                <a:chExt cx="241300" cy="1127013"/>
              </a:xfrm>
            </p:grpSpPr>
            <p:sp>
              <p:nvSpPr>
                <p:cNvPr id="286" name="円/楕円 285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87" name="フリーフォーム 286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88" name="フリーフォーム 287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266" name="図形グループ 265"/>
              <p:cNvGrpSpPr/>
              <p:nvPr/>
            </p:nvGrpSpPr>
            <p:grpSpPr>
              <a:xfrm>
                <a:off x="5703938" y="2401730"/>
                <a:ext cx="87591" cy="409104"/>
                <a:chOff x="1333500" y="2768600"/>
                <a:chExt cx="241300" cy="1127013"/>
              </a:xfrm>
            </p:grpSpPr>
            <p:sp>
              <p:nvSpPr>
                <p:cNvPr id="283" name="円/楕円 282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84" name="フリーフォーム 283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85" name="フリーフォーム 284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267" name="図形グループ 266"/>
              <p:cNvGrpSpPr/>
              <p:nvPr/>
            </p:nvGrpSpPr>
            <p:grpSpPr>
              <a:xfrm>
                <a:off x="5805569" y="2401730"/>
                <a:ext cx="87591" cy="409104"/>
                <a:chOff x="1333500" y="2768600"/>
                <a:chExt cx="241300" cy="1127013"/>
              </a:xfrm>
            </p:grpSpPr>
            <p:sp>
              <p:nvSpPr>
                <p:cNvPr id="280" name="円/楕円 279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81" name="フリーフォーム 280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82" name="フリーフォーム 281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268" name="図形グループ 267"/>
              <p:cNvGrpSpPr/>
              <p:nvPr/>
            </p:nvGrpSpPr>
            <p:grpSpPr>
              <a:xfrm>
                <a:off x="5907200" y="2401730"/>
                <a:ext cx="87591" cy="409104"/>
                <a:chOff x="1333500" y="2768600"/>
                <a:chExt cx="241300" cy="1127013"/>
              </a:xfrm>
            </p:grpSpPr>
            <p:sp>
              <p:nvSpPr>
                <p:cNvPr id="277" name="円/楕円 276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78" name="フリーフォーム 277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79" name="フリーフォーム 278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269" name="図形グループ 268"/>
              <p:cNvGrpSpPr/>
              <p:nvPr/>
            </p:nvGrpSpPr>
            <p:grpSpPr>
              <a:xfrm>
                <a:off x="6008831" y="2401730"/>
                <a:ext cx="87591" cy="409104"/>
                <a:chOff x="1333500" y="2768600"/>
                <a:chExt cx="241300" cy="1127013"/>
              </a:xfrm>
            </p:grpSpPr>
            <p:sp>
              <p:nvSpPr>
                <p:cNvPr id="274" name="円/楕円 273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75" name="フリーフォーム 274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76" name="フリーフォーム 275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270" name="図形グループ 269"/>
              <p:cNvGrpSpPr/>
              <p:nvPr/>
            </p:nvGrpSpPr>
            <p:grpSpPr>
              <a:xfrm>
                <a:off x="6110464" y="2401730"/>
                <a:ext cx="87591" cy="409104"/>
                <a:chOff x="1333500" y="2768600"/>
                <a:chExt cx="241300" cy="1127013"/>
              </a:xfrm>
            </p:grpSpPr>
            <p:sp>
              <p:nvSpPr>
                <p:cNvPr id="271" name="円/楕円 270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72" name="フリーフォーム 271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73" name="フリーフォーム 272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211" name="図形グループ 210"/>
              <p:cNvGrpSpPr/>
              <p:nvPr/>
            </p:nvGrpSpPr>
            <p:grpSpPr>
              <a:xfrm flipV="1">
                <a:off x="4992520" y="2892622"/>
                <a:ext cx="87591" cy="409104"/>
                <a:chOff x="1333500" y="2768600"/>
                <a:chExt cx="241300" cy="1127013"/>
              </a:xfrm>
            </p:grpSpPr>
            <p:sp>
              <p:nvSpPr>
                <p:cNvPr id="256" name="円/楕円 255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57" name="フリーフォーム 256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58" name="フリーフォーム 257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212" name="図形グループ 211"/>
              <p:cNvGrpSpPr/>
              <p:nvPr/>
            </p:nvGrpSpPr>
            <p:grpSpPr>
              <a:xfrm flipV="1">
                <a:off x="5094151" y="2892622"/>
                <a:ext cx="87591" cy="409104"/>
                <a:chOff x="1333500" y="2768600"/>
                <a:chExt cx="241300" cy="1127013"/>
              </a:xfrm>
            </p:grpSpPr>
            <p:sp>
              <p:nvSpPr>
                <p:cNvPr id="253" name="円/楕円 252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54" name="フリーフォーム 253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55" name="フリーフォーム 254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213" name="図形グループ 212"/>
              <p:cNvGrpSpPr/>
              <p:nvPr/>
            </p:nvGrpSpPr>
            <p:grpSpPr>
              <a:xfrm flipV="1">
                <a:off x="5195782" y="2892622"/>
                <a:ext cx="87591" cy="409104"/>
                <a:chOff x="1333500" y="2768600"/>
                <a:chExt cx="241300" cy="1127013"/>
              </a:xfrm>
            </p:grpSpPr>
            <p:sp>
              <p:nvSpPr>
                <p:cNvPr id="250" name="円/楕円 249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51" name="フリーフォーム 250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52" name="フリーフォーム 251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214" name="図形グループ 213"/>
              <p:cNvGrpSpPr/>
              <p:nvPr/>
            </p:nvGrpSpPr>
            <p:grpSpPr>
              <a:xfrm flipV="1">
                <a:off x="5297413" y="2892622"/>
                <a:ext cx="87591" cy="409104"/>
                <a:chOff x="1333500" y="2768600"/>
                <a:chExt cx="241300" cy="1127013"/>
              </a:xfrm>
            </p:grpSpPr>
            <p:sp>
              <p:nvSpPr>
                <p:cNvPr id="247" name="円/楕円 246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48" name="フリーフォーム 247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49" name="フリーフォーム 248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215" name="図形グループ 214"/>
              <p:cNvGrpSpPr/>
              <p:nvPr/>
            </p:nvGrpSpPr>
            <p:grpSpPr>
              <a:xfrm flipV="1">
                <a:off x="5399045" y="2892622"/>
                <a:ext cx="87591" cy="409104"/>
                <a:chOff x="1333500" y="2768600"/>
                <a:chExt cx="241300" cy="1127013"/>
              </a:xfrm>
            </p:grpSpPr>
            <p:sp>
              <p:nvSpPr>
                <p:cNvPr id="244" name="円/楕円 243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45" name="フリーフォーム 244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46" name="フリーフォーム 245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216" name="図形グループ 215"/>
              <p:cNvGrpSpPr/>
              <p:nvPr/>
            </p:nvGrpSpPr>
            <p:grpSpPr>
              <a:xfrm flipV="1">
                <a:off x="5500676" y="2892622"/>
                <a:ext cx="87591" cy="409104"/>
                <a:chOff x="1333500" y="2768600"/>
                <a:chExt cx="241300" cy="1127013"/>
              </a:xfrm>
            </p:grpSpPr>
            <p:sp>
              <p:nvSpPr>
                <p:cNvPr id="241" name="円/楕円 240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42" name="フリーフォーム 241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43" name="フリーフォーム 242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217" name="図形グループ 216"/>
              <p:cNvGrpSpPr/>
              <p:nvPr/>
            </p:nvGrpSpPr>
            <p:grpSpPr>
              <a:xfrm flipV="1">
                <a:off x="5602307" y="2892622"/>
                <a:ext cx="87591" cy="409104"/>
                <a:chOff x="1333500" y="2768600"/>
                <a:chExt cx="241300" cy="1127013"/>
              </a:xfrm>
            </p:grpSpPr>
            <p:sp>
              <p:nvSpPr>
                <p:cNvPr id="238" name="円/楕円 237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39" name="フリーフォーム 238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40" name="フリーフォーム 239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218" name="図形グループ 217"/>
              <p:cNvGrpSpPr/>
              <p:nvPr/>
            </p:nvGrpSpPr>
            <p:grpSpPr>
              <a:xfrm flipV="1">
                <a:off x="5703938" y="2892622"/>
                <a:ext cx="87591" cy="409104"/>
                <a:chOff x="1333500" y="2768600"/>
                <a:chExt cx="241300" cy="1127013"/>
              </a:xfrm>
            </p:grpSpPr>
            <p:sp>
              <p:nvSpPr>
                <p:cNvPr id="235" name="円/楕円 234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36" name="フリーフォーム 235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37" name="フリーフォーム 236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219" name="図形グループ 218"/>
              <p:cNvGrpSpPr/>
              <p:nvPr/>
            </p:nvGrpSpPr>
            <p:grpSpPr>
              <a:xfrm flipV="1">
                <a:off x="5805569" y="2892622"/>
                <a:ext cx="87591" cy="409104"/>
                <a:chOff x="1333500" y="2768600"/>
                <a:chExt cx="241300" cy="1127013"/>
              </a:xfrm>
            </p:grpSpPr>
            <p:sp>
              <p:nvSpPr>
                <p:cNvPr id="232" name="円/楕円 231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33" name="フリーフォーム 232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34" name="フリーフォーム 233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220" name="図形グループ 219"/>
              <p:cNvGrpSpPr/>
              <p:nvPr/>
            </p:nvGrpSpPr>
            <p:grpSpPr>
              <a:xfrm flipV="1">
                <a:off x="5907200" y="2892622"/>
                <a:ext cx="87591" cy="409104"/>
                <a:chOff x="1333500" y="2768600"/>
                <a:chExt cx="241300" cy="1127013"/>
              </a:xfrm>
            </p:grpSpPr>
            <p:sp>
              <p:nvSpPr>
                <p:cNvPr id="229" name="円/楕円 228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30" name="フリーフォーム 229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31" name="フリーフォーム 230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221" name="図形グループ 220"/>
              <p:cNvGrpSpPr/>
              <p:nvPr/>
            </p:nvGrpSpPr>
            <p:grpSpPr>
              <a:xfrm flipV="1">
                <a:off x="6008831" y="2892622"/>
                <a:ext cx="87591" cy="409104"/>
                <a:chOff x="1333500" y="2768600"/>
                <a:chExt cx="241300" cy="1127013"/>
              </a:xfrm>
            </p:grpSpPr>
            <p:sp>
              <p:nvSpPr>
                <p:cNvPr id="226" name="円/楕円 225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27" name="フリーフォーム 226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28" name="フリーフォーム 227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222" name="図形グループ 221"/>
              <p:cNvGrpSpPr/>
              <p:nvPr/>
            </p:nvGrpSpPr>
            <p:grpSpPr>
              <a:xfrm flipV="1">
                <a:off x="6110464" y="2892622"/>
                <a:ext cx="87591" cy="409104"/>
                <a:chOff x="1333500" y="2768600"/>
                <a:chExt cx="241300" cy="1127013"/>
              </a:xfrm>
            </p:grpSpPr>
            <p:sp>
              <p:nvSpPr>
                <p:cNvPr id="223" name="円/楕円 222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24" name="フリーフォーム 223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225" name="フリーフォーム 224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358" name="図形グループ 357"/>
              <p:cNvGrpSpPr/>
              <p:nvPr/>
            </p:nvGrpSpPr>
            <p:grpSpPr>
              <a:xfrm>
                <a:off x="6215791" y="2401730"/>
                <a:ext cx="87591" cy="409104"/>
                <a:chOff x="1333500" y="2768600"/>
                <a:chExt cx="241300" cy="1127013"/>
              </a:xfrm>
            </p:grpSpPr>
            <p:sp>
              <p:nvSpPr>
                <p:cNvPr id="403" name="円/楕円 402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04" name="フリーフォーム 403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05" name="フリーフォーム 404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359" name="図形グループ 358"/>
              <p:cNvGrpSpPr/>
              <p:nvPr/>
            </p:nvGrpSpPr>
            <p:grpSpPr>
              <a:xfrm>
                <a:off x="6317422" y="2401730"/>
                <a:ext cx="87591" cy="409104"/>
                <a:chOff x="1333500" y="2768600"/>
                <a:chExt cx="241300" cy="1127013"/>
              </a:xfrm>
            </p:grpSpPr>
            <p:sp>
              <p:nvSpPr>
                <p:cNvPr id="400" name="円/楕円 399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01" name="フリーフォーム 400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02" name="フリーフォーム 401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360" name="図形グループ 359"/>
              <p:cNvGrpSpPr/>
              <p:nvPr/>
            </p:nvGrpSpPr>
            <p:grpSpPr>
              <a:xfrm>
                <a:off x="6419053" y="2401730"/>
                <a:ext cx="87591" cy="409104"/>
                <a:chOff x="1333500" y="2768600"/>
                <a:chExt cx="241300" cy="1127013"/>
              </a:xfrm>
            </p:grpSpPr>
            <p:sp>
              <p:nvSpPr>
                <p:cNvPr id="397" name="円/楕円 396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98" name="フリーフォーム 397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99" name="フリーフォーム 398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361" name="図形グループ 360"/>
              <p:cNvGrpSpPr/>
              <p:nvPr/>
            </p:nvGrpSpPr>
            <p:grpSpPr>
              <a:xfrm>
                <a:off x="6520684" y="2401730"/>
                <a:ext cx="87591" cy="409104"/>
                <a:chOff x="1333500" y="2768600"/>
                <a:chExt cx="241300" cy="1127013"/>
              </a:xfrm>
            </p:grpSpPr>
            <p:sp>
              <p:nvSpPr>
                <p:cNvPr id="394" name="円/楕円 393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95" name="フリーフォーム 394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96" name="フリーフォーム 395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362" name="図形グループ 361"/>
              <p:cNvGrpSpPr/>
              <p:nvPr/>
            </p:nvGrpSpPr>
            <p:grpSpPr>
              <a:xfrm>
                <a:off x="6622316" y="2401730"/>
                <a:ext cx="87591" cy="409104"/>
                <a:chOff x="1333500" y="2768600"/>
                <a:chExt cx="241300" cy="1127013"/>
              </a:xfrm>
            </p:grpSpPr>
            <p:sp>
              <p:nvSpPr>
                <p:cNvPr id="391" name="円/楕円 390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92" name="フリーフォーム 391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93" name="フリーフォーム 392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363" name="図形グループ 362"/>
              <p:cNvGrpSpPr/>
              <p:nvPr/>
            </p:nvGrpSpPr>
            <p:grpSpPr>
              <a:xfrm>
                <a:off x="6723947" y="2401730"/>
                <a:ext cx="87591" cy="409104"/>
                <a:chOff x="1333500" y="2768600"/>
                <a:chExt cx="241300" cy="1127013"/>
              </a:xfrm>
            </p:grpSpPr>
            <p:sp>
              <p:nvSpPr>
                <p:cNvPr id="388" name="円/楕円 387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89" name="フリーフォーム 388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90" name="フリーフォーム 389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364" name="図形グループ 363"/>
              <p:cNvGrpSpPr/>
              <p:nvPr/>
            </p:nvGrpSpPr>
            <p:grpSpPr>
              <a:xfrm>
                <a:off x="6825578" y="2401730"/>
                <a:ext cx="87591" cy="409104"/>
                <a:chOff x="1333500" y="2768600"/>
                <a:chExt cx="241300" cy="1127013"/>
              </a:xfrm>
            </p:grpSpPr>
            <p:sp>
              <p:nvSpPr>
                <p:cNvPr id="385" name="円/楕円 384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86" name="フリーフォーム 385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87" name="フリーフォーム 386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365" name="図形グループ 364"/>
              <p:cNvGrpSpPr/>
              <p:nvPr/>
            </p:nvGrpSpPr>
            <p:grpSpPr>
              <a:xfrm>
                <a:off x="6927209" y="2401730"/>
                <a:ext cx="87591" cy="409104"/>
                <a:chOff x="1333500" y="2768600"/>
                <a:chExt cx="241300" cy="1127013"/>
              </a:xfrm>
            </p:grpSpPr>
            <p:sp>
              <p:nvSpPr>
                <p:cNvPr id="382" name="円/楕円 381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83" name="フリーフォーム 382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84" name="フリーフォーム 383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366" name="図形グループ 365"/>
              <p:cNvGrpSpPr/>
              <p:nvPr/>
            </p:nvGrpSpPr>
            <p:grpSpPr>
              <a:xfrm>
                <a:off x="7028840" y="2401730"/>
                <a:ext cx="87591" cy="409104"/>
                <a:chOff x="1333500" y="2768600"/>
                <a:chExt cx="241300" cy="1127013"/>
              </a:xfrm>
            </p:grpSpPr>
            <p:sp>
              <p:nvSpPr>
                <p:cNvPr id="379" name="円/楕円 378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80" name="フリーフォーム 379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81" name="フリーフォーム 380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367" name="図形グループ 366"/>
              <p:cNvGrpSpPr/>
              <p:nvPr/>
            </p:nvGrpSpPr>
            <p:grpSpPr>
              <a:xfrm>
                <a:off x="7130471" y="2401730"/>
                <a:ext cx="87591" cy="409104"/>
                <a:chOff x="1333500" y="2768600"/>
                <a:chExt cx="241300" cy="1127013"/>
              </a:xfrm>
            </p:grpSpPr>
            <p:sp>
              <p:nvSpPr>
                <p:cNvPr id="376" name="円/楕円 375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77" name="フリーフォーム 376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78" name="フリーフォーム 377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368" name="図形グループ 367"/>
              <p:cNvGrpSpPr/>
              <p:nvPr/>
            </p:nvGrpSpPr>
            <p:grpSpPr>
              <a:xfrm>
                <a:off x="7232102" y="2401730"/>
                <a:ext cx="87591" cy="409104"/>
                <a:chOff x="1333500" y="2768600"/>
                <a:chExt cx="241300" cy="1127013"/>
              </a:xfrm>
            </p:grpSpPr>
            <p:sp>
              <p:nvSpPr>
                <p:cNvPr id="373" name="円/楕円 372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74" name="フリーフォーム 373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75" name="フリーフォーム 374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310" name="図形グループ 309"/>
              <p:cNvGrpSpPr/>
              <p:nvPr/>
            </p:nvGrpSpPr>
            <p:grpSpPr>
              <a:xfrm flipV="1">
                <a:off x="6215791" y="2892622"/>
                <a:ext cx="87591" cy="409104"/>
                <a:chOff x="1333500" y="2768600"/>
                <a:chExt cx="241300" cy="1127013"/>
              </a:xfrm>
            </p:grpSpPr>
            <p:sp>
              <p:nvSpPr>
                <p:cNvPr id="355" name="円/楕円 354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56" name="フリーフォーム 355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57" name="フリーフォーム 356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311" name="図形グループ 310"/>
              <p:cNvGrpSpPr/>
              <p:nvPr/>
            </p:nvGrpSpPr>
            <p:grpSpPr>
              <a:xfrm flipV="1">
                <a:off x="6317422" y="2892622"/>
                <a:ext cx="87591" cy="409104"/>
                <a:chOff x="1333500" y="2768600"/>
                <a:chExt cx="241300" cy="1127013"/>
              </a:xfrm>
            </p:grpSpPr>
            <p:sp>
              <p:nvSpPr>
                <p:cNvPr id="352" name="円/楕円 351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53" name="フリーフォーム 352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54" name="フリーフォーム 353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312" name="図形グループ 311"/>
              <p:cNvGrpSpPr/>
              <p:nvPr/>
            </p:nvGrpSpPr>
            <p:grpSpPr>
              <a:xfrm flipV="1">
                <a:off x="6419053" y="2892622"/>
                <a:ext cx="87591" cy="409104"/>
                <a:chOff x="1333500" y="2768600"/>
                <a:chExt cx="241300" cy="1127013"/>
              </a:xfrm>
            </p:grpSpPr>
            <p:sp>
              <p:nvSpPr>
                <p:cNvPr id="349" name="円/楕円 348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50" name="フリーフォーム 349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51" name="フリーフォーム 350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313" name="図形グループ 312"/>
              <p:cNvGrpSpPr/>
              <p:nvPr/>
            </p:nvGrpSpPr>
            <p:grpSpPr>
              <a:xfrm flipV="1">
                <a:off x="6520684" y="2892622"/>
                <a:ext cx="87591" cy="409104"/>
                <a:chOff x="1333500" y="2768600"/>
                <a:chExt cx="241300" cy="1127013"/>
              </a:xfrm>
            </p:grpSpPr>
            <p:sp>
              <p:nvSpPr>
                <p:cNvPr id="346" name="円/楕円 345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47" name="フリーフォーム 346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48" name="フリーフォーム 347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314" name="図形グループ 313"/>
              <p:cNvGrpSpPr/>
              <p:nvPr/>
            </p:nvGrpSpPr>
            <p:grpSpPr>
              <a:xfrm flipV="1">
                <a:off x="6622316" y="2892622"/>
                <a:ext cx="87591" cy="409104"/>
                <a:chOff x="1333500" y="2768600"/>
                <a:chExt cx="241300" cy="1127013"/>
              </a:xfrm>
            </p:grpSpPr>
            <p:sp>
              <p:nvSpPr>
                <p:cNvPr id="343" name="円/楕円 342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44" name="フリーフォーム 343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45" name="フリーフォーム 344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315" name="図形グループ 314"/>
              <p:cNvGrpSpPr/>
              <p:nvPr/>
            </p:nvGrpSpPr>
            <p:grpSpPr>
              <a:xfrm flipV="1">
                <a:off x="6723947" y="2892622"/>
                <a:ext cx="87591" cy="409104"/>
                <a:chOff x="1333500" y="2768600"/>
                <a:chExt cx="241300" cy="1127013"/>
              </a:xfrm>
            </p:grpSpPr>
            <p:sp>
              <p:nvSpPr>
                <p:cNvPr id="340" name="円/楕円 339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41" name="フリーフォーム 340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42" name="フリーフォーム 341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316" name="図形グループ 315"/>
              <p:cNvGrpSpPr/>
              <p:nvPr/>
            </p:nvGrpSpPr>
            <p:grpSpPr>
              <a:xfrm flipV="1">
                <a:off x="6825578" y="2892622"/>
                <a:ext cx="87591" cy="409104"/>
                <a:chOff x="1333500" y="2768600"/>
                <a:chExt cx="241300" cy="1127013"/>
              </a:xfrm>
            </p:grpSpPr>
            <p:sp>
              <p:nvSpPr>
                <p:cNvPr id="337" name="円/楕円 336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38" name="フリーフォーム 337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39" name="フリーフォーム 338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317" name="図形グループ 316"/>
              <p:cNvGrpSpPr/>
              <p:nvPr/>
            </p:nvGrpSpPr>
            <p:grpSpPr>
              <a:xfrm flipV="1">
                <a:off x="6927209" y="2892622"/>
                <a:ext cx="87591" cy="409104"/>
                <a:chOff x="1333500" y="2768600"/>
                <a:chExt cx="241300" cy="1127013"/>
              </a:xfrm>
            </p:grpSpPr>
            <p:sp>
              <p:nvSpPr>
                <p:cNvPr id="334" name="円/楕円 333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35" name="フリーフォーム 334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36" name="フリーフォーム 335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318" name="図形グループ 317"/>
              <p:cNvGrpSpPr/>
              <p:nvPr/>
            </p:nvGrpSpPr>
            <p:grpSpPr>
              <a:xfrm flipV="1">
                <a:off x="7028840" y="2892622"/>
                <a:ext cx="87591" cy="409104"/>
                <a:chOff x="1333500" y="2768600"/>
                <a:chExt cx="241300" cy="1127013"/>
              </a:xfrm>
            </p:grpSpPr>
            <p:sp>
              <p:nvSpPr>
                <p:cNvPr id="331" name="円/楕円 330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32" name="フリーフォーム 331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33" name="フリーフォーム 332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319" name="図形グループ 318"/>
              <p:cNvGrpSpPr/>
              <p:nvPr/>
            </p:nvGrpSpPr>
            <p:grpSpPr>
              <a:xfrm flipV="1">
                <a:off x="7130471" y="2892622"/>
                <a:ext cx="87591" cy="409104"/>
                <a:chOff x="1333500" y="2768600"/>
                <a:chExt cx="241300" cy="1127013"/>
              </a:xfrm>
            </p:grpSpPr>
            <p:sp>
              <p:nvSpPr>
                <p:cNvPr id="328" name="円/楕円 327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29" name="フリーフォーム 328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30" name="フリーフォーム 329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320" name="図形グループ 319"/>
              <p:cNvGrpSpPr/>
              <p:nvPr/>
            </p:nvGrpSpPr>
            <p:grpSpPr>
              <a:xfrm flipV="1">
                <a:off x="7232102" y="2892622"/>
                <a:ext cx="87591" cy="409104"/>
                <a:chOff x="1333500" y="2768600"/>
                <a:chExt cx="241300" cy="1127013"/>
              </a:xfrm>
            </p:grpSpPr>
            <p:sp>
              <p:nvSpPr>
                <p:cNvPr id="325" name="円/楕円 324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26" name="フリーフォーム 325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27" name="フリーフォーム 326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465" name="図形グループ 464"/>
              <p:cNvGrpSpPr/>
              <p:nvPr/>
            </p:nvGrpSpPr>
            <p:grpSpPr>
              <a:xfrm>
                <a:off x="8252110" y="2401730"/>
                <a:ext cx="87591" cy="409104"/>
                <a:chOff x="1333500" y="2768600"/>
                <a:chExt cx="241300" cy="1127013"/>
              </a:xfrm>
            </p:grpSpPr>
            <p:sp>
              <p:nvSpPr>
                <p:cNvPr id="478" name="円/楕円 477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79" name="フリーフォーム 478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80" name="フリーフォーム 479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466" name="図形グループ 465"/>
              <p:cNvGrpSpPr/>
              <p:nvPr/>
            </p:nvGrpSpPr>
            <p:grpSpPr>
              <a:xfrm>
                <a:off x="8353741" y="2401730"/>
                <a:ext cx="87591" cy="409104"/>
                <a:chOff x="1333500" y="2768600"/>
                <a:chExt cx="241300" cy="1127013"/>
              </a:xfrm>
            </p:grpSpPr>
            <p:sp>
              <p:nvSpPr>
                <p:cNvPr id="475" name="円/楕円 474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76" name="フリーフォーム 475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77" name="フリーフォーム 476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467" name="図形グループ 466"/>
              <p:cNvGrpSpPr/>
              <p:nvPr/>
            </p:nvGrpSpPr>
            <p:grpSpPr>
              <a:xfrm>
                <a:off x="8455372" y="2401730"/>
                <a:ext cx="87591" cy="409104"/>
                <a:chOff x="1333500" y="2768600"/>
                <a:chExt cx="241300" cy="1127013"/>
              </a:xfrm>
            </p:grpSpPr>
            <p:sp>
              <p:nvSpPr>
                <p:cNvPr id="472" name="円/楕円 471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73" name="フリーフォーム 472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74" name="フリーフォーム 473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468" name="図形グループ 467"/>
              <p:cNvGrpSpPr/>
              <p:nvPr/>
            </p:nvGrpSpPr>
            <p:grpSpPr>
              <a:xfrm>
                <a:off x="8557005" y="2401730"/>
                <a:ext cx="87591" cy="409104"/>
                <a:chOff x="1333500" y="2768600"/>
                <a:chExt cx="241300" cy="1127013"/>
              </a:xfrm>
            </p:grpSpPr>
            <p:sp>
              <p:nvSpPr>
                <p:cNvPr id="469" name="円/楕円 468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70" name="フリーフォーム 469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71" name="フリーフォーム 470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417" name="図形グループ 416"/>
              <p:cNvGrpSpPr/>
              <p:nvPr/>
            </p:nvGrpSpPr>
            <p:grpSpPr>
              <a:xfrm flipV="1">
                <a:off x="8252110" y="2892622"/>
                <a:ext cx="87591" cy="409104"/>
                <a:chOff x="1333500" y="2768600"/>
                <a:chExt cx="241300" cy="1127013"/>
              </a:xfrm>
            </p:grpSpPr>
            <p:sp>
              <p:nvSpPr>
                <p:cNvPr id="430" name="円/楕円 429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31" name="フリーフォーム 430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32" name="フリーフォーム 431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418" name="図形グループ 417"/>
              <p:cNvGrpSpPr/>
              <p:nvPr/>
            </p:nvGrpSpPr>
            <p:grpSpPr>
              <a:xfrm flipV="1">
                <a:off x="8353741" y="2892622"/>
                <a:ext cx="87591" cy="409104"/>
                <a:chOff x="1333500" y="2768600"/>
                <a:chExt cx="241300" cy="1127013"/>
              </a:xfrm>
            </p:grpSpPr>
            <p:sp>
              <p:nvSpPr>
                <p:cNvPr id="427" name="円/楕円 426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28" name="フリーフォーム 427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29" name="フリーフォーム 428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419" name="図形グループ 418"/>
              <p:cNvGrpSpPr/>
              <p:nvPr/>
            </p:nvGrpSpPr>
            <p:grpSpPr>
              <a:xfrm flipV="1">
                <a:off x="8455372" y="2892622"/>
                <a:ext cx="87591" cy="409104"/>
                <a:chOff x="1333500" y="2768600"/>
                <a:chExt cx="241300" cy="1127013"/>
              </a:xfrm>
            </p:grpSpPr>
            <p:sp>
              <p:nvSpPr>
                <p:cNvPr id="424" name="円/楕円 423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25" name="フリーフォーム 424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26" name="フリーフォーム 425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420" name="図形グループ 419"/>
              <p:cNvGrpSpPr/>
              <p:nvPr/>
            </p:nvGrpSpPr>
            <p:grpSpPr>
              <a:xfrm flipV="1">
                <a:off x="8557005" y="2892622"/>
                <a:ext cx="87591" cy="409104"/>
                <a:chOff x="1333500" y="2768600"/>
                <a:chExt cx="241300" cy="1127013"/>
              </a:xfrm>
            </p:grpSpPr>
            <p:sp>
              <p:nvSpPr>
                <p:cNvPr id="421" name="円/楕円 420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22" name="フリーフォーム 421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23" name="フリーフォーム 422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855" name="図形グループ 854"/>
              <p:cNvGrpSpPr/>
              <p:nvPr/>
            </p:nvGrpSpPr>
            <p:grpSpPr>
              <a:xfrm>
                <a:off x="3769249" y="4611530"/>
                <a:ext cx="87591" cy="409104"/>
                <a:chOff x="1333500" y="2768600"/>
                <a:chExt cx="241300" cy="1127013"/>
              </a:xfrm>
            </p:grpSpPr>
            <p:sp>
              <p:nvSpPr>
                <p:cNvPr id="900" name="円/楕円 899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01" name="フリーフォーム 900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02" name="フリーフォーム 901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856" name="図形グループ 855"/>
              <p:cNvGrpSpPr/>
              <p:nvPr/>
            </p:nvGrpSpPr>
            <p:grpSpPr>
              <a:xfrm>
                <a:off x="3870880" y="4611530"/>
                <a:ext cx="87591" cy="409104"/>
                <a:chOff x="1333500" y="2768600"/>
                <a:chExt cx="241300" cy="1127013"/>
              </a:xfrm>
            </p:grpSpPr>
            <p:sp>
              <p:nvSpPr>
                <p:cNvPr id="897" name="円/楕円 896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98" name="フリーフォーム 897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99" name="フリーフォーム 898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857" name="図形グループ 856"/>
              <p:cNvGrpSpPr/>
              <p:nvPr/>
            </p:nvGrpSpPr>
            <p:grpSpPr>
              <a:xfrm>
                <a:off x="3972511" y="4611530"/>
                <a:ext cx="87591" cy="409104"/>
                <a:chOff x="1333500" y="2768600"/>
                <a:chExt cx="241300" cy="1127013"/>
              </a:xfrm>
            </p:grpSpPr>
            <p:sp>
              <p:nvSpPr>
                <p:cNvPr id="894" name="円/楕円 893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95" name="フリーフォーム 894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96" name="フリーフォーム 895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858" name="図形グループ 857"/>
              <p:cNvGrpSpPr/>
              <p:nvPr/>
            </p:nvGrpSpPr>
            <p:grpSpPr>
              <a:xfrm>
                <a:off x="4074142" y="4611530"/>
                <a:ext cx="87591" cy="409104"/>
                <a:chOff x="1333500" y="2768600"/>
                <a:chExt cx="241300" cy="1127013"/>
              </a:xfrm>
            </p:grpSpPr>
            <p:sp>
              <p:nvSpPr>
                <p:cNvPr id="891" name="円/楕円 890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92" name="フリーフォーム 891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93" name="フリーフォーム 892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859" name="図形グループ 858"/>
              <p:cNvGrpSpPr/>
              <p:nvPr/>
            </p:nvGrpSpPr>
            <p:grpSpPr>
              <a:xfrm>
                <a:off x="4175774" y="4611530"/>
                <a:ext cx="87591" cy="409104"/>
                <a:chOff x="1333500" y="2768600"/>
                <a:chExt cx="241300" cy="1127013"/>
              </a:xfrm>
            </p:grpSpPr>
            <p:sp>
              <p:nvSpPr>
                <p:cNvPr id="888" name="円/楕円 887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89" name="フリーフォーム 888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90" name="フリーフォーム 889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860" name="図形グループ 859"/>
              <p:cNvGrpSpPr/>
              <p:nvPr/>
            </p:nvGrpSpPr>
            <p:grpSpPr>
              <a:xfrm>
                <a:off x="4277405" y="4611530"/>
                <a:ext cx="87591" cy="409104"/>
                <a:chOff x="1333500" y="2768600"/>
                <a:chExt cx="241300" cy="1127013"/>
              </a:xfrm>
            </p:grpSpPr>
            <p:sp>
              <p:nvSpPr>
                <p:cNvPr id="885" name="円/楕円 884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86" name="フリーフォーム 885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87" name="フリーフォーム 886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861" name="図形グループ 860"/>
              <p:cNvGrpSpPr/>
              <p:nvPr/>
            </p:nvGrpSpPr>
            <p:grpSpPr>
              <a:xfrm>
                <a:off x="4379036" y="4611530"/>
                <a:ext cx="87591" cy="409104"/>
                <a:chOff x="1333500" y="2768600"/>
                <a:chExt cx="241300" cy="1127013"/>
              </a:xfrm>
            </p:grpSpPr>
            <p:sp>
              <p:nvSpPr>
                <p:cNvPr id="882" name="円/楕円 881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83" name="フリーフォーム 882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84" name="フリーフォーム 883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862" name="図形グループ 861"/>
              <p:cNvGrpSpPr/>
              <p:nvPr/>
            </p:nvGrpSpPr>
            <p:grpSpPr>
              <a:xfrm>
                <a:off x="4480667" y="4611530"/>
                <a:ext cx="87591" cy="409104"/>
                <a:chOff x="1333500" y="2768600"/>
                <a:chExt cx="241300" cy="1127013"/>
              </a:xfrm>
            </p:grpSpPr>
            <p:sp>
              <p:nvSpPr>
                <p:cNvPr id="879" name="円/楕円 878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80" name="フリーフォーム 879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81" name="フリーフォーム 880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863" name="図形グループ 862"/>
              <p:cNvGrpSpPr/>
              <p:nvPr/>
            </p:nvGrpSpPr>
            <p:grpSpPr>
              <a:xfrm>
                <a:off x="4582298" y="4611530"/>
                <a:ext cx="87591" cy="409104"/>
                <a:chOff x="1333500" y="2768600"/>
                <a:chExt cx="241300" cy="1127013"/>
              </a:xfrm>
            </p:grpSpPr>
            <p:sp>
              <p:nvSpPr>
                <p:cNvPr id="876" name="円/楕円 875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77" name="フリーフォーム 876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78" name="フリーフォーム 877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864" name="図形グループ 863"/>
              <p:cNvGrpSpPr/>
              <p:nvPr/>
            </p:nvGrpSpPr>
            <p:grpSpPr>
              <a:xfrm>
                <a:off x="4683929" y="4611530"/>
                <a:ext cx="87591" cy="409104"/>
                <a:chOff x="1333500" y="2768600"/>
                <a:chExt cx="241300" cy="1127013"/>
              </a:xfrm>
              <a:solidFill>
                <a:srgbClr val="FAC090"/>
              </a:solidFill>
            </p:grpSpPr>
            <p:sp>
              <p:nvSpPr>
                <p:cNvPr id="873" name="円/楕円 872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74" name="フリーフォーム 873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grpFill/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75" name="フリーフォーム 874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grpFill/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865" name="図形グループ 864"/>
              <p:cNvGrpSpPr/>
              <p:nvPr/>
            </p:nvGrpSpPr>
            <p:grpSpPr>
              <a:xfrm>
                <a:off x="4785560" y="4611530"/>
                <a:ext cx="87591" cy="409104"/>
                <a:chOff x="1333500" y="2768600"/>
                <a:chExt cx="241300" cy="1127013"/>
              </a:xfrm>
              <a:solidFill>
                <a:srgbClr val="FAC090"/>
              </a:solidFill>
            </p:grpSpPr>
            <p:sp>
              <p:nvSpPr>
                <p:cNvPr id="870" name="円/楕円 869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71" name="フリーフォーム 870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grpFill/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72" name="フリーフォーム 871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grpFill/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866" name="図形グループ 865"/>
              <p:cNvGrpSpPr/>
              <p:nvPr/>
            </p:nvGrpSpPr>
            <p:grpSpPr>
              <a:xfrm>
                <a:off x="4887193" y="4611530"/>
                <a:ext cx="87591" cy="409104"/>
                <a:chOff x="1333500" y="2768600"/>
                <a:chExt cx="241300" cy="1127013"/>
              </a:xfrm>
              <a:solidFill>
                <a:srgbClr val="FAC090"/>
              </a:solidFill>
            </p:grpSpPr>
            <p:sp>
              <p:nvSpPr>
                <p:cNvPr id="867" name="円/楕円 866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68" name="フリーフォーム 867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grpFill/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69" name="フリーフォーム 868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grpFill/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807" name="図形グループ 806"/>
              <p:cNvGrpSpPr/>
              <p:nvPr/>
            </p:nvGrpSpPr>
            <p:grpSpPr>
              <a:xfrm flipV="1">
                <a:off x="3769249" y="5102422"/>
                <a:ext cx="87591" cy="409104"/>
                <a:chOff x="1333500" y="2768600"/>
                <a:chExt cx="241300" cy="1127013"/>
              </a:xfrm>
            </p:grpSpPr>
            <p:sp>
              <p:nvSpPr>
                <p:cNvPr id="852" name="円/楕円 851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53" name="フリーフォーム 852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54" name="フリーフォーム 853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808" name="図形グループ 807"/>
              <p:cNvGrpSpPr/>
              <p:nvPr/>
            </p:nvGrpSpPr>
            <p:grpSpPr>
              <a:xfrm flipV="1">
                <a:off x="3870880" y="5102422"/>
                <a:ext cx="87591" cy="409104"/>
                <a:chOff x="1333500" y="2768600"/>
                <a:chExt cx="241300" cy="1127013"/>
              </a:xfrm>
            </p:grpSpPr>
            <p:sp>
              <p:nvSpPr>
                <p:cNvPr id="849" name="円/楕円 848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50" name="フリーフォーム 849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51" name="フリーフォーム 850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809" name="図形グループ 808"/>
              <p:cNvGrpSpPr/>
              <p:nvPr/>
            </p:nvGrpSpPr>
            <p:grpSpPr>
              <a:xfrm flipV="1">
                <a:off x="3972511" y="5102422"/>
                <a:ext cx="87591" cy="409104"/>
                <a:chOff x="1333500" y="2768600"/>
                <a:chExt cx="241300" cy="1127013"/>
              </a:xfrm>
            </p:grpSpPr>
            <p:sp>
              <p:nvSpPr>
                <p:cNvPr id="846" name="円/楕円 845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47" name="フリーフォーム 846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48" name="フリーフォーム 847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810" name="図形グループ 809"/>
              <p:cNvGrpSpPr/>
              <p:nvPr/>
            </p:nvGrpSpPr>
            <p:grpSpPr>
              <a:xfrm flipV="1">
                <a:off x="4074142" y="5102422"/>
                <a:ext cx="87591" cy="409104"/>
                <a:chOff x="1333500" y="2768600"/>
                <a:chExt cx="241300" cy="1127013"/>
              </a:xfrm>
            </p:grpSpPr>
            <p:sp>
              <p:nvSpPr>
                <p:cNvPr id="843" name="円/楕円 842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44" name="フリーフォーム 843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45" name="フリーフォーム 844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811" name="図形グループ 810"/>
              <p:cNvGrpSpPr/>
              <p:nvPr/>
            </p:nvGrpSpPr>
            <p:grpSpPr>
              <a:xfrm flipV="1">
                <a:off x="4175774" y="5102422"/>
                <a:ext cx="87591" cy="409104"/>
                <a:chOff x="1333500" y="2768600"/>
                <a:chExt cx="241300" cy="1127013"/>
              </a:xfrm>
            </p:grpSpPr>
            <p:sp>
              <p:nvSpPr>
                <p:cNvPr id="840" name="円/楕円 839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41" name="フリーフォーム 840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42" name="フリーフォーム 841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812" name="図形グループ 811"/>
              <p:cNvGrpSpPr/>
              <p:nvPr/>
            </p:nvGrpSpPr>
            <p:grpSpPr>
              <a:xfrm flipV="1">
                <a:off x="4277405" y="5102422"/>
                <a:ext cx="87591" cy="409104"/>
                <a:chOff x="1333500" y="2768600"/>
                <a:chExt cx="241300" cy="1127013"/>
              </a:xfrm>
            </p:grpSpPr>
            <p:sp>
              <p:nvSpPr>
                <p:cNvPr id="837" name="円/楕円 836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38" name="フリーフォーム 837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39" name="フリーフォーム 838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813" name="図形グループ 812"/>
              <p:cNvGrpSpPr/>
              <p:nvPr/>
            </p:nvGrpSpPr>
            <p:grpSpPr>
              <a:xfrm flipV="1">
                <a:off x="4379036" y="5102422"/>
                <a:ext cx="87591" cy="409104"/>
                <a:chOff x="1333500" y="2768600"/>
                <a:chExt cx="241300" cy="1127013"/>
              </a:xfrm>
            </p:grpSpPr>
            <p:sp>
              <p:nvSpPr>
                <p:cNvPr id="834" name="円/楕円 833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35" name="フリーフォーム 834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36" name="フリーフォーム 835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814" name="図形グループ 813"/>
              <p:cNvGrpSpPr/>
              <p:nvPr/>
            </p:nvGrpSpPr>
            <p:grpSpPr>
              <a:xfrm flipV="1">
                <a:off x="4480667" y="5102422"/>
                <a:ext cx="87591" cy="409104"/>
                <a:chOff x="1333500" y="2768600"/>
                <a:chExt cx="241300" cy="1127013"/>
              </a:xfrm>
            </p:grpSpPr>
            <p:sp>
              <p:nvSpPr>
                <p:cNvPr id="831" name="円/楕円 830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32" name="フリーフォーム 831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33" name="フリーフォーム 832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815" name="図形グループ 814"/>
              <p:cNvGrpSpPr/>
              <p:nvPr/>
            </p:nvGrpSpPr>
            <p:grpSpPr>
              <a:xfrm flipV="1">
                <a:off x="4582298" y="5102422"/>
                <a:ext cx="87591" cy="409104"/>
                <a:chOff x="1333500" y="2768600"/>
                <a:chExt cx="241300" cy="1127013"/>
              </a:xfrm>
            </p:grpSpPr>
            <p:sp>
              <p:nvSpPr>
                <p:cNvPr id="828" name="円/楕円 827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29" name="フリーフォーム 828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30" name="フリーフォーム 829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816" name="図形グループ 815"/>
              <p:cNvGrpSpPr/>
              <p:nvPr/>
            </p:nvGrpSpPr>
            <p:grpSpPr>
              <a:xfrm flipV="1">
                <a:off x="4683929" y="5102422"/>
                <a:ext cx="87591" cy="409104"/>
                <a:chOff x="1333500" y="2768600"/>
                <a:chExt cx="241300" cy="1127013"/>
              </a:xfrm>
            </p:grpSpPr>
            <p:sp>
              <p:nvSpPr>
                <p:cNvPr id="825" name="円/楕円 824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26" name="フリーフォーム 825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27" name="フリーフォーム 826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817" name="図形グループ 816"/>
              <p:cNvGrpSpPr/>
              <p:nvPr/>
            </p:nvGrpSpPr>
            <p:grpSpPr>
              <a:xfrm flipV="1">
                <a:off x="4785560" y="5102422"/>
                <a:ext cx="87591" cy="409104"/>
                <a:chOff x="1333500" y="2768600"/>
                <a:chExt cx="241300" cy="1127013"/>
              </a:xfrm>
            </p:grpSpPr>
            <p:sp>
              <p:nvSpPr>
                <p:cNvPr id="822" name="円/楕円 821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23" name="フリーフォーム 822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24" name="フリーフォーム 823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818" name="図形グループ 817"/>
              <p:cNvGrpSpPr/>
              <p:nvPr/>
            </p:nvGrpSpPr>
            <p:grpSpPr>
              <a:xfrm flipV="1">
                <a:off x="4887193" y="5102422"/>
                <a:ext cx="87591" cy="409104"/>
                <a:chOff x="1333500" y="2768600"/>
                <a:chExt cx="241300" cy="1127013"/>
              </a:xfrm>
            </p:grpSpPr>
            <p:sp>
              <p:nvSpPr>
                <p:cNvPr id="819" name="円/楕円 818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20" name="フリーフォーム 819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21" name="フリーフォーム 820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757" name="図形グループ 756"/>
              <p:cNvGrpSpPr/>
              <p:nvPr/>
            </p:nvGrpSpPr>
            <p:grpSpPr>
              <a:xfrm>
                <a:off x="4992520" y="4611530"/>
                <a:ext cx="87591" cy="409104"/>
                <a:chOff x="1333500" y="2768600"/>
                <a:chExt cx="241300" cy="1127013"/>
              </a:xfrm>
              <a:solidFill>
                <a:schemeClr val="accent6">
                  <a:lumMod val="60000"/>
                  <a:lumOff val="40000"/>
                </a:schemeClr>
              </a:solidFill>
            </p:grpSpPr>
            <p:sp>
              <p:nvSpPr>
                <p:cNvPr id="802" name="円/楕円 801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03" name="フリーフォーム 802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grpFill/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04" name="フリーフォーム 803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grpFill/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758" name="図形グループ 757"/>
              <p:cNvGrpSpPr/>
              <p:nvPr/>
            </p:nvGrpSpPr>
            <p:grpSpPr>
              <a:xfrm>
                <a:off x="5094151" y="4611530"/>
                <a:ext cx="87591" cy="409104"/>
                <a:chOff x="1333500" y="2768600"/>
                <a:chExt cx="241300" cy="1127013"/>
              </a:xfrm>
              <a:solidFill>
                <a:schemeClr val="accent6">
                  <a:lumMod val="60000"/>
                  <a:lumOff val="40000"/>
                </a:schemeClr>
              </a:solidFill>
            </p:grpSpPr>
            <p:sp>
              <p:nvSpPr>
                <p:cNvPr id="799" name="円/楕円 798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00" name="フリーフォーム 799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grpFill/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01" name="フリーフォーム 800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grpFill/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759" name="図形グループ 758"/>
              <p:cNvGrpSpPr/>
              <p:nvPr/>
            </p:nvGrpSpPr>
            <p:grpSpPr>
              <a:xfrm>
                <a:off x="5195782" y="4611530"/>
                <a:ext cx="87591" cy="409104"/>
                <a:chOff x="1333500" y="2768600"/>
                <a:chExt cx="241300" cy="1127013"/>
              </a:xfrm>
              <a:solidFill>
                <a:schemeClr val="accent6">
                  <a:lumMod val="60000"/>
                  <a:lumOff val="40000"/>
                </a:schemeClr>
              </a:solidFill>
            </p:grpSpPr>
            <p:sp>
              <p:nvSpPr>
                <p:cNvPr id="796" name="円/楕円 795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97" name="フリーフォーム 796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grpFill/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98" name="フリーフォーム 797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grpFill/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760" name="図形グループ 759"/>
              <p:cNvGrpSpPr/>
              <p:nvPr/>
            </p:nvGrpSpPr>
            <p:grpSpPr>
              <a:xfrm>
                <a:off x="5297413" y="4611530"/>
                <a:ext cx="87591" cy="409104"/>
                <a:chOff x="1333500" y="2768600"/>
                <a:chExt cx="241300" cy="1127013"/>
              </a:xfrm>
              <a:solidFill>
                <a:schemeClr val="accent6">
                  <a:lumMod val="60000"/>
                  <a:lumOff val="40000"/>
                </a:schemeClr>
              </a:solidFill>
            </p:grpSpPr>
            <p:sp>
              <p:nvSpPr>
                <p:cNvPr id="793" name="円/楕円 792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94" name="フリーフォーム 793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grpFill/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95" name="フリーフォーム 794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grpFill/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761" name="図形グループ 760"/>
              <p:cNvGrpSpPr/>
              <p:nvPr/>
            </p:nvGrpSpPr>
            <p:grpSpPr>
              <a:xfrm>
                <a:off x="5399045" y="4611530"/>
                <a:ext cx="87591" cy="409104"/>
                <a:chOff x="1333500" y="2768600"/>
                <a:chExt cx="241300" cy="1127013"/>
              </a:xfrm>
              <a:solidFill>
                <a:schemeClr val="accent6">
                  <a:lumMod val="60000"/>
                  <a:lumOff val="40000"/>
                </a:schemeClr>
              </a:solidFill>
            </p:grpSpPr>
            <p:sp>
              <p:nvSpPr>
                <p:cNvPr id="790" name="円/楕円 789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91" name="フリーフォーム 790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grpFill/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92" name="フリーフォーム 791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grpFill/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762" name="図形グループ 761"/>
              <p:cNvGrpSpPr/>
              <p:nvPr/>
            </p:nvGrpSpPr>
            <p:grpSpPr>
              <a:xfrm>
                <a:off x="5500676" y="4611530"/>
                <a:ext cx="87591" cy="409104"/>
                <a:chOff x="1333500" y="2768600"/>
                <a:chExt cx="241300" cy="1127013"/>
              </a:xfrm>
              <a:solidFill>
                <a:schemeClr val="accent6">
                  <a:lumMod val="60000"/>
                  <a:lumOff val="40000"/>
                </a:schemeClr>
              </a:solidFill>
            </p:grpSpPr>
            <p:sp>
              <p:nvSpPr>
                <p:cNvPr id="787" name="円/楕円 786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88" name="フリーフォーム 787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grpFill/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89" name="フリーフォーム 788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grpFill/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763" name="図形グループ 762"/>
              <p:cNvGrpSpPr/>
              <p:nvPr/>
            </p:nvGrpSpPr>
            <p:grpSpPr>
              <a:xfrm>
                <a:off x="5602307" y="4611530"/>
                <a:ext cx="87591" cy="409104"/>
                <a:chOff x="1333500" y="2768600"/>
                <a:chExt cx="241300" cy="1127013"/>
              </a:xfrm>
              <a:solidFill>
                <a:schemeClr val="accent6">
                  <a:lumMod val="60000"/>
                  <a:lumOff val="40000"/>
                </a:schemeClr>
              </a:solidFill>
            </p:grpSpPr>
            <p:sp>
              <p:nvSpPr>
                <p:cNvPr id="784" name="円/楕円 783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85" name="フリーフォーム 784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grpFill/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86" name="フリーフォーム 785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grpFill/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764" name="図形グループ 763"/>
              <p:cNvGrpSpPr/>
              <p:nvPr/>
            </p:nvGrpSpPr>
            <p:grpSpPr>
              <a:xfrm>
                <a:off x="5703938" y="4611530"/>
                <a:ext cx="87591" cy="409104"/>
                <a:chOff x="1333500" y="2768600"/>
                <a:chExt cx="241300" cy="1127013"/>
              </a:xfrm>
              <a:solidFill>
                <a:schemeClr val="accent6">
                  <a:lumMod val="60000"/>
                  <a:lumOff val="40000"/>
                </a:schemeClr>
              </a:solidFill>
            </p:grpSpPr>
            <p:sp>
              <p:nvSpPr>
                <p:cNvPr id="781" name="円/楕円 780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82" name="フリーフォーム 781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grpFill/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83" name="フリーフォーム 782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grpFill/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765" name="図形グループ 764"/>
              <p:cNvGrpSpPr/>
              <p:nvPr/>
            </p:nvGrpSpPr>
            <p:grpSpPr>
              <a:xfrm>
                <a:off x="5805569" y="4611530"/>
                <a:ext cx="87591" cy="409104"/>
                <a:chOff x="1333500" y="2768600"/>
                <a:chExt cx="241300" cy="1127013"/>
              </a:xfrm>
              <a:solidFill>
                <a:schemeClr val="accent6">
                  <a:lumMod val="60000"/>
                  <a:lumOff val="40000"/>
                </a:schemeClr>
              </a:solidFill>
            </p:grpSpPr>
            <p:sp>
              <p:nvSpPr>
                <p:cNvPr id="778" name="円/楕円 777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79" name="フリーフォーム 778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grpFill/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80" name="フリーフォーム 779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grpFill/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766" name="図形グループ 765"/>
              <p:cNvGrpSpPr/>
              <p:nvPr/>
            </p:nvGrpSpPr>
            <p:grpSpPr>
              <a:xfrm>
                <a:off x="5907200" y="4611530"/>
                <a:ext cx="87591" cy="409104"/>
                <a:chOff x="1333500" y="2768600"/>
                <a:chExt cx="241300" cy="1127013"/>
              </a:xfrm>
              <a:solidFill>
                <a:schemeClr val="accent6">
                  <a:lumMod val="60000"/>
                  <a:lumOff val="40000"/>
                </a:schemeClr>
              </a:solidFill>
            </p:grpSpPr>
            <p:sp>
              <p:nvSpPr>
                <p:cNvPr id="775" name="円/楕円 774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76" name="フリーフォーム 775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grpFill/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77" name="フリーフォーム 776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grpFill/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767" name="図形グループ 766"/>
              <p:cNvGrpSpPr/>
              <p:nvPr/>
            </p:nvGrpSpPr>
            <p:grpSpPr>
              <a:xfrm>
                <a:off x="6008831" y="4611530"/>
                <a:ext cx="87591" cy="409104"/>
                <a:chOff x="1333500" y="2768600"/>
                <a:chExt cx="241300" cy="1127013"/>
              </a:xfrm>
              <a:solidFill>
                <a:schemeClr val="accent6">
                  <a:lumMod val="60000"/>
                  <a:lumOff val="40000"/>
                </a:schemeClr>
              </a:solidFill>
            </p:grpSpPr>
            <p:sp>
              <p:nvSpPr>
                <p:cNvPr id="772" name="円/楕円 771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73" name="フリーフォーム 772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grpFill/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74" name="フリーフォーム 773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grpFill/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768" name="図形グループ 767"/>
              <p:cNvGrpSpPr/>
              <p:nvPr/>
            </p:nvGrpSpPr>
            <p:grpSpPr>
              <a:xfrm>
                <a:off x="6110464" y="4611530"/>
                <a:ext cx="87591" cy="409104"/>
                <a:chOff x="1333500" y="2768600"/>
                <a:chExt cx="241300" cy="1127013"/>
              </a:xfrm>
              <a:solidFill>
                <a:schemeClr val="accent6">
                  <a:lumMod val="60000"/>
                  <a:lumOff val="40000"/>
                </a:schemeClr>
              </a:solidFill>
            </p:grpSpPr>
            <p:sp>
              <p:nvSpPr>
                <p:cNvPr id="769" name="円/楕円 768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70" name="フリーフォーム 769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grpFill/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71" name="フリーフォーム 770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grpFill/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709" name="図形グループ 708"/>
              <p:cNvGrpSpPr/>
              <p:nvPr/>
            </p:nvGrpSpPr>
            <p:grpSpPr>
              <a:xfrm flipV="1">
                <a:off x="4992520" y="5102422"/>
                <a:ext cx="87591" cy="409104"/>
                <a:chOff x="1333500" y="2768600"/>
                <a:chExt cx="241300" cy="1127013"/>
              </a:xfrm>
            </p:grpSpPr>
            <p:sp>
              <p:nvSpPr>
                <p:cNvPr id="754" name="円/楕円 753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55" name="フリーフォーム 754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56" name="フリーフォーム 755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710" name="図形グループ 709"/>
              <p:cNvGrpSpPr/>
              <p:nvPr/>
            </p:nvGrpSpPr>
            <p:grpSpPr>
              <a:xfrm flipV="1">
                <a:off x="5094151" y="5102422"/>
                <a:ext cx="87591" cy="409104"/>
                <a:chOff x="1333500" y="2768600"/>
                <a:chExt cx="241300" cy="1127013"/>
              </a:xfrm>
            </p:grpSpPr>
            <p:sp>
              <p:nvSpPr>
                <p:cNvPr id="751" name="円/楕円 750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52" name="フリーフォーム 751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53" name="フリーフォーム 752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711" name="図形グループ 710"/>
              <p:cNvGrpSpPr/>
              <p:nvPr/>
            </p:nvGrpSpPr>
            <p:grpSpPr>
              <a:xfrm flipV="1">
                <a:off x="5195782" y="5102422"/>
                <a:ext cx="87591" cy="409104"/>
                <a:chOff x="1333500" y="2768600"/>
                <a:chExt cx="241300" cy="1127013"/>
              </a:xfrm>
            </p:grpSpPr>
            <p:sp>
              <p:nvSpPr>
                <p:cNvPr id="748" name="円/楕円 747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49" name="フリーフォーム 748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50" name="フリーフォーム 749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712" name="図形グループ 711"/>
              <p:cNvGrpSpPr/>
              <p:nvPr/>
            </p:nvGrpSpPr>
            <p:grpSpPr>
              <a:xfrm flipV="1">
                <a:off x="5297413" y="5102422"/>
                <a:ext cx="87591" cy="409104"/>
                <a:chOff x="1333500" y="2768600"/>
                <a:chExt cx="241300" cy="1127013"/>
              </a:xfrm>
            </p:grpSpPr>
            <p:sp>
              <p:nvSpPr>
                <p:cNvPr id="745" name="円/楕円 744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46" name="フリーフォーム 745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47" name="フリーフォーム 746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713" name="図形グループ 712"/>
              <p:cNvGrpSpPr/>
              <p:nvPr/>
            </p:nvGrpSpPr>
            <p:grpSpPr>
              <a:xfrm flipV="1">
                <a:off x="5399045" y="5102422"/>
                <a:ext cx="87591" cy="409104"/>
                <a:chOff x="1333500" y="2768600"/>
                <a:chExt cx="241300" cy="1127013"/>
              </a:xfrm>
            </p:grpSpPr>
            <p:sp>
              <p:nvSpPr>
                <p:cNvPr id="742" name="円/楕円 741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43" name="フリーフォーム 742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44" name="フリーフォーム 743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714" name="図形グループ 713"/>
              <p:cNvGrpSpPr/>
              <p:nvPr/>
            </p:nvGrpSpPr>
            <p:grpSpPr>
              <a:xfrm flipV="1">
                <a:off x="5500676" y="5102422"/>
                <a:ext cx="87591" cy="409104"/>
                <a:chOff x="1333500" y="2768600"/>
                <a:chExt cx="241300" cy="1127013"/>
              </a:xfrm>
            </p:grpSpPr>
            <p:sp>
              <p:nvSpPr>
                <p:cNvPr id="739" name="円/楕円 738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40" name="フリーフォーム 739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41" name="フリーフォーム 740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715" name="図形グループ 714"/>
              <p:cNvGrpSpPr/>
              <p:nvPr/>
            </p:nvGrpSpPr>
            <p:grpSpPr>
              <a:xfrm flipV="1">
                <a:off x="5602307" y="5102422"/>
                <a:ext cx="87591" cy="409104"/>
                <a:chOff x="1333500" y="2768600"/>
                <a:chExt cx="241300" cy="1127013"/>
              </a:xfrm>
            </p:grpSpPr>
            <p:sp>
              <p:nvSpPr>
                <p:cNvPr id="736" name="円/楕円 735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37" name="フリーフォーム 736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38" name="フリーフォーム 737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716" name="図形グループ 715"/>
              <p:cNvGrpSpPr/>
              <p:nvPr/>
            </p:nvGrpSpPr>
            <p:grpSpPr>
              <a:xfrm flipV="1">
                <a:off x="5703938" y="5102422"/>
                <a:ext cx="87591" cy="409104"/>
                <a:chOff x="1333500" y="2768600"/>
                <a:chExt cx="241300" cy="1127013"/>
              </a:xfrm>
            </p:grpSpPr>
            <p:sp>
              <p:nvSpPr>
                <p:cNvPr id="733" name="円/楕円 732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34" name="フリーフォーム 733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35" name="フリーフォーム 734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717" name="図形グループ 716"/>
              <p:cNvGrpSpPr/>
              <p:nvPr/>
            </p:nvGrpSpPr>
            <p:grpSpPr>
              <a:xfrm flipV="1">
                <a:off x="5805569" y="5102422"/>
                <a:ext cx="87591" cy="409104"/>
                <a:chOff x="1333500" y="2768600"/>
                <a:chExt cx="241300" cy="1127013"/>
              </a:xfrm>
            </p:grpSpPr>
            <p:sp>
              <p:nvSpPr>
                <p:cNvPr id="730" name="円/楕円 729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31" name="フリーフォーム 730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32" name="フリーフォーム 731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718" name="図形グループ 717"/>
              <p:cNvGrpSpPr/>
              <p:nvPr/>
            </p:nvGrpSpPr>
            <p:grpSpPr>
              <a:xfrm flipV="1">
                <a:off x="5907200" y="5102422"/>
                <a:ext cx="87591" cy="409104"/>
                <a:chOff x="1333500" y="2768600"/>
                <a:chExt cx="241300" cy="1127013"/>
              </a:xfrm>
            </p:grpSpPr>
            <p:sp>
              <p:nvSpPr>
                <p:cNvPr id="727" name="円/楕円 726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28" name="フリーフォーム 727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29" name="フリーフォーム 728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719" name="図形グループ 718"/>
              <p:cNvGrpSpPr/>
              <p:nvPr/>
            </p:nvGrpSpPr>
            <p:grpSpPr>
              <a:xfrm flipV="1">
                <a:off x="6008831" y="5102422"/>
                <a:ext cx="87591" cy="409104"/>
                <a:chOff x="1333500" y="2768600"/>
                <a:chExt cx="241300" cy="1127013"/>
              </a:xfrm>
            </p:grpSpPr>
            <p:sp>
              <p:nvSpPr>
                <p:cNvPr id="724" name="円/楕円 723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25" name="フリーフォーム 724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26" name="フリーフォーム 725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720" name="図形グループ 719"/>
              <p:cNvGrpSpPr/>
              <p:nvPr/>
            </p:nvGrpSpPr>
            <p:grpSpPr>
              <a:xfrm flipV="1">
                <a:off x="6110464" y="5102422"/>
                <a:ext cx="87591" cy="409104"/>
                <a:chOff x="1333500" y="2768600"/>
                <a:chExt cx="241300" cy="1127013"/>
              </a:xfrm>
            </p:grpSpPr>
            <p:sp>
              <p:nvSpPr>
                <p:cNvPr id="721" name="円/楕円 720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22" name="フリーフォーム 721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23" name="フリーフォーム 722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659" name="図形グループ 658"/>
              <p:cNvGrpSpPr/>
              <p:nvPr/>
            </p:nvGrpSpPr>
            <p:grpSpPr>
              <a:xfrm>
                <a:off x="6215791" y="4611530"/>
                <a:ext cx="87591" cy="409104"/>
                <a:chOff x="1333500" y="2768600"/>
                <a:chExt cx="241300" cy="1127013"/>
              </a:xfrm>
              <a:solidFill>
                <a:schemeClr val="accent6">
                  <a:lumMod val="60000"/>
                  <a:lumOff val="40000"/>
                </a:schemeClr>
              </a:solidFill>
            </p:grpSpPr>
            <p:sp>
              <p:nvSpPr>
                <p:cNvPr id="704" name="円/楕円 703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05" name="フリーフォーム 704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grpFill/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06" name="フリーフォーム 705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grpFill/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660" name="図形グループ 659"/>
              <p:cNvGrpSpPr/>
              <p:nvPr/>
            </p:nvGrpSpPr>
            <p:grpSpPr>
              <a:xfrm>
                <a:off x="6317422" y="4611530"/>
                <a:ext cx="87591" cy="409104"/>
                <a:chOff x="1333500" y="2768600"/>
                <a:chExt cx="241300" cy="1127013"/>
              </a:xfrm>
              <a:solidFill>
                <a:schemeClr val="accent6">
                  <a:lumMod val="60000"/>
                  <a:lumOff val="40000"/>
                </a:schemeClr>
              </a:solidFill>
            </p:grpSpPr>
            <p:sp>
              <p:nvSpPr>
                <p:cNvPr id="701" name="円/楕円 700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02" name="フリーフォーム 701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grpFill/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03" name="フリーフォーム 702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grpFill/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661" name="図形グループ 660"/>
              <p:cNvGrpSpPr/>
              <p:nvPr/>
            </p:nvGrpSpPr>
            <p:grpSpPr>
              <a:xfrm>
                <a:off x="6419053" y="4611530"/>
                <a:ext cx="87591" cy="409104"/>
                <a:chOff x="1333500" y="2768600"/>
                <a:chExt cx="241300" cy="1127013"/>
              </a:xfrm>
              <a:solidFill>
                <a:schemeClr val="accent6">
                  <a:lumMod val="60000"/>
                  <a:lumOff val="40000"/>
                </a:schemeClr>
              </a:solidFill>
            </p:grpSpPr>
            <p:sp>
              <p:nvSpPr>
                <p:cNvPr id="698" name="円/楕円 697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99" name="フリーフォーム 698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grpFill/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00" name="フリーフォーム 699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grpFill/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662" name="図形グループ 661"/>
              <p:cNvGrpSpPr/>
              <p:nvPr/>
            </p:nvGrpSpPr>
            <p:grpSpPr>
              <a:xfrm>
                <a:off x="6520684" y="4611530"/>
                <a:ext cx="87591" cy="409104"/>
                <a:chOff x="1333500" y="2768600"/>
                <a:chExt cx="241300" cy="1127013"/>
              </a:xfrm>
              <a:solidFill>
                <a:schemeClr val="accent6">
                  <a:lumMod val="60000"/>
                  <a:lumOff val="40000"/>
                </a:schemeClr>
              </a:solidFill>
            </p:grpSpPr>
            <p:sp>
              <p:nvSpPr>
                <p:cNvPr id="695" name="円/楕円 694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96" name="フリーフォーム 695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grpFill/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97" name="フリーフォーム 696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grpFill/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663" name="図形グループ 662"/>
              <p:cNvGrpSpPr/>
              <p:nvPr/>
            </p:nvGrpSpPr>
            <p:grpSpPr>
              <a:xfrm>
                <a:off x="6622316" y="4611530"/>
                <a:ext cx="87591" cy="409104"/>
                <a:chOff x="1333500" y="2768600"/>
                <a:chExt cx="241300" cy="1127013"/>
              </a:xfrm>
              <a:solidFill>
                <a:schemeClr val="accent6">
                  <a:lumMod val="60000"/>
                  <a:lumOff val="40000"/>
                </a:schemeClr>
              </a:solidFill>
            </p:grpSpPr>
            <p:sp>
              <p:nvSpPr>
                <p:cNvPr id="692" name="円/楕円 691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93" name="フリーフォーム 692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grpFill/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94" name="フリーフォーム 693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grpFill/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664" name="図形グループ 663"/>
              <p:cNvGrpSpPr/>
              <p:nvPr/>
            </p:nvGrpSpPr>
            <p:grpSpPr>
              <a:xfrm>
                <a:off x="6723947" y="4611530"/>
                <a:ext cx="87591" cy="409104"/>
                <a:chOff x="1333500" y="2768600"/>
                <a:chExt cx="241300" cy="1127013"/>
              </a:xfrm>
              <a:solidFill>
                <a:schemeClr val="accent6">
                  <a:lumMod val="60000"/>
                  <a:lumOff val="40000"/>
                </a:schemeClr>
              </a:solidFill>
            </p:grpSpPr>
            <p:sp>
              <p:nvSpPr>
                <p:cNvPr id="689" name="円/楕円 688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90" name="フリーフォーム 689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grpFill/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91" name="フリーフォーム 690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grpFill/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665" name="図形グループ 664"/>
              <p:cNvGrpSpPr/>
              <p:nvPr/>
            </p:nvGrpSpPr>
            <p:grpSpPr>
              <a:xfrm>
                <a:off x="6825578" y="4611530"/>
                <a:ext cx="87591" cy="409104"/>
                <a:chOff x="1333500" y="2768600"/>
                <a:chExt cx="241300" cy="1127013"/>
              </a:xfrm>
              <a:solidFill>
                <a:schemeClr val="accent6">
                  <a:lumMod val="60000"/>
                  <a:lumOff val="40000"/>
                </a:schemeClr>
              </a:solidFill>
            </p:grpSpPr>
            <p:sp>
              <p:nvSpPr>
                <p:cNvPr id="686" name="円/楕円 685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87" name="フリーフォーム 686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grpFill/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88" name="フリーフォーム 687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grpFill/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666" name="図形グループ 665"/>
              <p:cNvGrpSpPr/>
              <p:nvPr/>
            </p:nvGrpSpPr>
            <p:grpSpPr>
              <a:xfrm>
                <a:off x="6927209" y="4611530"/>
                <a:ext cx="87591" cy="409104"/>
                <a:chOff x="1333500" y="2768600"/>
                <a:chExt cx="241300" cy="1127013"/>
              </a:xfrm>
              <a:solidFill>
                <a:schemeClr val="accent6">
                  <a:lumMod val="60000"/>
                  <a:lumOff val="40000"/>
                </a:schemeClr>
              </a:solidFill>
            </p:grpSpPr>
            <p:sp>
              <p:nvSpPr>
                <p:cNvPr id="683" name="円/楕円 682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84" name="フリーフォーム 683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grpFill/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85" name="フリーフォーム 684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grpFill/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667" name="図形グループ 666"/>
              <p:cNvGrpSpPr/>
              <p:nvPr/>
            </p:nvGrpSpPr>
            <p:grpSpPr>
              <a:xfrm>
                <a:off x="7028840" y="4611530"/>
                <a:ext cx="87591" cy="409104"/>
                <a:chOff x="1333500" y="2768600"/>
                <a:chExt cx="241300" cy="1127013"/>
              </a:xfrm>
              <a:solidFill>
                <a:schemeClr val="accent6">
                  <a:lumMod val="60000"/>
                  <a:lumOff val="40000"/>
                </a:schemeClr>
              </a:solidFill>
            </p:grpSpPr>
            <p:sp>
              <p:nvSpPr>
                <p:cNvPr id="680" name="円/楕円 679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81" name="フリーフォーム 680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grpFill/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82" name="フリーフォーム 681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grpFill/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668" name="図形グループ 667"/>
              <p:cNvGrpSpPr/>
              <p:nvPr/>
            </p:nvGrpSpPr>
            <p:grpSpPr>
              <a:xfrm>
                <a:off x="7130471" y="4611530"/>
                <a:ext cx="87591" cy="409104"/>
                <a:chOff x="1333500" y="2768600"/>
                <a:chExt cx="241300" cy="1127013"/>
              </a:xfrm>
              <a:solidFill>
                <a:schemeClr val="accent6">
                  <a:lumMod val="60000"/>
                  <a:lumOff val="40000"/>
                </a:schemeClr>
              </a:solidFill>
            </p:grpSpPr>
            <p:sp>
              <p:nvSpPr>
                <p:cNvPr id="677" name="円/楕円 676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78" name="フリーフォーム 677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grpFill/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79" name="フリーフォーム 678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grpFill/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669" name="図形グループ 668"/>
              <p:cNvGrpSpPr/>
              <p:nvPr/>
            </p:nvGrpSpPr>
            <p:grpSpPr>
              <a:xfrm>
                <a:off x="7232102" y="4611530"/>
                <a:ext cx="87591" cy="409104"/>
                <a:chOff x="1333500" y="2768600"/>
                <a:chExt cx="241300" cy="1127013"/>
              </a:xfrm>
              <a:solidFill>
                <a:srgbClr val="FAC090"/>
              </a:solidFill>
            </p:grpSpPr>
            <p:sp>
              <p:nvSpPr>
                <p:cNvPr id="674" name="円/楕円 673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75" name="フリーフォーム 674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grpFill/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76" name="フリーフォーム 675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grpFill/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670" name="図形グループ 669"/>
              <p:cNvGrpSpPr/>
              <p:nvPr/>
            </p:nvGrpSpPr>
            <p:grpSpPr>
              <a:xfrm>
                <a:off x="7333735" y="4611530"/>
                <a:ext cx="87591" cy="409104"/>
                <a:chOff x="1333500" y="2768600"/>
                <a:chExt cx="241300" cy="1127013"/>
              </a:xfrm>
              <a:solidFill>
                <a:srgbClr val="FAC090"/>
              </a:solidFill>
            </p:grpSpPr>
            <p:sp>
              <p:nvSpPr>
                <p:cNvPr id="671" name="円/楕円 670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72" name="フリーフォーム 671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grpFill/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73" name="フリーフォーム 672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grpFill/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611" name="図形グループ 610"/>
              <p:cNvGrpSpPr/>
              <p:nvPr/>
            </p:nvGrpSpPr>
            <p:grpSpPr>
              <a:xfrm flipV="1">
                <a:off x="6215791" y="5102422"/>
                <a:ext cx="87591" cy="409104"/>
                <a:chOff x="1333500" y="2768600"/>
                <a:chExt cx="241300" cy="1127013"/>
              </a:xfrm>
            </p:grpSpPr>
            <p:sp>
              <p:nvSpPr>
                <p:cNvPr id="656" name="円/楕円 655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57" name="フリーフォーム 656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58" name="フリーフォーム 657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612" name="図形グループ 611"/>
              <p:cNvGrpSpPr/>
              <p:nvPr/>
            </p:nvGrpSpPr>
            <p:grpSpPr>
              <a:xfrm flipV="1">
                <a:off x="6317422" y="5102422"/>
                <a:ext cx="87591" cy="409104"/>
                <a:chOff x="1333500" y="2768600"/>
                <a:chExt cx="241300" cy="1127013"/>
              </a:xfrm>
            </p:grpSpPr>
            <p:sp>
              <p:nvSpPr>
                <p:cNvPr id="653" name="円/楕円 652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54" name="フリーフォーム 653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55" name="フリーフォーム 654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613" name="図形グループ 612"/>
              <p:cNvGrpSpPr/>
              <p:nvPr/>
            </p:nvGrpSpPr>
            <p:grpSpPr>
              <a:xfrm flipV="1">
                <a:off x="6419053" y="5102422"/>
                <a:ext cx="87591" cy="409104"/>
                <a:chOff x="1333500" y="2768600"/>
                <a:chExt cx="241300" cy="1127013"/>
              </a:xfrm>
            </p:grpSpPr>
            <p:sp>
              <p:nvSpPr>
                <p:cNvPr id="650" name="円/楕円 649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51" name="フリーフォーム 650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52" name="フリーフォーム 651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614" name="図形グループ 613"/>
              <p:cNvGrpSpPr/>
              <p:nvPr/>
            </p:nvGrpSpPr>
            <p:grpSpPr>
              <a:xfrm flipV="1">
                <a:off x="6520684" y="5102422"/>
                <a:ext cx="87591" cy="409104"/>
                <a:chOff x="1333500" y="2768600"/>
                <a:chExt cx="241300" cy="1127013"/>
              </a:xfrm>
            </p:grpSpPr>
            <p:sp>
              <p:nvSpPr>
                <p:cNvPr id="647" name="円/楕円 646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48" name="フリーフォーム 647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49" name="フリーフォーム 648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615" name="図形グループ 614"/>
              <p:cNvGrpSpPr/>
              <p:nvPr/>
            </p:nvGrpSpPr>
            <p:grpSpPr>
              <a:xfrm flipV="1">
                <a:off x="6622316" y="5102422"/>
                <a:ext cx="87591" cy="409104"/>
                <a:chOff x="1333500" y="2768600"/>
                <a:chExt cx="241300" cy="1127013"/>
              </a:xfrm>
            </p:grpSpPr>
            <p:sp>
              <p:nvSpPr>
                <p:cNvPr id="644" name="円/楕円 643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45" name="フリーフォーム 644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46" name="フリーフォーム 645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616" name="図形グループ 615"/>
              <p:cNvGrpSpPr/>
              <p:nvPr/>
            </p:nvGrpSpPr>
            <p:grpSpPr>
              <a:xfrm flipV="1">
                <a:off x="6723947" y="5102422"/>
                <a:ext cx="87591" cy="409104"/>
                <a:chOff x="1333500" y="2768600"/>
                <a:chExt cx="241300" cy="1127013"/>
              </a:xfrm>
            </p:grpSpPr>
            <p:sp>
              <p:nvSpPr>
                <p:cNvPr id="641" name="円/楕円 640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42" name="フリーフォーム 641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43" name="フリーフォーム 642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617" name="図形グループ 616"/>
              <p:cNvGrpSpPr/>
              <p:nvPr/>
            </p:nvGrpSpPr>
            <p:grpSpPr>
              <a:xfrm flipV="1">
                <a:off x="6825578" y="5102422"/>
                <a:ext cx="87591" cy="409104"/>
                <a:chOff x="1333500" y="2768600"/>
                <a:chExt cx="241300" cy="1127013"/>
              </a:xfrm>
            </p:grpSpPr>
            <p:sp>
              <p:nvSpPr>
                <p:cNvPr id="638" name="円/楕円 637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39" name="フリーフォーム 638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40" name="フリーフォーム 639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618" name="図形グループ 617"/>
              <p:cNvGrpSpPr/>
              <p:nvPr/>
            </p:nvGrpSpPr>
            <p:grpSpPr>
              <a:xfrm flipV="1">
                <a:off x="6927209" y="5102422"/>
                <a:ext cx="87591" cy="409104"/>
                <a:chOff x="1333500" y="2768600"/>
                <a:chExt cx="241300" cy="1127013"/>
              </a:xfrm>
            </p:grpSpPr>
            <p:sp>
              <p:nvSpPr>
                <p:cNvPr id="635" name="円/楕円 634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36" name="フリーフォーム 635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37" name="フリーフォーム 636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619" name="図形グループ 618"/>
              <p:cNvGrpSpPr/>
              <p:nvPr/>
            </p:nvGrpSpPr>
            <p:grpSpPr>
              <a:xfrm flipV="1">
                <a:off x="7028840" y="5102422"/>
                <a:ext cx="87591" cy="409104"/>
                <a:chOff x="1333500" y="2768600"/>
                <a:chExt cx="241300" cy="1127013"/>
              </a:xfrm>
            </p:grpSpPr>
            <p:sp>
              <p:nvSpPr>
                <p:cNvPr id="632" name="円/楕円 631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33" name="フリーフォーム 632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34" name="フリーフォーム 633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620" name="図形グループ 619"/>
              <p:cNvGrpSpPr/>
              <p:nvPr/>
            </p:nvGrpSpPr>
            <p:grpSpPr>
              <a:xfrm flipV="1">
                <a:off x="7130471" y="5102422"/>
                <a:ext cx="87591" cy="409104"/>
                <a:chOff x="1333500" y="2768600"/>
                <a:chExt cx="241300" cy="1127013"/>
              </a:xfrm>
            </p:grpSpPr>
            <p:sp>
              <p:nvSpPr>
                <p:cNvPr id="629" name="円/楕円 628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30" name="フリーフォーム 629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31" name="フリーフォーム 630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621" name="図形グループ 620"/>
              <p:cNvGrpSpPr/>
              <p:nvPr/>
            </p:nvGrpSpPr>
            <p:grpSpPr>
              <a:xfrm flipV="1">
                <a:off x="7232102" y="5102422"/>
                <a:ext cx="87591" cy="409104"/>
                <a:chOff x="1333500" y="2768600"/>
                <a:chExt cx="241300" cy="1127013"/>
              </a:xfrm>
            </p:grpSpPr>
            <p:sp>
              <p:nvSpPr>
                <p:cNvPr id="626" name="円/楕円 625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27" name="フリーフォーム 626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28" name="フリーフォーム 627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622" name="図形グループ 621"/>
              <p:cNvGrpSpPr/>
              <p:nvPr/>
            </p:nvGrpSpPr>
            <p:grpSpPr>
              <a:xfrm flipV="1">
                <a:off x="7333735" y="5102422"/>
                <a:ext cx="87591" cy="409104"/>
                <a:chOff x="1333500" y="2768600"/>
                <a:chExt cx="241300" cy="1127013"/>
              </a:xfrm>
            </p:grpSpPr>
            <p:sp>
              <p:nvSpPr>
                <p:cNvPr id="623" name="円/楕円 622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24" name="フリーフォーム 623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25" name="フリーフォーム 624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561" name="図形グループ 560"/>
              <p:cNvGrpSpPr/>
              <p:nvPr/>
            </p:nvGrpSpPr>
            <p:grpSpPr>
              <a:xfrm>
                <a:off x="7439061" y="4611530"/>
                <a:ext cx="87591" cy="409104"/>
                <a:chOff x="1333500" y="2768600"/>
                <a:chExt cx="241300" cy="1127013"/>
              </a:xfrm>
            </p:grpSpPr>
            <p:sp>
              <p:nvSpPr>
                <p:cNvPr id="606" name="円/楕円 605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07" name="フリーフォーム 606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08" name="フリーフォーム 607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562" name="図形グループ 561"/>
              <p:cNvGrpSpPr/>
              <p:nvPr/>
            </p:nvGrpSpPr>
            <p:grpSpPr>
              <a:xfrm>
                <a:off x="7540692" y="4611530"/>
                <a:ext cx="87591" cy="409104"/>
                <a:chOff x="1333500" y="2768600"/>
                <a:chExt cx="241300" cy="1127013"/>
              </a:xfrm>
            </p:grpSpPr>
            <p:sp>
              <p:nvSpPr>
                <p:cNvPr id="603" name="円/楕円 602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04" name="フリーフォーム 603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05" name="フリーフォーム 604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563" name="図形グループ 562"/>
              <p:cNvGrpSpPr/>
              <p:nvPr/>
            </p:nvGrpSpPr>
            <p:grpSpPr>
              <a:xfrm>
                <a:off x="7642323" y="4611530"/>
                <a:ext cx="87591" cy="409104"/>
                <a:chOff x="1333500" y="2768600"/>
                <a:chExt cx="241300" cy="1127013"/>
              </a:xfrm>
            </p:grpSpPr>
            <p:sp>
              <p:nvSpPr>
                <p:cNvPr id="600" name="円/楕円 599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01" name="フリーフォーム 600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02" name="フリーフォーム 601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564" name="図形グループ 563"/>
              <p:cNvGrpSpPr/>
              <p:nvPr/>
            </p:nvGrpSpPr>
            <p:grpSpPr>
              <a:xfrm>
                <a:off x="7743954" y="4611530"/>
                <a:ext cx="87591" cy="409104"/>
                <a:chOff x="1333500" y="2768600"/>
                <a:chExt cx="241300" cy="1127013"/>
              </a:xfrm>
            </p:grpSpPr>
            <p:sp>
              <p:nvSpPr>
                <p:cNvPr id="597" name="円/楕円 596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98" name="フリーフォーム 597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99" name="フリーフォーム 598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565" name="図形グループ 564"/>
              <p:cNvGrpSpPr/>
              <p:nvPr/>
            </p:nvGrpSpPr>
            <p:grpSpPr>
              <a:xfrm>
                <a:off x="7845586" y="4611530"/>
                <a:ext cx="87591" cy="409104"/>
                <a:chOff x="1333500" y="2768600"/>
                <a:chExt cx="241300" cy="1127013"/>
              </a:xfrm>
            </p:grpSpPr>
            <p:sp>
              <p:nvSpPr>
                <p:cNvPr id="594" name="円/楕円 593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95" name="フリーフォーム 594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96" name="フリーフォーム 595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566" name="図形グループ 565"/>
              <p:cNvGrpSpPr/>
              <p:nvPr/>
            </p:nvGrpSpPr>
            <p:grpSpPr>
              <a:xfrm>
                <a:off x="7947217" y="4611530"/>
                <a:ext cx="87591" cy="409104"/>
                <a:chOff x="1333500" y="2768600"/>
                <a:chExt cx="241300" cy="1127013"/>
              </a:xfrm>
            </p:grpSpPr>
            <p:sp>
              <p:nvSpPr>
                <p:cNvPr id="591" name="円/楕円 590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92" name="フリーフォーム 591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93" name="フリーフォーム 592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567" name="図形グループ 566"/>
              <p:cNvGrpSpPr/>
              <p:nvPr/>
            </p:nvGrpSpPr>
            <p:grpSpPr>
              <a:xfrm>
                <a:off x="8048848" y="4611530"/>
                <a:ext cx="87591" cy="409104"/>
                <a:chOff x="1333500" y="2768600"/>
                <a:chExt cx="241300" cy="1127013"/>
              </a:xfrm>
            </p:grpSpPr>
            <p:sp>
              <p:nvSpPr>
                <p:cNvPr id="588" name="円/楕円 587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89" name="フリーフォーム 588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90" name="フリーフォーム 589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568" name="図形グループ 567"/>
              <p:cNvGrpSpPr/>
              <p:nvPr/>
            </p:nvGrpSpPr>
            <p:grpSpPr>
              <a:xfrm>
                <a:off x="8150479" y="4611530"/>
                <a:ext cx="87591" cy="409104"/>
                <a:chOff x="1333500" y="2768600"/>
                <a:chExt cx="241300" cy="1127013"/>
              </a:xfrm>
            </p:grpSpPr>
            <p:sp>
              <p:nvSpPr>
                <p:cNvPr id="585" name="円/楕円 584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86" name="フリーフォーム 585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87" name="フリーフォーム 586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569" name="図形グループ 568"/>
              <p:cNvGrpSpPr/>
              <p:nvPr/>
            </p:nvGrpSpPr>
            <p:grpSpPr>
              <a:xfrm>
                <a:off x="8252110" y="4611530"/>
                <a:ext cx="87591" cy="409104"/>
                <a:chOff x="1333500" y="2768600"/>
                <a:chExt cx="241300" cy="1127013"/>
              </a:xfrm>
            </p:grpSpPr>
            <p:sp>
              <p:nvSpPr>
                <p:cNvPr id="582" name="円/楕円 581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83" name="フリーフォーム 582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84" name="フリーフォーム 583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570" name="図形グループ 569"/>
              <p:cNvGrpSpPr/>
              <p:nvPr/>
            </p:nvGrpSpPr>
            <p:grpSpPr>
              <a:xfrm>
                <a:off x="8353741" y="4611530"/>
                <a:ext cx="87591" cy="409104"/>
                <a:chOff x="1333500" y="2768600"/>
                <a:chExt cx="241300" cy="1127013"/>
              </a:xfrm>
            </p:grpSpPr>
            <p:sp>
              <p:nvSpPr>
                <p:cNvPr id="579" name="円/楕円 578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80" name="フリーフォーム 579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81" name="フリーフォーム 580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571" name="図形グループ 570"/>
              <p:cNvGrpSpPr/>
              <p:nvPr/>
            </p:nvGrpSpPr>
            <p:grpSpPr>
              <a:xfrm>
                <a:off x="8455372" y="4611530"/>
                <a:ext cx="87591" cy="409104"/>
                <a:chOff x="1333500" y="2768600"/>
                <a:chExt cx="241300" cy="1127013"/>
              </a:xfrm>
            </p:grpSpPr>
            <p:sp>
              <p:nvSpPr>
                <p:cNvPr id="576" name="円/楕円 575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77" name="フリーフォーム 576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78" name="フリーフォーム 577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572" name="図形グループ 571"/>
              <p:cNvGrpSpPr/>
              <p:nvPr/>
            </p:nvGrpSpPr>
            <p:grpSpPr>
              <a:xfrm>
                <a:off x="8557005" y="4611530"/>
                <a:ext cx="87591" cy="409104"/>
                <a:chOff x="1333500" y="2768600"/>
                <a:chExt cx="241300" cy="1127013"/>
              </a:xfrm>
            </p:grpSpPr>
            <p:sp>
              <p:nvSpPr>
                <p:cNvPr id="573" name="円/楕円 572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74" name="フリーフォーム 573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75" name="フリーフォーム 574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513" name="図形グループ 512"/>
              <p:cNvGrpSpPr/>
              <p:nvPr/>
            </p:nvGrpSpPr>
            <p:grpSpPr>
              <a:xfrm flipV="1">
                <a:off x="7439061" y="5102422"/>
                <a:ext cx="87591" cy="409104"/>
                <a:chOff x="1333500" y="2768600"/>
                <a:chExt cx="241300" cy="1127013"/>
              </a:xfrm>
            </p:grpSpPr>
            <p:sp>
              <p:nvSpPr>
                <p:cNvPr id="558" name="円/楕円 557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59" name="フリーフォーム 558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60" name="フリーフォーム 559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514" name="図形グループ 513"/>
              <p:cNvGrpSpPr/>
              <p:nvPr/>
            </p:nvGrpSpPr>
            <p:grpSpPr>
              <a:xfrm flipV="1">
                <a:off x="7540692" y="5102422"/>
                <a:ext cx="87591" cy="409104"/>
                <a:chOff x="1333500" y="2768600"/>
                <a:chExt cx="241300" cy="1127013"/>
              </a:xfrm>
            </p:grpSpPr>
            <p:sp>
              <p:nvSpPr>
                <p:cNvPr id="555" name="円/楕円 554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56" name="フリーフォーム 555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57" name="フリーフォーム 556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515" name="図形グループ 514"/>
              <p:cNvGrpSpPr/>
              <p:nvPr/>
            </p:nvGrpSpPr>
            <p:grpSpPr>
              <a:xfrm flipV="1">
                <a:off x="7642323" y="5102422"/>
                <a:ext cx="87591" cy="409104"/>
                <a:chOff x="1333500" y="2768600"/>
                <a:chExt cx="241300" cy="1127013"/>
              </a:xfrm>
            </p:grpSpPr>
            <p:sp>
              <p:nvSpPr>
                <p:cNvPr id="552" name="円/楕円 551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53" name="フリーフォーム 552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54" name="フリーフォーム 553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516" name="図形グループ 515"/>
              <p:cNvGrpSpPr/>
              <p:nvPr/>
            </p:nvGrpSpPr>
            <p:grpSpPr>
              <a:xfrm flipV="1">
                <a:off x="7743954" y="5102422"/>
                <a:ext cx="87591" cy="409104"/>
                <a:chOff x="1333500" y="2768600"/>
                <a:chExt cx="241300" cy="1127013"/>
              </a:xfrm>
            </p:grpSpPr>
            <p:sp>
              <p:nvSpPr>
                <p:cNvPr id="549" name="円/楕円 548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50" name="フリーフォーム 549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51" name="フリーフォーム 550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517" name="図形グループ 516"/>
              <p:cNvGrpSpPr/>
              <p:nvPr/>
            </p:nvGrpSpPr>
            <p:grpSpPr>
              <a:xfrm flipV="1">
                <a:off x="7845586" y="5102422"/>
                <a:ext cx="87591" cy="409104"/>
                <a:chOff x="1333500" y="2768600"/>
                <a:chExt cx="241300" cy="1127013"/>
              </a:xfrm>
            </p:grpSpPr>
            <p:sp>
              <p:nvSpPr>
                <p:cNvPr id="546" name="円/楕円 545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47" name="フリーフォーム 546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48" name="フリーフォーム 547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518" name="図形グループ 517"/>
              <p:cNvGrpSpPr/>
              <p:nvPr/>
            </p:nvGrpSpPr>
            <p:grpSpPr>
              <a:xfrm flipV="1">
                <a:off x="7947217" y="5102422"/>
                <a:ext cx="87591" cy="409104"/>
                <a:chOff x="1333500" y="2768600"/>
                <a:chExt cx="241300" cy="1127013"/>
              </a:xfrm>
            </p:grpSpPr>
            <p:sp>
              <p:nvSpPr>
                <p:cNvPr id="543" name="円/楕円 542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44" name="フリーフォーム 543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45" name="フリーフォーム 544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519" name="図形グループ 518"/>
              <p:cNvGrpSpPr/>
              <p:nvPr/>
            </p:nvGrpSpPr>
            <p:grpSpPr>
              <a:xfrm flipV="1">
                <a:off x="8048848" y="5102422"/>
                <a:ext cx="87591" cy="409104"/>
                <a:chOff x="1333500" y="2768600"/>
                <a:chExt cx="241300" cy="1127013"/>
              </a:xfrm>
            </p:grpSpPr>
            <p:sp>
              <p:nvSpPr>
                <p:cNvPr id="540" name="円/楕円 539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41" name="フリーフォーム 540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42" name="フリーフォーム 541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520" name="図形グループ 519"/>
              <p:cNvGrpSpPr/>
              <p:nvPr/>
            </p:nvGrpSpPr>
            <p:grpSpPr>
              <a:xfrm flipV="1">
                <a:off x="8150479" y="5102422"/>
                <a:ext cx="87591" cy="409104"/>
                <a:chOff x="1333500" y="2768600"/>
                <a:chExt cx="241300" cy="1127013"/>
              </a:xfrm>
            </p:grpSpPr>
            <p:sp>
              <p:nvSpPr>
                <p:cNvPr id="537" name="円/楕円 536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38" name="フリーフォーム 537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39" name="フリーフォーム 538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521" name="図形グループ 520"/>
              <p:cNvGrpSpPr/>
              <p:nvPr/>
            </p:nvGrpSpPr>
            <p:grpSpPr>
              <a:xfrm flipV="1">
                <a:off x="8252110" y="5102422"/>
                <a:ext cx="87591" cy="409104"/>
                <a:chOff x="1333500" y="2768600"/>
                <a:chExt cx="241300" cy="1127013"/>
              </a:xfrm>
            </p:grpSpPr>
            <p:sp>
              <p:nvSpPr>
                <p:cNvPr id="534" name="円/楕円 533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35" name="フリーフォーム 534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36" name="フリーフォーム 535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522" name="図形グループ 521"/>
              <p:cNvGrpSpPr/>
              <p:nvPr/>
            </p:nvGrpSpPr>
            <p:grpSpPr>
              <a:xfrm flipV="1">
                <a:off x="8353741" y="5102422"/>
                <a:ext cx="87591" cy="409104"/>
                <a:chOff x="1333500" y="2768600"/>
                <a:chExt cx="241300" cy="1127013"/>
              </a:xfrm>
            </p:grpSpPr>
            <p:sp>
              <p:nvSpPr>
                <p:cNvPr id="531" name="円/楕円 530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32" name="フリーフォーム 531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33" name="フリーフォーム 532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523" name="図形グループ 522"/>
              <p:cNvGrpSpPr/>
              <p:nvPr/>
            </p:nvGrpSpPr>
            <p:grpSpPr>
              <a:xfrm flipV="1">
                <a:off x="8455372" y="5102422"/>
                <a:ext cx="87591" cy="409104"/>
                <a:chOff x="1333500" y="2768600"/>
                <a:chExt cx="241300" cy="1127013"/>
              </a:xfrm>
            </p:grpSpPr>
            <p:sp>
              <p:nvSpPr>
                <p:cNvPr id="528" name="円/楕円 527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29" name="フリーフォーム 528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30" name="フリーフォーム 529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grpSp>
            <p:nvGrpSpPr>
              <p:cNvPr id="524" name="図形グループ 523"/>
              <p:cNvGrpSpPr/>
              <p:nvPr/>
            </p:nvGrpSpPr>
            <p:grpSpPr>
              <a:xfrm flipV="1">
                <a:off x="8557005" y="5102422"/>
                <a:ext cx="87591" cy="409104"/>
                <a:chOff x="1333500" y="2768600"/>
                <a:chExt cx="241300" cy="1127013"/>
              </a:xfrm>
            </p:grpSpPr>
            <p:sp>
              <p:nvSpPr>
                <p:cNvPr id="525" name="円/楕円 524"/>
                <p:cNvSpPr/>
                <p:nvPr/>
              </p:nvSpPr>
              <p:spPr>
                <a:xfrm>
                  <a:off x="1333500" y="2768600"/>
                  <a:ext cx="241300" cy="2667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26" name="フリーフォーム 525"/>
                <p:cNvSpPr/>
                <p:nvPr/>
              </p:nvSpPr>
              <p:spPr>
                <a:xfrm>
                  <a:off x="13462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27" name="フリーフォーム 526"/>
                <p:cNvSpPr/>
                <p:nvPr/>
              </p:nvSpPr>
              <p:spPr>
                <a:xfrm flipH="1">
                  <a:off x="1498600" y="3028950"/>
                  <a:ext cx="57150" cy="866663"/>
                </a:xfrm>
                <a:custGeom>
                  <a:avLst/>
                  <a:gdLst>
                    <a:gd name="connsiteX0" fmla="*/ 57150 w 57150"/>
                    <a:gd name="connsiteY0" fmla="*/ 0 h 866663"/>
                    <a:gd name="connsiteX1" fmla="*/ 38100 w 57150"/>
                    <a:gd name="connsiteY1" fmla="*/ 127000 h 866663"/>
                    <a:gd name="connsiteX2" fmla="*/ 31750 w 57150"/>
                    <a:gd name="connsiteY2" fmla="*/ 209550 h 866663"/>
                    <a:gd name="connsiteX3" fmla="*/ 19050 w 57150"/>
                    <a:gd name="connsiteY3" fmla="*/ 431800 h 866663"/>
                    <a:gd name="connsiteX4" fmla="*/ 12700 w 57150"/>
                    <a:gd name="connsiteY4" fmla="*/ 679450 h 866663"/>
                    <a:gd name="connsiteX5" fmla="*/ 6350 w 57150"/>
                    <a:gd name="connsiteY5" fmla="*/ 863600 h 866663"/>
                    <a:gd name="connsiteX6" fmla="*/ 0 w 57150"/>
                    <a:gd name="connsiteY6" fmla="*/ 806450 h 866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150" h="866663">
                      <a:moveTo>
                        <a:pt x="57150" y="0"/>
                      </a:moveTo>
                      <a:cubicBezTo>
                        <a:pt x="50800" y="42333"/>
                        <a:pt x="43251" y="84504"/>
                        <a:pt x="38100" y="127000"/>
                      </a:cubicBezTo>
                      <a:cubicBezTo>
                        <a:pt x="34779" y="154397"/>
                        <a:pt x="33472" y="182006"/>
                        <a:pt x="31750" y="209550"/>
                      </a:cubicBezTo>
                      <a:cubicBezTo>
                        <a:pt x="27121" y="283610"/>
                        <a:pt x="23283" y="357717"/>
                        <a:pt x="19050" y="431800"/>
                      </a:cubicBezTo>
                      <a:cubicBezTo>
                        <a:pt x="16933" y="514350"/>
                        <a:pt x="15128" y="596909"/>
                        <a:pt x="12700" y="679450"/>
                      </a:cubicBezTo>
                      <a:cubicBezTo>
                        <a:pt x="10894" y="740843"/>
                        <a:pt x="12462" y="802485"/>
                        <a:pt x="6350" y="863600"/>
                      </a:cubicBezTo>
                      <a:cubicBezTo>
                        <a:pt x="4443" y="882672"/>
                        <a:pt x="0" y="806450"/>
                        <a:pt x="0" y="806450"/>
                      </a:cubicBezTo>
                    </a:path>
                  </a:pathLst>
                </a:cu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ja-JP" altLang="en-US" dirty="0" smtClean="0"/>
                    <a:t>あああ</a:t>
                  </a:r>
                  <a:endParaRPr kumimoji="1" lang="ja-JP" altLang="en-US" dirty="0"/>
                </a:p>
              </p:txBody>
            </p:sp>
          </p:grpSp>
          <p:sp>
            <p:nvSpPr>
              <p:cNvPr id="904" name="フリーフォーム 903"/>
              <p:cNvSpPr/>
              <p:nvPr/>
            </p:nvSpPr>
            <p:spPr>
              <a:xfrm>
                <a:off x="4259872" y="1578037"/>
                <a:ext cx="844550" cy="2178050"/>
              </a:xfrm>
              <a:custGeom>
                <a:avLst/>
                <a:gdLst>
                  <a:gd name="connsiteX0" fmla="*/ 114300 w 844550"/>
                  <a:gd name="connsiteY0" fmla="*/ 2095500 h 2178050"/>
                  <a:gd name="connsiteX1" fmla="*/ 69850 w 844550"/>
                  <a:gd name="connsiteY1" fmla="*/ 2089150 h 2178050"/>
                  <a:gd name="connsiteX2" fmla="*/ 57150 w 844550"/>
                  <a:gd name="connsiteY2" fmla="*/ 2063750 h 2178050"/>
                  <a:gd name="connsiteX3" fmla="*/ 38100 w 844550"/>
                  <a:gd name="connsiteY3" fmla="*/ 2044700 h 2178050"/>
                  <a:gd name="connsiteX4" fmla="*/ 25400 w 844550"/>
                  <a:gd name="connsiteY4" fmla="*/ 2025650 h 2178050"/>
                  <a:gd name="connsiteX5" fmla="*/ 6350 w 844550"/>
                  <a:gd name="connsiteY5" fmla="*/ 2000250 h 2178050"/>
                  <a:gd name="connsiteX6" fmla="*/ 0 w 844550"/>
                  <a:gd name="connsiteY6" fmla="*/ 1974850 h 2178050"/>
                  <a:gd name="connsiteX7" fmla="*/ 19050 w 844550"/>
                  <a:gd name="connsiteY7" fmla="*/ 1860550 h 2178050"/>
                  <a:gd name="connsiteX8" fmla="*/ 25400 w 844550"/>
                  <a:gd name="connsiteY8" fmla="*/ 1841500 h 2178050"/>
                  <a:gd name="connsiteX9" fmla="*/ 44450 w 844550"/>
                  <a:gd name="connsiteY9" fmla="*/ 1835150 h 2178050"/>
                  <a:gd name="connsiteX10" fmla="*/ 82550 w 844550"/>
                  <a:gd name="connsiteY10" fmla="*/ 1797050 h 2178050"/>
                  <a:gd name="connsiteX11" fmla="*/ 95250 w 844550"/>
                  <a:gd name="connsiteY11" fmla="*/ 1778000 h 2178050"/>
                  <a:gd name="connsiteX12" fmla="*/ 114300 w 844550"/>
                  <a:gd name="connsiteY12" fmla="*/ 1771650 h 2178050"/>
                  <a:gd name="connsiteX13" fmla="*/ 158750 w 844550"/>
                  <a:gd name="connsiteY13" fmla="*/ 1708150 h 2178050"/>
                  <a:gd name="connsiteX14" fmla="*/ 171450 w 844550"/>
                  <a:gd name="connsiteY14" fmla="*/ 1689100 h 2178050"/>
                  <a:gd name="connsiteX15" fmla="*/ 184150 w 844550"/>
                  <a:gd name="connsiteY15" fmla="*/ 1644650 h 2178050"/>
                  <a:gd name="connsiteX16" fmla="*/ 190500 w 844550"/>
                  <a:gd name="connsiteY16" fmla="*/ 1625600 h 2178050"/>
                  <a:gd name="connsiteX17" fmla="*/ 203200 w 844550"/>
                  <a:gd name="connsiteY17" fmla="*/ 1581150 h 2178050"/>
                  <a:gd name="connsiteX18" fmla="*/ 209550 w 844550"/>
                  <a:gd name="connsiteY18" fmla="*/ 1536700 h 2178050"/>
                  <a:gd name="connsiteX19" fmla="*/ 215900 w 844550"/>
                  <a:gd name="connsiteY19" fmla="*/ 1517650 h 2178050"/>
                  <a:gd name="connsiteX20" fmla="*/ 222250 w 844550"/>
                  <a:gd name="connsiteY20" fmla="*/ 1485900 h 2178050"/>
                  <a:gd name="connsiteX21" fmla="*/ 228600 w 844550"/>
                  <a:gd name="connsiteY21" fmla="*/ 1066800 h 2178050"/>
                  <a:gd name="connsiteX22" fmla="*/ 241300 w 844550"/>
                  <a:gd name="connsiteY22" fmla="*/ 1047750 h 2178050"/>
                  <a:gd name="connsiteX23" fmla="*/ 234950 w 844550"/>
                  <a:gd name="connsiteY23" fmla="*/ 971550 h 2178050"/>
                  <a:gd name="connsiteX24" fmla="*/ 215900 w 844550"/>
                  <a:gd name="connsiteY24" fmla="*/ 844550 h 2178050"/>
                  <a:gd name="connsiteX25" fmla="*/ 203200 w 844550"/>
                  <a:gd name="connsiteY25" fmla="*/ 819150 h 2178050"/>
                  <a:gd name="connsiteX26" fmla="*/ 190500 w 844550"/>
                  <a:gd name="connsiteY26" fmla="*/ 774700 h 2178050"/>
                  <a:gd name="connsiteX27" fmla="*/ 171450 w 844550"/>
                  <a:gd name="connsiteY27" fmla="*/ 768350 h 2178050"/>
                  <a:gd name="connsiteX28" fmla="*/ 158750 w 844550"/>
                  <a:gd name="connsiteY28" fmla="*/ 742950 h 2178050"/>
                  <a:gd name="connsiteX29" fmla="*/ 120650 w 844550"/>
                  <a:gd name="connsiteY29" fmla="*/ 717550 h 2178050"/>
                  <a:gd name="connsiteX30" fmla="*/ 101600 w 844550"/>
                  <a:gd name="connsiteY30" fmla="*/ 679450 h 2178050"/>
                  <a:gd name="connsiteX31" fmla="*/ 82550 w 844550"/>
                  <a:gd name="connsiteY31" fmla="*/ 673100 h 2178050"/>
                  <a:gd name="connsiteX32" fmla="*/ 76200 w 844550"/>
                  <a:gd name="connsiteY32" fmla="*/ 654050 h 2178050"/>
                  <a:gd name="connsiteX33" fmla="*/ 63500 w 844550"/>
                  <a:gd name="connsiteY33" fmla="*/ 622300 h 2178050"/>
                  <a:gd name="connsiteX34" fmla="*/ 50800 w 844550"/>
                  <a:gd name="connsiteY34" fmla="*/ 508000 h 2178050"/>
                  <a:gd name="connsiteX35" fmla="*/ 44450 w 844550"/>
                  <a:gd name="connsiteY35" fmla="*/ 457200 h 2178050"/>
                  <a:gd name="connsiteX36" fmla="*/ 57150 w 844550"/>
                  <a:gd name="connsiteY36" fmla="*/ 254000 h 2178050"/>
                  <a:gd name="connsiteX37" fmla="*/ 76200 w 844550"/>
                  <a:gd name="connsiteY37" fmla="*/ 222250 h 2178050"/>
                  <a:gd name="connsiteX38" fmla="*/ 107950 w 844550"/>
                  <a:gd name="connsiteY38" fmla="*/ 158750 h 2178050"/>
                  <a:gd name="connsiteX39" fmla="*/ 139700 w 844550"/>
                  <a:gd name="connsiteY39" fmla="*/ 120650 h 2178050"/>
                  <a:gd name="connsiteX40" fmla="*/ 152400 w 844550"/>
                  <a:gd name="connsiteY40" fmla="*/ 95250 h 2178050"/>
                  <a:gd name="connsiteX41" fmla="*/ 158750 w 844550"/>
                  <a:gd name="connsiteY41" fmla="*/ 76200 h 2178050"/>
                  <a:gd name="connsiteX42" fmla="*/ 177800 w 844550"/>
                  <a:gd name="connsiteY42" fmla="*/ 63500 h 2178050"/>
                  <a:gd name="connsiteX43" fmla="*/ 260350 w 844550"/>
                  <a:gd name="connsiteY43" fmla="*/ 38100 h 2178050"/>
                  <a:gd name="connsiteX44" fmla="*/ 438150 w 844550"/>
                  <a:gd name="connsiteY44" fmla="*/ 19050 h 2178050"/>
                  <a:gd name="connsiteX45" fmla="*/ 457200 w 844550"/>
                  <a:gd name="connsiteY45" fmla="*/ 12700 h 2178050"/>
                  <a:gd name="connsiteX46" fmla="*/ 488950 w 844550"/>
                  <a:gd name="connsiteY46" fmla="*/ 0 h 2178050"/>
                  <a:gd name="connsiteX47" fmla="*/ 666750 w 844550"/>
                  <a:gd name="connsiteY47" fmla="*/ 6350 h 2178050"/>
                  <a:gd name="connsiteX48" fmla="*/ 692150 w 844550"/>
                  <a:gd name="connsiteY48" fmla="*/ 31750 h 2178050"/>
                  <a:gd name="connsiteX49" fmla="*/ 723900 w 844550"/>
                  <a:gd name="connsiteY49" fmla="*/ 38100 h 2178050"/>
                  <a:gd name="connsiteX50" fmla="*/ 742950 w 844550"/>
                  <a:gd name="connsiteY50" fmla="*/ 69850 h 2178050"/>
                  <a:gd name="connsiteX51" fmla="*/ 781050 w 844550"/>
                  <a:gd name="connsiteY51" fmla="*/ 101600 h 2178050"/>
                  <a:gd name="connsiteX52" fmla="*/ 800100 w 844550"/>
                  <a:gd name="connsiteY52" fmla="*/ 120650 h 2178050"/>
                  <a:gd name="connsiteX53" fmla="*/ 819150 w 844550"/>
                  <a:gd name="connsiteY53" fmla="*/ 177800 h 2178050"/>
                  <a:gd name="connsiteX54" fmla="*/ 831850 w 844550"/>
                  <a:gd name="connsiteY54" fmla="*/ 215900 h 2178050"/>
                  <a:gd name="connsiteX55" fmla="*/ 844550 w 844550"/>
                  <a:gd name="connsiteY55" fmla="*/ 285750 h 2178050"/>
                  <a:gd name="connsiteX56" fmla="*/ 838200 w 844550"/>
                  <a:gd name="connsiteY56" fmla="*/ 463550 h 2178050"/>
                  <a:gd name="connsiteX57" fmla="*/ 825500 w 844550"/>
                  <a:gd name="connsiteY57" fmla="*/ 508000 h 2178050"/>
                  <a:gd name="connsiteX58" fmla="*/ 806450 w 844550"/>
                  <a:gd name="connsiteY58" fmla="*/ 565150 h 2178050"/>
                  <a:gd name="connsiteX59" fmla="*/ 800100 w 844550"/>
                  <a:gd name="connsiteY59" fmla="*/ 603250 h 2178050"/>
                  <a:gd name="connsiteX60" fmla="*/ 787400 w 844550"/>
                  <a:gd name="connsiteY60" fmla="*/ 622300 h 2178050"/>
                  <a:gd name="connsiteX61" fmla="*/ 704850 w 844550"/>
                  <a:gd name="connsiteY61" fmla="*/ 692150 h 2178050"/>
                  <a:gd name="connsiteX62" fmla="*/ 685800 w 844550"/>
                  <a:gd name="connsiteY62" fmla="*/ 711200 h 2178050"/>
                  <a:gd name="connsiteX63" fmla="*/ 635000 w 844550"/>
                  <a:gd name="connsiteY63" fmla="*/ 723900 h 2178050"/>
                  <a:gd name="connsiteX64" fmla="*/ 615950 w 844550"/>
                  <a:gd name="connsiteY64" fmla="*/ 736600 h 2178050"/>
                  <a:gd name="connsiteX65" fmla="*/ 596900 w 844550"/>
                  <a:gd name="connsiteY65" fmla="*/ 742950 h 2178050"/>
                  <a:gd name="connsiteX66" fmla="*/ 527050 w 844550"/>
                  <a:gd name="connsiteY66" fmla="*/ 755650 h 2178050"/>
                  <a:gd name="connsiteX67" fmla="*/ 476250 w 844550"/>
                  <a:gd name="connsiteY67" fmla="*/ 768350 h 2178050"/>
                  <a:gd name="connsiteX68" fmla="*/ 457200 w 844550"/>
                  <a:gd name="connsiteY68" fmla="*/ 781050 h 2178050"/>
                  <a:gd name="connsiteX69" fmla="*/ 444500 w 844550"/>
                  <a:gd name="connsiteY69" fmla="*/ 800100 h 2178050"/>
                  <a:gd name="connsiteX70" fmla="*/ 431800 w 844550"/>
                  <a:gd name="connsiteY70" fmla="*/ 838200 h 2178050"/>
                  <a:gd name="connsiteX71" fmla="*/ 425450 w 844550"/>
                  <a:gd name="connsiteY71" fmla="*/ 889000 h 2178050"/>
                  <a:gd name="connsiteX72" fmla="*/ 419100 w 844550"/>
                  <a:gd name="connsiteY72" fmla="*/ 933450 h 2178050"/>
                  <a:gd name="connsiteX73" fmla="*/ 400050 w 844550"/>
                  <a:gd name="connsiteY73" fmla="*/ 1123950 h 2178050"/>
                  <a:gd name="connsiteX74" fmla="*/ 393700 w 844550"/>
                  <a:gd name="connsiteY74" fmla="*/ 1358900 h 2178050"/>
                  <a:gd name="connsiteX75" fmla="*/ 400050 w 844550"/>
                  <a:gd name="connsiteY75" fmla="*/ 1651000 h 2178050"/>
                  <a:gd name="connsiteX76" fmla="*/ 419100 w 844550"/>
                  <a:gd name="connsiteY76" fmla="*/ 1739900 h 2178050"/>
                  <a:gd name="connsiteX77" fmla="*/ 425450 w 844550"/>
                  <a:gd name="connsiteY77" fmla="*/ 1771650 h 2178050"/>
                  <a:gd name="connsiteX78" fmla="*/ 450850 w 844550"/>
                  <a:gd name="connsiteY78" fmla="*/ 1809750 h 2178050"/>
                  <a:gd name="connsiteX79" fmla="*/ 457200 w 844550"/>
                  <a:gd name="connsiteY79" fmla="*/ 1828800 h 2178050"/>
                  <a:gd name="connsiteX80" fmla="*/ 508000 w 844550"/>
                  <a:gd name="connsiteY80" fmla="*/ 1854200 h 2178050"/>
                  <a:gd name="connsiteX81" fmla="*/ 527050 w 844550"/>
                  <a:gd name="connsiteY81" fmla="*/ 1873250 h 2178050"/>
                  <a:gd name="connsiteX82" fmla="*/ 558800 w 844550"/>
                  <a:gd name="connsiteY82" fmla="*/ 1905000 h 2178050"/>
                  <a:gd name="connsiteX83" fmla="*/ 571500 w 844550"/>
                  <a:gd name="connsiteY83" fmla="*/ 1962150 h 2178050"/>
                  <a:gd name="connsiteX84" fmla="*/ 584200 w 844550"/>
                  <a:gd name="connsiteY84" fmla="*/ 1981200 h 2178050"/>
                  <a:gd name="connsiteX85" fmla="*/ 565150 w 844550"/>
                  <a:gd name="connsiteY85" fmla="*/ 2139950 h 2178050"/>
                  <a:gd name="connsiteX86" fmla="*/ 425450 w 844550"/>
                  <a:gd name="connsiteY86" fmla="*/ 2159000 h 2178050"/>
                  <a:gd name="connsiteX87" fmla="*/ 400050 w 844550"/>
                  <a:gd name="connsiteY87" fmla="*/ 2165350 h 2178050"/>
                  <a:gd name="connsiteX88" fmla="*/ 374650 w 844550"/>
                  <a:gd name="connsiteY88" fmla="*/ 2178050 h 2178050"/>
                  <a:gd name="connsiteX89" fmla="*/ 247650 w 844550"/>
                  <a:gd name="connsiteY89" fmla="*/ 2165350 h 2178050"/>
                  <a:gd name="connsiteX90" fmla="*/ 209550 w 844550"/>
                  <a:gd name="connsiteY90" fmla="*/ 2139950 h 2178050"/>
                  <a:gd name="connsiteX91" fmla="*/ 190500 w 844550"/>
                  <a:gd name="connsiteY91" fmla="*/ 2133600 h 2178050"/>
                  <a:gd name="connsiteX92" fmla="*/ 158750 w 844550"/>
                  <a:gd name="connsiteY92" fmla="*/ 2120900 h 2178050"/>
                  <a:gd name="connsiteX93" fmla="*/ 114300 w 844550"/>
                  <a:gd name="connsiteY93" fmla="*/ 2095500 h 2178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</a:cxnLst>
                <a:rect l="l" t="t" r="r" b="b"/>
                <a:pathLst>
                  <a:path w="844550" h="2178050">
                    <a:moveTo>
                      <a:pt x="114300" y="2095500"/>
                    </a:moveTo>
                    <a:cubicBezTo>
                      <a:pt x="99483" y="2090208"/>
                      <a:pt x="82934" y="2096419"/>
                      <a:pt x="69850" y="2089150"/>
                    </a:cubicBezTo>
                    <a:cubicBezTo>
                      <a:pt x="61575" y="2084553"/>
                      <a:pt x="62652" y="2071453"/>
                      <a:pt x="57150" y="2063750"/>
                    </a:cubicBezTo>
                    <a:cubicBezTo>
                      <a:pt x="51930" y="2056442"/>
                      <a:pt x="43849" y="2051599"/>
                      <a:pt x="38100" y="2044700"/>
                    </a:cubicBezTo>
                    <a:cubicBezTo>
                      <a:pt x="33214" y="2038837"/>
                      <a:pt x="29836" y="2031860"/>
                      <a:pt x="25400" y="2025650"/>
                    </a:cubicBezTo>
                    <a:cubicBezTo>
                      <a:pt x="19249" y="2017038"/>
                      <a:pt x="12700" y="2008717"/>
                      <a:pt x="6350" y="2000250"/>
                    </a:cubicBezTo>
                    <a:cubicBezTo>
                      <a:pt x="4233" y="1991783"/>
                      <a:pt x="0" y="1983577"/>
                      <a:pt x="0" y="1974850"/>
                    </a:cubicBezTo>
                    <a:cubicBezTo>
                      <a:pt x="0" y="1907694"/>
                      <a:pt x="2209" y="1911073"/>
                      <a:pt x="19050" y="1860550"/>
                    </a:cubicBezTo>
                    <a:cubicBezTo>
                      <a:pt x="21167" y="1854200"/>
                      <a:pt x="19050" y="1843617"/>
                      <a:pt x="25400" y="1841500"/>
                    </a:cubicBezTo>
                    <a:lnTo>
                      <a:pt x="44450" y="1835150"/>
                    </a:lnTo>
                    <a:cubicBezTo>
                      <a:pt x="57150" y="1822450"/>
                      <a:pt x="72587" y="1811994"/>
                      <a:pt x="82550" y="1797050"/>
                    </a:cubicBezTo>
                    <a:cubicBezTo>
                      <a:pt x="86783" y="1790700"/>
                      <a:pt x="89291" y="1782768"/>
                      <a:pt x="95250" y="1778000"/>
                    </a:cubicBezTo>
                    <a:cubicBezTo>
                      <a:pt x="100477" y="1773819"/>
                      <a:pt x="107950" y="1773767"/>
                      <a:pt x="114300" y="1771650"/>
                    </a:cubicBezTo>
                    <a:cubicBezTo>
                      <a:pt x="152853" y="1723458"/>
                      <a:pt x="127770" y="1757718"/>
                      <a:pt x="158750" y="1708150"/>
                    </a:cubicBezTo>
                    <a:cubicBezTo>
                      <a:pt x="162795" y="1701678"/>
                      <a:pt x="168037" y="1695926"/>
                      <a:pt x="171450" y="1689100"/>
                    </a:cubicBezTo>
                    <a:cubicBezTo>
                      <a:pt x="176525" y="1678950"/>
                      <a:pt x="181437" y="1654145"/>
                      <a:pt x="184150" y="1644650"/>
                    </a:cubicBezTo>
                    <a:cubicBezTo>
                      <a:pt x="185989" y="1638214"/>
                      <a:pt x="188661" y="1632036"/>
                      <a:pt x="190500" y="1625600"/>
                    </a:cubicBezTo>
                    <a:cubicBezTo>
                      <a:pt x="206447" y="1569786"/>
                      <a:pt x="187975" y="1626825"/>
                      <a:pt x="203200" y="1581150"/>
                    </a:cubicBezTo>
                    <a:cubicBezTo>
                      <a:pt x="205317" y="1566333"/>
                      <a:pt x="206615" y="1551376"/>
                      <a:pt x="209550" y="1536700"/>
                    </a:cubicBezTo>
                    <a:cubicBezTo>
                      <a:pt x="210863" y="1530136"/>
                      <a:pt x="214277" y="1524144"/>
                      <a:pt x="215900" y="1517650"/>
                    </a:cubicBezTo>
                    <a:cubicBezTo>
                      <a:pt x="218518" y="1507179"/>
                      <a:pt x="220133" y="1496483"/>
                      <a:pt x="222250" y="1485900"/>
                    </a:cubicBezTo>
                    <a:cubicBezTo>
                      <a:pt x="224367" y="1346200"/>
                      <a:pt x="222531" y="1206384"/>
                      <a:pt x="228600" y="1066800"/>
                    </a:cubicBezTo>
                    <a:cubicBezTo>
                      <a:pt x="228932" y="1059175"/>
                      <a:pt x="240792" y="1055365"/>
                      <a:pt x="241300" y="1047750"/>
                    </a:cubicBezTo>
                    <a:cubicBezTo>
                      <a:pt x="242995" y="1022318"/>
                      <a:pt x="237486" y="996912"/>
                      <a:pt x="234950" y="971550"/>
                    </a:cubicBezTo>
                    <a:cubicBezTo>
                      <a:pt x="232930" y="951349"/>
                      <a:pt x="220052" y="852855"/>
                      <a:pt x="215900" y="844550"/>
                    </a:cubicBezTo>
                    <a:cubicBezTo>
                      <a:pt x="211667" y="836083"/>
                      <a:pt x="206524" y="828013"/>
                      <a:pt x="203200" y="819150"/>
                    </a:cubicBezTo>
                    <a:cubicBezTo>
                      <a:pt x="203101" y="818886"/>
                      <a:pt x="193570" y="777770"/>
                      <a:pt x="190500" y="774700"/>
                    </a:cubicBezTo>
                    <a:cubicBezTo>
                      <a:pt x="185767" y="769967"/>
                      <a:pt x="177800" y="770467"/>
                      <a:pt x="171450" y="768350"/>
                    </a:cubicBezTo>
                    <a:cubicBezTo>
                      <a:pt x="167217" y="759883"/>
                      <a:pt x="165443" y="749643"/>
                      <a:pt x="158750" y="742950"/>
                    </a:cubicBezTo>
                    <a:cubicBezTo>
                      <a:pt x="147957" y="732157"/>
                      <a:pt x="120650" y="717550"/>
                      <a:pt x="120650" y="717550"/>
                    </a:cubicBezTo>
                    <a:cubicBezTo>
                      <a:pt x="116467" y="705001"/>
                      <a:pt x="112791" y="688402"/>
                      <a:pt x="101600" y="679450"/>
                    </a:cubicBezTo>
                    <a:cubicBezTo>
                      <a:pt x="96373" y="675269"/>
                      <a:pt x="88900" y="675217"/>
                      <a:pt x="82550" y="673100"/>
                    </a:cubicBezTo>
                    <a:cubicBezTo>
                      <a:pt x="80433" y="666750"/>
                      <a:pt x="78550" y="660317"/>
                      <a:pt x="76200" y="654050"/>
                    </a:cubicBezTo>
                    <a:cubicBezTo>
                      <a:pt x="72198" y="643377"/>
                      <a:pt x="65453" y="633530"/>
                      <a:pt x="63500" y="622300"/>
                    </a:cubicBezTo>
                    <a:cubicBezTo>
                      <a:pt x="56932" y="584532"/>
                      <a:pt x="55194" y="546082"/>
                      <a:pt x="50800" y="508000"/>
                    </a:cubicBezTo>
                    <a:cubicBezTo>
                      <a:pt x="48844" y="491047"/>
                      <a:pt x="46567" y="474133"/>
                      <a:pt x="44450" y="457200"/>
                    </a:cubicBezTo>
                    <a:cubicBezTo>
                      <a:pt x="48683" y="389467"/>
                      <a:pt x="48062" y="321254"/>
                      <a:pt x="57150" y="254000"/>
                    </a:cubicBezTo>
                    <a:cubicBezTo>
                      <a:pt x="58803" y="241769"/>
                      <a:pt x="71187" y="233528"/>
                      <a:pt x="76200" y="222250"/>
                    </a:cubicBezTo>
                    <a:cubicBezTo>
                      <a:pt x="102298" y="163529"/>
                      <a:pt x="49645" y="236490"/>
                      <a:pt x="107950" y="158750"/>
                    </a:cubicBezTo>
                    <a:cubicBezTo>
                      <a:pt x="117869" y="145525"/>
                      <a:pt x="130220" y="134193"/>
                      <a:pt x="139700" y="120650"/>
                    </a:cubicBezTo>
                    <a:cubicBezTo>
                      <a:pt x="145128" y="112895"/>
                      <a:pt x="148671" y="103951"/>
                      <a:pt x="152400" y="95250"/>
                    </a:cubicBezTo>
                    <a:cubicBezTo>
                      <a:pt x="155037" y="89098"/>
                      <a:pt x="154569" y="81427"/>
                      <a:pt x="158750" y="76200"/>
                    </a:cubicBezTo>
                    <a:cubicBezTo>
                      <a:pt x="163518" y="70241"/>
                      <a:pt x="171129" y="67206"/>
                      <a:pt x="177800" y="63500"/>
                    </a:cubicBezTo>
                    <a:cubicBezTo>
                      <a:pt x="220937" y="39535"/>
                      <a:pt x="210646" y="44583"/>
                      <a:pt x="260350" y="38100"/>
                    </a:cubicBezTo>
                    <a:cubicBezTo>
                      <a:pt x="372600" y="23459"/>
                      <a:pt x="338872" y="27323"/>
                      <a:pt x="438150" y="19050"/>
                    </a:cubicBezTo>
                    <a:cubicBezTo>
                      <a:pt x="444500" y="16933"/>
                      <a:pt x="450933" y="15050"/>
                      <a:pt x="457200" y="12700"/>
                    </a:cubicBezTo>
                    <a:cubicBezTo>
                      <a:pt x="467873" y="8698"/>
                      <a:pt x="477557" y="345"/>
                      <a:pt x="488950" y="0"/>
                    </a:cubicBezTo>
                    <a:lnTo>
                      <a:pt x="666750" y="6350"/>
                    </a:lnTo>
                    <a:cubicBezTo>
                      <a:pt x="675217" y="14817"/>
                      <a:pt x="681683" y="25935"/>
                      <a:pt x="692150" y="31750"/>
                    </a:cubicBezTo>
                    <a:cubicBezTo>
                      <a:pt x="701585" y="36992"/>
                      <a:pt x="715266" y="31624"/>
                      <a:pt x="723900" y="38100"/>
                    </a:cubicBezTo>
                    <a:cubicBezTo>
                      <a:pt x="733774" y="45505"/>
                      <a:pt x="735545" y="59976"/>
                      <a:pt x="742950" y="69850"/>
                    </a:cubicBezTo>
                    <a:cubicBezTo>
                      <a:pt x="761502" y="94585"/>
                      <a:pt x="759538" y="83673"/>
                      <a:pt x="781050" y="101600"/>
                    </a:cubicBezTo>
                    <a:cubicBezTo>
                      <a:pt x="787949" y="107349"/>
                      <a:pt x="793750" y="114300"/>
                      <a:pt x="800100" y="120650"/>
                    </a:cubicBezTo>
                    <a:lnTo>
                      <a:pt x="819150" y="177800"/>
                    </a:lnTo>
                    <a:cubicBezTo>
                      <a:pt x="823383" y="190500"/>
                      <a:pt x="829649" y="202695"/>
                      <a:pt x="831850" y="215900"/>
                    </a:cubicBezTo>
                    <a:cubicBezTo>
                      <a:pt x="839974" y="264646"/>
                      <a:pt x="835675" y="241375"/>
                      <a:pt x="844550" y="285750"/>
                    </a:cubicBezTo>
                    <a:cubicBezTo>
                      <a:pt x="842433" y="345017"/>
                      <a:pt x="841899" y="404361"/>
                      <a:pt x="838200" y="463550"/>
                    </a:cubicBezTo>
                    <a:cubicBezTo>
                      <a:pt x="837210" y="479387"/>
                      <a:pt x="829254" y="492986"/>
                      <a:pt x="825500" y="508000"/>
                    </a:cubicBezTo>
                    <a:cubicBezTo>
                      <a:pt x="813190" y="557239"/>
                      <a:pt x="827576" y="522899"/>
                      <a:pt x="806450" y="565150"/>
                    </a:cubicBezTo>
                    <a:cubicBezTo>
                      <a:pt x="804333" y="577850"/>
                      <a:pt x="804171" y="591036"/>
                      <a:pt x="800100" y="603250"/>
                    </a:cubicBezTo>
                    <a:cubicBezTo>
                      <a:pt x="797687" y="610490"/>
                      <a:pt x="792534" y="616653"/>
                      <a:pt x="787400" y="622300"/>
                    </a:cubicBezTo>
                    <a:cubicBezTo>
                      <a:pt x="701403" y="716897"/>
                      <a:pt x="770777" y="642705"/>
                      <a:pt x="704850" y="692150"/>
                    </a:cubicBezTo>
                    <a:cubicBezTo>
                      <a:pt x="697666" y="697538"/>
                      <a:pt x="693975" y="707484"/>
                      <a:pt x="685800" y="711200"/>
                    </a:cubicBezTo>
                    <a:cubicBezTo>
                      <a:pt x="669910" y="718423"/>
                      <a:pt x="635000" y="723900"/>
                      <a:pt x="635000" y="723900"/>
                    </a:cubicBezTo>
                    <a:cubicBezTo>
                      <a:pt x="628650" y="728133"/>
                      <a:pt x="622776" y="733187"/>
                      <a:pt x="615950" y="736600"/>
                    </a:cubicBezTo>
                    <a:cubicBezTo>
                      <a:pt x="609963" y="739593"/>
                      <a:pt x="603445" y="741548"/>
                      <a:pt x="596900" y="742950"/>
                    </a:cubicBezTo>
                    <a:cubicBezTo>
                      <a:pt x="573760" y="747909"/>
                      <a:pt x="550310" y="751289"/>
                      <a:pt x="527050" y="755650"/>
                    </a:cubicBezTo>
                    <a:cubicBezTo>
                      <a:pt x="515457" y="757824"/>
                      <a:pt x="488968" y="761991"/>
                      <a:pt x="476250" y="768350"/>
                    </a:cubicBezTo>
                    <a:cubicBezTo>
                      <a:pt x="469424" y="771763"/>
                      <a:pt x="463550" y="776817"/>
                      <a:pt x="457200" y="781050"/>
                    </a:cubicBezTo>
                    <a:cubicBezTo>
                      <a:pt x="452967" y="787400"/>
                      <a:pt x="447600" y="793126"/>
                      <a:pt x="444500" y="800100"/>
                    </a:cubicBezTo>
                    <a:cubicBezTo>
                      <a:pt x="439063" y="812333"/>
                      <a:pt x="431800" y="838200"/>
                      <a:pt x="431800" y="838200"/>
                    </a:cubicBezTo>
                    <a:cubicBezTo>
                      <a:pt x="429683" y="855133"/>
                      <a:pt x="427705" y="872085"/>
                      <a:pt x="425450" y="889000"/>
                    </a:cubicBezTo>
                    <a:cubicBezTo>
                      <a:pt x="423472" y="903836"/>
                      <a:pt x="420883" y="918590"/>
                      <a:pt x="419100" y="933450"/>
                    </a:cubicBezTo>
                    <a:cubicBezTo>
                      <a:pt x="406406" y="1039232"/>
                      <a:pt x="407708" y="1032054"/>
                      <a:pt x="400050" y="1123950"/>
                    </a:cubicBezTo>
                    <a:cubicBezTo>
                      <a:pt x="397933" y="1202267"/>
                      <a:pt x="393700" y="1280555"/>
                      <a:pt x="393700" y="1358900"/>
                    </a:cubicBezTo>
                    <a:cubicBezTo>
                      <a:pt x="393700" y="1456290"/>
                      <a:pt x="394931" y="1553745"/>
                      <a:pt x="400050" y="1651000"/>
                    </a:cubicBezTo>
                    <a:cubicBezTo>
                      <a:pt x="404700" y="1739356"/>
                      <a:pt x="407882" y="1695028"/>
                      <a:pt x="419100" y="1739900"/>
                    </a:cubicBezTo>
                    <a:cubicBezTo>
                      <a:pt x="421718" y="1750371"/>
                      <a:pt x="420984" y="1761824"/>
                      <a:pt x="425450" y="1771650"/>
                    </a:cubicBezTo>
                    <a:cubicBezTo>
                      <a:pt x="431766" y="1785545"/>
                      <a:pt x="446023" y="1795270"/>
                      <a:pt x="450850" y="1809750"/>
                    </a:cubicBezTo>
                    <a:cubicBezTo>
                      <a:pt x="452967" y="1816100"/>
                      <a:pt x="452467" y="1824067"/>
                      <a:pt x="457200" y="1828800"/>
                    </a:cubicBezTo>
                    <a:cubicBezTo>
                      <a:pt x="472196" y="1843796"/>
                      <a:pt x="489440" y="1848013"/>
                      <a:pt x="508000" y="1854200"/>
                    </a:cubicBezTo>
                    <a:cubicBezTo>
                      <a:pt x="514350" y="1860550"/>
                      <a:pt x="520151" y="1867501"/>
                      <a:pt x="527050" y="1873250"/>
                    </a:cubicBezTo>
                    <a:cubicBezTo>
                      <a:pt x="548821" y="1891393"/>
                      <a:pt x="545495" y="1878390"/>
                      <a:pt x="558800" y="1905000"/>
                    </a:cubicBezTo>
                    <a:cubicBezTo>
                      <a:pt x="570420" y="1928240"/>
                      <a:pt x="561745" y="1932884"/>
                      <a:pt x="571500" y="1962150"/>
                    </a:cubicBezTo>
                    <a:cubicBezTo>
                      <a:pt x="573913" y="1969390"/>
                      <a:pt x="579967" y="1974850"/>
                      <a:pt x="584200" y="1981200"/>
                    </a:cubicBezTo>
                    <a:cubicBezTo>
                      <a:pt x="577850" y="2034117"/>
                      <a:pt x="591033" y="2093361"/>
                      <a:pt x="565150" y="2139950"/>
                    </a:cubicBezTo>
                    <a:cubicBezTo>
                      <a:pt x="561339" y="2146810"/>
                      <a:pt x="437439" y="2157801"/>
                      <a:pt x="425450" y="2159000"/>
                    </a:cubicBezTo>
                    <a:cubicBezTo>
                      <a:pt x="416983" y="2161117"/>
                      <a:pt x="408222" y="2162286"/>
                      <a:pt x="400050" y="2165350"/>
                    </a:cubicBezTo>
                    <a:cubicBezTo>
                      <a:pt x="391187" y="2168674"/>
                      <a:pt x="384116" y="2178050"/>
                      <a:pt x="374650" y="2178050"/>
                    </a:cubicBezTo>
                    <a:cubicBezTo>
                      <a:pt x="332106" y="2178050"/>
                      <a:pt x="289983" y="2169583"/>
                      <a:pt x="247650" y="2165350"/>
                    </a:cubicBezTo>
                    <a:cubicBezTo>
                      <a:pt x="202354" y="2150251"/>
                      <a:pt x="257116" y="2171661"/>
                      <a:pt x="209550" y="2139950"/>
                    </a:cubicBezTo>
                    <a:cubicBezTo>
                      <a:pt x="203981" y="2136237"/>
                      <a:pt x="196767" y="2135950"/>
                      <a:pt x="190500" y="2133600"/>
                    </a:cubicBezTo>
                    <a:cubicBezTo>
                      <a:pt x="179827" y="2129598"/>
                      <a:pt x="169564" y="2124505"/>
                      <a:pt x="158750" y="2120900"/>
                    </a:cubicBezTo>
                    <a:cubicBezTo>
                      <a:pt x="113762" y="2105904"/>
                      <a:pt x="129117" y="2100792"/>
                      <a:pt x="114300" y="209550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908" name="直線矢印コネクタ 907"/>
              <p:cNvCxnSpPr/>
              <p:nvPr/>
            </p:nvCxnSpPr>
            <p:spPr>
              <a:xfrm>
                <a:off x="6608275" y="2068236"/>
                <a:ext cx="1984088" cy="1905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0" name="フリーフォーム 909"/>
              <p:cNvSpPr/>
              <p:nvPr/>
            </p:nvSpPr>
            <p:spPr>
              <a:xfrm>
                <a:off x="5837916" y="3800292"/>
                <a:ext cx="1212850" cy="1816100"/>
              </a:xfrm>
              <a:custGeom>
                <a:avLst/>
                <a:gdLst>
                  <a:gd name="connsiteX0" fmla="*/ 368300 w 1212850"/>
                  <a:gd name="connsiteY0" fmla="*/ 774700 h 1816100"/>
                  <a:gd name="connsiteX1" fmla="*/ 279400 w 1212850"/>
                  <a:gd name="connsiteY1" fmla="*/ 768350 h 1816100"/>
                  <a:gd name="connsiteX2" fmla="*/ 234950 w 1212850"/>
                  <a:gd name="connsiteY2" fmla="*/ 755650 h 1816100"/>
                  <a:gd name="connsiteX3" fmla="*/ 209550 w 1212850"/>
                  <a:gd name="connsiteY3" fmla="*/ 749300 h 1816100"/>
                  <a:gd name="connsiteX4" fmla="*/ 171450 w 1212850"/>
                  <a:gd name="connsiteY4" fmla="*/ 730250 h 1816100"/>
                  <a:gd name="connsiteX5" fmla="*/ 152400 w 1212850"/>
                  <a:gd name="connsiteY5" fmla="*/ 717550 h 1816100"/>
                  <a:gd name="connsiteX6" fmla="*/ 120650 w 1212850"/>
                  <a:gd name="connsiteY6" fmla="*/ 711200 h 1816100"/>
                  <a:gd name="connsiteX7" fmla="*/ 95250 w 1212850"/>
                  <a:gd name="connsiteY7" fmla="*/ 692150 h 1816100"/>
                  <a:gd name="connsiteX8" fmla="*/ 76200 w 1212850"/>
                  <a:gd name="connsiteY8" fmla="*/ 679450 h 1816100"/>
                  <a:gd name="connsiteX9" fmla="*/ 63500 w 1212850"/>
                  <a:gd name="connsiteY9" fmla="*/ 660400 h 1816100"/>
                  <a:gd name="connsiteX10" fmla="*/ 25400 w 1212850"/>
                  <a:gd name="connsiteY10" fmla="*/ 641350 h 1816100"/>
                  <a:gd name="connsiteX11" fmla="*/ 6350 w 1212850"/>
                  <a:gd name="connsiteY11" fmla="*/ 571500 h 1816100"/>
                  <a:gd name="connsiteX12" fmla="*/ 0 w 1212850"/>
                  <a:gd name="connsiteY12" fmla="*/ 552450 h 1816100"/>
                  <a:gd name="connsiteX13" fmla="*/ 6350 w 1212850"/>
                  <a:gd name="connsiteY13" fmla="*/ 298450 h 1816100"/>
                  <a:gd name="connsiteX14" fmla="*/ 12700 w 1212850"/>
                  <a:gd name="connsiteY14" fmla="*/ 254000 h 1816100"/>
                  <a:gd name="connsiteX15" fmla="*/ 38100 w 1212850"/>
                  <a:gd name="connsiteY15" fmla="*/ 209550 h 1816100"/>
                  <a:gd name="connsiteX16" fmla="*/ 50800 w 1212850"/>
                  <a:gd name="connsiteY16" fmla="*/ 171450 h 1816100"/>
                  <a:gd name="connsiteX17" fmla="*/ 120650 w 1212850"/>
                  <a:gd name="connsiteY17" fmla="*/ 88900 h 1816100"/>
                  <a:gd name="connsiteX18" fmla="*/ 152400 w 1212850"/>
                  <a:gd name="connsiteY18" fmla="*/ 76200 h 1816100"/>
                  <a:gd name="connsiteX19" fmla="*/ 158750 w 1212850"/>
                  <a:gd name="connsiteY19" fmla="*/ 57150 h 1816100"/>
                  <a:gd name="connsiteX20" fmla="*/ 177800 w 1212850"/>
                  <a:gd name="connsiteY20" fmla="*/ 50800 h 1816100"/>
                  <a:gd name="connsiteX21" fmla="*/ 196850 w 1212850"/>
                  <a:gd name="connsiteY21" fmla="*/ 38100 h 1816100"/>
                  <a:gd name="connsiteX22" fmla="*/ 222250 w 1212850"/>
                  <a:gd name="connsiteY22" fmla="*/ 19050 h 1816100"/>
                  <a:gd name="connsiteX23" fmla="*/ 298450 w 1212850"/>
                  <a:gd name="connsiteY23" fmla="*/ 0 h 1816100"/>
                  <a:gd name="connsiteX24" fmla="*/ 641350 w 1212850"/>
                  <a:gd name="connsiteY24" fmla="*/ 19050 h 1816100"/>
                  <a:gd name="connsiteX25" fmla="*/ 698500 w 1212850"/>
                  <a:gd name="connsiteY25" fmla="*/ 38100 h 1816100"/>
                  <a:gd name="connsiteX26" fmla="*/ 723900 w 1212850"/>
                  <a:gd name="connsiteY26" fmla="*/ 50800 h 1816100"/>
                  <a:gd name="connsiteX27" fmla="*/ 787400 w 1212850"/>
                  <a:gd name="connsiteY27" fmla="*/ 63500 h 1816100"/>
                  <a:gd name="connsiteX28" fmla="*/ 806450 w 1212850"/>
                  <a:gd name="connsiteY28" fmla="*/ 76200 h 1816100"/>
                  <a:gd name="connsiteX29" fmla="*/ 825500 w 1212850"/>
                  <a:gd name="connsiteY29" fmla="*/ 82550 h 1816100"/>
                  <a:gd name="connsiteX30" fmla="*/ 869950 w 1212850"/>
                  <a:gd name="connsiteY30" fmla="*/ 107950 h 1816100"/>
                  <a:gd name="connsiteX31" fmla="*/ 895350 w 1212850"/>
                  <a:gd name="connsiteY31" fmla="*/ 127000 h 1816100"/>
                  <a:gd name="connsiteX32" fmla="*/ 914400 w 1212850"/>
                  <a:gd name="connsiteY32" fmla="*/ 133350 h 1816100"/>
                  <a:gd name="connsiteX33" fmla="*/ 927100 w 1212850"/>
                  <a:gd name="connsiteY33" fmla="*/ 152400 h 1816100"/>
                  <a:gd name="connsiteX34" fmla="*/ 946150 w 1212850"/>
                  <a:gd name="connsiteY34" fmla="*/ 165100 h 1816100"/>
                  <a:gd name="connsiteX35" fmla="*/ 971550 w 1212850"/>
                  <a:gd name="connsiteY35" fmla="*/ 203200 h 1816100"/>
                  <a:gd name="connsiteX36" fmla="*/ 1003300 w 1212850"/>
                  <a:gd name="connsiteY36" fmla="*/ 241300 h 1816100"/>
                  <a:gd name="connsiteX37" fmla="*/ 1028700 w 1212850"/>
                  <a:gd name="connsiteY37" fmla="*/ 254000 h 1816100"/>
                  <a:gd name="connsiteX38" fmla="*/ 1047750 w 1212850"/>
                  <a:gd name="connsiteY38" fmla="*/ 298450 h 1816100"/>
                  <a:gd name="connsiteX39" fmla="*/ 1054100 w 1212850"/>
                  <a:gd name="connsiteY39" fmla="*/ 317500 h 1816100"/>
                  <a:gd name="connsiteX40" fmla="*/ 1079500 w 1212850"/>
                  <a:gd name="connsiteY40" fmla="*/ 361950 h 1816100"/>
                  <a:gd name="connsiteX41" fmla="*/ 1092200 w 1212850"/>
                  <a:gd name="connsiteY41" fmla="*/ 412750 h 1816100"/>
                  <a:gd name="connsiteX42" fmla="*/ 1098550 w 1212850"/>
                  <a:gd name="connsiteY42" fmla="*/ 438150 h 1816100"/>
                  <a:gd name="connsiteX43" fmla="*/ 1104900 w 1212850"/>
                  <a:gd name="connsiteY43" fmla="*/ 463550 h 1816100"/>
                  <a:gd name="connsiteX44" fmla="*/ 1111250 w 1212850"/>
                  <a:gd name="connsiteY44" fmla="*/ 495300 h 1816100"/>
                  <a:gd name="connsiteX45" fmla="*/ 1117600 w 1212850"/>
                  <a:gd name="connsiteY45" fmla="*/ 514350 h 1816100"/>
                  <a:gd name="connsiteX46" fmla="*/ 1123950 w 1212850"/>
                  <a:gd name="connsiteY46" fmla="*/ 539750 h 1816100"/>
                  <a:gd name="connsiteX47" fmla="*/ 1136650 w 1212850"/>
                  <a:gd name="connsiteY47" fmla="*/ 565150 h 1816100"/>
                  <a:gd name="connsiteX48" fmla="*/ 1162050 w 1212850"/>
                  <a:gd name="connsiteY48" fmla="*/ 603250 h 1816100"/>
                  <a:gd name="connsiteX49" fmla="*/ 1174750 w 1212850"/>
                  <a:gd name="connsiteY49" fmla="*/ 654050 h 1816100"/>
                  <a:gd name="connsiteX50" fmla="*/ 1181100 w 1212850"/>
                  <a:gd name="connsiteY50" fmla="*/ 679450 h 1816100"/>
                  <a:gd name="connsiteX51" fmla="*/ 1187450 w 1212850"/>
                  <a:gd name="connsiteY51" fmla="*/ 717550 h 1816100"/>
                  <a:gd name="connsiteX52" fmla="*/ 1193800 w 1212850"/>
                  <a:gd name="connsiteY52" fmla="*/ 736600 h 1816100"/>
                  <a:gd name="connsiteX53" fmla="*/ 1200150 w 1212850"/>
                  <a:gd name="connsiteY53" fmla="*/ 768350 h 1816100"/>
                  <a:gd name="connsiteX54" fmla="*/ 1212850 w 1212850"/>
                  <a:gd name="connsiteY54" fmla="*/ 876300 h 1816100"/>
                  <a:gd name="connsiteX55" fmla="*/ 1206500 w 1212850"/>
                  <a:gd name="connsiteY55" fmla="*/ 1104900 h 1816100"/>
                  <a:gd name="connsiteX56" fmla="*/ 1193800 w 1212850"/>
                  <a:gd name="connsiteY56" fmla="*/ 1162050 h 1816100"/>
                  <a:gd name="connsiteX57" fmla="*/ 1187450 w 1212850"/>
                  <a:gd name="connsiteY57" fmla="*/ 1200150 h 1816100"/>
                  <a:gd name="connsiteX58" fmla="*/ 1181100 w 1212850"/>
                  <a:gd name="connsiteY58" fmla="*/ 1244600 h 1816100"/>
                  <a:gd name="connsiteX59" fmla="*/ 1162050 w 1212850"/>
                  <a:gd name="connsiteY59" fmla="*/ 1320800 h 1816100"/>
                  <a:gd name="connsiteX60" fmla="*/ 1155700 w 1212850"/>
                  <a:gd name="connsiteY60" fmla="*/ 1543050 h 1816100"/>
                  <a:gd name="connsiteX61" fmla="*/ 1143000 w 1212850"/>
                  <a:gd name="connsiteY61" fmla="*/ 1612900 h 1816100"/>
                  <a:gd name="connsiteX62" fmla="*/ 1123950 w 1212850"/>
                  <a:gd name="connsiteY62" fmla="*/ 1631950 h 1816100"/>
                  <a:gd name="connsiteX63" fmla="*/ 1111250 w 1212850"/>
                  <a:gd name="connsiteY63" fmla="*/ 1670050 h 1816100"/>
                  <a:gd name="connsiteX64" fmla="*/ 1098550 w 1212850"/>
                  <a:gd name="connsiteY64" fmla="*/ 1714500 h 1816100"/>
                  <a:gd name="connsiteX65" fmla="*/ 1060450 w 1212850"/>
                  <a:gd name="connsiteY65" fmla="*/ 1758950 h 1816100"/>
                  <a:gd name="connsiteX66" fmla="*/ 1028700 w 1212850"/>
                  <a:gd name="connsiteY66" fmla="*/ 1778000 h 1816100"/>
                  <a:gd name="connsiteX67" fmla="*/ 1009650 w 1212850"/>
                  <a:gd name="connsiteY67" fmla="*/ 1790700 h 1816100"/>
                  <a:gd name="connsiteX68" fmla="*/ 977900 w 1212850"/>
                  <a:gd name="connsiteY68" fmla="*/ 1797050 h 1816100"/>
                  <a:gd name="connsiteX69" fmla="*/ 908050 w 1212850"/>
                  <a:gd name="connsiteY69" fmla="*/ 1809750 h 1816100"/>
                  <a:gd name="connsiteX70" fmla="*/ 889000 w 1212850"/>
                  <a:gd name="connsiteY70" fmla="*/ 1816100 h 1816100"/>
                  <a:gd name="connsiteX71" fmla="*/ 520700 w 1212850"/>
                  <a:gd name="connsiteY71" fmla="*/ 1803400 h 1816100"/>
                  <a:gd name="connsiteX72" fmla="*/ 501650 w 1212850"/>
                  <a:gd name="connsiteY72" fmla="*/ 1797050 h 1816100"/>
                  <a:gd name="connsiteX73" fmla="*/ 476250 w 1212850"/>
                  <a:gd name="connsiteY73" fmla="*/ 1790700 h 1816100"/>
                  <a:gd name="connsiteX74" fmla="*/ 406400 w 1212850"/>
                  <a:gd name="connsiteY74" fmla="*/ 1758950 h 1816100"/>
                  <a:gd name="connsiteX75" fmla="*/ 381000 w 1212850"/>
                  <a:gd name="connsiteY75" fmla="*/ 1720850 h 1816100"/>
                  <a:gd name="connsiteX76" fmla="*/ 368300 w 1212850"/>
                  <a:gd name="connsiteY76" fmla="*/ 1701800 h 1816100"/>
                  <a:gd name="connsiteX77" fmla="*/ 361950 w 1212850"/>
                  <a:gd name="connsiteY77" fmla="*/ 1682750 h 1816100"/>
                  <a:gd name="connsiteX78" fmla="*/ 349250 w 1212850"/>
                  <a:gd name="connsiteY78" fmla="*/ 1238250 h 1816100"/>
                  <a:gd name="connsiteX79" fmla="*/ 342900 w 1212850"/>
                  <a:gd name="connsiteY79" fmla="*/ 1200150 h 1816100"/>
                  <a:gd name="connsiteX80" fmla="*/ 349250 w 1212850"/>
                  <a:gd name="connsiteY80" fmla="*/ 800100 h 1816100"/>
                  <a:gd name="connsiteX81" fmla="*/ 355600 w 1212850"/>
                  <a:gd name="connsiteY81" fmla="*/ 755650 h 1816100"/>
                  <a:gd name="connsiteX82" fmla="*/ 368300 w 1212850"/>
                  <a:gd name="connsiteY82" fmla="*/ 774700 h 1816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</a:cxnLst>
                <a:rect l="l" t="t" r="r" b="b"/>
                <a:pathLst>
                  <a:path w="1212850" h="1816100">
                    <a:moveTo>
                      <a:pt x="368300" y="774700"/>
                    </a:moveTo>
                    <a:cubicBezTo>
                      <a:pt x="355600" y="776817"/>
                      <a:pt x="308927" y="771631"/>
                      <a:pt x="279400" y="768350"/>
                    </a:cubicBezTo>
                    <a:cubicBezTo>
                      <a:pt x="263158" y="766545"/>
                      <a:pt x="250275" y="760029"/>
                      <a:pt x="234950" y="755650"/>
                    </a:cubicBezTo>
                    <a:cubicBezTo>
                      <a:pt x="226559" y="753252"/>
                      <a:pt x="218017" y="751417"/>
                      <a:pt x="209550" y="749300"/>
                    </a:cubicBezTo>
                    <a:cubicBezTo>
                      <a:pt x="154955" y="712904"/>
                      <a:pt x="224030" y="756540"/>
                      <a:pt x="171450" y="730250"/>
                    </a:cubicBezTo>
                    <a:cubicBezTo>
                      <a:pt x="164624" y="726837"/>
                      <a:pt x="159546" y="720230"/>
                      <a:pt x="152400" y="717550"/>
                    </a:cubicBezTo>
                    <a:cubicBezTo>
                      <a:pt x="142294" y="713760"/>
                      <a:pt x="131233" y="713317"/>
                      <a:pt x="120650" y="711200"/>
                    </a:cubicBezTo>
                    <a:cubicBezTo>
                      <a:pt x="112183" y="704850"/>
                      <a:pt x="103862" y="698301"/>
                      <a:pt x="95250" y="692150"/>
                    </a:cubicBezTo>
                    <a:cubicBezTo>
                      <a:pt x="89040" y="687714"/>
                      <a:pt x="81596" y="684846"/>
                      <a:pt x="76200" y="679450"/>
                    </a:cubicBezTo>
                    <a:cubicBezTo>
                      <a:pt x="70804" y="674054"/>
                      <a:pt x="68896" y="665796"/>
                      <a:pt x="63500" y="660400"/>
                    </a:cubicBezTo>
                    <a:cubicBezTo>
                      <a:pt x="51190" y="648090"/>
                      <a:pt x="40894" y="646515"/>
                      <a:pt x="25400" y="641350"/>
                    </a:cubicBezTo>
                    <a:cubicBezTo>
                      <a:pt x="16425" y="596473"/>
                      <a:pt x="22463" y="619839"/>
                      <a:pt x="6350" y="571500"/>
                    </a:cubicBezTo>
                    <a:lnTo>
                      <a:pt x="0" y="552450"/>
                    </a:lnTo>
                    <a:cubicBezTo>
                      <a:pt x="2117" y="467783"/>
                      <a:pt x="2749" y="383067"/>
                      <a:pt x="6350" y="298450"/>
                    </a:cubicBezTo>
                    <a:cubicBezTo>
                      <a:pt x="6986" y="283496"/>
                      <a:pt x="8762" y="268440"/>
                      <a:pt x="12700" y="254000"/>
                    </a:cubicBezTo>
                    <a:cubicBezTo>
                      <a:pt x="21644" y="221205"/>
                      <a:pt x="25929" y="236935"/>
                      <a:pt x="38100" y="209550"/>
                    </a:cubicBezTo>
                    <a:cubicBezTo>
                      <a:pt x="43537" y="197317"/>
                      <a:pt x="43374" y="182589"/>
                      <a:pt x="50800" y="171450"/>
                    </a:cubicBezTo>
                    <a:cubicBezTo>
                      <a:pt x="65874" y="148839"/>
                      <a:pt x="95540" y="98944"/>
                      <a:pt x="120650" y="88900"/>
                    </a:cubicBezTo>
                    <a:lnTo>
                      <a:pt x="152400" y="76200"/>
                    </a:lnTo>
                    <a:cubicBezTo>
                      <a:pt x="154517" y="69850"/>
                      <a:pt x="154017" y="61883"/>
                      <a:pt x="158750" y="57150"/>
                    </a:cubicBezTo>
                    <a:cubicBezTo>
                      <a:pt x="163483" y="52417"/>
                      <a:pt x="171813" y="53793"/>
                      <a:pt x="177800" y="50800"/>
                    </a:cubicBezTo>
                    <a:cubicBezTo>
                      <a:pt x="184626" y="47387"/>
                      <a:pt x="190640" y="42536"/>
                      <a:pt x="196850" y="38100"/>
                    </a:cubicBezTo>
                    <a:cubicBezTo>
                      <a:pt x="205462" y="31949"/>
                      <a:pt x="212341" y="22766"/>
                      <a:pt x="222250" y="19050"/>
                    </a:cubicBezTo>
                    <a:cubicBezTo>
                      <a:pt x="246765" y="9857"/>
                      <a:pt x="298450" y="0"/>
                      <a:pt x="298450" y="0"/>
                    </a:cubicBezTo>
                    <a:cubicBezTo>
                      <a:pt x="345659" y="2009"/>
                      <a:pt x="538340" y="321"/>
                      <a:pt x="641350" y="19050"/>
                    </a:cubicBezTo>
                    <a:cubicBezTo>
                      <a:pt x="663179" y="23019"/>
                      <a:pt x="677754" y="28879"/>
                      <a:pt x="698500" y="38100"/>
                    </a:cubicBezTo>
                    <a:cubicBezTo>
                      <a:pt x="707150" y="41945"/>
                      <a:pt x="714798" y="48199"/>
                      <a:pt x="723900" y="50800"/>
                    </a:cubicBezTo>
                    <a:cubicBezTo>
                      <a:pt x="744655" y="56730"/>
                      <a:pt x="787400" y="63500"/>
                      <a:pt x="787400" y="63500"/>
                    </a:cubicBezTo>
                    <a:cubicBezTo>
                      <a:pt x="793750" y="67733"/>
                      <a:pt x="799624" y="72787"/>
                      <a:pt x="806450" y="76200"/>
                    </a:cubicBezTo>
                    <a:cubicBezTo>
                      <a:pt x="812437" y="79193"/>
                      <a:pt x="819688" y="79229"/>
                      <a:pt x="825500" y="82550"/>
                    </a:cubicBezTo>
                    <a:cubicBezTo>
                      <a:pt x="879321" y="113305"/>
                      <a:pt x="826271" y="93390"/>
                      <a:pt x="869950" y="107950"/>
                    </a:cubicBezTo>
                    <a:cubicBezTo>
                      <a:pt x="878417" y="114300"/>
                      <a:pt x="886161" y="121749"/>
                      <a:pt x="895350" y="127000"/>
                    </a:cubicBezTo>
                    <a:cubicBezTo>
                      <a:pt x="901162" y="130321"/>
                      <a:pt x="909173" y="129169"/>
                      <a:pt x="914400" y="133350"/>
                    </a:cubicBezTo>
                    <a:cubicBezTo>
                      <a:pt x="920359" y="138118"/>
                      <a:pt x="921704" y="147004"/>
                      <a:pt x="927100" y="152400"/>
                    </a:cubicBezTo>
                    <a:cubicBezTo>
                      <a:pt x="932496" y="157796"/>
                      <a:pt x="939800" y="160867"/>
                      <a:pt x="946150" y="165100"/>
                    </a:cubicBezTo>
                    <a:lnTo>
                      <a:pt x="971550" y="203200"/>
                    </a:lnTo>
                    <a:cubicBezTo>
                      <a:pt x="981677" y="218390"/>
                      <a:pt x="987743" y="230188"/>
                      <a:pt x="1003300" y="241300"/>
                    </a:cubicBezTo>
                    <a:cubicBezTo>
                      <a:pt x="1011003" y="246802"/>
                      <a:pt x="1020233" y="249767"/>
                      <a:pt x="1028700" y="254000"/>
                    </a:cubicBezTo>
                    <a:cubicBezTo>
                      <a:pt x="1043592" y="298676"/>
                      <a:pt x="1024210" y="243523"/>
                      <a:pt x="1047750" y="298450"/>
                    </a:cubicBezTo>
                    <a:cubicBezTo>
                      <a:pt x="1050387" y="304602"/>
                      <a:pt x="1051107" y="311513"/>
                      <a:pt x="1054100" y="317500"/>
                    </a:cubicBezTo>
                    <a:cubicBezTo>
                      <a:pt x="1068035" y="345371"/>
                      <a:pt x="1068367" y="328552"/>
                      <a:pt x="1079500" y="361950"/>
                    </a:cubicBezTo>
                    <a:cubicBezTo>
                      <a:pt x="1085020" y="378509"/>
                      <a:pt x="1087967" y="395817"/>
                      <a:pt x="1092200" y="412750"/>
                    </a:cubicBezTo>
                    <a:lnTo>
                      <a:pt x="1098550" y="438150"/>
                    </a:lnTo>
                    <a:cubicBezTo>
                      <a:pt x="1100667" y="446617"/>
                      <a:pt x="1103188" y="454992"/>
                      <a:pt x="1104900" y="463550"/>
                    </a:cubicBezTo>
                    <a:cubicBezTo>
                      <a:pt x="1107017" y="474133"/>
                      <a:pt x="1108632" y="484829"/>
                      <a:pt x="1111250" y="495300"/>
                    </a:cubicBezTo>
                    <a:cubicBezTo>
                      <a:pt x="1112873" y="501794"/>
                      <a:pt x="1115761" y="507914"/>
                      <a:pt x="1117600" y="514350"/>
                    </a:cubicBezTo>
                    <a:cubicBezTo>
                      <a:pt x="1119998" y="522741"/>
                      <a:pt x="1120886" y="531578"/>
                      <a:pt x="1123950" y="539750"/>
                    </a:cubicBezTo>
                    <a:cubicBezTo>
                      <a:pt x="1127274" y="548613"/>
                      <a:pt x="1131780" y="557033"/>
                      <a:pt x="1136650" y="565150"/>
                    </a:cubicBezTo>
                    <a:cubicBezTo>
                      <a:pt x="1144503" y="578238"/>
                      <a:pt x="1157223" y="588770"/>
                      <a:pt x="1162050" y="603250"/>
                    </a:cubicBezTo>
                    <a:cubicBezTo>
                      <a:pt x="1173397" y="637291"/>
                      <a:pt x="1164533" y="608074"/>
                      <a:pt x="1174750" y="654050"/>
                    </a:cubicBezTo>
                    <a:cubicBezTo>
                      <a:pt x="1176643" y="662569"/>
                      <a:pt x="1179388" y="670892"/>
                      <a:pt x="1181100" y="679450"/>
                    </a:cubicBezTo>
                    <a:cubicBezTo>
                      <a:pt x="1183625" y="692075"/>
                      <a:pt x="1184657" y="704981"/>
                      <a:pt x="1187450" y="717550"/>
                    </a:cubicBezTo>
                    <a:cubicBezTo>
                      <a:pt x="1188902" y="724084"/>
                      <a:pt x="1192177" y="730106"/>
                      <a:pt x="1193800" y="736600"/>
                    </a:cubicBezTo>
                    <a:cubicBezTo>
                      <a:pt x="1196418" y="747071"/>
                      <a:pt x="1198376" y="757704"/>
                      <a:pt x="1200150" y="768350"/>
                    </a:cubicBezTo>
                    <a:cubicBezTo>
                      <a:pt x="1207169" y="810463"/>
                      <a:pt x="1208336" y="831159"/>
                      <a:pt x="1212850" y="876300"/>
                    </a:cubicBezTo>
                    <a:cubicBezTo>
                      <a:pt x="1210733" y="952500"/>
                      <a:pt x="1211571" y="1028839"/>
                      <a:pt x="1206500" y="1104900"/>
                    </a:cubicBezTo>
                    <a:cubicBezTo>
                      <a:pt x="1205202" y="1124371"/>
                      <a:pt x="1197627" y="1142914"/>
                      <a:pt x="1193800" y="1162050"/>
                    </a:cubicBezTo>
                    <a:cubicBezTo>
                      <a:pt x="1191275" y="1174675"/>
                      <a:pt x="1189408" y="1187425"/>
                      <a:pt x="1187450" y="1200150"/>
                    </a:cubicBezTo>
                    <a:cubicBezTo>
                      <a:pt x="1185174" y="1214943"/>
                      <a:pt x="1183858" y="1229889"/>
                      <a:pt x="1181100" y="1244600"/>
                    </a:cubicBezTo>
                    <a:cubicBezTo>
                      <a:pt x="1172002" y="1293121"/>
                      <a:pt x="1172837" y="1288438"/>
                      <a:pt x="1162050" y="1320800"/>
                    </a:cubicBezTo>
                    <a:cubicBezTo>
                      <a:pt x="1159933" y="1394883"/>
                      <a:pt x="1159225" y="1469020"/>
                      <a:pt x="1155700" y="1543050"/>
                    </a:cubicBezTo>
                    <a:cubicBezTo>
                      <a:pt x="1155632" y="1544476"/>
                      <a:pt x="1148597" y="1603105"/>
                      <a:pt x="1143000" y="1612900"/>
                    </a:cubicBezTo>
                    <a:cubicBezTo>
                      <a:pt x="1138545" y="1620697"/>
                      <a:pt x="1130300" y="1625600"/>
                      <a:pt x="1123950" y="1631950"/>
                    </a:cubicBezTo>
                    <a:cubicBezTo>
                      <a:pt x="1119717" y="1644650"/>
                      <a:pt x="1115097" y="1657228"/>
                      <a:pt x="1111250" y="1670050"/>
                    </a:cubicBezTo>
                    <a:cubicBezTo>
                      <a:pt x="1109297" y="1676562"/>
                      <a:pt x="1103043" y="1706638"/>
                      <a:pt x="1098550" y="1714500"/>
                    </a:cubicBezTo>
                    <a:cubicBezTo>
                      <a:pt x="1092112" y="1725767"/>
                      <a:pt x="1071710" y="1750505"/>
                      <a:pt x="1060450" y="1758950"/>
                    </a:cubicBezTo>
                    <a:cubicBezTo>
                      <a:pt x="1050576" y="1766355"/>
                      <a:pt x="1039166" y="1771459"/>
                      <a:pt x="1028700" y="1778000"/>
                    </a:cubicBezTo>
                    <a:cubicBezTo>
                      <a:pt x="1022228" y="1782045"/>
                      <a:pt x="1016796" y="1788020"/>
                      <a:pt x="1009650" y="1790700"/>
                    </a:cubicBezTo>
                    <a:cubicBezTo>
                      <a:pt x="999544" y="1794490"/>
                      <a:pt x="988519" y="1795119"/>
                      <a:pt x="977900" y="1797050"/>
                    </a:cubicBezTo>
                    <a:cubicBezTo>
                      <a:pt x="957141" y="1800824"/>
                      <a:pt x="928964" y="1804522"/>
                      <a:pt x="908050" y="1809750"/>
                    </a:cubicBezTo>
                    <a:cubicBezTo>
                      <a:pt x="901556" y="1811373"/>
                      <a:pt x="895350" y="1813983"/>
                      <a:pt x="889000" y="1816100"/>
                    </a:cubicBezTo>
                    <a:lnTo>
                      <a:pt x="520700" y="1803400"/>
                    </a:lnTo>
                    <a:cubicBezTo>
                      <a:pt x="514015" y="1803071"/>
                      <a:pt x="508086" y="1798889"/>
                      <a:pt x="501650" y="1797050"/>
                    </a:cubicBezTo>
                    <a:cubicBezTo>
                      <a:pt x="493259" y="1794652"/>
                      <a:pt x="484306" y="1794057"/>
                      <a:pt x="476250" y="1790700"/>
                    </a:cubicBezTo>
                    <a:cubicBezTo>
                      <a:pt x="362676" y="1743378"/>
                      <a:pt x="463488" y="1777979"/>
                      <a:pt x="406400" y="1758950"/>
                    </a:cubicBezTo>
                    <a:lnTo>
                      <a:pt x="381000" y="1720850"/>
                    </a:lnTo>
                    <a:cubicBezTo>
                      <a:pt x="376767" y="1714500"/>
                      <a:pt x="370713" y="1709040"/>
                      <a:pt x="368300" y="1701800"/>
                    </a:cubicBezTo>
                    <a:lnTo>
                      <a:pt x="361950" y="1682750"/>
                    </a:lnTo>
                    <a:cubicBezTo>
                      <a:pt x="360041" y="1572023"/>
                      <a:pt x="364784" y="1378053"/>
                      <a:pt x="349250" y="1238250"/>
                    </a:cubicBezTo>
                    <a:cubicBezTo>
                      <a:pt x="347828" y="1225454"/>
                      <a:pt x="345017" y="1212850"/>
                      <a:pt x="342900" y="1200150"/>
                    </a:cubicBezTo>
                    <a:cubicBezTo>
                      <a:pt x="345017" y="1066800"/>
                      <a:pt x="343284" y="933333"/>
                      <a:pt x="349250" y="800100"/>
                    </a:cubicBezTo>
                    <a:cubicBezTo>
                      <a:pt x="349646" y="791248"/>
                      <a:pt x="375760" y="767746"/>
                      <a:pt x="355600" y="755650"/>
                    </a:cubicBezTo>
                    <a:cubicBezTo>
                      <a:pt x="348340" y="751294"/>
                      <a:pt x="381000" y="772583"/>
                      <a:pt x="368300" y="77470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922" name="直線矢印コネクタ 921"/>
              <p:cNvCxnSpPr/>
              <p:nvPr/>
            </p:nvCxnSpPr>
            <p:spPr>
              <a:xfrm flipH="1" flipV="1">
                <a:off x="7767948" y="5194506"/>
                <a:ext cx="306255" cy="486627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09" name="フリーフォーム 908"/>
            <p:cNvSpPr/>
            <p:nvPr/>
          </p:nvSpPr>
          <p:spPr>
            <a:xfrm>
              <a:off x="5003690" y="3787837"/>
              <a:ext cx="844550" cy="2178050"/>
            </a:xfrm>
            <a:custGeom>
              <a:avLst/>
              <a:gdLst>
                <a:gd name="connsiteX0" fmla="*/ 114300 w 844550"/>
                <a:gd name="connsiteY0" fmla="*/ 2095500 h 2178050"/>
                <a:gd name="connsiteX1" fmla="*/ 69850 w 844550"/>
                <a:gd name="connsiteY1" fmla="*/ 2089150 h 2178050"/>
                <a:gd name="connsiteX2" fmla="*/ 57150 w 844550"/>
                <a:gd name="connsiteY2" fmla="*/ 2063750 h 2178050"/>
                <a:gd name="connsiteX3" fmla="*/ 38100 w 844550"/>
                <a:gd name="connsiteY3" fmla="*/ 2044700 h 2178050"/>
                <a:gd name="connsiteX4" fmla="*/ 25400 w 844550"/>
                <a:gd name="connsiteY4" fmla="*/ 2025650 h 2178050"/>
                <a:gd name="connsiteX5" fmla="*/ 6350 w 844550"/>
                <a:gd name="connsiteY5" fmla="*/ 2000250 h 2178050"/>
                <a:gd name="connsiteX6" fmla="*/ 0 w 844550"/>
                <a:gd name="connsiteY6" fmla="*/ 1974850 h 2178050"/>
                <a:gd name="connsiteX7" fmla="*/ 19050 w 844550"/>
                <a:gd name="connsiteY7" fmla="*/ 1860550 h 2178050"/>
                <a:gd name="connsiteX8" fmla="*/ 25400 w 844550"/>
                <a:gd name="connsiteY8" fmla="*/ 1841500 h 2178050"/>
                <a:gd name="connsiteX9" fmla="*/ 44450 w 844550"/>
                <a:gd name="connsiteY9" fmla="*/ 1835150 h 2178050"/>
                <a:gd name="connsiteX10" fmla="*/ 82550 w 844550"/>
                <a:gd name="connsiteY10" fmla="*/ 1797050 h 2178050"/>
                <a:gd name="connsiteX11" fmla="*/ 95250 w 844550"/>
                <a:gd name="connsiteY11" fmla="*/ 1778000 h 2178050"/>
                <a:gd name="connsiteX12" fmla="*/ 114300 w 844550"/>
                <a:gd name="connsiteY12" fmla="*/ 1771650 h 2178050"/>
                <a:gd name="connsiteX13" fmla="*/ 158750 w 844550"/>
                <a:gd name="connsiteY13" fmla="*/ 1708150 h 2178050"/>
                <a:gd name="connsiteX14" fmla="*/ 171450 w 844550"/>
                <a:gd name="connsiteY14" fmla="*/ 1689100 h 2178050"/>
                <a:gd name="connsiteX15" fmla="*/ 184150 w 844550"/>
                <a:gd name="connsiteY15" fmla="*/ 1644650 h 2178050"/>
                <a:gd name="connsiteX16" fmla="*/ 190500 w 844550"/>
                <a:gd name="connsiteY16" fmla="*/ 1625600 h 2178050"/>
                <a:gd name="connsiteX17" fmla="*/ 203200 w 844550"/>
                <a:gd name="connsiteY17" fmla="*/ 1581150 h 2178050"/>
                <a:gd name="connsiteX18" fmla="*/ 209550 w 844550"/>
                <a:gd name="connsiteY18" fmla="*/ 1536700 h 2178050"/>
                <a:gd name="connsiteX19" fmla="*/ 215900 w 844550"/>
                <a:gd name="connsiteY19" fmla="*/ 1517650 h 2178050"/>
                <a:gd name="connsiteX20" fmla="*/ 222250 w 844550"/>
                <a:gd name="connsiteY20" fmla="*/ 1485900 h 2178050"/>
                <a:gd name="connsiteX21" fmla="*/ 228600 w 844550"/>
                <a:gd name="connsiteY21" fmla="*/ 1066800 h 2178050"/>
                <a:gd name="connsiteX22" fmla="*/ 241300 w 844550"/>
                <a:gd name="connsiteY22" fmla="*/ 1047750 h 2178050"/>
                <a:gd name="connsiteX23" fmla="*/ 234950 w 844550"/>
                <a:gd name="connsiteY23" fmla="*/ 971550 h 2178050"/>
                <a:gd name="connsiteX24" fmla="*/ 215900 w 844550"/>
                <a:gd name="connsiteY24" fmla="*/ 844550 h 2178050"/>
                <a:gd name="connsiteX25" fmla="*/ 203200 w 844550"/>
                <a:gd name="connsiteY25" fmla="*/ 819150 h 2178050"/>
                <a:gd name="connsiteX26" fmla="*/ 190500 w 844550"/>
                <a:gd name="connsiteY26" fmla="*/ 774700 h 2178050"/>
                <a:gd name="connsiteX27" fmla="*/ 171450 w 844550"/>
                <a:gd name="connsiteY27" fmla="*/ 768350 h 2178050"/>
                <a:gd name="connsiteX28" fmla="*/ 158750 w 844550"/>
                <a:gd name="connsiteY28" fmla="*/ 742950 h 2178050"/>
                <a:gd name="connsiteX29" fmla="*/ 120650 w 844550"/>
                <a:gd name="connsiteY29" fmla="*/ 717550 h 2178050"/>
                <a:gd name="connsiteX30" fmla="*/ 101600 w 844550"/>
                <a:gd name="connsiteY30" fmla="*/ 679450 h 2178050"/>
                <a:gd name="connsiteX31" fmla="*/ 82550 w 844550"/>
                <a:gd name="connsiteY31" fmla="*/ 673100 h 2178050"/>
                <a:gd name="connsiteX32" fmla="*/ 76200 w 844550"/>
                <a:gd name="connsiteY32" fmla="*/ 654050 h 2178050"/>
                <a:gd name="connsiteX33" fmla="*/ 63500 w 844550"/>
                <a:gd name="connsiteY33" fmla="*/ 622300 h 2178050"/>
                <a:gd name="connsiteX34" fmla="*/ 50800 w 844550"/>
                <a:gd name="connsiteY34" fmla="*/ 508000 h 2178050"/>
                <a:gd name="connsiteX35" fmla="*/ 44450 w 844550"/>
                <a:gd name="connsiteY35" fmla="*/ 457200 h 2178050"/>
                <a:gd name="connsiteX36" fmla="*/ 57150 w 844550"/>
                <a:gd name="connsiteY36" fmla="*/ 254000 h 2178050"/>
                <a:gd name="connsiteX37" fmla="*/ 76200 w 844550"/>
                <a:gd name="connsiteY37" fmla="*/ 222250 h 2178050"/>
                <a:gd name="connsiteX38" fmla="*/ 107950 w 844550"/>
                <a:gd name="connsiteY38" fmla="*/ 158750 h 2178050"/>
                <a:gd name="connsiteX39" fmla="*/ 139700 w 844550"/>
                <a:gd name="connsiteY39" fmla="*/ 120650 h 2178050"/>
                <a:gd name="connsiteX40" fmla="*/ 152400 w 844550"/>
                <a:gd name="connsiteY40" fmla="*/ 95250 h 2178050"/>
                <a:gd name="connsiteX41" fmla="*/ 158750 w 844550"/>
                <a:gd name="connsiteY41" fmla="*/ 76200 h 2178050"/>
                <a:gd name="connsiteX42" fmla="*/ 177800 w 844550"/>
                <a:gd name="connsiteY42" fmla="*/ 63500 h 2178050"/>
                <a:gd name="connsiteX43" fmla="*/ 260350 w 844550"/>
                <a:gd name="connsiteY43" fmla="*/ 38100 h 2178050"/>
                <a:gd name="connsiteX44" fmla="*/ 438150 w 844550"/>
                <a:gd name="connsiteY44" fmla="*/ 19050 h 2178050"/>
                <a:gd name="connsiteX45" fmla="*/ 457200 w 844550"/>
                <a:gd name="connsiteY45" fmla="*/ 12700 h 2178050"/>
                <a:gd name="connsiteX46" fmla="*/ 488950 w 844550"/>
                <a:gd name="connsiteY46" fmla="*/ 0 h 2178050"/>
                <a:gd name="connsiteX47" fmla="*/ 666750 w 844550"/>
                <a:gd name="connsiteY47" fmla="*/ 6350 h 2178050"/>
                <a:gd name="connsiteX48" fmla="*/ 692150 w 844550"/>
                <a:gd name="connsiteY48" fmla="*/ 31750 h 2178050"/>
                <a:gd name="connsiteX49" fmla="*/ 723900 w 844550"/>
                <a:gd name="connsiteY49" fmla="*/ 38100 h 2178050"/>
                <a:gd name="connsiteX50" fmla="*/ 742950 w 844550"/>
                <a:gd name="connsiteY50" fmla="*/ 69850 h 2178050"/>
                <a:gd name="connsiteX51" fmla="*/ 781050 w 844550"/>
                <a:gd name="connsiteY51" fmla="*/ 101600 h 2178050"/>
                <a:gd name="connsiteX52" fmla="*/ 800100 w 844550"/>
                <a:gd name="connsiteY52" fmla="*/ 120650 h 2178050"/>
                <a:gd name="connsiteX53" fmla="*/ 819150 w 844550"/>
                <a:gd name="connsiteY53" fmla="*/ 177800 h 2178050"/>
                <a:gd name="connsiteX54" fmla="*/ 831850 w 844550"/>
                <a:gd name="connsiteY54" fmla="*/ 215900 h 2178050"/>
                <a:gd name="connsiteX55" fmla="*/ 844550 w 844550"/>
                <a:gd name="connsiteY55" fmla="*/ 285750 h 2178050"/>
                <a:gd name="connsiteX56" fmla="*/ 838200 w 844550"/>
                <a:gd name="connsiteY56" fmla="*/ 463550 h 2178050"/>
                <a:gd name="connsiteX57" fmla="*/ 825500 w 844550"/>
                <a:gd name="connsiteY57" fmla="*/ 508000 h 2178050"/>
                <a:gd name="connsiteX58" fmla="*/ 806450 w 844550"/>
                <a:gd name="connsiteY58" fmla="*/ 565150 h 2178050"/>
                <a:gd name="connsiteX59" fmla="*/ 800100 w 844550"/>
                <a:gd name="connsiteY59" fmla="*/ 603250 h 2178050"/>
                <a:gd name="connsiteX60" fmla="*/ 787400 w 844550"/>
                <a:gd name="connsiteY60" fmla="*/ 622300 h 2178050"/>
                <a:gd name="connsiteX61" fmla="*/ 704850 w 844550"/>
                <a:gd name="connsiteY61" fmla="*/ 692150 h 2178050"/>
                <a:gd name="connsiteX62" fmla="*/ 685800 w 844550"/>
                <a:gd name="connsiteY62" fmla="*/ 711200 h 2178050"/>
                <a:gd name="connsiteX63" fmla="*/ 635000 w 844550"/>
                <a:gd name="connsiteY63" fmla="*/ 723900 h 2178050"/>
                <a:gd name="connsiteX64" fmla="*/ 615950 w 844550"/>
                <a:gd name="connsiteY64" fmla="*/ 736600 h 2178050"/>
                <a:gd name="connsiteX65" fmla="*/ 596900 w 844550"/>
                <a:gd name="connsiteY65" fmla="*/ 742950 h 2178050"/>
                <a:gd name="connsiteX66" fmla="*/ 527050 w 844550"/>
                <a:gd name="connsiteY66" fmla="*/ 755650 h 2178050"/>
                <a:gd name="connsiteX67" fmla="*/ 476250 w 844550"/>
                <a:gd name="connsiteY67" fmla="*/ 768350 h 2178050"/>
                <a:gd name="connsiteX68" fmla="*/ 457200 w 844550"/>
                <a:gd name="connsiteY68" fmla="*/ 781050 h 2178050"/>
                <a:gd name="connsiteX69" fmla="*/ 444500 w 844550"/>
                <a:gd name="connsiteY69" fmla="*/ 800100 h 2178050"/>
                <a:gd name="connsiteX70" fmla="*/ 431800 w 844550"/>
                <a:gd name="connsiteY70" fmla="*/ 838200 h 2178050"/>
                <a:gd name="connsiteX71" fmla="*/ 425450 w 844550"/>
                <a:gd name="connsiteY71" fmla="*/ 889000 h 2178050"/>
                <a:gd name="connsiteX72" fmla="*/ 419100 w 844550"/>
                <a:gd name="connsiteY72" fmla="*/ 933450 h 2178050"/>
                <a:gd name="connsiteX73" fmla="*/ 400050 w 844550"/>
                <a:gd name="connsiteY73" fmla="*/ 1123950 h 2178050"/>
                <a:gd name="connsiteX74" fmla="*/ 393700 w 844550"/>
                <a:gd name="connsiteY74" fmla="*/ 1358900 h 2178050"/>
                <a:gd name="connsiteX75" fmla="*/ 400050 w 844550"/>
                <a:gd name="connsiteY75" fmla="*/ 1651000 h 2178050"/>
                <a:gd name="connsiteX76" fmla="*/ 419100 w 844550"/>
                <a:gd name="connsiteY76" fmla="*/ 1739900 h 2178050"/>
                <a:gd name="connsiteX77" fmla="*/ 425450 w 844550"/>
                <a:gd name="connsiteY77" fmla="*/ 1771650 h 2178050"/>
                <a:gd name="connsiteX78" fmla="*/ 450850 w 844550"/>
                <a:gd name="connsiteY78" fmla="*/ 1809750 h 2178050"/>
                <a:gd name="connsiteX79" fmla="*/ 457200 w 844550"/>
                <a:gd name="connsiteY79" fmla="*/ 1828800 h 2178050"/>
                <a:gd name="connsiteX80" fmla="*/ 508000 w 844550"/>
                <a:gd name="connsiteY80" fmla="*/ 1854200 h 2178050"/>
                <a:gd name="connsiteX81" fmla="*/ 527050 w 844550"/>
                <a:gd name="connsiteY81" fmla="*/ 1873250 h 2178050"/>
                <a:gd name="connsiteX82" fmla="*/ 558800 w 844550"/>
                <a:gd name="connsiteY82" fmla="*/ 1905000 h 2178050"/>
                <a:gd name="connsiteX83" fmla="*/ 571500 w 844550"/>
                <a:gd name="connsiteY83" fmla="*/ 1962150 h 2178050"/>
                <a:gd name="connsiteX84" fmla="*/ 584200 w 844550"/>
                <a:gd name="connsiteY84" fmla="*/ 1981200 h 2178050"/>
                <a:gd name="connsiteX85" fmla="*/ 565150 w 844550"/>
                <a:gd name="connsiteY85" fmla="*/ 2139950 h 2178050"/>
                <a:gd name="connsiteX86" fmla="*/ 425450 w 844550"/>
                <a:gd name="connsiteY86" fmla="*/ 2159000 h 2178050"/>
                <a:gd name="connsiteX87" fmla="*/ 400050 w 844550"/>
                <a:gd name="connsiteY87" fmla="*/ 2165350 h 2178050"/>
                <a:gd name="connsiteX88" fmla="*/ 374650 w 844550"/>
                <a:gd name="connsiteY88" fmla="*/ 2178050 h 2178050"/>
                <a:gd name="connsiteX89" fmla="*/ 247650 w 844550"/>
                <a:gd name="connsiteY89" fmla="*/ 2165350 h 2178050"/>
                <a:gd name="connsiteX90" fmla="*/ 209550 w 844550"/>
                <a:gd name="connsiteY90" fmla="*/ 2139950 h 2178050"/>
                <a:gd name="connsiteX91" fmla="*/ 190500 w 844550"/>
                <a:gd name="connsiteY91" fmla="*/ 2133600 h 2178050"/>
                <a:gd name="connsiteX92" fmla="*/ 158750 w 844550"/>
                <a:gd name="connsiteY92" fmla="*/ 2120900 h 2178050"/>
                <a:gd name="connsiteX93" fmla="*/ 114300 w 844550"/>
                <a:gd name="connsiteY93" fmla="*/ 2095500 h 2178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844550" h="2178050">
                  <a:moveTo>
                    <a:pt x="114300" y="2095500"/>
                  </a:moveTo>
                  <a:cubicBezTo>
                    <a:pt x="99483" y="2090208"/>
                    <a:pt x="82934" y="2096419"/>
                    <a:pt x="69850" y="2089150"/>
                  </a:cubicBezTo>
                  <a:cubicBezTo>
                    <a:pt x="61575" y="2084553"/>
                    <a:pt x="62652" y="2071453"/>
                    <a:pt x="57150" y="2063750"/>
                  </a:cubicBezTo>
                  <a:cubicBezTo>
                    <a:pt x="51930" y="2056442"/>
                    <a:pt x="43849" y="2051599"/>
                    <a:pt x="38100" y="2044700"/>
                  </a:cubicBezTo>
                  <a:cubicBezTo>
                    <a:pt x="33214" y="2038837"/>
                    <a:pt x="29836" y="2031860"/>
                    <a:pt x="25400" y="2025650"/>
                  </a:cubicBezTo>
                  <a:cubicBezTo>
                    <a:pt x="19249" y="2017038"/>
                    <a:pt x="12700" y="2008717"/>
                    <a:pt x="6350" y="2000250"/>
                  </a:cubicBezTo>
                  <a:cubicBezTo>
                    <a:pt x="4233" y="1991783"/>
                    <a:pt x="0" y="1983577"/>
                    <a:pt x="0" y="1974850"/>
                  </a:cubicBezTo>
                  <a:cubicBezTo>
                    <a:pt x="0" y="1907694"/>
                    <a:pt x="2209" y="1911073"/>
                    <a:pt x="19050" y="1860550"/>
                  </a:cubicBezTo>
                  <a:cubicBezTo>
                    <a:pt x="21167" y="1854200"/>
                    <a:pt x="19050" y="1843617"/>
                    <a:pt x="25400" y="1841500"/>
                  </a:cubicBezTo>
                  <a:lnTo>
                    <a:pt x="44450" y="1835150"/>
                  </a:lnTo>
                  <a:cubicBezTo>
                    <a:pt x="57150" y="1822450"/>
                    <a:pt x="72587" y="1811994"/>
                    <a:pt x="82550" y="1797050"/>
                  </a:cubicBezTo>
                  <a:cubicBezTo>
                    <a:pt x="86783" y="1790700"/>
                    <a:pt x="89291" y="1782768"/>
                    <a:pt x="95250" y="1778000"/>
                  </a:cubicBezTo>
                  <a:cubicBezTo>
                    <a:pt x="100477" y="1773819"/>
                    <a:pt x="107950" y="1773767"/>
                    <a:pt x="114300" y="1771650"/>
                  </a:cubicBezTo>
                  <a:cubicBezTo>
                    <a:pt x="152853" y="1723458"/>
                    <a:pt x="127770" y="1757718"/>
                    <a:pt x="158750" y="1708150"/>
                  </a:cubicBezTo>
                  <a:cubicBezTo>
                    <a:pt x="162795" y="1701678"/>
                    <a:pt x="168037" y="1695926"/>
                    <a:pt x="171450" y="1689100"/>
                  </a:cubicBezTo>
                  <a:cubicBezTo>
                    <a:pt x="176525" y="1678950"/>
                    <a:pt x="181437" y="1654145"/>
                    <a:pt x="184150" y="1644650"/>
                  </a:cubicBezTo>
                  <a:cubicBezTo>
                    <a:pt x="185989" y="1638214"/>
                    <a:pt x="188661" y="1632036"/>
                    <a:pt x="190500" y="1625600"/>
                  </a:cubicBezTo>
                  <a:cubicBezTo>
                    <a:pt x="206447" y="1569786"/>
                    <a:pt x="187975" y="1626825"/>
                    <a:pt x="203200" y="1581150"/>
                  </a:cubicBezTo>
                  <a:cubicBezTo>
                    <a:pt x="205317" y="1566333"/>
                    <a:pt x="206615" y="1551376"/>
                    <a:pt x="209550" y="1536700"/>
                  </a:cubicBezTo>
                  <a:cubicBezTo>
                    <a:pt x="210863" y="1530136"/>
                    <a:pt x="214277" y="1524144"/>
                    <a:pt x="215900" y="1517650"/>
                  </a:cubicBezTo>
                  <a:cubicBezTo>
                    <a:pt x="218518" y="1507179"/>
                    <a:pt x="220133" y="1496483"/>
                    <a:pt x="222250" y="1485900"/>
                  </a:cubicBezTo>
                  <a:cubicBezTo>
                    <a:pt x="224367" y="1346200"/>
                    <a:pt x="222531" y="1206384"/>
                    <a:pt x="228600" y="1066800"/>
                  </a:cubicBezTo>
                  <a:cubicBezTo>
                    <a:pt x="228932" y="1059175"/>
                    <a:pt x="240792" y="1055365"/>
                    <a:pt x="241300" y="1047750"/>
                  </a:cubicBezTo>
                  <a:cubicBezTo>
                    <a:pt x="242995" y="1022318"/>
                    <a:pt x="237486" y="996912"/>
                    <a:pt x="234950" y="971550"/>
                  </a:cubicBezTo>
                  <a:cubicBezTo>
                    <a:pt x="232930" y="951349"/>
                    <a:pt x="220052" y="852855"/>
                    <a:pt x="215900" y="844550"/>
                  </a:cubicBezTo>
                  <a:cubicBezTo>
                    <a:pt x="211667" y="836083"/>
                    <a:pt x="206524" y="828013"/>
                    <a:pt x="203200" y="819150"/>
                  </a:cubicBezTo>
                  <a:cubicBezTo>
                    <a:pt x="203101" y="818886"/>
                    <a:pt x="193570" y="777770"/>
                    <a:pt x="190500" y="774700"/>
                  </a:cubicBezTo>
                  <a:cubicBezTo>
                    <a:pt x="185767" y="769967"/>
                    <a:pt x="177800" y="770467"/>
                    <a:pt x="171450" y="768350"/>
                  </a:cubicBezTo>
                  <a:cubicBezTo>
                    <a:pt x="167217" y="759883"/>
                    <a:pt x="165443" y="749643"/>
                    <a:pt x="158750" y="742950"/>
                  </a:cubicBezTo>
                  <a:cubicBezTo>
                    <a:pt x="147957" y="732157"/>
                    <a:pt x="120650" y="717550"/>
                    <a:pt x="120650" y="717550"/>
                  </a:cubicBezTo>
                  <a:cubicBezTo>
                    <a:pt x="116467" y="705001"/>
                    <a:pt x="112791" y="688402"/>
                    <a:pt x="101600" y="679450"/>
                  </a:cubicBezTo>
                  <a:cubicBezTo>
                    <a:pt x="96373" y="675269"/>
                    <a:pt x="88900" y="675217"/>
                    <a:pt x="82550" y="673100"/>
                  </a:cubicBezTo>
                  <a:cubicBezTo>
                    <a:pt x="80433" y="666750"/>
                    <a:pt x="78550" y="660317"/>
                    <a:pt x="76200" y="654050"/>
                  </a:cubicBezTo>
                  <a:cubicBezTo>
                    <a:pt x="72198" y="643377"/>
                    <a:pt x="65453" y="633530"/>
                    <a:pt x="63500" y="622300"/>
                  </a:cubicBezTo>
                  <a:cubicBezTo>
                    <a:pt x="56932" y="584532"/>
                    <a:pt x="55194" y="546082"/>
                    <a:pt x="50800" y="508000"/>
                  </a:cubicBezTo>
                  <a:cubicBezTo>
                    <a:pt x="48844" y="491047"/>
                    <a:pt x="46567" y="474133"/>
                    <a:pt x="44450" y="457200"/>
                  </a:cubicBezTo>
                  <a:cubicBezTo>
                    <a:pt x="48683" y="389467"/>
                    <a:pt x="48062" y="321254"/>
                    <a:pt x="57150" y="254000"/>
                  </a:cubicBezTo>
                  <a:cubicBezTo>
                    <a:pt x="58803" y="241769"/>
                    <a:pt x="71187" y="233528"/>
                    <a:pt x="76200" y="222250"/>
                  </a:cubicBezTo>
                  <a:cubicBezTo>
                    <a:pt x="102298" y="163529"/>
                    <a:pt x="49645" y="236490"/>
                    <a:pt x="107950" y="158750"/>
                  </a:cubicBezTo>
                  <a:cubicBezTo>
                    <a:pt x="117869" y="145525"/>
                    <a:pt x="130220" y="134193"/>
                    <a:pt x="139700" y="120650"/>
                  </a:cubicBezTo>
                  <a:cubicBezTo>
                    <a:pt x="145128" y="112895"/>
                    <a:pt x="148671" y="103951"/>
                    <a:pt x="152400" y="95250"/>
                  </a:cubicBezTo>
                  <a:cubicBezTo>
                    <a:pt x="155037" y="89098"/>
                    <a:pt x="154569" y="81427"/>
                    <a:pt x="158750" y="76200"/>
                  </a:cubicBezTo>
                  <a:cubicBezTo>
                    <a:pt x="163518" y="70241"/>
                    <a:pt x="171129" y="67206"/>
                    <a:pt x="177800" y="63500"/>
                  </a:cubicBezTo>
                  <a:cubicBezTo>
                    <a:pt x="220937" y="39535"/>
                    <a:pt x="210646" y="44583"/>
                    <a:pt x="260350" y="38100"/>
                  </a:cubicBezTo>
                  <a:cubicBezTo>
                    <a:pt x="372600" y="23459"/>
                    <a:pt x="338872" y="27323"/>
                    <a:pt x="438150" y="19050"/>
                  </a:cubicBezTo>
                  <a:cubicBezTo>
                    <a:pt x="444500" y="16933"/>
                    <a:pt x="450933" y="15050"/>
                    <a:pt x="457200" y="12700"/>
                  </a:cubicBezTo>
                  <a:cubicBezTo>
                    <a:pt x="467873" y="8698"/>
                    <a:pt x="477557" y="345"/>
                    <a:pt x="488950" y="0"/>
                  </a:cubicBezTo>
                  <a:lnTo>
                    <a:pt x="666750" y="6350"/>
                  </a:lnTo>
                  <a:cubicBezTo>
                    <a:pt x="675217" y="14817"/>
                    <a:pt x="681683" y="25935"/>
                    <a:pt x="692150" y="31750"/>
                  </a:cubicBezTo>
                  <a:cubicBezTo>
                    <a:pt x="701585" y="36992"/>
                    <a:pt x="715266" y="31624"/>
                    <a:pt x="723900" y="38100"/>
                  </a:cubicBezTo>
                  <a:cubicBezTo>
                    <a:pt x="733774" y="45505"/>
                    <a:pt x="735545" y="59976"/>
                    <a:pt x="742950" y="69850"/>
                  </a:cubicBezTo>
                  <a:cubicBezTo>
                    <a:pt x="761502" y="94585"/>
                    <a:pt x="759538" y="83673"/>
                    <a:pt x="781050" y="101600"/>
                  </a:cubicBezTo>
                  <a:cubicBezTo>
                    <a:pt x="787949" y="107349"/>
                    <a:pt x="793750" y="114300"/>
                    <a:pt x="800100" y="120650"/>
                  </a:cubicBezTo>
                  <a:lnTo>
                    <a:pt x="819150" y="177800"/>
                  </a:lnTo>
                  <a:cubicBezTo>
                    <a:pt x="823383" y="190500"/>
                    <a:pt x="829649" y="202695"/>
                    <a:pt x="831850" y="215900"/>
                  </a:cubicBezTo>
                  <a:cubicBezTo>
                    <a:pt x="839974" y="264646"/>
                    <a:pt x="835675" y="241375"/>
                    <a:pt x="844550" y="285750"/>
                  </a:cubicBezTo>
                  <a:cubicBezTo>
                    <a:pt x="842433" y="345017"/>
                    <a:pt x="841899" y="404361"/>
                    <a:pt x="838200" y="463550"/>
                  </a:cubicBezTo>
                  <a:cubicBezTo>
                    <a:pt x="837210" y="479387"/>
                    <a:pt x="829254" y="492986"/>
                    <a:pt x="825500" y="508000"/>
                  </a:cubicBezTo>
                  <a:cubicBezTo>
                    <a:pt x="813190" y="557239"/>
                    <a:pt x="827576" y="522899"/>
                    <a:pt x="806450" y="565150"/>
                  </a:cubicBezTo>
                  <a:cubicBezTo>
                    <a:pt x="804333" y="577850"/>
                    <a:pt x="804171" y="591036"/>
                    <a:pt x="800100" y="603250"/>
                  </a:cubicBezTo>
                  <a:cubicBezTo>
                    <a:pt x="797687" y="610490"/>
                    <a:pt x="792534" y="616653"/>
                    <a:pt x="787400" y="622300"/>
                  </a:cubicBezTo>
                  <a:cubicBezTo>
                    <a:pt x="701403" y="716897"/>
                    <a:pt x="770777" y="642705"/>
                    <a:pt x="704850" y="692150"/>
                  </a:cubicBezTo>
                  <a:cubicBezTo>
                    <a:pt x="697666" y="697538"/>
                    <a:pt x="693975" y="707484"/>
                    <a:pt x="685800" y="711200"/>
                  </a:cubicBezTo>
                  <a:cubicBezTo>
                    <a:pt x="669910" y="718423"/>
                    <a:pt x="635000" y="723900"/>
                    <a:pt x="635000" y="723900"/>
                  </a:cubicBezTo>
                  <a:cubicBezTo>
                    <a:pt x="628650" y="728133"/>
                    <a:pt x="622776" y="733187"/>
                    <a:pt x="615950" y="736600"/>
                  </a:cubicBezTo>
                  <a:cubicBezTo>
                    <a:pt x="609963" y="739593"/>
                    <a:pt x="603445" y="741548"/>
                    <a:pt x="596900" y="742950"/>
                  </a:cubicBezTo>
                  <a:cubicBezTo>
                    <a:pt x="573760" y="747909"/>
                    <a:pt x="550310" y="751289"/>
                    <a:pt x="527050" y="755650"/>
                  </a:cubicBezTo>
                  <a:cubicBezTo>
                    <a:pt x="515457" y="757824"/>
                    <a:pt x="488968" y="761991"/>
                    <a:pt x="476250" y="768350"/>
                  </a:cubicBezTo>
                  <a:cubicBezTo>
                    <a:pt x="469424" y="771763"/>
                    <a:pt x="463550" y="776817"/>
                    <a:pt x="457200" y="781050"/>
                  </a:cubicBezTo>
                  <a:cubicBezTo>
                    <a:pt x="452967" y="787400"/>
                    <a:pt x="447600" y="793126"/>
                    <a:pt x="444500" y="800100"/>
                  </a:cubicBezTo>
                  <a:cubicBezTo>
                    <a:pt x="439063" y="812333"/>
                    <a:pt x="431800" y="838200"/>
                    <a:pt x="431800" y="838200"/>
                  </a:cubicBezTo>
                  <a:cubicBezTo>
                    <a:pt x="429683" y="855133"/>
                    <a:pt x="427705" y="872085"/>
                    <a:pt x="425450" y="889000"/>
                  </a:cubicBezTo>
                  <a:cubicBezTo>
                    <a:pt x="423472" y="903836"/>
                    <a:pt x="420883" y="918590"/>
                    <a:pt x="419100" y="933450"/>
                  </a:cubicBezTo>
                  <a:cubicBezTo>
                    <a:pt x="406406" y="1039232"/>
                    <a:pt x="407708" y="1032054"/>
                    <a:pt x="400050" y="1123950"/>
                  </a:cubicBezTo>
                  <a:cubicBezTo>
                    <a:pt x="397933" y="1202267"/>
                    <a:pt x="393700" y="1280555"/>
                    <a:pt x="393700" y="1358900"/>
                  </a:cubicBezTo>
                  <a:cubicBezTo>
                    <a:pt x="393700" y="1456290"/>
                    <a:pt x="394931" y="1553745"/>
                    <a:pt x="400050" y="1651000"/>
                  </a:cubicBezTo>
                  <a:cubicBezTo>
                    <a:pt x="404700" y="1739356"/>
                    <a:pt x="407882" y="1695028"/>
                    <a:pt x="419100" y="1739900"/>
                  </a:cubicBezTo>
                  <a:cubicBezTo>
                    <a:pt x="421718" y="1750371"/>
                    <a:pt x="420984" y="1761824"/>
                    <a:pt x="425450" y="1771650"/>
                  </a:cubicBezTo>
                  <a:cubicBezTo>
                    <a:pt x="431766" y="1785545"/>
                    <a:pt x="446023" y="1795270"/>
                    <a:pt x="450850" y="1809750"/>
                  </a:cubicBezTo>
                  <a:cubicBezTo>
                    <a:pt x="452967" y="1816100"/>
                    <a:pt x="452467" y="1824067"/>
                    <a:pt x="457200" y="1828800"/>
                  </a:cubicBezTo>
                  <a:cubicBezTo>
                    <a:pt x="472196" y="1843796"/>
                    <a:pt x="489440" y="1848013"/>
                    <a:pt x="508000" y="1854200"/>
                  </a:cubicBezTo>
                  <a:cubicBezTo>
                    <a:pt x="514350" y="1860550"/>
                    <a:pt x="520151" y="1867501"/>
                    <a:pt x="527050" y="1873250"/>
                  </a:cubicBezTo>
                  <a:cubicBezTo>
                    <a:pt x="548821" y="1891393"/>
                    <a:pt x="545495" y="1878390"/>
                    <a:pt x="558800" y="1905000"/>
                  </a:cubicBezTo>
                  <a:cubicBezTo>
                    <a:pt x="570420" y="1928240"/>
                    <a:pt x="561745" y="1932884"/>
                    <a:pt x="571500" y="1962150"/>
                  </a:cubicBezTo>
                  <a:cubicBezTo>
                    <a:pt x="573913" y="1969390"/>
                    <a:pt x="579967" y="1974850"/>
                    <a:pt x="584200" y="1981200"/>
                  </a:cubicBezTo>
                  <a:cubicBezTo>
                    <a:pt x="577850" y="2034117"/>
                    <a:pt x="591033" y="2093361"/>
                    <a:pt x="565150" y="2139950"/>
                  </a:cubicBezTo>
                  <a:cubicBezTo>
                    <a:pt x="561339" y="2146810"/>
                    <a:pt x="437439" y="2157801"/>
                    <a:pt x="425450" y="2159000"/>
                  </a:cubicBezTo>
                  <a:cubicBezTo>
                    <a:pt x="416983" y="2161117"/>
                    <a:pt x="408222" y="2162286"/>
                    <a:pt x="400050" y="2165350"/>
                  </a:cubicBezTo>
                  <a:cubicBezTo>
                    <a:pt x="391187" y="2168674"/>
                    <a:pt x="384116" y="2178050"/>
                    <a:pt x="374650" y="2178050"/>
                  </a:cubicBezTo>
                  <a:cubicBezTo>
                    <a:pt x="332106" y="2178050"/>
                    <a:pt x="289983" y="2169583"/>
                    <a:pt x="247650" y="2165350"/>
                  </a:cubicBezTo>
                  <a:cubicBezTo>
                    <a:pt x="202354" y="2150251"/>
                    <a:pt x="257116" y="2171661"/>
                    <a:pt x="209550" y="2139950"/>
                  </a:cubicBezTo>
                  <a:cubicBezTo>
                    <a:pt x="203981" y="2136237"/>
                    <a:pt x="196767" y="2135950"/>
                    <a:pt x="190500" y="2133600"/>
                  </a:cubicBezTo>
                  <a:cubicBezTo>
                    <a:pt x="179827" y="2129598"/>
                    <a:pt x="169564" y="2124505"/>
                    <a:pt x="158750" y="2120900"/>
                  </a:cubicBezTo>
                  <a:cubicBezTo>
                    <a:pt x="113762" y="2105904"/>
                    <a:pt x="129117" y="2100792"/>
                    <a:pt x="114300" y="209550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990701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0"/>
            <a:ext cx="9144000" cy="876132"/>
          </a:xfrm>
          <a:prstGeom prst="rect">
            <a:avLst/>
          </a:prstGeom>
          <a:solidFill>
            <a:srgbClr val="2B8049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>
                <a:latin typeface="Helvetica"/>
                <a:ea typeface="ヒラギノ丸ゴ ProN W4"/>
                <a:cs typeface="Helvetica"/>
              </a:rPr>
              <a:t>The</a:t>
            </a:r>
            <a:r>
              <a:rPr lang="ja-JP" altLang="en-US" sz="2800" dirty="0">
                <a:latin typeface="Helvetica"/>
                <a:ea typeface="ヒラギノ丸ゴ ProN W4"/>
                <a:cs typeface="Helvetica"/>
              </a:rPr>
              <a:t> </a:t>
            </a:r>
            <a:r>
              <a:rPr lang="en-US" altLang="ja-JP" sz="2800" dirty="0">
                <a:latin typeface="Helvetica"/>
                <a:ea typeface="ヒラギノ丸ゴ ProN W4"/>
                <a:cs typeface="Helvetica"/>
              </a:rPr>
              <a:t>leukocyte</a:t>
            </a:r>
            <a:r>
              <a:rPr lang="ja-JP" altLang="en-US" sz="2800" dirty="0">
                <a:latin typeface="Helvetica"/>
                <a:ea typeface="ヒラギノ丸ゴ ProN W4"/>
                <a:cs typeface="Helvetica"/>
              </a:rPr>
              <a:t> </a:t>
            </a:r>
            <a:r>
              <a:rPr lang="en-US" altLang="ja-JP" sz="2800" dirty="0">
                <a:latin typeface="Helvetica"/>
                <a:ea typeface="ヒラギノ丸ゴ ProN W4"/>
                <a:cs typeface="Helvetica"/>
              </a:rPr>
              <a:t>cell-surface</a:t>
            </a:r>
            <a:r>
              <a:rPr lang="ja-JP" altLang="en-US" sz="2800" dirty="0">
                <a:latin typeface="Helvetica"/>
                <a:ea typeface="ヒラギノ丸ゴ ProN W4"/>
                <a:cs typeface="Helvetica"/>
              </a:rPr>
              <a:t> </a:t>
            </a:r>
            <a:r>
              <a:rPr lang="en-US" altLang="ja-JP" sz="2800" dirty="0">
                <a:latin typeface="Helvetica"/>
                <a:ea typeface="ヒラギノ丸ゴ ProN W4"/>
                <a:cs typeface="Helvetica"/>
              </a:rPr>
              <a:t>antigen</a:t>
            </a:r>
            <a:r>
              <a:rPr lang="en-US" altLang="en-US" sz="2800" dirty="0">
                <a:latin typeface="Helvetica"/>
                <a:ea typeface="ヒラギノ丸ゴ ProN W4"/>
                <a:cs typeface="Helvetica"/>
              </a:rPr>
              <a:t> CD38 </a:t>
            </a:r>
            <a:r>
              <a:rPr lang="en-US" altLang="en-US" sz="2800" dirty="0" smtClean="0">
                <a:latin typeface="Helvetica"/>
                <a:ea typeface="ヒラギノ丸ゴ ProN W4"/>
                <a:cs typeface="Helvetica"/>
              </a:rPr>
              <a:t>is</a:t>
            </a:r>
          </a:p>
          <a:p>
            <a:pPr algn="ctr"/>
            <a:r>
              <a:rPr lang="en-US" altLang="en-US" sz="2800" dirty="0" smtClean="0">
                <a:latin typeface="Helvetica"/>
                <a:ea typeface="ヒラギノ丸ゴ ProN W4"/>
                <a:cs typeface="Helvetica"/>
              </a:rPr>
              <a:t> </a:t>
            </a:r>
            <a:r>
              <a:rPr lang="en-US" altLang="en-US" sz="2800" dirty="0">
                <a:latin typeface="Helvetica"/>
                <a:ea typeface="ヒラギノ丸ゴ ProN W4"/>
                <a:cs typeface="Helvetica"/>
              </a:rPr>
              <a:t>a multifunctional protein.</a:t>
            </a:r>
            <a:r>
              <a:rPr lang="ja-JP" altLang="en-US" sz="2800" dirty="0">
                <a:latin typeface="Helvetica"/>
                <a:ea typeface="ヒラギノ丸ゴ ProN W4"/>
                <a:cs typeface="Helvetica"/>
              </a:rPr>
              <a:t> </a:t>
            </a:r>
            <a:endParaRPr kumimoji="1" lang="ja-JP" altLang="en-US" sz="2800" dirty="0">
              <a:latin typeface="Helvetica"/>
              <a:cs typeface="Helvetica"/>
            </a:endParaRPr>
          </a:p>
        </p:txBody>
      </p:sp>
      <p:grpSp>
        <p:nvGrpSpPr>
          <p:cNvPr id="36" name="図形グループ 35"/>
          <p:cNvGrpSpPr/>
          <p:nvPr/>
        </p:nvGrpSpPr>
        <p:grpSpPr>
          <a:xfrm>
            <a:off x="251145" y="1544883"/>
            <a:ext cx="8603151" cy="2874974"/>
            <a:chOff x="251145" y="1053932"/>
            <a:chExt cx="8603151" cy="2874974"/>
          </a:xfrm>
        </p:grpSpPr>
        <p:cxnSp>
          <p:nvCxnSpPr>
            <p:cNvPr id="28" name="直線コネクタ 27"/>
            <p:cNvCxnSpPr/>
            <p:nvPr/>
          </p:nvCxnSpPr>
          <p:spPr bwMode="auto">
            <a:xfrm>
              <a:off x="726296" y="1893719"/>
              <a:ext cx="1247775" cy="1588"/>
            </a:xfrm>
            <a:prstGeom prst="line">
              <a:avLst/>
            </a:prstGeom>
            <a:ln w="190500">
              <a:solidFill>
                <a:srgbClr val="13E3B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/>
            <p:cNvCxnSpPr/>
            <p:nvPr/>
          </p:nvCxnSpPr>
          <p:spPr bwMode="auto">
            <a:xfrm>
              <a:off x="1974071" y="1893719"/>
              <a:ext cx="355600" cy="1588"/>
            </a:xfrm>
            <a:prstGeom prst="line">
              <a:avLst/>
            </a:prstGeom>
            <a:ln w="190500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/>
            <p:cNvCxnSpPr/>
            <p:nvPr/>
          </p:nvCxnSpPr>
          <p:spPr bwMode="auto">
            <a:xfrm flipV="1">
              <a:off x="2329671" y="1869907"/>
              <a:ext cx="6194425" cy="25400"/>
            </a:xfrm>
            <a:prstGeom prst="line">
              <a:avLst/>
            </a:prstGeom>
            <a:ln w="190500">
              <a:solidFill>
                <a:srgbClr val="FF686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テキスト ボックス 30"/>
            <p:cNvSpPr txBox="1">
              <a:spLocks noChangeArrowheads="1"/>
            </p:cNvSpPr>
            <p:nvPr/>
          </p:nvSpPr>
          <p:spPr bwMode="auto">
            <a:xfrm>
              <a:off x="370696" y="1650832"/>
              <a:ext cx="40640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b="1">
                  <a:cs typeface="Arial" charset="0"/>
                </a:rPr>
                <a:t>N</a:t>
              </a:r>
              <a:endParaRPr lang="ja-JP" altLang="en-US" b="1">
                <a:cs typeface="Arial" charset="0"/>
              </a:endParaRPr>
            </a:p>
          </p:txBody>
        </p:sp>
        <p:sp>
          <p:nvSpPr>
            <p:cNvPr id="19" name="テキスト ボックス 31"/>
            <p:cNvSpPr txBox="1">
              <a:spLocks noChangeArrowheads="1"/>
            </p:cNvSpPr>
            <p:nvPr/>
          </p:nvSpPr>
          <p:spPr bwMode="auto">
            <a:xfrm>
              <a:off x="8447896" y="1650832"/>
              <a:ext cx="40640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b="1">
                  <a:cs typeface="Arial" charset="0"/>
                </a:rPr>
                <a:t>C</a:t>
              </a:r>
              <a:endParaRPr lang="ja-JP" altLang="en-US" b="1">
                <a:cs typeface="Arial" charset="0"/>
              </a:endParaRPr>
            </a:p>
          </p:txBody>
        </p:sp>
        <p:sp>
          <p:nvSpPr>
            <p:cNvPr id="23" name="二等辺三角形 22"/>
            <p:cNvSpPr/>
            <p:nvPr/>
          </p:nvSpPr>
          <p:spPr>
            <a:xfrm flipV="1">
              <a:off x="3564746" y="1466682"/>
              <a:ext cx="241300" cy="368300"/>
            </a:xfrm>
            <a:prstGeom prst="triangl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24" name="二等辺三角形 23"/>
            <p:cNvSpPr/>
            <p:nvPr/>
          </p:nvSpPr>
          <p:spPr>
            <a:xfrm flipV="1">
              <a:off x="4968096" y="1466682"/>
              <a:ext cx="241300" cy="368300"/>
            </a:xfrm>
            <a:prstGeom prst="triangl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25" name="二等辺三角形 24"/>
            <p:cNvSpPr/>
            <p:nvPr/>
          </p:nvSpPr>
          <p:spPr>
            <a:xfrm flipV="1">
              <a:off x="6161896" y="1466682"/>
              <a:ext cx="241300" cy="368300"/>
            </a:xfrm>
            <a:prstGeom prst="triangl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26" name="二等辺三角形 25"/>
            <p:cNvSpPr/>
            <p:nvPr/>
          </p:nvSpPr>
          <p:spPr>
            <a:xfrm flipV="1">
              <a:off x="7152496" y="1466682"/>
              <a:ext cx="241300" cy="368300"/>
            </a:xfrm>
            <a:prstGeom prst="triangl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27" name="テキスト ボックス 39"/>
            <p:cNvSpPr txBox="1">
              <a:spLocks noChangeArrowheads="1"/>
            </p:cNvSpPr>
            <p:nvPr/>
          </p:nvSpPr>
          <p:spPr bwMode="auto">
            <a:xfrm>
              <a:off x="4390070" y="1053932"/>
              <a:ext cx="275007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600" dirty="0" smtClean="0">
                  <a:latin typeface="Helvetica"/>
                  <a:ea typeface="ヒラギノ丸ゴ ProN W4"/>
                  <a:cs typeface="Helvetica"/>
                </a:rPr>
                <a:t>N-glycosylation site</a:t>
              </a:r>
              <a:r>
                <a:rPr lang="ja-JP" altLang="en-US" sz="1600" dirty="0" smtClean="0">
                  <a:latin typeface="Helvetica"/>
                  <a:ea typeface="ヒラギノ丸ゴ ProN W4"/>
                  <a:cs typeface="Helvetica"/>
                </a:rPr>
                <a:t> </a:t>
              </a:r>
              <a:r>
                <a:rPr lang="en-US" altLang="ja-JP" sz="1600" dirty="0" smtClean="0">
                  <a:latin typeface="Helvetica"/>
                  <a:ea typeface="ヒラギノ丸ゴ ProN W4"/>
                  <a:cs typeface="Helvetica"/>
                </a:rPr>
                <a:t>(</a:t>
              </a:r>
              <a:r>
                <a:rPr lang="en-US" altLang="ja-JP" sz="1600" u="sng" dirty="0" smtClean="0">
                  <a:latin typeface="Helvetica"/>
                  <a:ea typeface="ヒラギノ丸ゴ ProN W4"/>
                  <a:cs typeface="Helvetica"/>
                </a:rPr>
                <a:t>N</a:t>
              </a:r>
              <a:r>
                <a:rPr lang="en-US" altLang="ja-JP" sz="1600" dirty="0" smtClean="0">
                  <a:latin typeface="Helvetica"/>
                  <a:ea typeface="ヒラギノ丸ゴ ProN W4"/>
                  <a:cs typeface="Helvetica"/>
                </a:rPr>
                <a:t>XS/T)</a:t>
              </a:r>
              <a:endParaRPr lang="ja-JP" altLang="en-US" sz="1600" dirty="0">
                <a:latin typeface="Helvetica"/>
                <a:ea typeface="ヒラギノ丸ゴ ProN W4"/>
                <a:cs typeface="Helvetica"/>
              </a:endParaRPr>
            </a:p>
          </p:txBody>
        </p:sp>
        <p:sp>
          <p:nvSpPr>
            <p:cNvPr id="51" name="テキスト ボックス 50"/>
            <p:cNvSpPr txBox="1"/>
            <p:nvPr/>
          </p:nvSpPr>
          <p:spPr>
            <a:xfrm>
              <a:off x="4855413" y="1992063"/>
              <a:ext cx="20435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 smtClean="0">
                  <a:latin typeface="Helvetica"/>
                  <a:ea typeface="ヒラギノ丸ゴ ProN W4"/>
                  <a:cs typeface="Helvetica"/>
                </a:rPr>
                <a:t>Extracellular domain</a:t>
              </a:r>
              <a:endParaRPr kumimoji="1" lang="ja-JP" altLang="en-US" sz="1600" dirty="0">
                <a:latin typeface="Helvetica"/>
                <a:ea typeface="ヒラギノ丸ゴ ProN W4"/>
                <a:cs typeface="Helvetica"/>
              </a:endParaRPr>
            </a:p>
          </p:txBody>
        </p:sp>
        <p:sp>
          <p:nvSpPr>
            <p:cNvPr id="52" name="テキスト ボックス 51"/>
            <p:cNvSpPr txBox="1"/>
            <p:nvPr/>
          </p:nvSpPr>
          <p:spPr>
            <a:xfrm>
              <a:off x="251145" y="1992063"/>
              <a:ext cx="221804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600" dirty="0" smtClean="0">
                  <a:latin typeface="Helvetica"/>
                  <a:ea typeface="ヒラギノ丸ゴ ProN W4"/>
                  <a:cs typeface="Helvetica"/>
                </a:rPr>
                <a:t>Cytoplasmic</a:t>
              </a:r>
              <a:r>
                <a:rPr kumimoji="1" lang="ja-JP" altLang="en-US" sz="1600" dirty="0" smtClean="0">
                  <a:latin typeface="Helvetica"/>
                  <a:ea typeface="ヒラギノ丸ゴ ProN W4"/>
                  <a:cs typeface="Helvetica"/>
                </a:rPr>
                <a:t> </a:t>
              </a:r>
              <a:r>
                <a:rPr kumimoji="1" lang="en-US" altLang="ja-JP" sz="1600" dirty="0" smtClean="0">
                  <a:latin typeface="Helvetica"/>
                  <a:ea typeface="ヒラギノ丸ゴ ProN W4"/>
                  <a:cs typeface="Helvetica"/>
                </a:rPr>
                <a:t>domain</a:t>
              </a:r>
            </a:p>
            <a:p>
              <a:pPr algn="ctr"/>
              <a:r>
                <a:rPr kumimoji="1" lang="en-US" altLang="ja-JP" sz="1600" dirty="0" smtClean="0">
                  <a:latin typeface="Helvetica"/>
                  <a:ea typeface="ヒラギノ丸ゴ ProN W4"/>
                  <a:cs typeface="Helvetica"/>
                </a:rPr>
                <a:t>(23</a:t>
              </a:r>
              <a:r>
                <a:rPr lang="en-US" altLang="en-US" sz="1600" dirty="0">
                  <a:latin typeface="Helvetica"/>
                  <a:ea typeface="ヒラギノ丸ゴ ProN W4"/>
                  <a:cs typeface="Helvetica"/>
                </a:rPr>
                <a:t> </a:t>
              </a:r>
              <a:r>
                <a:rPr lang="en-US" altLang="en-US" sz="1600" dirty="0" smtClean="0">
                  <a:latin typeface="Helvetica"/>
                  <a:ea typeface="ヒラギノ丸ゴ ProN W4"/>
                  <a:cs typeface="Helvetica"/>
                </a:rPr>
                <a:t>amino acid residues</a:t>
              </a:r>
              <a:r>
                <a:rPr lang="ja-JP" altLang="en-US" sz="1600" dirty="0" smtClean="0">
                  <a:latin typeface="Helvetica"/>
                  <a:ea typeface="ヒラギノ丸ゴ ProN W4"/>
                  <a:cs typeface="Helvetica"/>
                </a:rPr>
                <a:t>）</a:t>
              </a:r>
              <a:endParaRPr kumimoji="1" lang="ja-JP" altLang="en-US" sz="1600" dirty="0">
                <a:latin typeface="Helvetica"/>
                <a:ea typeface="ヒラギノ丸ゴ ProN W4"/>
                <a:cs typeface="Helvetica"/>
              </a:endParaRPr>
            </a:p>
          </p:txBody>
        </p:sp>
        <p:sp>
          <p:nvSpPr>
            <p:cNvPr id="53" name="テキスト ボックス 52"/>
            <p:cNvSpPr txBox="1"/>
            <p:nvPr/>
          </p:nvSpPr>
          <p:spPr>
            <a:xfrm>
              <a:off x="1289454" y="1273804"/>
              <a:ext cx="1817813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1600" dirty="0" err="1" smtClean="0">
                  <a:latin typeface="Helvetica"/>
                  <a:ea typeface="ヒラギノ丸ゴ ProN W4"/>
                  <a:cs typeface="Helvetica"/>
                </a:rPr>
                <a:t>Transmembrane</a:t>
              </a:r>
              <a:r>
                <a:rPr lang="en-US" altLang="en-US" sz="1600" dirty="0" smtClean="0">
                  <a:latin typeface="Helvetica"/>
                  <a:ea typeface="ヒラギノ丸ゴ ProN W4"/>
                  <a:cs typeface="Helvetica"/>
                </a:rPr>
                <a:t> domain</a:t>
              </a:r>
              <a:endParaRPr kumimoji="1" lang="ja-JP" altLang="en-US" sz="1600" dirty="0">
                <a:latin typeface="Helvetica"/>
                <a:ea typeface="ヒラギノ丸ゴ ProN W4"/>
                <a:cs typeface="Helvetica"/>
              </a:endParaRPr>
            </a:p>
          </p:txBody>
        </p:sp>
        <p:grpSp>
          <p:nvGrpSpPr>
            <p:cNvPr id="8" name="図形グループ 7"/>
            <p:cNvGrpSpPr>
              <a:grpSpLocks noChangeAspect="1"/>
            </p:cNvGrpSpPr>
            <p:nvPr/>
          </p:nvGrpSpPr>
          <p:grpSpPr>
            <a:xfrm>
              <a:off x="2831277" y="2330617"/>
              <a:ext cx="1813309" cy="1598289"/>
              <a:chOff x="2797010" y="3214460"/>
              <a:chExt cx="2230699" cy="1966186"/>
            </a:xfrm>
          </p:grpSpPr>
          <p:grpSp>
            <p:nvGrpSpPr>
              <p:cNvPr id="14" name="図形グループ 13"/>
              <p:cNvGrpSpPr/>
              <p:nvPr/>
            </p:nvGrpSpPr>
            <p:grpSpPr>
              <a:xfrm>
                <a:off x="2797010" y="3214460"/>
                <a:ext cx="1985571" cy="1966186"/>
                <a:chOff x="2385036" y="1602514"/>
                <a:chExt cx="3039575" cy="3009900"/>
              </a:xfrm>
            </p:grpSpPr>
            <p:sp>
              <p:nvSpPr>
                <p:cNvPr id="3" name="円/楕円 2"/>
                <p:cNvSpPr/>
                <p:nvPr/>
              </p:nvSpPr>
              <p:spPr>
                <a:xfrm>
                  <a:off x="2385036" y="1602514"/>
                  <a:ext cx="3039575" cy="3009900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1" name="円/楕円 30"/>
                <p:cNvSpPr>
                  <a:spLocks noChangeAspect="1"/>
                </p:cNvSpPr>
                <p:nvPr/>
              </p:nvSpPr>
              <p:spPr>
                <a:xfrm>
                  <a:off x="2500825" y="1717175"/>
                  <a:ext cx="2807996" cy="278057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cxnSp>
            <p:nvCxnSpPr>
              <p:cNvPr id="9" name="曲線コネクタ 10"/>
              <p:cNvCxnSpPr>
                <a:cxnSpLocks noChangeShapeType="1"/>
              </p:cNvCxnSpPr>
              <p:nvPr/>
            </p:nvCxnSpPr>
            <p:spPr bwMode="auto">
              <a:xfrm rot="7913871">
                <a:off x="4264243" y="3628833"/>
                <a:ext cx="376005" cy="109923"/>
              </a:xfrm>
              <a:prstGeom prst="curvedConnector3">
                <a:avLst>
                  <a:gd name="adj1" fmla="val 50000"/>
                </a:avLst>
              </a:prstGeom>
              <a:noFill/>
              <a:ln w="57150">
                <a:solidFill>
                  <a:srgbClr val="13E3B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7" name="フリーフォーム 46"/>
              <p:cNvSpPr/>
              <p:nvPr/>
            </p:nvSpPr>
            <p:spPr>
              <a:xfrm rot="21322294">
                <a:off x="4493613" y="3548942"/>
                <a:ext cx="176293" cy="114072"/>
              </a:xfrm>
              <a:custGeom>
                <a:avLst/>
                <a:gdLst>
                  <a:gd name="connsiteX0" fmla="*/ 0 w 269875"/>
                  <a:gd name="connsiteY0" fmla="*/ 174625 h 174625"/>
                  <a:gd name="connsiteX1" fmla="*/ 25400 w 269875"/>
                  <a:gd name="connsiteY1" fmla="*/ 171450 h 174625"/>
                  <a:gd name="connsiteX2" fmla="*/ 47625 w 269875"/>
                  <a:gd name="connsiteY2" fmla="*/ 165100 h 174625"/>
                  <a:gd name="connsiteX3" fmla="*/ 63500 w 269875"/>
                  <a:gd name="connsiteY3" fmla="*/ 161925 h 174625"/>
                  <a:gd name="connsiteX4" fmla="*/ 76200 w 269875"/>
                  <a:gd name="connsiteY4" fmla="*/ 155575 h 174625"/>
                  <a:gd name="connsiteX5" fmla="*/ 85725 w 269875"/>
                  <a:gd name="connsiteY5" fmla="*/ 152400 h 174625"/>
                  <a:gd name="connsiteX6" fmla="*/ 104775 w 269875"/>
                  <a:gd name="connsiteY6" fmla="*/ 142875 h 174625"/>
                  <a:gd name="connsiteX7" fmla="*/ 111125 w 269875"/>
                  <a:gd name="connsiteY7" fmla="*/ 133350 h 174625"/>
                  <a:gd name="connsiteX8" fmla="*/ 120650 w 269875"/>
                  <a:gd name="connsiteY8" fmla="*/ 130175 h 174625"/>
                  <a:gd name="connsiteX9" fmla="*/ 133350 w 269875"/>
                  <a:gd name="connsiteY9" fmla="*/ 123825 h 174625"/>
                  <a:gd name="connsiteX10" fmla="*/ 146050 w 269875"/>
                  <a:gd name="connsiteY10" fmla="*/ 104775 h 174625"/>
                  <a:gd name="connsiteX11" fmla="*/ 165100 w 269875"/>
                  <a:gd name="connsiteY11" fmla="*/ 98425 h 174625"/>
                  <a:gd name="connsiteX12" fmla="*/ 171450 w 269875"/>
                  <a:gd name="connsiteY12" fmla="*/ 88900 h 174625"/>
                  <a:gd name="connsiteX13" fmla="*/ 180975 w 269875"/>
                  <a:gd name="connsiteY13" fmla="*/ 82550 h 174625"/>
                  <a:gd name="connsiteX14" fmla="*/ 190500 w 269875"/>
                  <a:gd name="connsiteY14" fmla="*/ 73025 h 174625"/>
                  <a:gd name="connsiteX15" fmla="*/ 203200 w 269875"/>
                  <a:gd name="connsiteY15" fmla="*/ 60325 h 174625"/>
                  <a:gd name="connsiteX16" fmla="*/ 209550 w 269875"/>
                  <a:gd name="connsiteY16" fmla="*/ 50800 h 174625"/>
                  <a:gd name="connsiteX17" fmla="*/ 219075 w 269875"/>
                  <a:gd name="connsiteY17" fmla="*/ 44450 h 174625"/>
                  <a:gd name="connsiteX18" fmla="*/ 231775 w 269875"/>
                  <a:gd name="connsiteY18" fmla="*/ 25400 h 174625"/>
                  <a:gd name="connsiteX19" fmla="*/ 254000 w 269875"/>
                  <a:gd name="connsiteY19" fmla="*/ 9525 h 174625"/>
                  <a:gd name="connsiteX20" fmla="*/ 269875 w 269875"/>
                  <a:gd name="connsiteY20" fmla="*/ 0 h 17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69875" h="174625">
                    <a:moveTo>
                      <a:pt x="0" y="174625"/>
                    </a:moveTo>
                    <a:cubicBezTo>
                      <a:pt x="8467" y="173567"/>
                      <a:pt x="17033" y="173123"/>
                      <a:pt x="25400" y="171450"/>
                    </a:cubicBezTo>
                    <a:cubicBezTo>
                      <a:pt x="32955" y="169939"/>
                      <a:pt x="40150" y="166969"/>
                      <a:pt x="47625" y="165100"/>
                    </a:cubicBezTo>
                    <a:cubicBezTo>
                      <a:pt x="52860" y="163791"/>
                      <a:pt x="58208" y="162983"/>
                      <a:pt x="63500" y="161925"/>
                    </a:cubicBezTo>
                    <a:cubicBezTo>
                      <a:pt x="67733" y="159808"/>
                      <a:pt x="71850" y="157439"/>
                      <a:pt x="76200" y="155575"/>
                    </a:cubicBezTo>
                    <a:cubicBezTo>
                      <a:pt x="79276" y="154257"/>
                      <a:pt x="82732" y="153897"/>
                      <a:pt x="85725" y="152400"/>
                    </a:cubicBezTo>
                    <a:cubicBezTo>
                      <a:pt x="110344" y="140090"/>
                      <a:pt x="80834" y="150855"/>
                      <a:pt x="104775" y="142875"/>
                    </a:cubicBezTo>
                    <a:cubicBezTo>
                      <a:pt x="106892" y="139700"/>
                      <a:pt x="108145" y="135734"/>
                      <a:pt x="111125" y="133350"/>
                    </a:cubicBezTo>
                    <a:cubicBezTo>
                      <a:pt x="113738" y="131259"/>
                      <a:pt x="117574" y="131493"/>
                      <a:pt x="120650" y="130175"/>
                    </a:cubicBezTo>
                    <a:cubicBezTo>
                      <a:pt x="125000" y="128311"/>
                      <a:pt x="129117" y="125942"/>
                      <a:pt x="133350" y="123825"/>
                    </a:cubicBezTo>
                    <a:cubicBezTo>
                      <a:pt x="137583" y="117475"/>
                      <a:pt x="138810" y="107188"/>
                      <a:pt x="146050" y="104775"/>
                    </a:cubicBezTo>
                    <a:lnTo>
                      <a:pt x="165100" y="98425"/>
                    </a:lnTo>
                    <a:cubicBezTo>
                      <a:pt x="167217" y="95250"/>
                      <a:pt x="168752" y="91598"/>
                      <a:pt x="171450" y="88900"/>
                    </a:cubicBezTo>
                    <a:cubicBezTo>
                      <a:pt x="174148" y="86202"/>
                      <a:pt x="178044" y="84993"/>
                      <a:pt x="180975" y="82550"/>
                    </a:cubicBezTo>
                    <a:cubicBezTo>
                      <a:pt x="184424" y="79675"/>
                      <a:pt x="187325" y="76200"/>
                      <a:pt x="190500" y="73025"/>
                    </a:cubicBezTo>
                    <a:cubicBezTo>
                      <a:pt x="197427" y="52243"/>
                      <a:pt x="187806" y="72640"/>
                      <a:pt x="203200" y="60325"/>
                    </a:cubicBezTo>
                    <a:cubicBezTo>
                      <a:pt x="206180" y="57941"/>
                      <a:pt x="206852" y="53498"/>
                      <a:pt x="209550" y="50800"/>
                    </a:cubicBezTo>
                    <a:cubicBezTo>
                      <a:pt x="212248" y="48102"/>
                      <a:pt x="215900" y="46567"/>
                      <a:pt x="219075" y="44450"/>
                    </a:cubicBezTo>
                    <a:cubicBezTo>
                      <a:pt x="223308" y="38100"/>
                      <a:pt x="224949" y="28813"/>
                      <a:pt x="231775" y="25400"/>
                    </a:cubicBezTo>
                    <a:cubicBezTo>
                      <a:pt x="266582" y="7997"/>
                      <a:pt x="223966" y="30978"/>
                      <a:pt x="254000" y="9525"/>
                    </a:cubicBezTo>
                    <a:cubicBezTo>
                      <a:pt x="278568" y="-8023"/>
                      <a:pt x="260024" y="9851"/>
                      <a:pt x="269875" y="0"/>
                    </a:cubicBezTo>
                  </a:path>
                </a:pathLst>
              </a:custGeom>
              <a:ln w="76200" cmpd="sng">
                <a:solidFill>
                  <a:srgbClr val="000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0" name="円/楕円 49"/>
              <p:cNvSpPr/>
              <p:nvPr/>
            </p:nvSpPr>
            <p:spPr>
              <a:xfrm rot="19927648">
                <a:off x="4574186" y="3350597"/>
                <a:ext cx="453523" cy="252654"/>
              </a:xfrm>
              <a:prstGeom prst="ellipse">
                <a:avLst/>
              </a:prstGeom>
              <a:solidFill>
                <a:srgbClr val="FF686E"/>
              </a:solidFill>
              <a:ln>
                <a:solidFill>
                  <a:srgbClr val="FF686E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33" name="テキスト ボックス 32"/>
            <p:cNvSpPr txBox="1"/>
            <p:nvPr/>
          </p:nvSpPr>
          <p:spPr>
            <a:xfrm>
              <a:off x="4445324" y="2882278"/>
              <a:ext cx="19065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en-US" sz="1600" dirty="0" smtClean="0">
                  <a:latin typeface="Helvetica"/>
                  <a:ea typeface="ヒラギノ丸ゴ ProN W4"/>
                  <a:cs typeface="Helvetica"/>
                </a:rPr>
                <a:t>Plasma membrane</a:t>
              </a:r>
              <a:endParaRPr kumimoji="1" lang="ja-JP" altLang="en-US" sz="1600" dirty="0">
                <a:latin typeface="Helvetica"/>
                <a:ea typeface="ヒラギノ丸ゴ ProN W4"/>
                <a:cs typeface="Helvetica"/>
              </a:endParaRPr>
            </a:p>
          </p:txBody>
        </p:sp>
      </p:grpSp>
      <p:sp>
        <p:nvSpPr>
          <p:cNvPr id="15" name="テキスト ボックス 14"/>
          <p:cNvSpPr txBox="1"/>
          <p:nvPr/>
        </p:nvSpPr>
        <p:spPr>
          <a:xfrm>
            <a:off x="2240770" y="5567237"/>
            <a:ext cx="5430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Helvetica"/>
                <a:ea typeface="ヒラギノ丸ゴ ProN W4"/>
                <a:cs typeface="Helvetica"/>
              </a:rPr>
              <a:t>Raft-dependent </a:t>
            </a:r>
            <a:r>
              <a:rPr lang="en-US" altLang="ja-JP" sz="2400" dirty="0">
                <a:latin typeface="Helvetica"/>
                <a:ea typeface="ヒラギノ丸ゴ ProN W4"/>
                <a:cs typeface="Helvetica"/>
              </a:rPr>
              <a:t>s</a:t>
            </a:r>
            <a:r>
              <a:rPr lang="en-US" altLang="ja-JP" sz="2400" dirty="0" smtClean="0">
                <a:latin typeface="Helvetica"/>
                <a:ea typeface="ヒラギノ丸ゴ ProN W4"/>
                <a:cs typeface="Helvetica"/>
              </a:rPr>
              <a:t>ignaling molecule </a:t>
            </a:r>
            <a:r>
              <a:rPr lang="ja-JP" altLang="en-US" sz="2400" dirty="0">
                <a:latin typeface="Helvetica"/>
                <a:ea typeface="ヒラギノ丸ゴ ProN W4"/>
                <a:cs typeface="Helvetica"/>
              </a:rPr>
              <a:t>　</a:t>
            </a:r>
            <a:endParaRPr lang="en-US" altLang="ja-JP" sz="2400" dirty="0">
              <a:latin typeface="Helvetica"/>
              <a:ea typeface="ヒラギノ丸ゴ ProN W4"/>
              <a:cs typeface="Helvetica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240770" y="5071442"/>
            <a:ext cx="1878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err="1" smtClean="0">
                <a:latin typeface="Helvetica"/>
                <a:ea typeface="ヒラギノ丸ゴ ProN W4"/>
                <a:cs typeface="Helvetica"/>
              </a:rPr>
              <a:t>Ectoenzyme</a:t>
            </a:r>
            <a:endParaRPr lang="en-US" altLang="ja-JP" sz="2400" dirty="0">
              <a:latin typeface="Helvetica"/>
              <a:ea typeface="ヒラギノ丸ゴ ProN W4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482255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図形グループ 1"/>
          <p:cNvGrpSpPr/>
          <p:nvPr/>
        </p:nvGrpSpPr>
        <p:grpSpPr>
          <a:xfrm>
            <a:off x="111125" y="1174402"/>
            <a:ext cx="9226550" cy="5060950"/>
            <a:chOff x="146050" y="1143000"/>
            <a:chExt cx="9226550" cy="5060950"/>
          </a:xfrm>
        </p:grpSpPr>
        <p:sp>
          <p:nvSpPr>
            <p:cNvPr id="4" name="Text Box 8"/>
            <p:cNvSpPr txBox="1">
              <a:spLocks noChangeArrowheads="1"/>
            </p:cNvSpPr>
            <p:nvPr/>
          </p:nvSpPr>
          <p:spPr bwMode="auto">
            <a:xfrm>
              <a:off x="5562600" y="5634038"/>
              <a:ext cx="327660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altLang="ja-JP" sz="1600" dirty="0"/>
                <a:t>BLOOD 98:181-186 (2001)</a:t>
              </a:r>
            </a:p>
          </p:txBody>
        </p:sp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988" y="2667000"/>
              <a:ext cx="4081462" cy="304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5400" y="3048000"/>
              <a:ext cx="3665538" cy="2514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oup 26"/>
            <p:cNvGrpSpPr>
              <a:grpSpLocks/>
            </p:cNvGrpSpPr>
            <p:nvPr/>
          </p:nvGrpSpPr>
          <p:grpSpPr bwMode="auto">
            <a:xfrm>
              <a:off x="146050" y="2978150"/>
              <a:ext cx="4502150" cy="1354138"/>
              <a:chOff x="117" y="1348"/>
              <a:chExt cx="2836" cy="853"/>
            </a:xfrm>
          </p:grpSpPr>
          <p:sp>
            <p:nvSpPr>
              <p:cNvPr id="8" name="Line 6"/>
              <p:cNvSpPr>
                <a:spLocks noChangeShapeType="1"/>
              </p:cNvSpPr>
              <p:nvPr/>
            </p:nvSpPr>
            <p:spPr bwMode="auto">
              <a:xfrm>
                <a:off x="359" y="2112"/>
                <a:ext cx="43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9" name="Text Box 7"/>
              <p:cNvSpPr txBox="1">
                <a:spLocks noChangeArrowheads="1"/>
              </p:cNvSpPr>
              <p:nvPr/>
            </p:nvSpPr>
            <p:spPr bwMode="auto">
              <a:xfrm>
                <a:off x="743" y="2028"/>
                <a:ext cx="361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ja-JP" sz="1200"/>
                  <a:t>CD19</a:t>
                </a:r>
              </a:p>
            </p:txBody>
          </p:sp>
          <p:sp>
            <p:nvSpPr>
              <p:cNvPr id="10" name="Line 8"/>
              <p:cNvSpPr>
                <a:spLocks noChangeShapeType="1"/>
              </p:cNvSpPr>
              <p:nvPr/>
            </p:nvSpPr>
            <p:spPr bwMode="auto">
              <a:xfrm rot="-5400000">
                <a:off x="-3" y="1848"/>
                <a:ext cx="43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1" name="Text Box 9"/>
              <p:cNvSpPr txBox="1">
                <a:spLocks noChangeArrowheads="1"/>
              </p:cNvSpPr>
              <p:nvPr/>
            </p:nvSpPr>
            <p:spPr bwMode="auto">
              <a:xfrm rot="-5400000">
                <a:off x="50" y="1415"/>
                <a:ext cx="30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ja-JP" sz="1200"/>
                  <a:t>CD5</a:t>
                </a:r>
              </a:p>
            </p:txBody>
          </p:sp>
          <p:sp>
            <p:nvSpPr>
              <p:cNvPr id="12" name="Line 17"/>
              <p:cNvSpPr>
                <a:spLocks noChangeShapeType="1"/>
              </p:cNvSpPr>
              <p:nvPr/>
            </p:nvSpPr>
            <p:spPr bwMode="auto">
              <a:xfrm>
                <a:off x="1200" y="2112"/>
                <a:ext cx="43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3" name="Text Box 18"/>
              <p:cNvSpPr txBox="1">
                <a:spLocks noChangeArrowheads="1"/>
              </p:cNvSpPr>
              <p:nvPr/>
            </p:nvSpPr>
            <p:spPr bwMode="auto">
              <a:xfrm>
                <a:off x="1584" y="2028"/>
                <a:ext cx="30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ja-JP" sz="1200"/>
                  <a:t>CD5</a:t>
                </a:r>
              </a:p>
            </p:txBody>
          </p:sp>
          <p:sp>
            <p:nvSpPr>
              <p:cNvPr id="14" name="Line 19"/>
              <p:cNvSpPr>
                <a:spLocks noChangeShapeType="1"/>
              </p:cNvSpPr>
              <p:nvPr/>
            </p:nvSpPr>
            <p:spPr bwMode="auto">
              <a:xfrm rot="-5400000">
                <a:off x="888" y="1848"/>
                <a:ext cx="43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5" name="Text Box 20"/>
              <p:cNvSpPr txBox="1">
                <a:spLocks noChangeArrowheads="1"/>
              </p:cNvSpPr>
              <p:nvPr/>
            </p:nvSpPr>
            <p:spPr bwMode="auto">
              <a:xfrm rot="-5400000">
                <a:off x="949" y="1422"/>
                <a:ext cx="29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ja-JP" sz="1200"/>
                  <a:t>C38</a:t>
                </a:r>
              </a:p>
            </p:txBody>
          </p:sp>
          <p:grpSp>
            <p:nvGrpSpPr>
              <p:cNvPr id="16" name="Group 21"/>
              <p:cNvGrpSpPr>
                <a:grpSpLocks/>
              </p:cNvGrpSpPr>
              <p:nvPr/>
            </p:nvGrpSpPr>
            <p:grpSpPr bwMode="auto">
              <a:xfrm>
                <a:off x="1872" y="1363"/>
                <a:ext cx="1081" cy="838"/>
                <a:chOff x="48" y="1363"/>
                <a:chExt cx="1081" cy="838"/>
              </a:xfrm>
            </p:grpSpPr>
            <p:sp>
              <p:nvSpPr>
                <p:cNvPr id="17" name="Line 22"/>
                <p:cNvSpPr>
                  <a:spLocks noChangeShapeType="1"/>
                </p:cNvSpPr>
                <p:nvPr/>
              </p:nvSpPr>
              <p:spPr bwMode="auto">
                <a:xfrm>
                  <a:off x="384" y="2112"/>
                  <a:ext cx="432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8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768" y="2028"/>
                  <a:ext cx="361" cy="17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sz="1200"/>
                    <a:t>CD19</a:t>
                  </a:r>
                </a:p>
              </p:txBody>
            </p:sp>
            <p:sp>
              <p:nvSpPr>
                <p:cNvPr id="19" name="Line 24"/>
                <p:cNvSpPr>
                  <a:spLocks noChangeShapeType="1"/>
                </p:cNvSpPr>
                <p:nvPr/>
              </p:nvSpPr>
              <p:spPr bwMode="auto">
                <a:xfrm rot="-5400000">
                  <a:off x="-72" y="1848"/>
                  <a:ext cx="432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20" name="Text Box 25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-11" y="1422"/>
                  <a:ext cx="292" cy="17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sz="1200"/>
                    <a:t>C38</a:t>
                  </a:r>
                </a:p>
              </p:txBody>
            </p:sp>
          </p:grpSp>
        </p:grpSp>
        <p:grpSp>
          <p:nvGrpSpPr>
            <p:cNvPr id="21" name="Group 27"/>
            <p:cNvGrpSpPr>
              <a:grpSpLocks/>
            </p:cNvGrpSpPr>
            <p:nvPr/>
          </p:nvGrpSpPr>
          <p:grpSpPr bwMode="auto">
            <a:xfrm>
              <a:off x="146050" y="4587875"/>
              <a:ext cx="4500563" cy="1355725"/>
              <a:chOff x="118" y="1347"/>
              <a:chExt cx="2835" cy="854"/>
            </a:xfrm>
          </p:grpSpPr>
          <p:sp>
            <p:nvSpPr>
              <p:cNvPr id="22" name="Line 28"/>
              <p:cNvSpPr>
                <a:spLocks noChangeShapeType="1"/>
              </p:cNvSpPr>
              <p:nvPr/>
            </p:nvSpPr>
            <p:spPr bwMode="auto">
              <a:xfrm>
                <a:off x="359" y="2112"/>
                <a:ext cx="43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3" name="Text Box 29"/>
              <p:cNvSpPr txBox="1">
                <a:spLocks noChangeArrowheads="1"/>
              </p:cNvSpPr>
              <p:nvPr/>
            </p:nvSpPr>
            <p:spPr bwMode="auto">
              <a:xfrm>
                <a:off x="743" y="2028"/>
                <a:ext cx="361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ja-JP" sz="1200"/>
                  <a:t>CD19</a:t>
                </a:r>
              </a:p>
            </p:txBody>
          </p:sp>
          <p:sp>
            <p:nvSpPr>
              <p:cNvPr id="24" name="Line 30"/>
              <p:cNvSpPr>
                <a:spLocks noChangeShapeType="1"/>
              </p:cNvSpPr>
              <p:nvPr/>
            </p:nvSpPr>
            <p:spPr bwMode="auto">
              <a:xfrm rot="-5400000">
                <a:off x="-3" y="1848"/>
                <a:ext cx="43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5" name="Text Box 31"/>
              <p:cNvSpPr txBox="1">
                <a:spLocks noChangeArrowheads="1"/>
              </p:cNvSpPr>
              <p:nvPr/>
            </p:nvSpPr>
            <p:spPr bwMode="auto">
              <a:xfrm rot="-5400000">
                <a:off x="51" y="1414"/>
                <a:ext cx="30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ja-JP" sz="1200"/>
                  <a:t>CD5</a:t>
                </a:r>
              </a:p>
            </p:txBody>
          </p:sp>
          <p:sp>
            <p:nvSpPr>
              <p:cNvPr id="26" name="Line 32"/>
              <p:cNvSpPr>
                <a:spLocks noChangeShapeType="1"/>
              </p:cNvSpPr>
              <p:nvPr/>
            </p:nvSpPr>
            <p:spPr bwMode="auto">
              <a:xfrm>
                <a:off x="1200" y="2112"/>
                <a:ext cx="43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7" name="Text Box 33"/>
              <p:cNvSpPr txBox="1">
                <a:spLocks noChangeArrowheads="1"/>
              </p:cNvSpPr>
              <p:nvPr/>
            </p:nvSpPr>
            <p:spPr bwMode="auto">
              <a:xfrm>
                <a:off x="1584" y="2028"/>
                <a:ext cx="30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ja-JP" sz="1200"/>
                  <a:t>CD5</a:t>
                </a:r>
              </a:p>
            </p:txBody>
          </p:sp>
          <p:sp>
            <p:nvSpPr>
              <p:cNvPr id="28" name="Line 34"/>
              <p:cNvSpPr>
                <a:spLocks noChangeShapeType="1"/>
              </p:cNvSpPr>
              <p:nvPr/>
            </p:nvSpPr>
            <p:spPr bwMode="auto">
              <a:xfrm rot="-5400000">
                <a:off x="888" y="1848"/>
                <a:ext cx="43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9" name="Text Box 35"/>
              <p:cNvSpPr txBox="1">
                <a:spLocks noChangeArrowheads="1"/>
              </p:cNvSpPr>
              <p:nvPr/>
            </p:nvSpPr>
            <p:spPr bwMode="auto">
              <a:xfrm rot="-5400000">
                <a:off x="950" y="1421"/>
                <a:ext cx="29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ja-JP" sz="1200"/>
                  <a:t>C38</a:t>
                </a:r>
              </a:p>
            </p:txBody>
          </p:sp>
          <p:grpSp>
            <p:nvGrpSpPr>
              <p:cNvPr id="30" name="Group 36"/>
              <p:cNvGrpSpPr>
                <a:grpSpLocks/>
              </p:cNvGrpSpPr>
              <p:nvPr/>
            </p:nvGrpSpPr>
            <p:grpSpPr bwMode="auto">
              <a:xfrm>
                <a:off x="1872" y="1363"/>
                <a:ext cx="1081" cy="838"/>
                <a:chOff x="48" y="1363"/>
                <a:chExt cx="1081" cy="838"/>
              </a:xfrm>
            </p:grpSpPr>
            <p:sp>
              <p:nvSpPr>
                <p:cNvPr id="31" name="Line 37"/>
                <p:cNvSpPr>
                  <a:spLocks noChangeShapeType="1"/>
                </p:cNvSpPr>
                <p:nvPr/>
              </p:nvSpPr>
              <p:spPr bwMode="auto">
                <a:xfrm>
                  <a:off x="384" y="2112"/>
                  <a:ext cx="432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32" name="Text Box 38"/>
                <p:cNvSpPr txBox="1">
                  <a:spLocks noChangeArrowheads="1"/>
                </p:cNvSpPr>
                <p:nvPr/>
              </p:nvSpPr>
              <p:spPr bwMode="auto">
                <a:xfrm>
                  <a:off x="768" y="2028"/>
                  <a:ext cx="361" cy="17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sz="1200"/>
                    <a:t>CD19</a:t>
                  </a:r>
                </a:p>
              </p:txBody>
            </p:sp>
            <p:sp>
              <p:nvSpPr>
                <p:cNvPr id="33" name="Line 39"/>
                <p:cNvSpPr>
                  <a:spLocks noChangeShapeType="1"/>
                </p:cNvSpPr>
                <p:nvPr/>
              </p:nvSpPr>
              <p:spPr bwMode="auto">
                <a:xfrm rot="-5400000">
                  <a:off x="-72" y="1848"/>
                  <a:ext cx="432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34" name="Text Box 40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-11" y="1422"/>
                  <a:ext cx="292" cy="17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sz="1200"/>
                    <a:t>C38</a:t>
                  </a:r>
                </a:p>
              </p:txBody>
            </p:sp>
          </p:grpSp>
        </p:grpSp>
        <p:sp>
          <p:nvSpPr>
            <p:cNvPr id="35" name="Text Box 7"/>
            <p:cNvSpPr txBox="1">
              <a:spLocks noChangeArrowheads="1"/>
            </p:cNvSpPr>
            <p:nvPr/>
          </p:nvSpPr>
          <p:spPr bwMode="auto">
            <a:xfrm>
              <a:off x="990600" y="1143000"/>
              <a:ext cx="297180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altLang="ja-JP" sz="1600"/>
                <a:t>Peripheral blood</a:t>
              </a:r>
            </a:p>
          </p:txBody>
        </p:sp>
        <p:sp>
          <p:nvSpPr>
            <p:cNvPr id="36" name="Line 42"/>
            <p:cNvSpPr>
              <a:spLocks noChangeShapeType="1"/>
            </p:cNvSpPr>
            <p:nvPr/>
          </p:nvSpPr>
          <p:spPr bwMode="auto">
            <a:xfrm>
              <a:off x="2476500" y="1447800"/>
              <a:ext cx="0" cy="3048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7" name="Text Box 7"/>
            <p:cNvSpPr txBox="1">
              <a:spLocks noChangeArrowheads="1"/>
            </p:cNvSpPr>
            <p:nvPr/>
          </p:nvSpPr>
          <p:spPr bwMode="auto">
            <a:xfrm>
              <a:off x="609600" y="1828800"/>
              <a:ext cx="373380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altLang="ja-JP" sz="1600"/>
                <a:t>Flow cytometry (</a:t>
              </a:r>
              <a:r>
                <a:rPr lang="en-US" altLang="ja-JP" sz="1600">
                  <a:solidFill>
                    <a:srgbClr val="0001FF"/>
                  </a:solidFill>
                </a:rPr>
                <a:t>CD5/CD19</a:t>
              </a:r>
              <a:r>
                <a:rPr lang="en-US" altLang="ja-JP" sz="1600"/>
                <a:t>/CD38)</a:t>
              </a:r>
            </a:p>
          </p:txBody>
        </p:sp>
        <p:sp>
          <p:nvSpPr>
            <p:cNvPr id="38" name="Rectangle 44"/>
            <p:cNvSpPr>
              <a:spLocks noChangeArrowheads="1"/>
            </p:cNvSpPr>
            <p:nvPr/>
          </p:nvSpPr>
          <p:spPr bwMode="auto">
            <a:xfrm>
              <a:off x="152400" y="2459038"/>
              <a:ext cx="4572000" cy="18288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9" name="Rectangle 45"/>
            <p:cNvSpPr>
              <a:spLocks noChangeArrowheads="1"/>
            </p:cNvSpPr>
            <p:nvPr/>
          </p:nvSpPr>
          <p:spPr bwMode="auto">
            <a:xfrm>
              <a:off x="152400" y="4324350"/>
              <a:ext cx="4572000" cy="1828800"/>
            </a:xfrm>
            <a:prstGeom prst="rect">
              <a:avLst/>
            </a:prstGeom>
            <a:noFill/>
            <a:ln w="28575">
              <a:solidFill>
                <a:srgbClr val="FF1043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0" name="Text Box 7"/>
            <p:cNvSpPr txBox="1">
              <a:spLocks noChangeArrowheads="1"/>
            </p:cNvSpPr>
            <p:nvPr/>
          </p:nvSpPr>
          <p:spPr bwMode="auto">
            <a:xfrm>
              <a:off x="1066800" y="2438400"/>
              <a:ext cx="342900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altLang="ja-JP" sz="1600"/>
                <a:t>CD38-negative</a:t>
              </a:r>
            </a:p>
          </p:txBody>
        </p:sp>
        <p:sp>
          <p:nvSpPr>
            <p:cNvPr id="41" name="Text Box 7"/>
            <p:cNvSpPr txBox="1">
              <a:spLocks noChangeArrowheads="1"/>
            </p:cNvSpPr>
            <p:nvPr/>
          </p:nvSpPr>
          <p:spPr bwMode="auto">
            <a:xfrm>
              <a:off x="1066800" y="5867400"/>
              <a:ext cx="297180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altLang="ja-JP" sz="1600">
                  <a:solidFill>
                    <a:srgbClr val="FF1043"/>
                  </a:solidFill>
                </a:rPr>
                <a:t>CD38-positive</a:t>
              </a:r>
              <a:endParaRPr lang="en-US" altLang="ja-JP" sz="1600"/>
            </a:p>
          </p:txBody>
        </p:sp>
        <p:sp>
          <p:nvSpPr>
            <p:cNvPr id="42" name="Text Box 7"/>
            <p:cNvSpPr txBox="1">
              <a:spLocks noChangeArrowheads="1"/>
            </p:cNvSpPr>
            <p:nvPr/>
          </p:nvSpPr>
          <p:spPr bwMode="auto">
            <a:xfrm>
              <a:off x="6019800" y="3352800"/>
              <a:ext cx="297180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altLang="ja-JP" sz="1600"/>
                <a:t>CD38-negative</a:t>
              </a:r>
            </a:p>
          </p:txBody>
        </p:sp>
        <p:sp>
          <p:nvSpPr>
            <p:cNvPr id="43" name="Text Box 7"/>
            <p:cNvSpPr txBox="1">
              <a:spLocks noChangeArrowheads="1"/>
            </p:cNvSpPr>
            <p:nvPr/>
          </p:nvSpPr>
          <p:spPr bwMode="auto">
            <a:xfrm>
              <a:off x="6400800" y="4419600"/>
              <a:ext cx="297180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altLang="ja-JP" sz="1600">
                  <a:solidFill>
                    <a:srgbClr val="FF1043"/>
                  </a:solidFill>
                </a:rPr>
                <a:t>CD38-positive</a:t>
              </a:r>
              <a:endParaRPr lang="en-US" altLang="ja-JP" sz="1600"/>
            </a:p>
          </p:txBody>
        </p:sp>
        <p:sp>
          <p:nvSpPr>
            <p:cNvPr id="44" name="Text Box 7"/>
            <p:cNvSpPr txBox="1">
              <a:spLocks noChangeArrowheads="1"/>
            </p:cNvSpPr>
            <p:nvPr/>
          </p:nvSpPr>
          <p:spPr bwMode="auto">
            <a:xfrm>
              <a:off x="5105400" y="2133600"/>
              <a:ext cx="37338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altLang="ja-JP" sz="2000"/>
                <a:t>Kaplan-Meler survival curve</a:t>
              </a:r>
            </a:p>
          </p:txBody>
        </p:sp>
        <p:sp>
          <p:nvSpPr>
            <p:cNvPr id="45" name="Text Box 7"/>
            <p:cNvSpPr txBox="1">
              <a:spLocks noChangeArrowheads="1"/>
            </p:cNvSpPr>
            <p:nvPr/>
          </p:nvSpPr>
          <p:spPr bwMode="auto">
            <a:xfrm>
              <a:off x="1427163" y="2057400"/>
              <a:ext cx="29718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altLang="ja-JP" sz="1400">
                  <a:solidFill>
                    <a:srgbClr val="0001FF"/>
                  </a:solidFill>
                </a:rPr>
                <a:t>B-CLL cells</a:t>
              </a:r>
              <a:endParaRPr lang="en-US" altLang="ja-JP" sz="1400"/>
            </a:p>
          </p:txBody>
        </p:sp>
      </p:grpSp>
      <p:sp>
        <p:nvSpPr>
          <p:cNvPr id="48" name="正方形/長方形 47"/>
          <p:cNvSpPr/>
          <p:nvPr/>
        </p:nvSpPr>
        <p:spPr>
          <a:xfrm>
            <a:off x="0" y="0"/>
            <a:ext cx="9144000" cy="876132"/>
          </a:xfrm>
          <a:prstGeom prst="rect">
            <a:avLst/>
          </a:prstGeom>
          <a:solidFill>
            <a:srgbClr val="2B8049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800" dirty="0" smtClean="0">
                <a:solidFill>
                  <a:schemeClr val="bg1"/>
                </a:solidFill>
                <a:latin typeface="Helvetica"/>
                <a:ea typeface="ヒラギノ丸ゴ ProN W4"/>
                <a:cs typeface="Helvetica"/>
              </a:rPr>
              <a:t>CD38 is recognized as a </a:t>
            </a:r>
            <a:r>
              <a:rPr lang="en-US" altLang="ja-JP" sz="2800" dirty="0" smtClean="0">
                <a:solidFill>
                  <a:schemeClr val="bg1"/>
                </a:solidFill>
                <a:latin typeface="Helvetica"/>
                <a:ea typeface="ヒラギノ丸ゴ ProN W4"/>
                <a:cs typeface="Helvetica"/>
              </a:rPr>
              <a:t>n</a:t>
            </a:r>
            <a:r>
              <a:rPr lang="en-US" altLang="en-US" sz="2800" dirty="0" smtClean="0">
                <a:solidFill>
                  <a:schemeClr val="bg1"/>
                </a:solidFill>
                <a:latin typeface="Helvetica"/>
                <a:ea typeface="ヒラギノ丸ゴ ProN W4"/>
                <a:cs typeface="Helvetica"/>
              </a:rPr>
              <a:t>egative </a:t>
            </a:r>
            <a:r>
              <a:rPr lang="en-US" altLang="en-US" sz="2800" dirty="0">
                <a:solidFill>
                  <a:schemeClr val="bg1"/>
                </a:solidFill>
                <a:latin typeface="Helvetica"/>
                <a:ea typeface="ヒラギノ丸ゴ ProN W4"/>
                <a:cs typeface="Helvetica"/>
              </a:rPr>
              <a:t>prognostic indicator </a:t>
            </a:r>
            <a:endParaRPr lang="en-US" altLang="en-US" sz="2800" dirty="0" smtClean="0">
              <a:solidFill>
                <a:schemeClr val="bg1"/>
              </a:solidFill>
              <a:latin typeface="Helvetica"/>
              <a:ea typeface="ヒラギノ丸ゴ ProN W4"/>
              <a:cs typeface="Helvetica"/>
            </a:endParaRPr>
          </a:p>
          <a:p>
            <a:pPr algn="ctr"/>
            <a:r>
              <a:rPr lang="en-US" altLang="en-US" sz="2800" dirty="0" smtClean="0">
                <a:solidFill>
                  <a:schemeClr val="bg1"/>
                </a:solidFill>
                <a:latin typeface="Helvetica"/>
                <a:ea typeface="ヒラギノ丸ゴ ProN W4"/>
                <a:cs typeface="Helvetica"/>
              </a:rPr>
              <a:t>in </a:t>
            </a:r>
            <a:r>
              <a:rPr lang="en-US" altLang="en-US" sz="2800" dirty="0">
                <a:solidFill>
                  <a:schemeClr val="bg1"/>
                </a:solidFill>
                <a:latin typeface="Helvetica"/>
                <a:ea typeface="ヒラギノ丸ゴ ProN W4"/>
                <a:cs typeface="Helvetica"/>
              </a:rPr>
              <a:t>B-CLL </a:t>
            </a:r>
            <a:r>
              <a:rPr lang="en-US" altLang="en-US" sz="2800" dirty="0" smtClean="0">
                <a:solidFill>
                  <a:schemeClr val="bg1"/>
                </a:solidFill>
                <a:latin typeface="Helvetica"/>
                <a:ea typeface="ヒラギノ丸ゴ ProN W4"/>
                <a:cs typeface="Helvetica"/>
              </a:rPr>
              <a:t>patients</a:t>
            </a:r>
            <a:r>
              <a:rPr kumimoji="1" lang="en-US" altLang="ja-JP" sz="2800" dirty="0" smtClean="0">
                <a:solidFill>
                  <a:schemeClr val="bg1"/>
                </a:solidFill>
                <a:latin typeface="Helvetica"/>
                <a:cs typeface="Helvetica"/>
              </a:rPr>
              <a:t>.</a:t>
            </a:r>
            <a:endParaRPr kumimoji="1" lang="ja-JP" altLang="en-US" sz="28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667091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図形グループ 4"/>
          <p:cNvGrpSpPr/>
          <p:nvPr/>
        </p:nvGrpSpPr>
        <p:grpSpPr>
          <a:xfrm>
            <a:off x="602124" y="2018334"/>
            <a:ext cx="4287060" cy="4316137"/>
            <a:chOff x="2836342" y="1829085"/>
            <a:chExt cx="4287060" cy="4316137"/>
          </a:xfrm>
        </p:grpSpPr>
        <p:sp>
          <p:nvSpPr>
            <p:cNvPr id="181" name="テキスト ボックス 44"/>
            <p:cNvSpPr txBox="1">
              <a:spLocks noChangeArrowheads="1"/>
            </p:cNvSpPr>
            <p:nvPr/>
          </p:nvSpPr>
          <p:spPr bwMode="auto">
            <a:xfrm>
              <a:off x="3082782" y="1829085"/>
              <a:ext cx="76244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600" b="1" baseline="0" dirty="0">
                  <a:latin typeface="Helvetica"/>
                  <a:cs typeface="Helvetica"/>
                </a:rPr>
                <a:t>Type I</a:t>
              </a:r>
              <a:endParaRPr lang="ja-JP" altLang="en-US" sz="1600" b="1" baseline="0" dirty="0">
                <a:latin typeface="Helvetica"/>
                <a:cs typeface="Helvetica"/>
              </a:endParaRPr>
            </a:p>
          </p:txBody>
        </p:sp>
        <p:sp>
          <p:nvSpPr>
            <p:cNvPr id="182" name="テキスト ボックス 44"/>
            <p:cNvSpPr txBox="1">
              <a:spLocks noChangeArrowheads="1"/>
            </p:cNvSpPr>
            <p:nvPr/>
          </p:nvSpPr>
          <p:spPr bwMode="auto">
            <a:xfrm>
              <a:off x="5148382" y="2356453"/>
              <a:ext cx="76244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600" b="1" baseline="0" dirty="0">
                  <a:latin typeface="Helvetica"/>
                  <a:cs typeface="Helvetica"/>
                </a:rPr>
                <a:t>Type I</a:t>
              </a:r>
              <a:endParaRPr lang="ja-JP" altLang="en-US" sz="1600" b="1" baseline="0" dirty="0">
                <a:latin typeface="Helvetica"/>
                <a:cs typeface="Helvetica"/>
              </a:endParaRPr>
            </a:p>
          </p:txBody>
        </p:sp>
        <p:sp>
          <p:nvSpPr>
            <p:cNvPr id="186" name="正方形/長方形 45"/>
            <p:cNvSpPr>
              <a:spLocks noChangeArrowheads="1"/>
            </p:cNvSpPr>
            <p:nvPr/>
          </p:nvSpPr>
          <p:spPr bwMode="auto">
            <a:xfrm>
              <a:off x="5537338" y="3426739"/>
              <a:ext cx="1329532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 defTabSz="457200"/>
              <a:r>
                <a:rPr lang="en-US" altLang="ja-JP" sz="1600" b="1" baseline="0" dirty="0">
                  <a:latin typeface="Helvetica"/>
                  <a:cs typeface="Helvetica"/>
                </a:rPr>
                <a:t>Type III interface</a:t>
              </a:r>
              <a:endParaRPr lang="ja-JP" altLang="en-US" sz="1600" b="1" baseline="0" dirty="0">
                <a:latin typeface="Helvetica"/>
                <a:cs typeface="Helvetica"/>
              </a:endParaRPr>
            </a:p>
          </p:txBody>
        </p:sp>
        <p:sp>
          <p:nvSpPr>
            <p:cNvPr id="196" name="正方形/長方形 45"/>
            <p:cNvSpPr>
              <a:spLocks noChangeArrowheads="1"/>
            </p:cNvSpPr>
            <p:nvPr/>
          </p:nvSpPr>
          <p:spPr bwMode="auto">
            <a:xfrm>
              <a:off x="4989802" y="5317758"/>
              <a:ext cx="21336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defTabSz="457200"/>
              <a:r>
                <a:rPr lang="en-US" altLang="ja-JP" sz="1600" b="1" baseline="0" dirty="0">
                  <a:latin typeface="Helvetica"/>
                  <a:cs typeface="Helvetica"/>
                </a:rPr>
                <a:t>BS</a:t>
              </a:r>
              <a:r>
                <a:rPr lang="en-US" altLang="ja-JP" sz="1600" b="1" baseline="30000" dirty="0">
                  <a:latin typeface="Helvetica"/>
                  <a:cs typeface="Helvetica"/>
                </a:rPr>
                <a:t>3</a:t>
              </a:r>
              <a:r>
                <a:rPr lang="en-US" altLang="ja-JP" sz="1600" b="1" baseline="0" dirty="0">
                  <a:latin typeface="Helvetica"/>
                  <a:cs typeface="Helvetica"/>
                </a:rPr>
                <a:t>-crosslinking</a:t>
              </a:r>
              <a:endParaRPr lang="ja-JP" altLang="en-US" sz="1600" b="1" baseline="0" dirty="0">
                <a:latin typeface="Helvetica"/>
                <a:cs typeface="Helvetica"/>
              </a:endParaRPr>
            </a:p>
          </p:txBody>
        </p:sp>
        <p:grpSp>
          <p:nvGrpSpPr>
            <p:cNvPr id="265" name="図形グループ 264"/>
            <p:cNvGrpSpPr>
              <a:grpSpLocks noChangeAspect="1"/>
            </p:cNvGrpSpPr>
            <p:nvPr/>
          </p:nvGrpSpPr>
          <p:grpSpPr>
            <a:xfrm>
              <a:off x="3119133" y="1856771"/>
              <a:ext cx="3600000" cy="3799540"/>
              <a:chOff x="5821363" y="2270125"/>
              <a:chExt cx="2062162" cy="2176463"/>
            </a:xfrm>
          </p:grpSpPr>
          <p:sp>
            <p:nvSpPr>
              <p:cNvPr id="177" name="Oval 55"/>
              <p:cNvSpPr>
                <a:spLocks noChangeArrowheads="1"/>
              </p:cNvSpPr>
              <p:nvPr/>
            </p:nvSpPr>
            <p:spPr bwMode="auto">
              <a:xfrm flipH="1">
                <a:off x="6237288" y="2270125"/>
                <a:ext cx="503237" cy="342900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>
                  <a:latin typeface="Calibri" pitchFamily="-65" charset="0"/>
                  <a:ea typeface="Osaka" pitchFamily="-65" charset="-128"/>
                  <a:cs typeface="Osaka" pitchFamily="-65" charset="-128"/>
                </a:endParaRPr>
              </a:p>
            </p:txBody>
          </p:sp>
          <p:sp>
            <p:nvSpPr>
              <p:cNvPr id="178" name="Oval 55"/>
              <p:cNvSpPr>
                <a:spLocks noChangeArrowheads="1"/>
              </p:cNvSpPr>
              <p:nvPr/>
            </p:nvSpPr>
            <p:spPr bwMode="auto">
              <a:xfrm flipH="1">
                <a:off x="5821363" y="2470150"/>
                <a:ext cx="503237" cy="342900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FF70FE"/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Calibri" charset="0"/>
                </a:endParaRPr>
              </a:p>
            </p:txBody>
          </p:sp>
          <p:sp>
            <p:nvSpPr>
              <p:cNvPr id="179" name="Oval 55"/>
              <p:cNvSpPr>
                <a:spLocks noChangeArrowheads="1"/>
              </p:cNvSpPr>
              <p:nvPr/>
            </p:nvSpPr>
            <p:spPr bwMode="auto">
              <a:xfrm flipH="1">
                <a:off x="7380288" y="2574925"/>
                <a:ext cx="503237" cy="342900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>
                  <a:latin typeface="Calibri" pitchFamily="-65" charset="0"/>
                  <a:ea typeface="Osaka" pitchFamily="-65" charset="-128"/>
                  <a:cs typeface="Osaka" pitchFamily="-65" charset="-128"/>
                </a:endParaRPr>
              </a:p>
            </p:txBody>
          </p:sp>
          <p:sp>
            <p:nvSpPr>
              <p:cNvPr id="180" name="Oval 55"/>
              <p:cNvSpPr>
                <a:spLocks noChangeArrowheads="1"/>
              </p:cNvSpPr>
              <p:nvPr/>
            </p:nvSpPr>
            <p:spPr bwMode="auto">
              <a:xfrm flipH="1">
                <a:off x="6964363" y="2774950"/>
                <a:ext cx="503237" cy="342900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00E3E3"/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Calibri" charset="0"/>
                </a:endParaRPr>
              </a:p>
            </p:txBody>
          </p:sp>
          <p:grpSp>
            <p:nvGrpSpPr>
              <p:cNvPr id="183" name="図形グループ 119"/>
              <p:cNvGrpSpPr>
                <a:grpSpLocks/>
              </p:cNvGrpSpPr>
              <p:nvPr/>
            </p:nvGrpSpPr>
            <p:grpSpPr bwMode="auto">
              <a:xfrm>
                <a:off x="6650038" y="2879725"/>
                <a:ext cx="153987" cy="457200"/>
                <a:chOff x="5095854" y="1524000"/>
                <a:chExt cx="153988" cy="457200"/>
              </a:xfrm>
            </p:grpSpPr>
            <p:cxnSp>
              <p:nvCxnSpPr>
                <p:cNvPr id="184" name="直線矢印コネクタ 183"/>
                <p:cNvCxnSpPr/>
                <p:nvPr/>
              </p:nvCxnSpPr>
              <p:spPr>
                <a:xfrm rot="5400000" flipH="1" flipV="1">
                  <a:off x="4868048" y="1751806"/>
                  <a:ext cx="457200" cy="1587"/>
                </a:xfrm>
                <a:prstGeom prst="straightConnector1">
                  <a:avLst/>
                </a:prstGeom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5" name="直線矢印コネクタ 184"/>
                <p:cNvCxnSpPr/>
                <p:nvPr/>
              </p:nvCxnSpPr>
              <p:spPr>
                <a:xfrm rot="16200000" flipH="1">
                  <a:off x="5020449" y="1751806"/>
                  <a:ext cx="457200" cy="1587"/>
                </a:xfrm>
                <a:prstGeom prst="straightConnector1">
                  <a:avLst/>
                </a:prstGeom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7" name="図形グループ 88"/>
              <p:cNvGrpSpPr>
                <a:grpSpLocks/>
              </p:cNvGrpSpPr>
              <p:nvPr/>
            </p:nvGrpSpPr>
            <p:grpSpPr bwMode="auto">
              <a:xfrm>
                <a:off x="5973763" y="3454400"/>
                <a:ext cx="919162" cy="542925"/>
                <a:chOff x="4267200" y="2809875"/>
                <a:chExt cx="919163" cy="542925"/>
              </a:xfrm>
            </p:grpSpPr>
            <p:sp>
              <p:nvSpPr>
                <p:cNvPr id="188" name="Oval 55"/>
                <p:cNvSpPr>
                  <a:spLocks noChangeArrowheads="1"/>
                </p:cNvSpPr>
                <p:nvPr/>
              </p:nvSpPr>
              <p:spPr bwMode="auto">
                <a:xfrm flipH="1">
                  <a:off x="4683125" y="2809875"/>
                  <a:ext cx="503238" cy="342900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>
                    <a:latin typeface="Calibri" pitchFamily="-65" charset="0"/>
                    <a:ea typeface="Osaka" pitchFamily="-65" charset="-128"/>
                    <a:cs typeface="Osaka" pitchFamily="-65" charset="-128"/>
                  </a:endParaRPr>
                </a:p>
              </p:txBody>
            </p:sp>
            <p:sp>
              <p:nvSpPr>
                <p:cNvPr id="189" name="Oval 55"/>
                <p:cNvSpPr>
                  <a:spLocks noChangeArrowheads="1"/>
                </p:cNvSpPr>
                <p:nvPr/>
              </p:nvSpPr>
              <p:spPr bwMode="auto">
                <a:xfrm flipH="1">
                  <a:off x="4267200" y="3009323"/>
                  <a:ext cx="503483" cy="343477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rgbClr val="FF70FE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>
                    <a:latin typeface="Calibri" charset="0"/>
                  </a:endParaRPr>
                </a:p>
              </p:txBody>
            </p:sp>
          </p:grpSp>
          <p:grpSp>
            <p:nvGrpSpPr>
              <p:cNvPr id="190" name="図形グループ 89"/>
              <p:cNvGrpSpPr>
                <a:grpSpLocks/>
              </p:cNvGrpSpPr>
              <p:nvPr/>
            </p:nvGrpSpPr>
            <p:grpSpPr bwMode="auto">
              <a:xfrm>
                <a:off x="6413500" y="3598863"/>
                <a:ext cx="919163" cy="542925"/>
                <a:chOff x="5410200" y="3114675"/>
                <a:chExt cx="919163" cy="542925"/>
              </a:xfrm>
            </p:grpSpPr>
            <p:sp>
              <p:nvSpPr>
                <p:cNvPr id="191" name="Oval 55"/>
                <p:cNvSpPr>
                  <a:spLocks noChangeArrowheads="1"/>
                </p:cNvSpPr>
                <p:nvPr/>
              </p:nvSpPr>
              <p:spPr bwMode="auto">
                <a:xfrm flipH="1">
                  <a:off x="5826125" y="3114675"/>
                  <a:ext cx="503238" cy="342900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65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ja-JP" altLang="en-US">
                    <a:latin typeface="Calibri" pitchFamily="-65" charset="0"/>
                    <a:ea typeface="Osaka" pitchFamily="-65" charset="-128"/>
                    <a:cs typeface="Osaka" pitchFamily="-65" charset="-128"/>
                  </a:endParaRPr>
                </a:p>
              </p:txBody>
            </p:sp>
            <p:sp>
              <p:nvSpPr>
                <p:cNvPr id="192" name="Oval 55"/>
                <p:cNvSpPr>
                  <a:spLocks noChangeArrowheads="1"/>
                </p:cNvSpPr>
                <p:nvPr/>
              </p:nvSpPr>
              <p:spPr bwMode="auto">
                <a:xfrm flipH="1">
                  <a:off x="5410200" y="3314123"/>
                  <a:ext cx="503483" cy="343477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rgbClr val="00E3E3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>
                    <a:latin typeface="Calibri" charset="0"/>
                  </a:endParaRPr>
                </a:p>
              </p:txBody>
            </p:sp>
          </p:grpSp>
          <p:cxnSp>
            <p:nvCxnSpPr>
              <p:cNvPr id="193" name="直線矢印コネクタ 192"/>
              <p:cNvCxnSpPr/>
              <p:nvPr/>
            </p:nvCxnSpPr>
            <p:spPr bwMode="auto">
              <a:xfrm rot="10800000" flipV="1">
                <a:off x="6665913" y="3311525"/>
                <a:ext cx="679450" cy="487363"/>
              </a:xfrm>
              <a:prstGeom prst="straightConnector1">
                <a:avLst/>
              </a:prstGeom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4" name="アーチ 193"/>
              <p:cNvSpPr/>
              <p:nvPr/>
            </p:nvSpPr>
            <p:spPr bwMode="auto">
              <a:xfrm rot="16200000">
                <a:off x="6519863" y="3611563"/>
                <a:ext cx="381000" cy="304800"/>
              </a:xfrm>
              <a:prstGeom prst="blockArc">
                <a:avLst/>
              </a:prstGeom>
              <a:solidFill>
                <a:srgbClr val="000078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95" name="直線矢印コネクタ 194"/>
              <p:cNvCxnSpPr/>
              <p:nvPr/>
            </p:nvCxnSpPr>
            <p:spPr bwMode="auto">
              <a:xfrm rot="16200000" flipV="1">
                <a:off x="6634163" y="3989388"/>
                <a:ext cx="457200" cy="304800"/>
              </a:xfrm>
              <a:prstGeom prst="straightConnector1">
                <a:avLst/>
              </a:prstGeom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直線矢印コネクタ 196"/>
              <p:cNvCxnSpPr/>
              <p:nvPr/>
            </p:nvCxnSpPr>
            <p:spPr bwMode="auto">
              <a:xfrm rot="5400000" flipH="1" flipV="1">
                <a:off x="5999163" y="4065588"/>
                <a:ext cx="457200" cy="304800"/>
              </a:xfrm>
              <a:prstGeom prst="straightConnector1">
                <a:avLst/>
              </a:prstGeom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8" name="正方形/長方形 45"/>
            <p:cNvSpPr>
              <a:spLocks noChangeArrowheads="1"/>
            </p:cNvSpPr>
            <p:nvPr/>
          </p:nvSpPr>
          <p:spPr bwMode="auto">
            <a:xfrm>
              <a:off x="2836342" y="5560446"/>
              <a:ext cx="1452417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 defTabSz="457200"/>
              <a:r>
                <a:rPr lang="en-US" altLang="ja-JP" sz="1600" b="1" baseline="0" dirty="0">
                  <a:latin typeface="Helvetica"/>
                  <a:cs typeface="Helvetica"/>
                </a:rPr>
                <a:t>Type II interface</a:t>
              </a:r>
              <a:endParaRPr lang="ja-JP" altLang="en-US" sz="1600" b="1" baseline="0" dirty="0">
                <a:latin typeface="Helvetica"/>
                <a:cs typeface="Helvetica"/>
              </a:endParaRPr>
            </a:p>
          </p:txBody>
        </p:sp>
      </p:grpSp>
      <p:grpSp>
        <p:nvGrpSpPr>
          <p:cNvPr id="9" name="図形グループ 8"/>
          <p:cNvGrpSpPr/>
          <p:nvPr/>
        </p:nvGrpSpPr>
        <p:grpSpPr>
          <a:xfrm>
            <a:off x="5029332" y="2288307"/>
            <a:ext cx="3801401" cy="3325093"/>
            <a:chOff x="5029332" y="2288307"/>
            <a:chExt cx="3801401" cy="3325093"/>
          </a:xfrm>
        </p:grpSpPr>
        <p:pic>
          <p:nvPicPr>
            <p:cNvPr id="57" name="図 7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18" t="8852" r="25195" b="34689"/>
            <a:stretch>
              <a:fillRect/>
            </a:stretch>
          </p:blipFill>
          <p:spPr bwMode="auto">
            <a:xfrm>
              <a:off x="5029332" y="2288307"/>
              <a:ext cx="3777412" cy="2156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8" name="Group 1229"/>
            <p:cNvGrpSpPr>
              <a:grpSpLocks/>
            </p:cNvGrpSpPr>
            <p:nvPr/>
          </p:nvGrpSpPr>
          <p:grpSpPr bwMode="auto">
            <a:xfrm>
              <a:off x="5901652" y="3873726"/>
              <a:ext cx="1823540" cy="1739674"/>
              <a:chOff x="809" y="4096"/>
              <a:chExt cx="832" cy="812"/>
            </a:xfrm>
          </p:grpSpPr>
          <p:sp>
            <p:nvSpPr>
              <p:cNvPr id="61" name="Freeform 1111"/>
              <p:cNvSpPr>
                <a:spLocks/>
              </p:cNvSpPr>
              <p:nvPr/>
            </p:nvSpPr>
            <p:spPr bwMode="auto">
              <a:xfrm>
                <a:off x="1005" y="4172"/>
                <a:ext cx="152" cy="700"/>
              </a:xfrm>
              <a:custGeom>
                <a:avLst/>
                <a:gdLst>
                  <a:gd name="T0" fmla="*/ 152 w 152"/>
                  <a:gd name="T1" fmla="*/ 0 h 700"/>
                  <a:gd name="T2" fmla="*/ 148 w 152"/>
                  <a:gd name="T3" fmla="*/ 372 h 700"/>
                  <a:gd name="T4" fmla="*/ 44 w 152"/>
                  <a:gd name="T5" fmla="*/ 632 h 700"/>
                  <a:gd name="T6" fmla="*/ 0 w 152"/>
                  <a:gd name="T7" fmla="*/ 700 h 7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2"/>
                  <a:gd name="T13" fmla="*/ 0 h 700"/>
                  <a:gd name="T14" fmla="*/ 152 w 152"/>
                  <a:gd name="T15" fmla="*/ 700 h 7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2" h="700">
                    <a:moveTo>
                      <a:pt x="152" y="0"/>
                    </a:moveTo>
                    <a:cubicBezTo>
                      <a:pt x="150" y="124"/>
                      <a:pt x="150" y="248"/>
                      <a:pt x="148" y="372"/>
                    </a:cubicBezTo>
                    <a:cubicBezTo>
                      <a:pt x="146" y="469"/>
                      <a:pt x="98" y="555"/>
                      <a:pt x="44" y="632"/>
                    </a:cubicBezTo>
                    <a:cubicBezTo>
                      <a:pt x="27" y="654"/>
                      <a:pt x="20" y="679"/>
                      <a:pt x="0" y="70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62" name="Freeform 1112"/>
              <p:cNvSpPr>
                <a:spLocks/>
              </p:cNvSpPr>
              <p:nvPr/>
            </p:nvSpPr>
            <p:spPr bwMode="auto">
              <a:xfrm>
                <a:off x="809" y="4152"/>
                <a:ext cx="274" cy="712"/>
              </a:xfrm>
              <a:custGeom>
                <a:avLst/>
                <a:gdLst>
                  <a:gd name="T0" fmla="*/ 256 w 274"/>
                  <a:gd name="T1" fmla="*/ 0 h 712"/>
                  <a:gd name="T2" fmla="*/ 152 w 274"/>
                  <a:gd name="T3" fmla="*/ 496 h 712"/>
                  <a:gd name="T4" fmla="*/ 72 w 274"/>
                  <a:gd name="T5" fmla="*/ 648 h 712"/>
                  <a:gd name="T6" fmla="*/ 20 w 274"/>
                  <a:gd name="T7" fmla="*/ 700 h 712"/>
                  <a:gd name="T8" fmla="*/ 0 w 274"/>
                  <a:gd name="T9" fmla="*/ 712 h 7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4"/>
                  <a:gd name="T16" fmla="*/ 0 h 712"/>
                  <a:gd name="T17" fmla="*/ 274 w 274"/>
                  <a:gd name="T18" fmla="*/ 712 h 7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4" h="712">
                    <a:moveTo>
                      <a:pt x="256" y="0"/>
                    </a:moveTo>
                    <a:cubicBezTo>
                      <a:pt x="274" y="145"/>
                      <a:pt x="246" y="369"/>
                      <a:pt x="152" y="496"/>
                    </a:cubicBezTo>
                    <a:cubicBezTo>
                      <a:pt x="135" y="544"/>
                      <a:pt x="103" y="608"/>
                      <a:pt x="72" y="648"/>
                    </a:cubicBezTo>
                    <a:cubicBezTo>
                      <a:pt x="70" y="649"/>
                      <a:pt x="24" y="698"/>
                      <a:pt x="20" y="700"/>
                    </a:cubicBezTo>
                    <a:cubicBezTo>
                      <a:pt x="4" y="705"/>
                      <a:pt x="10" y="701"/>
                      <a:pt x="0" y="712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63" name="Freeform 1113"/>
              <p:cNvSpPr>
                <a:spLocks/>
              </p:cNvSpPr>
              <p:nvPr/>
            </p:nvSpPr>
            <p:spPr bwMode="auto">
              <a:xfrm>
                <a:off x="1321" y="4164"/>
                <a:ext cx="164" cy="744"/>
              </a:xfrm>
              <a:custGeom>
                <a:avLst/>
                <a:gdLst>
                  <a:gd name="T0" fmla="*/ 0 w 164"/>
                  <a:gd name="T1" fmla="*/ 0 h 744"/>
                  <a:gd name="T2" fmla="*/ 4 w 164"/>
                  <a:gd name="T3" fmla="*/ 252 h 744"/>
                  <a:gd name="T4" fmla="*/ 8 w 164"/>
                  <a:gd name="T5" fmla="*/ 504 h 744"/>
                  <a:gd name="T6" fmla="*/ 56 w 164"/>
                  <a:gd name="T7" fmla="*/ 604 h 744"/>
                  <a:gd name="T8" fmla="*/ 124 w 164"/>
                  <a:gd name="T9" fmla="*/ 680 h 744"/>
                  <a:gd name="T10" fmla="*/ 148 w 164"/>
                  <a:gd name="T11" fmla="*/ 716 h 744"/>
                  <a:gd name="T12" fmla="*/ 164 w 164"/>
                  <a:gd name="T13" fmla="*/ 744 h 7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4"/>
                  <a:gd name="T22" fmla="*/ 0 h 744"/>
                  <a:gd name="T23" fmla="*/ 164 w 164"/>
                  <a:gd name="T24" fmla="*/ 744 h 74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4" h="744">
                    <a:moveTo>
                      <a:pt x="0" y="0"/>
                    </a:moveTo>
                    <a:cubicBezTo>
                      <a:pt x="12" y="84"/>
                      <a:pt x="6" y="166"/>
                      <a:pt x="4" y="252"/>
                    </a:cubicBezTo>
                    <a:cubicBezTo>
                      <a:pt x="5" y="336"/>
                      <a:pt x="4" y="420"/>
                      <a:pt x="8" y="504"/>
                    </a:cubicBezTo>
                    <a:cubicBezTo>
                      <a:pt x="9" y="549"/>
                      <a:pt x="37" y="566"/>
                      <a:pt x="56" y="604"/>
                    </a:cubicBezTo>
                    <a:cubicBezTo>
                      <a:pt x="68" y="629"/>
                      <a:pt x="99" y="663"/>
                      <a:pt x="124" y="680"/>
                    </a:cubicBezTo>
                    <a:cubicBezTo>
                      <a:pt x="132" y="692"/>
                      <a:pt x="141" y="703"/>
                      <a:pt x="148" y="716"/>
                    </a:cubicBezTo>
                    <a:cubicBezTo>
                      <a:pt x="152" y="725"/>
                      <a:pt x="164" y="744"/>
                      <a:pt x="164" y="744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64" name="Freeform 1114"/>
              <p:cNvSpPr>
                <a:spLocks/>
              </p:cNvSpPr>
              <p:nvPr/>
            </p:nvSpPr>
            <p:spPr bwMode="auto">
              <a:xfrm>
                <a:off x="1401" y="4096"/>
                <a:ext cx="240" cy="736"/>
              </a:xfrm>
              <a:custGeom>
                <a:avLst/>
                <a:gdLst>
                  <a:gd name="T0" fmla="*/ 0 w 240"/>
                  <a:gd name="T1" fmla="*/ 0 h 736"/>
                  <a:gd name="T2" fmla="*/ 4 w 240"/>
                  <a:gd name="T3" fmla="*/ 272 h 736"/>
                  <a:gd name="T4" fmla="*/ 88 w 240"/>
                  <a:gd name="T5" fmla="*/ 564 h 736"/>
                  <a:gd name="T6" fmla="*/ 148 w 240"/>
                  <a:gd name="T7" fmla="*/ 628 h 736"/>
                  <a:gd name="T8" fmla="*/ 240 w 240"/>
                  <a:gd name="T9" fmla="*/ 736 h 7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0"/>
                  <a:gd name="T16" fmla="*/ 0 h 736"/>
                  <a:gd name="T17" fmla="*/ 240 w 240"/>
                  <a:gd name="T18" fmla="*/ 736 h 7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0" h="736">
                    <a:moveTo>
                      <a:pt x="0" y="0"/>
                    </a:moveTo>
                    <a:cubicBezTo>
                      <a:pt x="1" y="90"/>
                      <a:pt x="1" y="181"/>
                      <a:pt x="4" y="272"/>
                    </a:cubicBezTo>
                    <a:cubicBezTo>
                      <a:pt x="6" y="362"/>
                      <a:pt x="26" y="491"/>
                      <a:pt x="88" y="564"/>
                    </a:cubicBezTo>
                    <a:cubicBezTo>
                      <a:pt x="107" y="586"/>
                      <a:pt x="120" y="614"/>
                      <a:pt x="148" y="628"/>
                    </a:cubicBezTo>
                    <a:cubicBezTo>
                      <a:pt x="176" y="666"/>
                      <a:pt x="205" y="701"/>
                      <a:pt x="240" y="736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sp>
          <p:nvSpPr>
            <p:cNvPr id="59" name="Line 16"/>
            <p:cNvSpPr>
              <a:spLocks noChangeShapeType="1"/>
            </p:cNvSpPr>
            <p:nvPr/>
          </p:nvSpPr>
          <p:spPr bwMode="auto">
            <a:xfrm>
              <a:off x="5276035" y="4687859"/>
              <a:ext cx="347919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0" name="Line 16"/>
            <p:cNvSpPr>
              <a:spLocks noChangeShapeType="1"/>
            </p:cNvSpPr>
            <p:nvPr/>
          </p:nvSpPr>
          <p:spPr bwMode="auto">
            <a:xfrm>
              <a:off x="5276035" y="5210618"/>
              <a:ext cx="347919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5" name="Text Box 104"/>
            <p:cNvSpPr txBox="1">
              <a:spLocks noChangeArrowheads="1"/>
            </p:cNvSpPr>
            <p:nvPr/>
          </p:nvSpPr>
          <p:spPr bwMode="auto">
            <a:xfrm>
              <a:off x="7402916" y="4779600"/>
              <a:ext cx="142781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800" b="1" baseline="0" dirty="0" smtClean="0">
                  <a:latin typeface="Helvetica"/>
                  <a:ea typeface="ＭＳ Ｐゴシック" charset="0"/>
                  <a:cs typeface="Helvetica"/>
                </a:rPr>
                <a:t>Membrane</a:t>
              </a:r>
              <a:endParaRPr lang="en-US" altLang="ja-JP" sz="1800" b="1" baseline="0" dirty="0">
                <a:latin typeface="Helvetica"/>
                <a:ea typeface="ＭＳ Ｐゴシック" charset="0"/>
                <a:cs typeface="Helvetica"/>
              </a:endParaRPr>
            </a:p>
          </p:txBody>
        </p:sp>
      </p:grpSp>
      <p:sp>
        <p:nvSpPr>
          <p:cNvPr id="38" name="正方形/長方形 37"/>
          <p:cNvSpPr/>
          <p:nvPr/>
        </p:nvSpPr>
        <p:spPr>
          <a:xfrm>
            <a:off x="0" y="1"/>
            <a:ext cx="9144000" cy="1371599"/>
          </a:xfrm>
          <a:prstGeom prst="rect">
            <a:avLst/>
          </a:prstGeom>
          <a:solidFill>
            <a:srgbClr val="2B8049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 smtClean="0">
                <a:solidFill>
                  <a:schemeClr val="bg1"/>
                </a:solidFill>
                <a:latin typeface="Helvetica"/>
                <a:cs typeface="Helvetica"/>
              </a:rPr>
              <a:t>The dimer via the type I interaction mode is further considered to exist in equilibrium to form a tetramer via the type II/III interaction mode, which is compatible with membrane association.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grpSp>
        <p:nvGrpSpPr>
          <p:cNvPr id="37" name="図形グループ 36"/>
          <p:cNvGrpSpPr/>
          <p:nvPr/>
        </p:nvGrpSpPr>
        <p:grpSpPr>
          <a:xfrm>
            <a:off x="5579783" y="2288307"/>
            <a:ext cx="3125501" cy="2951163"/>
            <a:chOff x="5790938" y="235239"/>
            <a:chExt cx="3125501" cy="2951163"/>
          </a:xfrm>
        </p:grpSpPr>
        <p:pic>
          <p:nvPicPr>
            <p:cNvPr id="39" name="図 13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666" y="235239"/>
              <a:ext cx="2622550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Oval 224"/>
            <p:cNvSpPr>
              <a:spLocks noChangeArrowheads="1"/>
            </p:cNvSpPr>
            <p:nvPr/>
          </p:nvSpPr>
          <p:spPr bwMode="auto">
            <a:xfrm>
              <a:off x="6604666" y="1454439"/>
              <a:ext cx="1143000" cy="2286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1" name="Oval 224"/>
            <p:cNvSpPr>
              <a:spLocks noChangeArrowheads="1"/>
            </p:cNvSpPr>
            <p:nvPr/>
          </p:nvSpPr>
          <p:spPr bwMode="auto">
            <a:xfrm rot="13878722">
              <a:off x="6324472" y="2014033"/>
              <a:ext cx="495300" cy="22066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2" name="正方形/長方形 45"/>
            <p:cNvSpPr>
              <a:spLocks noChangeArrowheads="1"/>
            </p:cNvSpPr>
            <p:nvPr/>
          </p:nvSpPr>
          <p:spPr bwMode="auto">
            <a:xfrm>
              <a:off x="7730203" y="2910177"/>
              <a:ext cx="703263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457200"/>
              <a:r>
                <a:rPr lang="en-US" altLang="ja-JP" sz="1200" b="1" baseline="0">
                  <a:latin typeface="Arial" charset="0"/>
                  <a:cs typeface="Arial" charset="0"/>
                </a:rPr>
                <a:t>Type III</a:t>
              </a:r>
              <a:endParaRPr lang="ja-JP" altLang="en-US" sz="1200" b="1" baseline="0">
                <a:latin typeface="Arial" charset="0"/>
                <a:cs typeface="Arial" charset="0"/>
              </a:endParaRPr>
            </a:p>
          </p:txBody>
        </p:sp>
        <p:sp>
          <p:nvSpPr>
            <p:cNvPr id="43" name="テキスト ボックス 46"/>
            <p:cNvSpPr txBox="1">
              <a:spLocks noChangeArrowheads="1"/>
            </p:cNvSpPr>
            <p:nvPr/>
          </p:nvSpPr>
          <p:spPr bwMode="auto">
            <a:xfrm>
              <a:off x="8192539" y="1282700"/>
              <a:ext cx="72390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200" b="1" baseline="0" dirty="0">
                  <a:latin typeface="Arial" charset="0"/>
                  <a:cs typeface="Arial" charset="0"/>
                </a:rPr>
                <a:t>Type IV</a:t>
              </a:r>
              <a:endParaRPr lang="ja-JP" altLang="en-US" sz="1200" b="1" baseline="0" dirty="0">
                <a:latin typeface="Arial" charset="0"/>
                <a:cs typeface="Arial" charset="0"/>
              </a:endParaRPr>
            </a:p>
          </p:txBody>
        </p:sp>
        <p:sp>
          <p:nvSpPr>
            <p:cNvPr id="44" name="正方形/長方形 45"/>
            <p:cNvSpPr>
              <a:spLocks noChangeArrowheads="1"/>
            </p:cNvSpPr>
            <p:nvPr/>
          </p:nvSpPr>
          <p:spPr bwMode="auto">
            <a:xfrm>
              <a:off x="6147466" y="2597439"/>
              <a:ext cx="666750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457200"/>
              <a:r>
                <a:rPr lang="en-US" altLang="ja-JP" sz="1200" b="1" baseline="0">
                  <a:latin typeface="Arial" charset="0"/>
                  <a:cs typeface="Arial" charset="0"/>
                </a:rPr>
                <a:t>Type II</a:t>
              </a:r>
              <a:endParaRPr lang="ja-JP" altLang="en-US" sz="1200" b="1" baseline="0">
                <a:latin typeface="Arial" charset="0"/>
                <a:cs typeface="Arial" charset="0"/>
              </a:endParaRPr>
            </a:p>
          </p:txBody>
        </p:sp>
        <p:cxnSp>
          <p:nvCxnSpPr>
            <p:cNvPr id="45" name="直線矢印コネクタ 44"/>
            <p:cNvCxnSpPr/>
            <p:nvPr/>
          </p:nvCxnSpPr>
          <p:spPr bwMode="auto">
            <a:xfrm rot="16200000" flipV="1">
              <a:off x="7048372" y="2280733"/>
              <a:ext cx="852487" cy="638175"/>
            </a:xfrm>
            <a:prstGeom prst="straightConnector1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 224"/>
            <p:cNvSpPr>
              <a:spLocks noChangeArrowheads="1"/>
            </p:cNvSpPr>
            <p:nvPr/>
          </p:nvSpPr>
          <p:spPr bwMode="auto">
            <a:xfrm rot="19284444">
              <a:off x="6607841" y="2275177"/>
              <a:ext cx="544512" cy="29368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cxnSp>
          <p:nvCxnSpPr>
            <p:cNvPr id="47" name="直線矢印コネクタ 46"/>
            <p:cNvCxnSpPr/>
            <p:nvPr/>
          </p:nvCxnSpPr>
          <p:spPr bwMode="auto">
            <a:xfrm flipH="1">
              <a:off x="7747667" y="1422689"/>
              <a:ext cx="473466" cy="146050"/>
            </a:xfrm>
            <a:prstGeom prst="straightConnector1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Oval 224"/>
            <p:cNvSpPr>
              <a:spLocks noChangeArrowheads="1"/>
            </p:cNvSpPr>
            <p:nvPr/>
          </p:nvSpPr>
          <p:spPr bwMode="auto">
            <a:xfrm rot="13878722">
              <a:off x="7496047" y="2198183"/>
              <a:ext cx="495300" cy="22066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9" name="Oval 224"/>
            <p:cNvSpPr>
              <a:spLocks noChangeArrowheads="1"/>
            </p:cNvSpPr>
            <p:nvPr/>
          </p:nvSpPr>
          <p:spPr bwMode="auto">
            <a:xfrm rot="19284444">
              <a:off x="7253953" y="1811627"/>
              <a:ext cx="546100" cy="29368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0" name="テキスト ボックス 44"/>
            <p:cNvSpPr txBox="1">
              <a:spLocks noChangeArrowheads="1"/>
            </p:cNvSpPr>
            <p:nvPr/>
          </p:nvSpPr>
          <p:spPr bwMode="auto">
            <a:xfrm>
              <a:off x="7844503" y="2522827"/>
              <a:ext cx="623888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37931725" indent="-37474525" defTabSz="457200"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 baseline="300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r>
                <a:rPr lang="en-US" altLang="ja-JP" sz="1200" b="1" baseline="0">
                  <a:latin typeface="Arial" charset="0"/>
                  <a:cs typeface="Arial" charset="0"/>
                </a:rPr>
                <a:t>Type I</a:t>
              </a:r>
              <a:endParaRPr lang="ja-JP" altLang="en-US" sz="1200" b="1" baseline="0">
                <a:latin typeface="Arial" charset="0"/>
                <a:cs typeface="Arial" charset="0"/>
              </a:endParaRPr>
            </a:p>
          </p:txBody>
        </p:sp>
        <p:sp>
          <p:nvSpPr>
            <p:cNvPr id="51" name="正方形/長方形 45"/>
            <p:cNvSpPr>
              <a:spLocks noChangeArrowheads="1"/>
            </p:cNvSpPr>
            <p:nvPr/>
          </p:nvSpPr>
          <p:spPr bwMode="auto">
            <a:xfrm>
              <a:off x="7623841" y="1544927"/>
              <a:ext cx="666750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457200"/>
              <a:r>
                <a:rPr lang="en-US" altLang="ja-JP" sz="1200" b="1" baseline="0">
                  <a:latin typeface="Arial" charset="0"/>
                  <a:cs typeface="Arial" charset="0"/>
                </a:rPr>
                <a:t>Type II</a:t>
              </a:r>
              <a:endParaRPr lang="ja-JP" altLang="en-US" sz="1200" b="1" baseline="0">
                <a:latin typeface="Arial" charset="0"/>
                <a:cs typeface="Arial" charset="0"/>
              </a:endParaRPr>
            </a:p>
          </p:txBody>
        </p:sp>
        <p:sp>
          <p:nvSpPr>
            <p:cNvPr id="52" name="円/楕円 51"/>
            <p:cNvSpPr/>
            <p:nvPr/>
          </p:nvSpPr>
          <p:spPr>
            <a:xfrm rot="19846536">
              <a:off x="6723728" y="663864"/>
              <a:ext cx="1757363" cy="758825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53" name="円/楕円 52"/>
            <p:cNvSpPr/>
            <p:nvPr/>
          </p:nvSpPr>
          <p:spPr>
            <a:xfrm rot="19846536">
              <a:off x="6698328" y="1978314"/>
              <a:ext cx="1757363" cy="758825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54" name="円/楕円 53"/>
            <p:cNvSpPr/>
            <p:nvPr/>
          </p:nvSpPr>
          <p:spPr>
            <a:xfrm rot="19473705">
              <a:off x="5798875" y="401031"/>
              <a:ext cx="1757363" cy="757237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55" name="円/楕円 54"/>
            <p:cNvSpPr/>
            <p:nvPr/>
          </p:nvSpPr>
          <p:spPr>
            <a:xfrm rot="19932240">
              <a:off x="5790938" y="1686906"/>
              <a:ext cx="1757362" cy="758825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974612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/>
          <p:cNvSpPr/>
          <p:nvPr/>
        </p:nvSpPr>
        <p:spPr>
          <a:xfrm>
            <a:off x="0" y="0"/>
            <a:ext cx="9144000" cy="876132"/>
          </a:xfrm>
          <a:prstGeom prst="rect">
            <a:avLst/>
          </a:prstGeom>
          <a:solidFill>
            <a:srgbClr val="2B8049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 err="1" smtClean="0">
                <a:solidFill>
                  <a:srgbClr val="FFFFFF"/>
                </a:solidFill>
                <a:latin typeface="Helvetica"/>
                <a:cs typeface="Helvetica"/>
              </a:rPr>
              <a:t>Daratumumab</a:t>
            </a:r>
            <a:r>
              <a:rPr kumimoji="1" lang="en-US" altLang="ja-JP" sz="2800" dirty="0" smtClean="0">
                <a:solidFill>
                  <a:srgbClr val="FFFFFF"/>
                </a:solidFill>
                <a:latin typeface="Helvetica"/>
                <a:cs typeface="Helvetica"/>
              </a:rPr>
              <a:t> (anti-CD38 </a:t>
            </a:r>
            <a:r>
              <a:rPr kumimoji="1" lang="en-US" altLang="ja-JP" sz="2800" dirty="0" err="1" smtClean="0">
                <a:solidFill>
                  <a:srgbClr val="FFFFFF"/>
                </a:solidFill>
                <a:latin typeface="Helvetica"/>
                <a:cs typeface="Helvetica"/>
              </a:rPr>
              <a:t>mAb</a:t>
            </a:r>
            <a:r>
              <a:rPr kumimoji="1" lang="en-US" altLang="ja-JP" sz="2800" dirty="0" smtClean="0">
                <a:solidFill>
                  <a:srgbClr val="FFFFFF"/>
                </a:solidFill>
                <a:latin typeface="Helvetica"/>
                <a:cs typeface="Helvetica"/>
              </a:rPr>
              <a:t>)</a:t>
            </a:r>
            <a:endParaRPr kumimoji="1" lang="ja-JP" altLang="en-US" sz="28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901700" y="3340100"/>
            <a:ext cx="7683500" cy="157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latin typeface="Helvetica"/>
                <a:cs typeface="Helvetica"/>
              </a:rPr>
              <a:t>“</a:t>
            </a:r>
            <a:r>
              <a:rPr kumimoji="1" lang="en-US" altLang="ja-JP" sz="2400" dirty="0" err="1" smtClean="0">
                <a:latin typeface="Helvetica"/>
                <a:cs typeface="Helvetica"/>
              </a:rPr>
              <a:t>Daratumumab</a:t>
            </a:r>
            <a:r>
              <a:rPr kumimoji="1" lang="en-US" altLang="ja-JP" sz="2400" dirty="0" smtClean="0">
                <a:latin typeface="Helvetica"/>
                <a:cs typeface="Helvetica"/>
              </a:rPr>
              <a:t> continues to show substantial promise as potential new treatment for multiple myeloma (ASCO2015)”</a:t>
            </a:r>
          </a:p>
          <a:p>
            <a:r>
              <a:rPr lang="en-US" altLang="ja-JP" sz="2400" dirty="0" err="1" smtClean="0">
                <a:latin typeface="Helvetica"/>
                <a:cs typeface="Helvetica"/>
              </a:rPr>
              <a:t>Publihsed</a:t>
            </a:r>
            <a:r>
              <a:rPr lang="en-US" altLang="ja-JP" sz="2400" dirty="0" smtClean="0">
                <a:latin typeface="Helvetica"/>
                <a:cs typeface="Helvetica"/>
              </a:rPr>
              <a:t>: May 30, 2015</a:t>
            </a:r>
            <a:endParaRPr kumimoji="1" lang="ja-JP" altLang="en-US" sz="2400" dirty="0">
              <a:latin typeface="Helvetica"/>
              <a:cs typeface="Helvetica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68300" y="1585455"/>
            <a:ext cx="75946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latin typeface="Helvetica"/>
                <a:cs typeface="Helvetica"/>
              </a:rPr>
              <a:t>Updated results of a key Phase 1/2 trial testing the potential new myeloma therapy </a:t>
            </a:r>
            <a:r>
              <a:rPr kumimoji="1" lang="en-US" altLang="ja-JP" sz="2400" dirty="0" err="1" smtClean="0">
                <a:latin typeface="Helvetica"/>
                <a:cs typeface="Helvetica"/>
              </a:rPr>
              <a:t>daratumumab</a:t>
            </a:r>
            <a:r>
              <a:rPr kumimoji="1" lang="en-US" altLang="ja-JP" sz="2400" dirty="0" smtClean="0">
                <a:latin typeface="Helvetica"/>
                <a:cs typeface="Helvetica"/>
              </a:rPr>
              <a:t> were released.</a:t>
            </a:r>
            <a:endParaRPr kumimoji="1" lang="ja-JP" altLang="en-US" sz="2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794024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正方形/長方形 43"/>
          <p:cNvSpPr/>
          <p:nvPr/>
        </p:nvSpPr>
        <p:spPr>
          <a:xfrm>
            <a:off x="0" y="0"/>
            <a:ext cx="9144000" cy="876132"/>
          </a:xfrm>
          <a:prstGeom prst="rect">
            <a:avLst/>
          </a:prstGeom>
          <a:solidFill>
            <a:srgbClr val="2B8049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 smtClean="0">
                <a:latin typeface="Helvetica"/>
                <a:ea typeface="ヒラギノ丸ゴ ProN W4"/>
                <a:cs typeface="Helvetica"/>
              </a:rPr>
              <a:t>CD38 is the major NAD</a:t>
            </a:r>
            <a:r>
              <a:rPr lang="en-US" altLang="ja-JP" sz="2800" baseline="30000" dirty="0" smtClean="0">
                <a:latin typeface="Helvetica"/>
                <a:ea typeface="ヒラギノ丸ゴ ProN W4"/>
                <a:cs typeface="Helvetica"/>
              </a:rPr>
              <a:t>+</a:t>
            </a:r>
            <a:r>
              <a:rPr lang="en-US" altLang="ja-JP" sz="2800" dirty="0" smtClean="0">
                <a:latin typeface="Helvetica"/>
                <a:ea typeface="ヒラギノ丸ゴ ProN W4"/>
                <a:cs typeface="Helvetica"/>
              </a:rPr>
              <a:t> </a:t>
            </a:r>
            <a:r>
              <a:rPr lang="en-US" altLang="ja-JP" sz="2800" dirty="0" err="1" smtClean="0">
                <a:latin typeface="Helvetica"/>
                <a:ea typeface="ヒラギノ丸ゴ ProN W4"/>
                <a:cs typeface="Helvetica"/>
              </a:rPr>
              <a:t>glycohydrolase</a:t>
            </a:r>
            <a:r>
              <a:rPr lang="en-US" altLang="ja-JP" sz="2800" dirty="0" smtClean="0">
                <a:latin typeface="Helvetica"/>
                <a:ea typeface="ヒラギノ丸ゴ ProN W4"/>
                <a:cs typeface="Helvetica"/>
              </a:rPr>
              <a:t> in mammals. </a:t>
            </a:r>
            <a:endParaRPr kumimoji="1" lang="ja-JP" altLang="en-US" sz="2800" dirty="0">
              <a:latin typeface="Helvetica"/>
              <a:cs typeface="Helvetica"/>
            </a:endParaRPr>
          </a:p>
        </p:txBody>
      </p:sp>
      <p:pic>
        <p:nvPicPr>
          <p:cNvPr id="18" name="Picture 10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33" y="3167068"/>
            <a:ext cx="3005138" cy="154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0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508" y="1533007"/>
            <a:ext cx="2846388" cy="154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0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721" y="4318518"/>
            <a:ext cx="2746375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1239"/>
          <p:cNvSpPr txBox="1">
            <a:spLocks noChangeArrowheads="1"/>
          </p:cNvSpPr>
          <p:nvPr/>
        </p:nvSpPr>
        <p:spPr bwMode="auto">
          <a:xfrm>
            <a:off x="389466" y="2864260"/>
            <a:ext cx="9543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dirty="0" smtClean="0">
                <a:latin typeface="Helvetica" charset="0"/>
              </a:rPr>
              <a:t>NAD</a:t>
            </a:r>
            <a:r>
              <a:rPr lang="en-US" altLang="ja-JP" baseline="30000" dirty="0">
                <a:latin typeface="Helvetica" charset="0"/>
              </a:rPr>
              <a:t>+</a:t>
            </a:r>
          </a:p>
        </p:txBody>
      </p:sp>
      <p:sp>
        <p:nvSpPr>
          <p:cNvPr id="29" name="Text Box 1242"/>
          <p:cNvSpPr txBox="1">
            <a:spLocks noChangeArrowheads="1"/>
          </p:cNvSpPr>
          <p:nvPr/>
        </p:nvSpPr>
        <p:spPr bwMode="auto">
          <a:xfrm>
            <a:off x="6038958" y="1071342"/>
            <a:ext cx="17582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dirty="0">
                <a:solidFill>
                  <a:srgbClr val="FF006D"/>
                </a:solidFill>
                <a:latin typeface="Helvetica" charset="0"/>
              </a:rPr>
              <a:t>ADP-ribose</a:t>
            </a:r>
          </a:p>
        </p:txBody>
      </p:sp>
      <p:sp>
        <p:nvSpPr>
          <p:cNvPr id="30" name="Text Box 1243"/>
          <p:cNvSpPr txBox="1">
            <a:spLocks noChangeArrowheads="1"/>
          </p:cNvSpPr>
          <p:nvPr/>
        </p:nvSpPr>
        <p:spPr bwMode="auto">
          <a:xfrm>
            <a:off x="4944533" y="6140968"/>
            <a:ext cx="39471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dirty="0">
                <a:solidFill>
                  <a:srgbClr val="FF006D"/>
                </a:solidFill>
                <a:latin typeface="Helvetica" charset="0"/>
              </a:rPr>
              <a:t>Cyclic ADP-ribose (</a:t>
            </a:r>
            <a:r>
              <a:rPr lang="en-US" altLang="ja-JP" dirty="0" err="1">
                <a:solidFill>
                  <a:srgbClr val="FF006D"/>
                </a:solidFill>
                <a:latin typeface="Helvetica" charset="0"/>
              </a:rPr>
              <a:t>cADPR</a:t>
            </a:r>
            <a:r>
              <a:rPr lang="en-US" altLang="ja-JP" dirty="0">
                <a:solidFill>
                  <a:srgbClr val="FF006D"/>
                </a:solidFill>
                <a:latin typeface="Helvetica" charset="0"/>
              </a:rPr>
              <a:t>)</a:t>
            </a:r>
          </a:p>
        </p:txBody>
      </p:sp>
      <p:sp>
        <p:nvSpPr>
          <p:cNvPr id="32" name="Line 1245"/>
          <p:cNvSpPr>
            <a:spLocks noChangeShapeType="1"/>
          </p:cNvSpPr>
          <p:nvPr/>
        </p:nvSpPr>
        <p:spPr bwMode="auto">
          <a:xfrm flipV="1">
            <a:off x="3801533" y="3074469"/>
            <a:ext cx="1295400" cy="77839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35" name="AutoShape 1250"/>
          <p:cNvSpPr>
            <a:spLocks noChangeArrowheads="1"/>
          </p:cNvSpPr>
          <p:nvPr/>
        </p:nvSpPr>
        <p:spPr bwMode="auto">
          <a:xfrm>
            <a:off x="499533" y="406083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6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7" name="Text Box 1252"/>
          <p:cNvSpPr txBox="1">
            <a:spLocks noChangeArrowheads="1"/>
          </p:cNvSpPr>
          <p:nvPr/>
        </p:nvSpPr>
        <p:spPr bwMode="auto">
          <a:xfrm>
            <a:off x="2332301" y="2651766"/>
            <a:ext cx="26122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800" b="1" dirty="0" smtClean="0">
                <a:latin typeface="Helvetica" charset="0"/>
              </a:rPr>
              <a:t>NAD</a:t>
            </a:r>
            <a:r>
              <a:rPr lang="en-US" altLang="ja-JP" sz="1800" b="1" baseline="30000" dirty="0" smtClean="0">
                <a:latin typeface="Helvetica" charset="0"/>
              </a:rPr>
              <a:t>+</a:t>
            </a:r>
            <a:r>
              <a:rPr lang="en-US" altLang="ja-JP" sz="1800" b="1" dirty="0" smtClean="0">
                <a:latin typeface="Helvetica" charset="0"/>
              </a:rPr>
              <a:t> </a:t>
            </a:r>
            <a:r>
              <a:rPr lang="en-US" altLang="ja-JP" sz="1800" b="1" dirty="0" err="1">
                <a:latin typeface="Helvetica" charset="0"/>
              </a:rPr>
              <a:t>glycohydrolase</a:t>
            </a:r>
            <a:endParaRPr lang="en-US" altLang="ja-JP" sz="1800" b="1" dirty="0">
              <a:solidFill>
                <a:srgbClr val="FF1919"/>
              </a:solidFill>
              <a:latin typeface="Helvetica" charset="0"/>
            </a:endParaRPr>
          </a:p>
        </p:txBody>
      </p:sp>
      <p:sp>
        <p:nvSpPr>
          <p:cNvPr id="38" name="Text Box 1253"/>
          <p:cNvSpPr txBox="1">
            <a:spLocks noChangeArrowheads="1"/>
          </p:cNvSpPr>
          <p:nvPr/>
        </p:nvSpPr>
        <p:spPr bwMode="auto">
          <a:xfrm>
            <a:off x="2332301" y="4956495"/>
            <a:ext cx="279796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800" b="1" dirty="0">
                <a:latin typeface="Helvetica" charset="0"/>
              </a:rPr>
              <a:t>ADP-</a:t>
            </a:r>
            <a:r>
              <a:rPr lang="en-US" altLang="ja-JP" sz="1800" b="1" dirty="0" err="1">
                <a:latin typeface="Helvetica" charset="0"/>
              </a:rPr>
              <a:t>ribosyl</a:t>
            </a:r>
            <a:r>
              <a:rPr lang="en-US" altLang="ja-JP" sz="1800" b="1" dirty="0">
                <a:latin typeface="Helvetica" charset="0"/>
              </a:rPr>
              <a:t> </a:t>
            </a:r>
            <a:r>
              <a:rPr lang="en-US" altLang="ja-JP" sz="1800" b="1" dirty="0" err="1">
                <a:latin typeface="Helvetica" charset="0"/>
              </a:rPr>
              <a:t>cyclase</a:t>
            </a:r>
            <a:endParaRPr lang="en-US" altLang="ja-JP" sz="1800" b="1" dirty="0">
              <a:latin typeface="Helvetica" charset="0"/>
            </a:endParaRPr>
          </a:p>
        </p:txBody>
      </p:sp>
      <p:cxnSp>
        <p:nvCxnSpPr>
          <p:cNvPr id="40" name="直線矢印コネクタ 26"/>
          <p:cNvCxnSpPr>
            <a:cxnSpLocks noChangeShapeType="1"/>
          </p:cNvCxnSpPr>
          <p:nvPr/>
        </p:nvCxnSpPr>
        <p:spPr bwMode="auto">
          <a:xfrm flipH="1" flipV="1">
            <a:off x="7765521" y="3452818"/>
            <a:ext cx="3" cy="1873009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" name="Text Box 1253"/>
          <p:cNvSpPr txBox="1">
            <a:spLocks noChangeArrowheads="1"/>
          </p:cNvSpPr>
          <p:nvPr/>
        </p:nvSpPr>
        <p:spPr bwMode="auto">
          <a:xfrm>
            <a:off x="7672447" y="4157668"/>
            <a:ext cx="121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200">
                <a:latin typeface="Helvetica" charset="0"/>
              </a:rPr>
              <a:t>cADPR hydrolase</a:t>
            </a:r>
          </a:p>
        </p:txBody>
      </p:sp>
      <p:sp>
        <p:nvSpPr>
          <p:cNvPr id="46" name="Line 1245"/>
          <p:cNvSpPr>
            <a:spLocks noChangeShapeType="1"/>
          </p:cNvSpPr>
          <p:nvPr/>
        </p:nvSpPr>
        <p:spPr bwMode="auto">
          <a:xfrm>
            <a:off x="3801533" y="4225668"/>
            <a:ext cx="1295400" cy="77839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15572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/>
          <p:cNvSpPr/>
          <p:nvPr/>
        </p:nvSpPr>
        <p:spPr>
          <a:xfrm>
            <a:off x="0" y="0"/>
            <a:ext cx="9144000" cy="1016000"/>
          </a:xfrm>
          <a:prstGeom prst="rect">
            <a:avLst/>
          </a:prstGeom>
          <a:solidFill>
            <a:srgbClr val="2B8049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ja-JP" sz="2800" dirty="0"/>
              <a:t>C</a:t>
            </a:r>
            <a:r>
              <a:rPr kumimoji="1" lang="en-US" altLang="ja-JP" sz="2800" dirty="0" err="1" smtClean="0"/>
              <a:t>yclic</a:t>
            </a:r>
            <a:r>
              <a:rPr kumimoji="1" lang="en-US" altLang="ja-JP" sz="2800" dirty="0" smtClean="0"/>
              <a:t> ADP-ribose triggers intracellular calcium mobilization</a:t>
            </a:r>
          </a:p>
          <a:p>
            <a:pPr algn="ctr"/>
            <a:r>
              <a:rPr kumimoji="1" lang="ja-JP" altLang="en-US" sz="2800" dirty="0" smtClean="0"/>
              <a:t> </a:t>
            </a:r>
            <a:r>
              <a:rPr kumimoji="1" lang="en-US" altLang="ja-JP" sz="2800" dirty="0" smtClean="0"/>
              <a:t>in an</a:t>
            </a:r>
            <a:r>
              <a:rPr kumimoji="1" lang="ja-JP" altLang="en-US" sz="2800" dirty="0" smtClean="0"/>
              <a:t> </a:t>
            </a:r>
            <a:r>
              <a:rPr kumimoji="1" lang="en-US" altLang="ja-JP" sz="2800" dirty="0" smtClean="0"/>
              <a:t>IP</a:t>
            </a:r>
            <a:r>
              <a:rPr kumimoji="1" lang="en-US" altLang="ja-JP" sz="2800" baseline="-25000" dirty="0" smtClean="0"/>
              <a:t>3</a:t>
            </a:r>
            <a:r>
              <a:rPr kumimoji="1" lang="en-US" altLang="ja-JP" sz="2800" dirty="0" smtClean="0"/>
              <a:t>-independent</a:t>
            </a:r>
            <a:r>
              <a:rPr kumimoji="1" lang="ja-JP" altLang="en-US" sz="2800" dirty="0" smtClean="0"/>
              <a:t> </a:t>
            </a:r>
            <a:r>
              <a:rPr kumimoji="1" lang="en-US" altLang="ja-JP" sz="2800" dirty="0" smtClean="0"/>
              <a:t>manner.</a:t>
            </a:r>
            <a:endParaRPr kumimoji="1" lang="ja-JP" altLang="en-US" sz="2800" dirty="0"/>
          </a:p>
        </p:txBody>
      </p:sp>
      <p:grpSp>
        <p:nvGrpSpPr>
          <p:cNvPr id="24" name="図形グループ 23"/>
          <p:cNvGrpSpPr/>
          <p:nvPr/>
        </p:nvGrpSpPr>
        <p:grpSpPr>
          <a:xfrm>
            <a:off x="4691023" y="2598488"/>
            <a:ext cx="4429850" cy="3836148"/>
            <a:chOff x="4723533" y="2159285"/>
            <a:chExt cx="4429850" cy="3836148"/>
          </a:xfrm>
        </p:grpSpPr>
        <p:pic>
          <p:nvPicPr>
            <p:cNvPr id="32" name="図 3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0398" y="2159285"/>
              <a:ext cx="1902985" cy="1902985"/>
            </a:xfrm>
            <a:prstGeom prst="rect">
              <a:avLst/>
            </a:prstGeom>
          </p:spPr>
        </p:pic>
        <p:sp>
          <p:nvSpPr>
            <p:cNvPr id="40" name="正方形/長方形 39"/>
            <p:cNvSpPr/>
            <p:nvPr/>
          </p:nvSpPr>
          <p:spPr>
            <a:xfrm>
              <a:off x="4723533" y="4855116"/>
              <a:ext cx="4321359" cy="737287"/>
            </a:xfrm>
            <a:prstGeom prst="rect">
              <a:avLst/>
            </a:prstGeom>
            <a:solidFill>
              <a:srgbClr val="FFCFE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2" name="テキスト ボックス 41"/>
            <p:cNvSpPr txBox="1"/>
            <p:nvPr/>
          </p:nvSpPr>
          <p:spPr>
            <a:xfrm>
              <a:off x="6226167" y="5656879"/>
              <a:ext cx="18153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b="1" dirty="0" smtClean="0">
                  <a:latin typeface="Helvetica"/>
                  <a:cs typeface="Helvetica"/>
                </a:rPr>
                <a:t>Similar structure</a:t>
              </a:r>
              <a:endParaRPr kumimoji="1" lang="ja-JP" altLang="en-US" sz="1600" b="1" dirty="0">
                <a:latin typeface="Helvetica"/>
                <a:cs typeface="Helvetica"/>
              </a:endParaRPr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7771871" y="5054482"/>
              <a:ext cx="8600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600" b="1" dirty="0" smtClean="0">
                  <a:latin typeface="Helvetica"/>
                  <a:ea typeface="ヒラギノ丸ゴ ProN W4"/>
                  <a:cs typeface="Helvetica"/>
                </a:rPr>
                <a:t>CD38</a:t>
              </a:r>
              <a:endParaRPr kumimoji="1" lang="ja-JP" altLang="en-US" sz="1600" b="1" dirty="0">
                <a:latin typeface="Helvetica"/>
                <a:ea typeface="ヒラギノ丸ゴ ProN W4"/>
                <a:cs typeface="Helvetica"/>
              </a:endParaRPr>
            </a:p>
          </p:txBody>
        </p:sp>
        <p:sp>
          <p:nvSpPr>
            <p:cNvPr id="31" name="下矢印 30"/>
            <p:cNvSpPr/>
            <p:nvPr/>
          </p:nvSpPr>
          <p:spPr>
            <a:xfrm>
              <a:off x="8041488" y="4329507"/>
              <a:ext cx="320804" cy="565150"/>
            </a:xfrm>
            <a:prstGeom prst="downArrow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テキスト ボックス 37"/>
            <p:cNvSpPr txBox="1"/>
            <p:nvPr/>
          </p:nvSpPr>
          <p:spPr>
            <a:xfrm>
              <a:off x="7761856" y="3957445"/>
              <a:ext cx="8800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en-US" sz="1600" b="1" dirty="0">
                  <a:latin typeface="Helvetica"/>
                  <a:ea typeface="ヒラギノ丸ゴ ProN W4"/>
                  <a:cs typeface="Helvetica"/>
                </a:rPr>
                <a:t>H</a:t>
              </a:r>
              <a:r>
                <a:rPr lang="en-US" altLang="en-US" sz="1600" b="1" dirty="0" smtClean="0">
                  <a:latin typeface="Helvetica"/>
                  <a:ea typeface="ヒラギノ丸ゴ ProN W4"/>
                  <a:cs typeface="Helvetica"/>
                </a:rPr>
                <a:t>uman</a:t>
              </a:r>
              <a:endParaRPr kumimoji="1" lang="ja-JP" altLang="en-US" sz="1600" b="1" dirty="0">
                <a:latin typeface="Helvetica"/>
                <a:ea typeface="ヒラギノ丸ゴ ProN W4"/>
                <a:cs typeface="Helvetica"/>
              </a:endParaRPr>
            </a:p>
          </p:txBody>
        </p:sp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2272" y="2695996"/>
              <a:ext cx="2195512" cy="1255833"/>
            </a:xfrm>
            <a:prstGeom prst="rect">
              <a:avLst/>
            </a:prstGeom>
          </p:spPr>
        </p:pic>
        <p:sp>
          <p:nvSpPr>
            <p:cNvPr id="11" name="テキスト ボックス 10"/>
            <p:cNvSpPr txBox="1"/>
            <p:nvPr/>
          </p:nvSpPr>
          <p:spPr>
            <a:xfrm>
              <a:off x="5512211" y="3951829"/>
              <a:ext cx="9639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b="1" i="1" dirty="0" err="1" smtClean="0">
                  <a:latin typeface="Helvetica"/>
                  <a:ea typeface="ヒラギノ丸ゴ ProN W4"/>
                  <a:cs typeface="Helvetica"/>
                </a:rPr>
                <a:t>Aplysia</a:t>
              </a:r>
              <a:r>
                <a:rPr lang="ja-JP" altLang="ja-JP" sz="1600" b="1" i="1" dirty="0">
                  <a:latin typeface="Helvetica"/>
                  <a:ea typeface="ヒラギノ丸ゴ ProN W4"/>
                  <a:cs typeface="Helvetica"/>
                </a:rPr>
                <a:t>　</a:t>
              </a:r>
              <a:endParaRPr kumimoji="1" lang="ja-JP" altLang="en-US" sz="1600" b="1" i="1" dirty="0">
                <a:latin typeface="Helvetica"/>
                <a:ea typeface="ヒラギノ丸ゴ ProN W4"/>
                <a:cs typeface="Helvetica"/>
              </a:endParaRPr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4998397" y="4931371"/>
              <a:ext cx="1943263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600" b="1" dirty="0" err="1" smtClean="0">
                  <a:latin typeface="Helvetica"/>
                  <a:ea typeface="ヒラギノ丸ゴ ProN W4"/>
                  <a:cs typeface="Helvetica"/>
                </a:rPr>
                <a:t>Aplysia</a:t>
              </a:r>
              <a:r>
                <a:rPr lang="ja-JP" altLang="en-US" sz="1600" b="1" dirty="0" smtClean="0">
                  <a:latin typeface="Helvetica"/>
                  <a:ea typeface="ヒラギノ丸ゴ ProN W4"/>
                  <a:cs typeface="Helvetica"/>
                </a:rPr>
                <a:t> </a:t>
              </a:r>
              <a:r>
                <a:rPr lang="en-US" altLang="ja-JP" sz="1600" b="1" dirty="0" smtClean="0">
                  <a:latin typeface="Helvetica"/>
                  <a:ea typeface="ヒラギノ丸ゴ ProN W4"/>
                  <a:cs typeface="Helvetica"/>
                </a:rPr>
                <a:t>ADP-</a:t>
              </a:r>
              <a:r>
                <a:rPr lang="en-US" altLang="ja-JP" sz="1600" b="1" dirty="0" err="1" smtClean="0">
                  <a:latin typeface="Helvetica"/>
                  <a:ea typeface="ヒラギノ丸ゴ ProN W4"/>
                  <a:cs typeface="Helvetica"/>
                </a:rPr>
                <a:t>ribosyl</a:t>
              </a:r>
              <a:r>
                <a:rPr lang="en-US" altLang="ja-JP" sz="1600" b="1" dirty="0" smtClean="0">
                  <a:latin typeface="Helvetica"/>
                  <a:ea typeface="ヒラギノ丸ゴ ProN W4"/>
                  <a:cs typeface="Helvetica"/>
                </a:rPr>
                <a:t> </a:t>
              </a:r>
              <a:r>
                <a:rPr lang="en-US" altLang="ja-JP" sz="1600" b="1" dirty="0" err="1" smtClean="0">
                  <a:latin typeface="Helvetica"/>
                  <a:ea typeface="ヒラギノ丸ゴ ProN W4"/>
                  <a:cs typeface="Helvetica"/>
                </a:rPr>
                <a:t>cyclase</a:t>
              </a:r>
              <a:endParaRPr kumimoji="1" lang="ja-JP" altLang="en-US" sz="1600" b="1" dirty="0">
                <a:latin typeface="Helvetica"/>
                <a:ea typeface="ヒラギノ丸ゴ ProN W4"/>
                <a:cs typeface="Helvetica"/>
              </a:endParaRPr>
            </a:p>
          </p:txBody>
        </p:sp>
        <p:sp>
          <p:nvSpPr>
            <p:cNvPr id="28" name="下矢印 27"/>
            <p:cNvSpPr/>
            <p:nvPr/>
          </p:nvSpPr>
          <p:spPr>
            <a:xfrm>
              <a:off x="5809626" y="4329507"/>
              <a:ext cx="320804" cy="565150"/>
            </a:xfrm>
            <a:prstGeom prst="downArrow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7" name="Picture 10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365" y="2315889"/>
            <a:ext cx="2746375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243"/>
          <p:cNvSpPr txBox="1">
            <a:spLocks noChangeArrowheads="1"/>
          </p:cNvSpPr>
          <p:nvPr/>
        </p:nvSpPr>
        <p:spPr bwMode="auto">
          <a:xfrm>
            <a:off x="36479" y="2395457"/>
            <a:ext cx="223777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000" b="1" dirty="0">
                <a:solidFill>
                  <a:srgbClr val="FF006D"/>
                </a:solidFill>
                <a:latin typeface="Helvetica" charset="0"/>
              </a:rPr>
              <a:t>Cyclic ADP-ribose (</a:t>
            </a:r>
            <a:r>
              <a:rPr lang="en-US" altLang="ja-JP" sz="2000" b="1" dirty="0" err="1">
                <a:solidFill>
                  <a:srgbClr val="FF006D"/>
                </a:solidFill>
                <a:latin typeface="Helvetica" charset="0"/>
              </a:rPr>
              <a:t>cADPR</a:t>
            </a:r>
            <a:r>
              <a:rPr lang="en-US" altLang="ja-JP" sz="2000" b="1" dirty="0">
                <a:solidFill>
                  <a:srgbClr val="FF006D"/>
                </a:solidFill>
                <a:latin typeface="Helvetica" charset="0"/>
              </a:rPr>
              <a:t>)</a:t>
            </a:r>
          </a:p>
        </p:txBody>
      </p:sp>
      <p:sp>
        <p:nvSpPr>
          <p:cNvPr id="12" name="タイトル 1"/>
          <p:cNvSpPr txBox="1">
            <a:spLocks/>
          </p:cNvSpPr>
          <p:nvPr/>
        </p:nvSpPr>
        <p:spPr>
          <a:xfrm>
            <a:off x="365845" y="3411120"/>
            <a:ext cx="4357688" cy="944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1600" dirty="0">
              <a:latin typeface="ヒラギノ丸ゴ ProN W4"/>
              <a:ea typeface="ヒラギノ丸ゴ ProN W4"/>
              <a:cs typeface="ヒラギノ丸ゴ ProN W4"/>
            </a:endParaRPr>
          </a:p>
        </p:txBody>
      </p:sp>
      <p:grpSp>
        <p:nvGrpSpPr>
          <p:cNvPr id="23" name="図形グループ 22"/>
          <p:cNvGrpSpPr/>
          <p:nvPr/>
        </p:nvGrpSpPr>
        <p:grpSpPr>
          <a:xfrm>
            <a:off x="1768743" y="4294070"/>
            <a:ext cx="2649236" cy="2209800"/>
            <a:chOff x="5443840" y="4511675"/>
            <a:chExt cx="2649236" cy="2209800"/>
          </a:xfrm>
        </p:grpSpPr>
        <p:sp>
          <p:nvSpPr>
            <p:cNvPr id="17" name="Text Box 1251"/>
            <p:cNvSpPr txBox="1">
              <a:spLocks noChangeArrowheads="1"/>
            </p:cNvSpPr>
            <p:nvPr/>
          </p:nvSpPr>
          <p:spPr bwMode="auto">
            <a:xfrm>
              <a:off x="6188076" y="5409898"/>
              <a:ext cx="19050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altLang="ja-JP" sz="2000" dirty="0">
                  <a:solidFill>
                    <a:srgbClr val="FF006D"/>
                  </a:solidFill>
                  <a:latin typeface="Helvetica" charset="0"/>
                </a:rPr>
                <a:t>Ca</a:t>
              </a:r>
              <a:r>
                <a:rPr lang="en-US" altLang="ja-JP" sz="2000" baseline="30000" dirty="0">
                  <a:solidFill>
                    <a:srgbClr val="FF006D"/>
                  </a:solidFill>
                  <a:latin typeface="Helvetica" charset="0"/>
                </a:rPr>
                <a:t>2+</a:t>
              </a:r>
              <a:endParaRPr lang="en-US" altLang="ja-JP" sz="2000" dirty="0">
                <a:solidFill>
                  <a:srgbClr val="FF006D"/>
                </a:solidFill>
                <a:latin typeface="Helvetica" charset="0"/>
              </a:endParaRPr>
            </a:p>
          </p:txBody>
        </p:sp>
        <p:grpSp>
          <p:nvGrpSpPr>
            <p:cNvPr id="3" name="図形グループ 2"/>
            <p:cNvGrpSpPr/>
            <p:nvPr/>
          </p:nvGrpSpPr>
          <p:grpSpPr>
            <a:xfrm>
              <a:off x="5540376" y="4511675"/>
              <a:ext cx="2438400" cy="2209800"/>
              <a:chOff x="5092700" y="4550119"/>
              <a:chExt cx="2438400" cy="2209800"/>
            </a:xfrm>
          </p:grpSpPr>
          <p:sp>
            <p:nvSpPr>
              <p:cNvPr id="14" name="円/楕円 4"/>
              <p:cNvSpPr>
                <a:spLocks noChangeArrowheads="1"/>
              </p:cNvSpPr>
              <p:nvPr/>
            </p:nvSpPr>
            <p:spPr bwMode="auto">
              <a:xfrm>
                <a:off x="5092700" y="4550119"/>
                <a:ext cx="2438400" cy="2209800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5" name="円/楕円 14"/>
              <p:cNvSpPr/>
              <p:nvPr/>
            </p:nvSpPr>
            <p:spPr bwMode="auto">
              <a:xfrm rot="19597948">
                <a:off x="5402263" y="5220044"/>
                <a:ext cx="1371600" cy="15240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ja-JP" altLang="en-US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" name="下矢印 10"/>
              <p:cNvSpPr>
                <a:spLocks noChangeArrowheads="1"/>
              </p:cNvSpPr>
              <p:nvPr/>
            </p:nvSpPr>
            <p:spPr bwMode="auto">
              <a:xfrm rot="19620000">
                <a:off x="6251575" y="5170832"/>
                <a:ext cx="152400" cy="381000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solidFill>
                <a:srgbClr val="FF006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FF006D"/>
                  </a:solidFill>
                </a:endParaRPr>
              </a:p>
            </p:txBody>
          </p:sp>
          <p:sp>
            <p:nvSpPr>
              <p:cNvPr id="18" name="円/楕円 17"/>
              <p:cNvSpPr>
                <a:spLocks noChangeArrowheads="1"/>
              </p:cNvSpPr>
              <p:nvPr/>
            </p:nvSpPr>
            <p:spPr bwMode="auto">
              <a:xfrm rot="2002052" flipV="1">
                <a:off x="5473700" y="6024907"/>
                <a:ext cx="1371600" cy="152400"/>
              </a:xfrm>
              <a:prstGeom prst="ellipse">
                <a:avLst/>
              </a:prstGeom>
              <a:gradFill rotWithShape="1">
                <a:gsLst>
                  <a:gs pos="0">
                    <a:srgbClr val="E8E8FA"/>
                  </a:gs>
                  <a:gs pos="64999">
                    <a:srgbClr val="C3C3EF"/>
                  </a:gs>
                  <a:gs pos="100000">
                    <a:srgbClr val="A8A8EA"/>
                  </a:gs>
                </a:gsLst>
                <a:lin ang="5400000" scaled="1"/>
              </a:gradFill>
              <a:ln w="9525">
                <a:solidFill>
                  <a:srgbClr val="2F2F98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rot="10800000"/>
              <a:lstStyle/>
              <a:p>
                <a:endParaRPr lang="ja-JP" altLang="en-US"/>
              </a:p>
            </p:txBody>
          </p:sp>
          <p:sp>
            <p:nvSpPr>
              <p:cNvPr id="19" name="下矢印 16"/>
              <p:cNvSpPr>
                <a:spLocks noChangeArrowheads="1"/>
              </p:cNvSpPr>
              <p:nvPr/>
            </p:nvSpPr>
            <p:spPr bwMode="auto">
              <a:xfrm rot="1980000" flipV="1">
                <a:off x="6321425" y="5845519"/>
                <a:ext cx="152400" cy="381000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/>
              <a:lstStyle/>
              <a:p>
                <a:endParaRPr lang="ja-JP" altLang="en-US"/>
              </a:p>
            </p:txBody>
          </p:sp>
        </p:grpSp>
        <p:sp>
          <p:nvSpPr>
            <p:cNvPr id="20" name="Text Box 1251"/>
            <p:cNvSpPr txBox="1">
              <a:spLocks noChangeArrowheads="1"/>
            </p:cNvSpPr>
            <p:nvPr/>
          </p:nvSpPr>
          <p:spPr bwMode="auto">
            <a:xfrm>
              <a:off x="5699740" y="6130833"/>
              <a:ext cx="19050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altLang="ja-JP" sz="2000" dirty="0">
                  <a:latin typeface="Helvetica" charset="0"/>
                </a:rPr>
                <a:t>IP</a:t>
              </a:r>
              <a:r>
                <a:rPr lang="en-US" altLang="ja-JP" sz="2000" baseline="-25000" dirty="0">
                  <a:latin typeface="Helvetica" charset="0"/>
                </a:rPr>
                <a:t>3</a:t>
              </a:r>
            </a:p>
          </p:txBody>
        </p:sp>
        <p:sp>
          <p:nvSpPr>
            <p:cNvPr id="22" name="Text Box 1251"/>
            <p:cNvSpPr txBox="1">
              <a:spLocks noChangeArrowheads="1"/>
            </p:cNvSpPr>
            <p:nvPr/>
          </p:nvSpPr>
          <p:spPr bwMode="auto">
            <a:xfrm>
              <a:off x="5443840" y="4659954"/>
              <a:ext cx="19050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altLang="ja-JP" sz="2000" dirty="0" err="1" smtClean="0">
                  <a:latin typeface="Helvetica" charset="0"/>
                </a:rPr>
                <a:t>cADPR</a:t>
              </a:r>
              <a:endParaRPr lang="en-US" altLang="ja-JP" sz="2000" baseline="-25000" dirty="0">
                <a:latin typeface="Helvetica" charset="0"/>
              </a:endParaRPr>
            </a:p>
          </p:txBody>
        </p:sp>
      </p:grpSp>
      <p:sp>
        <p:nvSpPr>
          <p:cNvPr id="13" name="テキスト ボックス 12"/>
          <p:cNvSpPr txBox="1"/>
          <p:nvPr/>
        </p:nvSpPr>
        <p:spPr>
          <a:xfrm>
            <a:off x="36479" y="4381259"/>
            <a:ext cx="21034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>
                <a:solidFill>
                  <a:srgbClr val="FF006D"/>
                </a:solidFill>
                <a:latin typeface="Helvetica" charset="0"/>
              </a:rPr>
              <a:t>Ca</a:t>
            </a:r>
            <a:r>
              <a:rPr lang="en-US" altLang="ja-JP" sz="2000" b="1" baseline="30000" dirty="0">
                <a:solidFill>
                  <a:srgbClr val="FF006D"/>
                </a:solidFill>
                <a:latin typeface="Helvetica" charset="0"/>
              </a:rPr>
              <a:t>2+</a:t>
            </a:r>
            <a:r>
              <a:rPr lang="en-US" altLang="ja-JP" sz="2000" b="1" dirty="0">
                <a:solidFill>
                  <a:srgbClr val="FF006D"/>
                </a:solidFill>
                <a:latin typeface="Helvetica" charset="0"/>
              </a:rPr>
              <a:t> mobilizing </a:t>
            </a:r>
            <a:r>
              <a:rPr lang="en-US" altLang="ja-JP" sz="2000" b="1" dirty="0" smtClean="0">
                <a:solidFill>
                  <a:srgbClr val="FF006D"/>
                </a:solidFill>
                <a:latin typeface="Helvetica" charset="0"/>
              </a:rPr>
              <a:t>messenger</a:t>
            </a:r>
            <a:endParaRPr lang="en-US" altLang="ja-JP" sz="2000" b="1" dirty="0">
              <a:solidFill>
                <a:srgbClr val="FF006D"/>
              </a:solidFill>
              <a:latin typeface="Helvetica" charset="0"/>
            </a:endParaRPr>
          </a:p>
        </p:txBody>
      </p:sp>
      <p:grpSp>
        <p:nvGrpSpPr>
          <p:cNvPr id="4" name="図形グループ 3"/>
          <p:cNvGrpSpPr/>
          <p:nvPr/>
        </p:nvGrpSpPr>
        <p:grpSpPr>
          <a:xfrm>
            <a:off x="920149" y="1174741"/>
            <a:ext cx="7541747" cy="808265"/>
            <a:chOff x="267237" y="926462"/>
            <a:chExt cx="7541747" cy="808265"/>
          </a:xfrm>
        </p:grpSpPr>
        <p:sp>
          <p:nvSpPr>
            <p:cNvPr id="33" name="正方形/長方形 32"/>
            <p:cNvSpPr/>
            <p:nvPr/>
          </p:nvSpPr>
          <p:spPr>
            <a:xfrm>
              <a:off x="267237" y="926462"/>
              <a:ext cx="6975540" cy="808265"/>
            </a:xfrm>
            <a:prstGeom prst="rect">
              <a:avLst/>
            </a:prstGeom>
            <a:gradFill>
              <a:gsLst>
                <a:gs pos="0">
                  <a:srgbClr val="FFED80"/>
                </a:gs>
                <a:gs pos="100000">
                  <a:srgbClr val="FFED80"/>
                </a:gs>
                <a:gs pos="40000">
                  <a:schemeClr val="bg1"/>
                </a:gs>
                <a:gs pos="69000">
                  <a:schemeClr val="bg1"/>
                </a:gs>
              </a:gsLst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テキスト ボックス 34"/>
            <p:cNvSpPr txBox="1"/>
            <p:nvPr/>
          </p:nvSpPr>
          <p:spPr>
            <a:xfrm>
              <a:off x="533936" y="1145928"/>
              <a:ext cx="14548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err="1" smtClean="0">
                  <a:latin typeface="Helvetica"/>
                  <a:ea typeface="ヒラギノ丸ゴ ProN W4"/>
                  <a:cs typeface="Helvetica"/>
                </a:rPr>
                <a:t>Ectoenzyme</a:t>
              </a:r>
              <a:endParaRPr lang="en-US" altLang="ja-JP" dirty="0">
                <a:latin typeface="Helvetica"/>
                <a:ea typeface="ヒラギノ丸ゴ ProN W4"/>
                <a:cs typeface="Helvetica"/>
              </a:endParaRPr>
            </a:p>
          </p:txBody>
        </p:sp>
        <p:grpSp>
          <p:nvGrpSpPr>
            <p:cNvPr id="2" name="図形グループ 1"/>
            <p:cNvGrpSpPr/>
            <p:nvPr/>
          </p:nvGrpSpPr>
          <p:grpSpPr>
            <a:xfrm>
              <a:off x="2480551" y="974509"/>
              <a:ext cx="5328433" cy="712171"/>
              <a:chOff x="2937751" y="1022556"/>
              <a:chExt cx="5328433" cy="712171"/>
            </a:xfrm>
          </p:grpSpPr>
          <p:sp>
            <p:nvSpPr>
              <p:cNvPr id="37" name="テキスト ボックス 36"/>
              <p:cNvSpPr txBox="1"/>
              <p:nvPr/>
            </p:nvSpPr>
            <p:spPr>
              <a:xfrm>
                <a:off x="2937751" y="1365395"/>
                <a:ext cx="34952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en-US" dirty="0" smtClean="0">
                    <a:latin typeface="Helvetica"/>
                    <a:ea typeface="ヒラギノ丸ゴ ProN W4"/>
                    <a:cs typeface="Helvetica"/>
                  </a:rPr>
                  <a:t>Secretion of insulin and oxytocin</a:t>
                </a:r>
                <a:endParaRPr lang="en-US" altLang="ja-JP" dirty="0">
                  <a:latin typeface="Helvetica"/>
                  <a:ea typeface="ヒラギノ丸ゴ ProN W4"/>
                  <a:cs typeface="Helvetica"/>
                </a:endParaRPr>
              </a:p>
            </p:txBody>
          </p:sp>
          <p:sp>
            <p:nvSpPr>
              <p:cNvPr id="39" name="テキスト ボックス 38"/>
              <p:cNvSpPr txBox="1"/>
              <p:nvPr/>
            </p:nvSpPr>
            <p:spPr>
              <a:xfrm>
                <a:off x="2937751" y="1022556"/>
                <a:ext cx="53284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dirty="0" smtClean="0">
                    <a:latin typeface="Helvetica"/>
                    <a:ea typeface="ヒラギノ丸ゴ ProN W4"/>
                    <a:cs typeface="Helvetica"/>
                  </a:rPr>
                  <a:t>Trafficking of neutrophils and dendritic cells</a:t>
                </a:r>
                <a:endParaRPr lang="en-US" altLang="ja-JP" dirty="0">
                  <a:latin typeface="Helvetica"/>
                  <a:ea typeface="ヒラギノ丸ゴ ProN W4"/>
                  <a:cs typeface="Helvetica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88073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/>
          <p:cNvSpPr/>
          <p:nvPr/>
        </p:nvSpPr>
        <p:spPr>
          <a:xfrm>
            <a:off x="0" y="0"/>
            <a:ext cx="9144000" cy="876132"/>
          </a:xfrm>
          <a:prstGeom prst="rect">
            <a:avLst/>
          </a:prstGeom>
          <a:solidFill>
            <a:srgbClr val="2B8049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 smtClean="0">
                <a:solidFill>
                  <a:srgbClr val="FFFFFF"/>
                </a:solidFill>
                <a:latin typeface="Helvetica"/>
                <a:cs typeface="Helvetica"/>
              </a:rPr>
              <a:t>CD38</a:t>
            </a:r>
            <a:r>
              <a:rPr kumimoji="1" lang="ja-JP" altLang="en-US" sz="2800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kumimoji="1" lang="en-US" altLang="ja-JP" sz="2800" dirty="0" smtClean="0">
                <a:solidFill>
                  <a:srgbClr val="FFFFFF"/>
                </a:solidFill>
                <a:latin typeface="Helvetica"/>
                <a:cs typeface="Helvetica"/>
              </a:rPr>
              <a:t>associates with various </a:t>
            </a:r>
            <a:r>
              <a:rPr kumimoji="1" lang="en-US" altLang="ja-JP" sz="2800" dirty="0" err="1" smtClean="0">
                <a:solidFill>
                  <a:srgbClr val="FFFFFF"/>
                </a:solidFill>
                <a:latin typeface="Helvetica"/>
                <a:cs typeface="Helvetica"/>
              </a:rPr>
              <a:t>supramolecular</a:t>
            </a:r>
            <a:r>
              <a:rPr kumimoji="1" lang="en-US" altLang="ja-JP" sz="2800" dirty="0" smtClean="0">
                <a:solidFill>
                  <a:srgbClr val="FFFFFF"/>
                </a:solidFill>
                <a:latin typeface="Helvetica"/>
                <a:cs typeface="Helvetica"/>
              </a:rPr>
              <a:t> complexes within lipid rafts.</a:t>
            </a:r>
            <a:endParaRPr kumimoji="1" lang="ja-JP" altLang="en-US" sz="28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901" y="977900"/>
            <a:ext cx="3260606" cy="288290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1282700" y="3860800"/>
            <a:ext cx="6612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Helvetica"/>
                <a:cs typeface="Helvetica"/>
              </a:rPr>
              <a:t>Cholesterol/</a:t>
            </a:r>
            <a:r>
              <a:rPr kumimoji="1" lang="en-US" altLang="ja-JP" dirty="0" err="1" smtClean="0">
                <a:latin typeface="Helvetica"/>
                <a:cs typeface="Helvetica"/>
              </a:rPr>
              <a:t>sphingolipid</a:t>
            </a:r>
            <a:r>
              <a:rPr kumimoji="1" lang="en-US" altLang="ja-JP" dirty="0" smtClean="0">
                <a:latin typeface="Helvetica"/>
                <a:cs typeface="Helvetica"/>
              </a:rPr>
              <a:t>-enriched membrane domain (lipid raft)</a:t>
            </a:r>
            <a:endParaRPr kumimoji="1" lang="ja-JP" altLang="en-US" dirty="0">
              <a:latin typeface="Helvetica"/>
              <a:cs typeface="Helvetica"/>
            </a:endParaRPr>
          </a:p>
        </p:txBody>
      </p:sp>
      <p:cxnSp>
        <p:nvCxnSpPr>
          <p:cNvPr id="9" name="直線矢印コネクタ 8"/>
          <p:cNvCxnSpPr/>
          <p:nvPr/>
        </p:nvCxnSpPr>
        <p:spPr>
          <a:xfrm flipV="1">
            <a:off x="3327400" y="3340100"/>
            <a:ext cx="381000" cy="52070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5" name="表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9483877"/>
              </p:ext>
            </p:extLst>
          </p:nvPr>
        </p:nvGraphicFramePr>
        <p:xfrm>
          <a:off x="1524000" y="4419600"/>
          <a:ext cx="6096000" cy="185420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095500"/>
                <a:gridCol w="4000500"/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latin typeface="Helvetica"/>
                          <a:cs typeface="Helvetica"/>
                        </a:rPr>
                        <a:t>T cells</a:t>
                      </a:r>
                      <a:endParaRPr kumimoji="1" lang="ja-JP" altLang="en-US" b="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latin typeface="Helvetica"/>
                          <a:cs typeface="Helvetica"/>
                        </a:rPr>
                        <a:t>CD38/CD3/</a:t>
                      </a:r>
                      <a:r>
                        <a:rPr kumimoji="1" lang="en-US" altLang="ja-JP" b="0" dirty="0" err="1" smtClean="0">
                          <a:latin typeface="Helvetica"/>
                          <a:cs typeface="Helvetica"/>
                        </a:rPr>
                        <a:t>Lck</a:t>
                      </a:r>
                      <a:r>
                        <a:rPr kumimoji="1" lang="en-US" altLang="ja-JP" b="0" dirty="0" smtClean="0">
                          <a:latin typeface="Helvetica"/>
                          <a:cs typeface="Helvetica"/>
                        </a:rPr>
                        <a:t>/LAT</a:t>
                      </a:r>
                      <a:endParaRPr kumimoji="1" lang="ja-JP" altLang="en-US" b="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latin typeface="Helvetica"/>
                          <a:cs typeface="Helvetica"/>
                        </a:rPr>
                        <a:t>B cells</a:t>
                      </a:r>
                      <a:endParaRPr kumimoji="1" lang="ja-JP" altLang="en-US" b="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latin typeface="Helvetica"/>
                          <a:cs typeface="Helvetica"/>
                        </a:rPr>
                        <a:t>CD38/BCR/CD19/CD81</a:t>
                      </a:r>
                      <a:endParaRPr kumimoji="1" lang="ja-JP" altLang="en-US" b="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latin typeface="Helvetica"/>
                          <a:cs typeface="Helvetica"/>
                        </a:rPr>
                        <a:t>NK cells</a:t>
                      </a:r>
                      <a:endParaRPr kumimoji="1" lang="ja-JP" altLang="en-US" b="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latin typeface="Helvetica"/>
                          <a:cs typeface="Helvetica"/>
                        </a:rPr>
                        <a:t>CD38/CD16</a:t>
                      </a:r>
                      <a:endParaRPr kumimoji="1" lang="ja-JP" altLang="en-US" b="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latin typeface="Helvetica"/>
                          <a:cs typeface="Helvetica"/>
                        </a:rPr>
                        <a:t>Monocytes</a:t>
                      </a:r>
                      <a:endParaRPr kumimoji="1" lang="ja-JP" altLang="en-US" b="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latin typeface="Helvetica"/>
                          <a:cs typeface="Helvetica"/>
                        </a:rPr>
                        <a:t>CD38/MHC Class II/CD9</a:t>
                      </a:r>
                      <a:endParaRPr kumimoji="1" lang="ja-JP" altLang="en-US" b="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latin typeface="Helvetica"/>
                          <a:cs typeface="Helvetica"/>
                        </a:rPr>
                        <a:t>Dendritic cells</a:t>
                      </a:r>
                      <a:endParaRPr kumimoji="1" lang="ja-JP" altLang="en-US" b="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latin typeface="Helvetica"/>
                          <a:cs typeface="Helvetica"/>
                        </a:rPr>
                        <a:t>CD38/CD83/CD11b/CD81</a:t>
                      </a:r>
                      <a:endParaRPr kumimoji="1" lang="ja-JP" altLang="en-US" b="0" dirty="0">
                        <a:latin typeface="Helvetica"/>
                        <a:cs typeface="Helvetica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4060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図 75"/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410" y="2202940"/>
            <a:ext cx="1555115" cy="183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" name="図 76"/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8" t="3951" r="35001"/>
          <a:stretch>
            <a:fillRect/>
          </a:stretch>
        </p:blipFill>
        <p:spPr bwMode="auto">
          <a:xfrm>
            <a:off x="3777513" y="2038361"/>
            <a:ext cx="1469386" cy="2000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" name="図 77"/>
          <p:cNvPicPr preferRelativeResize="0"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958" y="2084404"/>
            <a:ext cx="1411091" cy="1918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72"/>
          <p:cNvSpPr txBox="1">
            <a:spLocks noChangeArrowheads="1"/>
          </p:cNvSpPr>
          <p:nvPr/>
        </p:nvSpPr>
        <p:spPr bwMode="auto">
          <a:xfrm>
            <a:off x="1247500" y="1130317"/>
            <a:ext cx="214471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400" b="1" i="1" dirty="0" err="1">
                <a:cs typeface="Arial" charset="0"/>
              </a:rPr>
              <a:t>Aplysia</a:t>
            </a:r>
            <a:r>
              <a:rPr lang="en-US" altLang="ja-JP" sz="1400" b="1" dirty="0">
                <a:cs typeface="Arial" charset="0"/>
              </a:rPr>
              <a:t> ADP-</a:t>
            </a:r>
            <a:r>
              <a:rPr lang="en-US" altLang="ja-JP" sz="1400" b="1" dirty="0" err="1">
                <a:cs typeface="Arial" charset="0"/>
              </a:rPr>
              <a:t>ribosyl</a:t>
            </a:r>
            <a:r>
              <a:rPr lang="en-US" altLang="ja-JP" sz="1400" b="1" dirty="0">
                <a:cs typeface="Arial" charset="0"/>
              </a:rPr>
              <a:t> </a:t>
            </a:r>
            <a:r>
              <a:rPr lang="en-US" altLang="ja-JP" sz="1400" b="1" dirty="0" err="1">
                <a:cs typeface="Arial" charset="0"/>
              </a:rPr>
              <a:t>cyclase</a:t>
            </a:r>
            <a:endParaRPr lang="en-US" altLang="ja-JP" sz="1400" b="1" dirty="0">
              <a:cs typeface="Arial" charset="0"/>
            </a:endParaRPr>
          </a:p>
          <a:p>
            <a:pPr algn="ctr"/>
            <a:r>
              <a:rPr lang="en-US" altLang="ja-JP" sz="1400" b="1" dirty="0">
                <a:cs typeface="Arial" charset="0"/>
              </a:rPr>
              <a:t>(cytosolic protein)</a:t>
            </a:r>
          </a:p>
          <a:p>
            <a:pPr algn="ctr"/>
            <a:r>
              <a:rPr lang="en-US" altLang="ja-JP" sz="1400" b="1" dirty="0">
                <a:cs typeface="Arial" charset="0"/>
              </a:rPr>
              <a:t>1LBE</a:t>
            </a:r>
          </a:p>
        </p:txBody>
      </p:sp>
      <p:sp>
        <p:nvSpPr>
          <p:cNvPr id="13" name="Text Box 138"/>
          <p:cNvSpPr txBox="1">
            <a:spLocks noChangeArrowheads="1"/>
          </p:cNvSpPr>
          <p:nvPr/>
        </p:nvSpPr>
        <p:spPr bwMode="auto">
          <a:xfrm>
            <a:off x="3335062" y="1130317"/>
            <a:ext cx="18669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400" b="1">
                <a:cs typeface="Arial" charset="0"/>
              </a:rPr>
              <a:t>BST1/CD157</a:t>
            </a:r>
          </a:p>
          <a:p>
            <a:pPr algn="ctr"/>
            <a:r>
              <a:rPr lang="en-US" altLang="ja-JP" sz="1400" b="1">
                <a:cs typeface="Arial" charset="0"/>
              </a:rPr>
              <a:t> (GPI-anchored protein)</a:t>
            </a:r>
          </a:p>
          <a:p>
            <a:pPr algn="ctr"/>
            <a:r>
              <a:rPr lang="en-US" altLang="ja-JP" sz="1400" b="1">
                <a:cs typeface="Arial" charset="0"/>
              </a:rPr>
              <a:t>1ISF</a:t>
            </a:r>
          </a:p>
        </p:txBody>
      </p:sp>
      <p:sp>
        <p:nvSpPr>
          <p:cNvPr id="14" name="Text Box 103"/>
          <p:cNvSpPr txBox="1">
            <a:spLocks noChangeArrowheads="1"/>
          </p:cNvSpPr>
          <p:nvPr/>
        </p:nvSpPr>
        <p:spPr bwMode="auto">
          <a:xfrm>
            <a:off x="6006734" y="1117076"/>
            <a:ext cx="163353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altLang="ja-JP" sz="1400" b="1" dirty="0">
                <a:cs typeface="Arial" charset="0"/>
              </a:rPr>
              <a:t>CD38 (</a:t>
            </a:r>
            <a:r>
              <a:rPr lang="en-US" altLang="ja-JP" sz="1400" b="1" dirty="0" err="1">
                <a:cs typeface="Arial" charset="0"/>
              </a:rPr>
              <a:t>transmembrane</a:t>
            </a:r>
            <a:r>
              <a:rPr lang="en-US" altLang="ja-JP" sz="1400" b="1" dirty="0">
                <a:cs typeface="Arial" charset="0"/>
              </a:rPr>
              <a:t> protein)</a:t>
            </a:r>
          </a:p>
          <a:p>
            <a:pPr algn="ctr"/>
            <a:r>
              <a:rPr lang="en-US" altLang="ja-JP" sz="1400" b="1" dirty="0">
                <a:cs typeface="Arial" charset="0"/>
              </a:rPr>
              <a:t>1YH3</a:t>
            </a:r>
          </a:p>
        </p:txBody>
      </p:sp>
      <p:grpSp>
        <p:nvGrpSpPr>
          <p:cNvPr id="7" name="図形グループ 6"/>
          <p:cNvGrpSpPr/>
          <p:nvPr/>
        </p:nvGrpSpPr>
        <p:grpSpPr>
          <a:xfrm>
            <a:off x="1617433" y="4142457"/>
            <a:ext cx="3291973" cy="1840826"/>
            <a:chOff x="1515829" y="4239815"/>
            <a:chExt cx="3291973" cy="1840826"/>
          </a:xfrm>
        </p:grpSpPr>
        <p:pic>
          <p:nvPicPr>
            <p:cNvPr id="183" name="図 8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6713" y="4457335"/>
              <a:ext cx="1913476" cy="1623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直線コネクタ 94"/>
            <p:cNvCxnSpPr>
              <a:cxnSpLocks noChangeShapeType="1"/>
            </p:cNvCxnSpPr>
            <p:nvPr/>
          </p:nvCxnSpPr>
          <p:spPr bwMode="auto">
            <a:xfrm>
              <a:off x="1515829" y="4239815"/>
              <a:ext cx="3291973" cy="857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10" name="直線コネクタ 95"/>
          <p:cNvCxnSpPr>
            <a:cxnSpLocks noChangeShapeType="1"/>
          </p:cNvCxnSpPr>
          <p:nvPr/>
        </p:nvCxnSpPr>
        <p:spPr bwMode="auto">
          <a:xfrm>
            <a:off x="6000510" y="4142457"/>
            <a:ext cx="1645987" cy="85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テキスト ボックス 2"/>
          <p:cNvSpPr txBox="1"/>
          <p:nvPr/>
        </p:nvSpPr>
        <p:spPr>
          <a:xfrm>
            <a:off x="6474414" y="4999711"/>
            <a:ext cx="6981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7200" dirty="0" smtClean="0">
                <a:latin typeface="Helvetica"/>
                <a:cs typeface="Helvetica"/>
              </a:rPr>
              <a:t>?</a:t>
            </a:r>
            <a:endParaRPr kumimoji="1" lang="ja-JP" altLang="en-US" sz="7200" dirty="0">
              <a:latin typeface="Helvetica"/>
              <a:cs typeface="Helvetica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940328" y="6300783"/>
            <a:ext cx="1057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 smtClean="0">
                <a:latin typeface="Helvetica"/>
                <a:cs typeface="Helvetica"/>
              </a:rPr>
              <a:t>Dimer</a:t>
            </a:r>
            <a:endParaRPr kumimoji="1" lang="ja-JP" altLang="en-US" sz="2400" b="1" dirty="0">
              <a:latin typeface="Helvetica"/>
              <a:cs typeface="Helvetica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254546" y="6300783"/>
            <a:ext cx="1460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 smtClean="0">
                <a:latin typeface="Helvetica"/>
                <a:cs typeface="Helvetica"/>
              </a:rPr>
              <a:t>Tetramer</a:t>
            </a:r>
            <a:endParaRPr kumimoji="1" lang="ja-JP" altLang="en-US" sz="2400" b="1" dirty="0">
              <a:latin typeface="Helvetica"/>
              <a:cs typeface="Helvetica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4934806" y="4362234"/>
            <a:ext cx="3777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 smtClean="0">
                <a:latin typeface="Helvetica"/>
                <a:cs typeface="Helvetica"/>
              </a:rPr>
              <a:t>Structural</a:t>
            </a:r>
            <a:r>
              <a:rPr kumimoji="1" lang="ja-JP" altLang="en-US" sz="2400" dirty="0" smtClean="0">
                <a:latin typeface="Helvetica"/>
                <a:cs typeface="Helvetica"/>
              </a:rPr>
              <a:t> </a:t>
            </a:r>
            <a:r>
              <a:rPr kumimoji="1" lang="en-US" altLang="ja-JP" sz="2400" dirty="0" smtClean="0">
                <a:latin typeface="Helvetica"/>
                <a:cs typeface="Helvetica"/>
              </a:rPr>
              <a:t>basis</a:t>
            </a:r>
            <a:r>
              <a:rPr kumimoji="1" lang="ja-JP" altLang="en-US" sz="2400" dirty="0" smtClean="0">
                <a:latin typeface="Helvetica"/>
                <a:cs typeface="Helvetica"/>
              </a:rPr>
              <a:t> </a:t>
            </a:r>
            <a:r>
              <a:rPr lang="ja-JP" altLang="ja-JP" sz="2400" dirty="0" smtClean="0">
                <a:latin typeface="Helvetica"/>
                <a:cs typeface="Helvetica"/>
              </a:rPr>
              <a:t>&amp;</a:t>
            </a:r>
            <a:r>
              <a:rPr lang="ja-JP" altLang="en-US" sz="2400" dirty="0" smtClean="0">
                <a:latin typeface="Helvetica"/>
                <a:cs typeface="Helvetica"/>
              </a:rPr>
              <a:t> </a:t>
            </a:r>
            <a:r>
              <a:rPr lang="en-US" altLang="ja-JP" sz="2400" dirty="0" smtClean="0">
                <a:latin typeface="Helvetica"/>
                <a:cs typeface="Helvetica"/>
              </a:rPr>
              <a:t>functional</a:t>
            </a:r>
            <a:r>
              <a:rPr lang="ja-JP" altLang="en-US" sz="2400" dirty="0" smtClean="0">
                <a:latin typeface="Helvetica"/>
                <a:cs typeface="Helvetica"/>
              </a:rPr>
              <a:t> </a:t>
            </a:r>
            <a:r>
              <a:rPr lang="en-US" altLang="ja-JP" sz="2400" dirty="0" smtClean="0">
                <a:latin typeface="Helvetica"/>
                <a:cs typeface="Helvetica"/>
              </a:rPr>
              <a:t>significance</a:t>
            </a:r>
            <a:endParaRPr kumimoji="1" lang="ja-JP" altLang="en-US" sz="2400" dirty="0">
              <a:latin typeface="Helvetica"/>
              <a:cs typeface="Helvetica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0" y="0"/>
            <a:ext cx="9144000" cy="900000"/>
          </a:xfrm>
          <a:prstGeom prst="rect">
            <a:avLst/>
          </a:prstGeom>
          <a:solidFill>
            <a:srgbClr val="2B8049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latin typeface="Helvetica"/>
                <a:cs typeface="Helvetica"/>
              </a:rPr>
              <a:t>Aim of this study</a:t>
            </a:r>
            <a:endParaRPr kumimoji="1" lang="ja-JP" altLang="en-US" sz="4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303120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2298700"/>
            <a:ext cx="9144000" cy="2159999"/>
          </a:xfrm>
          <a:prstGeom prst="rect">
            <a:avLst/>
          </a:prstGeom>
          <a:solidFill>
            <a:srgbClr val="2B8049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000" dirty="0" smtClean="0">
                <a:latin typeface="Helvetica"/>
                <a:cs typeface="Helvetica"/>
              </a:rPr>
              <a:t>The structural analysis</a:t>
            </a:r>
          </a:p>
          <a:p>
            <a:pPr algn="ctr"/>
            <a:r>
              <a:rPr lang="en-US" altLang="ja-JP" sz="4000" dirty="0" smtClean="0">
                <a:latin typeface="Helvetica"/>
                <a:cs typeface="Helvetica"/>
              </a:rPr>
              <a:t> (the extracellular domain of CD38 in solution)</a:t>
            </a:r>
            <a:endParaRPr kumimoji="1" lang="ja-JP" altLang="en-US" sz="4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776044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9268</TotalTime>
  <Words>2710</Words>
  <Application>Microsoft Macintosh PowerPoint</Application>
  <PresentationFormat>画面に合わせる (4:3)</PresentationFormat>
  <Paragraphs>960</Paragraphs>
  <Slides>42</Slides>
  <Notes>3</Notes>
  <HiddenSlides>0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42</vt:i4>
      </vt:variant>
    </vt:vector>
  </HeadingPairs>
  <TitlesOfParts>
    <vt:vector size="44" baseType="lpstr">
      <vt:lpstr>ホワイト</vt:lpstr>
      <vt:lpstr>Image</vt:lpstr>
      <vt:lpstr>Glycosylation regulates CD38 assembly on the cell surface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CD38の細胞膜上での四量体構造は機能と密接に関与する</vt:lpstr>
      <vt:lpstr>CD38の触媒活性</vt:lpstr>
      <vt:lpstr>CD38は膜ドメインに存在する</vt:lpstr>
      <vt:lpstr>PowerPoint プレゼンテーション</vt:lpstr>
      <vt:lpstr>PowerPoint プレゼンテーション</vt:lpstr>
      <vt:lpstr>PowerPoint プレゼンテーション</vt:lpstr>
    </vt:vector>
  </TitlesOfParts>
  <Company>東京医科歯科大学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横山 茂之</dc:creator>
  <cp:lastModifiedBy>横山 三紀</cp:lastModifiedBy>
  <cp:revision>576</cp:revision>
  <cp:lastPrinted>2014-05-28T01:21:29Z</cp:lastPrinted>
  <dcterms:created xsi:type="dcterms:W3CDTF">2012-05-31T22:08:33Z</dcterms:created>
  <dcterms:modified xsi:type="dcterms:W3CDTF">2015-08-12T13:52:48Z</dcterms:modified>
</cp:coreProperties>
</file>