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6" r:id="rId3"/>
    <p:sldId id="265" r:id="rId4"/>
    <p:sldId id="258" r:id="rId5"/>
    <p:sldId id="261" r:id="rId6"/>
    <p:sldId id="266" r:id="rId7"/>
    <p:sldId id="263" r:id="rId8"/>
    <p:sldId id="297" r:id="rId9"/>
    <p:sldId id="300" r:id="rId10"/>
    <p:sldId id="291" r:id="rId11"/>
    <p:sldId id="280" r:id="rId12"/>
    <p:sldId id="285" r:id="rId13"/>
    <p:sldId id="299" r:id="rId14"/>
    <p:sldId id="272" r:id="rId15"/>
    <p:sldId id="271" r:id="rId16"/>
    <p:sldId id="277" r:id="rId17"/>
    <p:sldId id="281" r:id="rId18"/>
    <p:sldId id="282" r:id="rId19"/>
    <p:sldId id="295" r:id="rId20"/>
    <p:sldId id="283" r:id="rId21"/>
    <p:sldId id="276" r:id="rId22"/>
    <p:sldId id="284" r:id="rId23"/>
    <p:sldId id="264" r:id="rId24"/>
    <p:sldId id="274" r:id="rId25"/>
    <p:sldId id="262" r:id="rId26"/>
    <p:sldId id="275" r:id="rId27"/>
    <p:sldId id="259" r:id="rId28"/>
    <p:sldId id="278" r:id="rId29"/>
    <p:sldId id="269" r:id="rId30"/>
    <p:sldId id="286" r:id="rId31"/>
    <p:sldId id="293" r:id="rId32"/>
    <p:sldId id="290" r:id="rId33"/>
    <p:sldId id="292" r:id="rId34"/>
    <p:sldId id="288" r:id="rId35"/>
    <p:sldId id="287" r:id="rId36"/>
    <p:sldId id="279" r:id="rId37"/>
    <p:sldId id="27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9A"/>
    <a:srgbClr val="BC9800"/>
    <a:srgbClr val="0060A8"/>
    <a:srgbClr val="961656"/>
    <a:srgbClr val="DE207F"/>
    <a:srgbClr val="0070C4"/>
    <a:srgbClr val="EFFEFF"/>
    <a:srgbClr val="60AAEE"/>
    <a:srgbClr val="D2AA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388" autoAdjust="0"/>
  </p:normalViewPr>
  <p:slideViewPr>
    <p:cSldViewPr>
      <p:cViewPr>
        <p:scale>
          <a:sx n="80" d="100"/>
          <a:sy n="80" d="100"/>
        </p:scale>
        <p:origin x="-107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CDAB72-F61B-41B2-9FB3-3498EC075DA2}" type="datetimeFigureOut">
              <a:rPr lang="en-US" smtClean="0"/>
              <a:t>9/30/2015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85E7AC-19D7-40C0-B729-961DAF43B0B0}" type="slidenum">
              <a:rPr lang="en-US" smtClean="0"/>
              <a:t>‹#›</a:t>
            </a:fld>
            <a:endParaRPr lang="en-US"/>
          </a:p>
        </p:txBody>
      </p:sp>
    </p:spTree>
    <p:extLst>
      <p:ext uri="{BB962C8B-B14F-4D97-AF65-F5344CB8AC3E}">
        <p14:creationId xmlns:p14="http://schemas.microsoft.com/office/powerpoint/2010/main" val="124514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My name is Michelle Tseng and I am representing the </a:t>
            </a:r>
            <a:r>
              <a:rPr lang="en-US" dirty="0" err="1"/>
              <a:t>Amerimmune</a:t>
            </a:r>
            <a:r>
              <a:rPr lang="en-US" dirty="0"/>
              <a:t> immunology lab.  Today I will discuss an innovative approach that is efficient and cost-effective to diagnose PIDs.</a:t>
            </a:r>
          </a:p>
          <a:p>
            <a:pPr defTabSz="931774"/>
            <a:r>
              <a:rPr lang="en-US" altLang="en-US" dirty="0">
                <a:latin typeface="Arial" pitchFamily="34" charset="0"/>
                <a:cs typeface="Arial" pitchFamily="34" charset="0"/>
              </a:rPr>
              <a:t>I’d like to thank the OMICS International for providing this opportunity and facilitating this conference.  I hope this presentation will provide some insights and awareness in finding better approach to diagnosis PIDs.</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a:t>
            </a:fld>
            <a:endParaRPr lang="en-US"/>
          </a:p>
        </p:txBody>
      </p:sp>
    </p:spTree>
    <p:extLst>
      <p:ext uri="{BB962C8B-B14F-4D97-AF65-F5344CB8AC3E}">
        <p14:creationId xmlns:p14="http://schemas.microsoft.com/office/powerpoint/2010/main" val="207828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good guideline on how to follow these steps.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10</a:t>
            </a:fld>
            <a:endParaRPr lang="en-US"/>
          </a:p>
        </p:txBody>
      </p:sp>
    </p:spTree>
    <p:extLst>
      <p:ext uri="{BB962C8B-B14F-4D97-AF65-F5344CB8AC3E}">
        <p14:creationId xmlns:p14="http://schemas.microsoft.com/office/powerpoint/2010/main" val="151077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hypothesized that physicians lack understanding of immune disorders, the components of an immune deficiency evaluation, and its interpretation as being the three main obstacles in identifying PIDs. </a:t>
            </a:r>
          </a:p>
        </p:txBody>
      </p:sp>
      <p:sp>
        <p:nvSpPr>
          <p:cNvPr id="4" name="Slide Number Placeholder 3"/>
          <p:cNvSpPr>
            <a:spLocks noGrp="1"/>
          </p:cNvSpPr>
          <p:nvPr>
            <p:ph type="sldNum" sz="quarter" idx="10"/>
          </p:nvPr>
        </p:nvSpPr>
        <p:spPr/>
        <p:txBody>
          <a:bodyPr/>
          <a:lstStyle/>
          <a:p>
            <a:fld id="{7185E7AC-19D7-40C0-B729-961DAF43B0B0}" type="slidenum">
              <a:rPr lang="en-US" smtClean="0"/>
              <a:t>11</a:t>
            </a:fld>
            <a:endParaRPr lang="en-US"/>
          </a:p>
        </p:txBody>
      </p:sp>
    </p:spTree>
    <p:extLst>
      <p:ext uri="{BB962C8B-B14F-4D97-AF65-F5344CB8AC3E}">
        <p14:creationId xmlns:p14="http://schemas.microsoft.com/office/powerpoint/2010/main" val="75156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designed a pre-set diagnostic method called “curbside consultation” and offered it to physicians in Northern Virginia, a population of approximately 3 million people.</a:t>
            </a:r>
            <a:r>
              <a:rPr lang="en-US" baseline="30000" dirty="0"/>
              <a:t> </a:t>
            </a:r>
            <a:r>
              <a:rPr lang="en-US" dirty="0"/>
              <a:t>  </a:t>
            </a:r>
            <a:r>
              <a:rPr lang="en-US" dirty="0" smtClean="0"/>
              <a:t>Components of Curbside:</a:t>
            </a:r>
            <a:r>
              <a:rPr lang="en-US" baseline="0" dirty="0" smtClean="0"/>
              <a:t>  </a:t>
            </a:r>
          </a:p>
          <a:p>
            <a:pPr defTabSz="931774"/>
            <a:r>
              <a:rPr lang="en-US" dirty="0" smtClean="0"/>
              <a:t>We </a:t>
            </a:r>
            <a:r>
              <a:rPr lang="en-US" dirty="0"/>
              <a:t>then calculated prevalence of PID before and after our intervention.</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12</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designed a pre-set diagnostic method called “curbside consultation” and offered it to physicians in Northern Virginia, a population of approximately 3 million people.</a:t>
            </a:r>
            <a:r>
              <a:rPr lang="en-US" baseline="30000" dirty="0"/>
              <a:t> </a:t>
            </a:r>
            <a:r>
              <a:rPr lang="en-US" dirty="0"/>
              <a:t>  </a:t>
            </a:r>
            <a:r>
              <a:rPr lang="en-US" dirty="0" smtClean="0"/>
              <a:t>Components of Curbside:</a:t>
            </a:r>
            <a:r>
              <a:rPr lang="en-US" baseline="0" dirty="0" smtClean="0"/>
              <a:t>  </a:t>
            </a:r>
          </a:p>
          <a:p>
            <a:pPr defTabSz="931774"/>
            <a:r>
              <a:rPr lang="en-US" dirty="0" smtClean="0"/>
              <a:t>We </a:t>
            </a:r>
            <a:r>
              <a:rPr lang="en-US" dirty="0"/>
              <a:t>then calculated prevalence of PID before and after our intervention.</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13</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baseline="30000" dirty="0" err="1" smtClean="0">
                <a:solidFill>
                  <a:schemeClr val="tx1"/>
                </a:solidFill>
                <a:effectLst/>
                <a:latin typeface="+mn-lt"/>
                <a:ea typeface="+mn-ea"/>
                <a:cs typeface="+mn-cs"/>
              </a:rPr>
              <a:t>a</a:t>
            </a:r>
            <a:r>
              <a:rPr lang="en-US" sz="800" kern="1200" dirty="0" err="1" smtClean="0">
                <a:solidFill>
                  <a:schemeClr val="tx1"/>
                </a:solidFill>
                <a:effectLst/>
                <a:latin typeface="+mn-lt"/>
                <a:ea typeface="+mn-ea"/>
                <a:cs typeface="+mn-cs"/>
              </a:rPr>
              <a:t>Even</a:t>
            </a:r>
            <a:r>
              <a:rPr lang="en-US" sz="800" kern="1200" dirty="0" smtClean="0">
                <a:solidFill>
                  <a:schemeClr val="tx1"/>
                </a:solidFill>
                <a:effectLst/>
                <a:latin typeface="+mn-lt"/>
                <a:ea typeface="+mn-ea"/>
                <a:cs typeface="+mn-cs"/>
              </a:rPr>
              <a:t> though there is significant overlap and interdependency between the humoral and cellular</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immune components, the distinction has been made to simplify the immune work-up.</a:t>
            </a:r>
            <a:r>
              <a:rPr lang="en-US" sz="800" kern="1200" baseline="0" dirty="0" smtClean="0">
                <a:solidFill>
                  <a:schemeClr val="tx1"/>
                </a:solidFill>
                <a:effectLst/>
                <a:latin typeface="+mn-lt"/>
                <a:ea typeface="+mn-ea"/>
                <a:cs typeface="+mn-cs"/>
              </a:rPr>
              <a:t> </a:t>
            </a:r>
            <a:r>
              <a:rPr lang="en-US" sz="800" kern="1200" baseline="30000" dirty="0" err="1" smtClean="0">
                <a:solidFill>
                  <a:schemeClr val="tx1"/>
                </a:solidFill>
                <a:effectLst/>
                <a:latin typeface="+mn-lt"/>
                <a:ea typeface="+mn-ea"/>
                <a:cs typeface="+mn-cs"/>
              </a:rPr>
              <a:t>b</a:t>
            </a:r>
            <a:r>
              <a:rPr lang="en-US" sz="800" kern="1200" dirty="0" err="1" smtClean="0">
                <a:solidFill>
                  <a:schemeClr val="tx1"/>
                </a:solidFill>
                <a:effectLst/>
                <a:latin typeface="+mn-lt"/>
                <a:ea typeface="+mn-ea"/>
                <a:cs typeface="+mn-cs"/>
              </a:rPr>
              <a:t>alpha</a:t>
            </a:r>
            <a:r>
              <a:rPr lang="en-US" sz="800" kern="1200" dirty="0" smtClean="0">
                <a:solidFill>
                  <a:schemeClr val="tx1"/>
                </a:solidFill>
                <a:effectLst/>
                <a:latin typeface="+mn-lt"/>
                <a:ea typeface="+mn-ea"/>
                <a:cs typeface="+mn-cs"/>
              </a:rPr>
              <a:t> (α), beta (β), gamma (γ) and delta (δ)</a:t>
            </a:r>
            <a:r>
              <a:rPr lang="en-US" sz="800" kern="1200" baseline="0" dirty="0" smtClean="0">
                <a:solidFill>
                  <a:schemeClr val="tx1"/>
                </a:solidFill>
                <a:effectLst/>
                <a:latin typeface="+mn-lt"/>
                <a:ea typeface="+mn-ea"/>
                <a:cs typeface="+mn-cs"/>
              </a:rPr>
              <a:t> </a:t>
            </a:r>
            <a:r>
              <a:rPr lang="en-US" sz="800" kern="1200" baseline="30000" dirty="0" err="1" smtClean="0">
                <a:solidFill>
                  <a:schemeClr val="tx1"/>
                </a:solidFill>
                <a:effectLst/>
                <a:latin typeface="+mn-lt"/>
                <a:ea typeface="+mn-ea"/>
                <a:cs typeface="+mn-cs"/>
              </a:rPr>
              <a:t>c</a:t>
            </a:r>
            <a:r>
              <a:rPr lang="en-US" sz="800" kern="1200" dirty="0" err="1" smtClean="0">
                <a:solidFill>
                  <a:schemeClr val="tx1"/>
                </a:solidFill>
                <a:effectLst/>
                <a:latin typeface="+mn-lt"/>
                <a:ea typeface="+mn-ea"/>
                <a:cs typeface="+mn-cs"/>
              </a:rPr>
              <a:t>Memory</a:t>
            </a:r>
            <a:r>
              <a:rPr lang="en-US" sz="800" kern="1200" dirty="0" smtClean="0">
                <a:solidFill>
                  <a:schemeClr val="tx1"/>
                </a:solidFill>
                <a:effectLst/>
                <a:latin typeface="+mn-lt"/>
                <a:ea typeface="+mn-ea"/>
                <a:cs typeface="+mn-cs"/>
              </a:rPr>
              <a:t> T-helper (CD4</a:t>
            </a:r>
            <a:r>
              <a:rPr lang="en-US" sz="800" kern="1200" baseline="300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CD45RO) and memory T-killer (CD8</a:t>
            </a:r>
            <a:r>
              <a:rPr lang="en-US" sz="800" kern="1200" baseline="300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CD45RO) </a:t>
            </a:r>
            <a:r>
              <a:rPr lang="en-US" sz="800" kern="1200" dirty="0" err="1" smtClean="0">
                <a:solidFill>
                  <a:schemeClr val="tx1"/>
                </a:solidFill>
                <a:effectLst/>
                <a:latin typeface="+mn-lt"/>
                <a:ea typeface="+mn-ea"/>
                <a:cs typeface="+mn-cs"/>
              </a:rPr>
              <a:t>cells.</a:t>
            </a:r>
            <a:r>
              <a:rPr lang="en-US" sz="800" kern="1200" baseline="30000" dirty="0" err="1" smtClean="0">
                <a:solidFill>
                  <a:schemeClr val="tx1"/>
                </a:solidFill>
                <a:effectLst/>
                <a:latin typeface="+mn-lt"/>
                <a:ea typeface="+mn-ea"/>
                <a:cs typeface="+mn-cs"/>
              </a:rPr>
              <a:t>d</a:t>
            </a:r>
            <a:r>
              <a:rPr lang="en-US" sz="800" kern="1200" dirty="0" err="1" smtClean="0">
                <a:solidFill>
                  <a:schemeClr val="tx1"/>
                </a:solidFill>
                <a:effectLst/>
                <a:latin typeface="+mn-lt"/>
                <a:ea typeface="+mn-ea"/>
                <a:cs typeface="+mn-cs"/>
              </a:rPr>
              <a:t>Di</a:t>
            </a:r>
            <a:r>
              <a:rPr lang="en-US" sz="800" kern="1200" dirty="0" smtClean="0">
                <a:solidFill>
                  <a:schemeClr val="tx1"/>
                </a:solidFill>
                <a:effectLst/>
                <a:latin typeface="+mn-lt"/>
                <a:ea typeface="+mn-ea"/>
                <a:cs typeface="+mn-cs"/>
              </a:rPr>
              <a:t>-hydro-rhodamine (DHR) test was reserved for patients presenting with abscess.</a:t>
            </a:r>
            <a:r>
              <a:rPr lang="en-US" sz="800" kern="1200" baseline="30000" dirty="0" smtClean="0">
                <a:solidFill>
                  <a:schemeClr val="tx1"/>
                </a:solidFill>
                <a:effectLst/>
                <a:latin typeface="+mn-lt"/>
                <a:ea typeface="+mn-ea"/>
                <a:cs typeface="+mn-cs"/>
              </a:rPr>
              <a:t>e</a:t>
            </a:r>
            <a:r>
              <a:rPr lang="en-US" sz="800" kern="1200" dirty="0" smtClean="0">
                <a:solidFill>
                  <a:schemeClr val="tx1"/>
                </a:solidFill>
                <a:effectLst/>
                <a:latin typeface="+mn-lt"/>
                <a:ea typeface="+mn-ea"/>
                <a:cs typeface="+mn-cs"/>
              </a:rPr>
              <a:t>CD25 (IL-2 receptor) and HLA-DR represent T cell activation status.</a:t>
            </a:r>
            <a:r>
              <a:rPr lang="en-US" sz="800" kern="1200" baseline="0" dirty="0" smtClean="0">
                <a:solidFill>
                  <a:schemeClr val="tx1"/>
                </a:solidFill>
                <a:effectLst/>
                <a:latin typeface="+mn-lt"/>
                <a:ea typeface="+mn-ea"/>
                <a:cs typeface="+mn-cs"/>
              </a:rPr>
              <a:t> </a:t>
            </a:r>
            <a:r>
              <a:rPr lang="en-US" sz="800" kern="1200" baseline="30000" dirty="0" err="1" smtClean="0">
                <a:solidFill>
                  <a:schemeClr val="tx1"/>
                </a:solidFill>
                <a:effectLst/>
                <a:latin typeface="+mn-lt"/>
                <a:ea typeface="+mn-ea"/>
                <a:cs typeface="+mn-cs"/>
              </a:rPr>
              <a:t>f</a:t>
            </a:r>
            <a:r>
              <a:rPr lang="en-US" sz="800" kern="1200" dirty="0" err="1" smtClean="0">
                <a:solidFill>
                  <a:schemeClr val="tx1"/>
                </a:solidFill>
                <a:effectLst/>
                <a:latin typeface="+mn-lt"/>
                <a:ea typeface="+mn-ea"/>
                <a:cs typeface="+mn-cs"/>
              </a:rPr>
              <a:t>Switched</a:t>
            </a:r>
            <a:r>
              <a:rPr lang="en-US" sz="800" kern="1200" dirty="0" smtClean="0">
                <a:solidFill>
                  <a:schemeClr val="tx1"/>
                </a:solidFill>
                <a:effectLst/>
                <a:latin typeface="+mn-lt"/>
                <a:ea typeface="+mn-ea"/>
                <a:cs typeface="+mn-cs"/>
              </a:rPr>
              <a:t> memory B cell (CD27+ IgG+)</a:t>
            </a:r>
            <a:r>
              <a:rPr lang="en-US" sz="800" kern="1200" baseline="0" dirty="0" smtClean="0">
                <a:solidFill>
                  <a:schemeClr val="tx1"/>
                </a:solidFill>
                <a:effectLst/>
                <a:latin typeface="+mn-lt"/>
                <a:ea typeface="+mn-ea"/>
                <a:cs typeface="+mn-cs"/>
              </a:rPr>
              <a:t> </a:t>
            </a:r>
            <a:r>
              <a:rPr lang="en-US" sz="800" kern="1200" baseline="30000" dirty="0" err="1" smtClean="0">
                <a:solidFill>
                  <a:schemeClr val="tx1"/>
                </a:solidFill>
                <a:effectLst/>
                <a:latin typeface="+mn-lt"/>
                <a:ea typeface="+mn-ea"/>
                <a:cs typeface="+mn-cs"/>
              </a:rPr>
              <a:t>g</a:t>
            </a:r>
            <a:r>
              <a:rPr lang="en-US" sz="800" kern="1200" dirty="0" err="1" smtClean="0">
                <a:solidFill>
                  <a:schemeClr val="tx1"/>
                </a:solidFill>
                <a:effectLst/>
                <a:latin typeface="+mn-lt"/>
                <a:ea typeface="+mn-ea"/>
                <a:cs typeface="+mn-cs"/>
              </a:rPr>
              <a:t>Unswitched</a:t>
            </a:r>
            <a:r>
              <a:rPr lang="en-US" sz="800" kern="1200" dirty="0" smtClean="0">
                <a:solidFill>
                  <a:schemeClr val="tx1"/>
                </a:solidFill>
                <a:effectLst/>
                <a:latin typeface="+mn-lt"/>
                <a:ea typeface="+mn-ea"/>
                <a:cs typeface="+mn-cs"/>
              </a:rPr>
              <a:t> memory B cell (CD27</a:t>
            </a:r>
            <a:r>
              <a:rPr lang="en-US" sz="800" kern="1200" baseline="300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IgM</a:t>
            </a:r>
            <a:r>
              <a:rPr lang="en-US" sz="800" kern="1200" baseline="300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a:t>
            </a:r>
            <a:r>
              <a:rPr lang="en-US" sz="800" kern="1200" baseline="0" dirty="0" smtClean="0">
                <a:solidFill>
                  <a:schemeClr val="tx1"/>
                </a:solidFill>
                <a:effectLst/>
                <a:latin typeface="+mn-lt"/>
                <a:ea typeface="+mn-ea"/>
                <a:cs typeface="+mn-cs"/>
              </a:rPr>
              <a:t> </a:t>
            </a:r>
            <a:r>
              <a:rPr lang="en-US" sz="800" kern="1200" baseline="30000" dirty="0" smtClean="0">
                <a:solidFill>
                  <a:schemeClr val="tx1"/>
                </a:solidFill>
                <a:effectLst/>
                <a:latin typeface="+mn-lt"/>
                <a:ea typeface="+mn-ea"/>
                <a:cs typeface="+mn-cs"/>
              </a:rPr>
              <a:t>h</a:t>
            </a:r>
            <a:r>
              <a:rPr lang="en-US" sz="800" kern="1200" dirty="0" smtClean="0">
                <a:solidFill>
                  <a:schemeClr val="tx1"/>
                </a:solidFill>
                <a:effectLst/>
                <a:latin typeface="+mn-lt"/>
                <a:ea typeface="+mn-ea"/>
                <a:cs typeface="+mn-cs"/>
              </a:rPr>
              <a:t>CD21 dim cells represent transitional B cells and their increase indicate the presence of auto-reactive B cells.</a:t>
            </a:r>
            <a:r>
              <a:rPr lang="en-US" sz="800" kern="1200" baseline="0" dirty="0" smtClean="0">
                <a:solidFill>
                  <a:schemeClr val="tx1"/>
                </a:solidFill>
                <a:effectLst/>
                <a:latin typeface="+mn-lt"/>
                <a:ea typeface="+mn-ea"/>
                <a:cs typeface="+mn-cs"/>
              </a:rPr>
              <a:t> </a:t>
            </a:r>
            <a:r>
              <a:rPr lang="en-US" sz="800" kern="1200" baseline="30000" dirty="0" err="1" smtClean="0">
                <a:solidFill>
                  <a:schemeClr val="tx1"/>
                </a:solidFill>
                <a:effectLst/>
                <a:latin typeface="+mn-lt"/>
                <a:ea typeface="+mn-ea"/>
                <a:cs typeface="+mn-cs"/>
              </a:rPr>
              <a:t>i</a:t>
            </a:r>
            <a:r>
              <a:rPr lang="en-US" sz="800" kern="1200" dirty="0" err="1" smtClean="0">
                <a:solidFill>
                  <a:schemeClr val="tx1"/>
                </a:solidFill>
                <a:effectLst/>
                <a:latin typeface="+mn-lt"/>
                <a:ea typeface="+mn-ea"/>
                <a:cs typeface="+mn-cs"/>
              </a:rPr>
              <a:t>Response</a:t>
            </a:r>
            <a:r>
              <a:rPr lang="en-US" sz="800" kern="1200" dirty="0" smtClean="0">
                <a:solidFill>
                  <a:schemeClr val="tx1"/>
                </a:solidFill>
                <a:effectLst/>
                <a:latin typeface="+mn-lt"/>
                <a:ea typeface="+mn-ea"/>
                <a:cs typeface="+mn-cs"/>
              </a:rPr>
              <a:t> to vaccination in 4 weeks if never vaccinated or non-immune. DTH = delayed type hypersensitivity; </a:t>
            </a:r>
            <a:r>
              <a:rPr lang="en-US" sz="1200" kern="1200" dirty="0" err="1" smtClean="0">
                <a:solidFill>
                  <a:schemeClr val="tx1"/>
                </a:solidFill>
                <a:effectLst/>
                <a:latin typeface="+mn-lt"/>
                <a:ea typeface="+mn-ea"/>
                <a:cs typeface="+mn-cs"/>
              </a:rPr>
              <a:t>Haemophilus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influenzae</a:t>
            </a:r>
            <a:r>
              <a:rPr lang="en-US" sz="1200" kern="1200" dirty="0" smtClean="0">
                <a:solidFill>
                  <a:schemeClr val="tx1"/>
                </a:solidFill>
                <a:effectLst/>
                <a:latin typeface="+mn-lt"/>
                <a:ea typeface="+mn-ea"/>
                <a:cs typeface="+mn-cs"/>
              </a:rPr>
              <a:t> type b bacteria</a:t>
            </a:r>
            <a:endParaRPr lang="en-US" sz="800" dirty="0" smtClean="0"/>
          </a:p>
          <a:p>
            <a:pPr lvl="1"/>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14</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surveyed 328 primary care providers (PCPs) and specialists asking the number of PID patients they have diagnosed in their practices.  We provided them with the 10 warning signs of immunodeficiency</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and offered to perform the curbside consultation (Figure 1) in patients they suspected of having an immunodeficiency.  The immune evaluation was uniform for all patients.  Patients’ clinical history and pertinent findings were reported to us on a “curbside consultation form” along with a blood sample to perform the immunological studies.  Laboratory results were interpreted by an immunologist based on the supporting clinical data provided and reported back to the referring physician. </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15</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medical practices of different specialties</a:t>
            </a:r>
          </a:p>
          <a:p>
            <a:r>
              <a:rPr lang="en-US" dirty="0"/>
              <a:t>Ear, Nose &amp;  Throat Care (</a:t>
            </a:r>
            <a:r>
              <a:rPr lang="en-US" dirty="0" smtClean="0"/>
              <a:t>ENT) = otolaryngology</a:t>
            </a:r>
          </a:p>
          <a:p>
            <a:r>
              <a:rPr lang="en-US" sz="1200" kern="1200" baseline="30000" dirty="0" smtClean="0">
                <a:solidFill>
                  <a:schemeClr val="tx1"/>
                </a:solidFill>
                <a:effectLst/>
                <a:latin typeface="+mn-lt"/>
                <a:ea typeface="+mn-ea"/>
                <a:cs typeface="+mn-cs"/>
              </a:rPr>
              <a:t>Distribution of the10 warning signs of PID within and between specialties.  Some patients had multiple warning signs.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16</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  Laboratory findings based on CBC with differential and serum total antibody levels, vaccine titers to S. pneumonia serotypes and Hib, cellular immune system numbers and function and B cell numbers. The percentages in bold represent percent contribution by each laboratory component.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Basically,</a:t>
            </a:r>
            <a:r>
              <a:rPr lang="en-US" sz="800" baseline="0" dirty="0" smtClean="0"/>
              <a:t> w</a:t>
            </a:r>
            <a:r>
              <a:rPr lang="en-US" sz="800" dirty="0" smtClean="0"/>
              <a:t>e utilized</a:t>
            </a:r>
            <a:r>
              <a:rPr lang="en-US" sz="800" baseline="0" dirty="0" smtClean="0"/>
              <a:t> the necessary tests and info needed for the diagnosis.  This includes</a:t>
            </a:r>
            <a:r>
              <a:rPr lang="en-US" sz="800" dirty="0" smtClean="0"/>
              <a:t> complete blood count (CBC) with a differential and serum quantitative antibodies alone detected only up to 30% of the PIDs.  The addition of a qualitative assay (e.g. vaccine titers) and immune profiling, each by itself had a statistically significant impact on identifying additional cases of PID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important info in the CBC:</a:t>
            </a:r>
            <a:r>
              <a:rPr lang="en-US" sz="800" kern="1200" baseline="0" dirty="0" smtClean="0">
                <a:solidFill>
                  <a:schemeClr val="tx1"/>
                </a:solidFill>
                <a:latin typeface="+mn-lt"/>
                <a:ea typeface="+mn-ea"/>
                <a:cs typeface="+mn-cs"/>
              </a:rPr>
              <a:t> 1. </a:t>
            </a:r>
            <a:r>
              <a:rPr lang="en-US" altLang="en-US" dirty="0" smtClean="0"/>
              <a:t>Lymphopenia</a:t>
            </a:r>
          </a:p>
          <a:p>
            <a:pPr lvl="2"/>
            <a:r>
              <a:rPr lang="en-US" altLang="en-US" dirty="0" smtClean="0"/>
              <a:t>                      - Screen for B and T cell Deficiencies</a:t>
            </a:r>
          </a:p>
          <a:p>
            <a:pPr lvl="1"/>
            <a:r>
              <a:rPr lang="en-US" altLang="en-US" dirty="0" smtClean="0"/>
              <a:t>                            2.</a:t>
            </a:r>
            <a:r>
              <a:rPr lang="en-US" altLang="en-US" baseline="0" dirty="0" smtClean="0"/>
              <a:t> </a:t>
            </a:r>
            <a:r>
              <a:rPr lang="en-US" altLang="en-US" dirty="0" smtClean="0"/>
              <a:t>Lymphocytosis</a:t>
            </a:r>
          </a:p>
          <a:p>
            <a:pPr lvl="2"/>
            <a:r>
              <a:rPr lang="en-US" altLang="en-US" dirty="0" smtClean="0"/>
              <a:t>                      - Omenn Syndrome, Leukocyte Adhesion Deficiency</a:t>
            </a:r>
          </a:p>
          <a:p>
            <a:r>
              <a:rPr lang="en-US" dirty="0" smtClean="0"/>
              <a:t>                                     </a:t>
            </a:r>
            <a:r>
              <a:rPr lang="en-US" baseline="0" dirty="0" smtClean="0"/>
              <a:t> </a:t>
            </a:r>
            <a:r>
              <a:rPr lang="en-US" dirty="0" smtClean="0"/>
              <a:t>3.</a:t>
            </a:r>
            <a:r>
              <a:rPr lang="en-US" baseline="0" dirty="0" smtClean="0"/>
              <a:t> </a:t>
            </a:r>
            <a:r>
              <a:rPr lang="en-US" altLang="en-US" dirty="0" smtClean="0"/>
              <a:t>Neutrophil Count</a:t>
            </a:r>
          </a:p>
          <a:p>
            <a:pPr lvl="1"/>
            <a:r>
              <a:rPr lang="en-US" altLang="en-US" dirty="0" smtClean="0"/>
              <a:t>		   - Leukocyte Adhesion Deficiency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                            4.</a:t>
            </a:r>
            <a:r>
              <a:rPr lang="en-US" baseline="0" dirty="0" smtClean="0"/>
              <a:t> </a:t>
            </a:r>
            <a:r>
              <a:rPr lang="en-US" altLang="en-US" dirty="0" smtClean="0"/>
              <a:t>Platelet Size and Number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		   - </a:t>
            </a:r>
            <a:r>
              <a:rPr lang="en-US" altLang="en-US" dirty="0" err="1" smtClean="0"/>
              <a:t>Wiskott</a:t>
            </a:r>
            <a:r>
              <a:rPr lang="en-US" altLang="en-US" dirty="0" smtClean="0"/>
              <a:t> Aldrich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Stage 1: Immunoglobulins</a:t>
            </a:r>
          </a:p>
          <a:p>
            <a:pPr>
              <a:lnSpc>
                <a:spcPct val="90000"/>
              </a:lnSpc>
            </a:pPr>
            <a:r>
              <a:rPr lang="en-US" altLang="en-US" dirty="0" smtClean="0"/>
              <a:t>1.</a:t>
            </a:r>
            <a:r>
              <a:rPr lang="en-US" altLang="en-US" baseline="0" dirty="0" smtClean="0"/>
              <a:t> </a:t>
            </a:r>
            <a:r>
              <a:rPr lang="en-US" altLang="en-US" dirty="0" smtClean="0"/>
              <a:t>IgG, IgM, IgA, </a:t>
            </a:r>
            <a:r>
              <a:rPr lang="en-US" altLang="en-US" dirty="0" err="1" smtClean="0"/>
              <a:t>IgE</a:t>
            </a:r>
            <a:endParaRPr lang="en-US" altLang="en-US" dirty="0" smtClean="0"/>
          </a:p>
          <a:p>
            <a:pPr>
              <a:lnSpc>
                <a:spcPct val="90000"/>
              </a:lnSpc>
            </a:pPr>
            <a:r>
              <a:rPr lang="en-US" altLang="en-US" dirty="0" smtClean="0"/>
              <a:t>2. IgG in young infants less reliable –largely maternal</a:t>
            </a:r>
          </a:p>
          <a:p>
            <a:pPr>
              <a:lnSpc>
                <a:spcPct val="90000"/>
              </a:lnSpc>
            </a:pPr>
            <a:r>
              <a:rPr lang="en-US" altLang="en-US" dirty="0" smtClean="0"/>
              <a:t>3. Lab Variations! Age Adjusted </a:t>
            </a:r>
            <a:r>
              <a:rPr lang="en-US" altLang="en-US" dirty="0" err="1" smtClean="0"/>
              <a:t>Normals</a:t>
            </a:r>
            <a:endParaRPr lang="en-US" altLang="en-US" dirty="0" smtClean="0"/>
          </a:p>
          <a:p>
            <a:pPr>
              <a:lnSpc>
                <a:spcPct val="90000"/>
              </a:lnSpc>
            </a:pPr>
            <a:r>
              <a:rPr lang="en-US" altLang="en-US" dirty="0" smtClean="0"/>
              <a:t>4. Low IgG in Infant </a:t>
            </a:r>
          </a:p>
          <a:p>
            <a:pPr>
              <a:lnSpc>
                <a:spcPct val="90000"/>
              </a:lnSpc>
            </a:pPr>
            <a:r>
              <a:rPr lang="en-US" altLang="en-US" baseline="0" dirty="0" smtClean="0"/>
              <a:t>    - </a:t>
            </a:r>
            <a:r>
              <a:rPr lang="en-US" altLang="en-US" dirty="0" err="1" smtClean="0"/>
              <a:t>Hypogammaglobulinemia</a:t>
            </a:r>
            <a:r>
              <a:rPr lang="en-US" altLang="en-US" dirty="0" smtClean="0"/>
              <a:t> of Infancy </a:t>
            </a:r>
          </a:p>
          <a:p>
            <a:pPr>
              <a:lnSpc>
                <a:spcPct val="90000"/>
              </a:lnSpc>
            </a:pPr>
            <a:r>
              <a:rPr lang="en-US" altLang="en-US" dirty="0" smtClean="0"/>
              <a:t>5. Undetectable IgA</a:t>
            </a:r>
          </a:p>
          <a:p>
            <a:pPr>
              <a:lnSpc>
                <a:spcPct val="90000"/>
              </a:lnSpc>
            </a:pPr>
            <a:r>
              <a:rPr lang="en-US" altLang="en-US" baseline="0" dirty="0" smtClean="0"/>
              <a:t>    - </a:t>
            </a:r>
            <a:r>
              <a:rPr lang="en-US" altLang="en-US" dirty="0" smtClean="0"/>
              <a:t>Primary Immune Deficiency</a:t>
            </a:r>
          </a:p>
          <a:p>
            <a:pPr>
              <a:lnSpc>
                <a:spcPct val="90000"/>
              </a:lnSpc>
            </a:pPr>
            <a:r>
              <a:rPr lang="en-US" altLang="en-US" dirty="0" smtClean="0"/>
              <a:t>6. High Levels IgM + Absence of other Ig</a:t>
            </a:r>
          </a:p>
          <a:p>
            <a:pPr>
              <a:lnSpc>
                <a:spcPct val="90000"/>
              </a:lnSpc>
            </a:pPr>
            <a:r>
              <a:rPr lang="en-US" altLang="en-US" baseline="0" dirty="0" smtClean="0"/>
              <a:t>    - </a:t>
            </a:r>
            <a:r>
              <a:rPr lang="en-US" altLang="en-US" dirty="0" smtClean="0"/>
              <a:t>Hyper IgM</a:t>
            </a:r>
          </a:p>
          <a:p>
            <a:pPr>
              <a:lnSpc>
                <a:spcPct val="90000"/>
              </a:lnSpc>
            </a:pPr>
            <a:r>
              <a:rPr lang="en-US" altLang="en-US" dirty="0" smtClean="0"/>
              <a:t>7. </a:t>
            </a:r>
            <a:r>
              <a:rPr lang="en-US" altLang="en-US" dirty="0" err="1" smtClean="0"/>
              <a:t>IgE</a:t>
            </a:r>
            <a:endParaRPr lang="en-US" altLang="en-US" dirty="0" smtClean="0"/>
          </a:p>
          <a:p>
            <a:pPr>
              <a:lnSpc>
                <a:spcPct val="90000"/>
              </a:lnSpc>
            </a:pPr>
            <a:r>
              <a:rPr lang="en-US" altLang="en-US" baseline="0" dirty="0" smtClean="0"/>
              <a:t>    - </a:t>
            </a:r>
            <a:r>
              <a:rPr lang="en-US" altLang="en-US" dirty="0" smtClean="0"/>
              <a:t>Atopic Disease or Parasitic Illness, Hyper </a:t>
            </a:r>
            <a:r>
              <a:rPr lang="en-US" altLang="en-US" dirty="0" err="1" smtClean="0"/>
              <a:t>IgE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17</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Furthermore, the value each one of these immune tests differed between specialties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18</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T and NK cell abnormalities are more common in pediatric cardiology patients whereas B cell abnormalities are more predominant in pulmonary, primary care, and otolaryngology referrals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19</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My name is Michelle Tseng and I am representing the </a:t>
            </a:r>
            <a:r>
              <a:rPr lang="en-US" dirty="0" err="1"/>
              <a:t>Amerimmune</a:t>
            </a:r>
            <a:r>
              <a:rPr lang="en-US" dirty="0"/>
              <a:t> immunology lab.  Today I will discuss an innovative approach that is efficient and cost-effective to diagnose PIDs.</a:t>
            </a:r>
          </a:p>
          <a:p>
            <a:pPr defTabSz="931774"/>
            <a:r>
              <a:rPr lang="en-US" altLang="en-US" dirty="0">
                <a:latin typeface="Arial" pitchFamily="34" charset="0"/>
                <a:cs typeface="Arial" pitchFamily="34" charset="0"/>
              </a:rPr>
              <a:t>I’d like to thank the OMICS International for providing this opportunity and facilitating this conference.  I hope this presentation will provide some insights and awareness in finding better approach to diagnosis PIDs.</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a:t>
            </a:fld>
            <a:endParaRPr lang="en-US"/>
          </a:p>
        </p:txBody>
      </p:sp>
    </p:spTree>
    <p:extLst>
      <p:ext uri="{BB962C8B-B14F-4D97-AF65-F5344CB8AC3E}">
        <p14:creationId xmlns:p14="http://schemas.microsoft.com/office/powerpoint/2010/main" val="207828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T and NK cell abnormalities are more common in pediatric cardiology patients whereas B cell abnormalities are more predominant in pulmonary, primary care, and otolaryngology referrals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20</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Primary Immune Deficiency (PID) prevalence (per 10,000 patients) was determined based on number of patients in individual practices and number of diagnosed PID cases within that practice.  Numbers are grouped based on specific specialties.  The number of patients that went through the full immune work-up and the percentage and number that were diagnosed with a PID is also shown.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85E7AC-19D7-40C0-B729-961DAF43B0B0}" type="slidenum">
              <a:rPr lang="en-US" smtClean="0"/>
              <a:t>21</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Diagnosis of patients who were found to have PID.  A small subset of patients, labeled as un-classified immune defect, does not have a specific diagnosis despite laboratory evaluation.  Further genetic evaluation was performed in a subset of patients with abnormal initial screening to come up with a definitive diagnosis.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22</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23</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advances in clinical immunology with numerous new </a:t>
            </a:r>
            <a:r>
              <a:rPr lang="en-US" sz="1200" kern="1200" dirty="0" err="1" smtClean="0">
                <a:solidFill>
                  <a:schemeClr val="tx1"/>
                </a:solidFill>
                <a:effectLst/>
                <a:latin typeface="+mn-lt"/>
                <a:ea typeface="+mn-ea"/>
                <a:cs typeface="+mn-cs"/>
              </a:rPr>
              <a:t>immunodeficiencies</a:t>
            </a:r>
            <a:r>
              <a:rPr lang="en-US" sz="1200" kern="1200" dirty="0" smtClean="0">
                <a:solidFill>
                  <a:schemeClr val="tx1"/>
                </a:solidFill>
                <a:effectLst/>
                <a:latin typeface="+mn-lt"/>
                <a:ea typeface="+mn-ea"/>
                <a:cs typeface="+mn-cs"/>
              </a:rPr>
              <a:t> being identified, there remains a significant gap in identifying patients in clinical practice. Our data demonstrates that physicians play a major role in delaying diagnosis of immune disorders. Offering a pre-set diagnostic tool, such as curbside consultation, is one solution to correct this gap.  Since physical referrals are in general not necessary for curbside consultation to be operational, it would not be so much affected by shortage of immunologists, and would also blend in nicely with the newly emerging specialties and health systems such as telemedicine and patient centered medical home.  Based on the observations in our cohort, the true prevalence and incidence of </a:t>
            </a:r>
            <a:r>
              <a:rPr lang="en-US" sz="1200" kern="1200" dirty="0" err="1" smtClean="0">
                <a:solidFill>
                  <a:schemeClr val="tx1"/>
                </a:solidFill>
                <a:effectLst/>
                <a:latin typeface="+mn-lt"/>
                <a:ea typeface="+mn-ea"/>
                <a:cs typeface="+mn-cs"/>
              </a:rPr>
              <a:t>immunodeficiencies</a:t>
            </a:r>
            <a:r>
              <a:rPr lang="en-US" sz="1200" kern="1200" dirty="0" smtClean="0">
                <a:solidFill>
                  <a:schemeClr val="tx1"/>
                </a:solidFill>
                <a:effectLst/>
                <a:latin typeface="+mn-lt"/>
                <a:ea typeface="+mn-ea"/>
                <a:cs typeface="+mn-cs"/>
              </a:rPr>
              <a:t> are significantly higher in the general population than is currently believed</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Traditionally, the diagnosis of immune disorders is taught as a step-wise approach and there are no clear guidelines on which step comes first or how far to progress the evaluation</a:t>
            </a:r>
            <a:r>
              <a:rPr lang="en-US" sz="1200" kern="1200" baseline="30000" dirty="0" smtClean="0">
                <a:solidFill>
                  <a:schemeClr val="tx1"/>
                </a:solidFill>
                <a:effectLst/>
                <a:latin typeface="+mn-lt"/>
                <a:ea typeface="+mn-ea"/>
                <a:cs typeface="+mn-cs"/>
              </a:rPr>
              <a:t>5-7</a:t>
            </a:r>
            <a:r>
              <a:rPr lang="en-US" sz="1200" kern="1200" dirty="0" smtClean="0">
                <a:solidFill>
                  <a:schemeClr val="tx1"/>
                </a:solidFill>
                <a:effectLst/>
                <a:latin typeface="+mn-lt"/>
                <a:ea typeface="+mn-ea"/>
                <a:cs typeface="+mn-cs"/>
              </a:rPr>
              <a:t>.  We demonstrate the need for a complete assessment of the immune system, in a quantitative and qualitative manner.  There is a statistically significant impact in improving accurate diagnosis of immune disorders.  Although our study did not do a cost analysis, we argue that it saves healthcare costs by reducing patient referrals, decreasing exhaustive diagnostic evaluations and interventions, and likely lessening morbidity by shortening delays in diagnosis.  </a:t>
            </a:r>
          </a:p>
          <a:p>
            <a:endParaRPr lang="en-US" dirty="0" smtClean="0"/>
          </a:p>
          <a:p>
            <a:r>
              <a:rPr lang="en-US" dirty="0" smtClean="0"/>
              <a:t>Take home message: we have a pre-set</a:t>
            </a:r>
            <a:r>
              <a:rPr lang="en-US" baseline="0" dirty="0" smtClean="0"/>
              <a:t> immune workup approach in diagnosing PIDs which the classic approach can never pick up till patients contract long-term illnesses.</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24</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take an one-minute pause to tell you what services our lab provides to benefit patients and healthcare.  </a:t>
            </a:r>
            <a:r>
              <a:rPr lang="en-US" dirty="0" err="1"/>
              <a:t>Amerimmune</a:t>
            </a:r>
            <a:r>
              <a:rPr lang="en-US" dirty="0"/>
              <a:t> is CLIA and CAP-accredited immunology lab.  We perform a variety of lab services, especially in the fields of primary immunodeficiency disorders as well as autoimmune disorders.  We develop, validate and perform assays for diagnostics, pre-clinical and clinical studies.  We have our own clinical research, focusing on PIDs and autoimmune disorders.</a:t>
            </a:r>
            <a:endParaRPr lang="en-US" b="0" u="none" dirty="0"/>
          </a:p>
        </p:txBody>
      </p:sp>
      <p:sp>
        <p:nvSpPr>
          <p:cNvPr id="4" name="Slide Number Placeholder 3"/>
          <p:cNvSpPr>
            <a:spLocks noGrp="1"/>
          </p:cNvSpPr>
          <p:nvPr>
            <p:ph type="sldNum" sz="quarter" idx="10"/>
          </p:nvPr>
        </p:nvSpPr>
        <p:spPr/>
        <p:txBody>
          <a:bodyPr/>
          <a:lstStyle/>
          <a:p>
            <a:fld id="{7185E7AC-19D7-40C0-B729-961DAF43B0B0}" type="slidenum">
              <a:rPr lang="en-US" smtClean="0"/>
              <a:t>26</a:t>
            </a:fld>
            <a:endParaRPr lang="en-US"/>
          </a:p>
        </p:txBody>
      </p:sp>
    </p:spTree>
    <p:extLst>
      <p:ext uri="{BB962C8B-B14F-4D97-AF65-F5344CB8AC3E}">
        <p14:creationId xmlns:p14="http://schemas.microsoft.com/office/powerpoint/2010/main" val="3896262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27</a:t>
            </a:fld>
            <a:endParaRPr lang="en-US"/>
          </a:p>
        </p:txBody>
      </p:sp>
    </p:spTree>
    <p:extLst>
      <p:ext uri="{BB962C8B-B14F-4D97-AF65-F5344CB8AC3E}">
        <p14:creationId xmlns:p14="http://schemas.microsoft.com/office/powerpoint/2010/main" val="177153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of PIDs:</a:t>
            </a:r>
          </a:p>
          <a:p>
            <a:r>
              <a:rPr lang="en-US" dirty="0" smtClean="0"/>
              <a:t>PIDs occur when there is a defect in any one of the many steps during lymphocyte development.</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29</a:t>
            </a:fld>
            <a:endParaRPr lang="en-US"/>
          </a:p>
        </p:txBody>
      </p:sp>
    </p:spTree>
    <p:extLst>
      <p:ext uri="{BB962C8B-B14F-4D97-AF65-F5344CB8AC3E}">
        <p14:creationId xmlns:p14="http://schemas.microsoft.com/office/powerpoint/2010/main" val="153785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30</a:t>
            </a:fld>
            <a:endParaRPr lang="en-US"/>
          </a:p>
        </p:txBody>
      </p:sp>
    </p:spTree>
    <p:extLst>
      <p:ext uri="{BB962C8B-B14F-4D97-AF65-F5344CB8AC3E}">
        <p14:creationId xmlns:p14="http://schemas.microsoft.com/office/powerpoint/2010/main" val="1537856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Now, quite a bit has</a:t>
            </a:r>
            <a:r>
              <a:rPr lang="en-US" baseline="0" dirty="0" smtClean="0"/>
              <a:t> changed since 1926 when the first case of ataxia telangiectasia or </a:t>
            </a:r>
            <a:r>
              <a:rPr lang="en-US" dirty="0"/>
              <a:t>Louis–Bar syndrome</a:t>
            </a:r>
            <a:r>
              <a:rPr lang="en-US" baseline="0" dirty="0" smtClean="0"/>
              <a:t>. This cartoon shows the early depiction of patients and current patient with CVID receiving IVIG replacement.  </a:t>
            </a:r>
            <a:endParaRPr lang="en-US" dirty="0" smtClean="0"/>
          </a:p>
        </p:txBody>
      </p:sp>
      <p:sp>
        <p:nvSpPr>
          <p:cNvPr id="4" name="Slide Number Placeholder 3"/>
          <p:cNvSpPr>
            <a:spLocks noGrp="1"/>
          </p:cNvSpPr>
          <p:nvPr>
            <p:ph type="sldNum" sz="quarter" idx="10"/>
          </p:nvPr>
        </p:nvSpPr>
        <p:spPr/>
        <p:txBody>
          <a:bodyPr/>
          <a:lstStyle/>
          <a:p>
            <a:fld id="{7185E7AC-19D7-40C0-B729-961DAF43B0B0}" type="slidenum">
              <a:rPr lang="en-US" smtClean="0"/>
              <a:t>31</a:t>
            </a:fld>
            <a:endParaRPr lang="en-US"/>
          </a:p>
        </p:txBody>
      </p:sp>
    </p:spTree>
    <p:extLst>
      <p:ext uri="{BB962C8B-B14F-4D97-AF65-F5344CB8AC3E}">
        <p14:creationId xmlns:p14="http://schemas.microsoft.com/office/powerpoint/2010/main" val="75156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Despite </a:t>
            </a:r>
            <a:r>
              <a:rPr lang="en-US" dirty="0" smtClean="0"/>
              <a:t>major advances in the molecular characterization of PIDs over the last 20 years, and </a:t>
            </a:r>
            <a:r>
              <a:rPr lang="en-US" dirty="0"/>
              <a:t>attempts to increase awareness and detection of PID, diagnosis is delayed over 10 years in 45% of the cases</a:t>
            </a:r>
            <a:r>
              <a:rPr lang="en-US" baseline="30000" dirty="0"/>
              <a:t>. </a:t>
            </a:r>
          </a:p>
          <a:p>
            <a:pPr defTabSz="931774"/>
            <a:r>
              <a:rPr lang="en-US" dirty="0"/>
              <a:t>Although newborn screening programs now help identify immunological emergencies, the vast majority of PIDs still go undiagnosed </a:t>
            </a:r>
            <a:r>
              <a:rPr lang="en-US" dirty="0" smtClean="0"/>
              <a:t>or are diagnosed too late with severe consequences</a:t>
            </a:r>
          </a:p>
          <a:p>
            <a:r>
              <a:rPr lang="en-US" dirty="0" smtClean="0"/>
              <a:t>For instance, </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3</a:t>
            </a:fld>
            <a:endParaRPr lang="en-US"/>
          </a:p>
        </p:txBody>
      </p:sp>
    </p:spTree>
    <p:extLst>
      <p:ext uri="{BB962C8B-B14F-4D97-AF65-F5344CB8AC3E}">
        <p14:creationId xmlns:p14="http://schemas.microsoft.com/office/powerpoint/2010/main" val="396995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Now, quite a bit has</a:t>
            </a:r>
            <a:r>
              <a:rPr lang="en-US" baseline="0" dirty="0" smtClean="0"/>
              <a:t> changed since 1926 when the first case of ataxia telangiectasia or </a:t>
            </a:r>
            <a:r>
              <a:rPr lang="en-US" dirty="0"/>
              <a:t>Louis–Bar syndrome</a:t>
            </a:r>
            <a:r>
              <a:rPr lang="en-US" baseline="0" dirty="0" smtClean="0"/>
              <a:t>. This cartoon shows the early depiction of patients and current patient with CVID receiving IVIG replacement.  </a:t>
            </a:r>
            <a:endParaRPr lang="en-US" dirty="0" smtClean="0"/>
          </a:p>
        </p:txBody>
      </p:sp>
      <p:sp>
        <p:nvSpPr>
          <p:cNvPr id="4" name="Slide Number Placeholder 3"/>
          <p:cNvSpPr>
            <a:spLocks noGrp="1"/>
          </p:cNvSpPr>
          <p:nvPr>
            <p:ph type="sldNum" sz="quarter" idx="10"/>
          </p:nvPr>
        </p:nvSpPr>
        <p:spPr/>
        <p:txBody>
          <a:bodyPr/>
          <a:lstStyle/>
          <a:p>
            <a:fld id="{7185E7AC-19D7-40C0-B729-961DAF43B0B0}" type="slidenum">
              <a:rPr lang="en-US" smtClean="0"/>
              <a:t>34</a:t>
            </a:fld>
            <a:endParaRPr lang="en-US"/>
          </a:p>
        </p:txBody>
      </p:sp>
    </p:spTree>
    <p:extLst>
      <p:ext uri="{BB962C8B-B14F-4D97-AF65-F5344CB8AC3E}">
        <p14:creationId xmlns:p14="http://schemas.microsoft.com/office/powerpoint/2010/main" val="75156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designed a diagnostic method called “curbside consultation” and offered it to physicians in Northern Virginia, a population of approximately 3 million people.</a:t>
            </a:r>
            <a:r>
              <a:rPr lang="en-US" baseline="30000" dirty="0"/>
              <a:t>3</a:t>
            </a:r>
            <a:r>
              <a:rPr lang="en-US" dirty="0"/>
              <a:t>  We then calculated prevalence of PID before and after our intervention.</a:t>
            </a:r>
          </a:p>
          <a:p>
            <a:pPr defTabSz="931774"/>
            <a:r>
              <a:rPr lang="en-US" dirty="0"/>
              <a:t>If we analyze the data in a step-by-step manner, complete blood count (CBC) with a differential and serum quantitative antibodies alone detected only up to 30% of the PIDs.  The addition of a qualitative assay (e.g. vaccine titers) and immune profiling, each by itself had a statistically significant impact on identifying additional cases of PID </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35</a:t>
            </a:fld>
            <a:endParaRPr lang="en-US"/>
          </a:p>
        </p:txBody>
      </p:sp>
    </p:spTree>
    <p:extLst>
      <p:ext uri="{BB962C8B-B14F-4D97-AF65-F5344CB8AC3E}">
        <p14:creationId xmlns:p14="http://schemas.microsoft.com/office/powerpoint/2010/main" val="125925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Normal human B cells development in terms of differentiation stages </a:t>
            </a:r>
          </a:p>
          <a:p>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37</a:t>
            </a:fld>
            <a:endParaRPr lang="en-US"/>
          </a:p>
        </p:txBody>
      </p:sp>
    </p:spTree>
    <p:extLst>
      <p:ext uri="{BB962C8B-B14F-4D97-AF65-F5344CB8AC3E}">
        <p14:creationId xmlns:p14="http://schemas.microsoft.com/office/powerpoint/2010/main" val="83118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scope</a:t>
            </a:r>
            <a:r>
              <a:rPr lang="en-US" baseline="0" dirty="0" smtClean="0"/>
              <a:t> of today’s presentation will cover a brief overview of PIDs in context of immune variations, and their diagnosis to understand how we have progress over the last 80 years in this field.  </a:t>
            </a:r>
          </a:p>
          <a:p>
            <a:r>
              <a:rPr lang="en-US" baseline="0" dirty="0" smtClean="0"/>
              <a:t>In addition, I’d address the challenges in diagnosing PIDs and their identification.  We hypothesized 3 challenges in diagnosing PIDs.   With that said, we have an approach to overcome these challenges with the </a:t>
            </a:r>
            <a:r>
              <a:rPr lang="en-US" baseline="0" dirty="0" err="1" smtClean="0"/>
              <a:t>Amerimmune</a:t>
            </a:r>
            <a:r>
              <a:rPr lang="en-US" baseline="0" dirty="0" smtClean="0"/>
              <a:t> Curbside Consultation approach.  I will illustrate with a study, its method, and share the study result.</a:t>
            </a:r>
          </a:p>
          <a:p>
            <a:endParaRPr lang="en-US" baseline="0" dirty="0" smtClean="0"/>
          </a:p>
          <a:p>
            <a:r>
              <a:rPr lang="en-US" baseline="0" dirty="0" smtClean="0"/>
              <a:t>Finally, I would sum up my presentation.</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4</a:t>
            </a:fld>
            <a:endParaRPr lang="en-US"/>
          </a:p>
        </p:txBody>
      </p:sp>
    </p:spTree>
    <p:extLst>
      <p:ext uri="{BB962C8B-B14F-4D97-AF65-F5344CB8AC3E}">
        <p14:creationId xmlns:p14="http://schemas.microsoft.com/office/powerpoint/2010/main" val="216342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Primary immunodeficiency disorders or </a:t>
            </a:r>
            <a:r>
              <a:rPr lang="en-US" dirty="0" smtClean="0"/>
              <a:t>PIDs</a:t>
            </a:r>
            <a:r>
              <a:rPr lang="en-US" baseline="0" dirty="0" smtClean="0"/>
              <a:t> is a term used to describe a collective group of 150 genetic disorders which have been described of their molecular characteristics.  The mutated genes impair the normal development and function of immune organs, cells, and molecules which lead to </a:t>
            </a:r>
            <a:r>
              <a:rPr lang="en-US" dirty="0"/>
              <a:t>developmental arrest in immune differentiation, absent or non-functional proteins, abnormal DNA repair, altered signal transduction, impairment of cell-to-cell and intracellular communications.  </a:t>
            </a:r>
            <a:r>
              <a:rPr lang="en-US" baseline="0" dirty="0" smtClean="0"/>
              <a:t>This causes the impairment of immune responses during opportunistic infections. </a:t>
            </a:r>
          </a:p>
          <a:p>
            <a:pPr defTabSz="931774"/>
            <a:r>
              <a:rPr lang="en-US" dirty="0" smtClean="0"/>
              <a:t>With that said, susceptibility to infections is one of the most common symptoms of PIDs. However, the symptoms can vary, and they can be mistaken for common infections. This is one of the reasons it can be difficult to diagnose PIDs. In fact, a PIDs diagnosis can take about 12.4 years from the time symptoms begin.</a:t>
            </a:r>
          </a:p>
          <a:p>
            <a:endParaRPr lang="en-US" baseline="0" dirty="0" smtClean="0"/>
          </a:p>
          <a:p>
            <a:r>
              <a:rPr lang="en-US" dirty="0" smtClean="0"/>
              <a:t>PIDs were</a:t>
            </a:r>
            <a:r>
              <a:rPr lang="en-US" baseline="0" dirty="0" smtClean="0"/>
              <a:t> o</a:t>
            </a:r>
            <a:r>
              <a:rPr lang="en-US" dirty="0" smtClean="0"/>
              <a:t>nce thought to be a child's disease</a:t>
            </a:r>
            <a:r>
              <a:rPr lang="en-US" baseline="0" dirty="0" smtClean="0"/>
              <a:t> but </a:t>
            </a:r>
            <a:r>
              <a:rPr lang="en-US" dirty="0" smtClean="0"/>
              <a:t>we now know that PIDs can be diagnosed at any age.</a:t>
            </a:r>
            <a:r>
              <a:rPr lang="en-US" baseline="30000" dirty="0" smtClean="0"/>
              <a:t>  </a:t>
            </a:r>
            <a:r>
              <a:rPr lang="en-US" dirty="0" smtClean="0"/>
              <a:t>PIDs affect approximately 1 in 1200 persons in the U.S. </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5</a:t>
            </a:fld>
            <a:endParaRPr lang="en-US"/>
          </a:p>
        </p:txBody>
      </p:sp>
    </p:spTree>
    <p:extLst>
      <p:ext uri="{BB962C8B-B14F-4D97-AF65-F5344CB8AC3E}">
        <p14:creationId xmlns:p14="http://schemas.microsoft.com/office/powerpoint/2010/main" val="51877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pie chart gives a whole perspective of the relative distribution of PIDs.  The fact that antibody deficiency mark up over 53%, follows by combined immunodeficiency, </a:t>
            </a:r>
          </a:p>
          <a:p>
            <a:r>
              <a:rPr lang="en-US" dirty="0" err="1"/>
              <a:t>polymorphonuclear</a:t>
            </a:r>
            <a:r>
              <a:rPr lang="en-US" dirty="0"/>
              <a:t> neutrophil dysfunction, and cellular immunodeficiency illustrates</a:t>
            </a:r>
          </a:p>
        </p:txBody>
      </p:sp>
      <p:sp>
        <p:nvSpPr>
          <p:cNvPr id="4" name="Slide Number Placeholder 3"/>
          <p:cNvSpPr>
            <a:spLocks noGrp="1"/>
          </p:cNvSpPr>
          <p:nvPr>
            <p:ph type="sldNum" sz="quarter" idx="10"/>
          </p:nvPr>
        </p:nvSpPr>
        <p:spPr/>
        <p:txBody>
          <a:bodyPr/>
          <a:lstStyle/>
          <a:p>
            <a:fld id="{7185E7AC-19D7-40C0-B729-961DAF43B0B0}" type="slidenum">
              <a:rPr lang="en-US" smtClean="0"/>
              <a:t>6</a:t>
            </a:fld>
            <a:endParaRPr lang="en-US"/>
          </a:p>
        </p:txBody>
      </p:sp>
    </p:spTree>
    <p:extLst>
      <p:ext uri="{BB962C8B-B14F-4D97-AF65-F5344CB8AC3E}">
        <p14:creationId xmlns:p14="http://schemas.microsoft.com/office/powerpoint/2010/main" val="235937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The immune work up usually involve with </a:t>
            </a:r>
            <a:r>
              <a:rPr lang="en-US" dirty="0" smtClean="0"/>
              <a:t>family history with a physical exam. The</a:t>
            </a:r>
            <a:r>
              <a:rPr lang="en-US" baseline="0" dirty="0" smtClean="0"/>
              <a:t> </a:t>
            </a:r>
            <a:r>
              <a:rPr lang="en-US" dirty="0" smtClean="0"/>
              <a:t>blood and skin tests are ordered to check if the blood cells, antibodies, and immune system are working properly.</a:t>
            </a:r>
          </a:p>
          <a:p>
            <a:pPr defTabSz="931774"/>
            <a:endParaRPr lang="en-US" dirty="0" smtClean="0"/>
          </a:p>
        </p:txBody>
      </p:sp>
      <p:sp>
        <p:nvSpPr>
          <p:cNvPr id="4" name="Slide Number Placeholder 3"/>
          <p:cNvSpPr>
            <a:spLocks noGrp="1"/>
          </p:cNvSpPr>
          <p:nvPr>
            <p:ph type="sldNum" sz="quarter" idx="10"/>
          </p:nvPr>
        </p:nvSpPr>
        <p:spPr/>
        <p:txBody>
          <a:bodyPr/>
          <a:lstStyle/>
          <a:p>
            <a:fld id="{7185E7AC-19D7-40C0-B729-961DAF43B0B0}" type="slidenum">
              <a:rPr lang="en-US" smtClean="0"/>
              <a:t>7</a:t>
            </a:fld>
            <a:endParaRPr lang="en-US"/>
          </a:p>
        </p:txBody>
      </p:sp>
    </p:spTree>
    <p:extLst>
      <p:ext uri="{BB962C8B-B14F-4D97-AF65-F5344CB8AC3E}">
        <p14:creationId xmlns:p14="http://schemas.microsoft.com/office/powerpoint/2010/main" val="75156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good guideline on how to follow these steps.</a:t>
            </a:r>
            <a:endParaRPr lang="en-US" dirty="0"/>
          </a:p>
        </p:txBody>
      </p:sp>
      <p:sp>
        <p:nvSpPr>
          <p:cNvPr id="4" name="Slide Number Placeholder 3"/>
          <p:cNvSpPr>
            <a:spLocks noGrp="1"/>
          </p:cNvSpPr>
          <p:nvPr>
            <p:ph type="sldNum" sz="quarter" idx="10"/>
          </p:nvPr>
        </p:nvSpPr>
        <p:spPr/>
        <p:txBody>
          <a:bodyPr/>
          <a:lstStyle/>
          <a:p>
            <a:fld id="{7185E7AC-19D7-40C0-B729-961DAF43B0B0}" type="slidenum">
              <a:rPr lang="en-US" smtClean="0"/>
              <a:t>8</a:t>
            </a:fld>
            <a:endParaRPr lang="en-US"/>
          </a:p>
        </p:txBody>
      </p:sp>
    </p:spTree>
    <p:extLst>
      <p:ext uri="{BB962C8B-B14F-4D97-AF65-F5344CB8AC3E}">
        <p14:creationId xmlns:p14="http://schemas.microsoft.com/office/powerpoint/2010/main" val="151077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The immune work up usually involve with </a:t>
            </a:r>
            <a:r>
              <a:rPr lang="en-US" dirty="0" smtClean="0"/>
              <a:t>family history with a physical exam. The</a:t>
            </a:r>
            <a:r>
              <a:rPr lang="en-US" baseline="0" dirty="0" smtClean="0"/>
              <a:t> </a:t>
            </a:r>
            <a:r>
              <a:rPr lang="en-US" dirty="0" smtClean="0"/>
              <a:t>blood and skin tests are ordered to check if the blood cells, antibodies, and immune system are working properly.</a:t>
            </a:r>
          </a:p>
          <a:p>
            <a:pPr defTabSz="931774"/>
            <a:endParaRPr lang="en-US" dirty="0" smtClean="0"/>
          </a:p>
        </p:txBody>
      </p:sp>
      <p:sp>
        <p:nvSpPr>
          <p:cNvPr id="4" name="Slide Number Placeholder 3"/>
          <p:cNvSpPr>
            <a:spLocks noGrp="1"/>
          </p:cNvSpPr>
          <p:nvPr>
            <p:ph type="sldNum" sz="quarter" idx="10"/>
          </p:nvPr>
        </p:nvSpPr>
        <p:spPr/>
        <p:txBody>
          <a:bodyPr/>
          <a:lstStyle/>
          <a:p>
            <a:fld id="{7185E7AC-19D7-40C0-B729-961DAF43B0B0}" type="slidenum">
              <a:rPr lang="en-US" smtClean="0"/>
              <a:t>9</a:t>
            </a:fld>
            <a:endParaRPr lang="en-US"/>
          </a:p>
        </p:txBody>
      </p:sp>
    </p:spTree>
    <p:extLst>
      <p:ext uri="{BB962C8B-B14F-4D97-AF65-F5344CB8AC3E}">
        <p14:creationId xmlns:p14="http://schemas.microsoft.com/office/powerpoint/2010/main" val="75156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45ED1-9762-4357-B40F-F61885DF009F}"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249024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45ED1-9762-4357-B40F-F61885DF009F}"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31702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45ED1-9762-4357-B40F-F61885DF009F}"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31467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45ED1-9762-4357-B40F-F61885DF009F}"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359378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45ED1-9762-4357-B40F-F61885DF009F}"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66467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45ED1-9762-4357-B40F-F61885DF009F}"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116330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45ED1-9762-4357-B40F-F61885DF009F}"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298826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45ED1-9762-4357-B40F-F61885DF009F}"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368905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45ED1-9762-4357-B40F-F61885DF009F}"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59356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45ED1-9762-4357-B40F-F61885DF009F}"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232531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45ED1-9762-4357-B40F-F61885DF009F}"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ABB8B-5C4E-4B47-BA50-74698AF62EF2}" type="slidenum">
              <a:rPr lang="en-US" smtClean="0"/>
              <a:t>‹#›</a:t>
            </a:fld>
            <a:endParaRPr lang="en-US"/>
          </a:p>
        </p:txBody>
      </p:sp>
    </p:spTree>
    <p:extLst>
      <p:ext uri="{BB962C8B-B14F-4D97-AF65-F5344CB8AC3E}">
        <p14:creationId xmlns:p14="http://schemas.microsoft.com/office/powerpoint/2010/main" val="72969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39DEB"/>
            </a:gs>
            <a:gs pos="24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45ED1-9762-4357-B40F-F61885DF009F}" type="datetimeFigureOut">
              <a:rPr lang="en-US" smtClean="0"/>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ABB8B-5C4E-4B47-BA50-74698AF62EF2}" type="slidenum">
              <a:rPr lang="en-US" smtClean="0"/>
              <a:t>‹#›</a:t>
            </a:fld>
            <a:endParaRPr lang="en-US"/>
          </a:p>
        </p:txBody>
      </p:sp>
    </p:spTree>
    <p:extLst>
      <p:ext uri="{BB962C8B-B14F-4D97-AF65-F5344CB8AC3E}">
        <p14:creationId xmlns:p14="http://schemas.microsoft.com/office/powerpoint/2010/main" val="153196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curbsideconsultation.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mtseng@oandoalpan.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www.amerimmune.com/" TargetMode="External"/><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mailto:mplassmeyer@oandoalpan.com" TargetMode="External"/><Relationship Id="rId5" Type="http://schemas.openxmlformats.org/officeDocument/2006/relationships/hyperlink" Target="mailto:mtseng@oandoalpan.com" TargetMode="External"/><Relationship Id="rId4" Type="http://schemas.openxmlformats.org/officeDocument/2006/relationships/hyperlink" Target="http://www.curbsideconsultation.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9144000" cy="12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135" y="819090"/>
            <a:ext cx="1999265" cy="369332"/>
          </a:xfrm>
          <a:prstGeom prst="rect">
            <a:avLst/>
          </a:prstGeom>
          <a:noFill/>
        </p:spPr>
        <p:txBody>
          <a:bodyPr wrap="none" rtlCol="0">
            <a:spAutoFit/>
          </a:bodyPr>
          <a:lstStyle/>
          <a:p>
            <a:r>
              <a:rPr lang="en-US" sz="900" b="1" dirty="0" smtClean="0">
                <a:solidFill>
                  <a:schemeClr val="accent6">
                    <a:lumMod val="50000"/>
                  </a:schemeClr>
                </a:solidFill>
                <a:latin typeface="Arial" panose="020B0604020202020204" pitchFamily="34" charset="0"/>
                <a:cs typeface="Arial" panose="020B0604020202020204" pitchFamily="34" charset="0"/>
              </a:rPr>
              <a:t>2360 Corporate Circle, Suite 400 </a:t>
            </a:r>
          </a:p>
          <a:p>
            <a:r>
              <a:rPr lang="en-US" sz="900" b="1" dirty="0" smtClean="0">
                <a:solidFill>
                  <a:schemeClr val="accent6">
                    <a:lumMod val="50000"/>
                  </a:schemeClr>
                </a:solidFill>
                <a:latin typeface="Arial" panose="020B0604020202020204" pitchFamily="34" charset="0"/>
                <a:cs typeface="Arial" panose="020B0604020202020204" pitchFamily="34" charset="0"/>
              </a:rPr>
              <a:t>Henderson,  NV 89074-7722, USA</a:t>
            </a:r>
            <a:endParaRPr lang="en-US" sz="900" b="1" dirty="0">
              <a:solidFill>
                <a:schemeClr val="accent6">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609600" y="1871008"/>
            <a:ext cx="8534400" cy="1938992"/>
          </a:xfrm>
          <a:prstGeom prst="rect">
            <a:avLst/>
          </a:prstGeom>
          <a:noFill/>
        </p:spPr>
        <p:txBody>
          <a:bodyPr wrap="square" rtlCol="0">
            <a:spAutoFit/>
          </a:bodyPr>
          <a:lstStyle/>
          <a:p>
            <a:r>
              <a:rPr lang="en-US" sz="4000" b="1" u="sng" dirty="0" smtClean="0">
                <a:latin typeface="Arial" panose="020B0604020202020204" pitchFamily="34" charset="0"/>
                <a:cs typeface="Arial" panose="020B0604020202020204" pitchFamily="34" charset="0"/>
              </a:rPr>
              <a:t>Innovative</a:t>
            </a:r>
            <a:r>
              <a:rPr lang="en-US" sz="4000" b="1" dirty="0" smtClean="0">
                <a:latin typeface="Arial" panose="020B0604020202020204" pitchFamily="34" charset="0"/>
                <a:cs typeface="Arial" panose="020B0604020202020204" pitchFamily="34" charset="0"/>
              </a:rPr>
              <a:t> Diagnostic Approach </a:t>
            </a:r>
          </a:p>
          <a:p>
            <a:r>
              <a:rPr lang="en-US" sz="4000" b="1" dirty="0" smtClean="0">
                <a:latin typeface="Arial" panose="020B0604020202020204" pitchFamily="34" charset="0"/>
                <a:cs typeface="Arial" panose="020B0604020202020204" pitchFamily="34" charset="0"/>
              </a:rPr>
              <a:t>in Primary Immunodeficiency Disorders</a:t>
            </a:r>
            <a:endParaRPr lang="en-US" sz="4000"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14"/>
          <a:stretch/>
        </p:blipFill>
        <p:spPr bwMode="auto">
          <a:xfrm>
            <a:off x="-42626" y="3810000"/>
            <a:ext cx="918662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9813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76200"/>
            <a:ext cx="7705166"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Traditional </a:t>
            </a:r>
            <a:r>
              <a:rPr lang="en-US" sz="4000" b="1" u="sng" dirty="0" smtClean="0">
                <a:solidFill>
                  <a:srgbClr val="FFFF00"/>
                </a:solidFill>
                <a:latin typeface="Arial" pitchFamily="34" charset="0"/>
                <a:cs typeface="Arial" pitchFamily="34" charset="0"/>
              </a:rPr>
              <a:t>Step-wise Stages </a:t>
            </a:r>
            <a:r>
              <a:rPr lang="en-US" sz="4000" b="1" dirty="0" smtClean="0">
                <a:solidFill>
                  <a:srgbClr val="FFFF00"/>
                </a:solidFill>
                <a:latin typeface="Arial" pitchFamily="34" charset="0"/>
                <a:cs typeface="Arial" pitchFamily="34" charset="0"/>
              </a:rPr>
              <a:t>of Immune Workup Approach</a:t>
            </a:r>
            <a:endParaRPr lang="en-US" sz="4000" b="1" dirty="0">
              <a:solidFill>
                <a:srgbClr val="FFFF00"/>
              </a:solidFill>
              <a:latin typeface="Arial" pitchFamily="34" charset="0"/>
              <a:cs typeface="Arial" pitchFamily="34" charset="0"/>
            </a:endParaRPr>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0" t="1181" r="2253" b="892"/>
          <a:stretch/>
        </p:blipFill>
        <p:spPr bwMode="auto">
          <a:xfrm>
            <a:off x="1905000" y="1385806"/>
            <a:ext cx="5257800" cy="531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
          <p:cNvSpPr>
            <a:spLocks noChangeArrowheads="1"/>
          </p:cNvSpPr>
          <p:nvPr/>
        </p:nvSpPr>
        <p:spPr bwMode="auto">
          <a:xfrm>
            <a:off x="762000" y="6656559"/>
            <a:ext cx="794473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1200" b="1" i="1" dirty="0" smtClean="0">
                <a:solidFill>
                  <a:srgbClr val="000000"/>
                </a:solidFill>
                <a:latin typeface="Arial" panose="020B0604020202020204" pitchFamily="34" charset="0"/>
                <a:cs typeface="Arial" panose="020B0604020202020204" pitchFamily="34" charset="0"/>
              </a:rPr>
              <a:t>4 Stages of Testing for Primary Immunodeficiency. Jeffrey Modell Foundation.  Retrieved from info4pi.org.</a:t>
            </a:r>
            <a:endParaRPr lang="en-US" altLang="en-US" sz="1200" b="1"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221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1565970"/>
            <a:ext cx="9601200" cy="5016758"/>
          </a:xfrm>
          <a:prstGeom prst="rect">
            <a:avLst/>
          </a:prstGeom>
          <a:noFill/>
        </p:spPr>
        <p:txBody>
          <a:bodyPr wrap="square" rtlCol="0">
            <a:spAutoFit/>
          </a:bodyPr>
          <a:lstStyle/>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One major challenge contributed by </a:t>
            </a:r>
          </a:p>
          <a:p>
            <a:pPr>
              <a:buClr>
                <a:srgbClr val="0060A8"/>
              </a:buClr>
              <a:buSzPct val="120000"/>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physicians</a:t>
            </a:r>
          </a:p>
          <a:p>
            <a:pPr>
              <a:buClr>
                <a:srgbClr val="0060A8"/>
              </a:buClr>
              <a:buSzPct val="120000"/>
            </a:pPr>
            <a:r>
              <a:rPr lang="en-US" sz="3200" b="1" dirty="0">
                <a:solidFill>
                  <a:srgbClr val="0060A8"/>
                </a:solidFill>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lack of understanding in immune disorders</a:t>
            </a:r>
          </a:p>
          <a:p>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inadequate components of immune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deficiency evaluations</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poor interpretation of test result</a:t>
            </a:r>
          </a:p>
          <a:p>
            <a:endParaRPr lang="en-US" sz="32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3200" dirty="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rawbacks in utilizing </a:t>
            </a:r>
            <a:r>
              <a:rPr lang="en-US" sz="3200" dirty="0">
                <a:latin typeface="Arial" panose="020B0604020202020204" pitchFamily="34" charset="0"/>
                <a:cs typeface="Arial" panose="020B0604020202020204" pitchFamily="34" charset="0"/>
              </a:rPr>
              <a:t>the step-wise </a:t>
            </a:r>
            <a:r>
              <a:rPr lang="en-US" sz="3200" dirty="0" smtClean="0">
                <a:latin typeface="Arial" panose="020B0604020202020204" pitchFamily="34" charset="0"/>
                <a:cs typeface="Arial" panose="020B0604020202020204" pitchFamily="34" charset="0"/>
              </a:rPr>
              <a:t>method</a:t>
            </a:r>
            <a:endParaRPr lang="en-US" sz="3200" dirty="0">
              <a:latin typeface="Arial" panose="020B0604020202020204" pitchFamily="34" charset="0"/>
              <a:cs typeface="Arial" panose="020B0604020202020204" pitchFamily="34" charset="0"/>
            </a:endParaRPr>
          </a:p>
          <a:p>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insensitive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inefficient</a:t>
            </a:r>
          </a:p>
        </p:txBody>
      </p:sp>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130314"/>
            <a:ext cx="8686800"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Challenges in Diagnosis </a:t>
            </a:r>
            <a:r>
              <a:rPr lang="en-US" sz="4000" b="1" dirty="0">
                <a:solidFill>
                  <a:srgbClr val="FFFF00"/>
                </a:solidFill>
                <a:latin typeface="Arial" pitchFamily="34" charset="0"/>
                <a:cs typeface="Arial" pitchFamily="34" charset="0"/>
              </a:rPr>
              <a:t>of PIDs </a:t>
            </a:r>
          </a:p>
        </p:txBody>
      </p:sp>
      <p:sp>
        <p:nvSpPr>
          <p:cNvPr id="2" name="Right Brace 1"/>
          <p:cNvSpPr/>
          <p:nvPr/>
        </p:nvSpPr>
        <p:spPr>
          <a:xfrm>
            <a:off x="3200400" y="5562600"/>
            <a:ext cx="228600" cy="94392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429000" y="5486400"/>
            <a:ext cx="3805850" cy="1077218"/>
          </a:xfrm>
          <a:prstGeom prst="rect">
            <a:avLst/>
          </a:prstGeom>
          <a:noFill/>
        </p:spPr>
        <p:txBody>
          <a:bodyPr wrap="none" rtlCol="0">
            <a:spAutoFit/>
          </a:bodyPr>
          <a:lstStyle/>
          <a:p>
            <a:r>
              <a:rPr lang="en-US" sz="3200" dirty="0" smtClean="0">
                <a:solidFill>
                  <a:srgbClr val="FF0000"/>
                </a:solidFill>
                <a:latin typeface="Arial" panose="020B0604020202020204" pitchFamily="34" charset="0"/>
                <a:cs typeface="Arial" panose="020B0604020202020204" pitchFamily="34" charset="0"/>
              </a:rPr>
              <a:t>Sequential immune </a:t>
            </a:r>
          </a:p>
          <a:p>
            <a:r>
              <a:rPr lang="en-US" sz="3200" dirty="0" smtClean="0">
                <a:solidFill>
                  <a:srgbClr val="FF0000"/>
                </a:solidFill>
                <a:latin typeface="Arial" panose="020B0604020202020204" pitchFamily="34" charset="0"/>
                <a:cs typeface="Arial" panose="020B0604020202020204" pitchFamily="34" charset="0"/>
              </a:rPr>
              <a:t>evaluation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71930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A </a:t>
            </a:r>
            <a:r>
              <a:rPr lang="en-US" sz="4000" b="1" dirty="0" smtClean="0">
                <a:solidFill>
                  <a:srgbClr val="FFFF00"/>
                </a:solidFill>
                <a:latin typeface="Arial" pitchFamily="34" charset="0"/>
                <a:cs typeface="Arial" pitchFamily="34" charset="0"/>
              </a:rPr>
              <a:t>Solution: </a:t>
            </a:r>
            <a:r>
              <a:rPr lang="en-US" sz="4000" b="1" u="sng" dirty="0" err="1" smtClean="0">
                <a:solidFill>
                  <a:srgbClr val="FFFF00"/>
                </a:solidFill>
                <a:latin typeface="Arial" pitchFamily="34" charset="0"/>
                <a:cs typeface="Arial" pitchFamily="34" charset="0"/>
              </a:rPr>
              <a:t>Amerimmune</a:t>
            </a:r>
            <a:r>
              <a:rPr lang="en-US" sz="4000" b="1" u="sng" dirty="0" smtClean="0">
                <a:solidFill>
                  <a:srgbClr val="FFFF00"/>
                </a:solidFill>
                <a:latin typeface="Arial" pitchFamily="34" charset="0"/>
                <a:cs typeface="Arial" pitchFamily="34" charset="0"/>
              </a:rPr>
              <a:t> Curbside Consultation</a:t>
            </a:r>
            <a:endParaRPr lang="en-US" sz="4000" b="1" u="sng" dirty="0">
              <a:solidFill>
                <a:srgbClr val="FFFF00"/>
              </a:solidFill>
              <a:latin typeface="Arial" pitchFamily="34" charset="0"/>
              <a:cs typeface="Arial" pitchFamily="34" charset="0"/>
            </a:endParaRPr>
          </a:p>
        </p:txBody>
      </p:sp>
      <p:sp>
        <p:nvSpPr>
          <p:cNvPr id="10" name="TextBox 9"/>
          <p:cNvSpPr txBox="1"/>
          <p:nvPr/>
        </p:nvSpPr>
        <p:spPr>
          <a:xfrm>
            <a:off x="609600" y="1295400"/>
            <a:ext cx="9601200" cy="5509200"/>
          </a:xfrm>
          <a:prstGeom prst="rect">
            <a:avLst/>
          </a:prstGeom>
          <a:noFill/>
        </p:spPr>
        <p:txBody>
          <a:bodyPr wrap="square" rtlCol="0">
            <a:spAutoFit/>
          </a:bodyPr>
          <a:lstStyle/>
          <a:p>
            <a:pPr marL="457200" indent="-457200">
              <a:buClr>
                <a:srgbClr val="0060A8"/>
              </a:buClr>
              <a:buSzPct val="120000"/>
              <a:buFont typeface="Arial" panose="020B0604020202020204" pitchFamily="34" charset="0"/>
              <a:buChar char="•"/>
            </a:pPr>
            <a:r>
              <a:rPr lang="en-US" sz="3200" u="sng" dirty="0" smtClean="0">
                <a:latin typeface="Arial" panose="020B0604020202020204" pitchFamily="34" charset="0"/>
                <a:cs typeface="Arial" panose="020B0604020202020204" pitchFamily="34" charset="0"/>
              </a:rPr>
              <a:t>Pre-set</a:t>
            </a:r>
            <a:r>
              <a:rPr lang="en-US" sz="3200" dirty="0" smtClean="0">
                <a:latin typeface="Arial" panose="020B0604020202020204" pitchFamily="34" charset="0"/>
                <a:cs typeface="Arial" panose="020B0604020202020204" pitchFamily="34" charset="0"/>
              </a:rPr>
              <a:t> immune workup diagnostic tool</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multi-dimensional method composed of</a:t>
            </a:r>
          </a:p>
          <a:p>
            <a:r>
              <a:rPr lang="en-US" sz="3200" dirty="0" smtClean="0">
                <a:latin typeface="Arial" panose="020B0604020202020204" pitchFamily="34" charset="0"/>
                <a:cs typeface="Arial" panose="020B0604020202020204" pitchFamily="34" charset="0"/>
              </a:rPr>
              <a:t>      </a:t>
            </a:r>
            <a:r>
              <a:rPr lang="en-US" sz="3200" u="sng" dirty="0" smtClean="0">
                <a:latin typeface="Arial" panose="020B0604020202020204" pitchFamily="34" charset="0"/>
                <a:cs typeface="Arial" panose="020B0604020202020204" pitchFamily="34" charset="0"/>
              </a:rPr>
              <a:t>necessary</a:t>
            </a:r>
            <a:r>
              <a:rPr lang="en-US" sz="3200" dirty="0" smtClean="0">
                <a:latin typeface="Arial" panose="020B0604020202020204" pitchFamily="34" charset="0"/>
                <a:cs typeface="Arial" panose="020B0604020202020204" pitchFamily="34" charset="0"/>
              </a:rPr>
              <a:t>, </a:t>
            </a:r>
            <a:r>
              <a:rPr lang="en-US" sz="3200" u="sng" dirty="0" smtClean="0">
                <a:latin typeface="Arial" panose="020B0604020202020204" pitchFamily="34" charset="0"/>
                <a:cs typeface="Arial" panose="020B0604020202020204" pitchFamily="34" charset="0"/>
              </a:rPr>
              <a:t>effectiv</a:t>
            </a:r>
            <a:r>
              <a:rPr lang="en-US" sz="3200" dirty="0" smtClean="0">
                <a:latin typeface="Arial" panose="020B0604020202020204" pitchFamily="34" charset="0"/>
                <a:cs typeface="Arial" panose="020B0604020202020204" pitchFamily="34" charset="0"/>
              </a:rPr>
              <a:t>e immune evaluations</a:t>
            </a:r>
          </a:p>
          <a:p>
            <a:endParaRPr lang="en-US" sz="3200" dirty="0" smtClean="0">
              <a:latin typeface="Arial" panose="020B0604020202020204" pitchFamily="34" charset="0"/>
              <a:cs typeface="Arial" panose="020B0604020202020204" pitchFamily="34" charset="0"/>
            </a:endParaRPr>
          </a:p>
          <a:p>
            <a:pPr marL="457200" indent="-457200">
              <a:buClr>
                <a:srgbClr val="00729A"/>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Advantages</a:t>
            </a:r>
          </a:p>
          <a:p>
            <a:pPr>
              <a:buClr>
                <a:srgbClr val="00729A"/>
              </a:buClr>
              <a:buSzPct val="120000"/>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physical </a:t>
            </a:r>
            <a:r>
              <a:rPr lang="en-US" sz="3200" dirty="0">
                <a:latin typeface="Arial" panose="020B0604020202020204" pitchFamily="34" charset="0"/>
                <a:cs typeface="Arial" panose="020B0604020202020204" pitchFamily="34" charset="0"/>
              </a:rPr>
              <a:t>referrals are not necessary</a:t>
            </a:r>
            <a:endParaRPr lang="en-US" sz="32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cost-effective</a:t>
            </a:r>
          </a:p>
          <a:p>
            <a:r>
              <a:rPr lang="en-US" sz="3200" b="1" dirty="0" smtClean="0">
                <a:solidFill>
                  <a:srgbClr val="0060A8"/>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not </a:t>
            </a:r>
            <a:r>
              <a:rPr lang="en-US" sz="3200" dirty="0" smtClean="0">
                <a:latin typeface="Arial" panose="020B0604020202020204" pitchFamily="34" charset="0"/>
                <a:cs typeface="Arial" panose="020B0604020202020204" pitchFamily="34" charset="0"/>
              </a:rPr>
              <a:t>much affected by shortages of lab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facilities or immunologists </a:t>
            </a:r>
          </a:p>
          <a:p>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blend in nicely with the newly emerging </a:t>
            </a:r>
            <a:r>
              <a:rPr lang="en-US" sz="3200" dirty="0" smtClean="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specialties </a:t>
            </a:r>
            <a:r>
              <a:rPr lang="en-US" sz="3200" dirty="0">
                <a:latin typeface="Arial" panose="020B0604020202020204" pitchFamily="34" charset="0"/>
                <a:cs typeface="Arial" panose="020B0604020202020204" pitchFamily="34" charset="0"/>
              </a:rPr>
              <a:t>and health systems </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1577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76200"/>
            <a:ext cx="89243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A </a:t>
            </a:r>
            <a:r>
              <a:rPr lang="en-US" sz="4000" b="1" dirty="0" smtClean="0">
                <a:solidFill>
                  <a:srgbClr val="FFFF00"/>
                </a:solidFill>
                <a:latin typeface="Arial" pitchFamily="34" charset="0"/>
                <a:cs typeface="Arial" pitchFamily="34" charset="0"/>
              </a:rPr>
              <a:t>Solution: </a:t>
            </a:r>
            <a:r>
              <a:rPr lang="en-US" sz="4000" b="1" u="sng" dirty="0" err="1" smtClean="0">
                <a:solidFill>
                  <a:srgbClr val="FFFF00"/>
                </a:solidFill>
                <a:latin typeface="Arial" pitchFamily="34" charset="0"/>
                <a:cs typeface="Arial" pitchFamily="34" charset="0"/>
              </a:rPr>
              <a:t>Amerimmune</a:t>
            </a:r>
            <a:r>
              <a:rPr lang="en-US" sz="4000" b="1" u="sng" dirty="0" smtClean="0">
                <a:solidFill>
                  <a:srgbClr val="FFFF00"/>
                </a:solidFill>
                <a:latin typeface="Arial" pitchFamily="34" charset="0"/>
                <a:cs typeface="Arial" pitchFamily="34" charset="0"/>
              </a:rPr>
              <a:t> Curbside Consultation = Complete Evaluation</a:t>
            </a:r>
            <a:endParaRPr lang="en-US" sz="4000" b="1" u="sng" dirty="0">
              <a:solidFill>
                <a:srgbClr val="FFFF00"/>
              </a:solidFill>
              <a:latin typeface="Arial" pitchFamily="34" charset="0"/>
              <a:cs typeface="Arial" pitchFamily="34" charset="0"/>
            </a:endParaRPr>
          </a:p>
        </p:txBody>
      </p:sp>
      <p:grpSp>
        <p:nvGrpSpPr>
          <p:cNvPr id="2" name="Group 1"/>
          <p:cNvGrpSpPr/>
          <p:nvPr/>
        </p:nvGrpSpPr>
        <p:grpSpPr>
          <a:xfrm>
            <a:off x="1600200" y="1524000"/>
            <a:ext cx="6143625" cy="4762500"/>
            <a:chOff x="1676400" y="1524000"/>
            <a:chExt cx="6143625" cy="47625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1436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105400" y="1828800"/>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425095" y="6286500"/>
            <a:ext cx="4356705" cy="369332"/>
          </a:xfrm>
          <a:prstGeom prst="rect">
            <a:avLst/>
          </a:prstGeom>
        </p:spPr>
        <p:txBody>
          <a:bodyPr wrap="none">
            <a:spAutoFit/>
          </a:bodyPr>
          <a:lstStyle/>
          <a:p>
            <a:pPr>
              <a:spcBef>
                <a:spcPts val="0"/>
              </a:spcBef>
              <a:spcAft>
                <a:spcPts val="0"/>
              </a:spcAft>
            </a:pPr>
            <a:r>
              <a:rPr lang="en-US" b="1" dirty="0">
                <a:latin typeface="Arial" pitchFamily="34" charset="0"/>
                <a:cs typeface="Arial" pitchFamily="34" charset="0"/>
                <a:hlinkClick r:id="rId4"/>
              </a:rPr>
              <a:t>http://www.curbsideconsultation.com/</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84027427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63416131"/>
              </p:ext>
            </p:extLst>
          </p:nvPr>
        </p:nvGraphicFramePr>
        <p:xfrm>
          <a:off x="206265" y="1905000"/>
          <a:ext cx="8785335" cy="4693920"/>
        </p:xfrm>
        <a:graphic>
          <a:graphicData uri="http://schemas.openxmlformats.org/drawingml/2006/table">
            <a:tbl>
              <a:tblPr firstCol="1" lastRow="1" lastCol="1" bandRow="1" bandCol="1">
                <a:tableStyleId>{BC89EF96-8CEA-46FF-86C4-4CE0E7609802}</a:tableStyleId>
              </a:tblPr>
              <a:tblGrid>
                <a:gridCol w="2178269"/>
                <a:gridCol w="3124200"/>
                <a:gridCol w="3482866"/>
              </a:tblGrid>
              <a:tr h="306629">
                <a:tc>
                  <a:txBody>
                    <a:bodyPr/>
                    <a:lstStyle/>
                    <a:p>
                      <a:r>
                        <a:rPr lang="en-US" sz="2400" dirty="0" smtClean="0">
                          <a:latin typeface="Arial" panose="020B0604020202020204" pitchFamily="34" charset="0"/>
                          <a:cs typeface="Arial" panose="020B0604020202020204" pitchFamily="34" charset="0"/>
                        </a:rPr>
                        <a:t>Immune Compartment</a:t>
                      </a:r>
                      <a:endParaRPr lang="en-US" sz="2400" dirty="0">
                        <a:latin typeface="Arial" panose="020B0604020202020204" pitchFamily="34" charset="0"/>
                        <a:cs typeface="Arial" panose="020B0604020202020204" pitchFamily="34" charset="0"/>
                      </a:endParaRPr>
                    </a:p>
                  </a:txBody>
                  <a:tcPr/>
                </a:tc>
                <a:tc>
                  <a:txBody>
                    <a:bodyPr/>
                    <a:lstStyle/>
                    <a:p>
                      <a:r>
                        <a:rPr lang="en-US" sz="2400" b="1" dirty="0" smtClean="0">
                          <a:latin typeface="Arial" panose="020B0604020202020204" pitchFamily="34" charset="0"/>
                          <a:cs typeface="Arial" panose="020B0604020202020204" pitchFamily="34" charset="0"/>
                        </a:rPr>
                        <a:t>Tests (</a:t>
                      </a:r>
                      <a:r>
                        <a:rPr lang="en-US" sz="2400" b="1" baseline="0" dirty="0" smtClean="0">
                          <a:latin typeface="Arial" panose="020B0604020202020204" pitchFamily="34" charset="0"/>
                          <a:cs typeface="Arial" panose="020B0604020202020204" pitchFamily="34" charset="0"/>
                        </a:rPr>
                        <a:t>immune cells by numbers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txBody>
                  <a:tcPr/>
                </a:tc>
                <a:tc>
                  <a:txBody>
                    <a:bodyPr/>
                    <a:lstStyle/>
                    <a:p>
                      <a:r>
                        <a:rPr lang="en-US" sz="2400" kern="1200" dirty="0" smtClean="0">
                          <a:effectLst/>
                          <a:latin typeface="Arial" panose="020B0604020202020204" pitchFamily="34" charset="0"/>
                          <a:cs typeface="Arial" panose="020B0604020202020204" pitchFamily="34" charset="0"/>
                        </a:rPr>
                        <a:t>Tests (Functions)</a:t>
                      </a:r>
                      <a:endParaRPr lang="en-US" sz="2400" dirty="0">
                        <a:latin typeface="Arial" panose="020B0604020202020204" pitchFamily="34" charset="0"/>
                        <a:cs typeface="Arial" panose="020B0604020202020204" pitchFamily="34" charset="0"/>
                      </a:endParaRPr>
                    </a:p>
                  </a:txBody>
                  <a:tcPr/>
                </a:tc>
              </a:tr>
              <a:tr h="425893">
                <a:tc>
                  <a:txBody>
                    <a:bodyPr/>
                    <a:lstStyle/>
                    <a:p>
                      <a:r>
                        <a:rPr lang="en-US" sz="2400" b="0" kern="1200" dirty="0" smtClean="0">
                          <a:effectLst/>
                          <a:latin typeface="Arial" panose="020B0604020202020204" pitchFamily="34" charset="0"/>
                          <a:cs typeface="Arial" panose="020B0604020202020204" pitchFamily="34" charset="0"/>
                        </a:rPr>
                        <a:t>Cellular</a:t>
                      </a:r>
                      <a:endParaRPr lang="en-US" sz="2400" b="0" dirty="0">
                        <a:latin typeface="Arial" panose="020B0604020202020204" pitchFamily="34" charset="0"/>
                        <a:cs typeface="Arial" panose="020B0604020202020204"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CBC with differential</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T-cell (CD3),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NK-cell (CD56/16),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αβTCR, </a:t>
                      </a:r>
                      <a:r>
                        <a:rPr lang="en-US" sz="2200" kern="1200" dirty="0" err="1" smtClean="0">
                          <a:effectLst/>
                          <a:latin typeface="Arial" panose="020B0604020202020204" pitchFamily="34" charset="0"/>
                          <a:cs typeface="Arial" panose="020B0604020202020204" pitchFamily="34" charset="0"/>
                        </a:rPr>
                        <a:t>γδ</a:t>
                      </a:r>
                      <a:r>
                        <a:rPr lang="en-US" sz="2200" kern="1200" dirty="0" smtClean="0">
                          <a:effectLst/>
                          <a:latin typeface="Arial" panose="020B0604020202020204" pitchFamily="34" charset="0"/>
                          <a:cs typeface="Arial" panose="020B0604020202020204" pitchFamily="34" charset="0"/>
                        </a:rPr>
                        <a:t> TCR,</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CD4RO, CD8RO</a:t>
                      </a:r>
                    </a:p>
                    <a:p>
                      <a:endParaRPr lang="en-US" sz="2200" dirty="0">
                        <a:latin typeface="Arial" panose="020B0604020202020204" pitchFamily="34" charset="0"/>
                        <a:cs typeface="Arial" panose="020B0604020202020204" pitchFamily="34" charset="0"/>
                      </a:endParaRPr>
                    </a:p>
                  </a:txBody>
                  <a:tcPr/>
                </a:tc>
                <a:tc>
                  <a:txBody>
                    <a:bodyPr/>
                    <a:lstStyle/>
                    <a:p>
                      <a:r>
                        <a:rPr lang="en-US" sz="2200" b="1" i="1" u="sng" kern="1200" dirty="0" smtClean="0">
                          <a:effectLst/>
                          <a:latin typeface="Arial" panose="020B0604020202020204" pitchFamily="34" charset="0"/>
                          <a:cs typeface="Arial" panose="020B0604020202020204" pitchFamily="34" charset="0"/>
                        </a:rPr>
                        <a:t>Non-specific</a:t>
                      </a:r>
                      <a:r>
                        <a:rPr lang="en-US" sz="2200" b="1" kern="12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Mitogen proliferation &amp; DHR</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CD25 &amp; HLA-DR on T cells,Th17</a:t>
                      </a:r>
                    </a:p>
                    <a:p>
                      <a:r>
                        <a:rPr lang="en-US" sz="2200" b="1" i="1" u="sng" kern="1200" dirty="0" smtClean="0">
                          <a:effectLst/>
                          <a:latin typeface="Arial" panose="020B0604020202020204" pitchFamily="34" charset="0"/>
                          <a:cs typeface="Arial" panose="020B0604020202020204" pitchFamily="34" charset="0"/>
                        </a:rPr>
                        <a:t>Specific</a:t>
                      </a:r>
                      <a:r>
                        <a:rPr lang="en-US" sz="2200" b="1" u="sng" kern="12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Antigen proliferation or DTH to candida</a:t>
                      </a:r>
                      <a:endParaRPr lang="en-US" sz="2200" b="0" dirty="0">
                        <a:latin typeface="Arial" panose="020B0604020202020204" pitchFamily="34" charset="0"/>
                        <a:cs typeface="Arial" panose="020B0604020202020204" pitchFamily="34" charset="0"/>
                      </a:endParaRPr>
                    </a:p>
                  </a:txBody>
                  <a:tcPr/>
                </a:tc>
              </a:tr>
              <a:tr h="425893">
                <a:tc>
                  <a:txBody>
                    <a:bodyPr/>
                    <a:lstStyle/>
                    <a:p>
                      <a:r>
                        <a:rPr lang="en-US" sz="2400" b="0" kern="1200" dirty="0" smtClean="0">
                          <a:effectLst/>
                          <a:latin typeface="Arial" panose="020B0604020202020204" pitchFamily="34" charset="0"/>
                          <a:cs typeface="Arial" panose="020B0604020202020204" pitchFamily="34" charset="0"/>
                        </a:rPr>
                        <a:t>Humoral </a:t>
                      </a:r>
                      <a:endParaRPr lang="en-US" sz="2400" b="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1. </a:t>
                      </a:r>
                      <a:r>
                        <a:rPr lang="en-US" sz="2200" b="0" kern="1200" dirty="0" smtClean="0">
                          <a:effectLst/>
                          <a:latin typeface="Arial" panose="020B0604020202020204" pitchFamily="34" charset="0"/>
                          <a:cs typeface="Arial" panose="020B0604020202020204" pitchFamily="34" charset="0"/>
                        </a:rPr>
                        <a:t>B cell (CD20/19),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2. </a:t>
                      </a:r>
                      <a:r>
                        <a:rPr lang="en-US" sz="2200" b="0" kern="1200" dirty="0" smtClean="0">
                          <a:effectLst/>
                          <a:latin typeface="Arial" panose="020B0604020202020204" pitchFamily="34" charset="0"/>
                          <a:cs typeface="Arial" panose="020B0604020202020204" pitchFamily="34" charset="0"/>
                        </a:rPr>
                        <a:t>CD27</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IgG</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B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3. </a:t>
                      </a:r>
                      <a:r>
                        <a:rPr lang="en-US" sz="2200" b="0" kern="1200" dirty="0" smtClean="0">
                          <a:effectLst/>
                          <a:latin typeface="Arial" panose="020B0604020202020204" pitchFamily="34" charset="0"/>
                          <a:cs typeface="Arial" panose="020B0604020202020204" pitchFamily="34" charset="0"/>
                        </a:rPr>
                        <a:t>CD27</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IgM</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B cells,</a:t>
                      </a:r>
                    </a:p>
                    <a:p>
                      <a:r>
                        <a:rPr lang="en-US" sz="2200" b="0" dirty="0" smtClean="0">
                          <a:latin typeface="Arial" panose="020B0604020202020204" pitchFamily="34" charset="0"/>
                          <a:cs typeface="Arial" panose="020B0604020202020204" pitchFamily="34" charset="0"/>
                        </a:rPr>
                        <a:t>4. </a:t>
                      </a:r>
                      <a:r>
                        <a:rPr lang="en-US" sz="2200" b="0" kern="1200" dirty="0" smtClean="0">
                          <a:effectLst/>
                          <a:latin typeface="Arial" panose="020B0604020202020204" pitchFamily="34" charset="0"/>
                          <a:cs typeface="Arial" panose="020B0604020202020204" pitchFamily="34" charset="0"/>
                        </a:rPr>
                        <a:t>CD21dim cells,</a:t>
                      </a:r>
                      <a:endParaRPr lang="en-US" sz="2200" b="0" kern="1200" baseline="30000" dirty="0" smtClean="0">
                        <a:effectLst/>
                        <a:latin typeface="Arial" panose="020B0604020202020204" pitchFamily="34" charset="0"/>
                        <a:cs typeface="Arial" panose="020B0604020202020204" pitchFamily="34" charset="0"/>
                      </a:endParaRPr>
                    </a:p>
                    <a:p>
                      <a:r>
                        <a:rPr lang="en-US" sz="2200" b="0" kern="1200" baseline="0" dirty="0" smtClean="0">
                          <a:effectLst/>
                          <a:latin typeface="Arial" panose="020B0604020202020204" pitchFamily="34" charset="0"/>
                          <a:cs typeface="Arial" panose="020B0604020202020204" pitchFamily="34" charset="0"/>
                        </a:rPr>
                        <a:t>5. </a:t>
                      </a:r>
                      <a:r>
                        <a:rPr lang="en-US" sz="2200" b="0" kern="1200" dirty="0" smtClean="0">
                          <a:effectLst/>
                          <a:latin typeface="Arial" panose="020B0604020202020204" pitchFamily="34" charset="0"/>
                          <a:cs typeface="Arial" panose="020B0604020202020204" pitchFamily="34" charset="0"/>
                        </a:rPr>
                        <a:t>IgG+ B cells</a:t>
                      </a:r>
                      <a:endParaRPr lang="en-US" sz="2200" b="0" baseline="0" dirty="0">
                        <a:latin typeface="Arial" panose="020B0604020202020204" pitchFamily="34" charset="0"/>
                        <a:cs typeface="Arial" panose="020B0604020202020204" pitchFamily="34" charset="0"/>
                      </a:endParaRPr>
                    </a:p>
                  </a:txBody>
                  <a:tcPr/>
                </a:tc>
                <a:tc>
                  <a:txBody>
                    <a:bodyPr/>
                    <a:lstStyle/>
                    <a:p>
                      <a:r>
                        <a:rPr lang="en-US" sz="2200" b="1" i="1" u="sng" kern="1200" dirty="0" smtClean="0">
                          <a:effectLst/>
                          <a:latin typeface="Arial" panose="020B0604020202020204" pitchFamily="34" charset="0"/>
                          <a:cs typeface="Arial" panose="020B0604020202020204" pitchFamily="34" charset="0"/>
                        </a:rPr>
                        <a:t>Specific:</a:t>
                      </a:r>
                      <a:r>
                        <a:rPr lang="en-US" sz="2200" b="0" i="1" kern="1200" dirty="0" smtClean="0">
                          <a:effectLst/>
                          <a:latin typeface="Arial" panose="020B0604020202020204" pitchFamily="34" charset="0"/>
                          <a:cs typeface="Arial" panose="020B0604020202020204" pitchFamily="34" charset="0"/>
                        </a:rPr>
                        <a:t> </a:t>
                      </a:r>
                      <a:r>
                        <a:rPr lang="en-US" sz="2200" b="0" i="0" kern="1200" dirty="0" smtClean="0">
                          <a:effectLst/>
                          <a:latin typeface="Arial" panose="020B0604020202020204" pitchFamily="34" charset="0"/>
                          <a:cs typeface="Arial" panose="020B0604020202020204" pitchFamily="34" charset="0"/>
                        </a:rPr>
                        <a:t>A</a:t>
                      </a:r>
                      <a:r>
                        <a:rPr lang="en-US" sz="2200" b="0" kern="1200" dirty="0" smtClean="0">
                          <a:effectLst/>
                          <a:latin typeface="Arial" panose="020B0604020202020204" pitchFamily="34" charset="0"/>
                          <a:cs typeface="Arial" panose="020B0604020202020204" pitchFamily="34" charset="0"/>
                        </a:rPr>
                        <a:t>ntibody titers to tetanus, pneumococcal 14 serotype and </a:t>
                      </a:r>
                      <a:r>
                        <a:rPr lang="en-US" sz="2200" b="0" kern="1200" dirty="0" err="1" smtClean="0">
                          <a:effectLst/>
                          <a:latin typeface="Arial" panose="020B0604020202020204" pitchFamily="34" charset="0"/>
                          <a:cs typeface="Arial" panose="020B0604020202020204" pitchFamily="34" charset="0"/>
                        </a:rPr>
                        <a:t>HiB</a:t>
                      </a:r>
                      <a:endParaRPr lang="en-US" sz="2200" b="0" kern="1200" dirty="0" smtClean="0">
                        <a:effectLst/>
                        <a:latin typeface="Arial" panose="020B0604020202020204" pitchFamily="34" charset="0"/>
                        <a:cs typeface="Arial" panose="020B0604020202020204" pitchFamily="34" charset="0"/>
                      </a:endParaRPr>
                    </a:p>
                    <a:p>
                      <a:r>
                        <a:rPr lang="en-US" sz="2200" b="1" i="1" u="sng" kern="1200" dirty="0" smtClean="0">
                          <a:effectLst/>
                          <a:latin typeface="Arial" panose="020B0604020202020204" pitchFamily="34" charset="0"/>
                          <a:cs typeface="Arial" panose="020B0604020202020204" pitchFamily="34" charset="0"/>
                        </a:rPr>
                        <a:t>Non-specific</a:t>
                      </a:r>
                      <a:r>
                        <a:rPr lang="en-US" sz="2200" b="1" i="1" kern="1200" dirty="0" smtClean="0">
                          <a:effectLst/>
                          <a:latin typeface="Arial" panose="020B0604020202020204" pitchFamily="34" charset="0"/>
                          <a:cs typeface="Arial" panose="020B0604020202020204" pitchFamily="34" charset="0"/>
                        </a:rPr>
                        <a:t>:</a:t>
                      </a:r>
                      <a:r>
                        <a:rPr lang="en-US" sz="2200" b="0" i="1" kern="120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IgG, IgA,</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IgM, </a:t>
                      </a:r>
                      <a:r>
                        <a:rPr lang="en-US" sz="2200" b="0" kern="1200" dirty="0" err="1" smtClean="0">
                          <a:effectLst/>
                          <a:latin typeface="Arial" panose="020B0604020202020204" pitchFamily="34" charset="0"/>
                          <a:cs typeface="Arial" panose="020B0604020202020204" pitchFamily="34" charset="0"/>
                        </a:rPr>
                        <a:t>IgE</a:t>
                      </a:r>
                      <a:r>
                        <a:rPr lang="en-US" sz="2200" b="0" kern="1200" dirty="0" smtClean="0">
                          <a:effectLst/>
                          <a:latin typeface="Arial" panose="020B0604020202020204" pitchFamily="34" charset="0"/>
                          <a:cs typeface="Arial" panose="020B0604020202020204" pitchFamily="34" charset="0"/>
                        </a:rPr>
                        <a:t> &amp; IgG</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subclasses</a:t>
                      </a:r>
                      <a:endParaRPr lang="en-US" sz="2200" b="0" dirty="0">
                        <a:latin typeface="Arial" panose="020B0604020202020204" pitchFamily="34" charset="0"/>
                        <a:cs typeface="Arial" panose="020B0604020202020204" pitchFamily="34" charset="0"/>
                      </a:endParaRPr>
                    </a:p>
                  </a:txBody>
                  <a:tcPr/>
                </a:tc>
              </a:tr>
            </a:tbl>
          </a:graphicData>
        </a:graphic>
      </p:graphicFrame>
      <p:sp>
        <p:nvSpPr>
          <p:cNvPr id="7" name="TextBox 6"/>
          <p:cNvSpPr txBox="1"/>
          <p:nvPr/>
        </p:nvSpPr>
        <p:spPr>
          <a:xfrm>
            <a:off x="76200" y="1443335"/>
            <a:ext cx="8323112" cy="492443"/>
          </a:xfrm>
          <a:prstGeom prst="rect">
            <a:avLst/>
          </a:prstGeom>
          <a:noFill/>
        </p:spPr>
        <p:txBody>
          <a:bodyPr wrap="none" rtlCol="0">
            <a:spAutoFit/>
          </a:bodyPr>
          <a:lstStyle/>
          <a:p>
            <a:r>
              <a:rPr lang="en-US" sz="2600" b="1" dirty="0" err="1" smtClean="0">
                <a:latin typeface="Arial" panose="020B0604020202020204" pitchFamily="34" charset="0"/>
                <a:cs typeface="Arial" panose="020B0604020202020204" pitchFamily="34" charset="0"/>
              </a:rPr>
              <a:t>Amerimmune</a:t>
            </a:r>
            <a:r>
              <a:rPr lang="en-US" sz="2600" b="1" dirty="0" smtClean="0">
                <a:latin typeface="Arial" panose="020B0604020202020204" pitchFamily="34" charset="0"/>
                <a:cs typeface="Arial" panose="020B0604020202020204" pitchFamily="34" charset="0"/>
              </a:rPr>
              <a:t> Curbside immune work-up approach:</a:t>
            </a:r>
            <a:endParaRPr lang="en-US" sz="2600" b="1" dirty="0">
              <a:latin typeface="Arial" panose="020B0604020202020204" pitchFamily="34" charset="0"/>
              <a:cs typeface="Arial" panose="020B0604020202020204" pitchFamily="34" charset="0"/>
            </a:endParaRPr>
          </a:p>
        </p:txBody>
      </p:sp>
      <p:sp>
        <p:nvSpPr>
          <p:cNvPr id="14" name="TextBox 13"/>
          <p:cNvSpPr txBox="1"/>
          <p:nvPr/>
        </p:nvSpPr>
        <p:spPr>
          <a:xfrm>
            <a:off x="457200" y="-76200"/>
            <a:ext cx="9220200" cy="1323439"/>
          </a:xfrm>
          <a:prstGeom prst="rect">
            <a:avLst/>
          </a:prstGeom>
          <a:noFill/>
        </p:spPr>
        <p:txBody>
          <a:bodyPr wrap="square" rtlCol="0">
            <a:spAutoFit/>
          </a:bodyPr>
          <a:lstStyle/>
          <a:p>
            <a:r>
              <a:rPr lang="en-US" sz="4000" b="1" u="sng" dirty="0" smtClean="0">
                <a:solidFill>
                  <a:srgbClr val="FFFF00"/>
                </a:solidFill>
                <a:latin typeface="Arial" pitchFamily="34" charset="0"/>
                <a:cs typeface="Arial" pitchFamily="34" charset="0"/>
              </a:rPr>
              <a:t>Curbside Consultation Approach: </a:t>
            </a:r>
          </a:p>
          <a:p>
            <a:r>
              <a:rPr lang="en-US" sz="4000" b="1" u="sng" dirty="0" smtClean="0">
                <a:solidFill>
                  <a:srgbClr val="FFFF00"/>
                </a:solidFill>
                <a:latin typeface="Arial" pitchFamily="34" charset="0"/>
                <a:cs typeface="Arial" pitchFamily="34" charset="0"/>
              </a:rPr>
              <a:t>Immune Profiling</a:t>
            </a:r>
            <a:endParaRPr lang="en-US" sz="40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57453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err="1" smtClean="0">
                <a:solidFill>
                  <a:srgbClr val="FFFF00"/>
                </a:solidFill>
                <a:latin typeface="Arial" pitchFamily="34" charset="0"/>
                <a:cs typeface="Arial" pitchFamily="34" charset="0"/>
              </a:rPr>
              <a:t>Amerimmune</a:t>
            </a:r>
            <a:r>
              <a:rPr lang="en-US" sz="4000" b="1" dirty="0" smtClean="0">
                <a:solidFill>
                  <a:srgbClr val="FFFF00"/>
                </a:solidFill>
                <a:latin typeface="Arial" pitchFamily="34" charset="0"/>
                <a:cs typeface="Arial" pitchFamily="34" charset="0"/>
              </a:rPr>
              <a:t> Curbside: </a:t>
            </a:r>
          </a:p>
          <a:p>
            <a:r>
              <a:rPr lang="en-US" sz="4000" b="1" u="sng" dirty="0">
                <a:solidFill>
                  <a:srgbClr val="FFFF00"/>
                </a:solidFill>
                <a:latin typeface="Arial" pitchFamily="34" charset="0"/>
                <a:cs typeface="Arial" pitchFamily="34" charset="0"/>
              </a:rPr>
              <a:t>Pilot Study Method </a:t>
            </a:r>
            <a:r>
              <a:rPr lang="en-US" sz="4000" b="1" u="sng" dirty="0" smtClean="0">
                <a:solidFill>
                  <a:srgbClr val="FFFF00"/>
                </a:solidFill>
                <a:latin typeface="Arial" pitchFamily="34" charset="0"/>
                <a:cs typeface="Arial" pitchFamily="34" charset="0"/>
              </a:rPr>
              <a:t>–</a:t>
            </a:r>
            <a:r>
              <a:rPr lang="en-US" sz="4000" b="1" u="sng" dirty="0">
                <a:solidFill>
                  <a:srgbClr val="FFFF00"/>
                </a:solidFill>
                <a:latin typeface="Arial" pitchFamily="34" charset="0"/>
                <a:cs typeface="Arial" pitchFamily="34" charset="0"/>
              </a:rPr>
              <a:t> </a:t>
            </a:r>
            <a:r>
              <a:rPr lang="en-US" sz="4000" b="1" u="sng" dirty="0" smtClean="0">
                <a:solidFill>
                  <a:srgbClr val="FFFF00"/>
                </a:solidFill>
                <a:latin typeface="Arial" pitchFamily="34" charset="0"/>
                <a:cs typeface="Arial" pitchFamily="34" charset="0"/>
              </a:rPr>
              <a:t>Comparison</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381000" y="1600200"/>
            <a:ext cx="8763000" cy="5001369"/>
          </a:xfrm>
          <a:prstGeom prst="rect">
            <a:avLst/>
          </a:prstGeom>
        </p:spPr>
        <p:txBody>
          <a:bodyPr wrap="square">
            <a:spAutoFit/>
          </a:bodyPr>
          <a:lstStyle/>
          <a:p>
            <a:pPr marL="457200" indent="-457200">
              <a:buClr>
                <a:srgbClr val="0060A8"/>
              </a:buClr>
              <a:buSzPct val="1200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Surveyed 328 primary care providers from January, 2011 to September, 2012 in northern </a:t>
            </a:r>
          </a:p>
          <a:p>
            <a:pPr>
              <a:buClr>
                <a:srgbClr val="0060A8"/>
              </a:buClr>
              <a:buSzPct val="120000"/>
            </a:pP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Virginia, U.S.</a:t>
            </a:r>
          </a:p>
          <a:p>
            <a:pPr marL="457200" indent="-457200">
              <a:buClr>
                <a:srgbClr val="0060A8"/>
              </a:buClr>
              <a:buSzPct val="1200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Identified PIDs patients diagnosed in their practices</a:t>
            </a:r>
            <a:endParaRPr lang="en-US" sz="29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Offered 10 warning signs &amp; performed Curbside Consultation</a:t>
            </a:r>
          </a:p>
          <a:p>
            <a:r>
              <a:rPr lang="en-US" sz="2900" dirty="0" smtClean="0">
                <a:latin typeface="Arial" panose="020B0604020202020204" pitchFamily="34" charset="0"/>
                <a:cs typeface="Arial" panose="020B0604020202020204" pitchFamily="34" charset="0"/>
              </a:rPr>
              <a:t>     - provide patient’s clinical history, pertinent  </a:t>
            </a:r>
          </a:p>
          <a:p>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immunological tests as indicated   </a:t>
            </a:r>
          </a:p>
          <a:p>
            <a:pPr marL="457200" indent="-457200">
              <a:buClr>
                <a:srgbClr val="0060A8"/>
              </a:buClr>
              <a:buSzPct val="1200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Laboratory results interpretation done by immunologists</a:t>
            </a: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61650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Curbside Study Result: (Pre-)</a:t>
            </a:r>
          </a:p>
          <a:p>
            <a:r>
              <a:rPr lang="en-US" sz="4000" b="1" u="sng" dirty="0" smtClean="0">
                <a:solidFill>
                  <a:srgbClr val="FFFF00"/>
                </a:solidFill>
                <a:latin typeface="Arial" pitchFamily="34" charset="0"/>
                <a:cs typeface="Arial" pitchFamily="34" charset="0"/>
              </a:rPr>
              <a:t>Cases Based on 10 Warning Signs </a:t>
            </a:r>
            <a:endParaRPr lang="en-US" sz="4000" b="1" u="sng" dirty="0">
              <a:solidFill>
                <a:srgbClr val="FFFF00"/>
              </a:solidFill>
              <a:latin typeface="Arial" pitchFamily="34" charset="0"/>
              <a:cs typeface="Arial" pitchFamily="34" charset="0"/>
            </a:endParaRPr>
          </a:p>
        </p:txBody>
      </p:sp>
      <p:sp>
        <p:nvSpPr>
          <p:cNvPr id="6" name="Rectangle 5"/>
          <p:cNvSpPr/>
          <p:nvPr/>
        </p:nvSpPr>
        <p:spPr>
          <a:xfrm>
            <a:off x="0" y="1600200"/>
            <a:ext cx="9169498" cy="830997"/>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Distribution of percentage of patients within each specialty </a:t>
            </a: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that </a:t>
            </a:r>
            <a:r>
              <a:rPr lang="en-US" sz="2400" b="1" dirty="0">
                <a:latin typeface="Arial" panose="020B0604020202020204" pitchFamily="34" charset="0"/>
                <a:cs typeface="Arial" panose="020B0604020202020204" pitchFamily="34" charset="0"/>
              </a:rPr>
              <a:t>had </a:t>
            </a:r>
            <a:r>
              <a:rPr lang="en-US" sz="2400" b="1" dirty="0" smtClean="0">
                <a:latin typeface="Arial" panose="020B0604020202020204" pitchFamily="34" charset="0"/>
                <a:cs typeface="Arial" panose="020B0604020202020204" pitchFamily="34" charset="0"/>
              </a:rPr>
              <a:t>immune </a:t>
            </a:r>
            <a:r>
              <a:rPr lang="en-US" sz="2400" b="1" dirty="0">
                <a:latin typeface="Arial" panose="020B0604020202020204" pitchFamily="34" charset="0"/>
                <a:cs typeface="Arial" panose="020B0604020202020204" pitchFamily="34" charset="0"/>
              </a:rPr>
              <a:t>work up based on </a:t>
            </a:r>
            <a:r>
              <a:rPr lang="en-US" sz="2400" b="1" u="sng" dirty="0">
                <a:latin typeface="Arial" panose="020B0604020202020204" pitchFamily="34" charset="0"/>
                <a:cs typeface="Arial" panose="020B0604020202020204" pitchFamily="34" charset="0"/>
              </a:rPr>
              <a:t>10 warning signs </a:t>
            </a:r>
            <a:r>
              <a:rPr lang="en-US" sz="2400" b="1" dirty="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PIDs:</a:t>
            </a: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4" y="2431197"/>
            <a:ext cx="8997976"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6260247"/>
            <a:ext cx="2591287"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Total of 9,265 patients</a:t>
            </a:r>
            <a:endParaRPr lang="en-US" dirty="0"/>
          </a:p>
        </p:txBody>
      </p:sp>
    </p:spTree>
    <p:extLst>
      <p:ext uri="{BB962C8B-B14F-4D97-AF65-F5344CB8AC3E}">
        <p14:creationId xmlns:p14="http://schemas.microsoft.com/office/powerpoint/2010/main" val="161897335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Curbside </a:t>
            </a:r>
            <a:r>
              <a:rPr lang="en-US" sz="4000" b="1" dirty="0">
                <a:solidFill>
                  <a:srgbClr val="FFFF00"/>
                </a:solidFill>
                <a:latin typeface="Arial" pitchFamily="34" charset="0"/>
                <a:cs typeface="Arial" pitchFamily="34" charset="0"/>
              </a:rPr>
              <a:t>Study </a:t>
            </a:r>
            <a:r>
              <a:rPr lang="en-US" sz="4000" b="1" dirty="0" smtClean="0">
                <a:solidFill>
                  <a:srgbClr val="FFFF00"/>
                </a:solidFill>
                <a:latin typeface="Arial" pitchFamily="34" charset="0"/>
                <a:cs typeface="Arial" pitchFamily="34" charset="0"/>
              </a:rPr>
              <a:t>Result: (Pre-)</a:t>
            </a:r>
          </a:p>
          <a:p>
            <a:r>
              <a:rPr lang="en-US" sz="4000" b="1" i="1" u="sng" dirty="0">
                <a:solidFill>
                  <a:srgbClr val="FFFF00"/>
                </a:solidFill>
                <a:latin typeface="Arial" pitchFamily="34" charset="0"/>
                <a:cs typeface="Arial" pitchFamily="34" charset="0"/>
              </a:rPr>
              <a:t>Low</a:t>
            </a:r>
            <a:r>
              <a:rPr lang="en-US" sz="4000" b="1" u="sng" dirty="0">
                <a:solidFill>
                  <a:srgbClr val="FFFF00"/>
                </a:solidFill>
                <a:latin typeface="Arial" pitchFamily="34" charset="0"/>
                <a:cs typeface="Arial" pitchFamily="34" charset="0"/>
              </a:rPr>
              <a:t> Diagnose </a:t>
            </a:r>
            <a:r>
              <a:rPr lang="en-US" sz="4000" b="1" u="sng" dirty="0" smtClean="0">
                <a:solidFill>
                  <a:srgbClr val="FFFF00"/>
                </a:solidFill>
                <a:latin typeface="Arial" pitchFamily="34" charset="0"/>
                <a:cs typeface="Arial" pitchFamily="34" charset="0"/>
              </a:rPr>
              <a:t>Sensitivity </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0" y="1595735"/>
            <a:ext cx="930415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Contribution of immune test groups to the diagnosis of PIDs:</a:t>
            </a:r>
            <a:endParaRPr lang="en-US" sz="2400" b="1" dirty="0">
              <a:latin typeface="Arial" panose="020B0604020202020204" pitchFamily="34" charset="0"/>
              <a:cs typeface="Arial" panose="020B0604020202020204" pitchFamily="34" charset="0"/>
            </a:endParaRPr>
          </a:p>
        </p:txBody>
      </p:sp>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0" y="1981200"/>
            <a:ext cx="90755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60792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Curbside Study Result: </a:t>
            </a:r>
            <a:r>
              <a:rPr lang="en-US" sz="4000" b="1" u="sng" dirty="0" smtClean="0">
                <a:solidFill>
                  <a:srgbClr val="FFFF00"/>
                </a:solidFill>
                <a:latin typeface="Arial" pitchFamily="34" charset="0"/>
                <a:cs typeface="Arial" pitchFamily="34" charset="0"/>
              </a:rPr>
              <a:t>(pre-)</a:t>
            </a:r>
          </a:p>
          <a:p>
            <a:r>
              <a:rPr lang="en-US" sz="4000" b="1" i="1" u="sng" dirty="0" smtClean="0">
                <a:solidFill>
                  <a:srgbClr val="FFFF00"/>
                </a:solidFill>
                <a:latin typeface="Arial" pitchFamily="34" charset="0"/>
                <a:cs typeface="Arial" pitchFamily="34" charset="0"/>
              </a:rPr>
              <a:t>Some</a:t>
            </a:r>
            <a:r>
              <a:rPr lang="en-US" sz="4000" b="1" u="sng" dirty="0" smtClean="0">
                <a:solidFill>
                  <a:srgbClr val="FFFF00"/>
                </a:solidFill>
                <a:latin typeface="Arial" pitchFamily="34" charset="0"/>
                <a:cs typeface="Arial" pitchFamily="34" charset="0"/>
              </a:rPr>
              <a:t> Diagnose Sensitivity </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0" y="2590800"/>
            <a:ext cx="9144000"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Contribution of immune test groups to the diagnosis of PIDs:</a:t>
            </a:r>
            <a:endParaRPr lang="en-US" sz="2400" b="1" dirty="0">
              <a:latin typeface="Arial" panose="020B0604020202020204" pitchFamily="34" charset="0"/>
              <a:cs typeface="Arial" panose="020B0604020202020204" pitchFamily="34" charset="0"/>
            </a:endParaRPr>
          </a:p>
        </p:txBody>
      </p:sp>
      <p:pic>
        <p:nvPicPr>
          <p:cNvPr id="14346"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53988"/>
          <a:stretch/>
        </p:blipFill>
        <p:spPr bwMode="auto">
          <a:xfrm>
            <a:off x="38100" y="2976265"/>
            <a:ext cx="9029700" cy="224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8500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2366833"/>
            <a:ext cx="9144000"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Contribution of immune test groups to the diagnosis of PIDs:</a:t>
            </a:r>
            <a:endParaRPr lang="en-US" sz="2400" b="1" dirty="0">
              <a:latin typeface="Arial" panose="020B0604020202020204" pitchFamily="34" charset="0"/>
              <a:cs typeface="Arial" panose="020B0604020202020204" pitchFamily="34" charset="0"/>
            </a:endParaRPr>
          </a:p>
        </p:txBody>
      </p:sp>
      <p:pic>
        <p:nvPicPr>
          <p:cNvPr id="14346"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89529"/>
          <a:stretch/>
        </p:blipFill>
        <p:spPr bwMode="auto">
          <a:xfrm>
            <a:off x="38100" y="2752297"/>
            <a:ext cx="9029700" cy="51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45499"/>
          <a:stretch/>
        </p:blipFill>
        <p:spPr bwMode="auto">
          <a:xfrm>
            <a:off x="38100" y="3209498"/>
            <a:ext cx="9029700" cy="265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76200"/>
            <a:ext cx="87719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Curbside Study Result: </a:t>
            </a:r>
            <a:r>
              <a:rPr lang="en-US" sz="4000" b="1" u="sng" dirty="0" smtClean="0">
                <a:solidFill>
                  <a:srgbClr val="FFFF00"/>
                </a:solidFill>
                <a:latin typeface="Arial" pitchFamily="34" charset="0"/>
                <a:cs typeface="Arial" pitchFamily="34" charset="0"/>
              </a:rPr>
              <a:t>(pre-)</a:t>
            </a:r>
          </a:p>
          <a:p>
            <a:r>
              <a:rPr lang="en-US" sz="4000" b="1" i="1" u="sng" dirty="0" smtClean="0">
                <a:solidFill>
                  <a:srgbClr val="FFFF00"/>
                </a:solidFill>
                <a:latin typeface="Arial" pitchFamily="34" charset="0"/>
                <a:cs typeface="Arial" pitchFamily="34" charset="0"/>
              </a:rPr>
              <a:t>Varied</a:t>
            </a:r>
            <a:r>
              <a:rPr lang="en-US" sz="4000" b="1" u="sng" dirty="0" smtClean="0">
                <a:solidFill>
                  <a:srgbClr val="FFFF00"/>
                </a:solidFill>
                <a:latin typeface="Arial" pitchFamily="34" charset="0"/>
                <a:cs typeface="Arial" pitchFamily="34" charset="0"/>
              </a:rPr>
              <a:t> Diagnose Sensitivity </a:t>
            </a:r>
            <a:endParaRPr lang="en-US" sz="40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8895712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71008"/>
            <a:ext cx="8534400" cy="1938992"/>
          </a:xfrm>
          <a:prstGeom prst="rect">
            <a:avLst/>
          </a:prstGeom>
          <a:noFill/>
        </p:spPr>
        <p:txBody>
          <a:bodyPr wrap="square" rtlCol="0">
            <a:spAutoFit/>
          </a:bodyPr>
          <a:lstStyle/>
          <a:p>
            <a:r>
              <a:rPr lang="en-US" sz="4000" b="1" u="sng" dirty="0" smtClean="0">
                <a:latin typeface="Arial" panose="020B0604020202020204" pitchFamily="34" charset="0"/>
                <a:cs typeface="Arial" panose="020B0604020202020204" pitchFamily="34" charset="0"/>
              </a:rPr>
              <a:t>Innovative</a:t>
            </a:r>
            <a:r>
              <a:rPr lang="en-US" sz="4000" b="1" dirty="0" smtClean="0">
                <a:latin typeface="Arial" panose="020B0604020202020204" pitchFamily="34" charset="0"/>
                <a:cs typeface="Arial" panose="020B0604020202020204" pitchFamily="34" charset="0"/>
              </a:rPr>
              <a:t> Diagnostic Approach </a:t>
            </a:r>
          </a:p>
          <a:p>
            <a:r>
              <a:rPr lang="en-US" sz="4000" b="1" dirty="0" smtClean="0">
                <a:latin typeface="Arial" panose="020B0604020202020204" pitchFamily="34" charset="0"/>
                <a:cs typeface="Arial" panose="020B0604020202020204" pitchFamily="34" charset="0"/>
              </a:rPr>
              <a:t>in Primary Immunodeficiency Disorders</a:t>
            </a:r>
            <a:endParaRPr lang="en-US" sz="40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9144000" cy="12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135" y="833735"/>
            <a:ext cx="1999265" cy="369332"/>
          </a:xfrm>
          <a:prstGeom prst="rect">
            <a:avLst/>
          </a:prstGeom>
          <a:noFill/>
        </p:spPr>
        <p:txBody>
          <a:bodyPr wrap="none" rtlCol="0">
            <a:spAutoFit/>
          </a:bodyPr>
          <a:lstStyle/>
          <a:p>
            <a:r>
              <a:rPr lang="en-US" sz="900" b="1" dirty="0" smtClean="0">
                <a:solidFill>
                  <a:schemeClr val="accent6">
                    <a:lumMod val="50000"/>
                  </a:schemeClr>
                </a:solidFill>
                <a:latin typeface="Arial" panose="020B0604020202020204" pitchFamily="34" charset="0"/>
                <a:cs typeface="Arial" panose="020B0604020202020204" pitchFamily="34" charset="0"/>
              </a:rPr>
              <a:t>2360 Corporate Circle, Suite 400 </a:t>
            </a:r>
          </a:p>
          <a:p>
            <a:r>
              <a:rPr lang="en-US" sz="900" b="1" dirty="0" smtClean="0">
                <a:solidFill>
                  <a:schemeClr val="accent6">
                    <a:lumMod val="50000"/>
                  </a:schemeClr>
                </a:solidFill>
                <a:latin typeface="Arial" panose="020B0604020202020204" pitchFamily="34" charset="0"/>
                <a:cs typeface="Arial" panose="020B0604020202020204" pitchFamily="34" charset="0"/>
              </a:rPr>
              <a:t>Henderson,  NV 89074-7722, USA</a:t>
            </a:r>
            <a:endParaRPr lang="en-US" sz="900" b="1" dirty="0">
              <a:solidFill>
                <a:schemeClr val="accent6">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609600" y="4083784"/>
            <a:ext cx="7315200" cy="193899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Michelle Tseng </a:t>
            </a:r>
          </a:p>
          <a:p>
            <a:r>
              <a:rPr lang="en-US" sz="2400" b="1" dirty="0" smtClean="0">
                <a:latin typeface="Arial" pitchFamily="34" charset="0"/>
                <a:cs typeface="Arial" pitchFamily="34" charset="0"/>
                <a:hlinkClick r:id="rId4"/>
              </a:rPr>
              <a:t>mtseng@oandoalpan.com</a:t>
            </a:r>
            <a:endParaRPr lang="en-US" sz="2400" b="1" dirty="0" smtClean="0">
              <a:latin typeface="Arial" panose="020B0604020202020204" pitchFamily="34" charset="0"/>
              <a:cs typeface="Arial" panose="020B0604020202020204" pitchFamily="34" charset="0"/>
            </a:endParaRPr>
          </a:p>
          <a:p>
            <a:r>
              <a:rPr lang="en-US" sz="2400" b="1" dirty="0" err="1" smtClean="0">
                <a:latin typeface="Arial" panose="020B0604020202020204" pitchFamily="34" charset="0"/>
                <a:cs typeface="Arial" panose="020B0604020202020204" pitchFamily="34" charset="0"/>
              </a:rPr>
              <a:t>Amerimmune</a:t>
            </a:r>
            <a:r>
              <a:rPr lang="en-US" sz="2400" b="1" dirty="0" smtClean="0">
                <a:latin typeface="Arial" panose="020B0604020202020204" pitchFamily="34" charset="0"/>
                <a:cs typeface="Arial" panose="020B0604020202020204" pitchFamily="34" charset="0"/>
              </a:rPr>
              <a:t> Immunology Laboratory </a:t>
            </a:r>
          </a:p>
          <a:p>
            <a:r>
              <a:rPr lang="en-US" sz="2400" b="1" dirty="0" smtClean="0">
                <a:latin typeface="Arial" panose="020B0604020202020204" pitchFamily="34" charset="0"/>
                <a:cs typeface="Arial" panose="020B0604020202020204" pitchFamily="34" charset="0"/>
              </a:rPr>
              <a:t>Fairfax, Virginia, United States</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677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Curbside Study Result: </a:t>
            </a:r>
            <a:r>
              <a:rPr lang="en-US" sz="4000" b="1" dirty="0" smtClean="0">
                <a:solidFill>
                  <a:srgbClr val="FFFF00"/>
                </a:solidFill>
                <a:latin typeface="Arial" pitchFamily="34" charset="0"/>
                <a:cs typeface="Arial" pitchFamily="34" charset="0"/>
              </a:rPr>
              <a:t>(Pre-)</a:t>
            </a:r>
          </a:p>
          <a:p>
            <a:r>
              <a:rPr lang="en-US" sz="4000" b="1" i="1" u="sng" dirty="0" smtClean="0">
                <a:solidFill>
                  <a:srgbClr val="FFFF00"/>
                </a:solidFill>
                <a:latin typeface="Arial" pitchFamily="34" charset="0"/>
                <a:cs typeface="Arial" pitchFamily="34" charset="0"/>
              </a:rPr>
              <a:t>Better</a:t>
            </a:r>
            <a:r>
              <a:rPr lang="en-US" sz="4000" b="1" u="sng" dirty="0" smtClean="0">
                <a:solidFill>
                  <a:srgbClr val="FFFF00"/>
                </a:solidFill>
                <a:latin typeface="Arial" pitchFamily="34" charset="0"/>
                <a:cs typeface="Arial" pitchFamily="34" charset="0"/>
              </a:rPr>
              <a:t> </a:t>
            </a:r>
            <a:r>
              <a:rPr lang="en-US" sz="4000" b="1" u="sng" dirty="0">
                <a:solidFill>
                  <a:srgbClr val="FFFF00"/>
                </a:solidFill>
                <a:latin typeface="Arial" pitchFamily="34" charset="0"/>
                <a:cs typeface="Arial" pitchFamily="34" charset="0"/>
              </a:rPr>
              <a:t>Diagnose </a:t>
            </a:r>
            <a:r>
              <a:rPr lang="en-US" sz="4000" b="1" u="sng" dirty="0" smtClean="0">
                <a:solidFill>
                  <a:srgbClr val="FFFF00"/>
                </a:solidFill>
                <a:latin typeface="Arial" pitchFamily="34" charset="0"/>
                <a:cs typeface="Arial" pitchFamily="34" charset="0"/>
              </a:rPr>
              <a:t>Sensitivity </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0" y="1447800"/>
            <a:ext cx="9273693" cy="446276"/>
          </a:xfrm>
          <a:prstGeom prst="rect">
            <a:avLst/>
          </a:prstGeom>
        </p:spPr>
        <p:txBody>
          <a:bodyPr wrap="none">
            <a:spAutoFit/>
          </a:bodyPr>
          <a:lstStyle/>
          <a:p>
            <a:r>
              <a:rPr lang="en-US" sz="2300" b="1" dirty="0" smtClean="0">
                <a:latin typeface="Arial" panose="020B0604020202020204" pitchFamily="34" charset="0"/>
                <a:cs typeface="Arial" panose="020B0604020202020204" pitchFamily="34" charset="0"/>
              </a:rPr>
              <a:t>Contribution of immune test groups to the diagnosis of PIDs (%):</a:t>
            </a:r>
            <a:endParaRPr lang="en-US" sz="2300" b="1" dirty="0">
              <a:latin typeface="Arial" panose="020B0604020202020204" pitchFamily="34" charset="0"/>
              <a:cs typeface="Arial" panose="020B0604020202020204" pitchFamily="34" charset="0"/>
            </a:endParaRPr>
          </a:p>
        </p:txBody>
      </p:sp>
      <p:pic>
        <p:nvPicPr>
          <p:cNvPr id="153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802487"/>
            <a:ext cx="9067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38600" y="4517136"/>
            <a:ext cx="4572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8600" y="5577840"/>
            <a:ext cx="4572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8993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8771967"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Curbside Study Result: </a:t>
            </a:r>
            <a:r>
              <a:rPr lang="en-US" sz="4000" b="1" dirty="0" smtClean="0">
                <a:solidFill>
                  <a:srgbClr val="FFFF00"/>
                </a:solidFill>
                <a:latin typeface="Arial" pitchFamily="34" charset="0"/>
                <a:cs typeface="Arial" pitchFamily="34" charset="0"/>
              </a:rPr>
              <a:t>(post-)</a:t>
            </a:r>
            <a:endParaRPr lang="en-US" sz="4000" b="1" dirty="0">
              <a:solidFill>
                <a:srgbClr val="FFFF00"/>
              </a:solidFill>
              <a:latin typeface="Arial" pitchFamily="34" charset="0"/>
              <a:cs typeface="Arial" pitchFamily="34" charset="0"/>
            </a:endParaRPr>
          </a:p>
          <a:p>
            <a:r>
              <a:rPr lang="en-US" sz="4000" b="1" i="1" u="sng" dirty="0" smtClean="0">
                <a:solidFill>
                  <a:srgbClr val="FFFF00"/>
                </a:solidFill>
                <a:latin typeface="Arial" pitchFamily="34" charset="0"/>
                <a:cs typeface="Arial" pitchFamily="34" charset="0"/>
              </a:rPr>
              <a:t>Improved</a:t>
            </a:r>
            <a:r>
              <a:rPr lang="en-US" sz="4000" b="1" u="sng" dirty="0" smtClean="0">
                <a:solidFill>
                  <a:srgbClr val="FFFF00"/>
                </a:solidFill>
                <a:latin typeface="Arial" pitchFamily="34" charset="0"/>
                <a:cs typeface="Arial" pitchFamily="34" charset="0"/>
              </a:rPr>
              <a:t> Diagnosis Sensitivity </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76200" y="1524000"/>
            <a:ext cx="9217588" cy="861774"/>
          </a:xfrm>
          <a:prstGeom prst="rect">
            <a:avLst/>
          </a:prstGeom>
        </p:spPr>
        <p:txBody>
          <a:bodyPr wrap="none">
            <a:spAutoFit/>
          </a:bodyPr>
          <a:lstStyle/>
          <a:p>
            <a:r>
              <a:rPr lang="en-US" sz="2500" b="1" dirty="0" smtClean="0">
                <a:latin typeface="Arial" panose="020B0604020202020204" pitchFamily="34" charset="0"/>
                <a:cs typeface="Arial" panose="020B0604020202020204" pitchFamily="34" charset="0"/>
              </a:rPr>
              <a:t>Prevalence of PIDs before and after </a:t>
            </a:r>
            <a:r>
              <a:rPr lang="en-US" sz="2500" b="1" dirty="0">
                <a:latin typeface="Arial" panose="020B0604020202020204" pitchFamily="34" charset="0"/>
                <a:cs typeface="Arial" panose="020B0604020202020204" pitchFamily="34" charset="0"/>
              </a:rPr>
              <a:t>C</a:t>
            </a:r>
            <a:r>
              <a:rPr lang="en-US" sz="2500" b="1" dirty="0" smtClean="0">
                <a:latin typeface="Arial" panose="020B0604020202020204" pitchFamily="34" charset="0"/>
                <a:cs typeface="Arial" panose="020B0604020202020204" pitchFamily="34" charset="0"/>
              </a:rPr>
              <a:t>urbside Consultation:</a:t>
            </a:r>
          </a:p>
          <a:p>
            <a:endParaRPr lang="en-US" sz="2500" b="1" dirty="0">
              <a:latin typeface="Arial" panose="020B0604020202020204" pitchFamily="34" charset="0"/>
              <a:cs typeface="Arial" panose="020B0604020202020204" pitchFamily="34" charset="0"/>
            </a:endParaRPr>
          </a:p>
        </p:txBody>
      </p:sp>
      <p:pic>
        <p:nvPicPr>
          <p:cNvPr id="102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8830"/>
            <a:ext cx="9144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3810000"/>
            <a:ext cx="7162800" cy="519605"/>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5638800"/>
            <a:ext cx="7162800" cy="51960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02517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76200"/>
            <a:ext cx="9067800" cy="1323439"/>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Curbside Study Result</a:t>
            </a:r>
            <a:r>
              <a:rPr lang="en-US" sz="4000" b="1" dirty="0" smtClean="0">
                <a:solidFill>
                  <a:srgbClr val="FFFF00"/>
                </a:solidFill>
                <a:latin typeface="Arial" pitchFamily="34" charset="0"/>
                <a:cs typeface="Arial" pitchFamily="34" charset="0"/>
              </a:rPr>
              <a:t>: (post-) </a:t>
            </a:r>
            <a:endParaRPr lang="en-US" sz="4000" b="1" dirty="0">
              <a:solidFill>
                <a:srgbClr val="FFFF00"/>
              </a:solidFill>
              <a:latin typeface="Arial" pitchFamily="34" charset="0"/>
              <a:cs typeface="Arial" pitchFamily="34" charset="0"/>
            </a:endParaRPr>
          </a:p>
          <a:p>
            <a:r>
              <a:rPr lang="en-US" sz="4000" b="1" u="sng" dirty="0" smtClean="0">
                <a:solidFill>
                  <a:srgbClr val="FFFF00"/>
                </a:solidFill>
                <a:latin typeface="Arial" pitchFamily="34" charset="0"/>
                <a:cs typeface="Arial" pitchFamily="34" charset="0"/>
              </a:rPr>
              <a:t>Type of PIDs Diagnosed</a:t>
            </a:r>
            <a:endParaRPr lang="en-US" sz="4000" b="1" u="sng" dirty="0">
              <a:solidFill>
                <a:srgbClr val="FFFF00"/>
              </a:solidFill>
              <a:latin typeface="Arial" pitchFamily="34" charset="0"/>
              <a:cs typeface="Arial" pitchFamily="34" charset="0"/>
            </a:endParaRPr>
          </a:p>
        </p:txBody>
      </p:sp>
      <p:sp>
        <p:nvSpPr>
          <p:cNvPr id="3" name="Rectangle 2"/>
          <p:cNvSpPr/>
          <p:nvPr/>
        </p:nvSpPr>
        <p:spPr>
          <a:xfrm>
            <a:off x="0" y="1219200"/>
            <a:ext cx="5923416" cy="477054"/>
          </a:xfrm>
          <a:prstGeom prst="rect">
            <a:avLst/>
          </a:prstGeom>
        </p:spPr>
        <p:txBody>
          <a:bodyPr wrap="none">
            <a:spAutoFit/>
          </a:bodyPr>
          <a:lstStyle/>
          <a:p>
            <a:r>
              <a:rPr lang="en-US" sz="2500" b="1" dirty="0" smtClean="0">
                <a:latin typeface="Arial" panose="020B0604020202020204" pitchFamily="34" charset="0"/>
                <a:cs typeface="Arial" panose="020B0604020202020204" pitchFamily="34" charset="0"/>
              </a:rPr>
              <a:t>Distribution PIDs type diagnosed (%):</a:t>
            </a:r>
            <a:endParaRPr lang="en-US" sz="2500" b="1" dirty="0">
              <a:latin typeface="Arial" panose="020B0604020202020204" pitchFamily="34" charset="0"/>
              <a:cs typeface="Arial" panose="020B0604020202020204" pitchFamily="34" charset="0"/>
            </a:endParaRPr>
          </a:p>
        </p:txBody>
      </p:sp>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0087"/>
            <a:ext cx="9144000" cy="52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315200" y="1650087"/>
            <a:ext cx="0" cy="5166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62200" y="6019800"/>
            <a:ext cx="457200" cy="381000"/>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3886200"/>
            <a:ext cx="457200" cy="381000"/>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2404872"/>
            <a:ext cx="13258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22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9067800"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Curbside Study Overall Result:</a:t>
            </a:r>
          </a:p>
          <a:p>
            <a:r>
              <a:rPr lang="en-US" sz="4000" b="1" i="1" u="sng" dirty="0" smtClean="0">
                <a:solidFill>
                  <a:srgbClr val="FFFF00"/>
                </a:solidFill>
                <a:latin typeface="Arial" pitchFamily="34" charset="0"/>
                <a:cs typeface="Arial" pitchFamily="34" charset="0"/>
              </a:rPr>
              <a:t>Significant</a:t>
            </a:r>
            <a:r>
              <a:rPr lang="en-US" sz="4000" b="1" u="sng" dirty="0" smtClean="0">
                <a:solidFill>
                  <a:srgbClr val="FFFF00"/>
                </a:solidFill>
                <a:latin typeface="Arial" pitchFamily="34" charset="0"/>
                <a:cs typeface="Arial" pitchFamily="34" charset="0"/>
              </a:rPr>
              <a:t> Improved Diagnosis </a:t>
            </a:r>
            <a:endParaRPr lang="en-US" sz="4000" b="1" u="sng" dirty="0">
              <a:solidFill>
                <a:srgbClr val="FFFF00"/>
              </a:solidFill>
              <a:latin typeface="Arial" pitchFamily="34" charset="0"/>
              <a:cs typeface="Arial" pitchFamily="34" charset="0"/>
            </a:endParaRPr>
          </a:p>
        </p:txBody>
      </p:sp>
      <p:sp>
        <p:nvSpPr>
          <p:cNvPr id="2" name="Rectangle 1"/>
          <p:cNvSpPr/>
          <p:nvPr/>
        </p:nvSpPr>
        <p:spPr>
          <a:xfrm>
            <a:off x="372033" y="1524000"/>
            <a:ext cx="9076767" cy="5632311"/>
          </a:xfrm>
          <a:prstGeom prst="rect">
            <a:avLst/>
          </a:prstGeom>
        </p:spPr>
        <p:txBody>
          <a:bodyPr wrap="square">
            <a:spAutoFit/>
          </a:bodyPr>
          <a:lstStyle/>
          <a:p>
            <a:pPr marL="285750" indent="-285750">
              <a:buClr>
                <a:srgbClr val="0060A8"/>
              </a:buClr>
              <a:buSzPct val="120000"/>
              <a:buFont typeface="Arial" panose="020B0604020202020204" pitchFamily="34" charset="0"/>
              <a:buChar char="•"/>
            </a:pPr>
            <a:r>
              <a:rPr lang="en-US" sz="3000" dirty="0">
                <a:latin typeface="Arial" panose="020B0604020202020204" pitchFamily="34" charset="0"/>
                <a:cs typeface="Arial" panose="020B0604020202020204" pitchFamily="34" charset="0"/>
              </a:rPr>
              <a:t>9,265 </a:t>
            </a:r>
            <a:r>
              <a:rPr lang="en-US" sz="3000" dirty="0" smtClean="0">
                <a:latin typeface="Arial" panose="020B0604020202020204" pitchFamily="34" charset="0"/>
                <a:cs typeface="Arial" panose="020B0604020202020204" pitchFamily="34" charset="0"/>
              </a:rPr>
              <a:t>total patients </a:t>
            </a:r>
            <a:r>
              <a:rPr lang="en-US" sz="3000" dirty="0">
                <a:latin typeface="Arial" panose="020B0604020202020204" pitchFamily="34" charset="0"/>
                <a:cs typeface="Arial" panose="020B0604020202020204" pitchFamily="34" charset="0"/>
              </a:rPr>
              <a:t>involved </a:t>
            </a:r>
            <a:r>
              <a:rPr lang="en-US" sz="3000" dirty="0" smtClean="0">
                <a:latin typeface="Arial" panose="020B0604020202020204" pitchFamily="34" charset="0"/>
                <a:cs typeface="Arial" panose="020B0604020202020204" pitchFamily="34" charset="0"/>
              </a:rPr>
              <a:t>in over </a:t>
            </a:r>
            <a:r>
              <a:rPr lang="en-US" sz="3000" dirty="0">
                <a:latin typeface="Arial" panose="020B0604020202020204" pitchFamily="34" charset="0"/>
                <a:cs typeface="Arial" panose="020B0604020202020204" pitchFamily="34" charset="0"/>
              </a:rPr>
              <a:t>2-year in </a:t>
            </a:r>
            <a:endParaRPr lang="en-US" sz="3000" dirty="0" smtClean="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northern VA</a:t>
            </a:r>
          </a:p>
          <a:p>
            <a:endParaRPr lang="en-US" sz="3000" dirty="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Increased </a:t>
            </a:r>
            <a:r>
              <a:rPr lang="en-US" sz="3000" dirty="0">
                <a:latin typeface="Arial" panose="020B0604020202020204" pitchFamily="34" charset="0"/>
                <a:cs typeface="Arial" panose="020B0604020202020204" pitchFamily="34" charset="0"/>
              </a:rPr>
              <a:t>PIDs </a:t>
            </a:r>
            <a:r>
              <a:rPr lang="en-US" sz="3000" dirty="0" smtClean="0">
                <a:latin typeface="Arial" panose="020B0604020202020204" pitchFamily="34" charset="0"/>
                <a:cs typeface="Arial" panose="020B0604020202020204" pitchFamily="34" charset="0"/>
              </a:rPr>
              <a:t>prevalence from </a:t>
            </a:r>
            <a:r>
              <a:rPr lang="en-US" sz="3000" u="sng" dirty="0" smtClean="0">
                <a:solidFill>
                  <a:srgbClr val="FF0000"/>
                </a:solidFill>
                <a:latin typeface="Arial" panose="020B0604020202020204" pitchFamily="34" charset="0"/>
                <a:cs typeface="Arial" panose="020B0604020202020204" pitchFamily="34" charset="0"/>
              </a:rPr>
              <a:t>5.3 to </a:t>
            </a:r>
            <a:r>
              <a:rPr lang="en-US" sz="3000" u="sng" dirty="0">
                <a:solidFill>
                  <a:srgbClr val="FF0000"/>
                </a:solidFill>
                <a:latin typeface="Arial" panose="020B0604020202020204" pitchFamily="34" charset="0"/>
                <a:cs typeface="Arial" panose="020B0604020202020204" pitchFamily="34" charset="0"/>
              </a:rPr>
              <a:t>33 per</a:t>
            </a:r>
            <a:endParaRPr lang="en-US" sz="3000" u="sng" dirty="0" smtClean="0">
              <a:solidFill>
                <a:srgbClr val="FF0000"/>
              </a:solidFill>
              <a:latin typeface="Arial" panose="020B0604020202020204" pitchFamily="34" charset="0"/>
              <a:cs typeface="Arial" panose="020B0604020202020204" pitchFamily="34" charset="0"/>
            </a:endParaRPr>
          </a:p>
          <a:p>
            <a:pPr>
              <a:buClr>
                <a:srgbClr val="0060A8"/>
              </a:buClr>
              <a:buSzPct val="120000"/>
            </a:pPr>
            <a:r>
              <a:rPr lang="en-US" sz="3000" dirty="0" smtClean="0">
                <a:solidFill>
                  <a:srgbClr val="FF0000"/>
                </a:solidFill>
                <a:latin typeface="Arial" panose="020B0604020202020204" pitchFamily="34" charset="0"/>
                <a:cs typeface="Arial" panose="020B0604020202020204" pitchFamily="34" charset="0"/>
              </a:rPr>
              <a:t>  </a:t>
            </a:r>
            <a:r>
              <a:rPr lang="en-US" sz="3000" u="sng" dirty="0" smtClean="0">
                <a:solidFill>
                  <a:srgbClr val="FF0000"/>
                </a:solidFill>
                <a:latin typeface="Arial" panose="020B0604020202020204" pitchFamily="34" charset="0"/>
                <a:cs typeface="Arial" panose="020B0604020202020204" pitchFamily="34" charset="0"/>
              </a:rPr>
              <a:t>100,000</a:t>
            </a:r>
            <a:r>
              <a:rPr lang="en-US" sz="3000" dirty="0" smtClean="0">
                <a:latin typeface="Arial" panose="020B0604020202020204" pitchFamily="34" charset="0"/>
                <a:cs typeface="Arial" panose="020B0604020202020204" pitchFamily="34" charset="0"/>
              </a:rPr>
              <a:t> (p&lt;0.001) </a:t>
            </a:r>
            <a:r>
              <a:rPr lang="en-US" sz="3000" dirty="0">
                <a:latin typeface="Arial" panose="020B0604020202020204" pitchFamily="34" charset="0"/>
                <a:cs typeface="Arial" panose="020B0604020202020204" pitchFamily="34" charset="0"/>
              </a:rPr>
              <a:t>before </a:t>
            </a:r>
            <a:r>
              <a:rPr lang="en-US" sz="3000" dirty="0" smtClean="0">
                <a:latin typeface="Arial" panose="020B0604020202020204" pitchFamily="34" charset="0"/>
                <a:cs typeface="Arial" panose="020B0604020202020204" pitchFamily="34" charset="0"/>
              </a:rPr>
              <a:t>and after </a:t>
            </a:r>
            <a:r>
              <a:rPr lang="en-US" sz="3000" dirty="0">
                <a:latin typeface="Arial" panose="020B0604020202020204" pitchFamily="34" charset="0"/>
                <a:cs typeface="Arial" panose="020B0604020202020204" pitchFamily="34" charset="0"/>
              </a:rPr>
              <a:t>consultation</a:t>
            </a:r>
            <a:endParaRPr lang="en-US" sz="3000" dirty="0" smtClean="0">
              <a:latin typeface="Arial" panose="020B0604020202020204" pitchFamily="34" charset="0"/>
              <a:cs typeface="Arial" panose="020B0604020202020204" pitchFamily="34" charset="0"/>
            </a:endParaRPr>
          </a:p>
          <a:p>
            <a:pPr>
              <a:buClr>
                <a:srgbClr val="0060A8"/>
              </a:buClr>
              <a:buSzPct val="120000"/>
            </a:pPr>
            <a:endParaRPr lang="en-US" sz="3000" dirty="0" smtClean="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Revealed higher prevalence &amp; incidence of PIDs</a:t>
            </a:r>
            <a:endParaRPr lang="en-US" sz="3000" dirty="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000" dirty="0">
                <a:latin typeface="Arial" panose="020B0604020202020204" pitchFamily="34" charset="0"/>
                <a:cs typeface="Arial" panose="020B0604020202020204" pitchFamily="34" charset="0"/>
              </a:rPr>
              <a:t>Observed </a:t>
            </a:r>
            <a:r>
              <a:rPr lang="en-US" sz="3000" u="sng" dirty="0">
                <a:latin typeface="Arial" panose="020B0604020202020204" pitchFamily="34" charset="0"/>
                <a:cs typeface="Arial" panose="020B0604020202020204" pitchFamily="34" charset="0"/>
              </a:rPr>
              <a:t>significant change in case numbers </a:t>
            </a:r>
          </a:p>
          <a:p>
            <a:pPr>
              <a:buClr>
                <a:srgbClr val="0060A8"/>
              </a:buClr>
              <a:buSzPct val="120000"/>
            </a:pPr>
            <a:r>
              <a:rPr lang="en-US" sz="3000" dirty="0">
                <a:latin typeface="Arial" panose="020B0604020202020204" pitchFamily="34" charset="0"/>
                <a:cs typeface="Arial" panose="020B0604020202020204" pitchFamily="34" charset="0"/>
              </a:rPr>
              <a:t>   </a:t>
            </a:r>
            <a:r>
              <a:rPr lang="en-US" sz="3000" u="sng" dirty="0">
                <a:latin typeface="Arial" panose="020B0604020202020204" pitchFamily="34" charset="0"/>
                <a:cs typeface="Arial" panose="020B0604020202020204" pitchFamily="34" charset="0"/>
              </a:rPr>
              <a:t>of PIDs diagnose</a:t>
            </a:r>
            <a:r>
              <a:rPr lang="en-US" sz="3000" dirty="0">
                <a:latin typeface="Arial" panose="020B0604020202020204" pitchFamily="34" charset="0"/>
                <a:cs typeface="Arial" panose="020B0604020202020204" pitchFamily="34" charset="0"/>
              </a:rPr>
              <a:t> in practices include ENT, </a:t>
            </a:r>
          </a:p>
          <a:p>
            <a:pPr>
              <a:buClr>
                <a:srgbClr val="0060A8"/>
              </a:buClr>
              <a:buSzPct val="120000"/>
            </a:pPr>
            <a:r>
              <a:rPr lang="en-US" sz="3000" dirty="0">
                <a:latin typeface="Arial" panose="020B0604020202020204" pitchFamily="34" charset="0"/>
                <a:cs typeface="Arial" panose="020B0604020202020204" pitchFamily="34" charset="0"/>
              </a:rPr>
              <a:t>   pulmonary, and pediatric gastroenterology</a:t>
            </a:r>
          </a:p>
          <a:p>
            <a:pPr>
              <a:buClr>
                <a:srgbClr val="0060A8"/>
              </a:buClr>
              <a:buSzPct val="120000"/>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42037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06514"/>
            <a:ext cx="8771967"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Summary</a:t>
            </a:r>
            <a:endParaRPr lang="en-US" sz="4000" b="1" dirty="0">
              <a:solidFill>
                <a:srgbClr val="FFFF00"/>
              </a:solidFill>
              <a:latin typeface="Arial" pitchFamily="34" charset="0"/>
              <a:cs typeface="Arial" pitchFamily="34" charset="0"/>
            </a:endParaRPr>
          </a:p>
        </p:txBody>
      </p:sp>
      <p:sp>
        <p:nvSpPr>
          <p:cNvPr id="6" name="Rectangle 5"/>
          <p:cNvSpPr/>
          <p:nvPr/>
        </p:nvSpPr>
        <p:spPr>
          <a:xfrm>
            <a:off x="152400" y="1672709"/>
            <a:ext cx="9067800" cy="5262979"/>
          </a:xfrm>
          <a:prstGeom prst="rect">
            <a:avLst/>
          </a:prstGeom>
        </p:spPr>
        <p:txBody>
          <a:bodyPr wrap="square">
            <a:spAutoFit/>
          </a:bodyPr>
          <a:lstStyle/>
          <a:p>
            <a:pPr marL="457200" indent="-457200">
              <a:buClr>
                <a:srgbClr val="0060A8"/>
              </a:buClr>
              <a:buSzPct val="1200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Challenges in the </a:t>
            </a:r>
            <a:r>
              <a:rPr lang="en-US" sz="2800" u="sng" dirty="0" smtClean="0">
                <a:latin typeface="Arial" panose="020B0604020202020204" pitchFamily="34" charset="0"/>
                <a:cs typeface="Arial" panose="020B0604020202020204" pitchFamily="34" charset="0"/>
              </a:rPr>
              <a:t>step-wise</a:t>
            </a:r>
            <a:r>
              <a:rPr lang="en-US" sz="2800" dirty="0">
                <a:latin typeface="Arial" panose="020B0604020202020204" pitchFamily="34" charset="0"/>
                <a:cs typeface="Arial" panose="020B0604020202020204" pitchFamily="34" charset="0"/>
              </a:rPr>
              <a:t> immune workup </a:t>
            </a:r>
            <a:r>
              <a:rPr lang="en-US" sz="2800" dirty="0" smtClean="0">
                <a:latin typeface="Arial" panose="020B0604020202020204" pitchFamily="34" charset="0"/>
                <a:cs typeface="Arial" panose="020B0604020202020204" pitchFamily="34" charset="0"/>
              </a:rPr>
              <a:t>method</a:t>
            </a:r>
          </a:p>
          <a:p>
            <a:pPr marL="457200" indent="-457200">
              <a:buClr>
                <a:srgbClr val="0060A8"/>
              </a:buClr>
              <a:buSzPct val="1200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Our data showed the need for </a:t>
            </a:r>
            <a:r>
              <a:rPr lang="en-US" sz="2800" u="sng" dirty="0" smtClean="0">
                <a:latin typeface="Arial" panose="020B0604020202020204" pitchFamily="34" charset="0"/>
                <a:cs typeface="Arial" panose="020B0604020202020204" pitchFamily="34" charset="0"/>
              </a:rPr>
              <a:t>complete</a:t>
            </a:r>
            <a:r>
              <a:rPr lang="en-US" sz="2800" dirty="0" smtClean="0">
                <a:latin typeface="Arial" panose="020B0604020202020204" pitchFamily="34" charset="0"/>
                <a:cs typeface="Arial" panose="020B0604020202020204" pitchFamily="34" charset="0"/>
              </a:rPr>
              <a:t> assessment </a:t>
            </a:r>
            <a:endParaRPr lang="en-US" sz="28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Pre-set Curbside Consultation diagnostic tool significantly impacts: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b="1" dirty="0" smtClean="0">
                <a:solidFill>
                  <a:srgbClr val="0060A8"/>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narrows gap in identifying PIDs patients</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b="1" dirty="0" smtClean="0">
                <a:solidFill>
                  <a:srgbClr val="0060A8"/>
                </a:solidFill>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provides efficient and cost-effective solution</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b="1" dirty="0" smtClean="0">
                <a:solidFill>
                  <a:srgbClr val="0060A8"/>
                </a:solidFill>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improves diagnose accuracy, and shortens delays</a:t>
            </a:r>
          </a:p>
          <a:p>
            <a:r>
              <a:rPr lang="en-US" sz="2800" b="1" dirty="0">
                <a:solidFill>
                  <a:srgbClr val="0060A8"/>
                </a:solidFill>
                <a:latin typeface="Arial" panose="020B0604020202020204" pitchFamily="34" charset="0"/>
                <a:cs typeface="Arial" panose="020B0604020202020204" pitchFamily="34" charset="0"/>
              </a:rPr>
              <a:t> </a:t>
            </a:r>
            <a:r>
              <a:rPr lang="en-US" sz="2800" b="1" dirty="0" smtClean="0">
                <a:solidFill>
                  <a:srgbClr val="0060A8"/>
                </a:solidFill>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solves </a:t>
            </a:r>
            <a:r>
              <a:rPr lang="en-US" sz="2800" dirty="0">
                <a:latin typeface="Arial" panose="020B0604020202020204" pitchFamily="34" charset="0"/>
                <a:cs typeface="Arial" panose="020B0604020202020204" pitchFamily="34" charset="0"/>
              </a:rPr>
              <a:t>the problems of inadequate regulated, </a:t>
            </a:r>
            <a:r>
              <a:rPr lang="en-US" sz="2800" dirty="0" smtClean="0">
                <a:latin typeface="Arial" panose="020B0604020202020204" pitchFamily="34" charset="0"/>
                <a:cs typeface="Arial" panose="020B0604020202020204" pitchFamily="34" charset="0"/>
              </a:rPr>
              <a:t>lab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facilities </a:t>
            </a:r>
            <a:r>
              <a:rPr lang="en-US" sz="2800" dirty="0">
                <a:latin typeface="Arial" panose="020B0604020202020204" pitchFamily="34" charset="0"/>
                <a:cs typeface="Arial" panose="020B0604020202020204" pitchFamily="34" charset="0"/>
              </a:rPr>
              <a:t>and shortage of </a:t>
            </a:r>
            <a:r>
              <a:rPr lang="en-US" sz="2800" dirty="0" smtClean="0">
                <a:latin typeface="Arial" panose="020B0604020202020204" pitchFamily="34" charset="0"/>
                <a:cs typeface="Arial" panose="020B0604020202020204" pitchFamily="34" charset="0"/>
              </a:rPr>
              <a:t>immunologists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b="1" dirty="0" smtClean="0">
                <a:solidFill>
                  <a:srgbClr val="0060A8"/>
                </a:solidFill>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meets </a:t>
            </a:r>
            <a:r>
              <a:rPr lang="en-US" sz="2800" dirty="0">
                <a:latin typeface="Arial" panose="020B0604020202020204" pitchFamily="34" charset="0"/>
                <a:cs typeface="Arial" panose="020B0604020202020204" pitchFamily="34" charset="0"/>
              </a:rPr>
              <a:t>the needs of other medical specialties, </a:t>
            </a:r>
          </a:p>
          <a:p>
            <a:r>
              <a:rPr lang="en-US" sz="2800" dirty="0" smtClean="0">
                <a:latin typeface="Arial" panose="020B0604020202020204" pitchFamily="34" charset="0"/>
                <a:cs typeface="Arial" panose="020B0604020202020204" pitchFamily="34" charset="0"/>
              </a:rPr>
              <a:t>       and advances </a:t>
            </a:r>
            <a:r>
              <a:rPr lang="en-US" sz="2800" dirty="0">
                <a:latin typeface="Arial" panose="020B0604020202020204" pitchFamily="34" charset="0"/>
                <a:cs typeface="Arial" panose="020B0604020202020204" pitchFamily="34" charset="0"/>
              </a:rPr>
              <a:t>patient-care in this field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76785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ocument 8"/>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228600"/>
            <a:ext cx="6409765"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Acknowledgment</a:t>
            </a:r>
            <a:endParaRPr lang="en-US" sz="4000" b="1" dirty="0">
              <a:solidFill>
                <a:srgbClr val="FFFF00"/>
              </a:solidFill>
              <a:latin typeface="Arial" pitchFamily="34" charset="0"/>
              <a:cs typeface="Arial" pitchFamily="34" charset="0"/>
            </a:endParaRPr>
          </a:p>
        </p:txBody>
      </p:sp>
      <p:sp>
        <p:nvSpPr>
          <p:cNvPr id="7" name="Rectangle 6"/>
          <p:cNvSpPr/>
          <p:nvPr/>
        </p:nvSpPr>
        <p:spPr>
          <a:xfrm>
            <a:off x="533400" y="1398687"/>
            <a:ext cx="4407335" cy="5447645"/>
          </a:xfrm>
          <a:prstGeom prst="rect">
            <a:avLst/>
          </a:prstGeom>
        </p:spPr>
        <p:txBody>
          <a:bodyPr wrap="square">
            <a:spAutoFit/>
          </a:bodyPr>
          <a:lstStyle/>
          <a:p>
            <a:pPr>
              <a:spcBef>
                <a:spcPts val="0"/>
              </a:spcBef>
              <a:spcAft>
                <a:spcPts val="0"/>
              </a:spcAft>
            </a:pPr>
            <a:r>
              <a:rPr lang="en-US" sz="2900" b="1" dirty="0" err="1">
                <a:solidFill>
                  <a:srgbClr val="000000"/>
                </a:solidFill>
                <a:latin typeface="Arial" pitchFamily="34" charset="0"/>
                <a:cs typeface="Arial" pitchFamily="34" charset="0"/>
              </a:rPr>
              <a:t>Amerimmune</a:t>
            </a:r>
            <a:r>
              <a:rPr lang="en-US" sz="2900" b="1" dirty="0">
                <a:solidFill>
                  <a:srgbClr val="000000"/>
                </a:solidFill>
                <a:latin typeface="Arial" pitchFamily="34" charset="0"/>
                <a:cs typeface="Arial" pitchFamily="34" charset="0"/>
              </a:rPr>
              <a:t> </a:t>
            </a:r>
            <a:r>
              <a:rPr lang="en-US" sz="2900" b="1" dirty="0" smtClean="0">
                <a:solidFill>
                  <a:srgbClr val="000000"/>
                </a:solidFill>
                <a:latin typeface="Arial" pitchFamily="34" charset="0"/>
                <a:cs typeface="Arial" pitchFamily="34" charset="0"/>
              </a:rPr>
              <a:t>Lab:</a:t>
            </a:r>
            <a:endParaRPr lang="en-US" sz="2900" dirty="0">
              <a:solidFill>
                <a:srgbClr val="000000"/>
              </a:solidFill>
              <a:latin typeface="Arial" pitchFamily="34" charset="0"/>
              <a:cs typeface="Arial" pitchFamily="34" charset="0"/>
            </a:endParaRPr>
          </a:p>
          <a:p>
            <a:pPr>
              <a:spcBef>
                <a:spcPts val="0"/>
              </a:spcBef>
              <a:spcAft>
                <a:spcPts val="0"/>
              </a:spcAft>
            </a:pPr>
            <a:r>
              <a:rPr lang="en-US" sz="2900" dirty="0" smtClean="0">
                <a:solidFill>
                  <a:srgbClr val="000000"/>
                </a:solidFill>
                <a:latin typeface="Arial" pitchFamily="34" charset="0"/>
                <a:cs typeface="Arial" pitchFamily="34" charset="0"/>
              </a:rPr>
              <a:t>Matthew Plassmeyer</a:t>
            </a:r>
          </a:p>
          <a:p>
            <a:pPr>
              <a:spcBef>
                <a:spcPts val="0"/>
              </a:spcBef>
              <a:spcAft>
                <a:spcPts val="0"/>
              </a:spcAft>
            </a:pPr>
            <a:r>
              <a:rPr lang="en-US" sz="2900" dirty="0">
                <a:solidFill>
                  <a:srgbClr val="000000"/>
                </a:solidFill>
                <a:latin typeface="Arial" pitchFamily="34" charset="0"/>
                <a:cs typeface="Arial" pitchFamily="34" charset="0"/>
              </a:rPr>
              <a:t>Gerald Marti</a:t>
            </a:r>
          </a:p>
          <a:p>
            <a:pPr>
              <a:spcBef>
                <a:spcPts val="0"/>
              </a:spcBef>
              <a:spcAft>
                <a:spcPts val="0"/>
              </a:spcAft>
            </a:pPr>
            <a:r>
              <a:rPr lang="en-US" sz="2900" dirty="0" err="1">
                <a:solidFill>
                  <a:srgbClr val="000000"/>
                </a:solidFill>
                <a:latin typeface="Arial" pitchFamily="34" charset="0"/>
                <a:cs typeface="Arial" pitchFamily="34" charset="0"/>
              </a:rPr>
              <a:t>Raavi</a:t>
            </a:r>
            <a:r>
              <a:rPr lang="en-US" sz="2900" dirty="0">
                <a:solidFill>
                  <a:srgbClr val="000000"/>
                </a:solidFill>
                <a:latin typeface="Arial" pitchFamily="34" charset="0"/>
                <a:cs typeface="Arial" pitchFamily="34" charset="0"/>
              </a:rPr>
              <a:t> </a:t>
            </a:r>
            <a:r>
              <a:rPr lang="en-US" sz="2900" dirty="0" smtClean="0">
                <a:solidFill>
                  <a:srgbClr val="000000"/>
                </a:solidFill>
                <a:latin typeface="Arial" pitchFamily="34" charset="0"/>
                <a:cs typeface="Arial" pitchFamily="34" charset="0"/>
              </a:rPr>
              <a:t>Gupta</a:t>
            </a:r>
          </a:p>
          <a:p>
            <a:pPr>
              <a:spcBef>
                <a:spcPts val="0"/>
              </a:spcBef>
              <a:spcAft>
                <a:spcPts val="0"/>
              </a:spcAft>
            </a:pPr>
            <a:r>
              <a:rPr lang="en-US" sz="2900" dirty="0" smtClean="0">
                <a:solidFill>
                  <a:srgbClr val="000000"/>
                </a:solidFill>
                <a:latin typeface="Arial" pitchFamily="34" charset="0"/>
                <a:cs typeface="Arial" pitchFamily="34" charset="0"/>
              </a:rPr>
              <a:t>Stacie Anderson</a:t>
            </a:r>
            <a:endParaRPr lang="en-US" sz="2900" dirty="0">
              <a:solidFill>
                <a:srgbClr val="000000"/>
              </a:solidFill>
              <a:latin typeface="Arial" pitchFamily="34" charset="0"/>
              <a:cs typeface="Arial" pitchFamily="34" charset="0"/>
            </a:endParaRPr>
          </a:p>
          <a:p>
            <a:pPr>
              <a:spcBef>
                <a:spcPts val="0"/>
              </a:spcBef>
              <a:spcAft>
                <a:spcPts val="0"/>
              </a:spcAft>
            </a:pPr>
            <a:r>
              <a:rPr lang="en-US" sz="2900" dirty="0">
                <a:solidFill>
                  <a:srgbClr val="000000"/>
                </a:solidFill>
                <a:latin typeface="Arial" pitchFamily="34" charset="0"/>
                <a:cs typeface="Arial" pitchFamily="34" charset="0"/>
              </a:rPr>
              <a:t>Mark </a:t>
            </a:r>
            <a:r>
              <a:rPr lang="en-US" sz="2900" dirty="0" err="1" smtClean="0">
                <a:solidFill>
                  <a:srgbClr val="000000"/>
                </a:solidFill>
                <a:latin typeface="Arial" pitchFamily="34" charset="0"/>
                <a:cs typeface="Arial" pitchFamily="34" charset="0"/>
              </a:rPr>
              <a:t>Ryherd</a:t>
            </a:r>
            <a:endParaRPr lang="en-US" sz="2900" dirty="0" smtClean="0">
              <a:solidFill>
                <a:srgbClr val="000000"/>
              </a:solidFill>
              <a:latin typeface="Arial" pitchFamily="34" charset="0"/>
              <a:cs typeface="Arial" pitchFamily="34" charset="0"/>
            </a:endParaRPr>
          </a:p>
          <a:p>
            <a:pPr>
              <a:spcBef>
                <a:spcPts val="0"/>
              </a:spcBef>
              <a:spcAft>
                <a:spcPts val="0"/>
              </a:spcAft>
            </a:pPr>
            <a:r>
              <a:rPr lang="en-US" sz="2900" dirty="0">
                <a:solidFill>
                  <a:srgbClr val="000000"/>
                </a:solidFill>
                <a:latin typeface="Arial" pitchFamily="34" charset="0"/>
                <a:cs typeface="Arial" pitchFamily="34" charset="0"/>
              </a:rPr>
              <a:t>Ishmael Mourning                                 </a:t>
            </a:r>
            <a:r>
              <a:rPr lang="en-US" sz="2900" dirty="0" err="1" smtClean="0">
                <a:solidFill>
                  <a:srgbClr val="000000"/>
                </a:solidFill>
                <a:latin typeface="Arial" pitchFamily="34" charset="0"/>
                <a:cs typeface="Arial" pitchFamily="34" charset="0"/>
              </a:rPr>
              <a:t>Soren</a:t>
            </a:r>
            <a:r>
              <a:rPr lang="en-US" sz="2900" dirty="0" smtClean="0">
                <a:solidFill>
                  <a:srgbClr val="000000"/>
                </a:solidFill>
                <a:latin typeface="Arial" pitchFamily="34" charset="0"/>
                <a:cs typeface="Arial" pitchFamily="34" charset="0"/>
              </a:rPr>
              <a:t> </a:t>
            </a:r>
            <a:r>
              <a:rPr lang="en-US" sz="2900" dirty="0" err="1" smtClean="0">
                <a:solidFill>
                  <a:srgbClr val="000000"/>
                </a:solidFill>
                <a:latin typeface="Arial" pitchFamily="34" charset="0"/>
                <a:cs typeface="Arial" pitchFamily="34" charset="0"/>
              </a:rPr>
              <a:t>Sonder</a:t>
            </a:r>
            <a:r>
              <a:rPr lang="en-US" sz="2900" dirty="0" smtClean="0">
                <a:solidFill>
                  <a:srgbClr val="000000"/>
                </a:solidFill>
                <a:latin typeface="Arial" pitchFamily="34" charset="0"/>
                <a:cs typeface="Arial" pitchFamily="34" charset="0"/>
              </a:rPr>
              <a:t>                                    </a:t>
            </a:r>
            <a:r>
              <a:rPr lang="en-US" sz="2900" dirty="0" err="1" smtClean="0">
                <a:solidFill>
                  <a:srgbClr val="000000"/>
                </a:solidFill>
                <a:latin typeface="Arial" pitchFamily="34" charset="0"/>
                <a:cs typeface="Arial" pitchFamily="34" charset="0"/>
              </a:rPr>
              <a:t>Yuliya</a:t>
            </a:r>
            <a:r>
              <a:rPr lang="en-US" sz="2900" dirty="0" smtClean="0">
                <a:solidFill>
                  <a:srgbClr val="000000"/>
                </a:solidFill>
                <a:latin typeface="Arial" pitchFamily="34" charset="0"/>
                <a:cs typeface="Arial" pitchFamily="34" charset="0"/>
              </a:rPr>
              <a:t> </a:t>
            </a:r>
            <a:r>
              <a:rPr lang="en-US" sz="2900" dirty="0" err="1" smtClean="0">
                <a:solidFill>
                  <a:srgbClr val="000000"/>
                </a:solidFill>
                <a:latin typeface="Arial" pitchFamily="34" charset="0"/>
                <a:cs typeface="Arial" pitchFamily="34" charset="0"/>
              </a:rPr>
              <a:t>Kleschenko</a:t>
            </a:r>
            <a:endParaRPr lang="en-US" sz="2900" dirty="0" smtClean="0">
              <a:solidFill>
                <a:srgbClr val="000000"/>
              </a:solidFill>
              <a:latin typeface="Arial" pitchFamily="34" charset="0"/>
              <a:cs typeface="Arial" pitchFamily="34" charset="0"/>
            </a:endParaRPr>
          </a:p>
          <a:p>
            <a:pPr>
              <a:spcBef>
                <a:spcPts val="0"/>
              </a:spcBef>
              <a:spcAft>
                <a:spcPts val="0"/>
              </a:spcAft>
            </a:pPr>
            <a:r>
              <a:rPr lang="en-US" sz="2900" dirty="0" smtClean="0">
                <a:solidFill>
                  <a:srgbClr val="000000"/>
                </a:solidFill>
                <a:latin typeface="Arial" pitchFamily="34" charset="0"/>
                <a:cs typeface="Arial" pitchFamily="34" charset="0"/>
              </a:rPr>
              <a:t>Connor Alexander</a:t>
            </a:r>
          </a:p>
          <a:p>
            <a:pPr>
              <a:spcBef>
                <a:spcPts val="0"/>
              </a:spcBef>
              <a:spcAft>
                <a:spcPts val="0"/>
              </a:spcAft>
            </a:pPr>
            <a:r>
              <a:rPr lang="en-US" sz="2900" dirty="0" smtClean="0">
                <a:solidFill>
                  <a:srgbClr val="000000"/>
                </a:solidFill>
                <a:latin typeface="Arial" pitchFamily="34" charset="0"/>
                <a:cs typeface="Arial" pitchFamily="34" charset="0"/>
              </a:rPr>
              <a:t>Ines Eugenio-Fernandez </a:t>
            </a:r>
          </a:p>
          <a:p>
            <a:pPr>
              <a:spcBef>
                <a:spcPts val="0"/>
              </a:spcBef>
              <a:spcAft>
                <a:spcPts val="0"/>
              </a:spcAft>
            </a:pPr>
            <a:r>
              <a:rPr lang="en-US" sz="2900" dirty="0" smtClean="0">
                <a:solidFill>
                  <a:srgbClr val="000000"/>
                </a:solidFill>
                <a:latin typeface="Arial" pitchFamily="34" charset="0"/>
                <a:cs typeface="Arial" pitchFamily="34" charset="0"/>
              </a:rPr>
              <a:t>Alice Agyeman</a:t>
            </a:r>
          </a:p>
        </p:txBody>
      </p:sp>
      <p:sp>
        <p:nvSpPr>
          <p:cNvPr id="8" name="Rectangle 7"/>
          <p:cNvSpPr/>
          <p:nvPr/>
        </p:nvSpPr>
        <p:spPr>
          <a:xfrm>
            <a:off x="4825474" y="1392436"/>
            <a:ext cx="3632726" cy="2323713"/>
          </a:xfrm>
          <a:prstGeom prst="rect">
            <a:avLst/>
          </a:prstGeom>
        </p:spPr>
        <p:txBody>
          <a:bodyPr wrap="none">
            <a:spAutoFit/>
          </a:bodyPr>
          <a:lstStyle/>
          <a:p>
            <a:pPr>
              <a:spcBef>
                <a:spcPts val="0"/>
              </a:spcBef>
              <a:spcAft>
                <a:spcPts val="0"/>
              </a:spcAft>
            </a:pPr>
            <a:r>
              <a:rPr lang="en-US" sz="2900" b="1" dirty="0">
                <a:solidFill>
                  <a:srgbClr val="000000"/>
                </a:solidFill>
                <a:latin typeface="Arial" pitchFamily="34" charset="0"/>
                <a:cs typeface="Arial" pitchFamily="34" charset="0"/>
              </a:rPr>
              <a:t>Immunology </a:t>
            </a:r>
            <a:r>
              <a:rPr lang="en-US" sz="2900" b="1" dirty="0" smtClean="0">
                <a:solidFill>
                  <a:srgbClr val="000000"/>
                </a:solidFill>
                <a:latin typeface="Arial" pitchFamily="34" charset="0"/>
                <a:cs typeface="Arial" pitchFamily="34" charset="0"/>
              </a:rPr>
              <a:t>Clinic:</a:t>
            </a:r>
          </a:p>
          <a:p>
            <a:pPr>
              <a:spcBef>
                <a:spcPts val="0"/>
              </a:spcBef>
              <a:spcAft>
                <a:spcPts val="0"/>
              </a:spcAft>
            </a:pPr>
            <a:r>
              <a:rPr lang="en-US" sz="2900" dirty="0" smtClean="0">
                <a:solidFill>
                  <a:srgbClr val="000000"/>
                </a:solidFill>
                <a:latin typeface="Arial" pitchFamily="34" charset="0"/>
                <a:cs typeface="Arial" pitchFamily="34" charset="0"/>
              </a:rPr>
              <a:t>Oral Alpan</a:t>
            </a:r>
          </a:p>
          <a:p>
            <a:pPr>
              <a:spcBef>
                <a:spcPts val="0"/>
              </a:spcBef>
              <a:spcAft>
                <a:spcPts val="0"/>
              </a:spcAft>
            </a:pPr>
            <a:r>
              <a:rPr lang="en-US" sz="2900" dirty="0">
                <a:solidFill>
                  <a:srgbClr val="000000"/>
                </a:solidFill>
                <a:latin typeface="Arial" pitchFamily="34" charset="0"/>
                <a:cs typeface="Arial" pitchFamily="34" charset="0"/>
              </a:rPr>
              <a:t>Laura Noonan</a:t>
            </a:r>
            <a:endParaRPr lang="en-US" sz="2900" dirty="0" smtClean="0">
              <a:solidFill>
                <a:srgbClr val="000000"/>
              </a:solidFill>
              <a:latin typeface="Arial" pitchFamily="34" charset="0"/>
              <a:cs typeface="Arial" pitchFamily="34" charset="0"/>
            </a:endParaRPr>
          </a:p>
          <a:p>
            <a:pPr>
              <a:spcBef>
                <a:spcPts val="0"/>
              </a:spcBef>
              <a:spcAft>
                <a:spcPts val="0"/>
              </a:spcAft>
            </a:pPr>
            <a:r>
              <a:rPr lang="en-US" sz="2900" dirty="0">
                <a:solidFill>
                  <a:srgbClr val="000000"/>
                </a:solidFill>
                <a:latin typeface="Arial" pitchFamily="34" charset="0"/>
                <a:cs typeface="Arial" pitchFamily="34" charset="0"/>
              </a:rPr>
              <a:t>Denise </a:t>
            </a:r>
            <a:r>
              <a:rPr lang="en-US" sz="2900" dirty="0" smtClean="0">
                <a:solidFill>
                  <a:srgbClr val="000000"/>
                </a:solidFill>
                <a:latin typeface="Arial" pitchFamily="34" charset="0"/>
                <a:cs typeface="Arial" pitchFamily="34" charset="0"/>
              </a:rPr>
              <a:t>Loizou</a:t>
            </a:r>
          </a:p>
          <a:p>
            <a:pPr>
              <a:spcBef>
                <a:spcPts val="0"/>
              </a:spcBef>
              <a:spcAft>
                <a:spcPts val="0"/>
              </a:spcAft>
            </a:pPr>
            <a:r>
              <a:rPr lang="en-US" sz="2900" dirty="0" err="1" smtClean="0">
                <a:solidFill>
                  <a:srgbClr val="000000"/>
                </a:solidFill>
                <a:latin typeface="Arial" pitchFamily="34" charset="0"/>
                <a:cs typeface="Arial" pitchFamily="34" charset="0"/>
              </a:rPr>
              <a:t>Amer</a:t>
            </a:r>
            <a:r>
              <a:rPr lang="en-US" sz="2900" dirty="0" smtClean="0">
                <a:solidFill>
                  <a:srgbClr val="000000"/>
                </a:solidFill>
                <a:latin typeface="Arial" pitchFamily="34" charset="0"/>
                <a:cs typeface="Arial" pitchFamily="34" charset="0"/>
              </a:rPr>
              <a:t> </a:t>
            </a:r>
            <a:r>
              <a:rPr lang="en-US" sz="2900" dirty="0" err="1">
                <a:solidFill>
                  <a:srgbClr val="000000"/>
                </a:solidFill>
                <a:latin typeface="Arial" pitchFamily="34" charset="0"/>
                <a:cs typeface="Arial" pitchFamily="34" charset="0"/>
              </a:rPr>
              <a:t>Khojah</a:t>
            </a:r>
            <a:endParaRPr lang="en-US" sz="2900" b="1" dirty="0">
              <a:solidFill>
                <a:srgbClr val="000000"/>
              </a:solidFill>
              <a:latin typeface="Arial" pitchFamily="34" charset="0"/>
              <a:cs typeface="Arial"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04000"/>
            <a:ext cx="1636295" cy="968499"/>
          </a:xfrm>
          <a:prstGeom prst="rect">
            <a:avLst/>
          </a:prstGeom>
          <a:scene3d>
            <a:camera prst="orthographicFront">
              <a:rot lat="0" lon="0" rev="1500000"/>
            </a:camera>
            <a:lightRig rig="threePt" dir="t"/>
          </a:scene3d>
        </p:spPr>
      </p:pic>
      <p:sp>
        <p:nvSpPr>
          <p:cNvPr id="10" name="TextBox 9"/>
          <p:cNvSpPr txBox="1"/>
          <p:nvPr/>
        </p:nvSpPr>
        <p:spPr>
          <a:xfrm>
            <a:off x="4953000" y="3828871"/>
            <a:ext cx="3276600" cy="1200329"/>
          </a:xfrm>
          <a:prstGeom prst="rect">
            <a:avLst/>
          </a:prstGeom>
          <a:noFill/>
          <a:scene3d>
            <a:camera prst="orthographicFront">
              <a:rot lat="0" lon="0" rev="0"/>
            </a:camera>
            <a:lightRig rig="threePt" dir="t"/>
          </a:scene3d>
        </p:spPr>
        <p:txBody>
          <a:bodyPr wrap="square" rtlCol="0">
            <a:spAutoFit/>
          </a:bodyPr>
          <a:lstStyle/>
          <a:p>
            <a:pPr>
              <a:spcBef>
                <a:spcPts val="0"/>
              </a:spcBef>
              <a:spcAft>
                <a:spcPts val="0"/>
              </a:spcAft>
            </a:pPr>
            <a:r>
              <a:rPr lang="en-US" sz="3600" b="1" dirty="0" smtClean="0">
                <a:solidFill>
                  <a:srgbClr val="FF0000"/>
                </a:solidFill>
                <a:latin typeface="Arial" pitchFamily="34" charset="0"/>
                <a:cs typeface="Arial" pitchFamily="34" charset="0"/>
              </a:rPr>
              <a:t>Thank </a:t>
            </a:r>
          </a:p>
          <a:p>
            <a:pPr>
              <a:spcBef>
                <a:spcPts val="0"/>
              </a:spcBef>
              <a:spcAft>
                <a:spcPts val="0"/>
              </a:spcAft>
            </a:pPr>
            <a:r>
              <a:rPr lang="en-US" sz="3600" b="1" dirty="0" smtClean="0">
                <a:solidFill>
                  <a:srgbClr val="FF0000"/>
                </a:solidFill>
                <a:latin typeface="Arial" pitchFamily="34" charset="0"/>
                <a:cs typeface="Arial" pitchFamily="34" charset="0"/>
              </a:rPr>
              <a:t>You !!</a:t>
            </a:r>
          </a:p>
        </p:txBody>
      </p:sp>
    </p:spTree>
    <p:extLst>
      <p:ext uri="{BB962C8B-B14F-4D97-AF65-F5344CB8AC3E}">
        <p14:creationId xmlns:p14="http://schemas.microsoft.com/office/powerpoint/2010/main" val="216785047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571" b="33239"/>
          <a:stretch/>
        </p:blipFill>
        <p:spPr bwMode="auto">
          <a:xfrm>
            <a:off x="0" y="1"/>
            <a:ext cx="9144000" cy="126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40" t="64612"/>
          <a:stretch/>
        </p:blipFill>
        <p:spPr bwMode="auto">
          <a:xfrm>
            <a:off x="728204" y="4572000"/>
            <a:ext cx="1032644" cy="46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66" y="4038600"/>
            <a:ext cx="1010482" cy="47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760848" y="1219200"/>
            <a:ext cx="5630552" cy="553998"/>
          </a:xfrm>
          <a:prstGeom prst="rect">
            <a:avLst/>
          </a:prstGeom>
          <a:noFill/>
        </p:spPr>
        <p:txBody>
          <a:bodyPr wrap="square" rtlCol="0">
            <a:spAutoFit/>
          </a:bodyPr>
          <a:lstStyle/>
          <a:p>
            <a:pPr>
              <a:spcBef>
                <a:spcPts val="0"/>
              </a:spcBef>
              <a:spcAft>
                <a:spcPts val="0"/>
              </a:spcAft>
            </a:pPr>
            <a:r>
              <a:rPr lang="en-US" sz="3000" b="1" dirty="0" err="1" smtClean="0">
                <a:latin typeface="Arial" pitchFamily="34" charset="0"/>
                <a:cs typeface="Arial" pitchFamily="34" charset="0"/>
              </a:rPr>
              <a:t>Amerimmune</a:t>
            </a:r>
            <a:r>
              <a:rPr lang="en-US" sz="3000" b="1" dirty="0">
                <a:latin typeface="Arial" pitchFamily="34" charset="0"/>
                <a:cs typeface="Arial" pitchFamily="34" charset="0"/>
              </a:rPr>
              <a:t> </a:t>
            </a:r>
            <a:r>
              <a:rPr lang="en-US" sz="3000" b="1" dirty="0" smtClean="0">
                <a:latin typeface="Arial" pitchFamily="34" charset="0"/>
                <a:cs typeface="Arial" pitchFamily="34" charset="0"/>
              </a:rPr>
              <a:t>Lab Services </a:t>
            </a:r>
          </a:p>
        </p:txBody>
      </p:sp>
      <p:graphicFrame>
        <p:nvGraphicFramePr>
          <p:cNvPr id="2" name="Table 1"/>
          <p:cNvGraphicFramePr>
            <a:graphicFrameLocks noGrp="1"/>
          </p:cNvGraphicFramePr>
          <p:nvPr>
            <p:extLst>
              <p:ext uri="{D42A27DB-BD31-4B8C-83A1-F6EECF244321}">
                <p14:modId xmlns:p14="http://schemas.microsoft.com/office/powerpoint/2010/main" val="3869371877"/>
              </p:ext>
            </p:extLst>
          </p:nvPr>
        </p:nvGraphicFramePr>
        <p:xfrm>
          <a:off x="224476" y="1752600"/>
          <a:ext cx="8767123" cy="4876800"/>
        </p:xfrm>
        <a:graphic>
          <a:graphicData uri="http://schemas.openxmlformats.org/drawingml/2006/table">
            <a:tbl>
              <a:tblPr firstRow="1" firstCol="1" lastCol="1" bandRow="1">
                <a:tableStyleId>{69012ECD-51FC-41F1-AA8D-1B2483CD663E}</a:tableStyleId>
              </a:tblPr>
              <a:tblGrid>
                <a:gridCol w="1985324"/>
                <a:gridCol w="2971800"/>
                <a:gridCol w="1524000"/>
                <a:gridCol w="2285999"/>
              </a:tblGrid>
              <a:tr h="762000">
                <a:tc>
                  <a:txBody>
                    <a:bodyPr/>
                    <a:lstStyle/>
                    <a:p>
                      <a:r>
                        <a:rPr lang="en-US" sz="2400" b="1" dirty="0" smtClean="0">
                          <a:latin typeface="Arial" panose="020B0604020202020204" pitchFamily="34" charset="0"/>
                          <a:cs typeface="Arial" panose="020B0604020202020204" pitchFamily="34" charset="0"/>
                        </a:rPr>
                        <a:t>Services</a:t>
                      </a:r>
                      <a:endParaRPr lang="en-US" sz="2400" b="1" dirty="0">
                        <a:latin typeface="Arial" panose="020B0604020202020204" pitchFamily="34" charset="0"/>
                        <a:cs typeface="Arial" panose="020B0604020202020204" pitchFamily="34" charset="0"/>
                      </a:endParaRPr>
                    </a:p>
                  </a:txBody>
                  <a:tcPr anchor="ctr"/>
                </a:tc>
                <a:tc gridSpan="2">
                  <a:txBody>
                    <a:bodyPr/>
                    <a:lstStyle/>
                    <a:p>
                      <a:pPr algn="ctr"/>
                      <a:r>
                        <a:rPr lang="en-US" sz="2400" b="1" dirty="0" smtClean="0">
                          <a:latin typeface="Arial" panose="020B0604020202020204" pitchFamily="34" charset="0"/>
                          <a:cs typeface="Arial" panose="020B0604020202020204" pitchFamily="34" charset="0"/>
                        </a:rPr>
                        <a:t>Tests</a:t>
                      </a:r>
                      <a:endParaRPr lang="en-US" sz="2400" b="1" dirty="0">
                        <a:latin typeface="Arial" panose="020B0604020202020204" pitchFamily="34" charset="0"/>
                        <a:cs typeface="Arial" panose="020B0604020202020204" pitchFamily="34" charset="0"/>
                      </a:endParaRPr>
                    </a:p>
                  </a:txBody>
                  <a:tcPr anchor="ctr"/>
                </a:tc>
                <a:tc hMerge="1">
                  <a:txBody>
                    <a:bodyPr/>
                    <a:lstStyle/>
                    <a:p>
                      <a:endParaRPr lang="en-US" dirty="0"/>
                    </a:p>
                  </a:txBody>
                  <a:tcPr/>
                </a:tc>
                <a:tc>
                  <a:txBody>
                    <a:bodyPr/>
                    <a:lstStyle/>
                    <a:p>
                      <a:pPr algn="ctr"/>
                      <a:r>
                        <a:rPr lang="en-US" sz="2400" b="1" dirty="0" smtClean="0">
                          <a:latin typeface="Arial" panose="020B0604020202020204" pitchFamily="34" charset="0"/>
                          <a:cs typeface="Arial" panose="020B0604020202020204" pitchFamily="34" charset="0"/>
                        </a:rPr>
                        <a:t>Diseases</a:t>
                      </a:r>
                      <a:r>
                        <a:rPr lang="en-US" sz="2400" b="1" baseline="0" dirty="0" smtClean="0">
                          <a:latin typeface="Arial" panose="020B0604020202020204" pitchFamily="34" charset="0"/>
                          <a:cs typeface="Arial" panose="020B0604020202020204" pitchFamily="34" charset="0"/>
                        </a:rPr>
                        <a:t> or </a:t>
                      </a:r>
                      <a:r>
                        <a:rPr lang="en-US" sz="2400" b="1" dirty="0" smtClean="0">
                          <a:latin typeface="Arial" panose="020B0604020202020204" pitchFamily="34" charset="0"/>
                          <a:cs typeface="Arial" panose="020B0604020202020204" pitchFamily="34" charset="0"/>
                        </a:rPr>
                        <a:t>Therapeutics</a:t>
                      </a:r>
                      <a:endParaRPr lang="en-US" sz="2400" b="1" dirty="0">
                        <a:latin typeface="Arial" panose="020B0604020202020204" pitchFamily="34" charset="0"/>
                        <a:cs typeface="Arial" panose="020B0604020202020204" pitchFamily="34" charset="0"/>
                      </a:endParaRPr>
                    </a:p>
                  </a:txBody>
                  <a:tcPr anchor="ctr"/>
                </a:tc>
              </a:tr>
              <a:tr h="457200">
                <a:tc>
                  <a:txBody>
                    <a:bodyPr/>
                    <a:lstStyle/>
                    <a:p>
                      <a:r>
                        <a:rPr lang="en-US" sz="2200" u="none" dirty="0" smtClean="0">
                          <a:latin typeface="Arial" panose="020B0604020202020204" pitchFamily="34" charset="0"/>
                          <a:cs typeface="Arial" panose="020B0604020202020204" pitchFamily="34" charset="0"/>
                        </a:rPr>
                        <a:t>Diagnostics</a:t>
                      </a:r>
                      <a:endParaRPr lang="en-US" sz="2200" u="none"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latin typeface="Arial" panose="020B0604020202020204" pitchFamily="34" charset="0"/>
                          <a:cs typeface="Arial" panose="020B0604020202020204" pitchFamily="34" charset="0"/>
                        </a:rPr>
                        <a:t>1</a:t>
                      </a:r>
                      <a:r>
                        <a:rPr lang="en-US" sz="2000" b="1" u="sng" baseline="30000" dirty="0" smtClean="0">
                          <a:latin typeface="Arial" panose="020B0604020202020204" pitchFamily="34" charset="0"/>
                          <a:cs typeface="Arial" panose="020B0604020202020204" pitchFamily="34" charset="0"/>
                        </a:rPr>
                        <a:t>st</a:t>
                      </a:r>
                      <a:r>
                        <a:rPr lang="en-US" sz="2000" b="1" u="sng" dirty="0" smtClean="0">
                          <a:latin typeface="Arial" panose="020B0604020202020204" pitchFamily="34" charset="0"/>
                          <a:cs typeface="Arial" panose="020B0604020202020204" pitchFamily="34" charset="0"/>
                        </a:rPr>
                        <a:t> Tier:</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Lymph subset</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Lymph monitor</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B cell Maturation</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Eosinophil</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Memory T subsets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latin typeface="Arial" panose="020B0604020202020204" pitchFamily="34" charset="0"/>
                          <a:cs typeface="Arial" panose="020B0604020202020204" pitchFamily="34" charset="0"/>
                        </a:rPr>
                        <a:t>DCs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000" b="0" dirty="0" smtClean="0">
                          <a:latin typeface="Arial" pitchFamily="34" charset="0"/>
                          <a:cs typeface="Arial" pitchFamily="34" charset="0"/>
                        </a:rPr>
                        <a:t>IPF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latin typeface="Arial" panose="020B0604020202020204" pitchFamily="34" charset="0"/>
                          <a:cs typeface="Arial" panose="020B0604020202020204" pitchFamily="34" charset="0"/>
                        </a:rPr>
                        <a:t>2</a:t>
                      </a:r>
                      <a:r>
                        <a:rPr lang="en-US" sz="2000" b="1" u="sng" baseline="30000" dirty="0" smtClean="0">
                          <a:latin typeface="Arial" panose="020B0604020202020204" pitchFamily="34" charset="0"/>
                          <a:cs typeface="Arial" panose="020B0604020202020204" pitchFamily="34" charset="0"/>
                        </a:rPr>
                        <a:t>nd</a:t>
                      </a:r>
                      <a:r>
                        <a:rPr lang="en-US" sz="2000" b="1" u="sng" baseline="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Tier:</a:t>
                      </a:r>
                      <a:endParaRPr lang="en-US" sz="2000" b="0" dirty="0" smtClean="0">
                        <a:latin typeface="Arial" panose="020B0604020202020204" pitchFamily="34" charset="0"/>
                        <a:cs typeface="Arial" panose="020B0604020202020204" pitchFamily="34" charset="0"/>
                      </a:endParaRPr>
                    </a:p>
                    <a:p>
                      <a:pPr>
                        <a:spcBef>
                          <a:spcPts val="0"/>
                        </a:spcBef>
                        <a:spcAft>
                          <a:spcPts val="0"/>
                        </a:spcAft>
                      </a:pPr>
                      <a:r>
                        <a:rPr lang="en-US" sz="2000" b="0" dirty="0" smtClean="0">
                          <a:latin typeface="Arial" panose="020B0604020202020204" pitchFamily="34" charset="0"/>
                          <a:cs typeface="Arial" panose="020B0604020202020204" pitchFamily="34" charset="0"/>
                        </a:rPr>
                        <a:t>Functional </a:t>
                      </a:r>
                      <a:r>
                        <a:rPr lang="en-US" sz="2000" b="0" baseline="0" dirty="0" smtClean="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assays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smtClean="0">
                          <a:latin typeface="Arial" pitchFamily="34" charset="0"/>
                          <a:cs typeface="Arial" pitchFamily="34" charset="0"/>
                        </a:rPr>
                        <a:t>Primary immunodeficiency</a:t>
                      </a:r>
                      <a:r>
                        <a:rPr lang="en-US" sz="2000" b="0" i="0" u="none" baseline="0" dirty="0" smtClean="0">
                          <a:latin typeface="Arial" pitchFamily="34" charset="0"/>
                          <a:cs typeface="Arial" pitchFamily="34" charset="0"/>
                        </a:rPr>
                        <a:t> disorders (PIDs)</a:t>
                      </a:r>
                      <a:r>
                        <a:rPr lang="en-US" sz="2000" b="0" i="0" u="none" dirty="0" smtClean="0">
                          <a:latin typeface="Arial" pitchFamily="34" charset="0"/>
                          <a:cs typeface="Arial" pitchFamily="34" charset="0"/>
                        </a:rPr>
                        <a:t>, Asthma, Rheumatoid, IBD</a:t>
                      </a:r>
                    </a:p>
                  </a:txBody>
                  <a:tcPr/>
                </a:tc>
              </a:tr>
              <a:tr h="457200">
                <a:tc>
                  <a:txBody>
                    <a:bodyPr/>
                    <a:lstStyle/>
                    <a:p>
                      <a:pPr>
                        <a:spcBef>
                          <a:spcPts val="0"/>
                        </a:spcBef>
                        <a:spcAft>
                          <a:spcPts val="0"/>
                        </a:spcAft>
                      </a:pPr>
                      <a:r>
                        <a:rPr lang="en-US" sz="2200" u="none" dirty="0" smtClean="0">
                          <a:latin typeface="Arial" panose="020B0604020202020204" pitchFamily="34" charset="0"/>
                          <a:cs typeface="Arial" panose="020B0604020202020204" pitchFamily="34" charset="0"/>
                        </a:rPr>
                        <a:t>Pre-clinical &amp; clinical trials</a:t>
                      </a:r>
                      <a:endParaRPr lang="en-US" sz="2200" b="1" u="none"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dirty="0" smtClean="0">
                          <a:latin typeface="Arial" pitchFamily="34" charset="0"/>
                          <a:cs typeface="Arial" pitchFamily="34" charset="0"/>
                        </a:rPr>
                        <a:t>Flow</a:t>
                      </a:r>
                      <a:r>
                        <a:rPr lang="en-US" sz="2000" b="0" u="none" baseline="0" dirty="0" smtClean="0">
                          <a:latin typeface="Arial" pitchFamily="34" charset="0"/>
                          <a:cs typeface="Arial" pitchFamily="34" charset="0"/>
                        </a:rPr>
                        <a:t> Cytometry, ELISA</a:t>
                      </a:r>
                      <a:endParaRPr lang="en-US" sz="2000" b="0" u="none"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smtClean="0">
                          <a:latin typeface="Arial" pitchFamily="34" charset="0"/>
                          <a:cs typeface="Arial" pitchFamily="34" charset="0"/>
                        </a:rPr>
                        <a:t>All therapeutics</a:t>
                      </a: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u="none" dirty="0" smtClean="0">
                          <a:latin typeface="Arial" panose="020B0604020202020204" pitchFamily="34" charset="0"/>
                          <a:cs typeface="Arial" panose="020B0604020202020204" pitchFamily="34" charset="0"/>
                        </a:rPr>
                        <a:t>Clinical Research </a:t>
                      </a:r>
                      <a:endParaRPr lang="en-US" sz="2200" b="1" u="none"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dirty="0" smtClean="0">
                          <a:latin typeface="Arial" pitchFamily="34" charset="0"/>
                          <a:cs typeface="Arial" pitchFamily="34" charset="0"/>
                        </a:rPr>
                        <a:t>Flow</a:t>
                      </a:r>
                      <a:r>
                        <a:rPr lang="en-US" sz="2000" b="0" u="none" baseline="0" dirty="0" smtClean="0">
                          <a:latin typeface="Arial" pitchFamily="34" charset="0"/>
                          <a:cs typeface="Arial" pitchFamily="34" charset="0"/>
                        </a:rPr>
                        <a:t> Cytometry, ELISA,</a:t>
                      </a:r>
                      <a:endParaRPr lang="en-US" sz="2000" b="0" u="none"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dirty="0" smtClean="0">
                          <a:latin typeface="Arial" pitchFamily="34" charset="0"/>
                          <a:cs typeface="Arial" pitchFamily="34" charset="0"/>
                        </a:rPr>
                        <a:t>Gene sequencing… etc.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smtClean="0">
                          <a:latin typeface="Arial" pitchFamily="34" charset="0"/>
                          <a:cs typeface="Arial" pitchFamily="34" charset="0"/>
                        </a:rPr>
                        <a:t>PIDs, Asthma, Rheumatoid, IBD</a:t>
                      </a:r>
                    </a:p>
                  </a:txBody>
                  <a:tcPr/>
                </a:tc>
              </a:tr>
            </a:tbl>
          </a:graphicData>
        </a:graphic>
      </p:graphicFrame>
    </p:spTree>
    <p:extLst>
      <p:ext uri="{BB962C8B-B14F-4D97-AF65-F5344CB8AC3E}">
        <p14:creationId xmlns:p14="http://schemas.microsoft.com/office/powerpoint/2010/main" val="219386121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136478" y="8220466"/>
            <a:ext cx="1527864" cy="1815882"/>
          </a:xfrm>
          <a:prstGeom prst="rect">
            <a:avLst/>
          </a:prstGeom>
          <a:noFill/>
        </p:spPr>
        <p:txBody>
          <a:bodyPr wrap="square" rtlCol="0">
            <a:spAutoFit/>
          </a:bodyPr>
          <a:lstStyle/>
          <a:p>
            <a:pPr>
              <a:spcBef>
                <a:spcPts val="0"/>
              </a:spcBef>
              <a:spcAft>
                <a:spcPts val="0"/>
              </a:spcAft>
            </a:pPr>
            <a:r>
              <a:rPr lang="en-US" sz="1600" b="1" dirty="0" smtClean="0">
                <a:solidFill>
                  <a:srgbClr val="12163D"/>
                </a:solidFill>
                <a:latin typeface="Arial" pitchFamily="34" charset="0"/>
                <a:cs typeface="Arial" pitchFamily="34" charset="0"/>
              </a:rPr>
              <a:t>● Immune </a:t>
            </a:r>
          </a:p>
          <a:p>
            <a:pPr>
              <a:spcBef>
                <a:spcPts val="0"/>
              </a:spcBef>
              <a:spcAft>
                <a:spcPts val="0"/>
              </a:spcAft>
            </a:pPr>
            <a:r>
              <a:rPr lang="en-US" sz="1600" b="1" dirty="0">
                <a:solidFill>
                  <a:srgbClr val="12163D"/>
                </a:solidFill>
                <a:latin typeface="Arial" pitchFamily="34" charset="0"/>
                <a:cs typeface="Arial" pitchFamily="34" charset="0"/>
              </a:rPr>
              <a:t> </a:t>
            </a:r>
            <a:r>
              <a:rPr lang="en-US" sz="1600" b="1" dirty="0" smtClean="0">
                <a:solidFill>
                  <a:srgbClr val="12163D"/>
                </a:solidFill>
                <a:latin typeface="Arial" pitchFamily="34" charset="0"/>
                <a:cs typeface="Arial" pitchFamily="34" charset="0"/>
              </a:rPr>
              <a:t>  deficiencies</a:t>
            </a:r>
          </a:p>
          <a:p>
            <a:pPr>
              <a:spcBef>
                <a:spcPts val="0"/>
              </a:spcBef>
              <a:spcAft>
                <a:spcPts val="0"/>
              </a:spcAft>
            </a:pPr>
            <a:r>
              <a:rPr lang="en-US" sz="1600" b="1" dirty="0" smtClean="0">
                <a:solidFill>
                  <a:srgbClr val="12163D"/>
                </a:solidFill>
                <a:latin typeface="Arial" pitchFamily="34" charset="0"/>
                <a:cs typeface="Arial" pitchFamily="34" charset="0"/>
              </a:rPr>
              <a:t>● </a:t>
            </a:r>
            <a:r>
              <a:rPr lang="en-US" sz="1600" b="1" dirty="0" err="1" smtClean="0">
                <a:solidFill>
                  <a:srgbClr val="12163D"/>
                </a:solidFill>
                <a:latin typeface="Arial" pitchFamily="34" charset="0"/>
                <a:cs typeface="Arial" pitchFamily="34" charset="0"/>
              </a:rPr>
              <a:t>Gaucher</a:t>
            </a:r>
            <a:endParaRPr lang="en-US" sz="1600" b="1" dirty="0" smtClean="0">
              <a:solidFill>
                <a:srgbClr val="12163D"/>
              </a:solidFill>
              <a:latin typeface="Arial" pitchFamily="34" charset="0"/>
              <a:cs typeface="Arial" pitchFamily="34" charset="0"/>
            </a:endParaRPr>
          </a:p>
          <a:p>
            <a:pPr>
              <a:spcBef>
                <a:spcPts val="0"/>
              </a:spcBef>
              <a:spcAft>
                <a:spcPts val="0"/>
              </a:spcAft>
            </a:pPr>
            <a:r>
              <a:rPr lang="en-US" sz="1600" b="1" dirty="0" smtClean="0">
                <a:solidFill>
                  <a:srgbClr val="12163D"/>
                </a:solidFill>
                <a:latin typeface="Arial" pitchFamily="34" charset="0"/>
                <a:cs typeface="Arial" pitchFamily="34" charset="0"/>
              </a:rPr>
              <a:t>● IBD</a:t>
            </a:r>
          </a:p>
          <a:p>
            <a:pPr>
              <a:spcBef>
                <a:spcPts val="0"/>
              </a:spcBef>
              <a:spcAft>
                <a:spcPts val="0"/>
              </a:spcAft>
            </a:pPr>
            <a:r>
              <a:rPr lang="en-US" sz="1600" b="1" dirty="0" smtClean="0">
                <a:solidFill>
                  <a:srgbClr val="12163D"/>
                </a:solidFill>
                <a:latin typeface="Arial" pitchFamily="34" charset="0"/>
                <a:cs typeface="Arial" pitchFamily="34" charset="0"/>
              </a:rPr>
              <a:t>● Asthma</a:t>
            </a:r>
          </a:p>
          <a:p>
            <a:pPr>
              <a:spcBef>
                <a:spcPts val="0"/>
              </a:spcBef>
              <a:spcAft>
                <a:spcPts val="0"/>
              </a:spcAft>
            </a:pPr>
            <a:r>
              <a:rPr lang="en-US" sz="1600" b="1" dirty="0" smtClean="0">
                <a:solidFill>
                  <a:srgbClr val="12163D"/>
                </a:solidFill>
                <a:latin typeface="Arial" pitchFamily="34" charset="0"/>
                <a:cs typeface="Arial" pitchFamily="34" charset="0"/>
              </a:rPr>
              <a:t>● </a:t>
            </a:r>
            <a:r>
              <a:rPr lang="en-US" sz="1350" b="1" dirty="0" smtClean="0">
                <a:solidFill>
                  <a:srgbClr val="12163D"/>
                </a:solidFill>
                <a:latin typeface="Arial" pitchFamily="34" charset="0"/>
                <a:cs typeface="Arial" pitchFamily="34" charset="0"/>
              </a:rPr>
              <a:t>Rheumatoid</a:t>
            </a:r>
            <a:r>
              <a:rPr lang="en-US" sz="1600" b="1" dirty="0" smtClean="0">
                <a:solidFill>
                  <a:srgbClr val="12163D"/>
                </a:solidFill>
                <a:latin typeface="Arial" pitchFamily="34" charset="0"/>
                <a:cs typeface="Arial" pitchFamily="34" charset="0"/>
              </a:rPr>
              <a:t>   </a:t>
            </a:r>
          </a:p>
          <a:p>
            <a:pPr>
              <a:spcBef>
                <a:spcPts val="0"/>
              </a:spcBef>
              <a:spcAft>
                <a:spcPts val="0"/>
              </a:spcAft>
            </a:pPr>
            <a:r>
              <a:rPr lang="en-US" sz="1600" b="1" dirty="0">
                <a:solidFill>
                  <a:srgbClr val="12163D"/>
                </a:solidFill>
                <a:latin typeface="Arial" pitchFamily="34" charset="0"/>
                <a:cs typeface="Arial" pitchFamily="34" charset="0"/>
              </a:rPr>
              <a:t> </a:t>
            </a:r>
            <a:r>
              <a:rPr lang="en-US" sz="1600" b="1" dirty="0" smtClean="0">
                <a:solidFill>
                  <a:srgbClr val="12163D"/>
                </a:solidFill>
                <a:latin typeface="Arial" pitchFamily="34" charset="0"/>
                <a:cs typeface="Arial" pitchFamily="34" charset="0"/>
              </a:rPr>
              <a:t>  </a:t>
            </a:r>
            <a:r>
              <a:rPr lang="en-US" sz="1450" b="1" dirty="0" smtClean="0">
                <a:solidFill>
                  <a:srgbClr val="12163D"/>
                </a:solidFill>
                <a:latin typeface="Arial" pitchFamily="34" charset="0"/>
                <a:cs typeface="Arial" pitchFamily="34" charset="0"/>
              </a:rPr>
              <a:t>Arthritis</a:t>
            </a:r>
            <a:endParaRPr lang="en-US" sz="1450" b="1" dirty="0">
              <a:solidFill>
                <a:srgbClr val="12163D"/>
              </a:solidFill>
              <a:latin typeface="Arial" pitchFamily="34" charset="0"/>
              <a:cs typeface="Arial" pitchFamily="34" charset="0"/>
            </a:endParaRPr>
          </a:p>
        </p:txBody>
      </p:sp>
      <p:sp>
        <p:nvSpPr>
          <p:cNvPr id="36" name="TextBox 35"/>
          <p:cNvSpPr txBox="1"/>
          <p:nvPr/>
        </p:nvSpPr>
        <p:spPr>
          <a:xfrm>
            <a:off x="762000" y="1371600"/>
            <a:ext cx="8382000" cy="5893921"/>
          </a:xfrm>
          <a:prstGeom prst="rect">
            <a:avLst/>
          </a:prstGeom>
          <a:noFill/>
        </p:spPr>
        <p:txBody>
          <a:bodyPr wrap="square" rtlCol="0">
            <a:spAutoFit/>
          </a:bodyPr>
          <a:lstStyle/>
          <a:p>
            <a:pPr>
              <a:spcBef>
                <a:spcPts val="0"/>
              </a:spcBef>
              <a:spcAft>
                <a:spcPts val="0"/>
              </a:spcAft>
            </a:pPr>
            <a:r>
              <a:rPr lang="en-US" sz="2900" b="1" dirty="0" err="1" smtClean="0">
                <a:latin typeface="Arial" pitchFamily="34" charset="0"/>
                <a:cs typeface="Arial" pitchFamily="34" charset="0"/>
              </a:rPr>
              <a:t>Amerimmune</a:t>
            </a:r>
            <a:r>
              <a:rPr lang="en-US" sz="2900" b="1" dirty="0">
                <a:latin typeface="Arial" pitchFamily="34" charset="0"/>
                <a:cs typeface="Arial" pitchFamily="34" charset="0"/>
              </a:rPr>
              <a:t> </a:t>
            </a:r>
            <a:r>
              <a:rPr lang="en-US" sz="2900" b="1" dirty="0" smtClean="0">
                <a:latin typeface="Arial" pitchFamily="34" charset="0"/>
                <a:cs typeface="Arial" pitchFamily="34" charset="0"/>
              </a:rPr>
              <a:t>Immunology </a:t>
            </a:r>
            <a:r>
              <a:rPr lang="en-US" sz="2900" b="1" dirty="0">
                <a:latin typeface="Arial" pitchFamily="34" charset="0"/>
                <a:cs typeface="Arial" pitchFamily="34" charset="0"/>
              </a:rPr>
              <a:t>Lab at </a:t>
            </a:r>
            <a:r>
              <a:rPr lang="en-US" sz="2900" b="1" dirty="0">
                <a:latin typeface="Arial" pitchFamily="34" charset="0"/>
                <a:cs typeface="Arial" pitchFamily="34" charset="0"/>
                <a:hlinkClick r:id="rId3"/>
              </a:rPr>
              <a:t>http://www.amerimmune.com</a:t>
            </a:r>
            <a:r>
              <a:rPr lang="en-US" sz="2900" b="1" dirty="0" smtClean="0">
                <a:latin typeface="Arial" pitchFamily="34" charset="0"/>
                <a:cs typeface="Arial" pitchFamily="34" charset="0"/>
                <a:hlinkClick r:id="rId3"/>
              </a:rPr>
              <a:t>/</a:t>
            </a:r>
            <a:endParaRPr lang="en-US" sz="2900" b="1" dirty="0" smtClean="0">
              <a:latin typeface="Arial" pitchFamily="34" charset="0"/>
              <a:cs typeface="Arial" pitchFamily="34" charset="0"/>
            </a:endParaRPr>
          </a:p>
          <a:p>
            <a:pPr>
              <a:spcBef>
                <a:spcPts val="0"/>
              </a:spcBef>
              <a:spcAft>
                <a:spcPts val="0"/>
              </a:spcAft>
            </a:pPr>
            <a:r>
              <a:rPr lang="en-US" sz="2900" b="1" dirty="0" err="1" smtClean="0">
                <a:latin typeface="Arial" pitchFamily="34" charset="0"/>
                <a:cs typeface="Arial" pitchFamily="34" charset="0"/>
              </a:rPr>
              <a:t>Amerimmune</a:t>
            </a:r>
            <a:r>
              <a:rPr lang="en-US" sz="2900" b="1" dirty="0" smtClean="0">
                <a:latin typeface="Arial" pitchFamily="34" charset="0"/>
                <a:cs typeface="Arial" pitchFamily="34" charset="0"/>
              </a:rPr>
              <a:t> Curbside Consultation at</a:t>
            </a:r>
          </a:p>
          <a:p>
            <a:pPr>
              <a:spcBef>
                <a:spcPts val="0"/>
              </a:spcBef>
              <a:spcAft>
                <a:spcPts val="0"/>
              </a:spcAft>
            </a:pPr>
            <a:r>
              <a:rPr lang="en-US" sz="2900" b="1" dirty="0">
                <a:latin typeface="Arial" pitchFamily="34" charset="0"/>
                <a:cs typeface="Arial" pitchFamily="34" charset="0"/>
                <a:hlinkClick r:id="rId4"/>
              </a:rPr>
              <a:t>http://www.curbsideconsultation.com</a:t>
            </a:r>
            <a:r>
              <a:rPr lang="en-US" sz="2900" b="1" dirty="0" smtClean="0">
                <a:latin typeface="Arial" pitchFamily="34" charset="0"/>
                <a:cs typeface="Arial" pitchFamily="34" charset="0"/>
                <a:hlinkClick r:id="rId4"/>
              </a:rPr>
              <a:t>/</a:t>
            </a:r>
            <a:endParaRPr lang="en-US" sz="2900" b="1" dirty="0" smtClean="0">
              <a:latin typeface="Arial" pitchFamily="34" charset="0"/>
              <a:cs typeface="Arial" pitchFamily="34" charset="0"/>
            </a:endParaRPr>
          </a:p>
          <a:p>
            <a:pPr>
              <a:spcBef>
                <a:spcPts val="0"/>
              </a:spcBef>
              <a:spcAft>
                <a:spcPts val="0"/>
              </a:spcAft>
            </a:pPr>
            <a:r>
              <a:rPr lang="en-US" sz="2900" b="1" dirty="0" smtClean="0">
                <a:latin typeface="Arial" pitchFamily="34" charset="0"/>
                <a:cs typeface="Arial" pitchFamily="34" charset="0"/>
              </a:rPr>
              <a:t>Clinical Diagnostics &amp; Clinical Trials</a:t>
            </a:r>
          </a:p>
          <a:p>
            <a:pPr>
              <a:spcBef>
                <a:spcPts val="0"/>
              </a:spcBef>
              <a:spcAft>
                <a:spcPts val="0"/>
              </a:spcAft>
            </a:pPr>
            <a:r>
              <a:rPr lang="en-US" sz="2900" b="1" dirty="0" smtClean="0">
                <a:latin typeface="Arial" pitchFamily="34" charset="0"/>
                <a:cs typeface="Arial" pitchFamily="34" charset="0"/>
              </a:rPr>
              <a:t>11212 </a:t>
            </a:r>
            <a:r>
              <a:rPr lang="en-US" sz="2900" b="1" dirty="0" err="1" smtClean="0">
                <a:latin typeface="Arial" pitchFamily="34" charset="0"/>
                <a:cs typeface="Arial" pitchFamily="34" charset="0"/>
              </a:rPr>
              <a:t>Waples</a:t>
            </a:r>
            <a:r>
              <a:rPr lang="en-US" sz="2900" b="1" dirty="0" smtClean="0">
                <a:latin typeface="Arial" pitchFamily="34" charset="0"/>
                <a:cs typeface="Arial" pitchFamily="34" charset="0"/>
              </a:rPr>
              <a:t> Mill Road, Suite 100,</a:t>
            </a:r>
          </a:p>
          <a:p>
            <a:pPr>
              <a:spcBef>
                <a:spcPts val="0"/>
              </a:spcBef>
              <a:spcAft>
                <a:spcPts val="0"/>
              </a:spcAft>
            </a:pPr>
            <a:r>
              <a:rPr lang="en-US" sz="2900" b="1" dirty="0" smtClean="0">
                <a:latin typeface="Arial" pitchFamily="34" charset="0"/>
                <a:cs typeface="Arial" pitchFamily="34" charset="0"/>
              </a:rPr>
              <a:t>Fairfax, VA 22031</a:t>
            </a:r>
          </a:p>
          <a:p>
            <a:pPr>
              <a:spcBef>
                <a:spcPts val="0"/>
              </a:spcBef>
              <a:spcAft>
                <a:spcPts val="0"/>
              </a:spcAft>
            </a:pPr>
            <a:endParaRPr lang="en-US" sz="2900" b="1" dirty="0" smtClean="0">
              <a:latin typeface="Arial" pitchFamily="34" charset="0"/>
              <a:cs typeface="Arial" pitchFamily="34" charset="0"/>
            </a:endParaRPr>
          </a:p>
          <a:p>
            <a:pPr>
              <a:spcBef>
                <a:spcPts val="0"/>
              </a:spcBef>
              <a:spcAft>
                <a:spcPts val="0"/>
              </a:spcAft>
            </a:pPr>
            <a:r>
              <a:rPr lang="en-US" sz="2900" b="1" dirty="0" smtClean="0">
                <a:latin typeface="Arial" pitchFamily="34" charset="0"/>
                <a:cs typeface="Arial" pitchFamily="34" charset="0"/>
              </a:rPr>
              <a:t>Consultations &amp; inquiries send to </a:t>
            </a:r>
          </a:p>
          <a:p>
            <a:pPr>
              <a:spcBef>
                <a:spcPts val="0"/>
              </a:spcBef>
              <a:spcAft>
                <a:spcPts val="0"/>
              </a:spcAft>
            </a:pPr>
            <a:r>
              <a:rPr lang="en-US" sz="2900" b="1" dirty="0" smtClean="0">
                <a:latin typeface="Arial" pitchFamily="34" charset="0"/>
                <a:cs typeface="Arial" pitchFamily="34" charset="0"/>
              </a:rPr>
              <a:t>Michelle Tseng at </a:t>
            </a:r>
            <a:r>
              <a:rPr lang="en-US" sz="2900" b="1" dirty="0" smtClean="0">
                <a:latin typeface="Arial" pitchFamily="34" charset="0"/>
                <a:cs typeface="Arial" pitchFamily="34" charset="0"/>
                <a:hlinkClick r:id="rId5"/>
              </a:rPr>
              <a:t>mtseng@oandoalpan.com</a:t>
            </a:r>
            <a:endParaRPr lang="en-US" sz="2900" b="1" dirty="0" smtClean="0">
              <a:latin typeface="Arial" pitchFamily="34" charset="0"/>
              <a:cs typeface="Arial" pitchFamily="34" charset="0"/>
            </a:endParaRPr>
          </a:p>
          <a:p>
            <a:pPr>
              <a:spcBef>
                <a:spcPts val="0"/>
              </a:spcBef>
              <a:spcAft>
                <a:spcPts val="0"/>
              </a:spcAft>
            </a:pPr>
            <a:r>
              <a:rPr lang="en-US" sz="2900" b="1" dirty="0">
                <a:latin typeface="Arial" pitchFamily="34" charset="0"/>
                <a:cs typeface="Arial" pitchFamily="34" charset="0"/>
              </a:rPr>
              <a:t>Matt Plassmeyer at </a:t>
            </a:r>
            <a:r>
              <a:rPr lang="en-US" sz="2900" b="1" dirty="0" smtClean="0">
                <a:latin typeface="Arial" pitchFamily="34" charset="0"/>
                <a:cs typeface="Arial" pitchFamily="34" charset="0"/>
                <a:hlinkClick r:id="rId6"/>
              </a:rPr>
              <a:t>mplassmeyer@oandoalpan.com</a:t>
            </a:r>
            <a:endParaRPr lang="en-US" sz="2900" b="1" dirty="0" smtClean="0">
              <a:latin typeface="Arial" pitchFamily="34" charset="0"/>
              <a:cs typeface="Arial" pitchFamily="34" charset="0"/>
            </a:endParaRPr>
          </a:p>
          <a:p>
            <a:pPr>
              <a:spcBef>
                <a:spcPts val="0"/>
              </a:spcBef>
              <a:spcAft>
                <a:spcPts val="0"/>
              </a:spcAft>
            </a:pPr>
            <a:endParaRPr lang="en-US" sz="2900" b="1" dirty="0" smtClean="0">
              <a:latin typeface="Arial" pitchFamily="34" charset="0"/>
              <a:cs typeface="Arial" pitchFamily="34" charset="0"/>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20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8135" y="932688"/>
            <a:ext cx="1999265" cy="369332"/>
          </a:xfrm>
          <a:prstGeom prst="rect">
            <a:avLst/>
          </a:prstGeom>
          <a:noFill/>
        </p:spPr>
        <p:txBody>
          <a:bodyPr wrap="none" rtlCol="0">
            <a:spAutoFit/>
          </a:bodyPr>
          <a:lstStyle/>
          <a:p>
            <a:r>
              <a:rPr lang="en-US" sz="900" b="1" dirty="0" smtClean="0">
                <a:solidFill>
                  <a:schemeClr val="accent6">
                    <a:lumMod val="50000"/>
                  </a:schemeClr>
                </a:solidFill>
                <a:latin typeface="Arial" panose="020B0604020202020204" pitchFamily="34" charset="0"/>
                <a:cs typeface="Arial" panose="020B0604020202020204" pitchFamily="34" charset="0"/>
              </a:rPr>
              <a:t>2360 Corporate Circle, Suite 400 </a:t>
            </a:r>
          </a:p>
          <a:p>
            <a:r>
              <a:rPr lang="en-US" sz="900" b="1" dirty="0" smtClean="0">
                <a:solidFill>
                  <a:schemeClr val="accent6">
                    <a:lumMod val="50000"/>
                  </a:schemeClr>
                </a:solidFill>
                <a:latin typeface="Arial" panose="020B0604020202020204" pitchFamily="34" charset="0"/>
                <a:cs typeface="Arial" panose="020B0604020202020204" pitchFamily="34" charset="0"/>
              </a:rPr>
              <a:t>Henderson,  NV 89074-7722, USA</a:t>
            </a:r>
            <a:endParaRPr lang="en-US" sz="900" b="1"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7010400" y="3715702"/>
            <a:ext cx="3276600" cy="1200329"/>
          </a:xfrm>
          <a:prstGeom prst="rect">
            <a:avLst/>
          </a:prstGeom>
          <a:noFill/>
          <a:scene3d>
            <a:camera prst="orthographicFront">
              <a:rot lat="0" lon="0" rev="600000"/>
            </a:camera>
            <a:lightRig rig="threePt" dir="t"/>
          </a:scene3d>
        </p:spPr>
        <p:txBody>
          <a:bodyPr wrap="square" rtlCol="0">
            <a:spAutoFit/>
          </a:bodyPr>
          <a:lstStyle/>
          <a:p>
            <a:pPr>
              <a:spcBef>
                <a:spcPts val="0"/>
              </a:spcBef>
              <a:spcAft>
                <a:spcPts val="0"/>
              </a:spcAft>
            </a:pPr>
            <a:r>
              <a:rPr lang="en-US" sz="3600" b="1" dirty="0" smtClean="0">
                <a:solidFill>
                  <a:srgbClr val="FF0000"/>
                </a:solidFill>
                <a:latin typeface="Arial" pitchFamily="34" charset="0"/>
                <a:cs typeface="Arial" pitchFamily="34" charset="0"/>
              </a:rPr>
              <a:t>Thank </a:t>
            </a:r>
          </a:p>
          <a:p>
            <a:pPr>
              <a:spcBef>
                <a:spcPts val="0"/>
              </a:spcBef>
              <a:spcAft>
                <a:spcPts val="0"/>
              </a:spcAft>
            </a:pPr>
            <a:r>
              <a:rPr lang="en-US" sz="3600" b="1" dirty="0" smtClean="0">
                <a:solidFill>
                  <a:srgbClr val="FF0000"/>
                </a:solidFill>
                <a:latin typeface="Arial" pitchFamily="34" charset="0"/>
                <a:cs typeface="Arial" pitchFamily="34" charset="0"/>
              </a:rPr>
              <a:t>You !!</a:t>
            </a:r>
          </a:p>
        </p:txBody>
      </p:sp>
    </p:spTree>
    <p:extLst>
      <p:ext uri="{BB962C8B-B14F-4D97-AF65-F5344CB8AC3E}">
        <p14:creationId xmlns:p14="http://schemas.microsoft.com/office/powerpoint/2010/main" val="331830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7705166"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Supplemental Slides</a:t>
            </a:r>
            <a:endParaRPr lang="en-US"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75804706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8619566"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Immune Cell Development &amp; PIDs:</a:t>
            </a:r>
          </a:p>
          <a:p>
            <a:r>
              <a:rPr lang="en-US" sz="4000" b="1" dirty="0" smtClean="0">
                <a:solidFill>
                  <a:srgbClr val="FFFF00"/>
                </a:solidFill>
                <a:latin typeface="Arial" pitchFamily="34" charset="0"/>
                <a:cs typeface="Arial" pitchFamily="34" charset="0"/>
              </a:rPr>
              <a:t>Occurs in Any Defective Step</a:t>
            </a:r>
            <a:endParaRPr lang="en-US" sz="4000" b="1" dirty="0">
              <a:solidFill>
                <a:srgbClr val="FFFF00"/>
              </a:solidFill>
              <a:latin typeface="Arial" pitchFamily="34" charset="0"/>
              <a:cs typeface="Arial" pitchFamily="34" charset="0"/>
            </a:endParaRPr>
          </a:p>
        </p:txBody>
      </p:sp>
      <p:grpSp>
        <p:nvGrpSpPr>
          <p:cNvPr id="5" name="Group 4"/>
          <p:cNvGrpSpPr/>
          <p:nvPr/>
        </p:nvGrpSpPr>
        <p:grpSpPr>
          <a:xfrm>
            <a:off x="381000" y="1402314"/>
            <a:ext cx="8534400" cy="5167386"/>
            <a:chOff x="1066800" y="1447800"/>
            <a:chExt cx="7258050" cy="4953000"/>
          </a:xfrm>
        </p:grpSpPr>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66800" y="1447800"/>
              <a:ext cx="72580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295400" y="1447800"/>
              <a:ext cx="4191000" cy="1143000"/>
            </a:xfrm>
            <a:prstGeom prst="roundRect">
              <a:avLst/>
            </a:prstGeom>
            <a:solidFill>
              <a:srgbClr val="E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8600" y="1295400"/>
            <a:ext cx="7293343" cy="1261884"/>
          </a:xfrm>
          <a:prstGeom prst="rect">
            <a:avLst/>
          </a:prstGeom>
          <a:noFill/>
        </p:spPr>
        <p:txBody>
          <a:bodyPr wrap="none" rtlCol="0">
            <a:spAutoFit/>
          </a:bodyPr>
          <a:lstStyle/>
          <a:p>
            <a:r>
              <a:rPr lang="en-US" sz="1900" b="1" dirty="0" smtClean="0">
                <a:latin typeface="Arial" panose="020B0604020202020204" pitchFamily="34" charset="0"/>
                <a:cs typeface="Arial" panose="020B0604020202020204" pitchFamily="34" charset="0"/>
              </a:rPr>
              <a:t>① Severe combined immunodeficiency syndrome (T-B-SCID)</a:t>
            </a:r>
          </a:p>
          <a:p>
            <a:r>
              <a:rPr lang="en-US" sz="1900" b="1" dirty="0" smtClean="0">
                <a:latin typeface="Arial" panose="020B0604020202020204" pitchFamily="34" charset="0"/>
                <a:cs typeface="Arial" panose="020B0604020202020204" pitchFamily="34" charset="0"/>
              </a:rPr>
              <a:t>② </a:t>
            </a:r>
            <a:r>
              <a:rPr lang="en-US" sz="1900" b="1" dirty="0" err="1" smtClean="0">
                <a:latin typeface="Arial" panose="020B0604020202020204" pitchFamily="34" charset="0"/>
                <a:cs typeface="Arial" panose="020B0604020202020204" pitchFamily="34" charset="0"/>
              </a:rPr>
              <a:t>DiGeorge</a:t>
            </a:r>
            <a:r>
              <a:rPr lang="en-US" sz="1900" b="1" dirty="0" smtClean="0">
                <a:latin typeface="Arial" panose="020B0604020202020204" pitchFamily="34" charset="0"/>
                <a:cs typeface="Arial" panose="020B0604020202020204" pitchFamily="34" charset="0"/>
              </a:rPr>
              <a:t> syndrome  </a:t>
            </a:r>
          </a:p>
          <a:p>
            <a:r>
              <a:rPr lang="en-US" sz="1900" b="1" dirty="0" smtClean="0">
                <a:latin typeface="Arial" panose="020B0604020202020204" pitchFamily="34" charset="0"/>
                <a:cs typeface="Arial" panose="020B0604020202020204" pitchFamily="34" charset="0"/>
              </a:rPr>
              <a:t>③ T cell signaling deficiency</a:t>
            </a:r>
          </a:p>
          <a:p>
            <a:r>
              <a:rPr lang="en-US" sz="1900" b="1" dirty="0" smtClean="0">
                <a:latin typeface="Arial" panose="020B0604020202020204" pitchFamily="34" charset="0"/>
                <a:cs typeface="Arial" panose="020B0604020202020204" pitchFamily="34" charset="0"/>
              </a:rPr>
              <a:t>④ X-linked </a:t>
            </a:r>
            <a:r>
              <a:rPr lang="en-US" sz="1900" b="1" dirty="0" err="1" smtClean="0">
                <a:latin typeface="Arial" panose="020B0604020202020204" pitchFamily="34" charset="0"/>
                <a:cs typeface="Arial" panose="020B0604020202020204" pitchFamily="34" charset="0"/>
              </a:rPr>
              <a:t>agammaglobulinemia</a:t>
            </a:r>
            <a:endParaRPr lang="en-US" sz="1900" b="1" dirty="0" smtClean="0">
              <a:latin typeface="Arial" panose="020B0604020202020204" pitchFamily="34" charset="0"/>
              <a:cs typeface="Arial" panose="020B0604020202020204" pitchFamily="34" charset="0"/>
            </a:endParaRPr>
          </a:p>
        </p:txBody>
      </p:sp>
      <p:sp>
        <p:nvSpPr>
          <p:cNvPr id="7" name="Rectangle 6"/>
          <p:cNvSpPr/>
          <p:nvPr/>
        </p:nvSpPr>
        <p:spPr>
          <a:xfrm>
            <a:off x="232694" y="6473279"/>
            <a:ext cx="3741730" cy="384721"/>
          </a:xfrm>
          <a:prstGeom prst="rect">
            <a:avLst/>
          </a:prstGeom>
        </p:spPr>
        <p:txBody>
          <a:bodyPr wrap="none">
            <a:spAutoFit/>
          </a:bodyPr>
          <a:lstStyle/>
          <a:p>
            <a:r>
              <a:rPr lang="en-US" sz="1900" b="1" dirty="0">
                <a:latin typeface="Arial" panose="020B0604020202020204" pitchFamily="34" charset="0"/>
                <a:cs typeface="Arial" panose="020B0604020202020204" pitchFamily="34" charset="0"/>
              </a:rPr>
              <a:t>⑦ Bare lymphocyte syndrome</a:t>
            </a:r>
          </a:p>
        </p:txBody>
      </p:sp>
      <p:sp>
        <p:nvSpPr>
          <p:cNvPr id="22" name="Rectangle 21"/>
          <p:cNvSpPr/>
          <p:nvPr/>
        </p:nvSpPr>
        <p:spPr>
          <a:xfrm>
            <a:off x="5276547" y="6248400"/>
            <a:ext cx="2953053" cy="384721"/>
          </a:xfrm>
          <a:prstGeom prst="rect">
            <a:avLst/>
          </a:prstGeom>
        </p:spPr>
        <p:txBody>
          <a:bodyPr wrap="none">
            <a:spAutoFit/>
          </a:bodyPr>
          <a:lstStyle/>
          <a:p>
            <a:r>
              <a:rPr lang="en-US" sz="1900" b="1" dirty="0" smtClean="0">
                <a:latin typeface="Arial" panose="020B0604020202020204" pitchFamily="34" charset="0"/>
                <a:cs typeface="Arial" panose="020B0604020202020204" pitchFamily="34" charset="0"/>
              </a:rPr>
              <a:t>⑧ Hyper IgM syndrome</a:t>
            </a:r>
            <a:endParaRPr lang="en-US" sz="1900" b="1" dirty="0">
              <a:latin typeface="Arial" panose="020B0604020202020204" pitchFamily="34" charset="0"/>
              <a:cs typeface="Arial" panose="020B0604020202020204" pitchFamily="34" charset="0"/>
            </a:endParaRPr>
          </a:p>
        </p:txBody>
      </p:sp>
      <p:sp>
        <p:nvSpPr>
          <p:cNvPr id="9" name="Rectangle 8"/>
          <p:cNvSpPr/>
          <p:nvPr/>
        </p:nvSpPr>
        <p:spPr>
          <a:xfrm>
            <a:off x="228600" y="6172200"/>
            <a:ext cx="3312702" cy="384721"/>
          </a:xfrm>
          <a:prstGeom prst="rect">
            <a:avLst/>
          </a:prstGeom>
        </p:spPr>
        <p:txBody>
          <a:bodyPr wrap="none">
            <a:spAutoFit/>
          </a:bodyPr>
          <a:lstStyle/>
          <a:p>
            <a:r>
              <a:rPr lang="en-US" sz="1900" b="1" dirty="0">
                <a:latin typeface="Arial" panose="020B0604020202020204" pitchFamily="34" charset="0"/>
                <a:cs typeface="Arial" panose="020B0604020202020204" pitchFamily="34" charset="0"/>
              </a:rPr>
              <a:t>⑥ Selective IgA deficiency</a:t>
            </a:r>
          </a:p>
        </p:txBody>
      </p:sp>
      <p:sp>
        <p:nvSpPr>
          <p:cNvPr id="10" name="Rectangle 9"/>
          <p:cNvSpPr/>
          <p:nvPr/>
        </p:nvSpPr>
        <p:spPr>
          <a:xfrm>
            <a:off x="232694" y="2438400"/>
            <a:ext cx="4796506" cy="677108"/>
          </a:xfrm>
          <a:prstGeom prst="rect">
            <a:avLst/>
          </a:prstGeom>
        </p:spPr>
        <p:txBody>
          <a:bodyPr wrap="none">
            <a:spAutoFit/>
          </a:bodyPr>
          <a:lstStyle/>
          <a:p>
            <a:r>
              <a:rPr lang="en-US" sz="1900" b="1" dirty="0">
                <a:latin typeface="Arial" panose="020B0604020202020204" pitchFamily="34" charset="0"/>
                <a:cs typeface="Arial" panose="020B0604020202020204" pitchFamily="34" charset="0"/>
              </a:rPr>
              <a:t>⑤ Common variable </a:t>
            </a:r>
            <a:r>
              <a:rPr lang="en-US" sz="1900" b="1" dirty="0" smtClean="0">
                <a:latin typeface="Arial" panose="020B0604020202020204" pitchFamily="34" charset="0"/>
                <a:cs typeface="Arial" panose="020B0604020202020204" pitchFamily="34" charset="0"/>
              </a:rPr>
              <a:t>immunodeficiency</a:t>
            </a:r>
          </a:p>
          <a:p>
            <a:endParaRPr lang="en-US" sz="1900" b="1" dirty="0">
              <a:latin typeface="Arial" panose="020B0604020202020204" pitchFamily="34" charset="0"/>
              <a:cs typeface="Arial" panose="020B0604020202020204" pitchFamily="34" charset="0"/>
            </a:endParaRPr>
          </a:p>
        </p:txBody>
      </p:sp>
      <p:cxnSp>
        <p:nvCxnSpPr>
          <p:cNvPr id="24" name="Straight Arrow Connector 23"/>
          <p:cNvCxnSpPr/>
          <p:nvPr/>
        </p:nvCxnSpPr>
        <p:spPr>
          <a:xfrm>
            <a:off x="1752600" y="3581400"/>
            <a:ext cx="228600" cy="609600"/>
          </a:xfrm>
          <a:prstGeom prst="straightConnector1">
            <a:avLst/>
          </a:prstGeom>
          <a:ln w="25400">
            <a:solidFill>
              <a:srgbClr val="0060A8"/>
            </a:solidFill>
            <a:tailEnd type="arrow"/>
          </a:ln>
        </p:spPr>
        <p:style>
          <a:lnRef idx="1">
            <a:schemeClr val="accent1"/>
          </a:lnRef>
          <a:fillRef idx="0">
            <a:schemeClr val="accent1"/>
          </a:fillRef>
          <a:effectRef idx="0">
            <a:schemeClr val="accent1"/>
          </a:effectRef>
          <a:fontRef idx="minor">
            <a:schemeClr val="tx1"/>
          </a:fontRef>
        </p:style>
      </p:cxnSp>
      <p:sp>
        <p:nvSpPr>
          <p:cNvPr id="12288" name="TextBox 12287"/>
          <p:cNvSpPr txBox="1"/>
          <p:nvPr/>
        </p:nvSpPr>
        <p:spPr>
          <a:xfrm>
            <a:off x="1841133" y="4114800"/>
            <a:ext cx="792205" cy="307777"/>
          </a:xfrm>
          <a:prstGeom prst="rect">
            <a:avLst/>
          </a:prstGeom>
          <a:noFill/>
        </p:spPr>
        <p:txBody>
          <a:bodyPr wrap="none" rtlCol="0">
            <a:spAutoFit/>
          </a:bodyPr>
          <a:lstStyle/>
          <a:p>
            <a:r>
              <a:rPr lang="en-US" sz="1400" b="1" dirty="0" smtClean="0">
                <a:solidFill>
                  <a:srgbClr val="0060A8"/>
                </a:solidFill>
                <a:latin typeface="Arial" panose="020B0604020202020204" pitchFamily="34" charset="0"/>
                <a:cs typeface="Arial" panose="020B0604020202020204" pitchFamily="34" charset="0"/>
              </a:rPr>
              <a:t>NK cell</a:t>
            </a:r>
            <a:endParaRPr lang="en-US" sz="1400" b="1" dirty="0">
              <a:solidFill>
                <a:srgbClr val="0060A8"/>
              </a:solidFill>
              <a:latin typeface="Arial" panose="020B0604020202020204" pitchFamily="34" charset="0"/>
              <a:cs typeface="Arial" panose="020B0604020202020204" pitchFamily="34" charset="0"/>
            </a:endParaRPr>
          </a:p>
        </p:txBody>
      </p:sp>
      <p:cxnSp>
        <p:nvCxnSpPr>
          <p:cNvPr id="12291" name="Straight Connector 12290"/>
          <p:cNvCxnSpPr/>
          <p:nvPr/>
        </p:nvCxnSpPr>
        <p:spPr>
          <a:xfrm flipH="1">
            <a:off x="1752600" y="3581400"/>
            <a:ext cx="114300" cy="6096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2299" name="TextBox 12298"/>
          <p:cNvSpPr txBox="1"/>
          <p:nvPr/>
        </p:nvSpPr>
        <p:spPr>
          <a:xfrm>
            <a:off x="1524000" y="4114800"/>
            <a:ext cx="426720" cy="338554"/>
          </a:xfrm>
          <a:prstGeom prst="rect">
            <a:avLst/>
          </a:prstGeom>
          <a:noFill/>
        </p:spPr>
        <p:txBody>
          <a:bodyPr wrap="none" rtlCol="0">
            <a:spAutoFit/>
          </a:bodyPr>
          <a:lstStyle/>
          <a:p>
            <a:r>
              <a:rPr lang="en-US" sz="1600" b="1" dirty="0" smtClean="0">
                <a:solidFill>
                  <a:srgbClr val="0060A8"/>
                </a:solidFill>
                <a:latin typeface="Arial" panose="020B0604020202020204" pitchFamily="34" charset="0"/>
                <a:cs typeface="Arial" panose="020B0604020202020204" pitchFamily="34" charset="0"/>
              </a:rPr>
              <a:t>①</a:t>
            </a:r>
            <a:endParaRPr lang="en-US" sz="1600" b="1" dirty="0">
              <a:solidFill>
                <a:srgbClr val="0060A8"/>
              </a:solidFill>
              <a:latin typeface="Arial" panose="020B0604020202020204" pitchFamily="34" charset="0"/>
              <a:cs typeface="Arial" panose="020B0604020202020204" pitchFamily="34" charset="0"/>
            </a:endParaRPr>
          </a:p>
        </p:txBody>
      </p:sp>
      <p:cxnSp>
        <p:nvCxnSpPr>
          <p:cNvPr id="44" name="Straight Connector 43"/>
          <p:cNvCxnSpPr/>
          <p:nvPr/>
        </p:nvCxnSpPr>
        <p:spPr>
          <a:xfrm>
            <a:off x="3733800" y="4572000"/>
            <a:ext cx="0" cy="6096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479168" y="5103911"/>
            <a:ext cx="692818" cy="307777"/>
          </a:xfrm>
          <a:prstGeom prst="rect">
            <a:avLst/>
          </a:prstGeom>
          <a:noFill/>
        </p:spPr>
        <p:txBody>
          <a:bodyPr wrap="none" rtlCol="0">
            <a:spAutoFit/>
          </a:bodyPr>
          <a:lstStyle/>
          <a:p>
            <a:r>
              <a:rPr lang="en-US" sz="1400" b="1" dirty="0" smtClean="0">
                <a:solidFill>
                  <a:srgbClr val="0060A8"/>
                </a:solidFill>
                <a:latin typeface="Arial" panose="020B0604020202020204" pitchFamily="34" charset="0"/>
                <a:cs typeface="Arial" panose="020B0604020202020204" pitchFamily="34" charset="0"/>
              </a:rPr>
              <a:t>MHCII</a:t>
            </a:r>
            <a:endParaRPr lang="en-US" sz="1400" b="1" dirty="0">
              <a:solidFill>
                <a:srgbClr val="0060A8"/>
              </a:solidFill>
              <a:latin typeface="Arial" panose="020B0604020202020204" pitchFamily="34" charset="0"/>
              <a:cs typeface="Arial" panose="020B0604020202020204" pitchFamily="34" charset="0"/>
            </a:endParaRPr>
          </a:p>
        </p:txBody>
      </p:sp>
      <p:sp>
        <p:nvSpPr>
          <p:cNvPr id="12301" name="Rectangle 12300"/>
          <p:cNvSpPr/>
          <p:nvPr/>
        </p:nvSpPr>
        <p:spPr>
          <a:xfrm>
            <a:off x="4648200" y="4453354"/>
            <a:ext cx="1752600" cy="2103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5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0528" y="2819400"/>
            <a:ext cx="1640272"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John</a:t>
            </a:r>
            <a:endParaRPr lang="en-US" sz="3200" dirty="0">
              <a:latin typeface="Arial" panose="020B0604020202020204" pitchFamily="34" charset="0"/>
              <a:cs typeface="Arial" panose="020B0604020202020204" pitchFamily="34" charset="0"/>
            </a:endParaRPr>
          </a:p>
        </p:txBody>
      </p:sp>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8314766"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Impacts of Delayed Diagnosis</a:t>
            </a:r>
            <a:endParaRPr lang="en-US" sz="4000" b="1" dirty="0">
              <a:solidFill>
                <a:srgbClr val="FFFF00"/>
              </a:solidFill>
              <a:latin typeface="Arial" pitchFamily="34" charset="0"/>
              <a:cs typeface="Arial" pitchFamily="34" charset="0"/>
            </a:endParaRPr>
          </a:p>
        </p:txBody>
      </p:sp>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Brush/>
                    </a14:imgEffect>
                    <a14:imgEffect>
                      <a14:sharpenSoften amount="-28000"/>
                    </a14:imgEffect>
                  </a14:imgLayer>
                </a14:imgProps>
              </a:ext>
              <a:ext uri="{28A0092B-C50C-407E-A947-70E740481C1C}">
                <a14:useLocalDpi xmlns:a14="http://schemas.microsoft.com/office/drawing/2010/main" val="0"/>
              </a:ext>
            </a:extLst>
          </a:blip>
          <a:srcRect t="10011" b="5659"/>
          <a:stretch/>
        </p:blipFill>
        <p:spPr bwMode="auto">
          <a:xfrm>
            <a:off x="720681" y="3276600"/>
            <a:ext cx="1533525" cy="175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597531" y="3276600"/>
            <a:ext cx="1333500" cy="175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991465" y="3276600"/>
            <a:ext cx="1390535" cy="175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459041" y="2798802"/>
            <a:ext cx="1779959" cy="553998"/>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Brooklyn </a:t>
            </a:r>
          </a:p>
        </p:txBody>
      </p:sp>
      <p:pic>
        <p:nvPicPr>
          <p:cNvPr id="5126" name="Picture 6"/>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40204" y="3286125"/>
            <a:ext cx="2257425" cy="174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505200" y="2819400"/>
            <a:ext cx="25146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Toni</a:t>
            </a:r>
            <a:endParaRPr lang="en-US" sz="3200" dirty="0">
              <a:latin typeface="Arial" panose="020B0604020202020204" pitchFamily="34" charset="0"/>
              <a:cs typeface="Arial" panose="020B0604020202020204" pitchFamily="34" charset="0"/>
            </a:endParaRPr>
          </a:p>
        </p:txBody>
      </p:sp>
      <p:sp>
        <p:nvSpPr>
          <p:cNvPr id="2" name="Rectangle 1"/>
          <p:cNvSpPr/>
          <p:nvPr/>
        </p:nvSpPr>
        <p:spPr>
          <a:xfrm>
            <a:off x="228600" y="1361182"/>
            <a:ext cx="8721616" cy="1077218"/>
          </a:xfrm>
          <a:prstGeom prst="rect">
            <a:avLst/>
          </a:prstGeom>
        </p:spPr>
        <p:txBody>
          <a:bodyPr wrap="square">
            <a:spAutoFit/>
          </a:bodyPr>
          <a:lstStyle/>
          <a:p>
            <a:pPr algn="ctr"/>
            <a:r>
              <a:rPr lang="en-US" sz="3200" u="sng" dirty="0">
                <a:latin typeface="Arial" panose="020B0604020202020204" pitchFamily="34" charset="0"/>
                <a:cs typeface="Arial" panose="020B0604020202020204" pitchFamily="34" charset="0"/>
              </a:rPr>
              <a:t>Contracted other infections with potentials to developing long-term diseases</a:t>
            </a:r>
          </a:p>
        </p:txBody>
      </p:sp>
      <p:sp>
        <p:nvSpPr>
          <p:cNvPr id="3" name="Rectangle 2"/>
          <p:cNvSpPr/>
          <p:nvPr/>
        </p:nvSpPr>
        <p:spPr>
          <a:xfrm>
            <a:off x="450763" y="6626423"/>
            <a:ext cx="7724294" cy="276999"/>
          </a:xfrm>
          <a:prstGeom prst="rect">
            <a:avLst/>
          </a:prstGeom>
        </p:spPr>
        <p:txBody>
          <a:bodyPr wrap="none">
            <a:spAutoFit/>
          </a:bodyPr>
          <a:lstStyle/>
          <a:p>
            <a:r>
              <a:rPr lang="en-US" sz="1200" b="1" i="1" dirty="0">
                <a:latin typeface="Arial" panose="020B0604020202020204" pitchFamily="34" charset="0"/>
                <a:cs typeface="Arial" panose="020B0604020202020204" pitchFamily="34" charset="0"/>
              </a:rPr>
              <a:t>Immunodeficiency </a:t>
            </a:r>
            <a:r>
              <a:rPr lang="en-US" sz="1200" b="1" i="1" dirty="0" smtClean="0">
                <a:latin typeface="Arial" panose="020B0604020202020204" pitchFamily="34" charset="0"/>
                <a:cs typeface="Arial" panose="020B0604020202020204" pitchFamily="34" charset="0"/>
              </a:rPr>
              <a:t>Canada; </a:t>
            </a:r>
            <a:r>
              <a:rPr lang="en-US" sz="1200" b="1" i="1" dirty="0">
                <a:latin typeface="Arial" panose="020B0604020202020204" pitchFamily="34" charset="0"/>
                <a:cs typeface="Arial" panose="020B0604020202020204" pitchFamily="34" charset="0"/>
              </a:rPr>
              <a:t>retrieved from http://immunodeficiency.ca/support/patient-support-stories/ </a:t>
            </a:r>
          </a:p>
        </p:txBody>
      </p:sp>
      <p:sp>
        <p:nvSpPr>
          <p:cNvPr id="16" name="TextBox 15"/>
          <p:cNvSpPr txBox="1"/>
          <p:nvPr/>
        </p:nvSpPr>
        <p:spPr>
          <a:xfrm>
            <a:off x="7086600" y="2798802"/>
            <a:ext cx="1779959" cy="553998"/>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Ethan </a:t>
            </a:r>
          </a:p>
        </p:txBody>
      </p:sp>
    </p:spTree>
    <p:extLst>
      <p:ext uri="{BB962C8B-B14F-4D97-AF65-F5344CB8AC3E}">
        <p14:creationId xmlns:p14="http://schemas.microsoft.com/office/powerpoint/2010/main" val="170580609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8619566"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Immune Cell Development &amp; PIDs:</a:t>
            </a:r>
          </a:p>
          <a:p>
            <a:r>
              <a:rPr lang="en-US" sz="4000" b="1" dirty="0" smtClean="0">
                <a:solidFill>
                  <a:srgbClr val="FFFF00"/>
                </a:solidFill>
                <a:latin typeface="Arial" pitchFamily="34" charset="0"/>
                <a:cs typeface="Arial" pitchFamily="34" charset="0"/>
              </a:rPr>
              <a:t>Occurs in Any Defective Step</a:t>
            </a:r>
            <a:endParaRPr lang="en-US" sz="4000" b="1" dirty="0">
              <a:solidFill>
                <a:srgbClr val="FFFF00"/>
              </a:solidFill>
              <a:latin typeface="Arial" pitchFamily="34" charset="0"/>
              <a:cs typeface="Arial" pitchFamily="34" charset="0"/>
            </a:endParaRPr>
          </a:p>
        </p:txBody>
      </p:sp>
      <p:pic>
        <p:nvPicPr>
          <p:cNvPr id="20"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2087" t="6244" r="39242" b="3409"/>
          <a:stretch/>
        </p:blipFill>
        <p:spPr bwMode="auto">
          <a:xfrm>
            <a:off x="838200" y="1524000"/>
            <a:ext cx="4663403" cy="488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501603" y="1676400"/>
            <a:ext cx="2869696" cy="384721"/>
          </a:xfrm>
          <a:prstGeom prst="rect">
            <a:avLst/>
          </a:prstGeom>
        </p:spPr>
        <p:txBody>
          <a:bodyPr wrap="none">
            <a:spAutoFit/>
          </a:bodyPr>
          <a:lstStyle/>
          <a:p>
            <a:r>
              <a:rPr lang="en-US" sz="1900" b="1" dirty="0" smtClean="0">
                <a:latin typeface="Arial" panose="020B0604020202020204" pitchFamily="34" charset="0"/>
                <a:cs typeface="Arial" panose="020B0604020202020204" pitchFamily="34" charset="0"/>
              </a:rPr>
              <a:t>8  Hyper IgM syndrome</a:t>
            </a:r>
            <a:endParaRPr lang="en-US" sz="1900" b="1" dirty="0">
              <a:latin typeface="Arial" panose="020B0604020202020204" pitchFamily="34" charset="0"/>
              <a:cs typeface="Arial" panose="020B0604020202020204" pitchFamily="34" charset="0"/>
            </a:endParaRPr>
          </a:p>
        </p:txBody>
      </p:sp>
      <p:sp>
        <p:nvSpPr>
          <p:cNvPr id="2" name="TextBox 1"/>
          <p:cNvSpPr txBox="1"/>
          <p:nvPr/>
        </p:nvSpPr>
        <p:spPr>
          <a:xfrm>
            <a:off x="3471560" y="4572000"/>
            <a:ext cx="431528" cy="338554"/>
          </a:xfrm>
          <a:prstGeom prst="rect">
            <a:avLst/>
          </a:prstGeom>
          <a:noFill/>
        </p:spPr>
        <p:txBody>
          <a:bodyPr wrap="none" rtlCol="0">
            <a:spAutoFit/>
          </a:bodyPr>
          <a:lstStyle/>
          <a:p>
            <a:r>
              <a:rPr lang="en-US" sz="1600" b="1" dirty="0" smtClean="0">
                <a:solidFill>
                  <a:srgbClr val="0060A8"/>
                </a:solidFill>
                <a:latin typeface="Arial" panose="020B0604020202020204" pitchFamily="34" charset="0"/>
                <a:cs typeface="Arial" panose="020B0604020202020204" pitchFamily="34" charset="0"/>
              </a:rPr>
              <a:t>⑧</a:t>
            </a:r>
            <a:endParaRPr lang="en-US" sz="1600" b="1" dirty="0">
              <a:solidFill>
                <a:srgbClr val="0060A8"/>
              </a:solidFill>
              <a:latin typeface="Arial" panose="020B0604020202020204" pitchFamily="34" charset="0"/>
              <a:cs typeface="Arial" panose="020B0604020202020204" pitchFamily="34" charset="0"/>
            </a:endParaRPr>
          </a:p>
        </p:txBody>
      </p:sp>
      <p:sp>
        <p:nvSpPr>
          <p:cNvPr id="23" name="TextBox 22"/>
          <p:cNvSpPr txBox="1"/>
          <p:nvPr/>
        </p:nvSpPr>
        <p:spPr>
          <a:xfrm>
            <a:off x="3374858" y="5486400"/>
            <a:ext cx="298480" cy="338554"/>
          </a:xfrm>
          <a:prstGeom prst="rect">
            <a:avLst/>
          </a:prstGeom>
          <a:noFill/>
        </p:spPr>
        <p:txBody>
          <a:bodyPr wrap="none" rtlCol="0">
            <a:spAutoFit/>
          </a:bodyPr>
          <a:lstStyle/>
          <a:p>
            <a:r>
              <a:rPr lang="en-US" sz="1600" b="1" dirty="0">
                <a:solidFill>
                  <a:srgbClr val="0060A8"/>
                </a:solidFill>
                <a:latin typeface="Arial" panose="020B0604020202020204" pitchFamily="34" charset="0"/>
                <a:cs typeface="Arial" panose="020B0604020202020204" pitchFamily="34" charset="0"/>
              </a:rPr>
              <a:t>9</a:t>
            </a:r>
          </a:p>
        </p:txBody>
      </p:sp>
      <p:sp>
        <p:nvSpPr>
          <p:cNvPr id="3" name="Oval 2"/>
          <p:cNvSpPr/>
          <p:nvPr/>
        </p:nvSpPr>
        <p:spPr>
          <a:xfrm>
            <a:off x="5562600" y="1709928"/>
            <a:ext cx="213397" cy="308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86400" y="2053679"/>
            <a:ext cx="1008609" cy="384721"/>
          </a:xfrm>
          <a:prstGeom prst="rect">
            <a:avLst/>
          </a:prstGeom>
        </p:spPr>
        <p:txBody>
          <a:bodyPr wrap="none">
            <a:spAutoFit/>
          </a:bodyPr>
          <a:lstStyle/>
          <a:p>
            <a:r>
              <a:rPr lang="en-US" sz="1900" b="1" dirty="0">
                <a:latin typeface="Arial" panose="020B0604020202020204" pitchFamily="34" charset="0"/>
                <a:cs typeface="Arial" panose="020B0604020202020204" pitchFamily="34" charset="0"/>
              </a:rPr>
              <a:t>9</a:t>
            </a:r>
            <a:r>
              <a:rPr lang="en-US" sz="1900" b="1" dirty="0" smtClean="0">
                <a:latin typeface="Arial" panose="020B0604020202020204" pitchFamily="34" charset="0"/>
                <a:cs typeface="Arial" panose="020B0604020202020204" pitchFamily="34" charset="0"/>
              </a:rPr>
              <a:t>  IPEX</a:t>
            </a:r>
            <a:endParaRPr lang="en-US" sz="1900" b="1" dirty="0">
              <a:latin typeface="Arial" panose="020B0604020202020204" pitchFamily="34" charset="0"/>
              <a:cs typeface="Arial" panose="020B0604020202020204" pitchFamily="34" charset="0"/>
            </a:endParaRPr>
          </a:p>
        </p:txBody>
      </p:sp>
      <p:sp>
        <p:nvSpPr>
          <p:cNvPr id="27" name="Oval 26"/>
          <p:cNvSpPr/>
          <p:nvPr/>
        </p:nvSpPr>
        <p:spPr>
          <a:xfrm>
            <a:off x="5547397" y="2087207"/>
            <a:ext cx="213397" cy="308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17399" y="5486400"/>
            <a:ext cx="213397" cy="308521"/>
          </a:xfrm>
          <a:prstGeom prst="ellipse">
            <a:avLst/>
          </a:prstGeom>
          <a:noFill/>
          <a:ln>
            <a:solidFill>
              <a:srgbClr val="00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86400" y="2434679"/>
            <a:ext cx="997389" cy="384721"/>
          </a:xfrm>
          <a:prstGeom prst="rect">
            <a:avLst/>
          </a:prstGeom>
        </p:spPr>
        <p:txBody>
          <a:bodyPr wrap="none">
            <a:spAutoFit/>
          </a:bodyPr>
          <a:lstStyle/>
          <a:p>
            <a:r>
              <a:rPr lang="en-US" sz="1900" b="1" dirty="0" smtClean="0">
                <a:latin typeface="Arial" panose="020B0604020202020204" pitchFamily="34" charset="0"/>
                <a:cs typeface="Arial" panose="020B0604020202020204" pitchFamily="34" charset="0"/>
              </a:rPr>
              <a:t>10 XLP</a:t>
            </a:r>
            <a:endParaRPr lang="en-US" sz="1900" b="1" dirty="0">
              <a:latin typeface="Arial" panose="020B0604020202020204" pitchFamily="34" charset="0"/>
              <a:cs typeface="Arial" panose="020B0604020202020204" pitchFamily="34" charset="0"/>
            </a:endParaRPr>
          </a:p>
        </p:txBody>
      </p:sp>
      <p:sp>
        <p:nvSpPr>
          <p:cNvPr id="31" name="Oval 30"/>
          <p:cNvSpPr/>
          <p:nvPr/>
        </p:nvSpPr>
        <p:spPr>
          <a:xfrm>
            <a:off x="5547396" y="2468207"/>
            <a:ext cx="320003" cy="308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9000" y="5867400"/>
            <a:ext cx="383438" cy="307777"/>
          </a:xfrm>
          <a:prstGeom prst="rect">
            <a:avLst/>
          </a:prstGeom>
        </p:spPr>
        <p:txBody>
          <a:bodyPr wrap="none">
            <a:spAutoFit/>
          </a:bodyPr>
          <a:lstStyle/>
          <a:p>
            <a:r>
              <a:rPr lang="en-US" sz="1400" b="1" dirty="0" smtClean="0">
                <a:solidFill>
                  <a:srgbClr val="0060A8"/>
                </a:solidFill>
                <a:latin typeface="Arial" panose="020B0604020202020204" pitchFamily="34" charset="0"/>
                <a:cs typeface="Arial" panose="020B0604020202020204" pitchFamily="34" charset="0"/>
              </a:rPr>
              <a:t>10</a:t>
            </a:r>
            <a:endParaRPr lang="en-US" sz="1400" b="1" dirty="0">
              <a:solidFill>
                <a:srgbClr val="0060A8"/>
              </a:solidFill>
              <a:latin typeface="Arial" panose="020B0604020202020204" pitchFamily="34" charset="0"/>
              <a:cs typeface="Arial" panose="020B0604020202020204" pitchFamily="34" charset="0"/>
            </a:endParaRPr>
          </a:p>
        </p:txBody>
      </p:sp>
      <p:sp>
        <p:nvSpPr>
          <p:cNvPr id="33" name="Oval 32"/>
          <p:cNvSpPr/>
          <p:nvPr/>
        </p:nvSpPr>
        <p:spPr>
          <a:xfrm>
            <a:off x="3488131" y="5867400"/>
            <a:ext cx="320003" cy="299603"/>
          </a:xfrm>
          <a:prstGeom prst="ellipse">
            <a:avLst/>
          </a:prstGeom>
          <a:noFill/>
          <a:ln>
            <a:solidFill>
              <a:srgbClr val="00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01173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06514"/>
            <a:ext cx="9229167"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Curbside Consultation Form</a:t>
            </a:r>
            <a:endParaRPr lang="en-US" sz="4000" b="1" dirty="0">
              <a:solidFill>
                <a:srgbClr val="FFFF00"/>
              </a:solidFill>
              <a:latin typeface="Arial" pitchFamily="34" charset="0"/>
              <a:cs typeface="Arial"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766983"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42161"/>
            <a:ext cx="5257801"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19083"/>
            <a:ext cx="2362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1782" y="1442545"/>
            <a:ext cx="3919817" cy="280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59740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15949"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8314766"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Immune Workup – Lab Test Cost</a:t>
            </a:r>
            <a:endParaRPr lang="en-US" sz="4000" b="1" dirty="0">
              <a:solidFill>
                <a:srgbClr val="FFFF00"/>
              </a:solidFill>
              <a:latin typeface="Arial" pitchFamily="34" charset="0"/>
              <a:cs typeface="Arial" pitchFamily="34" charset="0"/>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1523999" y="1295400"/>
            <a:ext cx="5715001" cy="547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7800" y="1905000"/>
            <a:ext cx="5791200" cy="1371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3999" y="4114800"/>
            <a:ext cx="5715001" cy="2895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7800" y="2362200"/>
            <a:ext cx="5791200" cy="1371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5376" y="6324600"/>
            <a:ext cx="5713624" cy="1447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39000" y="1317118"/>
            <a:ext cx="1358064" cy="553998"/>
          </a:xfrm>
          <a:prstGeom prst="rect">
            <a:avLst/>
          </a:prstGeom>
        </p:spPr>
        <p:txBody>
          <a:bodyPr wrap="none">
            <a:spAutoFit/>
          </a:bodyPr>
          <a:lstStyle/>
          <a:p>
            <a:r>
              <a:rPr lang="en-US" sz="3000" b="1" dirty="0" smtClean="0">
                <a:solidFill>
                  <a:srgbClr val="FF0000"/>
                </a:solidFill>
                <a:latin typeface="Arial" panose="020B0604020202020204" pitchFamily="34" charset="0"/>
                <a:cs typeface="Arial" panose="020B0604020202020204" pitchFamily="34" charset="0"/>
              </a:rPr>
              <a:t>$1,972</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88910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76200"/>
            <a:ext cx="8494190" cy="1323439"/>
          </a:xfrm>
          <a:prstGeom prst="rect">
            <a:avLst/>
          </a:prstGeom>
          <a:noFill/>
        </p:spPr>
        <p:txBody>
          <a:bodyPr wrap="square" rtlCol="0">
            <a:spAutoFit/>
          </a:bodyPr>
          <a:lstStyle/>
          <a:p>
            <a:r>
              <a:rPr lang="en-US" sz="4000" b="1" dirty="0" err="1" smtClean="0">
                <a:solidFill>
                  <a:srgbClr val="FFFF00"/>
                </a:solidFill>
                <a:latin typeface="Arial" pitchFamily="34" charset="0"/>
                <a:cs typeface="Arial" pitchFamily="34" charset="0"/>
              </a:rPr>
              <a:t>Amerimmune</a:t>
            </a:r>
            <a:r>
              <a:rPr lang="en-US" sz="4000" b="1" dirty="0" smtClean="0">
                <a:solidFill>
                  <a:srgbClr val="FFFF00"/>
                </a:solidFill>
                <a:latin typeface="Arial" pitchFamily="34" charset="0"/>
                <a:cs typeface="Arial" pitchFamily="34" charset="0"/>
              </a:rPr>
              <a:t> Cellular &amp; Humoral Immune Lab Tests </a:t>
            </a:r>
            <a:r>
              <a:rPr lang="en-US" sz="4000" b="1" u="sng" dirty="0" smtClean="0">
                <a:solidFill>
                  <a:srgbClr val="FF0000"/>
                </a:solidFill>
                <a:latin typeface="Arial" pitchFamily="34" charset="0"/>
                <a:cs typeface="Arial" pitchFamily="34" charset="0"/>
              </a:rPr>
              <a:t>Cost</a:t>
            </a:r>
            <a:endParaRPr lang="en-US" sz="4000" b="1" u="sng"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25331852"/>
              </p:ext>
            </p:extLst>
          </p:nvPr>
        </p:nvGraphicFramePr>
        <p:xfrm>
          <a:off x="130065" y="1905000"/>
          <a:ext cx="8883869" cy="4693920"/>
        </p:xfrm>
        <a:graphic>
          <a:graphicData uri="http://schemas.openxmlformats.org/drawingml/2006/table">
            <a:tbl>
              <a:tblPr firstCol="1" lastRow="1" lastCol="1" bandRow="1" bandCol="1">
                <a:tableStyleId>{BC89EF96-8CEA-46FF-86C4-4CE0E7609802}</a:tableStyleId>
              </a:tblPr>
              <a:tblGrid>
                <a:gridCol w="2178269"/>
                <a:gridCol w="3124200"/>
                <a:gridCol w="3581400"/>
              </a:tblGrid>
              <a:tr h="306629">
                <a:tc>
                  <a:txBody>
                    <a:bodyPr/>
                    <a:lstStyle/>
                    <a:p>
                      <a:r>
                        <a:rPr lang="en-US" sz="2400" dirty="0" smtClean="0">
                          <a:latin typeface="Arial" panose="020B0604020202020204" pitchFamily="34" charset="0"/>
                          <a:cs typeface="Arial" panose="020B0604020202020204" pitchFamily="34" charset="0"/>
                        </a:rPr>
                        <a:t>Immune Compartment</a:t>
                      </a:r>
                      <a:endParaRPr lang="en-US" sz="2400" dirty="0">
                        <a:latin typeface="Arial" panose="020B0604020202020204" pitchFamily="34" charset="0"/>
                        <a:cs typeface="Arial" panose="020B0604020202020204" pitchFamily="34" charset="0"/>
                      </a:endParaRPr>
                    </a:p>
                  </a:txBody>
                  <a:tcPr/>
                </a:tc>
                <a:tc>
                  <a:txBody>
                    <a:bodyPr/>
                    <a:lstStyle/>
                    <a:p>
                      <a:r>
                        <a:rPr lang="en-US" sz="2400" b="1" dirty="0" smtClean="0">
                          <a:latin typeface="Arial" panose="020B0604020202020204" pitchFamily="34" charset="0"/>
                          <a:cs typeface="Arial" panose="020B0604020202020204" pitchFamily="34" charset="0"/>
                        </a:rPr>
                        <a:t>Tests</a:t>
                      </a:r>
                      <a:endParaRPr lang="en-US" sz="2400" b="1" dirty="0">
                        <a:latin typeface="Arial" panose="020B0604020202020204" pitchFamily="34" charset="0"/>
                        <a:cs typeface="Arial" panose="020B0604020202020204" pitchFamily="34" charset="0"/>
                      </a:endParaRPr>
                    </a:p>
                  </a:txBody>
                  <a:tcPr/>
                </a:tc>
                <a:tc>
                  <a:txBody>
                    <a:bodyPr/>
                    <a:lstStyle/>
                    <a:p>
                      <a:r>
                        <a:rPr lang="en-US" sz="2400" kern="1200" dirty="0" smtClean="0">
                          <a:effectLst/>
                          <a:latin typeface="Arial" panose="020B0604020202020204" pitchFamily="34" charset="0"/>
                          <a:cs typeface="Arial" panose="020B0604020202020204" pitchFamily="34" charset="0"/>
                        </a:rPr>
                        <a:t>Function</a:t>
                      </a:r>
                      <a:endParaRPr lang="en-US" sz="2400" dirty="0">
                        <a:latin typeface="Arial" panose="020B0604020202020204" pitchFamily="34" charset="0"/>
                        <a:cs typeface="Arial" panose="020B0604020202020204" pitchFamily="34" charset="0"/>
                      </a:endParaRPr>
                    </a:p>
                  </a:txBody>
                  <a:tcPr/>
                </a:tc>
              </a:tr>
              <a:tr h="425893">
                <a:tc>
                  <a:txBody>
                    <a:bodyPr/>
                    <a:lstStyle/>
                    <a:p>
                      <a:r>
                        <a:rPr lang="en-US" sz="2400" b="0" kern="1200" dirty="0" smtClean="0">
                          <a:effectLst/>
                          <a:latin typeface="Arial" panose="020B0604020202020204" pitchFamily="34" charset="0"/>
                          <a:cs typeface="Arial" panose="020B0604020202020204" pitchFamily="34" charset="0"/>
                        </a:rPr>
                        <a:t>Cellular</a:t>
                      </a:r>
                      <a:endParaRPr lang="en-US" sz="2400" b="0" dirty="0">
                        <a:latin typeface="Arial" panose="020B0604020202020204" pitchFamily="34" charset="0"/>
                        <a:cs typeface="Arial" panose="020B0604020202020204"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CBC with differential</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T-cell (CD3),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NK-cell (CD56/16),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αβTCR, </a:t>
                      </a:r>
                      <a:r>
                        <a:rPr lang="en-US" sz="2200" kern="1200" dirty="0" err="1" smtClean="0">
                          <a:effectLst/>
                          <a:latin typeface="Arial" panose="020B0604020202020204" pitchFamily="34" charset="0"/>
                          <a:cs typeface="Arial" panose="020B0604020202020204" pitchFamily="34" charset="0"/>
                        </a:rPr>
                        <a:t>γδ</a:t>
                      </a:r>
                      <a:r>
                        <a:rPr lang="en-US" sz="2200" kern="1200" dirty="0" smtClean="0">
                          <a:effectLst/>
                          <a:latin typeface="Arial" panose="020B0604020202020204" pitchFamily="34" charset="0"/>
                          <a:cs typeface="Arial" panose="020B0604020202020204" pitchFamily="34" charset="0"/>
                        </a:rPr>
                        <a:t> TCR</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2200" kern="1200" dirty="0" smtClean="0">
                          <a:effectLst/>
                          <a:latin typeface="Arial" panose="020B0604020202020204" pitchFamily="34" charset="0"/>
                          <a:cs typeface="Arial" panose="020B0604020202020204" pitchFamily="34" charset="0"/>
                        </a:rPr>
                        <a:t>CD4RO, CD8RO</a:t>
                      </a:r>
                    </a:p>
                    <a:p>
                      <a:endParaRPr lang="en-US" sz="2200" dirty="0">
                        <a:latin typeface="Arial" panose="020B0604020202020204" pitchFamily="34" charset="0"/>
                        <a:cs typeface="Arial" panose="020B0604020202020204" pitchFamily="34" charset="0"/>
                      </a:endParaRPr>
                    </a:p>
                  </a:txBody>
                  <a:tcPr/>
                </a:tc>
                <a:tc>
                  <a:txBody>
                    <a:bodyPr/>
                    <a:lstStyle/>
                    <a:p>
                      <a:r>
                        <a:rPr lang="en-US" sz="2200" b="0" i="1" u="sng" kern="1200" dirty="0" smtClean="0">
                          <a:effectLst/>
                          <a:latin typeface="Arial" panose="020B0604020202020204" pitchFamily="34" charset="0"/>
                          <a:cs typeface="Arial" panose="020B0604020202020204" pitchFamily="34" charset="0"/>
                        </a:rPr>
                        <a:t>Non-specific</a:t>
                      </a:r>
                      <a:r>
                        <a:rPr lang="en-US" sz="2200" b="0" kern="1200" dirty="0" smtClean="0">
                          <a:effectLst/>
                          <a:latin typeface="Arial" panose="020B0604020202020204" pitchFamily="34" charset="0"/>
                          <a:cs typeface="Arial" panose="020B0604020202020204" pitchFamily="34" charset="0"/>
                        </a:rPr>
                        <a:t>: Mitogen proliferation &amp; DHR</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CD25 &amp; HLA-DR on T cells,Th17</a:t>
                      </a:r>
                    </a:p>
                    <a:p>
                      <a:r>
                        <a:rPr lang="en-US" sz="2200" b="0" i="1" u="sng" kern="1200" dirty="0" smtClean="0">
                          <a:effectLst/>
                          <a:latin typeface="Arial" panose="020B0604020202020204" pitchFamily="34" charset="0"/>
                          <a:cs typeface="Arial" panose="020B0604020202020204" pitchFamily="34" charset="0"/>
                        </a:rPr>
                        <a:t>Specific</a:t>
                      </a:r>
                      <a:r>
                        <a:rPr lang="en-US" sz="2200" b="0" u="sng" kern="12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antigen proliferation or DTH to candida</a:t>
                      </a:r>
                      <a:endParaRPr lang="en-US" sz="2200" b="0" dirty="0">
                        <a:latin typeface="Arial" panose="020B0604020202020204" pitchFamily="34" charset="0"/>
                        <a:cs typeface="Arial" panose="020B0604020202020204" pitchFamily="34" charset="0"/>
                      </a:endParaRPr>
                    </a:p>
                  </a:txBody>
                  <a:tcPr/>
                </a:tc>
              </a:tr>
              <a:tr h="425893">
                <a:tc>
                  <a:txBody>
                    <a:bodyPr/>
                    <a:lstStyle/>
                    <a:p>
                      <a:r>
                        <a:rPr lang="en-US" sz="2400" b="0" kern="1200" dirty="0" smtClean="0">
                          <a:effectLst/>
                          <a:latin typeface="Arial" panose="020B0604020202020204" pitchFamily="34" charset="0"/>
                          <a:cs typeface="Arial" panose="020B0604020202020204" pitchFamily="34" charset="0"/>
                        </a:rPr>
                        <a:t>Humoral </a:t>
                      </a:r>
                      <a:endParaRPr lang="en-US" sz="2400" b="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1. </a:t>
                      </a:r>
                      <a:r>
                        <a:rPr lang="en-US" sz="2200" b="0" kern="1200" dirty="0" smtClean="0">
                          <a:effectLst/>
                          <a:latin typeface="Arial" panose="020B0604020202020204" pitchFamily="34" charset="0"/>
                          <a:cs typeface="Arial" panose="020B0604020202020204" pitchFamily="34" charset="0"/>
                        </a:rPr>
                        <a:t>B cell (CD20/19),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2. </a:t>
                      </a:r>
                      <a:r>
                        <a:rPr lang="en-US" sz="2200" b="0" kern="1200" dirty="0" smtClean="0">
                          <a:effectLst/>
                          <a:latin typeface="Arial" panose="020B0604020202020204" pitchFamily="34" charset="0"/>
                          <a:cs typeface="Arial" panose="020B0604020202020204" pitchFamily="34" charset="0"/>
                        </a:rPr>
                        <a:t>CD27</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IgG</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B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3. </a:t>
                      </a:r>
                      <a:r>
                        <a:rPr lang="en-US" sz="2200" b="0" kern="1200" dirty="0" smtClean="0">
                          <a:effectLst/>
                          <a:latin typeface="Arial" panose="020B0604020202020204" pitchFamily="34" charset="0"/>
                          <a:cs typeface="Arial" panose="020B0604020202020204" pitchFamily="34" charset="0"/>
                        </a:rPr>
                        <a:t>CD27</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IgM</a:t>
                      </a:r>
                      <a:r>
                        <a:rPr lang="en-US" sz="2200" b="0" kern="1200" baseline="30000" dirty="0" smtClean="0">
                          <a:effectLst/>
                          <a:latin typeface="Arial" panose="020B0604020202020204" pitchFamily="34" charset="0"/>
                          <a:cs typeface="Arial" panose="020B0604020202020204" pitchFamily="34" charset="0"/>
                        </a:rPr>
                        <a:t>+</a:t>
                      </a:r>
                      <a:r>
                        <a:rPr lang="en-US" sz="2200" b="0" kern="1200" dirty="0" smtClean="0">
                          <a:effectLst/>
                          <a:latin typeface="Arial" panose="020B0604020202020204" pitchFamily="34" charset="0"/>
                          <a:cs typeface="Arial" panose="020B0604020202020204" pitchFamily="34" charset="0"/>
                        </a:rPr>
                        <a:t> B cells.</a:t>
                      </a:r>
                    </a:p>
                    <a:p>
                      <a:r>
                        <a:rPr lang="en-US" sz="2200" b="0" dirty="0" smtClean="0">
                          <a:latin typeface="Arial" panose="020B0604020202020204" pitchFamily="34" charset="0"/>
                          <a:cs typeface="Arial" panose="020B0604020202020204" pitchFamily="34" charset="0"/>
                        </a:rPr>
                        <a:t>4. </a:t>
                      </a:r>
                      <a:r>
                        <a:rPr lang="en-US" sz="2200" b="0" kern="1200" dirty="0" smtClean="0">
                          <a:effectLst/>
                          <a:latin typeface="Arial" panose="020B0604020202020204" pitchFamily="34" charset="0"/>
                          <a:cs typeface="Arial" panose="020B0604020202020204" pitchFamily="34" charset="0"/>
                        </a:rPr>
                        <a:t>CD21dim cells</a:t>
                      </a:r>
                      <a:endParaRPr lang="en-US" sz="2200" b="0" kern="1200" baseline="30000" dirty="0" smtClean="0">
                        <a:effectLst/>
                        <a:latin typeface="Arial" panose="020B0604020202020204" pitchFamily="34" charset="0"/>
                        <a:cs typeface="Arial" panose="020B0604020202020204" pitchFamily="34" charset="0"/>
                      </a:endParaRPr>
                    </a:p>
                    <a:p>
                      <a:r>
                        <a:rPr lang="en-US" sz="2200" b="0" kern="1200" baseline="0" dirty="0" smtClean="0">
                          <a:effectLst/>
                          <a:latin typeface="Arial" panose="020B0604020202020204" pitchFamily="34" charset="0"/>
                          <a:cs typeface="Arial" panose="020B0604020202020204" pitchFamily="34" charset="0"/>
                        </a:rPr>
                        <a:t>5. </a:t>
                      </a:r>
                      <a:r>
                        <a:rPr lang="en-US" sz="2200" b="0" kern="1200" dirty="0" smtClean="0">
                          <a:effectLst/>
                          <a:latin typeface="Arial" panose="020B0604020202020204" pitchFamily="34" charset="0"/>
                          <a:cs typeface="Arial" panose="020B0604020202020204" pitchFamily="34" charset="0"/>
                        </a:rPr>
                        <a:t>IgG+ B cells</a:t>
                      </a:r>
                      <a:endParaRPr lang="en-US" sz="2200" b="0" baseline="0" dirty="0">
                        <a:latin typeface="Arial" panose="020B0604020202020204" pitchFamily="34" charset="0"/>
                        <a:cs typeface="Arial" panose="020B0604020202020204" pitchFamily="34" charset="0"/>
                      </a:endParaRPr>
                    </a:p>
                  </a:txBody>
                  <a:tcPr/>
                </a:tc>
                <a:tc>
                  <a:txBody>
                    <a:bodyPr/>
                    <a:lstStyle/>
                    <a:p>
                      <a:r>
                        <a:rPr lang="en-US" sz="2200" b="0" i="1" u="sng" kern="1200" dirty="0" smtClean="0">
                          <a:effectLst/>
                          <a:latin typeface="Arial" panose="020B0604020202020204" pitchFamily="34" charset="0"/>
                          <a:cs typeface="Arial" panose="020B0604020202020204" pitchFamily="34" charset="0"/>
                        </a:rPr>
                        <a:t>Specific:</a:t>
                      </a:r>
                      <a:r>
                        <a:rPr lang="en-US" sz="2200" b="0" i="1" kern="120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antibody titers to tetanus, pneumococcal 14 serotype and </a:t>
                      </a:r>
                      <a:r>
                        <a:rPr lang="en-US" sz="2200" b="0" kern="1200" dirty="0" err="1" smtClean="0">
                          <a:effectLst/>
                          <a:latin typeface="Arial" panose="020B0604020202020204" pitchFamily="34" charset="0"/>
                          <a:cs typeface="Arial" panose="020B0604020202020204" pitchFamily="34" charset="0"/>
                        </a:rPr>
                        <a:t>HiB</a:t>
                      </a:r>
                      <a:endParaRPr lang="en-US" sz="2200" b="0" kern="1200" dirty="0" smtClean="0">
                        <a:effectLst/>
                        <a:latin typeface="Arial" panose="020B0604020202020204" pitchFamily="34" charset="0"/>
                        <a:cs typeface="Arial" panose="020B0604020202020204" pitchFamily="34" charset="0"/>
                      </a:endParaRPr>
                    </a:p>
                    <a:p>
                      <a:r>
                        <a:rPr lang="en-US" sz="2200" b="0" i="1" u="sng" kern="1200" dirty="0" smtClean="0">
                          <a:effectLst/>
                          <a:latin typeface="Arial" panose="020B0604020202020204" pitchFamily="34" charset="0"/>
                          <a:cs typeface="Arial" panose="020B0604020202020204" pitchFamily="34" charset="0"/>
                        </a:rPr>
                        <a:t>Non-specific</a:t>
                      </a:r>
                      <a:r>
                        <a:rPr lang="en-US" sz="2200" b="0" i="1" kern="120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IgG, IgA,</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IgM, </a:t>
                      </a:r>
                      <a:r>
                        <a:rPr lang="en-US" sz="2200" b="0" kern="1200" dirty="0" err="1" smtClean="0">
                          <a:effectLst/>
                          <a:latin typeface="Arial" panose="020B0604020202020204" pitchFamily="34" charset="0"/>
                          <a:cs typeface="Arial" panose="020B0604020202020204" pitchFamily="34" charset="0"/>
                        </a:rPr>
                        <a:t>IgE</a:t>
                      </a:r>
                      <a:r>
                        <a:rPr lang="en-US" sz="2200" b="0" kern="1200" dirty="0" smtClean="0">
                          <a:effectLst/>
                          <a:latin typeface="Arial" panose="020B0604020202020204" pitchFamily="34" charset="0"/>
                          <a:cs typeface="Arial" panose="020B0604020202020204" pitchFamily="34" charset="0"/>
                        </a:rPr>
                        <a:t> &amp; IgG</a:t>
                      </a:r>
                      <a:r>
                        <a:rPr lang="en-US" sz="2200" b="0" kern="1200" baseline="0" dirty="0" smtClean="0">
                          <a:effectLst/>
                          <a:latin typeface="Arial" panose="020B0604020202020204" pitchFamily="34" charset="0"/>
                          <a:cs typeface="Arial" panose="020B0604020202020204" pitchFamily="34" charset="0"/>
                        </a:rPr>
                        <a:t> </a:t>
                      </a:r>
                      <a:r>
                        <a:rPr lang="en-US" sz="2200" b="0" kern="1200" dirty="0" smtClean="0">
                          <a:effectLst/>
                          <a:latin typeface="Arial" panose="020B0604020202020204" pitchFamily="34" charset="0"/>
                          <a:cs typeface="Arial" panose="020B0604020202020204" pitchFamily="34" charset="0"/>
                        </a:rPr>
                        <a:t>subclasses</a:t>
                      </a:r>
                      <a:endParaRPr lang="en-US" sz="2200" b="0" dirty="0">
                        <a:latin typeface="Arial" panose="020B0604020202020204" pitchFamily="34" charset="0"/>
                        <a:cs typeface="Arial" panose="020B0604020202020204" pitchFamily="34" charset="0"/>
                      </a:endParaRPr>
                    </a:p>
                  </a:txBody>
                  <a:tcPr/>
                </a:tc>
              </a:tr>
            </a:tbl>
          </a:graphicData>
        </a:graphic>
      </p:graphicFrame>
      <p:sp>
        <p:nvSpPr>
          <p:cNvPr id="2" name="TextBox 1"/>
          <p:cNvSpPr txBox="1"/>
          <p:nvPr/>
        </p:nvSpPr>
        <p:spPr>
          <a:xfrm>
            <a:off x="3501616" y="1447800"/>
            <a:ext cx="2138727" cy="553998"/>
          </a:xfrm>
          <a:prstGeom prst="rect">
            <a:avLst/>
          </a:prstGeom>
          <a:noFill/>
        </p:spPr>
        <p:txBody>
          <a:bodyPr wrap="none" rtlCol="0">
            <a:spAutoFit/>
          </a:bodyPr>
          <a:lstStyle/>
          <a:p>
            <a:r>
              <a:rPr lang="en-US" sz="3000" b="1" dirty="0" smtClean="0">
                <a:solidFill>
                  <a:srgbClr val="FF0000"/>
                </a:solidFill>
                <a:latin typeface="Arial" panose="020B0604020202020204" pitchFamily="34" charset="0"/>
                <a:cs typeface="Arial" panose="020B0604020202020204" pitchFamily="34" charset="0"/>
              </a:rPr>
              <a:t>Cost &lt;65%</a:t>
            </a:r>
            <a:endParaRPr lang="en-US" sz="3000" b="1" dirty="0">
              <a:solidFill>
                <a:srgbClr val="FF0000"/>
              </a:solidFill>
              <a:latin typeface="Arial" panose="020B0604020202020204" pitchFamily="34" charset="0"/>
              <a:cs typeface="Arial" panose="020B0604020202020204" pitchFamily="34" charset="0"/>
            </a:endParaRPr>
          </a:p>
        </p:txBody>
      </p:sp>
      <p:sp>
        <p:nvSpPr>
          <p:cNvPr id="3" name="Right Brace 2"/>
          <p:cNvSpPr/>
          <p:nvPr/>
        </p:nvSpPr>
        <p:spPr>
          <a:xfrm>
            <a:off x="4925976" y="3200399"/>
            <a:ext cx="408024" cy="116477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4951706" y="4903035"/>
            <a:ext cx="408024" cy="157396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5562600" y="3429000"/>
            <a:ext cx="2590800" cy="353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73976" y="3048000"/>
            <a:ext cx="865224" cy="353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90843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06514"/>
            <a:ext cx="9229167"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Immune Workup </a:t>
            </a:r>
            <a:r>
              <a:rPr lang="en-US" sz="4000" b="1" dirty="0">
                <a:solidFill>
                  <a:srgbClr val="FFFF00"/>
                </a:solidFill>
                <a:latin typeface="Arial" pitchFamily="34" charset="0"/>
                <a:cs typeface="Arial" pitchFamily="34" charset="0"/>
              </a:rPr>
              <a:t>in </a:t>
            </a:r>
            <a:r>
              <a:rPr lang="en-US" sz="4000" b="1" dirty="0" smtClean="0">
                <a:solidFill>
                  <a:srgbClr val="FFFF00"/>
                </a:solidFill>
                <a:latin typeface="Arial" pitchFamily="34" charset="0"/>
                <a:cs typeface="Arial" pitchFamily="34" charset="0"/>
              </a:rPr>
              <a:t>PIDs Diagnosis</a:t>
            </a:r>
            <a:endParaRPr lang="en-US" sz="4000" b="1" dirty="0">
              <a:solidFill>
                <a:srgbClr val="FFFF00"/>
              </a:solidFill>
              <a:latin typeface="Arial" pitchFamily="34" charset="0"/>
              <a:cs typeface="Arial" pitchFamily="34" charset="0"/>
            </a:endParaRPr>
          </a:p>
        </p:txBody>
      </p:sp>
      <p:sp>
        <p:nvSpPr>
          <p:cNvPr id="2" name="Rectangle 1"/>
          <p:cNvSpPr/>
          <p:nvPr/>
        </p:nvSpPr>
        <p:spPr>
          <a:xfrm>
            <a:off x="2121149" y="1445171"/>
            <a:ext cx="5194051" cy="584775"/>
          </a:xfrm>
          <a:prstGeom prst="rect">
            <a:avLst/>
          </a:prstGeom>
        </p:spPr>
        <p:txBody>
          <a:bodyPr wrap="none">
            <a:spAutoFit/>
          </a:bodyPr>
          <a:lstStyle/>
          <a:p>
            <a:r>
              <a:rPr lang="en-US" sz="3200" b="1" dirty="0" smtClean="0">
                <a:latin typeface="Arial" panose="020B0604020202020204" pitchFamily="34" charset="0"/>
                <a:cs typeface="Arial" panose="020B0604020202020204" pitchFamily="34" charset="0"/>
              </a:rPr>
              <a:t>History of PIDs Diagnosis</a:t>
            </a:r>
            <a:endParaRPr lang="en-US" sz="3200" b="1"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3"/>
          <a:stretch/>
        </p:blipFill>
        <p:spPr bwMode="auto">
          <a:xfrm>
            <a:off x="2075793" y="2028825"/>
            <a:ext cx="5256158"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0"/>
          <p:cNvSpPr>
            <a:spLocks noChangeArrowheads="1"/>
          </p:cNvSpPr>
          <p:nvPr/>
        </p:nvSpPr>
        <p:spPr bwMode="auto">
          <a:xfrm>
            <a:off x="2057453" y="6324600"/>
            <a:ext cx="5181547"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1200" b="1" i="1" dirty="0" smtClean="0">
                <a:solidFill>
                  <a:srgbClr val="000000"/>
                </a:solidFill>
                <a:latin typeface="Arial" panose="020B0604020202020204" pitchFamily="34" charset="0"/>
                <a:cs typeface="Arial" panose="020B0604020202020204" pitchFamily="34" charset="0"/>
              </a:rPr>
              <a:t>Shearer, W.T. and Fischer, A. J. Allergy </a:t>
            </a:r>
            <a:r>
              <a:rPr lang="en-US" altLang="en-US" sz="1200" b="1" i="1" dirty="0" err="1" smtClean="0">
                <a:solidFill>
                  <a:srgbClr val="000000"/>
                </a:solidFill>
                <a:latin typeface="Arial" panose="020B0604020202020204" pitchFamily="34" charset="0"/>
                <a:cs typeface="Arial" panose="020B0604020202020204" pitchFamily="34" charset="0"/>
              </a:rPr>
              <a:t>Clin</a:t>
            </a:r>
            <a:r>
              <a:rPr lang="en-US" altLang="en-US" sz="1200" b="1" i="1" dirty="0" smtClean="0">
                <a:solidFill>
                  <a:srgbClr val="000000"/>
                </a:solidFill>
                <a:latin typeface="Arial" panose="020B0604020202020204" pitchFamily="34" charset="0"/>
                <a:cs typeface="Arial" panose="020B0604020202020204" pitchFamily="34" charset="0"/>
              </a:rPr>
              <a:t>. </a:t>
            </a:r>
            <a:r>
              <a:rPr lang="en-US" altLang="en-US" sz="1200" b="1" i="1" dirty="0" err="1" smtClean="0">
                <a:solidFill>
                  <a:srgbClr val="000000"/>
                </a:solidFill>
                <a:latin typeface="Arial" panose="020B0604020202020204" pitchFamily="34" charset="0"/>
                <a:cs typeface="Arial" panose="020B0604020202020204" pitchFamily="34" charset="0"/>
              </a:rPr>
              <a:t>Immunol</a:t>
            </a:r>
            <a:r>
              <a:rPr lang="en-US" altLang="en-US" sz="1200" b="1" i="1" dirty="0" smtClean="0">
                <a:solidFill>
                  <a:srgbClr val="000000"/>
                </a:solidFill>
                <a:latin typeface="Arial" panose="020B0604020202020204" pitchFamily="34" charset="0"/>
                <a:cs typeface="Arial" panose="020B0604020202020204" pitchFamily="34" charset="0"/>
              </a:rPr>
              <a:t>., Vol. 117, No.4</a:t>
            </a:r>
            <a:endParaRPr lang="en-US" altLang="en-US" sz="1200" b="1" i="1" dirty="0">
              <a:solidFill>
                <a:srgbClr val="000000"/>
              </a:solidFill>
              <a:latin typeface="Arial" panose="020B0604020202020204" pitchFamily="34" charset="0"/>
              <a:cs typeface="Arial" panose="020B0604020202020204" pitchFamily="34" charset="0"/>
            </a:endParaRPr>
          </a:p>
        </p:txBody>
      </p:sp>
      <p:sp>
        <p:nvSpPr>
          <p:cNvPr id="10" name="Rectangle 9"/>
          <p:cNvSpPr/>
          <p:nvPr/>
        </p:nvSpPr>
        <p:spPr>
          <a:xfrm>
            <a:off x="76200" y="3858652"/>
            <a:ext cx="2220480" cy="1200329"/>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1</a:t>
            </a:r>
            <a:r>
              <a:rPr lang="en-US" sz="2400" b="1" baseline="30000" dirty="0" smtClean="0">
                <a:latin typeface="Arial" panose="020B0604020202020204" pitchFamily="34" charset="0"/>
                <a:cs typeface="Arial" panose="020B0604020202020204" pitchFamily="34" charset="0"/>
              </a:rPr>
              <a:t>st</a:t>
            </a:r>
            <a:r>
              <a:rPr lang="en-US" sz="2400" b="1" dirty="0" smtClean="0">
                <a:latin typeface="Arial" panose="020B0604020202020204" pitchFamily="34" charset="0"/>
                <a:cs typeface="Arial" panose="020B0604020202020204" pitchFamily="34" charset="0"/>
              </a:rPr>
              <a:t> case – </a:t>
            </a:r>
          </a:p>
          <a:p>
            <a:r>
              <a:rPr lang="en-US" sz="2400" b="1" dirty="0" smtClean="0">
                <a:latin typeface="Arial" panose="020B0604020202020204" pitchFamily="34" charset="0"/>
                <a:cs typeface="Arial" panose="020B0604020202020204" pitchFamily="34" charset="0"/>
              </a:rPr>
              <a:t>Ataxia </a:t>
            </a:r>
          </a:p>
          <a:p>
            <a:r>
              <a:rPr lang="en-US" sz="2400" b="1" dirty="0" smtClean="0">
                <a:latin typeface="Arial" panose="020B0604020202020204" pitchFamily="34" charset="0"/>
                <a:cs typeface="Arial" panose="020B0604020202020204" pitchFamily="34" charset="0"/>
              </a:rPr>
              <a:t>telangiectasia</a:t>
            </a:r>
            <a:endParaRPr lang="en-US" sz="2400" b="1" dirty="0">
              <a:latin typeface="Arial" panose="020B0604020202020204" pitchFamily="34" charset="0"/>
              <a:cs typeface="Arial" panose="020B0604020202020204" pitchFamily="34" charset="0"/>
            </a:endParaRPr>
          </a:p>
        </p:txBody>
      </p:sp>
      <p:cxnSp>
        <p:nvCxnSpPr>
          <p:cNvPr id="4" name="Curved Connector 3"/>
          <p:cNvCxnSpPr/>
          <p:nvPr/>
        </p:nvCxnSpPr>
        <p:spPr>
          <a:xfrm flipV="1">
            <a:off x="1299394" y="3733800"/>
            <a:ext cx="1062806" cy="609600"/>
          </a:xfrm>
          <a:prstGeom prst="curved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24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152400"/>
            <a:ext cx="8771967" cy="707886"/>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A </a:t>
            </a:r>
            <a:r>
              <a:rPr lang="en-US" sz="4000" b="1" dirty="0" smtClean="0">
                <a:solidFill>
                  <a:srgbClr val="FFFF00"/>
                </a:solidFill>
                <a:latin typeface="Arial" pitchFamily="34" charset="0"/>
                <a:cs typeface="Arial" pitchFamily="34" charset="0"/>
              </a:rPr>
              <a:t>Solution: </a:t>
            </a:r>
            <a:r>
              <a:rPr lang="en-US" sz="4000" b="1" u="sng" dirty="0" smtClean="0">
                <a:solidFill>
                  <a:srgbClr val="FFFF00"/>
                </a:solidFill>
                <a:latin typeface="Arial" pitchFamily="34" charset="0"/>
                <a:cs typeface="Arial" pitchFamily="34" charset="0"/>
              </a:rPr>
              <a:t>Curbside Consultation</a:t>
            </a:r>
            <a:endParaRPr lang="en-US" sz="4000" b="1" u="sng" dirty="0">
              <a:solidFill>
                <a:srgbClr val="FFFF00"/>
              </a:solidFill>
              <a:latin typeface="Arial" pitchFamily="34" charset="0"/>
              <a:cs typeface="Arial" pitchFamily="34" charset="0"/>
            </a:endParaRPr>
          </a:p>
        </p:txBody>
      </p:sp>
      <p:sp>
        <p:nvSpPr>
          <p:cNvPr id="10" name="TextBox 9"/>
          <p:cNvSpPr txBox="1"/>
          <p:nvPr/>
        </p:nvSpPr>
        <p:spPr>
          <a:xfrm>
            <a:off x="457200" y="1548348"/>
            <a:ext cx="9601200" cy="5632311"/>
          </a:xfrm>
          <a:prstGeom prst="rect">
            <a:avLst/>
          </a:prstGeom>
          <a:noFill/>
        </p:spPr>
        <p:txBody>
          <a:bodyPr wrap="square" rtlCol="0">
            <a:spAutoFit/>
          </a:bodyPr>
          <a:lstStyle/>
          <a:p>
            <a:pPr marL="457200" indent="-457200">
              <a:buClr>
                <a:srgbClr val="0060A8"/>
              </a:buClr>
              <a:buSzPct val="1200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Pre-set immune diagnostic tool</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“curbside”, same-day pick up specimen from </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healthcare facilities to </a:t>
            </a:r>
            <a:r>
              <a:rPr lang="en-US" sz="3000" dirty="0" err="1" smtClean="0">
                <a:latin typeface="Arial" panose="020B0604020202020204" pitchFamily="34" charset="0"/>
                <a:cs typeface="Arial" panose="020B0604020202020204" pitchFamily="34" charset="0"/>
              </a:rPr>
              <a:t>Amerimmune</a:t>
            </a:r>
            <a:r>
              <a:rPr lang="en-US" sz="3000" dirty="0" smtClean="0">
                <a:latin typeface="Arial" panose="020B0604020202020204" pitchFamily="34" charset="0"/>
                <a:cs typeface="Arial" panose="020B0604020202020204" pitchFamily="34" charset="0"/>
              </a:rPr>
              <a:t> lab </a:t>
            </a:r>
          </a:p>
          <a:p>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new quantitative and </a:t>
            </a:r>
            <a:r>
              <a:rPr lang="en-US" sz="3000" dirty="0">
                <a:latin typeface="Arial" panose="020B0604020202020204" pitchFamily="34" charset="0"/>
                <a:cs typeface="Arial" panose="020B0604020202020204" pitchFamily="34" charset="0"/>
              </a:rPr>
              <a:t>qualitative “hybrid” </a:t>
            </a:r>
          </a:p>
          <a:p>
            <a:r>
              <a:rPr lang="en-US" sz="3000" dirty="0">
                <a:latin typeface="Arial" panose="020B0604020202020204" pitchFamily="34" charset="0"/>
                <a:cs typeface="Arial" panose="020B0604020202020204" pitchFamily="34" charset="0"/>
              </a:rPr>
              <a:t>      approach for immune workup </a:t>
            </a:r>
          </a:p>
          <a:p>
            <a:r>
              <a:rPr lang="en-US" sz="3000" b="1" dirty="0" smtClean="0">
                <a:solidFill>
                  <a:srgbClr val="0060A8"/>
                </a:solidFill>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solve the problems of inadequate regulated,  </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advanced lab facilities and shortage of </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immunologists</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meets the needs of other medical specialties, </a:t>
            </a:r>
          </a:p>
          <a:p>
            <a:r>
              <a:rPr lang="en-US" sz="3000" dirty="0" smtClean="0">
                <a:latin typeface="Arial" panose="020B0604020202020204" pitchFamily="34" charset="0"/>
                <a:cs typeface="Arial" panose="020B0604020202020204" pitchFamily="34" charset="0"/>
              </a:rPr>
              <a:t>      improves social problem of health status, and </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advances patient-care in this field</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897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5" end="5"/>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0">
                                            <p:txEl>
                                              <p:pRg st="6" end="6"/>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0">
                                            <p:txEl>
                                              <p:pRg st="7" end="7"/>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10">
                                            <p:txEl>
                                              <p:pRg st="8" end="8"/>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0">
                                            <p:txEl>
                                              <p:pRg st="9" end="9"/>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10">
                                            <p:txEl>
                                              <p:pRg st="10" end="1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7705166" cy="707886"/>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B</a:t>
            </a:r>
            <a:r>
              <a:rPr lang="en-US" sz="4000" b="1" dirty="0" smtClean="0">
                <a:solidFill>
                  <a:srgbClr val="FFFF00"/>
                </a:solidFill>
                <a:latin typeface="Arial" pitchFamily="34" charset="0"/>
                <a:cs typeface="Arial" pitchFamily="34" charset="0"/>
              </a:rPr>
              <a:t>/T Cell Development &amp; PIDs</a:t>
            </a:r>
            <a:endParaRPr lang="en-US" sz="4000" b="1" dirty="0">
              <a:solidFill>
                <a:srgbClr val="FFFF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59" r="3785" b="1596"/>
          <a:stretch/>
        </p:blipFill>
        <p:spPr bwMode="auto">
          <a:xfrm>
            <a:off x="663112" y="1447799"/>
            <a:ext cx="3690257" cy="51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138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7705166" cy="707886"/>
          </a:xfrm>
          <a:prstGeom prst="rect">
            <a:avLst/>
          </a:prstGeom>
          <a:noFill/>
        </p:spPr>
        <p:txBody>
          <a:bodyPr wrap="square" rtlCol="0">
            <a:spAutoFit/>
          </a:bodyPr>
          <a:lstStyle/>
          <a:p>
            <a:r>
              <a:rPr lang="en-US" sz="4000" b="1" dirty="0">
                <a:solidFill>
                  <a:srgbClr val="FFFF00"/>
                </a:solidFill>
                <a:latin typeface="Arial" pitchFamily="34" charset="0"/>
                <a:cs typeface="Arial" pitchFamily="34" charset="0"/>
              </a:rPr>
              <a:t>B</a:t>
            </a:r>
            <a:r>
              <a:rPr lang="en-US" sz="4000" b="1" dirty="0" smtClean="0">
                <a:solidFill>
                  <a:srgbClr val="FFFF00"/>
                </a:solidFill>
                <a:latin typeface="Arial" pitchFamily="34" charset="0"/>
                <a:cs typeface="Arial" pitchFamily="34" charset="0"/>
              </a:rPr>
              <a:t> Cell Development</a:t>
            </a:r>
            <a:endParaRPr lang="en-US" sz="4000" b="1" dirty="0">
              <a:solidFill>
                <a:srgbClr val="FFFF00"/>
              </a:solidFill>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1" y="1828800"/>
            <a:ext cx="58864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09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447800"/>
            <a:ext cx="8686800" cy="5339923"/>
          </a:xfrm>
          <a:prstGeom prst="rect">
            <a:avLst/>
          </a:prstGeom>
          <a:noFill/>
        </p:spPr>
        <p:txBody>
          <a:bodyPr wrap="square" rtlCol="0">
            <a:spAutoFit/>
          </a:bodyPr>
          <a:lstStyle/>
          <a:p>
            <a:pPr marL="285750" indent="-285750">
              <a:buClr>
                <a:srgbClr val="0060A8"/>
              </a:buClr>
              <a:buSzPct val="120000"/>
              <a:buFont typeface="Arial" panose="020B0604020202020204" pitchFamily="34" charset="0"/>
              <a:buChar char="•"/>
            </a:pPr>
            <a:r>
              <a:rPr lang="en-US" sz="3100" dirty="0" smtClean="0">
                <a:latin typeface="Arial" panose="020B0604020202020204" pitchFamily="34" charset="0"/>
                <a:cs typeface="Arial" panose="020B0604020202020204" pitchFamily="34" charset="0"/>
              </a:rPr>
              <a:t>Overview of Primary immunodeficiency disorders (PIDs), scope of immune workup, and diagnosis method</a:t>
            </a:r>
          </a:p>
          <a:p>
            <a:pPr marL="285750" indent="-285750">
              <a:buFont typeface="Arial" panose="020B0604020202020204" pitchFamily="34" charset="0"/>
              <a:buChar char="•"/>
            </a:pPr>
            <a:endParaRPr lang="en-US" sz="3100" dirty="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100" dirty="0" smtClean="0">
                <a:latin typeface="Arial" panose="020B0604020202020204" pitchFamily="34" charset="0"/>
                <a:cs typeface="Arial" panose="020B0604020202020204" pitchFamily="34" charset="0"/>
              </a:rPr>
              <a:t>Discuss challenges in the current </a:t>
            </a:r>
          </a:p>
          <a:p>
            <a:pPr>
              <a:buClr>
                <a:srgbClr val="0060A8"/>
              </a:buClr>
              <a:buSzPct val="120000"/>
            </a:pPr>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 methodology used in  PIDs diagnosis </a:t>
            </a:r>
          </a:p>
          <a:p>
            <a:endParaRPr lang="en-US" sz="3100" dirty="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100" dirty="0" smtClean="0">
                <a:latin typeface="Arial" panose="020B0604020202020204" pitchFamily="34" charset="0"/>
                <a:cs typeface="Arial" panose="020B0604020202020204" pitchFamily="34" charset="0"/>
              </a:rPr>
              <a:t>Introduce the </a:t>
            </a:r>
            <a:r>
              <a:rPr lang="en-US" sz="3100" dirty="0" err="1" smtClean="0">
                <a:latin typeface="Arial" panose="020B0604020202020204" pitchFamily="34" charset="0"/>
                <a:cs typeface="Arial" panose="020B0604020202020204" pitchFamily="34" charset="0"/>
              </a:rPr>
              <a:t>Amerimmune</a:t>
            </a:r>
            <a:r>
              <a:rPr lang="en-US" sz="3100" dirty="0" smtClean="0">
                <a:latin typeface="Arial" panose="020B0604020202020204" pitchFamily="34" charset="0"/>
                <a:cs typeface="Arial" panose="020B0604020202020204" pitchFamily="34" charset="0"/>
              </a:rPr>
              <a:t> Curbside </a:t>
            </a:r>
            <a:r>
              <a:rPr lang="en-US" sz="3100" dirty="0">
                <a:latin typeface="Arial" panose="020B0604020202020204" pitchFamily="34" charset="0"/>
                <a:cs typeface="Arial" panose="020B0604020202020204" pitchFamily="34" charset="0"/>
              </a:rPr>
              <a:t>C</a:t>
            </a:r>
            <a:r>
              <a:rPr lang="en-US" sz="3100" dirty="0" smtClean="0">
                <a:latin typeface="Arial" panose="020B0604020202020204" pitchFamily="34" charset="0"/>
                <a:cs typeface="Arial" panose="020B0604020202020204" pitchFamily="34" charset="0"/>
              </a:rPr>
              <a:t>onsultation approach</a:t>
            </a:r>
          </a:p>
          <a:p>
            <a:pPr>
              <a:buClr>
                <a:srgbClr val="0060A8"/>
              </a:buClr>
              <a:buSzPct val="120000"/>
            </a:pPr>
            <a:endParaRPr lang="en-US" sz="3100" dirty="0">
              <a:latin typeface="Arial" panose="020B0604020202020204" pitchFamily="34" charset="0"/>
              <a:cs typeface="Arial" panose="020B0604020202020204" pitchFamily="34" charset="0"/>
            </a:endParaRPr>
          </a:p>
          <a:p>
            <a:pPr marL="285750" indent="-285750">
              <a:buClr>
                <a:srgbClr val="0060A8"/>
              </a:buClr>
              <a:buSzPct val="120000"/>
              <a:buFont typeface="Arial" panose="020B0604020202020204" pitchFamily="34" charset="0"/>
              <a:buChar char="•"/>
            </a:pPr>
            <a:r>
              <a:rPr lang="en-US" sz="3100" dirty="0" smtClean="0">
                <a:latin typeface="Arial" panose="020B0604020202020204" pitchFamily="34" charset="0"/>
                <a:cs typeface="Arial" panose="020B0604020202020204" pitchFamily="34" charset="0"/>
              </a:rPr>
              <a:t>Summary</a:t>
            </a:r>
            <a:endParaRPr lang="en-US" sz="3100" dirty="0">
              <a:latin typeface="Arial" panose="020B0604020202020204" pitchFamily="34" charset="0"/>
              <a:cs typeface="Arial" panose="020B0604020202020204" pitchFamily="34" charset="0"/>
            </a:endParaRPr>
          </a:p>
        </p:txBody>
      </p:sp>
      <p:sp>
        <p:nvSpPr>
          <p:cNvPr id="15" name="Flowchart: Document 14"/>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228600"/>
            <a:ext cx="6409765"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Presentation Outline</a:t>
            </a:r>
            <a:endParaRPr lang="en-US"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7853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1568708"/>
            <a:ext cx="9525000" cy="4832092"/>
          </a:xfrm>
          <a:prstGeom prst="rect">
            <a:avLst/>
          </a:prstGeom>
          <a:noFill/>
        </p:spPr>
        <p:txBody>
          <a:bodyPr wrap="square" rtlCol="0">
            <a:spAutoFit/>
          </a:bodyPr>
          <a:lstStyle/>
          <a:p>
            <a:pPr marL="285750" indent="-28575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Definition of Primary immunodeficiency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disorders (PIDs):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group of over 150 chronic immune disorders</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caused by hereditary or genetic </a:t>
            </a:r>
            <a:r>
              <a:rPr lang="en-US" sz="3000" dirty="0">
                <a:latin typeface="Arial" panose="020B0604020202020204" pitchFamily="34" charset="0"/>
                <a:cs typeface="Arial" panose="020B0604020202020204" pitchFamily="34" charset="0"/>
              </a:rPr>
              <a:t>defects </a:t>
            </a:r>
            <a:endParaRPr lang="en-US" sz="3000" dirty="0" smtClean="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not </a:t>
            </a:r>
            <a:r>
              <a:rPr lang="en-US" sz="3000" dirty="0" smtClean="0">
                <a:latin typeface="Arial" panose="020B0604020202020204" pitchFamily="34" charset="0"/>
                <a:cs typeface="Arial" panose="020B0604020202020204" pitchFamily="34" charset="0"/>
              </a:rPr>
              <a:t>contagious; characterized </a:t>
            </a:r>
            <a:r>
              <a:rPr lang="en-US" sz="3000" dirty="0">
                <a:latin typeface="Arial" panose="020B0604020202020204" pitchFamily="34" charset="0"/>
                <a:cs typeface="Arial" panose="020B0604020202020204" pitchFamily="34" charset="0"/>
              </a:rPr>
              <a:t>by </a:t>
            </a:r>
            <a:r>
              <a:rPr lang="en-US" sz="3000" dirty="0" smtClean="0">
                <a:latin typeface="Arial" panose="020B0604020202020204" pitchFamily="34" charset="0"/>
                <a:cs typeface="Arial" panose="020B0604020202020204" pitchFamily="34" charset="0"/>
              </a:rPr>
              <a:t>infections</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susceptible to opportunistic infections</a:t>
            </a:r>
          </a:p>
          <a:p>
            <a:endParaRPr lang="en-US" sz="30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Prevalence of PIDs:</a:t>
            </a:r>
          </a:p>
          <a:p>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diagnose at any age</a:t>
            </a:r>
          </a:p>
          <a:p>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b="1" dirty="0" smtClean="0">
                <a:solidFill>
                  <a:srgbClr val="0060A8"/>
                </a:solidFill>
                <a:latin typeface="Arial" panose="020B0604020202020204" pitchFamily="34" charset="0"/>
                <a:cs typeface="Arial" panose="020B0604020202020204" pitchFamily="34" charset="0"/>
              </a:rPr>
              <a:t> - </a:t>
            </a:r>
            <a:r>
              <a:rPr lang="en-US" sz="3000" dirty="0" smtClean="0">
                <a:latin typeface="Arial" panose="020B0604020202020204" pitchFamily="34" charset="0"/>
                <a:cs typeface="Arial" panose="020B0604020202020204" pitchFamily="34" charset="0"/>
              </a:rPr>
              <a:t>affect ~ </a:t>
            </a:r>
            <a:r>
              <a:rPr lang="en-US" sz="3000" dirty="0">
                <a:latin typeface="Arial" panose="020B0604020202020204" pitchFamily="34" charset="0"/>
                <a:cs typeface="Arial" panose="020B0604020202020204" pitchFamily="34" charset="0"/>
              </a:rPr>
              <a:t>1 in </a:t>
            </a:r>
            <a:r>
              <a:rPr lang="en-US" sz="3000" dirty="0" smtClean="0">
                <a:latin typeface="Arial" panose="020B0604020202020204" pitchFamily="34" charset="0"/>
                <a:cs typeface="Arial" panose="020B0604020202020204" pitchFamily="34" charset="0"/>
              </a:rPr>
              <a:t>1,200 </a:t>
            </a:r>
            <a:r>
              <a:rPr lang="en-US" sz="3000" dirty="0">
                <a:latin typeface="Arial" panose="020B0604020202020204" pitchFamily="34" charset="0"/>
                <a:cs typeface="Arial" panose="020B0604020202020204" pitchFamily="34" charset="0"/>
              </a:rPr>
              <a:t>persons in U.S</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152400"/>
            <a:ext cx="6409765" cy="707886"/>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Brief Overview of PIDs</a:t>
            </a:r>
            <a:endParaRPr lang="en-US"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319345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3" y="-104239"/>
            <a:ext cx="8771967"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Relative Distribution of PIDs:</a:t>
            </a:r>
          </a:p>
          <a:p>
            <a:r>
              <a:rPr lang="en-US" sz="4000" b="1" u="sng" dirty="0" smtClean="0">
                <a:solidFill>
                  <a:srgbClr val="FFFF00"/>
                </a:solidFill>
                <a:latin typeface="Arial" pitchFamily="34" charset="0"/>
                <a:cs typeface="Arial" pitchFamily="34" charset="0"/>
              </a:rPr>
              <a:t>Categorized by Defect Type</a:t>
            </a:r>
            <a:endParaRPr lang="en-US" sz="4000" b="1" u="sng" dirty="0">
              <a:solidFill>
                <a:srgbClr val="FFFF00"/>
              </a:solidFill>
              <a:latin typeface="Arial" pitchFamily="34" charset="0"/>
              <a:cs typeface="Arial" pitchFamily="34" charset="0"/>
            </a:endParaRPr>
          </a:p>
        </p:txBody>
      </p:sp>
      <p:graphicFrame>
        <p:nvGraphicFramePr>
          <p:cNvPr id="3" name="Object 2"/>
          <p:cNvGraphicFramePr>
            <a:graphicFrameLocks/>
          </p:cNvGraphicFramePr>
          <p:nvPr>
            <p:extLst>
              <p:ext uri="{D42A27DB-BD31-4B8C-83A1-F6EECF244321}">
                <p14:modId xmlns:p14="http://schemas.microsoft.com/office/powerpoint/2010/main" val="4092463474"/>
              </p:ext>
            </p:extLst>
          </p:nvPr>
        </p:nvGraphicFramePr>
        <p:xfrm>
          <a:off x="1066800" y="1605641"/>
          <a:ext cx="5136963" cy="3804559"/>
        </p:xfrm>
        <a:graphic>
          <a:graphicData uri="http://schemas.openxmlformats.org/presentationml/2006/ole">
            <mc:AlternateContent xmlns:mc="http://schemas.openxmlformats.org/markup-compatibility/2006">
              <mc:Choice xmlns:v="urn:schemas-microsoft-com:vml" Requires="v">
                <p:oleObj spid="_x0000_s6526" name="Works Sheet or Chart" r:id="rId4" imgW="6785113" imgH="5088835" progId="MSWorks.Sheet.4">
                  <p:embed/>
                </p:oleObj>
              </mc:Choice>
              <mc:Fallback>
                <p:oleObj name="Works Sheet or Chart" r:id="rId4" imgW="6785113" imgH="5088835" progId="MSWorks.Sheet.4">
                  <p:embed/>
                  <p:pic>
                    <p:nvPicPr>
                      <p:cNvPr id="0" name=""/>
                      <p:cNvPicPr>
                        <a:picLocks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66800" y="1605641"/>
                        <a:ext cx="5136963" cy="3804559"/>
                      </a:xfrm>
                      <a:prstGeom prst="rect">
                        <a:avLst/>
                      </a:prstGeom>
                      <a:noFill/>
                      <a:ln>
                        <a:noFill/>
                      </a:ln>
                    </p:spPr>
                  </p:pic>
                </p:oleObj>
              </mc:Fallback>
            </mc:AlternateContent>
          </a:graphicData>
        </a:graphic>
      </p:graphicFrame>
      <p:sp>
        <p:nvSpPr>
          <p:cNvPr id="13" name="Rectangle 3"/>
          <p:cNvSpPr>
            <a:spLocks noChangeArrowheads="1"/>
          </p:cNvSpPr>
          <p:nvPr/>
        </p:nvSpPr>
        <p:spPr bwMode="auto">
          <a:xfrm>
            <a:off x="3657600" y="1427304"/>
            <a:ext cx="5035033" cy="4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a:solidFill>
                  <a:srgbClr val="FF0000"/>
                </a:solidFill>
                <a:latin typeface="Arial" pitchFamily="34" charset="0"/>
              </a:rPr>
              <a:t>Cellular Immunodeficiency (7%)</a:t>
            </a:r>
          </a:p>
        </p:txBody>
      </p:sp>
      <p:sp>
        <p:nvSpPr>
          <p:cNvPr id="15" name="Rectangle 4"/>
          <p:cNvSpPr>
            <a:spLocks noChangeArrowheads="1"/>
          </p:cNvSpPr>
          <p:nvPr/>
        </p:nvSpPr>
        <p:spPr bwMode="auto">
          <a:xfrm>
            <a:off x="4953000" y="2029463"/>
            <a:ext cx="3270126" cy="12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a:solidFill>
                  <a:srgbClr val="00CC00"/>
                </a:solidFill>
                <a:latin typeface="Arial" pitchFamily="34" charset="0"/>
              </a:rPr>
              <a:t>Combined </a:t>
            </a:r>
          </a:p>
          <a:p>
            <a:r>
              <a:rPr lang="en-US" altLang="en-US" sz="2500" b="1" dirty="0">
                <a:solidFill>
                  <a:srgbClr val="00CC00"/>
                </a:solidFill>
                <a:latin typeface="Arial" pitchFamily="34" charset="0"/>
              </a:rPr>
              <a:t>  Immunodeficiency </a:t>
            </a:r>
          </a:p>
          <a:p>
            <a:r>
              <a:rPr lang="en-US" altLang="en-US" sz="2500" b="1" dirty="0">
                <a:solidFill>
                  <a:srgbClr val="00CC00"/>
                </a:solidFill>
                <a:latin typeface="Arial" pitchFamily="34" charset="0"/>
              </a:rPr>
              <a:t>   (23%)</a:t>
            </a:r>
          </a:p>
        </p:txBody>
      </p:sp>
      <p:sp>
        <p:nvSpPr>
          <p:cNvPr id="16" name="Rectangle 5"/>
          <p:cNvSpPr>
            <a:spLocks noChangeArrowheads="1"/>
          </p:cNvSpPr>
          <p:nvPr/>
        </p:nvSpPr>
        <p:spPr bwMode="auto">
          <a:xfrm>
            <a:off x="5257800" y="3581400"/>
            <a:ext cx="4038600" cy="8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smtClean="0">
                <a:solidFill>
                  <a:srgbClr val="0060A8"/>
                </a:solidFill>
                <a:latin typeface="Arial" pitchFamily="34" charset="0"/>
              </a:rPr>
              <a:t>Complement </a:t>
            </a:r>
          </a:p>
          <a:p>
            <a:r>
              <a:rPr lang="en-US" altLang="en-US" sz="2500" b="1" dirty="0" smtClean="0">
                <a:solidFill>
                  <a:srgbClr val="0060A8"/>
                </a:solidFill>
                <a:latin typeface="Arial" pitchFamily="34" charset="0"/>
              </a:rPr>
              <a:t>Deficiency (</a:t>
            </a:r>
            <a:r>
              <a:rPr lang="en-US" altLang="en-US" sz="2500" b="1" dirty="0">
                <a:solidFill>
                  <a:srgbClr val="0060A8"/>
                </a:solidFill>
                <a:latin typeface="Arial" pitchFamily="34" charset="0"/>
              </a:rPr>
              <a:t>1%)</a:t>
            </a:r>
          </a:p>
        </p:txBody>
      </p:sp>
      <p:sp>
        <p:nvSpPr>
          <p:cNvPr id="17" name="Rectangle 6"/>
          <p:cNvSpPr>
            <a:spLocks noChangeArrowheads="1"/>
          </p:cNvSpPr>
          <p:nvPr/>
        </p:nvSpPr>
        <p:spPr bwMode="auto">
          <a:xfrm>
            <a:off x="4876800" y="4471583"/>
            <a:ext cx="2928687" cy="8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smtClean="0">
                <a:solidFill>
                  <a:srgbClr val="BC9800"/>
                </a:solidFill>
                <a:latin typeface="Arial" pitchFamily="34" charset="0"/>
              </a:rPr>
              <a:t>PMN Dysfunction </a:t>
            </a:r>
          </a:p>
          <a:p>
            <a:r>
              <a:rPr lang="en-US" altLang="en-US" sz="2500" b="1" dirty="0" smtClean="0">
                <a:solidFill>
                  <a:srgbClr val="BC9800"/>
                </a:solidFill>
                <a:latin typeface="Arial" pitchFamily="34" charset="0"/>
              </a:rPr>
              <a:t>(</a:t>
            </a:r>
            <a:r>
              <a:rPr lang="en-US" altLang="en-US" sz="2500" b="1" dirty="0">
                <a:solidFill>
                  <a:srgbClr val="BC9800"/>
                </a:solidFill>
                <a:latin typeface="Arial" pitchFamily="34" charset="0"/>
              </a:rPr>
              <a:t>14%)</a:t>
            </a:r>
          </a:p>
        </p:txBody>
      </p:sp>
      <p:sp>
        <p:nvSpPr>
          <p:cNvPr id="18" name="Rectangle 7"/>
          <p:cNvSpPr>
            <a:spLocks noChangeArrowheads="1"/>
          </p:cNvSpPr>
          <p:nvPr/>
        </p:nvSpPr>
        <p:spPr bwMode="auto">
          <a:xfrm>
            <a:off x="3333709" y="5161104"/>
            <a:ext cx="1809791" cy="4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a:solidFill>
                  <a:srgbClr val="00729A"/>
                </a:solidFill>
                <a:latin typeface="Arial" pitchFamily="34" charset="0"/>
              </a:rPr>
              <a:t>Other (2%)</a:t>
            </a:r>
          </a:p>
        </p:txBody>
      </p:sp>
      <p:sp>
        <p:nvSpPr>
          <p:cNvPr id="19" name="Rectangle 8"/>
          <p:cNvSpPr>
            <a:spLocks noChangeArrowheads="1"/>
          </p:cNvSpPr>
          <p:nvPr/>
        </p:nvSpPr>
        <p:spPr bwMode="auto">
          <a:xfrm>
            <a:off x="228600" y="2635342"/>
            <a:ext cx="2149475" cy="163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2500" b="1" dirty="0">
                <a:solidFill>
                  <a:srgbClr val="DE207F"/>
                </a:solidFill>
                <a:latin typeface="Arial" pitchFamily="34" charset="0"/>
              </a:rPr>
              <a:t>Antibody </a:t>
            </a:r>
          </a:p>
          <a:p>
            <a:r>
              <a:rPr lang="en-US" altLang="en-US" sz="2500" b="1" dirty="0">
                <a:solidFill>
                  <a:srgbClr val="DE207F"/>
                </a:solidFill>
                <a:latin typeface="Arial" pitchFamily="34" charset="0"/>
              </a:rPr>
              <a:t>Deficiency </a:t>
            </a:r>
          </a:p>
          <a:p>
            <a:r>
              <a:rPr lang="en-US" altLang="en-US" sz="2500" b="1" dirty="0">
                <a:solidFill>
                  <a:srgbClr val="DE207F"/>
                </a:solidFill>
                <a:latin typeface="Arial" pitchFamily="34" charset="0"/>
              </a:rPr>
              <a:t>(53</a:t>
            </a:r>
            <a:r>
              <a:rPr lang="en-US" altLang="en-US" sz="2500" b="1" dirty="0" smtClean="0">
                <a:solidFill>
                  <a:srgbClr val="DE207F"/>
                </a:solidFill>
                <a:latin typeface="Arial" pitchFamily="34" charset="0"/>
              </a:rPr>
              <a:t>% of </a:t>
            </a:r>
          </a:p>
          <a:p>
            <a:r>
              <a:rPr lang="en-US" altLang="en-US" sz="2500" b="1" dirty="0">
                <a:solidFill>
                  <a:srgbClr val="DE207F"/>
                </a:solidFill>
                <a:latin typeface="Arial" pitchFamily="34" charset="0"/>
              </a:rPr>
              <a:t>l</a:t>
            </a:r>
            <a:r>
              <a:rPr lang="en-US" altLang="en-US" sz="2500" b="1" dirty="0" smtClean="0">
                <a:solidFill>
                  <a:srgbClr val="DE207F"/>
                </a:solidFill>
                <a:latin typeface="Arial" pitchFamily="34" charset="0"/>
              </a:rPr>
              <a:t>ive births)</a:t>
            </a:r>
            <a:endParaRPr lang="en-US" altLang="en-US" sz="2500" b="1" dirty="0">
              <a:solidFill>
                <a:srgbClr val="DE207F"/>
              </a:solidFill>
              <a:latin typeface="Arial" pitchFamily="34" charset="0"/>
            </a:endParaRPr>
          </a:p>
        </p:txBody>
      </p:sp>
      <p:sp>
        <p:nvSpPr>
          <p:cNvPr id="20" name="Rectangle 10"/>
          <p:cNvSpPr>
            <a:spLocks noChangeArrowheads="1"/>
          </p:cNvSpPr>
          <p:nvPr/>
        </p:nvSpPr>
        <p:spPr bwMode="auto">
          <a:xfrm>
            <a:off x="2129141" y="5513559"/>
            <a:ext cx="472885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1200" b="1" i="1" dirty="0">
                <a:solidFill>
                  <a:srgbClr val="000000"/>
                </a:solidFill>
                <a:latin typeface="Arial" panose="020B0604020202020204" pitchFamily="34" charset="0"/>
                <a:cs typeface="Arial" panose="020B0604020202020204" pitchFamily="34" charset="0"/>
              </a:rPr>
              <a:t>Skoda-Smith and Barrett, Contemporary Pediatrics 17:156-165</a:t>
            </a:r>
          </a:p>
        </p:txBody>
      </p:sp>
      <p:sp>
        <p:nvSpPr>
          <p:cNvPr id="2" name="Rectangle 1"/>
          <p:cNvSpPr/>
          <p:nvPr/>
        </p:nvSpPr>
        <p:spPr>
          <a:xfrm>
            <a:off x="685800" y="5717738"/>
            <a:ext cx="8915400" cy="1292662"/>
          </a:xfrm>
          <a:prstGeom prst="rect">
            <a:avLst/>
          </a:prstGeom>
        </p:spPr>
        <p:txBody>
          <a:bodyPr wrap="square">
            <a:spAutoFit/>
          </a:bodyPr>
          <a:lstStyle/>
          <a:p>
            <a:pPr marL="285750" indent="-285750">
              <a:buFont typeface="Arial" panose="020B0604020202020204" pitchFamily="34" charset="0"/>
              <a:buChar char="•"/>
            </a:pPr>
            <a:r>
              <a:rPr lang="en-US" altLang="en-US" sz="2500" dirty="0" err="1">
                <a:solidFill>
                  <a:srgbClr val="961656"/>
                </a:solidFill>
                <a:latin typeface="Arial" panose="020B0604020202020204" pitchFamily="34" charset="0"/>
                <a:cs typeface="Arial" panose="020B0604020202020204" pitchFamily="34" charset="0"/>
              </a:rPr>
              <a:t>sIgA</a:t>
            </a:r>
            <a:r>
              <a:rPr lang="en-US" altLang="en-US" sz="2500" dirty="0">
                <a:solidFill>
                  <a:srgbClr val="961656"/>
                </a:solidFill>
                <a:latin typeface="Arial" panose="020B0604020202020204" pitchFamily="34" charset="0"/>
                <a:cs typeface="Arial" panose="020B0604020202020204" pitchFamily="34" charset="0"/>
              </a:rPr>
              <a:t> deficiency </a:t>
            </a:r>
            <a:r>
              <a:rPr lang="en-US" altLang="en-US" sz="2500" dirty="0" smtClean="0">
                <a:solidFill>
                  <a:srgbClr val="961656"/>
                </a:solidFill>
                <a:latin typeface="Arial" panose="020B0604020202020204" pitchFamily="34" charset="0"/>
                <a:cs typeface="Arial" panose="020B0604020202020204" pitchFamily="34" charset="0"/>
              </a:rPr>
              <a:t>ranges </a:t>
            </a:r>
            <a:r>
              <a:rPr lang="en-US" altLang="en-US" sz="2500" dirty="0">
                <a:solidFill>
                  <a:srgbClr val="961656"/>
                </a:solidFill>
                <a:latin typeface="Arial" panose="020B0604020202020204" pitchFamily="34" charset="0"/>
                <a:cs typeface="Arial" panose="020B0604020202020204" pitchFamily="34" charset="0"/>
              </a:rPr>
              <a:t>from </a:t>
            </a:r>
            <a:r>
              <a:rPr lang="en-US" altLang="en-US" sz="2500" dirty="0" smtClean="0">
                <a:solidFill>
                  <a:srgbClr val="961656"/>
                </a:solidFill>
                <a:latin typeface="Arial" panose="020B0604020202020204" pitchFamily="34" charset="0"/>
                <a:cs typeface="Arial" panose="020B0604020202020204" pitchFamily="34" charset="0"/>
              </a:rPr>
              <a:t>1:300 </a:t>
            </a:r>
            <a:r>
              <a:rPr lang="en-US" altLang="en-US" sz="2500" dirty="0">
                <a:solidFill>
                  <a:srgbClr val="961656"/>
                </a:solidFill>
                <a:latin typeface="Arial" panose="020B0604020202020204" pitchFamily="34" charset="0"/>
                <a:cs typeface="Arial" panose="020B0604020202020204" pitchFamily="34" charset="0"/>
              </a:rPr>
              <a:t>to </a:t>
            </a:r>
            <a:r>
              <a:rPr lang="en-US" altLang="en-US" sz="2500" dirty="0" smtClean="0">
                <a:solidFill>
                  <a:srgbClr val="961656"/>
                </a:solidFill>
                <a:latin typeface="Arial" panose="020B0604020202020204" pitchFamily="34" charset="0"/>
                <a:cs typeface="Arial" panose="020B0604020202020204" pitchFamily="34" charset="0"/>
              </a:rPr>
              <a:t>1:100,000 </a:t>
            </a:r>
            <a:endParaRPr lang="en-US" altLang="en-US" sz="2500" dirty="0">
              <a:solidFill>
                <a:srgbClr val="96165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500" dirty="0">
                <a:solidFill>
                  <a:srgbClr val="961656"/>
                </a:solidFill>
                <a:latin typeface="Arial" panose="020B0604020202020204" pitchFamily="34" charset="0"/>
                <a:cs typeface="Arial" panose="020B0604020202020204" pitchFamily="34" charset="0"/>
              </a:rPr>
              <a:t>80% of affected persons &lt; 20 years of age</a:t>
            </a:r>
          </a:p>
          <a:p>
            <a:pPr marL="342900" indent="-342900">
              <a:buFont typeface="Arial" panose="020B0604020202020204" pitchFamily="34" charset="0"/>
              <a:buChar char="•"/>
            </a:pPr>
            <a:r>
              <a:rPr lang="en-US" altLang="en-US" sz="2500" dirty="0">
                <a:solidFill>
                  <a:srgbClr val="961656"/>
                </a:solidFill>
                <a:latin typeface="Arial" panose="020B0604020202020204" pitchFamily="34" charset="0"/>
                <a:cs typeface="Arial" panose="020B0604020202020204" pitchFamily="34" charset="0"/>
              </a:rPr>
              <a:t>70% males (5:1 males in children; 1:1 in adults</a:t>
            </a:r>
            <a:r>
              <a:rPr lang="en-US" altLang="en-US" sz="2500" dirty="0" smtClean="0">
                <a:solidFill>
                  <a:srgbClr val="961656"/>
                </a:solidFill>
                <a:latin typeface="Arial" panose="020B0604020202020204" pitchFamily="34" charset="0"/>
                <a:cs typeface="Arial" panose="020B0604020202020204" pitchFamily="34" charset="0"/>
              </a:rPr>
              <a:t>)</a:t>
            </a:r>
            <a:endParaRPr lang="en-US" altLang="en-US" sz="2500" dirty="0">
              <a:solidFill>
                <a:srgbClr val="9616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5171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800" y="1600200"/>
            <a:ext cx="9601200" cy="5016758"/>
          </a:xfrm>
          <a:prstGeom prst="rect">
            <a:avLst/>
          </a:prstGeom>
          <a:noFill/>
        </p:spPr>
        <p:txBody>
          <a:bodyPr wrap="square" rtlCol="0">
            <a:spAutoFit/>
          </a:bodyPr>
          <a:lstStyle/>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10 warning signs of PIDs (clues)</a:t>
            </a:r>
            <a:endParaRPr lang="en-US" sz="32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Family medical history</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vaccination record, infections, auto-</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immune disorders… etc.</a:t>
            </a:r>
          </a:p>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Basic and advanced laboratory </a:t>
            </a:r>
            <a:r>
              <a:rPr lang="en-US" sz="3200" dirty="0">
                <a:latin typeface="Arial" panose="020B0604020202020204" pitchFamily="34" charset="0"/>
                <a:cs typeface="Arial" panose="020B0604020202020204" pitchFamily="34" charset="0"/>
              </a:rPr>
              <a:t>tests</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lymphocyte lineage enumeration by</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flow </a:t>
            </a:r>
            <a:r>
              <a:rPr lang="en-US" sz="3200" dirty="0">
                <a:latin typeface="Arial" panose="020B0604020202020204" pitchFamily="34" charset="0"/>
                <a:cs typeface="Arial" panose="020B0604020202020204" pitchFamily="34" charset="0"/>
              </a:rPr>
              <a:t>cytometry </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biochemical tests for soluble molecule</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cellular functional tests</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genetic </a:t>
            </a:r>
            <a:r>
              <a:rPr lang="en-US" sz="3200" dirty="0" smtClean="0">
                <a:latin typeface="Arial" panose="020B0604020202020204" pitchFamily="34" charset="0"/>
                <a:cs typeface="Arial" panose="020B0604020202020204" pitchFamily="34" charset="0"/>
              </a:rPr>
              <a:t>tests</a:t>
            </a:r>
          </a:p>
        </p:txBody>
      </p:sp>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9229167"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Scope of Immune Workup </a:t>
            </a:r>
            <a:r>
              <a:rPr lang="en-US" sz="4000" b="1" dirty="0">
                <a:solidFill>
                  <a:srgbClr val="FFFF00"/>
                </a:solidFill>
                <a:latin typeface="Arial" pitchFamily="34" charset="0"/>
                <a:cs typeface="Arial" pitchFamily="34" charset="0"/>
              </a:rPr>
              <a:t>in </a:t>
            </a:r>
            <a:r>
              <a:rPr lang="en-US" sz="4000" b="1" dirty="0" smtClean="0">
                <a:solidFill>
                  <a:srgbClr val="FFFF00"/>
                </a:solidFill>
                <a:latin typeface="Arial" pitchFamily="34" charset="0"/>
                <a:cs typeface="Arial" pitchFamily="34" charset="0"/>
              </a:rPr>
              <a:t>PIDs Diagnosis</a:t>
            </a:r>
            <a:endParaRPr lang="en-US"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4344004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434" y="-76200"/>
            <a:ext cx="7705166"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Scope of Immune Workup:</a:t>
            </a:r>
          </a:p>
          <a:p>
            <a:r>
              <a:rPr lang="en-US" sz="4000" b="1" u="sng" dirty="0" smtClean="0">
                <a:solidFill>
                  <a:srgbClr val="FFFF00"/>
                </a:solidFill>
                <a:latin typeface="Arial" pitchFamily="34" charset="0"/>
                <a:cs typeface="Arial" pitchFamily="34" charset="0"/>
              </a:rPr>
              <a:t>10 Warning Signs of PIDs</a:t>
            </a:r>
            <a:endParaRPr lang="en-US" sz="4000" b="1" u="sng" dirty="0">
              <a:solidFill>
                <a:srgbClr val="FFFF00"/>
              </a:solidFill>
              <a:latin typeface="Arial" pitchFamily="34" charset="0"/>
              <a:cs typeface="Arial" pitchFamily="34" charset="0"/>
            </a:endParaRPr>
          </a:p>
        </p:txBody>
      </p:sp>
      <p:sp>
        <p:nvSpPr>
          <p:cNvPr id="7" name="Rectangle 10"/>
          <p:cNvSpPr>
            <a:spLocks noChangeArrowheads="1"/>
          </p:cNvSpPr>
          <p:nvPr/>
        </p:nvSpPr>
        <p:spPr bwMode="auto">
          <a:xfrm>
            <a:off x="762000" y="6656559"/>
            <a:ext cx="776975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600">
                <a:solidFill>
                  <a:schemeClr val="tx1"/>
                </a:solidFill>
                <a:latin typeface="Times New Roman" pitchFamily="18" charset="0"/>
                <a:ea typeface="MS PGothic" pitchFamily="34" charset="-128"/>
              </a:defRPr>
            </a:lvl1pPr>
            <a:lvl2pPr marL="742950" indent="-285750" eaLnBrk="0" hangingPunct="0">
              <a:defRPr sz="3600">
                <a:solidFill>
                  <a:schemeClr val="tx1"/>
                </a:solidFill>
                <a:latin typeface="Times New Roman" pitchFamily="18" charset="0"/>
                <a:ea typeface="MS PGothic" pitchFamily="34" charset="-128"/>
              </a:defRPr>
            </a:lvl2pPr>
            <a:lvl3pPr marL="1143000" indent="-228600" eaLnBrk="0" hangingPunct="0">
              <a:defRPr sz="3600">
                <a:solidFill>
                  <a:schemeClr val="tx1"/>
                </a:solidFill>
                <a:latin typeface="Times New Roman" pitchFamily="18" charset="0"/>
                <a:ea typeface="MS PGothic" pitchFamily="34" charset="-128"/>
              </a:defRPr>
            </a:lvl3pPr>
            <a:lvl4pPr marL="1600200" indent="-228600" eaLnBrk="0" hangingPunct="0">
              <a:defRPr sz="3600">
                <a:solidFill>
                  <a:schemeClr val="tx1"/>
                </a:solidFill>
                <a:latin typeface="Times New Roman" pitchFamily="18" charset="0"/>
                <a:ea typeface="MS PGothic" pitchFamily="34" charset="-128"/>
              </a:defRPr>
            </a:lvl4pPr>
            <a:lvl5pPr marL="2057400" indent="-228600" eaLnBrk="0" hangingPunct="0">
              <a:defRPr sz="3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r>
              <a:rPr lang="en-US" altLang="en-US" sz="1200" b="1" i="1" dirty="0" smtClean="0">
                <a:solidFill>
                  <a:srgbClr val="000000"/>
                </a:solidFill>
                <a:latin typeface="Arial" panose="020B0604020202020204" pitchFamily="34" charset="0"/>
                <a:cs typeface="Arial" panose="020B0604020202020204" pitchFamily="34" charset="0"/>
              </a:rPr>
              <a:t>10 Warning Signs of Primary Immunodeficiency. Jeffrey Modell Foundation.  Retrieved from info4pi.org.</a:t>
            </a:r>
            <a:endParaRPr lang="en-US" altLang="en-US" sz="1200" b="1" i="1" dirty="0">
              <a:solidFill>
                <a:srgbClr val="000000"/>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83" y="1361363"/>
            <a:ext cx="5520017" cy="528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84893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800" y="1600200"/>
            <a:ext cx="9601200" cy="5016758"/>
          </a:xfrm>
          <a:prstGeom prst="rect">
            <a:avLst/>
          </a:prstGeom>
          <a:noFill/>
        </p:spPr>
        <p:txBody>
          <a:bodyPr wrap="square" rtlCol="0">
            <a:spAutoFit/>
          </a:bodyPr>
          <a:lstStyle/>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10 warning signs of PIDs (clues)</a:t>
            </a:r>
            <a:endParaRPr lang="en-US" sz="3200" dirty="0">
              <a:latin typeface="Arial" panose="020B0604020202020204" pitchFamily="34" charset="0"/>
              <a:cs typeface="Arial" panose="020B0604020202020204" pitchFamily="34" charset="0"/>
            </a:endParaRPr>
          </a:p>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Family medical history</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60A8"/>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vaccination record, infections, auto-</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immune disorders… etc.</a:t>
            </a:r>
          </a:p>
          <a:p>
            <a:pPr marL="457200" indent="-457200">
              <a:buClr>
                <a:srgbClr val="0060A8"/>
              </a:buClr>
              <a:buSzPct val="1200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Basic and advanced laboratory </a:t>
            </a:r>
            <a:r>
              <a:rPr lang="en-US" sz="3200" dirty="0">
                <a:latin typeface="Arial" panose="020B0604020202020204" pitchFamily="34" charset="0"/>
                <a:cs typeface="Arial" panose="020B0604020202020204" pitchFamily="34" charset="0"/>
              </a:rPr>
              <a:t>tests</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lymphocyte lineage enumeration by</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flow </a:t>
            </a:r>
            <a:r>
              <a:rPr lang="en-US" sz="3200" dirty="0">
                <a:latin typeface="Arial" panose="020B0604020202020204" pitchFamily="34" charset="0"/>
                <a:cs typeface="Arial" panose="020B0604020202020204" pitchFamily="34" charset="0"/>
              </a:rPr>
              <a:t>cytometry </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biochemical tests for soluble molecule</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cellular functional tests</a:t>
            </a:r>
          </a:p>
          <a:p>
            <a:r>
              <a:rPr lang="en-US" sz="3200" dirty="0">
                <a:latin typeface="Arial" panose="020B0604020202020204" pitchFamily="34" charset="0"/>
                <a:cs typeface="Arial" panose="020B0604020202020204" pitchFamily="34" charset="0"/>
              </a:rPr>
              <a:t>    </a:t>
            </a:r>
            <a:r>
              <a:rPr lang="en-US" sz="3200" b="1" dirty="0">
                <a:solidFill>
                  <a:srgbClr val="0060A8"/>
                </a:solidFill>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genetic </a:t>
            </a:r>
            <a:r>
              <a:rPr lang="en-US" sz="3200" dirty="0" smtClean="0">
                <a:latin typeface="Arial" panose="020B0604020202020204" pitchFamily="34" charset="0"/>
                <a:cs typeface="Arial" panose="020B0604020202020204" pitchFamily="34" charset="0"/>
              </a:rPr>
              <a:t>tests</a:t>
            </a:r>
          </a:p>
        </p:txBody>
      </p:sp>
      <p:sp>
        <p:nvSpPr>
          <p:cNvPr id="8" name="Flowchart: Document 7"/>
          <p:cNvSpPr/>
          <p:nvPr/>
        </p:nvSpPr>
        <p:spPr>
          <a:xfrm>
            <a:off x="0" y="15766"/>
            <a:ext cx="9144000" cy="1279634"/>
          </a:xfrm>
          <a:prstGeom prst="flowChartDocument">
            <a:avLst/>
          </a:prstGeom>
          <a:gradFill flip="none" rotWithShape="1">
            <a:gsLst>
              <a:gs pos="0">
                <a:srgbClr val="03D4A8"/>
              </a:gs>
              <a:gs pos="18000">
                <a:srgbClr val="21D6E0"/>
              </a:gs>
              <a:gs pos="76000">
                <a:srgbClr val="0087E6"/>
              </a:gs>
              <a:gs pos="100000">
                <a:srgbClr val="005CBF"/>
              </a:gs>
            </a:gsLst>
            <a:lin ang="2700000" scaled="1"/>
            <a:tileRect/>
          </a:gradFill>
          <a:ln>
            <a:noFill/>
          </a:ln>
          <a:effectLst>
            <a:innerShdw blurRad="63500" dist="50800" dir="5400000">
              <a:srgbClr val="377BC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ocument 11"/>
          <p:cNvSpPr/>
          <p:nvPr/>
        </p:nvSpPr>
        <p:spPr>
          <a:xfrm>
            <a:off x="0" y="0"/>
            <a:ext cx="9144000" cy="1143000"/>
          </a:xfrm>
          <a:prstGeom prst="flowChartDocument">
            <a:avLst/>
          </a:prstGeom>
          <a:solidFill>
            <a:srgbClr val="0070C0"/>
          </a:solidFill>
          <a:ln>
            <a:noFill/>
          </a:ln>
          <a:effectLst>
            <a:outerShdw blurRad="50800" dist="381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76200"/>
            <a:ext cx="9229167" cy="1323439"/>
          </a:xfrm>
          <a:prstGeom prst="rect">
            <a:avLst/>
          </a:prstGeom>
          <a:noFill/>
        </p:spPr>
        <p:txBody>
          <a:bodyPr wrap="square" rtlCol="0">
            <a:spAutoFit/>
          </a:bodyPr>
          <a:lstStyle/>
          <a:p>
            <a:r>
              <a:rPr lang="en-US" sz="4000" b="1" dirty="0" smtClean="0">
                <a:solidFill>
                  <a:srgbClr val="FFFF00"/>
                </a:solidFill>
                <a:latin typeface="Arial" pitchFamily="34" charset="0"/>
                <a:cs typeface="Arial" pitchFamily="34" charset="0"/>
              </a:rPr>
              <a:t>Scope of Immune Workup </a:t>
            </a:r>
            <a:r>
              <a:rPr lang="en-US" sz="4000" b="1" dirty="0">
                <a:solidFill>
                  <a:srgbClr val="FFFF00"/>
                </a:solidFill>
                <a:latin typeface="Arial" pitchFamily="34" charset="0"/>
                <a:cs typeface="Arial" pitchFamily="34" charset="0"/>
              </a:rPr>
              <a:t>in </a:t>
            </a:r>
            <a:r>
              <a:rPr lang="en-US" sz="4000" b="1" dirty="0" smtClean="0">
                <a:solidFill>
                  <a:srgbClr val="FFFF00"/>
                </a:solidFill>
                <a:latin typeface="Arial" pitchFamily="34" charset="0"/>
                <a:cs typeface="Arial" pitchFamily="34" charset="0"/>
              </a:rPr>
              <a:t>PIDs Diagnosis</a:t>
            </a:r>
            <a:endParaRPr lang="en-US"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0524051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19757</TotalTime>
  <Words>3512</Words>
  <Application>Microsoft Office PowerPoint</Application>
  <PresentationFormat>On-screen Show (4:3)</PresentationFormat>
  <Paragraphs>427</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Works Sheet or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mtseng</dc:creator>
  <cp:lastModifiedBy>mtseng</cp:lastModifiedBy>
  <cp:revision>420</cp:revision>
  <cp:lastPrinted>2015-09-23T20:30:27Z</cp:lastPrinted>
  <dcterms:created xsi:type="dcterms:W3CDTF">2015-09-10T21:17:30Z</dcterms:created>
  <dcterms:modified xsi:type="dcterms:W3CDTF">2015-09-30T13:19:10Z</dcterms:modified>
</cp:coreProperties>
</file>