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2"/>
  </p:notesMasterIdLst>
  <p:sldIdLst>
    <p:sldId id="273" r:id="rId2"/>
    <p:sldId id="275"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6" r:id="rId2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a:p>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a:p>
          <a:p>
            <a:pPr marL="457200" lvl="0" indent="-317500" rtl="0">
              <a:spcBef>
                <a:spcPts val="0"/>
              </a:spcBef>
              <a:buClr>
                <a:srgbClr val="000000"/>
              </a:buClr>
              <a:buSzPct val="127272"/>
              <a:buFont typeface="Arial"/>
              <a:buChar char="●"/>
            </a:pPr>
            <a:r>
              <a:rPr lang="en"/>
              <a:t>In a study conducted by Westra and Dozois (2006), the goals for implementing MI in pre-treatment sessions were to identify and explore reasons for changing, as well as obstacles to changing. Therapists should aim to provide the pre-treatment group with an environment that is non-judgemental, validating in which the clients can explore feelings about change and its positive or negative implications.  </a:t>
            </a:r>
          </a:p>
          <a:p>
            <a:pPr marL="457200" lvl="0" indent="-317500" rtl="0">
              <a:spcBef>
                <a:spcPts val="600"/>
              </a:spcBef>
              <a:buClr>
                <a:schemeClr val="dk1"/>
              </a:buClr>
              <a:buSzPct val="127272"/>
              <a:buFont typeface="Arial"/>
              <a:buChar char="●"/>
            </a:pPr>
            <a:r>
              <a:rPr lang="en">
                <a:solidFill>
                  <a:schemeClr val="dk1"/>
                </a:solidFill>
              </a:rPr>
              <a:t>Implementing a Motivational Interviewing group pre-session prior to commencing with CBT oriented therapy has been shown to not only increase positive therapeutic outcomes but the reduction of problematic symptoms (in particular with anxiety). </a:t>
            </a:r>
          </a:p>
          <a:p>
            <a:pPr marL="457200" lvl="0" indent="-228600" algn="r" rtl="0">
              <a:spcBef>
                <a:spcPts val="600"/>
              </a:spcBef>
              <a:buClr>
                <a:schemeClr val="dk1"/>
              </a:buClr>
              <a:buNone/>
            </a:pPr>
            <a:r>
              <a:rPr lang="en" sz="1000">
                <a:solidFill>
                  <a:schemeClr val="dk1"/>
                </a:solidFill>
                <a:latin typeface="Georgia"/>
                <a:ea typeface="Georgia"/>
                <a:cs typeface="Georgia"/>
                <a:sym typeface="Georgia"/>
              </a:rPr>
              <a:t>(Westra &amp;  Dozois, 2006)</a:t>
            </a:r>
          </a:p>
          <a:p>
            <a:pPr marL="457200" lvl="0" indent="-317500" rtl="0">
              <a:spcBef>
                <a:spcPts val="0"/>
              </a:spcBef>
              <a:buClr>
                <a:schemeClr val="dk1"/>
              </a:buClr>
              <a:buSzPct val="127272"/>
              <a:buFont typeface="Arial"/>
              <a:buChar char="●"/>
            </a:pPr>
            <a:r>
              <a:rPr lang="en">
                <a:solidFill>
                  <a:schemeClr val="dk1"/>
                </a:solidFill>
              </a:rPr>
              <a:t>This can have an enormous impact when working with JFSBs in the reduction of negative unwanted behaviors as well as recidivism rates. </a:t>
            </a:r>
          </a:p>
          <a:p>
            <a:pPr rtl="0">
              <a:spcBef>
                <a:spcPts val="0"/>
              </a:spcBef>
              <a:buNone/>
            </a:pPr>
            <a:endParaRPr/>
          </a:p>
          <a:p>
            <a:pPr rtl="0">
              <a:spcBef>
                <a:spcPts val="0"/>
              </a:spcBef>
              <a:buNone/>
            </a:pPr>
            <a:r>
              <a:rPr lang="en"/>
              <a:t>Inclusion criteria includes: </a:t>
            </a:r>
          </a:p>
          <a:p>
            <a:pPr marL="457200" lvl="0" indent="-317500" rtl="0">
              <a:spcBef>
                <a:spcPts val="0"/>
              </a:spcBef>
              <a:buClr>
                <a:srgbClr val="000000"/>
              </a:buClr>
              <a:buSzPct val="127272"/>
              <a:buFont typeface="Arial"/>
              <a:buAutoNum type="arabicPeriod"/>
            </a:pPr>
            <a:r>
              <a:rPr lang="en"/>
              <a:t>Ability to perform the group task</a:t>
            </a:r>
          </a:p>
          <a:p>
            <a:pPr marL="457200" lvl="0" indent="-317500" rtl="0">
              <a:spcBef>
                <a:spcPts val="0"/>
              </a:spcBef>
              <a:buClr>
                <a:srgbClr val="000000"/>
              </a:buClr>
              <a:buSzPct val="127272"/>
              <a:buFont typeface="Arial"/>
              <a:buAutoNum type="arabicPeriod"/>
            </a:pPr>
            <a:r>
              <a:rPr lang="en"/>
              <a:t>Problem areas compatible with goals of group</a:t>
            </a:r>
          </a:p>
          <a:p>
            <a:pPr marL="457200" lvl="0" indent="-317500" rtl="0">
              <a:spcBef>
                <a:spcPts val="0"/>
              </a:spcBef>
              <a:buClr>
                <a:srgbClr val="000000"/>
              </a:buClr>
              <a:buSzPct val="127272"/>
              <a:buFont typeface="Arial"/>
              <a:buAutoNum type="arabicPeriod"/>
            </a:pPr>
            <a:r>
              <a:rPr lang="en"/>
              <a:t>Motivation to change</a:t>
            </a:r>
          </a:p>
          <a:p>
            <a:pPr rtl="0">
              <a:spcBef>
                <a:spcPts val="0"/>
              </a:spcBef>
              <a:buNone/>
            </a:pPr>
            <a:r>
              <a:rPr lang="en"/>
              <a:t>Exclusion criteria includes: </a:t>
            </a:r>
          </a:p>
          <a:p>
            <a:pPr marL="457200" lvl="0" indent="-317500" rtl="0">
              <a:spcBef>
                <a:spcPts val="0"/>
              </a:spcBef>
              <a:buClr>
                <a:srgbClr val="000000"/>
              </a:buClr>
              <a:buSzPct val="127272"/>
              <a:buFont typeface="Arial"/>
              <a:buAutoNum type="arabicPeriod"/>
            </a:pPr>
            <a:r>
              <a:rPr lang="en"/>
              <a:t>Marked incompatibility with group norms for acceptable behavior</a:t>
            </a:r>
          </a:p>
          <a:p>
            <a:pPr marL="457200" lvl="0" indent="-317500" rtl="0">
              <a:spcBef>
                <a:spcPts val="0"/>
              </a:spcBef>
              <a:buClr>
                <a:srgbClr val="000000"/>
              </a:buClr>
              <a:buSzPct val="127272"/>
              <a:buFont typeface="Arial"/>
              <a:buAutoNum type="arabicPeriod"/>
            </a:pPr>
            <a:r>
              <a:rPr lang="en"/>
              <a:t>Inability to tolerate group setting</a:t>
            </a:r>
          </a:p>
          <a:p>
            <a:pPr marL="457200" lvl="0" indent="-317500" rtl="0">
              <a:spcBef>
                <a:spcPts val="0"/>
              </a:spcBef>
              <a:buClr>
                <a:srgbClr val="000000"/>
              </a:buClr>
              <a:buSzPct val="127272"/>
              <a:buFont typeface="Arial"/>
              <a:buAutoNum type="arabicPeriod"/>
            </a:pPr>
            <a:r>
              <a:rPr lang="en"/>
              <a:t>Severe incompatibility with one or more of the other members. </a:t>
            </a:r>
          </a:p>
          <a:p>
            <a:pPr rtl="0">
              <a:spcBef>
                <a:spcPts val="0"/>
              </a:spcBef>
              <a:buNone/>
            </a:pPr>
            <a:endParaRPr/>
          </a:p>
          <a:p>
            <a:pPr rtl="0">
              <a:spcBef>
                <a:spcPts val="0"/>
              </a:spcBef>
              <a:buNone/>
            </a:pPr>
            <a:r>
              <a:rPr lang="en"/>
              <a:t>Furthermore, group therapy offers members possibilities for growth and change. Adolescent benefit most from a homogenous style group setting. </a:t>
            </a:r>
          </a:p>
          <a:p>
            <a:pPr rtl="0">
              <a:spcBef>
                <a:spcPts val="0"/>
              </a:spcBef>
              <a:buNone/>
            </a:pPr>
            <a:endParaRPr/>
          </a:p>
          <a:p>
            <a:pPr lvl="0">
              <a:spcBef>
                <a:spcPts val="0"/>
              </a:spcBef>
              <a:buNone/>
            </a:pPr>
            <a:r>
              <a:rPr lang="en"/>
              <a:t>(Gupta, 2005).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200">
                <a:latin typeface="Georgia"/>
                <a:ea typeface="Georgia"/>
                <a:cs typeface="Georgia"/>
                <a:sym typeface="Georgia"/>
              </a:rPr>
              <a:t>Environmental Factors also include: </a:t>
            </a:r>
          </a:p>
          <a:p>
            <a:pPr rtl="0">
              <a:spcBef>
                <a:spcPts val="0"/>
              </a:spcBef>
              <a:buNone/>
            </a:pPr>
            <a:r>
              <a:rPr lang="en" sz="1200">
                <a:latin typeface="Georgia"/>
                <a:ea typeface="Georgia"/>
                <a:cs typeface="Georgia"/>
                <a:sym typeface="Georgia"/>
              </a:rPr>
              <a:t>Limited family sociability</a:t>
            </a:r>
          </a:p>
          <a:p>
            <a:pPr rtl="0">
              <a:spcBef>
                <a:spcPts val="0"/>
              </a:spcBef>
              <a:buNone/>
            </a:pPr>
            <a:r>
              <a:rPr lang="en" sz="1200">
                <a:latin typeface="Georgia"/>
                <a:ea typeface="Georgia"/>
                <a:cs typeface="Georgia"/>
                <a:sym typeface="Georgia"/>
              </a:rPr>
              <a:t>Recidivism is associated with lax discipline, family conflict, limited parental acceptance, poor family affiliation and exposure to fire at an early age. </a:t>
            </a:r>
          </a:p>
          <a:p>
            <a:pPr>
              <a:spcBef>
                <a:spcPts val="0"/>
              </a:spcBef>
              <a:buNone/>
            </a:pPr>
            <a:r>
              <a:rPr lang="en" sz="1200">
                <a:latin typeface="Georgia"/>
                <a:ea typeface="Georgia"/>
                <a:cs typeface="Georgia"/>
                <a:sym typeface="Georgia"/>
              </a:rPr>
              <a:t>(Gilman and Haden, 2006)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0">
              <a:spcBef>
                <a:spcPts val="600"/>
              </a:spcBef>
              <a:buClr>
                <a:schemeClr val="dk1"/>
              </a:buClr>
              <a:buFont typeface="Arial"/>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600"/>
              </a:spcBef>
              <a:buClr>
                <a:schemeClr val="dk1"/>
              </a:buClr>
              <a:buSzPct val="100000"/>
              <a:buFont typeface="Arial"/>
              <a:buChar char="●"/>
            </a:pPr>
            <a:r>
              <a:rPr lang="en" sz="1200">
                <a:solidFill>
                  <a:schemeClr val="dk1"/>
                </a:solidFill>
                <a:latin typeface="Georgia"/>
                <a:ea typeface="Georgia"/>
                <a:cs typeface="Georgia"/>
                <a:sym typeface="Georgia"/>
              </a:rPr>
              <a:t>Implementing a pretreatment strategy for JFSBs can have a positive impact on overall treatment outcomes and recidivism rates. </a:t>
            </a:r>
          </a:p>
          <a:p>
            <a:pPr marL="457200" lvl="0" indent="-304800" rtl="0">
              <a:spcBef>
                <a:spcPts val="600"/>
              </a:spcBef>
              <a:buClr>
                <a:schemeClr val="dk1"/>
              </a:buClr>
              <a:buSzPct val="100000"/>
              <a:buFont typeface="Arial"/>
              <a:buChar char="●"/>
            </a:pPr>
            <a:r>
              <a:rPr lang="en" sz="1200">
                <a:solidFill>
                  <a:schemeClr val="dk1"/>
                </a:solidFill>
                <a:latin typeface="Georgia"/>
                <a:ea typeface="Georgia"/>
                <a:cs typeface="Georgia"/>
                <a:sym typeface="Georgia"/>
              </a:rPr>
              <a:t>MI allows for a multidimensional approach in treating JFSBs. </a:t>
            </a:r>
          </a:p>
          <a:p>
            <a:pPr marL="457200" lvl="0" indent="-304800" rtl="0">
              <a:lnSpc>
                <a:spcPct val="115000"/>
              </a:lnSpc>
              <a:spcBef>
                <a:spcPts val="0"/>
              </a:spcBef>
              <a:buClr>
                <a:schemeClr val="dk1"/>
              </a:buClr>
              <a:buSzPct val="100000"/>
              <a:buFont typeface="Arial"/>
              <a:buChar char="●"/>
            </a:pPr>
            <a:r>
              <a:rPr lang="en" sz="1200">
                <a:solidFill>
                  <a:schemeClr val="dk1"/>
                </a:solidFill>
                <a:latin typeface="Georgia"/>
                <a:ea typeface="Georgia"/>
                <a:cs typeface="Georgia"/>
                <a:sym typeface="Georgia"/>
              </a:rPr>
              <a:t>practitioners must know what they are aiming to do through MI, e.g. motivate offenders for treatment or effect behaviour change or both. They must also know how this is to be implemented and completed.</a:t>
            </a:r>
          </a:p>
          <a:p>
            <a:pPr marL="457200" lvl="0" indent="-304800" rtl="0">
              <a:lnSpc>
                <a:spcPct val="115000"/>
              </a:lnSpc>
              <a:spcBef>
                <a:spcPts val="0"/>
              </a:spcBef>
              <a:buClr>
                <a:schemeClr val="dk1"/>
              </a:buClr>
              <a:buSzPct val="100000"/>
              <a:buFont typeface="Arial"/>
              <a:buChar char="●"/>
            </a:pPr>
            <a:r>
              <a:rPr lang="en" sz="1200">
                <a:solidFill>
                  <a:schemeClr val="dk1"/>
                </a:solidFill>
                <a:latin typeface="Georgia"/>
                <a:ea typeface="Georgia"/>
                <a:cs typeface="Georgia"/>
                <a:sym typeface="Georgia"/>
              </a:rPr>
              <a:t>Future research should include how MI can be implemented with offenders; what type of MI is most effective, with whom and for what. </a:t>
            </a:r>
          </a:p>
          <a:p>
            <a:pPr marL="914400" lvl="1" indent="-304800" rtl="0">
              <a:lnSpc>
                <a:spcPct val="115000"/>
              </a:lnSpc>
              <a:spcBef>
                <a:spcPts val="0"/>
              </a:spcBef>
              <a:buClr>
                <a:schemeClr val="dk1"/>
              </a:buClr>
              <a:buSzPct val="100000"/>
              <a:buFont typeface="Courier New"/>
              <a:buChar char="o"/>
            </a:pPr>
            <a:r>
              <a:rPr lang="en" sz="1200">
                <a:solidFill>
                  <a:schemeClr val="dk1"/>
                </a:solidFill>
                <a:latin typeface="Georgia"/>
                <a:ea typeface="Georgia"/>
                <a:cs typeface="Georgia"/>
                <a:sym typeface="Georgia"/>
              </a:rPr>
              <a:t>Research should continue to investigate how to best administer MI for group work among offenders. </a:t>
            </a:r>
          </a:p>
          <a:p>
            <a:pPr algn="r" rtl="0">
              <a:spcBef>
                <a:spcPts val="600"/>
              </a:spcBef>
              <a:buNone/>
            </a:pPr>
            <a:r>
              <a:rPr lang="en" sz="1000">
                <a:solidFill>
                  <a:schemeClr val="dk1"/>
                </a:solidFill>
                <a:latin typeface="Georgia"/>
                <a:ea typeface="Georgia"/>
                <a:cs typeface="Georgia"/>
                <a:sym typeface="Georgia"/>
              </a:rPr>
              <a:t>(McMurran, 2009)</a:t>
            </a:r>
          </a:p>
          <a:p>
            <a:pPr marL="457200" lvl="0" indent="0" rtl="0">
              <a:lnSpc>
                <a:spcPct val="115000"/>
              </a:lnSpc>
              <a:spcBef>
                <a:spcPts val="0"/>
              </a:spcBef>
              <a:buNone/>
            </a:pPr>
            <a:endParaRPr sz="1200">
              <a:solidFill>
                <a:schemeClr val="dk1"/>
              </a:solidFill>
              <a:latin typeface="Georgia"/>
              <a:ea typeface="Georgia"/>
              <a:cs typeface="Georgia"/>
              <a:sym typeface="Georgia"/>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Additionally:</a:t>
            </a:r>
          </a:p>
          <a:p>
            <a:pPr marL="914400" lvl="1" indent="-317500" rtl="0">
              <a:spcBef>
                <a:spcPts val="0"/>
              </a:spcBef>
              <a:buClr>
                <a:schemeClr val="dk1"/>
              </a:buClr>
              <a:buSzPct val="127272"/>
              <a:buFont typeface="Courier New"/>
              <a:buChar char="o"/>
            </a:pPr>
            <a:r>
              <a:rPr lang="en">
                <a:solidFill>
                  <a:schemeClr val="dk1"/>
                </a:solidFill>
              </a:rPr>
              <a:t>Girls obtain excitement from the firesetting setting behavior, whereas males complete it as an act of rebellion. </a:t>
            </a:r>
          </a:p>
          <a:p>
            <a:pPr marL="914400" lvl="1" indent="-317500" rtl="0">
              <a:spcBef>
                <a:spcPts val="0"/>
              </a:spcBef>
              <a:buClr>
                <a:schemeClr val="dk1"/>
              </a:buClr>
              <a:buSzPct val="127272"/>
              <a:buFont typeface="Courier New"/>
              <a:buChar char="o"/>
            </a:pPr>
            <a:r>
              <a:rPr lang="en">
                <a:solidFill>
                  <a:schemeClr val="dk1"/>
                </a:solidFill>
              </a:rPr>
              <a:t>The younger the age at the time of the first fire and the greater number of past episodes result in higher recidivism rates. </a:t>
            </a:r>
          </a:p>
          <a:p>
            <a:pPr marR="0" lvl="0" algn="l" rtl="0">
              <a:lnSpc>
                <a:spcPct val="100000"/>
              </a:lnSpc>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 </a:t>
            </a:r>
          </a:p>
          <a:p>
            <a:pPr marL="457200" lvl="0" indent="-317500" rtl="0">
              <a:spcBef>
                <a:spcPts val="0"/>
              </a:spcBef>
              <a:buClr>
                <a:schemeClr val="dk1"/>
              </a:buClr>
              <a:buSzPct val="127272"/>
              <a:buFont typeface="Arial"/>
              <a:buChar char="●"/>
            </a:pPr>
            <a:r>
              <a:rPr lang="en">
                <a:solidFill>
                  <a:schemeClr val="dk1"/>
                </a:solidFill>
              </a:rPr>
              <a:t> Common characteristics include: </a:t>
            </a:r>
          </a:p>
          <a:p>
            <a:pPr marL="914400" lvl="1" indent="-317500" rtl="0">
              <a:spcBef>
                <a:spcPts val="0"/>
              </a:spcBef>
              <a:buClr>
                <a:schemeClr val="dk1"/>
              </a:buClr>
              <a:buSzPct val="127272"/>
              <a:buFont typeface="Courier New"/>
              <a:buChar char="o"/>
            </a:pPr>
            <a:r>
              <a:rPr lang="en">
                <a:solidFill>
                  <a:schemeClr val="dk1"/>
                </a:solidFill>
              </a:rPr>
              <a:t>Aggression</a:t>
            </a:r>
          </a:p>
          <a:p>
            <a:pPr marL="1371600" lvl="2" indent="-317500" rtl="0">
              <a:spcBef>
                <a:spcPts val="0"/>
              </a:spcBef>
              <a:buClr>
                <a:schemeClr val="dk1"/>
              </a:buClr>
              <a:buSzPct val="127272"/>
              <a:buFont typeface="Wingdings"/>
              <a:buChar char="§"/>
            </a:pPr>
            <a:r>
              <a:rPr lang="en">
                <a:solidFill>
                  <a:schemeClr val="dk1"/>
                </a:solidFill>
              </a:rPr>
              <a:t>leading to antisocial behaviors among youths. </a:t>
            </a:r>
          </a:p>
          <a:p>
            <a:pPr marL="914400" lvl="1" indent="-317500" rtl="0">
              <a:spcBef>
                <a:spcPts val="0"/>
              </a:spcBef>
              <a:buClr>
                <a:schemeClr val="dk1"/>
              </a:buClr>
              <a:buSzPct val="127272"/>
              <a:buFont typeface="Courier New"/>
              <a:buChar char="o"/>
            </a:pPr>
            <a:r>
              <a:rPr lang="en">
                <a:solidFill>
                  <a:schemeClr val="dk1"/>
                </a:solidFill>
              </a:rPr>
              <a:t>Social skills deficit</a:t>
            </a:r>
          </a:p>
          <a:p>
            <a:pPr marL="1371600" lvl="2" indent="-317500" rtl="0">
              <a:spcBef>
                <a:spcPts val="0"/>
              </a:spcBef>
              <a:buClr>
                <a:schemeClr val="dk1"/>
              </a:buClr>
              <a:buSzPct val="127272"/>
              <a:buFont typeface="Wingdings"/>
              <a:buChar char="§"/>
            </a:pPr>
            <a:r>
              <a:rPr lang="en">
                <a:solidFill>
                  <a:schemeClr val="dk1"/>
                </a:solidFill>
              </a:rPr>
              <a:t> limiting psychological stability, increasing maladaptive behavior.</a:t>
            </a:r>
          </a:p>
          <a:p>
            <a:pPr marL="914400" lvl="1" indent="-317500" rtl="0">
              <a:spcBef>
                <a:spcPts val="0"/>
              </a:spcBef>
              <a:buClr>
                <a:schemeClr val="dk1"/>
              </a:buClr>
              <a:buSzPct val="127272"/>
              <a:buFont typeface="Courier New"/>
              <a:buChar char="o"/>
            </a:pPr>
            <a:r>
              <a:rPr lang="en">
                <a:solidFill>
                  <a:schemeClr val="dk1"/>
                </a:solidFill>
              </a:rPr>
              <a:t>Deviance and Vandalism</a:t>
            </a:r>
          </a:p>
          <a:p>
            <a:pPr marL="1371600" lvl="2" indent="-317500" rtl="0">
              <a:spcBef>
                <a:spcPts val="0"/>
              </a:spcBef>
              <a:buClr>
                <a:schemeClr val="dk1"/>
              </a:buClr>
              <a:buSzPct val="127272"/>
              <a:buFont typeface="Wingdings"/>
              <a:buChar char="§"/>
            </a:pPr>
            <a:r>
              <a:rPr lang="en">
                <a:solidFill>
                  <a:schemeClr val="dk1"/>
                </a:solidFill>
              </a:rPr>
              <a:t>form of social deviance among young adults</a:t>
            </a:r>
          </a:p>
          <a:p>
            <a:pPr marL="914400" lvl="1" indent="-317500" rtl="0">
              <a:spcBef>
                <a:spcPts val="0"/>
              </a:spcBef>
              <a:buClr>
                <a:schemeClr val="dk1"/>
              </a:buClr>
              <a:buSzPct val="127272"/>
              <a:buFont typeface="Courier New"/>
              <a:buChar char="o"/>
            </a:pPr>
            <a:r>
              <a:rPr lang="en">
                <a:solidFill>
                  <a:schemeClr val="dk1"/>
                </a:solidFill>
              </a:rPr>
              <a:t>Covert antisocial behavior</a:t>
            </a:r>
          </a:p>
          <a:p>
            <a:pPr marL="1371600" lvl="2" indent="-317500" rtl="0">
              <a:spcBef>
                <a:spcPts val="0"/>
              </a:spcBef>
              <a:buClr>
                <a:schemeClr val="dk1"/>
              </a:buClr>
              <a:buSzPct val="127272"/>
              <a:buFont typeface="Wingdings"/>
              <a:buChar char="§"/>
            </a:pPr>
            <a:r>
              <a:rPr lang="en">
                <a:solidFill>
                  <a:schemeClr val="dk1"/>
                </a:solidFill>
              </a:rPr>
              <a:t>conduct problems, expression of negative internalized feelings through the destructive use of fires.  </a:t>
            </a:r>
          </a:p>
          <a:p>
            <a:pPr marL="914400" lvl="1" indent="-317500" rtl="0">
              <a:spcBef>
                <a:spcPts val="0"/>
              </a:spcBef>
              <a:buClr>
                <a:schemeClr val="dk1"/>
              </a:buClr>
              <a:buSzPct val="127272"/>
              <a:buFont typeface="Courier New"/>
              <a:buChar char="o"/>
            </a:pPr>
            <a:r>
              <a:rPr lang="en">
                <a:solidFill>
                  <a:schemeClr val="dk1"/>
                </a:solidFill>
              </a:rPr>
              <a:t>Difficulty expressing emotions</a:t>
            </a:r>
          </a:p>
          <a:p>
            <a:pPr marL="1371600" lvl="2" indent="-317500" rtl="0">
              <a:spcBef>
                <a:spcPts val="0"/>
              </a:spcBef>
              <a:buClr>
                <a:schemeClr val="dk1"/>
              </a:buClr>
              <a:buSzPct val="127272"/>
              <a:buFont typeface="Wingdings"/>
              <a:buChar char="§"/>
            </a:pPr>
            <a:r>
              <a:rPr lang="en">
                <a:solidFill>
                  <a:schemeClr val="dk1"/>
                </a:solidFill>
              </a:rPr>
              <a:t>negative feelings of inadequacy and loneliness</a:t>
            </a:r>
          </a:p>
          <a:p>
            <a:pPr marL="1371600" lvl="2" indent="-317500" rtl="0">
              <a:spcBef>
                <a:spcPts val="0"/>
              </a:spcBef>
              <a:buClr>
                <a:schemeClr val="dk1"/>
              </a:buClr>
              <a:buSzPct val="127272"/>
              <a:buFont typeface="Wingdings"/>
              <a:buChar char="§"/>
            </a:pPr>
            <a:r>
              <a:rPr lang="en">
                <a:solidFill>
                  <a:schemeClr val="dk1"/>
                </a:solidFill>
              </a:rPr>
              <a:t>firesetting behavior as a venue for relieving boredom, pure impulsivity, covert means of retaliation. </a:t>
            </a:r>
          </a:p>
          <a:p>
            <a:pPr marL="1371600" lvl="2" indent="-317500" rtl="0">
              <a:spcBef>
                <a:spcPts val="0"/>
              </a:spcBef>
              <a:buClr>
                <a:schemeClr val="dk1"/>
              </a:buClr>
              <a:buSzPct val="127272"/>
              <a:buFont typeface="Wingdings"/>
              <a:buChar char="§"/>
            </a:pPr>
            <a:r>
              <a:rPr lang="en">
                <a:solidFill>
                  <a:schemeClr val="dk1"/>
                </a:solidFill>
              </a:rPr>
              <a:t>negative emotions are replaced by thrill and euphoria as fire begins, this offers an emotional release and momentary sense of power.</a:t>
            </a:r>
          </a:p>
          <a:p>
            <a:pPr marL="457200" lvl="0" indent="-317500">
              <a:spcBef>
                <a:spcPts val="0"/>
              </a:spcBef>
              <a:buClr>
                <a:schemeClr val="dk1"/>
              </a:buClr>
              <a:buSzPct val="127272"/>
              <a:buFont typeface="Arial"/>
              <a:buChar char="●"/>
            </a:pPr>
            <a:r>
              <a:rPr lang="en">
                <a:solidFill>
                  <a:schemeClr val="dk1"/>
                </a:solidFill>
              </a:rPr>
              <a:t>The main point to keep in mind is that firesetting behavior is triggered by multitude of factors. Therefore, by taking a multidimensional approach, different risk factors associated with the unwanted behavior and/or recidivism may be addressed and potentially changed.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480"/>
              </a:spcBef>
              <a:buClr>
                <a:srgbClr val="191919"/>
              </a:buClr>
              <a:buSzPct val="100000"/>
              <a:buFont typeface="Arial"/>
              <a:buChar char="●"/>
            </a:pPr>
            <a:r>
              <a:rPr lang="en" sz="1200">
                <a:solidFill>
                  <a:schemeClr val="dk1"/>
                </a:solidFill>
                <a:latin typeface="Georgia"/>
                <a:ea typeface="Georgia"/>
                <a:cs typeface="Georgia"/>
                <a:sym typeface="Georgia"/>
              </a:rPr>
              <a:t>FATJAM Promotes awareness of psychological, cultural-social processes, and judicial issues that accompany the aspects of firefighters and police responses.</a:t>
            </a:r>
          </a:p>
          <a:p>
            <a:pPr marL="457200" lvl="0" indent="-304800" rtl="0">
              <a:spcBef>
                <a:spcPts val="480"/>
              </a:spcBef>
              <a:buClr>
                <a:srgbClr val="191919"/>
              </a:buClr>
              <a:buSzPct val="100000"/>
              <a:buFont typeface="Arial"/>
              <a:buChar char="●"/>
            </a:pPr>
            <a:r>
              <a:rPr lang="en" sz="1200">
                <a:solidFill>
                  <a:srgbClr val="191919"/>
                </a:solidFill>
                <a:latin typeface="Georgia"/>
                <a:ea typeface="Georgia"/>
                <a:cs typeface="Georgia"/>
                <a:sym typeface="Georgia"/>
              </a:rPr>
              <a:t>FATJAM elements include: </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Clear theoretical model </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Participant screening, assessments completed and identified</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Target a range of risk factors that may be associated with recidivism as well as measurement of risk factors. </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Evidence-based practice, supported by evidence of efficacy with the juvenile firesetters</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Structured treatment, though it is flexible and may be modified for each individual participant</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Motivational throughout the program while keeping track of attendance and completion rates</a:t>
            </a:r>
          </a:p>
          <a:p>
            <a:pPr marL="914400" lvl="1" indent="-304800" rtl="0">
              <a:spcBef>
                <a:spcPts val="480"/>
              </a:spcBef>
              <a:buClr>
                <a:srgbClr val="191919"/>
              </a:buClr>
              <a:buSzPct val="100000"/>
              <a:buFont typeface="Courier New"/>
              <a:buChar char="o"/>
            </a:pPr>
            <a:r>
              <a:rPr lang="en" sz="1200">
                <a:solidFill>
                  <a:srgbClr val="191919"/>
                </a:solidFill>
                <a:latin typeface="Georgia"/>
                <a:ea typeface="Georgia"/>
                <a:cs typeface="Georgia"/>
                <a:sym typeface="Georgia"/>
              </a:rPr>
              <a:t>Program integrity is monitored and constant on going evaluation measuring effectiveness. </a:t>
            </a:r>
          </a:p>
          <a:p>
            <a:pPr marL="0" lvl="2" indent="0" rtl="0">
              <a:spcBef>
                <a:spcPts val="480"/>
              </a:spcBef>
              <a:buSzPct val="116666"/>
              <a:buNone/>
            </a:pPr>
            <a:r>
              <a:rPr lang="en" sz="1200">
                <a:solidFill>
                  <a:srgbClr val="191919"/>
                </a:solidFill>
                <a:latin typeface="Georgia"/>
                <a:ea typeface="Georgia"/>
                <a:cs typeface="Georgia"/>
                <a:sym typeface="Georgia"/>
              </a:rPr>
              <a:t>	</a:t>
            </a:r>
          </a:p>
          <a:p>
            <a:pPr marL="0" lvl="2" indent="0" rtl="0">
              <a:spcBef>
                <a:spcPts val="480"/>
              </a:spcBef>
              <a:buSzPct val="116666"/>
              <a:buNone/>
            </a:pPr>
            <a:r>
              <a:rPr lang="en" sz="1200">
                <a:solidFill>
                  <a:srgbClr val="191919"/>
                </a:solidFill>
                <a:latin typeface="Georgia"/>
                <a:ea typeface="Georgia"/>
                <a:cs typeface="Georgia"/>
                <a:sym typeface="Georgia"/>
              </a:rPr>
              <a:t>Community based treatment</a:t>
            </a:r>
          </a:p>
          <a:p>
            <a:pPr marL="0" lvl="2" indent="0" rtl="0">
              <a:spcBef>
                <a:spcPts val="480"/>
              </a:spcBef>
              <a:buSzPct val="116666"/>
              <a:buNone/>
            </a:pPr>
            <a:r>
              <a:rPr lang="en" sz="1200">
                <a:solidFill>
                  <a:srgbClr val="191919"/>
                </a:solidFill>
                <a:latin typeface="Georgia"/>
                <a:ea typeface="Georgia"/>
                <a:cs typeface="Georgia"/>
                <a:sym typeface="Georgia"/>
              </a:rPr>
              <a:t>In-depth interviewing is suggested as a means to determine the level of dangerousness of juvenile</a:t>
            </a:r>
          </a:p>
          <a:p>
            <a:pPr marL="0" lvl="2" indent="0">
              <a:spcBef>
                <a:spcPts val="480"/>
              </a:spcBef>
              <a:buSzPct val="116666"/>
              <a:buNone/>
            </a:pPr>
            <a:r>
              <a:rPr lang="en" sz="1200">
                <a:solidFill>
                  <a:srgbClr val="191919"/>
                </a:solidFill>
                <a:latin typeface="Georgia"/>
                <a:ea typeface="Georgia"/>
                <a:cs typeface="Georgia"/>
                <a:sym typeface="Georgia"/>
              </a:rPr>
              <a:t>Referrals to mental health facilities are determined based off assessment measures.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Georgia"/>
                <a:ea typeface="Georgia"/>
                <a:cs typeface="Georgia"/>
                <a:sym typeface="Georgia"/>
              </a:rPr>
              <a:t>In MI, the strategy is to elicit:</a:t>
            </a:r>
          </a:p>
          <a:p>
            <a:pPr marL="457200" lvl="0" indent="-304800" rtl="0">
              <a:lnSpc>
                <a:spcPct val="115000"/>
              </a:lnSpc>
              <a:spcBef>
                <a:spcPts val="0"/>
              </a:spcBef>
              <a:buClr>
                <a:schemeClr val="dk1"/>
              </a:buClr>
              <a:buSzPct val="100000"/>
              <a:buFont typeface="Arial"/>
              <a:buChar char="●"/>
            </a:pPr>
            <a:r>
              <a:rPr lang="en" sz="1200">
                <a:solidFill>
                  <a:schemeClr val="dk1"/>
                </a:solidFill>
                <a:latin typeface="Georgia"/>
                <a:ea typeface="Georgia"/>
                <a:cs typeface="Georgia"/>
                <a:sym typeface="Georgia"/>
              </a:rPr>
              <a:t>“ ‘change statements’ through the use of techniques such as expressing empathy, avoiding arguing for change, and working on ambivalence to strengthen commitment to change.”</a:t>
            </a:r>
          </a:p>
          <a:p>
            <a:pPr lvl="0" rtl="0">
              <a:lnSpc>
                <a:spcPct val="115000"/>
              </a:lnSpc>
              <a:spcBef>
                <a:spcPts val="0"/>
              </a:spcBef>
              <a:buClr>
                <a:schemeClr val="dk1"/>
              </a:buClr>
              <a:buSzPct val="91666"/>
              <a:buFont typeface="Arial"/>
              <a:buNone/>
            </a:pPr>
            <a:r>
              <a:rPr lang="en" sz="1200">
                <a:solidFill>
                  <a:schemeClr val="dk1"/>
                </a:solidFill>
                <a:latin typeface="Georgia"/>
                <a:ea typeface="Georgia"/>
                <a:cs typeface="Georgia"/>
                <a:sym typeface="Georgia"/>
              </a:rPr>
              <a:t>MI is used more generally in offender treatment as a basic approach to facilitate change</a:t>
            </a:r>
          </a:p>
          <a:p>
            <a:pPr lvl="0" algn="r" rtl="0">
              <a:spcBef>
                <a:spcPts val="600"/>
              </a:spcBef>
              <a:buClr>
                <a:schemeClr val="dk1"/>
              </a:buClr>
              <a:buSzPct val="110000"/>
              <a:buFont typeface="Arial"/>
              <a:buNone/>
            </a:pPr>
            <a:r>
              <a:rPr lang="en" sz="1000">
                <a:solidFill>
                  <a:schemeClr val="dk1"/>
                </a:solidFill>
                <a:latin typeface="Georgia"/>
                <a:ea typeface="Georgia"/>
                <a:cs typeface="Georgia"/>
                <a:sym typeface="Georgia"/>
              </a:rPr>
              <a:t>(McMurran, 2009)</a:t>
            </a:r>
          </a:p>
          <a:p>
            <a:pPr lvl="0" rtl="0">
              <a:lnSpc>
                <a:spcPct val="115000"/>
              </a:lnSpc>
              <a:spcBef>
                <a:spcPts val="0"/>
              </a:spcBef>
              <a:buClr>
                <a:schemeClr val="dk1"/>
              </a:buClr>
              <a:buFont typeface="Arial"/>
              <a:buNone/>
            </a:pPr>
            <a:endParaRPr sz="1200">
              <a:solidFill>
                <a:schemeClr val="dk1"/>
              </a:solidFill>
              <a:latin typeface="Georgia"/>
              <a:ea typeface="Georgia"/>
              <a:cs typeface="Georgia"/>
              <a:sym typeface="Georgia"/>
            </a:endParaRPr>
          </a:p>
          <a:p>
            <a:pPr marL="0" lvl="0" indent="0">
              <a:spcBef>
                <a:spcPts val="600"/>
              </a:spcBef>
              <a:buClr>
                <a:schemeClr val="dk1"/>
              </a:buClr>
              <a:buFont typeface="Arial"/>
              <a:buNone/>
            </a:pPr>
            <a:endParaRPr sz="100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4812506"/>
            <a:ext cx="2133600" cy="273844"/>
          </a:xfrm>
          <a:prstGeom prst="rect">
            <a:avLst/>
          </a:prstGeom>
        </p:spPr>
        <p:txBody>
          <a:bodyPr lIns="34016" tIns="17008" rIns="34016" bIns="17008"/>
          <a:lstStyle/>
          <a:p>
            <a:fld id="{EE932D4E-B6AE-47C2-9F75-C64A844DE7B0}" type="datetimeFigureOut">
              <a:rPr lang="en-US" smtClean="0"/>
              <a:pPr/>
              <a:t>10/29/2014</a:t>
            </a:fld>
            <a:endParaRPr lang="en-US"/>
          </a:p>
        </p:txBody>
      </p:sp>
      <p:sp>
        <p:nvSpPr>
          <p:cNvPr id="5" name="Footer Placeholder 4"/>
          <p:cNvSpPr>
            <a:spLocks noGrp="1"/>
          </p:cNvSpPr>
          <p:nvPr>
            <p:ph type="ftr" sz="quarter" idx="11"/>
          </p:nvPr>
        </p:nvSpPr>
        <p:spPr>
          <a:xfrm>
            <a:off x="3124200" y="4812506"/>
            <a:ext cx="2895600" cy="273844"/>
          </a:xfrm>
          <a:prstGeom prst="rect">
            <a:avLst/>
          </a:prstGeom>
        </p:spPr>
        <p:txBody>
          <a:bodyPr lIns="34016" tIns="17008" rIns="34016" bIns="17008"/>
          <a:lstStyle/>
          <a:p>
            <a:endParaRPr lang="en-US"/>
          </a:p>
        </p:txBody>
      </p:sp>
      <p:sp>
        <p:nvSpPr>
          <p:cNvPr id="6" name="Slide Number Placeholder 5"/>
          <p:cNvSpPr>
            <a:spLocks noGrp="1"/>
          </p:cNvSpPr>
          <p:nvPr>
            <p:ph type="sldNum" sz="quarter" idx="12"/>
          </p:nvPr>
        </p:nvSpPr>
        <p:spPr>
          <a:xfrm>
            <a:off x="7924800" y="4812506"/>
            <a:ext cx="762000" cy="273844"/>
          </a:xfrm>
          <a:prstGeom prst="rect">
            <a:avLst/>
          </a:prstGeom>
        </p:spPr>
        <p:txBody>
          <a:bodyPr lIns="34016" tIns="17008" rIns="34016" bIns="17008"/>
          <a:lstStyle/>
          <a:p>
            <a:fld id="{ADD81152-01CA-4BC5-9672-C4BC59C0D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6.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psyplexus.com/mhr/group_therapy.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www.burninstitute.org/fire-and"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4" y="321469"/>
            <a:ext cx="8186737" cy="857250"/>
          </a:xfrm>
          <a:ln w="3175"/>
        </p:spPr>
        <p:txBody>
          <a:bodyPr/>
          <a:lstStyle/>
          <a:p>
            <a:pPr>
              <a:defRPr/>
            </a:pPr>
            <a:r>
              <a:rPr lang="en-US" sz="32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2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200150"/>
            <a:ext cx="8218488" cy="369331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lgn="just">
              <a:buFont typeface="Arial" charset="0"/>
              <a:buNone/>
              <a:defRPr/>
            </a:pPr>
            <a:r>
              <a:rPr lang="en-US" sz="1800" dirty="0" smtClean="0">
                <a:latin typeface="+mj-lt"/>
              </a:rPr>
              <a:t>      </a:t>
            </a:r>
            <a:r>
              <a:rPr lang="en-US" sz="1800" dirty="0" smtClean="0">
                <a:solidFill>
                  <a:schemeClr val="bg1"/>
                </a:solidFill>
                <a:latin typeface="+mj-lt"/>
              </a:rPr>
              <a:t>OMICS Group International is an amalgamation of </a:t>
            </a:r>
            <a:r>
              <a:rPr lang="en-US" sz="1800" dirty="0" smtClean="0">
                <a:solidFill>
                  <a:schemeClr val="bg1"/>
                </a:solidFill>
                <a:latin typeface="+mj-lt"/>
                <a:hlinkClick r:id="rId2" tooltip="Open Access publications"/>
              </a:rPr>
              <a:t>Open Access publications</a:t>
            </a:r>
            <a:r>
              <a:rPr lang="en-US" sz="1800" dirty="0" smtClean="0">
                <a:solidFill>
                  <a:schemeClr val="bg1"/>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1800" dirty="0" smtClean="0">
                <a:solidFill>
                  <a:schemeClr val="bg1"/>
                </a:solidFill>
                <a:latin typeface="+mj-lt"/>
                <a:hlinkClick r:id="rId3" tooltip="scholarly journals"/>
              </a:rPr>
              <a:t>scholarly journals</a:t>
            </a:r>
            <a:r>
              <a:rPr lang="en-US" sz="1800" dirty="0" smtClean="0">
                <a:solidFill>
                  <a:schemeClr val="bg1"/>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1800" dirty="0" smtClean="0">
                <a:solidFill>
                  <a:schemeClr val="bg1"/>
                </a:solidFill>
                <a:latin typeface="+mj-lt"/>
                <a:hlinkClick r:id="rId4" tooltip="International conferences"/>
              </a:rPr>
              <a:t>International conferences</a:t>
            </a:r>
            <a:r>
              <a:rPr lang="en-US" sz="1800" dirty="0" smtClean="0">
                <a:solidFill>
                  <a:schemeClr val="bg1"/>
                </a:solidFill>
                <a:latin typeface="+mj-lt"/>
              </a:rPr>
              <a:t> annually across the globe, where knowledge transfer takes place through debates, round table discussions, poster presentations, workshops, symposia and exhibitions</a:t>
            </a:r>
            <a:r>
              <a:rPr lang="en-US" sz="1600" dirty="0" smtClean="0">
                <a:solidFill>
                  <a:schemeClr val="bg1"/>
                </a:solidFill>
                <a:latin typeface="+mj-lt"/>
              </a:rPr>
              <a:t>.</a:t>
            </a:r>
            <a:endParaRPr lang="en-US" sz="1600" dirty="0">
              <a:solidFill>
                <a:schemeClr val="bg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Continued</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Different Therapies</a:t>
            </a:r>
          </a:p>
          <a:p>
            <a:pPr marL="914400" lvl="1" indent="-342900" rtl="0">
              <a:spcBef>
                <a:spcPts val="0"/>
              </a:spcBef>
              <a:buClr>
                <a:schemeClr val="dk1"/>
              </a:buClr>
              <a:buSzPct val="100000"/>
              <a:buFont typeface="Georgia"/>
              <a:buChar char="○"/>
            </a:pPr>
            <a:r>
              <a:rPr lang="en" sz="1800"/>
              <a:t>music- best relates to and puts them in a calm state</a:t>
            </a:r>
          </a:p>
          <a:p>
            <a:pPr marL="914400" lvl="1" indent="-342900" rtl="0">
              <a:spcBef>
                <a:spcPts val="0"/>
              </a:spcBef>
              <a:buClr>
                <a:schemeClr val="dk1"/>
              </a:buClr>
              <a:buSzPct val="100000"/>
              <a:buFont typeface="Georgia"/>
              <a:buChar char="○"/>
            </a:pPr>
            <a:r>
              <a:rPr lang="en" sz="1800"/>
              <a:t>expressive- what can be written, or oratorical presentations</a:t>
            </a:r>
          </a:p>
          <a:p>
            <a:pPr marL="914400" lvl="1" indent="-342900" rtl="0">
              <a:spcBef>
                <a:spcPts val="0"/>
              </a:spcBef>
              <a:buClr>
                <a:schemeClr val="dk1"/>
              </a:buClr>
              <a:buSzPct val="100000"/>
              <a:buFont typeface="Georgia"/>
              <a:buChar char="○"/>
            </a:pPr>
            <a:r>
              <a:rPr lang="en" sz="1800"/>
              <a:t>play therapy- physical activity as well as mentally challenging strategies</a:t>
            </a:r>
          </a:p>
          <a:p>
            <a:pPr marL="457200" lvl="0" indent="0" rtl="0">
              <a:spcBef>
                <a:spcPts val="0"/>
              </a:spcBef>
              <a:buNone/>
            </a:pPr>
            <a:r>
              <a:rPr lang="en" sz="1800"/>
              <a:t>													</a:t>
            </a:r>
          </a:p>
          <a:p>
            <a:pPr marL="457200" lvl="0" indent="-342900" rtl="0">
              <a:spcBef>
                <a:spcPts val="0"/>
              </a:spcBef>
              <a:buClr>
                <a:schemeClr val="dk1"/>
              </a:buClr>
              <a:buSzPct val="100000"/>
              <a:buFont typeface="Georgia"/>
              <a:buChar char="●"/>
            </a:pPr>
            <a:r>
              <a:rPr lang="en" sz="1800"/>
              <a:t>Exploring Confidence</a:t>
            </a:r>
          </a:p>
          <a:p>
            <a:pPr marL="914400" lvl="1" indent="-342900" rtl="0">
              <a:spcBef>
                <a:spcPts val="0"/>
              </a:spcBef>
              <a:buClr>
                <a:schemeClr val="dk1"/>
              </a:buClr>
              <a:buSzPct val="100000"/>
              <a:buFont typeface="Georgia"/>
              <a:buChar char="○"/>
            </a:pPr>
            <a:r>
              <a:rPr lang="en" sz="1800"/>
              <a:t>develops ways to build self- esteem </a:t>
            </a:r>
          </a:p>
          <a:p>
            <a:pPr marL="914400" lvl="1" indent="-342900" rtl="0">
              <a:spcBef>
                <a:spcPts val="0"/>
              </a:spcBef>
              <a:buClr>
                <a:schemeClr val="dk1"/>
              </a:buClr>
              <a:buSzPct val="100000"/>
              <a:buFont typeface="Georgia"/>
              <a:buChar char="○"/>
            </a:pPr>
            <a:r>
              <a:rPr lang="en" sz="1800"/>
              <a:t>become more sociable with peers</a:t>
            </a:r>
          </a:p>
          <a:p>
            <a:pPr marL="914400" lvl="1" indent="-342900" rtl="0">
              <a:spcBef>
                <a:spcPts val="0"/>
              </a:spcBef>
              <a:buClr>
                <a:schemeClr val="dk1"/>
              </a:buClr>
              <a:buSzPct val="100000"/>
              <a:buFont typeface="Georgia"/>
              <a:buChar char="○"/>
            </a:pPr>
            <a:r>
              <a:rPr lang="en" sz="1800"/>
              <a:t>expressive in nature as opposed to limited with communication</a:t>
            </a:r>
          </a:p>
          <a:p>
            <a:pPr marL="457200" lvl="0" indent="0">
              <a:spcBef>
                <a:spcPts val="0"/>
              </a:spcBef>
              <a:buNone/>
            </a:pPr>
            <a:r>
              <a:rPr lang="en" sz="1800"/>
              <a:t>													</a:t>
            </a:r>
            <a:r>
              <a:rPr lang="en" sz="1400"/>
              <a:t>(Doran et al. 2011)</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Prior Steps to Group Therapy</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Interview Process</a:t>
            </a:r>
          </a:p>
          <a:p>
            <a:pPr marL="914400" lvl="1" indent="-342900" rtl="0">
              <a:spcBef>
                <a:spcPts val="0"/>
              </a:spcBef>
              <a:buClr>
                <a:schemeClr val="dk1"/>
              </a:buClr>
              <a:buSzPct val="100000"/>
              <a:buFont typeface="Georgia"/>
              <a:buChar char="○"/>
            </a:pPr>
            <a:r>
              <a:rPr lang="en" sz="1800"/>
              <a:t>Ask questions and assess chronic issues</a:t>
            </a:r>
          </a:p>
          <a:p>
            <a:pPr marL="914400" lvl="1" indent="-342900" rtl="0">
              <a:spcBef>
                <a:spcPts val="0"/>
              </a:spcBef>
              <a:buClr>
                <a:schemeClr val="dk1"/>
              </a:buClr>
              <a:buSzPct val="100000"/>
              <a:buFont typeface="Georgia"/>
              <a:buChar char="○"/>
            </a:pPr>
            <a:r>
              <a:rPr lang="en" sz="1800"/>
              <a:t>Develop a group with common interests</a:t>
            </a:r>
          </a:p>
          <a:p>
            <a:pPr marL="914400" lvl="1" indent="-342900" rtl="0">
              <a:spcBef>
                <a:spcPts val="0"/>
              </a:spcBef>
              <a:buClr>
                <a:schemeClr val="dk1"/>
              </a:buClr>
              <a:buSzPct val="100000"/>
              <a:buFont typeface="Georgia"/>
              <a:buChar char="○"/>
            </a:pPr>
            <a:r>
              <a:rPr lang="en" sz="1800"/>
              <a:t>Questionnaires, assessments</a:t>
            </a:r>
          </a:p>
          <a:p>
            <a:pPr lvl="0" rtl="0">
              <a:spcBef>
                <a:spcPts val="0"/>
              </a:spcBef>
              <a:buNone/>
            </a:pPr>
            <a:r>
              <a:rPr lang="en" sz="1800"/>
              <a:t>													</a:t>
            </a:r>
            <a:r>
              <a:rPr lang="en" sz="1400"/>
              <a:t>(Yalom, 2007)</a:t>
            </a:r>
            <a:r>
              <a:rPr lang="en" sz="1800"/>
              <a:t>	</a:t>
            </a:r>
          </a:p>
          <a:p>
            <a:pPr marL="457200" lvl="0" indent="-342900" rtl="0">
              <a:spcBef>
                <a:spcPts val="0"/>
              </a:spcBef>
              <a:buClr>
                <a:schemeClr val="dk1"/>
              </a:buClr>
              <a:buSzPct val="100000"/>
              <a:buFont typeface="Georgia"/>
              <a:buChar char="●"/>
            </a:pPr>
            <a:r>
              <a:rPr lang="en" sz="1800"/>
              <a:t>Orientation</a:t>
            </a:r>
          </a:p>
          <a:p>
            <a:pPr marL="914400" lvl="1" indent="-342900" rtl="0">
              <a:spcBef>
                <a:spcPts val="0"/>
              </a:spcBef>
              <a:buClr>
                <a:schemeClr val="dk1"/>
              </a:buClr>
              <a:buSzPct val="100000"/>
              <a:buFont typeface="Georgia"/>
              <a:buChar char="○"/>
            </a:pPr>
            <a:r>
              <a:rPr lang="en" sz="1800"/>
              <a:t>Explanation of goals and terms</a:t>
            </a:r>
          </a:p>
          <a:p>
            <a:pPr marL="914400" lvl="1" indent="-342900" rtl="0">
              <a:spcBef>
                <a:spcPts val="0"/>
              </a:spcBef>
              <a:buClr>
                <a:schemeClr val="dk1"/>
              </a:buClr>
              <a:buSzPct val="100000"/>
              <a:buFont typeface="Georgia"/>
              <a:buChar char="○"/>
            </a:pPr>
            <a:r>
              <a:rPr lang="en" sz="1800"/>
              <a:t>Establish limitations and expectations</a:t>
            </a:r>
          </a:p>
          <a:p>
            <a:pPr marL="914400" lvl="1" indent="-342900" rtl="0">
              <a:spcBef>
                <a:spcPts val="0"/>
              </a:spcBef>
              <a:buClr>
                <a:schemeClr val="dk1"/>
              </a:buClr>
              <a:buSzPct val="100000"/>
              <a:buFont typeface="Georgia"/>
              <a:buChar char="○"/>
            </a:pPr>
            <a:r>
              <a:rPr lang="en" sz="1800"/>
              <a:t>Build relationship with trust</a:t>
            </a:r>
          </a:p>
          <a:p>
            <a:pPr lvl="0" rtl="0">
              <a:spcBef>
                <a:spcPts val="0"/>
              </a:spcBef>
              <a:buNone/>
            </a:pPr>
            <a:endParaRPr sz="1800"/>
          </a:p>
          <a:p>
            <a:pPr marL="0" lvl="0" indent="0" rtl="0">
              <a:spcBef>
                <a:spcPts val="0"/>
              </a:spcBef>
              <a:buNone/>
            </a:pPr>
            <a:endParaRPr sz="1800"/>
          </a:p>
          <a:p>
            <a:pPr marL="0" lvl="0" indent="0">
              <a:spcBef>
                <a:spcPts val="0"/>
              </a:spcBef>
              <a:buNone/>
            </a:pPr>
            <a:r>
              <a:rPr lang="en" sz="1800"/>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Treatment Process</a:t>
            </a:r>
          </a:p>
        </p:txBody>
      </p:sp>
      <p:sp>
        <p:nvSpPr>
          <p:cNvPr id="94" name="Shape 9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Duration</a:t>
            </a:r>
          </a:p>
          <a:p>
            <a:pPr marL="914400" lvl="1" indent="-342900" rtl="0">
              <a:spcBef>
                <a:spcPts val="0"/>
              </a:spcBef>
              <a:buClr>
                <a:schemeClr val="dk1"/>
              </a:buClr>
              <a:buSzPct val="100000"/>
              <a:buFont typeface="Courier New"/>
              <a:buChar char="o"/>
            </a:pPr>
            <a:r>
              <a:rPr lang="en" sz="1800"/>
              <a:t>Gender mix, separate meetings</a:t>
            </a:r>
          </a:p>
          <a:p>
            <a:pPr marL="914400" lvl="1" indent="-342900" rtl="0">
              <a:spcBef>
                <a:spcPts val="0"/>
              </a:spcBef>
              <a:buClr>
                <a:schemeClr val="dk1"/>
              </a:buClr>
              <a:buSzPct val="100000"/>
              <a:buFont typeface="Courier New"/>
              <a:buChar char="o"/>
            </a:pPr>
            <a:r>
              <a:rPr lang="en" sz="1800"/>
              <a:t>Develop mentorship program</a:t>
            </a:r>
          </a:p>
          <a:p>
            <a:pPr marL="914400" lvl="1" indent="-342900" rtl="0">
              <a:spcBef>
                <a:spcPts val="0"/>
              </a:spcBef>
              <a:buClr>
                <a:schemeClr val="dk1"/>
              </a:buClr>
              <a:buSzPct val="100000"/>
              <a:buFont typeface="Courier New"/>
              <a:buChar char="o"/>
            </a:pPr>
            <a:r>
              <a:rPr lang="en" sz="1800"/>
              <a:t>Counsel through sub groups</a:t>
            </a:r>
          </a:p>
          <a:p>
            <a:pPr marL="457200" lvl="0" indent="0" rtl="0">
              <a:spcBef>
                <a:spcPts val="0"/>
              </a:spcBef>
              <a:buNone/>
            </a:pPr>
            <a:endParaRPr sz="1800"/>
          </a:p>
          <a:p>
            <a:pPr marL="457200" lvl="0" indent="-342900" rtl="0">
              <a:spcBef>
                <a:spcPts val="0"/>
              </a:spcBef>
              <a:buClr>
                <a:schemeClr val="dk1"/>
              </a:buClr>
              <a:buSzPct val="100000"/>
              <a:buFont typeface="Arial"/>
              <a:buChar char="●"/>
            </a:pPr>
            <a:r>
              <a:rPr lang="en" sz="1800"/>
              <a:t>Challenges</a:t>
            </a:r>
          </a:p>
          <a:p>
            <a:pPr marL="914400" lvl="1" indent="-342900" rtl="0">
              <a:spcBef>
                <a:spcPts val="0"/>
              </a:spcBef>
              <a:buClr>
                <a:schemeClr val="dk1"/>
              </a:buClr>
              <a:buSzPct val="100000"/>
              <a:buFont typeface="Courier New"/>
              <a:buChar char="o"/>
            </a:pPr>
            <a:r>
              <a:rPr lang="en" sz="1800"/>
              <a:t>Shift through different therapies</a:t>
            </a:r>
          </a:p>
          <a:p>
            <a:pPr marL="914400" lvl="1" indent="-342900" rtl="0">
              <a:spcBef>
                <a:spcPts val="0"/>
              </a:spcBef>
              <a:buClr>
                <a:schemeClr val="dk1"/>
              </a:buClr>
              <a:buSzPct val="100000"/>
              <a:buFont typeface="Courier New"/>
              <a:buChar char="o"/>
            </a:pPr>
            <a:r>
              <a:rPr lang="en" sz="1800"/>
              <a:t>Ethnic, gender inequalities</a:t>
            </a:r>
          </a:p>
          <a:p>
            <a:pPr marL="914400" lvl="1" indent="-342900" rtl="0">
              <a:spcBef>
                <a:spcPts val="0"/>
              </a:spcBef>
              <a:buClr>
                <a:schemeClr val="dk1"/>
              </a:buClr>
              <a:buSzPct val="100000"/>
              <a:buFont typeface="Courier New"/>
              <a:buChar char="o"/>
            </a:pPr>
            <a:r>
              <a:rPr lang="en" sz="1800"/>
              <a:t>Modifying existing groups</a:t>
            </a:r>
          </a:p>
          <a:p>
            <a:pPr rtl="0">
              <a:spcBef>
                <a:spcPts val="0"/>
              </a:spcBef>
              <a:buNone/>
            </a:pPr>
            <a:endParaRPr sz="1800"/>
          </a:p>
          <a:p>
            <a:pPr marL="5943600" lvl="0" indent="457200" rtl="0">
              <a:spcBef>
                <a:spcPts val="0"/>
              </a:spcBef>
              <a:buNone/>
            </a:pPr>
            <a:r>
              <a:rPr lang="en" sz="1400"/>
              <a:t>(Rose, S. 1998)</a:t>
            </a:r>
          </a:p>
          <a:p>
            <a:pPr rtl="0">
              <a:spcBef>
                <a:spcPts val="0"/>
              </a:spcBef>
              <a:buNone/>
            </a:pPr>
            <a:endParaRPr sz="1800"/>
          </a:p>
          <a:p>
            <a:pPr lvl="0" rtl="0">
              <a:spcBef>
                <a:spcPts val="0"/>
              </a:spcBef>
              <a:buNone/>
            </a:pPr>
            <a:r>
              <a:rPr lang="en" sz="1800"/>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MI as Pre-treatment for JFSBs </a:t>
            </a:r>
          </a:p>
        </p:txBody>
      </p:sp>
      <p:sp>
        <p:nvSpPr>
          <p:cNvPr id="100" name="Shape 10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MI as a pre-treatment option to CBT has been found to:</a:t>
            </a:r>
          </a:p>
          <a:p>
            <a:pPr marL="914400" lvl="1" indent="-342900" rtl="0">
              <a:spcBef>
                <a:spcPts val="0"/>
              </a:spcBef>
              <a:buClr>
                <a:schemeClr val="dk1"/>
              </a:buClr>
              <a:buSzPct val="100000"/>
              <a:buFont typeface="Courier New"/>
              <a:buChar char="o"/>
            </a:pPr>
            <a:r>
              <a:rPr lang="en" sz="1800"/>
              <a:t>increase positive outcomes and compliance with homework</a:t>
            </a:r>
          </a:p>
          <a:p>
            <a:pPr marL="914400" lvl="1" indent="-342900" rtl="0">
              <a:spcBef>
                <a:spcPts val="0"/>
              </a:spcBef>
              <a:buClr>
                <a:schemeClr val="dk1"/>
              </a:buClr>
              <a:buSzPct val="100000"/>
              <a:buFont typeface="Courier New"/>
              <a:buChar char="o"/>
            </a:pPr>
            <a:r>
              <a:rPr lang="en" sz="1800"/>
              <a:t>higher expectancy in one’s ability to change</a:t>
            </a:r>
          </a:p>
          <a:p>
            <a:pPr marL="914400" lvl="1" indent="-342900" rtl="0">
              <a:spcBef>
                <a:spcPts val="0"/>
              </a:spcBef>
              <a:buClr>
                <a:schemeClr val="dk1"/>
              </a:buClr>
              <a:buSzPct val="100000"/>
              <a:buFont typeface="Courier New"/>
              <a:buChar char="o"/>
            </a:pPr>
            <a:r>
              <a:rPr lang="en" sz="1800"/>
              <a:t>may be considered a catalyst to initiating change prior to beginning treatment session. </a:t>
            </a:r>
          </a:p>
          <a:p>
            <a:pPr marL="457200" lvl="0" indent="0" algn="r" rtl="0">
              <a:spcBef>
                <a:spcPts val="0"/>
              </a:spcBef>
              <a:buNone/>
            </a:pPr>
            <a:r>
              <a:rPr lang="en" sz="1400"/>
              <a:t>(Westra &amp;  Dozois, 2006)</a:t>
            </a:r>
          </a:p>
          <a:p>
            <a:pPr marL="457200" lvl="0" indent="-342900" rtl="0">
              <a:spcBef>
                <a:spcPts val="0"/>
              </a:spcBef>
              <a:buClr>
                <a:schemeClr val="dk1"/>
              </a:buClr>
              <a:buSzPct val="100000"/>
              <a:buFont typeface="Arial"/>
              <a:buChar char="●"/>
            </a:pPr>
            <a:r>
              <a:rPr lang="en" sz="1800"/>
              <a:t>Therapist pre-group preparation considerations for group therapy: </a:t>
            </a:r>
          </a:p>
          <a:p>
            <a:pPr marL="914400" lvl="1" indent="-342900" rtl="0">
              <a:spcBef>
                <a:spcPts val="0"/>
              </a:spcBef>
              <a:buClr>
                <a:schemeClr val="dk1"/>
              </a:buClr>
              <a:buSzPct val="100000"/>
              <a:buFont typeface="Courier New"/>
              <a:buChar char="o"/>
            </a:pPr>
            <a:r>
              <a:rPr lang="en" sz="1800"/>
              <a:t>screening interview</a:t>
            </a:r>
          </a:p>
          <a:p>
            <a:pPr marL="914400" lvl="1" indent="-342900" rtl="0">
              <a:spcBef>
                <a:spcPts val="0"/>
              </a:spcBef>
              <a:buClr>
                <a:schemeClr val="dk1"/>
              </a:buClr>
              <a:buSzPct val="100000"/>
              <a:buFont typeface="Courier New"/>
              <a:buChar char="o"/>
            </a:pPr>
            <a:r>
              <a:rPr lang="en" sz="1800"/>
              <a:t>psychiatric history</a:t>
            </a:r>
          </a:p>
          <a:p>
            <a:pPr marL="914400" lvl="1" indent="-342900" rtl="0">
              <a:spcBef>
                <a:spcPts val="0"/>
              </a:spcBef>
              <a:buClr>
                <a:schemeClr val="dk1"/>
              </a:buClr>
              <a:buSzPct val="100000"/>
              <a:buFont typeface="Courier New"/>
              <a:buChar char="o"/>
            </a:pPr>
            <a:r>
              <a:rPr lang="en" sz="1800"/>
              <a:t>mental status examination </a:t>
            </a:r>
          </a:p>
          <a:p>
            <a:pPr marL="914400" lvl="1" indent="-342900" rtl="0">
              <a:spcBef>
                <a:spcPts val="0"/>
              </a:spcBef>
              <a:buClr>
                <a:schemeClr val="dk1"/>
              </a:buClr>
              <a:buSzPct val="100000"/>
              <a:buFont typeface="Courier New"/>
              <a:buChar char="o"/>
            </a:pPr>
            <a:r>
              <a:rPr lang="en" sz="1800"/>
              <a:t>Inclusion criteria</a:t>
            </a:r>
          </a:p>
          <a:p>
            <a:pPr marL="914400" lvl="1" indent="-342900" rtl="0">
              <a:spcBef>
                <a:spcPts val="0"/>
              </a:spcBef>
              <a:buClr>
                <a:schemeClr val="dk1"/>
              </a:buClr>
              <a:buSzPct val="100000"/>
              <a:buFont typeface="Courier New"/>
              <a:buChar char="o"/>
            </a:pPr>
            <a:r>
              <a:rPr lang="en" sz="1800"/>
              <a:t>Exclusion criteria</a:t>
            </a:r>
          </a:p>
          <a:p>
            <a:pPr marL="457200" lvl="0" indent="0" algn="r">
              <a:spcBef>
                <a:spcPts val="0"/>
              </a:spcBef>
              <a:buNone/>
            </a:pPr>
            <a:r>
              <a:rPr lang="en" sz="1400"/>
              <a:t>(Gupta, 2005)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Socioeconomic Status</a:t>
            </a:r>
          </a:p>
          <a:p>
            <a:pPr marL="914400" lvl="1" indent="-342900" rtl="0">
              <a:spcBef>
                <a:spcPts val="0"/>
              </a:spcBef>
              <a:buClr>
                <a:schemeClr val="dk1"/>
              </a:buClr>
              <a:buSzPct val="100000"/>
              <a:buFont typeface="Georgia"/>
              <a:buChar char="○"/>
            </a:pPr>
            <a:r>
              <a:rPr lang="en" sz="1800"/>
              <a:t>wealthy as opposed to lower class citizens</a:t>
            </a:r>
          </a:p>
          <a:p>
            <a:pPr marL="914400" lvl="1" indent="-342900" rtl="0">
              <a:spcBef>
                <a:spcPts val="0"/>
              </a:spcBef>
              <a:buClr>
                <a:schemeClr val="dk1"/>
              </a:buClr>
              <a:buSzPct val="100000"/>
              <a:buFont typeface="Georgia"/>
              <a:buChar char="○"/>
            </a:pPr>
            <a:r>
              <a:rPr lang="en" sz="1800"/>
              <a:t>different privileges available to several backgrounds </a:t>
            </a:r>
          </a:p>
          <a:p>
            <a:pPr marL="914400" lvl="1" indent="-342900" rtl="0">
              <a:spcBef>
                <a:spcPts val="0"/>
              </a:spcBef>
              <a:buClr>
                <a:schemeClr val="dk1"/>
              </a:buClr>
              <a:buSzPct val="100000"/>
              <a:buFont typeface="Georgia"/>
              <a:buChar char="○"/>
            </a:pPr>
            <a:r>
              <a:rPr lang="en" sz="1800"/>
              <a:t>abundance of resources available compared to limited communities</a:t>
            </a:r>
          </a:p>
          <a:p>
            <a:pPr marL="457200" lvl="0" indent="0" rtl="0">
              <a:spcBef>
                <a:spcPts val="0"/>
              </a:spcBef>
              <a:buNone/>
            </a:pPr>
            <a:endParaRPr sz="1800"/>
          </a:p>
          <a:p>
            <a:pPr marL="457200" lvl="0" indent="-342900" rtl="0">
              <a:spcBef>
                <a:spcPts val="0"/>
              </a:spcBef>
              <a:buClr>
                <a:schemeClr val="dk1"/>
              </a:buClr>
              <a:buSzPct val="100000"/>
              <a:buFont typeface="Georgia"/>
              <a:buChar char="●"/>
            </a:pPr>
            <a:r>
              <a:rPr lang="en" sz="1800"/>
              <a:t>Emotions/Psychological</a:t>
            </a:r>
          </a:p>
          <a:p>
            <a:pPr marL="914400" lvl="1" indent="-342900" rtl="0">
              <a:spcBef>
                <a:spcPts val="0"/>
              </a:spcBef>
              <a:buClr>
                <a:schemeClr val="dk1"/>
              </a:buClr>
              <a:buSzPct val="100000"/>
              <a:buFont typeface="Georgia"/>
              <a:buChar char="○"/>
            </a:pPr>
            <a:r>
              <a:rPr lang="en" sz="1800"/>
              <a:t>many may not have received love from family and loved ones</a:t>
            </a:r>
          </a:p>
          <a:p>
            <a:pPr marL="914400" lvl="1" indent="-342900" rtl="0">
              <a:spcBef>
                <a:spcPts val="0"/>
              </a:spcBef>
              <a:buClr>
                <a:schemeClr val="dk1"/>
              </a:buClr>
              <a:buSzPct val="100000"/>
              <a:buFont typeface="Georgia"/>
              <a:buChar char="○"/>
            </a:pPr>
            <a:r>
              <a:rPr lang="en" sz="1800"/>
              <a:t>difficulties expressing their anger and frustration in a more positive way</a:t>
            </a:r>
          </a:p>
          <a:p>
            <a:pPr marL="914400" lvl="1" indent="-342900" rtl="0">
              <a:spcBef>
                <a:spcPts val="0"/>
              </a:spcBef>
              <a:buClr>
                <a:schemeClr val="dk1"/>
              </a:buClr>
              <a:buSzPct val="100000"/>
              <a:buFont typeface="Georgia"/>
              <a:buChar char="○"/>
            </a:pPr>
            <a:r>
              <a:rPr lang="en" sz="1800"/>
              <a:t>may promote a more resilient mindset to change behavior</a:t>
            </a:r>
          </a:p>
          <a:p>
            <a:pPr lvl="0">
              <a:spcBef>
                <a:spcPts val="0"/>
              </a:spcBef>
              <a:buNone/>
            </a:pPr>
            <a:r>
              <a:rPr lang="en" sz="1200"/>
              <a:t>													</a:t>
            </a:r>
            <a:r>
              <a:rPr lang="en" sz="1400"/>
              <a:t>	(Singh, A.N. 2007)</a:t>
            </a:r>
          </a:p>
        </p:txBody>
      </p:sp>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Biopsychosocialcultural Factors Related to Pre-Treatment in JFSBs MI Groups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Continued</a:t>
            </a:r>
          </a:p>
        </p:txBody>
      </p:sp>
      <p:sp>
        <p:nvSpPr>
          <p:cNvPr id="112" name="Shape 11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Ethnic/Cultural</a:t>
            </a:r>
          </a:p>
          <a:p>
            <a:pPr marL="914400" lvl="1" indent="-342900" rtl="0">
              <a:spcBef>
                <a:spcPts val="0"/>
              </a:spcBef>
              <a:buClr>
                <a:schemeClr val="dk1"/>
              </a:buClr>
              <a:buSzPct val="100000"/>
              <a:buFont typeface="Georgia"/>
              <a:buChar char="○"/>
            </a:pPr>
            <a:r>
              <a:rPr lang="en" sz="1800"/>
              <a:t>can determine what population they communicate with</a:t>
            </a:r>
          </a:p>
          <a:p>
            <a:pPr marL="914400" lvl="1" indent="-342900" rtl="0">
              <a:spcBef>
                <a:spcPts val="0"/>
              </a:spcBef>
              <a:buClr>
                <a:schemeClr val="dk1"/>
              </a:buClr>
              <a:buSzPct val="100000"/>
              <a:buFont typeface="Georgia"/>
              <a:buChar char="○"/>
            </a:pPr>
            <a:r>
              <a:rPr lang="en" sz="1800"/>
              <a:t>different mentalities on how they may interact with the general population</a:t>
            </a:r>
          </a:p>
          <a:p>
            <a:pPr marL="914400" lvl="1" indent="-342900" rtl="0">
              <a:spcBef>
                <a:spcPts val="0"/>
              </a:spcBef>
              <a:buClr>
                <a:schemeClr val="dk1"/>
              </a:buClr>
              <a:buSzPct val="100000"/>
              <a:buFont typeface="Georgia"/>
              <a:buChar char="○"/>
            </a:pPr>
            <a:r>
              <a:rPr lang="en" sz="1800"/>
              <a:t>can be a positive way to see the other side of other ethnicities</a:t>
            </a:r>
          </a:p>
          <a:p>
            <a:pPr lvl="0">
              <a:spcBef>
                <a:spcPts val="0"/>
              </a:spcBef>
              <a:buNone/>
            </a:pPr>
            <a:endParaRPr sz="18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Major Changes</a:t>
            </a:r>
          </a:p>
          <a:p>
            <a:pPr marL="914400" lvl="1" indent="-342900" rtl="0">
              <a:spcBef>
                <a:spcPts val="0"/>
              </a:spcBef>
              <a:buClr>
                <a:schemeClr val="dk1"/>
              </a:buClr>
              <a:buSzPct val="100000"/>
              <a:buFont typeface="Georgia"/>
              <a:buChar char="○"/>
            </a:pPr>
            <a:r>
              <a:rPr lang="en" sz="1800"/>
              <a:t>more positive outlook on how to communicate</a:t>
            </a:r>
          </a:p>
          <a:p>
            <a:pPr marL="914400" lvl="1" indent="-342900" rtl="0">
              <a:spcBef>
                <a:spcPts val="0"/>
              </a:spcBef>
              <a:buClr>
                <a:schemeClr val="dk1"/>
              </a:buClr>
              <a:buSzPct val="100000"/>
              <a:buFont typeface="Georgia"/>
              <a:buChar char="○"/>
            </a:pPr>
            <a:r>
              <a:rPr lang="en" sz="1800"/>
              <a:t>examines the social impact that is seen toward a certain culture</a:t>
            </a:r>
          </a:p>
          <a:p>
            <a:pPr marL="914400" lvl="1" indent="-342900" rtl="0">
              <a:spcBef>
                <a:spcPts val="0"/>
              </a:spcBef>
              <a:buClr>
                <a:schemeClr val="dk1"/>
              </a:buClr>
              <a:buSzPct val="100000"/>
              <a:buFont typeface="Georgia"/>
              <a:buChar char="○"/>
            </a:pPr>
            <a:r>
              <a:rPr lang="en" sz="1800"/>
              <a:t>allows for better ways of being expressive with emotions</a:t>
            </a:r>
          </a:p>
          <a:p>
            <a:pPr marL="457200" lvl="0" indent="0" rtl="0">
              <a:spcBef>
                <a:spcPts val="0"/>
              </a:spcBef>
              <a:buNone/>
            </a:pPr>
            <a:endParaRPr sz="1800"/>
          </a:p>
          <a:p>
            <a:pPr marL="457200" lvl="0" indent="-342900" rtl="0">
              <a:spcBef>
                <a:spcPts val="0"/>
              </a:spcBef>
              <a:buClr>
                <a:schemeClr val="dk1"/>
              </a:buClr>
              <a:buSzPct val="100000"/>
              <a:buFont typeface="Georgia"/>
              <a:buChar char="●"/>
            </a:pPr>
            <a:r>
              <a:rPr lang="en" sz="1800"/>
              <a:t>Roles</a:t>
            </a:r>
          </a:p>
          <a:p>
            <a:pPr marL="914400" lvl="1" indent="-342900" rtl="0">
              <a:spcBef>
                <a:spcPts val="0"/>
              </a:spcBef>
              <a:buClr>
                <a:schemeClr val="dk1"/>
              </a:buClr>
              <a:buSzPct val="100000"/>
              <a:buFont typeface="Georgia"/>
              <a:buChar char="○"/>
            </a:pPr>
            <a:r>
              <a:rPr lang="en" sz="1800"/>
              <a:t>juveniles have become more vocal with peers and have a more positive regard to emotions</a:t>
            </a:r>
          </a:p>
          <a:p>
            <a:pPr marL="914400" lvl="1" indent="-342900" rtl="0">
              <a:spcBef>
                <a:spcPts val="0"/>
              </a:spcBef>
              <a:buClr>
                <a:schemeClr val="dk1"/>
              </a:buClr>
              <a:buSzPct val="100000"/>
              <a:buFont typeface="Georgia"/>
              <a:buChar char="○"/>
            </a:pPr>
            <a:r>
              <a:rPr lang="en" sz="1800"/>
              <a:t>Parents may find avenues to become more relevant in the lives of an adolescent(no control issues)</a:t>
            </a:r>
          </a:p>
          <a:p>
            <a:pPr lvl="0">
              <a:spcBef>
                <a:spcPts val="0"/>
              </a:spcBef>
              <a:buNone/>
            </a:pPr>
            <a:r>
              <a:rPr lang="en" sz="1200"/>
              <a:t>														</a:t>
            </a:r>
            <a:r>
              <a:rPr lang="en" sz="1400"/>
              <a:t>(Singh, A.N. 2007)</a:t>
            </a:r>
          </a:p>
        </p:txBody>
      </p:sp>
      <p:sp>
        <p:nvSpPr>
          <p:cNvPr id="118" name="Shape 11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Therapeutically Relevant Changes Associated with MI Group Therapy for JFSBs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457200" y="1278325"/>
            <a:ext cx="8229600" cy="3725699"/>
          </a:xfrm>
          <a:prstGeom prst="rect">
            <a:avLst/>
          </a:prstGeom>
        </p:spPr>
        <p:txBody>
          <a:bodyPr lIns="91425" tIns="91425" rIns="91425" bIns="91425" anchor="t" anchorCtr="0">
            <a:noAutofit/>
          </a:bodyPr>
          <a:lstStyle/>
          <a:p>
            <a:pPr lvl="0" rtl="0">
              <a:spcBef>
                <a:spcPts val="0"/>
              </a:spcBef>
              <a:buNone/>
            </a:pPr>
            <a:endParaRPr sz="1400" dirty="0"/>
          </a:p>
          <a:p>
            <a:pPr marL="457200" lvl="0" indent="-342900" rtl="0">
              <a:spcBef>
                <a:spcPts val="0"/>
              </a:spcBef>
              <a:buClr>
                <a:schemeClr val="dk1"/>
              </a:buClr>
              <a:buSzPct val="100000"/>
              <a:buFont typeface="Arial"/>
              <a:buChar char="●"/>
            </a:pPr>
            <a:r>
              <a:rPr lang="en" sz="1800" dirty="0"/>
              <a:t>Research focus on: </a:t>
            </a:r>
          </a:p>
          <a:p>
            <a:pPr marL="914400" lvl="1" indent="-342900" rtl="0">
              <a:spcBef>
                <a:spcPts val="0"/>
              </a:spcBef>
              <a:buClr>
                <a:schemeClr val="dk1"/>
              </a:buClr>
              <a:buSzPct val="100000"/>
              <a:buFont typeface="Courier New"/>
              <a:buChar char="o"/>
            </a:pPr>
            <a:r>
              <a:rPr lang="en" sz="1800" dirty="0"/>
              <a:t>Individual responses to MI intervention </a:t>
            </a:r>
          </a:p>
          <a:p>
            <a:pPr marL="1371600" lvl="2" indent="-342900" rtl="0">
              <a:spcBef>
                <a:spcPts val="0"/>
              </a:spcBef>
              <a:buClr>
                <a:schemeClr val="dk1"/>
              </a:buClr>
              <a:buSzPct val="100000"/>
              <a:buFont typeface="Wingdings"/>
              <a:buChar char="§"/>
            </a:pPr>
            <a:r>
              <a:rPr lang="en" sz="1800" dirty="0"/>
              <a:t>retention, motivation to change, and recidivism</a:t>
            </a:r>
          </a:p>
          <a:p>
            <a:pPr marL="914400" lvl="1" indent="-342900" rtl="0">
              <a:spcBef>
                <a:spcPts val="0"/>
              </a:spcBef>
              <a:buClr>
                <a:schemeClr val="dk1"/>
              </a:buClr>
              <a:buSzPct val="100000"/>
              <a:buFont typeface="Courier New"/>
              <a:buChar char="o"/>
            </a:pPr>
            <a:r>
              <a:rPr lang="en" sz="1800" dirty="0"/>
              <a:t>Group reactions to MI interventions within a forensic clinical setting</a:t>
            </a:r>
          </a:p>
          <a:p>
            <a:pPr marL="914400" lvl="1" indent="-342900" rtl="0">
              <a:spcBef>
                <a:spcPts val="0"/>
              </a:spcBef>
              <a:buClr>
                <a:schemeClr val="dk1"/>
              </a:buClr>
              <a:buSzPct val="100000"/>
              <a:buFont typeface="Courier New"/>
              <a:buChar char="o"/>
            </a:pPr>
            <a:r>
              <a:rPr lang="en" sz="1800" dirty="0"/>
              <a:t>Interferences with FATJAM model </a:t>
            </a:r>
          </a:p>
          <a:p>
            <a:pPr marL="914400" lvl="1" indent="-342900" rtl="0">
              <a:spcBef>
                <a:spcPts val="0"/>
              </a:spcBef>
              <a:buClr>
                <a:schemeClr val="dk1"/>
              </a:buClr>
              <a:buSzPct val="100000"/>
              <a:buFont typeface="Courier New"/>
              <a:buChar char="o"/>
            </a:pPr>
            <a:r>
              <a:rPr lang="en" sz="1800" dirty="0"/>
              <a:t>Clinician training of MI in implementing pretreatment strategy. </a:t>
            </a:r>
          </a:p>
          <a:p>
            <a:pPr marL="0" indent="0" rtl="0">
              <a:spcBef>
                <a:spcPts val="0"/>
              </a:spcBef>
              <a:buNone/>
            </a:pPr>
            <a:endParaRPr sz="1400" dirty="0"/>
          </a:p>
          <a:p>
            <a:pPr marL="0" lvl="0" indent="0" algn="r" rtl="0">
              <a:spcBef>
                <a:spcPts val="0"/>
              </a:spcBef>
              <a:buNone/>
            </a:pPr>
            <a:r>
              <a:rPr lang="en" sz="1400" dirty="0"/>
              <a:t>(McMurran, 2009)</a:t>
            </a:r>
          </a:p>
          <a:p>
            <a:pPr>
              <a:spcBef>
                <a:spcPts val="0"/>
              </a:spcBef>
              <a:buNone/>
            </a:pPr>
            <a:endParaRPr sz="2400" dirty="0"/>
          </a:p>
        </p:txBody>
      </p:sp>
      <p:sp>
        <p:nvSpPr>
          <p:cNvPr id="124" name="Shape 12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Future  Implications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1200">
                <a:solidFill>
                  <a:srgbClr val="000000"/>
                </a:solidFill>
              </a:rPr>
              <a:t>Almont, T. (2003). Creative interventions for juveniles incarcerated for violent crime: A workbook for violent youth. </a:t>
            </a:r>
          </a:p>
          <a:p>
            <a:pPr indent="457200" rtl="0">
              <a:spcBef>
                <a:spcPts val="0"/>
              </a:spcBef>
              <a:buNone/>
            </a:pPr>
            <a:r>
              <a:rPr lang="en" sz="1200" i="1">
                <a:solidFill>
                  <a:srgbClr val="000000"/>
                </a:solidFill>
              </a:rPr>
              <a:t>Dissertation Abstracts International</a:t>
            </a:r>
            <a:r>
              <a:rPr lang="en" sz="1200">
                <a:solidFill>
                  <a:srgbClr val="000000"/>
                </a:solidFill>
              </a:rPr>
              <a:t>, </a:t>
            </a:r>
            <a:r>
              <a:rPr lang="en" sz="1200" i="1">
                <a:solidFill>
                  <a:srgbClr val="000000"/>
                </a:solidFill>
              </a:rPr>
              <a:t>64</a:t>
            </a:r>
            <a:r>
              <a:rPr lang="en" sz="1200">
                <a:solidFill>
                  <a:srgbClr val="000000"/>
                </a:solidFill>
              </a:rPr>
              <a:t>, 2377.</a:t>
            </a:r>
          </a:p>
          <a:p>
            <a:pPr lvl="0" rtl="0">
              <a:spcBef>
                <a:spcPts val="0"/>
              </a:spcBef>
              <a:buNone/>
            </a:pPr>
            <a:r>
              <a:rPr lang="en" sz="1200"/>
              <a:t>Doran, N., Hohman, M., &amp; Koutsenok, I. (2011). Linking basic and advanced motivational interviewing training</a:t>
            </a:r>
          </a:p>
          <a:p>
            <a:pPr lvl="0" indent="457200" rtl="0">
              <a:spcBef>
                <a:spcPts val="0"/>
              </a:spcBef>
              <a:buClr>
                <a:schemeClr val="dk1"/>
              </a:buClr>
              <a:buSzPct val="91666"/>
              <a:buFont typeface="Arial"/>
              <a:buNone/>
            </a:pPr>
            <a:r>
              <a:rPr lang="en" sz="1200"/>
              <a:t>outcomes for juvenile correctional staff in California. </a:t>
            </a:r>
            <a:r>
              <a:rPr lang="en" sz="1200" i="1"/>
              <a:t>Journal Of Psychoactive Drugs</a:t>
            </a:r>
            <a:r>
              <a:rPr lang="en" sz="1200"/>
              <a:t>, </a:t>
            </a:r>
            <a:r>
              <a:rPr lang="en" sz="1200" i="1"/>
              <a:t>Sarc Suppl 7</a:t>
            </a:r>
            <a:r>
              <a:rPr lang="en" sz="1200"/>
              <a:t>19-26. </a:t>
            </a:r>
          </a:p>
          <a:p>
            <a:pPr marL="0" indent="0" rtl="0">
              <a:spcBef>
                <a:spcPts val="0"/>
              </a:spcBef>
              <a:buNone/>
            </a:pPr>
            <a:r>
              <a:rPr lang="en" sz="1200">
                <a:solidFill>
                  <a:srgbClr val="333333"/>
                </a:solidFill>
              </a:rPr>
              <a:t>Galejs, I., &amp; Stockdale, D. F. (1982). Social competence, school behaviors, and cooperative-competitive preferences:</a:t>
            </a:r>
          </a:p>
          <a:p>
            <a:pPr marL="0" indent="457200" rtl="0">
              <a:spcBef>
                <a:spcPts val="0"/>
              </a:spcBef>
              <a:buNone/>
            </a:pPr>
            <a:r>
              <a:rPr lang="en" sz="1200">
                <a:solidFill>
                  <a:srgbClr val="333333"/>
                </a:solidFill>
              </a:rPr>
              <a:t>Assessments by parents, teachers, and school-age children. </a:t>
            </a:r>
            <a:r>
              <a:rPr lang="en" sz="1200" i="1">
                <a:solidFill>
                  <a:srgbClr val="333333"/>
                </a:solidFill>
              </a:rPr>
              <a:t>The Journal Of Genetic Psychology: Research And</a:t>
            </a:r>
          </a:p>
          <a:p>
            <a:pPr marL="0" indent="457200" rtl="0">
              <a:spcBef>
                <a:spcPts val="0"/>
              </a:spcBef>
              <a:buNone/>
            </a:pPr>
            <a:r>
              <a:rPr lang="en" sz="1200" i="1">
                <a:solidFill>
                  <a:srgbClr val="333333"/>
                </a:solidFill>
              </a:rPr>
              <a:t>Theory On Human Development</a:t>
            </a:r>
            <a:r>
              <a:rPr lang="en" sz="1200">
                <a:solidFill>
                  <a:srgbClr val="333333"/>
                </a:solidFill>
              </a:rPr>
              <a:t>, </a:t>
            </a:r>
            <a:r>
              <a:rPr lang="en" sz="1200" i="1">
                <a:solidFill>
                  <a:srgbClr val="333333"/>
                </a:solidFill>
              </a:rPr>
              <a:t>141</a:t>
            </a:r>
            <a:r>
              <a:rPr lang="en" sz="1200">
                <a:solidFill>
                  <a:srgbClr val="333333"/>
                </a:solidFill>
              </a:rPr>
              <a:t>(2), 243-252.</a:t>
            </a:r>
          </a:p>
          <a:p>
            <a:pPr lvl="0" rtl="0">
              <a:lnSpc>
                <a:spcPct val="115000"/>
              </a:lnSpc>
              <a:spcBef>
                <a:spcPts val="0"/>
              </a:spcBef>
              <a:buClr>
                <a:schemeClr val="dk1"/>
              </a:buClr>
              <a:buSzPct val="91666"/>
              <a:buFont typeface="Arial"/>
              <a:buNone/>
            </a:pPr>
            <a:r>
              <a:rPr lang="en" sz="1200"/>
              <a:t>Gilman and Haden. (2006). Understanding and Treating the Juvenile FireSetter A Review. </a:t>
            </a:r>
            <a:r>
              <a:rPr lang="en" sz="1200" i="1"/>
              <a:t>The</a:t>
            </a:r>
          </a:p>
          <a:p>
            <a:pPr lvl="0" rtl="0">
              <a:lnSpc>
                <a:spcPct val="115000"/>
              </a:lnSpc>
              <a:spcBef>
                <a:spcPts val="0"/>
              </a:spcBef>
              <a:buClr>
                <a:schemeClr val="dk1"/>
              </a:buClr>
              <a:buSzPct val="91666"/>
              <a:buFont typeface="Arial"/>
              <a:buNone/>
            </a:pPr>
            <a:r>
              <a:rPr lang="en" sz="1200"/>
              <a:t>	</a:t>
            </a:r>
            <a:r>
              <a:rPr lang="en" sz="1200" i="1"/>
              <a:t>Forensic Examiner</a:t>
            </a:r>
            <a:r>
              <a:rPr lang="en" sz="1200"/>
              <a:t>, 11-18. </a:t>
            </a:r>
          </a:p>
          <a:p>
            <a:pPr lvl="0" rtl="0">
              <a:lnSpc>
                <a:spcPct val="115000"/>
              </a:lnSpc>
              <a:spcBef>
                <a:spcPts val="0"/>
              </a:spcBef>
              <a:buClr>
                <a:schemeClr val="dk1"/>
              </a:buClr>
              <a:buSzPct val="91666"/>
              <a:buFont typeface="Arial"/>
              <a:buNone/>
            </a:pPr>
            <a:r>
              <a:rPr lang="en" sz="1200"/>
              <a:t>Gupta, A. (2005). Group therapy for psychiatric disorders: an introduction. Mental Health Reviews. Accessed from: </a:t>
            </a:r>
          </a:p>
          <a:p>
            <a:pPr lvl="0" rtl="0">
              <a:lnSpc>
                <a:spcPct val="115000"/>
              </a:lnSpc>
              <a:spcBef>
                <a:spcPts val="0"/>
              </a:spcBef>
              <a:buClr>
                <a:schemeClr val="dk1"/>
              </a:buClr>
              <a:buSzPct val="91666"/>
              <a:buFont typeface="Arial"/>
              <a:buNone/>
            </a:pPr>
            <a:r>
              <a:rPr lang="en" sz="1200"/>
              <a:t>	&lt;</a:t>
            </a:r>
            <a:r>
              <a:rPr lang="en" sz="1200" u="sng">
                <a:solidFill>
                  <a:schemeClr val="hlink"/>
                </a:solidFill>
                <a:hlinkClick r:id="rId3"/>
              </a:rPr>
              <a:t>http://www.psyplexus.com/mhr/group_therapy.html</a:t>
            </a:r>
            <a:r>
              <a:rPr lang="en" sz="1200"/>
              <a:t>&gt; </a:t>
            </a:r>
          </a:p>
          <a:p>
            <a:pPr lvl="0" rtl="0">
              <a:spcBef>
                <a:spcPts val="0"/>
              </a:spcBef>
              <a:buClr>
                <a:schemeClr val="dk1"/>
              </a:buClr>
              <a:buSzPct val="91666"/>
              <a:buFont typeface="Arial"/>
              <a:buNone/>
            </a:pPr>
            <a:r>
              <a:rPr lang="en" sz="1200">
                <a:solidFill>
                  <a:srgbClr val="333333"/>
                </a:solidFill>
              </a:rPr>
              <a:t>Jensen, D. R., Abbott, M. K., Beecher, M. E., Griner, D., Golightly, T. R., Cannon, J. A. N. (2012). Taking the pulse of</a:t>
            </a:r>
          </a:p>
          <a:p>
            <a:pPr lvl="0" indent="457200" rtl="0">
              <a:spcBef>
                <a:spcPts val="0"/>
              </a:spcBef>
              <a:buClr>
                <a:schemeClr val="dk1"/>
              </a:buClr>
              <a:buSzPct val="91666"/>
              <a:buFont typeface="Arial"/>
              <a:buNone/>
            </a:pPr>
            <a:r>
              <a:rPr lang="en" sz="1200">
                <a:solidFill>
                  <a:srgbClr val="333333"/>
                </a:solidFill>
              </a:rPr>
              <a:t>the group: The utilization of practice-based evidence in group psychotherapy. </a:t>
            </a:r>
            <a:r>
              <a:rPr lang="en" sz="1200" i="1">
                <a:solidFill>
                  <a:srgbClr val="333333"/>
                </a:solidFill>
              </a:rPr>
              <a:t>Professional Psychology:</a:t>
            </a:r>
          </a:p>
          <a:p>
            <a:pPr lvl="0" indent="457200" rtl="0">
              <a:spcBef>
                <a:spcPts val="0"/>
              </a:spcBef>
              <a:buClr>
                <a:schemeClr val="dk1"/>
              </a:buClr>
              <a:buSzPct val="91666"/>
              <a:buFont typeface="Arial"/>
              <a:buNone/>
            </a:pPr>
            <a:r>
              <a:rPr lang="en" sz="1200" i="1">
                <a:solidFill>
                  <a:srgbClr val="333333"/>
                </a:solidFill>
              </a:rPr>
              <a:t>Research and Practice</a:t>
            </a:r>
            <a:r>
              <a:rPr lang="en" sz="1200">
                <a:solidFill>
                  <a:srgbClr val="333333"/>
                </a:solidFill>
              </a:rPr>
              <a:t>. Advance online publication. </a:t>
            </a:r>
          </a:p>
          <a:p>
            <a:pPr lvl="0" rtl="0">
              <a:lnSpc>
                <a:spcPct val="115000"/>
              </a:lnSpc>
              <a:spcBef>
                <a:spcPts val="0"/>
              </a:spcBef>
              <a:buClr>
                <a:schemeClr val="dk1"/>
              </a:buClr>
              <a:buSzPct val="91666"/>
              <a:buFont typeface="Arial"/>
              <a:buNone/>
            </a:pPr>
            <a:r>
              <a:rPr lang="en" sz="1200"/>
              <a:t>Johnson, R. (2010). Forensic assessment and Clinical Intervention for Juvenile Firesetters: The</a:t>
            </a:r>
          </a:p>
          <a:p>
            <a:pPr lvl="0" rtl="0">
              <a:lnSpc>
                <a:spcPct val="115000"/>
              </a:lnSpc>
              <a:spcBef>
                <a:spcPts val="0"/>
              </a:spcBef>
              <a:buClr>
                <a:schemeClr val="dk1"/>
              </a:buClr>
              <a:buSzPct val="91666"/>
              <a:buFont typeface="Arial"/>
              <a:buNone/>
            </a:pPr>
            <a:r>
              <a:rPr lang="en" sz="1200"/>
              <a:t>	San Diego Model. </a:t>
            </a:r>
            <a:r>
              <a:rPr lang="en" sz="1200" i="1"/>
              <a:t>Matchbook Journal on Prevention &amp; Treatment of Youth Firesetting. </a:t>
            </a:r>
          </a:p>
          <a:p>
            <a:pPr lvl="0" rtl="0">
              <a:lnSpc>
                <a:spcPct val="115000"/>
              </a:lnSpc>
              <a:spcBef>
                <a:spcPts val="0"/>
              </a:spcBef>
              <a:buClr>
                <a:schemeClr val="dk1"/>
              </a:buClr>
              <a:buSzPct val="91666"/>
              <a:buFont typeface="Arial"/>
              <a:buNone/>
            </a:pPr>
            <a:r>
              <a:rPr lang="en" sz="1200"/>
              <a:t> Juvenile Arson and Explosives Research and Intervention. </a:t>
            </a:r>
          </a:p>
          <a:p>
            <a:pPr rtl="0">
              <a:lnSpc>
                <a:spcPct val="115000"/>
              </a:lnSpc>
              <a:spcBef>
                <a:spcPts val="0"/>
              </a:spcBef>
              <a:buNone/>
            </a:pPr>
            <a:r>
              <a:rPr lang="en" sz="1200"/>
              <a:t>	</a:t>
            </a:r>
            <a:r>
              <a:rPr lang="en" sz="1200" u="sng">
                <a:solidFill>
                  <a:schemeClr val="hlink"/>
                </a:solidFill>
                <a:hlinkClick r:id="rId4"/>
              </a:rPr>
              <a:t>http://www.burninstitute.org/fire-and</a:t>
            </a:r>
            <a:r>
              <a:rPr lang="en" sz="1200"/>
              <a:t>burn-prevention/juvenile-firesetter-program </a:t>
            </a:r>
          </a:p>
          <a:p>
            <a:pPr lvl="0" rtl="0">
              <a:lnSpc>
                <a:spcPct val="115000"/>
              </a:lnSpc>
              <a:spcBef>
                <a:spcPts val="0"/>
              </a:spcBef>
              <a:buNone/>
            </a:pPr>
            <a:endParaRPr sz="1200"/>
          </a:p>
          <a:p>
            <a:pPr lvl="0" indent="457200" rtl="0">
              <a:spcBef>
                <a:spcPts val="0"/>
              </a:spcBef>
              <a:buNone/>
            </a:pPr>
            <a:endParaRPr sz="1200"/>
          </a:p>
          <a:p>
            <a:pPr marL="0" lvl="0" indent="457200" rtl="0">
              <a:spcBef>
                <a:spcPts val="0"/>
              </a:spcBef>
              <a:buNone/>
            </a:pPr>
            <a:endParaRPr sz="1200">
              <a:solidFill>
                <a:srgbClr val="000000"/>
              </a:solidFill>
              <a:latin typeface="Times New Roman"/>
              <a:ea typeface="Times New Roman"/>
              <a:cs typeface="Times New Roman"/>
              <a:sym typeface="Times New Roman"/>
            </a:endParaRPr>
          </a:p>
          <a:p>
            <a:pPr marL="0" lvl="0" indent="0" rtl="0">
              <a:spcBef>
                <a:spcPts val="0"/>
              </a:spcBef>
              <a:buNone/>
            </a:pPr>
            <a:endParaRPr sz="1200">
              <a:solidFill>
                <a:srgbClr val="000000"/>
              </a:solidFill>
              <a:latin typeface="Times New Roman"/>
              <a:ea typeface="Times New Roman"/>
              <a:cs typeface="Times New Roman"/>
              <a:sym typeface="Times New Roman"/>
            </a:endParaRPr>
          </a:p>
          <a:p>
            <a:pPr marL="0" lvl="0" indent="0" rtl="0">
              <a:spcBef>
                <a:spcPts val="0"/>
              </a:spcBef>
              <a:buNone/>
            </a:pPr>
            <a:endParaRPr sz="1200">
              <a:solidFill>
                <a:srgbClr val="000000"/>
              </a:solidFill>
              <a:latin typeface="Times New Roman"/>
              <a:ea typeface="Times New Roman"/>
              <a:cs typeface="Times New Roman"/>
              <a:sym typeface="Times New Roman"/>
            </a:endParaRPr>
          </a:p>
          <a:p>
            <a:pPr marL="0" lvl="0" indent="0" rtl="0">
              <a:spcBef>
                <a:spcPts val="0"/>
              </a:spcBef>
              <a:buNone/>
            </a:pPr>
            <a:endParaRPr sz="1200">
              <a:solidFill>
                <a:srgbClr val="000000"/>
              </a:solidFill>
              <a:latin typeface="Times New Roman"/>
              <a:ea typeface="Times New Roman"/>
              <a:cs typeface="Times New Roman"/>
              <a:sym typeface="Times New Roman"/>
            </a:endParaRPr>
          </a:p>
          <a:p>
            <a:pPr marL="0" lvl="0" indent="0" rtl="0">
              <a:spcBef>
                <a:spcPts val="0"/>
              </a:spcBef>
              <a:buClr>
                <a:schemeClr val="dk1"/>
              </a:buClr>
              <a:buFont typeface="Arial"/>
              <a:buNone/>
            </a:pPr>
            <a:endParaRPr sz="1200">
              <a:solidFill>
                <a:srgbClr val="000000"/>
              </a:solidFill>
              <a:latin typeface="Times New Roman"/>
              <a:ea typeface="Times New Roman"/>
              <a:cs typeface="Times New Roman"/>
              <a:sym typeface="Times New Roman"/>
            </a:endParaRPr>
          </a:p>
          <a:p>
            <a:pPr marL="0" indent="0">
              <a:spcBef>
                <a:spcPts val="0"/>
              </a:spcBef>
              <a:buNone/>
            </a:pPr>
            <a:endParaRPr sz="1200">
              <a:solidFill>
                <a:srgbClr val="000000"/>
              </a:solidFill>
              <a:latin typeface="Times New Roman"/>
              <a:ea typeface="Times New Roman"/>
              <a:cs typeface="Times New Roman"/>
              <a:sym typeface="Times New Roman"/>
            </a:endParaRPr>
          </a:p>
        </p:txBody>
      </p:sp>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References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References</a:t>
            </a:r>
          </a:p>
        </p:txBody>
      </p:sp>
      <p:sp>
        <p:nvSpPr>
          <p:cNvPr id="136" name="Shape 136"/>
          <p:cNvSpPr txBox="1">
            <a:spLocks noGrp="1"/>
          </p:cNvSpPr>
          <p:nvPr>
            <p:ph type="body" idx="1"/>
          </p:nvPr>
        </p:nvSpPr>
        <p:spPr>
          <a:xfrm>
            <a:off x="457200" y="961200"/>
            <a:ext cx="8229600" cy="4309799"/>
          </a:xfrm>
          <a:prstGeom prst="rect">
            <a:avLst/>
          </a:prstGeom>
        </p:spPr>
        <p:txBody>
          <a:bodyPr lIns="91425" tIns="91425" rIns="91425" bIns="91425" anchor="t" anchorCtr="0">
            <a:noAutofit/>
          </a:bodyPr>
          <a:lstStyle/>
          <a:p>
            <a:pPr lvl="0" rtl="0">
              <a:spcBef>
                <a:spcPts val="0"/>
              </a:spcBef>
              <a:buNone/>
            </a:pPr>
            <a:endParaRPr sz="1200"/>
          </a:p>
          <a:p>
            <a:pPr lvl="0" rtl="0">
              <a:spcBef>
                <a:spcPts val="0"/>
              </a:spcBef>
              <a:buClr>
                <a:schemeClr val="dk1"/>
              </a:buClr>
              <a:buSzPct val="91666"/>
              <a:buFont typeface="Arial"/>
              <a:buNone/>
            </a:pPr>
            <a:r>
              <a:rPr lang="en" sz="1200"/>
              <a:t>Letourneau, E. J., &amp; Borduin, C. M. (2008). The effective treatment of juveniles who sexually offend: An ethical</a:t>
            </a:r>
          </a:p>
          <a:p>
            <a:pPr lvl="0" indent="457200" rtl="0">
              <a:spcBef>
                <a:spcPts val="0"/>
              </a:spcBef>
              <a:buNone/>
            </a:pPr>
            <a:r>
              <a:rPr lang="en" sz="1200"/>
              <a:t>imperative. </a:t>
            </a:r>
            <a:r>
              <a:rPr lang="en" sz="1200" i="1"/>
              <a:t>Ethics &amp; Behavior</a:t>
            </a:r>
            <a:r>
              <a:rPr lang="en" sz="1200"/>
              <a:t>, </a:t>
            </a:r>
            <a:r>
              <a:rPr lang="en" sz="1200" i="1"/>
              <a:t>18</a:t>
            </a:r>
            <a:r>
              <a:rPr lang="en" sz="1200"/>
              <a:t>(2-3), 286-306.</a:t>
            </a:r>
          </a:p>
          <a:p>
            <a:pPr marL="0" lvl="0" indent="0" rtl="0">
              <a:spcBef>
                <a:spcPts val="0"/>
              </a:spcBef>
              <a:buNone/>
            </a:pPr>
            <a:r>
              <a:rPr lang="en" sz="1200"/>
              <a:t>McMurran, M. (2009). Motivational Interviewing with Offenders: A Systematic Review. Legal and Criminological</a:t>
            </a:r>
          </a:p>
          <a:p>
            <a:pPr marL="0" lvl="0" indent="0" rtl="0">
              <a:spcBef>
                <a:spcPts val="0"/>
              </a:spcBef>
              <a:buClr>
                <a:schemeClr val="dk1"/>
              </a:buClr>
              <a:buSzPct val="91666"/>
              <a:buFont typeface="Arial"/>
              <a:buNone/>
            </a:pPr>
            <a:r>
              <a:rPr lang="en" sz="1200"/>
              <a:t>	Psychology, (14) 83-100. </a:t>
            </a:r>
          </a:p>
          <a:p>
            <a:pPr lvl="0" rtl="0">
              <a:spcBef>
                <a:spcPts val="0"/>
              </a:spcBef>
              <a:buNone/>
            </a:pPr>
            <a:r>
              <a:rPr lang="en" sz="1200"/>
              <a:t>Farkas, M.A. (1999). Correctional officer attitudes toward inmates and working with inmates in a “get tough” era. </a:t>
            </a:r>
          </a:p>
          <a:p>
            <a:pPr lvl="0" indent="457200" rtl="0">
              <a:spcBef>
                <a:spcPts val="0"/>
              </a:spcBef>
              <a:buNone/>
            </a:pPr>
            <a:r>
              <a:rPr lang="en" sz="1200"/>
              <a:t>Journal of Criminal Justice, 27: 495–506.</a:t>
            </a:r>
          </a:p>
          <a:p>
            <a:pPr marL="0" lvl="0" indent="0" rtl="0">
              <a:spcBef>
                <a:spcPts val="0"/>
              </a:spcBef>
              <a:buNone/>
            </a:pPr>
            <a:r>
              <a:rPr lang="en" sz="1200"/>
              <a:t>Slavet, J.D.; Stein, L.A.R.; Klein, J.L.; Colby, S.M.; Barnett, N.P. &amp; Monti, P.M. (2005). Piloting the family check </a:t>
            </a:r>
          </a:p>
          <a:p>
            <a:pPr marL="0" lvl="0" indent="457200" rtl="0">
              <a:spcBef>
                <a:spcPts val="0"/>
              </a:spcBef>
              <a:buNone/>
            </a:pPr>
            <a:r>
              <a:rPr lang="en" sz="1200"/>
              <a:t>up with incarcerated adolescents and their parents. Psychological Services 2: 123–32</a:t>
            </a:r>
          </a:p>
          <a:p>
            <a:pPr lvl="0" rtl="0">
              <a:lnSpc>
                <a:spcPct val="115000"/>
              </a:lnSpc>
              <a:spcBef>
                <a:spcPts val="0"/>
              </a:spcBef>
              <a:buClr>
                <a:schemeClr val="dk1"/>
              </a:buClr>
              <a:buSzPct val="91666"/>
              <a:buFont typeface="Arial"/>
              <a:buNone/>
            </a:pPr>
            <a:r>
              <a:rPr lang="en" sz="1200"/>
              <a:t>Slavkin, M. L.  (2002). Child and Adolescent Psychiatry: What Every Clinician Needs to know</a:t>
            </a:r>
          </a:p>
          <a:p>
            <a:pPr lvl="0" rtl="0">
              <a:lnSpc>
                <a:spcPct val="115000"/>
              </a:lnSpc>
              <a:spcBef>
                <a:spcPts val="0"/>
              </a:spcBef>
              <a:buNone/>
            </a:pPr>
            <a:r>
              <a:rPr lang="en" sz="1200"/>
              <a:t>	about Juvenile Firesetters. </a:t>
            </a:r>
            <a:r>
              <a:rPr lang="en" sz="1200" i="1"/>
              <a:t>Psychiatric Services</a:t>
            </a:r>
            <a:r>
              <a:rPr lang="en" sz="1200"/>
              <a:t>. 53 (10).  </a:t>
            </a:r>
          </a:p>
          <a:p>
            <a:pPr marL="0" indent="0" rtl="0">
              <a:spcBef>
                <a:spcPts val="0"/>
              </a:spcBef>
              <a:buNone/>
            </a:pPr>
            <a:r>
              <a:rPr lang="en" sz="1200"/>
              <a:t>Tripodi, S.J.; Springer, D.W. &amp; Corcoran, K. (2007). Determinants of substance abuse among incarcerated</a:t>
            </a:r>
          </a:p>
          <a:p>
            <a:pPr marL="0" indent="457200" rtl="0">
              <a:spcBef>
                <a:spcPts val="0"/>
              </a:spcBef>
              <a:buNone/>
            </a:pPr>
            <a:r>
              <a:rPr lang="en" sz="1200"/>
              <a:t>adolescents: Implications for brief treatment and crisis intervention. Brief Treatment and Crisis Intervention 7:</a:t>
            </a:r>
          </a:p>
          <a:p>
            <a:pPr marL="457200" lvl="0" indent="0" rtl="0">
              <a:spcBef>
                <a:spcPts val="0"/>
              </a:spcBef>
              <a:buNone/>
            </a:pPr>
            <a:r>
              <a:rPr lang="en" sz="1200"/>
              <a:t>34–39. </a:t>
            </a:r>
          </a:p>
          <a:p>
            <a:pPr marL="0" indent="0" rtl="0">
              <a:spcBef>
                <a:spcPts val="0"/>
              </a:spcBef>
              <a:buNone/>
            </a:pPr>
            <a:r>
              <a:rPr lang="en" sz="1200">
                <a:solidFill>
                  <a:srgbClr val="000000"/>
                </a:solidFill>
              </a:rPr>
              <a:t>Singh, A. N. (2007). Review of Assessing and managing violence risk in juveniles. </a:t>
            </a:r>
            <a:r>
              <a:rPr lang="en" sz="1200" i="1">
                <a:solidFill>
                  <a:srgbClr val="000000"/>
                </a:solidFill>
              </a:rPr>
              <a:t>Journal Of Child And Family</a:t>
            </a:r>
          </a:p>
          <a:p>
            <a:pPr marL="0" indent="457200" rtl="0">
              <a:spcBef>
                <a:spcPts val="0"/>
              </a:spcBef>
              <a:buNone/>
            </a:pPr>
            <a:r>
              <a:rPr lang="en" sz="1200" i="1">
                <a:solidFill>
                  <a:srgbClr val="000000"/>
                </a:solidFill>
              </a:rPr>
              <a:t>Studies</a:t>
            </a:r>
            <a:r>
              <a:rPr lang="en" sz="1200">
                <a:solidFill>
                  <a:srgbClr val="000000"/>
                </a:solidFill>
              </a:rPr>
              <a:t>, </a:t>
            </a:r>
            <a:r>
              <a:rPr lang="en" sz="1200" i="1">
                <a:solidFill>
                  <a:srgbClr val="000000"/>
                </a:solidFill>
              </a:rPr>
              <a:t>16</a:t>
            </a:r>
            <a:r>
              <a:rPr lang="en" sz="1200">
                <a:solidFill>
                  <a:srgbClr val="000000"/>
                </a:solidFill>
              </a:rPr>
              <a:t>(3), 461-463.</a:t>
            </a:r>
          </a:p>
          <a:p>
            <a:pPr marL="0" indent="0" rtl="0">
              <a:spcBef>
                <a:spcPts val="0"/>
              </a:spcBef>
              <a:buNone/>
            </a:pPr>
            <a:r>
              <a:rPr lang="en" sz="1100">
                <a:solidFill>
                  <a:srgbClr val="000000"/>
                </a:solidFill>
              </a:rPr>
              <a:t>Doran, N., Hohman, M., &amp; Koutsenok, I. (2011). Linking basic and advanced motivational interviewing training outcomes for </a:t>
            </a:r>
          </a:p>
          <a:p>
            <a:pPr marL="0" lvl="0" indent="457200" rtl="0">
              <a:spcBef>
                <a:spcPts val="0"/>
              </a:spcBef>
              <a:buNone/>
            </a:pPr>
            <a:r>
              <a:rPr lang="en" sz="1100">
                <a:solidFill>
                  <a:srgbClr val="000000"/>
                </a:solidFill>
              </a:rPr>
              <a:t>juvenile correctional staff in California. </a:t>
            </a:r>
            <a:r>
              <a:rPr lang="en" sz="1100" i="1">
                <a:solidFill>
                  <a:srgbClr val="000000"/>
                </a:solidFill>
              </a:rPr>
              <a:t>Journal Of Psychoactive Drugs</a:t>
            </a:r>
            <a:r>
              <a:rPr lang="en" sz="1100">
                <a:solidFill>
                  <a:srgbClr val="000000"/>
                </a:solidFill>
              </a:rPr>
              <a:t>, </a:t>
            </a:r>
            <a:r>
              <a:rPr lang="en" sz="1100" i="1">
                <a:solidFill>
                  <a:srgbClr val="000000"/>
                </a:solidFill>
              </a:rPr>
              <a:t>Sarc Suppl 7</a:t>
            </a:r>
            <a:r>
              <a:rPr lang="en" sz="1100">
                <a:solidFill>
                  <a:srgbClr val="000000"/>
                </a:solidFill>
              </a:rPr>
              <a:t>19-26. </a:t>
            </a:r>
          </a:p>
          <a:p>
            <a:pPr lvl="0" rtl="0">
              <a:spcBef>
                <a:spcPts val="0"/>
              </a:spcBef>
              <a:buClr>
                <a:schemeClr val="dk1"/>
              </a:buClr>
              <a:buSzPct val="91666"/>
              <a:buFont typeface="Arial"/>
              <a:buNone/>
            </a:pPr>
            <a:r>
              <a:rPr lang="en" sz="1200">
                <a:solidFill>
                  <a:srgbClr val="333333"/>
                </a:solidFill>
              </a:rPr>
              <a:t>Westar and Dozis. (2006). Preparing clients for cognitive behavior therapy: A randomized pilot study of motivational</a:t>
            </a:r>
          </a:p>
          <a:p>
            <a:pPr lvl="0" indent="457200" rtl="0">
              <a:spcBef>
                <a:spcPts val="0"/>
              </a:spcBef>
              <a:buClr>
                <a:schemeClr val="dk1"/>
              </a:buClr>
              <a:buSzPct val="91666"/>
              <a:buFont typeface="Arial"/>
              <a:buNone/>
            </a:pPr>
            <a:r>
              <a:rPr lang="en" sz="1200">
                <a:solidFill>
                  <a:srgbClr val="333333"/>
                </a:solidFill>
              </a:rPr>
              <a:t>interviewing for anxiety. </a:t>
            </a:r>
            <a:r>
              <a:rPr lang="en" sz="1200" i="1">
                <a:solidFill>
                  <a:srgbClr val="333333"/>
                </a:solidFill>
              </a:rPr>
              <a:t>Cognitive Therapy Research</a:t>
            </a:r>
            <a:r>
              <a:rPr lang="en" sz="1200">
                <a:solidFill>
                  <a:srgbClr val="333333"/>
                </a:solidFill>
              </a:rPr>
              <a:t>, 30(4); 481-498. </a:t>
            </a:r>
          </a:p>
          <a:p>
            <a:pPr marL="0" lvl="0" indent="0" rtl="0">
              <a:spcBef>
                <a:spcPts val="0"/>
              </a:spcBef>
              <a:buClr>
                <a:schemeClr val="dk1"/>
              </a:buClr>
              <a:buSzPct val="91666"/>
              <a:buFont typeface="Arial"/>
              <a:buNone/>
            </a:pPr>
            <a:r>
              <a:rPr lang="en" sz="1200">
                <a:solidFill>
                  <a:srgbClr val="000000"/>
                </a:solidFill>
              </a:rPr>
              <a:t>Shaughnessy, M. F., Main, D., &amp; Madewell, J. (2007). An interview with Irvin Yalom. </a:t>
            </a:r>
            <a:r>
              <a:rPr lang="en" sz="1200" i="1">
                <a:solidFill>
                  <a:srgbClr val="000000"/>
                </a:solidFill>
              </a:rPr>
              <a:t>North American Journal Of      </a:t>
            </a:r>
          </a:p>
          <a:p>
            <a:pPr marL="0" lvl="0" indent="457200" rtl="0">
              <a:spcBef>
                <a:spcPts val="0"/>
              </a:spcBef>
              <a:buClr>
                <a:schemeClr val="dk1"/>
              </a:buClr>
              <a:buSzPct val="91666"/>
              <a:buFont typeface="Arial"/>
              <a:buNone/>
            </a:pPr>
            <a:r>
              <a:rPr lang="en" sz="1200" i="1">
                <a:solidFill>
                  <a:srgbClr val="000000"/>
                </a:solidFill>
              </a:rPr>
              <a:t>Psychology</a:t>
            </a:r>
            <a:r>
              <a:rPr lang="en" sz="1200">
                <a:solidFill>
                  <a:srgbClr val="000000"/>
                </a:solidFill>
              </a:rPr>
              <a:t>, </a:t>
            </a:r>
            <a:r>
              <a:rPr lang="en" sz="1200" i="1">
                <a:solidFill>
                  <a:srgbClr val="000000"/>
                </a:solidFill>
              </a:rPr>
              <a:t>9</a:t>
            </a:r>
            <a:r>
              <a:rPr lang="en" sz="1200">
                <a:solidFill>
                  <a:srgbClr val="000000"/>
                </a:solidFill>
              </a:rPr>
              <a:t>(3), 511-518.</a:t>
            </a:r>
          </a:p>
          <a:p>
            <a:pPr marL="0" lvl="0" indent="0" rtl="0">
              <a:spcBef>
                <a:spcPts val="0"/>
              </a:spcBef>
              <a:buClr>
                <a:schemeClr val="dk1"/>
              </a:buClr>
              <a:buFont typeface="Arial"/>
              <a:buNone/>
            </a:pPr>
            <a:endParaRPr sz="1200">
              <a:solidFill>
                <a:srgbClr val="000000"/>
              </a:solidFill>
            </a:endParaRPr>
          </a:p>
          <a:p>
            <a:pPr>
              <a:spcBef>
                <a:spcPts val="0"/>
              </a:spcBef>
              <a:buNone/>
            </a:pPr>
            <a:endParaRPr sz="1200">
              <a:solidFill>
                <a:srgbClr val="000000"/>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857250"/>
          </a:xfrm>
        </p:spPr>
        <p:txBody>
          <a:bodyPr/>
          <a:lstStyle/>
          <a:p>
            <a:pPr>
              <a:defRPr/>
            </a:pPr>
            <a:r>
              <a:rPr lang="en-US" sz="32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178719"/>
            <a:ext cx="7972425" cy="33623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lgn="just">
              <a:buFont typeface="Arial" charset="0"/>
              <a:buNone/>
              <a:defRPr/>
            </a:pPr>
            <a:r>
              <a:rPr lang="en-US" sz="1800" dirty="0" smtClean="0">
                <a:latin typeface="+mj-lt"/>
              </a:rPr>
              <a:t>     </a:t>
            </a:r>
            <a:r>
              <a:rPr lang="en-US" sz="1800" dirty="0" smtClean="0">
                <a:solidFill>
                  <a:schemeClr val="bg1"/>
                </a:solidFill>
                <a:latin typeface="+mj-lt"/>
              </a:rPr>
              <a:t>OMICS Group International is a pioneer and leading science event organizer, which publishes around 400 open access journals and conducts over 300 Medical, Clinical, Engineering, Life Sciences, </a:t>
            </a:r>
            <a:r>
              <a:rPr lang="en-US" sz="1800" dirty="0" err="1" smtClean="0">
                <a:solidFill>
                  <a:schemeClr val="bg1"/>
                </a:solidFill>
                <a:latin typeface="+mj-lt"/>
              </a:rPr>
              <a:t>Phrama</a:t>
            </a:r>
            <a:r>
              <a:rPr lang="en-US" sz="1800" dirty="0" smtClean="0">
                <a:solidFill>
                  <a:schemeClr val="bg1"/>
                </a:solidFill>
                <a:latin typeface="+mj-lt"/>
              </a:rPr>
              <a:t> scientific conferences all over the globe annually with the support of more than 1000 scientific associations and 30,000 editorial board members and 3.5 million followers to its credit.</a:t>
            </a:r>
            <a:br>
              <a:rPr lang="en-US" sz="1800" dirty="0" smtClean="0">
                <a:solidFill>
                  <a:schemeClr val="bg1"/>
                </a:solidFill>
                <a:latin typeface="+mj-lt"/>
              </a:rPr>
            </a:br>
            <a:endParaRPr lang="en-US" sz="1800" dirty="0" smtClean="0">
              <a:solidFill>
                <a:schemeClr val="bg1"/>
              </a:solidFill>
              <a:latin typeface="+mj-lt"/>
            </a:endParaRPr>
          </a:p>
          <a:p>
            <a:pPr algn="just">
              <a:buFont typeface="Arial" charset="0"/>
              <a:buNone/>
              <a:defRPr/>
            </a:pPr>
            <a:r>
              <a:rPr lang="en-US" sz="1800" dirty="0" smtClean="0">
                <a:solidFill>
                  <a:schemeClr val="bg1"/>
                </a:solidFill>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1800" dirty="0" err="1" smtClean="0">
                <a:solidFill>
                  <a:schemeClr val="bg1"/>
                </a:solidFill>
                <a:latin typeface="+mj-lt"/>
              </a:rPr>
              <a:t>Bengaluru</a:t>
            </a:r>
            <a:r>
              <a:rPr lang="en-US" sz="1800" dirty="0" smtClean="0">
                <a:solidFill>
                  <a:schemeClr val="bg1"/>
                </a:solidFill>
                <a:latin typeface="+mj-lt"/>
              </a:rPr>
              <a:t> and Mumbai.</a:t>
            </a:r>
          </a:p>
          <a:p>
            <a:pPr>
              <a:defRPr/>
            </a:pPr>
            <a:endParaRPr 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4" y="321469"/>
            <a:ext cx="8186737" cy="857250"/>
          </a:xfrm>
        </p:spPr>
        <p:txBody>
          <a:bodyPr/>
          <a:lstStyle/>
          <a:p>
            <a:r>
              <a:rPr lang="en-US" sz="3200" dirty="0"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285875"/>
            <a:ext cx="8001000" cy="300037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2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600" dirty="0" smtClean="0">
                <a:effectLst>
                  <a:outerShdw blurRad="38100" dist="38100" dir="2700000" algn="tl">
                    <a:srgbClr val="000000">
                      <a:alpha val="43137"/>
                    </a:srgbClr>
                  </a:outerShdw>
                </a:effectLst>
                <a:latin typeface="Georgia" pitchFamily="18" charset="0"/>
              </a:rPr>
              <a:t>Please Visit:</a:t>
            </a:r>
            <a:r>
              <a:rPr lang="en-US" sz="2200" dirty="0" smtClean="0">
                <a:effectLst>
                  <a:outerShdw blurRad="38100" dist="38100" dir="2700000" algn="tl">
                    <a:srgbClr val="000000">
                      <a:alpha val="43137"/>
                    </a:srgbClr>
                  </a:outerShdw>
                </a:effectLst>
                <a:latin typeface="Georgia" pitchFamily="18" charset="0"/>
              </a:rPr>
              <a:t/>
            </a:r>
            <a:br>
              <a:rPr lang="en-US" sz="2200" dirty="0" smtClean="0">
                <a:effectLst>
                  <a:outerShdw blurRad="38100" dist="38100" dir="2700000" algn="tl">
                    <a:srgbClr val="000000">
                      <a:alpha val="43137"/>
                    </a:srgbClr>
                  </a:outerShdw>
                </a:effectLst>
                <a:latin typeface="Georgia" pitchFamily="18" charset="0"/>
              </a:rPr>
            </a:br>
            <a:r>
              <a:rPr lang="en-US" sz="2200" dirty="0" smtClean="0">
                <a:effectLst>
                  <a:outerShdw blurRad="38100" dist="38100" dir="2700000" algn="tl">
                    <a:srgbClr val="000000">
                      <a:alpha val="43137"/>
                    </a:srgbClr>
                  </a:outerShdw>
                </a:effectLst>
                <a:latin typeface="Georgia" pitchFamily="18" charset="0"/>
                <a:hlinkClick r:id="rId2"/>
              </a:rPr>
              <a:t>www.omicsgroup.com</a:t>
            </a:r>
            <a:endParaRPr lang="en-US" sz="22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200" dirty="0" smtClean="0">
                <a:effectLst>
                  <a:outerShdw blurRad="38100" dist="38100" dir="2700000" algn="tl">
                    <a:srgbClr val="000000">
                      <a:alpha val="43137"/>
                    </a:srgbClr>
                  </a:outerShdw>
                </a:effectLst>
                <a:latin typeface="Georgia" pitchFamily="18" charset="0"/>
                <a:hlinkClick r:id="rId3"/>
              </a:rPr>
              <a:t>www.conferenceseries.com</a:t>
            </a:r>
            <a:endParaRPr lang="en-US" sz="22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2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200" dirty="0" smtClean="0">
              <a:effectLst>
                <a:outerShdw blurRad="38100" dist="38100" dir="2700000" algn="tl">
                  <a:srgbClr val="000000">
                    <a:alpha val="43137"/>
                  </a:srgbClr>
                </a:outerShdw>
              </a:effectLst>
            </a:endParaRPr>
          </a:p>
          <a:p>
            <a:pPr algn="just">
              <a:buFont typeface="Arial" charset="0"/>
              <a:buNone/>
              <a:defRPr/>
            </a:pPr>
            <a:endParaRPr lang="en-US" sz="2200" dirty="0" smtClean="0">
              <a:effectLst>
                <a:outerShdw blurRad="38100" dist="38100" dir="2700000" algn="tl">
                  <a:srgbClr val="000000">
                    <a:alpha val="43137"/>
                  </a:srgbClr>
                </a:outerShdw>
              </a:effectLst>
            </a:endParaRPr>
          </a:p>
          <a:p>
            <a:pPr algn="just">
              <a:buFont typeface="Arial" charset="0"/>
              <a:buNone/>
              <a:defRPr/>
            </a:pPr>
            <a:endParaRPr lang="en-US" sz="22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1046550" y="952344"/>
            <a:ext cx="7050900" cy="1692300"/>
          </a:xfrm>
          <a:prstGeom prst="rect">
            <a:avLst/>
          </a:prstGeom>
        </p:spPr>
        <p:txBody>
          <a:bodyPr lIns="91425" tIns="91425" rIns="91425" bIns="91425" anchor="b" anchorCtr="0">
            <a:noAutofit/>
          </a:bodyPr>
          <a:lstStyle/>
          <a:p>
            <a:pPr algn="ctr">
              <a:spcBef>
                <a:spcPts val="0"/>
              </a:spcBef>
              <a:buNone/>
            </a:pPr>
            <a:r>
              <a:rPr lang="en" sz="2400" dirty="0">
                <a:latin typeface="Calibri"/>
                <a:ea typeface="Calibri"/>
                <a:cs typeface="Calibri"/>
                <a:sym typeface="Calibri"/>
              </a:rPr>
              <a:t>Can Pre-treatment Motivational</a:t>
            </a:r>
            <a:r>
              <a:rPr lang="en" sz="3000" dirty="0">
                <a:latin typeface="Calibri"/>
                <a:ea typeface="Calibri"/>
                <a:cs typeface="Calibri"/>
                <a:sym typeface="Calibri"/>
              </a:rPr>
              <a:t> </a:t>
            </a:r>
            <a:r>
              <a:rPr lang="en" sz="2400" dirty="0">
                <a:latin typeface="Calibri"/>
                <a:ea typeface="Calibri"/>
                <a:cs typeface="Calibri"/>
                <a:sym typeface="Calibri"/>
              </a:rPr>
              <a:t>Groups in FATJAM Promote Therapeutically-Relevant Changes for Juvenile Fire Setters and Bomb Makers in a Forensic Psychological Setting?</a:t>
            </a:r>
          </a:p>
        </p:txBody>
      </p:sp>
      <p:sp>
        <p:nvSpPr>
          <p:cNvPr id="40" name="Shape 40"/>
          <p:cNvSpPr txBox="1">
            <a:spLocks noGrp="1"/>
          </p:cNvSpPr>
          <p:nvPr>
            <p:ph type="subTitle" idx="1"/>
          </p:nvPr>
        </p:nvSpPr>
        <p:spPr>
          <a:xfrm>
            <a:off x="1054040" y="2964584"/>
            <a:ext cx="7035899" cy="694199"/>
          </a:xfrm>
          <a:prstGeom prst="rect">
            <a:avLst/>
          </a:prstGeom>
        </p:spPr>
        <p:txBody>
          <a:bodyPr lIns="91425" tIns="91425" rIns="91425" bIns="91425" anchor="t" anchorCtr="0">
            <a:noAutofit/>
          </a:bodyPr>
          <a:lstStyle/>
          <a:p>
            <a:pPr algn="ctr" rtl="0">
              <a:spcBef>
                <a:spcPts val="0"/>
              </a:spcBef>
              <a:buNone/>
            </a:pPr>
            <a:r>
              <a:rPr lang="en" sz="1400">
                <a:latin typeface="Georgia"/>
                <a:ea typeface="Georgia"/>
                <a:cs typeface="Georgia"/>
                <a:sym typeface="Georgia"/>
              </a:rPr>
              <a:t>Ronn Johnson, PhD, ABPP, Michelle Jimenez, M.A.*, Derrick Young, M.A.*</a:t>
            </a:r>
          </a:p>
          <a:p>
            <a:pPr algn="ctr">
              <a:spcBef>
                <a:spcPts val="0"/>
              </a:spcBef>
              <a:buNone/>
            </a:pPr>
            <a:r>
              <a:rPr lang="en" sz="1400"/>
              <a:t>University of San Diego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Juvenile Firesetters and Bomb Makers</a:t>
            </a:r>
          </a:p>
        </p:txBody>
      </p:sp>
      <p:sp>
        <p:nvSpPr>
          <p:cNvPr id="46" name="Shape 46"/>
          <p:cNvSpPr txBox="1">
            <a:spLocks noGrp="1"/>
          </p:cNvSpPr>
          <p:nvPr>
            <p:ph type="body" idx="1"/>
          </p:nvPr>
        </p:nvSpPr>
        <p:spPr>
          <a:xfrm>
            <a:off x="457200" y="990550"/>
            <a:ext cx="8229600" cy="4217399"/>
          </a:xfrm>
          <a:prstGeom prst="rect">
            <a:avLst/>
          </a:prstGeom>
        </p:spPr>
        <p:txBody>
          <a:bodyPr lIns="91425" tIns="91425" rIns="91425" bIns="91425" anchor="t" anchorCtr="0">
            <a:noAutofit/>
          </a:bodyPr>
          <a:lstStyle/>
          <a:p>
            <a:pPr lvl="0" rtl="0">
              <a:spcBef>
                <a:spcPts val="0"/>
              </a:spcBef>
              <a:buNone/>
            </a:pPr>
            <a:endParaRPr sz="1400"/>
          </a:p>
          <a:p>
            <a:pPr marL="457200" lvl="0" indent="-342900" rtl="0">
              <a:spcBef>
                <a:spcPts val="0"/>
              </a:spcBef>
              <a:buClr>
                <a:schemeClr val="dk1"/>
              </a:buClr>
              <a:buSzPct val="100000"/>
              <a:buFont typeface="Arial"/>
              <a:buChar char="●"/>
            </a:pPr>
            <a:r>
              <a:rPr lang="en" sz="1800"/>
              <a:t>Juvenile Fire Setters and Bomb Makers have increasingly become a public safety concern.</a:t>
            </a:r>
          </a:p>
          <a:p>
            <a:pPr marL="457200" lvl="0" indent="-342900" rtl="0">
              <a:spcBef>
                <a:spcPts val="0"/>
              </a:spcBef>
              <a:buClr>
                <a:schemeClr val="dk1"/>
              </a:buClr>
              <a:buSzPct val="100000"/>
              <a:buFont typeface="Arial"/>
              <a:buChar char="●"/>
            </a:pPr>
            <a:r>
              <a:rPr lang="en" sz="1800"/>
              <a:t>Annually JFSBs account for: </a:t>
            </a:r>
          </a:p>
          <a:p>
            <a:pPr marL="914400" lvl="1" indent="-342900" rtl="0">
              <a:spcBef>
                <a:spcPts val="0"/>
              </a:spcBef>
              <a:buClr>
                <a:schemeClr val="dk1"/>
              </a:buClr>
              <a:buSzPct val="100000"/>
              <a:buFont typeface="Courier New"/>
              <a:buChar char="o"/>
            </a:pPr>
            <a:r>
              <a:rPr lang="en" sz="1800"/>
              <a:t>80,000 structure fires</a:t>
            </a:r>
          </a:p>
          <a:p>
            <a:pPr marL="914400" lvl="1" indent="-342900" rtl="0">
              <a:spcBef>
                <a:spcPts val="0"/>
              </a:spcBef>
              <a:buClr>
                <a:schemeClr val="dk1"/>
              </a:buClr>
              <a:buSzPct val="100000"/>
              <a:buFont typeface="Courier New"/>
              <a:buChar char="o"/>
            </a:pPr>
            <a:r>
              <a:rPr lang="en" sz="1800"/>
              <a:t>300 deaths</a:t>
            </a:r>
          </a:p>
          <a:p>
            <a:pPr marL="914400" lvl="1" indent="-342900" rtl="0">
              <a:spcBef>
                <a:spcPts val="0"/>
              </a:spcBef>
              <a:buClr>
                <a:schemeClr val="dk1"/>
              </a:buClr>
              <a:buSzPct val="100000"/>
              <a:buFont typeface="Courier New"/>
              <a:buChar char="o"/>
            </a:pPr>
            <a:r>
              <a:rPr lang="en" sz="1800"/>
              <a:t>$1.2 Billion in property damages</a:t>
            </a:r>
          </a:p>
          <a:p>
            <a:pPr marL="457200" lvl="0" indent="-342900" rtl="0">
              <a:spcBef>
                <a:spcPts val="0"/>
              </a:spcBef>
              <a:buClr>
                <a:schemeClr val="dk1"/>
              </a:buClr>
              <a:buSzPct val="100000"/>
              <a:buFont typeface="Arial"/>
              <a:buChar char="●"/>
            </a:pPr>
            <a:r>
              <a:rPr lang="en" sz="1800"/>
              <a:t>JFSBs account for 50% of arson arrests in the U.S. and 60% of annual residential fires. </a:t>
            </a:r>
          </a:p>
          <a:p>
            <a:pPr lvl="0" algn="r" rtl="0">
              <a:spcBef>
                <a:spcPts val="0"/>
              </a:spcBef>
              <a:buNone/>
            </a:pPr>
            <a:r>
              <a:rPr lang="en" sz="1400"/>
              <a:t>(FBI, 2011)</a:t>
            </a:r>
          </a:p>
          <a:p>
            <a:pPr marL="457200" lvl="0" indent="-342900" rtl="0">
              <a:spcBef>
                <a:spcPts val="0"/>
              </a:spcBef>
              <a:buClr>
                <a:schemeClr val="dk1"/>
              </a:buClr>
              <a:buSzPct val="100000"/>
              <a:buFont typeface="Arial"/>
              <a:buChar char="●"/>
            </a:pPr>
            <a:r>
              <a:rPr lang="en" sz="1800"/>
              <a:t>Average age ranges from 9-12 years old, with males making up 80-90% of JFSBs. </a:t>
            </a:r>
          </a:p>
          <a:p>
            <a:pPr lvl="0" algn="r" rtl="0">
              <a:spcBef>
                <a:spcPts val="0"/>
              </a:spcBef>
              <a:buNone/>
            </a:pPr>
            <a:r>
              <a:rPr lang="en" sz="1400"/>
              <a:t>(Gilman and Haden, 2006)</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Individual Characteristics </a:t>
            </a:r>
          </a:p>
        </p:txBody>
      </p:sp>
      <p:sp>
        <p:nvSpPr>
          <p:cNvPr id="52" name="Shape 52"/>
          <p:cNvSpPr txBox="1">
            <a:spLocks noGrp="1"/>
          </p:cNvSpPr>
          <p:nvPr>
            <p:ph type="body" idx="1"/>
          </p:nvPr>
        </p:nvSpPr>
        <p:spPr>
          <a:xfrm>
            <a:off x="407975" y="1175525"/>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Common characteristics displayed by JFSBs include: </a:t>
            </a:r>
          </a:p>
          <a:p>
            <a:pPr marL="914400" lvl="1" indent="-342900" rtl="0">
              <a:spcBef>
                <a:spcPts val="0"/>
              </a:spcBef>
              <a:buClr>
                <a:schemeClr val="dk1"/>
              </a:buClr>
              <a:buSzPct val="100000"/>
              <a:buFont typeface="Courier New"/>
              <a:buChar char="o"/>
            </a:pPr>
            <a:r>
              <a:rPr lang="en" sz="1800"/>
              <a:t>Aggression</a:t>
            </a:r>
          </a:p>
          <a:p>
            <a:pPr marL="914400" marR="0" lvl="1" indent="-342900" algn="l" rtl="0">
              <a:lnSpc>
                <a:spcPct val="100000"/>
              </a:lnSpc>
              <a:spcBef>
                <a:spcPts val="480"/>
              </a:spcBef>
              <a:spcAft>
                <a:spcPts val="0"/>
              </a:spcAft>
              <a:buClr>
                <a:schemeClr val="dk1"/>
              </a:buClr>
              <a:buSzPct val="100000"/>
              <a:buFont typeface="Courier New"/>
              <a:buChar char="o"/>
            </a:pPr>
            <a:r>
              <a:rPr lang="en" sz="1800"/>
              <a:t>Social Skills Deficits</a:t>
            </a:r>
          </a:p>
          <a:p>
            <a:pPr marL="914400" marR="0" lvl="1" indent="-342900" algn="l" rtl="0">
              <a:lnSpc>
                <a:spcPct val="100000"/>
              </a:lnSpc>
              <a:spcBef>
                <a:spcPts val="480"/>
              </a:spcBef>
              <a:spcAft>
                <a:spcPts val="0"/>
              </a:spcAft>
              <a:buClr>
                <a:schemeClr val="dk1"/>
              </a:buClr>
              <a:buSzPct val="100000"/>
              <a:buFont typeface="Courier New"/>
              <a:buChar char="o"/>
            </a:pPr>
            <a:r>
              <a:rPr lang="en" sz="1800"/>
              <a:t>Deviance and Vandalism</a:t>
            </a:r>
          </a:p>
          <a:p>
            <a:pPr marL="914400" marR="0" lvl="1" indent="-342900" algn="l" rtl="0">
              <a:lnSpc>
                <a:spcPct val="100000"/>
              </a:lnSpc>
              <a:spcBef>
                <a:spcPts val="480"/>
              </a:spcBef>
              <a:spcAft>
                <a:spcPts val="0"/>
              </a:spcAft>
              <a:buClr>
                <a:schemeClr val="dk1"/>
              </a:buClr>
              <a:buSzPct val="100000"/>
              <a:buFont typeface="Courier New"/>
              <a:buChar char="o"/>
            </a:pPr>
            <a:r>
              <a:rPr lang="en" sz="1800"/>
              <a:t>Covert antisocial behavior</a:t>
            </a:r>
          </a:p>
          <a:p>
            <a:pPr marL="914400" marR="0" lvl="1" indent="-342900" algn="l" rtl="0">
              <a:lnSpc>
                <a:spcPct val="100000"/>
              </a:lnSpc>
              <a:spcBef>
                <a:spcPts val="480"/>
              </a:spcBef>
              <a:spcAft>
                <a:spcPts val="0"/>
              </a:spcAft>
              <a:buClr>
                <a:schemeClr val="dk1"/>
              </a:buClr>
              <a:buSzPct val="100000"/>
              <a:buFont typeface="Courier New"/>
              <a:buChar char="o"/>
            </a:pPr>
            <a:r>
              <a:rPr lang="en" sz="1800"/>
              <a:t>Difficulty expressing emotions</a:t>
            </a:r>
          </a:p>
          <a:p>
            <a:pPr marL="914400" lvl="0" indent="0" rtl="0">
              <a:spcBef>
                <a:spcPts val="600"/>
              </a:spcBef>
              <a:buNone/>
            </a:pPr>
            <a:endParaRPr sz="1800"/>
          </a:p>
          <a:p>
            <a:pPr marL="457200" lvl="0" indent="-317500" rtl="0">
              <a:spcBef>
                <a:spcPts val="0"/>
              </a:spcBef>
              <a:buClr>
                <a:schemeClr val="dk1"/>
              </a:buClr>
              <a:buSzPct val="77777"/>
              <a:buFont typeface="Arial"/>
              <a:buChar char="●"/>
            </a:pPr>
            <a:r>
              <a:rPr lang="en" sz="1800"/>
              <a:t>Fires may be venues for relieved boredom, pure impulsivity, or covert means of retaliation</a:t>
            </a:r>
            <a:r>
              <a:rPr lang="en" sz="1400"/>
              <a:t>. </a:t>
            </a:r>
          </a:p>
          <a:p>
            <a:pPr lvl="0" algn="r" rtl="0">
              <a:spcBef>
                <a:spcPts val="600"/>
              </a:spcBef>
              <a:buNone/>
            </a:pPr>
            <a:r>
              <a:rPr lang="en" sz="1400"/>
              <a:t>(Gilman and Haden, 2006)</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57200" y="1011850"/>
            <a:ext cx="8229600" cy="4050899"/>
          </a:xfrm>
          <a:prstGeom prst="rect">
            <a:avLst/>
          </a:prstGeom>
        </p:spPr>
        <p:txBody>
          <a:bodyPr lIns="91425" tIns="91425" rIns="91425" bIns="91425" anchor="t" anchorCtr="0">
            <a:noAutofit/>
          </a:bodyPr>
          <a:lstStyle/>
          <a:p>
            <a:pPr marL="0" marR="0" lvl="0" indent="0" algn="l" rtl="0">
              <a:lnSpc>
                <a:spcPct val="100000"/>
              </a:lnSpc>
              <a:spcBef>
                <a:spcPts val="480"/>
              </a:spcBef>
              <a:spcAft>
                <a:spcPts val="0"/>
              </a:spcAft>
              <a:buNone/>
            </a:pPr>
            <a:endParaRPr sz="1400"/>
          </a:p>
          <a:p>
            <a:pPr marL="457200" marR="0" lvl="0" indent="-342900" algn="l" rtl="0">
              <a:lnSpc>
                <a:spcPct val="100000"/>
              </a:lnSpc>
              <a:spcBef>
                <a:spcPts val="480"/>
              </a:spcBef>
              <a:spcAft>
                <a:spcPts val="0"/>
              </a:spcAft>
              <a:buClr>
                <a:schemeClr val="dk2"/>
              </a:buClr>
              <a:buSzPct val="100000"/>
              <a:buFont typeface="Arial"/>
              <a:buChar char="●"/>
            </a:pPr>
            <a:r>
              <a:rPr lang="en" sz="1800" b="1"/>
              <a:t> “</a:t>
            </a:r>
            <a:r>
              <a:rPr lang="en" sz="1800"/>
              <a:t>Forensic Assessment and Therapeutic Jurisprudence Assessment Model” is an evidence based treatment approach </a:t>
            </a:r>
          </a:p>
          <a:p>
            <a:pPr marL="914400" lvl="1" indent="-342900" rtl="0">
              <a:spcBef>
                <a:spcPts val="0"/>
              </a:spcBef>
              <a:buClr>
                <a:schemeClr val="dk1"/>
              </a:buClr>
              <a:buSzPct val="100000"/>
              <a:buFont typeface="Courier New"/>
              <a:buChar char="o"/>
            </a:pPr>
            <a:r>
              <a:rPr lang="en" sz="1800"/>
              <a:t>Cognitive behavioral framework </a:t>
            </a:r>
          </a:p>
          <a:p>
            <a:pPr marL="914400" lvl="1" indent="-342900" rtl="0">
              <a:spcBef>
                <a:spcPts val="0"/>
              </a:spcBef>
              <a:buClr>
                <a:schemeClr val="dk1"/>
              </a:buClr>
              <a:buSzPct val="100000"/>
              <a:buFont typeface="Courier New"/>
              <a:buChar char="o"/>
            </a:pPr>
            <a:r>
              <a:rPr lang="en" sz="1800"/>
              <a:t>Risk oriented skills-based mental health intervention program</a:t>
            </a:r>
          </a:p>
          <a:p>
            <a:pPr marL="457200" lvl="0" indent="0" rtl="0">
              <a:spcBef>
                <a:spcPts val="0"/>
              </a:spcBef>
              <a:buNone/>
            </a:pPr>
            <a:endParaRPr sz="1800"/>
          </a:p>
          <a:p>
            <a:pPr marL="457200" lvl="0" indent="0" algn="r" rtl="0">
              <a:spcBef>
                <a:spcPts val="0"/>
              </a:spcBef>
              <a:buNone/>
            </a:pPr>
            <a:r>
              <a:rPr lang="en" sz="1400"/>
              <a:t>(Johnson, 2010)</a:t>
            </a:r>
          </a:p>
          <a:p>
            <a:pPr marL="457200" lvl="0" indent="-342900" rtl="0">
              <a:spcBef>
                <a:spcPts val="0"/>
              </a:spcBef>
              <a:buClr>
                <a:schemeClr val="dk1"/>
              </a:buClr>
              <a:buSzPct val="100000"/>
              <a:buFont typeface="Arial"/>
              <a:buChar char="●"/>
            </a:pPr>
            <a:r>
              <a:rPr lang="en" sz="1800"/>
              <a:t>Community based treatment options </a:t>
            </a:r>
          </a:p>
          <a:p>
            <a:pPr marL="914400" lvl="1" indent="-342900" rtl="0">
              <a:spcBef>
                <a:spcPts val="0"/>
              </a:spcBef>
              <a:buClr>
                <a:schemeClr val="dk1"/>
              </a:buClr>
              <a:buSzPct val="100000"/>
              <a:buFont typeface="Courier New"/>
              <a:buChar char="o"/>
            </a:pPr>
            <a:r>
              <a:rPr lang="en" sz="1800"/>
              <a:t>working in conjunction with police and firefighters</a:t>
            </a:r>
          </a:p>
          <a:p>
            <a:pPr marL="914400" lvl="1" indent="-342900" rtl="0">
              <a:spcBef>
                <a:spcPts val="0"/>
              </a:spcBef>
              <a:buClr>
                <a:schemeClr val="dk1"/>
              </a:buClr>
              <a:buSzPct val="100000"/>
              <a:buFont typeface="Courier New"/>
              <a:buChar char="o"/>
            </a:pPr>
            <a:r>
              <a:rPr lang="en" sz="1800"/>
              <a:t>in-depth interview style assessment recommended. </a:t>
            </a:r>
          </a:p>
          <a:p>
            <a:pPr marL="457200" lvl="0" indent="0" algn="r" rtl="0">
              <a:spcBef>
                <a:spcPts val="0"/>
              </a:spcBef>
              <a:buNone/>
            </a:pPr>
            <a:r>
              <a:rPr lang="en" sz="1400"/>
              <a:t>(Slavkin, 2002)</a:t>
            </a:r>
          </a:p>
        </p:txBody>
      </p:sp>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FATJAM and Previously Used Treatment Options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531025" y="1446267"/>
            <a:ext cx="8229600" cy="3630300"/>
          </a:xfrm>
          <a:prstGeom prst="rect">
            <a:avLst/>
          </a:prstGeom>
        </p:spPr>
        <p:txBody>
          <a:bodyPr lIns="91425" tIns="91425" rIns="91425" bIns="91425" anchor="t" anchorCtr="0">
            <a:noAutofit/>
          </a:bodyPr>
          <a:lstStyle/>
          <a:p>
            <a:pPr marL="457200" marR="0" lvl="0" indent="-342900" algn="l" rtl="0">
              <a:lnSpc>
                <a:spcPct val="115000"/>
              </a:lnSpc>
              <a:spcBef>
                <a:spcPts val="0"/>
              </a:spcBef>
              <a:spcAft>
                <a:spcPts val="0"/>
              </a:spcAft>
              <a:buClr>
                <a:schemeClr val="dk1"/>
              </a:buClr>
              <a:buSzPct val="100000"/>
              <a:buFont typeface="Arial"/>
              <a:buChar char="●"/>
            </a:pPr>
            <a:r>
              <a:rPr lang="en" sz="1800"/>
              <a:t>Motivational Interventions allow for several avenues of approach</a:t>
            </a:r>
          </a:p>
          <a:p>
            <a:pPr marL="914400" marR="0" lvl="1" indent="-342900" algn="l" rtl="0">
              <a:lnSpc>
                <a:spcPct val="115000"/>
              </a:lnSpc>
              <a:spcBef>
                <a:spcPts val="0"/>
              </a:spcBef>
              <a:spcAft>
                <a:spcPts val="0"/>
              </a:spcAft>
              <a:buClr>
                <a:schemeClr val="dk1"/>
              </a:buClr>
              <a:buSzPct val="100000"/>
              <a:buFont typeface="Courier New"/>
              <a:buChar char="o"/>
            </a:pPr>
            <a:r>
              <a:rPr lang="en" sz="1800"/>
              <a:t>Different theoretical orientations</a:t>
            </a:r>
          </a:p>
          <a:p>
            <a:pPr marL="914400" marR="0" lvl="1" indent="-342900" algn="l" rtl="0">
              <a:lnSpc>
                <a:spcPct val="115000"/>
              </a:lnSpc>
              <a:spcBef>
                <a:spcPts val="0"/>
              </a:spcBef>
              <a:spcAft>
                <a:spcPts val="0"/>
              </a:spcAft>
              <a:buClr>
                <a:schemeClr val="dk1"/>
              </a:buClr>
              <a:buSzPct val="100000"/>
              <a:buFont typeface="Courier New"/>
              <a:buChar char="o"/>
            </a:pPr>
            <a:r>
              <a:rPr lang="en" sz="1800"/>
              <a:t>Immerse several SES backgrounds with one common purpose</a:t>
            </a:r>
          </a:p>
          <a:p>
            <a:pPr marR="0" lvl="0" algn="l" rtl="0">
              <a:lnSpc>
                <a:spcPct val="115000"/>
              </a:lnSpc>
              <a:spcBef>
                <a:spcPts val="0"/>
              </a:spcBef>
              <a:spcAft>
                <a:spcPts val="0"/>
              </a:spcAft>
              <a:buNone/>
            </a:pPr>
            <a:r>
              <a:rPr lang="en" sz="1800"/>
              <a:t> </a:t>
            </a:r>
          </a:p>
          <a:p>
            <a:pPr marL="457200" lvl="0" indent="-342900" rtl="0">
              <a:spcBef>
                <a:spcPts val="0"/>
              </a:spcBef>
              <a:buClr>
                <a:schemeClr val="dk1"/>
              </a:buClr>
              <a:buSzPct val="100000"/>
              <a:buFont typeface="Arial"/>
              <a:buChar char="●"/>
            </a:pPr>
            <a:r>
              <a:rPr lang="en" sz="1800"/>
              <a:t>MI is used with the consideration of three main purposes: </a:t>
            </a:r>
          </a:p>
          <a:p>
            <a:pPr marL="914400" lvl="1" indent="-342900" rtl="0">
              <a:spcBef>
                <a:spcPts val="0"/>
              </a:spcBef>
              <a:buClr>
                <a:schemeClr val="dk1"/>
              </a:buClr>
              <a:buSzPct val="100000"/>
              <a:buFont typeface="Courier New"/>
              <a:buChar char="o"/>
            </a:pPr>
            <a:r>
              <a:rPr lang="en" sz="1800"/>
              <a:t>enhance retention and engagement in treatment</a:t>
            </a:r>
          </a:p>
          <a:p>
            <a:pPr marL="914400" lvl="1" indent="-342900" rtl="0">
              <a:spcBef>
                <a:spcPts val="0"/>
              </a:spcBef>
              <a:buClr>
                <a:schemeClr val="dk1"/>
              </a:buClr>
              <a:buSzPct val="100000"/>
              <a:buFont typeface="Courier New"/>
              <a:buChar char="o"/>
            </a:pPr>
            <a:r>
              <a:rPr lang="en" sz="1800"/>
              <a:t>improve motivation for change</a:t>
            </a:r>
          </a:p>
          <a:p>
            <a:pPr marL="914400" lvl="1" indent="-342900" rtl="0">
              <a:spcBef>
                <a:spcPts val="0"/>
              </a:spcBef>
              <a:buClr>
                <a:schemeClr val="dk1"/>
              </a:buClr>
              <a:buSzPct val="100000"/>
              <a:buFont typeface="Courier New"/>
              <a:buChar char="o"/>
            </a:pPr>
            <a:r>
              <a:rPr lang="en" sz="1800"/>
              <a:t>change behavior </a:t>
            </a:r>
          </a:p>
          <a:p>
            <a:pPr marL="457200" lvl="0" indent="0" algn="r" rtl="0">
              <a:spcBef>
                <a:spcPts val="0"/>
              </a:spcBef>
              <a:buClr>
                <a:srgbClr val="000000"/>
              </a:buClr>
              <a:buSzPct val="78571"/>
              <a:buFont typeface="Arial"/>
              <a:buNone/>
            </a:pPr>
            <a:r>
              <a:rPr lang="en" sz="1400"/>
              <a:t>(McMurran, 2009)</a:t>
            </a:r>
          </a:p>
          <a:p>
            <a:pPr marR="0" lvl="0" algn="l" rtl="0">
              <a:lnSpc>
                <a:spcPct val="115000"/>
              </a:lnSpc>
              <a:spcBef>
                <a:spcPts val="0"/>
              </a:spcBef>
              <a:spcAft>
                <a:spcPts val="0"/>
              </a:spcAft>
              <a:buNone/>
            </a:pPr>
            <a:endParaRPr sz="1400"/>
          </a:p>
        </p:txBody>
      </p:sp>
      <p:sp>
        <p:nvSpPr>
          <p:cNvPr id="64" name="Shape 64"/>
          <p:cNvSpPr txBox="1">
            <a:spLocks noGrp="1"/>
          </p:cNvSpPr>
          <p:nvPr>
            <p:ph type="title"/>
          </p:nvPr>
        </p:nvSpPr>
        <p:spPr>
          <a:xfrm>
            <a:off x="457200" y="316703"/>
            <a:ext cx="8229600" cy="994200"/>
          </a:xfrm>
          <a:prstGeom prst="rect">
            <a:avLst/>
          </a:prstGeom>
        </p:spPr>
        <p:txBody>
          <a:bodyPr lIns="91425" tIns="91425" rIns="91425" bIns="91425" anchor="ctr" anchorCtr="0">
            <a:noAutofit/>
          </a:bodyPr>
          <a:lstStyle/>
          <a:p>
            <a:pPr>
              <a:spcBef>
                <a:spcPts val="0"/>
              </a:spcBef>
              <a:buNone/>
            </a:pPr>
            <a:r>
              <a:rPr lang="en" sz="2400"/>
              <a:t>Motivational Interviewing in Group Therapy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Purpose of Treatment</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Georgia"/>
              <a:buChar char="●"/>
            </a:pPr>
            <a:r>
              <a:rPr lang="en" sz="1800"/>
              <a:t>Serves a purpose not just for the juvenile offender</a:t>
            </a:r>
          </a:p>
          <a:p>
            <a:pPr marL="1371600" lvl="1" indent="-342900" rtl="0">
              <a:lnSpc>
                <a:spcPct val="115000"/>
              </a:lnSpc>
              <a:spcBef>
                <a:spcPts val="0"/>
              </a:spcBef>
              <a:buClr>
                <a:schemeClr val="dk1"/>
              </a:buClr>
              <a:buSzPct val="100000"/>
              <a:buFont typeface="Georgia"/>
              <a:buChar char="○"/>
            </a:pPr>
            <a:r>
              <a:rPr lang="en" sz="1800"/>
              <a:t>Allows family as well as therapists to help break the cycle of different social behaviors</a:t>
            </a:r>
          </a:p>
          <a:p>
            <a:pPr marL="1371600" lvl="1" indent="-342900" rtl="0">
              <a:lnSpc>
                <a:spcPct val="115000"/>
              </a:lnSpc>
              <a:spcBef>
                <a:spcPts val="0"/>
              </a:spcBef>
              <a:buClr>
                <a:schemeClr val="dk1"/>
              </a:buClr>
              <a:buSzPct val="100000"/>
              <a:buFont typeface="Georgia"/>
              <a:buChar char="○"/>
            </a:pPr>
            <a:r>
              <a:rPr lang="en" sz="1800"/>
              <a:t>Shows a peaceful way to utilize the decision making process</a:t>
            </a:r>
          </a:p>
          <a:p>
            <a:pPr marL="1371600" lvl="1" indent="-342900" rtl="0">
              <a:lnSpc>
                <a:spcPct val="115000"/>
              </a:lnSpc>
              <a:spcBef>
                <a:spcPts val="0"/>
              </a:spcBef>
              <a:buClr>
                <a:schemeClr val="dk1"/>
              </a:buClr>
              <a:buSzPct val="100000"/>
              <a:buFont typeface="Georgia"/>
              <a:buChar char="○"/>
            </a:pPr>
            <a:r>
              <a:rPr lang="en" sz="1800"/>
              <a:t>Gives insight on how juveniles are not perpetrators, but victims of repeated events of crime</a:t>
            </a:r>
          </a:p>
          <a:p>
            <a:pPr marL="457200" lvl="0" indent="0" rtl="0">
              <a:lnSpc>
                <a:spcPct val="115000"/>
              </a:lnSpc>
              <a:spcBef>
                <a:spcPts val="0"/>
              </a:spcBef>
              <a:buNone/>
            </a:pPr>
            <a:r>
              <a:rPr lang="en" sz="1800"/>
              <a:t>										</a:t>
            </a:r>
            <a:r>
              <a:rPr lang="en" sz="1400"/>
              <a:t>(Center for Early Adolescence, 2011)</a:t>
            </a:r>
          </a:p>
          <a:p>
            <a:pPr marL="457200" lvl="0" indent="-342900" rtl="0">
              <a:lnSpc>
                <a:spcPct val="115000"/>
              </a:lnSpc>
              <a:spcBef>
                <a:spcPts val="0"/>
              </a:spcBef>
              <a:buClr>
                <a:schemeClr val="dk1"/>
              </a:buClr>
              <a:buSzPct val="100000"/>
              <a:buFont typeface="Georgia"/>
              <a:buChar char="●"/>
            </a:pPr>
            <a:r>
              <a:rPr lang="en" sz="1800"/>
              <a:t>Cognitive skills are tested in several ways</a:t>
            </a:r>
          </a:p>
          <a:p>
            <a:pPr marL="1371600" lvl="1" indent="-342900" rtl="0">
              <a:lnSpc>
                <a:spcPct val="115000"/>
              </a:lnSpc>
              <a:spcBef>
                <a:spcPts val="0"/>
              </a:spcBef>
              <a:buClr>
                <a:schemeClr val="dk1"/>
              </a:buClr>
              <a:buSzPct val="100000"/>
              <a:buFont typeface="Georgia"/>
              <a:buChar char="○"/>
            </a:pPr>
            <a:r>
              <a:rPr lang="en" sz="1800"/>
              <a:t>Demonstrates anger</a:t>
            </a:r>
          </a:p>
          <a:p>
            <a:pPr marL="1371600" lvl="1" indent="-317500" rtl="0">
              <a:lnSpc>
                <a:spcPct val="115000"/>
              </a:lnSpc>
              <a:spcBef>
                <a:spcPts val="0"/>
              </a:spcBef>
              <a:buClr>
                <a:schemeClr val="dk1"/>
              </a:buClr>
              <a:buSzPct val="77777"/>
              <a:buFont typeface="Georgia"/>
              <a:buChar char="○"/>
            </a:pPr>
            <a:r>
              <a:rPr lang="en" sz="1800"/>
              <a:t>Express daily thought processes with family, friends, and other populations</a:t>
            </a:r>
          </a:p>
          <a:p>
            <a:pPr marL="457200" lvl="0" indent="0" rtl="0">
              <a:lnSpc>
                <a:spcPct val="115000"/>
              </a:lnSpc>
              <a:spcBef>
                <a:spcPts val="0"/>
              </a:spcBef>
              <a:buNone/>
            </a:pPr>
            <a:r>
              <a:rPr lang="en" sz="1800"/>
              <a:t>											</a:t>
            </a:r>
            <a:r>
              <a:rPr lang="en" sz="1400"/>
              <a:t>(Doran et. Koutsenok, 2011)</a:t>
            </a:r>
          </a:p>
          <a:p>
            <a:pPr marL="457200" lvl="0" indent="0" rtl="0">
              <a:lnSpc>
                <a:spcPct val="115000"/>
              </a:lnSpc>
              <a:spcBef>
                <a:spcPts val="0"/>
              </a:spcBef>
              <a:buNone/>
            </a:pPr>
            <a:r>
              <a:rPr lang="en" sz="1800"/>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457200" y="1208975"/>
            <a:ext cx="8229600" cy="36092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Georgia"/>
              <a:buChar char="●"/>
            </a:pPr>
            <a:r>
              <a:rPr lang="en" sz="1800"/>
              <a:t>(MI) is an evidence-based approach that is an effective means of engaging juvenile offenders in needed services </a:t>
            </a:r>
          </a:p>
          <a:p>
            <a:pPr lvl="0" algn="r" rtl="0">
              <a:spcBef>
                <a:spcPts val="0"/>
              </a:spcBef>
              <a:buNone/>
            </a:pPr>
            <a:r>
              <a:rPr lang="en" sz="1400"/>
              <a:t>(Stein et al. 2006)</a:t>
            </a:r>
          </a:p>
          <a:p>
            <a:pPr lvl="0" rtl="0">
              <a:spcBef>
                <a:spcPts val="0"/>
              </a:spcBef>
              <a:buNone/>
            </a:pPr>
            <a:endParaRPr sz="1800"/>
          </a:p>
          <a:p>
            <a:pPr marL="457200" lvl="0" indent="-342900" rtl="0">
              <a:spcBef>
                <a:spcPts val="0"/>
              </a:spcBef>
              <a:buClr>
                <a:schemeClr val="dk1"/>
              </a:buClr>
              <a:buSzPct val="100000"/>
              <a:buFont typeface="Georgia"/>
              <a:buChar char="●"/>
            </a:pPr>
            <a:r>
              <a:rPr lang="en" sz="1800"/>
              <a:t>Methods of conducting interventions</a:t>
            </a:r>
          </a:p>
          <a:p>
            <a:pPr marL="1371600" lvl="1" indent="-342900" rtl="0">
              <a:spcBef>
                <a:spcPts val="0"/>
              </a:spcBef>
              <a:buClr>
                <a:schemeClr val="dk1"/>
              </a:buClr>
              <a:buSzPct val="100000"/>
              <a:buFont typeface="Georgia"/>
              <a:buChar char="○"/>
            </a:pPr>
            <a:r>
              <a:rPr lang="en" sz="1800"/>
              <a:t>group discussions amongst all participants</a:t>
            </a:r>
          </a:p>
          <a:p>
            <a:pPr marL="1371600" lvl="1" indent="-342900" rtl="0">
              <a:spcBef>
                <a:spcPts val="0"/>
              </a:spcBef>
              <a:buClr>
                <a:schemeClr val="dk1"/>
              </a:buClr>
              <a:buSzPct val="100000"/>
              <a:buFont typeface="Georgia"/>
              <a:buChar char="○"/>
            </a:pPr>
            <a:r>
              <a:rPr lang="en" sz="1800"/>
              <a:t>eliciting and evoking change talk (what would they want, need, or desire to happen)</a:t>
            </a:r>
          </a:p>
          <a:p>
            <a:pPr marL="914400" lvl="0" indent="0" rtl="0">
              <a:spcBef>
                <a:spcPts val="0"/>
              </a:spcBef>
              <a:buNone/>
            </a:pPr>
            <a:endParaRPr sz="1200"/>
          </a:p>
          <a:p>
            <a:pPr marL="0" lvl="0" indent="0" rtl="0">
              <a:spcBef>
                <a:spcPts val="0"/>
              </a:spcBef>
              <a:buNone/>
            </a:pPr>
            <a:r>
              <a:rPr lang="en" sz="1200"/>
              <a:t>														   </a:t>
            </a:r>
            <a:r>
              <a:rPr lang="en" sz="1400"/>
              <a:t>(Doran et al. 2011)</a:t>
            </a:r>
          </a:p>
          <a:p>
            <a:pPr>
              <a:spcBef>
                <a:spcPts val="0"/>
              </a:spcBef>
              <a:buNone/>
            </a:pPr>
            <a:endParaRPr sz="1200"/>
          </a:p>
        </p:txBody>
      </p:sp>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2400"/>
              <a:t>MI Interventions For JFSBs In A Group Context</a:t>
            </a: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1746</Words>
  <Application>Microsoft Office PowerPoint</Application>
  <PresentationFormat>On-screen Show (16:9)</PresentationFormat>
  <Paragraphs>275</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paper-plane</vt:lpstr>
      <vt:lpstr>About OMICS Group</vt:lpstr>
      <vt:lpstr>About OMICS Group Conferences</vt:lpstr>
      <vt:lpstr>Can Pre-treatment Motivational Groups in FATJAM Promote Therapeutically-Relevant Changes for Juvenile Fire Setters and Bomb Makers in a Forensic Psychological Setting?</vt:lpstr>
      <vt:lpstr>Juvenile Firesetters and Bomb Makers</vt:lpstr>
      <vt:lpstr>Individual Characteristics </vt:lpstr>
      <vt:lpstr>FATJAM and Previously Used Treatment Options</vt:lpstr>
      <vt:lpstr>Motivational Interviewing in Group Therapy </vt:lpstr>
      <vt:lpstr>Purpose of Treatment</vt:lpstr>
      <vt:lpstr>MI Interventions For JFSBs In A Group Context</vt:lpstr>
      <vt:lpstr>Continued</vt:lpstr>
      <vt:lpstr>Prior Steps to Group Therapy</vt:lpstr>
      <vt:lpstr>Treatment Process</vt:lpstr>
      <vt:lpstr>MI as Pre-treatment for JFSBs </vt:lpstr>
      <vt:lpstr>Biopsychosocialcultural Factors Related to Pre-Treatment in JFSBs MI Groups</vt:lpstr>
      <vt:lpstr>Continued</vt:lpstr>
      <vt:lpstr>Therapeutically Relevant Changes Associated with MI Group Therapy for JFSBs </vt:lpstr>
      <vt:lpstr>Future  Implications</vt:lpstr>
      <vt:lpstr>References</vt:lpstr>
      <vt:lpstr>References</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OMICS Group</dc:title>
  <cp:lastModifiedBy>Shivani dhyani</cp:lastModifiedBy>
  <cp:revision>1</cp:revision>
  <dcterms:modified xsi:type="dcterms:W3CDTF">2014-10-29T12:32:08Z</dcterms:modified>
</cp:coreProperties>
</file>