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EEF23-BA90-499D-B304-83F8F8BA2700}" type="datetimeFigureOut">
              <a:rPr lang="sk-SK" smtClean="0"/>
              <a:t>18. 8. 2014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C3873-3550-4D92-9BA9-533876F4C8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5477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C3873-3550-4D92-9BA9-533876F4C845}" type="slidenum">
              <a:rPr lang="sk-SK" smtClean="0"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5719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38166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3816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18.8.2014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ška\Desktop\rs800cx_update_topleft_500x500_1_large.jpg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 l="7366" t="9007" r="8963" b="10604"/>
          <a:stretch>
            <a:fillRect/>
          </a:stretch>
        </p:blipFill>
        <p:spPr bwMode="auto">
          <a:xfrm>
            <a:off x="5900536" y="4149080"/>
            <a:ext cx="3243464" cy="33208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323528" y="2276872"/>
            <a:ext cx="8568952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ASSESSMENT OF ENERGY EXPENDITURE IN WORKERS IN THE AUTOMOTIVE INDUSTRY</a:t>
            </a:r>
            <a:endParaRPr lang="sk-SK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3212976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b="1" i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</a:t>
            </a:r>
          </a:p>
          <a:p>
            <a:endParaRPr lang="sk-SK" sz="8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Dr. Michaela 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MACHAJOVÁ, </a:t>
            </a:r>
            <a:r>
              <a:rPr lang="sk-SK" sz="2200" b="1" dirty="0" err="1" smtClean="0">
                <a:latin typeface="Times New Roman" pitchFamily="18" charset="0"/>
                <a:cs typeface="Times New Roman" pitchFamily="18" charset="0"/>
              </a:rPr>
              <a:t>Bc.Monika</a:t>
            </a:r>
            <a:r>
              <a:rPr lang="sk-SK" sz="2200" b="1" dirty="0" smtClean="0">
                <a:latin typeface="Times New Roman" pitchFamily="18" charset="0"/>
                <a:cs typeface="Times New Roman" pitchFamily="18" charset="0"/>
              </a:rPr>
              <a:t> THÓTOVÁ</a:t>
            </a:r>
            <a:endParaRPr lang="sk-SK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5085184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Trnava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Faculty of Health Sciences and Social Work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Department of Public Health</a:t>
            </a: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Trnava, Slovakia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211960" y="260648"/>
            <a:ext cx="59766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rd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Conference and Exhibition on </a:t>
            </a:r>
            <a:endParaRPr lang="sk-SK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Occupational Health &amp; Safety</a:t>
            </a:r>
          </a:p>
          <a:p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June 24-25, 2014 Valencia Conference Centre, Valencia, Spain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111771" y="128761"/>
            <a:ext cx="75418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dirty="0" err="1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k-SK" sz="4400" b="1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esults</a:t>
            </a:r>
            <a:r>
              <a:rPr lang="sk-SK" sz="44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4400" b="1" cap="none" spc="0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Polar</a:t>
            </a:r>
            <a:r>
              <a:rPr lang="sk-SK" sz="44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RS 400/Borsky</a:t>
            </a:r>
            <a:endParaRPr lang="sk-SK" sz="4400" b="1" cap="none" spc="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886074"/>
            <a:ext cx="8229600" cy="524009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Table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Comparison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energ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expenditure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acquired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by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Polar RS 400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index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method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Borsk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27535"/>
              </p:ext>
            </p:extLst>
          </p:nvPr>
        </p:nvGraphicFramePr>
        <p:xfrm>
          <a:off x="1548638" y="1556792"/>
          <a:ext cx="5894223" cy="4785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9630"/>
                <a:gridCol w="1739630"/>
                <a:gridCol w="1740302"/>
                <a:gridCol w="674661"/>
              </a:tblGrid>
              <a:tr h="348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Work position</a:t>
                      </a:r>
                      <a:endParaRPr lang="en-GB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err="1" smtClean="0">
                          <a:effectLst/>
                        </a:rPr>
                        <a:t>Energ</a:t>
                      </a:r>
                      <a:r>
                        <a:rPr lang="sk-SK" sz="1200" noProof="0" dirty="0" smtClean="0">
                          <a:effectLst/>
                        </a:rPr>
                        <a:t>y</a:t>
                      </a:r>
                      <a:r>
                        <a:rPr lang="en-GB" sz="1200" noProof="0" dirty="0" smtClean="0">
                          <a:effectLst/>
                        </a:rPr>
                        <a:t> expenditure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Polar RS 400 /kJ/</a:t>
                      </a:r>
                      <a:endParaRPr lang="en-GB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err="1" smtClean="0">
                          <a:effectLst/>
                        </a:rPr>
                        <a:t>Energ</a:t>
                      </a:r>
                      <a:r>
                        <a:rPr lang="sk-SK" sz="1200" noProof="0" dirty="0" smtClean="0">
                          <a:effectLst/>
                        </a:rPr>
                        <a:t>y</a:t>
                      </a:r>
                      <a:r>
                        <a:rPr lang="sk-SK" sz="1200" baseline="0" noProof="0" dirty="0" smtClean="0">
                          <a:effectLst/>
                        </a:rPr>
                        <a:t> </a:t>
                      </a:r>
                      <a:r>
                        <a:rPr lang="en-GB" sz="1200" noProof="0" dirty="0" smtClean="0">
                          <a:effectLst/>
                        </a:rPr>
                        <a:t>expenditure </a:t>
                      </a:r>
                      <a:r>
                        <a:rPr lang="en-GB" sz="1200" noProof="0" dirty="0" err="1" smtClean="0">
                          <a:effectLst/>
                        </a:rPr>
                        <a:t>Borsky</a:t>
                      </a:r>
                      <a:r>
                        <a:rPr lang="en-GB" sz="1200" noProof="0" dirty="0" smtClean="0">
                          <a:effectLst/>
                        </a:rPr>
                        <a:t> /kJ/</a:t>
                      </a:r>
                      <a:endParaRPr lang="en-GB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p</a:t>
                      </a:r>
                      <a:endParaRPr lang="en-GB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</a:tr>
              <a:tr h="17441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Sealing of boot</a:t>
                      </a:r>
                      <a:endParaRPr lang="en-GB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8771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5068,3 – 6628,7</a:t>
                      </a:r>
                      <a:endParaRPr lang="en-GB" sz="105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 </a:t>
                      </a:r>
                      <a:endParaRPr lang="en-GB" sz="105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/>
                </a:tc>
              </a:tr>
              <a:tr h="174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5903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4105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8026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Average</a:t>
                      </a:r>
                      <a:endParaRPr lang="en-GB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6701,3</a:t>
                      </a:r>
                      <a:endParaRPr lang="en-GB" sz="10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5848,5</a:t>
                      </a:r>
                      <a:endParaRPr lang="en-GB" sz="105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NS</a:t>
                      </a:r>
                      <a:endParaRPr lang="en-GB" sz="105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/>
                </a:tc>
              </a:tr>
              <a:tr h="17441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Sealing of left/right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side of the floor</a:t>
                      </a:r>
                      <a:endParaRPr lang="en-GB" sz="1200" b="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6058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5194,9 – 6965,5</a:t>
                      </a:r>
                      <a:endParaRPr lang="en-GB" sz="1050" b="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 </a:t>
                      </a:r>
                      <a:endParaRPr lang="en-GB" sz="1050" b="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/>
                </a:tc>
              </a:tr>
              <a:tr h="174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7585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8059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5576</a:t>
                      </a:r>
                      <a:endParaRPr lang="en-GB" sz="1000" b="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Average</a:t>
                      </a:r>
                      <a:endParaRPr lang="en-GB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6819,5</a:t>
                      </a:r>
                      <a:endParaRPr lang="en-GB" sz="10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6080,2</a:t>
                      </a:r>
                      <a:endParaRPr lang="en-GB" sz="105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NS</a:t>
                      </a:r>
                      <a:endParaRPr lang="en-GB" sz="105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/>
                </a:tc>
              </a:tr>
              <a:tr h="17441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Sealing of engine compartment</a:t>
                      </a:r>
                      <a:endParaRPr lang="en-GB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5711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4762,8 – 6550,6</a:t>
                      </a:r>
                      <a:endParaRPr lang="en-GB" sz="105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 </a:t>
                      </a:r>
                      <a:endParaRPr lang="en-GB" sz="105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/>
                </a:tc>
              </a:tr>
              <a:tr h="174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3514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8433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6171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9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Average</a:t>
                      </a:r>
                      <a:endParaRPr lang="en-GB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5957,3</a:t>
                      </a:r>
                      <a:endParaRPr lang="en-GB" sz="10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5656,7</a:t>
                      </a:r>
                      <a:endParaRPr lang="en-GB" sz="105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NS</a:t>
                      </a:r>
                      <a:endParaRPr lang="en-GB" sz="105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/>
                </a:tc>
              </a:tr>
              <a:tr h="17441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Sealing of door in hinges</a:t>
                      </a:r>
                      <a:endParaRPr lang="en-GB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5542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b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4573,3 – 6156,1</a:t>
                      </a:r>
                      <a:endParaRPr lang="en-GB" sz="105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 </a:t>
                      </a:r>
                      <a:endParaRPr lang="en-GB" sz="105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/>
                </a:tc>
              </a:tr>
              <a:tr h="174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4489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7320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5141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Average</a:t>
                      </a:r>
                      <a:endParaRPr lang="en-GB" sz="12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5623,0</a:t>
                      </a:r>
                      <a:endParaRPr lang="en-GB" sz="10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5364,7</a:t>
                      </a:r>
                      <a:endParaRPr lang="en-GB" sz="105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NS</a:t>
                      </a:r>
                      <a:endParaRPr lang="en-GB" sz="105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/>
                </a:tc>
              </a:tr>
              <a:tr h="17441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Sealing of tail hood</a:t>
                      </a:r>
                      <a:endParaRPr lang="en-GB" sz="1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3048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3007,5 – 4141,5</a:t>
                      </a:r>
                      <a:endParaRPr lang="en-GB" sz="105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 </a:t>
                      </a:r>
                      <a:endParaRPr lang="en-GB" sz="105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/>
                </a:tc>
              </a:tr>
              <a:tr h="174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6319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5334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3750</a:t>
                      </a:r>
                      <a:endParaRPr lang="en-GB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Average</a:t>
                      </a:r>
                      <a:endParaRPr lang="en-GB" sz="105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noProof="0" dirty="0" smtClean="0">
                          <a:effectLst/>
                        </a:rPr>
                        <a:t>4612,8</a:t>
                      </a:r>
                      <a:endParaRPr lang="en-GB" sz="10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3574,5</a:t>
                      </a:r>
                      <a:endParaRPr lang="en-GB" sz="105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</a:rPr>
                        <a:t>NS</a:t>
                      </a:r>
                      <a:endParaRPr lang="en-GB" sz="105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18018" y="175634"/>
            <a:ext cx="335380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000" b="1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Limitations</a:t>
            </a:r>
            <a:endParaRPr lang="sk-SK" sz="5000" b="1" cap="none" spc="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2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focus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workers</a:t>
            </a: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Smoking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disproportion</a:t>
            </a: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frequency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equipment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near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measurement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device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326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Increase of heart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rate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8 workers /2 x only average value was exceeded/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3 x sealing of engine compartment</a:t>
            </a:r>
          </a:p>
          <a:p>
            <a:pPr marL="457200" lvl="1" indent="0">
              <a:buNone/>
            </a:pPr>
            <a:endParaRPr lang="sk-SK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Energetic expenditure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4 workers /3 x heart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was exceeded/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 x sealing of left/right side of the floor</a:t>
            </a:r>
          </a:p>
          <a:p>
            <a:pPr marL="457200" lvl="1" indent="0"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Comparison  - work position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Difference was not confirm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Comparison  - Polar RS 400/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Borsky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Difference was not confirm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70569" y="188640"/>
            <a:ext cx="3248005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0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GB" sz="5000" b="1" cap="none" spc="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1613738" y="1844824"/>
            <a:ext cx="5661165" cy="29546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sk-SK" sz="5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5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sk-SK" sz="5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5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k-SK" sz="5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5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sk-SK" sz="5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5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attention</a:t>
            </a:r>
            <a:r>
              <a:rPr lang="sk-SK" sz="5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endParaRPr lang="sk-SK" sz="5400" b="1" dirty="0" smtClean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k-SK" sz="2400" b="1" dirty="0" err="1" smtClean="0">
                <a:ln w="11430">
                  <a:noFill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mmachajova@gmail.com</a:t>
            </a:r>
            <a:endParaRPr lang="sk-SK" sz="2400" b="1" cap="none" spc="0" dirty="0">
              <a:ln w="11430">
                <a:noFill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050414"/>
            <a:ext cx="8229600" cy="5184576"/>
          </a:xfrm>
        </p:spPr>
        <p:txBody>
          <a:bodyPr>
            <a:normAutofit fontScale="55000" lnSpcReduction="20000"/>
          </a:bodyPr>
          <a:lstStyle/>
          <a:p>
            <a:pPr algn="just"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en-US" sz="5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main objective</a:t>
            </a:r>
          </a:p>
          <a:p>
            <a:pPr lvl="1" algn="just"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en-GB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sk-SK" sz="4000" dirty="0" err="1" smtClean="0">
                <a:latin typeface="Times New Roman" pitchFamily="18" charset="0"/>
                <a:cs typeface="Times New Roman" pitchFamily="18" charset="0"/>
              </a:rPr>
              <a:t>assess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energ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expenditure of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worke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s during work shift in automobile industry</a:t>
            </a:r>
          </a:p>
          <a:p>
            <a:pPr marL="0" indent="0" algn="just">
              <a:buClr>
                <a:schemeClr val="tx1">
                  <a:lumMod val="85000"/>
                  <a:lumOff val="15000"/>
                </a:schemeClr>
              </a:buClr>
              <a:buNone/>
            </a:pPr>
            <a:endParaRPr lang="en-GB" sz="3300" b="1" dirty="0" smtClean="0">
              <a:solidFill>
                <a:srgbClr val="FF5D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>
                  <a:lumMod val="95000"/>
                  <a:lumOff val="5000"/>
                </a:schemeClr>
              </a:buClr>
              <a:buNone/>
            </a:pPr>
            <a:r>
              <a:rPr lang="sk-SK" sz="5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5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intermediate</a:t>
            </a:r>
            <a:r>
              <a:rPr lang="en-US" sz="5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objectives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To measure heart 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4400" dirty="0" err="1" smtClean="0">
                <a:latin typeface="Times New Roman" pitchFamily="18" charset="0"/>
                <a:cs typeface="Times New Roman" pitchFamily="18" charset="0"/>
              </a:rPr>
              <a:t>energ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400" dirty="0" err="1" smtClean="0">
                <a:latin typeface="Times New Roman" pitchFamily="18" charset="0"/>
                <a:cs typeface="Times New Roman" pitchFamily="18" charset="0"/>
              </a:rPr>
              <a:t>consu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4400" dirty="0" err="1" smtClean="0">
                <a:latin typeface="Times New Roman" pitchFamily="18" charset="0"/>
                <a:cs typeface="Times New Roman" pitchFamily="18" charset="0"/>
              </a:rPr>
              <a:t>ption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of workers by measurement device Polar RS 400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To compare the results with </a:t>
            </a:r>
            <a:r>
              <a:rPr lang="sk-SK" sz="4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400" dirty="0" err="1" smtClean="0"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400" dirty="0" err="1" smtClean="0">
                <a:latin typeface="Times New Roman" pitchFamily="18" charset="0"/>
                <a:cs typeface="Times New Roman" pitchFamily="18" charset="0"/>
              </a:rPr>
              <a:t>regulations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of Slovak Republic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To find out the difference in levels of </a:t>
            </a:r>
            <a:r>
              <a:rPr lang="en-GB" sz="4400" dirty="0" err="1" smtClean="0">
                <a:latin typeface="Times New Roman" pitchFamily="18" charset="0"/>
                <a:cs typeface="Times New Roman" pitchFamily="18" charset="0"/>
              </a:rPr>
              <a:t>energ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expenditure between individual work positions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GB" sz="4400" dirty="0" err="1" smtClean="0">
                <a:latin typeface="Times New Roman" pitchFamily="18" charset="0"/>
                <a:cs typeface="Times New Roman" pitchFamily="18" charset="0"/>
              </a:rPr>
              <a:t>energ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expenditure by </a:t>
            </a:r>
            <a:r>
              <a:rPr lang="sk-SK" sz="4400" dirty="0" err="1" smtClean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index method by </a:t>
            </a:r>
            <a:r>
              <a:rPr lang="en-GB" sz="4400" dirty="0" err="1" smtClean="0">
                <a:latin typeface="Times New Roman" pitchFamily="18" charset="0"/>
                <a:cs typeface="Times New Roman" pitchFamily="18" charset="0"/>
              </a:rPr>
              <a:t>Borsky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and compare results against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measured values</a:t>
            </a:r>
            <a:endParaRPr lang="sk-SK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 algn="just">
              <a:buFont typeface="+mj-lt"/>
              <a:buAutoNum type="arabicPeriod"/>
            </a:pPr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 algn="just">
              <a:buFont typeface="+mj-lt"/>
              <a:buAutoNum type="arabicPeriod"/>
            </a:pPr>
            <a:endParaRPr lang="en-GB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Key words: </a:t>
            </a:r>
            <a:r>
              <a:rPr lang="en-GB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heart </a:t>
            </a:r>
            <a:r>
              <a:rPr lang="sk-SK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en-GB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</a:t>
            </a:r>
            <a:r>
              <a:rPr lang="sk-SK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expenditure, time frame, work load</a:t>
            </a:r>
          </a:p>
        </p:txBody>
      </p:sp>
      <p:sp>
        <p:nvSpPr>
          <p:cNvPr id="8" name="Obdĺžnik 7"/>
          <p:cNvSpPr/>
          <p:nvPr/>
        </p:nvSpPr>
        <p:spPr>
          <a:xfrm>
            <a:off x="323528" y="188640"/>
            <a:ext cx="407566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0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sz="5000" b="1" cap="none" spc="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900" dirty="0" smtClean="0">
                <a:latin typeface="Times New Roman" pitchFamily="18" charset="0"/>
                <a:cs typeface="Times New Roman" pitchFamily="18" charset="0"/>
              </a:rPr>
              <a:t>Hall</a:t>
            </a:r>
            <a:r>
              <a:rPr lang="sk-SK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9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900" dirty="0" smtClean="0">
                <a:latin typeface="Times New Roman" pitchFamily="18" charset="0"/>
                <a:cs typeface="Times New Roman" pitchFamily="18" charset="0"/>
              </a:rPr>
              <a:t>coating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900" dirty="0" smtClean="0">
                <a:latin typeface="Times New Roman" pitchFamily="18" charset="0"/>
                <a:cs typeface="Times New Roman" pitchFamily="18" charset="0"/>
              </a:rPr>
              <a:t>September – December 2013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900" dirty="0" smtClean="0">
                <a:latin typeface="Times New Roman" pitchFamily="18" charset="0"/>
                <a:cs typeface="Times New Roman" pitchFamily="18" charset="0"/>
              </a:rPr>
              <a:t>5 work</a:t>
            </a:r>
            <a:r>
              <a:rPr lang="sk-SK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900" dirty="0" smtClean="0">
                <a:latin typeface="Times New Roman" pitchFamily="18" charset="0"/>
                <a:cs typeface="Times New Roman" pitchFamily="18" charset="0"/>
              </a:rPr>
              <a:t>positions, 20 workers</a:t>
            </a:r>
          </a:p>
          <a:p>
            <a:pPr marL="0" indent="0">
              <a:buClr>
                <a:schemeClr val="tx1"/>
              </a:buClr>
              <a:buNone/>
            </a:pPr>
            <a:endParaRPr lang="en-GB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Selection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subjects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Inclusion criteria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Exclusion criteria</a:t>
            </a:r>
          </a:p>
          <a:p>
            <a:pPr>
              <a:buClr>
                <a:schemeClr val="tx1"/>
              </a:buClr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Data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collection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Face to face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questionnaire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Observation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Stalking        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Instrumental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method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Polar RS 400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Calculation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energetic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expenditure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Harris – Benedict equation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alues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index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by Borsky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60660" y="116632"/>
            <a:ext cx="257679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0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endParaRPr lang="en-GB" sz="5000" b="1" cap="none" spc="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555776" y="3941812"/>
            <a:ext cx="288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smtClean="0"/>
              <a:t>}</a:t>
            </a:r>
            <a:endParaRPr lang="sk-SK" sz="4800" dirty="0"/>
          </a:p>
        </p:txBody>
      </p:sp>
      <p:sp>
        <p:nvSpPr>
          <p:cNvPr id="9" name="BlokTextu 8"/>
          <p:cNvSpPr txBox="1"/>
          <p:nvPr/>
        </p:nvSpPr>
        <p:spPr>
          <a:xfrm>
            <a:off x="2843808" y="4209266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Time</a:t>
            </a:r>
            <a:r>
              <a:rPr lang="sk-SK" sz="2000" dirty="0" smtClean="0"/>
              <a:t> </a:t>
            </a:r>
            <a:r>
              <a:rPr lang="en-GB" sz="2000" dirty="0" smtClean="0"/>
              <a:t>frame</a:t>
            </a:r>
            <a:endParaRPr lang="en-GB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endParaRPr lang="sk-SK" dirty="0" smtClean="0"/>
          </a:p>
          <a:p>
            <a:pPr marL="0" indent="0">
              <a:buClr>
                <a:schemeClr val="tx1"/>
              </a:buClr>
              <a:buNone/>
            </a:pPr>
            <a:endParaRPr lang="sk-SK" dirty="0"/>
          </a:p>
          <a:p>
            <a:pPr marL="0" indent="0">
              <a:buClr>
                <a:schemeClr val="tx1"/>
              </a:buClr>
              <a:buNone/>
            </a:pPr>
            <a:endParaRPr lang="sk-SK" dirty="0" smtClean="0"/>
          </a:p>
          <a:p>
            <a:pPr marL="0" indent="0">
              <a:buClr>
                <a:schemeClr val="tx1"/>
              </a:buClr>
              <a:buNone/>
            </a:pPr>
            <a:endParaRPr lang="sk-SK" dirty="0"/>
          </a:p>
          <a:p>
            <a:pPr marL="0" indent="0">
              <a:buClr>
                <a:schemeClr val="tx1"/>
              </a:buClr>
              <a:buNone/>
            </a:pPr>
            <a:endParaRPr lang="sk-SK" dirty="0" smtClean="0"/>
          </a:p>
          <a:p>
            <a:pPr marL="0" indent="0">
              <a:buClr>
                <a:schemeClr val="tx1"/>
              </a:buClr>
              <a:buNone/>
            </a:pPr>
            <a:endParaRPr lang="sk-SK" dirty="0"/>
          </a:p>
          <a:p>
            <a:pPr marL="0" indent="0">
              <a:buClr>
                <a:schemeClr val="tx1"/>
              </a:buClr>
              <a:buNone/>
            </a:pPr>
            <a:endParaRPr lang="sk-SK" dirty="0" smtClean="0"/>
          </a:p>
          <a:p>
            <a:pPr marL="0" indent="0">
              <a:buClr>
                <a:schemeClr val="tx1"/>
              </a:buClr>
              <a:buNone/>
            </a:pPr>
            <a:r>
              <a:rPr lang="sk-SK" sz="700" dirty="0" smtClean="0"/>
              <a:t>    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sk-SK" sz="3000" dirty="0" smtClean="0"/>
              <a:t>             Break                                 HR min      HR max</a:t>
            </a:r>
            <a:endParaRPr lang="sk-SK" sz="1800" dirty="0" smtClean="0"/>
          </a:p>
        </p:txBody>
      </p:sp>
      <p:sp>
        <p:nvSpPr>
          <p:cNvPr id="7" name="Obdĺžnik 6"/>
          <p:cNvSpPr/>
          <p:nvPr/>
        </p:nvSpPr>
        <p:spPr>
          <a:xfrm>
            <a:off x="127321" y="116632"/>
            <a:ext cx="533857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000" b="1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Polar</a:t>
            </a:r>
            <a:r>
              <a:rPr lang="sk-SK" sz="50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000" b="1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ProTrainer</a:t>
            </a:r>
            <a:r>
              <a:rPr lang="sk-SK" sz="50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endParaRPr lang="en-GB" sz="5000" b="1" cap="none" spc="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Monička\Desktop\apola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785089" cy="379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Rovná spojovacia šípka 9"/>
          <p:cNvCxnSpPr/>
          <p:nvPr/>
        </p:nvCxnSpPr>
        <p:spPr>
          <a:xfrm flipV="1">
            <a:off x="2123728" y="3501008"/>
            <a:ext cx="504056" cy="20162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H="1" flipV="1">
            <a:off x="5796136" y="2348880"/>
            <a:ext cx="1224136" cy="30243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 flipV="1">
            <a:off x="5796136" y="4293096"/>
            <a:ext cx="1080120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BlokTextu 18"/>
          <p:cNvSpPr txBox="1"/>
          <p:nvPr/>
        </p:nvSpPr>
        <p:spPr>
          <a:xfrm>
            <a:off x="1708389" y="5808527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30 min</a:t>
            </a:r>
            <a:endParaRPr lang="en-GB" dirty="0"/>
          </a:p>
        </p:txBody>
      </p:sp>
      <p:sp>
        <p:nvSpPr>
          <p:cNvPr id="20" name="BlokTextu 19"/>
          <p:cNvSpPr txBox="1"/>
          <p:nvPr/>
        </p:nvSpPr>
        <p:spPr>
          <a:xfrm>
            <a:off x="5364088" y="582400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 72 </a:t>
            </a:r>
            <a:r>
              <a:rPr lang="sk-SK" dirty="0" err="1" smtClean="0"/>
              <a:t>bpm</a:t>
            </a:r>
            <a:endParaRPr lang="en-GB" dirty="0"/>
          </a:p>
        </p:txBody>
      </p:sp>
      <p:sp>
        <p:nvSpPr>
          <p:cNvPr id="21" name="BlokTextu 20"/>
          <p:cNvSpPr txBox="1"/>
          <p:nvPr/>
        </p:nvSpPr>
        <p:spPr>
          <a:xfrm>
            <a:off x="7020272" y="5824519"/>
            <a:ext cx="126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130 </a:t>
            </a:r>
            <a:r>
              <a:rPr lang="sk-SK" dirty="0" err="1" smtClean="0"/>
              <a:t>bpm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24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692795" y="115698"/>
            <a:ext cx="554671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0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en-GB" sz="50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50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heart </a:t>
            </a:r>
            <a:r>
              <a:rPr lang="sk-SK" sz="50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rate</a:t>
            </a:r>
            <a:endParaRPr lang="en-GB" sz="5000" b="1" cap="none" spc="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1009184"/>
            <a:ext cx="8229600" cy="5300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Table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heart rate and comparison with the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permissible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values ​​and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po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ition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employees in the age group 30-39 y.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k-SK" sz="1800" dirty="0"/>
          </a:p>
          <a:p>
            <a:pPr marL="0" indent="0" algn="just">
              <a:buNone/>
            </a:pPr>
            <a:endParaRPr lang="sk-SK" sz="1800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56434"/>
              </p:ext>
            </p:extLst>
          </p:nvPr>
        </p:nvGraphicFramePr>
        <p:xfrm>
          <a:off x="683568" y="1772816"/>
          <a:ext cx="7776864" cy="4464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7685"/>
                <a:gridCol w="2006853"/>
                <a:gridCol w="981586"/>
                <a:gridCol w="957685"/>
                <a:gridCol w="957685"/>
                <a:gridCol w="957685"/>
                <a:gridCol w="957685"/>
              </a:tblGrid>
              <a:tr h="5345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ID</a:t>
                      </a:r>
                      <a:endParaRPr lang="sk-S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</a:rPr>
                        <a:t>Work position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</a:rPr>
                        <a:t>/sealing/</a:t>
                      </a:r>
                      <a:endParaRPr lang="en-GB" sz="16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</a:rPr>
                        <a:t>Increase HR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</a:rPr>
                        <a:t>/bpm/</a:t>
                      </a:r>
                      <a:endParaRPr lang="en-GB" sz="16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noProof="0" dirty="0" err="1" smtClean="0">
                          <a:effectLst/>
                        </a:rPr>
                        <a:t>Permissible</a:t>
                      </a:r>
                      <a:r>
                        <a:rPr lang="en-GB" sz="1600" noProof="0" dirty="0" smtClean="0">
                          <a:effectLst/>
                        </a:rPr>
                        <a:t> value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</a:rPr>
                        <a:t>/bpm/</a:t>
                      </a:r>
                      <a:endParaRPr lang="en-GB" sz="16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</a:rPr>
                        <a:t>Exceeding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</a:rPr>
                        <a:t> /bpm/</a:t>
                      </a:r>
                      <a:endParaRPr lang="en-GB" sz="16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72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</a:rPr>
                        <a:t>average</a:t>
                      </a:r>
                      <a:endParaRPr lang="en-GB" sz="1600" b="1" noProof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</a:rPr>
                        <a:t>limit</a:t>
                      </a:r>
                      <a:endParaRPr lang="en-GB" sz="1600" b="1" noProof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</a:rPr>
                        <a:t>average</a:t>
                      </a:r>
                      <a:endParaRPr lang="en-GB" sz="1600" b="1" noProof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</a:rPr>
                        <a:t>limit</a:t>
                      </a:r>
                      <a:endParaRPr lang="en-GB" sz="1600" b="1" noProof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4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Left/right side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of the floor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25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29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32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4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4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Left/right side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of the floor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28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29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32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4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5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Left/right side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of the floor</a:t>
                      </a:r>
                      <a:endParaRPr lang="en-GB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38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29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32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sk-SK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sk-SK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7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Engine compartment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23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29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32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8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Engine compartment</a:t>
                      </a:r>
                      <a:endParaRPr lang="en-GB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33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29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32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sk-SK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sk-SK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10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Tail hood</a:t>
                      </a:r>
                      <a:endParaRPr lang="en-GB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31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29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32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sk-SK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12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Engine compartment</a:t>
                      </a:r>
                      <a:endParaRPr lang="en-GB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39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29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32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sk-SK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sk-SK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13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Boot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23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29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32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15</a:t>
                      </a:r>
                      <a:endParaRPr lang="sk-S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Doors in hinges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29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29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32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17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Doors in hinges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21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29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32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39962"/>
            <a:ext cx="8229600" cy="5269358"/>
          </a:xfrm>
        </p:spPr>
        <p:txBody>
          <a:bodyPr/>
          <a:lstStyle/>
          <a:p>
            <a:pPr marL="0" indent="0" algn="just">
              <a:buNone/>
            </a:pP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Table 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Comparison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observed and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permissible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values ​​of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energ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expenditure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employees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the age group 30-39 y.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521820" y="116630"/>
            <a:ext cx="714753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b="1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sk-SK" sz="44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4400" b="1" cap="none" spc="0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sk-SK" sz="44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400" b="1" cap="none" spc="0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expenditure</a:t>
            </a:r>
            <a:endParaRPr lang="sk-SK" sz="4400" b="1" cap="none" spc="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134137"/>
              </p:ext>
            </p:extLst>
          </p:nvPr>
        </p:nvGraphicFramePr>
        <p:xfrm>
          <a:off x="683568" y="1772811"/>
          <a:ext cx="7776865" cy="4464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875"/>
                <a:gridCol w="2761761"/>
                <a:gridCol w="1501343"/>
                <a:gridCol w="1501343"/>
                <a:gridCol w="1507543"/>
              </a:tblGrid>
              <a:tr h="883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ID</a:t>
                      </a:r>
                      <a:endParaRPr lang="sk-S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</a:rPr>
                        <a:t>Work position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</a:rPr>
                        <a:t>/sealing/</a:t>
                      </a:r>
                      <a:endParaRPr lang="en-GB" sz="16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err="1" smtClean="0">
                          <a:effectLst/>
                        </a:rPr>
                        <a:t>Energ</a:t>
                      </a:r>
                      <a:r>
                        <a:rPr lang="sk-SK" sz="1600" noProof="0" dirty="0" smtClean="0">
                          <a:effectLst/>
                        </a:rPr>
                        <a:t>y</a:t>
                      </a:r>
                      <a:r>
                        <a:rPr lang="sk-SK" sz="1600" baseline="0" noProof="0" dirty="0" smtClean="0">
                          <a:effectLst/>
                        </a:rPr>
                        <a:t> </a:t>
                      </a:r>
                      <a:r>
                        <a:rPr lang="en-GB" sz="1600" noProof="0" dirty="0" smtClean="0">
                          <a:effectLst/>
                        </a:rPr>
                        <a:t>expenditure "</a:t>
                      </a:r>
                      <a:r>
                        <a:rPr lang="en-GB" sz="1600" noProof="0" dirty="0" err="1" smtClean="0">
                          <a:effectLst/>
                        </a:rPr>
                        <a:t>netto</a:t>
                      </a:r>
                      <a:r>
                        <a:rPr lang="en-GB" sz="1600" noProof="0" dirty="0" smtClean="0">
                          <a:effectLst/>
                        </a:rPr>
                        <a:t>" /kJ/</a:t>
                      </a:r>
                      <a:endParaRPr lang="en-GB" sz="16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noProof="0" dirty="0" err="1" smtClean="0">
                          <a:effectLst/>
                        </a:rPr>
                        <a:t>Permissi</a:t>
                      </a:r>
                      <a:r>
                        <a:rPr lang="en-GB" sz="1600" noProof="0" dirty="0" err="1" smtClean="0">
                          <a:effectLst/>
                        </a:rPr>
                        <a:t>ble</a:t>
                      </a:r>
                      <a:r>
                        <a:rPr lang="en-GB" sz="1600" noProof="0" dirty="0" smtClean="0">
                          <a:effectLst/>
                        </a:rPr>
                        <a:t> value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</a:rPr>
                        <a:t>/kJ/</a:t>
                      </a:r>
                      <a:endParaRPr lang="en-GB" sz="16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</a:rPr>
                        <a:t>Exceeding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</a:rPr>
                        <a:t>/kJ/</a:t>
                      </a:r>
                      <a:endParaRPr lang="en-GB" sz="16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8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Left/right side of the floor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6058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7500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8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4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Left/right side of the floor</a:t>
                      </a:r>
                      <a:endParaRPr lang="en-GB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7585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7500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FF0000"/>
                          </a:solidFill>
                          <a:effectLst/>
                        </a:rPr>
                        <a:t>85</a:t>
                      </a:r>
                      <a:endParaRPr lang="sk-SK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8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5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Left/right side of the floor</a:t>
                      </a:r>
                      <a:endParaRPr lang="en-GB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8059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7500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FF0000"/>
                          </a:solidFill>
                          <a:effectLst/>
                        </a:rPr>
                        <a:t>559</a:t>
                      </a:r>
                      <a:endParaRPr lang="sk-SK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8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7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Engine compartment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3514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7500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8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8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Engine compartment</a:t>
                      </a:r>
                      <a:endParaRPr lang="en-GB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8433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7500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FF0000"/>
                          </a:solidFill>
                          <a:effectLst/>
                        </a:rPr>
                        <a:t>933</a:t>
                      </a:r>
                      <a:endParaRPr lang="sk-SK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8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10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Tail hood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6319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7500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8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12</a:t>
                      </a:r>
                      <a:endParaRPr lang="sk-SK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Engine compartment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6171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7500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8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13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Boot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4105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7500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8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15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Doors in hinges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5542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7500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8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17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Doors in hinges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7320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7500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-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7847" y="745088"/>
            <a:ext cx="8229600" cy="53541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Table 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Comparison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energ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expenditure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between work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positions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sz="2000" dirty="0"/>
          </a:p>
        </p:txBody>
      </p:sp>
      <p:sp>
        <p:nvSpPr>
          <p:cNvPr id="7" name="Obdĺžnik 6"/>
          <p:cNvSpPr/>
          <p:nvPr/>
        </p:nvSpPr>
        <p:spPr>
          <a:xfrm>
            <a:off x="50566" y="37202"/>
            <a:ext cx="88841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sk-SK" sz="40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4000" b="1" cap="none" spc="0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comparison</a:t>
            </a:r>
            <a:r>
              <a:rPr lang="sk-SK" sz="40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000" b="1" cap="none" spc="0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40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000" b="1" cap="none" spc="0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sk-SK" sz="40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000" b="1" cap="none" spc="0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positions</a:t>
            </a:r>
            <a:r>
              <a:rPr lang="sk-SK" sz="40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sz="4000" b="1" cap="none" spc="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252304"/>
              </p:ext>
            </p:extLst>
          </p:nvPr>
        </p:nvGraphicFramePr>
        <p:xfrm>
          <a:off x="1475656" y="1340768"/>
          <a:ext cx="6408714" cy="4934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6238"/>
                <a:gridCol w="2136238"/>
                <a:gridCol w="2136238"/>
              </a:tblGrid>
              <a:tr h="444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Work </a:t>
                      </a:r>
                      <a:r>
                        <a:rPr lang="en-GB" sz="1400" noProof="0" dirty="0" err="1" smtClean="0">
                          <a:effectLst/>
                        </a:rPr>
                        <a:t>po</a:t>
                      </a:r>
                      <a:r>
                        <a:rPr lang="sk-SK" sz="1400" noProof="0" dirty="0" smtClean="0">
                          <a:effectLst/>
                        </a:rPr>
                        <a:t>s</a:t>
                      </a:r>
                      <a:r>
                        <a:rPr lang="en-GB" sz="1400" noProof="0" dirty="0" err="1" smtClean="0">
                          <a:effectLst/>
                        </a:rPr>
                        <a:t>ition</a:t>
                      </a:r>
                      <a:endParaRPr lang="en-GB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err="1" smtClean="0">
                          <a:effectLst/>
                        </a:rPr>
                        <a:t>Energ</a:t>
                      </a:r>
                      <a:r>
                        <a:rPr lang="sk-SK" sz="1400" noProof="0" dirty="0" smtClean="0">
                          <a:effectLst/>
                        </a:rPr>
                        <a:t>y</a:t>
                      </a:r>
                      <a:r>
                        <a:rPr lang="en-GB" sz="1400" noProof="0" dirty="0" smtClean="0">
                          <a:effectLst/>
                        </a:rPr>
                        <a:t> expenditure of workers /kJ/</a:t>
                      </a:r>
                      <a:endParaRPr lang="en-GB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Average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/kJ/</a:t>
                      </a:r>
                      <a:endParaRPr lang="en-GB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788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Sealing of boot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8771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6701,3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78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5903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8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4105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8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8026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88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Sealing of left/right side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of the floor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6058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6819,5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78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7585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8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8059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8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5576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88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Sealing of engine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compartment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5711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5957,3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78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3514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8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8433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8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6171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88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Sealing of doors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in hinges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5542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5623,0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78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4489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8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7320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8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5141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88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Sealing of tail hood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3048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4612,8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78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6319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8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5334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8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3750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2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p</a:t>
                      </a:r>
                      <a:endParaRPr lang="en-GB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 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noProof="0" dirty="0" smtClean="0">
                          <a:solidFill>
                            <a:srgbClr val="FF0000"/>
                          </a:solidFill>
                          <a:effectLst/>
                        </a:rPr>
                        <a:t>NS</a:t>
                      </a:r>
                      <a:endParaRPr lang="en-GB" sz="1400" b="1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7847" y="745088"/>
            <a:ext cx="8229600" cy="57802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Table 4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frame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expenditure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sealing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floor</a:t>
            </a:r>
            <a:r>
              <a:rPr lang="sk-SK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sk-SK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>
              <a:buNone/>
            </a:pPr>
            <a:endParaRPr lang="sk-SK" sz="2000" b="1" dirty="0" smtClean="0"/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>
              <a:buNone/>
            </a:pPr>
            <a:endParaRPr lang="sk-SK" sz="2000" b="1" dirty="0" smtClean="0"/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>
              <a:buNone/>
            </a:pPr>
            <a:endParaRPr lang="sk-SK" sz="2000" b="1" dirty="0" smtClean="0"/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>
              <a:buNone/>
            </a:pPr>
            <a:endParaRPr lang="sk-SK" sz="2000" b="1" dirty="0" smtClean="0"/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>
              <a:buNone/>
            </a:pPr>
            <a:endParaRPr lang="sk-SK" sz="2000" b="1" dirty="0" smtClean="0"/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>
              <a:buNone/>
            </a:pPr>
            <a:endParaRPr lang="sk-SK" sz="2000" b="1" dirty="0" smtClean="0"/>
          </a:p>
          <a:p>
            <a:pPr marL="0" indent="0" algn="just">
              <a:buNone/>
            </a:pPr>
            <a:endParaRPr lang="sk-SK" sz="2000" b="1" dirty="0" smtClean="0"/>
          </a:p>
          <a:p>
            <a:pPr marL="0" indent="0" algn="just">
              <a:buNone/>
            </a:pPr>
            <a:endParaRPr lang="sk-SK" sz="700" b="1" dirty="0" smtClean="0"/>
          </a:p>
          <a:p>
            <a:pPr marL="0" indent="0" algn="just">
              <a:buNone/>
            </a:pPr>
            <a:endParaRPr lang="sk-SK" sz="700" b="1" dirty="0"/>
          </a:p>
          <a:p>
            <a:pPr marL="0" indent="0" algn="just">
              <a:buNone/>
            </a:pPr>
            <a:r>
              <a:rPr lang="sk-SK" sz="1200" b="1" dirty="0" smtClean="0"/>
              <a:t>Note</a:t>
            </a:r>
            <a:r>
              <a:rPr lang="sk-SK" sz="1200" b="1" dirty="0"/>
              <a:t>: </a:t>
            </a:r>
            <a:r>
              <a:rPr lang="sk-SK" sz="1200" baseline="30000" dirty="0"/>
              <a:t>1</a:t>
            </a:r>
            <a:r>
              <a:rPr lang="sk-SK" sz="1200" dirty="0"/>
              <a:t>Category by Borsky: A  - </a:t>
            </a:r>
            <a:r>
              <a:rPr lang="sk-SK" sz="1200" dirty="0" err="1"/>
              <a:t>posture</a:t>
            </a:r>
            <a:r>
              <a:rPr lang="sk-SK" sz="1200" dirty="0"/>
              <a:t>, B - </a:t>
            </a:r>
            <a:r>
              <a:rPr lang="sk-SK" sz="1200" dirty="0" err="1"/>
              <a:t>movement</a:t>
            </a:r>
            <a:r>
              <a:rPr lang="sk-SK" sz="1200" dirty="0"/>
              <a:t> (</a:t>
            </a:r>
            <a:r>
              <a:rPr lang="sk-SK" sz="1200" dirty="0" err="1"/>
              <a:t>walking</a:t>
            </a:r>
            <a:r>
              <a:rPr lang="sk-SK" sz="1200" dirty="0"/>
              <a:t>), C – </a:t>
            </a:r>
            <a:r>
              <a:rPr lang="sk-SK" sz="1200" dirty="0" err="1"/>
              <a:t>amount</a:t>
            </a:r>
            <a:r>
              <a:rPr lang="sk-SK" sz="1200" dirty="0"/>
              <a:t> </a:t>
            </a:r>
            <a:r>
              <a:rPr lang="sk-SK" sz="1200" dirty="0" err="1"/>
              <a:t>of</a:t>
            </a:r>
            <a:r>
              <a:rPr lang="sk-SK" sz="1200" dirty="0"/>
              <a:t> </a:t>
            </a:r>
            <a:r>
              <a:rPr lang="sk-SK" sz="1200" dirty="0" err="1"/>
              <a:t>muscular</a:t>
            </a:r>
            <a:r>
              <a:rPr lang="sk-SK" sz="1200" dirty="0"/>
              <a:t> </a:t>
            </a:r>
            <a:r>
              <a:rPr lang="sk-SK" sz="1200" dirty="0" err="1"/>
              <a:t>effort</a:t>
            </a:r>
            <a:r>
              <a:rPr lang="sk-SK" sz="1200" dirty="0"/>
              <a:t> and </a:t>
            </a:r>
            <a:r>
              <a:rPr lang="sk-SK" sz="1200" dirty="0" err="1"/>
              <a:t>degree</a:t>
            </a:r>
            <a:r>
              <a:rPr lang="sk-SK" sz="1200" dirty="0"/>
              <a:t> </a:t>
            </a:r>
            <a:r>
              <a:rPr lang="sk-SK" sz="1200" dirty="0" err="1"/>
              <a:t>of</a:t>
            </a:r>
            <a:r>
              <a:rPr lang="sk-SK" sz="1200" dirty="0"/>
              <a:t> </a:t>
            </a:r>
            <a:r>
              <a:rPr lang="sk-SK" sz="1200" dirty="0" err="1"/>
              <a:t>load</a:t>
            </a:r>
            <a:r>
              <a:rPr lang="sk-SK" sz="1200" dirty="0"/>
              <a:t>; </a:t>
            </a:r>
            <a:r>
              <a:rPr lang="sk-SK" sz="1200" baseline="30000" dirty="0" smtClean="0"/>
              <a:t>2</a:t>
            </a:r>
            <a:r>
              <a:rPr lang="sk-SK" sz="1200" dirty="0" smtClean="0"/>
              <a:t>energy </a:t>
            </a:r>
            <a:r>
              <a:rPr lang="sk-SK" sz="1200" dirty="0" err="1"/>
              <a:t>expenditure</a:t>
            </a:r>
            <a:r>
              <a:rPr lang="sk-SK" sz="1200" dirty="0"/>
              <a:t>; </a:t>
            </a:r>
            <a:r>
              <a:rPr lang="sk-SK" sz="1200" baseline="30000" dirty="0"/>
              <a:t>3</a:t>
            </a:r>
            <a:r>
              <a:rPr lang="sk-SK" sz="1200" dirty="0"/>
              <a:t>included </a:t>
            </a:r>
            <a:r>
              <a:rPr lang="sk-SK" sz="1200" dirty="0" err="1"/>
              <a:t>waiting</a:t>
            </a:r>
            <a:r>
              <a:rPr lang="sk-SK" sz="1200" dirty="0"/>
              <a:t> </a:t>
            </a:r>
            <a:r>
              <a:rPr lang="sk-SK" sz="1200" dirty="0" err="1"/>
              <a:t>for</a:t>
            </a:r>
            <a:r>
              <a:rPr lang="sk-SK" sz="1200" dirty="0"/>
              <a:t> </a:t>
            </a:r>
            <a:r>
              <a:rPr lang="sk-SK" sz="1200" dirty="0" err="1"/>
              <a:t>car</a:t>
            </a:r>
            <a:r>
              <a:rPr lang="sk-SK" sz="1200" dirty="0"/>
              <a:t> body, </a:t>
            </a:r>
            <a:r>
              <a:rPr lang="sk-SK" sz="1200" dirty="0" err="1"/>
              <a:t>failure</a:t>
            </a:r>
            <a:r>
              <a:rPr lang="sk-SK" sz="1200" dirty="0"/>
              <a:t>, extra </a:t>
            </a:r>
            <a:r>
              <a:rPr lang="sk-SK" sz="1200" dirty="0" err="1"/>
              <a:t>breaks</a:t>
            </a:r>
            <a:endParaRPr lang="sk-SK" sz="1200" dirty="0"/>
          </a:p>
          <a:p>
            <a:pPr marL="0" indent="0" algn="just">
              <a:buNone/>
            </a:pPr>
            <a:endParaRPr lang="sk-SK" sz="1800" b="1" dirty="0"/>
          </a:p>
        </p:txBody>
      </p:sp>
      <p:sp>
        <p:nvSpPr>
          <p:cNvPr id="7" name="Obdĺžnik 6"/>
          <p:cNvSpPr/>
          <p:nvPr/>
        </p:nvSpPr>
        <p:spPr>
          <a:xfrm>
            <a:off x="170793" y="37202"/>
            <a:ext cx="48333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sk-SK" sz="40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4000" b="1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sk-SK" sz="40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000" b="1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frame</a:t>
            </a:r>
            <a:r>
              <a:rPr lang="sk-SK" sz="40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sz="4000" b="1" cap="none" spc="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410282"/>
              </p:ext>
            </p:extLst>
          </p:nvPr>
        </p:nvGraphicFramePr>
        <p:xfrm>
          <a:off x="899592" y="1484784"/>
          <a:ext cx="7344815" cy="4285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3383"/>
                <a:gridCol w="514091"/>
                <a:gridCol w="773138"/>
                <a:gridCol w="2030953"/>
                <a:gridCol w="1114970"/>
                <a:gridCol w="669140"/>
                <a:gridCol w="669140"/>
              </a:tblGrid>
              <a:tr h="949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Work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r>
                        <a:rPr lang="sk-SK" sz="1200" dirty="0" err="1">
                          <a:effectLst/>
                        </a:rPr>
                        <a:t>operation</a:t>
                      </a:r>
                      <a:endParaRPr lang="sk-SK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Category</a:t>
                      </a:r>
                      <a:r>
                        <a:rPr lang="sk-SK" sz="1200" baseline="30000" dirty="0">
                          <a:effectLst/>
                        </a:rPr>
                        <a:t>1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Total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r>
                        <a:rPr lang="sk-SK" sz="1200" dirty="0" err="1">
                          <a:effectLst/>
                        </a:rPr>
                        <a:t>time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r>
                        <a:rPr lang="sk-SK" sz="1200" dirty="0" err="1">
                          <a:effectLst/>
                        </a:rPr>
                        <a:t>for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r>
                        <a:rPr lang="sk-SK" sz="1200" dirty="0" err="1">
                          <a:effectLst/>
                        </a:rPr>
                        <a:t>work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r>
                        <a:rPr lang="sk-SK" sz="1200" dirty="0" err="1">
                          <a:effectLst/>
                        </a:rPr>
                        <a:t>shift</a:t>
                      </a:r>
                      <a:r>
                        <a:rPr lang="sk-SK" sz="1200" dirty="0">
                          <a:effectLst/>
                        </a:rPr>
                        <a:t> /min/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EE</a:t>
                      </a:r>
                      <a:r>
                        <a:rPr lang="sk-SK" sz="1200" baseline="30000" dirty="0">
                          <a:effectLst/>
                        </a:rPr>
                        <a:t>2</a:t>
                      </a:r>
                      <a:endParaRPr lang="sk-SK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"</a:t>
                      </a:r>
                      <a:r>
                        <a:rPr lang="sk-SK" sz="1100" dirty="0" err="1">
                          <a:effectLst/>
                        </a:rPr>
                        <a:t>from</a:t>
                      </a:r>
                      <a:r>
                        <a:rPr lang="sk-SK" sz="1100" dirty="0">
                          <a:effectLst/>
                        </a:rPr>
                        <a:t>" /</a:t>
                      </a:r>
                      <a:r>
                        <a:rPr lang="sk-SK" sz="1100" dirty="0" err="1">
                          <a:effectLst/>
                        </a:rPr>
                        <a:t>kJ</a:t>
                      </a:r>
                      <a:r>
                        <a:rPr lang="sk-SK" sz="1100" dirty="0">
                          <a:effectLst/>
                        </a:rPr>
                        <a:t>/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effectLst/>
                        </a:rPr>
                        <a:t>EE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 </a:t>
                      </a:r>
                      <a:r>
                        <a:rPr lang="sk-SK" sz="1100" dirty="0">
                          <a:effectLst/>
                        </a:rPr>
                        <a:t>"</a:t>
                      </a:r>
                      <a:r>
                        <a:rPr lang="sk-SK" sz="1100" dirty="0" smtClean="0">
                          <a:effectLst/>
                        </a:rPr>
                        <a:t>to„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effectLst/>
                        </a:rPr>
                        <a:t> </a:t>
                      </a:r>
                      <a:r>
                        <a:rPr lang="sk-SK" sz="1100" dirty="0">
                          <a:effectLst/>
                        </a:rPr>
                        <a:t>/</a:t>
                      </a:r>
                      <a:r>
                        <a:rPr lang="sk-SK" sz="1100" dirty="0" err="1">
                          <a:effectLst/>
                        </a:rPr>
                        <a:t>kJ</a:t>
                      </a:r>
                      <a:r>
                        <a:rPr lang="sk-SK" sz="1100" dirty="0">
                          <a:effectLst/>
                        </a:rPr>
                        <a:t>/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</a:tr>
              <a:tr h="26674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Preparation</a:t>
                      </a:r>
                      <a:endParaRPr lang="sk-SK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A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stand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ln>
                            <a:noFill/>
                          </a:ln>
                          <a:effectLst/>
                        </a:rPr>
                        <a:t>63</a:t>
                      </a:r>
                      <a:endParaRPr lang="sk-SK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81,9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182,7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</a:tr>
              <a:tr h="2543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C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medium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both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r>
                        <a:rPr lang="sk-SK" sz="1200" dirty="0" err="1">
                          <a:effectLst/>
                        </a:rPr>
                        <a:t>upper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r>
                        <a:rPr lang="sk-SK" sz="1200" dirty="0" err="1">
                          <a:effectLst/>
                        </a:rPr>
                        <a:t>limbs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504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630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</a:tr>
              <a:tr h="2543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B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walking</a:t>
                      </a:r>
                      <a:r>
                        <a:rPr lang="sk-SK" sz="1200" dirty="0">
                          <a:effectLst/>
                        </a:rPr>
                        <a:t> 80 m/min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13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221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221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</a:tr>
              <a:tr h="27461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Coat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r>
                        <a:rPr lang="sk-SK" sz="1200" dirty="0" err="1">
                          <a:effectLst/>
                        </a:rPr>
                        <a:t>sealant</a:t>
                      </a:r>
                      <a:endParaRPr lang="sk-SK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A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rowSpan="2"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bend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r>
                        <a:rPr lang="sk-SK" sz="1200" dirty="0" err="1">
                          <a:effectLst/>
                        </a:rPr>
                        <a:t>forward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60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102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174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</a:tr>
              <a:tr h="369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780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1080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</a:tr>
              <a:tr h="2543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C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medium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both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r>
                        <a:rPr lang="sk-SK" sz="1200" dirty="0" err="1">
                          <a:effectLst/>
                        </a:rPr>
                        <a:t>upper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r>
                        <a:rPr lang="sk-SK" sz="1200" dirty="0" err="1">
                          <a:effectLst/>
                        </a:rPr>
                        <a:t>limbs</a:t>
                      </a:r>
                      <a:r>
                        <a:rPr lang="sk-SK" sz="1200" dirty="0">
                          <a:effectLst/>
                        </a:rPr>
                        <a:t> and </a:t>
                      </a:r>
                      <a:r>
                        <a:rPr lang="sk-SK" sz="1200" dirty="0" err="1">
                          <a:effectLst/>
                        </a:rPr>
                        <a:t>trunk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43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B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walking</a:t>
                      </a:r>
                      <a:r>
                        <a:rPr lang="sk-SK" sz="1200" dirty="0">
                          <a:effectLst/>
                        </a:rPr>
                        <a:t> 80 m/min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13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221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221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</a:tr>
              <a:tr h="25430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Spread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r>
                        <a:rPr lang="sk-SK" sz="1200" dirty="0" err="1">
                          <a:effectLst/>
                        </a:rPr>
                        <a:t>sealant</a:t>
                      </a:r>
                      <a:r>
                        <a:rPr lang="sk-SK" sz="1200" dirty="0">
                          <a:effectLst/>
                        </a:rPr>
                        <a:t> and set </a:t>
                      </a:r>
                      <a:r>
                        <a:rPr lang="sk-SK" sz="1200" dirty="0" err="1">
                          <a:effectLst/>
                        </a:rPr>
                        <a:t>out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r>
                        <a:rPr lang="sk-SK" sz="1200" dirty="0" err="1">
                          <a:effectLst/>
                        </a:rPr>
                        <a:t>acustic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r>
                        <a:rPr lang="sk-SK" sz="1200" dirty="0" err="1">
                          <a:effectLst/>
                        </a:rPr>
                        <a:t>carpet</a:t>
                      </a:r>
                      <a:endParaRPr lang="sk-SK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A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bend forward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189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321,3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548,1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</a:tr>
              <a:tr h="319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C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medium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both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r>
                        <a:rPr lang="sk-SK" sz="1200" dirty="0" err="1">
                          <a:effectLst/>
                        </a:rPr>
                        <a:t>upper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r>
                        <a:rPr lang="sk-SK" sz="1200" dirty="0" err="1">
                          <a:effectLst/>
                        </a:rPr>
                        <a:t>limbs</a:t>
                      </a:r>
                      <a:r>
                        <a:rPr lang="sk-SK" sz="1200" dirty="0">
                          <a:effectLst/>
                        </a:rPr>
                        <a:t> and </a:t>
                      </a:r>
                      <a:r>
                        <a:rPr lang="sk-SK" sz="1200" dirty="0" err="1">
                          <a:effectLst/>
                        </a:rPr>
                        <a:t>trunk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2457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3402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</a:tr>
              <a:tr h="2654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B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walking</a:t>
                      </a:r>
                      <a:r>
                        <a:rPr lang="sk-SK" sz="1200" dirty="0">
                          <a:effectLst/>
                        </a:rPr>
                        <a:t> 80 m/min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23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391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391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</a:tr>
              <a:tr h="300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Downtime</a:t>
                      </a:r>
                      <a:r>
                        <a:rPr lang="sk-SK" sz="1200" baseline="30000" dirty="0">
                          <a:effectLst/>
                        </a:rPr>
                        <a:t>3</a:t>
                      </a:r>
                      <a:endParaRPr lang="sk-SK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A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stand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89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115,7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115,7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</a:tr>
              <a:tr h="300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Break </a:t>
                      </a:r>
                      <a:r>
                        <a:rPr lang="sk-SK" sz="1200" dirty="0" err="1">
                          <a:effectLst/>
                        </a:rPr>
                        <a:t>time</a:t>
                      </a:r>
                      <a:endParaRPr lang="sk-SK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30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2566" marR="42566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0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 err="1">
                          <a:effectLst/>
                        </a:rPr>
                        <a:t>Total</a:t>
                      </a:r>
                      <a:endParaRPr lang="sk-SK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480</a:t>
                      </a:r>
                      <a:endParaRPr lang="sk-SK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5194,9</a:t>
                      </a:r>
                      <a:endParaRPr lang="sk-SK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6965,5</a:t>
                      </a:r>
                      <a:endParaRPr lang="sk-SK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66" marR="4256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23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7847" y="896526"/>
            <a:ext cx="8229600" cy="56288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k-SK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sk-SK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sk-SK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sk-SK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sk-SK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sk-SK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sk-SK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sk-SK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sk-SK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sk-SK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sk-SK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sk-SK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sk-SK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sk-SK" sz="2000" b="1" dirty="0" err="1" smtClean="0">
                <a:latin typeface="Times New Roman" pitchFamily="18" charset="0"/>
                <a:cs typeface="Times New Roman" pitchFamily="18" charset="0"/>
              </a:rPr>
              <a:t>Graph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Comparison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expenditure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Polar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RS 400 and index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by Borsky –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sealing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floor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k-SK" sz="2000" dirty="0"/>
          </a:p>
          <a:p>
            <a:pPr marL="0" indent="0" algn="just">
              <a:buNone/>
            </a:pPr>
            <a:endParaRPr lang="sk-SK" sz="2000" b="1" dirty="0" smtClean="0"/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>
              <a:buNone/>
            </a:pPr>
            <a:endParaRPr lang="sk-SK" sz="2000" b="1" dirty="0" smtClean="0"/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>
              <a:buNone/>
            </a:pPr>
            <a:endParaRPr lang="sk-SK" sz="2000" b="1" dirty="0" smtClean="0"/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>
              <a:buNone/>
            </a:pPr>
            <a:endParaRPr lang="sk-SK" sz="2000" b="1" dirty="0" smtClean="0"/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>
              <a:buNone/>
            </a:pPr>
            <a:endParaRPr lang="sk-SK" sz="2000" b="1" dirty="0" smtClean="0"/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>
              <a:buNone/>
            </a:pPr>
            <a:endParaRPr lang="sk-SK" sz="2000" b="1" dirty="0" smtClean="0"/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>
              <a:buNone/>
            </a:pPr>
            <a:endParaRPr lang="sk-SK" sz="2000" b="1" dirty="0" smtClean="0"/>
          </a:p>
          <a:p>
            <a:pPr marL="0" indent="0" algn="just">
              <a:buNone/>
            </a:pPr>
            <a:endParaRPr lang="sk-SK" sz="2000" b="1" dirty="0" smtClean="0"/>
          </a:p>
          <a:p>
            <a:pPr marL="0" indent="0" algn="just">
              <a:buNone/>
            </a:pPr>
            <a:endParaRPr lang="sk-SK" sz="700" b="1" dirty="0" smtClean="0"/>
          </a:p>
          <a:p>
            <a:pPr marL="0" indent="0" algn="just">
              <a:buNone/>
            </a:pPr>
            <a:endParaRPr lang="sk-SK" sz="700" b="1" dirty="0"/>
          </a:p>
          <a:p>
            <a:pPr marL="0" indent="0" algn="just">
              <a:buNone/>
            </a:pPr>
            <a:endParaRPr lang="sk-SK" sz="1800" b="1" dirty="0"/>
          </a:p>
        </p:txBody>
      </p:sp>
      <p:sp>
        <p:nvSpPr>
          <p:cNvPr id="7" name="Obdĺžnik 6"/>
          <p:cNvSpPr/>
          <p:nvPr/>
        </p:nvSpPr>
        <p:spPr>
          <a:xfrm>
            <a:off x="55088" y="172564"/>
            <a:ext cx="7002559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sk-SK" sz="4000" b="1" cap="none" spc="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sk-SK" sz="4000" b="1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000" b="1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Polar</a:t>
            </a:r>
            <a:r>
              <a:rPr lang="sk-SK" sz="4000" b="1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RS 400/Borsky</a:t>
            </a:r>
            <a:r>
              <a:rPr lang="sk-SK" sz="4000" b="1" cap="none" spc="0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sz="4000" b="1" cap="none" spc="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7817816" cy="427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39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900</Words>
  <Application>Microsoft Office PowerPoint</Application>
  <PresentationFormat>Prezentácia na obrazovke (4:3)</PresentationFormat>
  <Paragraphs>451</Paragraphs>
  <Slides>13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Motiv sady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Michaela</dc:creator>
  <cp:lastModifiedBy>Marek Majdan</cp:lastModifiedBy>
  <cp:revision>75</cp:revision>
  <dcterms:created xsi:type="dcterms:W3CDTF">2014-06-22T08:01:54Z</dcterms:created>
  <dcterms:modified xsi:type="dcterms:W3CDTF">2014-08-18T05:27:08Z</dcterms:modified>
</cp:coreProperties>
</file>