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avi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53"/>
  </p:notesMasterIdLst>
  <p:sldIdLst>
    <p:sldId id="383" r:id="rId5"/>
    <p:sldId id="473" r:id="rId6"/>
    <p:sldId id="470" r:id="rId7"/>
    <p:sldId id="472" r:id="rId8"/>
    <p:sldId id="466" r:id="rId9"/>
    <p:sldId id="260" r:id="rId10"/>
    <p:sldId id="467" r:id="rId11"/>
    <p:sldId id="448" r:id="rId12"/>
    <p:sldId id="443" r:id="rId13"/>
    <p:sldId id="428" r:id="rId14"/>
    <p:sldId id="429" r:id="rId15"/>
    <p:sldId id="430" r:id="rId16"/>
    <p:sldId id="431" r:id="rId17"/>
    <p:sldId id="433" r:id="rId18"/>
    <p:sldId id="435" r:id="rId19"/>
    <p:sldId id="434" r:id="rId20"/>
    <p:sldId id="453" r:id="rId21"/>
    <p:sldId id="317" r:id="rId22"/>
    <p:sldId id="444" r:id="rId23"/>
    <p:sldId id="421" r:id="rId24"/>
    <p:sldId id="422" r:id="rId25"/>
    <p:sldId id="423" r:id="rId26"/>
    <p:sldId id="424" r:id="rId27"/>
    <p:sldId id="425" r:id="rId28"/>
    <p:sldId id="451" r:id="rId29"/>
    <p:sldId id="427" r:id="rId30"/>
    <p:sldId id="439" r:id="rId31"/>
    <p:sldId id="446" r:id="rId32"/>
    <p:sldId id="458" r:id="rId33"/>
    <p:sldId id="447" r:id="rId34"/>
    <p:sldId id="349" r:id="rId35"/>
    <p:sldId id="351" r:id="rId36"/>
    <p:sldId id="375" r:id="rId37"/>
    <p:sldId id="283" r:id="rId38"/>
    <p:sldId id="353" r:id="rId39"/>
    <p:sldId id="285" r:id="rId40"/>
    <p:sldId id="474" r:id="rId41"/>
    <p:sldId id="449" r:id="rId42"/>
    <p:sldId id="297" r:id="rId43"/>
    <p:sldId id="396" r:id="rId44"/>
    <p:sldId id="450" r:id="rId45"/>
    <p:sldId id="322" r:id="rId46"/>
    <p:sldId id="339" r:id="rId47"/>
    <p:sldId id="379" r:id="rId48"/>
    <p:sldId id="356" r:id="rId49"/>
    <p:sldId id="452" r:id="rId50"/>
    <p:sldId id="469" r:id="rId51"/>
    <p:sldId id="337" r:id="rId52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F244"/>
    <a:srgbClr val="008000"/>
    <a:srgbClr val="CCFF33"/>
    <a:srgbClr val="99CC00"/>
    <a:srgbClr val="FFFF00"/>
    <a:srgbClr val="006600"/>
    <a:srgbClr val="FF0000"/>
    <a:srgbClr val="000099"/>
    <a:srgbClr val="FF99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2" autoAdjust="0"/>
    <p:restoredTop sz="94849" autoAdjust="0"/>
  </p:normalViewPr>
  <p:slideViewPr>
    <p:cSldViewPr>
      <p:cViewPr>
        <p:scale>
          <a:sx n="60" d="100"/>
          <a:sy n="60" d="100"/>
        </p:scale>
        <p:origin x="-1356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0F7C2-49D3-4E33-BA0E-180819B41521}" type="datetimeFigureOut">
              <a:rPr lang="en-PH" smtClean="0"/>
              <a:pPr/>
              <a:t>7/23/2014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100BE-0936-4812-AD71-7305E03D0C62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46389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aseline="0" dirty="0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0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1182" indent="-277378" defTabSz="91380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9510" indent="-221902" defTabSz="9138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53314" indent="-221902" defTabSz="9138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97118" indent="-221902" defTabSz="9138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40922" indent="-221902" defTabSz="9138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84726" indent="-221902" defTabSz="9138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28530" indent="-221902" defTabSz="9138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2334" indent="-221902" defTabSz="9138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F3265C-44A6-42D9-8655-61AD2DF842E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11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9242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12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9242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13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9242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14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9242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15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9242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16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924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17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9242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0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1182" indent="-277378" defTabSz="91380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9510" indent="-221902" defTabSz="9138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53314" indent="-221902" defTabSz="9138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97118" indent="-221902" defTabSz="9138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40922" indent="-221902" defTabSz="9138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84726" indent="-221902" defTabSz="9138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28530" indent="-221902" defTabSz="9138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2334" indent="-221902" defTabSz="9138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F3265C-44A6-42D9-8655-61AD2DF842EC}" type="slidenum">
              <a:rPr lang="en-US">
                <a:solidFill>
                  <a:prstClr val="black"/>
                </a:solidFill>
              </a:rPr>
              <a:pPr eaLnBrk="1" hangingPunct="1"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19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37336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20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2656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>
                <a:solidFill>
                  <a:prstClr val="black"/>
                </a:solidFill>
              </a:rPr>
              <a:pPr/>
              <a:t>2</a:t>
            </a:fld>
            <a:endParaRPr lang="en-P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21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90094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22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26698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23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48607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24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70781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25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76028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26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165236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27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67313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28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578053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29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578053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30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62747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>
                <a:solidFill>
                  <a:prstClr val="black"/>
                </a:solidFill>
              </a:rPr>
              <a:pPr/>
              <a:t>3</a:t>
            </a:fld>
            <a:endParaRPr lang="en-P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31</a:t>
            </a:fld>
            <a:endParaRPr lang="en-PH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32</a:t>
            </a:fld>
            <a:endParaRPr lang="en-PH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33</a:t>
            </a:fld>
            <a:endParaRPr lang="en-PH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34</a:t>
            </a:fld>
            <a:endParaRPr lang="en-PH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35</a:t>
            </a:fld>
            <a:endParaRPr lang="en-PH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36</a:t>
            </a:fld>
            <a:endParaRPr lang="en-PH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37</a:t>
            </a:fld>
            <a:endParaRPr lang="en-PH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38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064327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39</a:t>
            </a:fld>
            <a:endParaRPr lang="en-PH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40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03293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>
                <a:solidFill>
                  <a:prstClr val="black"/>
                </a:solidFill>
              </a:rPr>
              <a:pPr/>
              <a:t>4</a:t>
            </a:fld>
            <a:endParaRPr lang="en-P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41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382998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42</a:t>
            </a:fld>
            <a:endParaRPr lang="en-PH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43</a:t>
            </a:fld>
            <a:endParaRPr lang="en-PH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For the conclusion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0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1182" indent="-277378" defTabSz="91380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9510" indent="-221902" defTabSz="9138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53314" indent="-221902" defTabSz="9138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97118" indent="-221902" defTabSz="9138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40922" indent="-221902" defTabSz="9138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84726" indent="-221902" defTabSz="9138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28530" indent="-221902" defTabSz="9138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2334" indent="-221902" defTabSz="9138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F3265C-44A6-42D9-8655-61AD2DF842EC}" type="slidenum">
              <a:rPr lang="en-US">
                <a:solidFill>
                  <a:prstClr val="black"/>
                </a:solidFill>
              </a:rPr>
              <a:pPr eaLnBrk="1" hangingPunct="1"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45</a:t>
            </a:fld>
            <a:endParaRPr lang="en-PH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46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953261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PH" dirty="0" smtClean="0"/>
              <a:t>The</a:t>
            </a:r>
            <a:r>
              <a:rPr lang="en-PH" baseline="0" dirty="0" smtClean="0"/>
              <a:t> final design of cornmill will utilizes three single-phase electric motors of different horsepower. A 5hp, 2hp and 0.5hp will use to run the degermer assembly, hammer mill and grader assembly, and elevator assembly respectively.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48</a:t>
            </a:fld>
            <a:endParaRPr lang="en-P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>
                <a:solidFill>
                  <a:prstClr val="black"/>
                </a:solidFill>
              </a:rPr>
              <a:pPr/>
              <a:t>5</a:t>
            </a:fld>
            <a:endParaRPr lang="en-P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6</a:t>
            </a:fld>
            <a:endParaRPr lang="en-P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9082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265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0BE-0936-4812-AD71-7305E03D0C62}" type="slidenum">
              <a:rPr lang="en-PH" smtClean="0"/>
              <a:pPr/>
              <a:t>10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924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/>
              <a:pPr/>
              <a:t>7/23/2014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96136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/>
              <a:pPr/>
              <a:t>7/23/2014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5701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/>
              <a:pPr/>
              <a:t>7/23/2014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23845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04E66-935B-4B32-8FD2-46CC0081A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33D9C-6008-42BA-A2F6-07AAEE710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0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356EA-A7AB-4619-94BB-3D1E6171E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8E2BF-648E-4DB3-B865-EE3E7AC5E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4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CA5DF-E349-46F9-8113-5F1D1A7B6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9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695AB-BD82-445B-9B8F-9C26BEF71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2BB14-0FCD-459A-8250-BF0030CC0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6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FCEDB-316E-471B-A19F-43F53FAF0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1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/>
              <a:pPr/>
              <a:t>7/23/2014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25598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72AAA-F452-449D-9E04-F44FB2A4E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CA1E-C759-4DC4-91A9-9F61F91DD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1350" y="0"/>
            <a:ext cx="215265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0"/>
            <a:ext cx="630555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EED89-E6E3-4338-9B88-9326C1C4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0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68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9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67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84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12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02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76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/>
              <a:pPr/>
              <a:t>7/23/2014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47751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5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55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70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17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09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38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13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02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451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6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/>
              <a:pPr/>
              <a:t>7/23/2014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58868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52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28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5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57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21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/>
              <a:pPr/>
              <a:t>7/23/2014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4156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/>
              <a:pPr/>
              <a:t>7/23/2014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84771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/>
              <a:pPr/>
              <a:t>7/23/2014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691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/>
              <a:pPr/>
              <a:t>7/23/2014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19338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37E2-040E-43B1-A99E-E99F5A6A607F}" type="datetimeFigureOut">
              <a:rPr lang="en-PH" smtClean="0"/>
              <a:pPr/>
              <a:t>7/23/2014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2F12-644C-4E3B-8C55-E4B8D68909F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21141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837E2-040E-43B1-A99E-E99F5A6A607F}" type="datetimeFigureOut">
              <a:rPr lang="en-PH" smtClean="0"/>
              <a:pPr/>
              <a:t>7/23/2014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22F12-644C-4E3B-8C55-E4B8D68909F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9827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0504B4-20EA-4679-9C52-5C2E9DD53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Freeform 11"/>
          <p:cNvSpPr>
            <a:spLocks/>
          </p:cNvSpPr>
          <p:nvPr userDrawn="1"/>
        </p:nvSpPr>
        <p:spPr bwMode="auto">
          <a:xfrm>
            <a:off x="0" y="6019800"/>
            <a:ext cx="9144000" cy="838200"/>
          </a:xfrm>
          <a:custGeom>
            <a:avLst/>
            <a:gdLst>
              <a:gd name="T0" fmla="*/ 0 w 5760"/>
              <a:gd name="T1" fmla="*/ 2147483647 h 1331"/>
              <a:gd name="T2" fmla="*/ 0 w 5760"/>
              <a:gd name="T3" fmla="*/ 2147483647 h 1331"/>
              <a:gd name="T4" fmla="*/ 2147483647 w 5760"/>
              <a:gd name="T5" fmla="*/ 2147483647 h 1331"/>
              <a:gd name="T6" fmla="*/ 2147483647 w 5760"/>
              <a:gd name="T7" fmla="*/ 0 h 1331"/>
              <a:gd name="T8" fmla="*/ 0 w 5760"/>
              <a:gd name="T9" fmla="*/ 2147483647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669900">
              <a:alpha val="63136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reeform 15"/>
          <p:cNvSpPr>
            <a:spLocks/>
          </p:cNvSpPr>
          <p:nvPr userDrawn="1"/>
        </p:nvSpPr>
        <p:spPr bwMode="auto">
          <a:xfrm flipH="1">
            <a:off x="6350" y="0"/>
            <a:ext cx="1136650" cy="6858000"/>
          </a:xfrm>
          <a:custGeom>
            <a:avLst/>
            <a:gdLst>
              <a:gd name="T0" fmla="*/ 2147483647 w 1914"/>
              <a:gd name="T1" fmla="*/ 2147483647 h 4329"/>
              <a:gd name="T2" fmla="*/ 2147483647 w 1914"/>
              <a:gd name="T3" fmla="*/ 2147483647 h 4329"/>
              <a:gd name="T4" fmla="*/ 2147483647 w 1914"/>
              <a:gd name="T5" fmla="*/ 2147483647 h 4329"/>
              <a:gd name="T6" fmla="*/ 0 w 1914"/>
              <a:gd name="T7" fmla="*/ 0 h 4329"/>
              <a:gd name="T8" fmla="*/ 2147483647 w 1914"/>
              <a:gd name="T9" fmla="*/ 2147483647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blipFill dpi="0" rotWithShape="1">
            <a:blip r:embed="rId13" cstate="print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103" name="Group 9"/>
          <p:cNvGrpSpPr>
            <a:grpSpLocks noChangeAspect="1"/>
          </p:cNvGrpSpPr>
          <p:nvPr userDrawn="1"/>
        </p:nvGrpSpPr>
        <p:grpSpPr bwMode="auto">
          <a:xfrm>
            <a:off x="495300" y="0"/>
            <a:ext cx="946150" cy="644525"/>
            <a:chOff x="492867" y="0"/>
            <a:chExt cx="1006205" cy="685800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592221" y="0"/>
              <a:ext cx="778728" cy="685800"/>
            </a:xfrm>
            <a:prstGeom prst="ellipse">
              <a:avLst/>
            </a:prstGeom>
            <a:gradFill flip="none" rotWithShape="1">
              <a:gsLst>
                <a:gs pos="5000">
                  <a:srgbClr val="84D830"/>
                </a:gs>
                <a:gs pos="48000">
                  <a:srgbClr val="7BCF27"/>
                </a:gs>
                <a:gs pos="100000">
                  <a:srgbClr val="56901C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white"/>
                  </a:solidFill>
                </a:rPr>
                <a:t>            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2867" y="54591"/>
              <a:ext cx="1006205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FFFF00">
                      <a:alpha val="64000"/>
                    </a:srgbClr>
                  </a:solidFill>
                  <a:cs typeface="Arial" pitchFamily="34" charset="0"/>
                </a:rPr>
                <a:t>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81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9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837E2-040E-43B1-A99E-E99F5A6A607F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7/23/2014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22F12-644C-4E3B-8C55-E4B8D68909F6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9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9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6.emf"/><Relationship Id="rId4" Type="http://schemas.openxmlformats.org/officeDocument/2006/relationships/image" Target="../media/image31.jpeg"/><Relationship Id="rId9" Type="http://schemas.openxmlformats.org/officeDocument/2006/relationships/package" Target="../embeddings/Microsoft_Excel_Worksheet1.xlsx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6.emf"/><Relationship Id="rId4" Type="http://schemas.openxmlformats.org/officeDocument/2006/relationships/image" Target="../media/image31.jpeg"/><Relationship Id="rId9" Type="http://schemas.openxmlformats.org/officeDocument/2006/relationships/package" Target="../embeddings/Microsoft_Excel_Worksheet2.xls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12" Type="http://schemas.microsoft.com/office/2007/relationships/hdphoto" Target="../media/hdphoto5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11" Type="http://schemas.openxmlformats.org/officeDocument/2006/relationships/image" Target="../media/image49.jpeg"/><Relationship Id="rId5" Type="http://schemas.openxmlformats.org/officeDocument/2006/relationships/image" Target="../media/image44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microsoft.com/office/2007/relationships/hdphoto" Target="../media/hdphoto6.wdp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microsoft.com/office/2007/relationships/hdphoto" Target="../media/hdphoto7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69.jpeg"/><Relationship Id="rId12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8.emf"/><Relationship Id="rId11" Type="http://schemas.openxmlformats.org/officeDocument/2006/relationships/image" Target="../media/image49.jpeg"/><Relationship Id="rId5" Type="http://schemas.openxmlformats.org/officeDocument/2006/relationships/package" Target="../embeddings/Microsoft_Excel_Worksheet3.xlsx"/><Relationship Id="rId10" Type="http://schemas.microsoft.com/office/2007/relationships/hdphoto" Target="../media/hdphoto4.wdp"/><Relationship Id="rId4" Type="http://schemas.openxmlformats.org/officeDocument/2006/relationships/oleObject" Target="../embeddings/oleObject3.bin"/><Relationship Id="rId9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microsoft.com/office/2007/relationships/hdphoto" Target="../media/hdphoto7.wdp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9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mailto:kitgragasin@yahoo.com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2" b="6815"/>
          <a:stretch>
            <a:fillRect/>
          </a:stretch>
        </p:blipFill>
        <p:spPr bwMode="auto">
          <a:xfrm>
            <a:off x="-63657" y="5443"/>
            <a:ext cx="2796026" cy="281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-47328" y="1615093"/>
            <a:ext cx="2556129" cy="3345576"/>
            <a:chOff x="0" y="4343400"/>
            <a:chExt cx="1981200" cy="2514600"/>
          </a:xfrm>
        </p:grpSpPr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0" y="4343400"/>
              <a:ext cx="1981200" cy="2514600"/>
              <a:chOff x="6763000" y="4295900"/>
              <a:chExt cx="2362200" cy="2667000"/>
            </a:xfrm>
          </p:grpSpPr>
          <p:pic>
            <p:nvPicPr>
              <p:cNvPr id="16" name="Picture 140" descr="applying trich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63000" y="4295900"/>
                <a:ext cx="2362200" cy="2667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" name="Oval 141"/>
              <p:cNvSpPr>
                <a:spLocks noChangeArrowheads="1"/>
              </p:cNvSpPr>
              <p:nvPr/>
            </p:nvSpPr>
            <p:spPr bwMode="auto">
              <a:xfrm>
                <a:off x="7551623" y="5561155"/>
                <a:ext cx="586882" cy="606711"/>
              </a:xfrm>
              <a:prstGeom prst="ellips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PH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5" name="Picture 142" descr="Insec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000" y="5943600"/>
              <a:ext cx="625793" cy="685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186" r="17258" b="2878"/>
          <a:stretch/>
        </p:blipFill>
        <p:spPr>
          <a:xfrm>
            <a:off x="2494055" y="0"/>
            <a:ext cx="2464651" cy="2189137"/>
          </a:xfrm>
          <a:prstGeom prst="rect">
            <a:avLst/>
          </a:prstGeom>
        </p:spPr>
      </p:pic>
      <p:pic>
        <p:nvPicPr>
          <p:cNvPr id="21" name="Picture 2" descr="C:\Users\Samsung\Pictures\Sagbayan Bohol\20130829_1243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20" y="0"/>
            <a:ext cx="2350020" cy="176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Freeform 15"/>
          <p:cNvSpPr>
            <a:spLocks/>
          </p:cNvSpPr>
          <p:nvPr/>
        </p:nvSpPr>
        <p:spPr bwMode="auto">
          <a:xfrm>
            <a:off x="-12700" y="1739900"/>
            <a:ext cx="9156700" cy="5118100"/>
          </a:xfrm>
          <a:custGeom>
            <a:avLst/>
            <a:gdLst>
              <a:gd name="T0" fmla="*/ 2147483647 w 5768"/>
              <a:gd name="T1" fmla="*/ 2147483647 h 3224"/>
              <a:gd name="T2" fmla="*/ 2147483647 w 5768"/>
              <a:gd name="T3" fmla="*/ 2147483647 h 3224"/>
              <a:gd name="T4" fmla="*/ 2147483647 w 5768"/>
              <a:gd name="T5" fmla="*/ 2147483647 h 3224"/>
              <a:gd name="T6" fmla="*/ 2147483647 w 5768"/>
              <a:gd name="T7" fmla="*/ 2147483647 h 3224"/>
              <a:gd name="T8" fmla="*/ 2147483647 w 5768"/>
              <a:gd name="T9" fmla="*/ 2147483647 h 3224"/>
              <a:gd name="T10" fmla="*/ 2147483647 w 5768"/>
              <a:gd name="T11" fmla="*/ 2147483647 h 3224"/>
              <a:gd name="T12" fmla="*/ 2147483647 w 5768"/>
              <a:gd name="T13" fmla="*/ 2147483647 h 3224"/>
              <a:gd name="T14" fmla="*/ 2147483647 w 5768"/>
              <a:gd name="T15" fmla="*/ 2147483647 h 3224"/>
              <a:gd name="T16" fmla="*/ 2147483647 w 5768"/>
              <a:gd name="T17" fmla="*/ 2147483647 h 3224"/>
              <a:gd name="T18" fmla="*/ 2147483647 w 5768"/>
              <a:gd name="T19" fmla="*/ 2147483647 h 3224"/>
              <a:gd name="T20" fmla="*/ 2147483647 w 5768"/>
              <a:gd name="T21" fmla="*/ 2147483647 h 3224"/>
              <a:gd name="T22" fmla="*/ 2147483647 w 5768"/>
              <a:gd name="T23" fmla="*/ 2147483647 h 3224"/>
              <a:gd name="T24" fmla="*/ 2147483647 w 5768"/>
              <a:gd name="T25" fmla="*/ 2147483647 h 3224"/>
              <a:gd name="T26" fmla="*/ 2147483647 w 5768"/>
              <a:gd name="T27" fmla="*/ 2147483647 h 3224"/>
              <a:gd name="T28" fmla="*/ 2147483647 w 5768"/>
              <a:gd name="T29" fmla="*/ 2147483647 h 3224"/>
              <a:gd name="T30" fmla="*/ 2147483647 w 5768"/>
              <a:gd name="T31" fmla="*/ 2147483647 h 3224"/>
              <a:gd name="T32" fmla="*/ 2147483647 w 5768"/>
              <a:gd name="T33" fmla="*/ 2147483647 h 3224"/>
              <a:gd name="T34" fmla="*/ 2147483647 w 5768"/>
              <a:gd name="T35" fmla="*/ 2147483647 h 3224"/>
              <a:gd name="T36" fmla="*/ 2147483647 w 5768"/>
              <a:gd name="T37" fmla="*/ 2147483647 h 3224"/>
              <a:gd name="T38" fmla="*/ 2147483647 w 5768"/>
              <a:gd name="T39" fmla="*/ 2147483647 h 3224"/>
              <a:gd name="T40" fmla="*/ 2147483647 w 5768"/>
              <a:gd name="T41" fmla="*/ 2147483647 h 322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768"/>
              <a:gd name="T64" fmla="*/ 0 h 3224"/>
              <a:gd name="T65" fmla="*/ 5768 w 5768"/>
              <a:gd name="T66" fmla="*/ 3224 h 322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768" h="3224">
                <a:moveTo>
                  <a:pt x="5768" y="8"/>
                </a:moveTo>
                <a:cubicBezTo>
                  <a:pt x="5620" y="8"/>
                  <a:pt x="5472" y="8"/>
                  <a:pt x="5336" y="8"/>
                </a:cubicBezTo>
                <a:cubicBezTo>
                  <a:pt x="5200" y="8"/>
                  <a:pt x="5096" y="8"/>
                  <a:pt x="4952" y="8"/>
                </a:cubicBezTo>
                <a:cubicBezTo>
                  <a:pt x="4808" y="8"/>
                  <a:pt x="4624" y="8"/>
                  <a:pt x="4472" y="8"/>
                </a:cubicBezTo>
                <a:cubicBezTo>
                  <a:pt x="4320" y="8"/>
                  <a:pt x="4216" y="8"/>
                  <a:pt x="4040" y="8"/>
                </a:cubicBezTo>
                <a:cubicBezTo>
                  <a:pt x="3864" y="8"/>
                  <a:pt x="3592" y="8"/>
                  <a:pt x="3416" y="8"/>
                </a:cubicBezTo>
                <a:cubicBezTo>
                  <a:pt x="3240" y="8"/>
                  <a:pt x="3104" y="8"/>
                  <a:pt x="2984" y="8"/>
                </a:cubicBezTo>
                <a:cubicBezTo>
                  <a:pt x="2864" y="8"/>
                  <a:pt x="2800" y="0"/>
                  <a:pt x="2696" y="8"/>
                </a:cubicBezTo>
                <a:cubicBezTo>
                  <a:pt x="2592" y="16"/>
                  <a:pt x="2448" y="40"/>
                  <a:pt x="2360" y="56"/>
                </a:cubicBezTo>
                <a:cubicBezTo>
                  <a:pt x="2272" y="72"/>
                  <a:pt x="2240" y="80"/>
                  <a:pt x="2168" y="104"/>
                </a:cubicBezTo>
                <a:cubicBezTo>
                  <a:pt x="2096" y="128"/>
                  <a:pt x="2024" y="160"/>
                  <a:pt x="1928" y="200"/>
                </a:cubicBezTo>
                <a:cubicBezTo>
                  <a:pt x="1832" y="240"/>
                  <a:pt x="1688" y="296"/>
                  <a:pt x="1592" y="344"/>
                </a:cubicBezTo>
                <a:cubicBezTo>
                  <a:pt x="1496" y="392"/>
                  <a:pt x="1440" y="424"/>
                  <a:pt x="1352" y="488"/>
                </a:cubicBezTo>
                <a:cubicBezTo>
                  <a:pt x="1264" y="552"/>
                  <a:pt x="1160" y="640"/>
                  <a:pt x="1064" y="728"/>
                </a:cubicBezTo>
                <a:cubicBezTo>
                  <a:pt x="968" y="816"/>
                  <a:pt x="864" y="904"/>
                  <a:pt x="776" y="1016"/>
                </a:cubicBezTo>
                <a:cubicBezTo>
                  <a:pt x="688" y="1128"/>
                  <a:pt x="608" y="1280"/>
                  <a:pt x="536" y="1400"/>
                </a:cubicBezTo>
                <a:cubicBezTo>
                  <a:pt x="464" y="1520"/>
                  <a:pt x="408" y="1600"/>
                  <a:pt x="344" y="1736"/>
                </a:cubicBezTo>
                <a:cubicBezTo>
                  <a:pt x="280" y="1872"/>
                  <a:pt x="200" y="2080"/>
                  <a:pt x="152" y="2216"/>
                </a:cubicBezTo>
                <a:cubicBezTo>
                  <a:pt x="104" y="2352"/>
                  <a:pt x="80" y="2416"/>
                  <a:pt x="56" y="2552"/>
                </a:cubicBezTo>
                <a:cubicBezTo>
                  <a:pt x="32" y="2688"/>
                  <a:pt x="16" y="2920"/>
                  <a:pt x="8" y="3032"/>
                </a:cubicBezTo>
                <a:cubicBezTo>
                  <a:pt x="0" y="3144"/>
                  <a:pt x="8" y="3200"/>
                  <a:pt x="8" y="3224"/>
                </a:cubicBezTo>
              </a:path>
            </a:pathLst>
          </a:custGeom>
          <a:noFill/>
          <a:ln w="762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52" name="Picture 7" descr="bilog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49471" y="0"/>
            <a:ext cx="2165851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353125" y="3202272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sz="3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Development of  Improved</a:t>
            </a:r>
            <a:br>
              <a:rPr lang="en-US" sz="3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Compact </a:t>
            </a:r>
            <a:r>
              <a:rPr lang="en-US" sz="3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Cornmill</a:t>
            </a:r>
            <a:r>
              <a:rPr lang="en-US" sz="3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for White Corn </a:t>
            </a:r>
            <a:r>
              <a:rPr lang="en-PH" sz="3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PH" sz="3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PH" sz="38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530" y="4960669"/>
            <a:ext cx="7671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Michael A. </a:t>
            </a:r>
            <a:r>
              <a:rPr lang="en-US" sz="2400" b="1" dirty="0" err="1" smtClean="0"/>
              <a:t>Gragasin</a:t>
            </a:r>
            <a:r>
              <a:rPr lang="en-US" sz="2400" b="1" dirty="0" smtClean="0"/>
              <a:t>, Ph.D</a:t>
            </a:r>
            <a:r>
              <a:rPr lang="en-US" b="1" dirty="0" smtClean="0"/>
              <a:t>.</a:t>
            </a:r>
          </a:p>
          <a:p>
            <a:pPr algn="ctr"/>
            <a:r>
              <a:rPr lang="en-US" b="1" dirty="0" smtClean="0">
                <a:solidFill>
                  <a:srgbClr val="000099"/>
                </a:solidFill>
              </a:rPr>
              <a:t>Philippine Center for Postharvest Development and Mechanization (</a:t>
            </a:r>
            <a:r>
              <a:rPr lang="en-US" b="1" dirty="0" err="1" smtClean="0">
                <a:solidFill>
                  <a:srgbClr val="000099"/>
                </a:solidFill>
              </a:rPr>
              <a:t>PHilMech</a:t>
            </a:r>
            <a:r>
              <a:rPr lang="en-US" b="1" dirty="0" smtClean="0">
                <a:solidFill>
                  <a:srgbClr val="000099"/>
                </a:solidFill>
              </a:rPr>
              <a:t>)</a:t>
            </a:r>
          </a:p>
          <a:p>
            <a:pPr algn="ctr"/>
            <a:r>
              <a:rPr lang="en-US" b="1" dirty="0" smtClean="0">
                <a:solidFill>
                  <a:srgbClr val="000099"/>
                </a:solidFill>
              </a:rPr>
              <a:t>Department of Agriculture, Philippines</a:t>
            </a:r>
            <a:endParaRPr lang="en-US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813375"/>
            <a:ext cx="6248400" cy="58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95600" y="228600"/>
            <a:ext cx="293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3200" b="1" dirty="0" smtClean="0"/>
              <a:t>METHODOLOGY</a:t>
            </a:r>
            <a:endParaRPr lang="en-PH" sz="32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5486397" y="1400730"/>
            <a:ext cx="2354319" cy="115328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000" b="1" dirty="0" smtClean="0"/>
              <a:t>Evaluated the Performance of Existing </a:t>
            </a:r>
            <a:r>
              <a:rPr lang="en-US" sz="2000" b="1" dirty="0" err="1" smtClean="0"/>
              <a:t>Cornmills</a:t>
            </a:r>
            <a:endParaRPr lang="en-US" sz="2000" b="1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7597" r="2414" b="4368"/>
          <a:stretch/>
        </p:blipFill>
        <p:spPr bwMode="auto">
          <a:xfrm>
            <a:off x="367142" y="1752601"/>
            <a:ext cx="5040426" cy="3704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25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813375"/>
            <a:ext cx="6248400" cy="58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95600" y="228600"/>
            <a:ext cx="293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3200" b="1" dirty="0" smtClean="0"/>
              <a:t>METHODOLOGY</a:t>
            </a:r>
            <a:endParaRPr lang="en-PH" sz="3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5486397" y="2330668"/>
            <a:ext cx="2354319" cy="115328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000" b="1" dirty="0" smtClean="0"/>
              <a:t>Came up with a  New Design of Village-Type </a:t>
            </a:r>
            <a:r>
              <a:rPr lang="en-US" sz="2000" b="1" dirty="0" err="1" smtClean="0"/>
              <a:t>Cornmill</a:t>
            </a:r>
            <a:endParaRPr lang="en-US" sz="2000" b="1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14" y="2456508"/>
            <a:ext cx="3701076" cy="302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14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813375"/>
            <a:ext cx="6248400" cy="58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95600" y="228600"/>
            <a:ext cx="293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3200" b="1" dirty="0" smtClean="0"/>
              <a:t>METHODOLOGY</a:t>
            </a:r>
            <a:endParaRPr lang="en-PH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470630" y="3213536"/>
            <a:ext cx="2354319" cy="115328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000" b="1" dirty="0" smtClean="0"/>
              <a:t>Fabricated the Prototype Unit</a:t>
            </a:r>
            <a:endParaRPr lang="en-US" sz="2000" b="1" dirty="0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49" y="1673772"/>
            <a:ext cx="4452363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9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813375"/>
            <a:ext cx="6248400" cy="58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95600" y="228600"/>
            <a:ext cx="293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3200" b="1" dirty="0" smtClean="0"/>
              <a:t>METHODOLOGY</a:t>
            </a:r>
            <a:endParaRPr lang="en-PH" sz="3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5486397" y="4191000"/>
            <a:ext cx="2354319" cy="115328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000" b="1" dirty="0" smtClean="0"/>
              <a:t>Subjected the Prototype Unit to Laboratory Tests </a:t>
            </a:r>
            <a:endParaRPr lang="en-US" sz="2000" b="1" dirty="0"/>
          </a:p>
        </p:txBody>
      </p:sp>
      <p:pic>
        <p:nvPicPr>
          <p:cNvPr id="111619" name="Picture 3" descr="C:\Users\Mike\Documents\Cornmill Project\Pictures\PHILMECH\October2013\20131021_0848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73699" y="1910590"/>
            <a:ext cx="3793593" cy="3073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0076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813375"/>
            <a:ext cx="6248400" cy="58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95600" y="228600"/>
            <a:ext cx="293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3200" b="1" dirty="0" smtClean="0"/>
              <a:t>METHODOLOGY</a:t>
            </a:r>
            <a:endParaRPr lang="en-PH" sz="32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3069026" y="4191000"/>
            <a:ext cx="2354319" cy="115328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000" b="1" dirty="0" smtClean="0"/>
              <a:t>Conducted Physical Analysis on the Output of the Prototype </a:t>
            </a:r>
            <a:r>
              <a:rPr lang="en-US" sz="2000" b="1" dirty="0" err="1" smtClean="0"/>
              <a:t>Unt</a:t>
            </a:r>
            <a:endParaRPr lang="en-US" sz="2000" b="1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78"/>
          <a:stretch/>
        </p:blipFill>
        <p:spPr bwMode="auto">
          <a:xfrm>
            <a:off x="1778876" y="1600200"/>
            <a:ext cx="3563537" cy="2419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5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813375"/>
            <a:ext cx="6248400" cy="58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95600" y="228600"/>
            <a:ext cx="293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3200" b="1" dirty="0" smtClean="0"/>
              <a:t>METHODOLOGY</a:t>
            </a:r>
            <a:endParaRPr lang="en-PH" sz="3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3069026" y="5344284"/>
            <a:ext cx="2354319" cy="115328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000" b="1" dirty="0" smtClean="0"/>
              <a:t>Modified/</a:t>
            </a:r>
          </a:p>
          <a:p>
            <a:pPr algn="ctr">
              <a:lnSpc>
                <a:spcPts val="2000"/>
              </a:lnSpc>
            </a:pPr>
            <a:r>
              <a:rPr lang="en-US" sz="2000" b="1" dirty="0" smtClean="0"/>
              <a:t>Improved   the Design to Achieve the Desired Output</a:t>
            </a:r>
            <a:endParaRPr lang="en-US" sz="2000" b="1" dirty="0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46" y="1676400"/>
            <a:ext cx="4648199" cy="3486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82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813375"/>
            <a:ext cx="6248400" cy="58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95600" y="228600"/>
            <a:ext cx="293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3200" b="1" dirty="0" smtClean="0"/>
              <a:t>METHODOLOGY</a:t>
            </a:r>
            <a:endParaRPr lang="en-PH" sz="3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486397" y="5344284"/>
            <a:ext cx="2354319" cy="115328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000" b="1" dirty="0" smtClean="0"/>
              <a:t>Subjected the Prototype Unit to Field Testing </a:t>
            </a:r>
            <a:endParaRPr lang="en-US" sz="2000" b="1" dirty="0"/>
          </a:p>
        </p:txBody>
      </p:sp>
      <p:pic>
        <p:nvPicPr>
          <p:cNvPr id="15" name="Picture 3" descr="C:\Users\Mike\Documents\Cornmill Project\Pictures\Masbate\20131209_1234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25058" r="14827" b="5518"/>
          <a:stretch/>
        </p:blipFill>
        <p:spPr bwMode="auto">
          <a:xfrm>
            <a:off x="321551" y="1652627"/>
            <a:ext cx="5085034" cy="3754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704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813375"/>
            <a:ext cx="6248400" cy="58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95600" y="228600"/>
            <a:ext cx="293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3200" b="1" dirty="0" smtClean="0"/>
              <a:t>METHODOLOGY</a:t>
            </a:r>
            <a:endParaRPr lang="en-PH" sz="3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3069026" y="5344284"/>
            <a:ext cx="2354319" cy="115328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000" b="1" dirty="0" smtClean="0"/>
              <a:t>Modified/</a:t>
            </a:r>
          </a:p>
          <a:p>
            <a:pPr algn="ctr">
              <a:lnSpc>
                <a:spcPts val="2000"/>
              </a:lnSpc>
            </a:pPr>
            <a:r>
              <a:rPr lang="en-US" sz="2000" b="1" dirty="0" smtClean="0"/>
              <a:t>Improved   the Design to Achieve the Desired Output</a:t>
            </a:r>
            <a:endParaRPr lang="en-US" sz="20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2" t="6572" r="9458" b="4336"/>
          <a:stretch/>
        </p:blipFill>
        <p:spPr bwMode="auto">
          <a:xfrm rot="5400000">
            <a:off x="1898543" y="1884251"/>
            <a:ext cx="3594311" cy="2971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98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2" b="6815"/>
          <a:stretch>
            <a:fillRect/>
          </a:stretch>
        </p:blipFill>
        <p:spPr bwMode="auto">
          <a:xfrm>
            <a:off x="-63657" y="5443"/>
            <a:ext cx="2796026" cy="281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-47328" y="1615093"/>
            <a:ext cx="2556129" cy="3345576"/>
            <a:chOff x="0" y="4343400"/>
            <a:chExt cx="1981200" cy="2514600"/>
          </a:xfrm>
        </p:grpSpPr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0" y="4343400"/>
              <a:ext cx="1981200" cy="2514600"/>
              <a:chOff x="6763000" y="4295900"/>
              <a:chExt cx="2362200" cy="2667000"/>
            </a:xfrm>
          </p:grpSpPr>
          <p:pic>
            <p:nvPicPr>
              <p:cNvPr id="16" name="Picture 140" descr="applying trich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63000" y="4295900"/>
                <a:ext cx="2362200" cy="2667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" name="Oval 141"/>
              <p:cNvSpPr>
                <a:spLocks noChangeArrowheads="1"/>
              </p:cNvSpPr>
              <p:nvPr/>
            </p:nvSpPr>
            <p:spPr bwMode="auto">
              <a:xfrm>
                <a:off x="7551623" y="5561155"/>
                <a:ext cx="586882" cy="606711"/>
              </a:xfrm>
              <a:prstGeom prst="ellips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PH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5" name="Picture 142" descr="Insec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000" y="5943600"/>
              <a:ext cx="625793" cy="685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186" r="17258" b="2878"/>
          <a:stretch/>
        </p:blipFill>
        <p:spPr>
          <a:xfrm>
            <a:off x="2494055" y="0"/>
            <a:ext cx="2464651" cy="2189137"/>
          </a:xfrm>
          <a:prstGeom prst="rect">
            <a:avLst/>
          </a:prstGeom>
        </p:spPr>
      </p:pic>
      <p:pic>
        <p:nvPicPr>
          <p:cNvPr id="21" name="Picture 2" descr="C:\Users\Samsung\Pictures\Sagbayan Bohol\20130829_1243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20" y="0"/>
            <a:ext cx="2350020" cy="176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Freeform 15"/>
          <p:cNvSpPr>
            <a:spLocks/>
          </p:cNvSpPr>
          <p:nvPr/>
        </p:nvSpPr>
        <p:spPr bwMode="auto">
          <a:xfrm>
            <a:off x="-12700" y="1739900"/>
            <a:ext cx="9156700" cy="5118100"/>
          </a:xfrm>
          <a:custGeom>
            <a:avLst/>
            <a:gdLst>
              <a:gd name="T0" fmla="*/ 2147483647 w 5768"/>
              <a:gd name="T1" fmla="*/ 2147483647 h 3224"/>
              <a:gd name="T2" fmla="*/ 2147483647 w 5768"/>
              <a:gd name="T3" fmla="*/ 2147483647 h 3224"/>
              <a:gd name="T4" fmla="*/ 2147483647 w 5768"/>
              <a:gd name="T5" fmla="*/ 2147483647 h 3224"/>
              <a:gd name="T6" fmla="*/ 2147483647 w 5768"/>
              <a:gd name="T7" fmla="*/ 2147483647 h 3224"/>
              <a:gd name="T8" fmla="*/ 2147483647 w 5768"/>
              <a:gd name="T9" fmla="*/ 2147483647 h 3224"/>
              <a:gd name="T10" fmla="*/ 2147483647 w 5768"/>
              <a:gd name="T11" fmla="*/ 2147483647 h 3224"/>
              <a:gd name="T12" fmla="*/ 2147483647 w 5768"/>
              <a:gd name="T13" fmla="*/ 2147483647 h 3224"/>
              <a:gd name="T14" fmla="*/ 2147483647 w 5768"/>
              <a:gd name="T15" fmla="*/ 2147483647 h 3224"/>
              <a:gd name="T16" fmla="*/ 2147483647 w 5768"/>
              <a:gd name="T17" fmla="*/ 2147483647 h 3224"/>
              <a:gd name="T18" fmla="*/ 2147483647 w 5768"/>
              <a:gd name="T19" fmla="*/ 2147483647 h 3224"/>
              <a:gd name="T20" fmla="*/ 2147483647 w 5768"/>
              <a:gd name="T21" fmla="*/ 2147483647 h 3224"/>
              <a:gd name="T22" fmla="*/ 2147483647 w 5768"/>
              <a:gd name="T23" fmla="*/ 2147483647 h 3224"/>
              <a:gd name="T24" fmla="*/ 2147483647 w 5768"/>
              <a:gd name="T25" fmla="*/ 2147483647 h 3224"/>
              <a:gd name="T26" fmla="*/ 2147483647 w 5768"/>
              <a:gd name="T27" fmla="*/ 2147483647 h 3224"/>
              <a:gd name="T28" fmla="*/ 2147483647 w 5768"/>
              <a:gd name="T29" fmla="*/ 2147483647 h 3224"/>
              <a:gd name="T30" fmla="*/ 2147483647 w 5768"/>
              <a:gd name="T31" fmla="*/ 2147483647 h 3224"/>
              <a:gd name="T32" fmla="*/ 2147483647 w 5768"/>
              <a:gd name="T33" fmla="*/ 2147483647 h 3224"/>
              <a:gd name="T34" fmla="*/ 2147483647 w 5768"/>
              <a:gd name="T35" fmla="*/ 2147483647 h 3224"/>
              <a:gd name="T36" fmla="*/ 2147483647 w 5768"/>
              <a:gd name="T37" fmla="*/ 2147483647 h 3224"/>
              <a:gd name="T38" fmla="*/ 2147483647 w 5768"/>
              <a:gd name="T39" fmla="*/ 2147483647 h 3224"/>
              <a:gd name="T40" fmla="*/ 2147483647 w 5768"/>
              <a:gd name="T41" fmla="*/ 2147483647 h 322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768"/>
              <a:gd name="T64" fmla="*/ 0 h 3224"/>
              <a:gd name="T65" fmla="*/ 5768 w 5768"/>
              <a:gd name="T66" fmla="*/ 3224 h 322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768" h="3224">
                <a:moveTo>
                  <a:pt x="5768" y="8"/>
                </a:moveTo>
                <a:cubicBezTo>
                  <a:pt x="5620" y="8"/>
                  <a:pt x="5472" y="8"/>
                  <a:pt x="5336" y="8"/>
                </a:cubicBezTo>
                <a:cubicBezTo>
                  <a:pt x="5200" y="8"/>
                  <a:pt x="5096" y="8"/>
                  <a:pt x="4952" y="8"/>
                </a:cubicBezTo>
                <a:cubicBezTo>
                  <a:pt x="4808" y="8"/>
                  <a:pt x="4624" y="8"/>
                  <a:pt x="4472" y="8"/>
                </a:cubicBezTo>
                <a:cubicBezTo>
                  <a:pt x="4320" y="8"/>
                  <a:pt x="4216" y="8"/>
                  <a:pt x="4040" y="8"/>
                </a:cubicBezTo>
                <a:cubicBezTo>
                  <a:pt x="3864" y="8"/>
                  <a:pt x="3592" y="8"/>
                  <a:pt x="3416" y="8"/>
                </a:cubicBezTo>
                <a:cubicBezTo>
                  <a:pt x="3240" y="8"/>
                  <a:pt x="3104" y="8"/>
                  <a:pt x="2984" y="8"/>
                </a:cubicBezTo>
                <a:cubicBezTo>
                  <a:pt x="2864" y="8"/>
                  <a:pt x="2800" y="0"/>
                  <a:pt x="2696" y="8"/>
                </a:cubicBezTo>
                <a:cubicBezTo>
                  <a:pt x="2592" y="16"/>
                  <a:pt x="2448" y="40"/>
                  <a:pt x="2360" y="56"/>
                </a:cubicBezTo>
                <a:cubicBezTo>
                  <a:pt x="2272" y="72"/>
                  <a:pt x="2240" y="80"/>
                  <a:pt x="2168" y="104"/>
                </a:cubicBezTo>
                <a:cubicBezTo>
                  <a:pt x="2096" y="128"/>
                  <a:pt x="2024" y="160"/>
                  <a:pt x="1928" y="200"/>
                </a:cubicBezTo>
                <a:cubicBezTo>
                  <a:pt x="1832" y="240"/>
                  <a:pt x="1688" y="296"/>
                  <a:pt x="1592" y="344"/>
                </a:cubicBezTo>
                <a:cubicBezTo>
                  <a:pt x="1496" y="392"/>
                  <a:pt x="1440" y="424"/>
                  <a:pt x="1352" y="488"/>
                </a:cubicBezTo>
                <a:cubicBezTo>
                  <a:pt x="1264" y="552"/>
                  <a:pt x="1160" y="640"/>
                  <a:pt x="1064" y="728"/>
                </a:cubicBezTo>
                <a:cubicBezTo>
                  <a:pt x="968" y="816"/>
                  <a:pt x="864" y="904"/>
                  <a:pt x="776" y="1016"/>
                </a:cubicBezTo>
                <a:cubicBezTo>
                  <a:pt x="688" y="1128"/>
                  <a:pt x="608" y="1280"/>
                  <a:pt x="536" y="1400"/>
                </a:cubicBezTo>
                <a:cubicBezTo>
                  <a:pt x="464" y="1520"/>
                  <a:pt x="408" y="1600"/>
                  <a:pt x="344" y="1736"/>
                </a:cubicBezTo>
                <a:cubicBezTo>
                  <a:pt x="280" y="1872"/>
                  <a:pt x="200" y="2080"/>
                  <a:pt x="152" y="2216"/>
                </a:cubicBezTo>
                <a:cubicBezTo>
                  <a:pt x="104" y="2352"/>
                  <a:pt x="80" y="2416"/>
                  <a:pt x="56" y="2552"/>
                </a:cubicBezTo>
                <a:cubicBezTo>
                  <a:pt x="32" y="2688"/>
                  <a:pt x="16" y="2920"/>
                  <a:pt x="8" y="3032"/>
                </a:cubicBezTo>
                <a:cubicBezTo>
                  <a:pt x="0" y="3144"/>
                  <a:pt x="8" y="3200"/>
                  <a:pt x="8" y="3224"/>
                </a:cubicBezTo>
              </a:path>
            </a:pathLst>
          </a:custGeom>
          <a:noFill/>
          <a:ln w="762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52" name="Picture 7" descr="bilog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49471" y="0"/>
            <a:ext cx="2165851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1831058" y="374409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endParaRPr lang="en-PH" sz="32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657599" y="3657600"/>
            <a:ext cx="381000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PH" sz="3600" b="1" dirty="0" smtClean="0"/>
              <a:t>RESULTS</a:t>
            </a:r>
            <a:endParaRPr lang="en-PH" sz="3600" b="1" dirty="0"/>
          </a:p>
        </p:txBody>
      </p:sp>
    </p:spTree>
    <p:extLst>
      <p:ext uri="{BB962C8B-B14F-4D97-AF65-F5344CB8AC3E}">
        <p14:creationId xmlns:p14="http://schemas.microsoft.com/office/powerpoint/2010/main" val="4148126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1"/>
          <a:stretch/>
        </p:blipFill>
        <p:spPr bwMode="auto">
          <a:xfrm rot="16200000">
            <a:off x="-2695505" y="2697079"/>
            <a:ext cx="6838811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845" b="50000"/>
          <a:stretch/>
        </p:blipFill>
        <p:spPr bwMode="auto">
          <a:xfrm>
            <a:off x="1447800" y="6002721"/>
            <a:ext cx="7696200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Diagonal Corner Rectangle 5"/>
          <p:cNvSpPr/>
          <p:nvPr/>
        </p:nvSpPr>
        <p:spPr>
          <a:xfrm>
            <a:off x="721272" y="28903"/>
            <a:ext cx="8541485" cy="6628483"/>
          </a:xfrm>
          <a:custGeom>
            <a:avLst/>
            <a:gdLst>
              <a:gd name="connsiteX0" fmla="*/ 0 w 8420099"/>
              <a:gd name="connsiteY0" fmla="*/ 0 h 6439298"/>
              <a:gd name="connsiteX1" fmla="*/ 7346861 w 8420099"/>
              <a:gd name="connsiteY1" fmla="*/ 0 h 6439298"/>
              <a:gd name="connsiteX2" fmla="*/ 8420099 w 8420099"/>
              <a:gd name="connsiteY2" fmla="*/ 1073238 h 6439298"/>
              <a:gd name="connsiteX3" fmla="*/ 8420099 w 8420099"/>
              <a:gd name="connsiteY3" fmla="*/ 6439298 h 6439298"/>
              <a:gd name="connsiteX4" fmla="*/ 8420099 w 8420099"/>
              <a:gd name="connsiteY4" fmla="*/ 6439298 h 6439298"/>
              <a:gd name="connsiteX5" fmla="*/ 1073238 w 8420099"/>
              <a:gd name="connsiteY5" fmla="*/ 6439298 h 6439298"/>
              <a:gd name="connsiteX6" fmla="*/ 0 w 8420099"/>
              <a:gd name="connsiteY6" fmla="*/ 5366060 h 6439298"/>
              <a:gd name="connsiteX7" fmla="*/ 0 w 8420099"/>
              <a:gd name="connsiteY7" fmla="*/ 0 h 6439298"/>
              <a:gd name="connsiteX0" fmla="*/ 586186 w 9006285"/>
              <a:gd name="connsiteY0" fmla="*/ 0 h 6439298"/>
              <a:gd name="connsiteX1" fmla="*/ 7933047 w 9006285"/>
              <a:gd name="connsiteY1" fmla="*/ 0 h 6439298"/>
              <a:gd name="connsiteX2" fmla="*/ 9006285 w 9006285"/>
              <a:gd name="connsiteY2" fmla="*/ 1073238 h 6439298"/>
              <a:gd name="connsiteX3" fmla="*/ 9006285 w 9006285"/>
              <a:gd name="connsiteY3" fmla="*/ 6439298 h 6439298"/>
              <a:gd name="connsiteX4" fmla="*/ 9006285 w 9006285"/>
              <a:gd name="connsiteY4" fmla="*/ 6439298 h 6439298"/>
              <a:gd name="connsiteX5" fmla="*/ 1659424 w 9006285"/>
              <a:gd name="connsiteY5" fmla="*/ 6439298 h 6439298"/>
              <a:gd name="connsiteX6" fmla="*/ 586186 w 9006285"/>
              <a:gd name="connsiteY6" fmla="*/ 5366060 h 6439298"/>
              <a:gd name="connsiteX7" fmla="*/ 586186 w 9006285"/>
              <a:gd name="connsiteY7" fmla="*/ 0 h 6439298"/>
              <a:gd name="connsiteX0" fmla="*/ 559624 w 8979723"/>
              <a:gd name="connsiteY0" fmla="*/ 0 h 6439298"/>
              <a:gd name="connsiteX1" fmla="*/ 7906485 w 8979723"/>
              <a:gd name="connsiteY1" fmla="*/ 0 h 6439298"/>
              <a:gd name="connsiteX2" fmla="*/ 8979723 w 8979723"/>
              <a:gd name="connsiteY2" fmla="*/ 1073238 h 6439298"/>
              <a:gd name="connsiteX3" fmla="*/ 8979723 w 8979723"/>
              <a:gd name="connsiteY3" fmla="*/ 6439298 h 6439298"/>
              <a:gd name="connsiteX4" fmla="*/ 8979723 w 8979723"/>
              <a:gd name="connsiteY4" fmla="*/ 6439298 h 6439298"/>
              <a:gd name="connsiteX5" fmla="*/ 1632862 w 8979723"/>
              <a:gd name="connsiteY5" fmla="*/ 6439298 h 6439298"/>
              <a:gd name="connsiteX6" fmla="*/ 654217 w 8979723"/>
              <a:gd name="connsiteY6" fmla="*/ 6264694 h 6439298"/>
              <a:gd name="connsiteX7" fmla="*/ 559624 w 8979723"/>
              <a:gd name="connsiteY7" fmla="*/ 0 h 6439298"/>
              <a:gd name="connsiteX0" fmla="*/ 0 w 8420099"/>
              <a:gd name="connsiteY0" fmla="*/ 0 h 6439298"/>
              <a:gd name="connsiteX1" fmla="*/ 7346861 w 8420099"/>
              <a:gd name="connsiteY1" fmla="*/ 0 h 6439298"/>
              <a:gd name="connsiteX2" fmla="*/ 8420099 w 8420099"/>
              <a:gd name="connsiteY2" fmla="*/ 1073238 h 6439298"/>
              <a:gd name="connsiteX3" fmla="*/ 8420099 w 8420099"/>
              <a:gd name="connsiteY3" fmla="*/ 6439298 h 6439298"/>
              <a:gd name="connsiteX4" fmla="*/ 8420099 w 8420099"/>
              <a:gd name="connsiteY4" fmla="*/ 6439298 h 6439298"/>
              <a:gd name="connsiteX5" fmla="*/ 1073238 w 8420099"/>
              <a:gd name="connsiteY5" fmla="*/ 6439298 h 6439298"/>
              <a:gd name="connsiteX6" fmla="*/ 0 w 8420099"/>
              <a:gd name="connsiteY6" fmla="*/ 0 h 6439298"/>
              <a:gd name="connsiteX0" fmla="*/ 498366 w 8918465"/>
              <a:gd name="connsiteY0" fmla="*/ 0 h 6439298"/>
              <a:gd name="connsiteX1" fmla="*/ 7845227 w 8918465"/>
              <a:gd name="connsiteY1" fmla="*/ 0 h 6439298"/>
              <a:gd name="connsiteX2" fmla="*/ 8918465 w 8918465"/>
              <a:gd name="connsiteY2" fmla="*/ 1073238 h 6439298"/>
              <a:gd name="connsiteX3" fmla="*/ 8918465 w 8918465"/>
              <a:gd name="connsiteY3" fmla="*/ 6439298 h 6439298"/>
              <a:gd name="connsiteX4" fmla="*/ 8918465 w 8918465"/>
              <a:gd name="connsiteY4" fmla="*/ 6439298 h 6439298"/>
              <a:gd name="connsiteX5" fmla="*/ 1571604 w 8918465"/>
              <a:gd name="connsiteY5" fmla="*/ 6439298 h 6439298"/>
              <a:gd name="connsiteX6" fmla="*/ 498366 w 8918465"/>
              <a:gd name="connsiteY6" fmla="*/ 0 h 6439298"/>
              <a:gd name="connsiteX0" fmla="*/ 590029 w 9010128"/>
              <a:gd name="connsiteY0" fmla="*/ 0 h 6439298"/>
              <a:gd name="connsiteX1" fmla="*/ 7936890 w 9010128"/>
              <a:gd name="connsiteY1" fmla="*/ 0 h 6439298"/>
              <a:gd name="connsiteX2" fmla="*/ 9010128 w 9010128"/>
              <a:gd name="connsiteY2" fmla="*/ 1073238 h 6439298"/>
              <a:gd name="connsiteX3" fmla="*/ 9010128 w 9010128"/>
              <a:gd name="connsiteY3" fmla="*/ 6439298 h 6439298"/>
              <a:gd name="connsiteX4" fmla="*/ 9010128 w 9010128"/>
              <a:gd name="connsiteY4" fmla="*/ 6439298 h 6439298"/>
              <a:gd name="connsiteX5" fmla="*/ 1347956 w 9010128"/>
              <a:gd name="connsiteY5" fmla="*/ 6423532 h 6439298"/>
              <a:gd name="connsiteX6" fmla="*/ 590029 w 9010128"/>
              <a:gd name="connsiteY6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905645 w 8905645"/>
              <a:gd name="connsiteY4" fmla="*/ 6439298 h 6439298"/>
              <a:gd name="connsiteX5" fmla="*/ 1243473 w 8905645"/>
              <a:gd name="connsiteY5" fmla="*/ 6423532 h 6439298"/>
              <a:gd name="connsiteX6" fmla="*/ 485546 w 8905645"/>
              <a:gd name="connsiteY6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858349 w 8905645"/>
              <a:gd name="connsiteY4" fmla="*/ 6013629 h 6439298"/>
              <a:gd name="connsiteX5" fmla="*/ 1243473 w 8905645"/>
              <a:gd name="connsiteY5" fmla="*/ 6423532 h 6439298"/>
              <a:gd name="connsiteX6" fmla="*/ 485546 w 8905645"/>
              <a:gd name="connsiteY6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858349 w 8905645"/>
              <a:gd name="connsiteY4" fmla="*/ 6013629 h 6439298"/>
              <a:gd name="connsiteX5" fmla="*/ 4550188 w 8905645"/>
              <a:gd name="connsiteY5" fmla="*/ 6225806 h 6439298"/>
              <a:gd name="connsiteX6" fmla="*/ 1243473 w 8905645"/>
              <a:gd name="connsiteY6" fmla="*/ 6423532 h 6439298"/>
              <a:gd name="connsiteX7" fmla="*/ 485546 w 8905645"/>
              <a:gd name="connsiteY7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858349 w 8905645"/>
              <a:gd name="connsiteY4" fmla="*/ 6013629 h 6439298"/>
              <a:gd name="connsiteX5" fmla="*/ 4550188 w 8905645"/>
              <a:gd name="connsiteY5" fmla="*/ 6225806 h 6439298"/>
              <a:gd name="connsiteX6" fmla="*/ 1243473 w 8905645"/>
              <a:gd name="connsiteY6" fmla="*/ 6423532 h 6439298"/>
              <a:gd name="connsiteX7" fmla="*/ 485546 w 8905645"/>
              <a:gd name="connsiteY7" fmla="*/ 0 h 6439298"/>
              <a:gd name="connsiteX0" fmla="*/ 485546 w 8905645"/>
              <a:gd name="connsiteY0" fmla="*/ 0 h 6457678"/>
              <a:gd name="connsiteX1" fmla="*/ 7832407 w 8905645"/>
              <a:gd name="connsiteY1" fmla="*/ 0 h 6457678"/>
              <a:gd name="connsiteX2" fmla="*/ 8905645 w 8905645"/>
              <a:gd name="connsiteY2" fmla="*/ 1073238 h 6457678"/>
              <a:gd name="connsiteX3" fmla="*/ 8905645 w 8905645"/>
              <a:gd name="connsiteY3" fmla="*/ 6439298 h 6457678"/>
              <a:gd name="connsiteX4" fmla="*/ 8858349 w 8905645"/>
              <a:gd name="connsiteY4" fmla="*/ 6013629 h 6457678"/>
              <a:gd name="connsiteX5" fmla="*/ 4849733 w 8905645"/>
              <a:gd name="connsiteY5" fmla="*/ 6446524 h 6457678"/>
              <a:gd name="connsiteX6" fmla="*/ 1243473 w 8905645"/>
              <a:gd name="connsiteY6" fmla="*/ 6423532 h 6457678"/>
              <a:gd name="connsiteX7" fmla="*/ 485546 w 8905645"/>
              <a:gd name="connsiteY7" fmla="*/ 0 h 6457678"/>
              <a:gd name="connsiteX0" fmla="*/ 485546 w 8905645"/>
              <a:gd name="connsiteY0" fmla="*/ 0 h 6517672"/>
              <a:gd name="connsiteX1" fmla="*/ 7832407 w 8905645"/>
              <a:gd name="connsiteY1" fmla="*/ 0 h 6517672"/>
              <a:gd name="connsiteX2" fmla="*/ 8905645 w 8905645"/>
              <a:gd name="connsiteY2" fmla="*/ 1073238 h 6517672"/>
              <a:gd name="connsiteX3" fmla="*/ 8905645 w 8905645"/>
              <a:gd name="connsiteY3" fmla="*/ 6439298 h 6517672"/>
              <a:gd name="connsiteX4" fmla="*/ 8858349 w 8905645"/>
              <a:gd name="connsiteY4" fmla="*/ 6013629 h 6517672"/>
              <a:gd name="connsiteX5" fmla="*/ 4581720 w 8905645"/>
              <a:gd name="connsiteY5" fmla="*/ 6509586 h 6517672"/>
              <a:gd name="connsiteX6" fmla="*/ 1243473 w 8905645"/>
              <a:gd name="connsiteY6" fmla="*/ 6423532 h 6517672"/>
              <a:gd name="connsiteX7" fmla="*/ 485546 w 8905645"/>
              <a:gd name="connsiteY7" fmla="*/ 0 h 6517672"/>
              <a:gd name="connsiteX0" fmla="*/ 477657 w 8897756"/>
              <a:gd name="connsiteY0" fmla="*/ 0 h 6628483"/>
              <a:gd name="connsiteX1" fmla="*/ 7824518 w 8897756"/>
              <a:gd name="connsiteY1" fmla="*/ 0 h 6628483"/>
              <a:gd name="connsiteX2" fmla="*/ 8897756 w 8897756"/>
              <a:gd name="connsiteY2" fmla="*/ 1073238 h 6628483"/>
              <a:gd name="connsiteX3" fmla="*/ 8897756 w 8897756"/>
              <a:gd name="connsiteY3" fmla="*/ 6439298 h 6628483"/>
              <a:gd name="connsiteX4" fmla="*/ 8850460 w 8897756"/>
              <a:gd name="connsiteY4" fmla="*/ 6013629 h 6628483"/>
              <a:gd name="connsiteX5" fmla="*/ 4573831 w 8897756"/>
              <a:gd name="connsiteY5" fmla="*/ 6509586 h 6628483"/>
              <a:gd name="connsiteX6" fmla="*/ 1267115 w 8897756"/>
              <a:gd name="connsiteY6" fmla="*/ 6628483 h 6628483"/>
              <a:gd name="connsiteX7" fmla="*/ 477657 w 8897756"/>
              <a:gd name="connsiteY7" fmla="*/ 0 h 6628483"/>
              <a:gd name="connsiteX0" fmla="*/ 477657 w 8897756"/>
              <a:gd name="connsiteY0" fmla="*/ 0 h 6628483"/>
              <a:gd name="connsiteX1" fmla="*/ 7824518 w 8897756"/>
              <a:gd name="connsiteY1" fmla="*/ 0 h 6628483"/>
              <a:gd name="connsiteX2" fmla="*/ 8897756 w 8897756"/>
              <a:gd name="connsiteY2" fmla="*/ 1073238 h 6628483"/>
              <a:gd name="connsiteX3" fmla="*/ 8897756 w 8897756"/>
              <a:gd name="connsiteY3" fmla="*/ 6439298 h 6628483"/>
              <a:gd name="connsiteX4" fmla="*/ 8535149 w 8897756"/>
              <a:gd name="connsiteY4" fmla="*/ 6076691 h 6628483"/>
              <a:gd name="connsiteX5" fmla="*/ 4573831 w 8897756"/>
              <a:gd name="connsiteY5" fmla="*/ 6509586 h 6628483"/>
              <a:gd name="connsiteX6" fmla="*/ 1267115 w 8897756"/>
              <a:gd name="connsiteY6" fmla="*/ 6628483 h 6628483"/>
              <a:gd name="connsiteX7" fmla="*/ 477657 w 8897756"/>
              <a:gd name="connsiteY7" fmla="*/ 0 h 6628483"/>
              <a:gd name="connsiteX0" fmla="*/ 477657 w 8897756"/>
              <a:gd name="connsiteY0" fmla="*/ 0 h 6628483"/>
              <a:gd name="connsiteX1" fmla="*/ 7824518 w 8897756"/>
              <a:gd name="connsiteY1" fmla="*/ 0 h 6628483"/>
              <a:gd name="connsiteX2" fmla="*/ 8897756 w 8897756"/>
              <a:gd name="connsiteY2" fmla="*/ 1073238 h 6628483"/>
              <a:gd name="connsiteX3" fmla="*/ 8535149 w 8897756"/>
              <a:gd name="connsiteY3" fmla="*/ 6076691 h 6628483"/>
              <a:gd name="connsiteX4" fmla="*/ 4573831 w 8897756"/>
              <a:gd name="connsiteY4" fmla="*/ 6509586 h 6628483"/>
              <a:gd name="connsiteX5" fmla="*/ 1267115 w 8897756"/>
              <a:gd name="connsiteY5" fmla="*/ 6628483 h 6628483"/>
              <a:gd name="connsiteX6" fmla="*/ 477657 w 8897756"/>
              <a:gd name="connsiteY6" fmla="*/ 0 h 6628483"/>
              <a:gd name="connsiteX0" fmla="*/ 477657 w 8613977"/>
              <a:gd name="connsiteY0" fmla="*/ 0 h 6628483"/>
              <a:gd name="connsiteX1" fmla="*/ 7824518 w 8613977"/>
              <a:gd name="connsiteY1" fmla="*/ 0 h 6628483"/>
              <a:gd name="connsiteX2" fmla="*/ 8613977 w 8613977"/>
              <a:gd name="connsiteY2" fmla="*/ 1041707 h 6628483"/>
              <a:gd name="connsiteX3" fmla="*/ 8535149 w 8613977"/>
              <a:gd name="connsiteY3" fmla="*/ 6076691 h 6628483"/>
              <a:gd name="connsiteX4" fmla="*/ 4573831 w 8613977"/>
              <a:gd name="connsiteY4" fmla="*/ 6509586 h 6628483"/>
              <a:gd name="connsiteX5" fmla="*/ 1267115 w 8613977"/>
              <a:gd name="connsiteY5" fmla="*/ 6628483 h 6628483"/>
              <a:gd name="connsiteX6" fmla="*/ 477657 w 8613977"/>
              <a:gd name="connsiteY6" fmla="*/ 0 h 662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77" h="6628483">
                <a:moveTo>
                  <a:pt x="477657" y="0"/>
                </a:moveTo>
                <a:lnTo>
                  <a:pt x="7824518" y="0"/>
                </a:lnTo>
                <a:lnTo>
                  <a:pt x="8613977" y="1041707"/>
                </a:lnTo>
                <a:lnTo>
                  <a:pt x="8535149" y="6076691"/>
                </a:lnTo>
                <a:lnTo>
                  <a:pt x="4573831" y="6509586"/>
                </a:lnTo>
                <a:cubicBezTo>
                  <a:pt x="3991855" y="6559729"/>
                  <a:pt x="2369353" y="6562574"/>
                  <a:pt x="1267115" y="6628483"/>
                </a:cubicBezTo>
                <a:cubicBezTo>
                  <a:pt x="289434" y="5823281"/>
                  <a:pt x="-567947" y="1073216"/>
                  <a:pt x="47765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98690" y="192606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Establishment of parameters to come </a:t>
            </a:r>
            <a:r>
              <a:rPr lang="en-US" sz="2800" dirty="0"/>
              <a:t>up with an </a:t>
            </a:r>
            <a:r>
              <a:rPr lang="en-US" sz="2800" u="sng" dirty="0"/>
              <a:t>improved</a:t>
            </a:r>
            <a:r>
              <a:rPr lang="en-US" sz="2800" dirty="0"/>
              <a:t> </a:t>
            </a:r>
            <a:r>
              <a:rPr lang="en-US" sz="2800" dirty="0" smtClean="0"/>
              <a:t>design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614456" y="1491271"/>
            <a:ext cx="3038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For Objective No. 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483119" y="3444930"/>
            <a:ext cx="3017790" cy="1812870"/>
          </a:xfrm>
          <a:prstGeom prst="wedgeRoundRectCallout">
            <a:avLst>
              <a:gd name="adj1" fmla="val 39168"/>
              <a:gd name="adj2" fmla="val -83969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What TO BE IMPROVE on the design  of existing  </a:t>
            </a:r>
          </a:p>
          <a:p>
            <a:pPr algn="ctr"/>
            <a:r>
              <a:rPr lang="en-US" sz="2400" b="1" dirty="0" smtClean="0"/>
              <a:t>corn mills?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8977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2792" y="533400"/>
            <a:ext cx="439858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2060"/>
              </a:buClr>
              <a:buSzPct val="85000"/>
              <a:buFont typeface="Wingdings" pitchFamily="2" charset="2"/>
              <a:buChar char="q"/>
            </a:pPr>
            <a:r>
              <a:rPr lang="en-US" sz="2800" dirty="0" smtClean="0"/>
              <a:t>Rice </a:t>
            </a:r>
            <a:r>
              <a:rPr lang="en-US" sz="2800" dirty="0"/>
              <a:t>is the food staple for about half of the world’s 7 billion people. Around 90% of the rice produced is consumed in Asia, </a:t>
            </a:r>
            <a:r>
              <a:rPr lang="en-US" sz="2800" dirty="0" smtClean="0"/>
              <a:t>home </a:t>
            </a:r>
            <a:r>
              <a:rPr lang="en-US" sz="2800" dirty="0"/>
              <a:t>to more than two-thirds of the world’s poor and hungry. </a:t>
            </a:r>
            <a:endParaRPr lang="en-US" sz="2800" dirty="0" smtClean="0"/>
          </a:p>
          <a:p>
            <a:pPr marL="457200" indent="-457200">
              <a:buClr>
                <a:srgbClr val="002060"/>
              </a:buClr>
              <a:buSzPct val="85000"/>
              <a:buFont typeface="Wingdings" pitchFamily="2" charset="2"/>
              <a:buChar char="q"/>
            </a:pPr>
            <a:endParaRPr lang="en-US" sz="2800" dirty="0"/>
          </a:p>
          <a:p>
            <a:pPr marL="457200" indent="-457200">
              <a:buClr>
                <a:srgbClr val="002060"/>
              </a:buClr>
              <a:buSzPct val="85000"/>
              <a:buFont typeface="Wingdings" pitchFamily="2" charset="2"/>
              <a:buChar char="q"/>
            </a:pPr>
            <a:r>
              <a:rPr lang="en-US" sz="2800" dirty="0" smtClean="0"/>
              <a:t>Rice </a:t>
            </a:r>
            <a:r>
              <a:rPr lang="en-US" sz="2800" dirty="0"/>
              <a:t>is </a:t>
            </a:r>
            <a:r>
              <a:rPr lang="en-US" sz="2800" dirty="0" smtClean="0"/>
              <a:t>thinly </a:t>
            </a:r>
            <a:r>
              <a:rPr lang="en-US" sz="2800" dirty="0"/>
              <a:t>traded in the world market, accounting for only around 6% of the total world production in 2010.</a:t>
            </a:r>
          </a:p>
          <a:p>
            <a:pPr marL="342900" indent="-342900">
              <a:buClr>
                <a:srgbClr val="002060"/>
              </a:buClr>
              <a:buSzPct val="85000"/>
              <a:buFont typeface="Wingdings" pitchFamily="2" charset="2"/>
              <a:buChar char="q"/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6467" r="16458" b="8005"/>
          <a:stretch/>
        </p:blipFill>
        <p:spPr bwMode="auto">
          <a:xfrm>
            <a:off x="773975" y="109796"/>
            <a:ext cx="3711140" cy="36455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34" y="3886200"/>
            <a:ext cx="3711140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04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04673"/>
              </p:ext>
            </p:extLst>
          </p:nvPr>
        </p:nvGraphicFramePr>
        <p:xfrm>
          <a:off x="341579" y="1148246"/>
          <a:ext cx="8534399" cy="2608231"/>
        </p:xfrm>
        <a:graphic>
          <a:graphicData uri="http://schemas.openxmlformats.org/drawingml/2006/table">
            <a:tbl>
              <a:tblPr/>
              <a:tblGrid>
                <a:gridCol w="1116650"/>
                <a:gridCol w="1036172"/>
                <a:gridCol w="946171"/>
                <a:gridCol w="1367609"/>
                <a:gridCol w="1300955"/>
                <a:gridCol w="1066800"/>
                <a:gridCol w="1700042"/>
              </a:tblGrid>
              <a:tr h="83295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Type of Cornmill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Input Cap. (kg/h)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Output Cap. (kg/h)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Main Product 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Rec. </a:t>
                      </a:r>
                      <a:r>
                        <a:rPr lang="en-US" sz="2000" dirty="0">
                          <a:latin typeface="Calibri"/>
                          <a:ea typeface="Times New Roman"/>
                        </a:rPr>
                        <a:t>(%)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latin typeface="Calibri"/>
                          <a:ea typeface="Times New Roman"/>
                        </a:rPr>
                        <a:t>Degermi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-nation Eff. (%)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Labor 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Reqt.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Power/fuel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consumption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A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109.70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29.71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54.80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87.79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 L/h diesel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B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121.75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13.06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24.80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85.70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3.06 kW/hr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C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65.06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14.55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64.70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50.65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 L/h diesel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D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69.88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14.51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67.80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56.22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1 </a:t>
                      </a:r>
                      <a:r>
                        <a:rPr lang="en-US" sz="2000" dirty="0">
                          <a:latin typeface="Calibri"/>
                          <a:ea typeface="Times New Roman"/>
                        </a:rPr>
                        <a:t>L/h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diesel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442136" y="1978556"/>
            <a:ext cx="13716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34159"/>
            <a:ext cx="8534400" cy="1143000"/>
          </a:xfrm>
        </p:spPr>
        <p:txBody>
          <a:bodyPr>
            <a:normAutofit/>
          </a:bodyPr>
          <a:lstStyle/>
          <a:p>
            <a:pPr algn="l"/>
            <a:r>
              <a:rPr lang="en-PH" sz="2800" dirty="0" smtClean="0"/>
              <a:t>Results of performance evaluation of commercial village cornmill</a:t>
            </a:r>
            <a:endParaRPr lang="en-PH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2037" y="3984287"/>
            <a:ext cx="9070431" cy="2140965"/>
            <a:chOff x="42037" y="3984287"/>
            <a:chExt cx="9070431" cy="2140965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287" y="4037524"/>
              <a:ext cx="2199318" cy="2087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7" y="3984287"/>
              <a:ext cx="2267291" cy="2140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4"/>
            <a:stretch/>
          </p:blipFill>
          <p:spPr bwMode="auto">
            <a:xfrm>
              <a:off x="4637680" y="4010562"/>
              <a:ext cx="2238516" cy="2114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22" r="21353"/>
            <a:stretch/>
          </p:blipFill>
          <p:spPr bwMode="auto">
            <a:xfrm>
              <a:off x="6923494" y="3984287"/>
              <a:ext cx="2188974" cy="2140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Line Callout 1 13"/>
          <p:cNvSpPr/>
          <p:nvPr/>
        </p:nvSpPr>
        <p:spPr>
          <a:xfrm>
            <a:off x="5785566" y="1572301"/>
            <a:ext cx="2971800" cy="4800600"/>
          </a:xfrm>
          <a:prstGeom prst="borderCallout1">
            <a:avLst>
              <a:gd name="adj1" fmla="val -9164"/>
              <a:gd name="adj2" fmla="val -2498"/>
              <a:gd name="adj3" fmla="val 6643"/>
              <a:gd name="adj4" fmla="val -29933"/>
            </a:avLst>
          </a:prstGeom>
          <a:solidFill>
            <a:srgbClr val="FF0000"/>
          </a:solidFill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37015" y="1791628"/>
            <a:ext cx="230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Lower than 64%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7059627" y="2285613"/>
            <a:ext cx="457200" cy="4572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5399" y="2706021"/>
            <a:ext cx="1639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Low milling</a:t>
            </a:r>
          </a:p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 recovery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7051084" y="3515401"/>
            <a:ext cx="457200" cy="4572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8472" y="3872745"/>
            <a:ext cx="234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High postharvest</a:t>
            </a:r>
          </a:p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losses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7042866" y="4652612"/>
            <a:ext cx="457200" cy="4572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9206" y="5073020"/>
            <a:ext cx="22110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Lower supply of</a:t>
            </a:r>
          </a:p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corn grits</a:t>
            </a:r>
          </a:p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in the market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54034" y="583070"/>
            <a:ext cx="3003332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1</a:t>
            </a:r>
            <a:r>
              <a:rPr lang="en-US" sz="2800" b="1" i="1" baseline="30000" dirty="0" smtClean="0">
                <a:solidFill>
                  <a:schemeClr val="bg1"/>
                </a:solidFill>
              </a:rPr>
              <a:t>st</a:t>
            </a:r>
            <a:r>
              <a:rPr lang="en-US" sz="2800" b="1" i="1" dirty="0" smtClean="0">
                <a:solidFill>
                  <a:schemeClr val="bg1"/>
                </a:solidFill>
              </a:rPr>
              <a:t> Design Consideration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948530"/>
              </p:ext>
            </p:extLst>
          </p:nvPr>
        </p:nvGraphicFramePr>
        <p:xfrm>
          <a:off x="341579" y="1148246"/>
          <a:ext cx="8534399" cy="2608231"/>
        </p:xfrm>
        <a:graphic>
          <a:graphicData uri="http://schemas.openxmlformats.org/drawingml/2006/table">
            <a:tbl>
              <a:tblPr/>
              <a:tblGrid>
                <a:gridCol w="1116650"/>
                <a:gridCol w="1036172"/>
                <a:gridCol w="858399"/>
                <a:gridCol w="1455381"/>
                <a:gridCol w="1300955"/>
                <a:gridCol w="1066800"/>
                <a:gridCol w="1700042"/>
              </a:tblGrid>
              <a:tr h="83295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Type of Cornmill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Input Cap. (kg/h)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Output Cap. (kg/h)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Main Product 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Rec. </a:t>
                      </a:r>
                      <a:r>
                        <a:rPr lang="en-US" sz="2000" dirty="0">
                          <a:latin typeface="Calibri"/>
                          <a:ea typeface="Times New Roman"/>
                        </a:rPr>
                        <a:t>(%)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latin typeface="Calibri"/>
                          <a:ea typeface="Times New Roman"/>
                        </a:rPr>
                        <a:t>Degermi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-nation Eff. (%)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Labor 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Reqt.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Power/fuel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consumption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A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109.70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29.71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54.80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87.79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 L/h diesel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B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121.75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13.06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24.80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85.70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3.06 kW/hr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C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65.06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14.55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64.70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50.65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 L/h diesel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D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69.88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14.51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67.80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56.22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1 </a:t>
                      </a:r>
                      <a:r>
                        <a:rPr lang="en-US" sz="2000" dirty="0">
                          <a:latin typeface="Calibri"/>
                          <a:ea typeface="Times New Roman"/>
                        </a:rPr>
                        <a:t>L/h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diesel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813736" y="2861424"/>
            <a:ext cx="12954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34159"/>
            <a:ext cx="8534400" cy="1143000"/>
          </a:xfrm>
        </p:spPr>
        <p:txBody>
          <a:bodyPr>
            <a:normAutofit/>
          </a:bodyPr>
          <a:lstStyle/>
          <a:p>
            <a:pPr algn="l"/>
            <a:r>
              <a:rPr lang="en-PH" sz="2800" dirty="0" smtClean="0"/>
              <a:t>Results of performance evaluation of commercial village cornmill</a:t>
            </a:r>
            <a:endParaRPr lang="en-PH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2037" y="3984287"/>
            <a:ext cx="9070431" cy="2140965"/>
            <a:chOff x="42037" y="3984287"/>
            <a:chExt cx="9070431" cy="2140965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287" y="4037524"/>
              <a:ext cx="2199318" cy="2087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7" y="3984287"/>
              <a:ext cx="2267291" cy="2140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4"/>
            <a:stretch/>
          </p:blipFill>
          <p:spPr bwMode="auto">
            <a:xfrm>
              <a:off x="4637680" y="4010562"/>
              <a:ext cx="2238516" cy="2114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22" r="21353"/>
            <a:stretch/>
          </p:blipFill>
          <p:spPr bwMode="auto">
            <a:xfrm>
              <a:off x="6923494" y="3984287"/>
              <a:ext cx="2188974" cy="2140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Line Callout 1 13"/>
          <p:cNvSpPr/>
          <p:nvPr/>
        </p:nvSpPr>
        <p:spPr>
          <a:xfrm>
            <a:off x="838299" y="1223399"/>
            <a:ext cx="2971800" cy="5506454"/>
          </a:xfrm>
          <a:prstGeom prst="borderCallout1">
            <a:avLst>
              <a:gd name="adj1" fmla="val -6253"/>
              <a:gd name="adj2" fmla="val 102541"/>
              <a:gd name="adj3" fmla="val 28011"/>
              <a:gd name="adj4" fmla="val 131122"/>
            </a:avLst>
          </a:prstGeom>
          <a:solidFill>
            <a:srgbClr val="FF0000"/>
          </a:solidFill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501" y="1278317"/>
            <a:ext cx="230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Lower than 80%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2049879" y="1866898"/>
            <a:ext cx="457200" cy="4572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99" y="2388317"/>
            <a:ext cx="28789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High presence of </a:t>
            </a:r>
          </a:p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Impurities</a:t>
            </a:r>
          </a:p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(tip cap, hull &amp; germ)</a:t>
            </a:r>
          </a:p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 in the corn grits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2050931" y="3844979"/>
            <a:ext cx="457200" cy="4572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7017" y="4328451"/>
            <a:ext cx="2590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Displeasure</a:t>
            </a:r>
          </a:p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on the part of consumers to eat corn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7662" y="144572"/>
            <a:ext cx="2971800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2</a:t>
            </a:r>
            <a:r>
              <a:rPr lang="en-US" sz="2800" b="1" i="1" baseline="30000" dirty="0" smtClean="0">
                <a:solidFill>
                  <a:schemeClr val="bg1"/>
                </a:solidFill>
              </a:rPr>
              <a:t>nd</a:t>
            </a:r>
            <a:r>
              <a:rPr lang="en-US" sz="2800" b="1" i="1" dirty="0" smtClean="0">
                <a:solidFill>
                  <a:schemeClr val="bg1"/>
                </a:solidFill>
              </a:rPr>
              <a:t> Design Consideration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2016809" y="5677342"/>
            <a:ext cx="457200" cy="4572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4315" y="6208112"/>
            <a:ext cx="2590026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Shift to rice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99" y="1428787"/>
            <a:ext cx="5302370" cy="356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437788" y="4097227"/>
            <a:ext cx="1558262" cy="1236773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6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2" grpId="0" animBg="1"/>
      <p:bldP spid="23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240964"/>
              </p:ext>
            </p:extLst>
          </p:nvPr>
        </p:nvGraphicFramePr>
        <p:xfrm>
          <a:off x="341579" y="1148246"/>
          <a:ext cx="8534399" cy="2608231"/>
        </p:xfrm>
        <a:graphic>
          <a:graphicData uri="http://schemas.openxmlformats.org/drawingml/2006/table">
            <a:tbl>
              <a:tblPr/>
              <a:tblGrid>
                <a:gridCol w="1116650"/>
                <a:gridCol w="1036172"/>
                <a:gridCol w="946171"/>
                <a:gridCol w="1367609"/>
                <a:gridCol w="1300955"/>
                <a:gridCol w="1066800"/>
                <a:gridCol w="1700042"/>
              </a:tblGrid>
              <a:tr h="83295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Type of Cornmill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Input Cap. (kg/h)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Output Cap. (kg/h)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Main Product 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Rec. </a:t>
                      </a:r>
                      <a:r>
                        <a:rPr lang="en-US" sz="2000" dirty="0">
                          <a:latin typeface="Calibri"/>
                          <a:ea typeface="Times New Roman"/>
                        </a:rPr>
                        <a:t>(%)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latin typeface="Calibri"/>
                          <a:ea typeface="Times New Roman"/>
                        </a:rPr>
                        <a:t>Degermi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-nation Eff. (%)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Labor 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Reqt.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Power/fuel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consumption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A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109.70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29.71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54.80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87.79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 L/h diesel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B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121.75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13.06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24.80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85.70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3.06 kW/hr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C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65.06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14.55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64.70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50.65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 L/h diesel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D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69.88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14.51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67.80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56.22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1 </a:t>
                      </a:r>
                      <a:r>
                        <a:rPr lang="en-US" sz="2000" dirty="0">
                          <a:latin typeface="Calibri"/>
                          <a:ea typeface="Times New Roman"/>
                        </a:rPr>
                        <a:t>L/h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diesel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14600" y="1094096"/>
            <a:ext cx="957346" cy="26472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34159"/>
            <a:ext cx="8534400" cy="1143000"/>
          </a:xfrm>
        </p:spPr>
        <p:txBody>
          <a:bodyPr>
            <a:normAutofit/>
          </a:bodyPr>
          <a:lstStyle/>
          <a:p>
            <a:pPr algn="l"/>
            <a:r>
              <a:rPr lang="en-PH" sz="2800" dirty="0" smtClean="0"/>
              <a:t>Results of performance evaluation of commercial village cornmill</a:t>
            </a:r>
            <a:endParaRPr lang="en-PH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2037" y="3984287"/>
            <a:ext cx="9070431" cy="2140965"/>
            <a:chOff x="42037" y="3984287"/>
            <a:chExt cx="9070431" cy="2140965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287" y="4037524"/>
              <a:ext cx="2199318" cy="2087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7" y="3984287"/>
              <a:ext cx="2267291" cy="2140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4"/>
            <a:stretch/>
          </p:blipFill>
          <p:spPr bwMode="auto">
            <a:xfrm>
              <a:off x="4637680" y="4010562"/>
              <a:ext cx="2238516" cy="2114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22" r="21353"/>
            <a:stretch/>
          </p:blipFill>
          <p:spPr bwMode="auto">
            <a:xfrm>
              <a:off x="6923494" y="3984287"/>
              <a:ext cx="2188974" cy="2140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Line Callout 1 13"/>
          <p:cNvSpPr/>
          <p:nvPr/>
        </p:nvSpPr>
        <p:spPr>
          <a:xfrm>
            <a:off x="4526416" y="1838166"/>
            <a:ext cx="2971800" cy="2016502"/>
          </a:xfrm>
          <a:prstGeom prst="borderCallout1">
            <a:avLst>
              <a:gd name="adj1" fmla="val -47065"/>
              <a:gd name="adj2" fmla="val -2957"/>
              <a:gd name="adj3" fmla="val -35738"/>
              <a:gd name="adj4" fmla="val -34334"/>
            </a:avLst>
          </a:prstGeom>
          <a:solidFill>
            <a:srgbClr val="FF0000"/>
          </a:solidFill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9398" y="2062455"/>
            <a:ext cx="2115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Low output capacity of existing </a:t>
            </a:r>
            <a:r>
              <a:rPr lang="en-US" sz="2400" b="1" dirty="0" err="1" smtClean="0">
                <a:solidFill>
                  <a:schemeClr val="bg1"/>
                </a:solidFill>
              </a:rPr>
              <a:t>cornmills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99120" y="841949"/>
            <a:ext cx="3003332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3rd Design Consideration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0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22761"/>
              </p:ext>
            </p:extLst>
          </p:nvPr>
        </p:nvGraphicFramePr>
        <p:xfrm>
          <a:off x="341579" y="1148246"/>
          <a:ext cx="8534399" cy="2608231"/>
        </p:xfrm>
        <a:graphic>
          <a:graphicData uri="http://schemas.openxmlformats.org/drawingml/2006/table">
            <a:tbl>
              <a:tblPr/>
              <a:tblGrid>
                <a:gridCol w="1116650"/>
                <a:gridCol w="1036172"/>
                <a:gridCol w="946171"/>
                <a:gridCol w="1367609"/>
                <a:gridCol w="1300955"/>
                <a:gridCol w="1066800"/>
                <a:gridCol w="1700042"/>
              </a:tblGrid>
              <a:tr h="83295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Type of Cornmill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Input Cap. (kg/h)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Output Cap. (kg/h)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Main Product 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Rec. </a:t>
                      </a:r>
                      <a:r>
                        <a:rPr lang="en-US" sz="2000" dirty="0">
                          <a:latin typeface="Calibri"/>
                          <a:ea typeface="Times New Roman"/>
                        </a:rPr>
                        <a:t>(%)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latin typeface="Calibri"/>
                          <a:ea typeface="Times New Roman"/>
                        </a:rPr>
                        <a:t>Degermi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-nation Eff. (%)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Labor 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Reqt.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Power/fuel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consumption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A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109.70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29.71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54.80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87.79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 L/h diesel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B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121.75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13.06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24.80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85.70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3.06 kW/hr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C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65.06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14.55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64.70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50.65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 L/h diesel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D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69.88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14.51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67.80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56.22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1 </a:t>
                      </a:r>
                      <a:r>
                        <a:rPr lang="en-US" sz="2000" dirty="0">
                          <a:latin typeface="Calibri"/>
                          <a:ea typeface="Times New Roman"/>
                        </a:rPr>
                        <a:t>L/h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diesel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34159"/>
            <a:ext cx="8534400" cy="1143000"/>
          </a:xfrm>
        </p:spPr>
        <p:txBody>
          <a:bodyPr>
            <a:normAutofit/>
          </a:bodyPr>
          <a:lstStyle/>
          <a:p>
            <a:pPr algn="l"/>
            <a:r>
              <a:rPr lang="en-PH" sz="2800" dirty="0" smtClean="0"/>
              <a:t>Results of performance evaluation of commercial village cornmill</a:t>
            </a:r>
            <a:endParaRPr lang="en-PH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8600" y="4010904"/>
            <a:ext cx="9070431" cy="2140965"/>
            <a:chOff x="42037" y="3984287"/>
            <a:chExt cx="9070431" cy="2140965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287" y="4037524"/>
              <a:ext cx="2199318" cy="2087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7" y="3984287"/>
              <a:ext cx="2267291" cy="2140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4"/>
            <a:stretch/>
          </p:blipFill>
          <p:spPr bwMode="auto">
            <a:xfrm>
              <a:off x="4637680" y="4010562"/>
              <a:ext cx="2238516" cy="2114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22" r="21353"/>
            <a:stretch/>
          </p:blipFill>
          <p:spPr bwMode="auto">
            <a:xfrm>
              <a:off x="6923494" y="3984287"/>
              <a:ext cx="2188974" cy="2140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17537"/>
              </p:ext>
            </p:extLst>
          </p:nvPr>
        </p:nvGraphicFramePr>
        <p:xfrm>
          <a:off x="5109411" y="992645"/>
          <a:ext cx="3962400" cy="4247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27" name="Worksheet" r:id="rId9" imgW="2581175" imgH="2314680" progId="Excel.Sheet.12">
                  <p:embed/>
                </p:oleObj>
              </mc:Choice>
              <mc:Fallback>
                <p:oleObj name="Worksheet" r:id="rId9" imgW="2581175" imgH="23146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09411" y="992645"/>
                        <a:ext cx="3962400" cy="4247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Curved Connector 22"/>
          <p:cNvCxnSpPr/>
          <p:nvPr/>
        </p:nvCxnSpPr>
        <p:spPr>
          <a:xfrm rot="10800000" flipV="1">
            <a:off x="3333909" y="1678442"/>
            <a:ext cx="1752600" cy="528115"/>
          </a:xfrm>
          <a:prstGeom prst="curved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4653150" y="2093481"/>
            <a:ext cx="533400" cy="132663"/>
          </a:xfrm>
          <a:prstGeom prst="curved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930613" y="991989"/>
            <a:ext cx="2699132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4</a:t>
            </a:r>
            <a:r>
              <a:rPr lang="en-US" sz="2800" b="1" i="1" baseline="30000" dirty="0" smtClean="0">
                <a:solidFill>
                  <a:schemeClr val="bg1"/>
                </a:solidFill>
              </a:rPr>
              <a:t>th</a:t>
            </a:r>
            <a:r>
              <a:rPr lang="en-US" sz="2800" b="1" i="1" dirty="0" smtClean="0">
                <a:solidFill>
                  <a:schemeClr val="bg1"/>
                </a:solidFill>
              </a:rPr>
              <a:t> Design Consideration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49415" y="1936026"/>
            <a:ext cx="2680329" cy="25545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High production cost per kg output  of corn grits due to low output capacity of village-type corn mill</a:t>
            </a:r>
          </a:p>
          <a:p>
            <a:pPr algn="ctr">
              <a:lnSpc>
                <a:spcPts val="24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033211" y="4802645"/>
            <a:ext cx="4038600" cy="4572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14361" y="1485471"/>
            <a:ext cx="39624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14361" y="1833422"/>
            <a:ext cx="39624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6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903003"/>
              </p:ext>
            </p:extLst>
          </p:nvPr>
        </p:nvGraphicFramePr>
        <p:xfrm>
          <a:off x="341579" y="1148246"/>
          <a:ext cx="8534399" cy="2608231"/>
        </p:xfrm>
        <a:graphic>
          <a:graphicData uri="http://schemas.openxmlformats.org/drawingml/2006/table">
            <a:tbl>
              <a:tblPr/>
              <a:tblGrid>
                <a:gridCol w="1116650"/>
                <a:gridCol w="1036172"/>
                <a:gridCol w="946171"/>
                <a:gridCol w="1367609"/>
                <a:gridCol w="1300955"/>
                <a:gridCol w="1066800"/>
                <a:gridCol w="1700042"/>
              </a:tblGrid>
              <a:tr h="83295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Type of Cornmill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Input Cap. (kg/h)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Output Cap. (kg/h)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Main Product 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Rec. </a:t>
                      </a:r>
                      <a:r>
                        <a:rPr lang="en-US" sz="2000" dirty="0">
                          <a:latin typeface="Calibri"/>
                          <a:ea typeface="Times New Roman"/>
                        </a:rPr>
                        <a:t>(%)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latin typeface="Calibri"/>
                          <a:ea typeface="Times New Roman"/>
                        </a:rPr>
                        <a:t>Degermi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-nation Eff. (%)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Labor 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Reqt.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Power/fuel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consumption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A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109.70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29.71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54.80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87.79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 L/h diesel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B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121.75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13.06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24.80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85.70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3.06 kW/hr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C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65.06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14.55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64.70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50.65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 L/h diesel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D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69.88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14.51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</a:rPr>
                        <a:t>67.80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56.22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Times New Roman"/>
                        </a:rPr>
                        <a:t>1-2</a:t>
                      </a:r>
                      <a:endParaRPr lang="en-PH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1 </a:t>
                      </a:r>
                      <a:r>
                        <a:rPr lang="en-US" sz="2000" dirty="0">
                          <a:latin typeface="Calibri"/>
                          <a:ea typeface="Times New Roman"/>
                        </a:rPr>
                        <a:t>L/h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</a:rPr>
                        <a:t>diesel</a:t>
                      </a:r>
                      <a:endParaRPr lang="en-PH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34159"/>
            <a:ext cx="8534400" cy="1143000"/>
          </a:xfrm>
        </p:spPr>
        <p:txBody>
          <a:bodyPr>
            <a:normAutofit/>
          </a:bodyPr>
          <a:lstStyle/>
          <a:p>
            <a:pPr algn="l"/>
            <a:r>
              <a:rPr lang="en-PH" sz="2800" dirty="0" smtClean="0"/>
              <a:t>Results of performance evaluation of commercial village cornmill</a:t>
            </a:r>
            <a:endParaRPr lang="en-PH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8600" y="4010904"/>
            <a:ext cx="9070431" cy="2140965"/>
            <a:chOff x="42037" y="3984287"/>
            <a:chExt cx="9070431" cy="2140965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287" y="4037524"/>
              <a:ext cx="2199318" cy="2087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7" y="3984287"/>
              <a:ext cx="2267291" cy="2140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4"/>
            <a:stretch/>
          </p:blipFill>
          <p:spPr bwMode="auto">
            <a:xfrm>
              <a:off x="4637680" y="4010562"/>
              <a:ext cx="2238516" cy="2114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22" r="21353"/>
            <a:stretch/>
          </p:blipFill>
          <p:spPr bwMode="auto">
            <a:xfrm>
              <a:off x="6923494" y="3984287"/>
              <a:ext cx="2188974" cy="2140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942828"/>
              </p:ext>
            </p:extLst>
          </p:nvPr>
        </p:nvGraphicFramePr>
        <p:xfrm>
          <a:off x="5029200" y="1066800"/>
          <a:ext cx="3962400" cy="4247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46" name="Worksheet" r:id="rId9" imgW="2581175" imgH="2314680" progId="Excel.Sheet.12">
                  <p:embed/>
                </p:oleObj>
              </mc:Choice>
              <mc:Fallback>
                <p:oleObj name="Worksheet" r:id="rId9" imgW="2581175" imgH="23146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29200" y="1066800"/>
                        <a:ext cx="3962400" cy="4247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524000" y="1772316"/>
            <a:ext cx="2699132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5</a:t>
            </a:r>
            <a:r>
              <a:rPr lang="en-US" sz="2800" b="1" i="1" baseline="30000" dirty="0" smtClean="0">
                <a:solidFill>
                  <a:schemeClr val="bg1"/>
                </a:solidFill>
              </a:rPr>
              <a:t>th</a:t>
            </a:r>
            <a:r>
              <a:rPr lang="en-US" sz="2800" b="1" i="1" dirty="0" smtClean="0">
                <a:solidFill>
                  <a:schemeClr val="bg1"/>
                </a:solidFill>
              </a:rPr>
              <a:t> Design Considerations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sp>
        <p:nvSpPr>
          <p:cNvPr id="33" name="Line Callout 1 32"/>
          <p:cNvSpPr/>
          <p:nvPr/>
        </p:nvSpPr>
        <p:spPr>
          <a:xfrm>
            <a:off x="1524000" y="2726423"/>
            <a:ext cx="2699132" cy="1886259"/>
          </a:xfrm>
          <a:prstGeom prst="borderCallout1">
            <a:avLst>
              <a:gd name="adj1" fmla="val 5027"/>
              <a:gd name="adj2" fmla="val 103817"/>
              <a:gd name="adj3" fmla="val 110105"/>
              <a:gd name="adj4" fmla="val 125789"/>
            </a:avLst>
          </a:prstGeom>
          <a:solidFill>
            <a:srgbClr val="FF0000"/>
          </a:solidFill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52600" y="3005684"/>
            <a:ext cx="2362200" cy="132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How small is a village-type </a:t>
            </a:r>
            <a:r>
              <a:rPr lang="en-US" sz="2400" b="1" dirty="0" err="1" smtClean="0">
                <a:solidFill>
                  <a:schemeClr val="bg1"/>
                </a:solidFill>
              </a:rPr>
              <a:t>cornmill</a:t>
            </a:r>
            <a:r>
              <a:rPr lang="en-US" sz="2400" b="1" dirty="0" smtClean="0">
                <a:solidFill>
                  <a:schemeClr val="bg1"/>
                </a:solidFill>
              </a:rPr>
              <a:t> to become viable?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53000" y="4876800"/>
            <a:ext cx="4038600" cy="4572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0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/>
          <a:stretch/>
        </p:blipFill>
        <p:spPr bwMode="auto">
          <a:xfrm>
            <a:off x="4335293" y="3513201"/>
            <a:ext cx="4665222" cy="318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Samsung\Pictures\Sagbayan Bohol\20130829_1243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/>
          <a:stretch/>
        </p:blipFill>
        <p:spPr bwMode="auto">
          <a:xfrm>
            <a:off x="4335293" y="152400"/>
            <a:ext cx="4684272" cy="320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43550" y="2652916"/>
            <a:ext cx="3476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PH" sz="2000" b="1" dirty="0" err="1" smtClean="0">
                <a:solidFill>
                  <a:prstClr val="black"/>
                </a:solidFill>
              </a:rPr>
              <a:t>Sagbayan</a:t>
            </a:r>
            <a:r>
              <a:rPr lang="en-PH" sz="2000" b="1" dirty="0" smtClean="0">
                <a:solidFill>
                  <a:prstClr val="black"/>
                </a:solidFill>
              </a:rPr>
              <a:t> Public Market, Bohol</a:t>
            </a:r>
          </a:p>
          <a:p>
            <a:pPr algn="ctr"/>
            <a:r>
              <a:rPr lang="en-PH" sz="2000" b="1" dirty="0" smtClean="0">
                <a:solidFill>
                  <a:prstClr val="black"/>
                </a:solidFill>
              </a:rPr>
              <a:t>August 28, 2013</a:t>
            </a:r>
            <a:endParaRPr lang="en-PH" sz="2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6135" y="3608451"/>
            <a:ext cx="3235886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PH" sz="2400" b="1" dirty="0" smtClean="0">
                <a:solidFill>
                  <a:prstClr val="white"/>
                </a:solidFill>
              </a:rPr>
              <a:t>Cebu City Public Market</a:t>
            </a:r>
          </a:p>
          <a:p>
            <a:pPr algn="ctr">
              <a:lnSpc>
                <a:spcPts val="2400"/>
              </a:lnSpc>
            </a:pPr>
            <a:r>
              <a:rPr lang="en-PH" sz="2400" b="1" dirty="0" smtClean="0">
                <a:solidFill>
                  <a:prstClr val="white"/>
                </a:solidFill>
              </a:rPr>
              <a:t> June 15, 2012</a:t>
            </a:r>
            <a:endParaRPr lang="en-PH" sz="2400" b="1" dirty="0">
              <a:solidFill>
                <a:prstClr val="white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228600" y="2632511"/>
            <a:ext cx="2971800" cy="2246072"/>
          </a:xfrm>
          <a:prstGeom prst="borderCallout1">
            <a:avLst>
              <a:gd name="adj1" fmla="val 4325"/>
              <a:gd name="adj2" fmla="val 101481"/>
              <a:gd name="adj3" fmla="val 27570"/>
              <a:gd name="adj4" fmla="val 113084"/>
            </a:avLst>
          </a:prstGeom>
          <a:solidFill>
            <a:srgbClr val="FF0000"/>
          </a:solidFill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367" y="2939591"/>
            <a:ext cx="2667000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How to satisfy the demand of the market 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106" y="1615777"/>
            <a:ext cx="2971800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6</a:t>
            </a:r>
            <a:r>
              <a:rPr lang="en-US" sz="2800" b="1" i="1" baseline="30000" dirty="0" smtClean="0">
                <a:solidFill>
                  <a:schemeClr val="bg1"/>
                </a:solidFill>
              </a:rPr>
              <a:t>th</a:t>
            </a:r>
            <a:r>
              <a:rPr lang="en-US" sz="2800" b="1" i="1" dirty="0" smtClean="0">
                <a:solidFill>
                  <a:schemeClr val="bg1"/>
                </a:solidFill>
              </a:rPr>
              <a:t> Design Consideration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34000" y="5562600"/>
            <a:ext cx="3271759" cy="1135775"/>
            <a:chOff x="381000" y="3884489"/>
            <a:chExt cx="8382000" cy="299085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903539"/>
              <a:ext cx="3962400" cy="297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84489"/>
              <a:ext cx="3962400" cy="297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907012" y="5390313"/>
              <a:ext cx="3643867" cy="1187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H" sz="2000" dirty="0" smtClean="0">
                  <a:solidFill>
                    <a:prstClr val="black"/>
                  </a:solidFill>
                </a:rPr>
                <a:t>Size No. 14</a:t>
              </a:r>
              <a:endParaRPr lang="en-PH" sz="20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08250" y="5338354"/>
              <a:ext cx="3108662" cy="972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H" dirty="0" smtClean="0">
                  <a:solidFill>
                    <a:prstClr val="black"/>
                  </a:solidFill>
                </a:rPr>
                <a:t>Size No. 16</a:t>
              </a:r>
              <a:endParaRPr lang="en-PH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Left Brace 1"/>
          <p:cNvSpPr/>
          <p:nvPr/>
        </p:nvSpPr>
        <p:spPr>
          <a:xfrm>
            <a:off x="3657600" y="152399"/>
            <a:ext cx="677693" cy="654597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7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85" y="2209800"/>
            <a:ext cx="5603887" cy="420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99833" y="1597920"/>
            <a:ext cx="2971800" cy="2246072"/>
          </a:xfrm>
          <a:prstGeom prst="borderCallout1">
            <a:avLst>
              <a:gd name="adj1" fmla="val 4325"/>
              <a:gd name="adj2" fmla="val 101481"/>
              <a:gd name="adj3" fmla="val 95568"/>
              <a:gd name="adj4" fmla="val 160078"/>
            </a:avLst>
          </a:prstGeom>
          <a:solidFill>
            <a:srgbClr val="FF0000"/>
          </a:solidFill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905000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What we will do for those harvest that are highly contaminated with </a:t>
            </a:r>
            <a:r>
              <a:rPr lang="en-US" sz="2400" b="1" dirty="0" err="1" smtClean="0">
                <a:solidFill>
                  <a:schemeClr val="bg1"/>
                </a:solidFill>
              </a:rPr>
              <a:t>aflatoxin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</a:p>
          <a:p>
            <a:pPr algn="ctr">
              <a:lnSpc>
                <a:spcPts val="24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833" y="879739"/>
            <a:ext cx="29718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bg1"/>
                </a:solidFill>
              </a:rPr>
              <a:t>7</a:t>
            </a:r>
            <a:r>
              <a:rPr lang="en-US" sz="3600" b="1" i="1" baseline="30000" dirty="0" smtClean="0">
                <a:solidFill>
                  <a:schemeClr val="bg1"/>
                </a:solidFill>
              </a:rPr>
              <a:t>th</a:t>
            </a:r>
            <a:r>
              <a:rPr lang="en-US" sz="3600" b="1" i="1" dirty="0" smtClean="0">
                <a:solidFill>
                  <a:schemeClr val="bg1"/>
                </a:solidFill>
              </a:rPr>
              <a:t> </a:t>
            </a:r>
            <a:r>
              <a:rPr lang="en-US" sz="3200" b="1" i="1" dirty="0" smtClean="0">
                <a:solidFill>
                  <a:schemeClr val="bg1"/>
                </a:solidFill>
              </a:rPr>
              <a:t>Concern</a:t>
            </a:r>
            <a:endParaRPr lang="en-US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1"/>
          <a:stretch/>
        </p:blipFill>
        <p:spPr bwMode="auto">
          <a:xfrm rot="16200000">
            <a:off x="-2695505" y="2697079"/>
            <a:ext cx="6838811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845" b="50000"/>
          <a:stretch/>
        </p:blipFill>
        <p:spPr bwMode="auto">
          <a:xfrm>
            <a:off x="1447800" y="6002721"/>
            <a:ext cx="7696200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Diagonal Corner Rectangle 5"/>
          <p:cNvSpPr/>
          <p:nvPr/>
        </p:nvSpPr>
        <p:spPr>
          <a:xfrm>
            <a:off x="721272" y="28903"/>
            <a:ext cx="8541485" cy="6628483"/>
          </a:xfrm>
          <a:custGeom>
            <a:avLst/>
            <a:gdLst>
              <a:gd name="connsiteX0" fmla="*/ 0 w 8420099"/>
              <a:gd name="connsiteY0" fmla="*/ 0 h 6439298"/>
              <a:gd name="connsiteX1" fmla="*/ 7346861 w 8420099"/>
              <a:gd name="connsiteY1" fmla="*/ 0 h 6439298"/>
              <a:gd name="connsiteX2" fmla="*/ 8420099 w 8420099"/>
              <a:gd name="connsiteY2" fmla="*/ 1073238 h 6439298"/>
              <a:gd name="connsiteX3" fmla="*/ 8420099 w 8420099"/>
              <a:gd name="connsiteY3" fmla="*/ 6439298 h 6439298"/>
              <a:gd name="connsiteX4" fmla="*/ 8420099 w 8420099"/>
              <a:gd name="connsiteY4" fmla="*/ 6439298 h 6439298"/>
              <a:gd name="connsiteX5" fmla="*/ 1073238 w 8420099"/>
              <a:gd name="connsiteY5" fmla="*/ 6439298 h 6439298"/>
              <a:gd name="connsiteX6" fmla="*/ 0 w 8420099"/>
              <a:gd name="connsiteY6" fmla="*/ 5366060 h 6439298"/>
              <a:gd name="connsiteX7" fmla="*/ 0 w 8420099"/>
              <a:gd name="connsiteY7" fmla="*/ 0 h 6439298"/>
              <a:gd name="connsiteX0" fmla="*/ 586186 w 9006285"/>
              <a:gd name="connsiteY0" fmla="*/ 0 h 6439298"/>
              <a:gd name="connsiteX1" fmla="*/ 7933047 w 9006285"/>
              <a:gd name="connsiteY1" fmla="*/ 0 h 6439298"/>
              <a:gd name="connsiteX2" fmla="*/ 9006285 w 9006285"/>
              <a:gd name="connsiteY2" fmla="*/ 1073238 h 6439298"/>
              <a:gd name="connsiteX3" fmla="*/ 9006285 w 9006285"/>
              <a:gd name="connsiteY3" fmla="*/ 6439298 h 6439298"/>
              <a:gd name="connsiteX4" fmla="*/ 9006285 w 9006285"/>
              <a:gd name="connsiteY4" fmla="*/ 6439298 h 6439298"/>
              <a:gd name="connsiteX5" fmla="*/ 1659424 w 9006285"/>
              <a:gd name="connsiteY5" fmla="*/ 6439298 h 6439298"/>
              <a:gd name="connsiteX6" fmla="*/ 586186 w 9006285"/>
              <a:gd name="connsiteY6" fmla="*/ 5366060 h 6439298"/>
              <a:gd name="connsiteX7" fmla="*/ 586186 w 9006285"/>
              <a:gd name="connsiteY7" fmla="*/ 0 h 6439298"/>
              <a:gd name="connsiteX0" fmla="*/ 559624 w 8979723"/>
              <a:gd name="connsiteY0" fmla="*/ 0 h 6439298"/>
              <a:gd name="connsiteX1" fmla="*/ 7906485 w 8979723"/>
              <a:gd name="connsiteY1" fmla="*/ 0 h 6439298"/>
              <a:gd name="connsiteX2" fmla="*/ 8979723 w 8979723"/>
              <a:gd name="connsiteY2" fmla="*/ 1073238 h 6439298"/>
              <a:gd name="connsiteX3" fmla="*/ 8979723 w 8979723"/>
              <a:gd name="connsiteY3" fmla="*/ 6439298 h 6439298"/>
              <a:gd name="connsiteX4" fmla="*/ 8979723 w 8979723"/>
              <a:gd name="connsiteY4" fmla="*/ 6439298 h 6439298"/>
              <a:gd name="connsiteX5" fmla="*/ 1632862 w 8979723"/>
              <a:gd name="connsiteY5" fmla="*/ 6439298 h 6439298"/>
              <a:gd name="connsiteX6" fmla="*/ 654217 w 8979723"/>
              <a:gd name="connsiteY6" fmla="*/ 6264694 h 6439298"/>
              <a:gd name="connsiteX7" fmla="*/ 559624 w 8979723"/>
              <a:gd name="connsiteY7" fmla="*/ 0 h 6439298"/>
              <a:gd name="connsiteX0" fmla="*/ 0 w 8420099"/>
              <a:gd name="connsiteY0" fmla="*/ 0 h 6439298"/>
              <a:gd name="connsiteX1" fmla="*/ 7346861 w 8420099"/>
              <a:gd name="connsiteY1" fmla="*/ 0 h 6439298"/>
              <a:gd name="connsiteX2" fmla="*/ 8420099 w 8420099"/>
              <a:gd name="connsiteY2" fmla="*/ 1073238 h 6439298"/>
              <a:gd name="connsiteX3" fmla="*/ 8420099 w 8420099"/>
              <a:gd name="connsiteY3" fmla="*/ 6439298 h 6439298"/>
              <a:gd name="connsiteX4" fmla="*/ 8420099 w 8420099"/>
              <a:gd name="connsiteY4" fmla="*/ 6439298 h 6439298"/>
              <a:gd name="connsiteX5" fmla="*/ 1073238 w 8420099"/>
              <a:gd name="connsiteY5" fmla="*/ 6439298 h 6439298"/>
              <a:gd name="connsiteX6" fmla="*/ 0 w 8420099"/>
              <a:gd name="connsiteY6" fmla="*/ 0 h 6439298"/>
              <a:gd name="connsiteX0" fmla="*/ 498366 w 8918465"/>
              <a:gd name="connsiteY0" fmla="*/ 0 h 6439298"/>
              <a:gd name="connsiteX1" fmla="*/ 7845227 w 8918465"/>
              <a:gd name="connsiteY1" fmla="*/ 0 h 6439298"/>
              <a:gd name="connsiteX2" fmla="*/ 8918465 w 8918465"/>
              <a:gd name="connsiteY2" fmla="*/ 1073238 h 6439298"/>
              <a:gd name="connsiteX3" fmla="*/ 8918465 w 8918465"/>
              <a:gd name="connsiteY3" fmla="*/ 6439298 h 6439298"/>
              <a:gd name="connsiteX4" fmla="*/ 8918465 w 8918465"/>
              <a:gd name="connsiteY4" fmla="*/ 6439298 h 6439298"/>
              <a:gd name="connsiteX5" fmla="*/ 1571604 w 8918465"/>
              <a:gd name="connsiteY5" fmla="*/ 6439298 h 6439298"/>
              <a:gd name="connsiteX6" fmla="*/ 498366 w 8918465"/>
              <a:gd name="connsiteY6" fmla="*/ 0 h 6439298"/>
              <a:gd name="connsiteX0" fmla="*/ 590029 w 9010128"/>
              <a:gd name="connsiteY0" fmla="*/ 0 h 6439298"/>
              <a:gd name="connsiteX1" fmla="*/ 7936890 w 9010128"/>
              <a:gd name="connsiteY1" fmla="*/ 0 h 6439298"/>
              <a:gd name="connsiteX2" fmla="*/ 9010128 w 9010128"/>
              <a:gd name="connsiteY2" fmla="*/ 1073238 h 6439298"/>
              <a:gd name="connsiteX3" fmla="*/ 9010128 w 9010128"/>
              <a:gd name="connsiteY3" fmla="*/ 6439298 h 6439298"/>
              <a:gd name="connsiteX4" fmla="*/ 9010128 w 9010128"/>
              <a:gd name="connsiteY4" fmla="*/ 6439298 h 6439298"/>
              <a:gd name="connsiteX5" fmla="*/ 1347956 w 9010128"/>
              <a:gd name="connsiteY5" fmla="*/ 6423532 h 6439298"/>
              <a:gd name="connsiteX6" fmla="*/ 590029 w 9010128"/>
              <a:gd name="connsiteY6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905645 w 8905645"/>
              <a:gd name="connsiteY4" fmla="*/ 6439298 h 6439298"/>
              <a:gd name="connsiteX5" fmla="*/ 1243473 w 8905645"/>
              <a:gd name="connsiteY5" fmla="*/ 6423532 h 6439298"/>
              <a:gd name="connsiteX6" fmla="*/ 485546 w 8905645"/>
              <a:gd name="connsiteY6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858349 w 8905645"/>
              <a:gd name="connsiteY4" fmla="*/ 6013629 h 6439298"/>
              <a:gd name="connsiteX5" fmla="*/ 1243473 w 8905645"/>
              <a:gd name="connsiteY5" fmla="*/ 6423532 h 6439298"/>
              <a:gd name="connsiteX6" fmla="*/ 485546 w 8905645"/>
              <a:gd name="connsiteY6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858349 w 8905645"/>
              <a:gd name="connsiteY4" fmla="*/ 6013629 h 6439298"/>
              <a:gd name="connsiteX5" fmla="*/ 4550188 w 8905645"/>
              <a:gd name="connsiteY5" fmla="*/ 6225806 h 6439298"/>
              <a:gd name="connsiteX6" fmla="*/ 1243473 w 8905645"/>
              <a:gd name="connsiteY6" fmla="*/ 6423532 h 6439298"/>
              <a:gd name="connsiteX7" fmla="*/ 485546 w 8905645"/>
              <a:gd name="connsiteY7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858349 w 8905645"/>
              <a:gd name="connsiteY4" fmla="*/ 6013629 h 6439298"/>
              <a:gd name="connsiteX5" fmla="*/ 4550188 w 8905645"/>
              <a:gd name="connsiteY5" fmla="*/ 6225806 h 6439298"/>
              <a:gd name="connsiteX6" fmla="*/ 1243473 w 8905645"/>
              <a:gd name="connsiteY6" fmla="*/ 6423532 h 6439298"/>
              <a:gd name="connsiteX7" fmla="*/ 485546 w 8905645"/>
              <a:gd name="connsiteY7" fmla="*/ 0 h 6439298"/>
              <a:gd name="connsiteX0" fmla="*/ 485546 w 8905645"/>
              <a:gd name="connsiteY0" fmla="*/ 0 h 6457678"/>
              <a:gd name="connsiteX1" fmla="*/ 7832407 w 8905645"/>
              <a:gd name="connsiteY1" fmla="*/ 0 h 6457678"/>
              <a:gd name="connsiteX2" fmla="*/ 8905645 w 8905645"/>
              <a:gd name="connsiteY2" fmla="*/ 1073238 h 6457678"/>
              <a:gd name="connsiteX3" fmla="*/ 8905645 w 8905645"/>
              <a:gd name="connsiteY3" fmla="*/ 6439298 h 6457678"/>
              <a:gd name="connsiteX4" fmla="*/ 8858349 w 8905645"/>
              <a:gd name="connsiteY4" fmla="*/ 6013629 h 6457678"/>
              <a:gd name="connsiteX5" fmla="*/ 4849733 w 8905645"/>
              <a:gd name="connsiteY5" fmla="*/ 6446524 h 6457678"/>
              <a:gd name="connsiteX6" fmla="*/ 1243473 w 8905645"/>
              <a:gd name="connsiteY6" fmla="*/ 6423532 h 6457678"/>
              <a:gd name="connsiteX7" fmla="*/ 485546 w 8905645"/>
              <a:gd name="connsiteY7" fmla="*/ 0 h 6457678"/>
              <a:gd name="connsiteX0" fmla="*/ 485546 w 8905645"/>
              <a:gd name="connsiteY0" fmla="*/ 0 h 6517672"/>
              <a:gd name="connsiteX1" fmla="*/ 7832407 w 8905645"/>
              <a:gd name="connsiteY1" fmla="*/ 0 h 6517672"/>
              <a:gd name="connsiteX2" fmla="*/ 8905645 w 8905645"/>
              <a:gd name="connsiteY2" fmla="*/ 1073238 h 6517672"/>
              <a:gd name="connsiteX3" fmla="*/ 8905645 w 8905645"/>
              <a:gd name="connsiteY3" fmla="*/ 6439298 h 6517672"/>
              <a:gd name="connsiteX4" fmla="*/ 8858349 w 8905645"/>
              <a:gd name="connsiteY4" fmla="*/ 6013629 h 6517672"/>
              <a:gd name="connsiteX5" fmla="*/ 4581720 w 8905645"/>
              <a:gd name="connsiteY5" fmla="*/ 6509586 h 6517672"/>
              <a:gd name="connsiteX6" fmla="*/ 1243473 w 8905645"/>
              <a:gd name="connsiteY6" fmla="*/ 6423532 h 6517672"/>
              <a:gd name="connsiteX7" fmla="*/ 485546 w 8905645"/>
              <a:gd name="connsiteY7" fmla="*/ 0 h 6517672"/>
              <a:gd name="connsiteX0" fmla="*/ 477657 w 8897756"/>
              <a:gd name="connsiteY0" fmla="*/ 0 h 6628483"/>
              <a:gd name="connsiteX1" fmla="*/ 7824518 w 8897756"/>
              <a:gd name="connsiteY1" fmla="*/ 0 h 6628483"/>
              <a:gd name="connsiteX2" fmla="*/ 8897756 w 8897756"/>
              <a:gd name="connsiteY2" fmla="*/ 1073238 h 6628483"/>
              <a:gd name="connsiteX3" fmla="*/ 8897756 w 8897756"/>
              <a:gd name="connsiteY3" fmla="*/ 6439298 h 6628483"/>
              <a:gd name="connsiteX4" fmla="*/ 8850460 w 8897756"/>
              <a:gd name="connsiteY4" fmla="*/ 6013629 h 6628483"/>
              <a:gd name="connsiteX5" fmla="*/ 4573831 w 8897756"/>
              <a:gd name="connsiteY5" fmla="*/ 6509586 h 6628483"/>
              <a:gd name="connsiteX6" fmla="*/ 1267115 w 8897756"/>
              <a:gd name="connsiteY6" fmla="*/ 6628483 h 6628483"/>
              <a:gd name="connsiteX7" fmla="*/ 477657 w 8897756"/>
              <a:gd name="connsiteY7" fmla="*/ 0 h 6628483"/>
              <a:gd name="connsiteX0" fmla="*/ 477657 w 8897756"/>
              <a:gd name="connsiteY0" fmla="*/ 0 h 6628483"/>
              <a:gd name="connsiteX1" fmla="*/ 7824518 w 8897756"/>
              <a:gd name="connsiteY1" fmla="*/ 0 h 6628483"/>
              <a:gd name="connsiteX2" fmla="*/ 8897756 w 8897756"/>
              <a:gd name="connsiteY2" fmla="*/ 1073238 h 6628483"/>
              <a:gd name="connsiteX3" fmla="*/ 8897756 w 8897756"/>
              <a:gd name="connsiteY3" fmla="*/ 6439298 h 6628483"/>
              <a:gd name="connsiteX4" fmla="*/ 8535149 w 8897756"/>
              <a:gd name="connsiteY4" fmla="*/ 6076691 h 6628483"/>
              <a:gd name="connsiteX5" fmla="*/ 4573831 w 8897756"/>
              <a:gd name="connsiteY5" fmla="*/ 6509586 h 6628483"/>
              <a:gd name="connsiteX6" fmla="*/ 1267115 w 8897756"/>
              <a:gd name="connsiteY6" fmla="*/ 6628483 h 6628483"/>
              <a:gd name="connsiteX7" fmla="*/ 477657 w 8897756"/>
              <a:gd name="connsiteY7" fmla="*/ 0 h 6628483"/>
              <a:gd name="connsiteX0" fmla="*/ 477657 w 8897756"/>
              <a:gd name="connsiteY0" fmla="*/ 0 h 6628483"/>
              <a:gd name="connsiteX1" fmla="*/ 7824518 w 8897756"/>
              <a:gd name="connsiteY1" fmla="*/ 0 h 6628483"/>
              <a:gd name="connsiteX2" fmla="*/ 8897756 w 8897756"/>
              <a:gd name="connsiteY2" fmla="*/ 1073238 h 6628483"/>
              <a:gd name="connsiteX3" fmla="*/ 8535149 w 8897756"/>
              <a:gd name="connsiteY3" fmla="*/ 6076691 h 6628483"/>
              <a:gd name="connsiteX4" fmla="*/ 4573831 w 8897756"/>
              <a:gd name="connsiteY4" fmla="*/ 6509586 h 6628483"/>
              <a:gd name="connsiteX5" fmla="*/ 1267115 w 8897756"/>
              <a:gd name="connsiteY5" fmla="*/ 6628483 h 6628483"/>
              <a:gd name="connsiteX6" fmla="*/ 477657 w 8897756"/>
              <a:gd name="connsiteY6" fmla="*/ 0 h 6628483"/>
              <a:gd name="connsiteX0" fmla="*/ 477657 w 8613977"/>
              <a:gd name="connsiteY0" fmla="*/ 0 h 6628483"/>
              <a:gd name="connsiteX1" fmla="*/ 7824518 w 8613977"/>
              <a:gd name="connsiteY1" fmla="*/ 0 h 6628483"/>
              <a:gd name="connsiteX2" fmla="*/ 8613977 w 8613977"/>
              <a:gd name="connsiteY2" fmla="*/ 1041707 h 6628483"/>
              <a:gd name="connsiteX3" fmla="*/ 8535149 w 8613977"/>
              <a:gd name="connsiteY3" fmla="*/ 6076691 h 6628483"/>
              <a:gd name="connsiteX4" fmla="*/ 4573831 w 8613977"/>
              <a:gd name="connsiteY4" fmla="*/ 6509586 h 6628483"/>
              <a:gd name="connsiteX5" fmla="*/ 1267115 w 8613977"/>
              <a:gd name="connsiteY5" fmla="*/ 6628483 h 6628483"/>
              <a:gd name="connsiteX6" fmla="*/ 477657 w 8613977"/>
              <a:gd name="connsiteY6" fmla="*/ 0 h 662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77" h="6628483">
                <a:moveTo>
                  <a:pt x="477657" y="0"/>
                </a:moveTo>
                <a:lnTo>
                  <a:pt x="7824518" y="0"/>
                </a:lnTo>
                <a:lnTo>
                  <a:pt x="8613977" y="1041707"/>
                </a:lnTo>
                <a:lnTo>
                  <a:pt x="8535149" y="6076691"/>
                </a:lnTo>
                <a:lnTo>
                  <a:pt x="4573831" y="6509586"/>
                </a:lnTo>
                <a:cubicBezTo>
                  <a:pt x="3991855" y="6559729"/>
                  <a:pt x="2369353" y="6562574"/>
                  <a:pt x="1267115" y="6628483"/>
                </a:cubicBezTo>
                <a:cubicBezTo>
                  <a:pt x="289434" y="5823281"/>
                  <a:pt x="-567947" y="1073216"/>
                  <a:pt x="47765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14456" y="2356954"/>
            <a:ext cx="3201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  For Objective No. 2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32690" y="29432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PH" sz="2800" dirty="0"/>
              <a:t>Design and </a:t>
            </a:r>
            <a:r>
              <a:rPr lang="en-PH" sz="2800" dirty="0" smtClean="0"/>
              <a:t>fabrication of an improved village type </a:t>
            </a:r>
            <a:r>
              <a:rPr lang="en-PH" sz="2800" dirty="0" err="1" smtClean="0"/>
              <a:t>cornmill</a:t>
            </a:r>
            <a:endParaRPr lang="en-PH" sz="2800" dirty="0"/>
          </a:p>
        </p:txBody>
      </p:sp>
    </p:spTree>
    <p:extLst>
      <p:ext uri="{BB962C8B-B14F-4D97-AF65-F5344CB8AC3E}">
        <p14:creationId xmlns:p14="http://schemas.microsoft.com/office/powerpoint/2010/main" val="252464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09600" y="-228600"/>
            <a:ext cx="10058400" cy="7086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486253" y="2718082"/>
            <a:ext cx="2979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/>
              <a:t>Degermer</a:t>
            </a:r>
            <a:r>
              <a:rPr lang="en-US" i="1" dirty="0" smtClean="0"/>
              <a:t> and </a:t>
            </a:r>
            <a:r>
              <a:rPr lang="en-US" b="1" i="1" dirty="0" smtClean="0"/>
              <a:t>milling </a:t>
            </a:r>
          </a:p>
          <a:p>
            <a:pPr algn="ctr"/>
            <a:r>
              <a:rPr lang="en-US" i="1" dirty="0" smtClean="0"/>
              <a:t>Components</a:t>
            </a:r>
            <a:endParaRPr lang="en-US" i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7" t="6395" r="29277" b="11966"/>
          <a:stretch/>
        </p:blipFill>
        <p:spPr bwMode="auto">
          <a:xfrm>
            <a:off x="-304800" y="-161112"/>
            <a:ext cx="1867935" cy="2879194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9" t="11508" r="17584" b="18498"/>
          <a:stretch/>
        </p:blipFill>
        <p:spPr bwMode="auto">
          <a:xfrm>
            <a:off x="-331076" y="3505200"/>
            <a:ext cx="2344503" cy="18924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73225" y="539779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Grader</a:t>
            </a:r>
            <a:r>
              <a:rPr lang="en-US" i="1" dirty="0" smtClean="0"/>
              <a:t> Assembly</a:t>
            </a:r>
            <a:endParaRPr lang="en-US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04990"/>
            <a:ext cx="6080086" cy="497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8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1"/>
          <a:stretch/>
        </p:blipFill>
        <p:spPr bwMode="auto">
          <a:xfrm rot="16200000">
            <a:off x="-2695505" y="2697079"/>
            <a:ext cx="6838811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845" b="50000"/>
          <a:stretch/>
        </p:blipFill>
        <p:spPr bwMode="auto">
          <a:xfrm>
            <a:off x="1447800" y="6002721"/>
            <a:ext cx="7696200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Diagonal Corner Rectangle 5"/>
          <p:cNvSpPr/>
          <p:nvPr/>
        </p:nvSpPr>
        <p:spPr>
          <a:xfrm>
            <a:off x="721272" y="28903"/>
            <a:ext cx="8541485" cy="6628483"/>
          </a:xfrm>
          <a:custGeom>
            <a:avLst/>
            <a:gdLst>
              <a:gd name="connsiteX0" fmla="*/ 0 w 8420099"/>
              <a:gd name="connsiteY0" fmla="*/ 0 h 6439298"/>
              <a:gd name="connsiteX1" fmla="*/ 7346861 w 8420099"/>
              <a:gd name="connsiteY1" fmla="*/ 0 h 6439298"/>
              <a:gd name="connsiteX2" fmla="*/ 8420099 w 8420099"/>
              <a:gd name="connsiteY2" fmla="*/ 1073238 h 6439298"/>
              <a:gd name="connsiteX3" fmla="*/ 8420099 w 8420099"/>
              <a:gd name="connsiteY3" fmla="*/ 6439298 h 6439298"/>
              <a:gd name="connsiteX4" fmla="*/ 8420099 w 8420099"/>
              <a:gd name="connsiteY4" fmla="*/ 6439298 h 6439298"/>
              <a:gd name="connsiteX5" fmla="*/ 1073238 w 8420099"/>
              <a:gd name="connsiteY5" fmla="*/ 6439298 h 6439298"/>
              <a:gd name="connsiteX6" fmla="*/ 0 w 8420099"/>
              <a:gd name="connsiteY6" fmla="*/ 5366060 h 6439298"/>
              <a:gd name="connsiteX7" fmla="*/ 0 w 8420099"/>
              <a:gd name="connsiteY7" fmla="*/ 0 h 6439298"/>
              <a:gd name="connsiteX0" fmla="*/ 586186 w 9006285"/>
              <a:gd name="connsiteY0" fmla="*/ 0 h 6439298"/>
              <a:gd name="connsiteX1" fmla="*/ 7933047 w 9006285"/>
              <a:gd name="connsiteY1" fmla="*/ 0 h 6439298"/>
              <a:gd name="connsiteX2" fmla="*/ 9006285 w 9006285"/>
              <a:gd name="connsiteY2" fmla="*/ 1073238 h 6439298"/>
              <a:gd name="connsiteX3" fmla="*/ 9006285 w 9006285"/>
              <a:gd name="connsiteY3" fmla="*/ 6439298 h 6439298"/>
              <a:gd name="connsiteX4" fmla="*/ 9006285 w 9006285"/>
              <a:gd name="connsiteY4" fmla="*/ 6439298 h 6439298"/>
              <a:gd name="connsiteX5" fmla="*/ 1659424 w 9006285"/>
              <a:gd name="connsiteY5" fmla="*/ 6439298 h 6439298"/>
              <a:gd name="connsiteX6" fmla="*/ 586186 w 9006285"/>
              <a:gd name="connsiteY6" fmla="*/ 5366060 h 6439298"/>
              <a:gd name="connsiteX7" fmla="*/ 586186 w 9006285"/>
              <a:gd name="connsiteY7" fmla="*/ 0 h 6439298"/>
              <a:gd name="connsiteX0" fmla="*/ 559624 w 8979723"/>
              <a:gd name="connsiteY0" fmla="*/ 0 h 6439298"/>
              <a:gd name="connsiteX1" fmla="*/ 7906485 w 8979723"/>
              <a:gd name="connsiteY1" fmla="*/ 0 h 6439298"/>
              <a:gd name="connsiteX2" fmla="*/ 8979723 w 8979723"/>
              <a:gd name="connsiteY2" fmla="*/ 1073238 h 6439298"/>
              <a:gd name="connsiteX3" fmla="*/ 8979723 w 8979723"/>
              <a:gd name="connsiteY3" fmla="*/ 6439298 h 6439298"/>
              <a:gd name="connsiteX4" fmla="*/ 8979723 w 8979723"/>
              <a:gd name="connsiteY4" fmla="*/ 6439298 h 6439298"/>
              <a:gd name="connsiteX5" fmla="*/ 1632862 w 8979723"/>
              <a:gd name="connsiteY5" fmla="*/ 6439298 h 6439298"/>
              <a:gd name="connsiteX6" fmla="*/ 654217 w 8979723"/>
              <a:gd name="connsiteY6" fmla="*/ 6264694 h 6439298"/>
              <a:gd name="connsiteX7" fmla="*/ 559624 w 8979723"/>
              <a:gd name="connsiteY7" fmla="*/ 0 h 6439298"/>
              <a:gd name="connsiteX0" fmla="*/ 0 w 8420099"/>
              <a:gd name="connsiteY0" fmla="*/ 0 h 6439298"/>
              <a:gd name="connsiteX1" fmla="*/ 7346861 w 8420099"/>
              <a:gd name="connsiteY1" fmla="*/ 0 h 6439298"/>
              <a:gd name="connsiteX2" fmla="*/ 8420099 w 8420099"/>
              <a:gd name="connsiteY2" fmla="*/ 1073238 h 6439298"/>
              <a:gd name="connsiteX3" fmla="*/ 8420099 w 8420099"/>
              <a:gd name="connsiteY3" fmla="*/ 6439298 h 6439298"/>
              <a:gd name="connsiteX4" fmla="*/ 8420099 w 8420099"/>
              <a:gd name="connsiteY4" fmla="*/ 6439298 h 6439298"/>
              <a:gd name="connsiteX5" fmla="*/ 1073238 w 8420099"/>
              <a:gd name="connsiteY5" fmla="*/ 6439298 h 6439298"/>
              <a:gd name="connsiteX6" fmla="*/ 0 w 8420099"/>
              <a:gd name="connsiteY6" fmla="*/ 0 h 6439298"/>
              <a:gd name="connsiteX0" fmla="*/ 498366 w 8918465"/>
              <a:gd name="connsiteY0" fmla="*/ 0 h 6439298"/>
              <a:gd name="connsiteX1" fmla="*/ 7845227 w 8918465"/>
              <a:gd name="connsiteY1" fmla="*/ 0 h 6439298"/>
              <a:gd name="connsiteX2" fmla="*/ 8918465 w 8918465"/>
              <a:gd name="connsiteY2" fmla="*/ 1073238 h 6439298"/>
              <a:gd name="connsiteX3" fmla="*/ 8918465 w 8918465"/>
              <a:gd name="connsiteY3" fmla="*/ 6439298 h 6439298"/>
              <a:gd name="connsiteX4" fmla="*/ 8918465 w 8918465"/>
              <a:gd name="connsiteY4" fmla="*/ 6439298 h 6439298"/>
              <a:gd name="connsiteX5" fmla="*/ 1571604 w 8918465"/>
              <a:gd name="connsiteY5" fmla="*/ 6439298 h 6439298"/>
              <a:gd name="connsiteX6" fmla="*/ 498366 w 8918465"/>
              <a:gd name="connsiteY6" fmla="*/ 0 h 6439298"/>
              <a:gd name="connsiteX0" fmla="*/ 590029 w 9010128"/>
              <a:gd name="connsiteY0" fmla="*/ 0 h 6439298"/>
              <a:gd name="connsiteX1" fmla="*/ 7936890 w 9010128"/>
              <a:gd name="connsiteY1" fmla="*/ 0 h 6439298"/>
              <a:gd name="connsiteX2" fmla="*/ 9010128 w 9010128"/>
              <a:gd name="connsiteY2" fmla="*/ 1073238 h 6439298"/>
              <a:gd name="connsiteX3" fmla="*/ 9010128 w 9010128"/>
              <a:gd name="connsiteY3" fmla="*/ 6439298 h 6439298"/>
              <a:gd name="connsiteX4" fmla="*/ 9010128 w 9010128"/>
              <a:gd name="connsiteY4" fmla="*/ 6439298 h 6439298"/>
              <a:gd name="connsiteX5" fmla="*/ 1347956 w 9010128"/>
              <a:gd name="connsiteY5" fmla="*/ 6423532 h 6439298"/>
              <a:gd name="connsiteX6" fmla="*/ 590029 w 9010128"/>
              <a:gd name="connsiteY6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905645 w 8905645"/>
              <a:gd name="connsiteY4" fmla="*/ 6439298 h 6439298"/>
              <a:gd name="connsiteX5" fmla="*/ 1243473 w 8905645"/>
              <a:gd name="connsiteY5" fmla="*/ 6423532 h 6439298"/>
              <a:gd name="connsiteX6" fmla="*/ 485546 w 8905645"/>
              <a:gd name="connsiteY6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858349 w 8905645"/>
              <a:gd name="connsiteY4" fmla="*/ 6013629 h 6439298"/>
              <a:gd name="connsiteX5" fmla="*/ 1243473 w 8905645"/>
              <a:gd name="connsiteY5" fmla="*/ 6423532 h 6439298"/>
              <a:gd name="connsiteX6" fmla="*/ 485546 w 8905645"/>
              <a:gd name="connsiteY6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858349 w 8905645"/>
              <a:gd name="connsiteY4" fmla="*/ 6013629 h 6439298"/>
              <a:gd name="connsiteX5" fmla="*/ 4550188 w 8905645"/>
              <a:gd name="connsiteY5" fmla="*/ 6225806 h 6439298"/>
              <a:gd name="connsiteX6" fmla="*/ 1243473 w 8905645"/>
              <a:gd name="connsiteY6" fmla="*/ 6423532 h 6439298"/>
              <a:gd name="connsiteX7" fmla="*/ 485546 w 8905645"/>
              <a:gd name="connsiteY7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858349 w 8905645"/>
              <a:gd name="connsiteY4" fmla="*/ 6013629 h 6439298"/>
              <a:gd name="connsiteX5" fmla="*/ 4550188 w 8905645"/>
              <a:gd name="connsiteY5" fmla="*/ 6225806 h 6439298"/>
              <a:gd name="connsiteX6" fmla="*/ 1243473 w 8905645"/>
              <a:gd name="connsiteY6" fmla="*/ 6423532 h 6439298"/>
              <a:gd name="connsiteX7" fmla="*/ 485546 w 8905645"/>
              <a:gd name="connsiteY7" fmla="*/ 0 h 6439298"/>
              <a:gd name="connsiteX0" fmla="*/ 485546 w 8905645"/>
              <a:gd name="connsiteY0" fmla="*/ 0 h 6457678"/>
              <a:gd name="connsiteX1" fmla="*/ 7832407 w 8905645"/>
              <a:gd name="connsiteY1" fmla="*/ 0 h 6457678"/>
              <a:gd name="connsiteX2" fmla="*/ 8905645 w 8905645"/>
              <a:gd name="connsiteY2" fmla="*/ 1073238 h 6457678"/>
              <a:gd name="connsiteX3" fmla="*/ 8905645 w 8905645"/>
              <a:gd name="connsiteY3" fmla="*/ 6439298 h 6457678"/>
              <a:gd name="connsiteX4" fmla="*/ 8858349 w 8905645"/>
              <a:gd name="connsiteY4" fmla="*/ 6013629 h 6457678"/>
              <a:gd name="connsiteX5" fmla="*/ 4849733 w 8905645"/>
              <a:gd name="connsiteY5" fmla="*/ 6446524 h 6457678"/>
              <a:gd name="connsiteX6" fmla="*/ 1243473 w 8905645"/>
              <a:gd name="connsiteY6" fmla="*/ 6423532 h 6457678"/>
              <a:gd name="connsiteX7" fmla="*/ 485546 w 8905645"/>
              <a:gd name="connsiteY7" fmla="*/ 0 h 6457678"/>
              <a:gd name="connsiteX0" fmla="*/ 485546 w 8905645"/>
              <a:gd name="connsiteY0" fmla="*/ 0 h 6517672"/>
              <a:gd name="connsiteX1" fmla="*/ 7832407 w 8905645"/>
              <a:gd name="connsiteY1" fmla="*/ 0 h 6517672"/>
              <a:gd name="connsiteX2" fmla="*/ 8905645 w 8905645"/>
              <a:gd name="connsiteY2" fmla="*/ 1073238 h 6517672"/>
              <a:gd name="connsiteX3" fmla="*/ 8905645 w 8905645"/>
              <a:gd name="connsiteY3" fmla="*/ 6439298 h 6517672"/>
              <a:gd name="connsiteX4" fmla="*/ 8858349 w 8905645"/>
              <a:gd name="connsiteY4" fmla="*/ 6013629 h 6517672"/>
              <a:gd name="connsiteX5" fmla="*/ 4581720 w 8905645"/>
              <a:gd name="connsiteY5" fmla="*/ 6509586 h 6517672"/>
              <a:gd name="connsiteX6" fmla="*/ 1243473 w 8905645"/>
              <a:gd name="connsiteY6" fmla="*/ 6423532 h 6517672"/>
              <a:gd name="connsiteX7" fmla="*/ 485546 w 8905645"/>
              <a:gd name="connsiteY7" fmla="*/ 0 h 6517672"/>
              <a:gd name="connsiteX0" fmla="*/ 477657 w 8897756"/>
              <a:gd name="connsiteY0" fmla="*/ 0 h 6628483"/>
              <a:gd name="connsiteX1" fmla="*/ 7824518 w 8897756"/>
              <a:gd name="connsiteY1" fmla="*/ 0 h 6628483"/>
              <a:gd name="connsiteX2" fmla="*/ 8897756 w 8897756"/>
              <a:gd name="connsiteY2" fmla="*/ 1073238 h 6628483"/>
              <a:gd name="connsiteX3" fmla="*/ 8897756 w 8897756"/>
              <a:gd name="connsiteY3" fmla="*/ 6439298 h 6628483"/>
              <a:gd name="connsiteX4" fmla="*/ 8850460 w 8897756"/>
              <a:gd name="connsiteY4" fmla="*/ 6013629 h 6628483"/>
              <a:gd name="connsiteX5" fmla="*/ 4573831 w 8897756"/>
              <a:gd name="connsiteY5" fmla="*/ 6509586 h 6628483"/>
              <a:gd name="connsiteX6" fmla="*/ 1267115 w 8897756"/>
              <a:gd name="connsiteY6" fmla="*/ 6628483 h 6628483"/>
              <a:gd name="connsiteX7" fmla="*/ 477657 w 8897756"/>
              <a:gd name="connsiteY7" fmla="*/ 0 h 6628483"/>
              <a:gd name="connsiteX0" fmla="*/ 477657 w 8897756"/>
              <a:gd name="connsiteY0" fmla="*/ 0 h 6628483"/>
              <a:gd name="connsiteX1" fmla="*/ 7824518 w 8897756"/>
              <a:gd name="connsiteY1" fmla="*/ 0 h 6628483"/>
              <a:gd name="connsiteX2" fmla="*/ 8897756 w 8897756"/>
              <a:gd name="connsiteY2" fmla="*/ 1073238 h 6628483"/>
              <a:gd name="connsiteX3" fmla="*/ 8897756 w 8897756"/>
              <a:gd name="connsiteY3" fmla="*/ 6439298 h 6628483"/>
              <a:gd name="connsiteX4" fmla="*/ 8535149 w 8897756"/>
              <a:gd name="connsiteY4" fmla="*/ 6076691 h 6628483"/>
              <a:gd name="connsiteX5" fmla="*/ 4573831 w 8897756"/>
              <a:gd name="connsiteY5" fmla="*/ 6509586 h 6628483"/>
              <a:gd name="connsiteX6" fmla="*/ 1267115 w 8897756"/>
              <a:gd name="connsiteY6" fmla="*/ 6628483 h 6628483"/>
              <a:gd name="connsiteX7" fmla="*/ 477657 w 8897756"/>
              <a:gd name="connsiteY7" fmla="*/ 0 h 6628483"/>
              <a:gd name="connsiteX0" fmla="*/ 477657 w 8897756"/>
              <a:gd name="connsiteY0" fmla="*/ 0 h 6628483"/>
              <a:gd name="connsiteX1" fmla="*/ 7824518 w 8897756"/>
              <a:gd name="connsiteY1" fmla="*/ 0 h 6628483"/>
              <a:gd name="connsiteX2" fmla="*/ 8897756 w 8897756"/>
              <a:gd name="connsiteY2" fmla="*/ 1073238 h 6628483"/>
              <a:gd name="connsiteX3" fmla="*/ 8535149 w 8897756"/>
              <a:gd name="connsiteY3" fmla="*/ 6076691 h 6628483"/>
              <a:gd name="connsiteX4" fmla="*/ 4573831 w 8897756"/>
              <a:gd name="connsiteY4" fmla="*/ 6509586 h 6628483"/>
              <a:gd name="connsiteX5" fmla="*/ 1267115 w 8897756"/>
              <a:gd name="connsiteY5" fmla="*/ 6628483 h 6628483"/>
              <a:gd name="connsiteX6" fmla="*/ 477657 w 8897756"/>
              <a:gd name="connsiteY6" fmla="*/ 0 h 6628483"/>
              <a:gd name="connsiteX0" fmla="*/ 477657 w 8613977"/>
              <a:gd name="connsiteY0" fmla="*/ 0 h 6628483"/>
              <a:gd name="connsiteX1" fmla="*/ 7824518 w 8613977"/>
              <a:gd name="connsiteY1" fmla="*/ 0 h 6628483"/>
              <a:gd name="connsiteX2" fmla="*/ 8613977 w 8613977"/>
              <a:gd name="connsiteY2" fmla="*/ 1041707 h 6628483"/>
              <a:gd name="connsiteX3" fmla="*/ 8535149 w 8613977"/>
              <a:gd name="connsiteY3" fmla="*/ 6076691 h 6628483"/>
              <a:gd name="connsiteX4" fmla="*/ 4573831 w 8613977"/>
              <a:gd name="connsiteY4" fmla="*/ 6509586 h 6628483"/>
              <a:gd name="connsiteX5" fmla="*/ 1267115 w 8613977"/>
              <a:gd name="connsiteY5" fmla="*/ 6628483 h 6628483"/>
              <a:gd name="connsiteX6" fmla="*/ 477657 w 8613977"/>
              <a:gd name="connsiteY6" fmla="*/ 0 h 662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77" h="6628483">
                <a:moveTo>
                  <a:pt x="477657" y="0"/>
                </a:moveTo>
                <a:lnTo>
                  <a:pt x="7824518" y="0"/>
                </a:lnTo>
                <a:lnTo>
                  <a:pt x="8613977" y="1041707"/>
                </a:lnTo>
                <a:lnTo>
                  <a:pt x="8535149" y="6076691"/>
                </a:lnTo>
                <a:lnTo>
                  <a:pt x="4573831" y="6509586"/>
                </a:lnTo>
                <a:cubicBezTo>
                  <a:pt x="3991855" y="6559729"/>
                  <a:pt x="2369353" y="6562574"/>
                  <a:pt x="1267115" y="6628483"/>
                </a:cubicBezTo>
                <a:cubicBezTo>
                  <a:pt x="289434" y="5823281"/>
                  <a:pt x="-567947" y="1073216"/>
                  <a:pt x="47765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E:\pix cornmill\IMG_02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122" y="203838"/>
            <a:ext cx="2333813" cy="175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pix cornmill\IMG_02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122" y="2415955"/>
            <a:ext cx="2406471" cy="180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 l="14851" t="28465" r="12376"/>
          <a:stretch>
            <a:fillRect/>
          </a:stretch>
        </p:blipFill>
        <p:spPr bwMode="auto">
          <a:xfrm>
            <a:off x="2491388" y="4568619"/>
            <a:ext cx="2505937" cy="1847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2889374" y="1954198"/>
            <a:ext cx="1637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DEGERMER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63074" y="4106954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HAMMER MILL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15819" y="6371573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GRADER</a:t>
            </a:r>
            <a:endParaRPr lang="en-US" sz="2400" b="1" dirty="0"/>
          </a:p>
        </p:txBody>
      </p:sp>
      <p:pic>
        <p:nvPicPr>
          <p:cNvPr id="17" name="Picture 10" descr="C:\Users\Mike\Documents\Cornmill Project\Pictures\Corn mill Grits Product\20140504_18015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2" r="12931" b="29196"/>
          <a:stretch/>
        </p:blipFill>
        <p:spPr bwMode="auto">
          <a:xfrm>
            <a:off x="5806378" y="2475579"/>
            <a:ext cx="1905000" cy="161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C:\Users\Mike\Documents\Cornmill Project\Pictures\Corn mill Grits Product\20140504_17565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8"/>
          <a:stretch/>
        </p:blipFill>
        <p:spPr bwMode="auto">
          <a:xfrm>
            <a:off x="5749534" y="4684697"/>
            <a:ext cx="1996858" cy="161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656677" y="251511"/>
            <a:ext cx="2054701" cy="1567660"/>
            <a:chOff x="2497943" y="5120227"/>
            <a:chExt cx="2054701" cy="1567660"/>
          </a:xfrm>
        </p:grpSpPr>
        <p:sp>
          <p:nvSpPr>
            <p:cNvPr id="20" name="Rectangle 19"/>
            <p:cNvSpPr/>
            <p:nvPr/>
          </p:nvSpPr>
          <p:spPr>
            <a:xfrm>
              <a:off x="2590800" y="5120227"/>
              <a:ext cx="1905000" cy="15676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3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943" y="5146861"/>
              <a:ext cx="2054701" cy="15410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 flipV="1">
            <a:off x="4997325" y="1035341"/>
            <a:ext cx="659352" cy="133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>
            <a:off x="4869741" y="1819171"/>
            <a:ext cx="879793" cy="656408"/>
          </a:xfrm>
          <a:prstGeom prst="curvedConnector3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091384" y="3327727"/>
            <a:ext cx="659352" cy="133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>
            <a:off x="4981163" y="4240415"/>
            <a:ext cx="879793" cy="656408"/>
          </a:xfrm>
          <a:prstGeom prst="curvedConnector3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978297" y="5492364"/>
            <a:ext cx="659352" cy="133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47800" y="1210648"/>
            <a:ext cx="800219" cy="3357971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4000" b="1" dirty="0" smtClean="0"/>
              <a:t>PROCESS FLOW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574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649306" y="756235"/>
            <a:ext cx="349469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SzPct val="80000"/>
              <a:buFont typeface="Wingdings" pitchFamily="2" charset="2"/>
              <a:buChar char="q"/>
            </a:pPr>
            <a:r>
              <a:rPr lang="en-US" sz="2800" dirty="0"/>
              <a:t>The Philippines is the </a:t>
            </a:r>
            <a:r>
              <a:rPr lang="en-US" sz="2800" u="sng" dirty="0"/>
              <a:t>8th largest rice producer </a:t>
            </a:r>
            <a:r>
              <a:rPr lang="en-US" sz="2800" dirty="0"/>
              <a:t>in the world, accounting for 2.8% of global rice production</a:t>
            </a:r>
            <a:r>
              <a:rPr lang="en-US" sz="2800" dirty="0" smtClean="0"/>
              <a:t>. However, the Philippines </a:t>
            </a:r>
            <a:r>
              <a:rPr lang="en-US" sz="2800" dirty="0"/>
              <a:t>was also the </a:t>
            </a:r>
            <a:r>
              <a:rPr lang="en-US" sz="2800" u="sng" dirty="0"/>
              <a:t>world's largest rice importer</a:t>
            </a:r>
            <a:r>
              <a:rPr lang="en-US" sz="2800" dirty="0"/>
              <a:t> in </a:t>
            </a:r>
            <a:r>
              <a:rPr lang="en-US" sz="2800" dirty="0" smtClean="0"/>
              <a:t>2010.</a:t>
            </a:r>
            <a:endParaRPr lang="en-US" sz="1400" dirty="0" smtClean="0"/>
          </a:p>
          <a:p>
            <a:pPr marL="342900" indent="-342900">
              <a:buSzPct val="80000"/>
              <a:buFont typeface="Wingdings" pitchFamily="2" charset="2"/>
              <a:buChar char="q"/>
            </a:pPr>
            <a:endParaRPr lang="en-US" sz="1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59436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112579" y="533400"/>
            <a:ext cx="243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b="1" dirty="0"/>
              <a:t>2004-2013</a:t>
            </a:r>
          </a:p>
        </p:txBody>
      </p:sp>
    </p:spTree>
    <p:extLst>
      <p:ext uri="{BB962C8B-B14F-4D97-AF65-F5344CB8AC3E}">
        <p14:creationId xmlns:p14="http://schemas.microsoft.com/office/powerpoint/2010/main" val="268221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citedatthecrossroads.net/chst332/files/2014/02/White-Cor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6"/>
          <a:stretch/>
        </p:blipFill>
        <p:spPr bwMode="auto">
          <a:xfrm rot="10800000" flipV="1">
            <a:off x="-3" y="3048000"/>
            <a:ext cx="2438402" cy="38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citedatthecrossroads.net/chst332/files/2014/02/White-Cor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6" b="53329"/>
          <a:stretch/>
        </p:blipFill>
        <p:spPr bwMode="auto">
          <a:xfrm rot="10800000" flipV="1">
            <a:off x="-4794" y="1298894"/>
            <a:ext cx="2155587" cy="178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itedatthecrossroads.net/chst332/files/2014/02/White-Cor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6" b="53329"/>
          <a:stretch/>
        </p:blipFill>
        <p:spPr bwMode="auto">
          <a:xfrm rot="10800000" flipV="1">
            <a:off x="5953" y="-160360"/>
            <a:ext cx="2155587" cy="178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 rot="20454469">
            <a:off x="725123" y="-2696428"/>
            <a:ext cx="4724400" cy="115389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58966" y="5893220"/>
            <a:ext cx="5523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Fabrication of the </a:t>
            </a:r>
            <a:r>
              <a:rPr lang="en-US" sz="2000" dirty="0" err="1" smtClean="0"/>
              <a:t>cornmill</a:t>
            </a:r>
            <a:r>
              <a:rPr lang="en-US" sz="2000" dirty="0" smtClean="0"/>
              <a:t> machine  incorporating the different design of each </a:t>
            </a:r>
            <a:r>
              <a:rPr lang="en-US" sz="2000" dirty="0" err="1" smtClean="0"/>
              <a:t>cornmill</a:t>
            </a:r>
            <a:r>
              <a:rPr lang="en-US" sz="2000" dirty="0" smtClean="0"/>
              <a:t> component</a:t>
            </a:r>
            <a:endParaRPr lang="en-US" sz="2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8485"/>
            <a:ext cx="7028796" cy="5271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1" y="4377867"/>
            <a:ext cx="3062675" cy="179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E:\pix cornmill\IMG_01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4"/>
          <a:stretch>
            <a:fillRect/>
          </a:stretch>
        </p:blipFill>
        <p:spPr bwMode="auto">
          <a:xfrm>
            <a:off x="4495800" y="457200"/>
            <a:ext cx="3869829" cy="5870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pix cornmill\IMG_02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8" y="383487"/>
            <a:ext cx="3214338" cy="2410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81200" y="3125530"/>
            <a:ext cx="2821413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3200"/>
              </a:lnSpc>
            </a:pPr>
            <a:r>
              <a:rPr lang="en-PH" sz="3200" b="1" dirty="0" smtClean="0"/>
              <a:t>Degermination </a:t>
            </a:r>
          </a:p>
          <a:p>
            <a:pPr>
              <a:lnSpc>
                <a:spcPts val="3200"/>
              </a:lnSpc>
            </a:pPr>
            <a:r>
              <a:rPr lang="en-PH" sz="3200" b="1" dirty="0" smtClean="0"/>
              <a:t>Assembly</a:t>
            </a:r>
          </a:p>
        </p:txBody>
      </p:sp>
      <p:cxnSp>
        <p:nvCxnSpPr>
          <p:cNvPr id="14" name="Elbow Connector 13"/>
          <p:cNvCxnSpPr/>
          <p:nvPr/>
        </p:nvCxnSpPr>
        <p:spPr>
          <a:xfrm>
            <a:off x="5181600" y="-228600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2895600" y="1066800"/>
            <a:ext cx="4114800" cy="768350"/>
          </a:xfrm>
          <a:custGeom>
            <a:avLst/>
            <a:gdLst>
              <a:gd name="connsiteX0" fmla="*/ 0 w 3981450"/>
              <a:gd name="connsiteY0" fmla="*/ 0 h 787400"/>
              <a:gd name="connsiteX1" fmla="*/ 1276350 w 3981450"/>
              <a:gd name="connsiteY1" fmla="*/ 209550 h 787400"/>
              <a:gd name="connsiteX2" fmla="*/ 1504950 w 3981450"/>
              <a:gd name="connsiteY2" fmla="*/ 704850 h 787400"/>
              <a:gd name="connsiteX3" fmla="*/ 3981450 w 3981450"/>
              <a:gd name="connsiteY3" fmla="*/ 70485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1450" h="787400">
                <a:moveTo>
                  <a:pt x="0" y="0"/>
                </a:moveTo>
                <a:cubicBezTo>
                  <a:pt x="512762" y="46037"/>
                  <a:pt x="1025525" y="92075"/>
                  <a:pt x="1276350" y="209550"/>
                </a:cubicBezTo>
                <a:cubicBezTo>
                  <a:pt x="1527175" y="327025"/>
                  <a:pt x="1054100" y="622300"/>
                  <a:pt x="1504950" y="704850"/>
                </a:cubicBezTo>
                <a:cubicBezTo>
                  <a:pt x="1955800" y="787400"/>
                  <a:pt x="2968625" y="746125"/>
                  <a:pt x="3981450" y="70485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0" name="Freeform 19"/>
          <p:cNvSpPr/>
          <p:nvPr/>
        </p:nvSpPr>
        <p:spPr>
          <a:xfrm rot="17452322" flipV="1">
            <a:off x="102643" y="2384690"/>
            <a:ext cx="3282112" cy="906223"/>
          </a:xfrm>
          <a:custGeom>
            <a:avLst/>
            <a:gdLst>
              <a:gd name="connsiteX0" fmla="*/ 0 w 3981450"/>
              <a:gd name="connsiteY0" fmla="*/ 0 h 787400"/>
              <a:gd name="connsiteX1" fmla="*/ 1276350 w 3981450"/>
              <a:gd name="connsiteY1" fmla="*/ 209550 h 787400"/>
              <a:gd name="connsiteX2" fmla="*/ 1504950 w 3981450"/>
              <a:gd name="connsiteY2" fmla="*/ 704850 h 787400"/>
              <a:gd name="connsiteX3" fmla="*/ 3981450 w 3981450"/>
              <a:gd name="connsiteY3" fmla="*/ 70485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1450" h="787400">
                <a:moveTo>
                  <a:pt x="0" y="0"/>
                </a:moveTo>
                <a:cubicBezTo>
                  <a:pt x="512762" y="46037"/>
                  <a:pt x="1025525" y="92075"/>
                  <a:pt x="1276350" y="209550"/>
                </a:cubicBezTo>
                <a:cubicBezTo>
                  <a:pt x="1527175" y="327025"/>
                  <a:pt x="1054100" y="622300"/>
                  <a:pt x="1504950" y="704850"/>
                </a:cubicBezTo>
                <a:cubicBezTo>
                  <a:pt x="1955800" y="787400"/>
                  <a:pt x="2968625" y="746125"/>
                  <a:pt x="3981450" y="70485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8" r="11372" b="23684"/>
          <a:stretch/>
        </p:blipFill>
        <p:spPr bwMode="auto">
          <a:xfrm>
            <a:off x="648311" y="4423171"/>
            <a:ext cx="364521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90103" y="6324177"/>
            <a:ext cx="190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After Field Testing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860" y="609600"/>
            <a:ext cx="4673599" cy="35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90800" y="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/>
              <a:t>DEGERMER ASSEMBLY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3161796" cy="2373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4800"/>
            <a:ext cx="2924628" cy="2193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19600"/>
            <a:ext cx="2550044" cy="1912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Freeform 20"/>
          <p:cNvSpPr/>
          <p:nvPr/>
        </p:nvSpPr>
        <p:spPr>
          <a:xfrm rot="14537392" flipV="1">
            <a:off x="1882212" y="3051248"/>
            <a:ext cx="3931773" cy="603102"/>
          </a:xfrm>
          <a:custGeom>
            <a:avLst/>
            <a:gdLst>
              <a:gd name="connsiteX0" fmla="*/ 0 w 3981450"/>
              <a:gd name="connsiteY0" fmla="*/ 0 h 787400"/>
              <a:gd name="connsiteX1" fmla="*/ 1276350 w 3981450"/>
              <a:gd name="connsiteY1" fmla="*/ 209550 h 787400"/>
              <a:gd name="connsiteX2" fmla="*/ 1504950 w 3981450"/>
              <a:gd name="connsiteY2" fmla="*/ 704850 h 787400"/>
              <a:gd name="connsiteX3" fmla="*/ 3981450 w 3981450"/>
              <a:gd name="connsiteY3" fmla="*/ 70485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1450" h="787400">
                <a:moveTo>
                  <a:pt x="0" y="0"/>
                </a:moveTo>
                <a:cubicBezTo>
                  <a:pt x="512762" y="46037"/>
                  <a:pt x="1025525" y="92075"/>
                  <a:pt x="1276350" y="209550"/>
                </a:cubicBezTo>
                <a:cubicBezTo>
                  <a:pt x="1527175" y="327025"/>
                  <a:pt x="1054100" y="622300"/>
                  <a:pt x="1504950" y="704850"/>
                </a:cubicBezTo>
                <a:cubicBezTo>
                  <a:pt x="1955800" y="787400"/>
                  <a:pt x="2968625" y="746125"/>
                  <a:pt x="3981450" y="70485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2" name="Freeform 21"/>
          <p:cNvSpPr/>
          <p:nvPr/>
        </p:nvSpPr>
        <p:spPr>
          <a:xfrm rot="17092031">
            <a:off x="204509" y="3346136"/>
            <a:ext cx="3553381" cy="318125"/>
          </a:xfrm>
          <a:custGeom>
            <a:avLst/>
            <a:gdLst>
              <a:gd name="connsiteX0" fmla="*/ 0 w 3981450"/>
              <a:gd name="connsiteY0" fmla="*/ 0 h 787400"/>
              <a:gd name="connsiteX1" fmla="*/ 1276350 w 3981450"/>
              <a:gd name="connsiteY1" fmla="*/ 209550 h 787400"/>
              <a:gd name="connsiteX2" fmla="*/ 1504950 w 3981450"/>
              <a:gd name="connsiteY2" fmla="*/ 704850 h 787400"/>
              <a:gd name="connsiteX3" fmla="*/ 3981450 w 3981450"/>
              <a:gd name="connsiteY3" fmla="*/ 70485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1450" h="787400">
                <a:moveTo>
                  <a:pt x="0" y="0"/>
                </a:moveTo>
                <a:cubicBezTo>
                  <a:pt x="512762" y="46037"/>
                  <a:pt x="1025525" y="92075"/>
                  <a:pt x="1276350" y="209550"/>
                </a:cubicBezTo>
                <a:cubicBezTo>
                  <a:pt x="1527175" y="327025"/>
                  <a:pt x="1054100" y="622300"/>
                  <a:pt x="1504950" y="704850"/>
                </a:cubicBezTo>
                <a:cubicBezTo>
                  <a:pt x="1955800" y="787400"/>
                  <a:pt x="2968625" y="746125"/>
                  <a:pt x="3981450" y="70485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Freeform 17"/>
          <p:cNvSpPr/>
          <p:nvPr/>
        </p:nvSpPr>
        <p:spPr>
          <a:xfrm>
            <a:off x="2924369" y="1675793"/>
            <a:ext cx="1539303" cy="424794"/>
          </a:xfrm>
          <a:custGeom>
            <a:avLst/>
            <a:gdLst>
              <a:gd name="connsiteX0" fmla="*/ 0 w 3981450"/>
              <a:gd name="connsiteY0" fmla="*/ 0 h 787400"/>
              <a:gd name="connsiteX1" fmla="*/ 1276350 w 3981450"/>
              <a:gd name="connsiteY1" fmla="*/ 209550 h 787400"/>
              <a:gd name="connsiteX2" fmla="*/ 1504950 w 3981450"/>
              <a:gd name="connsiteY2" fmla="*/ 704850 h 787400"/>
              <a:gd name="connsiteX3" fmla="*/ 3981450 w 3981450"/>
              <a:gd name="connsiteY3" fmla="*/ 70485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1450" h="787400">
                <a:moveTo>
                  <a:pt x="0" y="0"/>
                </a:moveTo>
                <a:cubicBezTo>
                  <a:pt x="512762" y="46037"/>
                  <a:pt x="1025525" y="92075"/>
                  <a:pt x="1276350" y="209550"/>
                </a:cubicBezTo>
                <a:cubicBezTo>
                  <a:pt x="1527175" y="327025"/>
                  <a:pt x="1054100" y="622300"/>
                  <a:pt x="1504950" y="704850"/>
                </a:cubicBezTo>
                <a:cubicBezTo>
                  <a:pt x="1955800" y="787400"/>
                  <a:pt x="2968625" y="746125"/>
                  <a:pt x="3981450" y="70485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646178" y="1369630"/>
            <a:ext cx="2057400" cy="403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5416" name="Picture 18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7"/>
          <a:stretch/>
        </p:blipFill>
        <p:spPr bwMode="auto">
          <a:xfrm>
            <a:off x="187270" y="1266497"/>
            <a:ext cx="8964613" cy="424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387" y="833735"/>
            <a:ext cx="726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Performance of Emery Stone with Dented Screen Huller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8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71599" y="418145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en-US" sz="9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0" y="4427671"/>
            <a:ext cx="26620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3200" b="1" dirty="0" smtClean="0"/>
              <a:t>Size Reduction</a:t>
            </a:r>
          </a:p>
          <a:p>
            <a:r>
              <a:rPr lang="en-PH" sz="3200" b="1" dirty="0" smtClean="0"/>
              <a:t>Assembly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1" y="633157"/>
            <a:ext cx="4673599" cy="35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13636" t="6015" r="11364" b="3759"/>
          <a:stretch>
            <a:fillRect/>
          </a:stretch>
        </p:blipFill>
        <p:spPr bwMode="auto">
          <a:xfrm flipH="1">
            <a:off x="6019800" y="4125218"/>
            <a:ext cx="25146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4" descr="E:\pix cornmill\IMG_02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33" y="426318"/>
            <a:ext cx="3001467" cy="2251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/>
          <p:cNvSpPr/>
          <p:nvPr/>
        </p:nvSpPr>
        <p:spPr>
          <a:xfrm rot="3743999">
            <a:off x="5581893" y="3028099"/>
            <a:ext cx="3073968" cy="787400"/>
          </a:xfrm>
          <a:custGeom>
            <a:avLst/>
            <a:gdLst>
              <a:gd name="connsiteX0" fmla="*/ 0 w 3981450"/>
              <a:gd name="connsiteY0" fmla="*/ 0 h 787400"/>
              <a:gd name="connsiteX1" fmla="*/ 1276350 w 3981450"/>
              <a:gd name="connsiteY1" fmla="*/ 209550 h 787400"/>
              <a:gd name="connsiteX2" fmla="*/ 1504950 w 3981450"/>
              <a:gd name="connsiteY2" fmla="*/ 704850 h 787400"/>
              <a:gd name="connsiteX3" fmla="*/ 3981450 w 3981450"/>
              <a:gd name="connsiteY3" fmla="*/ 70485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1450" h="787400">
                <a:moveTo>
                  <a:pt x="0" y="0"/>
                </a:moveTo>
                <a:cubicBezTo>
                  <a:pt x="512762" y="46037"/>
                  <a:pt x="1025525" y="92075"/>
                  <a:pt x="1276350" y="209550"/>
                </a:cubicBezTo>
                <a:cubicBezTo>
                  <a:pt x="1527175" y="327025"/>
                  <a:pt x="1054100" y="622300"/>
                  <a:pt x="1504950" y="704850"/>
                </a:cubicBezTo>
                <a:cubicBezTo>
                  <a:pt x="1955800" y="787400"/>
                  <a:pt x="2968625" y="746125"/>
                  <a:pt x="3981450" y="70485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0" name="TextBox 19"/>
          <p:cNvSpPr txBox="1"/>
          <p:nvPr/>
        </p:nvSpPr>
        <p:spPr>
          <a:xfrm>
            <a:off x="5867400" y="2906018"/>
            <a:ext cx="26620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3200" b="1" dirty="0" smtClean="0"/>
              <a:t>Size Reduction</a:t>
            </a:r>
          </a:p>
          <a:p>
            <a:r>
              <a:rPr lang="en-PH" sz="3200" b="1" dirty="0" smtClean="0"/>
              <a:t>Assembly</a:t>
            </a:r>
          </a:p>
        </p:txBody>
      </p:sp>
      <p:sp>
        <p:nvSpPr>
          <p:cNvPr id="15" name="Freeform 14"/>
          <p:cNvSpPr/>
          <p:nvPr/>
        </p:nvSpPr>
        <p:spPr>
          <a:xfrm rot="21368686">
            <a:off x="3742484" y="1913398"/>
            <a:ext cx="1855867" cy="424794"/>
          </a:xfrm>
          <a:custGeom>
            <a:avLst/>
            <a:gdLst>
              <a:gd name="connsiteX0" fmla="*/ 0 w 3981450"/>
              <a:gd name="connsiteY0" fmla="*/ 0 h 787400"/>
              <a:gd name="connsiteX1" fmla="*/ 1276350 w 3981450"/>
              <a:gd name="connsiteY1" fmla="*/ 209550 h 787400"/>
              <a:gd name="connsiteX2" fmla="*/ 1504950 w 3981450"/>
              <a:gd name="connsiteY2" fmla="*/ 704850 h 787400"/>
              <a:gd name="connsiteX3" fmla="*/ 3981450 w 3981450"/>
              <a:gd name="connsiteY3" fmla="*/ 70485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1450" h="787400">
                <a:moveTo>
                  <a:pt x="0" y="0"/>
                </a:moveTo>
                <a:cubicBezTo>
                  <a:pt x="512762" y="46037"/>
                  <a:pt x="1025525" y="92075"/>
                  <a:pt x="1276350" y="209550"/>
                </a:cubicBezTo>
                <a:cubicBezTo>
                  <a:pt x="1527175" y="327025"/>
                  <a:pt x="1054100" y="622300"/>
                  <a:pt x="1504950" y="704850"/>
                </a:cubicBezTo>
                <a:cubicBezTo>
                  <a:pt x="1955800" y="787400"/>
                  <a:pt x="2968625" y="746125"/>
                  <a:pt x="3981450" y="70485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9137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 l="22764" t="48450" r="39948" b="34192"/>
          <a:stretch>
            <a:fillRect/>
          </a:stretch>
        </p:blipFill>
        <p:spPr bwMode="auto">
          <a:xfrm>
            <a:off x="2764221" y="2438400"/>
            <a:ext cx="634824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93124" y="4566748"/>
            <a:ext cx="6319345" cy="496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extBox 1"/>
          <p:cNvSpPr txBox="1"/>
          <p:nvPr/>
        </p:nvSpPr>
        <p:spPr>
          <a:xfrm>
            <a:off x="2764221" y="1627922"/>
            <a:ext cx="5919952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</a:rPr>
              <a:t>erformance of the hammer mill with different number of spokes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7" r="29277"/>
          <a:stretch/>
        </p:blipFill>
        <p:spPr bwMode="auto">
          <a:xfrm>
            <a:off x="152400" y="1143000"/>
            <a:ext cx="2286000" cy="4316016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79306" y="1135797"/>
            <a:ext cx="2041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solidFill>
                  <a:srgbClr val="0070C0"/>
                </a:solidFill>
              </a:rPr>
              <a:t>Specifications:</a:t>
            </a:r>
          </a:p>
          <a:p>
            <a:endParaRPr lang="en-PH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1852136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solidFill>
                  <a:srgbClr val="008000"/>
                </a:solidFill>
              </a:rPr>
              <a:t>Screens</a:t>
            </a:r>
            <a:r>
              <a:rPr lang="en-PH" sz="2400" dirty="0" smtClean="0"/>
              <a:t>                      </a:t>
            </a:r>
          </a:p>
          <a:p>
            <a:r>
              <a:rPr lang="en-PH" sz="2400" dirty="0"/>
              <a:t> </a:t>
            </a:r>
            <a:r>
              <a:rPr lang="en-PH" sz="2400" dirty="0" smtClean="0"/>
              <a:t>     #10    :  Slotted Sheet (2mm)</a:t>
            </a:r>
          </a:p>
          <a:p>
            <a:endParaRPr lang="en-PH" sz="2400" dirty="0"/>
          </a:p>
          <a:p>
            <a:r>
              <a:rPr lang="en-PH" sz="2400" dirty="0" smtClean="0"/>
              <a:t>      #14    :   Slotted Sheet (1.4mm)</a:t>
            </a:r>
          </a:p>
          <a:p>
            <a:endParaRPr lang="en-PH" sz="2400" dirty="0"/>
          </a:p>
          <a:p>
            <a:r>
              <a:rPr lang="en-PH" sz="2400" dirty="0" smtClean="0"/>
              <a:t>      #18    :   Wire Mesh (0.74mm)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03106" y="4248329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/>
              <a:t>      </a:t>
            </a:r>
            <a:r>
              <a:rPr lang="en-PH" sz="2400" b="1" dirty="0" smtClean="0">
                <a:solidFill>
                  <a:srgbClr val="008000"/>
                </a:solidFill>
              </a:rPr>
              <a:t>Speed</a:t>
            </a:r>
            <a:r>
              <a:rPr lang="en-PH" sz="2400" dirty="0" smtClean="0"/>
              <a:t>     : 50 RPM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5029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solidFill>
                  <a:srgbClr val="008000"/>
                </a:solidFill>
              </a:rPr>
              <a:t>Dimensions</a:t>
            </a:r>
          </a:p>
          <a:p>
            <a:r>
              <a:rPr lang="en-PH" sz="2400" dirty="0" smtClean="0"/>
              <a:t>(L x W x H) mm :  1,105 x 695 x 879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4" r="13070"/>
          <a:stretch/>
        </p:blipFill>
        <p:spPr bwMode="auto">
          <a:xfrm>
            <a:off x="221076" y="1480488"/>
            <a:ext cx="4055602" cy="39642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424934"/>
            <a:ext cx="3608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 MILL GRADER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21076" y="1135797"/>
            <a:ext cx="85419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18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79306" y="1135797"/>
            <a:ext cx="2041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solidFill>
                  <a:srgbClr val="0070C0"/>
                </a:solidFill>
              </a:rPr>
              <a:t>Specifications:</a:t>
            </a:r>
          </a:p>
          <a:p>
            <a:endParaRPr lang="en-PH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1852136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solidFill>
                  <a:srgbClr val="008000"/>
                </a:solidFill>
              </a:rPr>
              <a:t>Screens</a:t>
            </a:r>
            <a:r>
              <a:rPr lang="en-PH" sz="2400" dirty="0" smtClean="0"/>
              <a:t>                      </a:t>
            </a:r>
          </a:p>
          <a:p>
            <a:r>
              <a:rPr lang="en-PH" sz="2400" dirty="0"/>
              <a:t> </a:t>
            </a:r>
            <a:r>
              <a:rPr lang="en-PH" sz="2400" dirty="0" smtClean="0"/>
              <a:t>     #10    :  Slotted Sheet (2mm)</a:t>
            </a:r>
          </a:p>
          <a:p>
            <a:endParaRPr lang="en-PH" sz="2400" dirty="0"/>
          </a:p>
          <a:p>
            <a:r>
              <a:rPr lang="en-PH" sz="2400" dirty="0" smtClean="0"/>
              <a:t>      #14    :   Slotted Sheet (1.4mm)</a:t>
            </a:r>
          </a:p>
          <a:p>
            <a:endParaRPr lang="en-PH" sz="2400" dirty="0"/>
          </a:p>
          <a:p>
            <a:r>
              <a:rPr lang="en-PH" sz="2400" dirty="0" smtClean="0"/>
              <a:t>      #18    :   Wire Mesh (0.74mm)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03106" y="4248329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/>
              <a:t>      </a:t>
            </a:r>
            <a:r>
              <a:rPr lang="en-PH" sz="2400" b="1" dirty="0" smtClean="0">
                <a:solidFill>
                  <a:srgbClr val="008000"/>
                </a:solidFill>
              </a:rPr>
              <a:t>Speed</a:t>
            </a:r>
            <a:r>
              <a:rPr lang="en-PH" sz="2400" dirty="0" smtClean="0"/>
              <a:t>     : 50 RPM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5029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solidFill>
                  <a:srgbClr val="008000"/>
                </a:solidFill>
              </a:rPr>
              <a:t>Dimensions</a:t>
            </a:r>
          </a:p>
          <a:p>
            <a:r>
              <a:rPr lang="en-PH" sz="2400" dirty="0" smtClean="0"/>
              <a:t>(L x W x H) mm :  1,105 x 695 x 879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4" r="13070"/>
          <a:stretch/>
        </p:blipFill>
        <p:spPr bwMode="auto">
          <a:xfrm>
            <a:off x="221076" y="1480488"/>
            <a:ext cx="4055602" cy="39642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424934"/>
            <a:ext cx="3608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 MILL GRADER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21076" y="1135797"/>
            <a:ext cx="85419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1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itedatthecrossroads.net/chst332/files/2014/02/White-Cor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366" b="53329"/>
          <a:stretch/>
        </p:blipFill>
        <p:spPr bwMode="auto">
          <a:xfrm rot="10800000" flipV="1">
            <a:off x="-4794" y="1298894"/>
            <a:ext cx="2155587" cy="178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itedatthecrossroads.net/chst332/files/2014/02/White-Cor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366" b="53329"/>
          <a:stretch/>
        </p:blipFill>
        <p:spPr bwMode="auto">
          <a:xfrm rot="10800000" flipV="1">
            <a:off x="5953" y="-160360"/>
            <a:ext cx="2155587" cy="178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38" name="Picture 2" descr="http://citedatthecrossroads.net/chst332/files/2014/02/White-Cor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366"/>
          <a:stretch/>
        </p:blipFill>
        <p:spPr bwMode="auto">
          <a:xfrm rot="10800000" flipV="1">
            <a:off x="-3" y="3048000"/>
            <a:ext cx="2438402" cy="38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 rot="20454469">
            <a:off x="725123" y="-2696428"/>
            <a:ext cx="4724400" cy="115389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8690" y="2839047"/>
            <a:ext cx="5326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800" dirty="0"/>
              <a:t>Examine the technical performance of the proto-type village </a:t>
            </a:r>
            <a:r>
              <a:rPr lang="en-PH" sz="2800" dirty="0" err="1" smtClean="0"/>
              <a:t>cornmill</a:t>
            </a:r>
            <a:endParaRPr lang="en-PH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614456" y="2356954"/>
            <a:ext cx="3038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For Objective No. 3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1" t="10186" r="19794" b="2878"/>
          <a:stretch/>
        </p:blipFill>
        <p:spPr>
          <a:xfrm>
            <a:off x="228600" y="1295400"/>
            <a:ext cx="3282213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3762244" y="533400"/>
            <a:ext cx="5200911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Performance Test Result of the </a:t>
            </a:r>
          </a:p>
          <a:p>
            <a:r>
              <a:rPr lang="en-US" sz="2400" b="1" dirty="0" err="1" smtClean="0"/>
              <a:t>PHilMech</a:t>
            </a:r>
            <a:r>
              <a:rPr lang="en-US" sz="2400" b="1" dirty="0" smtClean="0"/>
              <a:t> Developed Compact </a:t>
            </a:r>
            <a:r>
              <a:rPr lang="en-US" sz="2400" b="1" dirty="0" err="1" smtClean="0"/>
              <a:t>Cornmill</a:t>
            </a:r>
            <a:endParaRPr lang="en-US" sz="2000" dirty="0" smtClean="0"/>
          </a:p>
          <a:p>
            <a:pPr>
              <a:lnSpc>
                <a:spcPct val="150000"/>
              </a:lnSpc>
              <a:tabLst>
                <a:tab pos="342900" algn="l"/>
              </a:tabLst>
            </a:pPr>
            <a:r>
              <a:rPr lang="en-US" sz="2000" dirty="0" smtClean="0"/>
              <a:t>•	</a:t>
            </a:r>
            <a:r>
              <a:rPr lang="en-US" sz="2400" dirty="0" smtClean="0"/>
              <a:t>Output Capacity:  160.8 kg/h</a:t>
            </a:r>
          </a:p>
          <a:p>
            <a:pPr>
              <a:lnSpc>
                <a:spcPct val="150000"/>
              </a:lnSpc>
              <a:tabLst>
                <a:tab pos="342900" algn="l"/>
              </a:tabLst>
            </a:pPr>
            <a:r>
              <a:rPr lang="en-US" sz="2400" dirty="0" smtClean="0"/>
              <a:t>•</a:t>
            </a:r>
            <a:r>
              <a:rPr lang="en-US" sz="2400" dirty="0"/>
              <a:t>	Output Recovery:  </a:t>
            </a:r>
            <a:r>
              <a:rPr lang="en-US" sz="2400" dirty="0" smtClean="0"/>
              <a:t>64.7%</a:t>
            </a:r>
            <a:endParaRPr lang="en-US" sz="2400" dirty="0"/>
          </a:p>
          <a:p>
            <a:pPr>
              <a:lnSpc>
                <a:spcPct val="150000"/>
              </a:lnSpc>
              <a:tabLst>
                <a:tab pos="342900" algn="l"/>
              </a:tabLst>
            </a:pPr>
            <a:r>
              <a:rPr lang="en-US" sz="2400" dirty="0"/>
              <a:t>•	Degerming Efficiency:  </a:t>
            </a:r>
            <a:r>
              <a:rPr lang="en-US" sz="2400" dirty="0" smtClean="0"/>
              <a:t>94.7%</a:t>
            </a:r>
            <a:endParaRPr lang="en-US" sz="2400" dirty="0"/>
          </a:p>
          <a:p>
            <a:pPr>
              <a:lnSpc>
                <a:spcPct val="150000"/>
              </a:lnSpc>
              <a:tabLst>
                <a:tab pos="342900" algn="l"/>
              </a:tabLst>
            </a:pPr>
            <a:r>
              <a:rPr lang="en-US" sz="2400" dirty="0"/>
              <a:t>•	Prime Mover:  5 hp, Single-phase</a:t>
            </a:r>
          </a:p>
          <a:p>
            <a:pPr>
              <a:lnSpc>
                <a:spcPct val="150000"/>
              </a:lnSpc>
              <a:tabLst>
                <a:tab pos="342900" algn="l"/>
              </a:tabLst>
            </a:pPr>
            <a:r>
              <a:rPr lang="en-US" sz="2400" dirty="0"/>
              <a:t>•	Labor Requirement:  </a:t>
            </a:r>
            <a:r>
              <a:rPr lang="en-US" sz="2400" dirty="0" smtClean="0"/>
              <a:t>1 person</a:t>
            </a:r>
            <a:endParaRPr lang="en-US" sz="2400" dirty="0"/>
          </a:p>
          <a:p>
            <a:pPr>
              <a:lnSpc>
                <a:spcPct val="150000"/>
              </a:lnSpc>
              <a:tabLst>
                <a:tab pos="342900" algn="l"/>
              </a:tabLst>
            </a:pPr>
            <a:r>
              <a:rPr lang="en-US" sz="2400" dirty="0"/>
              <a:t>•	Power Consumption:  4.17KW/</a:t>
            </a:r>
            <a:r>
              <a:rPr lang="en-US" sz="2400" dirty="0" err="1"/>
              <a:t>hr</a:t>
            </a:r>
            <a:r>
              <a:rPr lang="en-US" sz="2400" dirty="0"/>
              <a:t> </a:t>
            </a:r>
          </a:p>
          <a:p>
            <a:pPr>
              <a:lnSpc>
                <a:spcPct val="150000"/>
              </a:lnSpc>
              <a:tabLst>
                <a:tab pos="342900" algn="l"/>
              </a:tabLst>
            </a:pPr>
            <a:r>
              <a:rPr lang="en-US" sz="2400" dirty="0" smtClean="0"/>
              <a:t>•</a:t>
            </a:r>
            <a:r>
              <a:rPr lang="en-US" sz="2400" dirty="0"/>
              <a:t>	Overall Dimensions:</a:t>
            </a:r>
          </a:p>
          <a:p>
            <a:pPr>
              <a:tabLst>
                <a:tab pos="342900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                      Length</a:t>
            </a:r>
            <a:r>
              <a:rPr lang="en-US" sz="2400" dirty="0"/>
              <a:t>:  157 cm</a:t>
            </a:r>
          </a:p>
          <a:p>
            <a:pPr>
              <a:tabLst>
                <a:tab pos="342900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                      Width</a:t>
            </a:r>
            <a:r>
              <a:rPr lang="en-US" sz="2400" dirty="0"/>
              <a:t>:   116 cm</a:t>
            </a:r>
          </a:p>
          <a:p>
            <a:pPr>
              <a:tabLst>
                <a:tab pos="342900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                       </a:t>
            </a:r>
            <a:r>
              <a:rPr lang="en-US" sz="2400" dirty="0"/>
              <a:t>Height:  192 cm</a:t>
            </a:r>
          </a:p>
          <a:p>
            <a:pPr>
              <a:lnSpc>
                <a:spcPct val="150000"/>
              </a:lnSpc>
              <a:tabLst>
                <a:tab pos="342900" algn="l"/>
              </a:tabLst>
            </a:pPr>
            <a:r>
              <a:rPr lang="en-US" sz="2400" dirty="0" smtClean="0"/>
              <a:t>•</a:t>
            </a:r>
            <a:r>
              <a:rPr lang="en-US" sz="2400" dirty="0"/>
              <a:t>	Overall Weight :  </a:t>
            </a:r>
            <a:r>
              <a:rPr lang="en-US" sz="2400" dirty="0" smtClean="0"/>
              <a:t>476 kg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762244" y="1952298"/>
            <a:ext cx="4314956" cy="457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62245" y="2467304"/>
            <a:ext cx="4314956" cy="457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67502" y="1439919"/>
            <a:ext cx="4314956" cy="457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76224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39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9"/>
          <a:stretch/>
        </p:blipFill>
        <p:spPr bwMode="auto">
          <a:xfrm>
            <a:off x="279900" y="1447800"/>
            <a:ext cx="3767886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8600" y="1067556"/>
            <a:ext cx="464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2060"/>
              </a:buClr>
              <a:buSzPct val="80000"/>
              <a:buFont typeface="Wingdings" pitchFamily="2" charset="2"/>
              <a:buChar char="q"/>
            </a:pPr>
            <a:endParaRPr lang="en-US" sz="2800" dirty="0"/>
          </a:p>
          <a:p>
            <a:pPr marL="457200" indent="-457200">
              <a:buClr>
                <a:srgbClr val="002060"/>
              </a:buClr>
              <a:buSzPct val="80000"/>
              <a:buFont typeface="Wingdings" pitchFamily="2" charset="2"/>
              <a:buChar char="q"/>
            </a:pPr>
            <a:r>
              <a:rPr lang="en-US" sz="2800" dirty="0" smtClean="0"/>
              <a:t>The </a:t>
            </a:r>
            <a:r>
              <a:rPr lang="en-US" sz="2800" dirty="0"/>
              <a:t>population of the Philippines is estimated at 97 million. </a:t>
            </a:r>
            <a:r>
              <a:rPr lang="en-US" sz="2800" dirty="0" smtClean="0"/>
              <a:t> Its </a:t>
            </a:r>
            <a:r>
              <a:rPr lang="en-US" sz="2800" dirty="0"/>
              <a:t>annual growth rate of around 2% – among the world’s </a:t>
            </a:r>
            <a:r>
              <a:rPr lang="en-US" sz="2800" dirty="0" smtClean="0"/>
              <a:t>highest. </a:t>
            </a:r>
          </a:p>
          <a:p>
            <a:pPr marL="457200" indent="-457200">
              <a:buClr>
                <a:srgbClr val="002060"/>
              </a:buClr>
              <a:buSzPct val="80000"/>
              <a:buFont typeface="Wingdings" pitchFamily="2" charset="2"/>
              <a:buChar char="q"/>
            </a:pPr>
            <a:r>
              <a:rPr lang="en-US" sz="2800" dirty="0" smtClean="0"/>
              <a:t>Philippine population:  97million (2010)</a:t>
            </a:r>
          </a:p>
          <a:p>
            <a:pPr marL="285750" indent="-285750">
              <a:buClr>
                <a:srgbClr val="002060"/>
              </a:buClr>
              <a:buSzPct val="80000"/>
              <a:buFont typeface="Wingdings" pitchFamily="2" charset="2"/>
              <a:buChar char="q"/>
            </a:pPr>
            <a:endParaRPr lang="en-US" sz="1400" dirty="0" smtClean="0"/>
          </a:p>
          <a:p>
            <a:pPr marL="342900" indent="-342900">
              <a:buClr>
                <a:srgbClr val="002060"/>
              </a:buClr>
              <a:buSzPct val="80000"/>
              <a:buFont typeface="Wingdings" pitchFamily="2" charset="2"/>
              <a:buChar char="q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0666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16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/>
              <a:t>Aflatoxin</a:t>
            </a:r>
            <a:r>
              <a:rPr lang="en-US" sz="3200" b="1" dirty="0" smtClean="0"/>
              <a:t> content of corn grits and corn by products after milling, ppb</a:t>
            </a:r>
            <a:endParaRPr lang="en-US" sz="32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858609"/>
              </p:ext>
            </p:extLst>
          </p:nvPr>
        </p:nvGraphicFramePr>
        <p:xfrm>
          <a:off x="830263" y="1371600"/>
          <a:ext cx="8072437" cy="328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18" name="Worksheet" r:id="rId5" imgW="3295708" imgH="1342920" progId="Excel.Sheet.12">
                  <p:embed/>
                </p:oleObj>
              </mc:Choice>
              <mc:Fallback>
                <p:oleObj name="Worksheet" r:id="rId5" imgW="3295708" imgH="13429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0263" y="1371600"/>
                        <a:ext cx="8072437" cy="328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89201"/>
            <a:ext cx="2054507" cy="154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C:\Users\Mike\Documents\Cornmill Project\Pictures\Corn mill Grits Product\20140504_18015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2" r="12931" b="29196"/>
          <a:stretch/>
        </p:blipFill>
        <p:spPr bwMode="auto">
          <a:xfrm>
            <a:off x="4876800" y="4914894"/>
            <a:ext cx="1905000" cy="161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Mike\Documents\Cornmill Project\Pictures\Corn mill Grits Product\20140504_17565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8"/>
          <a:stretch/>
        </p:blipFill>
        <p:spPr bwMode="auto">
          <a:xfrm>
            <a:off x="7086600" y="4914894"/>
            <a:ext cx="1996858" cy="161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76773" y="4962567"/>
            <a:ext cx="2054701" cy="1567660"/>
            <a:chOff x="2497943" y="5120227"/>
            <a:chExt cx="2054701" cy="1567660"/>
          </a:xfrm>
        </p:grpSpPr>
        <p:sp>
          <p:nvSpPr>
            <p:cNvPr id="5" name="Rectangle 4"/>
            <p:cNvSpPr/>
            <p:nvPr/>
          </p:nvSpPr>
          <p:spPr>
            <a:xfrm>
              <a:off x="2590800" y="5120227"/>
              <a:ext cx="1905000" cy="15676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527" name="Picture 3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943" y="5146861"/>
              <a:ext cx="2054701" cy="15410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19189" y="6451397"/>
            <a:ext cx="140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Corn on cobs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99379" y="6455180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Corn  grains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77519" y="6443198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Cracked corn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91570" y="6467163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Corn grits # 12</a:t>
            </a:r>
            <a:endParaRPr lang="en-US" i="1" dirty="0"/>
          </a:p>
        </p:txBody>
      </p:sp>
      <p:sp>
        <p:nvSpPr>
          <p:cNvPr id="10" name="Right Arrow 9"/>
          <p:cNvSpPr/>
          <p:nvPr/>
        </p:nvSpPr>
        <p:spPr>
          <a:xfrm>
            <a:off x="2283107" y="5562600"/>
            <a:ext cx="386523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528515" y="5531114"/>
            <a:ext cx="386523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781800" y="5544252"/>
            <a:ext cx="386523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72400" y="1828800"/>
            <a:ext cx="1164786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72400" y="2255783"/>
            <a:ext cx="1164786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772400" y="3200400"/>
            <a:ext cx="1164786" cy="990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4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 animBg="1"/>
      <p:bldP spid="17" grpId="0" animBg="1"/>
      <p:bldP spid="18" grpId="0" animBg="1"/>
      <p:bldP spid="11" grpId="0" animBg="1"/>
      <p:bldP spid="19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itedatthecrossroads.net/chst332/files/2014/02/White-Cor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366" b="53329"/>
          <a:stretch/>
        </p:blipFill>
        <p:spPr bwMode="auto">
          <a:xfrm rot="10800000" flipV="1">
            <a:off x="-4794" y="1298894"/>
            <a:ext cx="2155587" cy="178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itedatthecrossroads.net/chst332/files/2014/02/White-Cor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366" b="53329"/>
          <a:stretch/>
        </p:blipFill>
        <p:spPr bwMode="auto">
          <a:xfrm rot="10800000" flipV="1">
            <a:off x="5953" y="-160360"/>
            <a:ext cx="2155587" cy="178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38" name="Picture 2" descr="http://citedatthecrossroads.net/chst332/files/2014/02/White-Cor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366"/>
          <a:stretch/>
        </p:blipFill>
        <p:spPr bwMode="auto">
          <a:xfrm rot="10800000" flipV="1">
            <a:off x="-3" y="3048000"/>
            <a:ext cx="2438402" cy="38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00400" y="270217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PH" sz="2800" dirty="0"/>
              <a:t>Determine the economic viability of the </a:t>
            </a:r>
            <a:r>
              <a:rPr lang="en-PH" sz="2800" dirty="0" err="1" smtClean="0"/>
              <a:t>cornmill</a:t>
            </a:r>
            <a:endParaRPr lang="en-PH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967234" y="2267381"/>
            <a:ext cx="3038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For Objective No. 4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" name="corn 2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2191646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9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1" t="10186" r="19794" b="2878"/>
          <a:stretch/>
        </p:blipFill>
        <p:spPr>
          <a:xfrm>
            <a:off x="26970" y="1371600"/>
            <a:ext cx="3133022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3061588" y="-152158"/>
            <a:ext cx="2521075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Economic Analysis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9610" y="5110902"/>
            <a:ext cx="5765789" cy="3888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49611" y="5531324"/>
            <a:ext cx="5765788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49611" y="5938598"/>
            <a:ext cx="5765788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44351" y="6327488"/>
            <a:ext cx="5771048" cy="409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90" y="436914"/>
            <a:ext cx="5992719" cy="630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85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 l="6663" t="13786" r="1944" b="23301"/>
          <a:stretch>
            <a:fillRect/>
          </a:stretch>
        </p:blipFill>
        <p:spPr bwMode="auto">
          <a:xfrm>
            <a:off x="-533400" y="1447800"/>
            <a:ext cx="9677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38100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Times New Roman" pitchFamily="18" charset="0"/>
              </a:rPr>
              <a:t>PHilMech Compact Cornmill</a:t>
            </a:r>
            <a:endParaRPr kumimoji="0" lang="en-PH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2" b="6815"/>
          <a:stretch>
            <a:fillRect/>
          </a:stretch>
        </p:blipFill>
        <p:spPr bwMode="auto">
          <a:xfrm>
            <a:off x="-63657" y="5443"/>
            <a:ext cx="2796026" cy="281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-47328" y="1615093"/>
            <a:ext cx="2556129" cy="3345576"/>
            <a:chOff x="0" y="4343400"/>
            <a:chExt cx="1981200" cy="2514600"/>
          </a:xfrm>
        </p:grpSpPr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0" y="4343400"/>
              <a:ext cx="1981200" cy="2514600"/>
              <a:chOff x="6763000" y="4295900"/>
              <a:chExt cx="2362200" cy="2667000"/>
            </a:xfrm>
          </p:grpSpPr>
          <p:pic>
            <p:nvPicPr>
              <p:cNvPr id="16" name="Picture 140" descr="applying trich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63000" y="4295900"/>
                <a:ext cx="2362200" cy="2667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" name="Oval 141"/>
              <p:cNvSpPr>
                <a:spLocks noChangeArrowheads="1"/>
              </p:cNvSpPr>
              <p:nvPr/>
            </p:nvSpPr>
            <p:spPr bwMode="auto">
              <a:xfrm>
                <a:off x="7551623" y="5561155"/>
                <a:ext cx="586882" cy="606711"/>
              </a:xfrm>
              <a:prstGeom prst="ellips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PH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5" name="Picture 142" descr="Insec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000" y="5943600"/>
              <a:ext cx="625793" cy="685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186" r="17258" b="2878"/>
          <a:stretch/>
        </p:blipFill>
        <p:spPr>
          <a:xfrm>
            <a:off x="2494055" y="0"/>
            <a:ext cx="2464651" cy="2189137"/>
          </a:xfrm>
          <a:prstGeom prst="rect">
            <a:avLst/>
          </a:prstGeom>
        </p:spPr>
      </p:pic>
      <p:pic>
        <p:nvPicPr>
          <p:cNvPr id="21" name="Picture 2" descr="C:\Users\Samsung\Pictures\Sagbayan Bohol\20130829_1243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20" y="0"/>
            <a:ext cx="2350020" cy="176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Freeform 15"/>
          <p:cNvSpPr>
            <a:spLocks/>
          </p:cNvSpPr>
          <p:nvPr/>
        </p:nvSpPr>
        <p:spPr bwMode="auto">
          <a:xfrm>
            <a:off x="-12700" y="1739900"/>
            <a:ext cx="9156700" cy="5118100"/>
          </a:xfrm>
          <a:custGeom>
            <a:avLst/>
            <a:gdLst>
              <a:gd name="T0" fmla="*/ 2147483647 w 5768"/>
              <a:gd name="T1" fmla="*/ 2147483647 h 3224"/>
              <a:gd name="T2" fmla="*/ 2147483647 w 5768"/>
              <a:gd name="T3" fmla="*/ 2147483647 h 3224"/>
              <a:gd name="T4" fmla="*/ 2147483647 w 5768"/>
              <a:gd name="T5" fmla="*/ 2147483647 h 3224"/>
              <a:gd name="T6" fmla="*/ 2147483647 w 5768"/>
              <a:gd name="T7" fmla="*/ 2147483647 h 3224"/>
              <a:gd name="T8" fmla="*/ 2147483647 w 5768"/>
              <a:gd name="T9" fmla="*/ 2147483647 h 3224"/>
              <a:gd name="T10" fmla="*/ 2147483647 w 5768"/>
              <a:gd name="T11" fmla="*/ 2147483647 h 3224"/>
              <a:gd name="T12" fmla="*/ 2147483647 w 5768"/>
              <a:gd name="T13" fmla="*/ 2147483647 h 3224"/>
              <a:gd name="T14" fmla="*/ 2147483647 w 5768"/>
              <a:gd name="T15" fmla="*/ 2147483647 h 3224"/>
              <a:gd name="T16" fmla="*/ 2147483647 w 5768"/>
              <a:gd name="T17" fmla="*/ 2147483647 h 3224"/>
              <a:gd name="T18" fmla="*/ 2147483647 w 5768"/>
              <a:gd name="T19" fmla="*/ 2147483647 h 3224"/>
              <a:gd name="T20" fmla="*/ 2147483647 w 5768"/>
              <a:gd name="T21" fmla="*/ 2147483647 h 3224"/>
              <a:gd name="T22" fmla="*/ 2147483647 w 5768"/>
              <a:gd name="T23" fmla="*/ 2147483647 h 3224"/>
              <a:gd name="T24" fmla="*/ 2147483647 w 5768"/>
              <a:gd name="T25" fmla="*/ 2147483647 h 3224"/>
              <a:gd name="T26" fmla="*/ 2147483647 w 5768"/>
              <a:gd name="T27" fmla="*/ 2147483647 h 3224"/>
              <a:gd name="T28" fmla="*/ 2147483647 w 5768"/>
              <a:gd name="T29" fmla="*/ 2147483647 h 3224"/>
              <a:gd name="T30" fmla="*/ 2147483647 w 5768"/>
              <a:gd name="T31" fmla="*/ 2147483647 h 3224"/>
              <a:gd name="T32" fmla="*/ 2147483647 w 5768"/>
              <a:gd name="T33" fmla="*/ 2147483647 h 3224"/>
              <a:gd name="T34" fmla="*/ 2147483647 w 5768"/>
              <a:gd name="T35" fmla="*/ 2147483647 h 3224"/>
              <a:gd name="T36" fmla="*/ 2147483647 w 5768"/>
              <a:gd name="T37" fmla="*/ 2147483647 h 3224"/>
              <a:gd name="T38" fmla="*/ 2147483647 w 5768"/>
              <a:gd name="T39" fmla="*/ 2147483647 h 3224"/>
              <a:gd name="T40" fmla="*/ 2147483647 w 5768"/>
              <a:gd name="T41" fmla="*/ 2147483647 h 322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768"/>
              <a:gd name="T64" fmla="*/ 0 h 3224"/>
              <a:gd name="T65" fmla="*/ 5768 w 5768"/>
              <a:gd name="T66" fmla="*/ 3224 h 322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768" h="3224">
                <a:moveTo>
                  <a:pt x="5768" y="8"/>
                </a:moveTo>
                <a:cubicBezTo>
                  <a:pt x="5620" y="8"/>
                  <a:pt x="5472" y="8"/>
                  <a:pt x="5336" y="8"/>
                </a:cubicBezTo>
                <a:cubicBezTo>
                  <a:pt x="5200" y="8"/>
                  <a:pt x="5096" y="8"/>
                  <a:pt x="4952" y="8"/>
                </a:cubicBezTo>
                <a:cubicBezTo>
                  <a:pt x="4808" y="8"/>
                  <a:pt x="4624" y="8"/>
                  <a:pt x="4472" y="8"/>
                </a:cubicBezTo>
                <a:cubicBezTo>
                  <a:pt x="4320" y="8"/>
                  <a:pt x="4216" y="8"/>
                  <a:pt x="4040" y="8"/>
                </a:cubicBezTo>
                <a:cubicBezTo>
                  <a:pt x="3864" y="8"/>
                  <a:pt x="3592" y="8"/>
                  <a:pt x="3416" y="8"/>
                </a:cubicBezTo>
                <a:cubicBezTo>
                  <a:pt x="3240" y="8"/>
                  <a:pt x="3104" y="8"/>
                  <a:pt x="2984" y="8"/>
                </a:cubicBezTo>
                <a:cubicBezTo>
                  <a:pt x="2864" y="8"/>
                  <a:pt x="2800" y="0"/>
                  <a:pt x="2696" y="8"/>
                </a:cubicBezTo>
                <a:cubicBezTo>
                  <a:pt x="2592" y="16"/>
                  <a:pt x="2448" y="40"/>
                  <a:pt x="2360" y="56"/>
                </a:cubicBezTo>
                <a:cubicBezTo>
                  <a:pt x="2272" y="72"/>
                  <a:pt x="2240" y="80"/>
                  <a:pt x="2168" y="104"/>
                </a:cubicBezTo>
                <a:cubicBezTo>
                  <a:pt x="2096" y="128"/>
                  <a:pt x="2024" y="160"/>
                  <a:pt x="1928" y="200"/>
                </a:cubicBezTo>
                <a:cubicBezTo>
                  <a:pt x="1832" y="240"/>
                  <a:pt x="1688" y="296"/>
                  <a:pt x="1592" y="344"/>
                </a:cubicBezTo>
                <a:cubicBezTo>
                  <a:pt x="1496" y="392"/>
                  <a:pt x="1440" y="424"/>
                  <a:pt x="1352" y="488"/>
                </a:cubicBezTo>
                <a:cubicBezTo>
                  <a:pt x="1264" y="552"/>
                  <a:pt x="1160" y="640"/>
                  <a:pt x="1064" y="728"/>
                </a:cubicBezTo>
                <a:cubicBezTo>
                  <a:pt x="968" y="816"/>
                  <a:pt x="864" y="904"/>
                  <a:pt x="776" y="1016"/>
                </a:cubicBezTo>
                <a:cubicBezTo>
                  <a:pt x="688" y="1128"/>
                  <a:pt x="608" y="1280"/>
                  <a:pt x="536" y="1400"/>
                </a:cubicBezTo>
                <a:cubicBezTo>
                  <a:pt x="464" y="1520"/>
                  <a:pt x="408" y="1600"/>
                  <a:pt x="344" y="1736"/>
                </a:cubicBezTo>
                <a:cubicBezTo>
                  <a:pt x="280" y="1872"/>
                  <a:pt x="200" y="2080"/>
                  <a:pt x="152" y="2216"/>
                </a:cubicBezTo>
                <a:cubicBezTo>
                  <a:pt x="104" y="2352"/>
                  <a:pt x="80" y="2416"/>
                  <a:pt x="56" y="2552"/>
                </a:cubicBezTo>
                <a:cubicBezTo>
                  <a:pt x="32" y="2688"/>
                  <a:pt x="16" y="2920"/>
                  <a:pt x="8" y="3032"/>
                </a:cubicBezTo>
                <a:cubicBezTo>
                  <a:pt x="0" y="3144"/>
                  <a:pt x="8" y="3200"/>
                  <a:pt x="8" y="3224"/>
                </a:cubicBezTo>
              </a:path>
            </a:pathLst>
          </a:custGeom>
          <a:noFill/>
          <a:ln w="762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52" name="Picture 7" descr="bilog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8393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49471" y="0"/>
            <a:ext cx="2165851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1831058" y="374409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endParaRPr lang="en-PH" sz="32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276600" y="3744096"/>
            <a:ext cx="7162800" cy="6579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PH" sz="3200" b="1" dirty="0" smtClean="0"/>
              <a:t>SUMMARY &amp; CONCLUSION </a:t>
            </a:r>
            <a:endParaRPr lang="en-PH" sz="3200" b="1" dirty="0"/>
          </a:p>
        </p:txBody>
      </p:sp>
    </p:spTree>
    <p:extLst>
      <p:ext uri="{BB962C8B-B14F-4D97-AF65-F5344CB8AC3E}">
        <p14:creationId xmlns:p14="http://schemas.microsoft.com/office/powerpoint/2010/main" val="90725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0290"/>
            <a:ext cx="8229600" cy="914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P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SUMMARY AND CONCLUSION</a:t>
            </a:r>
            <a:endParaRPr lang="en-P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938" y="914400"/>
            <a:ext cx="7010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PH" sz="2800" dirty="0" smtClean="0"/>
              <a:t>This research has successfully designed and developed an innovative </a:t>
            </a:r>
            <a:r>
              <a:rPr lang="en-US" sz="2800" dirty="0" smtClean="0"/>
              <a:t>compact cornmill.</a:t>
            </a:r>
          </a:p>
          <a:p>
            <a:pPr marL="457200" indent="-457200"/>
            <a:endParaRPr lang="en-US" sz="14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The technical performance of the cornmill have fully satisfied the minimum product recovery of 64% and minimum </a:t>
            </a:r>
            <a:r>
              <a:rPr lang="en-US" sz="2800" dirty="0" err="1" smtClean="0"/>
              <a:t>degermer</a:t>
            </a:r>
            <a:r>
              <a:rPr lang="en-US" sz="2800" dirty="0" smtClean="0"/>
              <a:t> efficiency of 80% as set by PAES.</a:t>
            </a:r>
          </a:p>
          <a:p>
            <a:pPr marL="457200" indent="-457200"/>
            <a:endParaRPr lang="en-US" sz="14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PH" sz="2800" dirty="0" smtClean="0"/>
              <a:t>The developed </a:t>
            </a:r>
            <a:r>
              <a:rPr lang="en-PH" sz="2800" dirty="0" err="1" smtClean="0"/>
              <a:t>cornmill</a:t>
            </a:r>
            <a:r>
              <a:rPr lang="en-PH" sz="2800" dirty="0" smtClean="0"/>
              <a:t> is economically viable </a:t>
            </a:r>
            <a:r>
              <a:rPr lang="en-US" sz="2800" dirty="0" smtClean="0"/>
              <a:t>given a financial internal rate of return of 54.5% and payback period of 2.4 years.  The computed cost of milling per kilogram output is only Php1.18/kg (US$26/t).</a:t>
            </a:r>
          </a:p>
        </p:txBody>
      </p:sp>
    </p:spTree>
    <p:extLst>
      <p:ext uri="{BB962C8B-B14F-4D97-AF65-F5344CB8AC3E}">
        <p14:creationId xmlns:p14="http://schemas.microsoft.com/office/powerpoint/2010/main" val="14276646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5573616" y="4488176"/>
            <a:ext cx="3912948" cy="2758699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8600" y="1058210"/>
            <a:ext cx="16789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4163" indent="-284163">
              <a:lnSpc>
                <a:spcPts val="1800"/>
              </a:lnSpc>
              <a:buFont typeface="Wingdings" pitchFamily="2" charset="2"/>
              <a:buChar char="ü"/>
              <a:tabLst>
                <a:tab pos="236538" algn="l"/>
              </a:tabLst>
            </a:pPr>
            <a:r>
              <a:rPr lang="en-US" sz="2000" dirty="0" smtClean="0"/>
              <a:t>Higher grits</a:t>
            </a:r>
          </a:p>
          <a:p>
            <a:pPr>
              <a:lnSpc>
                <a:spcPts val="1800"/>
              </a:lnSpc>
            </a:pPr>
            <a:r>
              <a:rPr lang="en-US" sz="2000" dirty="0" smtClean="0"/>
              <a:t>     recovery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959770" y="1693030"/>
            <a:ext cx="23995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1800"/>
              </a:lnSpc>
              <a:buFont typeface="Wingdings" pitchFamily="2" charset="2"/>
              <a:buChar char="ü"/>
            </a:pPr>
            <a:r>
              <a:rPr lang="en-US" sz="2000" dirty="0" smtClean="0"/>
              <a:t>Higher </a:t>
            </a:r>
            <a:r>
              <a:rPr lang="en-US" sz="2000" dirty="0" err="1" smtClean="0"/>
              <a:t>degerming</a:t>
            </a:r>
            <a:endParaRPr lang="en-US" sz="2000" dirty="0" smtClean="0"/>
          </a:p>
          <a:p>
            <a:pPr>
              <a:lnSpc>
                <a:spcPts val="1800"/>
              </a:lnSpc>
            </a:pPr>
            <a:r>
              <a:rPr lang="en-US" sz="2000" dirty="0" smtClean="0"/>
              <a:t>       efficiency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982084" y="2473297"/>
            <a:ext cx="2308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1800"/>
              </a:lnSpc>
              <a:buFont typeface="Wingdings" pitchFamily="2" charset="2"/>
              <a:buChar char="ü"/>
            </a:pPr>
            <a:r>
              <a:rPr lang="en-US" sz="2000" dirty="0" smtClean="0"/>
              <a:t>Salvage reject</a:t>
            </a:r>
          </a:p>
          <a:p>
            <a:pPr>
              <a:lnSpc>
                <a:spcPts val="1800"/>
              </a:lnSpc>
            </a:pPr>
            <a:r>
              <a:rPr lang="en-US" sz="2000" dirty="0" smtClean="0"/>
              <a:t>      corn grain due to</a:t>
            </a:r>
          </a:p>
          <a:p>
            <a:pPr>
              <a:lnSpc>
                <a:spcPts val="1800"/>
              </a:lnSpc>
            </a:pPr>
            <a:r>
              <a:rPr lang="en-US" sz="2000" dirty="0" smtClean="0"/>
              <a:t>      </a:t>
            </a:r>
            <a:r>
              <a:rPr lang="en-US" sz="2000" dirty="0" err="1" smtClean="0"/>
              <a:t>aflatoxin</a:t>
            </a:r>
            <a:r>
              <a:rPr lang="en-US" sz="2000" dirty="0" smtClean="0"/>
              <a:t> </a:t>
            </a:r>
          </a:p>
          <a:p>
            <a:pPr>
              <a:lnSpc>
                <a:spcPts val="1800"/>
              </a:lnSpc>
            </a:pPr>
            <a:r>
              <a:rPr lang="en-US" sz="2000" dirty="0" smtClean="0"/>
              <a:t>      contamination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956191" y="3652578"/>
            <a:ext cx="24318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1800"/>
              </a:lnSpc>
              <a:buFont typeface="Wingdings" pitchFamily="2" charset="2"/>
              <a:buChar char="ü"/>
            </a:pPr>
            <a:r>
              <a:rPr lang="en-US" sz="2000" dirty="0" smtClean="0"/>
              <a:t>Low operating </a:t>
            </a:r>
          </a:p>
          <a:p>
            <a:pPr>
              <a:lnSpc>
                <a:spcPts val="1800"/>
              </a:lnSpc>
            </a:pPr>
            <a:r>
              <a:rPr lang="en-US" sz="2000" dirty="0" smtClean="0"/>
              <a:t>      cost per kg output</a:t>
            </a:r>
            <a:endParaRPr lang="en-US" sz="2000" dirty="0"/>
          </a:p>
        </p:txBody>
      </p:sp>
      <p:sp>
        <p:nvSpPr>
          <p:cNvPr id="18" name="Right Arrow 17"/>
          <p:cNvSpPr/>
          <p:nvPr/>
        </p:nvSpPr>
        <p:spPr>
          <a:xfrm>
            <a:off x="6400800" y="964200"/>
            <a:ext cx="317252" cy="472966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en-US" sz="2000"/>
          </a:p>
        </p:txBody>
      </p:sp>
      <p:sp>
        <p:nvSpPr>
          <p:cNvPr id="19" name="TextBox 18"/>
          <p:cNvSpPr txBox="1"/>
          <p:nvPr/>
        </p:nvSpPr>
        <p:spPr>
          <a:xfrm>
            <a:off x="6766560" y="894567"/>
            <a:ext cx="21734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Adequacy </a:t>
            </a:r>
            <a:r>
              <a:rPr lang="en-US" sz="2000" dirty="0" smtClean="0"/>
              <a:t> </a:t>
            </a:r>
          </a:p>
          <a:p>
            <a:pPr>
              <a:lnSpc>
                <a:spcPts val="1800"/>
              </a:lnSpc>
            </a:pPr>
            <a:r>
              <a:rPr lang="en-US" sz="2000" dirty="0" smtClean="0"/>
              <a:t>of corn grits supply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766560" y="1635101"/>
            <a:ext cx="1931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Accessibility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lnSpc>
                <a:spcPts val="1800"/>
              </a:lnSpc>
            </a:pPr>
            <a:r>
              <a:rPr lang="en-US" sz="2000" dirty="0" smtClean="0"/>
              <a:t>of good quality  </a:t>
            </a:r>
          </a:p>
          <a:p>
            <a:pPr>
              <a:lnSpc>
                <a:spcPts val="1800"/>
              </a:lnSpc>
            </a:pPr>
            <a:r>
              <a:rPr lang="en-US" sz="2000" dirty="0" smtClean="0"/>
              <a:t>corn grits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766560" y="2494950"/>
            <a:ext cx="211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Availability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lnSpc>
                <a:spcPts val="1800"/>
              </a:lnSpc>
            </a:pPr>
            <a:r>
              <a:rPr lang="en-US" sz="2000" dirty="0"/>
              <a:t>o</a:t>
            </a:r>
            <a:r>
              <a:rPr lang="en-US" sz="2000" dirty="0" smtClean="0"/>
              <a:t>f sufficient and safe supply of corn grits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766560" y="3571588"/>
            <a:ext cx="16877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Affordability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lnSpc>
                <a:spcPts val="1800"/>
              </a:lnSpc>
            </a:pPr>
            <a:r>
              <a:rPr lang="en-US" sz="2000" dirty="0" smtClean="0"/>
              <a:t>of corn grits in</a:t>
            </a:r>
          </a:p>
          <a:p>
            <a:pPr>
              <a:lnSpc>
                <a:spcPts val="1800"/>
              </a:lnSpc>
            </a:pPr>
            <a:r>
              <a:rPr lang="en-US" sz="2000" dirty="0" smtClean="0"/>
              <a:t> the market </a:t>
            </a:r>
            <a:endParaRPr lang="en-US" sz="2000" dirty="0"/>
          </a:p>
        </p:txBody>
      </p:sp>
      <p:sp>
        <p:nvSpPr>
          <p:cNvPr id="23" name="Right Arrow 22"/>
          <p:cNvSpPr/>
          <p:nvPr/>
        </p:nvSpPr>
        <p:spPr>
          <a:xfrm>
            <a:off x="6400800" y="1687681"/>
            <a:ext cx="317252" cy="472966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en-US" sz="2000"/>
          </a:p>
        </p:txBody>
      </p:sp>
      <p:sp>
        <p:nvSpPr>
          <p:cNvPr id="24" name="Right Arrow 23"/>
          <p:cNvSpPr/>
          <p:nvPr/>
        </p:nvSpPr>
        <p:spPr>
          <a:xfrm>
            <a:off x="6400800" y="2648476"/>
            <a:ext cx="317252" cy="472966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en-US" sz="2000"/>
          </a:p>
        </p:txBody>
      </p:sp>
      <p:sp>
        <p:nvSpPr>
          <p:cNvPr id="25" name="Right Arrow 24"/>
          <p:cNvSpPr/>
          <p:nvPr/>
        </p:nvSpPr>
        <p:spPr>
          <a:xfrm>
            <a:off x="6400800" y="3689697"/>
            <a:ext cx="317252" cy="472966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en-US" sz="2000"/>
          </a:p>
        </p:txBody>
      </p:sp>
      <p:sp>
        <p:nvSpPr>
          <p:cNvPr id="6" name="TextBox 5"/>
          <p:cNvSpPr txBox="1"/>
          <p:nvPr/>
        </p:nvSpPr>
        <p:spPr>
          <a:xfrm>
            <a:off x="304800" y="635755"/>
            <a:ext cx="3191515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dirty="0" smtClean="0"/>
              <a:t>Potential Impact of the </a:t>
            </a:r>
          </a:p>
          <a:p>
            <a:pPr>
              <a:lnSpc>
                <a:spcPts val="2400"/>
              </a:lnSpc>
            </a:pPr>
            <a:r>
              <a:rPr lang="en-US" sz="2400" b="1" dirty="0" smtClean="0"/>
              <a:t>Developed Technology</a:t>
            </a:r>
            <a:endParaRPr lang="en-US" sz="2400" b="1" dirty="0"/>
          </a:p>
        </p:txBody>
      </p:sp>
      <p:sp>
        <p:nvSpPr>
          <p:cNvPr id="7" name="Right Arrow 6"/>
          <p:cNvSpPr/>
          <p:nvPr/>
        </p:nvSpPr>
        <p:spPr>
          <a:xfrm rot="5400000">
            <a:off x="7382716" y="4578621"/>
            <a:ext cx="364643" cy="89397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01191" y="5297381"/>
            <a:ext cx="1902572" cy="11182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Induced consumption of corn as food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 rot="10800000">
            <a:off x="5622624" y="5505098"/>
            <a:ext cx="658224" cy="89570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211503" y="5137697"/>
            <a:ext cx="2363822" cy="18876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endParaRPr lang="en-US" sz="800" b="1" dirty="0" smtClean="0">
              <a:solidFill>
                <a:schemeClr val="bg1"/>
              </a:solidFill>
            </a:endParaRPr>
          </a:p>
          <a:p>
            <a:pPr algn="ctr">
              <a:lnSpc>
                <a:spcPts val="2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Reduced pressure to the government in  producing the food requirements of the country</a:t>
            </a:r>
          </a:p>
          <a:p>
            <a:pPr algn="ctr">
              <a:lnSpc>
                <a:spcPts val="2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8215" y="351967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0070C0"/>
                </a:solidFill>
              </a:rPr>
              <a:t>Output</a:t>
            </a:r>
            <a:endParaRPr lang="en-US" sz="2800" b="1" u="sng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93423" y="337353"/>
            <a:ext cx="2124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0070C0"/>
                </a:solidFill>
              </a:rPr>
              <a:t>Impact (4A’s)</a:t>
            </a:r>
            <a:endParaRPr lang="en-US" sz="2800" b="1" u="sng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73652" y="4348797"/>
            <a:ext cx="102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0070C0"/>
                </a:solidFill>
              </a:rPr>
              <a:t>Effect</a:t>
            </a:r>
            <a:endParaRPr lang="en-US" sz="2800" b="1" u="sng" dirty="0">
              <a:solidFill>
                <a:srgbClr val="0070C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 rot="10800000">
            <a:off x="2498513" y="5502339"/>
            <a:ext cx="658224" cy="89570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72664" y="5261798"/>
            <a:ext cx="1732885" cy="13747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endParaRPr lang="en-US" sz="800" b="1" dirty="0" smtClean="0">
              <a:solidFill>
                <a:schemeClr val="bg1"/>
              </a:solidFill>
            </a:endParaRPr>
          </a:p>
          <a:p>
            <a:pPr algn="ctr">
              <a:lnSpc>
                <a:spcPts val="2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Food Sufficiency in the country</a:t>
            </a:r>
          </a:p>
          <a:p>
            <a:pPr algn="ctr">
              <a:lnSpc>
                <a:spcPts val="2000"/>
              </a:lnSpc>
            </a:pPr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33" name="corn 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483" t="6864" r="31207" b="39776"/>
          <a:stretch/>
        </p:blipFill>
        <p:spPr>
          <a:xfrm>
            <a:off x="304800" y="1437166"/>
            <a:ext cx="3574834" cy="36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5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repeatCount="indefinite" fill="remove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3" grpId="0" animBg="1"/>
      <p:bldP spid="5" grpId="0"/>
      <p:bldP spid="9" grpId="0"/>
      <p:bldP spid="11" grpId="0"/>
      <p:bldP spid="13" grpId="0"/>
      <p:bldP spid="18" grpId="0" animBg="1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7" grpId="0" animBg="1"/>
      <p:bldP spid="26" grpId="0"/>
      <p:bldP spid="29" grpId="0" animBg="1"/>
      <p:bldP spid="30" grpId="0" animBg="1"/>
      <p:bldP spid="28" grpId="0"/>
      <p:bldP spid="31" grpId="0" animBg="1"/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00847" y="1613336"/>
            <a:ext cx="60119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Michael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Gragasin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, Ph.D.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Supervising Science Research Specialist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Philippine Center for Postharvest Development 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and Mechanization (</a:t>
            </a:r>
            <a:r>
              <a:rPr lang="en-US" sz="24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PHilMech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Department of Agriculture, Philippines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Tel No  : +63-44-4560-290 </a:t>
            </a:r>
            <a:r>
              <a:rPr lang="en-US" sz="24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loc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400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Fax No : +63-44-4560-110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E-mail: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  <a:hlinkClick r:id="rId2"/>
              </a:rPr>
              <a:t>kitgragasin@yahoo.com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667" y="1925491"/>
            <a:ext cx="2475179" cy="24384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25669" y="1219200"/>
            <a:ext cx="7956331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5668" y="1130598"/>
            <a:ext cx="7956331" cy="0"/>
          </a:xfrm>
          <a:prstGeom prst="line">
            <a:avLst/>
          </a:prstGeom>
          <a:ln w="57150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8597" y="1050314"/>
            <a:ext cx="7956331" cy="0"/>
          </a:xfrm>
          <a:prstGeom prst="line">
            <a:avLst/>
          </a:prstGeom>
          <a:ln w="38100">
            <a:solidFill>
              <a:srgbClr val="CC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8598" y="5117802"/>
            <a:ext cx="7956331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8597" y="5207325"/>
            <a:ext cx="7956331" cy="0"/>
          </a:xfrm>
          <a:prstGeom prst="line">
            <a:avLst/>
          </a:prstGeom>
          <a:ln w="57150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1526" y="5281416"/>
            <a:ext cx="7956331" cy="0"/>
          </a:xfrm>
          <a:prstGeom prst="line">
            <a:avLst/>
          </a:prstGeom>
          <a:ln w="38100">
            <a:solidFill>
              <a:srgbClr val="CC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1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059" y="2725820"/>
            <a:ext cx="5164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solidFill>
                  <a:schemeClr val="accent5">
                    <a:lumMod val="50000"/>
                  </a:schemeClr>
                </a:solidFill>
              </a:rPr>
              <a:t>Brand name   </a:t>
            </a:r>
            <a:r>
              <a:rPr lang="en-PH" sz="2400" dirty="0" smtClean="0"/>
              <a:t>:   TECO Elec. &amp; Mach.</a:t>
            </a:r>
          </a:p>
          <a:p>
            <a:r>
              <a:rPr lang="en-PH" sz="2400" dirty="0" smtClean="0"/>
              <a:t>                               Co., Ltd.</a:t>
            </a:r>
          </a:p>
        </p:txBody>
      </p:sp>
      <p:pic>
        <p:nvPicPr>
          <p:cNvPr id="6146" name="Picture 2" descr="F:\pix cornmill\IMG_0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057400" y="400042"/>
            <a:ext cx="2155941" cy="1616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76200" y="3556817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solidFill>
                  <a:schemeClr val="accent5">
                    <a:lumMod val="50000"/>
                  </a:schemeClr>
                </a:solidFill>
              </a:rPr>
              <a:t>Type </a:t>
            </a:r>
            <a:r>
              <a:rPr lang="en-PH" sz="2400" dirty="0" smtClean="0"/>
              <a:t>                :  Single-phase </a:t>
            </a:r>
          </a:p>
          <a:p>
            <a:r>
              <a:rPr lang="en-PH" sz="2400" dirty="0"/>
              <a:t> </a:t>
            </a:r>
            <a:r>
              <a:rPr lang="en-PH" sz="2400" dirty="0" smtClean="0"/>
              <a:t>                              Induction Motor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0060" y="433596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solidFill>
                  <a:schemeClr val="accent5">
                    <a:lumMod val="50000"/>
                  </a:schemeClr>
                </a:solidFill>
              </a:rPr>
              <a:t>Rated power </a:t>
            </a:r>
            <a:r>
              <a:rPr lang="en-PH" sz="2400" dirty="0" smtClean="0"/>
              <a:t>:  5 HP (3.7kW)</a:t>
            </a:r>
          </a:p>
          <a:p>
            <a:r>
              <a:rPr lang="en-PH" sz="2400" dirty="0" smtClean="0"/>
              <a:t>                             @ 1750 RPM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060" y="5238692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solidFill>
                  <a:schemeClr val="accent5">
                    <a:lumMod val="50000"/>
                  </a:schemeClr>
                </a:solidFill>
              </a:rPr>
              <a:t>Current   </a:t>
            </a:r>
            <a:r>
              <a:rPr lang="en-PH" sz="2400" dirty="0" smtClean="0"/>
              <a:t>        :  26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060" y="5772092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solidFill>
                  <a:schemeClr val="accent5">
                    <a:lumMod val="50000"/>
                  </a:schemeClr>
                </a:solidFill>
              </a:rPr>
              <a:t>Voltage  </a:t>
            </a:r>
            <a:r>
              <a:rPr lang="en-PH" sz="2400" dirty="0" smtClean="0"/>
              <a:t>         :  220 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060" y="6305492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solidFill>
                  <a:schemeClr val="accent5">
                    <a:lumMod val="50000"/>
                  </a:schemeClr>
                </a:solidFill>
              </a:rPr>
              <a:t>Frequency </a:t>
            </a:r>
            <a:r>
              <a:rPr lang="en-PH" sz="2400" dirty="0" smtClean="0"/>
              <a:t>     :  60 Hz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81000"/>
            <a:ext cx="2170526" cy="1627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4724400" y="2725818"/>
            <a:ext cx="5164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>
                <a:solidFill>
                  <a:prstClr val="black"/>
                </a:solidFill>
              </a:rPr>
              <a:t>HITACHI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24401" y="3497758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>
                <a:solidFill>
                  <a:prstClr val="black"/>
                </a:solidFill>
              </a:rPr>
              <a:t>Single-phase </a:t>
            </a:r>
          </a:p>
          <a:p>
            <a:r>
              <a:rPr lang="en-PH" sz="2400" dirty="0" smtClean="0">
                <a:solidFill>
                  <a:prstClr val="black"/>
                </a:solidFill>
              </a:rPr>
              <a:t>Condenser  Motor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24401" y="4335958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>
                <a:solidFill>
                  <a:prstClr val="black"/>
                </a:solidFill>
              </a:rPr>
              <a:t>2 HP (1.49 kW)</a:t>
            </a:r>
          </a:p>
          <a:p>
            <a:r>
              <a:rPr lang="en-PH" sz="2400" dirty="0" smtClean="0">
                <a:solidFill>
                  <a:prstClr val="black"/>
                </a:solidFill>
              </a:rPr>
              <a:t> @ 1730 RPM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24401" y="523869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>
                <a:solidFill>
                  <a:prstClr val="black"/>
                </a:solidFill>
              </a:rPr>
              <a:t>10 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24401" y="577209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>
                <a:solidFill>
                  <a:prstClr val="black"/>
                </a:solidFill>
              </a:rPr>
              <a:t>220 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24401" y="630549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>
                <a:solidFill>
                  <a:prstClr val="black"/>
                </a:solidFill>
              </a:rPr>
              <a:t>60 Hz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30182" y="2065562"/>
            <a:ext cx="188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FOR DEGERMER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267200" y="1983917"/>
            <a:ext cx="2576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FOR HAMMER MILL &amp; </a:t>
            </a:r>
          </a:p>
          <a:p>
            <a:pPr algn="ctr"/>
            <a:r>
              <a:rPr lang="en-US" sz="2000" b="1" dirty="0" smtClean="0"/>
              <a:t>GRADER</a:t>
            </a:r>
            <a:endParaRPr lang="en-US" sz="20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" y="2725818"/>
            <a:ext cx="8283459" cy="445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065" name="Picture 1" descr="C:\Users\vebcamaso\Desktop\ALL FILES\data corn\pictures of cornmill\blower\IMG_0005.JPG"/>
          <p:cNvPicPr>
            <a:picLocks noChangeAspect="1" noChangeArrowheads="1"/>
          </p:cNvPicPr>
          <p:nvPr/>
        </p:nvPicPr>
        <p:blipFill>
          <a:blip r:embed="rId5" cstate="print"/>
          <a:srcRect l="16822" b="16689"/>
          <a:stretch>
            <a:fillRect/>
          </a:stretch>
        </p:blipFill>
        <p:spPr bwMode="auto">
          <a:xfrm>
            <a:off x="6781800" y="381000"/>
            <a:ext cx="2130297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6934200" y="1981200"/>
            <a:ext cx="1962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FOR PNEUMATIC</a:t>
            </a:r>
          </a:p>
          <a:p>
            <a:pPr algn="ctr"/>
            <a:r>
              <a:rPr lang="en-US" sz="2000" b="1" dirty="0" smtClean="0"/>
              <a:t>ELEVATOR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086599" y="2740463"/>
            <a:ext cx="5164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>
                <a:solidFill>
                  <a:prstClr val="black"/>
                </a:solidFill>
              </a:rPr>
              <a:t>TECO Elec. &amp;</a:t>
            </a:r>
          </a:p>
          <a:p>
            <a:r>
              <a:rPr lang="en-PH" sz="2400" dirty="0" smtClean="0">
                <a:solidFill>
                  <a:prstClr val="black"/>
                </a:solidFill>
              </a:rPr>
              <a:t>Mach. Co, Ltd.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86600" y="35124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>
                <a:solidFill>
                  <a:prstClr val="black"/>
                </a:solidFill>
              </a:rPr>
              <a:t>Single-phase </a:t>
            </a:r>
          </a:p>
          <a:p>
            <a:r>
              <a:rPr lang="en-PH" sz="2400" dirty="0" smtClean="0">
                <a:solidFill>
                  <a:prstClr val="black"/>
                </a:solidFill>
              </a:rPr>
              <a:t>Induction  Motor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86600" y="43506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>
                <a:solidFill>
                  <a:prstClr val="black"/>
                </a:solidFill>
              </a:rPr>
              <a:t>0.5 HP (0.37 kW)</a:t>
            </a:r>
          </a:p>
          <a:p>
            <a:r>
              <a:rPr lang="en-PH" sz="2400" dirty="0" smtClean="0">
                <a:solidFill>
                  <a:prstClr val="black"/>
                </a:solidFill>
              </a:rPr>
              <a:t> @ 3470 RPM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86600" y="5253335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>
                <a:solidFill>
                  <a:prstClr val="black"/>
                </a:solidFill>
              </a:rPr>
              <a:t>3.2 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86600" y="5786735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>
                <a:solidFill>
                  <a:prstClr val="black"/>
                </a:solidFill>
              </a:rPr>
              <a:t>220 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86600" y="6320135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 smtClean="0">
                <a:solidFill>
                  <a:prstClr val="black"/>
                </a:solidFill>
              </a:rPr>
              <a:t>60 Hz</a:t>
            </a:r>
          </a:p>
        </p:txBody>
      </p:sp>
    </p:spTree>
    <p:extLst>
      <p:ext uri="{BB962C8B-B14F-4D97-AF65-F5344CB8AC3E}">
        <p14:creationId xmlns:p14="http://schemas.microsoft.com/office/powerpoint/2010/main" val="200240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828800"/>
            <a:ext cx="3925614" cy="315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4114800" y="1233888"/>
            <a:ext cx="4648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SzPct val="105000"/>
              <a:buFont typeface="Wingdings" pitchFamily="2" charset="2"/>
              <a:buChar char="q"/>
              <a:defRPr/>
            </a:pPr>
            <a:r>
              <a:rPr lang="en-US" sz="2800" dirty="0" smtClean="0"/>
              <a:t>The government aggressively implemented the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Food Staple Sufficiency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Program</a:t>
            </a:r>
            <a:r>
              <a:rPr lang="en-US" sz="2800" dirty="0" smtClean="0"/>
              <a:t>  in 2010 </a:t>
            </a:r>
            <a:r>
              <a:rPr lang="en-PH" sz="2800" dirty="0" smtClean="0">
                <a:cs typeface="Arial" charset="0"/>
              </a:rPr>
              <a:t> to increase rice production, maintain </a:t>
            </a:r>
            <a:r>
              <a:rPr lang="en-PH" sz="2800" dirty="0">
                <a:cs typeface="Arial" charset="0"/>
              </a:rPr>
              <a:t>per capita consumption of rice and </a:t>
            </a:r>
            <a:r>
              <a:rPr lang="en-PH" sz="28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increase consumption </a:t>
            </a:r>
            <a:r>
              <a:rPr lang="en-PH" sz="2800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of </a:t>
            </a:r>
            <a:r>
              <a:rPr lang="en-PH" sz="28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other </a:t>
            </a:r>
            <a:r>
              <a:rPr lang="en-PH" sz="2800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staple foods such as </a:t>
            </a:r>
            <a:r>
              <a:rPr lang="en-PH" sz="2800" b="1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CORN</a:t>
            </a:r>
            <a:r>
              <a:rPr lang="en-PH" sz="2800" b="1" dirty="0" smtClean="0">
                <a:cs typeface="Arial" charset="0"/>
              </a:rPr>
              <a:t>.</a:t>
            </a:r>
            <a:endParaRPr lang="en-PH" sz="2800" b="1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SzPct val="105000"/>
              <a:defRPr/>
            </a:pPr>
            <a:r>
              <a:rPr lang="en-PH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544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PH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Calibri" pitchFamily="34" charset="0"/>
                <a:cs typeface="Times New Roman" pitchFamily="18" charset="0"/>
              </a:rPr>
              <a:t>IMPORTANCE OF WHITE CORN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343400" y="2060812"/>
            <a:ext cx="3657600" cy="3501787"/>
          </a:xfrm>
        </p:spPr>
        <p:txBody>
          <a:bodyPr>
            <a:noAutofit/>
          </a:bodyPr>
          <a:lstStyle/>
          <a:p>
            <a:r>
              <a:rPr lang="en-PH" sz="2800" dirty="0" smtClean="0"/>
              <a:t>White corn serves as main food staple of </a:t>
            </a:r>
            <a:r>
              <a:rPr lang="en-US" sz="2800" dirty="0" smtClean="0"/>
              <a:t>about 15% of the total population (mostly in major islands of Visayas and Mindanao)</a:t>
            </a:r>
            <a:r>
              <a:rPr lang="en-PH" sz="2800" dirty="0" smtClean="0"/>
              <a:t> in the form of corn grits.</a:t>
            </a:r>
          </a:p>
          <a:p>
            <a:endParaRPr lang="en-US" sz="2800" dirty="0" smtClean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30311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438804" y="3657600"/>
            <a:ext cx="4191000" cy="32818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9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22746" y="4856328"/>
            <a:ext cx="2699552" cy="196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r="4379" b="5882"/>
          <a:stretch>
            <a:fillRect/>
          </a:stretch>
        </p:blipFill>
        <p:spPr bwMode="auto">
          <a:xfrm>
            <a:off x="-13427" y="32981"/>
            <a:ext cx="2678162" cy="2255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22746" y="2370163"/>
            <a:ext cx="2641989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124200" y="457200"/>
            <a:ext cx="50073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800" dirty="0" smtClean="0"/>
              <a:t>The </a:t>
            </a:r>
            <a:r>
              <a:rPr lang="en-US" sz="2800" dirty="0"/>
              <a:t>poor quality of corn grits is one of the major causes of the diminishing consumption of white corn in the country from 20% </a:t>
            </a:r>
            <a:r>
              <a:rPr lang="en-US" sz="2800" dirty="0" smtClean="0"/>
              <a:t>in 1980s to </a:t>
            </a:r>
            <a:r>
              <a:rPr lang="en-US" sz="2800" dirty="0"/>
              <a:t>15% of the total population nowadays.</a:t>
            </a:r>
            <a:endParaRPr lang="en-US" sz="2800" dirty="0" smtClean="0"/>
          </a:p>
          <a:p>
            <a:pPr marL="342900" indent="-342900">
              <a:buFont typeface="Wingdings" pitchFamily="2" charset="2"/>
              <a:buChar char="q"/>
            </a:pPr>
            <a:endParaRPr lang="en-US" sz="28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800" dirty="0" smtClean="0"/>
              <a:t>The poor quality of corn grits can be attributed to the </a:t>
            </a:r>
            <a:r>
              <a:rPr lang="en-US" sz="2800" dirty="0" smtClean="0">
                <a:solidFill>
                  <a:srgbClr val="008000"/>
                </a:solidFill>
              </a:rPr>
              <a:t>poor performance of available corn mill in the country. 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1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33600" y="54864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3200" dirty="0" smtClean="0"/>
              <a:t>Why there is a need to develop</a:t>
            </a:r>
          </a:p>
          <a:p>
            <a:pPr algn="ctr"/>
            <a:r>
              <a:rPr lang="en-PH" sz="3200" dirty="0" smtClean="0"/>
              <a:t>a village-type corn mill?</a:t>
            </a:r>
            <a:endParaRPr lang="en-PH" sz="3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0"/>
          <a:stretch/>
        </p:blipFill>
        <p:spPr bwMode="auto">
          <a:xfrm>
            <a:off x="685800" y="617094"/>
            <a:ext cx="7890017" cy="4853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38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1"/>
          <a:stretch/>
        </p:blipFill>
        <p:spPr bwMode="auto">
          <a:xfrm rot="16200000">
            <a:off x="-2695505" y="2697079"/>
            <a:ext cx="6838811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845" b="50000"/>
          <a:stretch/>
        </p:blipFill>
        <p:spPr bwMode="auto">
          <a:xfrm>
            <a:off x="1447800" y="6002721"/>
            <a:ext cx="7696200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Diagonal Corner Rectangle 5"/>
          <p:cNvSpPr/>
          <p:nvPr/>
        </p:nvSpPr>
        <p:spPr>
          <a:xfrm>
            <a:off x="721272" y="28903"/>
            <a:ext cx="8541485" cy="6628483"/>
          </a:xfrm>
          <a:custGeom>
            <a:avLst/>
            <a:gdLst>
              <a:gd name="connsiteX0" fmla="*/ 0 w 8420099"/>
              <a:gd name="connsiteY0" fmla="*/ 0 h 6439298"/>
              <a:gd name="connsiteX1" fmla="*/ 7346861 w 8420099"/>
              <a:gd name="connsiteY1" fmla="*/ 0 h 6439298"/>
              <a:gd name="connsiteX2" fmla="*/ 8420099 w 8420099"/>
              <a:gd name="connsiteY2" fmla="*/ 1073238 h 6439298"/>
              <a:gd name="connsiteX3" fmla="*/ 8420099 w 8420099"/>
              <a:gd name="connsiteY3" fmla="*/ 6439298 h 6439298"/>
              <a:gd name="connsiteX4" fmla="*/ 8420099 w 8420099"/>
              <a:gd name="connsiteY4" fmla="*/ 6439298 h 6439298"/>
              <a:gd name="connsiteX5" fmla="*/ 1073238 w 8420099"/>
              <a:gd name="connsiteY5" fmla="*/ 6439298 h 6439298"/>
              <a:gd name="connsiteX6" fmla="*/ 0 w 8420099"/>
              <a:gd name="connsiteY6" fmla="*/ 5366060 h 6439298"/>
              <a:gd name="connsiteX7" fmla="*/ 0 w 8420099"/>
              <a:gd name="connsiteY7" fmla="*/ 0 h 6439298"/>
              <a:gd name="connsiteX0" fmla="*/ 586186 w 9006285"/>
              <a:gd name="connsiteY0" fmla="*/ 0 h 6439298"/>
              <a:gd name="connsiteX1" fmla="*/ 7933047 w 9006285"/>
              <a:gd name="connsiteY1" fmla="*/ 0 h 6439298"/>
              <a:gd name="connsiteX2" fmla="*/ 9006285 w 9006285"/>
              <a:gd name="connsiteY2" fmla="*/ 1073238 h 6439298"/>
              <a:gd name="connsiteX3" fmla="*/ 9006285 w 9006285"/>
              <a:gd name="connsiteY3" fmla="*/ 6439298 h 6439298"/>
              <a:gd name="connsiteX4" fmla="*/ 9006285 w 9006285"/>
              <a:gd name="connsiteY4" fmla="*/ 6439298 h 6439298"/>
              <a:gd name="connsiteX5" fmla="*/ 1659424 w 9006285"/>
              <a:gd name="connsiteY5" fmla="*/ 6439298 h 6439298"/>
              <a:gd name="connsiteX6" fmla="*/ 586186 w 9006285"/>
              <a:gd name="connsiteY6" fmla="*/ 5366060 h 6439298"/>
              <a:gd name="connsiteX7" fmla="*/ 586186 w 9006285"/>
              <a:gd name="connsiteY7" fmla="*/ 0 h 6439298"/>
              <a:gd name="connsiteX0" fmla="*/ 559624 w 8979723"/>
              <a:gd name="connsiteY0" fmla="*/ 0 h 6439298"/>
              <a:gd name="connsiteX1" fmla="*/ 7906485 w 8979723"/>
              <a:gd name="connsiteY1" fmla="*/ 0 h 6439298"/>
              <a:gd name="connsiteX2" fmla="*/ 8979723 w 8979723"/>
              <a:gd name="connsiteY2" fmla="*/ 1073238 h 6439298"/>
              <a:gd name="connsiteX3" fmla="*/ 8979723 w 8979723"/>
              <a:gd name="connsiteY3" fmla="*/ 6439298 h 6439298"/>
              <a:gd name="connsiteX4" fmla="*/ 8979723 w 8979723"/>
              <a:gd name="connsiteY4" fmla="*/ 6439298 h 6439298"/>
              <a:gd name="connsiteX5" fmla="*/ 1632862 w 8979723"/>
              <a:gd name="connsiteY5" fmla="*/ 6439298 h 6439298"/>
              <a:gd name="connsiteX6" fmla="*/ 654217 w 8979723"/>
              <a:gd name="connsiteY6" fmla="*/ 6264694 h 6439298"/>
              <a:gd name="connsiteX7" fmla="*/ 559624 w 8979723"/>
              <a:gd name="connsiteY7" fmla="*/ 0 h 6439298"/>
              <a:gd name="connsiteX0" fmla="*/ 0 w 8420099"/>
              <a:gd name="connsiteY0" fmla="*/ 0 h 6439298"/>
              <a:gd name="connsiteX1" fmla="*/ 7346861 w 8420099"/>
              <a:gd name="connsiteY1" fmla="*/ 0 h 6439298"/>
              <a:gd name="connsiteX2" fmla="*/ 8420099 w 8420099"/>
              <a:gd name="connsiteY2" fmla="*/ 1073238 h 6439298"/>
              <a:gd name="connsiteX3" fmla="*/ 8420099 w 8420099"/>
              <a:gd name="connsiteY3" fmla="*/ 6439298 h 6439298"/>
              <a:gd name="connsiteX4" fmla="*/ 8420099 w 8420099"/>
              <a:gd name="connsiteY4" fmla="*/ 6439298 h 6439298"/>
              <a:gd name="connsiteX5" fmla="*/ 1073238 w 8420099"/>
              <a:gd name="connsiteY5" fmla="*/ 6439298 h 6439298"/>
              <a:gd name="connsiteX6" fmla="*/ 0 w 8420099"/>
              <a:gd name="connsiteY6" fmla="*/ 0 h 6439298"/>
              <a:gd name="connsiteX0" fmla="*/ 498366 w 8918465"/>
              <a:gd name="connsiteY0" fmla="*/ 0 h 6439298"/>
              <a:gd name="connsiteX1" fmla="*/ 7845227 w 8918465"/>
              <a:gd name="connsiteY1" fmla="*/ 0 h 6439298"/>
              <a:gd name="connsiteX2" fmla="*/ 8918465 w 8918465"/>
              <a:gd name="connsiteY2" fmla="*/ 1073238 h 6439298"/>
              <a:gd name="connsiteX3" fmla="*/ 8918465 w 8918465"/>
              <a:gd name="connsiteY3" fmla="*/ 6439298 h 6439298"/>
              <a:gd name="connsiteX4" fmla="*/ 8918465 w 8918465"/>
              <a:gd name="connsiteY4" fmla="*/ 6439298 h 6439298"/>
              <a:gd name="connsiteX5" fmla="*/ 1571604 w 8918465"/>
              <a:gd name="connsiteY5" fmla="*/ 6439298 h 6439298"/>
              <a:gd name="connsiteX6" fmla="*/ 498366 w 8918465"/>
              <a:gd name="connsiteY6" fmla="*/ 0 h 6439298"/>
              <a:gd name="connsiteX0" fmla="*/ 590029 w 9010128"/>
              <a:gd name="connsiteY0" fmla="*/ 0 h 6439298"/>
              <a:gd name="connsiteX1" fmla="*/ 7936890 w 9010128"/>
              <a:gd name="connsiteY1" fmla="*/ 0 h 6439298"/>
              <a:gd name="connsiteX2" fmla="*/ 9010128 w 9010128"/>
              <a:gd name="connsiteY2" fmla="*/ 1073238 h 6439298"/>
              <a:gd name="connsiteX3" fmla="*/ 9010128 w 9010128"/>
              <a:gd name="connsiteY3" fmla="*/ 6439298 h 6439298"/>
              <a:gd name="connsiteX4" fmla="*/ 9010128 w 9010128"/>
              <a:gd name="connsiteY4" fmla="*/ 6439298 h 6439298"/>
              <a:gd name="connsiteX5" fmla="*/ 1347956 w 9010128"/>
              <a:gd name="connsiteY5" fmla="*/ 6423532 h 6439298"/>
              <a:gd name="connsiteX6" fmla="*/ 590029 w 9010128"/>
              <a:gd name="connsiteY6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905645 w 8905645"/>
              <a:gd name="connsiteY4" fmla="*/ 6439298 h 6439298"/>
              <a:gd name="connsiteX5" fmla="*/ 1243473 w 8905645"/>
              <a:gd name="connsiteY5" fmla="*/ 6423532 h 6439298"/>
              <a:gd name="connsiteX6" fmla="*/ 485546 w 8905645"/>
              <a:gd name="connsiteY6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858349 w 8905645"/>
              <a:gd name="connsiteY4" fmla="*/ 6013629 h 6439298"/>
              <a:gd name="connsiteX5" fmla="*/ 1243473 w 8905645"/>
              <a:gd name="connsiteY5" fmla="*/ 6423532 h 6439298"/>
              <a:gd name="connsiteX6" fmla="*/ 485546 w 8905645"/>
              <a:gd name="connsiteY6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858349 w 8905645"/>
              <a:gd name="connsiteY4" fmla="*/ 6013629 h 6439298"/>
              <a:gd name="connsiteX5" fmla="*/ 4550188 w 8905645"/>
              <a:gd name="connsiteY5" fmla="*/ 6225806 h 6439298"/>
              <a:gd name="connsiteX6" fmla="*/ 1243473 w 8905645"/>
              <a:gd name="connsiteY6" fmla="*/ 6423532 h 6439298"/>
              <a:gd name="connsiteX7" fmla="*/ 485546 w 8905645"/>
              <a:gd name="connsiteY7" fmla="*/ 0 h 6439298"/>
              <a:gd name="connsiteX0" fmla="*/ 485546 w 8905645"/>
              <a:gd name="connsiteY0" fmla="*/ 0 h 6439298"/>
              <a:gd name="connsiteX1" fmla="*/ 7832407 w 8905645"/>
              <a:gd name="connsiteY1" fmla="*/ 0 h 6439298"/>
              <a:gd name="connsiteX2" fmla="*/ 8905645 w 8905645"/>
              <a:gd name="connsiteY2" fmla="*/ 1073238 h 6439298"/>
              <a:gd name="connsiteX3" fmla="*/ 8905645 w 8905645"/>
              <a:gd name="connsiteY3" fmla="*/ 6439298 h 6439298"/>
              <a:gd name="connsiteX4" fmla="*/ 8858349 w 8905645"/>
              <a:gd name="connsiteY4" fmla="*/ 6013629 h 6439298"/>
              <a:gd name="connsiteX5" fmla="*/ 4550188 w 8905645"/>
              <a:gd name="connsiteY5" fmla="*/ 6225806 h 6439298"/>
              <a:gd name="connsiteX6" fmla="*/ 1243473 w 8905645"/>
              <a:gd name="connsiteY6" fmla="*/ 6423532 h 6439298"/>
              <a:gd name="connsiteX7" fmla="*/ 485546 w 8905645"/>
              <a:gd name="connsiteY7" fmla="*/ 0 h 6439298"/>
              <a:gd name="connsiteX0" fmla="*/ 485546 w 8905645"/>
              <a:gd name="connsiteY0" fmla="*/ 0 h 6457678"/>
              <a:gd name="connsiteX1" fmla="*/ 7832407 w 8905645"/>
              <a:gd name="connsiteY1" fmla="*/ 0 h 6457678"/>
              <a:gd name="connsiteX2" fmla="*/ 8905645 w 8905645"/>
              <a:gd name="connsiteY2" fmla="*/ 1073238 h 6457678"/>
              <a:gd name="connsiteX3" fmla="*/ 8905645 w 8905645"/>
              <a:gd name="connsiteY3" fmla="*/ 6439298 h 6457678"/>
              <a:gd name="connsiteX4" fmla="*/ 8858349 w 8905645"/>
              <a:gd name="connsiteY4" fmla="*/ 6013629 h 6457678"/>
              <a:gd name="connsiteX5" fmla="*/ 4849733 w 8905645"/>
              <a:gd name="connsiteY5" fmla="*/ 6446524 h 6457678"/>
              <a:gd name="connsiteX6" fmla="*/ 1243473 w 8905645"/>
              <a:gd name="connsiteY6" fmla="*/ 6423532 h 6457678"/>
              <a:gd name="connsiteX7" fmla="*/ 485546 w 8905645"/>
              <a:gd name="connsiteY7" fmla="*/ 0 h 6457678"/>
              <a:gd name="connsiteX0" fmla="*/ 485546 w 8905645"/>
              <a:gd name="connsiteY0" fmla="*/ 0 h 6517672"/>
              <a:gd name="connsiteX1" fmla="*/ 7832407 w 8905645"/>
              <a:gd name="connsiteY1" fmla="*/ 0 h 6517672"/>
              <a:gd name="connsiteX2" fmla="*/ 8905645 w 8905645"/>
              <a:gd name="connsiteY2" fmla="*/ 1073238 h 6517672"/>
              <a:gd name="connsiteX3" fmla="*/ 8905645 w 8905645"/>
              <a:gd name="connsiteY3" fmla="*/ 6439298 h 6517672"/>
              <a:gd name="connsiteX4" fmla="*/ 8858349 w 8905645"/>
              <a:gd name="connsiteY4" fmla="*/ 6013629 h 6517672"/>
              <a:gd name="connsiteX5" fmla="*/ 4581720 w 8905645"/>
              <a:gd name="connsiteY5" fmla="*/ 6509586 h 6517672"/>
              <a:gd name="connsiteX6" fmla="*/ 1243473 w 8905645"/>
              <a:gd name="connsiteY6" fmla="*/ 6423532 h 6517672"/>
              <a:gd name="connsiteX7" fmla="*/ 485546 w 8905645"/>
              <a:gd name="connsiteY7" fmla="*/ 0 h 6517672"/>
              <a:gd name="connsiteX0" fmla="*/ 477657 w 8897756"/>
              <a:gd name="connsiteY0" fmla="*/ 0 h 6628483"/>
              <a:gd name="connsiteX1" fmla="*/ 7824518 w 8897756"/>
              <a:gd name="connsiteY1" fmla="*/ 0 h 6628483"/>
              <a:gd name="connsiteX2" fmla="*/ 8897756 w 8897756"/>
              <a:gd name="connsiteY2" fmla="*/ 1073238 h 6628483"/>
              <a:gd name="connsiteX3" fmla="*/ 8897756 w 8897756"/>
              <a:gd name="connsiteY3" fmla="*/ 6439298 h 6628483"/>
              <a:gd name="connsiteX4" fmla="*/ 8850460 w 8897756"/>
              <a:gd name="connsiteY4" fmla="*/ 6013629 h 6628483"/>
              <a:gd name="connsiteX5" fmla="*/ 4573831 w 8897756"/>
              <a:gd name="connsiteY5" fmla="*/ 6509586 h 6628483"/>
              <a:gd name="connsiteX6" fmla="*/ 1267115 w 8897756"/>
              <a:gd name="connsiteY6" fmla="*/ 6628483 h 6628483"/>
              <a:gd name="connsiteX7" fmla="*/ 477657 w 8897756"/>
              <a:gd name="connsiteY7" fmla="*/ 0 h 6628483"/>
              <a:gd name="connsiteX0" fmla="*/ 477657 w 8897756"/>
              <a:gd name="connsiteY0" fmla="*/ 0 h 6628483"/>
              <a:gd name="connsiteX1" fmla="*/ 7824518 w 8897756"/>
              <a:gd name="connsiteY1" fmla="*/ 0 h 6628483"/>
              <a:gd name="connsiteX2" fmla="*/ 8897756 w 8897756"/>
              <a:gd name="connsiteY2" fmla="*/ 1073238 h 6628483"/>
              <a:gd name="connsiteX3" fmla="*/ 8897756 w 8897756"/>
              <a:gd name="connsiteY3" fmla="*/ 6439298 h 6628483"/>
              <a:gd name="connsiteX4" fmla="*/ 8535149 w 8897756"/>
              <a:gd name="connsiteY4" fmla="*/ 6076691 h 6628483"/>
              <a:gd name="connsiteX5" fmla="*/ 4573831 w 8897756"/>
              <a:gd name="connsiteY5" fmla="*/ 6509586 h 6628483"/>
              <a:gd name="connsiteX6" fmla="*/ 1267115 w 8897756"/>
              <a:gd name="connsiteY6" fmla="*/ 6628483 h 6628483"/>
              <a:gd name="connsiteX7" fmla="*/ 477657 w 8897756"/>
              <a:gd name="connsiteY7" fmla="*/ 0 h 6628483"/>
              <a:gd name="connsiteX0" fmla="*/ 477657 w 8897756"/>
              <a:gd name="connsiteY0" fmla="*/ 0 h 6628483"/>
              <a:gd name="connsiteX1" fmla="*/ 7824518 w 8897756"/>
              <a:gd name="connsiteY1" fmla="*/ 0 h 6628483"/>
              <a:gd name="connsiteX2" fmla="*/ 8897756 w 8897756"/>
              <a:gd name="connsiteY2" fmla="*/ 1073238 h 6628483"/>
              <a:gd name="connsiteX3" fmla="*/ 8535149 w 8897756"/>
              <a:gd name="connsiteY3" fmla="*/ 6076691 h 6628483"/>
              <a:gd name="connsiteX4" fmla="*/ 4573831 w 8897756"/>
              <a:gd name="connsiteY4" fmla="*/ 6509586 h 6628483"/>
              <a:gd name="connsiteX5" fmla="*/ 1267115 w 8897756"/>
              <a:gd name="connsiteY5" fmla="*/ 6628483 h 6628483"/>
              <a:gd name="connsiteX6" fmla="*/ 477657 w 8897756"/>
              <a:gd name="connsiteY6" fmla="*/ 0 h 6628483"/>
              <a:gd name="connsiteX0" fmla="*/ 477657 w 8613977"/>
              <a:gd name="connsiteY0" fmla="*/ 0 h 6628483"/>
              <a:gd name="connsiteX1" fmla="*/ 7824518 w 8613977"/>
              <a:gd name="connsiteY1" fmla="*/ 0 h 6628483"/>
              <a:gd name="connsiteX2" fmla="*/ 8613977 w 8613977"/>
              <a:gd name="connsiteY2" fmla="*/ 1041707 h 6628483"/>
              <a:gd name="connsiteX3" fmla="*/ 8535149 w 8613977"/>
              <a:gd name="connsiteY3" fmla="*/ 6076691 h 6628483"/>
              <a:gd name="connsiteX4" fmla="*/ 4573831 w 8613977"/>
              <a:gd name="connsiteY4" fmla="*/ 6509586 h 6628483"/>
              <a:gd name="connsiteX5" fmla="*/ 1267115 w 8613977"/>
              <a:gd name="connsiteY5" fmla="*/ 6628483 h 6628483"/>
              <a:gd name="connsiteX6" fmla="*/ 477657 w 8613977"/>
              <a:gd name="connsiteY6" fmla="*/ 0 h 662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77" h="6628483">
                <a:moveTo>
                  <a:pt x="477657" y="0"/>
                </a:moveTo>
                <a:lnTo>
                  <a:pt x="7824518" y="0"/>
                </a:lnTo>
                <a:lnTo>
                  <a:pt x="8613977" y="1041707"/>
                </a:lnTo>
                <a:lnTo>
                  <a:pt x="8535149" y="6076691"/>
                </a:lnTo>
                <a:lnTo>
                  <a:pt x="4573831" y="6509586"/>
                </a:lnTo>
                <a:cubicBezTo>
                  <a:pt x="3991855" y="6559729"/>
                  <a:pt x="2369353" y="6562574"/>
                  <a:pt x="1267115" y="6628483"/>
                </a:cubicBezTo>
                <a:cubicBezTo>
                  <a:pt x="289434" y="5823281"/>
                  <a:pt x="-567947" y="1073216"/>
                  <a:pt x="47765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1156590"/>
            <a:ext cx="6629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600" b="1" dirty="0">
                <a:solidFill>
                  <a:srgbClr val="0070C0"/>
                </a:solidFill>
              </a:rPr>
              <a:t> General:  </a:t>
            </a:r>
          </a:p>
          <a:p>
            <a:r>
              <a:rPr lang="en-PH" sz="2600" dirty="0" smtClean="0"/>
              <a:t>To develop an </a:t>
            </a:r>
            <a:r>
              <a:rPr lang="en-PH" sz="2600" u="sng" dirty="0" smtClean="0"/>
              <a:t>improved </a:t>
            </a:r>
            <a:r>
              <a:rPr lang="en-PH" sz="2600" dirty="0" smtClean="0"/>
              <a:t>village type cornmill for white corn.  </a:t>
            </a:r>
            <a:endParaRPr lang="en-PH" sz="2600" dirty="0"/>
          </a:p>
          <a:p>
            <a:endParaRPr lang="en-PH" sz="800" dirty="0"/>
          </a:p>
          <a:p>
            <a:r>
              <a:rPr lang="en-PH" sz="2600" b="1" dirty="0" smtClean="0">
                <a:solidFill>
                  <a:srgbClr val="0070C0"/>
                </a:solidFill>
              </a:rPr>
              <a:t>Specific:</a:t>
            </a:r>
          </a:p>
          <a:p>
            <a:pPr marL="406400" indent="-406400">
              <a:buFont typeface="+mj-lt"/>
              <a:buAutoNum type="arabicPeriod"/>
            </a:pPr>
            <a:r>
              <a:rPr lang="en-PH" sz="2600" dirty="0" smtClean="0"/>
              <a:t>Establish parameters in coming up with an improved design; </a:t>
            </a:r>
          </a:p>
          <a:p>
            <a:pPr marL="406400" indent="-406400"/>
            <a:endParaRPr lang="en-PH" sz="800" dirty="0" smtClean="0"/>
          </a:p>
          <a:p>
            <a:pPr marL="406400" indent="-406400"/>
            <a:r>
              <a:rPr lang="en-PH" sz="2600" dirty="0" smtClean="0"/>
              <a:t>2.  Design and fabricate an improved village type corn mill;</a:t>
            </a:r>
          </a:p>
          <a:p>
            <a:pPr marL="406400" indent="-406400"/>
            <a:endParaRPr lang="en-PH" sz="800" dirty="0" smtClean="0"/>
          </a:p>
          <a:p>
            <a:pPr marL="457200" indent="-457200">
              <a:buAutoNum type="arabicPeriod" startAt="3"/>
            </a:pPr>
            <a:r>
              <a:rPr lang="en-PH" sz="2600" dirty="0" smtClean="0"/>
              <a:t>Examine the technical performance of the proto-type village cornmill; and,</a:t>
            </a:r>
          </a:p>
          <a:p>
            <a:pPr marL="457200" indent="-457200">
              <a:buAutoNum type="arabicPeriod" startAt="3"/>
            </a:pPr>
            <a:endParaRPr lang="en-PH" sz="800" dirty="0" smtClean="0"/>
          </a:p>
          <a:p>
            <a:pPr marL="406400" indent="-406400"/>
            <a:r>
              <a:rPr lang="en-PH" sz="2600" dirty="0" smtClean="0"/>
              <a:t>4.  Determine the economic viability of the cornmill.</a:t>
            </a:r>
            <a:endParaRPr lang="en-PH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1773621" y="611409"/>
            <a:ext cx="3304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PROJECT OBJECTIVES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9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5506</TotalTime>
  <Words>1619</Words>
  <Application>Microsoft Office PowerPoint</Application>
  <PresentationFormat>On-screen Show (4:3)</PresentationFormat>
  <Paragraphs>468</Paragraphs>
  <Slides>48</Slides>
  <Notes>46</Notes>
  <HiddenSlides>0</HiddenSlides>
  <MMClips>2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Office Theme</vt:lpstr>
      <vt:lpstr>2_Default Design</vt:lpstr>
      <vt:lpstr>2_Office Theme</vt:lpstr>
      <vt:lpstr>1_Office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WHITE CORN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of performance evaluation of commercial village cornmill</vt:lpstr>
      <vt:lpstr>Results of performance evaluation of commercial village cornmill</vt:lpstr>
      <vt:lpstr>Results of performance evaluation of commercial village cornmill</vt:lpstr>
      <vt:lpstr>Results of performance evaluation of commercial village cornmill</vt:lpstr>
      <vt:lpstr>Results of performance evaluation of commercial village cornmill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Aflatoxin content of corn grits and corn by products after milling, ppb</vt:lpstr>
      <vt:lpstr>PowerPoint Presentation</vt:lpstr>
      <vt:lpstr>PowerPoint Presentation</vt:lpstr>
      <vt:lpstr>PowerPoint Presentation</vt:lpstr>
      <vt:lpstr>PowerPoint Presentation</vt:lpstr>
      <vt:lpstr>SUMMARY AND CONCLUSION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Gragasin</dc:creator>
  <cp:lastModifiedBy>Mike</cp:lastModifiedBy>
  <cp:revision>405</cp:revision>
  <cp:lastPrinted>2014-02-03T01:05:22Z</cp:lastPrinted>
  <dcterms:created xsi:type="dcterms:W3CDTF">2013-11-24T15:26:34Z</dcterms:created>
  <dcterms:modified xsi:type="dcterms:W3CDTF">2014-07-23T14:34:19Z</dcterms:modified>
</cp:coreProperties>
</file>