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sldIdLst>
    <p:sldId id="306" r:id="rId2"/>
    <p:sldId id="268" r:id="rId3"/>
    <p:sldId id="267" r:id="rId4"/>
    <p:sldId id="270" r:id="rId5"/>
    <p:sldId id="296" r:id="rId6"/>
    <p:sldId id="356" r:id="rId7"/>
    <p:sldId id="377" r:id="rId8"/>
    <p:sldId id="307" r:id="rId9"/>
    <p:sldId id="297" r:id="rId10"/>
    <p:sldId id="275" r:id="rId11"/>
    <p:sldId id="274" r:id="rId12"/>
    <p:sldId id="305" r:id="rId13"/>
    <p:sldId id="302" r:id="rId14"/>
    <p:sldId id="315" r:id="rId15"/>
    <p:sldId id="371" r:id="rId16"/>
    <p:sldId id="280" r:id="rId17"/>
    <p:sldId id="293" r:id="rId18"/>
    <p:sldId id="341" r:id="rId19"/>
    <p:sldId id="291" r:id="rId20"/>
    <p:sldId id="281" r:id="rId21"/>
    <p:sldId id="282" r:id="rId22"/>
    <p:sldId id="283" r:id="rId23"/>
    <p:sldId id="284" r:id="rId24"/>
    <p:sldId id="376" r:id="rId25"/>
    <p:sldId id="351" r:id="rId26"/>
    <p:sldId id="328" r:id="rId27"/>
    <p:sldId id="343" r:id="rId28"/>
    <p:sldId id="369" r:id="rId29"/>
    <p:sldId id="332" r:id="rId30"/>
    <p:sldId id="367" r:id="rId31"/>
    <p:sldId id="329" r:id="rId32"/>
    <p:sldId id="373" r:id="rId33"/>
    <p:sldId id="372" r:id="rId34"/>
    <p:sldId id="366" r:id="rId35"/>
    <p:sldId id="365" r:id="rId36"/>
    <p:sldId id="381" r:id="rId37"/>
    <p:sldId id="347" r:id="rId38"/>
    <p:sldId id="348" r:id="rId39"/>
    <p:sldId id="349" r:id="rId40"/>
    <p:sldId id="379" r:id="rId41"/>
    <p:sldId id="340" r:id="rId4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CCCC"/>
    <a:srgbClr val="FFFF99"/>
    <a:srgbClr val="CCFF99"/>
    <a:srgbClr val="99CC00"/>
    <a:srgbClr val="CCFF33"/>
    <a:srgbClr val="99FF66"/>
  </p:clrMru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11" autoAdjust="0"/>
    <p:restoredTop sz="91651" autoAdjust="0"/>
  </p:normalViewPr>
  <p:slideViewPr>
    <p:cSldViewPr>
      <p:cViewPr>
        <p:scale>
          <a:sx n="66" d="100"/>
          <a:sy n="66" d="100"/>
        </p:scale>
        <p:origin x="-1626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E3F0A-2DE7-4A72-9D63-69FC9BCC0429}" type="datetimeFigureOut">
              <a:rPr lang="zh-CN" altLang="en-US" smtClean="0"/>
              <a:pPr/>
              <a:t>2016/7/21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B05F7-BF7D-4B65-8FE0-1EF4A5EB33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ctr" latinLnBrk="0" hangingPunct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498A1-39C6-47CC-9DA6-EF3FAA4B4811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063741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05F7-BF7D-4B65-8FE0-1EF4A5EB33D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DD97D8-8B7A-40C3-9A4F-AA28011070E6}" type="datetime1">
              <a:rPr lang="zh-CN" altLang="en-US" smtClean="0"/>
              <a:pPr/>
              <a:t>2016/7/21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D98D5F-FFE0-47DC-A37A-54D6252E2E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477E7-1054-4D09-A90E-A5F4001D0E18}" type="datetime1">
              <a:rPr lang="zh-CN" altLang="en-US" smtClean="0"/>
              <a:pPr/>
              <a:t>2016/7/21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98D5F-FFE0-47DC-A37A-54D6252E2E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44045B-CB8A-4576-958E-D9B7E8748662}" type="datetime1">
              <a:rPr lang="zh-CN" altLang="en-US" smtClean="0"/>
              <a:pPr/>
              <a:t>2016/7/21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98D5F-FFE0-47DC-A37A-54D6252E2E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4FCC05-44EB-410A-805C-34E483B4BE7D}" type="datetime1">
              <a:rPr lang="zh-CN" altLang="en-US" smtClean="0"/>
              <a:pPr/>
              <a:t>2016/7/21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98D5F-FFE0-47DC-A37A-54D6252E2E6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F270BE-6D52-4B0C-895B-BD6F94B9FB81}" type="datetime1">
              <a:rPr lang="zh-CN" altLang="en-US" smtClean="0"/>
              <a:pPr/>
              <a:t>2016/7/21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98D5F-FFE0-47DC-A37A-54D6252E2E6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A7C5F7-040B-44BC-8387-56B288E1D299}" type="datetime1">
              <a:rPr lang="zh-CN" altLang="en-US" smtClean="0"/>
              <a:pPr/>
              <a:t>2016/7/21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98D5F-FFE0-47DC-A37A-54D6252E2E6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BE19B0-A5DC-4A1C-BF37-F9FD7CE028C9}" type="datetime1">
              <a:rPr lang="zh-CN" altLang="en-US" smtClean="0"/>
              <a:pPr/>
              <a:t>2016/7/21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98D5F-FFE0-47DC-A37A-54D6252E2E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1705F8-110F-4DA4-9F45-58E86AC711F3}" type="datetime1">
              <a:rPr lang="zh-CN" altLang="en-US" smtClean="0"/>
              <a:pPr/>
              <a:t>2016/7/21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98D5F-FFE0-47DC-A37A-54D6252E2E6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46752-CCF7-4BFE-B1DD-D5FD515A1645}" type="datetime1">
              <a:rPr lang="zh-CN" altLang="en-US" smtClean="0"/>
              <a:pPr/>
              <a:t>2016/7/21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98D5F-FFE0-47DC-A37A-54D6252E2E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921BCC0-8143-4621-80D4-E1B4C00500A5}" type="datetime1">
              <a:rPr lang="zh-CN" altLang="en-US" smtClean="0"/>
              <a:pPr/>
              <a:t>2016/7/21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98D5F-FFE0-47DC-A37A-54D6252E2E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AB77DC4-ACD6-46D9-A497-D2684D71DC0B}" type="datetime1">
              <a:rPr lang="zh-CN" altLang="en-US" smtClean="0"/>
              <a:pPr/>
              <a:t>2016/7/21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D98D5F-FFE0-47DC-A37A-54D6252E2E6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7C39A4E-6620-4710-BDED-D6AC1D40584C}" type="datetime1">
              <a:rPr lang="zh-CN" altLang="en-US" smtClean="0"/>
              <a:pPr/>
              <a:t>2016/7/21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FD98D5F-FFE0-47DC-A37A-54D6252E2E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tiff"/><Relationship Id="rId4" Type="http://schemas.openxmlformats.org/officeDocument/2006/relationships/image" Target="../media/image61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65.emf"/><Relationship Id="rId7" Type="http://schemas.openxmlformats.org/officeDocument/2006/relationships/image" Target="../media/image6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7.emf"/><Relationship Id="rId4" Type="http://schemas.openxmlformats.org/officeDocument/2006/relationships/image" Target="../media/image66.emf"/><Relationship Id="rId9" Type="http://schemas.openxmlformats.org/officeDocument/2006/relationships/image" Target="../media/image7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4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D5F-FFE0-47DC-A37A-54D6252E2E6F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2160240"/>
          </a:xfrm>
        </p:spPr>
        <p:txBody>
          <a:bodyPr>
            <a:normAutofit/>
          </a:bodyPr>
          <a:lstStyle/>
          <a:p>
            <a:pPr algn="ctr"/>
            <a:r>
              <a:rPr lang="it-IT" altLang="zh-CN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Isolation and characterization of novel antimicrobial peptides from Japanese medaka plasma</a:t>
            </a:r>
            <a:endParaRPr lang="zh-CN" altLang="zh-CN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5157192"/>
            <a:ext cx="3894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" pitchFamily="18" charset="0"/>
              </a:rPr>
              <a:t>Presenter: Dong Miao</a:t>
            </a:r>
          </a:p>
          <a:p>
            <a:r>
              <a:rPr lang="en-US" altLang="zh-CN" sz="2400" dirty="0" smtClean="0">
                <a:latin typeface="Times" pitchFamily="18" charset="0"/>
              </a:rPr>
              <a:t>Supervisor: Dr. Lam </a:t>
            </a:r>
            <a:r>
              <a:rPr lang="en-US" altLang="zh-CN" sz="2400" dirty="0" err="1" smtClean="0">
                <a:latin typeface="Times" pitchFamily="18" charset="0"/>
              </a:rPr>
              <a:t>Yun</a:t>
            </a:r>
            <a:r>
              <a:rPr lang="en-US" altLang="zh-CN" sz="2400" dirty="0" smtClean="0">
                <a:latin typeface="Times" pitchFamily="18" charset="0"/>
              </a:rPr>
              <a:t> </a:t>
            </a:r>
            <a:r>
              <a:rPr lang="en-US" altLang="zh-CN" sz="2400" dirty="0" err="1" smtClean="0">
                <a:latin typeface="Times" pitchFamily="18" charset="0"/>
              </a:rPr>
              <a:t>Wah</a:t>
            </a:r>
            <a:endParaRPr lang="en-US" altLang="zh-CN" sz="2400" dirty="0" smtClean="0">
              <a:latin typeface="Times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646" t="41953" r="45667" b="22610"/>
          <a:stretch>
            <a:fillRect/>
          </a:stretch>
        </p:blipFill>
        <p:spPr bwMode="auto">
          <a:xfrm>
            <a:off x="3059832" y="188640"/>
            <a:ext cx="2952328" cy="118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73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3717032"/>
            <a:ext cx="8229600" cy="2304256"/>
          </a:xfrm>
        </p:spPr>
        <p:txBody>
          <a:bodyPr>
            <a:normAutofit/>
          </a:bodyPr>
          <a:lstStyle/>
          <a:p>
            <a:pPr marL="609600" lvl="0" indent="-609600">
              <a:lnSpc>
                <a:spcPct val="150000"/>
              </a:lnSpc>
              <a:buClr>
                <a:srgbClr val="0070C0"/>
              </a:buClr>
              <a:buFont typeface="宋体" pitchFamily="2" charset="-122"/>
              <a:buChar char="※"/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Natural properties: small size, short generation times, high fecundity </a:t>
            </a:r>
          </a:p>
          <a:p>
            <a:pPr marL="609600" lvl="0" indent="-609600">
              <a:lnSpc>
                <a:spcPct val="150000"/>
              </a:lnSpc>
              <a:buClr>
                <a:srgbClr val="0070C0"/>
              </a:buClr>
              <a:buFont typeface="宋体" pitchFamily="2" charset="-122"/>
              <a:buChar char="※"/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Well known fish model in fresh water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D5F-FFE0-47DC-A37A-54D6252E2E6F}" type="slidenum">
              <a:rPr lang="zh-CN" altLang="en-US" smtClean="0"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60840" cy="792088"/>
          </a:xfrm>
        </p:spPr>
        <p:txBody>
          <a:bodyPr>
            <a:noAutofit/>
          </a:bodyPr>
          <a:lstStyle/>
          <a:p>
            <a:r>
              <a:rPr lang="en-GB" altLang="zh-CN" sz="3200" dirty="0" smtClean="0">
                <a:effectLst/>
                <a:latin typeface="Times New Roman" pitchFamily="18" charset="0"/>
                <a:cs typeface="Times New Roman" pitchFamily="18" charset="0"/>
              </a:rPr>
              <a:t>Fish</a:t>
            </a:r>
            <a:r>
              <a:rPr lang="en-GB" altLang="zh-CN" sz="320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zh-CN" sz="3200" dirty="0" smtClean="0">
                <a:effectLst/>
                <a:latin typeface="Times New Roman" pitchFamily="18" charset="0"/>
                <a:cs typeface="Times New Roman" pitchFamily="18" charset="0"/>
              </a:rPr>
              <a:t>source</a:t>
            </a:r>
            <a:r>
              <a:rPr lang="en-GB" altLang="zh-CN" sz="3200" i="1" dirty="0" smtClean="0"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3200" dirty="0" smtClean="0">
                <a:effectLst/>
                <a:latin typeface="Times New Roman" pitchFamily="18" charset="0"/>
                <a:cs typeface="Times New Roman" pitchFamily="18" charset="0"/>
              </a:rPr>
              <a:t>Japanese </a:t>
            </a:r>
            <a:r>
              <a:rPr lang="en-US" altLang="zh-CN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medaka</a:t>
            </a:r>
            <a:r>
              <a:rPr lang="en-US" altLang="zh-CN" sz="3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i="1" dirty="0" smtClean="0"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altLang="zh-CN" sz="3200" i="1" dirty="0" smtClean="0">
                <a:effectLst/>
                <a:latin typeface="Times New Roman" pitchFamily="18" charset="0"/>
                <a:cs typeface="Times New Roman" pitchFamily="18" charset="0"/>
              </a:rPr>
              <a:t>O. </a:t>
            </a:r>
            <a:r>
              <a:rPr lang="en-GB" altLang="zh-CN" sz="3200" i="1" dirty="0" err="1" smtClean="0">
                <a:effectLst/>
                <a:latin typeface="Times New Roman" pitchFamily="18" charset="0"/>
                <a:cs typeface="Times New Roman" pitchFamily="18" charset="0"/>
              </a:rPr>
              <a:t>Latipes</a:t>
            </a:r>
            <a:r>
              <a:rPr lang="en-GB" altLang="zh-CN" sz="3200" i="1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sz="3200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00808"/>
            <a:ext cx="3168352" cy="162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700808"/>
            <a:ext cx="3096344" cy="166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89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灯片编号占位符 3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FD98D5F-FFE0-47DC-A37A-54D6252E2E6F}" type="slidenum">
              <a:rPr lang="zh-CN" altLang="en-US" smtClean="0"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32848" cy="69269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2800" dirty="0">
                <a:effectLst/>
                <a:latin typeface="Times New Roman" pitchFamily="18" charset="0"/>
                <a:cs typeface="Times New Roman" pitchFamily="18" charset="0"/>
              </a:rPr>
              <a:t>Plasma protein “</a:t>
            </a:r>
            <a:r>
              <a:rPr lang="en-GB" sz="2800" dirty="0" err="1">
                <a:effectLst/>
                <a:latin typeface="Times New Roman" pitchFamily="18" charset="0"/>
                <a:cs typeface="Times New Roman" pitchFamily="18" charset="0"/>
              </a:rPr>
              <a:t>supermix</a:t>
            </a:r>
            <a:r>
              <a:rPr lang="en-GB" sz="2800" dirty="0">
                <a:effectLst/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GB" sz="2800" dirty="0" smtClean="0">
                <a:effectLst/>
                <a:latin typeface="Times New Roman" pitchFamily="18" charset="0"/>
                <a:cs typeface="Times New Roman" pitchFamily="18" charset="0"/>
              </a:rPr>
              <a:t>isolation</a:t>
            </a:r>
            <a:endParaRPr lang="en-GB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5138" r="6789"/>
          <a:stretch>
            <a:fillRect/>
          </a:stretch>
        </p:blipFill>
        <p:spPr bwMode="auto">
          <a:xfrm>
            <a:off x="1479672" y="2204864"/>
            <a:ext cx="58806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44835" t="36326" r="51107" b="18501"/>
          <a:stretch>
            <a:fillRect/>
          </a:stretch>
        </p:blipFill>
        <p:spPr bwMode="auto">
          <a:xfrm rot="16200000">
            <a:off x="4143968" y="-603448"/>
            <a:ext cx="79208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6444208" y="4941168"/>
            <a:ext cx="102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32 in total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724128" y="6453336"/>
            <a:ext cx="3121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Done by Dr. Joseph L. Humble </a:t>
            </a:r>
            <a:endParaRPr lang="zh-CN" altLang="en-US" dirty="0"/>
          </a:p>
        </p:txBody>
      </p:sp>
      <p:cxnSp>
        <p:nvCxnSpPr>
          <p:cNvPr id="18" name="直接连接符 17"/>
          <p:cNvCxnSpPr/>
          <p:nvPr/>
        </p:nvCxnSpPr>
        <p:spPr>
          <a:xfrm>
            <a:off x="1479672" y="2306676"/>
            <a:ext cx="590465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478004" y="2694852"/>
            <a:ext cx="590465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475656" y="2982884"/>
            <a:ext cx="590465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509476" y="4913032"/>
            <a:ext cx="590465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0664288"/>
      </p:ext>
    </p:extLst>
  </p:cSld>
  <p:clrMapOvr>
    <a:masterClrMapping/>
  </p:clrMapOvr>
  <p:transition advTm="1948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01608" y="6492875"/>
            <a:ext cx="442392" cy="365125"/>
          </a:xfrm>
        </p:spPr>
        <p:txBody>
          <a:bodyPr/>
          <a:lstStyle/>
          <a:p>
            <a:fld id="{6FD98D5F-FFE0-47DC-A37A-54D6252E2E6F}" type="slidenum">
              <a:rPr lang="zh-CN" altLang="en-US" smtClean="0"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52928" cy="1008112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effectLst/>
                <a:latin typeface="Times New Roman" pitchFamily="18" charset="0"/>
                <a:cs typeface="Times New Roman" pitchFamily="18" charset="0"/>
              </a:rPr>
              <a:t>Peptide collection by using ultracentrifugation combining with proteomic approach</a:t>
            </a:r>
            <a:endParaRPr lang="zh-CN" alt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95536" y="2780928"/>
            <a:ext cx="1224136" cy="1286852"/>
            <a:chOff x="1115616" y="2420888"/>
            <a:chExt cx="1512168" cy="172819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2328" t="45078" r="57195" b="22438"/>
            <a:stretch>
              <a:fillRect/>
            </a:stretch>
          </p:blipFill>
          <p:spPr bwMode="auto">
            <a:xfrm>
              <a:off x="1475656" y="2924944"/>
              <a:ext cx="807363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任意多边形 16"/>
            <p:cNvSpPr/>
            <p:nvPr/>
          </p:nvSpPr>
          <p:spPr>
            <a:xfrm rot="4226089">
              <a:off x="2139693" y="3502838"/>
              <a:ext cx="360040" cy="288032"/>
            </a:xfrm>
            <a:custGeom>
              <a:avLst/>
              <a:gdLst>
                <a:gd name="connsiteX0" fmla="*/ 76010 w 424353"/>
                <a:gd name="connsiteY0" fmla="*/ 32550 h 366379"/>
                <a:gd name="connsiteX1" fmla="*/ 163095 w 424353"/>
                <a:gd name="connsiteY1" fmla="*/ 90608 h 366379"/>
                <a:gd name="connsiteX2" fmla="*/ 250181 w 424353"/>
                <a:gd name="connsiteY2" fmla="*/ 119636 h 366379"/>
                <a:gd name="connsiteX3" fmla="*/ 279210 w 424353"/>
                <a:gd name="connsiteY3" fmla="*/ 163179 h 366379"/>
                <a:gd name="connsiteX4" fmla="*/ 337267 w 424353"/>
                <a:gd name="connsiteY4" fmla="*/ 293808 h 366379"/>
                <a:gd name="connsiteX5" fmla="*/ 351781 w 424353"/>
                <a:gd name="connsiteY5" fmla="*/ 337350 h 366379"/>
                <a:gd name="connsiteX6" fmla="*/ 395324 w 424353"/>
                <a:gd name="connsiteY6" fmla="*/ 351865 h 366379"/>
                <a:gd name="connsiteX7" fmla="*/ 424353 w 424353"/>
                <a:gd name="connsiteY7" fmla="*/ 366379 h 36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353" h="366379">
                  <a:moveTo>
                    <a:pt x="76010" y="32550"/>
                  </a:moveTo>
                  <a:cubicBezTo>
                    <a:pt x="220073" y="80573"/>
                    <a:pt x="0" y="0"/>
                    <a:pt x="163095" y="90608"/>
                  </a:cubicBezTo>
                  <a:cubicBezTo>
                    <a:pt x="189843" y="105468"/>
                    <a:pt x="250181" y="119636"/>
                    <a:pt x="250181" y="119636"/>
                  </a:cubicBezTo>
                  <a:cubicBezTo>
                    <a:pt x="259857" y="134150"/>
                    <a:pt x="272125" y="147238"/>
                    <a:pt x="279210" y="163179"/>
                  </a:cubicBezTo>
                  <a:cubicBezTo>
                    <a:pt x="348300" y="318631"/>
                    <a:pt x="271571" y="195265"/>
                    <a:pt x="337267" y="293808"/>
                  </a:cubicBezTo>
                  <a:cubicBezTo>
                    <a:pt x="342105" y="308322"/>
                    <a:pt x="340963" y="326532"/>
                    <a:pt x="351781" y="337350"/>
                  </a:cubicBezTo>
                  <a:cubicBezTo>
                    <a:pt x="362599" y="348168"/>
                    <a:pt x="381119" y="346183"/>
                    <a:pt x="395324" y="351865"/>
                  </a:cubicBezTo>
                  <a:cubicBezTo>
                    <a:pt x="405369" y="355883"/>
                    <a:pt x="414677" y="361541"/>
                    <a:pt x="424353" y="366379"/>
                  </a:cubicBezTo>
                </a:path>
              </a:pathLst>
            </a:custGeom>
            <a:ln w="381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 rot="17248237">
              <a:off x="1631070" y="3715960"/>
              <a:ext cx="360040" cy="288032"/>
            </a:xfrm>
            <a:custGeom>
              <a:avLst/>
              <a:gdLst>
                <a:gd name="connsiteX0" fmla="*/ 76010 w 424353"/>
                <a:gd name="connsiteY0" fmla="*/ 32550 h 366379"/>
                <a:gd name="connsiteX1" fmla="*/ 163095 w 424353"/>
                <a:gd name="connsiteY1" fmla="*/ 90608 h 366379"/>
                <a:gd name="connsiteX2" fmla="*/ 250181 w 424353"/>
                <a:gd name="connsiteY2" fmla="*/ 119636 h 366379"/>
                <a:gd name="connsiteX3" fmla="*/ 279210 w 424353"/>
                <a:gd name="connsiteY3" fmla="*/ 163179 h 366379"/>
                <a:gd name="connsiteX4" fmla="*/ 337267 w 424353"/>
                <a:gd name="connsiteY4" fmla="*/ 293808 h 366379"/>
                <a:gd name="connsiteX5" fmla="*/ 351781 w 424353"/>
                <a:gd name="connsiteY5" fmla="*/ 337350 h 366379"/>
                <a:gd name="connsiteX6" fmla="*/ 395324 w 424353"/>
                <a:gd name="connsiteY6" fmla="*/ 351865 h 366379"/>
                <a:gd name="connsiteX7" fmla="*/ 424353 w 424353"/>
                <a:gd name="connsiteY7" fmla="*/ 366379 h 36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353" h="366379">
                  <a:moveTo>
                    <a:pt x="76010" y="32550"/>
                  </a:moveTo>
                  <a:cubicBezTo>
                    <a:pt x="220073" y="80573"/>
                    <a:pt x="0" y="0"/>
                    <a:pt x="163095" y="90608"/>
                  </a:cubicBezTo>
                  <a:cubicBezTo>
                    <a:pt x="189843" y="105468"/>
                    <a:pt x="250181" y="119636"/>
                    <a:pt x="250181" y="119636"/>
                  </a:cubicBezTo>
                  <a:cubicBezTo>
                    <a:pt x="259857" y="134150"/>
                    <a:pt x="272125" y="147238"/>
                    <a:pt x="279210" y="163179"/>
                  </a:cubicBezTo>
                  <a:cubicBezTo>
                    <a:pt x="348300" y="318631"/>
                    <a:pt x="271571" y="195265"/>
                    <a:pt x="337267" y="293808"/>
                  </a:cubicBezTo>
                  <a:cubicBezTo>
                    <a:pt x="342105" y="308322"/>
                    <a:pt x="340963" y="326532"/>
                    <a:pt x="351781" y="337350"/>
                  </a:cubicBezTo>
                  <a:cubicBezTo>
                    <a:pt x="362599" y="348168"/>
                    <a:pt x="381119" y="346183"/>
                    <a:pt x="395324" y="351865"/>
                  </a:cubicBezTo>
                  <a:cubicBezTo>
                    <a:pt x="405369" y="355883"/>
                    <a:pt x="414677" y="361541"/>
                    <a:pt x="424353" y="366379"/>
                  </a:cubicBezTo>
                </a:path>
              </a:pathLst>
            </a:custGeom>
            <a:ln w="381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 rot="3853730">
              <a:off x="1371654" y="2657690"/>
              <a:ext cx="432048" cy="360040"/>
            </a:xfrm>
            <a:custGeom>
              <a:avLst/>
              <a:gdLst>
                <a:gd name="connsiteX0" fmla="*/ 76010 w 424353"/>
                <a:gd name="connsiteY0" fmla="*/ 32550 h 366379"/>
                <a:gd name="connsiteX1" fmla="*/ 163095 w 424353"/>
                <a:gd name="connsiteY1" fmla="*/ 90608 h 366379"/>
                <a:gd name="connsiteX2" fmla="*/ 250181 w 424353"/>
                <a:gd name="connsiteY2" fmla="*/ 119636 h 366379"/>
                <a:gd name="connsiteX3" fmla="*/ 279210 w 424353"/>
                <a:gd name="connsiteY3" fmla="*/ 163179 h 366379"/>
                <a:gd name="connsiteX4" fmla="*/ 337267 w 424353"/>
                <a:gd name="connsiteY4" fmla="*/ 293808 h 366379"/>
                <a:gd name="connsiteX5" fmla="*/ 351781 w 424353"/>
                <a:gd name="connsiteY5" fmla="*/ 337350 h 366379"/>
                <a:gd name="connsiteX6" fmla="*/ 395324 w 424353"/>
                <a:gd name="connsiteY6" fmla="*/ 351865 h 366379"/>
                <a:gd name="connsiteX7" fmla="*/ 424353 w 424353"/>
                <a:gd name="connsiteY7" fmla="*/ 366379 h 36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353" h="366379">
                  <a:moveTo>
                    <a:pt x="76010" y="32550"/>
                  </a:moveTo>
                  <a:cubicBezTo>
                    <a:pt x="220073" y="80573"/>
                    <a:pt x="0" y="0"/>
                    <a:pt x="163095" y="90608"/>
                  </a:cubicBezTo>
                  <a:cubicBezTo>
                    <a:pt x="189843" y="105468"/>
                    <a:pt x="250181" y="119636"/>
                    <a:pt x="250181" y="119636"/>
                  </a:cubicBezTo>
                  <a:cubicBezTo>
                    <a:pt x="259857" y="134150"/>
                    <a:pt x="272125" y="147238"/>
                    <a:pt x="279210" y="163179"/>
                  </a:cubicBezTo>
                  <a:cubicBezTo>
                    <a:pt x="348300" y="318631"/>
                    <a:pt x="271571" y="195265"/>
                    <a:pt x="337267" y="293808"/>
                  </a:cubicBezTo>
                  <a:cubicBezTo>
                    <a:pt x="342105" y="308322"/>
                    <a:pt x="340963" y="326532"/>
                    <a:pt x="351781" y="337350"/>
                  </a:cubicBezTo>
                  <a:cubicBezTo>
                    <a:pt x="362599" y="348168"/>
                    <a:pt x="381119" y="346183"/>
                    <a:pt x="395324" y="351865"/>
                  </a:cubicBezTo>
                  <a:cubicBezTo>
                    <a:pt x="405369" y="355883"/>
                    <a:pt x="414677" y="361541"/>
                    <a:pt x="424353" y="366379"/>
                  </a:cubicBezTo>
                </a:path>
              </a:pathLst>
            </a:cu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20821436">
              <a:off x="2079461" y="2889681"/>
              <a:ext cx="360040" cy="288032"/>
            </a:xfrm>
            <a:custGeom>
              <a:avLst/>
              <a:gdLst>
                <a:gd name="connsiteX0" fmla="*/ 76010 w 424353"/>
                <a:gd name="connsiteY0" fmla="*/ 32550 h 366379"/>
                <a:gd name="connsiteX1" fmla="*/ 163095 w 424353"/>
                <a:gd name="connsiteY1" fmla="*/ 90608 h 366379"/>
                <a:gd name="connsiteX2" fmla="*/ 250181 w 424353"/>
                <a:gd name="connsiteY2" fmla="*/ 119636 h 366379"/>
                <a:gd name="connsiteX3" fmla="*/ 279210 w 424353"/>
                <a:gd name="connsiteY3" fmla="*/ 163179 h 366379"/>
                <a:gd name="connsiteX4" fmla="*/ 337267 w 424353"/>
                <a:gd name="connsiteY4" fmla="*/ 293808 h 366379"/>
                <a:gd name="connsiteX5" fmla="*/ 351781 w 424353"/>
                <a:gd name="connsiteY5" fmla="*/ 337350 h 366379"/>
                <a:gd name="connsiteX6" fmla="*/ 395324 w 424353"/>
                <a:gd name="connsiteY6" fmla="*/ 351865 h 366379"/>
                <a:gd name="connsiteX7" fmla="*/ 424353 w 424353"/>
                <a:gd name="connsiteY7" fmla="*/ 366379 h 36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353" h="366379">
                  <a:moveTo>
                    <a:pt x="76010" y="32550"/>
                  </a:moveTo>
                  <a:cubicBezTo>
                    <a:pt x="220073" y="80573"/>
                    <a:pt x="0" y="0"/>
                    <a:pt x="163095" y="90608"/>
                  </a:cubicBezTo>
                  <a:cubicBezTo>
                    <a:pt x="189843" y="105468"/>
                    <a:pt x="250181" y="119636"/>
                    <a:pt x="250181" y="119636"/>
                  </a:cubicBezTo>
                  <a:cubicBezTo>
                    <a:pt x="259857" y="134150"/>
                    <a:pt x="272125" y="147238"/>
                    <a:pt x="279210" y="163179"/>
                  </a:cubicBezTo>
                  <a:cubicBezTo>
                    <a:pt x="348300" y="318631"/>
                    <a:pt x="271571" y="195265"/>
                    <a:pt x="337267" y="293808"/>
                  </a:cubicBezTo>
                  <a:cubicBezTo>
                    <a:pt x="342105" y="308322"/>
                    <a:pt x="340963" y="326532"/>
                    <a:pt x="351781" y="337350"/>
                  </a:cubicBezTo>
                  <a:cubicBezTo>
                    <a:pt x="362599" y="348168"/>
                    <a:pt x="381119" y="346183"/>
                    <a:pt x="395324" y="351865"/>
                  </a:cubicBezTo>
                  <a:cubicBezTo>
                    <a:pt x="405369" y="355883"/>
                    <a:pt x="414677" y="361541"/>
                    <a:pt x="424353" y="366379"/>
                  </a:cubicBezTo>
                </a:path>
              </a:pathLst>
            </a:custGeom>
            <a:ln w="3810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 rot="869803">
              <a:off x="1150375" y="3248613"/>
              <a:ext cx="317438" cy="257237"/>
            </a:xfrm>
            <a:custGeom>
              <a:avLst/>
              <a:gdLst>
                <a:gd name="connsiteX0" fmla="*/ 76010 w 424353"/>
                <a:gd name="connsiteY0" fmla="*/ 32550 h 366379"/>
                <a:gd name="connsiteX1" fmla="*/ 163095 w 424353"/>
                <a:gd name="connsiteY1" fmla="*/ 90608 h 366379"/>
                <a:gd name="connsiteX2" fmla="*/ 250181 w 424353"/>
                <a:gd name="connsiteY2" fmla="*/ 119636 h 366379"/>
                <a:gd name="connsiteX3" fmla="*/ 279210 w 424353"/>
                <a:gd name="connsiteY3" fmla="*/ 163179 h 366379"/>
                <a:gd name="connsiteX4" fmla="*/ 337267 w 424353"/>
                <a:gd name="connsiteY4" fmla="*/ 293808 h 366379"/>
                <a:gd name="connsiteX5" fmla="*/ 351781 w 424353"/>
                <a:gd name="connsiteY5" fmla="*/ 337350 h 366379"/>
                <a:gd name="connsiteX6" fmla="*/ 395324 w 424353"/>
                <a:gd name="connsiteY6" fmla="*/ 351865 h 366379"/>
                <a:gd name="connsiteX7" fmla="*/ 424353 w 424353"/>
                <a:gd name="connsiteY7" fmla="*/ 366379 h 36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353" h="366379">
                  <a:moveTo>
                    <a:pt x="76010" y="32550"/>
                  </a:moveTo>
                  <a:cubicBezTo>
                    <a:pt x="220073" y="80573"/>
                    <a:pt x="0" y="0"/>
                    <a:pt x="163095" y="90608"/>
                  </a:cubicBezTo>
                  <a:cubicBezTo>
                    <a:pt x="189843" y="105468"/>
                    <a:pt x="250181" y="119636"/>
                    <a:pt x="250181" y="119636"/>
                  </a:cubicBezTo>
                  <a:cubicBezTo>
                    <a:pt x="259857" y="134150"/>
                    <a:pt x="272125" y="147238"/>
                    <a:pt x="279210" y="163179"/>
                  </a:cubicBezTo>
                  <a:cubicBezTo>
                    <a:pt x="348300" y="318631"/>
                    <a:pt x="271571" y="195265"/>
                    <a:pt x="337267" y="293808"/>
                  </a:cubicBezTo>
                  <a:cubicBezTo>
                    <a:pt x="342105" y="308322"/>
                    <a:pt x="340963" y="326532"/>
                    <a:pt x="351781" y="337350"/>
                  </a:cubicBezTo>
                  <a:cubicBezTo>
                    <a:pt x="362599" y="348168"/>
                    <a:pt x="381119" y="346183"/>
                    <a:pt x="395324" y="351865"/>
                  </a:cubicBezTo>
                  <a:cubicBezTo>
                    <a:pt x="405369" y="355883"/>
                    <a:pt x="414677" y="361541"/>
                    <a:pt x="424353" y="366379"/>
                  </a:cubicBez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1115616" y="2420888"/>
              <a:ext cx="1512168" cy="1728192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79512" y="4365104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Plasma sample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627784" y="2492896"/>
            <a:ext cx="1712328" cy="2254632"/>
            <a:chOff x="3217659" y="2924944"/>
            <a:chExt cx="2040250" cy="2400092"/>
          </a:xfrm>
        </p:grpSpPr>
        <p:grpSp>
          <p:nvGrpSpPr>
            <p:cNvPr id="29" name="组合 28"/>
            <p:cNvGrpSpPr/>
            <p:nvPr/>
          </p:nvGrpSpPr>
          <p:grpSpPr>
            <a:xfrm>
              <a:off x="3275856" y="2924944"/>
              <a:ext cx="1301287" cy="2024226"/>
              <a:chOff x="3131840" y="2132856"/>
              <a:chExt cx="1301287" cy="2024226"/>
            </a:xfrm>
          </p:grpSpPr>
          <p:pic>
            <p:nvPicPr>
              <p:cNvPr id="27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31840" y="2132856"/>
                <a:ext cx="1301287" cy="2024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64138" t="46875" r="34312" b="50172"/>
              <a:stretch>
                <a:fillRect/>
              </a:stretch>
            </p:blipFill>
            <p:spPr bwMode="auto">
              <a:xfrm>
                <a:off x="3707904" y="2420888"/>
                <a:ext cx="224025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2" name="任意多边形 31"/>
            <p:cNvSpPr/>
            <p:nvPr/>
          </p:nvSpPr>
          <p:spPr>
            <a:xfrm rot="20821436">
              <a:off x="3867623" y="4488218"/>
              <a:ext cx="168092" cy="158974"/>
            </a:xfrm>
            <a:custGeom>
              <a:avLst/>
              <a:gdLst>
                <a:gd name="connsiteX0" fmla="*/ 76010 w 424353"/>
                <a:gd name="connsiteY0" fmla="*/ 32550 h 366379"/>
                <a:gd name="connsiteX1" fmla="*/ 163095 w 424353"/>
                <a:gd name="connsiteY1" fmla="*/ 90608 h 366379"/>
                <a:gd name="connsiteX2" fmla="*/ 250181 w 424353"/>
                <a:gd name="connsiteY2" fmla="*/ 119636 h 366379"/>
                <a:gd name="connsiteX3" fmla="*/ 279210 w 424353"/>
                <a:gd name="connsiteY3" fmla="*/ 163179 h 366379"/>
                <a:gd name="connsiteX4" fmla="*/ 337267 w 424353"/>
                <a:gd name="connsiteY4" fmla="*/ 293808 h 366379"/>
                <a:gd name="connsiteX5" fmla="*/ 351781 w 424353"/>
                <a:gd name="connsiteY5" fmla="*/ 337350 h 366379"/>
                <a:gd name="connsiteX6" fmla="*/ 395324 w 424353"/>
                <a:gd name="connsiteY6" fmla="*/ 351865 h 366379"/>
                <a:gd name="connsiteX7" fmla="*/ 424353 w 424353"/>
                <a:gd name="connsiteY7" fmla="*/ 366379 h 36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353" h="366379">
                  <a:moveTo>
                    <a:pt x="76010" y="32550"/>
                  </a:moveTo>
                  <a:cubicBezTo>
                    <a:pt x="220073" y="80573"/>
                    <a:pt x="0" y="0"/>
                    <a:pt x="163095" y="90608"/>
                  </a:cubicBezTo>
                  <a:cubicBezTo>
                    <a:pt x="189843" y="105468"/>
                    <a:pt x="250181" y="119636"/>
                    <a:pt x="250181" y="119636"/>
                  </a:cubicBezTo>
                  <a:cubicBezTo>
                    <a:pt x="259857" y="134150"/>
                    <a:pt x="272125" y="147238"/>
                    <a:pt x="279210" y="163179"/>
                  </a:cubicBezTo>
                  <a:cubicBezTo>
                    <a:pt x="348300" y="318631"/>
                    <a:pt x="271571" y="195265"/>
                    <a:pt x="337267" y="293808"/>
                  </a:cubicBezTo>
                  <a:cubicBezTo>
                    <a:pt x="342105" y="308322"/>
                    <a:pt x="340963" y="326532"/>
                    <a:pt x="351781" y="337350"/>
                  </a:cubicBezTo>
                  <a:cubicBezTo>
                    <a:pt x="362599" y="348168"/>
                    <a:pt x="381119" y="346183"/>
                    <a:pt x="395324" y="351865"/>
                  </a:cubicBezTo>
                  <a:cubicBezTo>
                    <a:pt x="405369" y="355883"/>
                    <a:pt x="414677" y="361541"/>
                    <a:pt x="424353" y="366379"/>
                  </a:cubicBezTo>
                </a:path>
              </a:pathLst>
            </a:custGeom>
            <a:ln w="3810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 rot="869803">
              <a:off x="3684676" y="4530392"/>
              <a:ext cx="182855" cy="101474"/>
            </a:xfrm>
            <a:custGeom>
              <a:avLst/>
              <a:gdLst>
                <a:gd name="connsiteX0" fmla="*/ 76010 w 424353"/>
                <a:gd name="connsiteY0" fmla="*/ 32550 h 366379"/>
                <a:gd name="connsiteX1" fmla="*/ 163095 w 424353"/>
                <a:gd name="connsiteY1" fmla="*/ 90608 h 366379"/>
                <a:gd name="connsiteX2" fmla="*/ 250181 w 424353"/>
                <a:gd name="connsiteY2" fmla="*/ 119636 h 366379"/>
                <a:gd name="connsiteX3" fmla="*/ 279210 w 424353"/>
                <a:gd name="connsiteY3" fmla="*/ 163179 h 366379"/>
                <a:gd name="connsiteX4" fmla="*/ 337267 w 424353"/>
                <a:gd name="connsiteY4" fmla="*/ 293808 h 366379"/>
                <a:gd name="connsiteX5" fmla="*/ 351781 w 424353"/>
                <a:gd name="connsiteY5" fmla="*/ 337350 h 366379"/>
                <a:gd name="connsiteX6" fmla="*/ 395324 w 424353"/>
                <a:gd name="connsiteY6" fmla="*/ 351865 h 366379"/>
                <a:gd name="connsiteX7" fmla="*/ 424353 w 424353"/>
                <a:gd name="connsiteY7" fmla="*/ 366379 h 36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353" h="366379">
                  <a:moveTo>
                    <a:pt x="76010" y="32550"/>
                  </a:moveTo>
                  <a:cubicBezTo>
                    <a:pt x="220073" y="80573"/>
                    <a:pt x="0" y="0"/>
                    <a:pt x="163095" y="90608"/>
                  </a:cubicBezTo>
                  <a:cubicBezTo>
                    <a:pt x="189843" y="105468"/>
                    <a:pt x="250181" y="119636"/>
                    <a:pt x="250181" y="119636"/>
                  </a:cubicBezTo>
                  <a:cubicBezTo>
                    <a:pt x="259857" y="134150"/>
                    <a:pt x="272125" y="147238"/>
                    <a:pt x="279210" y="163179"/>
                  </a:cubicBezTo>
                  <a:cubicBezTo>
                    <a:pt x="348300" y="318631"/>
                    <a:pt x="271571" y="195265"/>
                    <a:pt x="337267" y="293808"/>
                  </a:cubicBezTo>
                  <a:cubicBezTo>
                    <a:pt x="342105" y="308322"/>
                    <a:pt x="340963" y="326532"/>
                    <a:pt x="351781" y="337350"/>
                  </a:cubicBezTo>
                  <a:cubicBezTo>
                    <a:pt x="362599" y="348168"/>
                    <a:pt x="381119" y="346183"/>
                    <a:pt x="395324" y="351865"/>
                  </a:cubicBezTo>
                  <a:cubicBezTo>
                    <a:pt x="405369" y="355883"/>
                    <a:pt x="414677" y="361541"/>
                    <a:pt x="424353" y="366379"/>
                  </a:cubicBez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3853730">
              <a:off x="3973688" y="4501800"/>
              <a:ext cx="154601" cy="272219"/>
            </a:xfrm>
            <a:custGeom>
              <a:avLst/>
              <a:gdLst>
                <a:gd name="connsiteX0" fmla="*/ 76010 w 424353"/>
                <a:gd name="connsiteY0" fmla="*/ 32550 h 366379"/>
                <a:gd name="connsiteX1" fmla="*/ 163095 w 424353"/>
                <a:gd name="connsiteY1" fmla="*/ 90608 h 366379"/>
                <a:gd name="connsiteX2" fmla="*/ 250181 w 424353"/>
                <a:gd name="connsiteY2" fmla="*/ 119636 h 366379"/>
                <a:gd name="connsiteX3" fmla="*/ 279210 w 424353"/>
                <a:gd name="connsiteY3" fmla="*/ 163179 h 366379"/>
                <a:gd name="connsiteX4" fmla="*/ 337267 w 424353"/>
                <a:gd name="connsiteY4" fmla="*/ 293808 h 366379"/>
                <a:gd name="connsiteX5" fmla="*/ 351781 w 424353"/>
                <a:gd name="connsiteY5" fmla="*/ 337350 h 366379"/>
                <a:gd name="connsiteX6" fmla="*/ 395324 w 424353"/>
                <a:gd name="connsiteY6" fmla="*/ 351865 h 366379"/>
                <a:gd name="connsiteX7" fmla="*/ 424353 w 424353"/>
                <a:gd name="connsiteY7" fmla="*/ 366379 h 36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353" h="366379">
                  <a:moveTo>
                    <a:pt x="76010" y="32550"/>
                  </a:moveTo>
                  <a:cubicBezTo>
                    <a:pt x="220073" y="80573"/>
                    <a:pt x="0" y="0"/>
                    <a:pt x="163095" y="90608"/>
                  </a:cubicBezTo>
                  <a:cubicBezTo>
                    <a:pt x="189843" y="105468"/>
                    <a:pt x="250181" y="119636"/>
                    <a:pt x="250181" y="119636"/>
                  </a:cubicBezTo>
                  <a:cubicBezTo>
                    <a:pt x="259857" y="134150"/>
                    <a:pt x="272125" y="147238"/>
                    <a:pt x="279210" y="163179"/>
                  </a:cubicBezTo>
                  <a:cubicBezTo>
                    <a:pt x="348300" y="318631"/>
                    <a:pt x="271571" y="195265"/>
                    <a:pt x="337267" y="293808"/>
                  </a:cubicBezTo>
                  <a:cubicBezTo>
                    <a:pt x="342105" y="308322"/>
                    <a:pt x="340963" y="326532"/>
                    <a:pt x="351781" y="337350"/>
                  </a:cubicBezTo>
                  <a:cubicBezTo>
                    <a:pt x="362599" y="348168"/>
                    <a:pt x="381119" y="346183"/>
                    <a:pt x="395324" y="351865"/>
                  </a:cubicBezTo>
                  <a:cubicBezTo>
                    <a:pt x="405369" y="355883"/>
                    <a:pt x="414677" y="361541"/>
                    <a:pt x="424353" y="366379"/>
                  </a:cubicBezTo>
                </a:path>
              </a:pathLst>
            </a:cu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 rot="17248237">
              <a:off x="3828533" y="4602333"/>
              <a:ext cx="118781" cy="189086"/>
            </a:xfrm>
            <a:custGeom>
              <a:avLst/>
              <a:gdLst>
                <a:gd name="connsiteX0" fmla="*/ 76010 w 424353"/>
                <a:gd name="connsiteY0" fmla="*/ 32550 h 366379"/>
                <a:gd name="connsiteX1" fmla="*/ 163095 w 424353"/>
                <a:gd name="connsiteY1" fmla="*/ 90608 h 366379"/>
                <a:gd name="connsiteX2" fmla="*/ 250181 w 424353"/>
                <a:gd name="connsiteY2" fmla="*/ 119636 h 366379"/>
                <a:gd name="connsiteX3" fmla="*/ 279210 w 424353"/>
                <a:gd name="connsiteY3" fmla="*/ 163179 h 366379"/>
                <a:gd name="connsiteX4" fmla="*/ 337267 w 424353"/>
                <a:gd name="connsiteY4" fmla="*/ 293808 h 366379"/>
                <a:gd name="connsiteX5" fmla="*/ 351781 w 424353"/>
                <a:gd name="connsiteY5" fmla="*/ 337350 h 366379"/>
                <a:gd name="connsiteX6" fmla="*/ 395324 w 424353"/>
                <a:gd name="connsiteY6" fmla="*/ 351865 h 366379"/>
                <a:gd name="connsiteX7" fmla="*/ 424353 w 424353"/>
                <a:gd name="connsiteY7" fmla="*/ 366379 h 36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353" h="366379">
                  <a:moveTo>
                    <a:pt x="76010" y="32550"/>
                  </a:moveTo>
                  <a:cubicBezTo>
                    <a:pt x="220073" y="80573"/>
                    <a:pt x="0" y="0"/>
                    <a:pt x="163095" y="90608"/>
                  </a:cubicBezTo>
                  <a:cubicBezTo>
                    <a:pt x="189843" y="105468"/>
                    <a:pt x="250181" y="119636"/>
                    <a:pt x="250181" y="119636"/>
                  </a:cubicBezTo>
                  <a:cubicBezTo>
                    <a:pt x="259857" y="134150"/>
                    <a:pt x="272125" y="147238"/>
                    <a:pt x="279210" y="163179"/>
                  </a:cubicBezTo>
                  <a:cubicBezTo>
                    <a:pt x="348300" y="318631"/>
                    <a:pt x="271571" y="195265"/>
                    <a:pt x="337267" y="293808"/>
                  </a:cubicBezTo>
                  <a:cubicBezTo>
                    <a:pt x="342105" y="308322"/>
                    <a:pt x="340963" y="326532"/>
                    <a:pt x="351781" y="337350"/>
                  </a:cubicBezTo>
                  <a:cubicBezTo>
                    <a:pt x="362599" y="348168"/>
                    <a:pt x="381119" y="346183"/>
                    <a:pt x="395324" y="351865"/>
                  </a:cubicBezTo>
                  <a:cubicBezTo>
                    <a:pt x="405369" y="355883"/>
                    <a:pt x="414677" y="361541"/>
                    <a:pt x="424353" y="366379"/>
                  </a:cubicBezTo>
                </a:path>
              </a:pathLst>
            </a:custGeom>
            <a:ln w="381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17659" y="4931876"/>
              <a:ext cx="2040250" cy="393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Peptides &lt;3kDa 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4932040" y="3068960"/>
            <a:ext cx="720080" cy="792088"/>
            <a:chOff x="6300192" y="2924944"/>
            <a:chExt cx="1080120" cy="1296144"/>
          </a:xfrm>
        </p:grpSpPr>
        <p:grpSp>
          <p:nvGrpSpPr>
            <p:cNvPr id="71" name="组合 70"/>
            <p:cNvGrpSpPr/>
            <p:nvPr/>
          </p:nvGrpSpPr>
          <p:grpSpPr>
            <a:xfrm>
              <a:off x="6300192" y="2924944"/>
              <a:ext cx="1080120" cy="1296144"/>
              <a:chOff x="1115616" y="2420888"/>
              <a:chExt cx="1512168" cy="1728192"/>
            </a:xfrm>
          </p:grpSpPr>
          <p:sp>
            <p:nvSpPr>
              <p:cNvPr id="73" name="任意多边形 72"/>
              <p:cNvSpPr/>
              <p:nvPr/>
            </p:nvSpPr>
            <p:spPr>
              <a:xfrm rot="4226089">
                <a:off x="2139693" y="3502838"/>
                <a:ext cx="360040" cy="288032"/>
              </a:xfrm>
              <a:custGeom>
                <a:avLst/>
                <a:gdLst>
                  <a:gd name="connsiteX0" fmla="*/ 76010 w 424353"/>
                  <a:gd name="connsiteY0" fmla="*/ 32550 h 366379"/>
                  <a:gd name="connsiteX1" fmla="*/ 163095 w 424353"/>
                  <a:gd name="connsiteY1" fmla="*/ 90608 h 366379"/>
                  <a:gd name="connsiteX2" fmla="*/ 250181 w 424353"/>
                  <a:gd name="connsiteY2" fmla="*/ 119636 h 366379"/>
                  <a:gd name="connsiteX3" fmla="*/ 279210 w 424353"/>
                  <a:gd name="connsiteY3" fmla="*/ 163179 h 366379"/>
                  <a:gd name="connsiteX4" fmla="*/ 337267 w 424353"/>
                  <a:gd name="connsiteY4" fmla="*/ 293808 h 366379"/>
                  <a:gd name="connsiteX5" fmla="*/ 351781 w 424353"/>
                  <a:gd name="connsiteY5" fmla="*/ 337350 h 366379"/>
                  <a:gd name="connsiteX6" fmla="*/ 395324 w 424353"/>
                  <a:gd name="connsiteY6" fmla="*/ 351865 h 366379"/>
                  <a:gd name="connsiteX7" fmla="*/ 424353 w 424353"/>
                  <a:gd name="connsiteY7" fmla="*/ 366379 h 366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4353" h="366379">
                    <a:moveTo>
                      <a:pt x="76010" y="32550"/>
                    </a:moveTo>
                    <a:cubicBezTo>
                      <a:pt x="220073" y="80573"/>
                      <a:pt x="0" y="0"/>
                      <a:pt x="163095" y="90608"/>
                    </a:cubicBezTo>
                    <a:cubicBezTo>
                      <a:pt x="189843" y="105468"/>
                      <a:pt x="250181" y="119636"/>
                      <a:pt x="250181" y="119636"/>
                    </a:cubicBezTo>
                    <a:cubicBezTo>
                      <a:pt x="259857" y="134150"/>
                      <a:pt x="272125" y="147238"/>
                      <a:pt x="279210" y="163179"/>
                    </a:cubicBezTo>
                    <a:cubicBezTo>
                      <a:pt x="348300" y="318631"/>
                      <a:pt x="271571" y="195265"/>
                      <a:pt x="337267" y="293808"/>
                    </a:cubicBezTo>
                    <a:cubicBezTo>
                      <a:pt x="342105" y="308322"/>
                      <a:pt x="340963" y="326532"/>
                      <a:pt x="351781" y="337350"/>
                    </a:cubicBezTo>
                    <a:cubicBezTo>
                      <a:pt x="362599" y="348168"/>
                      <a:pt x="381119" y="346183"/>
                      <a:pt x="395324" y="351865"/>
                    </a:cubicBezTo>
                    <a:cubicBezTo>
                      <a:pt x="405369" y="355883"/>
                      <a:pt x="414677" y="361541"/>
                      <a:pt x="424353" y="366379"/>
                    </a:cubicBezTo>
                  </a:path>
                </a:pathLst>
              </a:custGeom>
              <a:ln w="381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任意多边形 73"/>
              <p:cNvSpPr/>
              <p:nvPr/>
            </p:nvSpPr>
            <p:spPr>
              <a:xfrm rot="17248237">
                <a:off x="1850398" y="3449873"/>
                <a:ext cx="360040" cy="288032"/>
              </a:xfrm>
              <a:custGeom>
                <a:avLst/>
                <a:gdLst>
                  <a:gd name="connsiteX0" fmla="*/ 76010 w 424353"/>
                  <a:gd name="connsiteY0" fmla="*/ 32550 h 366379"/>
                  <a:gd name="connsiteX1" fmla="*/ 163095 w 424353"/>
                  <a:gd name="connsiteY1" fmla="*/ 90608 h 366379"/>
                  <a:gd name="connsiteX2" fmla="*/ 250181 w 424353"/>
                  <a:gd name="connsiteY2" fmla="*/ 119636 h 366379"/>
                  <a:gd name="connsiteX3" fmla="*/ 279210 w 424353"/>
                  <a:gd name="connsiteY3" fmla="*/ 163179 h 366379"/>
                  <a:gd name="connsiteX4" fmla="*/ 337267 w 424353"/>
                  <a:gd name="connsiteY4" fmla="*/ 293808 h 366379"/>
                  <a:gd name="connsiteX5" fmla="*/ 351781 w 424353"/>
                  <a:gd name="connsiteY5" fmla="*/ 337350 h 366379"/>
                  <a:gd name="connsiteX6" fmla="*/ 395324 w 424353"/>
                  <a:gd name="connsiteY6" fmla="*/ 351865 h 366379"/>
                  <a:gd name="connsiteX7" fmla="*/ 424353 w 424353"/>
                  <a:gd name="connsiteY7" fmla="*/ 366379 h 366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4353" h="366379">
                    <a:moveTo>
                      <a:pt x="76010" y="32550"/>
                    </a:moveTo>
                    <a:cubicBezTo>
                      <a:pt x="220073" y="80573"/>
                      <a:pt x="0" y="0"/>
                      <a:pt x="163095" y="90608"/>
                    </a:cubicBezTo>
                    <a:cubicBezTo>
                      <a:pt x="189843" y="105468"/>
                      <a:pt x="250181" y="119636"/>
                      <a:pt x="250181" y="119636"/>
                    </a:cubicBezTo>
                    <a:cubicBezTo>
                      <a:pt x="259857" y="134150"/>
                      <a:pt x="272125" y="147238"/>
                      <a:pt x="279210" y="163179"/>
                    </a:cubicBezTo>
                    <a:cubicBezTo>
                      <a:pt x="348300" y="318631"/>
                      <a:pt x="271571" y="195265"/>
                      <a:pt x="337267" y="293808"/>
                    </a:cubicBezTo>
                    <a:cubicBezTo>
                      <a:pt x="342105" y="308322"/>
                      <a:pt x="340963" y="326532"/>
                      <a:pt x="351781" y="337350"/>
                    </a:cubicBezTo>
                    <a:cubicBezTo>
                      <a:pt x="362599" y="348168"/>
                      <a:pt x="381119" y="346183"/>
                      <a:pt x="395324" y="351865"/>
                    </a:cubicBezTo>
                    <a:cubicBezTo>
                      <a:pt x="405369" y="355883"/>
                      <a:pt x="414677" y="361541"/>
                      <a:pt x="424353" y="366379"/>
                    </a:cubicBezTo>
                  </a:path>
                </a:pathLst>
              </a:custGeom>
              <a:ln w="381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任意多边形 74"/>
              <p:cNvSpPr/>
              <p:nvPr/>
            </p:nvSpPr>
            <p:spPr>
              <a:xfrm rot="3853730">
                <a:off x="1371654" y="2657690"/>
                <a:ext cx="432048" cy="360040"/>
              </a:xfrm>
              <a:custGeom>
                <a:avLst/>
                <a:gdLst>
                  <a:gd name="connsiteX0" fmla="*/ 76010 w 424353"/>
                  <a:gd name="connsiteY0" fmla="*/ 32550 h 366379"/>
                  <a:gd name="connsiteX1" fmla="*/ 163095 w 424353"/>
                  <a:gd name="connsiteY1" fmla="*/ 90608 h 366379"/>
                  <a:gd name="connsiteX2" fmla="*/ 250181 w 424353"/>
                  <a:gd name="connsiteY2" fmla="*/ 119636 h 366379"/>
                  <a:gd name="connsiteX3" fmla="*/ 279210 w 424353"/>
                  <a:gd name="connsiteY3" fmla="*/ 163179 h 366379"/>
                  <a:gd name="connsiteX4" fmla="*/ 337267 w 424353"/>
                  <a:gd name="connsiteY4" fmla="*/ 293808 h 366379"/>
                  <a:gd name="connsiteX5" fmla="*/ 351781 w 424353"/>
                  <a:gd name="connsiteY5" fmla="*/ 337350 h 366379"/>
                  <a:gd name="connsiteX6" fmla="*/ 395324 w 424353"/>
                  <a:gd name="connsiteY6" fmla="*/ 351865 h 366379"/>
                  <a:gd name="connsiteX7" fmla="*/ 424353 w 424353"/>
                  <a:gd name="connsiteY7" fmla="*/ 366379 h 366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4353" h="366379">
                    <a:moveTo>
                      <a:pt x="76010" y="32550"/>
                    </a:moveTo>
                    <a:cubicBezTo>
                      <a:pt x="220073" y="80573"/>
                      <a:pt x="0" y="0"/>
                      <a:pt x="163095" y="90608"/>
                    </a:cubicBezTo>
                    <a:cubicBezTo>
                      <a:pt x="189843" y="105468"/>
                      <a:pt x="250181" y="119636"/>
                      <a:pt x="250181" y="119636"/>
                    </a:cubicBezTo>
                    <a:cubicBezTo>
                      <a:pt x="259857" y="134150"/>
                      <a:pt x="272125" y="147238"/>
                      <a:pt x="279210" y="163179"/>
                    </a:cubicBezTo>
                    <a:cubicBezTo>
                      <a:pt x="348300" y="318631"/>
                      <a:pt x="271571" y="195265"/>
                      <a:pt x="337267" y="293808"/>
                    </a:cubicBezTo>
                    <a:cubicBezTo>
                      <a:pt x="342105" y="308322"/>
                      <a:pt x="340963" y="326532"/>
                      <a:pt x="351781" y="337350"/>
                    </a:cubicBezTo>
                    <a:cubicBezTo>
                      <a:pt x="362599" y="348168"/>
                      <a:pt x="381119" y="346183"/>
                      <a:pt x="395324" y="351865"/>
                    </a:cubicBezTo>
                    <a:cubicBezTo>
                      <a:pt x="405369" y="355883"/>
                      <a:pt x="414677" y="361541"/>
                      <a:pt x="424353" y="366379"/>
                    </a:cubicBezTo>
                  </a:path>
                </a:pathLst>
              </a:cu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任意多边形 75"/>
              <p:cNvSpPr/>
              <p:nvPr/>
            </p:nvSpPr>
            <p:spPr>
              <a:xfrm rot="20821436">
                <a:off x="2079461" y="2889681"/>
                <a:ext cx="360040" cy="288032"/>
              </a:xfrm>
              <a:custGeom>
                <a:avLst/>
                <a:gdLst>
                  <a:gd name="connsiteX0" fmla="*/ 76010 w 424353"/>
                  <a:gd name="connsiteY0" fmla="*/ 32550 h 366379"/>
                  <a:gd name="connsiteX1" fmla="*/ 163095 w 424353"/>
                  <a:gd name="connsiteY1" fmla="*/ 90608 h 366379"/>
                  <a:gd name="connsiteX2" fmla="*/ 250181 w 424353"/>
                  <a:gd name="connsiteY2" fmla="*/ 119636 h 366379"/>
                  <a:gd name="connsiteX3" fmla="*/ 279210 w 424353"/>
                  <a:gd name="connsiteY3" fmla="*/ 163179 h 366379"/>
                  <a:gd name="connsiteX4" fmla="*/ 337267 w 424353"/>
                  <a:gd name="connsiteY4" fmla="*/ 293808 h 366379"/>
                  <a:gd name="connsiteX5" fmla="*/ 351781 w 424353"/>
                  <a:gd name="connsiteY5" fmla="*/ 337350 h 366379"/>
                  <a:gd name="connsiteX6" fmla="*/ 395324 w 424353"/>
                  <a:gd name="connsiteY6" fmla="*/ 351865 h 366379"/>
                  <a:gd name="connsiteX7" fmla="*/ 424353 w 424353"/>
                  <a:gd name="connsiteY7" fmla="*/ 366379 h 366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4353" h="366379">
                    <a:moveTo>
                      <a:pt x="76010" y="32550"/>
                    </a:moveTo>
                    <a:cubicBezTo>
                      <a:pt x="220073" y="80573"/>
                      <a:pt x="0" y="0"/>
                      <a:pt x="163095" y="90608"/>
                    </a:cubicBezTo>
                    <a:cubicBezTo>
                      <a:pt x="189843" y="105468"/>
                      <a:pt x="250181" y="119636"/>
                      <a:pt x="250181" y="119636"/>
                    </a:cubicBezTo>
                    <a:cubicBezTo>
                      <a:pt x="259857" y="134150"/>
                      <a:pt x="272125" y="147238"/>
                      <a:pt x="279210" y="163179"/>
                    </a:cubicBezTo>
                    <a:cubicBezTo>
                      <a:pt x="348300" y="318631"/>
                      <a:pt x="271571" y="195265"/>
                      <a:pt x="337267" y="293808"/>
                    </a:cubicBezTo>
                    <a:cubicBezTo>
                      <a:pt x="342105" y="308322"/>
                      <a:pt x="340963" y="326532"/>
                      <a:pt x="351781" y="337350"/>
                    </a:cubicBezTo>
                    <a:cubicBezTo>
                      <a:pt x="362599" y="348168"/>
                      <a:pt x="381119" y="346183"/>
                      <a:pt x="395324" y="351865"/>
                    </a:cubicBezTo>
                    <a:cubicBezTo>
                      <a:pt x="405369" y="355883"/>
                      <a:pt x="414677" y="361541"/>
                      <a:pt x="424353" y="366379"/>
                    </a:cubicBezTo>
                  </a:path>
                </a:pathLst>
              </a:custGeom>
              <a:ln w="38100"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任意多边形 76"/>
              <p:cNvSpPr/>
              <p:nvPr/>
            </p:nvSpPr>
            <p:spPr>
              <a:xfrm rot="869803">
                <a:off x="1150375" y="3248613"/>
                <a:ext cx="317438" cy="257237"/>
              </a:xfrm>
              <a:custGeom>
                <a:avLst/>
                <a:gdLst>
                  <a:gd name="connsiteX0" fmla="*/ 76010 w 424353"/>
                  <a:gd name="connsiteY0" fmla="*/ 32550 h 366379"/>
                  <a:gd name="connsiteX1" fmla="*/ 163095 w 424353"/>
                  <a:gd name="connsiteY1" fmla="*/ 90608 h 366379"/>
                  <a:gd name="connsiteX2" fmla="*/ 250181 w 424353"/>
                  <a:gd name="connsiteY2" fmla="*/ 119636 h 366379"/>
                  <a:gd name="connsiteX3" fmla="*/ 279210 w 424353"/>
                  <a:gd name="connsiteY3" fmla="*/ 163179 h 366379"/>
                  <a:gd name="connsiteX4" fmla="*/ 337267 w 424353"/>
                  <a:gd name="connsiteY4" fmla="*/ 293808 h 366379"/>
                  <a:gd name="connsiteX5" fmla="*/ 351781 w 424353"/>
                  <a:gd name="connsiteY5" fmla="*/ 337350 h 366379"/>
                  <a:gd name="connsiteX6" fmla="*/ 395324 w 424353"/>
                  <a:gd name="connsiteY6" fmla="*/ 351865 h 366379"/>
                  <a:gd name="connsiteX7" fmla="*/ 424353 w 424353"/>
                  <a:gd name="connsiteY7" fmla="*/ 366379 h 366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4353" h="366379">
                    <a:moveTo>
                      <a:pt x="76010" y="32550"/>
                    </a:moveTo>
                    <a:cubicBezTo>
                      <a:pt x="220073" y="80573"/>
                      <a:pt x="0" y="0"/>
                      <a:pt x="163095" y="90608"/>
                    </a:cubicBezTo>
                    <a:cubicBezTo>
                      <a:pt x="189843" y="105468"/>
                      <a:pt x="250181" y="119636"/>
                      <a:pt x="250181" y="119636"/>
                    </a:cubicBezTo>
                    <a:cubicBezTo>
                      <a:pt x="259857" y="134150"/>
                      <a:pt x="272125" y="147238"/>
                      <a:pt x="279210" y="163179"/>
                    </a:cubicBezTo>
                    <a:cubicBezTo>
                      <a:pt x="348300" y="318631"/>
                      <a:pt x="271571" y="195265"/>
                      <a:pt x="337267" y="293808"/>
                    </a:cubicBezTo>
                    <a:cubicBezTo>
                      <a:pt x="342105" y="308322"/>
                      <a:pt x="340963" y="326532"/>
                      <a:pt x="351781" y="337350"/>
                    </a:cubicBezTo>
                    <a:cubicBezTo>
                      <a:pt x="362599" y="348168"/>
                      <a:pt x="381119" y="346183"/>
                      <a:pt x="395324" y="351865"/>
                    </a:cubicBezTo>
                    <a:cubicBezTo>
                      <a:pt x="405369" y="355883"/>
                      <a:pt x="414677" y="361541"/>
                      <a:pt x="424353" y="366379"/>
                    </a:cubicBezTo>
                  </a:path>
                </a:pathLst>
              </a:custGeom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圆角矩形 77"/>
              <p:cNvSpPr/>
              <p:nvPr/>
            </p:nvSpPr>
            <p:spPr>
              <a:xfrm>
                <a:off x="1115616" y="2420888"/>
                <a:ext cx="1512168" cy="1728192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9" name="任意多边形 78"/>
            <p:cNvSpPr/>
            <p:nvPr/>
          </p:nvSpPr>
          <p:spPr>
            <a:xfrm rot="20821436">
              <a:off x="6600428" y="3898082"/>
              <a:ext cx="346712" cy="148125"/>
            </a:xfrm>
            <a:custGeom>
              <a:avLst/>
              <a:gdLst>
                <a:gd name="connsiteX0" fmla="*/ 76010 w 424353"/>
                <a:gd name="connsiteY0" fmla="*/ 32550 h 366379"/>
                <a:gd name="connsiteX1" fmla="*/ 163095 w 424353"/>
                <a:gd name="connsiteY1" fmla="*/ 90608 h 366379"/>
                <a:gd name="connsiteX2" fmla="*/ 250181 w 424353"/>
                <a:gd name="connsiteY2" fmla="*/ 119636 h 366379"/>
                <a:gd name="connsiteX3" fmla="*/ 279210 w 424353"/>
                <a:gd name="connsiteY3" fmla="*/ 163179 h 366379"/>
                <a:gd name="connsiteX4" fmla="*/ 337267 w 424353"/>
                <a:gd name="connsiteY4" fmla="*/ 293808 h 366379"/>
                <a:gd name="connsiteX5" fmla="*/ 351781 w 424353"/>
                <a:gd name="connsiteY5" fmla="*/ 337350 h 366379"/>
                <a:gd name="connsiteX6" fmla="*/ 395324 w 424353"/>
                <a:gd name="connsiteY6" fmla="*/ 351865 h 366379"/>
                <a:gd name="connsiteX7" fmla="*/ 424353 w 424353"/>
                <a:gd name="connsiteY7" fmla="*/ 366379 h 36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353" h="366379">
                  <a:moveTo>
                    <a:pt x="76010" y="32550"/>
                  </a:moveTo>
                  <a:cubicBezTo>
                    <a:pt x="220073" y="80573"/>
                    <a:pt x="0" y="0"/>
                    <a:pt x="163095" y="90608"/>
                  </a:cubicBezTo>
                  <a:cubicBezTo>
                    <a:pt x="189843" y="105468"/>
                    <a:pt x="250181" y="119636"/>
                    <a:pt x="250181" y="119636"/>
                  </a:cubicBezTo>
                  <a:cubicBezTo>
                    <a:pt x="259857" y="134150"/>
                    <a:pt x="272125" y="147238"/>
                    <a:pt x="279210" y="163179"/>
                  </a:cubicBezTo>
                  <a:cubicBezTo>
                    <a:pt x="348300" y="318631"/>
                    <a:pt x="271571" y="195265"/>
                    <a:pt x="337267" y="293808"/>
                  </a:cubicBezTo>
                  <a:cubicBezTo>
                    <a:pt x="342105" y="308322"/>
                    <a:pt x="340963" y="326532"/>
                    <a:pt x="351781" y="337350"/>
                  </a:cubicBezTo>
                  <a:cubicBezTo>
                    <a:pt x="362599" y="348168"/>
                    <a:pt x="381119" y="346183"/>
                    <a:pt x="395324" y="351865"/>
                  </a:cubicBezTo>
                  <a:cubicBezTo>
                    <a:pt x="405369" y="355883"/>
                    <a:pt x="414677" y="361541"/>
                    <a:pt x="424353" y="366379"/>
                  </a:cubicBezTo>
                </a:path>
              </a:pathLst>
            </a:custGeom>
            <a:ln w="3810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任意多边形 80"/>
            <p:cNvSpPr/>
            <p:nvPr/>
          </p:nvSpPr>
          <p:spPr>
            <a:xfrm rot="3853730">
              <a:off x="6605897" y="3495927"/>
              <a:ext cx="187648" cy="316949"/>
            </a:xfrm>
            <a:custGeom>
              <a:avLst/>
              <a:gdLst>
                <a:gd name="connsiteX0" fmla="*/ 76010 w 424353"/>
                <a:gd name="connsiteY0" fmla="*/ 32550 h 366379"/>
                <a:gd name="connsiteX1" fmla="*/ 163095 w 424353"/>
                <a:gd name="connsiteY1" fmla="*/ 90608 h 366379"/>
                <a:gd name="connsiteX2" fmla="*/ 250181 w 424353"/>
                <a:gd name="connsiteY2" fmla="*/ 119636 h 366379"/>
                <a:gd name="connsiteX3" fmla="*/ 279210 w 424353"/>
                <a:gd name="connsiteY3" fmla="*/ 163179 h 366379"/>
                <a:gd name="connsiteX4" fmla="*/ 337267 w 424353"/>
                <a:gd name="connsiteY4" fmla="*/ 293808 h 366379"/>
                <a:gd name="connsiteX5" fmla="*/ 351781 w 424353"/>
                <a:gd name="connsiteY5" fmla="*/ 337350 h 366379"/>
                <a:gd name="connsiteX6" fmla="*/ 395324 w 424353"/>
                <a:gd name="connsiteY6" fmla="*/ 351865 h 366379"/>
                <a:gd name="connsiteX7" fmla="*/ 424353 w 424353"/>
                <a:gd name="connsiteY7" fmla="*/ 366379 h 36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353" h="366379">
                  <a:moveTo>
                    <a:pt x="76010" y="32550"/>
                  </a:moveTo>
                  <a:cubicBezTo>
                    <a:pt x="220073" y="80573"/>
                    <a:pt x="0" y="0"/>
                    <a:pt x="163095" y="90608"/>
                  </a:cubicBezTo>
                  <a:cubicBezTo>
                    <a:pt x="189843" y="105468"/>
                    <a:pt x="250181" y="119636"/>
                    <a:pt x="250181" y="119636"/>
                  </a:cubicBezTo>
                  <a:cubicBezTo>
                    <a:pt x="259857" y="134150"/>
                    <a:pt x="272125" y="147238"/>
                    <a:pt x="279210" y="163179"/>
                  </a:cubicBezTo>
                  <a:cubicBezTo>
                    <a:pt x="348300" y="318631"/>
                    <a:pt x="271571" y="195265"/>
                    <a:pt x="337267" y="293808"/>
                  </a:cubicBezTo>
                  <a:cubicBezTo>
                    <a:pt x="342105" y="308322"/>
                    <a:pt x="340963" y="326532"/>
                    <a:pt x="351781" y="337350"/>
                  </a:cubicBezTo>
                  <a:cubicBezTo>
                    <a:pt x="362599" y="348168"/>
                    <a:pt x="381119" y="346183"/>
                    <a:pt x="395324" y="351865"/>
                  </a:cubicBezTo>
                  <a:cubicBezTo>
                    <a:pt x="405369" y="355883"/>
                    <a:pt x="414677" y="361541"/>
                    <a:pt x="424353" y="366379"/>
                  </a:cubicBezTo>
                </a:path>
              </a:pathLst>
            </a:cu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4067944" y="1700808"/>
            <a:ext cx="1080120" cy="864096"/>
            <a:chOff x="5220072" y="1628800"/>
            <a:chExt cx="1080120" cy="864096"/>
          </a:xfrm>
        </p:grpSpPr>
        <p:pic>
          <p:nvPicPr>
            <p:cNvPr id="70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l="22328" t="45078" r="57195" b="22438"/>
            <a:stretch>
              <a:fillRect/>
            </a:stretch>
          </p:blipFill>
          <p:spPr bwMode="auto">
            <a:xfrm>
              <a:off x="5364088" y="1700808"/>
              <a:ext cx="807363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椭圆 82"/>
            <p:cNvSpPr/>
            <p:nvPr/>
          </p:nvSpPr>
          <p:spPr>
            <a:xfrm>
              <a:off x="5220072" y="1628800"/>
              <a:ext cx="1080120" cy="86409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1331640" y="1772816"/>
            <a:ext cx="1224136" cy="864096"/>
            <a:chOff x="1965760" y="1907540"/>
            <a:chExt cx="1224136" cy="864096"/>
          </a:xfrm>
        </p:grpSpPr>
        <p:sp>
          <p:nvSpPr>
            <p:cNvPr id="56" name="TextBox 55"/>
            <p:cNvSpPr txBox="1"/>
            <p:nvPr/>
          </p:nvSpPr>
          <p:spPr>
            <a:xfrm>
              <a:off x="1965760" y="1979548"/>
              <a:ext cx="12241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latin typeface="Times New Roman" pitchFamily="18" charset="0"/>
                  <a:cs typeface="Times New Roman" pitchFamily="18" charset="0"/>
                </a:rPr>
                <a:t>ACN to dissociate proteins</a:t>
              </a:r>
              <a:endParaRPr lang="zh-CN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2051720" y="1907540"/>
              <a:ext cx="1080120" cy="86409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 l="72113" t="39172" r="20668" b="55906"/>
          <a:stretch>
            <a:fillRect/>
          </a:stretch>
        </p:blipFill>
        <p:spPr bwMode="auto">
          <a:xfrm>
            <a:off x="5824602" y="3212976"/>
            <a:ext cx="119567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 l="23517" t="44545" r="64584" b="46726"/>
          <a:stretch>
            <a:fillRect/>
          </a:stretch>
        </p:blipFill>
        <p:spPr bwMode="auto">
          <a:xfrm>
            <a:off x="5796136" y="2420888"/>
            <a:ext cx="100811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1" name="直接箭头连接符 90"/>
          <p:cNvCxnSpPr/>
          <p:nvPr/>
        </p:nvCxnSpPr>
        <p:spPr>
          <a:xfrm>
            <a:off x="5796136" y="3486494"/>
            <a:ext cx="792088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矩形 91"/>
          <p:cNvSpPr/>
          <p:nvPr/>
        </p:nvSpPr>
        <p:spPr>
          <a:xfrm>
            <a:off x="7020272" y="2852936"/>
            <a:ext cx="1440160" cy="10801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012160" y="373042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LC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948264" y="4365104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MS/MS spectra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6483 in total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流程图: 联系 94"/>
          <p:cNvSpPr/>
          <p:nvPr/>
        </p:nvSpPr>
        <p:spPr>
          <a:xfrm>
            <a:off x="7164288" y="3212976"/>
            <a:ext cx="72008" cy="72008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流程图: 联系 95"/>
          <p:cNvSpPr/>
          <p:nvPr/>
        </p:nvSpPr>
        <p:spPr>
          <a:xfrm>
            <a:off x="7452320" y="3068960"/>
            <a:ext cx="72008" cy="72008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流程图: 联系 96"/>
          <p:cNvSpPr/>
          <p:nvPr/>
        </p:nvSpPr>
        <p:spPr>
          <a:xfrm>
            <a:off x="7164288" y="3717032"/>
            <a:ext cx="72008" cy="72008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流程图: 联系 97"/>
          <p:cNvSpPr/>
          <p:nvPr/>
        </p:nvSpPr>
        <p:spPr>
          <a:xfrm>
            <a:off x="7621488" y="3670176"/>
            <a:ext cx="72008" cy="72008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流程图: 联系 98"/>
          <p:cNvSpPr/>
          <p:nvPr/>
        </p:nvSpPr>
        <p:spPr>
          <a:xfrm>
            <a:off x="7773888" y="3284984"/>
            <a:ext cx="72008" cy="72008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流程图: 联系 99"/>
          <p:cNvSpPr/>
          <p:nvPr/>
        </p:nvSpPr>
        <p:spPr>
          <a:xfrm>
            <a:off x="7956376" y="3501008"/>
            <a:ext cx="72008" cy="72008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流程图: 联系 100"/>
          <p:cNvSpPr/>
          <p:nvPr/>
        </p:nvSpPr>
        <p:spPr>
          <a:xfrm>
            <a:off x="8028384" y="3717032"/>
            <a:ext cx="72008" cy="72008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流程图: 联系 101"/>
          <p:cNvSpPr/>
          <p:nvPr/>
        </p:nvSpPr>
        <p:spPr>
          <a:xfrm>
            <a:off x="7452320" y="3501008"/>
            <a:ext cx="72008" cy="72008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流程图: 联系 102"/>
          <p:cNvSpPr/>
          <p:nvPr/>
        </p:nvSpPr>
        <p:spPr>
          <a:xfrm>
            <a:off x="8172400" y="3212976"/>
            <a:ext cx="72008" cy="72008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5" name="直接箭头连接符 104"/>
          <p:cNvCxnSpPr/>
          <p:nvPr/>
        </p:nvCxnSpPr>
        <p:spPr>
          <a:xfrm>
            <a:off x="7812360" y="4005064"/>
            <a:ext cx="0" cy="36004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962919" y="6381328"/>
            <a:ext cx="4181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Done by Dr. Joseph L. Humble and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Yimin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Liang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779912" y="1268760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Proteins &gt;3kDa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2138242" y="3400200"/>
            <a:ext cx="306720" cy="11532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1733884" y="2698318"/>
            <a:ext cx="1109924" cy="1090722"/>
            <a:chOff x="1733884" y="2698318"/>
            <a:chExt cx="1109924" cy="109072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 l="66685" t="44906" r="27781" b="47219"/>
            <a:stretch>
              <a:fillRect/>
            </a:stretch>
          </p:blipFill>
          <p:spPr bwMode="auto">
            <a:xfrm>
              <a:off x="1733884" y="2698318"/>
              <a:ext cx="720080" cy="84489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sp>
          <p:nvSpPr>
            <p:cNvPr id="80" name="右箭头 79"/>
            <p:cNvSpPr/>
            <p:nvPr/>
          </p:nvSpPr>
          <p:spPr>
            <a:xfrm>
              <a:off x="1907704" y="3356992"/>
              <a:ext cx="936104" cy="43204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2253676" y="3399196"/>
              <a:ext cx="170284" cy="15361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7" name="椭圆 86"/>
          <p:cNvSpPr/>
          <p:nvPr/>
        </p:nvSpPr>
        <p:spPr>
          <a:xfrm>
            <a:off x="2137796" y="3385128"/>
            <a:ext cx="170284" cy="1536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3779912" y="2780928"/>
            <a:ext cx="936104" cy="1023848"/>
            <a:chOff x="3779912" y="2693184"/>
            <a:chExt cx="936104" cy="1023848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0" cstate="print"/>
            <a:srcRect l="69840" t="40576" r="25926" b="51969"/>
            <a:stretch>
              <a:fillRect/>
            </a:stretch>
          </p:blipFill>
          <p:spPr bwMode="auto">
            <a:xfrm>
              <a:off x="3953732" y="2693184"/>
              <a:ext cx="699505" cy="764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椭圆 66"/>
            <p:cNvSpPr/>
            <p:nvPr/>
          </p:nvSpPr>
          <p:spPr>
            <a:xfrm>
              <a:off x="4006068" y="3383622"/>
              <a:ext cx="216977" cy="9563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右箭头 65"/>
            <p:cNvSpPr/>
            <p:nvPr/>
          </p:nvSpPr>
          <p:spPr>
            <a:xfrm>
              <a:off x="3779912" y="3284984"/>
              <a:ext cx="936104" cy="432048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4096159" y="3333898"/>
              <a:ext cx="216977" cy="9563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4024072" y="3371060"/>
              <a:ext cx="216977" cy="9563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advTm="1990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FD98D5F-FFE0-47DC-A37A-54D6252E2E6F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453190" y="6597352"/>
            <a:ext cx="45833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/>
              <a:t>http://pir.georgetown.edu/cgi-bin/batch.pl</a:t>
            </a:r>
            <a:endParaRPr lang="zh-CN" alt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115616" y="314096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B. Biological process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5616" y="76470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A. Cellular component 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0032" y="760740"/>
            <a:ext cx="2421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C. Amino acid usage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7544" y="-99392"/>
            <a:ext cx="8424936" cy="893713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</a:pPr>
            <a:r>
              <a:rPr lang="en-US" altLang="zh-CN" sz="28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Calibri" pitchFamily="34" charset="0"/>
              </a:rPr>
              <a:t>Summary of collected peptides and their parent proteins</a:t>
            </a:r>
            <a:endParaRPr lang="zh-CN" altLang="en-US" sz="2800" b="1" dirty="0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4088" y="6047710"/>
            <a:ext cx="4315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latin typeface="Times New Roman" pitchFamily="18" charset="0"/>
                <a:cs typeface="Times New Roman" pitchFamily="18" charset="0"/>
              </a:rPr>
              <a:t>0.53</a:t>
            </a:r>
            <a:endParaRPr lang="zh-CN" alt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61140" t="6679" r="3157" b="8727"/>
          <a:stretch>
            <a:fillRect/>
          </a:stretch>
        </p:blipFill>
        <p:spPr bwMode="auto">
          <a:xfrm>
            <a:off x="3347864" y="3573016"/>
            <a:ext cx="16561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7" name="组合 26"/>
          <p:cNvGrpSpPr/>
          <p:nvPr/>
        </p:nvGrpSpPr>
        <p:grpSpPr>
          <a:xfrm>
            <a:off x="971600" y="2113692"/>
            <a:ext cx="3456384" cy="523220"/>
            <a:chOff x="583656" y="5445224"/>
            <a:chExt cx="3456384" cy="523220"/>
          </a:xfrm>
        </p:grpSpPr>
        <p:sp>
          <p:nvSpPr>
            <p:cNvPr id="20" name="TextBox 19"/>
            <p:cNvSpPr txBox="1"/>
            <p:nvPr/>
          </p:nvSpPr>
          <p:spPr>
            <a:xfrm>
              <a:off x="583656" y="5445224"/>
              <a:ext cx="1584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latin typeface="Times New Roman" pitchFamily="18" charset="0"/>
                  <a:cs typeface="Times New Roman" pitchFamily="18" charset="0"/>
                </a:rPr>
                <a:t>Intracellular</a:t>
              </a:r>
            </a:p>
            <a:p>
              <a:pPr algn="ctr"/>
              <a:r>
                <a:rPr lang="en-US" altLang="zh-CN" sz="1400" dirty="0" smtClean="0">
                  <a:latin typeface="Times New Roman" pitchFamily="18" charset="0"/>
                  <a:cs typeface="Times New Roman" pitchFamily="18" charset="0"/>
                </a:rPr>
                <a:t>26.59%</a:t>
              </a:r>
              <a:endParaRPr lang="zh-CN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91768" y="5445224"/>
              <a:ext cx="1584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latin typeface="Times New Roman" pitchFamily="18" charset="0"/>
                  <a:cs typeface="Times New Roman" pitchFamily="18" charset="0"/>
                </a:rPr>
                <a:t>Extracellular</a:t>
              </a:r>
            </a:p>
            <a:p>
              <a:pPr algn="ctr"/>
              <a:r>
                <a:rPr lang="en-US" altLang="zh-CN" sz="1400" dirty="0" smtClean="0">
                  <a:latin typeface="Times New Roman" pitchFamily="18" charset="0"/>
                  <a:cs typeface="Times New Roman" pitchFamily="18" charset="0"/>
                </a:rPr>
                <a:t>36.67%</a:t>
              </a:r>
              <a:endParaRPr lang="zh-CN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55864" y="5445224"/>
              <a:ext cx="1584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latin typeface="Times New Roman" pitchFamily="18" charset="0"/>
                  <a:cs typeface="Times New Roman" pitchFamily="18" charset="0"/>
                </a:rPr>
                <a:t>Not sure</a:t>
              </a:r>
            </a:p>
            <a:p>
              <a:pPr algn="ctr"/>
              <a:r>
                <a:rPr lang="en-US" altLang="zh-CN" sz="1400" dirty="0" smtClean="0">
                  <a:latin typeface="Times New Roman" pitchFamily="18" charset="0"/>
                  <a:cs typeface="Times New Roman" pitchFamily="18" charset="0"/>
                </a:rPr>
                <a:t>36.73%</a:t>
              </a:r>
              <a:endParaRPr lang="zh-CN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288312" y="6047710"/>
            <a:ext cx="4315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latin typeface="Times New Roman" pitchFamily="18" charset="0"/>
                <a:cs typeface="Times New Roman" pitchFamily="18" charset="0"/>
              </a:rPr>
              <a:t>2.41</a:t>
            </a:r>
            <a:endParaRPr lang="zh-CN" alt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47786" t="49016" r="36718" b="39172"/>
          <a:stretch>
            <a:fillRect/>
          </a:stretch>
        </p:blipFill>
        <p:spPr bwMode="auto">
          <a:xfrm>
            <a:off x="1187624" y="1268760"/>
            <a:ext cx="280831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组合 41"/>
          <p:cNvGrpSpPr/>
          <p:nvPr/>
        </p:nvGrpSpPr>
        <p:grpSpPr>
          <a:xfrm>
            <a:off x="827584" y="3861048"/>
            <a:ext cx="2088232" cy="2016224"/>
            <a:chOff x="3203848" y="1916832"/>
            <a:chExt cx="2088232" cy="2016224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r="43055" b="13247"/>
            <a:stretch>
              <a:fillRect/>
            </a:stretch>
          </p:blipFill>
          <p:spPr bwMode="auto">
            <a:xfrm rot="20163812">
              <a:off x="3203848" y="1916832"/>
              <a:ext cx="2088232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4211960" y="2060848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22%</a:t>
              </a:r>
              <a:endParaRPr lang="zh-CN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30708" y="2802414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22%</a:t>
              </a:r>
              <a:endParaRPr lang="zh-CN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39952" y="3594502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20%</a:t>
              </a:r>
              <a:endParaRPr lang="zh-CN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34564" y="3284984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13%</a:t>
              </a:r>
              <a:endParaRPr lang="zh-CN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62076" y="2333144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5%</a:t>
              </a:r>
              <a:endParaRPr lang="zh-CN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94766" y="2752799"/>
              <a:ext cx="5132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13%</a:t>
              </a:r>
              <a:endParaRPr lang="zh-CN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649964" y="2146924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5%</a:t>
              </a:r>
              <a:endParaRPr lang="zh-CN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 l="64468" t="41141" r="33950" b="37203"/>
          <a:stretch>
            <a:fillRect/>
          </a:stretch>
        </p:blipFill>
        <p:spPr bwMode="auto">
          <a:xfrm>
            <a:off x="2987824" y="3962860"/>
            <a:ext cx="28803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1196752"/>
            <a:ext cx="1440160" cy="454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 l="22882" t="40156" r="67710" b="56891"/>
          <a:stretch>
            <a:fillRect/>
          </a:stretch>
        </p:blipFill>
        <p:spPr bwMode="auto">
          <a:xfrm>
            <a:off x="5392224" y="5805264"/>
            <a:ext cx="122413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84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FD98D5F-FFE0-47DC-A37A-54D6252E2E6F}" type="slidenum">
              <a:rPr lang="zh-CN" altLang="en-US" smtClean="0"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dirty="0" smtClean="0"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Calibri" pitchFamily="34" charset="0"/>
              </a:rPr>
              <a:t>AMPs prediction</a:t>
            </a:r>
            <a:endParaRPr lang="zh-CN" altLang="en-US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23698" y="3356992"/>
            <a:ext cx="289701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4430 potentially novel AMPs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413328" y="4581128"/>
            <a:ext cx="207348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239 predicted AMPs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4008" y="5229200"/>
            <a:ext cx="174509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AMPs properties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436096" y="6488668"/>
            <a:ext cx="3320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http://www.camp.bicnirrh.res.in/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73304" y="2492896"/>
            <a:ext cx="161877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CAMP BLAST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192050" y="2924944"/>
            <a:ext cx="202497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2053 known AMPs </a:t>
            </a:r>
          </a:p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(Identities &gt;60%)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644008" y="3933056"/>
            <a:ext cx="1836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CAMP Prediction</a:t>
            </a:r>
          </a:p>
        </p:txBody>
      </p:sp>
      <p:sp>
        <p:nvSpPr>
          <p:cNvPr id="34" name="矩形 33"/>
          <p:cNvSpPr/>
          <p:nvPr/>
        </p:nvSpPr>
        <p:spPr>
          <a:xfrm>
            <a:off x="3485336" y="5867980"/>
            <a:ext cx="196727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83 predicted AMPs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曲线连接符 42"/>
          <p:cNvCxnSpPr>
            <a:stCxn id="18" idx="2"/>
          </p:cNvCxnSpPr>
          <p:nvPr/>
        </p:nvCxnSpPr>
        <p:spPr>
          <a:xfrm rot="16200000" flipH="1">
            <a:off x="5071578" y="2273341"/>
            <a:ext cx="391224" cy="1568997"/>
          </a:xfrm>
          <a:prstGeom prst="curvedConnector2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>
            <a:off x="4493448" y="5013176"/>
            <a:ext cx="0" cy="79208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3527754" y="908720"/>
            <a:ext cx="1741867" cy="1080120"/>
            <a:chOff x="591048" y="2132856"/>
            <a:chExt cx="1683318" cy="1368152"/>
          </a:xfrm>
        </p:grpSpPr>
        <p:sp>
          <p:nvSpPr>
            <p:cNvPr id="49" name="椭圆 48"/>
            <p:cNvSpPr/>
            <p:nvPr/>
          </p:nvSpPr>
          <p:spPr>
            <a:xfrm>
              <a:off x="611560" y="2132856"/>
              <a:ext cx="1656184" cy="136815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91048" y="2477726"/>
              <a:ext cx="1683318" cy="63847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6483</a:t>
              </a:r>
            </a:p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Unique peptide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1" name="直接箭头连接符 50"/>
          <p:cNvCxnSpPr/>
          <p:nvPr/>
        </p:nvCxnSpPr>
        <p:spPr>
          <a:xfrm rot="5400000">
            <a:off x="4247834" y="3100492"/>
            <a:ext cx="432048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 rot="5400000">
            <a:off x="4247834" y="2276872"/>
            <a:ext cx="432048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/>
          <p:nvPr/>
        </p:nvCxnSpPr>
        <p:spPr>
          <a:xfrm>
            <a:off x="4463858" y="3789040"/>
            <a:ext cx="0" cy="79208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0196" t="14391" r="50472" b="71828"/>
          <a:stretch>
            <a:fillRect/>
          </a:stretch>
        </p:blipFill>
        <p:spPr bwMode="auto">
          <a:xfrm>
            <a:off x="179512" y="2262804"/>
            <a:ext cx="3347864" cy="88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940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47272" y="6448251"/>
            <a:ext cx="365760" cy="365125"/>
          </a:xfrm>
        </p:spPr>
        <p:txBody>
          <a:bodyPr/>
          <a:lstStyle/>
          <a:p>
            <a:fld id="{6FD98D5F-FFE0-47DC-A37A-54D6252E2E6F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627784" y="188640"/>
            <a:ext cx="3890809" cy="646331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spcBef>
                <a:spcPct val="0"/>
              </a:spcBef>
            </a:pPr>
            <a:r>
              <a:rPr lang="en-US" altLang="zh-CN" sz="36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Calibri" pitchFamily="34" charset="0"/>
              </a:rPr>
              <a:t>Homology analysis</a:t>
            </a:r>
            <a:endParaRPr lang="zh-CN" altLang="en-US" sz="3600" b="1" dirty="0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Calibri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 rot="5400000">
            <a:off x="1858937" y="21383"/>
            <a:ext cx="4752528" cy="7535314"/>
            <a:chOff x="2771800" y="332656"/>
            <a:chExt cx="4104456" cy="6439268"/>
          </a:xfrm>
        </p:grpSpPr>
        <p:pic>
          <p:nvPicPr>
            <p:cNvPr id="1026" name="Picture 2" descr="E:\wendang\cityu\paper-mia\AMP paper\AMPpaper\tree view.png"/>
            <p:cNvPicPr>
              <a:picLocks noChangeAspect="1" noChangeArrowheads="1"/>
            </p:cNvPicPr>
            <p:nvPr/>
          </p:nvPicPr>
          <p:blipFill>
            <a:blip r:embed="rId3" cstate="print"/>
            <a:srcRect l="20000" t="6620" r="15556" b="6556"/>
            <a:stretch>
              <a:fillRect/>
            </a:stretch>
          </p:blipFill>
          <p:spPr bwMode="auto">
            <a:xfrm>
              <a:off x="2771800" y="372377"/>
              <a:ext cx="2137501" cy="6399547"/>
            </a:xfrm>
            <a:prstGeom prst="rect">
              <a:avLst/>
            </a:prstGeom>
            <a:noFill/>
          </p:spPr>
        </p:pic>
        <p:pic>
          <p:nvPicPr>
            <p:cNvPr id="5" name="图片 4"/>
            <p:cNvPicPr/>
            <p:nvPr/>
          </p:nvPicPr>
          <p:blipFill>
            <a:blip r:embed="rId4" cstate="print"/>
            <a:srcRect l="50048" t="5268" b="71554"/>
            <a:stretch>
              <a:fillRect/>
            </a:stretch>
          </p:blipFill>
          <p:spPr bwMode="auto">
            <a:xfrm>
              <a:off x="4860032" y="332656"/>
              <a:ext cx="2016224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E:\wendang\cityu\paper-mia\AMP paper\AMPpaper\tree view.png"/>
            <p:cNvPicPr>
              <a:picLocks noChangeAspect="1" noChangeArrowheads="1"/>
            </p:cNvPicPr>
            <p:nvPr/>
          </p:nvPicPr>
          <p:blipFill>
            <a:blip r:embed="rId3" cstate="print"/>
            <a:srcRect l="84186" t="71503" b="4761"/>
            <a:stretch>
              <a:fillRect/>
            </a:stretch>
          </p:blipFill>
          <p:spPr bwMode="auto">
            <a:xfrm>
              <a:off x="4923656" y="5042980"/>
              <a:ext cx="512440" cy="1709192"/>
            </a:xfrm>
            <a:prstGeom prst="rect">
              <a:avLst/>
            </a:prstGeom>
            <a:noFill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4042" t="38129" r="4003" b="31063"/>
            <a:stretch>
              <a:fillRect/>
            </a:stretch>
          </p:blipFill>
          <p:spPr bwMode="auto">
            <a:xfrm>
              <a:off x="3087852" y="1052736"/>
              <a:ext cx="864096" cy="87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TextBox 9"/>
          <p:cNvSpPr txBox="1"/>
          <p:nvPr/>
        </p:nvSpPr>
        <p:spPr>
          <a:xfrm>
            <a:off x="1763688" y="5373216"/>
            <a:ext cx="3913251" cy="646331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Nine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of 83 are evolutionary conserved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Nine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of 83 are fish specific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84368" y="2746669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Zebrafish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84368" y="2910430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Frog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69854" y="3083474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Alligator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84368" y="3255956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Mouse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84368" y="3442952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Rabbit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84368" y="3615996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Human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D5F-FFE0-47DC-A37A-54D6252E2E6F}" type="slidenum">
              <a:rPr lang="zh-CN" altLang="en-US" smtClean="0"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58614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en-US" altLang="zh-CN" sz="2800" dirty="0" smtClean="0">
                <a:effectLst/>
                <a:latin typeface="Times New Roman" pitchFamily="18" charset="0"/>
                <a:cs typeface="Times New Roman" pitchFamily="18" charset="0"/>
              </a:rPr>
              <a:t>One (out of 83) predicted AMP- BING</a:t>
            </a:r>
            <a:endParaRPr lang="zh-CN" altLang="en-US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95536" y="1291108"/>
          <a:ext cx="8424936" cy="136815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24136"/>
                <a:gridCol w="1080120"/>
                <a:gridCol w="1368152"/>
                <a:gridCol w="798025"/>
                <a:gridCol w="430053"/>
                <a:gridCol w="552926"/>
                <a:gridCol w="491489"/>
                <a:gridCol w="607827"/>
                <a:gridCol w="504056"/>
                <a:gridCol w="576064"/>
                <a:gridCol w="792088"/>
              </a:tblGrid>
              <a:tr h="195703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Sequence</a:t>
                      </a:r>
                    </a:p>
                  </a:txBody>
                  <a:tcPr marL="7965" marR="7965" marT="796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Accession</a:t>
                      </a:r>
                    </a:p>
                  </a:txBody>
                  <a:tcPr marL="7965" marR="7965" marT="796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Origin</a:t>
                      </a:r>
                    </a:p>
                  </a:txBody>
                  <a:tcPr marL="7965" marR="7965" marT="796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CAMP prediction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5" marR="7965" marT="796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ADP2 </a:t>
                      </a: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prediction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5" marR="7965" marT="796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2223">
                <a:tc vMerge="1">
                  <a:txBody>
                    <a:bodyPr/>
                    <a:lstStyle/>
                    <a:p>
                      <a:pPr algn="ctr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7965" marR="7965" marT="7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7965" marR="7965" marT="7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SVM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5" marR="7965" marT="796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RF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5" marR="7965" marT="796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5" marR="7965" marT="796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7965" marR="7965" marT="79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IRIILRAQGALKI</a:t>
                      </a:r>
                      <a:endParaRPr lang="en-US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5" marR="7965" marT="796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gi|432960258</a:t>
                      </a:r>
                    </a:p>
                  </a:txBody>
                  <a:tcPr marL="7965" marR="7965" marT="796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vacuolar protein sorting-associated protein 13D-like</a:t>
                      </a:r>
                    </a:p>
                  </a:txBody>
                  <a:tcPr marL="7965" marR="7965" marT="796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1464.85</a:t>
                      </a:r>
                      <a:endParaRPr lang="en-US" altLang="zh-CN" sz="1200" b="0" i="0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965" marR="7965" marT="796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AMP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5" marR="7965" marT="796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88.90%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5" marR="7965" marT="796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AMP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5" marR="7965" marT="796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96.75%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5" marR="7965" marT="796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AMP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5" marR="7965" marT="796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93.70%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5" marR="7965" marT="796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AMP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5" marR="7965" marT="796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979712" y="2947292"/>
          <a:ext cx="5184576" cy="314600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545402"/>
                <a:gridCol w="2392881"/>
                <a:gridCol w="1246293"/>
              </a:tblGrid>
              <a:tr h="486715"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AMPs Properties</a:t>
                      </a:r>
                      <a:endParaRPr lang="zh-CN" alt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Selected AMP property</a:t>
                      </a:r>
                      <a:endParaRPr lang="zh-CN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9608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Net charge</a:t>
                      </a:r>
                      <a:endParaRPr lang="zh-CN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zh-CN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+3</a:t>
                      </a:r>
                      <a:endParaRPr lang="zh-CN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9608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Residues</a:t>
                      </a:r>
                      <a:r>
                        <a:rPr lang="en-US" altLang="zh-CN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length</a:t>
                      </a:r>
                      <a:endParaRPr lang="zh-CN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4-100 </a:t>
                      </a:r>
                      <a:r>
                        <a:rPr lang="en-US" altLang="zh-CN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  <a:endParaRPr lang="zh-CN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 </a:t>
                      </a:r>
                      <a:r>
                        <a:rPr lang="en-US" altLang="zh-CN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  <a:endParaRPr lang="zh-CN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Hydrophobic ratio</a:t>
                      </a:r>
                      <a:endParaRPr lang="zh-CN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30%-70%</a:t>
                      </a:r>
                      <a:endParaRPr lang="zh-CN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61 %</a:t>
                      </a:r>
                      <a:endParaRPr lang="zh-CN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98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Secondary structures</a:t>
                      </a:r>
                      <a:endParaRPr lang="zh-CN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zh-C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β </a:t>
                      </a:r>
                      <a:r>
                        <a:rPr lang="en-US" altLang="zh-C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-sheet, </a:t>
                      </a:r>
                      <a:r>
                        <a:rPr lang="el-GR" altLang="zh-C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α </a:t>
                      </a:r>
                      <a:r>
                        <a:rPr lang="en-US" altLang="zh-C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-helical, loop, and extended peptides</a:t>
                      </a:r>
                      <a:endParaRPr lang="zh-CN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zh-C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β </a:t>
                      </a:r>
                      <a:r>
                        <a:rPr lang="en-US" altLang="zh-C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-sheet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67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Amphipathicity</a:t>
                      </a:r>
                      <a:endParaRPr lang="en-US" altLang="zh-CN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Contain</a:t>
                      </a:r>
                      <a:r>
                        <a:rPr lang="en-US" altLang="zh-CN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hydrophobic and hydrophilic regions</a:t>
                      </a:r>
                      <a:endParaRPr lang="zh-CN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zh-CN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67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Isoelectric</a:t>
                      </a:r>
                      <a:r>
                        <a:rPr lang="en-US" altLang="zh-C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point (</a:t>
                      </a:r>
                      <a:r>
                        <a:rPr lang="en-US" altLang="zh-CN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r>
                        <a:rPr lang="en-US" altLang="zh-C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zh-CN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~10</a:t>
                      </a:r>
                      <a:endParaRPr lang="zh-CN" alt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12.52</a:t>
                      </a:r>
                      <a:endParaRPr lang="zh-CN" alt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467544" y="836712"/>
            <a:ext cx="7340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BING:  Blocker of Intermembrane stress responses in Gram negative bacteria</a:t>
            </a:r>
            <a:endParaRPr lang="zh-CN" altLang="en-US" dirty="0"/>
          </a:p>
        </p:txBody>
      </p:sp>
    </p:spTree>
  </p:cSld>
  <p:clrMapOvr>
    <a:masterClrMapping/>
  </p:clrMapOvr>
  <p:transition advTm="3814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076056" y="2060848"/>
            <a:ext cx="396044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灯片编号占位符 40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6FD98D5F-FFE0-47DC-A37A-54D6252E2E6F}" type="slidenum">
              <a:rPr lang="zh-CN" altLang="en-US" smtClean="0"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 smtClean="0">
                <a:effectLst/>
                <a:latin typeface="Times New Roman" pitchFamily="18" charset="0"/>
                <a:cs typeface="Times New Roman" pitchFamily="18" charset="0"/>
              </a:rPr>
              <a:t>Peptide synthesis</a:t>
            </a:r>
            <a:endParaRPr lang="zh-CN" altLang="en-US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84168" y="6156012"/>
            <a:ext cx="191591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IRIILRAQGALKI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4788024" y="3429000"/>
            <a:ext cx="648072" cy="36004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115616" y="2132856"/>
            <a:ext cx="1104298" cy="779839"/>
            <a:chOff x="1691680" y="2132856"/>
            <a:chExt cx="1104298" cy="779839"/>
          </a:xfrm>
        </p:grpSpPr>
        <p:pic>
          <p:nvPicPr>
            <p:cNvPr id="4403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1680" y="2132856"/>
              <a:ext cx="1104298" cy="779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矩形 20"/>
            <p:cNvSpPr/>
            <p:nvPr/>
          </p:nvSpPr>
          <p:spPr>
            <a:xfrm>
              <a:off x="2087744" y="26959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CN" alt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rot="2801124">
            <a:off x="2380430" y="1842061"/>
            <a:ext cx="1127861" cy="796479"/>
            <a:chOff x="2450775" y="1403722"/>
            <a:chExt cx="1127861" cy="796479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50775" y="1403722"/>
              <a:ext cx="1127861" cy="796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矩形 22"/>
            <p:cNvSpPr/>
            <p:nvPr/>
          </p:nvSpPr>
          <p:spPr>
            <a:xfrm>
              <a:off x="2879832" y="198884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zh-CN" alt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rot="527937">
            <a:off x="1855007" y="3055103"/>
            <a:ext cx="1303032" cy="981912"/>
            <a:chOff x="1994460" y="2838188"/>
            <a:chExt cx="1187471" cy="838575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94460" y="2838188"/>
              <a:ext cx="1187471" cy="838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矩形 23"/>
            <p:cNvSpPr/>
            <p:nvPr/>
          </p:nvSpPr>
          <p:spPr>
            <a:xfrm>
              <a:off x="2436912" y="3454152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rot="20565819">
            <a:off x="573492" y="3235708"/>
            <a:ext cx="1282288" cy="1034657"/>
            <a:chOff x="2153224" y="2996952"/>
            <a:chExt cx="1187471" cy="838575"/>
          </a:xfrm>
        </p:grpSpPr>
        <p:pic>
          <p:nvPicPr>
            <p:cNvPr id="4403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3224" y="2996952"/>
              <a:ext cx="1187471" cy="838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矩形 24"/>
            <p:cNvSpPr/>
            <p:nvPr/>
          </p:nvSpPr>
          <p:spPr>
            <a:xfrm>
              <a:off x="2589312" y="3606552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rot="617936">
            <a:off x="3193953" y="2947341"/>
            <a:ext cx="1127861" cy="796479"/>
            <a:chOff x="3434620" y="4077072"/>
            <a:chExt cx="1127861" cy="796479"/>
          </a:xfrm>
        </p:grpSpPr>
        <p:pic>
          <p:nvPicPr>
            <p:cNvPr id="4403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34620" y="4077072"/>
              <a:ext cx="1127861" cy="796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矩形 30"/>
            <p:cNvSpPr/>
            <p:nvPr/>
          </p:nvSpPr>
          <p:spPr>
            <a:xfrm>
              <a:off x="3851920" y="465313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endParaRPr lang="zh-CN" alt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259632" y="4365104"/>
            <a:ext cx="1187471" cy="838575"/>
            <a:chOff x="2441256" y="3284984"/>
            <a:chExt cx="1187471" cy="838575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41256" y="3284984"/>
              <a:ext cx="1187471" cy="838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矩形 31"/>
            <p:cNvSpPr/>
            <p:nvPr/>
          </p:nvSpPr>
          <p:spPr>
            <a:xfrm>
              <a:off x="2894112" y="3911352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zh-CN" alt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 rot="20709602">
            <a:off x="2638963" y="4208223"/>
            <a:ext cx="1127861" cy="796479"/>
            <a:chOff x="2642532" y="3486260"/>
            <a:chExt cx="1127861" cy="796479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42532" y="3486260"/>
              <a:ext cx="1127861" cy="796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矩形 32"/>
            <p:cNvSpPr/>
            <p:nvPr/>
          </p:nvSpPr>
          <p:spPr>
            <a:xfrm>
              <a:off x="3046512" y="4063752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zh-CN" alt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椭圆 37"/>
          <p:cNvSpPr/>
          <p:nvPr/>
        </p:nvSpPr>
        <p:spPr>
          <a:xfrm>
            <a:off x="179512" y="1628800"/>
            <a:ext cx="4536504" cy="4176464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右箭头 38"/>
          <p:cNvSpPr/>
          <p:nvPr/>
        </p:nvSpPr>
        <p:spPr>
          <a:xfrm rot="5400000">
            <a:off x="6840252" y="5697252"/>
            <a:ext cx="504056" cy="2880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76256" y="651944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Done by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Haipeng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Lei 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570984" y="1124744"/>
            <a:ext cx="4573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2000" dirty="0" err="1" smtClean="0">
                <a:latin typeface="Times New Roman" pitchFamily="18" charset="0"/>
                <a:cs typeface="Times New Roman" pitchFamily="18" charset="0"/>
              </a:rPr>
              <a:t>Fmoc</a:t>
            </a:r>
            <a:r>
              <a:rPr lang="en-GB" altLang="zh-CN" sz="2000" dirty="0" smtClean="0">
                <a:latin typeface="Times New Roman" pitchFamily="18" charset="0"/>
                <a:cs typeface="Times New Roman" pitchFamily="18" charset="0"/>
              </a:rPr>
              <a:t>-based solid-phase peptide synthesis 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17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D5F-FFE0-47DC-A37A-54D6252E2E6F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131024" cy="7920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dirty="0" smtClean="0">
                <a:effectLst/>
                <a:latin typeface="Times New Roman" pitchFamily="18" charset="0"/>
                <a:cs typeface="Times New Roman" pitchFamily="18" charset="0"/>
              </a:rPr>
              <a:t>MALDI-TOF-MS analysis</a:t>
            </a:r>
            <a:endParaRPr lang="zh-CN" altLang="en-US" sz="36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403648" y="1628800"/>
            <a:ext cx="6624736" cy="4320480"/>
            <a:chOff x="1115616" y="1556792"/>
            <a:chExt cx="6840760" cy="4752528"/>
          </a:xfrm>
        </p:grpSpPr>
        <p:pic>
          <p:nvPicPr>
            <p:cNvPr id="5" name="图片 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  </a:ext>
              </a:extLst>
            </a:blip>
            <a:stretch>
              <a:fillRect/>
            </a:stretch>
          </p:blipFill>
          <p:spPr>
            <a:xfrm>
              <a:off x="1115616" y="1556792"/>
              <a:ext cx="6840760" cy="4752528"/>
            </a:xfrm>
            <a:prstGeom prst="rect">
              <a:avLst/>
            </a:prstGeom>
          </p:spPr>
        </p:pic>
        <p:cxnSp>
          <p:nvCxnSpPr>
            <p:cNvPr id="7" name="直接箭头连接符 6"/>
            <p:cNvCxnSpPr/>
            <p:nvPr/>
          </p:nvCxnSpPr>
          <p:spPr>
            <a:xfrm flipH="1">
              <a:off x="4860032" y="3212976"/>
              <a:ext cx="216024" cy="21602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5739864" y="1944968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(BING)</a:t>
            </a:r>
            <a:endParaRPr lang="zh-CN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516216" y="651944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Done by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Haipeng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Lei 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62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D5F-FFE0-47DC-A37A-54D6252E2E6F}" type="slidenum">
              <a:rPr lang="zh-CN" altLang="en-US" smtClean="0"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706090"/>
          </a:xfrm>
        </p:spPr>
        <p:txBody>
          <a:bodyPr>
            <a:noAutofit/>
          </a:bodyPr>
          <a:lstStyle/>
          <a:p>
            <a:r>
              <a:rPr lang="en-US" altLang="zh-CN" sz="3600" dirty="0" smtClean="0">
                <a:effectLst/>
                <a:latin typeface="Times New Roman" pitchFamily="18" charset="0"/>
                <a:cs typeface="Times New Roman" pitchFamily="18" charset="0"/>
              </a:rPr>
              <a:t>Antibacterial activity detection of </a:t>
            </a:r>
            <a:r>
              <a:rPr lang="en-US" altLang="zh-CN" sz="3600" dirty="0" err="1" smtClean="0">
                <a:effectLst/>
                <a:latin typeface="Times New Roman" pitchFamily="18" charset="0"/>
                <a:cs typeface="Times New Roman" pitchFamily="18" charset="0"/>
              </a:rPr>
              <a:t>Vpsin</a:t>
            </a:r>
            <a:endParaRPr lang="zh-CN" altLang="en-US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217120" y="3573016"/>
            <a:ext cx="288032" cy="1008112"/>
            <a:chOff x="2310256" y="2996952"/>
            <a:chExt cx="576064" cy="1584176"/>
          </a:xfrm>
        </p:grpSpPr>
        <p:sp>
          <p:nvSpPr>
            <p:cNvPr id="4" name="圆柱形 3"/>
            <p:cNvSpPr/>
            <p:nvPr/>
          </p:nvSpPr>
          <p:spPr>
            <a:xfrm>
              <a:off x="2339752" y="3861048"/>
              <a:ext cx="504056" cy="720080"/>
            </a:xfrm>
            <a:prstGeom prst="ca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圆柱形 5"/>
            <p:cNvSpPr/>
            <p:nvPr/>
          </p:nvSpPr>
          <p:spPr>
            <a:xfrm>
              <a:off x="2339752" y="3126220"/>
              <a:ext cx="504056" cy="864096"/>
            </a:xfrm>
            <a:prstGeom prst="can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流程图: 磁盘 6"/>
            <p:cNvSpPr/>
            <p:nvPr/>
          </p:nvSpPr>
          <p:spPr>
            <a:xfrm>
              <a:off x="2310256" y="2996952"/>
              <a:ext cx="576064" cy="288032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55576" y="1916832"/>
            <a:ext cx="792088" cy="1152128"/>
            <a:chOff x="755576" y="2204864"/>
            <a:chExt cx="792088" cy="1152128"/>
          </a:xfrm>
        </p:grpSpPr>
        <p:pic>
          <p:nvPicPr>
            <p:cNvPr id="4198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3152"/>
            <a:stretch>
              <a:fillRect/>
            </a:stretch>
          </p:blipFill>
          <p:spPr bwMode="auto">
            <a:xfrm>
              <a:off x="755576" y="2204864"/>
              <a:ext cx="792088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椭圆 24"/>
            <p:cNvSpPr/>
            <p:nvPr/>
          </p:nvSpPr>
          <p:spPr>
            <a:xfrm>
              <a:off x="1388900" y="3140968"/>
              <a:ext cx="36000" cy="36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1331640" y="3068960"/>
              <a:ext cx="36000" cy="36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1316892" y="3212976"/>
              <a:ext cx="36000" cy="36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5" name="直接箭头连接符 34"/>
          <p:cNvCxnSpPr/>
          <p:nvPr/>
        </p:nvCxnSpPr>
        <p:spPr>
          <a:xfrm>
            <a:off x="1964964" y="3356992"/>
            <a:ext cx="576064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564904"/>
            <a:ext cx="2346201" cy="157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组合 41"/>
          <p:cNvGrpSpPr/>
          <p:nvPr/>
        </p:nvGrpSpPr>
        <p:grpSpPr>
          <a:xfrm>
            <a:off x="1274380" y="3212976"/>
            <a:ext cx="216024" cy="216024"/>
            <a:chOff x="3203848" y="3098456"/>
            <a:chExt cx="216024" cy="216024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3203848" y="3212976"/>
              <a:ext cx="216024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305352" y="3098456"/>
              <a:ext cx="0" cy="216024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276872"/>
            <a:ext cx="2448272" cy="20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直接箭头连接符 43"/>
          <p:cNvCxnSpPr/>
          <p:nvPr/>
        </p:nvCxnSpPr>
        <p:spPr>
          <a:xfrm>
            <a:off x="5292080" y="3356992"/>
            <a:ext cx="576064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092280" y="16288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OD600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19672" y="1556792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Series concentrations of peptide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75656" y="429309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Bacteria </a:t>
            </a:r>
          </a:p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(10^6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cfu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/ml)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12"/>
          <p:cNvPicPr>
            <a:picLocks noChangeAspect="1" noChangeArrowheads="1"/>
          </p:cNvPicPr>
          <p:nvPr/>
        </p:nvPicPr>
        <p:blipFill>
          <a:blip r:embed="rId6" cstate="print"/>
          <a:srcRect l="2681" t="2487" r="27618" b="3014"/>
          <a:stretch>
            <a:fillRect/>
          </a:stretch>
        </p:blipFill>
        <p:spPr bwMode="auto">
          <a:xfrm>
            <a:off x="5796136" y="4963636"/>
            <a:ext cx="2592288" cy="189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" name="直接箭头连接符 48"/>
          <p:cNvCxnSpPr/>
          <p:nvPr/>
        </p:nvCxnSpPr>
        <p:spPr>
          <a:xfrm rot="5400000">
            <a:off x="6948264" y="4653136"/>
            <a:ext cx="576064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503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88640"/>
            <a:ext cx="8748464" cy="864096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28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Fishery is the fastest growing food-producing sector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28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and nearly 50 % of the world's fish is used for food</a:t>
            </a:r>
            <a:endParaRPr lang="zh-CN" altLang="en-US" sz="28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D5F-FFE0-47DC-A37A-54D6252E2E6F}" type="slidenum">
              <a:rPr lang="zh-CN" altLang="en-US" smtClean="0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14861" t="17516" r="51380" b="70672"/>
          <a:stretch>
            <a:fillRect/>
          </a:stretch>
        </p:blipFill>
        <p:spPr bwMode="auto">
          <a:xfrm>
            <a:off x="1547664" y="1196752"/>
            <a:ext cx="43924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44681" t="49885" r="22232" b="19599"/>
          <a:stretch>
            <a:fillRect/>
          </a:stretch>
        </p:blipFill>
        <p:spPr bwMode="auto">
          <a:xfrm>
            <a:off x="1547664" y="2132856"/>
            <a:ext cx="553675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5580112" y="6550223"/>
            <a:ext cx="27024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http://www.fao.org/aquaculture/en/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87624" y="5373216"/>
            <a:ext cx="712879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 Asian aquaculture sector nowadays accounts for nearly 90% of the global aquaculture production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473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827584" y="1700808"/>
          <a:ext cx="6984775" cy="4176468"/>
        </p:xfrm>
        <a:graphic>
          <a:graphicData uri="http://schemas.openxmlformats.org/drawingml/2006/table">
            <a:tbl>
              <a:tblPr/>
              <a:tblGrid>
                <a:gridCol w="3096344"/>
                <a:gridCol w="1368152"/>
                <a:gridCol w="1224136"/>
                <a:gridCol w="1296143"/>
              </a:tblGrid>
              <a:tr h="418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Bacteria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Ref. No.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Source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Gram(+/-)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Streptococcus </a:t>
                      </a:r>
                      <a:r>
                        <a:rPr lang="en-US" sz="20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faecalis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HKP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418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Streptococcus </a:t>
                      </a:r>
                      <a:r>
                        <a:rPr lang="en-US" sz="20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pyogenes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ATCC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418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Staphylococcus </a:t>
                      </a:r>
                      <a:r>
                        <a:rPr lang="en-US" sz="20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aureus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ATCC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418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Aeromonas</a:t>
                      </a: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hydrophila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ATCC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40971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Vibrio</a:t>
                      </a: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alginolyticus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33840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ATCC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418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Edwardsiella</a:t>
                      </a: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tarda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PE210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Japan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418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Escherichia coli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ATCC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8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Escherichia coli (pathogenic)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Hospital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85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Acinetobacter</a:t>
                      </a: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baumannii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ATCC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D5F-FFE0-47DC-A37A-54D6252E2E6F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778098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altLang="zh-CN" sz="3200" dirty="0" smtClean="0">
                <a:effectLst/>
                <a:latin typeface="Times New Roman" pitchFamily="18" charset="0"/>
                <a:cs typeface="Times New Roman" pitchFamily="18" charset="0"/>
              </a:rPr>
              <a:t>Bacteria involved in the </a:t>
            </a:r>
            <a:r>
              <a:rPr lang="en-US" altLang="zh-CN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antibaricidal</a:t>
            </a:r>
            <a:r>
              <a:rPr lang="en-US" altLang="zh-CN" sz="3200" dirty="0" smtClean="0">
                <a:effectLst/>
                <a:latin typeface="Times New Roman" pitchFamily="18" charset="0"/>
                <a:cs typeface="Times New Roman" pitchFamily="18" charset="0"/>
              </a:rPr>
              <a:t> assay</a:t>
            </a:r>
            <a:endParaRPr lang="zh-CN" alt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右大括号 6"/>
          <p:cNvSpPr/>
          <p:nvPr/>
        </p:nvSpPr>
        <p:spPr>
          <a:xfrm>
            <a:off x="7797612" y="2276872"/>
            <a:ext cx="288032" cy="2232248"/>
          </a:xfrm>
          <a:prstGeom prst="righ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172400" y="3212976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fish</a:t>
            </a:r>
            <a:endParaRPr lang="zh-CN" altLang="en-US" dirty="0"/>
          </a:p>
        </p:txBody>
      </p:sp>
      <p:sp>
        <p:nvSpPr>
          <p:cNvPr id="9" name="右大括号 8"/>
          <p:cNvSpPr/>
          <p:nvPr/>
        </p:nvSpPr>
        <p:spPr>
          <a:xfrm>
            <a:off x="7797612" y="4725144"/>
            <a:ext cx="288032" cy="1080120"/>
          </a:xfrm>
          <a:prstGeom prst="righ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100392" y="5057420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Human</a:t>
            </a:r>
            <a:endParaRPr lang="zh-CN" altLang="en-US" dirty="0"/>
          </a:p>
        </p:txBody>
      </p:sp>
    </p:spTree>
  </p:cSld>
  <p:clrMapOvr>
    <a:masterClrMapping/>
  </p:clrMapOvr>
  <p:transition advTm="1343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D5F-FFE0-47DC-A37A-54D6252E2E6F}" type="slidenum">
              <a:rPr lang="zh-CN" altLang="en-US" smtClean="0">
                <a:latin typeface="Times New Roman" pitchFamily="18" charset="0"/>
                <a:cs typeface="Times New Roman" pitchFamily="18" charset="0"/>
              </a:rPr>
              <a:pPr/>
              <a:t>21</a:t>
            </a:fld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04664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Antibacterial activity on fish pathogenic bacteria</a:t>
            </a:r>
            <a:endParaRPr lang="zh-CN" altLang="en-US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7246" y="1931580"/>
            <a:ext cx="8999250" cy="4668768"/>
            <a:chOff x="37246" y="1931580"/>
            <a:chExt cx="8999250" cy="4668768"/>
          </a:xfrm>
        </p:grpSpPr>
        <p:pic>
          <p:nvPicPr>
            <p:cNvPr id="7179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 l="2085" t="5836" r="28942" b="3238"/>
            <a:stretch>
              <a:fillRect/>
            </a:stretch>
          </p:blipFill>
          <p:spPr bwMode="auto">
            <a:xfrm>
              <a:off x="5940152" y="4509120"/>
              <a:ext cx="3096344" cy="2091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1839" t="6223" r="29748" b="4233"/>
            <a:stretch>
              <a:fillRect/>
            </a:stretch>
          </p:blipFill>
          <p:spPr bwMode="auto">
            <a:xfrm>
              <a:off x="37246" y="4509120"/>
              <a:ext cx="3022586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 l="1290" t="16400" r="29359"/>
            <a:stretch>
              <a:fillRect/>
            </a:stretch>
          </p:blipFill>
          <p:spPr bwMode="auto">
            <a:xfrm>
              <a:off x="5975648" y="2003588"/>
              <a:ext cx="3024336" cy="2239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l="1745" t="5683" r="29894" b="5683"/>
            <a:stretch>
              <a:fillRect/>
            </a:stretch>
          </p:blipFill>
          <p:spPr bwMode="auto">
            <a:xfrm>
              <a:off x="3059832" y="4581128"/>
              <a:ext cx="2880320" cy="192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 l="2496" t="10327" r="28284" b="3715"/>
            <a:stretch>
              <a:fillRect/>
            </a:stretch>
          </p:blipFill>
          <p:spPr bwMode="auto">
            <a:xfrm>
              <a:off x="3059832" y="1931580"/>
              <a:ext cx="2880320" cy="2202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 l="2681" t="2487" r="29374" b="3014"/>
            <a:stretch>
              <a:fillRect/>
            </a:stretch>
          </p:blipFill>
          <p:spPr bwMode="auto">
            <a:xfrm>
              <a:off x="130243" y="2003588"/>
              <a:ext cx="2785573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9" cstate="print"/>
          <a:srcRect l="19902" t="1609" r="12573" b="79077"/>
          <a:stretch>
            <a:fillRect/>
          </a:stretch>
        </p:blipFill>
        <p:spPr bwMode="auto">
          <a:xfrm>
            <a:off x="6191672" y="764704"/>
            <a:ext cx="29523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83568" y="836712"/>
            <a:ext cx="2180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Up: gram positive 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Down: gram negative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9688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1360" r="28245"/>
          <a:stretch>
            <a:fillRect/>
          </a:stretch>
        </p:blipFill>
        <p:spPr bwMode="auto">
          <a:xfrm>
            <a:off x="73442" y="2564904"/>
            <a:ext cx="2986390" cy="231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 l="1534" r="27880"/>
          <a:stretch>
            <a:fillRect/>
          </a:stretch>
        </p:blipFill>
        <p:spPr bwMode="auto">
          <a:xfrm>
            <a:off x="2915816" y="2564904"/>
            <a:ext cx="3322603" cy="232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 l="1892" t="3715" r="30386"/>
          <a:stretch>
            <a:fillRect/>
          </a:stretch>
        </p:blipFill>
        <p:spPr bwMode="auto">
          <a:xfrm>
            <a:off x="5940153" y="2657072"/>
            <a:ext cx="3024336" cy="22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1403648" y="260648"/>
            <a:ext cx="6552728" cy="40466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Antibacterial activity on human bacteria</a:t>
            </a:r>
            <a:endParaRPr lang="zh-CN" altLang="en-US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6" cstate="print"/>
          <a:srcRect l="19902" t="1609" r="12573" b="79077"/>
          <a:stretch>
            <a:fillRect/>
          </a:stretch>
        </p:blipFill>
        <p:spPr bwMode="auto">
          <a:xfrm>
            <a:off x="179512" y="1268760"/>
            <a:ext cx="29523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27584" y="5373216"/>
            <a:ext cx="1700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Normal bacteria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5373216"/>
            <a:ext cx="278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Human pathogenic bacteria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左大括号 10"/>
          <p:cNvSpPr/>
          <p:nvPr/>
        </p:nvSpPr>
        <p:spPr>
          <a:xfrm rot="5400000" flipH="1">
            <a:off x="5818448" y="3982752"/>
            <a:ext cx="432048" cy="23488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D5F-FFE0-47DC-A37A-54D6252E2E6F}" type="slidenum">
              <a:rPr lang="zh-CN" altLang="en-US" smtClean="0">
                <a:latin typeface="Times New Roman" pitchFamily="18" charset="0"/>
                <a:cs typeface="Times New Roman" pitchFamily="18" charset="0"/>
              </a:rPr>
              <a:pPr/>
              <a:t>22</a:t>
            </a:fld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156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010400" y="6237312"/>
            <a:ext cx="2133600" cy="365125"/>
          </a:xfrm>
        </p:spPr>
        <p:txBody>
          <a:bodyPr/>
          <a:lstStyle/>
          <a:p>
            <a:fld id="{6FD98D5F-FFE0-47DC-A37A-54D6252E2E6F}" type="slidenum">
              <a:rPr lang="zh-CN" altLang="en-US" smtClean="0">
                <a:latin typeface="Times New Roman" pitchFamily="18" charset="0"/>
                <a:cs typeface="Times New Roman" pitchFamily="18" charset="0"/>
              </a:rPr>
              <a:pPr/>
              <a:t>23</a:t>
            </a:fld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3528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BING</a:t>
            </a:r>
            <a:r>
              <a:rPr lang="en-US" altLang="zh-CN" sz="2800" baseline="-25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shows antibacterial ability on different kinds of pathogenic bacteria </a:t>
            </a:r>
            <a:endParaRPr lang="zh-CN" altLang="en-US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331640" y="1196752"/>
          <a:ext cx="7056783" cy="4365448"/>
        </p:xfrm>
        <a:graphic>
          <a:graphicData uri="http://schemas.openxmlformats.org/drawingml/2006/table">
            <a:tbl>
              <a:tblPr/>
              <a:tblGrid>
                <a:gridCol w="2592288"/>
                <a:gridCol w="1224136"/>
                <a:gridCol w="1579939"/>
                <a:gridCol w="1660420"/>
              </a:tblGrid>
              <a:tr h="418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Bacteria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Gram(+/-)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Suspected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MICs (</a:t>
                      </a:r>
                      <a:r>
                        <a:rPr lang="en-US" sz="20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ug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/ml)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Suspected MICs (</a:t>
                      </a:r>
                      <a:r>
                        <a:rPr lang="en-US" altLang="zh-CN" sz="2000" b="1" i="0" u="none" strike="noStrike" kern="12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uM</a:t>
                      </a:r>
                      <a:r>
                        <a:rPr lang="en-US" altLang="zh-CN" sz="2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en-US" altLang="zh-CN" sz="2000" b="1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S. </a:t>
                      </a:r>
                      <a:r>
                        <a:rPr lang="en-US" sz="20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faecalis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34.1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418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S. pyogenes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34.1</a:t>
                      </a:r>
                      <a:endParaRPr lang="en-US" altLang="zh-CN" sz="20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418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S. </a:t>
                      </a:r>
                      <a:r>
                        <a:rPr lang="en-US" sz="20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aureus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13.7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418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A. </a:t>
                      </a:r>
                      <a:r>
                        <a:rPr lang="en-US" sz="20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hydrophila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13.7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40971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V. </a:t>
                      </a:r>
                      <a:r>
                        <a:rPr lang="en-US" sz="20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alginolyticus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34.1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418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E. </a:t>
                      </a:r>
                      <a:r>
                        <a:rPr lang="en-US" sz="20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tarda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40691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E. </a:t>
                      </a: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8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E. </a:t>
                      </a: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coli (pathogenic)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3.4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85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A. </a:t>
                      </a:r>
                      <a:r>
                        <a:rPr lang="en-US" sz="20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baumannii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755576" y="5877272"/>
            <a:ext cx="806489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Minimum inhibitory concentrations (MICs) are defined as the lowest concentration of an antimicrobial that will inhibit the visible growth of a microorganism after overnight incubation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27953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2051721" y="1340768"/>
          <a:ext cx="6480719" cy="4248473"/>
        </p:xfrm>
        <a:graphic>
          <a:graphicData uri="http://schemas.openxmlformats.org/drawingml/2006/table">
            <a:tbl>
              <a:tblPr/>
              <a:tblGrid>
                <a:gridCol w="3194722"/>
                <a:gridCol w="1341781"/>
                <a:gridCol w="1944216"/>
              </a:tblGrid>
              <a:tr h="8496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Bacteria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Gram(+/-)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Suspected MICs (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ug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/ml)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 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E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. coli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BL21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8  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39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 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K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. </a:t>
                      </a:r>
                      <a:r>
                        <a:rPr lang="en-US" sz="1800" b="0" i="1" u="none" strike="noStrike" dirty="0" err="1">
                          <a:solidFill>
                            <a:srgbClr val="000000"/>
                          </a:solidFill>
                          <a:latin typeface="Times"/>
                        </a:rPr>
                        <a:t>pneunmoniae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NDM-1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39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  E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. coli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NDM-1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39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  NDM-1/BL21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39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  SHV-1/BL21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4 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39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  TEM-1/BL21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39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  MCR-1/BL21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3987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 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S. aureus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 29213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Times"/>
                        </a:rPr>
                        <a:t>Methicillin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-resistant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S. aureus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  Multidrug-resistant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S. aureus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44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D5F-FFE0-47DC-A37A-54D6252E2E6F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3528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BING</a:t>
            </a:r>
            <a:r>
              <a:rPr lang="en-US" altLang="zh-CN" sz="2800" baseline="-25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shows antibacterial ability on drug resistant bacteria </a:t>
            </a:r>
            <a:endParaRPr lang="zh-CN" altLang="en-US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1835696" y="3356992"/>
            <a:ext cx="144016" cy="7200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40387" y="350100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" pitchFamily="18" charset="0"/>
              </a:rPr>
              <a:t>Beta-lactam</a:t>
            </a:r>
            <a:endParaRPr lang="zh-CN" altLang="en-US" dirty="0">
              <a:latin typeface="Times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131" y="4149080"/>
            <a:ext cx="1883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latin typeface="Times" pitchFamily="18" charset="0"/>
              </a:rPr>
              <a:t>Colistin</a:t>
            </a:r>
            <a:r>
              <a:rPr lang="en-US" altLang="zh-CN" dirty="0" smtClean="0">
                <a:latin typeface="Times" pitchFamily="18" charset="0"/>
              </a:rPr>
              <a:t> resistance</a:t>
            </a:r>
            <a:endParaRPr lang="zh-CN" altLang="en-US" dirty="0">
              <a:latin typeface="Times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2912" y="6453336"/>
            <a:ext cx="2557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" pitchFamily="18" charset="0"/>
              </a:rPr>
              <a:t>Done by Ann So </a:t>
            </a:r>
            <a:r>
              <a:rPr lang="en-US" altLang="zh-CN" dirty="0" err="1" smtClean="0">
                <a:latin typeface="Times" pitchFamily="18" charset="0"/>
              </a:rPr>
              <a:t>Lok</a:t>
            </a:r>
            <a:r>
              <a:rPr lang="en-US" altLang="zh-CN" dirty="0" smtClean="0">
                <a:latin typeface="Times" pitchFamily="18" charset="0"/>
              </a:rPr>
              <a:t> Yan</a:t>
            </a:r>
            <a:endParaRPr lang="zh-CN" altLang="en-US" dirty="0">
              <a:latin typeface="Times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D5F-FFE0-47DC-A37A-54D6252E2E6F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BING is shorter and more effective on </a:t>
            </a:r>
            <a:r>
              <a:rPr lang="en-US" altLang="zh-CN" sz="2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E.coli </a:t>
            </a:r>
            <a:r>
              <a:rPr lang="en-US" altLang="zh-CN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killing comparing with other Fish AMPs   </a:t>
            </a:r>
            <a:endParaRPr lang="zh-CN" altLang="en-US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72816"/>
            <a:ext cx="6768752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11560" y="6334780"/>
            <a:ext cx="799288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Rajanbabu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, J.Y. Chen / Peptides 32 (2011) 415–420</a:t>
            </a:r>
          </a:p>
          <a:p>
            <a:r>
              <a:rPr lang="pt-BR" altLang="zh-CN" sz="1200" dirty="0" smtClean="0">
                <a:latin typeface="Times New Roman" pitchFamily="18" charset="0"/>
                <a:cs typeface="Times New Roman" pitchFamily="18" charset="0"/>
              </a:rPr>
              <a:t>Jorge A. Masso-Silva and Gill Diamond/ Pharmaceuticals (2014) 265-310</a:t>
            </a: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3040494"/>
            <a:ext cx="9361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18" charset="0"/>
              </a:rPr>
              <a:t>BING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 advTm="3725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FD98D5F-FFE0-47DC-A37A-54D6252E2E6F}" type="slidenum">
              <a:rPr lang="zh-CN" altLang="en-US" smtClean="0">
                <a:latin typeface="Times New Roman" pitchFamily="18" charset="0"/>
                <a:cs typeface="Times New Roman" pitchFamily="18" charset="0"/>
              </a:rPr>
              <a:pPr/>
              <a:t>26</a:t>
            </a:fld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 smtClean="0">
                <a:effectLst/>
                <a:latin typeface="Times New Roman" pitchFamily="18" charset="0"/>
                <a:cs typeface="Times New Roman" pitchFamily="18" charset="0"/>
              </a:rPr>
              <a:t>BING has no observable cell and fish toxicity </a:t>
            </a:r>
            <a:endParaRPr lang="zh-CN" alt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6488668"/>
            <a:ext cx="191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Done by Wei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Shen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99592" y="764704"/>
            <a:ext cx="7196235" cy="4112372"/>
            <a:chOff x="539552" y="836712"/>
            <a:chExt cx="7196235" cy="4112372"/>
          </a:xfrm>
        </p:grpSpPr>
        <p:sp>
          <p:nvSpPr>
            <p:cNvPr id="8" name="TextBox 7"/>
            <p:cNvSpPr txBox="1"/>
            <p:nvPr/>
          </p:nvSpPr>
          <p:spPr>
            <a:xfrm>
              <a:off x="6876256" y="1312302"/>
              <a:ext cx="859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µg/ml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409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1268760"/>
              <a:ext cx="7020272" cy="3680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" name="直接箭头连接符 9"/>
            <p:cNvCxnSpPr/>
            <p:nvPr/>
          </p:nvCxnSpPr>
          <p:spPr>
            <a:xfrm>
              <a:off x="2411760" y="1124744"/>
              <a:ext cx="0" cy="3600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763688" y="836712"/>
              <a:ext cx="1401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MIC for </a:t>
              </a:r>
              <a:r>
                <a:rPr lang="en-US" altLang="zh-CN" sz="1600" i="1" dirty="0" err="1" smtClean="0">
                  <a:latin typeface="Times New Roman" pitchFamily="18" charset="0"/>
                  <a:cs typeface="Times New Roman" pitchFamily="18" charset="0"/>
                </a:rPr>
                <a:t>E.coli</a:t>
              </a:r>
              <a:endParaRPr lang="zh-CN" altLang="en-US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2418111" y="5140672"/>
            <a:ext cx="43861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en-US" altLang="zh-CN" sz="1600" dirty="0" smtClean="0"/>
              <a:t>14 days post injection of BING into medaka fish</a:t>
            </a:r>
            <a:endParaRPr lang="zh-CN" altLang="zh-CN" sz="1600" dirty="0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2778151" y="5572720"/>
          <a:ext cx="3744416" cy="736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6184"/>
                <a:gridCol w="2088232"/>
              </a:tblGrid>
              <a:tr h="149736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" pitchFamily="18" charset="0"/>
                        </a:rPr>
                        <a:t>Amount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" pitchFamily="18" charset="0"/>
                        </a:rPr>
                        <a:t>Survival </a:t>
                      </a:r>
                      <a:r>
                        <a:rPr lang="en-US" altLang="zh-CN" baseline="0" dirty="0" smtClean="0">
                          <a:latin typeface="Times" pitchFamily="18" charset="0"/>
                        </a:rPr>
                        <a:t> rate %</a:t>
                      </a:r>
                      <a:endParaRPr lang="zh-CN" altLang="en-US" dirty="0">
                        <a:latin typeface="Times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" pitchFamily="18" charset="0"/>
                        </a:rPr>
                        <a:t>1 </a:t>
                      </a:r>
                      <a:r>
                        <a:rPr lang="en-US" altLang="zh-CN" dirty="0" smtClean="0">
                          <a:latin typeface="Times" pitchFamily="18" charset="0"/>
                          <a:cs typeface="Times New Roman"/>
                        </a:rPr>
                        <a:t>µg</a:t>
                      </a:r>
                      <a:endParaRPr lang="zh-CN" altLang="en-US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" pitchFamily="18" charset="0"/>
                        </a:rPr>
                        <a:t>100</a:t>
                      </a:r>
                      <a:endParaRPr lang="zh-CN" altLang="en-US" dirty="0">
                        <a:latin typeface="Times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5414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2764904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BING has broad-spectra toxicity on  fish and human pathogenic bacteria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BING shows stronger antibacterial activity on gram negative than positive bacteria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BING is non-toxic to mammalian cells and fish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D5F-FFE0-47DC-A37A-54D6252E2E6F}" type="slidenum">
              <a:rPr lang="zh-CN" altLang="en-US" smtClean="0">
                <a:latin typeface="Times New Roman" pitchFamily="18" charset="0"/>
                <a:cs typeface="Times New Roman" pitchFamily="18" charset="0"/>
              </a:rPr>
              <a:pPr/>
              <a:t>27</a:t>
            </a:fld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en-US" altLang="zh-CN" dirty="0" smtClean="0">
                <a:effectLst/>
                <a:latin typeface="Times New Roman" pitchFamily="18" charset="0"/>
                <a:cs typeface="Times New Roman" pitchFamily="18" charset="0"/>
              </a:rPr>
              <a:t>Summary</a:t>
            </a:r>
            <a:endParaRPr lang="zh-CN" alt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4563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D5F-FFE0-47DC-A37A-54D6252E2E6F}" type="slidenum">
              <a:rPr lang="zh-CN" altLang="en-US" smtClean="0"/>
              <a:pPr/>
              <a:t>28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 smtClean="0">
                <a:effectLst/>
                <a:latin typeface="Times New Roman" pitchFamily="18" charset="0"/>
                <a:cs typeface="Times New Roman" pitchFamily="18" charset="0"/>
              </a:rPr>
              <a:t>Fish efficacy study</a:t>
            </a:r>
            <a:endParaRPr lang="zh-CN" alt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8391" y="1556792"/>
            <a:ext cx="235352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" pitchFamily="18" charset="0"/>
              </a:rPr>
              <a:t>(A) One injection</a:t>
            </a:r>
            <a:endParaRPr lang="zh-CN" altLang="en-US" sz="2400" dirty="0">
              <a:latin typeface="Times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3768" y="1556792"/>
            <a:ext cx="272863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" pitchFamily="18" charset="0"/>
              </a:rPr>
              <a:t>(B) Double injection</a:t>
            </a:r>
            <a:endParaRPr lang="zh-CN" altLang="en-US" sz="2400" dirty="0">
              <a:latin typeface="Times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3255" y="2665351"/>
            <a:ext cx="1475084" cy="461665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smtClean="0">
                <a:latin typeface="Times" pitchFamily="18" charset="0"/>
              </a:rPr>
              <a:t>PBS alone</a:t>
            </a:r>
            <a:endParaRPr lang="zh-CN" altLang="en-US" sz="2400" dirty="0">
              <a:latin typeface="Times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5563" y="3212976"/>
            <a:ext cx="1989647" cy="461665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err="1" smtClean="0">
                <a:latin typeface="Times" pitchFamily="18" charset="0"/>
              </a:rPr>
              <a:t>BING+E.tarda</a:t>
            </a:r>
            <a:endParaRPr lang="zh-CN" altLang="en-US" sz="2400" dirty="0">
              <a:latin typeface="Times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1894" y="3731546"/>
            <a:ext cx="1805302" cy="461665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smtClean="0">
                <a:latin typeface="Times" pitchFamily="18" charset="0"/>
              </a:rPr>
              <a:t>E.tarda alone</a:t>
            </a:r>
            <a:endParaRPr lang="zh-CN" altLang="en-US" sz="2400" dirty="0">
              <a:latin typeface="Times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1833" y="2736208"/>
            <a:ext cx="1784463" cy="461665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err="1" smtClean="0">
                <a:latin typeface="Times" pitchFamily="18" charset="0"/>
              </a:rPr>
              <a:t>PBS+E.tarda</a:t>
            </a:r>
            <a:endParaRPr lang="zh-CN" altLang="en-US" sz="2400" dirty="0" smtClean="0">
              <a:latin typeface="Times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71910" y="3259884"/>
            <a:ext cx="1989647" cy="461665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err="1" smtClean="0">
                <a:latin typeface="Times" pitchFamily="18" charset="0"/>
              </a:rPr>
              <a:t>BING+E.tarda</a:t>
            </a:r>
            <a:endParaRPr lang="zh-CN" altLang="en-US" sz="2400" dirty="0">
              <a:latin typeface="Times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58283" y="3759423"/>
            <a:ext cx="2643673" cy="461665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err="1" smtClean="0">
                <a:latin typeface="Times" pitchFamily="18" charset="0"/>
              </a:rPr>
              <a:t>Ampicillin+E</a:t>
            </a:r>
            <a:r>
              <a:rPr lang="en-US" altLang="zh-CN" sz="2400" dirty="0" smtClean="0">
                <a:latin typeface="Times" pitchFamily="18" charset="0"/>
              </a:rPr>
              <a:t>. tarda</a:t>
            </a:r>
            <a:endParaRPr lang="zh-CN" altLang="en-US" sz="2400" dirty="0">
              <a:latin typeface="Times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4088" y="5530006"/>
            <a:ext cx="2505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" pitchFamily="18" charset="0"/>
              </a:rPr>
              <a:t>BING: 2ug/ml</a:t>
            </a:r>
          </a:p>
          <a:p>
            <a:r>
              <a:rPr lang="en-US" altLang="zh-CN" dirty="0" smtClean="0">
                <a:latin typeface="Times" pitchFamily="18" charset="0"/>
              </a:rPr>
              <a:t>AMP: Ampicillin 2ug/ml</a:t>
            </a:r>
          </a:p>
          <a:p>
            <a:r>
              <a:rPr lang="en-US" altLang="zh-CN" dirty="0" smtClean="0">
                <a:latin typeface="Times" pitchFamily="18" charset="0"/>
              </a:rPr>
              <a:t>E.tarda:10</a:t>
            </a:r>
            <a:r>
              <a:rPr lang="en-US" altLang="zh-CN" baseline="30000" dirty="0" smtClean="0">
                <a:latin typeface="Times" pitchFamily="18" charset="0"/>
              </a:rPr>
              <a:t>4</a:t>
            </a:r>
            <a:r>
              <a:rPr lang="en-US" altLang="zh-CN" dirty="0" smtClean="0">
                <a:latin typeface="Times" pitchFamily="18" charset="0"/>
              </a:rPr>
              <a:t>CFU/fish</a:t>
            </a:r>
            <a:endParaRPr lang="zh-CN" altLang="en-US" dirty="0">
              <a:latin typeface="Times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87679" y="5504458"/>
            <a:ext cx="2076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" pitchFamily="18" charset="0"/>
              </a:rPr>
              <a:t>BING: 1ug/ml</a:t>
            </a:r>
          </a:p>
          <a:p>
            <a:r>
              <a:rPr lang="en-US" altLang="zh-CN" dirty="0" smtClean="0">
                <a:latin typeface="Times" pitchFamily="18" charset="0"/>
              </a:rPr>
              <a:t>E.tarda:10</a:t>
            </a:r>
            <a:r>
              <a:rPr lang="en-US" altLang="zh-CN" baseline="30000" dirty="0" smtClean="0">
                <a:latin typeface="Times" pitchFamily="18" charset="0"/>
              </a:rPr>
              <a:t>4</a:t>
            </a:r>
            <a:r>
              <a:rPr lang="en-US" altLang="zh-CN" dirty="0" smtClean="0">
                <a:latin typeface="Times" pitchFamily="18" charset="0"/>
              </a:rPr>
              <a:t>CFU/fish</a:t>
            </a:r>
            <a:endParaRPr lang="zh-CN" altLang="en-US" dirty="0">
              <a:latin typeface="Times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D5F-FFE0-47DC-A37A-54D6252E2E6F}" type="slidenum">
              <a:rPr lang="zh-CN" altLang="en-US" smtClean="0">
                <a:latin typeface="Times" pitchFamily="18" charset="0"/>
              </a:rPr>
              <a:pPr/>
              <a:t>29</a:t>
            </a:fld>
            <a:endParaRPr lang="zh-CN" altLang="en-US">
              <a:latin typeface="Times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 smtClean="0">
                <a:effectLst/>
                <a:latin typeface="Times" pitchFamily="18" charset="0"/>
                <a:cs typeface="Times New Roman" pitchFamily="18" charset="0"/>
              </a:rPr>
              <a:t>Fish survival rate after different injections</a:t>
            </a:r>
            <a:endParaRPr lang="zh-CN" altLang="en-US" sz="3200" dirty="0">
              <a:effectLst/>
              <a:latin typeface="Times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092" y="141277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Times" pitchFamily="18" charset="0"/>
                <a:cs typeface="Times New Roman" pitchFamily="18" charset="0"/>
              </a:rPr>
              <a:t>A</a:t>
            </a:r>
            <a:endParaRPr lang="zh-CN" altLang="en-US" sz="2400" b="1" dirty="0">
              <a:latin typeface="Times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8024" y="141277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Times" pitchFamily="18" charset="0"/>
                <a:cs typeface="Times New Roman" pitchFamily="18" charset="0"/>
              </a:rPr>
              <a:t>B</a:t>
            </a:r>
            <a:endParaRPr lang="zh-CN" altLang="en-US" sz="2400" b="1" dirty="0">
              <a:latin typeface="Times" pitchFamily="18" charset="0"/>
              <a:cs typeface="Times New Roman" pitchFamily="18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/>
          <a:srcRect l="10456" t="11344" r="20923" b="3800"/>
          <a:stretch>
            <a:fillRect/>
          </a:stretch>
        </p:blipFill>
        <p:spPr bwMode="auto">
          <a:xfrm>
            <a:off x="4547452" y="1916832"/>
            <a:ext cx="434502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5868144" y="1484784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" pitchFamily="18" charset="0"/>
              </a:rPr>
              <a:t>Double injection</a:t>
            </a:r>
            <a:endParaRPr lang="zh-CN" altLang="en-US" dirty="0">
              <a:latin typeface="Times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63688" y="141277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" pitchFamily="18" charset="0"/>
              </a:rPr>
              <a:t>Co-injection</a:t>
            </a:r>
            <a:endParaRPr lang="zh-CN" altLang="en-US" dirty="0">
              <a:latin typeface="Times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4128" y="5602014"/>
            <a:ext cx="2505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" pitchFamily="18" charset="0"/>
              </a:rPr>
              <a:t>BING: 2ug/ml</a:t>
            </a:r>
          </a:p>
          <a:p>
            <a:r>
              <a:rPr lang="en-US" altLang="zh-CN" dirty="0" smtClean="0">
                <a:latin typeface="Times" pitchFamily="18" charset="0"/>
              </a:rPr>
              <a:t>AMP: Ampicillin 2ug/ml</a:t>
            </a:r>
          </a:p>
          <a:p>
            <a:r>
              <a:rPr lang="en-US" altLang="zh-CN" dirty="0" smtClean="0">
                <a:latin typeface="Times" pitchFamily="18" charset="0"/>
              </a:rPr>
              <a:t>E.tarda:10</a:t>
            </a:r>
            <a:r>
              <a:rPr lang="en-US" altLang="zh-CN" baseline="30000" dirty="0" smtClean="0">
                <a:latin typeface="Times" pitchFamily="18" charset="0"/>
              </a:rPr>
              <a:t>4</a:t>
            </a:r>
            <a:r>
              <a:rPr lang="en-US" altLang="zh-CN" dirty="0" smtClean="0">
                <a:latin typeface="Times" pitchFamily="18" charset="0"/>
              </a:rPr>
              <a:t>CFU/fish</a:t>
            </a:r>
            <a:endParaRPr lang="zh-CN" altLang="en-US" dirty="0">
              <a:latin typeface="Times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5616" y="5589240"/>
            <a:ext cx="2076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" pitchFamily="18" charset="0"/>
              </a:rPr>
              <a:t>BING: 1ug/ml</a:t>
            </a:r>
          </a:p>
          <a:p>
            <a:r>
              <a:rPr lang="en-US" altLang="zh-CN" dirty="0" smtClean="0">
                <a:latin typeface="Times" pitchFamily="18" charset="0"/>
              </a:rPr>
              <a:t>E.tarda:10</a:t>
            </a:r>
            <a:r>
              <a:rPr lang="en-US" altLang="zh-CN" baseline="30000" dirty="0" smtClean="0">
                <a:latin typeface="Times" pitchFamily="18" charset="0"/>
              </a:rPr>
              <a:t>4</a:t>
            </a:r>
            <a:r>
              <a:rPr lang="en-US" altLang="zh-CN" dirty="0" smtClean="0">
                <a:latin typeface="Times" pitchFamily="18" charset="0"/>
              </a:rPr>
              <a:t>CFU/fish</a:t>
            </a:r>
            <a:endParaRPr lang="zh-CN" altLang="en-US" dirty="0">
              <a:latin typeface="Times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 l="7026" t="14285" r="12178" b="14285"/>
          <a:stretch>
            <a:fillRect/>
          </a:stretch>
        </p:blipFill>
        <p:spPr bwMode="auto">
          <a:xfrm>
            <a:off x="6429694" y="1916832"/>
            <a:ext cx="993708" cy="21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5296" t="2250" r="23209" b="5501"/>
          <a:stretch>
            <a:fillRect/>
          </a:stretch>
        </p:blipFill>
        <p:spPr bwMode="auto">
          <a:xfrm>
            <a:off x="251520" y="1916832"/>
            <a:ext cx="4176464" cy="317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290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D5F-FFE0-47DC-A37A-54D6252E2E6F}" type="slidenum">
              <a:rPr lang="zh-CN" altLang="en-US" smtClean="0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72808" cy="994122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effectLst/>
                <a:latin typeface="Times New Roman" pitchFamily="18" charset="0"/>
                <a:cs typeface="Times New Roman" pitchFamily="18" charset="0"/>
              </a:rPr>
              <a:t>Antibiotics are used to improve the growth and quality of aquatic products</a:t>
            </a:r>
            <a:endParaRPr lang="zh-CN" altLang="en-US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Administrator\Dropbox\屏幕截图\屏幕截图 2015-10-13 15.02.55.png"/>
          <p:cNvPicPr>
            <a:picLocks noChangeAspect="1" noChangeArrowheads="1"/>
          </p:cNvPicPr>
          <p:nvPr/>
        </p:nvPicPr>
        <p:blipFill>
          <a:blip r:embed="rId3" cstate="print"/>
          <a:srcRect l="22855" t="22727" r="22939" b="19557"/>
          <a:stretch>
            <a:fillRect/>
          </a:stretch>
        </p:blipFill>
        <p:spPr bwMode="auto">
          <a:xfrm>
            <a:off x="539552" y="1412776"/>
            <a:ext cx="8064896" cy="4827416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3419872" y="6309320"/>
            <a:ext cx="5724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Responsible use of antibiotics in aquaculture. 2005 by FAO</a:t>
            </a:r>
            <a:endParaRPr lang="en-US" altLang="zh-CN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359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BING can inhibit </a:t>
            </a:r>
            <a:r>
              <a:rPr lang="en-US" altLang="zh-CN" sz="2800" i="1" dirty="0" smtClean="0">
                <a:latin typeface="Times New Roman" pitchFamily="18" charset="0"/>
                <a:cs typeface="Times New Roman" pitchFamily="18" charset="0"/>
              </a:rPr>
              <a:t>E.tarda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infection in fish, suggesting that BING can be an effective chemotherapeutic agent for aquaculture in the future.</a:t>
            </a:r>
          </a:p>
          <a:p>
            <a:pPr>
              <a:buClr>
                <a:schemeClr val="accent1"/>
              </a:buClr>
              <a:buNone/>
            </a:pP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D5F-FFE0-47DC-A37A-54D6252E2E6F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>
                <a:effectLst/>
                <a:latin typeface="Times New Roman" pitchFamily="18" charset="0"/>
                <a:cs typeface="Times New Roman" pitchFamily="18" charset="0"/>
              </a:rPr>
              <a:t>Summary</a:t>
            </a:r>
            <a:endParaRPr lang="zh-CN" alt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460432" y="6492875"/>
            <a:ext cx="365760" cy="365125"/>
          </a:xfrm>
        </p:spPr>
        <p:txBody>
          <a:bodyPr/>
          <a:lstStyle/>
          <a:p>
            <a:fld id="{6FD98D5F-FFE0-47DC-A37A-54D6252E2E6F}" type="slidenum">
              <a:rPr lang="zh-CN" altLang="en-US" smtClean="0">
                <a:latin typeface="Times New Roman" pitchFamily="18" charset="0"/>
                <a:cs typeface="Times New Roman" pitchFamily="18" charset="0"/>
              </a:rPr>
              <a:pPr/>
              <a:t>31</a:t>
            </a:fld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9736" y="44624"/>
            <a:ext cx="8398768" cy="720080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 smtClean="0">
                <a:effectLst/>
                <a:latin typeface="Times New Roman" pitchFamily="18" charset="0"/>
                <a:cs typeface="Times New Roman" pitchFamily="18" charset="0"/>
              </a:rPr>
              <a:t>BING can disrupt bacteria cell membrane</a:t>
            </a:r>
            <a:endParaRPr lang="zh-CN" alt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3" cstate="print"/>
          <a:srcRect l="18519" t="7244" b="46395"/>
          <a:stretch>
            <a:fillRect/>
          </a:stretch>
        </p:blipFill>
        <p:spPr bwMode="auto">
          <a:xfrm>
            <a:off x="1866568" y="1340768"/>
            <a:ext cx="59457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70416" y="908720"/>
            <a:ext cx="236060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BING:50 µg/ml</a:t>
            </a:r>
            <a:endParaRPr lang="zh-CN" alt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54705" y="908720"/>
            <a:ext cx="236060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Cultural medium</a:t>
            </a:r>
            <a:endParaRPr lang="zh-CN" alt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907704" y="3717032"/>
            <a:ext cx="5889773" cy="2228767"/>
            <a:chOff x="1866568" y="3717032"/>
            <a:chExt cx="5889773" cy="2228767"/>
          </a:xfrm>
        </p:grpSpPr>
        <p:pic>
          <p:nvPicPr>
            <p:cNvPr id="2050" name="Picture 2" descr="E:\wendang\cityu experiment\experiment\Bacteria-protein experiment\amp analysis\vps13d-sem\s.pyogenese repeat\control-07.T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66568" y="3717032"/>
              <a:ext cx="2915816" cy="2184715"/>
            </a:xfrm>
            <a:prstGeom prst="rect">
              <a:avLst/>
            </a:prstGeom>
            <a:noFill/>
          </p:spPr>
        </p:pic>
        <p:cxnSp>
          <p:nvCxnSpPr>
            <p:cNvPr id="10" name="直接连接符 9"/>
            <p:cNvCxnSpPr/>
            <p:nvPr/>
          </p:nvCxnSpPr>
          <p:spPr>
            <a:xfrm>
              <a:off x="3445104" y="5794231"/>
              <a:ext cx="64807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067944" y="5657767"/>
              <a:ext cx="5068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Calibri" pitchFamily="34" charset="0"/>
                </a:rPr>
                <a:t>2 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Calibri" pitchFamily="34" charset="0"/>
                  <a:cs typeface="Times New Roman"/>
                </a:rPr>
                <a:t>µm</a:t>
              </a:r>
              <a:endParaRPr lang="zh-CN" altLang="en-US" sz="1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2051" name="Picture 3" descr="E:\wendang\cityu experiment\experiment\Bacteria-protein experiment\amp analysis\vps13d-sem\s.pyogenese repeat\50-04.T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39878" y="3717032"/>
              <a:ext cx="2916463" cy="2185200"/>
            </a:xfrm>
            <a:prstGeom prst="rect">
              <a:avLst/>
            </a:prstGeom>
            <a:noFill/>
          </p:spPr>
        </p:pic>
        <p:cxnSp>
          <p:nvCxnSpPr>
            <p:cNvPr id="16" name="直接连接符 15"/>
            <p:cNvCxnSpPr/>
            <p:nvPr/>
          </p:nvCxnSpPr>
          <p:spPr>
            <a:xfrm>
              <a:off x="4932040" y="5805264"/>
              <a:ext cx="64807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554880" y="5668800"/>
              <a:ext cx="5068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Calibri" pitchFamily="34" charset="0"/>
                </a:rPr>
                <a:t>2 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Calibri" pitchFamily="34" charset="0"/>
                  <a:cs typeface="Times New Roman"/>
                </a:rPr>
                <a:t>µm</a:t>
              </a:r>
              <a:endParaRPr lang="zh-CN" altLang="en-US" sz="1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39552" y="2348880"/>
            <a:ext cx="1104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Times" pitchFamily="18" charset="0"/>
              </a:rPr>
              <a:t>E.tarda</a:t>
            </a:r>
            <a:endParaRPr lang="zh-CN" altLang="en-US" sz="2400" i="1" dirty="0">
              <a:latin typeface="Times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4509120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S. pyogenes</a:t>
            </a:r>
            <a:endParaRPr lang="zh-CN" altLang="en-US" sz="2400" i="1" dirty="0">
              <a:latin typeface="Times" pitchFamily="18" charset="0"/>
            </a:endParaRPr>
          </a:p>
        </p:txBody>
      </p:sp>
    </p:spTree>
  </p:cSld>
  <p:clrMapOvr>
    <a:masterClrMapping/>
  </p:clrMapOvr>
  <p:transition advTm="30063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71600" y="2132856"/>
            <a:ext cx="108012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 smtClean="0">
                <a:latin typeface="Times" pitchFamily="18" charset="0"/>
              </a:rPr>
              <a:t>PRSA</a:t>
            </a:r>
          </a:p>
          <a:p>
            <a:pPr algn="r"/>
            <a:r>
              <a:rPr lang="en-US" altLang="zh-CN" sz="2400" dirty="0" smtClean="0">
                <a:latin typeface="Times" pitchFamily="18" charset="0"/>
              </a:rPr>
              <a:t>PPIB</a:t>
            </a:r>
          </a:p>
          <a:p>
            <a:pPr algn="r"/>
            <a:r>
              <a:rPr lang="en-US" altLang="zh-CN" sz="2400" dirty="0" smtClean="0">
                <a:latin typeface="Times" pitchFamily="18" charset="0"/>
              </a:rPr>
              <a:t>PPIA</a:t>
            </a:r>
          </a:p>
          <a:p>
            <a:pPr algn="r"/>
            <a:r>
              <a:rPr lang="en-US" altLang="zh-CN" sz="2400" dirty="0" smtClean="0">
                <a:latin typeface="Times" pitchFamily="18" charset="0"/>
              </a:rPr>
              <a:t>FKPA</a:t>
            </a:r>
          </a:p>
          <a:p>
            <a:pPr algn="r"/>
            <a:r>
              <a:rPr lang="en-US" altLang="zh-CN" sz="2400" dirty="0" smtClean="0">
                <a:latin typeface="Times" pitchFamily="18" charset="0"/>
              </a:rPr>
              <a:t>SURA</a:t>
            </a:r>
          </a:p>
          <a:p>
            <a:pPr algn="r"/>
            <a:r>
              <a:rPr lang="en-US" altLang="zh-CN" sz="2400" dirty="0" smtClean="0">
                <a:latin typeface="Times" pitchFamily="18" charset="0"/>
              </a:rPr>
              <a:t>DEGQ</a:t>
            </a:r>
            <a:endParaRPr lang="zh-CN" altLang="en-US" sz="2400" dirty="0">
              <a:latin typeface="Times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04056"/>
            <a:ext cx="2953023" cy="592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组合 16"/>
          <p:cNvGrpSpPr/>
          <p:nvPr/>
        </p:nvGrpSpPr>
        <p:grpSpPr>
          <a:xfrm>
            <a:off x="5076056" y="5661248"/>
            <a:ext cx="1654848" cy="525550"/>
            <a:chOff x="4687550" y="6071802"/>
            <a:chExt cx="1654848" cy="5255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33479" t="71858" r="33042" b="26173"/>
            <a:stretch>
              <a:fillRect/>
            </a:stretch>
          </p:blipFill>
          <p:spPr bwMode="auto">
            <a:xfrm>
              <a:off x="4788024" y="6381328"/>
              <a:ext cx="1512168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364088" y="6085754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latin typeface="Times" pitchFamily="18" charset="0"/>
                </a:rPr>
                <a:t>0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55140" y="6086316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latin typeface="Times" pitchFamily="18" charset="0"/>
                </a:rPr>
                <a:t>5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87550" y="6071802"/>
              <a:ext cx="5100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latin typeface="Times" pitchFamily="18" charset="0"/>
                </a:rPr>
                <a:t>-5.4</a:t>
              </a:r>
              <a:endParaRPr lang="zh-CN" altLang="en-US" sz="1600" dirty="0">
                <a:latin typeface="Times" pitchFamily="18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2339752" y="2895196"/>
            <a:ext cx="3384376" cy="496800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箭头连接符 25"/>
          <p:cNvCxnSpPr/>
          <p:nvPr/>
        </p:nvCxnSpPr>
        <p:spPr>
          <a:xfrm>
            <a:off x="1073198" y="2636912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1073198" y="2996952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1069008" y="3356992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1043608" y="4077072"/>
            <a:ext cx="0" cy="288032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1073198" y="2219378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1054494" y="3745498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2051720" y="2204864"/>
            <a:ext cx="288032" cy="72008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2051720" y="3356992"/>
            <a:ext cx="288032" cy="1008112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995936" y="2950344"/>
            <a:ext cx="16616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imes" pitchFamily="18" charset="0"/>
              </a:rPr>
              <a:t>Protein folding</a:t>
            </a:r>
            <a:endParaRPr lang="zh-CN" altLang="en-US" b="1" dirty="0">
              <a:latin typeface="Times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13084" y="0"/>
            <a:ext cx="7008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>
                <a:latin typeface="Times" pitchFamily="18" charset="0"/>
              </a:rPr>
              <a:t>Antibacterial mechanism study-label free proteomic</a:t>
            </a:r>
            <a:endParaRPr lang="zh-CN" altLang="en-US" sz="2400" b="1" dirty="0">
              <a:latin typeface="Times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43197" y="6334780"/>
            <a:ext cx="3400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" pitchFamily="18" charset="0"/>
              </a:rPr>
              <a:t>Result expressed as log2 fold change.</a:t>
            </a:r>
          </a:p>
          <a:p>
            <a:r>
              <a:rPr lang="en-US" altLang="zh-CN" sz="1400" dirty="0" smtClean="0">
                <a:latin typeface="Times" pitchFamily="18" charset="0"/>
              </a:rPr>
              <a:t>Only values &gt;1 or &lt;-1 are shown in </a:t>
            </a:r>
            <a:r>
              <a:rPr lang="en-US" altLang="zh-CN" sz="1400" dirty="0" err="1" smtClean="0">
                <a:latin typeface="Times" pitchFamily="18" charset="0"/>
              </a:rPr>
              <a:t>treeview</a:t>
            </a:r>
            <a:endParaRPr lang="zh-CN" altLang="en-US" sz="1400" dirty="0">
              <a:latin typeface="Times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68144" y="1412776"/>
            <a:ext cx="3168352" cy="9233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latin typeface="Times" pitchFamily="18" charset="0"/>
              </a:rPr>
              <a:t>BING can </a:t>
            </a:r>
            <a:r>
              <a:rPr lang="en-US" altLang="zh-CN" dirty="0" err="1" smtClean="0">
                <a:latin typeface="Times" pitchFamily="18" charset="0"/>
              </a:rPr>
              <a:t>downregulate</a:t>
            </a:r>
            <a:r>
              <a:rPr lang="en-US" altLang="zh-CN" dirty="0" smtClean="0">
                <a:latin typeface="Times" pitchFamily="18" charset="0"/>
              </a:rPr>
              <a:t> PPIASE which are responsible for protein folding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868144" y="9807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" pitchFamily="18" charset="0"/>
              </a:rPr>
              <a:t>Tips:</a:t>
            </a:r>
            <a:endParaRPr lang="zh-CN" altLang="en-US" dirty="0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D5F-FFE0-47DC-A37A-54D6252E2E6F}" type="slidenum">
              <a:rPr lang="zh-CN" altLang="en-US" smtClean="0"/>
              <a:pPr/>
              <a:t>33</a:t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 smtClean="0">
                <a:effectLst/>
                <a:latin typeface="Times New Roman" pitchFamily="18" charset="0"/>
                <a:cs typeface="Times New Roman" pitchFamily="18" charset="0"/>
              </a:rPr>
              <a:t>Cell envelope stress pathway</a:t>
            </a:r>
            <a:endParaRPr lang="zh-CN" alt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0608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Positively regulated by </a:t>
            </a:r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CN" b="1" baseline="30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3933056"/>
            <a:ext cx="2956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Positively regulated by CPX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8529" r="19707"/>
          <a:stretch>
            <a:fillRect/>
          </a:stretch>
        </p:blipFill>
        <p:spPr bwMode="auto">
          <a:xfrm>
            <a:off x="4139952" y="1628800"/>
            <a:ext cx="3600400" cy="1409700"/>
          </a:xfrm>
          <a:prstGeom prst="rect">
            <a:avLst/>
          </a:prstGeom>
          <a:noFill/>
          <a:ln w="9525">
            <a:solidFill>
              <a:srgbClr val="99CC0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5057" r="19431"/>
          <a:stretch>
            <a:fillRect/>
          </a:stretch>
        </p:blipFill>
        <p:spPr bwMode="auto">
          <a:xfrm>
            <a:off x="3822892" y="3789040"/>
            <a:ext cx="3960440" cy="74549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29773" t="5501" r="19659"/>
          <a:stretch>
            <a:fillRect/>
          </a:stretch>
        </p:blipFill>
        <p:spPr bwMode="auto">
          <a:xfrm>
            <a:off x="4932040" y="5229200"/>
            <a:ext cx="2880320" cy="576064"/>
          </a:xfrm>
          <a:prstGeom prst="rect">
            <a:avLst/>
          </a:prstGeom>
          <a:noFill/>
          <a:ln w="952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3" name="矩形 12"/>
          <p:cNvSpPr/>
          <p:nvPr/>
        </p:nvSpPr>
        <p:spPr>
          <a:xfrm>
            <a:off x="467544" y="5157192"/>
            <a:ext cx="3306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Negatively regulated by both </a:t>
            </a:r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CN" b="1" baseline="30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and CPX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80725" y="112474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Protein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0964" y="1124744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Gene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868144" y="6309320"/>
            <a:ext cx="1584176" cy="548680"/>
            <a:chOff x="4716016" y="6048672"/>
            <a:chExt cx="1584176" cy="548680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l="33479" t="71858" r="33042" b="26173"/>
            <a:stretch>
              <a:fillRect/>
            </a:stretch>
          </p:blipFill>
          <p:spPr bwMode="auto">
            <a:xfrm>
              <a:off x="4788024" y="6381328"/>
              <a:ext cx="1512168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5364088" y="6114782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latin typeface="Times" pitchFamily="18" charset="0"/>
                </a:rPr>
                <a:t>0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54666" y="6048672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latin typeface="Times" pitchFamily="18" charset="0"/>
                </a:rPr>
                <a:t>5</a:t>
              </a:r>
              <a:endParaRPr lang="zh-CN" altLang="en-US" sz="1600" dirty="0">
                <a:latin typeface="Times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16016" y="6048672"/>
              <a:ext cx="5100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latin typeface="Times" pitchFamily="18" charset="0"/>
                </a:rPr>
                <a:t>-5.4</a:t>
              </a:r>
              <a:endParaRPr lang="zh-CN" altLang="en-US" sz="1600" dirty="0">
                <a:latin typeface="Times" pitchFamily="18" charset="0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 l="12988" t="8365" r="9159" b="6098"/>
          <a:stretch>
            <a:fillRect/>
          </a:stretch>
        </p:blipFill>
        <p:spPr bwMode="auto">
          <a:xfrm>
            <a:off x="7008902" y="3947570"/>
            <a:ext cx="51542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 l="22757" t="4258" r="9136" b="5813"/>
          <a:stretch>
            <a:fillRect/>
          </a:stretch>
        </p:blipFill>
        <p:spPr bwMode="auto">
          <a:xfrm>
            <a:off x="6804248" y="1642752"/>
            <a:ext cx="685790" cy="13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 l="12625" t="12500" r="11625" b="12500"/>
          <a:stretch>
            <a:fillRect/>
          </a:stretch>
        </p:blipFill>
        <p:spPr bwMode="auto">
          <a:xfrm>
            <a:off x="7034786" y="5243714"/>
            <a:ext cx="5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D5F-FFE0-47DC-A37A-54D6252E2E6F}" type="slidenum">
              <a:rPr lang="zh-CN" altLang="en-US" smtClean="0"/>
              <a:pPr/>
              <a:t>34</a:t>
            </a:fld>
            <a:endParaRPr lang="zh-CN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20477" t="24235" r="48531" b="37975"/>
          <a:stretch>
            <a:fillRect/>
          </a:stretch>
        </p:blipFill>
        <p:spPr bwMode="auto">
          <a:xfrm>
            <a:off x="611560" y="751082"/>
            <a:ext cx="4032448" cy="276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331640" y="275162"/>
            <a:ext cx="2633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Model for the </a:t>
            </a:r>
            <a:r>
              <a:rPr lang="en-US" altLang="zh-CN" b="1" dirty="0" err="1" smtClean="0"/>
              <a:t>σ</a:t>
            </a:r>
            <a:r>
              <a:rPr lang="en-US" altLang="zh-CN" b="1" baseline="30000" dirty="0" err="1" smtClean="0"/>
              <a:t>E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regulon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 l="19561" t="25391" r="49447" b="30722"/>
          <a:stretch>
            <a:fillRect/>
          </a:stretch>
        </p:blipFill>
        <p:spPr bwMode="auto">
          <a:xfrm>
            <a:off x="4499992" y="764704"/>
            <a:ext cx="416046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 l="26756" t="55906" r="56641" b="30313"/>
          <a:stretch>
            <a:fillRect/>
          </a:stretch>
        </p:blipFill>
        <p:spPr bwMode="auto">
          <a:xfrm>
            <a:off x="4499992" y="4221088"/>
            <a:ext cx="21602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5292080" y="251356"/>
            <a:ext cx="2869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Model for the CPX regulon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l="29753" t="77754" r="55228" b="12705"/>
          <a:stretch>
            <a:fillRect/>
          </a:stretch>
        </p:blipFill>
        <p:spPr bwMode="auto">
          <a:xfrm>
            <a:off x="6660232" y="4653136"/>
            <a:ext cx="20162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 l="28680" t="74892" r="55228" b="22246"/>
          <a:stretch>
            <a:fillRect/>
          </a:stretch>
        </p:blipFill>
        <p:spPr bwMode="auto">
          <a:xfrm>
            <a:off x="6516216" y="4293096"/>
            <a:ext cx="21602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接箭头连接符 13"/>
          <p:cNvCxnSpPr/>
          <p:nvPr/>
        </p:nvCxnSpPr>
        <p:spPr>
          <a:xfrm flipH="1">
            <a:off x="7308304" y="4005064"/>
            <a:ext cx="72008" cy="28803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 l="28680" t="74892" r="55228" b="22246"/>
          <a:stretch>
            <a:fillRect/>
          </a:stretch>
        </p:blipFill>
        <p:spPr bwMode="auto">
          <a:xfrm>
            <a:off x="6516216" y="4480545"/>
            <a:ext cx="21602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>
            <a:off x="7048847" y="4547220"/>
            <a:ext cx="504000" cy="1152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fkpA</a:t>
            </a:r>
            <a:endParaRPr lang="zh-CN" altLang="en-US" sz="800" i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 l="27944" t="80613" r="56560" b="10527"/>
          <a:stretch>
            <a:fillRect/>
          </a:stretch>
        </p:blipFill>
        <p:spPr bwMode="auto">
          <a:xfrm>
            <a:off x="611560" y="4523634"/>
            <a:ext cx="20162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 l="30094" t="65733" r="55517" b="22454"/>
          <a:stretch>
            <a:fillRect/>
          </a:stretch>
        </p:blipFill>
        <p:spPr bwMode="auto">
          <a:xfrm>
            <a:off x="2555776" y="4379618"/>
            <a:ext cx="187220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圆角矩形 20"/>
          <p:cNvSpPr/>
          <p:nvPr/>
        </p:nvSpPr>
        <p:spPr>
          <a:xfrm>
            <a:off x="2987824" y="3371506"/>
            <a:ext cx="288032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3491880" y="4091586"/>
            <a:ext cx="288032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箭头连接符 22"/>
          <p:cNvCxnSpPr/>
          <p:nvPr/>
        </p:nvCxnSpPr>
        <p:spPr>
          <a:xfrm flipH="1">
            <a:off x="3275856" y="3515522"/>
            <a:ext cx="288032" cy="7920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815318" y="6291238"/>
            <a:ext cx="7596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Times" pitchFamily="18" charset="0"/>
              </a:rPr>
              <a:t>A. R. </a:t>
            </a:r>
            <a:r>
              <a:rPr lang="en-US" altLang="zh-CN" sz="1400" dirty="0" err="1" smtClean="0">
                <a:latin typeface="Times" pitchFamily="18" charset="0"/>
              </a:rPr>
              <a:t>Duguay</a:t>
            </a:r>
            <a:r>
              <a:rPr lang="en-US" altLang="zh-CN" sz="1400" dirty="0" smtClean="0">
                <a:latin typeface="Times" pitchFamily="18" charset="0"/>
              </a:rPr>
              <a:t> and T. J. </a:t>
            </a:r>
            <a:r>
              <a:rPr lang="en-US" altLang="zh-CN" sz="1400" dirty="0" err="1" smtClean="0">
                <a:latin typeface="Times" pitchFamily="18" charset="0"/>
              </a:rPr>
              <a:t>Silhavy</a:t>
            </a:r>
            <a:r>
              <a:rPr lang="en-US" altLang="zh-CN" sz="1400" dirty="0" smtClean="0">
                <a:latin typeface="Times" pitchFamily="18" charset="0"/>
              </a:rPr>
              <a:t>, “Quality control in the bacterial </a:t>
            </a:r>
            <a:r>
              <a:rPr lang="en-US" altLang="zh-CN" sz="1400" dirty="0" err="1" smtClean="0">
                <a:latin typeface="Times" pitchFamily="18" charset="0"/>
              </a:rPr>
              <a:t>periplasm</a:t>
            </a:r>
            <a:r>
              <a:rPr lang="en-US" altLang="zh-CN" sz="1400" dirty="0" smtClean="0">
                <a:latin typeface="Times" pitchFamily="18" charset="0"/>
              </a:rPr>
              <a:t>,” </a:t>
            </a:r>
            <a:r>
              <a:rPr lang="en-US" altLang="zh-CN" sz="1400" i="1" dirty="0" err="1" smtClean="0">
                <a:latin typeface="Times" pitchFamily="18" charset="0"/>
              </a:rPr>
              <a:t>Biochim</a:t>
            </a:r>
            <a:r>
              <a:rPr lang="en-US" altLang="zh-CN" sz="1400" i="1" dirty="0" smtClean="0">
                <a:latin typeface="Times" pitchFamily="18" charset="0"/>
              </a:rPr>
              <a:t>. </a:t>
            </a:r>
            <a:r>
              <a:rPr lang="en-US" altLang="zh-CN" sz="1400" i="1" dirty="0" err="1" smtClean="0">
                <a:latin typeface="Times" pitchFamily="18" charset="0"/>
              </a:rPr>
              <a:t>Biophys</a:t>
            </a:r>
            <a:r>
              <a:rPr lang="en-US" altLang="zh-CN" sz="1400" i="1" dirty="0" smtClean="0">
                <a:latin typeface="Times" pitchFamily="18" charset="0"/>
              </a:rPr>
              <a:t>. </a:t>
            </a:r>
            <a:r>
              <a:rPr lang="en-US" altLang="zh-CN" sz="1400" i="1" dirty="0" err="1" smtClean="0">
                <a:latin typeface="Times" pitchFamily="18" charset="0"/>
              </a:rPr>
              <a:t>Acta</a:t>
            </a:r>
            <a:r>
              <a:rPr lang="en-US" altLang="zh-CN" sz="1400" i="1" dirty="0" smtClean="0">
                <a:latin typeface="Times" pitchFamily="18" charset="0"/>
              </a:rPr>
              <a:t> - Mol. Cell Res.</a:t>
            </a:r>
            <a:r>
              <a:rPr lang="en-US" altLang="zh-CN" sz="1400" dirty="0" smtClean="0">
                <a:latin typeface="Times" pitchFamily="18" charset="0"/>
              </a:rPr>
              <a:t>, vol. 1694, no. 1, pp. 121–134, 2004.</a:t>
            </a:r>
            <a:endParaRPr lang="zh-CN" altLang="en-US" sz="1400" dirty="0">
              <a:latin typeface="Times" pitchFamily="18" charset="0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>
            <a:off x="2627784" y="4379618"/>
            <a:ext cx="0" cy="21602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2627784" y="4620025"/>
            <a:ext cx="0" cy="216024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6660232" y="4293096"/>
            <a:ext cx="0" cy="21602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6660232" y="4528170"/>
            <a:ext cx="0" cy="21602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245472" y="4949676"/>
            <a:ext cx="1008609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Cpx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gene target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7416" t="5214" r="29420" b="3546"/>
          <a:stretch>
            <a:fillRect/>
          </a:stretch>
        </p:blipFill>
        <p:spPr bwMode="auto">
          <a:xfrm>
            <a:off x="2267744" y="1772815"/>
            <a:ext cx="4176464" cy="362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47272" y="6448251"/>
            <a:ext cx="365760" cy="365125"/>
          </a:xfrm>
        </p:spPr>
        <p:txBody>
          <a:bodyPr/>
          <a:lstStyle/>
          <a:p>
            <a:fld id="{6FD98D5F-FFE0-47DC-A37A-54D6252E2E6F}" type="slidenum">
              <a:rPr lang="zh-CN" altLang="en-US" smtClean="0"/>
              <a:pPr/>
              <a:t>35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619672" y="5867980"/>
            <a:ext cx="6244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" pitchFamily="18" charset="0"/>
              </a:rPr>
              <a:t>Same concentration and incubation time as proteomic experiment</a:t>
            </a:r>
            <a:endParaRPr lang="zh-CN" altLang="en-US" dirty="0"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1041" y="5579948"/>
            <a:ext cx="516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" pitchFamily="18" charset="0"/>
              </a:rPr>
              <a:t>Three replicates, result normalized with control group</a:t>
            </a:r>
            <a:endParaRPr lang="zh-CN" altLang="en-US" dirty="0">
              <a:latin typeface="Times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16632"/>
            <a:ext cx="8532440" cy="79208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spcBef>
                <a:spcPct val="0"/>
              </a:spcBef>
            </a:pPr>
            <a:r>
              <a:rPr lang="en-US" altLang="zh-CN" sz="28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BING induces σ</a:t>
            </a:r>
            <a:r>
              <a:rPr lang="en-US" altLang="zh-CN" sz="2800" b="1" baseline="300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</a:t>
            </a:r>
            <a:r>
              <a:rPr lang="en-US" altLang="zh-CN" sz="28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pathway but  suppresses </a:t>
            </a:r>
            <a:r>
              <a:rPr lang="en-US" altLang="zh-CN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CPX pathway </a:t>
            </a:r>
            <a:endParaRPr lang="zh-CN" altLang="en-US" sz="28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115213" y="3172502"/>
            <a:ext cx="212910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" pitchFamily="18" charset="0"/>
              </a:rPr>
              <a:t>Log 2 fold change</a:t>
            </a:r>
            <a:endParaRPr lang="zh-CN" altLang="en-US" sz="2000" dirty="0">
              <a:latin typeface="Times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1553099"/>
            <a:ext cx="95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" pitchFamily="18" charset="0"/>
              </a:rPr>
              <a:t>RT-PCR</a:t>
            </a:r>
            <a:endParaRPr lang="zh-CN" altLang="en-US" dirty="0">
              <a:latin typeface="Times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3845" t="1139" r="27026" b="7621"/>
          <a:stretch>
            <a:fillRect/>
          </a:stretch>
        </p:blipFill>
        <p:spPr bwMode="auto">
          <a:xfrm>
            <a:off x="1763688" y="1268760"/>
            <a:ext cx="5328592" cy="429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D5F-FFE0-47DC-A37A-54D6252E2E6F}" type="slidenum">
              <a:rPr lang="zh-CN" altLang="en-US" smtClean="0"/>
              <a:pPr/>
              <a:t>36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39551" y="332656"/>
            <a:ext cx="8604449" cy="66172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spcBef>
                <a:spcPct val="0"/>
              </a:spcBef>
            </a:pPr>
            <a:r>
              <a:rPr lang="en-US" altLang="zh-CN" sz="233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Other drugs can not knock down the expression of CPXR</a:t>
            </a:r>
            <a:endParaRPr lang="zh-CN" altLang="en-US" sz="233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55976" y="1412776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CPXR</a:t>
            </a:r>
            <a:endParaRPr lang="zh-CN" alt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26084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latin typeface="Times" pitchFamily="18" charset="0"/>
              </a:rPr>
              <a:t>BING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induce bacteria cell envelope stress by activating 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pathway, while specifically suppresses CPXR pathway can be suppressed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D5F-FFE0-47DC-A37A-54D6252E2E6F}" type="slidenum">
              <a:rPr lang="zh-CN" altLang="en-US" smtClean="0">
                <a:latin typeface="Times New Roman" pitchFamily="18" charset="0"/>
                <a:cs typeface="Times New Roman" pitchFamily="18" charset="0"/>
              </a:rPr>
              <a:pPr/>
              <a:t>37</a:t>
            </a:fld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 smtClean="0">
                <a:effectLst/>
                <a:latin typeface="Times New Roman" pitchFamily="18" charset="0"/>
                <a:cs typeface="Times New Roman" pitchFamily="18" charset="0"/>
              </a:rPr>
              <a:t>Summary</a:t>
            </a:r>
            <a:endParaRPr lang="zh-CN" alt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344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980728"/>
            <a:ext cx="8532440" cy="5472608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By using proteomic approach we got 6483 unique peptides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Combining with web-based prediction tools we got 83 potentially novel AMP candidates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  <a:buNone/>
            </a:pP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" pitchFamily="18" charset="0"/>
              </a:rPr>
              <a:t>BING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has broad-spectrum antibacterial activity on fish and human pathogens including multi drug resistant bacteria, but  non-toxic to mammalian cells and fish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latin typeface="Times" pitchFamily="18" charset="0"/>
              </a:rPr>
              <a:t>BING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can inhibit 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E.tarda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infection in fish, suggesting that BING can be an effective chemotherapeutic agent for aquaculture in the future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This method can also apply on AMPs collection from other species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latin typeface="Times" pitchFamily="18" charset="0"/>
              </a:rPr>
              <a:t>BING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can specifically suppress CPX pathway which is a resistance system to both AMPs and antibiotics.</a:t>
            </a:r>
          </a:p>
          <a:p>
            <a:pPr>
              <a:buClr>
                <a:schemeClr val="accent1"/>
              </a:buClr>
              <a:buNone/>
            </a:pP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  <a:buNone/>
            </a:pP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431248" y="6304235"/>
            <a:ext cx="365760" cy="365125"/>
          </a:xfrm>
        </p:spPr>
        <p:txBody>
          <a:bodyPr/>
          <a:lstStyle/>
          <a:p>
            <a:fld id="{6FD98D5F-FFE0-47DC-A37A-54D6252E2E6F}" type="slidenum">
              <a:rPr lang="zh-CN" altLang="en-US" smtClean="0">
                <a:latin typeface="Times New Roman" pitchFamily="18" charset="0"/>
                <a:cs typeface="Times New Roman" pitchFamily="18" charset="0"/>
              </a:rPr>
              <a:pPr/>
              <a:t>38</a:t>
            </a:fld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778098"/>
          </a:xfrm>
        </p:spPr>
        <p:txBody>
          <a:bodyPr/>
          <a:lstStyle/>
          <a:p>
            <a:pPr algn="ctr"/>
            <a:r>
              <a:rPr lang="en-US" altLang="zh-CN" dirty="0" smtClean="0">
                <a:effectLst/>
                <a:latin typeface="Times New Roman" pitchFamily="18" charset="0"/>
                <a:cs typeface="Times New Roman" pitchFamily="18" charset="0"/>
              </a:rPr>
              <a:t>Conclusions </a:t>
            </a:r>
            <a:endParaRPr lang="zh-CN" alt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9125" y="620688"/>
            <a:ext cx="1662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Identification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901098"/>
            <a:ext cx="1451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Mechanism</a:t>
            </a:r>
            <a:endParaRPr lang="zh-CN" alt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2348880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Application</a:t>
            </a:r>
            <a:endParaRPr lang="zh-CN" alt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1047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916832"/>
            <a:ext cx="8424936" cy="32403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Antibacterial activity of modified BING  (D-isomer, C-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amidated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and cyclic)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Test the antibacterial activity of rest 82 candidates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Utilize these fish AMPs, either alone or in combination, to combat bacterial infections in aquaculture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D5F-FFE0-47DC-A37A-54D6252E2E6F}" type="slidenum">
              <a:rPr lang="zh-CN" altLang="en-US" smtClean="0">
                <a:latin typeface="Times New Roman" pitchFamily="18" charset="0"/>
                <a:cs typeface="Times New Roman" pitchFamily="18" charset="0"/>
              </a:rPr>
              <a:pPr/>
              <a:t>39</a:t>
            </a:fld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effectLst/>
                <a:latin typeface="Times New Roman" pitchFamily="18" charset="0"/>
                <a:cs typeface="Times New Roman" pitchFamily="18" charset="0"/>
              </a:rPr>
              <a:t>Long term goal</a:t>
            </a:r>
            <a:endParaRPr lang="zh-CN" alt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792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组合 189"/>
          <p:cNvGrpSpPr/>
          <p:nvPr/>
        </p:nvGrpSpPr>
        <p:grpSpPr>
          <a:xfrm>
            <a:off x="1029145" y="1268760"/>
            <a:ext cx="7560840" cy="4824536"/>
            <a:chOff x="1029145" y="1268760"/>
            <a:chExt cx="7560840" cy="4824536"/>
          </a:xfrm>
        </p:grpSpPr>
        <p:sp>
          <p:nvSpPr>
            <p:cNvPr id="5" name="矩形 4"/>
            <p:cNvSpPr/>
            <p:nvPr/>
          </p:nvSpPr>
          <p:spPr>
            <a:xfrm flipH="1">
              <a:off x="1029145" y="1268760"/>
              <a:ext cx="7560840" cy="48245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1" name="矩形 180"/>
            <p:cNvSpPr/>
            <p:nvPr/>
          </p:nvSpPr>
          <p:spPr>
            <a:xfrm>
              <a:off x="1533201" y="3573016"/>
              <a:ext cx="4464496" cy="24482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9" name="椭圆 188"/>
            <p:cNvSpPr/>
            <p:nvPr/>
          </p:nvSpPr>
          <p:spPr>
            <a:xfrm>
              <a:off x="3621433" y="3789040"/>
              <a:ext cx="2232248" cy="1872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云形 7"/>
            <p:cNvSpPr/>
            <p:nvPr/>
          </p:nvSpPr>
          <p:spPr>
            <a:xfrm>
              <a:off x="6357737" y="1340768"/>
              <a:ext cx="2088232" cy="864096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云形 8"/>
            <p:cNvSpPr/>
            <p:nvPr/>
          </p:nvSpPr>
          <p:spPr>
            <a:xfrm>
              <a:off x="4485529" y="1484784"/>
              <a:ext cx="1728192" cy="576064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流程图: 磁盘 12"/>
            <p:cNvSpPr/>
            <p:nvPr/>
          </p:nvSpPr>
          <p:spPr>
            <a:xfrm rot="15043204">
              <a:off x="5982073" y="2472547"/>
              <a:ext cx="482500" cy="785139"/>
            </a:xfrm>
            <a:prstGeom prst="flowChartMagneticDisk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zh-CN" altLang="en-US" sz="5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 rot="18726524">
              <a:off x="5748119" y="2886965"/>
              <a:ext cx="310252" cy="145257"/>
              <a:chOff x="6516216" y="1988840"/>
              <a:chExt cx="432048" cy="144016"/>
            </a:xfrm>
          </p:grpSpPr>
          <p:sp>
            <p:nvSpPr>
              <p:cNvPr id="15" name="流程图: 延期 14"/>
              <p:cNvSpPr/>
              <p:nvPr/>
            </p:nvSpPr>
            <p:spPr>
              <a:xfrm>
                <a:off x="6732240" y="1988840"/>
                <a:ext cx="216024" cy="144016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流程图: 延期 15"/>
              <p:cNvSpPr/>
              <p:nvPr/>
            </p:nvSpPr>
            <p:spPr>
              <a:xfrm flipH="1">
                <a:off x="6516216" y="1988840"/>
                <a:ext cx="216024" cy="144016"/>
              </a:xfrm>
              <a:prstGeom prst="flowChartDelay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19073476" flipV="1">
              <a:off x="5773975" y="3113833"/>
              <a:ext cx="358317" cy="140503"/>
              <a:chOff x="6516216" y="1988840"/>
              <a:chExt cx="432048" cy="144016"/>
            </a:xfrm>
          </p:grpSpPr>
          <p:sp>
            <p:nvSpPr>
              <p:cNvPr id="19" name="流程图: 延期 18"/>
              <p:cNvSpPr/>
              <p:nvPr/>
            </p:nvSpPr>
            <p:spPr>
              <a:xfrm>
                <a:off x="6732240" y="1988840"/>
                <a:ext cx="216024" cy="144016"/>
              </a:xfrm>
              <a:prstGeom prst="flowChartDelay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流程图: 延期 19"/>
              <p:cNvSpPr/>
              <p:nvPr/>
            </p:nvSpPr>
            <p:spPr>
              <a:xfrm flipH="1">
                <a:off x="6516216" y="1988840"/>
                <a:ext cx="216024" cy="144016"/>
              </a:xfrm>
              <a:prstGeom prst="flowChartDelay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 rot="19380000" flipV="1">
              <a:off x="5413935" y="2969817"/>
              <a:ext cx="358317" cy="140503"/>
              <a:chOff x="6516216" y="1988840"/>
              <a:chExt cx="432048" cy="144016"/>
            </a:xfrm>
          </p:grpSpPr>
          <p:sp>
            <p:nvSpPr>
              <p:cNvPr id="22" name="流程图: 延期 21"/>
              <p:cNvSpPr/>
              <p:nvPr/>
            </p:nvSpPr>
            <p:spPr>
              <a:xfrm>
                <a:off x="6732240" y="1988840"/>
                <a:ext cx="216024" cy="144016"/>
              </a:xfrm>
              <a:prstGeom prst="flowChartDelay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流程图: 延期 22"/>
              <p:cNvSpPr/>
              <p:nvPr/>
            </p:nvSpPr>
            <p:spPr>
              <a:xfrm flipH="1">
                <a:off x="6516216" y="1988840"/>
                <a:ext cx="216024" cy="144016"/>
              </a:xfrm>
              <a:prstGeom prst="flowChartDelay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 rot="18720000" flipV="1">
              <a:off x="5406002" y="3257849"/>
              <a:ext cx="358317" cy="140503"/>
              <a:chOff x="6516216" y="1988840"/>
              <a:chExt cx="432048" cy="144016"/>
            </a:xfrm>
          </p:grpSpPr>
          <p:sp>
            <p:nvSpPr>
              <p:cNvPr id="25" name="流程图: 延期 24"/>
              <p:cNvSpPr/>
              <p:nvPr/>
            </p:nvSpPr>
            <p:spPr>
              <a:xfrm>
                <a:off x="6732240" y="1988840"/>
                <a:ext cx="216024" cy="144016"/>
              </a:xfrm>
              <a:prstGeom prst="flowChartDelay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流程图: 延期 25"/>
              <p:cNvSpPr/>
              <p:nvPr/>
            </p:nvSpPr>
            <p:spPr>
              <a:xfrm flipH="1">
                <a:off x="6516216" y="1988840"/>
                <a:ext cx="216024" cy="144016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 rot="18060000">
              <a:off x="5616121" y="3469620"/>
              <a:ext cx="310252" cy="145257"/>
              <a:chOff x="6516216" y="1988840"/>
              <a:chExt cx="432048" cy="144016"/>
            </a:xfrm>
          </p:grpSpPr>
          <p:sp>
            <p:nvSpPr>
              <p:cNvPr id="28" name="流程图: 延期 27"/>
              <p:cNvSpPr/>
              <p:nvPr/>
            </p:nvSpPr>
            <p:spPr>
              <a:xfrm>
                <a:off x="6732240" y="1988840"/>
                <a:ext cx="216024" cy="144016"/>
              </a:xfrm>
              <a:prstGeom prst="flowChartDelay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流程图: 延期 28"/>
              <p:cNvSpPr/>
              <p:nvPr/>
            </p:nvSpPr>
            <p:spPr>
              <a:xfrm flipH="1">
                <a:off x="6516216" y="1988840"/>
                <a:ext cx="216024" cy="144016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rot="17400000" flipV="1">
              <a:off x="5131243" y="3321531"/>
              <a:ext cx="358317" cy="140503"/>
              <a:chOff x="6516216" y="1988840"/>
              <a:chExt cx="432048" cy="144016"/>
            </a:xfrm>
          </p:grpSpPr>
          <p:sp>
            <p:nvSpPr>
              <p:cNvPr id="31" name="流程图: 延期 30"/>
              <p:cNvSpPr/>
              <p:nvPr/>
            </p:nvSpPr>
            <p:spPr>
              <a:xfrm>
                <a:off x="6732240" y="1988840"/>
                <a:ext cx="216024" cy="144016"/>
              </a:xfrm>
              <a:prstGeom prst="flowChartDelay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流程图: 延期 31"/>
              <p:cNvSpPr/>
              <p:nvPr/>
            </p:nvSpPr>
            <p:spPr>
              <a:xfrm flipH="1">
                <a:off x="6516216" y="1988840"/>
                <a:ext cx="216025" cy="144016"/>
              </a:xfrm>
              <a:prstGeom prst="flowChartDelay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70000"/>
            </a:blip>
            <a:srcRect l="1692" r="1083"/>
            <a:stretch>
              <a:fillRect/>
            </a:stretch>
          </p:blipFill>
          <p:spPr bwMode="auto">
            <a:xfrm>
              <a:off x="3711387" y="4406099"/>
              <a:ext cx="585882" cy="319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70000"/>
            </a:blip>
            <a:srcRect l="1692" r="1083"/>
            <a:stretch>
              <a:fillRect/>
            </a:stretch>
          </p:blipFill>
          <p:spPr bwMode="auto">
            <a:xfrm rot="1238030">
              <a:off x="4630320" y="4633491"/>
              <a:ext cx="566845" cy="308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70000"/>
            </a:blip>
            <a:srcRect l="1692" r="1083"/>
            <a:stretch>
              <a:fillRect/>
            </a:stretch>
          </p:blipFill>
          <p:spPr bwMode="auto">
            <a:xfrm rot="20637471">
              <a:off x="4924462" y="4149352"/>
              <a:ext cx="566589" cy="308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70000"/>
            </a:blip>
            <a:srcRect l="1692" r="1083"/>
            <a:stretch>
              <a:fillRect/>
            </a:stretch>
          </p:blipFill>
          <p:spPr bwMode="auto">
            <a:xfrm flipH="1">
              <a:off x="5233373" y="4607817"/>
              <a:ext cx="468706" cy="255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9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70000"/>
            </a:blip>
            <a:srcRect l="1692" r="1083"/>
            <a:stretch>
              <a:fillRect/>
            </a:stretch>
          </p:blipFill>
          <p:spPr bwMode="auto">
            <a:xfrm flipH="1">
              <a:off x="4297269" y="4077072"/>
              <a:ext cx="552825" cy="301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9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70000"/>
            </a:blip>
            <a:srcRect l="1692" r="1083"/>
            <a:stretch>
              <a:fillRect/>
            </a:stretch>
          </p:blipFill>
          <p:spPr bwMode="auto">
            <a:xfrm>
              <a:off x="4175182" y="4751833"/>
              <a:ext cx="410119" cy="223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70000"/>
            </a:blip>
            <a:srcRect l="1692" r="1083"/>
            <a:stretch>
              <a:fillRect/>
            </a:stretch>
          </p:blipFill>
          <p:spPr bwMode="auto">
            <a:xfrm rot="1238030">
              <a:off x="4045444" y="5031144"/>
              <a:ext cx="566845" cy="308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70000"/>
            </a:blip>
            <a:srcRect l="1692" r="1083"/>
            <a:stretch>
              <a:fillRect/>
            </a:stretch>
          </p:blipFill>
          <p:spPr bwMode="auto">
            <a:xfrm rot="20157172">
              <a:off x="4837059" y="5008869"/>
              <a:ext cx="566845" cy="308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TextBox 80"/>
            <p:cNvSpPr txBox="1"/>
            <p:nvPr/>
          </p:nvSpPr>
          <p:spPr>
            <a:xfrm>
              <a:off x="5881445" y="4725144"/>
              <a:ext cx="1152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Resistant bacteria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8" cstate="print"/>
            <a:srcRect l="54369" r="1618"/>
            <a:stretch>
              <a:fillRect/>
            </a:stretch>
          </p:blipFill>
          <p:spPr bwMode="auto">
            <a:xfrm>
              <a:off x="6965731" y="3573016"/>
              <a:ext cx="1580010" cy="10081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3" name="Picture 16"/>
            <p:cNvPicPr>
              <a:picLocks noChangeAspect="1" noChangeArrowheads="1"/>
            </p:cNvPicPr>
            <p:nvPr/>
          </p:nvPicPr>
          <p:blipFill>
            <a:blip r:embed="rId8" cstate="print"/>
            <a:srcRect l="2589" r="55987" b="-1413"/>
            <a:stretch>
              <a:fillRect/>
            </a:stretch>
          </p:blipFill>
          <p:spPr bwMode="auto">
            <a:xfrm>
              <a:off x="6974660" y="4581128"/>
              <a:ext cx="1571081" cy="10801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93" name="直接箭头连接符 92"/>
            <p:cNvCxnSpPr/>
            <p:nvPr/>
          </p:nvCxnSpPr>
          <p:spPr>
            <a:xfrm>
              <a:off x="5997697" y="4653136"/>
              <a:ext cx="936104" cy="0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7013049" y="5589240"/>
              <a:ext cx="1544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Lakes and rivers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953453" y="3852337"/>
              <a:ext cx="1080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Antibiotic residues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 rot="20325339">
              <a:off x="5495778" y="2189524"/>
              <a:ext cx="1080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Antibiotics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" name="直接箭头连接符 102"/>
            <p:cNvCxnSpPr/>
            <p:nvPr/>
          </p:nvCxnSpPr>
          <p:spPr>
            <a:xfrm>
              <a:off x="5997697" y="4509120"/>
              <a:ext cx="936104" cy="0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375"/>
            <a:stretch>
              <a:fillRect/>
            </a:stretch>
          </p:blipFill>
          <p:spPr bwMode="auto">
            <a:xfrm>
              <a:off x="2973361" y="2276872"/>
              <a:ext cx="587360" cy="1069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" name="TextBox 106"/>
            <p:cNvSpPr txBox="1"/>
            <p:nvPr/>
          </p:nvSpPr>
          <p:spPr>
            <a:xfrm>
              <a:off x="1344941" y="2924944"/>
              <a:ext cx="1584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Antibiotic accumulated fish</a:t>
              </a:r>
              <a:endPara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6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 l="39027" t="26826" r="38309" b="50554"/>
            <a:stretch>
              <a:fillRect/>
            </a:stretch>
          </p:blipFill>
          <p:spPr bwMode="auto">
            <a:xfrm>
              <a:off x="1632973" y="4077072"/>
              <a:ext cx="1584176" cy="125641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29" name="组合 128"/>
            <p:cNvGrpSpPr/>
            <p:nvPr/>
          </p:nvGrpSpPr>
          <p:grpSpPr>
            <a:xfrm rot="19380000" flipV="1">
              <a:off x="5167567" y="3666691"/>
              <a:ext cx="358317" cy="140503"/>
              <a:chOff x="6516216" y="1988840"/>
              <a:chExt cx="432048" cy="144016"/>
            </a:xfrm>
          </p:grpSpPr>
          <p:sp>
            <p:nvSpPr>
              <p:cNvPr id="130" name="流程图: 延期 129"/>
              <p:cNvSpPr/>
              <p:nvPr/>
            </p:nvSpPr>
            <p:spPr>
              <a:xfrm>
                <a:off x="6732240" y="1988840"/>
                <a:ext cx="216024" cy="144016"/>
              </a:xfrm>
              <a:prstGeom prst="flowChartDelay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1" name="流程图: 延期 130"/>
              <p:cNvSpPr/>
              <p:nvPr/>
            </p:nvSpPr>
            <p:spPr>
              <a:xfrm flipH="1">
                <a:off x="6516216" y="1988840"/>
                <a:ext cx="216024" cy="144016"/>
              </a:xfrm>
              <a:prstGeom prst="flowChartDelay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055" name="Picture 31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7534" b="6667"/>
            <a:stretch>
              <a:fillRect/>
            </a:stretch>
          </p:blipFill>
          <p:spPr bwMode="auto">
            <a:xfrm>
              <a:off x="1128917" y="1556792"/>
              <a:ext cx="165618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4" name="直接箭头连接符 153"/>
            <p:cNvCxnSpPr/>
            <p:nvPr/>
          </p:nvCxnSpPr>
          <p:spPr>
            <a:xfrm flipV="1">
              <a:off x="2857109" y="3284984"/>
              <a:ext cx="288032" cy="648072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箭头连接符 154"/>
            <p:cNvCxnSpPr/>
            <p:nvPr/>
          </p:nvCxnSpPr>
          <p:spPr>
            <a:xfrm flipH="1" flipV="1">
              <a:off x="3549425" y="3284984"/>
              <a:ext cx="360040" cy="648072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加号 166"/>
            <p:cNvSpPr/>
            <p:nvPr/>
          </p:nvSpPr>
          <p:spPr>
            <a:xfrm>
              <a:off x="3289157" y="4509120"/>
              <a:ext cx="216024" cy="216024"/>
            </a:xfrm>
            <a:prstGeom prst="mathPlus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2" name="直接箭头连接符 171"/>
            <p:cNvCxnSpPr/>
            <p:nvPr/>
          </p:nvCxnSpPr>
          <p:spPr>
            <a:xfrm flipH="1" flipV="1">
              <a:off x="2613321" y="2636912"/>
              <a:ext cx="360040" cy="288032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/>
            <p:cNvSpPr txBox="1"/>
            <p:nvPr/>
          </p:nvSpPr>
          <p:spPr>
            <a:xfrm>
              <a:off x="1821233" y="5301208"/>
              <a:ext cx="1224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Antibiotic </a:t>
              </a:r>
              <a:r>
                <a:rPr lang="en-US" altLang="zh-CN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resistome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1" name="矩形 190"/>
          <p:cNvSpPr/>
          <p:nvPr/>
        </p:nvSpPr>
        <p:spPr>
          <a:xfrm>
            <a:off x="827584" y="188640"/>
            <a:ext cx="7776864" cy="954107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</a:pPr>
            <a:r>
              <a:rPr lang="en-US" altLang="zh-CN" sz="28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applications of antibiotics to fish is harmful to environment and human health</a:t>
            </a:r>
            <a:endParaRPr lang="zh-CN" altLang="en-US" sz="28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524328" y="3430732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Soil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灯片编号占位符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D5F-FFE0-47DC-A37A-54D6252E2E6F}" type="slidenum">
              <a:rPr lang="zh-CN" altLang="en-US" smtClean="0"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6797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9512" y="0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4000" b="1" dirty="0" smtClean="0">
                <a:solidFill>
                  <a:schemeClr val="tx2"/>
                </a:solidFill>
              </a:rPr>
              <a:t>Acknowledgement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 </a:t>
            </a:r>
            <a:endParaRPr lang="zh-CN" altLang="en-US" sz="2400" b="1" dirty="0" smtClean="0">
              <a:solidFill>
                <a:schemeClr val="tx2"/>
              </a:solidFill>
            </a:endParaRPr>
          </a:p>
        </p:txBody>
      </p:sp>
      <p:cxnSp>
        <p:nvCxnSpPr>
          <p:cNvPr id="6" name="直接连接符 4"/>
          <p:cNvCxnSpPr/>
          <p:nvPr/>
        </p:nvCxnSpPr>
        <p:spPr>
          <a:xfrm>
            <a:off x="323528" y="692696"/>
            <a:ext cx="7488832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79512" y="1268760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2400" dirty="0" smtClean="0">
                <a:latin typeface="Times" pitchFamily="18" charset="0"/>
              </a:rPr>
              <a:t>Funding: HK government scholarship</a:t>
            </a:r>
          </a:p>
          <a:p>
            <a:pPr lvl="0">
              <a:spcBef>
                <a:spcPct val="0"/>
              </a:spcBef>
              <a:defRPr/>
            </a:pPr>
            <a:r>
              <a:rPr lang="en-US" altLang="zh-CN" sz="2400" dirty="0" smtClean="0">
                <a:latin typeface="Times" pitchFamily="18" charset="0"/>
              </a:rPr>
              <a:t>Lab mates: </a:t>
            </a:r>
            <a:r>
              <a:rPr lang="en-US" altLang="zh-CN" sz="2400" dirty="0" err="1" smtClean="0">
                <a:latin typeface="Times" pitchFamily="18" charset="0"/>
              </a:rPr>
              <a:t>Yimin</a:t>
            </a:r>
            <a:r>
              <a:rPr lang="en-US" altLang="zh-CN" sz="2400" dirty="0" smtClean="0">
                <a:latin typeface="Times" pitchFamily="18" charset="0"/>
              </a:rPr>
              <a:t> Liang,  </a:t>
            </a:r>
            <a:r>
              <a:rPr lang="en-US" altLang="zh-CN" sz="2400" dirty="0" err="1" smtClean="0">
                <a:latin typeface="Times" pitchFamily="18" charset="0"/>
              </a:rPr>
              <a:t>Tweety</a:t>
            </a:r>
            <a:r>
              <a:rPr lang="en-US" altLang="zh-CN" sz="2400" dirty="0" smtClean="0">
                <a:latin typeface="Times" pitchFamily="18" charset="0"/>
              </a:rPr>
              <a:t> Tang , Leslie </a:t>
            </a:r>
            <a:r>
              <a:rPr lang="en-US" altLang="zh-CN" sz="2400" dirty="0" err="1" smtClean="0">
                <a:latin typeface="Times" pitchFamily="18" charset="0"/>
              </a:rPr>
              <a:t>Shen</a:t>
            </a:r>
            <a:r>
              <a:rPr lang="en-US" altLang="zh-CN" sz="2400" dirty="0" smtClean="0">
                <a:latin typeface="Times" pitchFamily="18" charset="0"/>
              </a:rPr>
              <a:t>,  </a:t>
            </a:r>
            <a:r>
              <a:rPr lang="en-US" altLang="zh-CN" sz="2400" dirty="0" err="1" smtClean="0">
                <a:latin typeface="Times" pitchFamily="18" charset="0"/>
              </a:rPr>
              <a:t>Karsten</a:t>
            </a:r>
            <a:r>
              <a:rPr lang="en-US" altLang="zh-CN" sz="2400" dirty="0" smtClean="0">
                <a:latin typeface="Times" pitchFamily="18" charset="0"/>
              </a:rPr>
              <a:t> </a:t>
            </a:r>
            <a:r>
              <a:rPr lang="en-US" altLang="zh-CN" sz="2400" dirty="0" err="1" smtClean="0">
                <a:latin typeface="Times" pitchFamily="18" charset="0"/>
              </a:rPr>
              <a:t>Berning</a:t>
            </a:r>
            <a:r>
              <a:rPr lang="en-US" altLang="zh-CN" sz="2400" dirty="0" smtClean="0">
                <a:latin typeface="Times" pitchFamily="18" charset="0"/>
              </a:rPr>
              <a:t>, </a:t>
            </a:r>
          </a:p>
          <a:p>
            <a:pPr lvl="0">
              <a:spcBef>
                <a:spcPct val="0"/>
              </a:spcBef>
              <a:defRPr/>
            </a:pPr>
            <a:endParaRPr lang="en-US" altLang="zh-CN" sz="2400" dirty="0" smtClean="0">
              <a:latin typeface="Times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2400" dirty="0" smtClean="0">
                <a:latin typeface="Times" pitchFamily="18" charset="0"/>
              </a:rPr>
              <a:t>Collaborators: </a:t>
            </a:r>
          </a:p>
          <a:p>
            <a:pPr lvl="0">
              <a:spcBef>
                <a:spcPct val="0"/>
              </a:spcBef>
              <a:defRPr/>
            </a:pPr>
            <a:r>
              <a:rPr lang="en-US" altLang="zh-CN" sz="2400" dirty="0" smtClean="0">
                <a:latin typeface="Times" pitchFamily="18" charset="0"/>
              </a:rPr>
              <a:t>Dr. Doris WT AU lab </a:t>
            </a:r>
            <a:r>
              <a:rPr lang="en-US" altLang="zh-CN" sz="2400" dirty="0" err="1" smtClean="0">
                <a:latin typeface="Times" pitchFamily="18" charset="0"/>
              </a:rPr>
              <a:t>lab</a:t>
            </a:r>
            <a:r>
              <a:rPr lang="en-US" altLang="zh-CN" sz="2400" dirty="0" smtClean="0">
                <a:latin typeface="Times" pitchFamily="18" charset="0"/>
              </a:rPr>
              <a:t>, Joseph Humble, Peterson Drew</a:t>
            </a:r>
          </a:p>
          <a:p>
            <a:pPr lvl="0">
              <a:spcBef>
                <a:spcPct val="0"/>
              </a:spcBef>
              <a:defRPr/>
            </a:pPr>
            <a:r>
              <a:rPr lang="en-US" altLang="zh-CN" sz="2400" dirty="0" smtClean="0">
                <a:latin typeface="Times" pitchFamily="18" charset="0"/>
              </a:rPr>
              <a:t>Dr. </a:t>
            </a:r>
            <a:r>
              <a:rPr lang="en-US" altLang="zh-CN" sz="2400" dirty="0" err="1" smtClean="0">
                <a:latin typeface="Times" pitchFamily="18" charset="0"/>
              </a:rPr>
              <a:t>Hongyan</a:t>
            </a:r>
            <a:r>
              <a:rPr lang="en-US" altLang="zh-CN" sz="2400" dirty="0" smtClean="0">
                <a:latin typeface="Times" pitchFamily="18" charset="0"/>
              </a:rPr>
              <a:t> Sun lab, </a:t>
            </a:r>
            <a:r>
              <a:rPr lang="en-US" altLang="zh-CN" sz="2400" dirty="0" err="1" smtClean="0">
                <a:latin typeface="Times" pitchFamily="18" charset="0"/>
              </a:rPr>
              <a:t>Haipeng</a:t>
            </a:r>
            <a:r>
              <a:rPr lang="en-US" altLang="zh-CN" sz="2400" dirty="0" smtClean="0">
                <a:latin typeface="Times" pitchFamily="18" charset="0"/>
              </a:rPr>
              <a:t> Lei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400" dirty="0" smtClean="0">
                <a:latin typeface="Times" pitchFamily="18" charset="0"/>
              </a:rPr>
              <a:t>Prof. Kwok yin Wong lab,  Dr. Ann So </a:t>
            </a:r>
            <a:r>
              <a:rPr lang="en-US" altLang="zh-CN" sz="2400" dirty="0" err="1" smtClean="0">
                <a:latin typeface="Times" pitchFamily="18" charset="0"/>
              </a:rPr>
              <a:t>Lok</a:t>
            </a:r>
            <a:r>
              <a:rPr lang="en-US" altLang="zh-CN" sz="2400" dirty="0" smtClean="0">
                <a:latin typeface="Times" pitchFamily="18" charset="0"/>
              </a:rPr>
              <a:t> Yan</a:t>
            </a:r>
          </a:p>
          <a:p>
            <a:pPr>
              <a:spcBef>
                <a:spcPct val="0"/>
              </a:spcBef>
              <a:defRPr/>
            </a:pPr>
            <a:endParaRPr lang="en-US" altLang="zh-CN" sz="2400" dirty="0" smtClean="0">
              <a:latin typeface="Times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2400" dirty="0" smtClean="0">
                <a:latin typeface="Times" pitchFamily="18" charset="0"/>
              </a:rPr>
              <a:t>                            </a:t>
            </a:r>
          </a:p>
          <a:p>
            <a:pPr lvl="0">
              <a:spcBef>
                <a:spcPct val="0"/>
              </a:spcBef>
              <a:defRPr/>
            </a:pPr>
            <a:r>
              <a:rPr lang="en-US" altLang="zh-CN" sz="2400" dirty="0" smtClean="0">
                <a:latin typeface="Times" pitchFamily="18" charset="0"/>
              </a:rPr>
              <a:t>                         </a:t>
            </a:r>
          </a:p>
          <a:p>
            <a:pPr lvl="0">
              <a:spcBef>
                <a:spcPct val="0"/>
              </a:spcBef>
              <a:defRPr/>
            </a:pPr>
            <a:endParaRPr lang="en-US" altLang="zh-CN" sz="2400" dirty="0" smtClean="0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99792" y="2276872"/>
            <a:ext cx="4320480" cy="12241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6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 </a:t>
            </a:r>
            <a:endParaRPr lang="zh-CN" altLang="en-US" sz="6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D5F-FFE0-47DC-A37A-54D6252E2E6F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</p:cSld>
  <p:clrMapOvr>
    <a:masterClrMapping/>
  </p:clrMapOvr>
  <p:transition advTm="15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FD98D5F-FFE0-47DC-A37A-54D6252E2E6F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395536" y="188640"/>
            <a:ext cx="8229600" cy="83671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8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Alternative antibacterial agents-antimicrobial peptides </a:t>
            </a:r>
            <a:r>
              <a:rPr lang="zh-CN" altLang="en-US" sz="28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（</a:t>
            </a:r>
            <a:r>
              <a:rPr lang="en-US" altLang="zh-CN" sz="28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AMPs</a:t>
            </a:r>
            <a:r>
              <a:rPr lang="zh-CN" altLang="en-US" sz="28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）</a:t>
            </a:r>
            <a:endParaRPr lang="zh-CN" altLang="en-US" sz="28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683568" y="1628800"/>
          <a:ext cx="8100392" cy="39001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50196"/>
                <a:gridCol w="4050196"/>
              </a:tblGrid>
              <a:tr h="455862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Properties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6219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Net charge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+</a:t>
                      </a:r>
                      <a:endParaRPr lang="zh-CN" altLang="en-US" dirty="0"/>
                    </a:p>
                  </a:txBody>
                  <a:tcPr/>
                </a:tc>
              </a:tr>
              <a:tr h="46219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Residues</a:t>
                      </a:r>
                      <a:r>
                        <a:rPr lang="en-US" altLang="zh-CN" baseline="0" dirty="0" smtClean="0"/>
                        <a:t> length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4-100 </a:t>
                      </a:r>
                      <a:r>
                        <a:rPr lang="en-US" altLang="zh-CN" dirty="0" err="1" smtClean="0"/>
                        <a:t>aa</a:t>
                      </a:r>
                      <a:endParaRPr lang="zh-CN" altLang="en-US" dirty="0"/>
                    </a:p>
                  </a:txBody>
                  <a:tcPr/>
                </a:tc>
              </a:tr>
              <a:tr h="462193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Hydrophobic ratio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30%-70%</a:t>
                      </a:r>
                      <a:endParaRPr lang="zh-CN" altLang="en-US" dirty="0"/>
                    </a:p>
                  </a:txBody>
                  <a:tcPr/>
                </a:tc>
              </a:tr>
              <a:tr h="7977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Secondary structures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zh-CN" sz="1800" dirty="0" smtClean="0"/>
                        <a:t>β </a:t>
                      </a:r>
                      <a:r>
                        <a:rPr lang="en-US" altLang="zh-CN" sz="1800" dirty="0" smtClean="0"/>
                        <a:t>-sheet, </a:t>
                      </a:r>
                      <a:r>
                        <a:rPr lang="el-GR" altLang="zh-CN" sz="1800" dirty="0" smtClean="0"/>
                        <a:t>α </a:t>
                      </a:r>
                      <a:r>
                        <a:rPr lang="en-US" altLang="zh-CN" sz="1800" dirty="0" smtClean="0"/>
                        <a:t>-helical, loop, and extended peptides</a:t>
                      </a:r>
                      <a:endParaRPr lang="zh-CN" altLang="en-US" dirty="0"/>
                    </a:p>
                  </a:txBody>
                  <a:tcPr/>
                </a:tc>
              </a:tr>
              <a:tr h="7977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err="1" smtClean="0"/>
                        <a:t>Amphipathicity</a:t>
                      </a:r>
                      <a:endParaRPr lang="en-US" altLang="zh-CN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Contain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hydrophobic and hydrophilic regions</a:t>
                      </a:r>
                      <a:endParaRPr lang="zh-CN" altLang="en-US" dirty="0"/>
                    </a:p>
                  </a:txBody>
                  <a:tcPr/>
                </a:tc>
              </a:tr>
              <a:tr h="462193"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Isoelectric</a:t>
                      </a:r>
                      <a:r>
                        <a:rPr lang="en-US" altLang="zh-CN" sz="1800" dirty="0" smtClean="0"/>
                        <a:t> point (</a:t>
                      </a:r>
                      <a:r>
                        <a:rPr lang="en-US" altLang="zh-CN" sz="1800" dirty="0" err="1" smtClean="0"/>
                        <a:t>pI</a:t>
                      </a:r>
                      <a:r>
                        <a:rPr lang="en-US" altLang="zh-CN" sz="1800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~10</a:t>
                      </a:r>
                      <a:endParaRPr lang="zh-CN" alt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3056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D5F-FFE0-47DC-A37A-54D6252E2E6F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0082" t="42937" r="17819" b="10798"/>
          <a:stretch>
            <a:fillRect/>
          </a:stretch>
        </p:blipFill>
        <p:spPr bwMode="auto">
          <a:xfrm>
            <a:off x="323528" y="2060848"/>
            <a:ext cx="417646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1700808"/>
            <a:ext cx="367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Time of AMP discovery (1970-2012)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203848" y="2276872"/>
            <a:ext cx="1224136" cy="24482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99592" y="5733256"/>
            <a:ext cx="326884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http://aps.unmc.edu/AP/facts.php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42887" t="30515" r="24460" b="25189"/>
          <a:stretch>
            <a:fillRect/>
          </a:stretch>
        </p:blipFill>
        <p:spPr bwMode="auto">
          <a:xfrm>
            <a:off x="4716016" y="1772816"/>
            <a:ext cx="42484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4572000" y="580526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Zhao X, Wu H, Lu H, Li G, Huang Q (2013) LAMP: A Database Linking Antimicrobial Peptides.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PLoS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ONE 8(6)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332656"/>
            <a:ext cx="8208081" cy="52322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</a:pPr>
            <a:r>
              <a:rPr lang="en-US" altLang="zh-CN" sz="28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AMPs facts summarized from on line AMP database</a:t>
            </a:r>
            <a:endParaRPr lang="zh-CN" altLang="en-US" sz="28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advTm="3812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FD98D5F-FFE0-47DC-A37A-54D6252E2E6F}" type="slidenum">
              <a:rPr lang="zh-CN" altLang="en-US" smtClean="0"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3080" y="6237312"/>
            <a:ext cx="828092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Ali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Adem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Bahar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.  et al., Pharmaceuticals 2013, 6, 1543-1575</a:t>
            </a:r>
          </a:p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J. a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Masso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-Silva and G. Diamond, “Antimicrobial peptides from fish.,” </a:t>
            </a:r>
            <a:r>
              <a:rPr lang="en-US" altLang="zh-CN" sz="1200" i="1" dirty="0" smtClean="0">
                <a:latin typeface="Times New Roman" pitchFamily="18" charset="0"/>
                <a:cs typeface="Times New Roman" pitchFamily="18" charset="0"/>
              </a:rPr>
              <a:t>Pharmaceuticals (Basel).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2014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7067" y="3675221"/>
            <a:ext cx="156972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133 fish AMPs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左大括号 20"/>
          <p:cNvSpPr/>
          <p:nvPr/>
        </p:nvSpPr>
        <p:spPr>
          <a:xfrm>
            <a:off x="6516216" y="3244914"/>
            <a:ext cx="216024" cy="1224136"/>
          </a:xfrm>
          <a:prstGeom prst="leftBrac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2" name="TextBox 21"/>
          <p:cNvSpPr txBox="1"/>
          <p:nvPr/>
        </p:nvSpPr>
        <p:spPr>
          <a:xfrm>
            <a:off x="7020272" y="4253026"/>
            <a:ext cx="1811714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14 fish specific 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76256" y="3028890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119 homology with other species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91680" y="260648"/>
            <a:ext cx="5818516" cy="52322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</a:pPr>
            <a:r>
              <a:rPr lang="en-US" altLang="zh-CN" sz="28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Fish specific AMPs are relatively less</a:t>
            </a:r>
            <a:endParaRPr lang="zh-CN" altLang="en-US" sz="28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1576" t="31125" r="43431" b="19657"/>
          <a:stretch>
            <a:fillRect/>
          </a:stretch>
        </p:blipFill>
        <p:spPr bwMode="auto">
          <a:xfrm>
            <a:off x="179512" y="1196752"/>
            <a:ext cx="464400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729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D5F-FFE0-47DC-A37A-54D6252E2E6F}" type="slidenum">
              <a:rPr lang="zh-CN" altLang="en-US" smtClean="0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676456" cy="562074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 smtClean="0">
                <a:effectLst/>
                <a:latin typeface="Times New Roman" pitchFamily="18" charset="0"/>
                <a:cs typeface="Times New Roman" pitchFamily="18" charset="0"/>
              </a:rPr>
              <a:t>Existing problems on the practical use of AMPs</a:t>
            </a:r>
            <a:endParaRPr lang="zh-CN" alt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3568" y="1772816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latin typeface="Times" pitchFamily="18" charset="0"/>
              </a:rPr>
              <a:t>Overlook of fish blood (a great source of AMPs)</a:t>
            </a:r>
          </a:p>
          <a:p>
            <a:endParaRPr lang="en-US" altLang="zh-CN" sz="2800" dirty="0" smtClean="0">
              <a:latin typeface="Times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latin typeface="Times" pitchFamily="18" charset="0"/>
              </a:rPr>
              <a:t>Shortage of high throughput technique by which large amounts of AMPs can be collected </a:t>
            </a:r>
            <a:endParaRPr lang="zh-CN" altLang="en-US" sz="2400" dirty="0">
              <a:latin typeface="Times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19872" y="6309320"/>
            <a:ext cx="490846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Falco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. et al., Fish &amp; Shellfish Immunology (2008) 24, 102-112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004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8D5F-FFE0-47DC-A37A-54D6252E2E6F}" type="slidenum">
              <a:rPr lang="zh-CN" altLang="en-US" smtClean="0"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标题 1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792088"/>
          </a:xfrm>
          <a:ln/>
        </p:spPr>
        <p:txBody>
          <a:bodyPr>
            <a:normAutofit/>
          </a:bodyPr>
          <a:lstStyle/>
          <a:p>
            <a:pPr marL="0" indent="0" algn="ctr"/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  <a:sym typeface="宋体" pitchFamily="2" charset="-122"/>
              </a:rPr>
              <a:t>Objective</a:t>
            </a:r>
            <a:r>
              <a:rPr lang="en-US" altLang="zh-CN" sz="3600" dirty="0" smtClean="0">
                <a:effectLst/>
                <a:latin typeface="Times New Roman" pitchFamily="18" charset="0"/>
                <a:cs typeface="Times New Roman" pitchFamily="18" charset="0"/>
                <a:sym typeface="宋体" pitchFamily="2" charset="-122"/>
              </a:rPr>
              <a:t>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宋体" pitchFamily="2" charset="-122"/>
              </a:rPr>
              <a:t> </a:t>
            </a:r>
            <a:endParaRPr lang="zh-CN" altLang="en-US" sz="3600" dirty="0">
              <a:latin typeface="Times New Roman" pitchFamily="18" charset="0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755576" y="1700808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Collecting and identifying of peptides isolated from fish plasma by using proteomic approach</a:t>
            </a:r>
          </a:p>
          <a:p>
            <a:pPr marL="514350" indent="-514350">
              <a:lnSpc>
                <a:spcPct val="150000"/>
              </a:lnSpc>
            </a:pP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Prediction and validation of potential AMPs</a:t>
            </a:r>
          </a:p>
          <a:p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15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45325</TotalTime>
  <Words>1548</Words>
  <Application>Microsoft Office PowerPoint</Application>
  <PresentationFormat>On-screen Show (4:3)</PresentationFormat>
  <Paragraphs>494</Paragraphs>
  <Slides>41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聚合</vt:lpstr>
      <vt:lpstr>Isolation and characterization of novel antimicrobial peptides from Japanese medaka plasma</vt:lpstr>
      <vt:lpstr>Slide 2</vt:lpstr>
      <vt:lpstr>Antibiotics are used to improve the growth and quality of aquatic products</vt:lpstr>
      <vt:lpstr>Slide 4</vt:lpstr>
      <vt:lpstr>Slide 5</vt:lpstr>
      <vt:lpstr>Slide 6</vt:lpstr>
      <vt:lpstr>Slide 7</vt:lpstr>
      <vt:lpstr>Existing problems on the practical use of AMPs</vt:lpstr>
      <vt:lpstr>Objectives </vt:lpstr>
      <vt:lpstr>Fish source-Japanese medaka (O. Latipes)</vt:lpstr>
      <vt:lpstr>Plasma protein “supermix” isolation</vt:lpstr>
      <vt:lpstr>Peptide collection by using ultracentrifugation combining with proteomic approach</vt:lpstr>
      <vt:lpstr>Slide 13</vt:lpstr>
      <vt:lpstr>AMPs prediction</vt:lpstr>
      <vt:lpstr>Slide 15</vt:lpstr>
      <vt:lpstr>One (out of 83) predicted AMP- BING</vt:lpstr>
      <vt:lpstr>Peptide synthesis</vt:lpstr>
      <vt:lpstr>MALDI-TOF-MS analysis</vt:lpstr>
      <vt:lpstr>Antibacterial activity detection of Vpsin</vt:lpstr>
      <vt:lpstr>Bacteria involved in the antibaricidal assay</vt:lpstr>
      <vt:lpstr>Antibacterial activity on fish pathogenic bacteria</vt:lpstr>
      <vt:lpstr>Slide 22</vt:lpstr>
      <vt:lpstr>BING  shows antibacterial ability on different kinds of pathogenic bacteria </vt:lpstr>
      <vt:lpstr>BING  shows antibacterial ability on drug resistant bacteria </vt:lpstr>
      <vt:lpstr>BING is shorter and more effective on E.coli killing comparing with other Fish AMPs   </vt:lpstr>
      <vt:lpstr>BING has no observable cell and fish toxicity </vt:lpstr>
      <vt:lpstr>Summary</vt:lpstr>
      <vt:lpstr>Fish efficacy study</vt:lpstr>
      <vt:lpstr>Fish survival rate after different injections</vt:lpstr>
      <vt:lpstr>Summary</vt:lpstr>
      <vt:lpstr>BING can disrupt bacteria cell membrane</vt:lpstr>
      <vt:lpstr>Slide 32</vt:lpstr>
      <vt:lpstr>Cell envelope stress pathway</vt:lpstr>
      <vt:lpstr>Slide 34</vt:lpstr>
      <vt:lpstr>Slide 35</vt:lpstr>
      <vt:lpstr>Slide 36</vt:lpstr>
      <vt:lpstr>Summary</vt:lpstr>
      <vt:lpstr>Conclusions </vt:lpstr>
      <vt:lpstr>Long term goal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Nivedita-Pc</cp:lastModifiedBy>
  <cp:revision>142</cp:revision>
  <dcterms:created xsi:type="dcterms:W3CDTF">2015-10-11T04:50:08Z</dcterms:created>
  <dcterms:modified xsi:type="dcterms:W3CDTF">2016-07-21T17:15:49Z</dcterms:modified>
</cp:coreProperties>
</file>