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347" r:id="rId4"/>
    <p:sldId id="358" r:id="rId5"/>
    <p:sldId id="349" r:id="rId6"/>
    <p:sldId id="354" r:id="rId7"/>
    <p:sldId id="360" r:id="rId8"/>
    <p:sldId id="355" r:id="rId9"/>
    <p:sldId id="356" r:id="rId10"/>
    <p:sldId id="352" r:id="rId11"/>
    <p:sldId id="351" r:id="rId12"/>
    <p:sldId id="346" r:id="rId13"/>
    <p:sldId id="348" r:id="rId14"/>
    <p:sldId id="327" r:id="rId15"/>
    <p:sldId id="331" r:id="rId16"/>
    <p:sldId id="278" r:id="rId17"/>
    <p:sldId id="359" r:id="rId18"/>
    <p:sldId id="341" r:id="rId1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>
      <p:cViewPr varScale="1">
        <p:scale>
          <a:sx n="72" d="100"/>
          <a:sy n="72" d="100"/>
        </p:scale>
        <p:origin x="66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41D2602-3A6B-40F0-9871-7EA2F7C6FA2F}" type="datetimeFigureOut">
              <a:rPr lang="en-US"/>
              <a:pPr>
                <a:defRPr/>
              </a:pPr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5BF4F12-6BB5-48F3-970B-3D5926937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4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CF9E4-7955-49F9-974A-B90C457F4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8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D1F1-0934-486C-A719-8573BB686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EDD56-4A0D-4ECB-BFDD-3184A1DD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C153-89E8-4715-B4E9-AE91EE185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5CFC3-2DA1-4673-9981-D25842AD7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2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F317-CACA-4A2F-A280-F640C0116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5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4C08-7A88-430E-AC32-4DE744C6F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97C0-7713-48AB-80FF-ED93FEBD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5961-A86C-43B6-97FA-78F908E57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3147-3DE1-4138-9F9F-63BC6FE42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95395-D44B-4CA0-B4E3-8D5A601E2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7E43-7A14-4084-AAA1-207C3B214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5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D8DD8-092F-48F6-9BF6-6C71A0A0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054CE83-E514-41FA-82C8-64149B30F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0"/>
            <a:ext cx="8839200" cy="17526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bg1"/>
                </a:solidFill>
              </a:rPr>
              <a:t>Synthesis of a [</a:t>
            </a:r>
            <a:r>
              <a:rPr lang="en-US" altLang="en-US" sz="3200" b="1" baseline="30000" dirty="0">
                <a:solidFill>
                  <a:schemeClr val="bg1"/>
                </a:solidFill>
              </a:rPr>
              <a:t>18</a:t>
            </a:r>
            <a:r>
              <a:rPr lang="en-US" altLang="en-US" sz="3200" b="1" dirty="0">
                <a:solidFill>
                  <a:schemeClr val="bg1"/>
                </a:solidFill>
              </a:rPr>
              <a:t>F]-labeled </a:t>
            </a:r>
            <a:r>
              <a:rPr lang="en-US" altLang="en-US" sz="3200" b="1" dirty="0" err="1">
                <a:solidFill>
                  <a:schemeClr val="bg1"/>
                </a:solidFill>
              </a:rPr>
              <a:t>ceritinib</a:t>
            </a:r>
            <a:r>
              <a:rPr lang="en-US" altLang="en-US" sz="3200" b="1" dirty="0">
                <a:solidFill>
                  <a:schemeClr val="bg1"/>
                </a:solidFill>
              </a:rPr>
              <a:t> analogue for positron emission tomography of anaplastic lymphoma kinase, a receptor tyrosine kinase, in lung cancer</a:t>
            </a:r>
            <a:endParaRPr lang="en-US" alt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733800"/>
            <a:ext cx="6248400" cy="1066800"/>
          </a:xfrm>
        </p:spPr>
        <p:txBody>
          <a:bodyPr/>
          <a:lstStyle/>
          <a:p>
            <a:pPr eaLnBrk="1" hangingPunct="1"/>
            <a:r>
              <a:rPr lang="en-US" altLang="en-US" sz="2400" b="1" i="1" dirty="0">
                <a:solidFill>
                  <a:srgbClr val="FFFFFF"/>
                </a:solidFill>
              </a:rPr>
              <a:t>Sandun Perera, David </a:t>
            </a:r>
            <a:r>
              <a:rPr lang="en-US" altLang="en-US" sz="2400" b="1" i="1" dirty="0" err="1">
                <a:solidFill>
                  <a:srgbClr val="FFFFFF"/>
                </a:solidFill>
              </a:rPr>
              <a:t>Piwnica</a:t>
            </a:r>
            <a:r>
              <a:rPr lang="en-US" altLang="en-US" sz="2400" b="1" i="1" dirty="0">
                <a:solidFill>
                  <a:srgbClr val="FFFFFF"/>
                </a:solidFill>
              </a:rPr>
              <a:t>-Worms, and Mian M. Alauddin</a:t>
            </a:r>
          </a:p>
          <a:p>
            <a:pPr eaLnBrk="1" hangingPunct="1"/>
            <a:endParaRPr lang="en-US" altLang="en-US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04800" y="4953000"/>
            <a:ext cx="86868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</a:rPr>
              <a:t>Department of Cancer Systems Imaging, the University </a:t>
            </a:r>
            <a:r>
              <a:rPr lang="en-US" altLang="en-US" sz="2400" b="1" dirty="0">
                <a:solidFill>
                  <a:schemeClr val="bg1"/>
                </a:solidFill>
              </a:rPr>
              <a:t>of Texas M D Anderson Cancer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Center</a:t>
            </a:r>
            <a:r>
              <a:rPr lang="en-US" altLang="en-US" sz="2400" b="1" dirty="0">
                <a:solidFill>
                  <a:schemeClr val="bg1"/>
                </a:solidFill>
              </a:rPr>
              <a:t>, Houston, TX, USA</a:t>
            </a:r>
            <a:endParaRPr lang="en-US" altLang="en-US" sz="2400" b="1" dirty="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76200"/>
            <a:ext cx="1701800" cy="121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8926296" cy="274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smtClean="0">
                <a:solidFill>
                  <a:schemeClr val="bg1"/>
                </a:solidFill>
              </a:rPr>
              <a:t>Synthesis of non-radioactive </a:t>
            </a:r>
            <a:r>
              <a:rPr lang="en-US" sz="2600" b="1" dirty="0" err="1" smtClean="0">
                <a:solidFill>
                  <a:schemeClr val="bg1"/>
                </a:solidFill>
              </a:rPr>
              <a:t>fluoroethyl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ceritinib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2438400" y="378331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3200" b="1" kern="0" dirty="0" smtClean="0">
                <a:solidFill>
                  <a:schemeClr val="bg1"/>
                </a:solidFill>
              </a:rPr>
              <a:t>Methods</a:t>
            </a:r>
            <a:endParaRPr lang="en-US" sz="3200" b="1" kern="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3119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Characterized by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H,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13</a:t>
            </a:r>
            <a:r>
              <a:rPr lang="en-US" sz="2000" b="1" dirty="0" smtClean="0">
                <a:solidFill>
                  <a:schemeClr val="bg1"/>
                </a:solidFill>
              </a:rPr>
              <a:t>C &amp;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19</a:t>
            </a:r>
            <a:r>
              <a:rPr lang="en-US" sz="2000" b="1" dirty="0" smtClean="0">
                <a:solidFill>
                  <a:schemeClr val="bg1"/>
                </a:solidFill>
              </a:rPr>
              <a:t>F NMR;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19</a:t>
            </a:r>
            <a:r>
              <a:rPr lang="en-US" sz="2000" b="1" dirty="0" smtClean="0">
                <a:solidFill>
                  <a:schemeClr val="bg1"/>
                </a:solidFill>
              </a:rPr>
              <a:t>F, δ</a:t>
            </a:r>
            <a:r>
              <a:rPr lang="en-US" sz="2000" b="1" dirty="0">
                <a:solidFill>
                  <a:schemeClr val="bg1"/>
                </a:solidFill>
              </a:rPr>
              <a:t>: -217.9 (s). </a:t>
            </a:r>
            <a:r>
              <a:rPr lang="en-US" sz="2000" b="1" dirty="0" smtClean="0">
                <a:solidFill>
                  <a:schemeClr val="bg1"/>
                </a:solidFill>
              </a:rPr>
              <a:t>HRMS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</a:rPr>
              <a:t>m/z </a:t>
            </a:r>
            <a:r>
              <a:rPr lang="en-US" sz="2000" b="1" dirty="0">
                <a:solidFill>
                  <a:schemeClr val="bg1"/>
                </a:solidFill>
              </a:rPr>
              <a:t>[M+H]+ </a:t>
            </a:r>
            <a:r>
              <a:rPr lang="en-US" sz="2000" b="1" dirty="0" smtClean="0">
                <a:solidFill>
                  <a:schemeClr val="bg1"/>
                </a:solidFill>
              </a:rPr>
              <a:t>calculated, </a:t>
            </a:r>
            <a:r>
              <a:rPr lang="en-US" sz="2000" b="1" dirty="0">
                <a:solidFill>
                  <a:schemeClr val="bg1"/>
                </a:solidFill>
              </a:rPr>
              <a:t>604.1788; found, 604.2540.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440049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MeCN</a:t>
            </a:r>
            <a:r>
              <a:rPr lang="en-US" sz="2000" b="1" dirty="0" smtClean="0">
                <a:solidFill>
                  <a:schemeClr val="bg1"/>
                </a:solidFill>
              </a:rPr>
              <a:t>, Et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b="1" dirty="0" smtClean="0">
                <a:solidFill>
                  <a:schemeClr val="bg1"/>
                </a:solidFill>
              </a:rPr>
              <a:t>N, 85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o</a:t>
            </a:r>
            <a:r>
              <a:rPr lang="en-US" sz="2000" b="1" dirty="0" smtClean="0">
                <a:solidFill>
                  <a:schemeClr val="bg1"/>
                </a:solidFill>
              </a:rPr>
              <a:t>C, 4h; 64% yield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525963"/>
          </a:xfrm>
        </p:spPr>
        <p:txBody>
          <a:bodyPr/>
          <a:lstStyle/>
          <a:p>
            <a:pPr algn="just"/>
            <a:r>
              <a:rPr lang="en-GB" sz="2400" b="1" dirty="0">
                <a:solidFill>
                  <a:schemeClr val="bg1"/>
                </a:solidFill>
              </a:rPr>
              <a:t>We used two methods to synthesize [</a:t>
            </a:r>
            <a:r>
              <a:rPr lang="en-GB" sz="2400" b="1" baseline="30000" dirty="0">
                <a:solidFill>
                  <a:schemeClr val="bg1"/>
                </a:solidFill>
              </a:rPr>
              <a:t>18</a:t>
            </a:r>
            <a:r>
              <a:rPr lang="en-GB" sz="2400" b="1" dirty="0">
                <a:solidFill>
                  <a:schemeClr val="bg1"/>
                </a:solidFill>
              </a:rPr>
              <a:t>F]-FEC.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2400" b="1" dirty="0" smtClean="0">
                <a:solidFill>
                  <a:schemeClr val="bg1"/>
                </a:solidFill>
              </a:rPr>
              <a:t>Method 1: </a:t>
            </a:r>
            <a:r>
              <a:rPr lang="en-GB" sz="2400" b="1" dirty="0">
                <a:solidFill>
                  <a:schemeClr val="bg1"/>
                </a:solidFill>
              </a:rPr>
              <a:t>[</a:t>
            </a:r>
            <a:r>
              <a:rPr lang="en-GB" sz="2400" b="1" baseline="30000" dirty="0">
                <a:solidFill>
                  <a:schemeClr val="bg1"/>
                </a:solidFill>
              </a:rPr>
              <a:t>18</a:t>
            </a:r>
            <a:r>
              <a:rPr lang="en-GB" sz="2400" b="1" dirty="0">
                <a:solidFill>
                  <a:schemeClr val="bg1"/>
                </a:solidFill>
              </a:rPr>
              <a:t>F]</a:t>
            </a:r>
            <a:r>
              <a:rPr lang="en-GB" sz="2400" b="1" dirty="0" err="1">
                <a:solidFill>
                  <a:schemeClr val="bg1"/>
                </a:solidFill>
              </a:rPr>
              <a:t>fluoroethyl-tosylate</a:t>
            </a:r>
            <a:r>
              <a:rPr lang="en-GB" sz="2400" b="1" dirty="0">
                <a:solidFill>
                  <a:schemeClr val="bg1"/>
                </a:solidFill>
              </a:rPr>
              <a:t> was prepared by </a:t>
            </a:r>
            <a:r>
              <a:rPr lang="en-GB" sz="2400" b="1" dirty="0" err="1">
                <a:solidFill>
                  <a:schemeClr val="bg1"/>
                </a:solidFill>
              </a:rPr>
              <a:t>radiofluorination</a:t>
            </a:r>
            <a:r>
              <a:rPr lang="en-GB" sz="2400" b="1" dirty="0">
                <a:solidFill>
                  <a:schemeClr val="bg1"/>
                </a:solidFill>
              </a:rPr>
              <a:t> of ethylene glycol di-</a:t>
            </a:r>
            <a:r>
              <a:rPr lang="en-GB" sz="2400" b="1" dirty="0" err="1">
                <a:solidFill>
                  <a:schemeClr val="bg1"/>
                </a:solidFill>
              </a:rPr>
              <a:t>tosylate</a:t>
            </a:r>
            <a:r>
              <a:rPr lang="en-GB" sz="2400" b="1" dirty="0">
                <a:solidFill>
                  <a:schemeClr val="bg1"/>
                </a:solidFill>
              </a:rPr>
              <a:t>, purified by HPLC and coupled with </a:t>
            </a:r>
            <a:r>
              <a:rPr lang="en-GB" sz="2400" b="1" dirty="0" err="1">
                <a:solidFill>
                  <a:schemeClr val="bg1"/>
                </a:solidFill>
              </a:rPr>
              <a:t>ceritinib</a:t>
            </a:r>
            <a:r>
              <a:rPr lang="en-GB" sz="2400" b="1" dirty="0">
                <a:solidFill>
                  <a:schemeClr val="bg1"/>
                </a:solidFill>
              </a:rPr>
              <a:t> at 120</a:t>
            </a:r>
            <a:r>
              <a:rPr lang="en-GB" sz="2400" b="1" baseline="30000" dirty="0">
                <a:solidFill>
                  <a:schemeClr val="bg1"/>
                </a:solidFill>
              </a:rPr>
              <a:t>o</a:t>
            </a:r>
            <a:r>
              <a:rPr lang="en-GB" sz="2400" b="1" dirty="0">
                <a:solidFill>
                  <a:schemeClr val="bg1"/>
                </a:solidFill>
              </a:rPr>
              <a:t>C for 20 min. </a:t>
            </a:r>
            <a:r>
              <a:rPr lang="en-GB" sz="2400" b="1" dirty="0" smtClean="0">
                <a:solidFill>
                  <a:schemeClr val="bg1"/>
                </a:solidFill>
              </a:rPr>
              <a:t>The </a:t>
            </a:r>
            <a:r>
              <a:rPr lang="en-GB" sz="2400" b="1" dirty="0">
                <a:solidFill>
                  <a:schemeClr val="bg1"/>
                </a:solidFill>
              </a:rPr>
              <a:t>product was purified by flash chromatography to yield [</a:t>
            </a:r>
            <a:r>
              <a:rPr lang="en-GB" sz="2400" b="1" baseline="30000" dirty="0">
                <a:solidFill>
                  <a:schemeClr val="bg1"/>
                </a:solidFill>
              </a:rPr>
              <a:t>18</a:t>
            </a:r>
            <a:r>
              <a:rPr lang="en-GB" sz="2400" b="1" dirty="0">
                <a:solidFill>
                  <a:schemeClr val="bg1"/>
                </a:solidFill>
              </a:rPr>
              <a:t>F]-FEC.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2400" b="1" dirty="0" smtClean="0">
                <a:solidFill>
                  <a:schemeClr val="bg1"/>
                </a:solidFill>
              </a:rPr>
              <a:t>Method 2: A </a:t>
            </a:r>
            <a:r>
              <a:rPr lang="en-GB" sz="2400" b="1" dirty="0">
                <a:solidFill>
                  <a:schemeClr val="bg1"/>
                </a:solidFill>
              </a:rPr>
              <a:t>precursor compound, </a:t>
            </a:r>
            <a:r>
              <a:rPr lang="en-GB" sz="2400" b="1" dirty="0" err="1">
                <a:solidFill>
                  <a:schemeClr val="bg1"/>
                </a:solidFill>
              </a:rPr>
              <a:t>chloroethyl-ceritnib</a:t>
            </a:r>
            <a:r>
              <a:rPr lang="en-GB" sz="2400" b="1" dirty="0">
                <a:solidFill>
                  <a:schemeClr val="bg1"/>
                </a:solidFill>
              </a:rPr>
              <a:t>, was synthesized in multiple steps and directly fluorinated with </a:t>
            </a:r>
            <a:r>
              <a:rPr lang="en-GB" sz="2400" b="1" dirty="0" smtClean="0">
                <a:solidFill>
                  <a:schemeClr val="bg1"/>
                </a:solidFill>
              </a:rPr>
              <a:t>K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18</a:t>
            </a:r>
            <a:r>
              <a:rPr lang="en-GB" sz="2400" b="1" dirty="0" smtClean="0">
                <a:solidFill>
                  <a:schemeClr val="bg1"/>
                </a:solidFill>
              </a:rPr>
              <a:t>F/</a:t>
            </a:r>
            <a:r>
              <a:rPr lang="en-GB" sz="2400" b="1" dirty="0" err="1" smtClean="0">
                <a:solidFill>
                  <a:schemeClr val="bg1"/>
                </a:solidFill>
              </a:rPr>
              <a:t>kryptofix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>
                <a:solidFill>
                  <a:schemeClr val="bg1"/>
                </a:solidFill>
              </a:rPr>
              <a:t>2.2.2., and the product was purified either by HPLC or flash chromatography to yield [</a:t>
            </a:r>
            <a:r>
              <a:rPr lang="en-GB" sz="2400" b="1" baseline="30000" dirty="0">
                <a:solidFill>
                  <a:schemeClr val="bg1"/>
                </a:solidFill>
              </a:rPr>
              <a:t>18</a:t>
            </a:r>
            <a:r>
              <a:rPr lang="en-GB" sz="2400" b="1" dirty="0">
                <a:solidFill>
                  <a:schemeClr val="bg1"/>
                </a:solidFill>
              </a:rPr>
              <a:t>F]-FEC.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endParaRPr lang="en-US" sz="2400" dirty="0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Radiosynthetic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Methods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693712" cy="5715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3048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kern="0" dirty="0" smtClean="0">
                <a:solidFill>
                  <a:srgbClr val="FFFFFF"/>
                </a:solidFill>
                <a:latin typeface="Arial"/>
              </a:rPr>
              <a:t>Radiosynthesis method </a:t>
            </a:r>
            <a:r>
              <a:rPr lang="en-GB" sz="2800" b="1" kern="0" dirty="0">
                <a:solidFill>
                  <a:srgbClr val="FFFFFF"/>
                </a:solidFill>
                <a:latin typeface="Arial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3" y="629756"/>
            <a:ext cx="8704427" cy="49328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4541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kern="0" dirty="0" smtClean="0">
                <a:solidFill>
                  <a:srgbClr val="FFFFFF"/>
                </a:solidFill>
                <a:latin typeface="Arial"/>
              </a:rPr>
              <a:t>Radiosynthesis method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bg1"/>
                </a:solidFill>
              </a:rPr>
              <a:t>Q C Analysis: HPLC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5005023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FFFFFF"/>
                </a:solidFill>
              </a:rPr>
              <a:t>The product was co-injected with non-radioactive standard compound,  </a:t>
            </a:r>
            <a:r>
              <a:rPr lang="en-US" sz="2000" b="1" dirty="0" smtClean="0">
                <a:solidFill>
                  <a:srgbClr val="FFFFFF"/>
                </a:solidFill>
              </a:rPr>
              <a:t>Anal Column</a:t>
            </a:r>
            <a:r>
              <a:rPr lang="en-US" sz="2000" b="1" dirty="0">
                <a:solidFill>
                  <a:srgbClr val="FFFFFF"/>
                </a:solidFill>
              </a:rPr>
              <a:t>; 60% </a:t>
            </a:r>
            <a:r>
              <a:rPr lang="en-US" sz="2000" b="1" dirty="0" err="1">
                <a:solidFill>
                  <a:srgbClr val="FFFFFF"/>
                </a:solidFill>
              </a:rPr>
              <a:t>MeCN</a:t>
            </a:r>
            <a:r>
              <a:rPr lang="en-US" sz="2000" b="1" dirty="0">
                <a:solidFill>
                  <a:srgbClr val="FFFFFF"/>
                </a:solidFill>
              </a:rPr>
              <a:t>/H</a:t>
            </a:r>
            <a:r>
              <a:rPr lang="en-US" sz="2000" b="1" baseline="-25000" dirty="0">
                <a:solidFill>
                  <a:srgbClr val="FFFFFF"/>
                </a:solidFill>
              </a:rPr>
              <a:t>2</a:t>
            </a:r>
            <a:r>
              <a:rPr lang="en-US" sz="2000" b="1" dirty="0">
                <a:solidFill>
                  <a:srgbClr val="FFFFFF"/>
                </a:solidFill>
              </a:rPr>
              <a:t>O/0.5% </a:t>
            </a:r>
            <a:r>
              <a:rPr lang="en-US" sz="2000" b="1" dirty="0" smtClean="0">
                <a:solidFill>
                  <a:srgbClr val="FFFFFF"/>
                </a:solidFill>
              </a:rPr>
              <a:t>TFA; flow 1 ml/min.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9" y="1447800"/>
            <a:ext cx="4572001" cy="3342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0838"/>
            <a:ext cx="5791200" cy="6397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686800" cy="4724399"/>
          </a:xfrm>
        </p:spPr>
        <p:txBody>
          <a:bodyPr/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The first method produced [</a:t>
            </a:r>
            <a:r>
              <a:rPr lang="en-US" sz="2400" b="1" baseline="30000" dirty="0">
                <a:solidFill>
                  <a:schemeClr val="bg1"/>
                </a:solidFill>
              </a:rPr>
              <a:t>18</a:t>
            </a:r>
            <a:r>
              <a:rPr lang="en-US" sz="2400" b="1" dirty="0">
                <a:solidFill>
                  <a:schemeClr val="bg1"/>
                </a:solidFill>
              </a:rPr>
              <a:t>F]-FEC with an average decay-corrected yield of 24% (n=4), specific activity of 1200 </a:t>
            </a:r>
            <a:r>
              <a:rPr lang="en-US" sz="2400" b="1" dirty="0" err="1">
                <a:solidFill>
                  <a:schemeClr val="bg1"/>
                </a:solidFill>
              </a:rPr>
              <a:t>mCi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μmol</a:t>
            </a:r>
            <a:r>
              <a:rPr lang="en-US" sz="2400" b="1" dirty="0">
                <a:solidFill>
                  <a:schemeClr val="bg1"/>
                </a:solidFill>
              </a:rPr>
              <a:t>, and &gt;99% purity; synthesis time was 115 min from the end of bombardment (EOB).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chemeClr val="bg1"/>
                </a:solidFill>
              </a:rPr>
              <a:t>second method produced [</a:t>
            </a:r>
            <a:r>
              <a:rPr lang="en-US" sz="2400" b="1" baseline="30000" dirty="0">
                <a:solidFill>
                  <a:schemeClr val="bg1"/>
                </a:solidFill>
              </a:rPr>
              <a:t>18</a:t>
            </a:r>
            <a:r>
              <a:rPr lang="en-US" sz="2400" b="1" dirty="0">
                <a:solidFill>
                  <a:schemeClr val="bg1"/>
                </a:solidFill>
              </a:rPr>
              <a:t>F]-FEC with an average yield of 7% (n=4), specific activity of 1500 </a:t>
            </a:r>
            <a:r>
              <a:rPr lang="en-US" sz="2400" b="1" dirty="0" err="1">
                <a:solidFill>
                  <a:schemeClr val="bg1"/>
                </a:solidFill>
              </a:rPr>
              <a:t>mCi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μmol</a:t>
            </a:r>
            <a:r>
              <a:rPr lang="en-US" sz="2400" b="1" dirty="0">
                <a:solidFill>
                  <a:schemeClr val="bg1"/>
                </a:solidFill>
              </a:rPr>
              <a:t>, and &gt;99% purity; synthesis time was 65 min from the EOB.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Of </a:t>
            </a:r>
            <a:r>
              <a:rPr lang="en-US" sz="2400" b="1" dirty="0">
                <a:solidFill>
                  <a:schemeClr val="bg1"/>
                </a:solidFill>
              </a:rPr>
              <a:t>these two methods, we judged Method 1 to be the better choice for producing a pure compound for biological applications </a:t>
            </a:r>
            <a:r>
              <a:rPr lang="en-US" sz="2400" b="1" i="1" dirty="0">
                <a:solidFill>
                  <a:schemeClr val="bg1"/>
                </a:solidFill>
              </a:rPr>
              <a:t>in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vitro</a:t>
            </a:r>
            <a:r>
              <a:rPr lang="en-US" sz="2400" b="1" dirty="0">
                <a:solidFill>
                  <a:schemeClr val="bg1"/>
                </a:solidFill>
              </a:rPr>
              <a:t> and </a:t>
            </a:r>
            <a:r>
              <a:rPr lang="en-US" sz="2400" b="1" i="1" dirty="0">
                <a:solidFill>
                  <a:schemeClr val="bg1"/>
                </a:solidFill>
              </a:rPr>
              <a:t>in </a:t>
            </a:r>
            <a:r>
              <a:rPr lang="en-US" sz="2400" b="1" i="1" dirty="0" smtClean="0">
                <a:solidFill>
                  <a:schemeClr val="bg1"/>
                </a:solidFill>
              </a:rPr>
              <a:t>vivo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3992563"/>
          </a:xfrm>
        </p:spPr>
        <p:txBody>
          <a:bodyPr/>
          <a:lstStyle/>
          <a:p>
            <a:pPr algn="just" eaLnBrk="1" hangingPunct="1"/>
            <a:r>
              <a:rPr lang="en-US" altLang="en-US" sz="2600" b="1" dirty="0">
                <a:solidFill>
                  <a:schemeClr val="bg1"/>
                </a:solidFill>
              </a:rPr>
              <a:t>Synthesis of a novel </a:t>
            </a:r>
            <a:r>
              <a:rPr lang="en-US" altLang="en-US" sz="2600" b="1" baseline="30000" dirty="0">
                <a:solidFill>
                  <a:schemeClr val="bg1"/>
                </a:solidFill>
              </a:rPr>
              <a:t>18</a:t>
            </a:r>
            <a:r>
              <a:rPr lang="en-US" altLang="en-US" sz="2600" b="1" dirty="0">
                <a:solidFill>
                  <a:schemeClr val="bg1"/>
                </a:solidFill>
              </a:rPr>
              <a:t>F-ceritinib analogue has been achieved in good yields, with high purity and specific activity. </a:t>
            </a:r>
            <a:endParaRPr lang="en-US" altLang="en-US" sz="2600" b="1" dirty="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en-US" sz="26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2600" b="1" dirty="0">
                <a:solidFill>
                  <a:schemeClr val="bg1"/>
                </a:solidFill>
              </a:rPr>
              <a:t>compound is a potential PET imaging agent for the detection of ALK overexpressing solid tumors, such as lung </a:t>
            </a:r>
            <a:r>
              <a:rPr lang="en-US" altLang="en-US" sz="2600" b="1" dirty="0" smtClean="0">
                <a:solidFill>
                  <a:schemeClr val="bg1"/>
                </a:solidFill>
              </a:rPr>
              <a:t>cancer.</a:t>
            </a:r>
          </a:p>
          <a:p>
            <a:pPr algn="just" eaLnBrk="1" hangingPunct="1"/>
            <a:r>
              <a:rPr lang="en-US" altLang="en-US" sz="2600" b="1" dirty="0" smtClean="0">
                <a:solidFill>
                  <a:schemeClr val="bg1"/>
                </a:solidFill>
              </a:rPr>
              <a:t>The compound </a:t>
            </a:r>
            <a:r>
              <a:rPr lang="en-US" altLang="en-US" sz="2600" b="1" dirty="0">
                <a:solidFill>
                  <a:schemeClr val="bg1"/>
                </a:solidFill>
              </a:rPr>
              <a:t>should be tested </a:t>
            </a:r>
            <a:r>
              <a:rPr lang="en-US" altLang="en-US" sz="2600" b="1" i="1" dirty="0">
                <a:solidFill>
                  <a:schemeClr val="bg1"/>
                </a:solidFill>
              </a:rPr>
              <a:t>in vitro </a:t>
            </a:r>
            <a:r>
              <a:rPr lang="en-US" altLang="en-US" sz="2600" b="1" dirty="0">
                <a:solidFill>
                  <a:schemeClr val="bg1"/>
                </a:solidFill>
              </a:rPr>
              <a:t>in cell culture and </a:t>
            </a:r>
            <a:r>
              <a:rPr lang="en-US" altLang="en-US" sz="2600" b="1" i="1" dirty="0">
                <a:solidFill>
                  <a:schemeClr val="bg1"/>
                </a:solidFill>
              </a:rPr>
              <a:t>in vivo </a:t>
            </a:r>
            <a:r>
              <a:rPr lang="en-US" altLang="en-US" sz="2600" b="1" dirty="0">
                <a:solidFill>
                  <a:schemeClr val="bg1"/>
                </a:solidFill>
              </a:rPr>
              <a:t>in tumor-bearing </a:t>
            </a:r>
            <a:r>
              <a:rPr lang="en-US" altLang="en-US" sz="2600" b="1" dirty="0" smtClean="0">
                <a:solidFill>
                  <a:schemeClr val="bg1"/>
                </a:solidFill>
              </a:rPr>
              <a:t>mice, which is our future goal.</a:t>
            </a:r>
            <a:endParaRPr lang="en-US" altLang="en-US" sz="2600" b="1" dirty="0">
              <a:solidFill>
                <a:schemeClr val="bg1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81000" y="61978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Conclusions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943" y="435789"/>
            <a:ext cx="4816257" cy="8596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This work was supported by the National Institutes of Health through the Washington University-MD Anderson Cancer Center Inter-Institutional Molecular Imaging Center grant (NCI P50 </a:t>
            </a:r>
            <a:r>
              <a:rPr lang="en-US" sz="2400" b="1" dirty="0" smtClean="0">
                <a:solidFill>
                  <a:schemeClr val="bg1"/>
                </a:solidFill>
              </a:rPr>
              <a:t>CA94056, DPW).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</a:rPr>
              <a:t>y </a:t>
            </a:r>
            <a:r>
              <a:rPr lang="en-US" sz="2400" b="1" dirty="0">
                <a:solidFill>
                  <a:schemeClr val="bg1"/>
                </a:solidFill>
              </a:rPr>
              <a:t>an MD Anderson Cancer Center Institutional Research Grant (MMA). 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2231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Thank you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334000" cy="6096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3733800"/>
          </a:xfrm>
        </p:spPr>
        <p:txBody>
          <a:bodyPr/>
          <a:lstStyle/>
          <a:p>
            <a:pPr algn="just" eaLnBrk="1" hangingPunct="1"/>
            <a:r>
              <a:rPr lang="en-US" altLang="en-US" sz="2800" b="1" dirty="0">
                <a:solidFill>
                  <a:schemeClr val="bg1"/>
                </a:solidFill>
              </a:rPr>
              <a:t>Anaplastic lymphoma kinase (ALK), an oncogenic receptor tyrosine kinase, has emerged as a therapeutic target in solid and hematologic tumors, including several subtypes of lung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cancer. </a:t>
            </a:r>
          </a:p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</a:rPr>
              <a:t>As </a:t>
            </a:r>
            <a:r>
              <a:rPr lang="en-US" altLang="en-US" sz="2800" b="1" dirty="0">
                <a:solidFill>
                  <a:schemeClr val="bg1"/>
                </a:solidFill>
              </a:rPr>
              <a:t>a result, a variety of ALK inhibitors (Fig. 1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), </a:t>
            </a:r>
            <a:r>
              <a:rPr lang="en-US" altLang="en-US" sz="2800" b="1" dirty="0">
                <a:solidFill>
                  <a:schemeClr val="bg1"/>
                </a:solidFill>
              </a:rPr>
              <a:t>including </a:t>
            </a:r>
            <a:r>
              <a:rPr lang="en-US" altLang="en-US" sz="2800" b="1" dirty="0" err="1">
                <a:solidFill>
                  <a:schemeClr val="bg1"/>
                </a:solidFill>
              </a:rPr>
              <a:t>crizotinib</a:t>
            </a:r>
            <a:r>
              <a:rPr lang="en-US" altLang="en-US" sz="2800" b="1" dirty="0">
                <a:solidFill>
                  <a:schemeClr val="bg1"/>
                </a:solidFill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</a:rPr>
              <a:t>ceritinib</a:t>
            </a:r>
            <a:r>
              <a:rPr lang="en-US" altLang="en-US" sz="2800" b="1" dirty="0">
                <a:solidFill>
                  <a:schemeClr val="bg1"/>
                </a:solidFill>
              </a:rPr>
              <a:t>, and 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alectinib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800" b="1" dirty="0">
                <a:solidFill>
                  <a:schemeClr val="bg1"/>
                </a:solidFill>
              </a:rPr>
              <a:t>have been developed and examined in clinical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trials.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0" y="961628"/>
            <a:ext cx="8501080" cy="4934744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52600" y="228600"/>
            <a:ext cx="533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 kern="0" dirty="0">
                <a:solidFill>
                  <a:srgbClr val="FFFFFF"/>
                </a:solidFill>
                <a:ea typeface="+mn-ea"/>
                <a:cs typeface="+mn-cs"/>
              </a:rPr>
              <a:t>ALK inhibitors</a:t>
            </a:r>
            <a:endParaRPr lang="en-US" altLang="en-US" sz="2800" b="1" kern="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72000"/>
          </a:xfrm>
        </p:spPr>
        <p:txBody>
          <a:bodyPr/>
          <a:lstStyle/>
          <a:p>
            <a:pPr algn="just"/>
            <a:r>
              <a:rPr lang="en-US" sz="2600" b="1" dirty="0">
                <a:solidFill>
                  <a:schemeClr val="bg1"/>
                </a:solidFill>
              </a:rPr>
              <a:t>Although </a:t>
            </a:r>
            <a:r>
              <a:rPr lang="en-US" sz="2600" b="1" dirty="0" err="1">
                <a:solidFill>
                  <a:schemeClr val="bg1"/>
                </a:solidFill>
              </a:rPr>
              <a:t>crizotinib</a:t>
            </a:r>
            <a:r>
              <a:rPr lang="en-US" sz="2600" b="1" dirty="0">
                <a:solidFill>
                  <a:schemeClr val="bg1"/>
                </a:solidFill>
              </a:rPr>
              <a:t> is very effective against ALK-positive NSCLC overall, some patients with the disease have ALK point mutations that cause resistance to the </a:t>
            </a:r>
            <a:r>
              <a:rPr lang="en-US" sz="2600" b="1" dirty="0" smtClean="0">
                <a:solidFill>
                  <a:schemeClr val="bg1"/>
                </a:solidFill>
              </a:rPr>
              <a:t>drug.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As a result, a second-generation </a:t>
            </a:r>
            <a:r>
              <a:rPr lang="en-US" sz="2600" b="1" dirty="0">
                <a:solidFill>
                  <a:schemeClr val="bg1"/>
                </a:solidFill>
              </a:rPr>
              <a:t>ALK inhibitors </a:t>
            </a:r>
            <a:r>
              <a:rPr lang="en-US" sz="2600" b="1" dirty="0" err="1" smtClean="0">
                <a:solidFill>
                  <a:schemeClr val="bg1"/>
                </a:solidFill>
              </a:rPr>
              <a:t>ceritinib</a:t>
            </a:r>
            <a:r>
              <a:rPr lang="en-US" sz="2600" b="1" dirty="0" smtClean="0">
                <a:solidFill>
                  <a:schemeClr val="bg1"/>
                </a:solidFill>
              </a:rPr>
              <a:t> and </a:t>
            </a:r>
            <a:r>
              <a:rPr lang="en-US" sz="2600" b="1" dirty="0" err="1" smtClean="0">
                <a:solidFill>
                  <a:schemeClr val="bg1"/>
                </a:solidFill>
              </a:rPr>
              <a:t>alectinib</a:t>
            </a:r>
            <a:r>
              <a:rPr lang="en-US" sz="2600" b="1" dirty="0" smtClean="0">
                <a:solidFill>
                  <a:schemeClr val="bg1"/>
                </a:solidFill>
              </a:rPr>
              <a:t> have been developed for treatment of lung cancer.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Most recently, the FDA approved </a:t>
            </a:r>
            <a:r>
              <a:rPr lang="en-US" sz="2600" b="1" dirty="0" err="1">
                <a:solidFill>
                  <a:schemeClr val="bg1"/>
                </a:solidFill>
              </a:rPr>
              <a:t>ceritinib</a:t>
            </a:r>
            <a:r>
              <a:rPr lang="en-US" sz="2600" b="1" dirty="0">
                <a:solidFill>
                  <a:schemeClr val="bg1"/>
                </a:solidFill>
              </a:rPr>
              <a:t> for the treatment of patients with certain lung cancers that relapsed after first-line </a:t>
            </a:r>
            <a:r>
              <a:rPr lang="en-US" sz="2600" b="1" dirty="0" smtClean="0">
                <a:solidFill>
                  <a:schemeClr val="bg1"/>
                </a:solidFill>
              </a:rPr>
              <a:t>therapy.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5342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Background contd.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Although several ALK inhibitors have gained approval for therapy, non-invasive indicators of target engagement or predictive biomarkers </a:t>
            </a:r>
            <a:r>
              <a:rPr lang="en-US" sz="2600" b="1" i="1" dirty="0" smtClean="0">
                <a:solidFill>
                  <a:schemeClr val="bg1"/>
                </a:solidFill>
              </a:rPr>
              <a:t>in vivo</a:t>
            </a:r>
            <a:r>
              <a:rPr lang="en-US" sz="2600" b="1" dirty="0" smtClean="0">
                <a:solidFill>
                  <a:schemeClr val="bg1"/>
                </a:solidFill>
              </a:rPr>
              <a:t> are lacking.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Thus, there is a need for a suitable biomarker, such as a PET tracer for detection and assessment of therapeutic outcome of cancer patients using these inhibitors.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W</a:t>
            </a:r>
            <a:r>
              <a:rPr lang="en-US" sz="2600" b="1" dirty="0" smtClean="0">
                <a:solidFill>
                  <a:schemeClr val="bg1"/>
                </a:solidFill>
              </a:rPr>
              <a:t>e </a:t>
            </a:r>
            <a:r>
              <a:rPr lang="en-US" sz="2600" b="1" dirty="0">
                <a:solidFill>
                  <a:schemeClr val="bg1"/>
                </a:solidFill>
              </a:rPr>
              <a:t>designed and synthesized a radiolabeled analogue of the ALK inhibitor </a:t>
            </a:r>
            <a:r>
              <a:rPr lang="en-US" sz="2600" b="1" dirty="0" err="1">
                <a:solidFill>
                  <a:schemeClr val="bg1"/>
                </a:solidFill>
              </a:rPr>
              <a:t>ceritinib</a:t>
            </a:r>
            <a:r>
              <a:rPr lang="en-US" sz="2600" b="1" dirty="0">
                <a:solidFill>
                  <a:schemeClr val="bg1"/>
                </a:solidFill>
              </a:rPr>
              <a:t>, [</a:t>
            </a:r>
            <a:r>
              <a:rPr lang="en-US" sz="2600" b="1" baseline="30000" dirty="0">
                <a:solidFill>
                  <a:schemeClr val="bg1"/>
                </a:solidFill>
              </a:rPr>
              <a:t>18</a:t>
            </a:r>
            <a:r>
              <a:rPr lang="en-US" sz="2600" b="1" dirty="0">
                <a:solidFill>
                  <a:schemeClr val="bg1"/>
                </a:solidFill>
              </a:rPr>
              <a:t>F]</a:t>
            </a:r>
            <a:r>
              <a:rPr lang="en-US" sz="2600" b="1" dirty="0" err="1">
                <a:solidFill>
                  <a:schemeClr val="bg1"/>
                </a:solidFill>
              </a:rPr>
              <a:t>fluoroethyl-ceritinib</a:t>
            </a:r>
            <a:r>
              <a:rPr lang="en-US" sz="2600" b="1" dirty="0">
                <a:solidFill>
                  <a:schemeClr val="bg1"/>
                </a:solidFill>
              </a:rPr>
              <a:t>, ([</a:t>
            </a:r>
            <a:r>
              <a:rPr lang="en-US" sz="2600" b="1" baseline="30000" dirty="0">
                <a:solidFill>
                  <a:schemeClr val="bg1"/>
                </a:solidFill>
              </a:rPr>
              <a:t>18</a:t>
            </a:r>
            <a:r>
              <a:rPr lang="en-US" sz="2600" b="1" dirty="0">
                <a:solidFill>
                  <a:schemeClr val="bg1"/>
                </a:solidFill>
              </a:rPr>
              <a:t>F]-FEC), for use with positron emission tomography (PET).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Background contd.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352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Modelling </a:t>
            </a:r>
            <a:r>
              <a:rPr lang="en-US" sz="2400" b="1" dirty="0">
                <a:solidFill>
                  <a:schemeClr val="bg1"/>
                </a:solidFill>
              </a:rPr>
              <a:t>analyses </a:t>
            </a:r>
            <a:r>
              <a:rPr lang="en-US" sz="2400" b="1" dirty="0" smtClean="0">
                <a:solidFill>
                  <a:schemeClr val="bg1"/>
                </a:solidFill>
              </a:rPr>
              <a:t>suggest </a:t>
            </a:r>
            <a:r>
              <a:rPr lang="en-US" sz="2400" b="1" dirty="0">
                <a:solidFill>
                  <a:schemeClr val="bg1"/>
                </a:solidFill>
              </a:rPr>
              <a:t>that the </a:t>
            </a:r>
            <a:r>
              <a:rPr lang="en-US" sz="2400" b="1" dirty="0" smtClean="0">
                <a:solidFill>
                  <a:schemeClr val="bg1"/>
                </a:solidFill>
              </a:rPr>
              <a:t>central </a:t>
            </a:r>
            <a:r>
              <a:rPr lang="en-US" sz="2400" b="1" dirty="0">
                <a:solidFill>
                  <a:schemeClr val="bg1"/>
                </a:solidFill>
              </a:rPr>
              <a:t>pyrimidine ring, which can participate in hydrogen bonds to the hinge area via the pyrimidine and amino nitrogen atoms, is critical for its ALK inhibition </a:t>
            </a:r>
            <a:r>
              <a:rPr lang="en-US" sz="2400" b="1" dirty="0" smtClean="0">
                <a:solidFill>
                  <a:schemeClr val="bg1"/>
                </a:solidFill>
              </a:rPr>
              <a:t>activity. </a:t>
            </a:r>
          </a:p>
          <a:p>
            <a:pPr algn="just"/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Therefore</a:t>
            </a:r>
            <a:r>
              <a:rPr lang="en-US" sz="2400" b="1" dirty="0">
                <a:solidFill>
                  <a:schemeClr val="bg1"/>
                </a:solidFill>
              </a:rPr>
              <a:t>, substitutions on the nitrogen of </a:t>
            </a:r>
            <a:r>
              <a:rPr lang="en-US" sz="2400" b="1" dirty="0" err="1">
                <a:solidFill>
                  <a:schemeClr val="bg1"/>
                </a:solidFill>
              </a:rPr>
              <a:t>piperidine</a:t>
            </a:r>
            <a:r>
              <a:rPr lang="en-US" sz="2400" b="1" dirty="0">
                <a:solidFill>
                  <a:schemeClr val="bg1"/>
                </a:solidFill>
              </a:rPr>
              <a:t> are fairly </a:t>
            </a:r>
            <a:r>
              <a:rPr lang="en-US" sz="2400" b="1" dirty="0" smtClean="0">
                <a:solidFill>
                  <a:schemeClr val="bg1"/>
                </a:solidFill>
              </a:rPr>
              <a:t>well-tolerated, and several analogues, including an ethyl substituent were synthesized and tested.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544317"/>
              </p:ext>
            </p:extLst>
          </p:nvPr>
        </p:nvGraphicFramePr>
        <p:xfrm>
          <a:off x="1761137" y="457200"/>
          <a:ext cx="5325463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CS ChemDraw Drawing" r:id="rId3" imgW="2395443" imgH="1238533" progId="ChemDraw.Document.6.0">
                  <p:embed/>
                </p:oleObj>
              </mc:Choice>
              <mc:Fallback>
                <p:oleObj name="CS ChemDraw Drawing" r:id="rId3" imgW="2395443" imgH="12385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1137" y="457200"/>
                        <a:ext cx="5325463" cy="275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228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Structure of </a:t>
            </a:r>
            <a:r>
              <a:rPr lang="en-US" sz="2800" b="1" dirty="0" err="1" smtClean="0">
                <a:solidFill>
                  <a:schemeClr val="bg1"/>
                </a:solidFill>
              </a:rPr>
              <a:t>ceritinib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64" y="1066801"/>
            <a:ext cx="5154936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Docking of </a:t>
            </a:r>
            <a:r>
              <a:rPr lang="en-US" sz="3200" b="1" dirty="0" err="1" smtClean="0">
                <a:solidFill>
                  <a:schemeClr val="bg1"/>
                </a:solidFill>
              </a:rPr>
              <a:t>ceritinib</a:t>
            </a:r>
            <a:r>
              <a:rPr lang="en-US" sz="3200" b="1" dirty="0" smtClean="0">
                <a:solidFill>
                  <a:schemeClr val="bg1"/>
                </a:solidFill>
              </a:rPr>
              <a:t> in ALK kinase domain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172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J. Med. Chem. 2013, 5675-5690.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05522"/>
              </p:ext>
            </p:extLst>
          </p:nvPr>
        </p:nvGraphicFramePr>
        <p:xfrm>
          <a:off x="1371600" y="1282699"/>
          <a:ext cx="5790672" cy="2908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CS ChemDraw Drawing" r:id="rId3" imgW="2480715" imgH="1246372" progId="ChemDraw.Document.6.0">
                  <p:embed/>
                </p:oleObj>
              </mc:Choice>
              <mc:Fallback>
                <p:oleObj name="CS ChemDraw Drawing" r:id="rId3" imgW="2480715" imgH="124637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282699"/>
                        <a:ext cx="5790672" cy="2908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4542472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Substituent     Ba/F3-NPM-ALK       Ba/F3 WT                Karpas299</a:t>
            </a:r>
          </a:p>
          <a:p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R=H	</a:t>
            </a:r>
            <a:r>
              <a:rPr lang="en-US" b="1" dirty="0" smtClean="0">
                <a:solidFill>
                  <a:schemeClr val="bg1"/>
                </a:solidFill>
              </a:rPr>
              <a:t>           26.0±0.3</a:t>
            </a: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                2477.0±448.0          22.8</a:t>
            </a:r>
            <a:r>
              <a:rPr lang="en-US" b="1" dirty="0" smtClean="0">
                <a:solidFill>
                  <a:srgbClr val="FFFFFF"/>
                </a:solidFill>
              </a:rPr>
              <a:t>±0.3</a:t>
            </a:r>
            <a:r>
              <a:rPr lang="en-US" b="1" dirty="0">
                <a:solidFill>
                  <a:schemeClr val="bg1"/>
                </a:solidFill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</a:rPr>
              <a:t>R=Et	</a:t>
            </a:r>
            <a:r>
              <a:rPr lang="en-US" b="1" dirty="0" smtClean="0">
                <a:solidFill>
                  <a:schemeClr val="bg1"/>
                </a:solidFill>
              </a:rPr>
              <a:t>           32.1</a:t>
            </a:r>
            <a:r>
              <a:rPr lang="en-US" b="1" dirty="0" smtClean="0">
                <a:solidFill>
                  <a:srgbClr val="FFFFFF"/>
                </a:solidFill>
              </a:rPr>
              <a:t>±3.8</a:t>
            </a: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                4120.0</a:t>
            </a:r>
            <a:r>
              <a:rPr lang="en-US" b="1" dirty="0" smtClean="0">
                <a:solidFill>
                  <a:srgbClr val="FFFFFF"/>
                </a:solidFill>
              </a:rPr>
              <a:t>±</a:t>
            </a:r>
            <a:r>
              <a:rPr lang="en-US" b="1" dirty="0" smtClean="0">
                <a:solidFill>
                  <a:schemeClr val="bg1"/>
                </a:solidFill>
              </a:rPr>
              <a:t>475.0          11.1</a:t>
            </a:r>
            <a:r>
              <a:rPr lang="en-US" b="1" dirty="0" smtClean="0">
                <a:solidFill>
                  <a:srgbClr val="FFFFFF"/>
                </a:solidFill>
              </a:rPr>
              <a:t>±0.7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	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33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Activity profile of </a:t>
            </a:r>
            <a:r>
              <a:rPr lang="en-US" sz="2800" b="1" dirty="0" smtClean="0">
                <a:solidFill>
                  <a:schemeClr val="bg1"/>
                </a:solidFill>
              </a:rPr>
              <a:t>some compounds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IC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50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nM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60198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J. Med. Chem. 2013, 5675-5690.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105400" cy="762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Our objectives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4800601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To design </a:t>
            </a:r>
            <a:r>
              <a:rPr lang="en-US" sz="2400" b="1" dirty="0">
                <a:solidFill>
                  <a:schemeClr val="bg1"/>
                </a:solidFill>
              </a:rPr>
              <a:t>and </a:t>
            </a:r>
            <a:r>
              <a:rPr lang="en-US" sz="2400" b="1" dirty="0" smtClean="0">
                <a:solidFill>
                  <a:schemeClr val="bg1"/>
                </a:solidFill>
              </a:rPr>
              <a:t>synthesize </a:t>
            </a:r>
            <a:r>
              <a:rPr lang="en-US" sz="2400" b="1" dirty="0">
                <a:solidFill>
                  <a:schemeClr val="bg1"/>
                </a:solidFill>
              </a:rPr>
              <a:t>a radiolabeled analogue of the ALK inhibitor </a:t>
            </a:r>
            <a:r>
              <a:rPr lang="en-US" sz="2400" b="1" dirty="0" err="1" smtClean="0">
                <a:solidFill>
                  <a:schemeClr val="bg1"/>
                </a:solidFill>
              </a:rPr>
              <a:t>ceritinib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From the activity profile it appears that ethyl </a:t>
            </a:r>
            <a:r>
              <a:rPr lang="en-US" sz="2400" b="1" dirty="0" err="1" smtClean="0">
                <a:solidFill>
                  <a:schemeClr val="bg1"/>
                </a:solidFill>
              </a:rPr>
              <a:t>ceritinib</a:t>
            </a:r>
            <a:r>
              <a:rPr lang="en-US" sz="2400" b="1" dirty="0" smtClean="0">
                <a:solidFill>
                  <a:schemeClr val="bg1"/>
                </a:solidFill>
              </a:rPr>
              <a:t> has slightly less activity compared to the parent compound in </a:t>
            </a:r>
            <a:r>
              <a:rPr lang="en-US" sz="2400" b="1" dirty="0" smtClean="0">
                <a:solidFill>
                  <a:schemeClr val="bg1"/>
                </a:solidFill>
              </a:rPr>
              <a:t>one cell </a:t>
            </a:r>
            <a:r>
              <a:rPr lang="en-US" sz="2400" b="1" dirty="0" smtClean="0">
                <a:solidFill>
                  <a:schemeClr val="bg1"/>
                </a:solidFill>
              </a:rPr>
              <a:t>line, but higher in another cell line.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We hypothesized that replacement of a hydrogen by a fluorine atom on the ethyl group should not make any significant difference in efficacy.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Therefore, we haves synthesized [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18</a:t>
            </a:r>
            <a:r>
              <a:rPr lang="en-US" sz="2400" b="1" dirty="0" smtClean="0">
                <a:solidFill>
                  <a:schemeClr val="bg1"/>
                </a:solidFill>
              </a:rPr>
              <a:t>F]</a:t>
            </a:r>
            <a:r>
              <a:rPr lang="en-US" sz="2400" b="1" dirty="0" err="1" smtClean="0">
                <a:solidFill>
                  <a:schemeClr val="bg1"/>
                </a:solidFill>
              </a:rPr>
              <a:t>fluoro</a:t>
            </a:r>
            <a:r>
              <a:rPr lang="en-US" sz="2400" b="1" dirty="0" smtClean="0">
                <a:solidFill>
                  <a:schemeClr val="bg1"/>
                </a:solidFill>
              </a:rPr>
              <a:t>-ethyl-</a:t>
            </a:r>
            <a:r>
              <a:rPr lang="en-US" sz="2400" b="1" dirty="0" err="1" smtClean="0">
                <a:solidFill>
                  <a:schemeClr val="bg1"/>
                </a:solidFill>
              </a:rPr>
              <a:t>ceritinib</a:t>
            </a:r>
            <a:r>
              <a:rPr lang="en-US" sz="2400" b="1" dirty="0">
                <a:solidFill>
                  <a:schemeClr val="bg1"/>
                </a:solidFill>
              </a:rPr>
              <a:t>, ([</a:t>
            </a:r>
            <a:r>
              <a:rPr lang="en-US" sz="2400" b="1" baseline="30000" dirty="0">
                <a:solidFill>
                  <a:schemeClr val="bg1"/>
                </a:solidFill>
              </a:rPr>
              <a:t>18</a:t>
            </a:r>
            <a:r>
              <a:rPr lang="en-US" sz="2400" b="1" dirty="0">
                <a:solidFill>
                  <a:schemeClr val="bg1"/>
                </a:solidFill>
              </a:rPr>
              <a:t>F]-FEC), for use with positron emission tomography (PET</a:t>
            </a:r>
            <a:r>
              <a:rPr lang="en-US" sz="2400" b="1" dirty="0" smtClean="0">
                <a:solidFill>
                  <a:schemeClr val="bg1"/>
                </a:solidFill>
              </a:rPr>
              <a:t>).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16653</TotalTime>
  <Words>871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Default Design</vt:lpstr>
      <vt:lpstr>CS ChemDraw Drawing</vt:lpstr>
      <vt:lpstr>Synthesis of a [18F]-labeled ceritinib analogue for positron emission tomography of anaplastic lymphoma kinase, a receptor tyrosine kinase, in lung cancer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objectives</vt:lpstr>
      <vt:lpstr>PowerPoint Presentation</vt:lpstr>
      <vt:lpstr>Radiosynthetic Methods</vt:lpstr>
      <vt:lpstr>PowerPoint Presentation</vt:lpstr>
      <vt:lpstr>PowerPoint Presentation</vt:lpstr>
      <vt:lpstr>Q C Analysis: HPLC</vt:lpstr>
      <vt:lpstr>Results</vt:lpstr>
      <vt:lpstr>PowerPoint Presentation</vt:lpstr>
      <vt:lpstr>PowerPoint Presentation</vt:lpstr>
      <vt:lpstr>PowerPoint Presentation</vt:lpstr>
    </vt:vector>
  </TitlesOfParts>
  <Company>MDACC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preliminary PET imaging of N3-[18F]fluoroethyl thymidine and N3-[18F]fluoropropyl thymidine</dc:title>
  <dc:creator>DI</dc:creator>
  <cp:lastModifiedBy>Alauddin,Mian</cp:lastModifiedBy>
  <cp:revision>263</cp:revision>
  <cp:lastPrinted>2013-10-29T19:25:29Z</cp:lastPrinted>
  <dcterms:created xsi:type="dcterms:W3CDTF">2008-03-31T19:19:46Z</dcterms:created>
  <dcterms:modified xsi:type="dcterms:W3CDTF">2016-07-04T19:15:53Z</dcterms:modified>
</cp:coreProperties>
</file>