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1"/>
  </p:sldMasterIdLst>
  <p:notesMasterIdLst>
    <p:notesMasterId r:id="rId32"/>
  </p:notesMasterIdLst>
  <p:handoutMasterIdLst>
    <p:handoutMasterId r:id="rId33"/>
  </p:handoutMasterIdLst>
  <p:sldIdLst>
    <p:sldId id="266" r:id="rId2"/>
    <p:sldId id="270" r:id="rId3"/>
    <p:sldId id="334" r:id="rId4"/>
    <p:sldId id="285" r:id="rId5"/>
    <p:sldId id="323" r:id="rId6"/>
    <p:sldId id="314" r:id="rId7"/>
    <p:sldId id="324" r:id="rId8"/>
    <p:sldId id="337" r:id="rId9"/>
    <p:sldId id="322" r:id="rId10"/>
    <p:sldId id="336" r:id="rId11"/>
    <p:sldId id="313" r:id="rId12"/>
    <p:sldId id="338" r:id="rId13"/>
    <p:sldId id="274" r:id="rId14"/>
    <p:sldId id="315" r:id="rId15"/>
    <p:sldId id="316" r:id="rId16"/>
    <p:sldId id="317" r:id="rId17"/>
    <p:sldId id="318" r:id="rId18"/>
    <p:sldId id="319" r:id="rId19"/>
    <p:sldId id="340" r:id="rId20"/>
    <p:sldId id="339" r:id="rId21"/>
    <p:sldId id="341" r:id="rId22"/>
    <p:sldId id="327" r:id="rId23"/>
    <p:sldId id="330" r:id="rId24"/>
    <p:sldId id="332" r:id="rId25"/>
    <p:sldId id="329" r:id="rId26"/>
    <p:sldId id="331" r:id="rId27"/>
    <p:sldId id="328" r:id="rId28"/>
    <p:sldId id="333" r:id="rId29"/>
    <p:sldId id="302" r:id="rId30"/>
    <p:sldId id="335" r:id="rId31"/>
  </p:sldIdLst>
  <p:sldSz cx="9144000" cy="6858000" type="screen4x3"/>
  <p:notesSz cx="6797675" cy="9926638"/>
  <p:defaultTextStyle>
    <a:defPPr>
      <a:defRPr lang="tr-TR"/>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0066"/>
    <a:srgbClr val="FFFF99"/>
    <a:srgbClr val="CC0066"/>
    <a:srgbClr val="660033"/>
    <a:srgbClr val="003366"/>
    <a:srgbClr val="000000"/>
    <a:srgbClr val="FF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17" autoAdjust="0"/>
    <p:restoredTop sz="94129" autoAdjust="0"/>
  </p:normalViewPr>
  <p:slideViewPr>
    <p:cSldViewPr>
      <p:cViewPr varScale="1">
        <p:scale>
          <a:sx n="66" d="100"/>
          <a:sy n="66" d="100"/>
        </p:scale>
        <p:origin x="136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tr-TR"/>
          </a:p>
        </p:txBody>
      </p:sp>
      <p:sp>
        <p:nvSpPr>
          <p:cNvPr id="3" name="2 Veri Yer Tutucusu"/>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8217FBE0-B1E3-4B21-BABC-53A166A33F49}" type="datetimeFigureOut">
              <a:rPr lang="tr-TR"/>
              <a:pPr>
                <a:defRPr/>
              </a:pPr>
              <a:t>17.11.2015</a:t>
            </a:fld>
            <a:endParaRPr lang="tr-TR"/>
          </a:p>
        </p:txBody>
      </p:sp>
      <p:sp>
        <p:nvSpPr>
          <p:cNvPr id="4" name="3 Altbilgi Yer Tutucusu"/>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pPr>
              <a:defRPr/>
            </a:pPr>
            <a:endParaRPr lang="tr-TR"/>
          </a:p>
        </p:txBody>
      </p:sp>
      <p:sp>
        <p:nvSpPr>
          <p:cNvPr id="5" name="4 Slayt Numarası Yer Tutucusu"/>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pPr>
              <a:defRPr/>
            </a:pPr>
            <a:fld id="{9B898F78-02F3-45EA-B8D9-FCD144A27210}" type="slidenum">
              <a:rPr lang="tr-TR"/>
              <a:pPr>
                <a:defRPr/>
              </a:pPr>
              <a:t>‹#›</a:t>
            </a:fld>
            <a:endParaRPr lang="tr-TR"/>
          </a:p>
        </p:txBody>
      </p:sp>
    </p:spTree>
    <p:extLst>
      <p:ext uri="{BB962C8B-B14F-4D97-AF65-F5344CB8AC3E}">
        <p14:creationId xmlns:p14="http://schemas.microsoft.com/office/powerpoint/2010/main" val="2559433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tr-TR"/>
          </a:p>
        </p:txBody>
      </p:sp>
      <p:sp>
        <p:nvSpPr>
          <p:cNvPr id="24579"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tr-TR"/>
          </a:p>
        </p:txBody>
      </p:sp>
      <p:sp>
        <p:nvSpPr>
          <p:cNvPr id="5734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24582"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tr-TR"/>
          </a:p>
        </p:txBody>
      </p:sp>
      <p:sp>
        <p:nvSpPr>
          <p:cNvPr id="24583"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D458EFCD-2F80-45B0-8A37-4504390CF867}" type="slidenum">
              <a:rPr lang="tr-TR"/>
              <a:pPr>
                <a:defRPr/>
              </a:pPr>
              <a:t>‹#›</a:t>
            </a:fld>
            <a:endParaRPr lang="tr-TR"/>
          </a:p>
        </p:txBody>
      </p:sp>
    </p:spTree>
    <p:extLst>
      <p:ext uri="{BB962C8B-B14F-4D97-AF65-F5344CB8AC3E}">
        <p14:creationId xmlns:p14="http://schemas.microsoft.com/office/powerpoint/2010/main" val="34684409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steelconstruction.info/Design_codes_and_standards#Wind_action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steelconstruction.info/Modular_construction#4-sided_modules"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steelconstruction.info/Steel_construction_products#Structural_hollow_sections"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lvl="0"/>
            <a:r>
              <a:rPr lang="tr-TR" sz="1200" kern="1200" dirty="0" err="1" smtClean="0">
                <a:solidFill>
                  <a:schemeClr val="tx1"/>
                </a:solidFill>
                <a:effectLst/>
                <a:latin typeface="Arial" pitchFamily="34" charset="0"/>
                <a:ea typeface="+mn-ea"/>
                <a:cs typeface="+mn-cs"/>
              </a:rPr>
              <a:t>Hi</a:t>
            </a:r>
            <a:r>
              <a:rPr lang="tr-TR" sz="1200" kern="1200" dirty="0" smtClean="0">
                <a:solidFill>
                  <a:schemeClr val="tx1"/>
                </a:solidFill>
                <a:effectLst/>
                <a:latin typeface="Arial" pitchFamily="34" charset="0"/>
                <a:ea typeface="+mn-ea"/>
                <a:cs typeface="+mn-cs"/>
              </a:rPr>
              <a:t>! </a:t>
            </a:r>
            <a:r>
              <a:rPr lang="tr-TR" sz="1200" kern="1200" dirty="0" err="1" smtClean="0">
                <a:solidFill>
                  <a:schemeClr val="tx1"/>
                </a:solidFill>
                <a:effectLst/>
                <a:latin typeface="Arial" pitchFamily="34" charset="0"/>
                <a:ea typeface="+mn-ea"/>
                <a:cs typeface="+mn-cs"/>
              </a:rPr>
              <a:t>Ladies</a:t>
            </a:r>
            <a:r>
              <a:rPr lang="tr-TR" sz="1200" kern="1200" dirty="0" smtClean="0">
                <a:solidFill>
                  <a:schemeClr val="tx1"/>
                </a:solidFill>
                <a:effectLst/>
                <a:latin typeface="Arial" pitchFamily="34" charset="0"/>
                <a:ea typeface="+mn-ea"/>
                <a:cs typeface="+mn-cs"/>
              </a:rPr>
              <a:t> </a:t>
            </a:r>
            <a:r>
              <a:rPr lang="tr-TR" sz="1200" kern="1200" dirty="0" err="1" smtClean="0">
                <a:solidFill>
                  <a:schemeClr val="tx1"/>
                </a:solidFill>
                <a:effectLst/>
                <a:latin typeface="Arial" pitchFamily="34" charset="0"/>
                <a:ea typeface="+mn-ea"/>
                <a:cs typeface="+mn-cs"/>
              </a:rPr>
              <a:t>and</a:t>
            </a:r>
            <a:r>
              <a:rPr lang="tr-TR" sz="1200" kern="1200" dirty="0" smtClean="0">
                <a:solidFill>
                  <a:schemeClr val="tx1"/>
                </a:solidFill>
                <a:effectLst/>
                <a:latin typeface="Arial" pitchFamily="34" charset="0"/>
                <a:ea typeface="+mn-ea"/>
                <a:cs typeface="+mn-cs"/>
              </a:rPr>
              <a:t> centilmen</a:t>
            </a:r>
            <a:endParaRPr lang="en-US" sz="1200" kern="1200" dirty="0" smtClean="0">
              <a:solidFill>
                <a:schemeClr val="tx1"/>
              </a:solidFill>
              <a:effectLst/>
              <a:latin typeface="Arial" pitchFamily="34" charset="0"/>
              <a:ea typeface="+mn-ea"/>
              <a:cs typeface="+mn-cs"/>
            </a:endParaRPr>
          </a:p>
          <a:p>
            <a:r>
              <a:rPr lang="tr-TR" sz="1200" kern="1200" dirty="0" err="1" smtClean="0">
                <a:solidFill>
                  <a:schemeClr val="tx1"/>
                </a:solidFill>
                <a:effectLst/>
                <a:latin typeface="Arial" pitchFamily="34" charset="0"/>
                <a:ea typeface="+mn-ea"/>
                <a:cs typeface="+mn-cs"/>
              </a:rPr>
              <a:t>Our</a:t>
            </a:r>
            <a:r>
              <a:rPr lang="tr-TR" sz="1200" kern="1200" dirty="0" smtClean="0">
                <a:solidFill>
                  <a:schemeClr val="tx1"/>
                </a:solidFill>
                <a:effectLst/>
                <a:latin typeface="Arial" pitchFamily="34" charset="0"/>
                <a:ea typeface="+mn-ea"/>
                <a:cs typeface="+mn-cs"/>
              </a:rPr>
              <a:t> </a:t>
            </a:r>
            <a:r>
              <a:rPr lang="tr-TR" sz="1200" kern="1200" dirty="0" err="1" smtClean="0">
                <a:solidFill>
                  <a:schemeClr val="tx1"/>
                </a:solidFill>
                <a:effectLst/>
                <a:latin typeface="Arial" pitchFamily="34" charset="0"/>
                <a:ea typeface="+mn-ea"/>
                <a:cs typeface="+mn-cs"/>
              </a:rPr>
              <a:t>presentation’s</a:t>
            </a:r>
            <a:r>
              <a:rPr lang="tr-TR" sz="1200" kern="1200" dirty="0" smtClean="0">
                <a:solidFill>
                  <a:schemeClr val="tx1"/>
                </a:solidFill>
                <a:effectLst/>
                <a:latin typeface="Arial" pitchFamily="34" charset="0"/>
                <a:ea typeface="+mn-ea"/>
                <a:cs typeface="+mn-cs"/>
              </a:rPr>
              <a:t> </a:t>
            </a:r>
            <a:r>
              <a:rPr lang="tr-TR" sz="1200" kern="1200" dirty="0" err="1" smtClean="0">
                <a:solidFill>
                  <a:schemeClr val="tx1"/>
                </a:solidFill>
                <a:effectLst/>
                <a:latin typeface="Arial" pitchFamily="34" charset="0"/>
                <a:ea typeface="+mn-ea"/>
                <a:cs typeface="+mn-cs"/>
              </a:rPr>
              <a:t>topic</a:t>
            </a:r>
            <a:r>
              <a:rPr lang="tr-TR" sz="1200" kern="1200" dirty="0" smtClean="0">
                <a:solidFill>
                  <a:schemeClr val="tx1"/>
                </a:solidFill>
                <a:effectLst/>
                <a:latin typeface="Arial" pitchFamily="34" charset="0"/>
                <a:ea typeface="+mn-ea"/>
                <a:cs typeface="+mn-cs"/>
              </a:rPr>
              <a:t> is </a:t>
            </a:r>
            <a:r>
              <a:rPr lang="en-US" sz="1200" kern="1200" dirty="0" smtClean="0">
                <a:solidFill>
                  <a:schemeClr val="tx1"/>
                </a:solidFill>
                <a:effectLst/>
                <a:latin typeface="Arial" pitchFamily="34" charset="0"/>
                <a:ea typeface="+mn-ea"/>
                <a:cs typeface="+mn-cs"/>
              </a:rPr>
              <a:t>connection systems in modular constructions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34" charset="0"/>
                <a:ea typeface="+mn-ea"/>
                <a:cs typeface="+mn-cs"/>
              </a:rPr>
              <a:t>Modular buildings are developed as an alternative to conventional on-site construction</a:t>
            </a:r>
            <a:r>
              <a:rPr lang="tr-TR" sz="1200" kern="1200" dirty="0" smtClean="0">
                <a:solidFill>
                  <a:schemeClr val="tx1"/>
                </a:solidFill>
                <a:effectLst/>
                <a:latin typeface="Arial" pitchFamily="34" charset="0"/>
                <a:ea typeface="+mn-ea"/>
                <a:cs typeface="+mn-cs"/>
              </a:rPr>
              <a:t>. B</a:t>
            </a:r>
            <a:r>
              <a:rPr lang="en-US" sz="1200" kern="1200" dirty="0" err="1" smtClean="0">
                <a:solidFill>
                  <a:schemeClr val="tx1"/>
                </a:solidFill>
                <a:effectLst/>
                <a:latin typeface="Arial" pitchFamily="34" charset="0"/>
                <a:ea typeface="+mn-ea"/>
                <a:cs typeface="+mn-cs"/>
              </a:rPr>
              <a:t>ecause</a:t>
            </a:r>
            <a:r>
              <a:rPr lang="en-US" sz="1200" kern="1200" dirty="0" smtClean="0">
                <a:solidFill>
                  <a:schemeClr val="tx1"/>
                </a:solidFill>
                <a:effectLst/>
                <a:latin typeface="Arial" pitchFamily="34" charset="0"/>
                <a:ea typeface="+mn-ea"/>
                <a:cs typeface="+mn-cs"/>
              </a:rPr>
              <a:t> </a:t>
            </a:r>
            <a:r>
              <a:rPr lang="tr-TR" sz="1200" kern="1200" dirty="0" smtClean="0">
                <a:solidFill>
                  <a:schemeClr val="tx1"/>
                </a:solidFill>
                <a:effectLst/>
                <a:latin typeface="Arial" pitchFamily="34" charset="0"/>
                <a:ea typeface="+mn-ea"/>
                <a:cs typeface="+mn-cs"/>
              </a:rPr>
              <a:t>it has </a:t>
            </a:r>
            <a:r>
              <a:rPr lang="en-US" sz="1200" kern="1200" dirty="0" smtClean="0">
                <a:solidFill>
                  <a:schemeClr val="tx1"/>
                </a:solidFill>
                <a:effectLst/>
                <a:latin typeface="Arial" pitchFamily="34" charset="0"/>
                <a:ea typeface="+mn-ea"/>
                <a:cs typeface="+mn-cs"/>
              </a:rPr>
              <a:t>more predictable costs and faster construction. </a:t>
            </a:r>
            <a:r>
              <a:rPr lang="tr-TR" sz="1200" kern="1200" dirty="0" smtClean="0">
                <a:solidFill>
                  <a:schemeClr val="tx1"/>
                </a:solidFill>
                <a:effectLst/>
                <a:latin typeface="Arial" pitchFamily="34" charset="0"/>
                <a:ea typeface="+mn-ea"/>
                <a:cs typeface="+mn-cs"/>
              </a:rPr>
              <a:t>T</a:t>
            </a:r>
            <a:r>
              <a:rPr lang="en-US" sz="1200" kern="1200" dirty="0" smtClean="0">
                <a:solidFill>
                  <a:schemeClr val="tx1"/>
                </a:solidFill>
                <a:effectLst/>
                <a:latin typeface="Arial" pitchFamily="34" charset="0"/>
                <a:ea typeface="+mn-ea"/>
                <a:cs typeface="+mn-cs"/>
              </a:rPr>
              <a:t>he use of modular buildings is increasing rapidly </a:t>
            </a:r>
            <a:endParaRPr lang="tr-TR" sz="1200" kern="1200" dirty="0" smtClean="0">
              <a:solidFill>
                <a:schemeClr val="tx1"/>
              </a:solidFill>
              <a:effectLst/>
              <a:latin typeface="Arial"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tr-TR" sz="1200" kern="1200" dirty="0" smtClean="0">
                <a:solidFill>
                  <a:schemeClr val="tx1"/>
                </a:solidFill>
                <a:effectLst/>
                <a:latin typeface="Arial" pitchFamily="34" charset="0"/>
                <a:ea typeface="+mn-ea"/>
                <a:cs typeface="+mn-cs"/>
              </a:rPr>
              <a:t>This</a:t>
            </a:r>
            <a:r>
              <a:rPr lang="en-US" sz="1200" kern="1200" dirty="0" smtClean="0">
                <a:solidFill>
                  <a:schemeClr val="tx1"/>
                </a:solidFill>
                <a:effectLst/>
                <a:latin typeface="Arial" pitchFamily="34" charset="0"/>
                <a:ea typeface="+mn-ea"/>
                <a:cs typeface="+mn-cs"/>
              </a:rPr>
              <a:t> system is becoming more popular</a:t>
            </a:r>
            <a:r>
              <a:rPr lang="tr-TR" sz="1200" kern="1200" dirty="0" smtClean="0">
                <a:solidFill>
                  <a:schemeClr val="tx1"/>
                </a:solidFill>
                <a:effectLst/>
                <a:latin typeface="Arial" pitchFamily="34" charset="0"/>
                <a:ea typeface="+mn-ea"/>
                <a:cs typeface="+mn-cs"/>
              </a:rPr>
              <a:t>.</a:t>
            </a:r>
            <a:r>
              <a:rPr lang="en-US" sz="1200" kern="1200" dirty="0" smtClean="0">
                <a:solidFill>
                  <a:schemeClr val="tx1"/>
                </a:solidFill>
                <a:effectLst/>
                <a:latin typeface="Arial" pitchFamily="34" charset="0"/>
                <a:ea typeface="+mn-ea"/>
                <a:cs typeface="+mn-cs"/>
              </a:rPr>
              <a:t> </a:t>
            </a:r>
            <a:r>
              <a:rPr lang="tr-TR" sz="1200" kern="1200" dirty="0" smtClean="0">
                <a:solidFill>
                  <a:schemeClr val="tx1"/>
                </a:solidFill>
                <a:effectLst/>
                <a:latin typeface="Arial" pitchFamily="34" charset="0"/>
                <a:ea typeface="+mn-ea"/>
                <a:cs typeface="+mn-cs"/>
              </a:rPr>
              <a:t>R</a:t>
            </a:r>
            <a:r>
              <a:rPr lang="en-US" sz="1200" kern="1200" dirty="0" err="1" smtClean="0">
                <a:solidFill>
                  <a:schemeClr val="tx1"/>
                </a:solidFill>
                <a:effectLst/>
                <a:latin typeface="Arial" pitchFamily="34" charset="0"/>
                <a:ea typeface="+mn-ea"/>
                <a:cs typeface="+mn-cs"/>
              </a:rPr>
              <a:t>esearch</a:t>
            </a:r>
            <a:r>
              <a:rPr lang="en-US" sz="1200" kern="1200" dirty="0" smtClean="0">
                <a:solidFill>
                  <a:schemeClr val="tx1"/>
                </a:solidFill>
                <a:effectLst/>
                <a:latin typeface="Arial" pitchFamily="34" charset="0"/>
                <a:ea typeface="+mn-ea"/>
                <a:cs typeface="+mn-cs"/>
              </a:rPr>
              <a:t> activities on </a:t>
            </a:r>
            <a:r>
              <a:rPr lang="tr-TR" sz="1200" kern="1200" dirty="0" smtClean="0">
                <a:solidFill>
                  <a:schemeClr val="tx1"/>
                </a:solidFill>
                <a:effectLst/>
                <a:latin typeface="Arial" pitchFamily="34" charset="0"/>
                <a:ea typeface="+mn-ea"/>
                <a:cs typeface="+mn-cs"/>
              </a:rPr>
              <a:t>this construction system is continuing.</a:t>
            </a:r>
            <a:r>
              <a:rPr lang="tr-TR" sz="1200" kern="1200" baseline="0" dirty="0" smtClean="0">
                <a:solidFill>
                  <a:schemeClr val="tx1"/>
                </a:solidFill>
                <a:effectLst/>
                <a:latin typeface="Arial" pitchFamily="34" charset="0"/>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tr-TR" sz="1200" kern="1200" baseline="0" dirty="0" smtClean="0">
                <a:solidFill>
                  <a:schemeClr val="tx1"/>
                </a:solidFill>
                <a:effectLst/>
                <a:latin typeface="Arial" pitchFamily="34" charset="0"/>
                <a:ea typeface="+mn-ea"/>
                <a:cs typeface="+mn-cs"/>
              </a:rPr>
              <a:t>Research about </a:t>
            </a:r>
            <a:r>
              <a:rPr lang="en-US" sz="1200" kern="1200" dirty="0" smtClean="0">
                <a:solidFill>
                  <a:schemeClr val="tx1"/>
                </a:solidFill>
                <a:effectLst/>
                <a:latin typeface="Arial" pitchFamily="34" charset="0"/>
                <a:ea typeface="+mn-ea"/>
                <a:cs typeface="+mn-cs"/>
              </a:rPr>
              <a:t>analysis and design methods and connection systems </a:t>
            </a:r>
            <a:r>
              <a:rPr lang="tr-TR" sz="1200" kern="1200" dirty="0" smtClean="0">
                <a:solidFill>
                  <a:schemeClr val="tx1"/>
                </a:solidFill>
                <a:effectLst/>
                <a:latin typeface="Arial" pitchFamily="34" charset="0"/>
                <a:ea typeface="+mn-ea"/>
                <a:cs typeface="+mn-cs"/>
              </a:rPr>
              <a:t>and </a:t>
            </a:r>
            <a:r>
              <a:rPr lang="en-US" sz="1200" kern="1200" dirty="0" smtClean="0">
                <a:solidFill>
                  <a:schemeClr val="tx1"/>
                </a:solidFill>
                <a:effectLst/>
                <a:latin typeface="Arial" pitchFamily="34" charset="0"/>
                <a:ea typeface="+mn-ea"/>
                <a:cs typeface="+mn-cs"/>
              </a:rPr>
              <a:t>structural components </a:t>
            </a:r>
            <a:r>
              <a:rPr lang="tr-TR" sz="1200" kern="1200" dirty="0" smtClean="0">
                <a:solidFill>
                  <a:schemeClr val="tx1"/>
                </a:solidFill>
                <a:effectLst/>
                <a:latin typeface="Arial" pitchFamily="34" charset="0"/>
                <a:ea typeface="+mn-ea"/>
                <a:cs typeface="+mn-cs"/>
              </a:rPr>
              <a:t>or</a:t>
            </a:r>
            <a:r>
              <a:rPr lang="en-US" sz="1200" kern="1200" dirty="0" smtClean="0">
                <a:solidFill>
                  <a:schemeClr val="tx1"/>
                </a:solidFill>
                <a:effectLst/>
                <a:latin typeface="Arial" pitchFamily="34" charset="0"/>
                <a:ea typeface="+mn-ea"/>
                <a:cs typeface="+mn-cs"/>
              </a:rPr>
              <a:t> materials used in modules</a:t>
            </a:r>
            <a:r>
              <a:rPr lang="tr-TR" sz="1200" kern="1200" baseline="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are </a:t>
            </a:r>
            <a:r>
              <a:rPr lang="en-US" sz="1200" kern="1200" dirty="0" err="1" smtClean="0">
                <a:solidFill>
                  <a:schemeClr val="tx1"/>
                </a:solidFill>
                <a:effectLst/>
                <a:latin typeface="Arial" pitchFamily="34" charset="0"/>
                <a:ea typeface="+mn-ea"/>
                <a:cs typeface="+mn-cs"/>
              </a:rPr>
              <a:t>neede</a:t>
            </a:r>
            <a:r>
              <a:rPr lang="tr-TR" sz="1200" kern="1200" dirty="0" smtClean="0">
                <a:solidFill>
                  <a:schemeClr val="tx1"/>
                </a:solidFill>
                <a:effectLst/>
                <a:latin typeface="Arial" pitchFamily="34" charset="0"/>
                <a:ea typeface="+mn-ea"/>
                <a:cs typeface="+mn-cs"/>
              </a:rPr>
              <a:t>d</a:t>
            </a:r>
            <a:endParaRPr lang="en-US" sz="1200" kern="1200" dirty="0" smtClean="0">
              <a:solidFill>
                <a:schemeClr val="tx1"/>
              </a:solidFill>
              <a:effectLst/>
              <a:latin typeface="Arial" pitchFamily="34" charset="0"/>
              <a:ea typeface="+mn-ea"/>
              <a:cs typeface="+mn-cs"/>
            </a:endParaRPr>
          </a:p>
        </p:txBody>
      </p:sp>
      <p:sp>
        <p:nvSpPr>
          <p:cNvPr id="4" name="Slayt Numarası Yer Tutucusu 3"/>
          <p:cNvSpPr>
            <a:spLocks noGrp="1"/>
          </p:cNvSpPr>
          <p:nvPr>
            <p:ph type="sldNum" sz="quarter" idx="10"/>
          </p:nvPr>
        </p:nvSpPr>
        <p:spPr/>
        <p:txBody>
          <a:bodyPr/>
          <a:lstStyle/>
          <a:p>
            <a:pPr>
              <a:defRPr/>
            </a:pPr>
            <a:fld id="{D458EFCD-2F80-45B0-8A37-4504390CF867}" type="slidenum">
              <a:rPr lang="tr-TR" smtClean="0"/>
              <a:pPr>
                <a:defRPr/>
              </a:pPr>
              <a:t>1</a:t>
            </a:fld>
            <a:endParaRPr lang="tr-TR"/>
          </a:p>
        </p:txBody>
      </p:sp>
    </p:spTree>
    <p:extLst>
      <p:ext uri="{BB962C8B-B14F-4D97-AF65-F5344CB8AC3E}">
        <p14:creationId xmlns:p14="http://schemas.microsoft.com/office/powerpoint/2010/main" val="2731134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eaLnBrk="1" hangingPunct="1">
              <a:lnSpc>
                <a:spcPct val="150000"/>
              </a:lnSpc>
              <a:buFont typeface="Arial" charset="0"/>
              <a:buChar char="•"/>
            </a:pPr>
            <a:r>
              <a:rPr lang="en-US" sz="1200" dirty="0" smtClean="0"/>
              <a:t>The modules themselves are used as main lateral load resisting systems for low-rise modular buildings</a:t>
            </a:r>
          </a:p>
          <a:p>
            <a:pPr algn="just" eaLnBrk="1" hangingPunct="1">
              <a:lnSpc>
                <a:spcPct val="150000"/>
              </a:lnSpc>
              <a:buFont typeface="Arial" charset="0"/>
              <a:buChar char="•"/>
            </a:pPr>
            <a:r>
              <a:rPr lang="en-US" sz="1200" dirty="0" smtClean="0"/>
              <a:t>New innovation systems are needed to construct high-rise modular buildings</a:t>
            </a:r>
          </a:p>
          <a:p>
            <a:pPr marL="0" marR="0" indent="0" algn="l" defTabSz="914400" rtl="0" eaLnBrk="0" fontAlgn="base" latinLnBrk="0" hangingPunct="0">
              <a:lnSpc>
                <a:spcPct val="100000"/>
              </a:lnSpc>
              <a:spcBef>
                <a:spcPct val="30000"/>
              </a:spcBef>
              <a:spcAft>
                <a:spcPct val="0"/>
              </a:spcAft>
              <a:buClrTx/>
              <a:buSzTx/>
              <a:buFontTx/>
              <a:buNone/>
              <a:tabLst/>
              <a:defRPr/>
            </a:pPr>
            <a:endParaRPr lang="tr-TR" sz="1200" dirty="0" smtClean="0">
              <a:latin typeface="Arial" pitchFamily="34" charset="0"/>
              <a:cs typeface="Arial" pitchFamily="34" charset="0"/>
            </a:endParaRPr>
          </a:p>
        </p:txBody>
      </p:sp>
      <p:sp>
        <p:nvSpPr>
          <p:cNvPr id="4" name="Slayt Numarası Yer Tutucusu 3"/>
          <p:cNvSpPr>
            <a:spLocks noGrp="1"/>
          </p:cNvSpPr>
          <p:nvPr>
            <p:ph type="sldNum" sz="quarter" idx="10"/>
          </p:nvPr>
        </p:nvSpPr>
        <p:spPr/>
        <p:txBody>
          <a:bodyPr/>
          <a:lstStyle/>
          <a:p>
            <a:pPr>
              <a:defRPr/>
            </a:pPr>
            <a:fld id="{D458EFCD-2F80-45B0-8A37-4504390CF867}" type="slidenum">
              <a:rPr lang="tr-TR" smtClean="0"/>
              <a:pPr>
                <a:defRPr/>
              </a:pPr>
              <a:t>10</a:t>
            </a:fld>
            <a:endParaRPr lang="tr-TR"/>
          </a:p>
        </p:txBody>
      </p:sp>
    </p:spTree>
    <p:extLst>
      <p:ext uri="{BB962C8B-B14F-4D97-AF65-F5344CB8AC3E}">
        <p14:creationId xmlns:p14="http://schemas.microsoft.com/office/powerpoint/2010/main" val="3883993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34" charset="0"/>
                <a:ea typeface="+mn-ea"/>
                <a:cs typeface="+mn-cs"/>
              </a:rPr>
              <a:t>[8].. Even conventional steel structures exhibit significant connection failures, which cause structural damage after earthquakes.. Understanding the behavior of connections and reflecting this in proper modeling for analysis and design of structural systems is essential to describe accurate structural behavior. The connections must make an effective attachment between individual elements and transfer the forces and accommodate the deformations between the elements. The force transfer in the connections between modules must take into account the necessary strength, stiffness and ductility required for structural integrity for applicable structural systems. The design applications taking into account second-order effects and tests on the module-module connection are presented by Lawson and Richards [9].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pitchFamily="34" charset="0"/>
              <a:ea typeface="+mn-ea"/>
              <a:cs typeface="+mn-cs"/>
            </a:endParaRPr>
          </a:p>
          <a:p>
            <a:endParaRPr lang="en-US" dirty="0"/>
          </a:p>
        </p:txBody>
      </p:sp>
      <p:sp>
        <p:nvSpPr>
          <p:cNvPr id="4" name="Slayt Numarası Yer Tutucusu 3"/>
          <p:cNvSpPr>
            <a:spLocks noGrp="1"/>
          </p:cNvSpPr>
          <p:nvPr>
            <p:ph type="sldNum" sz="quarter" idx="10"/>
          </p:nvPr>
        </p:nvSpPr>
        <p:spPr/>
        <p:txBody>
          <a:bodyPr/>
          <a:lstStyle/>
          <a:p>
            <a:pPr>
              <a:defRPr/>
            </a:pPr>
            <a:fld id="{D458EFCD-2F80-45B0-8A37-4504390CF867}" type="slidenum">
              <a:rPr lang="tr-TR" smtClean="0"/>
              <a:pPr>
                <a:defRPr/>
              </a:pPr>
              <a:t>11</a:t>
            </a:fld>
            <a:endParaRPr lang="tr-TR"/>
          </a:p>
        </p:txBody>
      </p:sp>
    </p:spTree>
    <p:extLst>
      <p:ext uri="{BB962C8B-B14F-4D97-AF65-F5344CB8AC3E}">
        <p14:creationId xmlns:p14="http://schemas.microsoft.com/office/powerpoint/2010/main" val="2138438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The modular units are attached both horizontally and vertically to each other or to other structural systems (e.g., structural frames, core walls) to form a complete modular building</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34" charset="0"/>
                <a:ea typeface="+mn-ea"/>
                <a:cs typeface="+mn-cs"/>
              </a:rPr>
              <a:t>The connections between modules transfer the applied </a:t>
            </a:r>
            <a:r>
              <a:rPr lang="en-US" sz="1200" u="sng" kern="1200" dirty="0" smtClean="0">
                <a:solidFill>
                  <a:schemeClr val="tx1"/>
                </a:solidFill>
                <a:effectLst/>
                <a:latin typeface="Arial" pitchFamily="34" charset="0"/>
                <a:ea typeface="+mn-ea"/>
                <a:cs typeface="+mn-cs"/>
                <a:hlinkClick r:id="rId3" tooltip="Design codes and standards"/>
              </a:rPr>
              <a:t>lateral forces</a:t>
            </a:r>
            <a:r>
              <a:rPr lang="en-US" sz="1200" kern="1200" dirty="0" smtClean="0">
                <a:solidFill>
                  <a:schemeClr val="tx1"/>
                </a:solidFill>
                <a:effectLst/>
                <a:latin typeface="Arial" pitchFamily="34" charset="0"/>
                <a:ea typeface="+mn-ea"/>
                <a:cs typeface="+mn-cs"/>
              </a:rPr>
              <a:t> to the group of modules; the structural design is affected strongly from tying action in module-module connection. So, the connections must be strong enough.</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tr-TR" sz="1200" dirty="0" smtClean="0">
              <a:latin typeface="Arial" pitchFamily="34" charset="0"/>
              <a:cs typeface="Arial" pitchFamily="34" charset="0"/>
            </a:endParaRPr>
          </a:p>
        </p:txBody>
      </p:sp>
      <p:sp>
        <p:nvSpPr>
          <p:cNvPr id="4" name="Slayt Numarası Yer Tutucusu 3"/>
          <p:cNvSpPr>
            <a:spLocks noGrp="1"/>
          </p:cNvSpPr>
          <p:nvPr>
            <p:ph type="sldNum" sz="quarter" idx="10"/>
          </p:nvPr>
        </p:nvSpPr>
        <p:spPr/>
        <p:txBody>
          <a:bodyPr/>
          <a:lstStyle/>
          <a:p>
            <a:pPr>
              <a:defRPr/>
            </a:pPr>
            <a:fld id="{D458EFCD-2F80-45B0-8A37-4504390CF867}" type="slidenum">
              <a:rPr lang="tr-TR" smtClean="0"/>
              <a:pPr>
                <a:defRPr/>
              </a:pPr>
              <a:t>12</a:t>
            </a:fld>
            <a:endParaRPr lang="tr-TR"/>
          </a:p>
        </p:txBody>
      </p:sp>
    </p:spTree>
    <p:extLst>
      <p:ext uri="{BB962C8B-B14F-4D97-AF65-F5344CB8AC3E}">
        <p14:creationId xmlns:p14="http://schemas.microsoft.com/office/powerpoint/2010/main" val="3921206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kern="1200" dirty="0" smtClean="0">
                <a:solidFill>
                  <a:schemeClr val="tx1"/>
                </a:solidFill>
                <a:effectLst/>
                <a:latin typeface="Arial" pitchFamily="34" charset="0"/>
                <a:ea typeface="+mn-ea"/>
                <a:cs typeface="+mn-cs"/>
              </a:rPr>
              <a:t>Existing types of connections that are used in modular construction are divided into several groups according to the location of connections </a:t>
            </a:r>
          </a:p>
          <a:p>
            <a:endParaRPr lang="en-US" sz="1200" kern="1200" dirty="0" smtClean="0">
              <a:solidFill>
                <a:schemeClr val="tx1"/>
              </a:solidFill>
              <a:effectLst/>
              <a:latin typeface="Arial" pitchFamily="34" charset="0"/>
              <a:ea typeface="+mn-ea"/>
              <a:cs typeface="+mn-cs"/>
            </a:endParaRPr>
          </a:p>
          <a:p>
            <a:r>
              <a:rPr lang="en-US" sz="1200" kern="1200" dirty="0" smtClean="0">
                <a:solidFill>
                  <a:schemeClr val="tx1"/>
                </a:solidFill>
                <a:effectLst/>
                <a:latin typeface="Arial" pitchFamily="34" charset="0"/>
                <a:ea typeface="+mn-ea"/>
                <a:cs typeface="+mn-cs"/>
              </a:rPr>
              <a:t>In this type of module, the vertical loads are transferred by the module walls; in-plane bracing or diaphragm action of the board materials within the modules provides shear resistance due to lateral loads.</a:t>
            </a:r>
            <a:r>
              <a:rPr lang="en-US" sz="1200" kern="1200" baseline="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Steel angles may be introduced in the recessed corners of the module for stability. The base and top of modules are usually connected by connector plates or side plates in current modular construction.  The connections between modules transfer in-plane forces and provide the structural integrity. Robustness can be provided by assembling the modules together at their corners, and this requires the module corners to be connected both horizontally and vertically. While the connection illustrated in Figure 2.1 provides vertical connection by connector plate, the connection illustrated in Figure 2.2 provides horizontal connection by side plate. These plates are connected through bolts at the site.  Details can be changed depending on the form or application of the modules. Manufactures can determine the details of the connections in light steel frames according to manufacturing process</a:t>
            </a:r>
          </a:p>
        </p:txBody>
      </p:sp>
      <p:sp>
        <p:nvSpPr>
          <p:cNvPr id="4" name="Slayt Numarası Yer Tutucusu 3"/>
          <p:cNvSpPr>
            <a:spLocks noGrp="1"/>
          </p:cNvSpPr>
          <p:nvPr>
            <p:ph type="sldNum" sz="quarter" idx="10"/>
          </p:nvPr>
        </p:nvSpPr>
        <p:spPr/>
        <p:txBody>
          <a:bodyPr/>
          <a:lstStyle/>
          <a:p>
            <a:pPr>
              <a:defRPr/>
            </a:pPr>
            <a:fld id="{D458EFCD-2F80-45B0-8A37-4504390CF867}" type="slidenum">
              <a:rPr lang="tr-TR" smtClean="0"/>
              <a:pPr>
                <a:defRPr/>
              </a:pPr>
              <a:t>13</a:t>
            </a:fld>
            <a:endParaRPr lang="tr-TR"/>
          </a:p>
        </p:txBody>
      </p:sp>
    </p:spTree>
    <p:extLst>
      <p:ext uri="{BB962C8B-B14F-4D97-AF65-F5344CB8AC3E}">
        <p14:creationId xmlns:p14="http://schemas.microsoft.com/office/powerpoint/2010/main" val="4067982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kern="1200" dirty="0" smtClean="0">
                <a:solidFill>
                  <a:schemeClr val="tx1"/>
                </a:solidFill>
                <a:effectLst/>
                <a:latin typeface="Arial" pitchFamily="34" charset="0"/>
                <a:ea typeface="+mn-ea"/>
                <a:cs typeface="+mn-cs"/>
              </a:rPr>
              <a:t>An open-side module is a variant of the </a:t>
            </a:r>
            <a:r>
              <a:rPr lang="en-US" sz="1200" u="sng" kern="1200" dirty="0" smtClean="0">
                <a:solidFill>
                  <a:schemeClr val="tx1"/>
                </a:solidFill>
                <a:effectLst/>
                <a:latin typeface="Arial" pitchFamily="34" charset="0"/>
                <a:ea typeface="+mn-ea"/>
                <a:cs typeface="+mn-cs"/>
                <a:hlinkClick r:id="rId3" tooltip="Modular construction"/>
              </a:rPr>
              <a:t>4-sided module</a:t>
            </a:r>
            <a:r>
              <a:rPr lang="en-US" sz="1200" u="sng" kern="1200" dirty="0" smtClean="0">
                <a:solidFill>
                  <a:schemeClr val="tx1"/>
                </a:solidFill>
                <a:effectLst/>
                <a:latin typeface="Arial" pitchFamily="34" charset="0"/>
                <a:ea typeface="+mn-ea"/>
                <a:cs typeface="+mn-cs"/>
              </a:rPr>
              <a:t>,</a:t>
            </a:r>
            <a:r>
              <a:rPr lang="en-US" sz="1200" kern="1200" dirty="0" smtClean="0">
                <a:solidFill>
                  <a:schemeClr val="tx1"/>
                </a:solidFill>
                <a:effectLst/>
                <a:latin typeface="Arial" pitchFamily="34" charset="0"/>
                <a:ea typeface="+mn-ea"/>
                <a:cs typeface="+mn-cs"/>
              </a:rPr>
              <a:t> which has a rigid end frame and usually consists of welded or rigidly connected </a:t>
            </a:r>
            <a:r>
              <a:rPr lang="en-US" sz="1200" u="sng" kern="1200" dirty="0" smtClean="0">
                <a:solidFill>
                  <a:schemeClr val="tx1"/>
                </a:solidFill>
                <a:effectLst/>
                <a:latin typeface="Arial" pitchFamily="34" charset="0"/>
                <a:ea typeface="+mn-ea"/>
                <a:cs typeface="+mn-cs"/>
                <a:hlinkClick r:id="rId4" tooltip="Steel construction products"/>
              </a:rPr>
              <a:t>Square Hollow Sections</a:t>
            </a:r>
            <a:endParaRPr lang="en-US" sz="1200" u="sng" kern="1200" dirty="0" smtClean="0">
              <a:solidFill>
                <a:schemeClr val="tx1"/>
              </a:solidFill>
              <a:effectLst/>
              <a:latin typeface="Arial" pitchFamily="34" charset="0"/>
              <a:ea typeface="+mn-ea"/>
              <a:cs typeface="+mn-cs"/>
            </a:endParaRPr>
          </a:p>
          <a:p>
            <a:r>
              <a:rPr lang="en-US" sz="1200" kern="1200" dirty="0" smtClean="0">
                <a:solidFill>
                  <a:schemeClr val="tx1"/>
                </a:solidFill>
                <a:effectLst/>
                <a:latin typeface="Arial" pitchFamily="34" charset="0"/>
                <a:ea typeface="+mn-ea"/>
                <a:cs typeface="+mn-cs"/>
              </a:rPr>
              <a:t>The walls of this type of module are not load-bearing systems and the columns must align throughout the building height</a:t>
            </a:r>
          </a:p>
          <a:p>
            <a:r>
              <a:rPr lang="en-US" sz="1200" kern="1200" dirty="0" smtClean="0">
                <a:solidFill>
                  <a:schemeClr val="tx1"/>
                </a:solidFill>
                <a:effectLst/>
                <a:latin typeface="Arial" pitchFamily="34" charset="0"/>
                <a:ea typeface="+mn-ea"/>
                <a:cs typeface="+mn-cs"/>
              </a:rPr>
              <a:t>Columns and edge beams transfer gravity loads to the foundation, while a bracing system and sheathings resist the lateral loads in this system</a:t>
            </a:r>
          </a:p>
          <a:p>
            <a:r>
              <a:rPr lang="en-US" sz="1200" kern="1200" dirty="0" smtClean="0">
                <a:solidFill>
                  <a:schemeClr val="tx1"/>
                </a:solidFill>
                <a:effectLst/>
                <a:latin typeface="Arial" pitchFamily="34" charset="0"/>
                <a:ea typeface="+mn-ea"/>
                <a:cs typeface="+mn-cs"/>
              </a:rPr>
              <a:t>SHS columns are connected to the side beams with fin plates, which ensure bending resistance. The fin plate is welded to the post and then bolted to the edge beams as shown in the figure</a:t>
            </a:r>
          </a:p>
          <a:p>
            <a:r>
              <a:rPr lang="en-US" sz="1200" kern="1200" dirty="0" smtClean="0">
                <a:solidFill>
                  <a:schemeClr val="tx1"/>
                </a:solidFill>
                <a:effectLst/>
                <a:latin typeface="Arial" pitchFamily="34" charset="0"/>
                <a:ea typeface="+mn-ea"/>
                <a:cs typeface="+mn-cs"/>
              </a:rPr>
              <a:t>This type of moment-resisting connection can be designed as the main stabilization system for low-rise buildings.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34" charset="0"/>
                <a:ea typeface="+mn-ea"/>
                <a:cs typeface="+mn-cs"/>
              </a:rPr>
              <a:t>This connection system also helps the structural stability in accidental excessive and overload situations. Plane forces can be transferred by the connections at the corners of modules in open-sided modules.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34" charset="0"/>
                <a:ea typeface="+mn-ea"/>
                <a:cs typeface="+mn-cs"/>
              </a:rPr>
              <a:t>For module-to-module connection</a:t>
            </a:r>
            <a:r>
              <a:rPr lang="en-US" sz="1200" kern="1200" baseline="0" dirty="0" smtClean="0">
                <a:solidFill>
                  <a:schemeClr val="tx1"/>
                </a:solidFill>
                <a:effectLst/>
                <a:latin typeface="Arial" pitchFamily="34" charset="0"/>
                <a:ea typeface="+mn-ea"/>
                <a:cs typeface="+mn-cs"/>
              </a:rPr>
              <a:t> in open-side modules----</a:t>
            </a:r>
            <a:r>
              <a:rPr lang="en-US" sz="1200" kern="1200" dirty="0" smtClean="0">
                <a:solidFill>
                  <a:schemeClr val="tx1"/>
                </a:solidFill>
                <a:effectLst/>
                <a:latin typeface="Arial" pitchFamily="34" charset="0"/>
                <a:ea typeface="+mn-ea"/>
                <a:cs typeface="+mn-cs"/>
              </a:rPr>
              <a:t>A connecting plate is welded to the end of the columns, while the columns of the modules are bolted to each other on-site.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34" charset="0"/>
                <a:ea typeface="+mn-ea"/>
                <a:cs typeface="+mn-cs"/>
              </a:rPr>
              <a:t>Although SHS columns are typically used in open-sided modules, when loading is heavy, using hot-rolled steel posts or beams, such as I-sections, is more useful. A horizontal connection that is shown in Figure 3</a:t>
            </a:r>
            <a:r>
              <a:rPr lang="en-US" sz="1200" kern="1200" baseline="0" dirty="0" smtClean="0">
                <a:solidFill>
                  <a:schemeClr val="tx1"/>
                </a:solidFill>
                <a:effectLst/>
                <a:latin typeface="Arial" pitchFamily="34" charset="0"/>
                <a:ea typeface="+mn-ea"/>
                <a:cs typeface="+mn-cs"/>
              </a:rPr>
              <a:t> and the connection </a:t>
            </a:r>
            <a:r>
              <a:rPr lang="en-US" sz="1200" kern="1200" dirty="0" smtClean="0">
                <a:solidFill>
                  <a:schemeClr val="tx1"/>
                </a:solidFill>
                <a:effectLst/>
                <a:latin typeface="Arial" pitchFamily="34" charset="0"/>
                <a:ea typeface="+mn-ea"/>
                <a:cs typeface="+mn-cs"/>
              </a:rPr>
              <a:t>involves clip angles which are shop-welded to the floor beams and then connected to each other by bolting. The vertical connection is secured by field-welding base plates of an upper module column to cap plates of a lower module column </a:t>
            </a:r>
          </a:p>
          <a:p>
            <a:endParaRPr lang="tr-TR" sz="1200" kern="1200" dirty="0" smtClean="0">
              <a:solidFill>
                <a:schemeClr val="tx1"/>
              </a:solidFill>
              <a:effectLst/>
              <a:latin typeface="Arial" pitchFamily="34" charset="0"/>
              <a:ea typeface="+mn-ea"/>
              <a:cs typeface="+mn-cs"/>
            </a:endParaRPr>
          </a:p>
        </p:txBody>
      </p:sp>
      <p:sp>
        <p:nvSpPr>
          <p:cNvPr id="4" name="Slayt Numarası Yer Tutucusu 3"/>
          <p:cNvSpPr>
            <a:spLocks noGrp="1"/>
          </p:cNvSpPr>
          <p:nvPr>
            <p:ph type="sldNum" sz="quarter" idx="10"/>
          </p:nvPr>
        </p:nvSpPr>
        <p:spPr/>
        <p:txBody>
          <a:bodyPr/>
          <a:lstStyle/>
          <a:p>
            <a:pPr>
              <a:defRPr/>
            </a:pPr>
            <a:fld id="{D458EFCD-2F80-45B0-8A37-4504390CF867}" type="slidenum">
              <a:rPr lang="tr-TR" smtClean="0"/>
              <a:pPr>
                <a:defRPr/>
              </a:pPr>
              <a:t>14</a:t>
            </a:fld>
            <a:endParaRPr lang="tr-TR"/>
          </a:p>
        </p:txBody>
      </p:sp>
    </p:spTree>
    <p:extLst>
      <p:ext uri="{BB962C8B-B14F-4D97-AF65-F5344CB8AC3E}">
        <p14:creationId xmlns:p14="http://schemas.microsoft.com/office/powerpoint/2010/main" val="1873484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kern="1200" dirty="0" smtClean="0">
                <a:solidFill>
                  <a:schemeClr val="tx1"/>
                </a:solidFill>
                <a:effectLst/>
                <a:latin typeface="Arial" pitchFamily="34" charset="0"/>
                <a:ea typeface="+mn-ea"/>
                <a:cs typeface="+mn-cs"/>
              </a:rPr>
              <a:t>Floor cassette of modules is fully manufactured in the fabrication plant as a grid structure for use in modular framing. </a:t>
            </a:r>
          </a:p>
          <a:p>
            <a:r>
              <a:rPr lang="en-US" sz="1200" kern="1200" dirty="0" smtClean="0">
                <a:solidFill>
                  <a:schemeClr val="tx1"/>
                </a:solidFill>
                <a:effectLst/>
                <a:latin typeface="Arial" pitchFamily="34" charset="0"/>
                <a:ea typeface="+mn-ea"/>
                <a:cs typeface="+mn-cs"/>
              </a:rPr>
              <a:t>Figure shows the frame members of a multi-story modular building. The connection between the beam and the stringer in the floor cassette of the modules consists of directly welding these members to each other. The stringer web is fully or partially welded to the beam.</a:t>
            </a:r>
            <a:r>
              <a:rPr lang="en-US" sz="1200" kern="1200" baseline="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This connection is a shear connection, which is assumed not to transfer bending moment.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34" charset="0"/>
                <a:ea typeface="+mn-ea"/>
                <a:cs typeface="+mn-cs"/>
              </a:rPr>
              <a:t>Annan et al. [5] studied the unique connection of a typical modular steel building floor system.</a:t>
            </a:r>
            <a:r>
              <a:rPr lang="en-US" sz="1200" kern="1200" baseline="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In Annan et al.’s study [5], the results of FE method showed that taking into account the behavior of welded connection in modular framing leads to a distribution of forces and moments in contrast to conventional construction. </a:t>
            </a:r>
          </a:p>
          <a:p>
            <a:endParaRPr lang="tr-TR" sz="1200" kern="1200" dirty="0" smtClean="0">
              <a:solidFill>
                <a:schemeClr val="tx1"/>
              </a:solidFill>
              <a:effectLst/>
              <a:latin typeface="Arial" pitchFamily="34" charset="0"/>
              <a:ea typeface="+mn-ea"/>
              <a:cs typeface="+mn-cs"/>
            </a:endParaRPr>
          </a:p>
        </p:txBody>
      </p:sp>
      <p:sp>
        <p:nvSpPr>
          <p:cNvPr id="4" name="Slayt Numarası Yer Tutucusu 3"/>
          <p:cNvSpPr>
            <a:spLocks noGrp="1"/>
          </p:cNvSpPr>
          <p:nvPr>
            <p:ph type="sldNum" sz="quarter" idx="10"/>
          </p:nvPr>
        </p:nvSpPr>
        <p:spPr/>
        <p:txBody>
          <a:bodyPr/>
          <a:lstStyle/>
          <a:p>
            <a:pPr>
              <a:defRPr/>
            </a:pPr>
            <a:fld id="{D458EFCD-2F80-45B0-8A37-4504390CF867}" type="slidenum">
              <a:rPr lang="tr-TR" smtClean="0"/>
              <a:pPr>
                <a:defRPr/>
              </a:pPr>
              <a:t>15</a:t>
            </a:fld>
            <a:endParaRPr lang="tr-TR"/>
          </a:p>
        </p:txBody>
      </p:sp>
    </p:spTree>
    <p:extLst>
      <p:ext uri="{BB962C8B-B14F-4D97-AF65-F5344CB8AC3E}">
        <p14:creationId xmlns:p14="http://schemas.microsoft.com/office/powerpoint/2010/main" val="3160362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kern="1200" dirty="0" smtClean="0">
                <a:solidFill>
                  <a:schemeClr val="tx1"/>
                </a:solidFill>
                <a:effectLst/>
                <a:latin typeface="Arial" pitchFamily="34" charset="0"/>
                <a:ea typeface="+mn-ea"/>
                <a:cs typeface="+mn-cs"/>
              </a:rPr>
              <a:t>Load-bearing modules are stacked and connected to each other to form a low-rise modular building. In addition, some perimeter modules are typically bordered by a central corridor or common area to have access for maintenance of connections/modules and easy service connection </a:t>
            </a:r>
            <a:endParaRPr lang="tr-TR" sz="1200" kern="1200" dirty="0" smtClean="0">
              <a:solidFill>
                <a:schemeClr val="tx1"/>
              </a:solidFill>
              <a:effectLst/>
              <a:latin typeface="Arial" pitchFamily="34" charset="0"/>
              <a:ea typeface="+mn-ea"/>
              <a:cs typeface="+mn-cs"/>
            </a:endParaRPr>
          </a:p>
        </p:txBody>
      </p:sp>
      <p:sp>
        <p:nvSpPr>
          <p:cNvPr id="4" name="Slayt Numarası Yer Tutucusu 3"/>
          <p:cNvSpPr>
            <a:spLocks noGrp="1"/>
          </p:cNvSpPr>
          <p:nvPr>
            <p:ph type="sldNum" sz="quarter" idx="10"/>
          </p:nvPr>
        </p:nvSpPr>
        <p:spPr/>
        <p:txBody>
          <a:bodyPr/>
          <a:lstStyle/>
          <a:p>
            <a:pPr>
              <a:defRPr/>
            </a:pPr>
            <a:fld id="{D458EFCD-2F80-45B0-8A37-4504390CF867}" type="slidenum">
              <a:rPr lang="tr-TR" smtClean="0"/>
              <a:pPr>
                <a:defRPr/>
              </a:pPr>
              <a:t>16</a:t>
            </a:fld>
            <a:endParaRPr lang="tr-TR"/>
          </a:p>
        </p:txBody>
      </p:sp>
    </p:spTree>
    <p:extLst>
      <p:ext uri="{BB962C8B-B14F-4D97-AF65-F5344CB8AC3E}">
        <p14:creationId xmlns:p14="http://schemas.microsoft.com/office/powerpoint/2010/main" val="345077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eaLnBrk="1" hangingPunct="1"/>
            <a:endParaRPr lang="en-US" sz="1200" dirty="0" smtClean="0"/>
          </a:p>
          <a:p>
            <a:pPr eaLnBrk="1" hangingPunct="1">
              <a:buClrTx/>
            </a:pPr>
            <a:r>
              <a:rPr lang="en-US" sz="1200" dirty="0" smtClean="0"/>
              <a:t>A conventional frame is used as the main structure in the frame modular systems</a:t>
            </a:r>
            <a:endParaRPr lang="tr-TR" sz="1100" dirty="0" smtClean="0">
              <a:latin typeface="Arial" pitchFamily="34" charset="0"/>
              <a:cs typeface="Arial" pitchFamily="34" charset="0"/>
            </a:endParaRPr>
          </a:p>
          <a:p>
            <a:endParaRPr lang="tr-TR" sz="1200" kern="1200" dirty="0" smtClean="0">
              <a:solidFill>
                <a:schemeClr val="tx1"/>
              </a:solidFill>
              <a:effectLst/>
              <a:latin typeface="Arial" pitchFamily="34" charset="0"/>
              <a:ea typeface="+mn-ea"/>
              <a:cs typeface="+mn-cs"/>
            </a:endParaRPr>
          </a:p>
        </p:txBody>
      </p:sp>
      <p:sp>
        <p:nvSpPr>
          <p:cNvPr id="4" name="Slayt Numarası Yer Tutucusu 3"/>
          <p:cNvSpPr>
            <a:spLocks noGrp="1"/>
          </p:cNvSpPr>
          <p:nvPr>
            <p:ph type="sldNum" sz="quarter" idx="10"/>
          </p:nvPr>
        </p:nvSpPr>
        <p:spPr/>
        <p:txBody>
          <a:bodyPr/>
          <a:lstStyle/>
          <a:p>
            <a:pPr>
              <a:defRPr/>
            </a:pPr>
            <a:fld id="{D458EFCD-2F80-45B0-8A37-4504390CF867}" type="slidenum">
              <a:rPr lang="tr-TR" smtClean="0"/>
              <a:pPr>
                <a:defRPr/>
              </a:pPr>
              <a:t>17</a:t>
            </a:fld>
            <a:endParaRPr lang="tr-TR"/>
          </a:p>
        </p:txBody>
      </p:sp>
    </p:spTree>
    <p:extLst>
      <p:ext uri="{BB962C8B-B14F-4D97-AF65-F5344CB8AC3E}">
        <p14:creationId xmlns:p14="http://schemas.microsoft.com/office/powerpoint/2010/main" val="1340790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eaLnBrk="1" hangingPunct="1"/>
            <a:r>
              <a:rPr lang="en-US" sz="1200" kern="1200" dirty="0" smtClean="0">
                <a:solidFill>
                  <a:schemeClr val="tx1"/>
                </a:solidFill>
                <a:effectLst/>
                <a:latin typeface="Arial" pitchFamily="34" charset="0"/>
                <a:ea typeface="+mn-ea"/>
                <a:cs typeface="+mn-cs"/>
              </a:rPr>
              <a:t>For example, modular steel frames include ceiling beams, whereas conventional frames do not and modular construction</a:t>
            </a:r>
            <a:r>
              <a:rPr lang="en-US" sz="1200" kern="1200" baseline="0" dirty="0" smtClean="0">
                <a:solidFill>
                  <a:schemeClr val="tx1"/>
                </a:solidFill>
                <a:effectLst/>
                <a:latin typeface="Arial" pitchFamily="34" charset="0"/>
                <a:ea typeface="+mn-ea"/>
                <a:cs typeface="+mn-cs"/>
              </a:rPr>
              <a:t> consists of many inter-connections. </a:t>
            </a:r>
            <a:endParaRPr lang="tr-TR" sz="1200" kern="1200" dirty="0" smtClean="0">
              <a:solidFill>
                <a:schemeClr val="tx1"/>
              </a:solidFill>
              <a:effectLst/>
              <a:latin typeface="Arial" pitchFamily="34" charset="0"/>
              <a:ea typeface="+mn-ea"/>
              <a:cs typeface="+mn-cs"/>
            </a:endParaRPr>
          </a:p>
        </p:txBody>
      </p:sp>
      <p:sp>
        <p:nvSpPr>
          <p:cNvPr id="4" name="Slayt Numarası Yer Tutucusu 3"/>
          <p:cNvSpPr>
            <a:spLocks noGrp="1"/>
          </p:cNvSpPr>
          <p:nvPr>
            <p:ph type="sldNum" sz="quarter" idx="10"/>
          </p:nvPr>
        </p:nvSpPr>
        <p:spPr/>
        <p:txBody>
          <a:bodyPr/>
          <a:lstStyle/>
          <a:p>
            <a:pPr>
              <a:defRPr/>
            </a:pPr>
            <a:fld id="{D458EFCD-2F80-45B0-8A37-4504390CF867}" type="slidenum">
              <a:rPr lang="tr-TR" smtClean="0"/>
              <a:pPr>
                <a:defRPr/>
              </a:pPr>
              <a:t>18</a:t>
            </a:fld>
            <a:endParaRPr lang="tr-TR"/>
          </a:p>
        </p:txBody>
      </p:sp>
    </p:spTree>
    <p:extLst>
      <p:ext uri="{BB962C8B-B14F-4D97-AF65-F5344CB8AC3E}">
        <p14:creationId xmlns:p14="http://schemas.microsoft.com/office/powerpoint/2010/main" val="53471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eaLnBrk="1" hangingPunct="1"/>
            <a:r>
              <a:rPr lang="en-US" sz="1200" kern="1200" dirty="0" smtClean="0">
                <a:solidFill>
                  <a:schemeClr val="tx1"/>
                </a:solidFill>
                <a:effectLst/>
                <a:latin typeface="Arial" pitchFamily="34" charset="0"/>
                <a:ea typeface="+mn-ea"/>
                <a:cs typeface="+mn-cs"/>
              </a:rPr>
              <a:t>C-shape light steel elements are used in the module’s floor and ceiling as secondary beams. but larger sections may need to be used for the modules that are subjected to larger and more intensive loading in taller buildings.</a:t>
            </a:r>
            <a:r>
              <a:rPr lang="en-US" sz="1200" kern="1200" baseline="0" dirty="0" smtClean="0">
                <a:solidFill>
                  <a:schemeClr val="tx1"/>
                </a:solidFill>
                <a:effectLst/>
                <a:latin typeface="Arial" pitchFamily="34" charset="0"/>
                <a:ea typeface="+mn-ea"/>
                <a:cs typeface="+mn-cs"/>
              </a:rPr>
              <a:t> </a:t>
            </a:r>
          </a:p>
          <a:p>
            <a:pPr eaLnBrk="1" hangingPunct="1"/>
            <a:r>
              <a:rPr lang="en-US" sz="1200" kern="1200" dirty="0" smtClean="0">
                <a:solidFill>
                  <a:schemeClr val="tx1"/>
                </a:solidFill>
                <a:effectLst/>
                <a:latin typeface="Arial" pitchFamily="34" charset="0"/>
                <a:ea typeface="+mn-ea"/>
                <a:cs typeface="+mn-cs"/>
              </a:rPr>
              <a:t>Light steel sections are widely used in modular construction because of their efficiency and lighter weight [6]. The later provides allowances for the lifting limitations. </a:t>
            </a:r>
            <a:endParaRPr lang="tr-TR" sz="1200" kern="1200" dirty="0" smtClean="0">
              <a:solidFill>
                <a:schemeClr val="tx1"/>
              </a:solidFill>
              <a:effectLst/>
              <a:latin typeface="Arial" pitchFamily="34" charset="0"/>
              <a:ea typeface="+mn-ea"/>
              <a:cs typeface="+mn-cs"/>
            </a:endParaRPr>
          </a:p>
        </p:txBody>
      </p:sp>
      <p:sp>
        <p:nvSpPr>
          <p:cNvPr id="4" name="Slayt Numarası Yer Tutucusu 3"/>
          <p:cNvSpPr>
            <a:spLocks noGrp="1"/>
          </p:cNvSpPr>
          <p:nvPr>
            <p:ph type="sldNum" sz="quarter" idx="10"/>
          </p:nvPr>
        </p:nvSpPr>
        <p:spPr/>
        <p:txBody>
          <a:bodyPr/>
          <a:lstStyle/>
          <a:p>
            <a:pPr>
              <a:defRPr/>
            </a:pPr>
            <a:fld id="{D458EFCD-2F80-45B0-8A37-4504390CF867}" type="slidenum">
              <a:rPr lang="tr-TR" smtClean="0"/>
              <a:pPr>
                <a:defRPr/>
              </a:pPr>
              <a:t>19</a:t>
            </a:fld>
            <a:endParaRPr lang="tr-TR"/>
          </a:p>
        </p:txBody>
      </p:sp>
    </p:spTree>
    <p:extLst>
      <p:ext uri="{BB962C8B-B14F-4D97-AF65-F5344CB8AC3E}">
        <p14:creationId xmlns:p14="http://schemas.microsoft.com/office/powerpoint/2010/main" val="1488578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lgn="just">
              <a:lnSpc>
                <a:spcPct val="150000"/>
              </a:lnSpc>
              <a:buFont typeface="Arial" panose="020B0604020202020204" pitchFamily="34" charset="0"/>
              <a:buChar char="•"/>
              <a:defRPr/>
            </a:pPr>
            <a:r>
              <a:rPr lang="en-US" sz="1200" dirty="0" smtClean="0"/>
              <a:t>TO INTRODUCE COMMONLY USED CONNECTION SYSTEMS IN SEVERAL TYPES OF MODULAR CONSTRUCTION</a:t>
            </a:r>
          </a:p>
          <a:p>
            <a:pPr marL="342900" indent="-342900" algn="just">
              <a:lnSpc>
                <a:spcPct val="150000"/>
              </a:lnSpc>
              <a:buFont typeface="Arial" panose="020B0604020202020204" pitchFamily="34" charset="0"/>
              <a:buChar char="•"/>
              <a:defRPr/>
            </a:pPr>
            <a:r>
              <a:rPr lang="en-US" sz="1200" dirty="0" smtClean="0"/>
              <a:t>TO EXPLORE THE LIMITATIONS FOR CONSTRUCTING TALLER MODULAR BUILDING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tr-TR" sz="1200" dirty="0" smtClean="0"/>
              <a:t>    </a:t>
            </a:r>
            <a:r>
              <a:rPr lang="en-US" sz="1200" dirty="0" smtClean="0"/>
              <a:t>TO OFFER SUGGESTION FOR IMPROVED STRUCTURAL-CONNECTION SYSTEMS</a:t>
            </a:r>
            <a:r>
              <a:rPr lang="tr-TR" sz="1200" dirty="0" smtClean="0"/>
              <a:t>.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tr-TR" sz="1200" dirty="0" smtClean="0"/>
              <a:t>But we have</a:t>
            </a:r>
            <a:r>
              <a:rPr lang="tr-TR" sz="1200" baseline="0" dirty="0" smtClean="0"/>
              <a:t> been still studying on it. So I actually can not tell any thing about innovative connection systems yet. </a:t>
            </a:r>
            <a:endParaRPr lang="en-US" sz="1200" dirty="0" smtClean="0"/>
          </a:p>
          <a:p>
            <a:pPr lvl="0"/>
            <a:endParaRPr lang="en-US" sz="1200" kern="1200" dirty="0" smtClean="0">
              <a:solidFill>
                <a:schemeClr val="tx1"/>
              </a:solidFill>
              <a:effectLst/>
              <a:latin typeface="Arial" pitchFamily="34" charset="0"/>
              <a:ea typeface="+mn-ea"/>
              <a:cs typeface="+mn-cs"/>
            </a:endParaRPr>
          </a:p>
        </p:txBody>
      </p:sp>
      <p:sp>
        <p:nvSpPr>
          <p:cNvPr id="4" name="Slayt Numarası Yer Tutucusu 3"/>
          <p:cNvSpPr>
            <a:spLocks noGrp="1"/>
          </p:cNvSpPr>
          <p:nvPr>
            <p:ph type="sldNum" sz="quarter" idx="10"/>
          </p:nvPr>
        </p:nvSpPr>
        <p:spPr/>
        <p:txBody>
          <a:bodyPr/>
          <a:lstStyle/>
          <a:p>
            <a:pPr>
              <a:defRPr/>
            </a:pPr>
            <a:fld id="{D458EFCD-2F80-45B0-8A37-4504390CF867}" type="slidenum">
              <a:rPr lang="tr-TR" smtClean="0"/>
              <a:pPr>
                <a:defRPr/>
              </a:pPr>
              <a:t>2</a:t>
            </a:fld>
            <a:endParaRPr lang="tr-TR"/>
          </a:p>
        </p:txBody>
      </p:sp>
    </p:spTree>
    <p:extLst>
      <p:ext uri="{BB962C8B-B14F-4D97-AF65-F5344CB8AC3E}">
        <p14:creationId xmlns:p14="http://schemas.microsoft.com/office/powerpoint/2010/main" val="997391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34" charset="0"/>
                <a:ea typeface="+mn-ea"/>
                <a:cs typeface="+mn-cs"/>
              </a:rPr>
              <a:t>Braces may be identified as vertical trusses resisting lateral loads primarily through the axial stiffness of columns and braces</a:t>
            </a:r>
            <a:endParaRPr lang="tr-TR" sz="1200" kern="1200" dirty="0" smtClean="0">
              <a:solidFill>
                <a:schemeClr val="tx1"/>
              </a:solidFill>
              <a:effectLst/>
              <a:latin typeface="Arial" pitchFamily="34" charset="0"/>
              <a:ea typeface="+mn-ea"/>
              <a:cs typeface="+mn-cs"/>
            </a:endParaRPr>
          </a:p>
          <a:p>
            <a:pPr eaLnBrk="1" hangingPunct="1"/>
            <a:endParaRPr lang="en-US" sz="1200" kern="1200" dirty="0" smtClean="0">
              <a:solidFill>
                <a:schemeClr val="tx1"/>
              </a:solidFill>
              <a:effectLst/>
              <a:latin typeface="Arial" pitchFamily="34" charset="0"/>
              <a:ea typeface="+mn-ea"/>
              <a:cs typeface="+mn-cs"/>
            </a:endParaRPr>
          </a:p>
          <a:p>
            <a:pPr eaLnBrk="1" hangingPunct="1"/>
            <a:r>
              <a:rPr lang="en-US" sz="1200" kern="1200" dirty="0" smtClean="0">
                <a:solidFill>
                  <a:schemeClr val="tx1"/>
                </a:solidFill>
                <a:effectLst/>
                <a:latin typeface="Arial" pitchFamily="34" charset="0"/>
                <a:ea typeface="+mn-ea"/>
                <a:cs typeface="+mn-cs"/>
              </a:rPr>
              <a:t>Buildings are composed of vertical and horizontal structural members that resist lateral forces caused by wind or earthquake. Braces may be identified as vertical trusses resisting lateral loads primarily through the axial stiffness of columns and braces. The braces may be designed resisting the horizontal shear in axial compression and tension. Because the lateral loads are reversible, braces are subjected to both compression and tension; consequently, they are mostly designed according to compression requirements</a:t>
            </a:r>
          </a:p>
          <a:p>
            <a:pPr eaLnBrk="1" hangingPunct="1"/>
            <a:endParaRPr lang="en-US" sz="1200" kern="1200" dirty="0" smtClean="0">
              <a:solidFill>
                <a:schemeClr val="tx1"/>
              </a:solidFill>
              <a:effectLst/>
              <a:latin typeface="Arial" pitchFamily="34" charset="0"/>
              <a:ea typeface="+mn-ea"/>
              <a:cs typeface="+mn-cs"/>
            </a:endParaRPr>
          </a:p>
          <a:p>
            <a:pPr eaLnBrk="1" hangingPunct="1"/>
            <a:r>
              <a:rPr lang="en-US" sz="1200" kern="1200" dirty="0" smtClean="0">
                <a:solidFill>
                  <a:schemeClr val="tx1"/>
                </a:solidFill>
                <a:effectLst/>
                <a:latin typeface="Arial" pitchFamily="34" charset="0"/>
                <a:ea typeface="+mn-ea"/>
                <a:cs typeface="+mn-cs"/>
              </a:rPr>
              <a:t>The floor of the building is constructed as a composite slab composed of a metal deck with concrete topping. Metal deck acts as the tension reinforcement and the shear forces in the floor occur in the concrete topping. Welded studs transfer the shear forces from the concrete slab to the beam top flange. So, the floor composite slabs provide diaphragm action for the horizontal transfer of shear forces to the vertical bracing elements. </a:t>
            </a:r>
            <a:endParaRPr lang="tr-TR" sz="1200" kern="1200" dirty="0" smtClean="0">
              <a:solidFill>
                <a:schemeClr val="tx1"/>
              </a:solidFill>
              <a:effectLst/>
              <a:latin typeface="Arial" pitchFamily="34" charset="0"/>
              <a:ea typeface="+mn-ea"/>
              <a:cs typeface="+mn-cs"/>
            </a:endParaRPr>
          </a:p>
        </p:txBody>
      </p:sp>
      <p:sp>
        <p:nvSpPr>
          <p:cNvPr id="4" name="Slayt Numarası Yer Tutucusu 3"/>
          <p:cNvSpPr>
            <a:spLocks noGrp="1"/>
          </p:cNvSpPr>
          <p:nvPr>
            <p:ph type="sldNum" sz="quarter" idx="10"/>
          </p:nvPr>
        </p:nvSpPr>
        <p:spPr/>
        <p:txBody>
          <a:bodyPr/>
          <a:lstStyle/>
          <a:p>
            <a:pPr>
              <a:defRPr/>
            </a:pPr>
            <a:fld id="{D458EFCD-2F80-45B0-8A37-4504390CF867}" type="slidenum">
              <a:rPr lang="tr-TR" smtClean="0"/>
              <a:pPr>
                <a:defRPr/>
              </a:pPr>
              <a:t>20</a:t>
            </a:fld>
            <a:endParaRPr lang="tr-TR"/>
          </a:p>
        </p:txBody>
      </p:sp>
    </p:spTree>
    <p:extLst>
      <p:ext uri="{BB962C8B-B14F-4D97-AF65-F5344CB8AC3E}">
        <p14:creationId xmlns:p14="http://schemas.microsoft.com/office/powerpoint/2010/main" val="3501333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34" charset="0"/>
                <a:ea typeface="+mn-ea"/>
                <a:cs typeface="+mn-cs"/>
              </a:rPr>
              <a:t>Some unique detailing requirements of the MSB system were taken into account in the analysis. </a:t>
            </a:r>
            <a:endParaRPr lang="tr-TR" sz="1200" kern="1200" dirty="0" smtClean="0">
              <a:solidFill>
                <a:schemeClr val="tx1"/>
              </a:solidFill>
              <a:effectLst/>
              <a:latin typeface="Arial" pitchFamily="34" charset="0"/>
              <a:ea typeface="+mn-ea"/>
              <a:cs typeface="+mn-cs"/>
            </a:endParaRPr>
          </a:p>
        </p:txBody>
      </p:sp>
      <p:sp>
        <p:nvSpPr>
          <p:cNvPr id="4" name="Slayt Numarası Yer Tutucusu 3"/>
          <p:cNvSpPr>
            <a:spLocks noGrp="1"/>
          </p:cNvSpPr>
          <p:nvPr>
            <p:ph type="sldNum" sz="quarter" idx="10"/>
          </p:nvPr>
        </p:nvSpPr>
        <p:spPr/>
        <p:txBody>
          <a:bodyPr/>
          <a:lstStyle/>
          <a:p>
            <a:pPr>
              <a:defRPr/>
            </a:pPr>
            <a:fld id="{D458EFCD-2F80-45B0-8A37-4504390CF867}" type="slidenum">
              <a:rPr lang="tr-TR" smtClean="0"/>
              <a:pPr>
                <a:defRPr/>
              </a:pPr>
              <a:t>21</a:t>
            </a:fld>
            <a:endParaRPr lang="tr-TR"/>
          </a:p>
        </p:txBody>
      </p:sp>
    </p:spTree>
    <p:extLst>
      <p:ext uri="{BB962C8B-B14F-4D97-AF65-F5344CB8AC3E}">
        <p14:creationId xmlns:p14="http://schemas.microsoft.com/office/powerpoint/2010/main" val="513996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eaLnBrk="1" hangingPunct="1"/>
            <a:r>
              <a:rPr lang="en-US" sz="1200" kern="1200" dirty="0" smtClean="0">
                <a:solidFill>
                  <a:schemeClr val="tx1"/>
                </a:solidFill>
                <a:effectLst/>
                <a:latin typeface="Arial" pitchFamily="34" charset="0"/>
                <a:ea typeface="+mn-ea"/>
                <a:cs typeface="+mn-cs"/>
              </a:rPr>
              <a:t>The actual behavior of the connection system is not generally taken into account in the analysis and design of modular structures. However, the behavior of a connection is important for the distribution of internal forces and modular buildings consist of many inter-connections. </a:t>
            </a:r>
          </a:p>
          <a:p>
            <a:pPr eaLnBrk="1" hangingPunct="1"/>
            <a:endParaRPr lang="en-US" sz="1200" kern="1200" dirty="0" smtClean="0">
              <a:solidFill>
                <a:schemeClr val="tx1"/>
              </a:solidFill>
              <a:effectLst/>
              <a:latin typeface="Arial" pitchFamily="34" charset="0"/>
              <a:ea typeface="+mn-ea"/>
              <a:cs typeface="+mn-cs"/>
            </a:endParaRPr>
          </a:p>
          <a:p>
            <a:pPr eaLnBrk="1" hangingPunct="1"/>
            <a:endParaRPr lang="en-US" sz="1200" kern="1200" dirty="0" smtClean="0">
              <a:solidFill>
                <a:schemeClr val="tx1"/>
              </a:solidFill>
              <a:effectLst/>
              <a:latin typeface="Arial" pitchFamily="34" charset="0"/>
              <a:ea typeface="+mn-ea"/>
              <a:cs typeface="+mn-cs"/>
            </a:endParaRPr>
          </a:p>
          <a:p>
            <a:pPr eaLnBrk="1" hangingPunct="1"/>
            <a:endParaRPr lang="tr-TR" sz="1200" kern="1200" dirty="0" smtClean="0">
              <a:solidFill>
                <a:schemeClr val="tx1"/>
              </a:solidFill>
              <a:effectLst/>
              <a:latin typeface="Arial" pitchFamily="34" charset="0"/>
              <a:ea typeface="+mn-ea"/>
              <a:cs typeface="+mn-cs"/>
            </a:endParaRPr>
          </a:p>
        </p:txBody>
      </p:sp>
      <p:sp>
        <p:nvSpPr>
          <p:cNvPr id="4" name="Slayt Numarası Yer Tutucusu 3"/>
          <p:cNvSpPr>
            <a:spLocks noGrp="1"/>
          </p:cNvSpPr>
          <p:nvPr>
            <p:ph type="sldNum" sz="quarter" idx="10"/>
          </p:nvPr>
        </p:nvSpPr>
        <p:spPr/>
        <p:txBody>
          <a:bodyPr/>
          <a:lstStyle/>
          <a:p>
            <a:pPr>
              <a:defRPr/>
            </a:pPr>
            <a:fld id="{D458EFCD-2F80-45B0-8A37-4504390CF867}" type="slidenum">
              <a:rPr lang="tr-TR" smtClean="0"/>
              <a:pPr>
                <a:defRPr/>
              </a:pPr>
              <a:t>22</a:t>
            </a:fld>
            <a:endParaRPr lang="tr-TR"/>
          </a:p>
        </p:txBody>
      </p:sp>
    </p:spTree>
    <p:extLst>
      <p:ext uri="{BB962C8B-B14F-4D97-AF65-F5344CB8AC3E}">
        <p14:creationId xmlns:p14="http://schemas.microsoft.com/office/powerpoint/2010/main" val="1836940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The column-to-column connections (vertical connection) are used to join columns along their length and called as “splice column connection” in conventional building. </a:t>
            </a:r>
            <a:r>
              <a:rPr lang="en-US" sz="1200" kern="1200" dirty="0" smtClean="0">
                <a:solidFill>
                  <a:schemeClr val="tx1"/>
                </a:solidFill>
                <a:effectLst/>
                <a:latin typeface="Arial" pitchFamily="34" charset="0"/>
                <a:ea typeface="+mn-ea"/>
                <a:cs typeface="+mn-cs"/>
              </a:rPr>
              <a:t>Since lengths of columns are typically up to three stories depending on the production length of sections and the story height of the building.  These connections are also necessary for conventional multi-story construction due to the transportation and erection constraints. Splice column connections should be generally used in the locations performing lower buckling strength. The columns in the multi-</a:t>
            </a:r>
            <a:r>
              <a:rPr lang="en-US" sz="1200" kern="1200" dirty="0" err="1" smtClean="0">
                <a:solidFill>
                  <a:schemeClr val="tx1"/>
                </a:solidFill>
                <a:effectLst/>
                <a:latin typeface="Arial" pitchFamily="34" charset="0"/>
                <a:ea typeface="+mn-ea"/>
                <a:cs typeface="+mn-cs"/>
              </a:rPr>
              <a:t>storey</a:t>
            </a:r>
            <a:r>
              <a:rPr lang="en-US" sz="1200" kern="1200" dirty="0" smtClean="0">
                <a:solidFill>
                  <a:schemeClr val="tx1"/>
                </a:solidFill>
                <a:effectLst/>
                <a:latin typeface="Arial" pitchFamily="34" charset="0"/>
                <a:ea typeface="+mn-ea"/>
                <a:cs typeface="+mn-cs"/>
              </a:rPr>
              <a:t> conventional buildings are not connected at the floor levels. So, lateral deformations are prevented in the floor levels.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Arial" pitchFamily="34" charset="0"/>
              <a:ea typeface="+mn-ea"/>
              <a:cs typeface="+mn-cs"/>
            </a:endParaRPr>
          </a:p>
        </p:txBody>
      </p:sp>
      <p:sp>
        <p:nvSpPr>
          <p:cNvPr id="4" name="Slayt Numarası Yer Tutucusu 3"/>
          <p:cNvSpPr>
            <a:spLocks noGrp="1"/>
          </p:cNvSpPr>
          <p:nvPr>
            <p:ph type="sldNum" sz="quarter" idx="10"/>
          </p:nvPr>
        </p:nvSpPr>
        <p:spPr/>
        <p:txBody>
          <a:bodyPr/>
          <a:lstStyle/>
          <a:p>
            <a:pPr>
              <a:defRPr/>
            </a:pPr>
            <a:fld id="{D458EFCD-2F80-45B0-8A37-4504390CF867}" type="slidenum">
              <a:rPr lang="tr-TR" smtClean="0"/>
              <a:pPr>
                <a:defRPr/>
              </a:pPr>
              <a:t>23</a:t>
            </a:fld>
            <a:endParaRPr lang="tr-TR"/>
          </a:p>
        </p:txBody>
      </p:sp>
    </p:spTree>
    <p:extLst>
      <p:ext uri="{BB962C8B-B14F-4D97-AF65-F5344CB8AC3E}">
        <p14:creationId xmlns:p14="http://schemas.microsoft.com/office/powerpoint/2010/main" val="28267577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eaLnBrk="1" hangingPunct="1"/>
            <a:r>
              <a:rPr lang="en-US" sz="1200" kern="1200" dirty="0" smtClean="0">
                <a:solidFill>
                  <a:schemeClr val="tx1"/>
                </a:solidFill>
                <a:effectLst/>
                <a:latin typeface="Arial" pitchFamily="34" charset="0"/>
                <a:ea typeface="+mn-ea"/>
                <a:cs typeface="+mn-cs"/>
              </a:rPr>
              <a:t>The column-to-column connections (vertical connection) are used to join columns along their length and called as “splice column connection” in conventional building. </a:t>
            </a:r>
            <a:endParaRPr lang="tr-TR" sz="1200" kern="1200" dirty="0" smtClean="0">
              <a:solidFill>
                <a:schemeClr val="tx1"/>
              </a:solidFill>
              <a:effectLst/>
              <a:latin typeface="Arial" pitchFamily="34" charset="0"/>
              <a:ea typeface="+mn-ea"/>
              <a:cs typeface="+mn-cs"/>
            </a:endParaRPr>
          </a:p>
        </p:txBody>
      </p:sp>
      <p:sp>
        <p:nvSpPr>
          <p:cNvPr id="4" name="Slayt Numarası Yer Tutucusu 3"/>
          <p:cNvSpPr>
            <a:spLocks noGrp="1"/>
          </p:cNvSpPr>
          <p:nvPr>
            <p:ph type="sldNum" sz="quarter" idx="10"/>
          </p:nvPr>
        </p:nvSpPr>
        <p:spPr/>
        <p:txBody>
          <a:bodyPr/>
          <a:lstStyle/>
          <a:p>
            <a:pPr>
              <a:defRPr/>
            </a:pPr>
            <a:fld id="{D458EFCD-2F80-45B0-8A37-4504390CF867}" type="slidenum">
              <a:rPr lang="tr-TR" smtClean="0"/>
              <a:pPr>
                <a:defRPr/>
              </a:pPr>
              <a:t>24</a:t>
            </a:fld>
            <a:endParaRPr lang="tr-TR"/>
          </a:p>
        </p:txBody>
      </p:sp>
    </p:spTree>
    <p:extLst>
      <p:ext uri="{BB962C8B-B14F-4D97-AF65-F5344CB8AC3E}">
        <p14:creationId xmlns:p14="http://schemas.microsoft.com/office/powerpoint/2010/main" val="3751752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eaLnBrk="1" hangingPunct="1"/>
            <a:r>
              <a:rPr lang="en-US" sz="1200" kern="1200" dirty="0" smtClean="0">
                <a:solidFill>
                  <a:schemeClr val="tx1"/>
                </a:solidFill>
                <a:effectLst/>
                <a:latin typeface="Arial" pitchFamily="34" charset="0"/>
                <a:ea typeface="+mn-ea"/>
                <a:cs typeface="+mn-cs"/>
              </a:rPr>
              <a:t>For example, modular steel frames include ceiling beams, whereas conventional frames do not and modular construction</a:t>
            </a:r>
            <a:r>
              <a:rPr lang="en-US" sz="1200" kern="1200" baseline="0" dirty="0" smtClean="0">
                <a:solidFill>
                  <a:schemeClr val="tx1"/>
                </a:solidFill>
                <a:effectLst/>
                <a:latin typeface="Arial" pitchFamily="34" charset="0"/>
                <a:ea typeface="+mn-ea"/>
                <a:cs typeface="+mn-cs"/>
              </a:rPr>
              <a:t> consists of many inter-connections</a:t>
            </a:r>
            <a:endParaRPr lang="tr-TR" sz="1200" kern="1200" dirty="0" smtClean="0">
              <a:solidFill>
                <a:schemeClr val="tx1"/>
              </a:solidFill>
              <a:effectLst/>
              <a:latin typeface="Arial" pitchFamily="34" charset="0"/>
              <a:ea typeface="+mn-ea"/>
              <a:cs typeface="+mn-cs"/>
            </a:endParaRPr>
          </a:p>
        </p:txBody>
      </p:sp>
      <p:sp>
        <p:nvSpPr>
          <p:cNvPr id="4" name="Slayt Numarası Yer Tutucusu 3"/>
          <p:cNvSpPr>
            <a:spLocks noGrp="1"/>
          </p:cNvSpPr>
          <p:nvPr>
            <p:ph type="sldNum" sz="quarter" idx="10"/>
          </p:nvPr>
        </p:nvSpPr>
        <p:spPr/>
        <p:txBody>
          <a:bodyPr/>
          <a:lstStyle/>
          <a:p>
            <a:pPr>
              <a:defRPr/>
            </a:pPr>
            <a:fld id="{D458EFCD-2F80-45B0-8A37-4504390CF867}" type="slidenum">
              <a:rPr lang="tr-TR" smtClean="0"/>
              <a:pPr>
                <a:defRPr/>
              </a:pPr>
              <a:t>25</a:t>
            </a:fld>
            <a:endParaRPr lang="tr-TR"/>
          </a:p>
        </p:txBody>
      </p:sp>
    </p:spTree>
    <p:extLst>
      <p:ext uri="{BB962C8B-B14F-4D97-AF65-F5344CB8AC3E}">
        <p14:creationId xmlns:p14="http://schemas.microsoft.com/office/powerpoint/2010/main" val="36313011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eaLnBrk="1" hangingPunct="1"/>
            <a:r>
              <a:rPr lang="en-US" sz="1200" kern="1200" smtClean="0">
                <a:solidFill>
                  <a:schemeClr val="tx1"/>
                </a:solidFill>
                <a:effectLst/>
                <a:latin typeface="Arial" pitchFamily="34" charset="0"/>
                <a:ea typeface="+mn-ea"/>
                <a:cs typeface="+mn-cs"/>
              </a:rPr>
              <a:t>Columns and edge beams transfer gravity loads to the foundation, while a bracing system and sheathings resist the lateral loads in this system</a:t>
            </a:r>
            <a:endParaRPr lang="tr-TR" sz="1200" kern="1200" dirty="0" smtClean="0">
              <a:solidFill>
                <a:schemeClr val="tx1"/>
              </a:solidFill>
              <a:effectLst/>
              <a:latin typeface="Arial" pitchFamily="34" charset="0"/>
              <a:ea typeface="+mn-ea"/>
              <a:cs typeface="+mn-cs"/>
            </a:endParaRPr>
          </a:p>
        </p:txBody>
      </p:sp>
      <p:sp>
        <p:nvSpPr>
          <p:cNvPr id="4" name="Slayt Numarası Yer Tutucusu 3"/>
          <p:cNvSpPr>
            <a:spLocks noGrp="1"/>
          </p:cNvSpPr>
          <p:nvPr>
            <p:ph type="sldNum" sz="quarter" idx="10"/>
          </p:nvPr>
        </p:nvSpPr>
        <p:spPr/>
        <p:txBody>
          <a:bodyPr/>
          <a:lstStyle/>
          <a:p>
            <a:pPr>
              <a:defRPr/>
            </a:pPr>
            <a:fld id="{D458EFCD-2F80-45B0-8A37-4504390CF867}" type="slidenum">
              <a:rPr lang="tr-TR" smtClean="0"/>
              <a:pPr>
                <a:defRPr/>
              </a:pPr>
              <a:t>26</a:t>
            </a:fld>
            <a:endParaRPr lang="tr-TR"/>
          </a:p>
        </p:txBody>
      </p:sp>
    </p:spTree>
    <p:extLst>
      <p:ext uri="{BB962C8B-B14F-4D97-AF65-F5344CB8AC3E}">
        <p14:creationId xmlns:p14="http://schemas.microsoft.com/office/powerpoint/2010/main" val="42380173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eaLnBrk="1" hangingPunct="1"/>
            <a:endParaRPr lang="tr-TR" sz="1200" kern="1200" dirty="0" smtClean="0">
              <a:solidFill>
                <a:schemeClr val="tx1"/>
              </a:solidFill>
              <a:effectLst/>
              <a:latin typeface="Arial" pitchFamily="34" charset="0"/>
              <a:ea typeface="+mn-ea"/>
              <a:cs typeface="+mn-cs"/>
            </a:endParaRPr>
          </a:p>
        </p:txBody>
      </p:sp>
      <p:sp>
        <p:nvSpPr>
          <p:cNvPr id="4" name="Slayt Numarası Yer Tutucusu 3"/>
          <p:cNvSpPr>
            <a:spLocks noGrp="1"/>
          </p:cNvSpPr>
          <p:nvPr>
            <p:ph type="sldNum" sz="quarter" idx="10"/>
          </p:nvPr>
        </p:nvSpPr>
        <p:spPr/>
        <p:txBody>
          <a:bodyPr/>
          <a:lstStyle/>
          <a:p>
            <a:pPr>
              <a:defRPr/>
            </a:pPr>
            <a:fld id="{D458EFCD-2F80-45B0-8A37-4504390CF867}" type="slidenum">
              <a:rPr lang="tr-TR" smtClean="0"/>
              <a:pPr>
                <a:defRPr/>
              </a:pPr>
              <a:t>27</a:t>
            </a:fld>
            <a:endParaRPr lang="tr-TR"/>
          </a:p>
        </p:txBody>
      </p:sp>
    </p:spTree>
    <p:extLst>
      <p:ext uri="{BB962C8B-B14F-4D97-AF65-F5344CB8AC3E}">
        <p14:creationId xmlns:p14="http://schemas.microsoft.com/office/powerpoint/2010/main" val="16570683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buNone/>
            </a:pPr>
            <a:endParaRPr lang="en-US" sz="1200" kern="1200" baseline="0" dirty="0" smtClean="0">
              <a:solidFill>
                <a:schemeClr val="tx1"/>
              </a:solidFill>
              <a:effectLst/>
              <a:latin typeface="Arial" pitchFamily="34" charset="0"/>
              <a:ea typeface="+mn-ea"/>
              <a:cs typeface="+mn-cs"/>
            </a:endParaRPr>
          </a:p>
        </p:txBody>
      </p:sp>
      <p:sp>
        <p:nvSpPr>
          <p:cNvPr id="4" name="Slayt Numarası Yer Tutucusu 3"/>
          <p:cNvSpPr>
            <a:spLocks noGrp="1"/>
          </p:cNvSpPr>
          <p:nvPr>
            <p:ph type="sldNum" sz="quarter" idx="10"/>
          </p:nvPr>
        </p:nvSpPr>
        <p:spPr/>
        <p:txBody>
          <a:bodyPr/>
          <a:lstStyle/>
          <a:p>
            <a:pPr>
              <a:defRPr/>
            </a:pPr>
            <a:fld id="{D458EFCD-2F80-45B0-8A37-4504390CF867}" type="slidenum">
              <a:rPr lang="tr-TR" smtClean="0"/>
              <a:pPr>
                <a:defRPr/>
              </a:pPr>
              <a:t>28</a:t>
            </a:fld>
            <a:endParaRPr lang="tr-TR"/>
          </a:p>
        </p:txBody>
      </p:sp>
    </p:spTree>
    <p:extLst>
      <p:ext uri="{BB962C8B-B14F-4D97-AF65-F5344CB8AC3E}">
        <p14:creationId xmlns:p14="http://schemas.microsoft.com/office/powerpoint/2010/main" val="23189471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228600" indent="-228600">
              <a:buAutoNum type="arabicPeriod"/>
            </a:pPr>
            <a:r>
              <a:rPr lang="en-US" sz="1200" kern="1200" dirty="0" smtClean="0">
                <a:solidFill>
                  <a:schemeClr val="tx1"/>
                </a:solidFill>
                <a:effectLst/>
                <a:latin typeface="Arial" pitchFamily="34" charset="0"/>
                <a:ea typeface="+mn-ea"/>
                <a:cs typeface="+mn-cs"/>
              </a:rPr>
              <a:t>Conventional steel technologies are generally used in modular building modeling and analysis due to the lack of special modular building analysis methods. The differences between conventional steel frames and modular steel frames can be seen at the modelling stage. For example, modular steel frames include ceiling beams, whereas conventional frames do not.</a:t>
            </a:r>
            <a:r>
              <a:rPr lang="en-US" sz="1200" kern="1200" baseline="0" dirty="0" smtClean="0">
                <a:solidFill>
                  <a:schemeClr val="tx1"/>
                </a:solidFill>
                <a:effectLst/>
                <a:latin typeface="Arial" pitchFamily="34" charset="0"/>
                <a:ea typeface="+mn-ea"/>
                <a:cs typeface="+mn-cs"/>
              </a:rPr>
              <a:t> And the modular building consists of many inter-connections</a:t>
            </a:r>
          </a:p>
          <a:p>
            <a:pPr marL="228600" indent="-228600">
              <a:buAutoNum type="arabicPeriod"/>
            </a:pPr>
            <a:r>
              <a:rPr lang="en-US" sz="1200" kern="1200" dirty="0" smtClean="0">
                <a:solidFill>
                  <a:schemeClr val="tx1"/>
                </a:solidFill>
                <a:effectLst/>
                <a:latin typeface="Arial" pitchFamily="34" charset="0"/>
                <a:ea typeface="+mn-ea"/>
                <a:cs typeface="+mn-cs"/>
              </a:rPr>
              <a:t>Field-welding or shop welding, which is used for the connection in modular buildings should take into account transferring of the forces, in particular since welds have limited deformation capacity and display brittle failure behavior. So, weld fracture must be prevented. However, at least 80% the stringer depth is usually welded to the edge beams. This weld length is often checked by the designers only against the shear forces transferred from the floor stringer to the beam. Designers assume no restraint for rotation at the ends of the stringers. Therefore, this assumption leads to incorrect prediction in the behavior of the floor system [2].</a:t>
            </a:r>
          </a:p>
          <a:p>
            <a:pPr marL="228600" indent="-228600">
              <a:buAutoNum type="arabicPeriod"/>
            </a:pPr>
            <a:r>
              <a:rPr lang="en-US" sz="1200" kern="1200" dirty="0" smtClean="0">
                <a:solidFill>
                  <a:schemeClr val="tx1"/>
                </a:solidFill>
                <a:effectLst/>
                <a:latin typeface="Arial" pitchFamily="34" charset="0"/>
                <a:ea typeface="+mn-ea"/>
                <a:cs typeface="+mn-cs"/>
              </a:rPr>
              <a:t>Colon column </a:t>
            </a:r>
            <a:r>
              <a:rPr lang="en-US" sz="1200" kern="1200" dirty="0" err="1" smtClean="0">
                <a:solidFill>
                  <a:schemeClr val="tx1"/>
                </a:solidFill>
                <a:effectLst/>
                <a:latin typeface="Arial" pitchFamily="34" charset="0"/>
                <a:ea typeface="+mn-ea"/>
                <a:cs typeface="+mn-cs"/>
              </a:rPr>
              <a:t>birleşimlerinde</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kaynak</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yapılmasında</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durumunda</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bu</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kaynaklar</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şantiyede</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yapılacağından</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dolayı</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gaz</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altı</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kaynağı</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değil</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elektro</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kaynak</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kullanılacaktır</a:t>
            </a:r>
            <a:r>
              <a:rPr lang="en-US" sz="1200" kern="1200" dirty="0" smtClean="0">
                <a:solidFill>
                  <a:schemeClr val="tx1"/>
                </a:solidFill>
                <a:effectLst/>
                <a:latin typeface="Arial" pitchFamily="34" charset="0"/>
                <a:ea typeface="+mn-ea"/>
                <a:cs typeface="+mn-cs"/>
              </a:rPr>
              <a:t>. Bu </a:t>
            </a:r>
            <a:r>
              <a:rPr lang="en-US" sz="1200" kern="1200" dirty="0" err="1" smtClean="0">
                <a:solidFill>
                  <a:schemeClr val="tx1"/>
                </a:solidFill>
                <a:effectLst/>
                <a:latin typeface="Arial" pitchFamily="34" charset="0"/>
                <a:ea typeface="+mn-ea"/>
                <a:cs typeface="+mn-cs"/>
              </a:rPr>
              <a:t>kaynak</a:t>
            </a:r>
            <a:r>
              <a:rPr lang="en-US" sz="1200" kern="1200" dirty="0" smtClean="0">
                <a:solidFill>
                  <a:schemeClr val="tx1"/>
                </a:solidFill>
                <a:effectLst/>
                <a:latin typeface="Arial" pitchFamily="34" charset="0"/>
                <a:ea typeface="+mn-ea"/>
                <a:cs typeface="+mn-cs"/>
              </a:rPr>
              <a:t> da </a:t>
            </a:r>
            <a:r>
              <a:rPr lang="en-US" sz="1200" kern="1200" dirty="0" err="1" smtClean="0">
                <a:solidFill>
                  <a:schemeClr val="tx1"/>
                </a:solidFill>
                <a:effectLst/>
                <a:latin typeface="Arial" pitchFamily="34" charset="0"/>
                <a:ea typeface="+mn-ea"/>
                <a:cs typeface="+mn-cs"/>
              </a:rPr>
              <a:t>dayanım</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açısından</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yeterlli</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olmayacaktır</a:t>
            </a:r>
            <a:r>
              <a:rPr lang="en-US" sz="1200" kern="1200" dirty="0" smtClean="0">
                <a:solidFill>
                  <a:schemeClr val="tx1"/>
                </a:solidFill>
                <a:effectLst/>
                <a:latin typeface="Arial" pitchFamily="34" charset="0"/>
                <a:ea typeface="+mn-ea"/>
                <a:cs typeface="+mn-cs"/>
              </a:rPr>
              <a:t>. </a:t>
            </a:r>
          </a:p>
          <a:p>
            <a:pPr marL="228600" indent="-228600">
              <a:buAutoNum type="arabicPeriod"/>
            </a:pPr>
            <a:endParaRPr lang="en-US" sz="1200" kern="1200" baseline="0" dirty="0" smtClean="0">
              <a:solidFill>
                <a:schemeClr val="tx1"/>
              </a:solidFill>
              <a:effectLst/>
              <a:latin typeface="Arial" pitchFamily="34" charset="0"/>
              <a:ea typeface="+mn-ea"/>
              <a:cs typeface="+mn-cs"/>
            </a:endParaRPr>
          </a:p>
          <a:p>
            <a:pPr marL="228600" indent="-228600">
              <a:buAutoNum type="arabicPeriod"/>
            </a:pPr>
            <a:endParaRPr lang="en-US" sz="1200" kern="1200" baseline="0" dirty="0" smtClean="0">
              <a:solidFill>
                <a:schemeClr val="tx1"/>
              </a:solidFill>
              <a:effectLst/>
              <a:latin typeface="Arial" pitchFamily="34" charset="0"/>
              <a:ea typeface="+mn-ea"/>
              <a:cs typeface="+mn-cs"/>
            </a:endParaRPr>
          </a:p>
        </p:txBody>
      </p:sp>
      <p:sp>
        <p:nvSpPr>
          <p:cNvPr id="4" name="Slayt Numarası Yer Tutucusu 3"/>
          <p:cNvSpPr>
            <a:spLocks noGrp="1"/>
          </p:cNvSpPr>
          <p:nvPr>
            <p:ph type="sldNum" sz="quarter" idx="10"/>
          </p:nvPr>
        </p:nvSpPr>
        <p:spPr/>
        <p:txBody>
          <a:bodyPr/>
          <a:lstStyle/>
          <a:p>
            <a:pPr>
              <a:defRPr/>
            </a:pPr>
            <a:fld id="{D458EFCD-2F80-45B0-8A37-4504390CF867}" type="slidenum">
              <a:rPr lang="tr-TR" smtClean="0"/>
              <a:pPr>
                <a:defRPr/>
              </a:pPr>
              <a:t>29</a:t>
            </a:fld>
            <a:endParaRPr lang="tr-TR"/>
          </a:p>
        </p:txBody>
      </p:sp>
    </p:spTree>
    <p:extLst>
      <p:ext uri="{BB962C8B-B14F-4D97-AF65-F5344CB8AC3E}">
        <p14:creationId xmlns:p14="http://schemas.microsoft.com/office/powerpoint/2010/main" val="849115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34" charset="0"/>
                <a:ea typeface="+mn-ea"/>
                <a:cs typeface="+mn-cs"/>
              </a:rPr>
              <a:t>Modular building technology mainly differs from conventional construction in that </a:t>
            </a:r>
            <a:endParaRPr lang="tr-TR" sz="1200" kern="1200" dirty="0" smtClean="0">
              <a:solidFill>
                <a:schemeClr val="tx1"/>
              </a:solidFill>
              <a:effectLst/>
              <a:latin typeface="Arial"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rgbClr val="002060"/>
                </a:solidFill>
                <a:effectLst/>
                <a:latin typeface="Arial" pitchFamily="34" charset="0"/>
                <a:ea typeface="+mn-ea"/>
                <a:cs typeface="+mn-cs"/>
              </a:rPr>
              <a:t>THE MODULAR UNITS ARE MANUFACTURED IN FABRICATION PLANTS OFF-SITE, THE WHOLE UNITS SHIPPED TO THE SITE, AND THEN THE UNITS INSTALLED ON-SITE</a:t>
            </a:r>
            <a:r>
              <a:rPr lang="en-US" sz="1200" kern="1200" dirty="0" smtClean="0">
                <a:solidFill>
                  <a:srgbClr val="FF0000"/>
                </a:solidFill>
                <a:effectLst/>
                <a:latin typeface="Arial" pitchFamily="34" charset="0"/>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Arial" pitchFamily="34" charset="0"/>
              </a:rPr>
              <a:t>Modular construction aims to optimize the use of materials, while forming spaces comparable in size to conventional construction and to offer benefits of installation speed. </a:t>
            </a:r>
            <a:endParaRPr lang="tr-TR" sz="1200" dirty="0" smtClean="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tr-TR" sz="1200" dirty="0" smtClean="0">
              <a:latin typeface="Arial" pitchFamily="34" charset="0"/>
              <a:cs typeface="Arial" pitchFamily="34" charset="0"/>
            </a:endParaRPr>
          </a:p>
        </p:txBody>
      </p:sp>
      <p:sp>
        <p:nvSpPr>
          <p:cNvPr id="4" name="Slayt Numarası Yer Tutucusu 3"/>
          <p:cNvSpPr>
            <a:spLocks noGrp="1"/>
          </p:cNvSpPr>
          <p:nvPr>
            <p:ph type="sldNum" sz="quarter" idx="10"/>
          </p:nvPr>
        </p:nvSpPr>
        <p:spPr/>
        <p:txBody>
          <a:bodyPr/>
          <a:lstStyle/>
          <a:p>
            <a:pPr>
              <a:defRPr/>
            </a:pPr>
            <a:fld id="{D458EFCD-2F80-45B0-8A37-4504390CF867}" type="slidenum">
              <a:rPr lang="tr-TR" smtClean="0"/>
              <a:pPr>
                <a:defRPr/>
              </a:pPr>
              <a:t>3</a:t>
            </a:fld>
            <a:endParaRPr lang="tr-TR"/>
          </a:p>
        </p:txBody>
      </p:sp>
    </p:spTree>
    <p:extLst>
      <p:ext uri="{BB962C8B-B14F-4D97-AF65-F5344CB8AC3E}">
        <p14:creationId xmlns:p14="http://schemas.microsoft.com/office/powerpoint/2010/main" val="3074776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a:defRPr/>
            </a:pPr>
            <a:fld id="{D458EFCD-2F80-45B0-8A37-4504390CF867}" type="slidenum">
              <a:rPr lang="tr-TR" smtClean="0"/>
              <a:pPr>
                <a:defRPr/>
              </a:pPr>
              <a:t>30</a:t>
            </a:fld>
            <a:endParaRPr lang="tr-TR"/>
          </a:p>
        </p:txBody>
      </p:sp>
    </p:spTree>
    <p:extLst>
      <p:ext uri="{BB962C8B-B14F-4D97-AF65-F5344CB8AC3E}">
        <p14:creationId xmlns:p14="http://schemas.microsoft.com/office/powerpoint/2010/main" val="239974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 In comparison with conventional construction, there are many benefits of modular construction such as </a:t>
            </a:r>
            <a:endParaRPr lang="tr-TR" sz="1200" dirty="0" smtClean="0">
              <a:latin typeface="Arial" pitchFamily="34" charset="0"/>
              <a:cs typeface="Arial" pitchFamily="34" charset="0"/>
            </a:endParaRPr>
          </a:p>
        </p:txBody>
      </p:sp>
      <p:sp>
        <p:nvSpPr>
          <p:cNvPr id="4" name="Slayt Numarası Yer Tutucusu 3"/>
          <p:cNvSpPr>
            <a:spLocks noGrp="1"/>
          </p:cNvSpPr>
          <p:nvPr>
            <p:ph type="sldNum" sz="quarter" idx="10"/>
          </p:nvPr>
        </p:nvSpPr>
        <p:spPr/>
        <p:txBody>
          <a:bodyPr/>
          <a:lstStyle/>
          <a:p>
            <a:pPr>
              <a:defRPr/>
            </a:pPr>
            <a:fld id="{D458EFCD-2F80-45B0-8A37-4504390CF867}" type="slidenum">
              <a:rPr lang="tr-TR" smtClean="0"/>
              <a:pPr>
                <a:defRPr/>
              </a:pPr>
              <a:t>4</a:t>
            </a:fld>
            <a:endParaRPr lang="tr-TR"/>
          </a:p>
        </p:txBody>
      </p:sp>
    </p:spTree>
    <p:extLst>
      <p:ext uri="{BB962C8B-B14F-4D97-AF65-F5344CB8AC3E}">
        <p14:creationId xmlns:p14="http://schemas.microsoft.com/office/powerpoint/2010/main" val="2407981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Modules are used either as a part of the structure or as the main structure of the building.</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tr-TR" sz="1200" dirty="0" smtClean="0">
              <a:latin typeface="Arial" pitchFamily="34" charset="0"/>
              <a:cs typeface="Arial" pitchFamily="34" charset="0"/>
            </a:endParaRPr>
          </a:p>
        </p:txBody>
      </p:sp>
      <p:sp>
        <p:nvSpPr>
          <p:cNvPr id="4" name="Slayt Numarası Yer Tutucusu 3"/>
          <p:cNvSpPr>
            <a:spLocks noGrp="1"/>
          </p:cNvSpPr>
          <p:nvPr>
            <p:ph type="sldNum" sz="quarter" idx="10"/>
          </p:nvPr>
        </p:nvSpPr>
        <p:spPr/>
        <p:txBody>
          <a:bodyPr/>
          <a:lstStyle/>
          <a:p>
            <a:pPr>
              <a:defRPr/>
            </a:pPr>
            <a:fld id="{D458EFCD-2F80-45B0-8A37-4504390CF867}" type="slidenum">
              <a:rPr lang="tr-TR" smtClean="0"/>
              <a:pPr>
                <a:defRPr/>
              </a:pPr>
              <a:t>5</a:t>
            </a:fld>
            <a:endParaRPr lang="tr-TR"/>
          </a:p>
        </p:txBody>
      </p:sp>
    </p:spTree>
    <p:extLst>
      <p:ext uri="{BB962C8B-B14F-4D97-AF65-F5344CB8AC3E}">
        <p14:creationId xmlns:p14="http://schemas.microsoft.com/office/powerpoint/2010/main" val="2196873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34" charset="0"/>
                <a:ea typeface="+mn-ea"/>
                <a:cs typeface="+mn-cs"/>
              </a:rPr>
              <a:t>The modules are used as 4-sided,</a:t>
            </a:r>
            <a:r>
              <a:rPr lang="en-US" sz="1200" kern="1200" baseline="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corner-supported module or non-load bearing module</a:t>
            </a:r>
          </a:p>
          <a:p>
            <a:pPr marL="0" marR="0" indent="0" algn="l" defTabSz="914400" rtl="0" eaLnBrk="0" fontAlgn="base" latinLnBrk="0" hangingPunct="0">
              <a:lnSpc>
                <a:spcPct val="100000"/>
              </a:lnSpc>
              <a:spcBef>
                <a:spcPct val="30000"/>
              </a:spcBef>
              <a:spcAft>
                <a:spcPct val="0"/>
              </a:spcAft>
              <a:buClrTx/>
              <a:buSzTx/>
              <a:buFontTx/>
              <a:buNone/>
              <a:tabLst/>
              <a:defRPr/>
            </a:pPr>
            <a:endParaRPr lang="tr-TR" sz="1200" dirty="0" smtClean="0">
              <a:latin typeface="Arial" pitchFamily="34" charset="0"/>
              <a:cs typeface="Arial" pitchFamily="34" charset="0"/>
            </a:endParaRPr>
          </a:p>
        </p:txBody>
      </p:sp>
      <p:sp>
        <p:nvSpPr>
          <p:cNvPr id="4" name="Slayt Numarası Yer Tutucusu 3"/>
          <p:cNvSpPr>
            <a:spLocks noGrp="1"/>
          </p:cNvSpPr>
          <p:nvPr>
            <p:ph type="sldNum" sz="quarter" idx="10"/>
          </p:nvPr>
        </p:nvSpPr>
        <p:spPr/>
        <p:txBody>
          <a:bodyPr/>
          <a:lstStyle/>
          <a:p>
            <a:pPr>
              <a:defRPr/>
            </a:pPr>
            <a:fld id="{D458EFCD-2F80-45B0-8A37-4504390CF867}" type="slidenum">
              <a:rPr lang="tr-TR" smtClean="0"/>
              <a:pPr>
                <a:defRPr/>
              </a:pPr>
              <a:t>6</a:t>
            </a:fld>
            <a:endParaRPr lang="tr-TR"/>
          </a:p>
        </p:txBody>
      </p:sp>
    </p:spTree>
    <p:extLst>
      <p:ext uri="{BB962C8B-B14F-4D97-AF65-F5344CB8AC3E}">
        <p14:creationId xmlns:p14="http://schemas.microsoft.com/office/powerpoint/2010/main" val="1436800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tr-TR" sz="1200" dirty="0" smtClean="0">
              <a:latin typeface="Arial" pitchFamily="34" charset="0"/>
              <a:cs typeface="Arial" pitchFamily="34" charset="0"/>
            </a:endParaRPr>
          </a:p>
        </p:txBody>
      </p:sp>
      <p:sp>
        <p:nvSpPr>
          <p:cNvPr id="4" name="Slayt Numarası Yer Tutucusu 3"/>
          <p:cNvSpPr>
            <a:spLocks noGrp="1"/>
          </p:cNvSpPr>
          <p:nvPr>
            <p:ph type="sldNum" sz="quarter" idx="10"/>
          </p:nvPr>
        </p:nvSpPr>
        <p:spPr/>
        <p:txBody>
          <a:bodyPr/>
          <a:lstStyle/>
          <a:p>
            <a:pPr>
              <a:defRPr/>
            </a:pPr>
            <a:fld id="{D458EFCD-2F80-45B0-8A37-4504390CF867}" type="slidenum">
              <a:rPr lang="tr-TR" smtClean="0"/>
              <a:pPr>
                <a:defRPr/>
              </a:pPr>
              <a:t>7</a:t>
            </a:fld>
            <a:endParaRPr lang="tr-TR"/>
          </a:p>
        </p:txBody>
      </p:sp>
    </p:spTree>
    <p:extLst>
      <p:ext uri="{BB962C8B-B14F-4D97-AF65-F5344CB8AC3E}">
        <p14:creationId xmlns:p14="http://schemas.microsoft.com/office/powerpoint/2010/main" val="2915675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tr-TR" sz="1200" dirty="0" smtClean="0">
              <a:latin typeface="Arial" pitchFamily="34" charset="0"/>
              <a:cs typeface="Arial" pitchFamily="34" charset="0"/>
            </a:endParaRPr>
          </a:p>
        </p:txBody>
      </p:sp>
      <p:sp>
        <p:nvSpPr>
          <p:cNvPr id="4" name="Slayt Numarası Yer Tutucusu 3"/>
          <p:cNvSpPr>
            <a:spLocks noGrp="1"/>
          </p:cNvSpPr>
          <p:nvPr>
            <p:ph type="sldNum" sz="quarter" idx="10"/>
          </p:nvPr>
        </p:nvSpPr>
        <p:spPr/>
        <p:txBody>
          <a:bodyPr/>
          <a:lstStyle/>
          <a:p>
            <a:pPr>
              <a:defRPr/>
            </a:pPr>
            <a:fld id="{D458EFCD-2F80-45B0-8A37-4504390CF867}" type="slidenum">
              <a:rPr lang="tr-TR" smtClean="0"/>
              <a:pPr>
                <a:defRPr/>
              </a:pPr>
              <a:t>8</a:t>
            </a:fld>
            <a:endParaRPr lang="tr-TR"/>
          </a:p>
        </p:txBody>
      </p:sp>
    </p:spTree>
    <p:extLst>
      <p:ext uri="{BB962C8B-B14F-4D97-AF65-F5344CB8AC3E}">
        <p14:creationId xmlns:p14="http://schemas.microsoft.com/office/powerpoint/2010/main" val="574274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34" charset="0"/>
                <a:ea typeface="+mn-ea"/>
                <a:cs typeface="+mn-cs"/>
              </a:rPr>
              <a:t>the concrete core construction system</a:t>
            </a:r>
            <a:r>
              <a:rPr lang="en-US" sz="1200" kern="1200" baseline="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uses either a center core or a common corridor. While gravity loads are transferred via modules, i.e., module-to-module connection, lateral loads are transferred via the connection between modules and bracing elements, that is, from modules to the core or corridor.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34" charset="0"/>
                <a:ea typeface="+mn-ea"/>
                <a:cs typeface="+mn-cs"/>
              </a:rPr>
              <a:t>Hybrid approach aims to combine the benefits of various systems. In the hybrid-podium systems, there is a steel or concrete frame called podium for the first one or two stories of building. Then load-bearing modules are stacked on top of the podium. The advantages of these systems are that podium provides larger span and behaves like a foundation, thus modules transfer their gravity loads to the beams of podium. a podium system is generally preferred in a modular building that needs larger spaces such as parking lots and stores, and it is not appropriate for high-rise building.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34" charset="0"/>
                <a:ea typeface="+mn-ea"/>
                <a:cs typeface="+mn-cs"/>
              </a:rPr>
              <a:t>The open building systems use columns and modules and ensure more flexibility for interior planning. This system is just appropriate for up to eight stories.  However, there is interest to design innovative flexible buildings using this modularization technology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34" charset="0"/>
                <a:ea typeface="+mn-ea"/>
                <a:cs typeface="+mn-cs"/>
              </a:rPr>
              <a:t>In hybrid-skeletal structures, the main structure is constructed as a conventional frame, and load-bearing and non-load-bearing modules are then placed between the beams and columns of the frame. The frame system ensures resisting lateral loads and also utilizes the benefits of modules.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tr-TR" sz="1200" dirty="0" smtClean="0">
              <a:latin typeface="Arial" pitchFamily="34" charset="0"/>
              <a:cs typeface="Arial" pitchFamily="34" charset="0"/>
            </a:endParaRPr>
          </a:p>
        </p:txBody>
      </p:sp>
      <p:sp>
        <p:nvSpPr>
          <p:cNvPr id="4" name="Slayt Numarası Yer Tutucusu 3"/>
          <p:cNvSpPr>
            <a:spLocks noGrp="1"/>
          </p:cNvSpPr>
          <p:nvPr>
            <p:ph type="sldNum" sz="quarter" idx="10"/>
          </p:nvPr>
        </p:nvSpPr>
        <p:spPr/>
        <p:txBody>
          <a:bodyPr/>
          <a:lstStyle/>
          <a:p>
            <a:pPr>
              <a:defRPr/>
            </a:pPr>
            <a:fld id="{D458EFCD-2F80-45B0-8A37-4504390CF867}" type="slidenum">
              <a:rPr lang="tr-TR" smtClean="0"/>
              <a:pPr>
                <a:defRPr/>
              </a:pPr>
              <a:t>9</a:t>
            </a:fld>
            <a:endParaRPr lang="tr-TR"/>
          </a:p>
        </p:txBody>
      </p:sp>
    </p:spTree>
    <p:extLst>
      <p:ext uri="{BB962C8B-B14F-4D97-AF65-F5344CB8AC3E}">
        <p14:creationId xmlns:p14="http://schemas.microsoft.com/office/powerpoint/2010/main" val="4260873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3 Yuvarlatılmış Dikdörtgen"/>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6" name="5 Yuvarlatılmış Dikdörtgen"/>
          <p:cNvSpPr/>
          <p:nvPr/>
        </p:nvSpPr>
        <p:spPr>
          <a:xfrm>
            <a:off x="418597"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5" name="4 Başlık"/>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tr-TR" smtClean="0"/>
              <a:t>Asıl başlık stili için tıklatın</a:t>
            </a:r>
            <a:endParaRPr lang="en-US"/>
          </a:p>
        </p:txBody>
      </p:sp>
      <p:sp>
        <p:nvSpPr>
          <p:cNvPr id="20" name="19 Alt Başlık"/>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tr-TR" smtClean="0"/>
              <a:t>Asıl alt başlık stilini düzenlemek için tıklatın</a:t>
            </a:r>
            <a:endParaRPr lang="en-US"/>
          </a:p>
        </p:txBody>
      </p:sp>
      <p:sp>
        <p:nvSpPr>
          <p:cNvPr id="7" name="18 Veri Yer Tutucusu"/>
          <p:cNvSpPr>
            <a:spLocks noGrp="1"/>
          </p:cNvSpPr>
          <p:nvPr>
            <p:ph type="dt" sz="half" idx="10"/>
          </p:nvPr>
        </p:nvSpPr>
        <p:spPr/>
        <p:txBody>
          <a:bodyPr/>
          <a:lstStyle>
            <a:lvl1pPr>
              <a:defRPr/>
            </a:lvl1pPr>
            <a:extLst/>
          </a:lstStyle>
          <a:p>
            <a:pPr>
              <a:defRPr/>
            </a:pPr>
            <a:endParaRPr lang="tr-TR"/>
          </a:p>
        </p:txBody>
      </p:sp>
      <p:sp>
        <p:nvSpPr>
          <p:cNvPr id="8" name="7 Altbilgi Yer Tutucusu"/>
          <p:cNvSpPr>
            <a:spLocks noGrp="1"/>
          </p:cNvSpPr>
          <p:nvPr>
            <p:ph type="ftr" sz="quarter" idx="11"/>
          </p:nvPr>
        </p:nvSpPr>
        <p:spPr/>
        <p:txBody>
          <a:bodyPr/>
          <a:lstStyle>
            <a:lvl1pPr>
              <a:defRPr/>
            </a:lvl1pPr>
            <a:extLst/>
          </a:lstStyle>
          <a:p>
            <a:pPr>
              <a:defRPr/>
            </a:pPr>
            <a:endParaRPr lang="tr-TR"/>
          </a:p>
        </p:txBody>
      </p:sp>
      <p:sp>
        <p:nvSpPr>
          <p:cNvPr id="9" name="10 Slayt Numarası Yer Tutucusu"/>
          <p:cNvSpPr>
            <a:spLocks noGrp="1"/>
          </p:cNvSpPr>
          <p:nvPr>
            <p:ph type="sldNum" sz="quarter" idx="12"/>
          </p:nvPr>
        </p:nvSpPr>
        <p:spPr/>
        <p:txBody>
          <a:bodyPr/>
          <a:lstStyle>
            <a:lvl1pPr>
              <a:defRPr/>
            </a:lvl1pPr>
            <a:extLst/>
          </a:lstStyle>
          <a:p>
            <a:pPr>
              <a:defRPr/>
            </a:pPr>
            <a:fld id="{4C431755-EE19-4C3B-BCF3-A01DB18D3763}" type="slidenum">
              <a:rPr lang="tr-TR"/>
              <a:pPr>
                <a:defRPr/>
              </a:pPr>
              <a:t>‹#›</a:t>
            </a:fld>
            <a:endParaRPr lang="tr-TR"/>
          </a:p>
        </p:txBody>
      </p:sp>
    </p:spTree>
  </p:cSld>
  <p:clrMapOvr>
    <a:masterClrMapping/>
  </p:clrMapOvr>
  <p:transition>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lstStyle>
            <a:extLst/>
          </a:lstStyle>
          <a:p>
            <a:r>
              <a:rPr lang="tr-TR" smtClean="0"/>
              <a:t>Asıl başlık stili için tıklatın</a:t>
            </a:r>
            <a:endParaRPr lang="en-US"/>
          </a:p>
        </p:txBody>
      </p:sp>
      <p:sp>
        <p:nvSpPr>
          <p:cNvPr id="3" name="2 Dikey Metin Yer Tutucusu"/>
          <p:cNvSpPr>
            <a:spLocks noGrp="1"/>
          </p:cNvSpPr>
          <p:nvPr>
            <p:ph type="body" orient="vert" idx="1"/>
          </p:nvPr>
        </p:nvSpPr>
        <p:spPr>
          <a:xfrm>
            <a:off x="502920" y="530352"/>
            <a:ext cx="8183880" cy="4187952"/>
          </a:xfrm>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4 Veri Yer Tutucusu"/>
          <p:cNvSpPr>
            <a:spLocks noGrp="1"/>
          </p:cNvSpPr>
          <p:nvPr>
            <p:ph type="dt" sz="half" idx="10"/>
          </p:nvPr>
        </p:nvSpPr>
        <p:spPr/>
        <p:txBody>
          <a:bodyPr/>
          <a:lstStyle>
            <a:lvl1pPr>
              <a:defRPr/>
            </a:lvl1pPr>
          </a:lstStyle>
          <a:p>
            <a:pPr>
              <a:defRPr/>
            </a:pPr>
            <a:endParaRPr lang="tr-TR"/>
          </a:p>
        </p:txBody>
      </p:sp>
      <p:sp>
        <p:nvSpPr>
          <p:cNvPr id="5" name="17 Altbilgi Yer Tutucusu"/>
          <p:cNvSpPr>
            <a:spLocks noGrp="1"/>
          </p:cNvSpPr>
          <p:nvPr>
            <p:ph type="ftr" sz="quarter" idx="11"/>
          </p:nvPr>
        </p:nvSpPr>
        <p:spPr/>
        <p:txBody>
          <a:bodyPr/>
          <a:lstStyle>
            <a:lvl1pPr>
              <a:defRPr/>
            </a:lvl1pPr>
          </a:lstStyle>
          <a:p>
            <a:pPr>
              <a:defRPr/>
            </a:pPr>
            <a:endParaRPr lang="tr-TR"/>
          </a:p>
        </p:txBody>
      </p:sp>
      <p:sp>
        <p:nvSpPr>
          <p:cNvPr id="6" name="4 Slayt Numarası Yer Tutucusu"/>
          <p:cNvSpPr>
            <a:spLocks noGrp="1"/>
          </p:cNvSpPr>
          <p:nvPr>
            <p:ph type="sldNum" sz="quarter" idx="12"/>
          </p:nvPr>
        </p:nvSpPr>
        <p:spPr/>
        <p:txBody>
          <a:bodyPr/>
          <a:lstStyle>
            <a:lvl1pPr>
              <a:defRPr/>
            </a:lvl1pPr>
          </a:lstStyle>
          <a:p>
            <a:pPr>
              <a:defRPr/>
            </a:pPr>
            <a:fld id="{AEC38564-E38C-47B7-88E4-9C804639EA3D}" type="slidenum">
              <a:rPr lang="tr-TR"/>
              <a:pPr>
                <a:defRPr/>
              </a:pPr>
              <a:t>‹#›</a:t>
            </a:fld>
            <a:endParaRPr lang="tr-TR"/>
          </a:p>
        </p:txBody>
      </p:sp>
    </p:spTree>
  </p:cSld>
  <p:clrMapOvr>
    <a:masterClrMapping/>
  </p:clrMapOvr>
  <p:transition>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533405"/>
            <a:ext cx="1981200" cy="5257799"/>
          </a:xfrm>
        </p:spPr>
        <p:txBody>
          <a:bodyPr vert="eaVert"/>
          <a:lstStyle>
            <a:extLst/>
          </a:lstStyle>
          <a:p>
            <a:r>
              <a:rPr lang="tr-TR" smtClean="0"/>
              <a:t>Asıl başlık stili için tıklatın</a:t>
            </a:r>
            <a:endParaRPr lang="en-US"/>
          </a:p>
        </p:txBody>
      </p:sp>
      <p:sp>
        <p:nvSpPr>
          <p:cNvPr id="3" name="2 Dikey Metin Yer Tutucusu"/>
          <p:cNvSpPr>
            <a:spLocks noGrp="1"/>
          </p:cNvSpPr>
          <p:nvPr>
            <p:ph type="body" orient="vert" idx="1"/>
          </p:nvPr>
        </p:nvSpPr>
        <p:spPr>
          <a:xfrm>
            <a:off x="533400" y="533403"/>
            <a:ext cx="5943600" cy="5257801"/>
          </a:xfrm>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4 Veri Yer Tutucusu"/>
          <p:cNvSpPr>
            <a:spLocks noGrp="1"/>
          </p:cNvSpPr>
          <p:nvPr>
            <p:ph type="dt" sz="half" idx="10"/>
          </p:nvPr>
        </p:nvSpPr>
        <p:spPr/>
        <p:txBody>
          <a:bodyPr/>
          <a:lstStyle>
            <a:lvl1pPr>
              <a:defRPr/>
            </a:lvl1pPr>
          </a:lstStyle>
          <a:p>
            <a:pPr>
              <a:defRPr/>
            </a:pPr>
            <a:endParaRPr lang="tr-TR"/>
          </a:p>
        </p:txBody>
      </p:sp>
      <p:sp>
        <p:nvSpPr>
          <p:cNvPr id="5" name="17 Altbilgi Yer Tutucusu"/>
          <p:cNvSpPr>
            <a:spLocks noGrp="1"/>
          </p:cNvSpPr>
          <p:nvPr>
            <p:ph type="ftr" sz="quarter" idx="11"/>
          </p:nvPr>
        </p:nvSpPr>
        <p:spPr/>
        <p:txBody>
          <a:bodyPr/>
          <a:lstStyle>
            <a:lvl1pPr>
              <a:defRPr/>
            </a:lvl1pPr>
          </a:lstStyle>
          <a:p>
            <a:pPr>
              <a:defRPr/>
            </a:pPr>
            <a:endParaRPr lang="tr-TR"/>
          </a:p>
        </p:txBody>
      </p:sp>
      <p:sp>
        <p:nvSpPr>
          <p:cNvPr id="6" name="4 Slayt Numarası Yer Tutucusu"/>
          <p:cNvSpPr>
            <a:spLocks noGrp="1"/>
          </p:cNvSpPr>
          <p:nvPr>
            <p:ph type="sldNum" sz="quarter" idx="12"/>
          </p:nvPr>
        </p:nvSpPr>
        <p:spPr/>
        <p:txBody>
          <a:bodyPr/>
          <a:lstStyle>
            <a:lvl1pPr>
              <a:defRPr/>
            </a:lvl1pPr>
          </a:lstStyle>
          <a:p>
            <a:pPr>
              <a:defRPr/>
            </a:pPr>
            <a:fld id="{BF223517-5E65-41B8-9AA3-90617D244B78}" type="slidenum">
              <a:rPr lang="tr-TR"/>
              <a:pPr>
                <a:defRPr/>
              </a:pPr>
              <a:t>‹#›</a:t>
            </a:fld>
            <a:endParaRPr lang="tr-TR"/>
          </a:p>
        </p:txBody>
      </p:sp>
    </p:spTree>
  </p:cSld>
  <p:clrMapOvr>
    <a:masterClrMapping/>
  </p:clrMapOvr>
  <p:transition>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lstStyle>
            <a:extLst/>
          </a:lstStyle>
          <a:p>
            <a:r>
              <a:rPr lang="tr-TR" smtClean="0"/>
              <a:t>Asıl başlık stili için tıklatın</a:t>
            </a:r>
            <a:endParaRPr lang="en-US"/>
          </a:p>
        </p:txBody>
      </p:sp>
      <p:sp>
        <p:nvSpPr>
          <p:cNvPr id="3" name="2 İçerik Yer Tutucusu"/>
          <p:cNvSpPr>
            <a:spLocks noGrp="1"/>
          </p:cNvSpPr>
          <p:nvPr>
            <p:ph idx="1"/>
          </p:nvPr>
        </p:nvSpPr>
        <p:spPr>
          <a:xfrm>
            <a:off x="502920" y="530352"/>
            <a:ext cx="8183880" cy="4187952"/>
          </a:xfrm>
        </p:spPr>
        <p:txBody>
          <a:bodyPr/>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4 Veri Yer Tutucusu"/>
          <p:cNvSpPr>
            <a:spLocks noGrp="1"/>
          </p:cNvSpPr>
          <p:nvPr>
            <p:ph type="dt" sz="half" idx="10"/>
          </p:nvPr>
        </p:nvSpPr>
        <p:spPr/>
        <p:txBody>
          <a:bodyPr/>
          <a:lstStyle>
            <a:lvl1pPr>
              <a:defRPr/>
            </a:lvl1pPr>
          </a:lstStyle>
          <a:p>
            <a:pPr>
              <a:defRPr/>
            </a:pPr>
            <a:endParaRPr lang="tr-TR"/>
          </a:p>
        </p:txBody>
      </p:sp>
      <p:sp>
        <p:nvSpPr>
          <p:cNvPr id="5" name="17 Altbilgi Yer Tutucusu"/>
          <p:cNvSpPr>
            <a:spLocks noGrp="1"/>
          </p:cNvSpPr>
          <p:nvPr>
            <p:ph type="ftr" sz="quarter" idx="11"/>
          </p:nvPr>
        </p:nvSpPr>
        <p:spPr/>
        <p:txBody>
          <a:bodyPr/>
          <a:lstStyle>
            <a:lvl1pPr>
              <a:defRPr/>
            </a:lvl1pPr>
          </a:lstStyle>
          <a:p>
            <a:pPr>
              <a:defRPr/>
            </a:pPr>
            <a:endParaRPr lang="tr-TR"/>
          </a:p>
        </p:txBody>
      </p:sp>
      <p:sp>
        <p:nvSpPr>
          <p:cNvPr id="6" name="4 Slayt Numarası Yer Tutucusu"/>
          <p:cNvSpPr>
            <a:spLocks noGrp="1"/>
          </p:cNvSpPr>
          <p:nvPr>
            <p:ph type="sldNum" sz="quarter" idx="12"/>
          </p:nvPr>
        </p:nvSpPr>
        <p:spPr/>
        <p:txBody>
          <a:bodyPr/>
          <a:lstStyle>
            <a:lvl1pPr>
              <a:defRPr/>
            </a:lvl1pPr>
          </a:lstStyle>
          <a:p>
            <a:pPr>
              <a:defRPr/>
            </a:pPr>
            <a:fld id="{32413F69-12CB-4575-8B67-1B66F77650E4}" type="slidenum">
              <a:rPr lang="tr-TR"/>
              <a:pPr>
                <a:defRPr/>
              </a:pPr>
              <a:t>‹#›</a:t>
            </a:fld>
            <a:endParaRPr lang="tr-TR"/>
          </a:p>
        </p:txBody>
      </p:sp>
    </p:spTree>
  </p:cSld>
  <p:clrMapOvr>
    <a:masterClrMapping/>
  </p:clrMapOvr>
  <p:transition>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4" name="3 Yuvarlatılmış Dikdörtgen"/>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5" name="4 Yuvarlatılmış Dikdörtgen"/>
          <p:cNvSpPr/>
          <p:nvPr/>
        </p:nvSpPr>
        <p:spPr>
          <a:xfrm>
            <a:off x="418597" y="434163"/>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2" name="1 Başlık"/>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tr-TR" smtClean="0"/>
              <a:t>Asıl başlık stili için tıklatın</a:t>
            </a:r>
            <a:endParaRPr lang="en-US"/>
          </a:p>
        </p:txBody>
      </p:sp>
      <p:sp>
        <p:nvSpPr>
          <p:cNvPr id="3" name="2 Metin Yer Tutucusu"/>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tr-TR" smtClean="0"/>
              <a:t>Asıl metin stillerini düzenlemek için tıklatın</a:t>
            </a:r>
          </a:p>
        </p:txBody>
      </p:sp>
      <p:sp>
        <p:nvSpPr>
          <p:cNvPr id="6" name="3 Veri Yer Tutucusu"/>
          <p:cNvSpPr>
            <a:spLocks noGrp="1"/>
          </p:cNvSpPr>
          <p:nvPr>
            <p:ph type="dt" sz="half" idx="10"/>
          </p:nvPr>
        </p:nvSpPr>
        <p:spPr/>
        <p:txBody>
          <a:bodyPr/>
          <a:lstStyle>
            <a:lvl1pPr>
              <a:defRPr/>
            </a:lvl1pPr>
            <a:extLst/>
          </a:lstStyle>
          <a:p>
            <a:pPr>
              <a:defRPr/>
            </a:pPr>
            <a:endParaRPr lang="tr-TR"/>
          </a:p>
        </p:txBody>
      </p:sp>
      <p:sp>
        <p:nvSpPr>
          <p:cNvPr id="7" name="4 Altbilgi Yer Tutucusu"/>
          <p:cNvSpPr>
            <a:spLocks noGrp="1"/>
          </p:cNvSpPr>
          <p:nvPr>
            <p:ph type="ftr" sz="quarter" idx="11"/>
          </p:nvPr>
        </p:nvSpPr>
        <p:spPr/>
        <p:txBody>
          <a:bodyPr/>
          <a:lstStyle>
            <a:lvl1pPr>
              <a:defRPr/>
            </a:lvl1pPr>
            <a:extLst/>
          </a:lstStyle>
          <a:p>
            <a:pPr>
              <a:defRPr/>
            </a:pPr>
            <a:endParaRPr lang="tr-TR"/>
          </a:p>
        </p:txBody>
      </p:sp>
      <p:sp>
        <p:nvSpPr>
          <p:cNvPr id="8" name="5 Slayt Numarası Yer Tutucusu"/>
          <p:cNvSpPr>
            <a:spLocks noGrp="1"/>
          </p:cNvSpPr>
          <p:nvPr>
            <p:ph type="sldNum" sz="quarter" idx="12"/>
          </p:nvPr>
        </p:nvSpPr>
        <p:spPr/>
        <p:txBody>
          <a:bodyPr/>
          <a:lstStyle>
            <a:lvl1pPr>
              <a:defRPr/>
            </a:lvl1pPr>
            <a:extLst/>
          </a:lstStyle>
          <a:p>
            <a:pPr>
              <a:defRPr/>
            </a:pPr>
            <a:fld id="{9823CA62-75DF-4068-BE3C-BD454D733329}" type="slidenum">
              <a:rPr lang="tr-TR"/>
              <a:pPr>
                <a:defRPr/>
              </a:pPr>
              <a:t>‹#›</a:t>
            </a:fld>
            <a:endParaRPr lang="tr-TR"/>
          </a:p>
        </p:txBody>
      </p:sp>
    </p:spTree>
  </p:cSld>
  <p:clrMapOvr>
    <a:masterClrMapping/>
  </p:clrMapOvr>
  <p:transition>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lang="tr-TR" smtClean="0"/>
              <a:t>Asıl başlık stili için tıklatın</a:t>
            </a:r>
            <a:endParaRPr lang="en-US"/>
          </a:p>
        </p:txBody>
      </p:sp>
      <p:sp>
        <p:nvSpPr>
          <p:cNvPr id="3" name="2 İçerik Yer Tutucusu"/>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24 Veri Yer Tutucusu"/>
          <p:cNvSpPr>
            <a:spLocks noGrp="1"/>
          </p:cNvSpPr>
          <p:nvPr>
            <p:ph type="dt" sz="half" idx="10"/>
          </p:nvPr>
        </p:nvSpPr>
        <p:spPr/>
        <p:txBody>
          <a:bodyPr/>
          <a:lstStyle>
            <a:lvl1pPr>
              <a:defRPr/>
            </a:lvl1pPr>
          </a:lstStyle>
          <a:p>
            <a:pPr>
              <a:defRPr/>
            </a:pPr>
            <a:endParaRPr lang="tr-TR"/>
          </a:p>
        </p:txBody>
      </p:sp>
      <p:sp>
        <p:nvSpPr>
          <p:cNvPr id="6" name="17 Altbilgi Yer Tutucusu"/>
          <p:cNvSpPr>
            <a:spLocks noGrp="1"/>
          </p:cNvSpPr>
          <p:nvPr>
            <p:ph type="ftr" sz="quarter" idx="11"/>
          </p:nvPr>
        </p:nvSpPr>
        <p:spPr/>
        <p:txBody>
          <a:bodyPr/>
          <a:lstStyle>
            <a:lvl1pPr>
              <a:defRPr/>
            </a:lvl1pPr>
          </a:lstStyle>
          <a:p>
            <a:pPr>
              <a:defRPr/>
            </a:pPr>
            <a:endParaRPr lang="tr-TR"/>
          </a:p>
        </p:txBody>
      </p:sp>
      <p:sp>
        <p:nvSpPr>
          <p:cNvPr id="7" name="4 Slayt Numarası Yer Tutucusu"/>
          <p:cNvSpPr>
            <a:spLocks noGrp="1"/>
          </p:cNvSpPr>
          <p:nvPr>
            <p:ph type="sldNum" sz="quarter" idx="12"/>
          </p:nvPr>
        </p:nvSpPr>
        <p:spPr/>
        <p:txBody>
          <a:bodyPr/>
          <a:lstStyle>
            <a:lvl1pPr>
              <a:defRPr/>
            </a:lvl1pPr>
          </a:lstStyle>
          <a:p>
            <a:pPr>
              <a:defRPr/>
            </a:pPr>
            <a:fld id="{A486CFCE-FAF5-40DC-8996-4C4CF0D69659}" type="slidenum">
              <a:rPr lang="tr-TR"/>
              <a:pPr>
                <a:defRPr/>
              </a:pPr>
              <a:t>‹#›</a:t>
            </a:fld>
            <a:endParaRPr lang="tr-TR"/>
          </a:p>
        </p:txBody>
      </p:sp>
    </p:spTree>
  </p:cSld>
  <p:clrMapOvr>
    <a:masterClrMapping/>
  </p:clrMapOvr>
  <p:transition>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lstStyle>
            <a:lvl1pPr>
              <a:defRPr b="1"/>
            </a:lvl1pPr>
            <a:extLst/>
          </a:lstStyle>
          <a:p>
            <a:r>
              <a:rPr lang="tr-TR" smtClean="0"/>
              <a:t>Asıl başlık stili için tıklatın</a:t>
            </a:r>
            <a:endParaRPr lang="en-US"/>
          </a:p>
        </p:txBody>
      </p:sp>
      <p:sp>
        <p:nvSpPr>
          <p:cNvPr id="3" name="2 Metin Yer Tutucusu"/>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4" name="3 Metin Yer Tutucusu"/>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5" name="4 İçerik Yer Tutucusu"/>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24 Veri Yer Tutucusu"/>
          <p:cNvSpPr>
            <a:spLocks noGrp="1"/>
          </p:cNvSpPr>
          <p:nvPr>
            <p:ph type="dt" sz="half" idx="10"/>
          </p:nvPr>
        </p:nvSpPr>
        <p:spPr/>
        <p:txBody>
          <a:bodyPr/>
          <a:lstStyle>
            <a:lvl1pPr>
              <a:defRPr/>
            </a:lvl1pPr>
          </a:lstStyle>
          <a:p>
            <a:pPr>
              <a:defRPr/>
            </a:pPr>
            <a:endParaRPr lang="tr-TR"/>
          </a:p>
        </p:txBody>
      </p:sp>
      <p:sp>
        <p:nvSpPr>
          <p:cNvPr id="8" name="17 Altbilgi Yer Tutucusu"/>
          <p:cNvSpPr>
            <a:spLocks noGrp="1"/>
          </p:cNvSpPr>
          <p:nvPr>
            <p:ph type="ftr" sz="quarter" idx="11"/>
          </p:nvPr>
        </p:nvSpPr>
        <p:spPr/>
        <p:txBody>
          <a:bodyPr/>
          <a:lstStyle>
            <a:lvl1pPr>
              <a:defRPr/>
            </a:lvl1pPr>
          </a:lstStyle>
          <a:p>
            <a:pPr>
              <a:defRPr/>
            </a:pPr>
            <a:endParaRPr lang="tr-TR"/>
          </a:p>
        </p:txBody>
      </p:sp>
      <p:sp>
        <p:nvSpPr>
          <p:cNvPr id="9" name="4 Slayt Numarası Yer Tutucusu"/>
          <p:cNvSpPr>
            <a:spLocks noGrp="1"/>
          </p:cNvSpPr>
          <p:nvPr>
            <p:ph type="sldNum" sz="quarter" idx="12"/>
          </p:nvPr>
        </p:nvSpPr>
        <p:spPr/>
        <p:txBody>
          <a:bodyPr/>
          <a:lstStyle>
            <a:lvl1pPr>
              <a:defRPr/>
            </a:lvl1pPr>
          </a:lstStyle>
          <a:p>
            <a:pPr>
              <a:defRPr/>
            </a:pPr>
            <a:fld id="{CE906241-D66A-4EBE-81A1-05D7E9D805E1}" type="slidenum">
              <a:rPr lang="tr-TR"/>
              <a:pPr>
                <a:defRPr/>
              </a:pPr>
              <a:t>‹#›</a:t>
            </a:fld>
            <a:endParaRPr lang="tr-TR"/>
          </a:p>
        </p:txBody>
      </p:sp>
    </p:spTree>
  </p:cSld>
  <p:clrMapOvr>
    <a:masterClrMapping/>
  </p:clrMapOvr>
  <p:transition>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lang="tr-TR" smtClean="0"/>
              <a:t>Asıl başlık stili için tıklatın</a:t>
            </a:r>
            <a:endParaRPr lang="en-US"/>
          </a:p>
        </p:txBody>
      </p:sp>
      <p:sp>
        <p:nvSpPr>
          <p:cNvPr id="3" name="24 Veri Yer Tutucusu"/>
          <p:cNvSpPr>
            <a:spLocks noGrp="1"/>
          </p:cNvSpPr>
          <p:nvPr>
            <p:ph type="dt" sz="half" idx="10"/>
          </p:nvPr>
        </p:nvSpPr>
        <p:spPr/>
        <p:txBody>
          <a:bodyPr/>
          <a:lstStyle>
            <a:lvl1pPr>
              <a:defRPr/>
            </a:lvl1pPr>
          </a:lstStyle>
          <a:p>
            <a:pPr>
              <a:defRPr/>
            </a:pPr>
            <a:endParaRPr lang="tr-TR"/>
          </a:p>
        </p:txBody>
      </p:sp>
      <p:sp>
        <p:nvSpPr>
          <p:cNvPr id="4" name="17 Altbilgi Yer Tutucusu"/>
          <p:cNvSpPr>
            <a:spLocks noGrp="1"/>
          </p:cNvSpPr>
          <p:nvPr>
            <p:ph type="ftr" sz="quarter" idx="11"/>
          </p:nvPr>
        </p:nvSpPr>
        <p:spPr/>
        <p:txBody>
          <a:bodyPr/>
          <a:lstStyle>
            <a:lvl1pPr>
              <a:defRPr/>
            </a:lvl1pPr>
          </a:lstStyle>
          <a:p>
            <a:pPr>
              <a:defRPr/>
            </a:pPr>
            <a:endParaRPr lang="tr-TR"/>
          </a:p>
        </p:txBody>
      </p:sp>
      <p:sp>
        <p:nvSpPr>
          <p:cNvPr id="5" name="4 Slayt Numarası Yer Tutucusu"/>
          <p:cNvSpPr>
            <a:spLocks noGrp="1"/>
          </p:cNvSpPr>
          <p:nvPr>
            <p:ph type="sldNum" sz="quarter" idx="12"/>
          </p:nvPr>
        </p:nvSpPr>
        <p:spPr/>
        <p:txBody>
          <a:bodyPr/>
          <a:lstStyle>
            <a:lvl1pPr>
              <a:defRPr/>
            </a:lvl1pPr>
          </a:lstStyle>
          <a:p>
            <a:pPr>
              <a:defRPr/>
            </a:pPr>
            <a:fld id="{7938F2EB-4AF8-43A9-9691-54632A023071}" type="slidenum">
              <a:rPr lang="tr-TR"/>
              <a:pPr>
                <a:defRPr/>
              </a:pPr>
              <a:t>‹#›</a:t>
            </a:fld>
            <a:endParaRPr lang="tr-TR"/>
          </a:p>
        </p:txBody>
      </p:sp>
    </p:spTree>
  </p:cSld>
  <p:clrMapOvr>
    <a:masterClrMapping/>
  </p:clrMapOvr>
  <p:transition>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Yuvarlatılmış Dikdörtgen"/>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3" name="1 Veri Yer Tutucusu"/>
          <p:cNvSpPr>
            <a:spLocks noGrp="1"/>
          </p:cNvSpPr>
          <p:nvPr>
            <p:ph type="dt" sz="half" idx="10"/>
          </p:nvPr>
        </p:nvSpPr>
        <p:spPr/>
        <p:txBody>
          <a:bodyPr/>
          <a:lstStyle>
            <a:lvl1pPr>
              <a:defRPr/>
            </a:lvl1pPr>
            <a:extLst/>
          </a:lstStyle>
          <a:p>
            <a:pPr>
              <a:defRPr/>
            </a:pPr>
            <a:endParaRPr lang="tr-TR"/>
          </a:p>
        </p:txBody>
      </p:sp>
      <p:sp>
        <p:nvSpPr>
          <p:cNvPr id="4" name="2 Altbilgi Yer Tutucusu"/>
          <p:cNvSpPr>
            <a:spLocks noGrp="1"/>
          </p:cNvSpPr>
          <p:nvPr>
            <p:ph type="ftr" sz="quarter" idx="11"/>
          </p:nvPr>
        </p:nvSpPr>
        <p:spPr/>
        <p:txBody>
          <a:bodyPr/>
          <a:lstStyle>
            <a:lvl1pPr>
              <a:defRPr/>
            </a:lvl1pPr>
            <a:extLst/>
          </a:lstStyle>
          <a:p>
            <a:pPr>
              <a:defRPr/>
            </a:pPr>
            <a:endParaRPr lang="tr-TR"/>
          </a:p>
        </p:txBody>
      </p:sp>
      <p:sp>
        <p:nvSpPr>
          <p:cNvPr id="5" name="3 Slayt Numarası Yer Tutucusu"/>
          <p:cNvSpPr>
            <a:spLocks noGrp="1"/>
          </p:cNvSpPr>
          <p:nvPr>
            <p:ph type="sldNum" sz="quarter" idx="12"/>
          </p:nvPr>
        </p:nvSpPr>
        <p:spPr/>
        <p:txBody>
          <a:bodyPr/>
          <a:lstStyle>
            <a:lvl1pPr>
              <a:defRPr/>
            </a:lvl1pPr>
            <a:extLst/>
          </a:lstStyle>
          <a:p>
            <a:pPr>
              <a:defRPr/>
            </a:pPr>
            <a:fld id="{69F6506D-40F2-4128-AE28-87557B0F5DDF}" type="slidenum">
              <a:rPr lang="tr-TR"/>
              <a:pPr>
                <a:defRPr/>
              </a:pPr>
              <a:t>‹#›</a:t>
            </a:fld>
            <a:endParaRPr lang="tr-TR"/>
          </a:p>
        </p:txBody>
      </p:sp>
    </p:spTree>
  </p:cSld>
  <p:clrMapOvr>
    <a:masterClrMapping/>
  </p:clrMapOvr>
  <p:transition>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tr-TR" smtClean="0"/>
              <a:t>Asıl başlık stili için tıklatın</a:t>
            </a:r>
            <a:endParaRPr lang="en-US"/>
          </a:p>
        </p:txBody>
      </p:sp>
      <p:sp>
        <p:nvSpPr>
          <p:cNvPr id="3" name="2 Metin Yer Tutucusu"/>
          <p:cNvSpPr>
            <a:spLocks noGrp="1"/>
          </p:cNvSpPr>
          <p:nvPr>
            <p:ph type="body" idx="2"/>
          </p:nvPr>
        </p:nvSpPr>
        <p:spPr>
          <a:xfrm>
            <a:off x="5538847" y="1447803"/>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1"/>
          </p:nvPr>
        </p:nvSpPr>
        <p:spPr>
          <a:xfrm>
            <a:off x="761374" y="930145"/>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24 Veri Yer Tutucusu"/>
          <p:cNvSpPr>
            <a:spLocks noGrp="1"/>
          </p:cNvSpPr>
          <p:nvPr>
            <p:ph type="dt" sz="half" idx="10"/>
          </p:nvPr>
        </p:nvSpPr>
        <p:spPr/>
        <p:txBody>
          <a:bodyPr/>
          <a:lstStyle>
            <a:lvl1pPr>
              <a:defRPr/>
            </a:lvl1pPr>
          </a:lstStyle>
          <a:p>
            <a:pPr>
              <a:defRPr/>
            </a:pPr>
            <a:endParaRPr lang="tr-TR"/>
          </a:p>
        </p:txBody>
      </p:sp>
      <p:sp>
        <p:nvSpPr>
          <p:cNvPr id="6" name="17 Altbilgi Yer Tutucusu"/>
          <p:cNvSpPr>
            <a:spLocks noGrp="1"/>
          </p:cNvSpPr>
          <p:nvPr>
            <p:ph type="ftr" sz="quarter" idx="11"/>
          </p:nvPr>
        </p:nvSpPr>
        <p:spPr/>
        <p:txBody>
          <a:bodyPr/>
          <a:lstStyle>
            <a:lvl1pPr>
              <a:defRPr/>
            </a:lvl1pPr>
          </a:lstStyle>
          <a:p>
            <a:pPr>
              <a:defRPr/>
            </a:pPr>
            <a:endParaRPr lang="tr-TR"/>
          </a:p>
        </p:txBody>
      </p:sp>
      <p:sp>
        <p:nvSpPr>
          <p:cNvPr id="7" name="4 Slayt Numarası Yer Tutucusu"/>
          <p:cNvSpPr>
            <a:spLocks noGrp="1"/>
          </p:cNvSpPr>
          <p:nvPr>
            <p:ph type="sldNum" sz="quarter" idx="12"/>
          </p:nvPr>
        </p:nvSpPr>
        <p:spPr/>
        <p:txBody>
          <a:bodyPr/>
          <a:lstStyle>
            <a:lvl1pPr>
              <a:defRPr/>
            </a:lvl1pPr>
          </a:lstStyle>
          <a:p>
            <a:pPr>
              <a:defRPr/>
            </a:pPr>
            <a:fld id="{F342741C-85BC-4CF9-8EA5-B51E6704EDAE}" type="slidenum">
              <a:rPr lang="tr-TR"/>
              <a:pPr>
                <a:defRPr/>
              </a:pPr>
              <a:t>‹#›</a:t>
            </a:fld>
            <a:endParaRPr lang="tr-TR"/>
          </a:p>
        </p:txBody>
      </p:sp>
    </p:spTree>
  </p:cSld>
  <p:clrMapOvr>
    <a:masterClrMapping/>
  </p:clrMapOvr>
  <p:transition>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4 Yuvarlatılmış Dikdörtgen"/>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6" name="5 Tek Köşesi Yuvarlatılmış Dikdörtgen"/>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2" name="1 Başlık"/>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tr-TR" smtClean="0"/>
              <a:t>Asıl başlık stili için tıklatın</a:t>
            </a:r>
            <a:endParaRPr lang="en-US"/>
          </a:p>
        </p:txBody>
      </p:sp>
      <p:sp>
        <p:nvSpPr>
          <p:cNvPr id="4" name="3 Metin Yer Tutucusu"/>
          <p:cNvSpPr>
            <a:spLocks noGrp="1"/>
          </p:cNvSpPr>
          <p:nvPr>
            <p:ph type="body" sz="half" idx="2"/>
          </p:nvPr>
        </p:nvSpPr>
        <p:spPr bwMode="grayWhite">
          <a:xfrm>
            <a:off x="6462712" y="533401"/>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3" name="2 Resim Yer Tutucusu"/>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tr-TR" noProof="0" smtClean="0"/>
              <a:t>Resim eklemek için simgeyi tıklatın</a:t>
            </a:r>
            <a:endParaRPr lang="en-US" noProof="0"/>
          </a:p>
        </p:txBody>
      </p:sp>
      <p:sp>
        <p:nvSpPr>
          <p:cNvPr id="7" name="4 Veri Yer Tutucusu"/>
          <p:cNvSpPr>
            <a:spLocks noGrp="1"/>
          </p:cNvSpPr>
          <p:nvPr>
            <p:ph type="dt" sz="half" idx="10"/>
          </p:nvPr>
        </p:nvSpPr>
        <p:spPr/>
        <p:txBody>
          <a:bodyPr/>
          <a:lstStyle>
            <a:lvl1pPr>
              <a:defRPr/>
            </a:lvl1pPr>
            <a:extLst/>
          </a:lstStyle>
          <a:p>
            <a:pPr>
              <a:defRPr/>
            </a:pPr>
            <a:endParaRPr lang="tr-TR"/>
          </a:p>
        </p:txBody>
      </p:sp>
      <p:sp>
        <p:nvSpPr>
          <p:cNvPr id="8" name="5 Altbilgi Yer Tutucusu"/>
          <p:cNvSpPr>
            <a:spLocks noGrp="1"/>
          </p:cNvSpPr>
          <p:nvPr>
            <p:ph type="ftr" sz="quarter" idx="11"/>
          </p:nvPr>
        </p:nvSpPr>
        <p:spPr/>
        <p:txBody>
          <a:bodyPr/>
          <a:lstStyle>
            <a:lvl1pPr>
              <a:defRPr/>
            </a:lvl1pPr>
            <a:extLst/>
          </a:lstStyle>
          <a:p>
            <a:pPr>
              <a:defRPr/>
            </a:pPr>
            <a:endParaRPr lang="tr-TR"/>
          </a:p>
        </p:txBody>
      </p:sp>
      <p:sp>
        <p:nvSpPr>
          <p:cNvPr id="9" name="6 Slayt Numarası Yer Tutucusu"/>
          <p:cNvSpPr>
            <a:spLocks noGrp="1"/>
          </p:cNvSpPr>
          <p:nvPr>
            <p:ph type="sldNum" sz="quarter" idx="12"/>
          </p:nvPr>
        </p:nvSpPr>
        <p:spPr/>
        <p:txBody>
          <a:bodyPr/>
          <a:lstStyle>
            <a:lvl1pPr>
              <a:defRPr/>
            </a:lvl1pPr>
            <a:extLst/>
          </a:lstStyle>
          <a:p>
            <a:pPr>
              <a:defRPr/>
            </a:pPr>
            <a:fld id="{B8263A59-2A79-401B-B622-7C45EF9C7698}" type="slidenum">
              <a:rPr lang="tr-TR"/>
              <a:pPr>
                <a:defRPr/>
              </a:pPr>
              <a:t>‹#›</a:t>
            </a:fld>
            <a:endParaRPr lang="tr-TR"/>
          </a:p>
        </p:txBody>
      </p:sp>
    </p:spTree>
  </p:cSld>
  <p:clrMapOvr>
    <a:masterClrMapping/>
  </p:clrMapOvr>
  <p:transition>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Yuvarlatılmış Dikdörtgen"/>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9" name="8 Yuvarlatılmış Dikdörtgen"/>
          <p:cNvSpPr/>
          <p:nvPr/>
        </p:nvSpPr>
        <p:spPr>
          <a:xfrm>
            <a:off x="418597"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13" name="12 Başlık Yer Tutucusu"/>
          <p:cNvSpPr>
            <a:spLocks noGrp="1"/>
          </p:cNvSpPr>
          <p:nvPr>
            <p:ph type="title"/>
          </p:nvPr>
        </p:nvSpPr>
        <p:spPr>
          <a:xfrm>
            <a:off x="503238" y="4986338"/>
            <a:ext cx="8183562" cy="1050925"/>
          </a:xfrm>
          <a:prstGeom prst="rect">
            <a:avLst/>
          </a:prstGeom>
        </p:spPr>
        <p:txBody>
          <a:bodyPr vert="horz" anchor="b">
            <a:normAutofit/>
          </a:bodyPr>
          <a:lstStyle>
            <a:extLst/>
          </a:lstStyle>
          <a:p>
            <a:r>
              <a:rPr lang="tr-TR" smtClean="0"/>
              <a:t>Asıl başlık stili için tıklatın</a:t>
            </a:r>
            <a:endParaRPr lang="en-US"/>
          </a:p>
        </p:txBody>
      </p:sp>
      <p:sp>
        <p:nvSpPr>
          <p:cNvPr id="4" name="3 Metin Yer Tutucusu"/>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25" name="24 Veri Yer Tutucusu"/>
          <p:cNvSpPr>
            <a:spLocks noGrp="1"/>
          </p:cNvSpPr>
          <p:nvPr>
            <p:ph type="dt" sz="half" idx="2"/>
          </p:nvPr>
        </p:nvSpPr>
        <p:spPr>
          <a:xfrm>
            <a:off x="3776663" y="6111875"/>
            <a:ext cx="2286000" cy="365125"/>
          </a:xfrm>
          <a:prstGeom prst="rect">
            <a:avLst/>
          </a:prstGeom>
        </p:spPr>
        <p:txBody>
          <a:bodyPr vert="horz" anchor="b"/>
          <a:lstStyle>
            <a:lvl1pPr algn="r" eaLnBrk="1" latinLnBrk="0" hangingPunct="1">
              <a:defRPr kumimoji="0" sz="1000">
                <a:solidFill>
                  <a:schemeClr val="bg2">
                    <a:shade val="50000"/>
                  </a:schemeClr>
                </a:solidFill>
                <a:latin typeface="Arial" pitchFamily="34" charset="0"/>
              </a:defRPr>
            </a:lvl1pPr>
            <a:extLst/>
          </a:lstStyle>
          <a:p>
            <a:pPr>
              <a:defRPr/>
            </a:pPr>
            <a:endParaRPr lang="tr-TR"/>
          </a:p>
        </p:txBody>
      </p:sp>
      <p:sp>
        <p:nvSpPr>
          <p:cNvPr id="18" name="17 Altbilgi Yer Tutucusu"/>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latin typeface="Arial" pitchFamily="34" charset="0"/>
              </a:defRPr>
            </a:lvl1pPr>
            <a:extLst/>
          </a:lstStyle>
          <a:p>
            <a:pPr>
              <a:defRPr/>
            </a:pPr>
            <a:endParaRPr lang="tr-TR"/>
          </a:p>
        </p:txBody>
      </p:sp>
      <p:sp>
        <p:nvSpPr>
          <p:cNvPr id="5" name="4 Slayt Numarası Yer Tutucusu"/>
          <p:cNvSpPr>
            <a:spLocks noGrp="1"/>
          </p:cNvSpPr>
          <p:nvPr>
            <p:ph type="sldNum" sz="quarter" idx="4"/>
          </p:nvPr>
        </p:nvSpPr>
        <p:spPr>
          <a:xfrm>
            <a:off x="8348663" y="6111875"/>
            <a:ext cx="457200" cy="365125"/>
          </a:xfrm>
          <a:prstGeom prst="rect">
            <a:avLst/>
          </a:prstGeom>
        </p:spPr>
        <p:txBody>
          <a:bodyPr vert="horz" anchor="b"/>
          <a:lstStyle>
            <a:lvl1pPr algn="r" eaLnBrk="1" latinLnBrk="0" hangingPunct="1">
              <a:defRPr kumimoji="0" sz="1000">
                <a:solidFill>
                  <a:schemeClr val="bg2">
                    <a:shade val="50000"/>
                  </a:schemeClr>
                </a:solidFill>
                <a:latin typeface="Arial" pitchFamily="34" charset="0"/>
              </a:defRPr>
            </a:lvl1pPr>
            <a:extLst/>
          </a:lstStyle>
          <a:p>
            <a:pPr>
              <a:defRPr/>
            </a:pPr>
            <a:fld id="{15304841-C022-40D4-AF7C-4C12F3C0C7EC}"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4066" r:id="rId1"/>
    <p:sldLayoutId id="2147484059" r:id="rId2"/>
    <p:sldLayoutId id="2147484067" r:id="rId3"/>
    <p:sldLayoutId id="2147484060" r:id="rId4"/>
    <p:sldLayoutId id="2147484061" r:id="rId5"/>
    <p:sldLayoutId id="2147484062" r:id="rId6"/>
    <p:sldLayoutId id="2147484068" r:id="rId7"/>
    <p:sldLayoutId id="2147484063" r:id="rId8"/>
    <p:sldLayoutId id="2147484069" r:id="rId9"/>
    <p:sldLayoutId id="2147484064" r:id="rId10"/>
    <p:sldLayoutId id="2147484065" r:id="rId11"/>
  </p:sldLayoutIdLst>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ppt_x</p:attrName>
                                        </p:attrNameLst>
                                      </p:cBhvr>
                                      <p:tavLst>
                                        <p:tav tm="0">
                                          <p:val>
                                            <p:strVal val="#ppt_x-.2"/>
                                          </p:val>
                                        </p:tav>
                                        <p:tav tm="100000">
                                          <p:val>
                                            <p:strVal val="#ppt_x"/>
                                          </p:val>
                                        </p:tav>
                                      </p:tavLst>
                                    </p:anim>
                                    <p:anim calcmode="lin" valueType="num">
                                      <p:cBhvr>
                                        <p:cTn id="8"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anim calcmode="lin" valueType="num">
                                      <p:cBhvr>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500"/>
                                        <p:tgtEl>
                                          <p:spTgt spid="4">
                                            <p:txEl>
                                              <p:pRg st="1" end="1"/>
                                            </p:txEl>
                                          </p:spTgt>
                                        </p:tgtEl>
                                      </p:cBhvr>
                                    </p:animEffect>
                                    <p:anim calcmode="lin" valueType="num">
                                      <p:cBhvr>
                                        <p:cTn id="2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4">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500"/>
                                        <p:tgtEl>
                                          <p:spTgt spid="4">
                                            <p:txEl>
                                              <p:pRg st="2" end="2"/>
                                            </p:txEl>
                                          </p:spTgt>
                                        </p:tgtEl>
                                      </p:cBhvr>
                                    </p:animEffect>
                                    <p:anim calcmode="lin" valueType="num">
                                      <p:cBhvr>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4">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fade">
                                      <p:cBhvr>
                                        <p:cTn id="29" dur="500"/>
                                        <p:tgtEl>
                                          <p:spTgt spid="4">
                                            <p:txEl>
                                              <p:pRg st="3" end="3"/>
                                            </p:txEl>
                                          </p:spTgt>
                                        </p:tgtEl>
                                      </p:cBhvr>
                                    </p:animEffect>
                                    <p:anim calcmode="lin" valueType="num">
                                      <p:cBhvr>
                                        <p:cTn id="3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4">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500"/>
                                        <p:tgtEl>
                                          <p:spTgt spid="4">
                                            <p:txEl>
                                              <p:pRg st="4" end="4"/>
                                            </p:txEl>
                                          </p:spTgt>
                                        </p:tgtEl>
                                      </p:cBhvr>
                                    </p:animEffect>
                                    <p:anim calcmode="lin" valueType="num">
                                      <p:cBhvr>
                                        <p:cTn id="3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4">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build="p"/>
    </p:bldLst>
  </p:timing>
  <p:txStyles>
    <p:titleStyle>
      <a:lvl1pPr algn="l" rtl="0" eaLnBrk="0" fontAlgn="base" hangingPunct="0">
        <a:spcBef>
          <a:spcPct val="0"/>
        </a:spcBef>
        <a:spcAft>
          <a:spcPct val="0"/>
        </a:spcAft>
        <a:defRPr sz="3600" b="1" kern="1200">
          <a:solidFill>
            <a:srgbClr val="E8CE72"/>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E8CE72"/>
          </a:solidFill>
          <a:latin typeface="Verdana" pitchFamily="34" charset="0"/>
        </a:defRPr>
      </a:lvl2pPr>
      <a:lvl3pPr algn="l" rtl="0" eaLnBrk="0" fontAlgn="base" hangingPunct="0">
        <a:spcBef>
          <a:spcPct val="0"/>
        </a:spcBef>
        <a:spcAft>
          <a:spcPct val="0"/>
        </a:spcAft>
        <a:defRPr sz="3600" b="1">
          <a:solidFill>
            <a:srgbClr val="E8CE72"/>
          </a:solidFill>
          <a:latin typeface="Verdana" pitchFamily="34" charset="0"/>
        </a:defRPr>
      </a:lvl3pPr>
      <a:lvl4pPr algn="l" rtl="0" eaLnBrk="0" fontAlgn="base" hangingPunct="0">
        <a:spcBef>
          <a:spcPct val="0"/>
        </a:spcBef>
        <a:spcAft>
          <a:spcPct val="0"/>
        </a:spcAft>
        <a:defRPr sz="3600" b="1">
          <a:solidFill>
            <a:srgbClr val="E8CE72"/>
          </a:solidFill>
          <a:latin typeface="Verdana" pitchFamily="34" charset="0"/>
        </a:defRPr>
      </a:lvl4pPr>
      <a:lvl5pPr algn="l" rtl="0" eaLnBrk="0" fontAlgn="base" hangingPunct="0">
        <a:spcBef>
          <a:spcPct val="0"/>
        </a:spcBef>
        <a:spcAft>
          <a:spcPct val="0"/>
        </a:spcAft>
        <a:defRPr sz="3600" b="1">
          <a:solidFill>
            <a:srgbClr val="E8CE72"/>
          </a:solidFill>
          <a:latin typeface="Verdana" pitchFamily="34" charset="0"/>
        </a:defRPr>
      </a:lvl5pPr>
      <a:lvl6pPr marL="457200" algn="l" rtl="0" fontAlgn="base">
        <a:spcBef>
          <a:spcPct val="0"/>
        </a:spcBef>
        <a:spcAft>
          <a:spcPct val="0"/>
        </a:spcAft>
        <a:defRPr sz="3600" b="1">
          <a:solidFill>
            <a:srgbClr val="E8CE72"/>
          </a:solidFill>
          <a:latin typeface="Verdana" pitchFamily="34" charset="0"/>
        </a:defRPr>
      </a:lvl6pPr>
      <a:lvl7pPr marL="914400" algn="l" rtl="0" fontAlgn="base">
        <a:spcBef>
          <a:spcPct val="0"/>
        </a:spcBef>
        <a:spcAft>
          <a:spcPct val="0"/>
        </a:spcAft>
        <a:defRPr sz="3600" b="1">
          <a:solidFill>
            <a:srgbClr val="E8CE72"/>
          </a:solidFill>
          <a:latin typeface="Verdana" pitchFamily="34" charset="0"/>
        </a:defRPr>
      </a:lvl7pPr>
      <a:lvl8pPr marL="1371600" algn="l" rtl="0" fontAlgn="base">
        <a:spcBef>
          <a:spcPct val="0"/>
        </a:spcBef>
        <a:spcAft>
          <a:spcPct val="0"/>
        </a:spcAft>
        <a:defRPr sz="3600" b="1">
          <a:solidFill>
            <a:srgbClr val="E8CE72"/>
          </a:solidFill>
          <a:latin typeface="Verdana" pitchFamily="34" charset="0"/>
        </a:defRPr>
      </a:lvl8pPr>
      <a:lvl9pPr marL="1828800" algn="l" rtl="0" fontAlgn="base">
        <a:spcBef>
          <a:spcPct val="0"/>
        </a:spcBef>
        <a:spcAft>
          <a:spcPct val="0"/>
        </a:spcAft>
        <a:defRPr sz="3600" b="1">
          <a:solidFill>
            <a:srgbClr val="E8CE72"/>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B1DC81"/>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B1DC81"/>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54D9FF"/>
        </a:buClr>
        <a:buSzPct val="100000"/>
        <a:buFont typeface="Wingdings 2" pitchFamily="18" charset="2"/>
        <a:buChar char=""/>
        <a:defRPr sz="20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merve.sagiroglu@erzurum.edu.tr"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8633" y="3491470"/>
            <a:ext cx="1834762" cy="244048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084" y="3930291"/>
            <a:ext cx="3045796" cy="203053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1506" name="AutoShape 2"/>
          <p:cNvSpPr>
            <a:spLocks noGrp="1" noChangeArrowheads="1"/>
          </p:cNvSpPr>
          <p:nvPr>
            <p:ph type="title"/>
          </p:nvPr>
        </p:nvSpPr>
        <p:spPr>
          <a:xfrm>
            <a:off x="428625" y="714375"/>
            <a:ext cx="7818438" cy="1193800"/>
          </a:xfrm>
        </p:spPr>
        <p:txBody>
          <a:bodyPr>
            <a:normAutofit/>
          </a:bodyPr>
          <a:lstStyle/>
          <a:p>
            <a:pPr eaLnBrk="1" fontAlgn="auto" hangingPunct="1">
              <a:spcAft>
                <a:spcPts val="0"/>
              </a:spcAft>
              <a:defRPr/>
            </a:pPr>
            <a:r>
              <a:rPr lang="tr-TR" sz="2400" b="1" dirty="0" smtClean="0">
                <a:solidFill>
                  <a:srgbClr val="00B050"/>
                </a:solidFill>
                <a:latin typeface="Times New Roman" pitchFamily="18" charset="0"/>
                <a:cs typeface="Times New Roman" pitchFamily="18" charset="0"/>
              </a:rPr>
              <a:t>	</a:t>
            </a:r>
            <a:endParaRPr lang="tr-TR" sz="4400" dirty="0">
              <a:solidFill>
                <a:schemeClr val="accent1">
                  <a:tint val="88000"/>
                  <a:satMod val="150000"/>
                </a:schemeClr>
              </a:solidFill>
            </a:endParaRPr>
          </a:p>
        </p:txBody>
      </p:sp>
      <p:sp>
        <p:nvSpPr>
          <p:cNvPr id="5" name="Rectangle 3"/>
          <p:cNvSpPr txBox="1">
            <a:spLocks noChangeArrowheads="1"/>
          </p:cNvSpPr>
          <p:nvPr/>
        </p:nvSpPr>
        <p:spPr bwMode="auto">
          <a:xfrm>
            <a:off x="2474084" y="3098860"/>
            <a:ext cx="4217095" cy="1428750"/>
          </a:xfrm>
          <a:prstGeom prst="rect">
            <a:avLst/>
          </a:prstGeom>
          <a:noFill/>
          <a:ln w="9525">
            <a:noFill/>
            <a:miter lim="800000"/>
            <a:headEnd/>
            <a:tailEnd/>
          </a:ln>
        </p:spPr>
        <p:txBody>
          <a:bodyPr lIns="182880" tIns="91440">
            <a:noAutofit/>
          </a:bodyPr>
          <a:lstStyle/>
          <a:p>
            <a:pPr algn="ctr">
              <a:defRPr/>
            </a:pPr>
            <a:endParaRPr lang="tr-TR" dirty="0">
              <a:solidFill>
                <a:srgbClr val="FF0000"/>
              </a:solidFill>
              <a:latin typeface="Arial" pitchFamily="34" charset="0"/>
              <a:cs typeface="Arial" pitchFamily="34" charset="0"/>
            </a:endParaRPr>
          </a:p>
          <a:p>
            <a:pPr algn="ctr">
              <a:lnSpc>
                <a:spcPct val="150000"/>
              </a:lnSpc>
              <a:defRPr/>
            </a:pPr>
            <a:r>
              <a:rPr lang="en-US" dirty="0" smtClean="0">
                <a:solidFill>
                  <a:srgbClr val="FF0000"/>
                </a:solidFill>
                <a:latin typeface="Arial" pitchFamily="34" charset="0"/>
                <a:cs typeface="Arial" pitchFamily="34" charset="0"/>
              </a:rPr>
              <a:t>Dr. </a:t>
            </a:r>
            <a:r>
              <a:rPr lang="tr-TR" dirty="0" smtClean="0">
                <a:solidFill>
                  <a:srgbClr val="FF0000"/>
                </a:solidFill>
                <a:latin typeface="Arial" pitchFamily="34" charset="0"/>
                <a:cs typeface="Arial" pitchFamily="34" charset="0"/>
              </a:rPr>
              <a:t>Merve SAGIROGLU</a:t>
            </a:r>
          </a:p>
          <a:p>
            <a:pPr algn="ctr">
              <a:lnSpc>
                <a:spcPct val="150000"/>
              </a:lnSpc>
              <a:defRPr/>
            </a:pPr>
            <a:r>
              <a:rPr lang="en-US" dirty="0" smtClean="0">
                <a:solidFill>
                  <a:srgbClr val="FF0000"/>
                </a:solidFill>
                <a:latin typeface="Arial" pitchFamily="34" charset="0"/>
                <a:cs typeface="Arial" pitchFamily="34" charset="0"/>
              </a:rPr>
              <a:t>Prof. Dr. Ali </a:t>
            </a:r>
            <a:r>
              <a:rPr lang="en-US" dirty="0" err="1" smtClean="0">
                <a:solidFill>
                  <a:srgbClr val="FF0000"/>
                </a:solidFill>
                <a:latin typeface="Arial" pitchFamily="34" charset="0"/>
                <a:cs typeface="Arial" pitchFamily="34" charset="0"/>
              </a:rPr>
              <a:t>Memari</a:t>
            </a:r>
            <a:r>
              <a:rPr lang="en-US" dirty="0" smtClean="0">
                <a:solidFill>
                  <a:srgbClr val="FF0000"/>
                </a:solidFill>
                <a:latin typeface="Arial" pitchFamily="34" charset="0"/>
                <a:cs typeface="Arial" pitchFamily="34" charset="0"/>
              </a:rPr>
              <a:t> </a:t>
            </a:r>
            <a:endParaRPr lang="tr-TR" dirty="0" smtClean="0">
              <a:solidFill>
                <a:srgbClr val="FF0000"/>
              </a:solidFill>
              <a:latin typeface="Arial" pitchFamily="34" charset="0"/>
              <a:cs typeface="Arial" pitchFamily="34" charset="0"/>
            </a:endParaRPr>
          </a:p>
          <a:p>
            <a:pPr algn="ctr">
              <a:lnSpc>
                <a:spcPct val="150000"/>
              </a:lnSpc>
              <a:defRPr/>
            </a:pPr>
            <a:endParaRPr lang="tr-TR" dirty="0" smtClean="0">
              <a:solidFill>
                <a:srgbClr val="FF0000"/>
              </a:solidFill>
              <a:latin typeface="Arial" pitchFamily="34" charset="0"/>
              <a:cs typeface="Arial" pitchFamily="34" charset="0"/>
            </a:endParaRPr>
          </a:p>
        </p:txBody>
      </p:sp>
      <p:sp>
        <p:nvSpPr>
          <p:cNvPr id="2" name="Dikdörtgen 1"/>
          <p:cNvSpPr/>
          <p:nvPr/>
        </p:nvSpPr>
        <p:spPr>
          <a:xfrm>
            <a:off x="2296633" y="592333"/>
            <a:ext cx="4572000" cy="646331"/>
          </a:xfrm>
          <a:prstGeom prst="rect">
            <a:avLst/>
          </a:prstGeom>
        </p:spPr>
        <p:txBody>
          <a:bodyPr>
            <a:spAutoFit/>
          </a:bodyPr>
          <a:lstStyle/>
          <a:p>
            <a:pPr algn="ctr"/>
            <a:r>
              <a:rPr lang="en-US" i="1" dirty="0" smtClean="0"/>
              <a:t>Steel Structure-2015 </a:t>
            </a:r>
            <a:endParaRPr lang="en-US" b="1" dirty="0"/>
          </a:p>
          <a:p>
            <a:pPr algn="ctr"/>
            <a:r>
              <a:rPr lang="en-US" i="1" dirty="0" smtClean="0"/>
              <a:t>Dubai, 16 – 18 November 2015 </a:t>
            </a:r>
            <a:endParaRPr lang="en-US" b="1" dirty="0"/>
          </a:p>
        </p:txBody>
      </p:sp>
      <p:sp>
        <p:nvSpPr>
          <p:cNvPr id="4" name="Dikdörtgen 3"/>
          <p:cNvSpPr/>
          <p:nvPr/>
        </p:nvSpPr>
        <p:spPr>
          <a:xfrm>
            <a:off x="596846" y="1386642"/>
            <a:ext cx="7971573" cy="1754326"/>
          </a:xfrm>
          <a:prstGeom prst="rect">
            <a:avLst/>
          </a:prstGeom>
        </p:spPr>
        <p:txBody>
          <a:bodyPr wrap="square">
            <a:spAutoFit/>
          </a:bodyPr>
          <a:lstStyle/>
          <a:p>
            <a:pPr marL="0" indent="0" algn="ctr">
              <a:buNone/>
            </a:pPr>
            <a:r>
              <a:rPr lang="en-US" sz="3600" b="1" dirty="0">
                <a:solidFill>
                  <a:srgbClr val="00B050"/>
                </a:solidFill>
              </a:rPr>
              <a:t>EVALUATION OF </a:t>
            </a:r>
          </a:p>
          <a:p>
            <a:pPr marL="0" indent="0" algn="ctr">
              <a:buNone/>
            </a:pPr>
            <a:r>
              <a:rPr lang="en-US" sz="3600" b="1" dirty="0">
                <a:solidFill>
                  <a:srgbClr val="00B050"/>
                </a:solidFill>
              </a:rPr>
              <a:t>CONNECTION SYSTEMS </a:t>
            </a:r>
          </a:p>
          <a:p>
            <a:pPr marL="0" indent="0" algn="ctr">
              <a:buNone/>
            </a:pPr>
            <a:r>
              <a:rPr lang="en-US" sz="3600" b="1" dirty="0">
                <a:solidFill>
                  <a:srgbClr val="00B050"/>
                </a:solidFill>
              </a:rPr>
              <a:t>IN MODULAR CONSTRUCTIONS</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3 Dikdörtgen"/>
          <p:cNvSpPr/>
          <p:nvPr/>
        </p:nvSpPr>
        <p:spPr>
          <a:xfrm>
            <a:off x="600644" y="836712"/>
            <a:ext cx="7786687" cy="1200329"/>
          </a:xfrm>
          <a:prstGeom prst="rect">
            <a:avLst/>
          </a:prstGeom>
        </p:spPr>
        <p:txBody>
          <a:bodyPr>
            <a:spAutoFit/>
          </a:bodyPr>
          <a:lstStyle/>
          <a:p>
            <a:pPr algn="just">
              <a:lnSpc>
                <a:spcPct val="150000"/>
              </a:lnSpc>
              <a:defRPr/>
            </a:pPr>
            <a:endParaRPr lang="tr-TR" sz="2400" dirty="0" smtClean="0"/>
          </a:p>
          <a:p>
            <a:pPr marL="342900" indent="-342900" algn="just">
              <a:lnSpc>
                <a:spcPct val="150000"/>
              </a:lnSpc>
              <a:buFont typeface="Arial" panose="020B0604020202020204" pitchFamily="34" charset="0"/>
              <a:buChar char="•"/>
              <a:defRPr/>
            </a:pPr>
            <a:endParaRPr lang="tr-TR" sz="2400" b="1" dirty="0">
              <a:effectLst>
                <a:outerShdw blurRad="38100" dist="38100" dir="2700000" algn="tl">
                  <a:srgbClr val="000000">
                    <a:alpha val="43137"/>
                  </a:srgbClr>
                </a:outerShdw>
              </a:effectLst>
            </a:endParaRPr>
          </a:p>
        </p:txBody>
      </p:sp>
      <p:sp>
        <p:nvSpPr>
          <p:cNvPr id="7" name="Dikdörtgen 6"/>
          <p:cNvSpPr/>
          <p:nvPr/>
        </p:nvSpPr>
        <p:spPr>
          <a:xfrm>
            <a:off x="539002" y="4065978"/>
            <a:ext cx="7931796" cy="577850"/>
          </a:xfrm>
          <a:prstGeom prst="rect">
            <a:avLst/>
          </a:prstGeom>
        </p:spPr>
        <p:txBody>
          <a:bodyPr wrap="square">
            <a:spAutoFit/>
          </a:bodyPr>
          <a:lstStyle/>
          <a:p>
            <a:pPr algn="just" eaLnBrk="1" hangingPunct="1">
              <a:lnSpc>
                <a:spcPct val="150000"/>
              </a:lnSpc>
              <a:buFont typeface="Arial" charset="0"/>
              <a:buChar char="•"/>
            </a:pPr>
            <a:endParaRPr lang="en-US" sz="2400" dirty="0"/>
          </a:p>
        </p:txBody>
      </p:sp>
      <p:sp>
        <p:nvSpPr>
          <p:cNvPr id="8" name="1 Başlık"/>
          <p:cNvSpPr>
            <a:spLocks noGrp="1"/>
          </p:cNvSpPr>
          <p:nvPr>
            <p:ph type="title"/>
          </p:nvPr>
        </p:nvSpPr>
        <p:spPr>
          <a:xfrm>
            <a:off x="434875" y="367323"/>
            <a:ext cx="8118224" cy="1050925"/>
          </a:xfrm>
        </p:spPr>
        <p:txBody>
          <a:bodyPr/>
          <a:lstStyle/>
          <a:p>
            <a:pPr algn="ctr">
              <a:defRPr/>
            </a:pPr>
            <a:r>
              <a:rPr lang="en-US" dirty="0" smtClean="0">
                <a:solidFill>
                  <a:srgbClr val="FF0000"/>
                </a:solidFill>
              </a:rPr>
              <a:t>High-rise modular building </a:t>
            </a:r>
            <a:endParaRPr lang="tr-TR" dirty="0">
              <a:solidFill>
                <a:srgbClr val="FF0000"/>
              </a:solidFill>
            </a:endParaRPr>
          </a:p>
        </p:txBody>
      </p:sp>
      <p:sp>
        <p:nvSpPr>
          <p:cNvPr id="6" name="Dikdörtgen 5"/>
          <p:cNvSpPr/>
          <p:nvPr/>
        </p:nvSpPr>
        <p:spPr>
          <a:xfrm>
            <a:off x="395536" y="5949280"/>
            <a:ext cx="4572000" cy="523220"/>
          </a:xfrm>
          <a:prstGeom prst="rect">
            <a:avLst/>
          </a:prstGeom>
        </p:spPr>
        <p:txBody>
          <a:bodyPr>
            <a:spAutoFit/>
          </a:bodyPr>
          <a:lstStyle/>
          <a:p>
            <a:r>
              <a:rPr lang="en-US" sz="1400" i="1" dirty="0" smtClean="0"/>
              <a:t>Steel Structure-2015</a:t>
            </a:r>
            <a:endParaRPr lang="en-US" sz="1400" b="1" dirty="0"/>
          </a:p>
          <a:p>
            <a:r>
              <a:rPr lang="en-US" sz="1400" i="1" dirty="0" smtClean="0"/>
              <a:t>Dubai, 16 </a:t>
            </a:r>
            <a:r>
              <a:rPr lang="en-US" sz="1400" i="1" dirty="0"/>
              <a:t>– </a:t>
            </a:r>
            <a:r>
              <a:rPr lang="en-US" sz="1400" i="1" dirty="0" smtClean="0"/>
              <a:t>18 November 2015 </a:t>
            </a:r>
            <a:endParaRPr lang="en-US" sz="1400" b="1" dirty="0"/>
          </a:p>
        </p:txBody>
      </p:sp>
      <p:sp>
        <p:nvSpPr>
          <p:cNvPr id="3" name="Bulut 2"/>
          <p:cNvSpPr/>
          <p:nvPr/>
        </p:nvSpPr>
        <p:spPr>
          <a:xfrm>
            <a:off x="1385392" y="2522249"/>
            <a:ext cx="4909791" cy="1128858"/>
          </a:xfrm>
          <a:prstGeom prst="cloud">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eaLnBrk="1" hangingPunct="1">
              <a:lnSpc>
                <a:spcPct val="150000"/>
              </a:lnSpc>
              <a:buFont typeface="Arial" charset="0"/>
              <a:buChar char="•"/>
            </a:pPr>
            <a:r>
              <a:rPr lang="en-US" sz="1600" dirty="0" smtClean="0"/>
              <a:t> </a:t>
            </a:r>
            <a:r>
              <a:rPr lang="en-US" sz="1600" dirty="0"/>
              <a:t>resistance to lateral </a:t>
            </a:r>
            <a:r>
              <a:rPr lang="en-US" sz="1600" dirty="0" smtClean="0"/>
              <a:t>forces</a:t>
            </a:r>
            <a:endParaRPr lang="en-US" sz="1600" dirty="0"/>
          </a:p>
        </p:txBody>
      </p:sp>
      <p:sp>
        <p:nvSpPr>
          <p:cNvPr id="10" name="Bulut 9"/>
          <p:cNvSpPr/>
          <p:nvPr/>
        </p:nvSpPr>
        <p:spPr>
          <a:xfrm>
            <a:off x="3426944" y="3252210"/>
            <a:ext cx="5174556" cy="1510453"/>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85750" indent="-285750" algn="ctr">
              <a:buFont typeface="Arial" panose="020B0604020202020204" pitchFamily="34" charset="0"/>
              <a:buChar char="•"/>
            </a:pPr>
            <a:r>
              <a:rPr lang="en-US" sz="1600" dirty="0"/>
              <a:t>the resistance and </a:t>
            </a:r>
            <a:r>
              <a:rPr lang="en-US" sz="1600" dirty="0" smtClean="0"/>
              <a:t>capacity of </a:t>
            </a:r>
            <a:r>
              <a:rPr lang="en-US" sz="1600" dirty="0"/>
              <a:t>compression of structural elements with respect to vertical forces</a:t>
            </a:r>
          </a:p>
        </p:txBody>
      </p:sp>
      <p:sp>
        <p:nvSpPr>
          <p:cNvPr id="9" name="Bulut 8"/>
          <p:cNvSpPr/>
          <p:nvPr/>
        </p:nvSpPr>
        <p:spPr>
          <a:xfrm>
            <a:off x="426897" y="4279438"/>
            <a:ext cx="5467599" cy="1590241"/>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85750" indent="-285750" algn="ctr">
              <a:buFont typeface="Arial" panose="020B0604020202020204" pitchFamily="34" charset="0"/>
              <a:buChar char="•"/>
            </a:pPr>
            <a:r>
              <a:rPr lang="en-US" sz="1600" dirty="0"/>
              <a:t>load-transfer and deformation capacity of connections between structural elements</a:t>
            </a:r>
          </a:p>
        </p:txBody>
      </p:sp>
      <p:sp>
        <p:nvSpPr>
          <p:cNvPr id="2" name="Dikdörtgen 1"/>
          <p:cNvSpPr/>
          <p:nvPr/>
        </p:nvSpPr>
        <p:spPr>
          <a:xfrm>
            <a:off x="539001" y="1601156"/>
            <a:ext cx="8014097" cy="707886"/>
          </a:xfrm>
          <a:prstGeom prst="rect">
            <a:avLst/>
          </a:prstGeom>
        </p:spPr>
        <p:txBody>
          <a:bodyPr wrap="square">
            <a:spAutoFit/>
          </a:bodyPr>
          <a:lstStyle/>
          <a:p>
            <a:r>
              <a:rPr lang="en-US" sz="2000" dirty="0" smtClean="0"/>
              <a:t>Some </a:t>
            </a:r>
            <a:r>
              <a:rPr lang="en-US" sz="2000" dirty="0"/>
              <a:t>of the main topics that need to be addressed in design of a high-rise modular building </a:t>
            </a:r>
          </a:p>
        </p:txBody>
      </p:sp>
      <p:sp>
        <p:nvSpPr>
          <p:cNvPr id="5" name="Bulut 4"/>
          <p:cNvSpPr/>
          <p:nvPr/>
        </p:nvSpPr>
        <p:spPr>
          <a:xfrm>
            <a:off x="4856746" y="2086493"/>
            <a:ext cx="3816424" cy="100811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hangingPunct="1">
              <a:lnSpc>
                <a:spcPct val="150000"/>
              </a:lnSpc>
              <a:buFont typeface="Arial" charset="0"/>
              <a:buChar char="•"/>
            </a:pPr>
            <a:r>
              <a:rPr lang="en-US" dirty="0" smtClean="0"/>
              <a:t> structural </a:t>
            </a:r>
            <a:r>
              <a:rPr lang="en-US" dirty="0"/>
              <a:t>integrity</a:t>
            </a:r>
          </a:p>
        </p:txBody>
      </p:sp>
    </p:spTree>
    <p:extLst>
      <p:ext uri="{BB962C8B-B14F-4D97-AF65-F5344CB8AC3E}">
        <p14:creationId xmlns:p14="http://schemas.microsoft.com/office/powerpoint/2010/main" val="1699813311"/>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95536" y="5949280"/>
            <a:ext cx="4572000" cy="523220"/>
          </a:xfrm>
          <a:prstGeom prst="rect">
            <a:avLst/>
          </a:prstGeom>
        </p:spPr>
        <p:txBody>
          <a:bodyPr>
            <a:spAutoFit/>
          </a:bodyPr>
          <a:lstStyle/>
          <a:p>
            <a:r>
              <a:rPr lang="en-US" sz="1400" i="1" dirty="0" smtClean="0"/>
              <a:t>Steel Structure-2015</a:t>
            </a:r>
            <a:endParaRPr lang="en-US" sz="1400" b="1" dirty="0"/>
          </a:p>
          <a:p>
            <a:r>
              <a:rPr lang="en-US" sz="1400" i="1" dirty="0" smtClean="0"/>
              <a:t>Dubai, 16 </a:t>
            </a:r>
            <a:r>
              <a:rPr lang="en-US" sz="1400" i="1" dirty="0"/>
              <a:t>– </a:t>
            </a:r>
            <a:r>
              <a:rPr lang="en-US" sz="1400" i="1" dirty="0" smtClean="0"/>
              <a:t>18 November 2015 </a:t>
            </a:r>
            <a:endParaRPr lang="en-US" sz="1400" b="1" dirty="0"/>
          </a:p>
        </p:txBody>
      </p:sp>
      <p:sp>
        <p:nvSpPr>
          <p:cNvPr id="6" name="1 Başlık"/>
          <p:cNvSpPr txBox="1">
            <a:spLocks/>
          </p:cNvSpPr>
          <p:nvPr/>
        </p:nvSpPr>
        <p:spPr>
          <a:xfrm>
            <a:off x="434875" y="199666"/>
            <a:ext cx="8118224" cy="1050925"/>
          </a:xfrm>
          <a:prstGeom prst="rect">
            <a:avLst/>
          </a:prstGeom>
        </p:spPr>
        <p:txBody>
          <a:bodyPr vert="horz" anchor="b">
            <a:normAutofit fontScale="90000"/>
          </a:bodyPr>
          <a:lstStyle>
            <a:lvl1pPr algn="l" rtl="0" eaLnBrk="0" fontAlgn="base" hangingPunct="0">
              <a:spcBef>
                <a:spcPct val="0"/>
              </a:spcBef>
              <a:spcAft>
                <a:spcPct val="0"/>
              </a:spcAft>
              <a:defRPr sz="3600" b="1" kern="1200">
                <a:solidFill>
                  <a:srgbClr val="E8CE72"/>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E8CE72"/>
                </a:solidFill>
                <a:latin typeface="Verdana" pitchFamily="34" charset="0"/>
              </a:defRPr>
            </a:lvl2pPr>
            <a:lvl3pPr algn="l" rtl="0" eaLnBrk="0" fontAlgn="base" hangingPunct="0">
              <a:spcBef>
                <a:spcPct val="0"/>
              </a:spcBef>
              <a:spcAft>
                <a:spcPct val="0"/>
              </a:spcAft>
              <a:defRPr sz="3600" b="1">
                <a:solidFill>
                  <a:srgbClr val="E8CE72"/>
                </a:solidFill>
                <a:latin typeface="Verdana" pitchFamily="34" charset="0"/>
              </a:defRPr>
            </a:lvl3pPr>
            <a:lvl4pPr algn="l" rtl="0" eaLnBrk="0" fontAlgn="base" hangingPunct="0">
              <a:spcBef>
                <a:spcPct val="0"/>
              </a:spcBef>
              <a:spcAft>
                <a:spcPct val="0"/>
              </a:spcAft>
              <a:defRPr sz="3600" b="1">
                <a:solidFill>
                  <a:srgbClr val="E8CE72"/>
                </a:solidFill>
                <a:latin typeface="Verdana" pitchFamily="34" charset="0"/>
              </a:defRPr>
            </a:lvl4pPr>
            <a:lvl5pPr algn="l" rtl="0" eaLnBrk="0" fontAlgn="base" hangingPunct="0">
              <a:spcBef>
                <a:spcPct val="0"/>
              </a:spcBef>
              <a:spcAft>
                <a:spcPct val="0"/>
              </a:spcAft>
              <a:defRPr sz="3600" b="1">
                <a:solidFill>
                  <a:srgbClr val="E8CE72"/>
                </a:solidFill>
                <a:latin typeface="Verdana" pitchFamily="34" charset="0"/>
              </a:defRPr>
            </a:lvl5pPr>
            <a:lvl6pPr marL="457200" algn="l" rtl="0" fontAlgn="base">
              <a:spcBef>
                <a:spcPct val="0"/>
              </a:spcBef>
              <a:spcAft>
                <a:spcPct val="0"/>
              </a:spcAft>
              <a:defRPr sz="3600" b="1">
                <a:solidFill>
                  <a:srgbClr val="E8CE72"/>
                </a:solidFill>
                <a:latin typeface="Verdana" pitchFamily="34" charset="0"/>
              </a:defRPr>
            </a:lvl6pPr>
            <a:lvl7pPr marL="914400" algn="l" rtl="0" fontAlgn="base">
              <a:spcBef>
                <a:spcPct val="0"/>
              </a:spcBef>
              <a:spcAft>
                <a:spcPct val="0"/>
              </a:spcAft>
              <a:defRPr sz="3600" b="1">
                <a:solidFill>
                  <a:srgbClr val="E8CE72"/>
                </a:solidFill>
                <a:latin typeface="Verdana" pitchFamily="34" charset="0"/>
              </a:defRPr>
            </a:lvl7pPr>
            <a:lvl8pPr marL="1371600" algn="l" rtl="0" fontAlgn="base">
              <a:spcBef>
                <a:spcPct val="0"/>
              </a:spcBef>
              <a:spcAft>
                <a:spcPct val="0"/>
              </a:spcAft>
              <a:defRPr sz="3600" b="1">
                <a:solidFill>
                  <a:srgbClr val="E8CE72"/>
                </a:solidFill>
                <a:latin typeface="Verdana" pitchFamily="34" charset="0"/>
              </a:defRPr>
            </a:lvl8pPr>
            <a:lvl9pPr marL="1828800" algn="l" rtl="0" fontAlgn="base">
              <a:spcBef>
                <a:spcPct val="0"/>
              </a:spcBef>
              <a:spcAft>
                <a:spcPct val="0"/>
              </a:spcAft>
              <a:defRPr sz="3600" b="1">
                <a:solidFill>
                  <a:srgbClr val="E8CE72"/>
                </a:solidFill>
                <a:latin typeface="Verdana" pitchFamily="34" charset="0"/>
              </a:defRPr>
            </a:lvl9pPr>
            <a:extLst/>
          </a:lstStyle>
          <a:p>
            <a:pPr algn="ctr">
              <a:defRPr/>
            </a:pPr>
            <a:r>
              <a:rPr lang="en-US" smtClean="0">
                <a:solidFill>
                  <a:srgbClr val="FF0000"/>
                </a:solidFill>
              </a:rPr>
              <a:t>Connections in modular building </a:t>
            </a:r>
            <a:endParaRPr lang="tr-TR" dirty="0">
              <a:solidFill>
                <a:srgbClr val="FF0000"/>
              </a:solidFill>
            </a:endParaRPr>
          </a:p>
        </p:txBody>
      </p:sp>
      <p:sp>
        <p:nvSpPr>
          <p:cNvPr id="4" name="Dikdörtgen 3"/>
          <p:cNvSpPr/>
          <p:nvPr/>
        </p:nvSpPr>
        <p:spPr>
          <a:xfrm>
            <a:off x="641559" y="1383943"/>
            <a:ext cx="7704856" cy="923330"/>
          </a:xfrm>
          <a:prstGeom prst="rect">
            <a:avLst/>
          </a:prstGeom>
        </p:spPr>
        <p:txBody>
          <a:bodyPr wrap="square">
            <a:spAutoFit/>
          </a:bodyPr>
          <a:lstStyle/>
          <a:p>
            <a:pPr algn="just"/>
            <a:r>
              <a:rPr lang="en-US" dirty="0">
                <a:latin typeface="Arial" pitchFamily="34" charset="0"/>
              </a:rPr>
              <a:t>The behavior of connections in analysis and design of buildings should particularly be taken into account in detail because of their effects on the distribution of internal forces and on structural deformations </a:t>
            </a:r>
            <a:endParaRPr lang="en-US" dirty="0"/>
          </a:p>
        </p:txBody>
      </p:sp>
      <p:sp>
        <p:nvSpPr>
          <p:cNvPr id="7" name="Dikdörtgen 6"/>
          <p:cNvSpPr/>
          <p:nvPr/>
        </p:nvSpPr>
        <p:spPr>
          <a:xfrm>
            <a:off x="671219" y="2497129"/>
            <a:ext cx="7675196" cy="646331"/>
          </a:xfrm>
          <a:prstGeom prst="rect">
            <a:avLst/>
          </a:prstGeom>
        </p:spPr>
        <p:txBody>
          <a:bodyPr wrap="square">
            <a:spAutoFit/>
          </a:bodyPr>
          <a:lstStyle/>
          <a:p>
            <a:pPr algn="just"/>
            <a:r>
              <a:rPr lang="en-US" dirty="0">
                <a:latin typeface="Arial" pitchFamily="34" charset="0"/>
              </a:rPr>
              <a:t>Their behavior can be defined depending on strength, stiffness and deformation capacity.</a:t>
            </a:r>
            <a:endParaRPr lang="en-US" dirty="0"/>
          </a:p>
        </p:txBody>
      </p:sp>
      <p:sp>
        <p:nvSpPr>
          <p:cNvPr id="8" name="Dikdörtgen 7"/>
          <p:cNvSpPr/>
          <p:nvPr/>
        </p:nvSpPr>
        <p:spPr>
          <a:xfrm>
            <a:off x="629059" y="4854777"/>
            <a:ext cx="7675196" cy="369332"/>
          </a:xfrm>
          <a:prstGeom prst="rect">
            <a:avLst/>
          </a:prstGeom>
        </p:spPr>
        <p:txBody>
          <a:bodyPr wrap="square">
            <a:spAutoFit/>
          </a:bodyPr>
          <a:lstStyle/>
          <a:p>
            <a:pPr algn="just"/>
            <a:endParaRPr lang="en-US" dirty="0"/>
          </a:p>
        </p:txBody>
      </p:sp>
      <p:sp>
        <p:nvSpPr>
          <p:cNvPr id="9" name="Dikdörtgen 8"/>
          <p:cNvSpPr/>
          <p:nvPr/>
        </p:nvSpPr>
        <p:spPr>
          <a:xfrm>
            <a:off x="616729" y="3999407"/>
            <a:ext cx="7784175" cy="646331"/>
          </a:xfrm>
          <a:prstGeom prst="rect">
            <a:avLst/>
          </a:prstGeom>
        </p:spPr>
        <p:txBody>
          <a:bodyPr wrap="square">
            <a:spAutoFit/>
          </a:bodyPr>
          <a:lstStyle/>
          <a:p>
            <a:pPr algn="just"/>
            <a:r>
              <a:rPr lang="en-US" dirty="0">
                <a:latin typeface="Arial" pitchFamily="34" charset="0"/>
              </a:rPr>
              <a:t>Unlike conventional construction, modular buildings have additional interior connections, which further add to the complexity. </a:t>
            </a:r>
            <a:endParaRPr lang="en-US" dirty="0"/>
          </a:p>
        </p:txBody>
      </p:sp>
      <p:sp>
        <p:nvSpPr>
          <p:cNvPr id="11" name="Yuvarlatılmış Dikdörtgen 10"/>
          <p:cNvSpPr/>
          <p:nvPr/>
        </p:nvSpPr>
        <p:spPr>
          <a:xfrm>
            <a:off x="3419872" y="3047167"/>
            <a:ext cx="4884383" cy="76865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dirty="0" smtClean="0">
                <a:latin typeface="Arial" pitchFamily="34" charset="0"/>
              </a:rPr>
              <a:t>“The </a:t>
            </a:r>
            <a:r>
              <a:rPr lang="en-US" dirty="0">
                <a:latin typeface="Arial" pitchFamily="34" charset="0"/>
              </a:rPr>
              <a:t>connections are critical components of structural </a:t>
            </a:r>
            <a:r>
              <a:rPr lang="en-US" dirty="0" smtClean="0">
                <a:latin typeface="Arial" pitchFamily="34" charset="0"/>
              </a:rPr>
              <a:t>systems”</a:t>
            </a:r>
            <a:endParaRPr lang="en-US" dirty="0"/>
          </a:p>
        </p:txBody>
      </p:sp>
      <p:sp>
        <p:nvSpPr>
          <p:cNvPr id="12" name="Yuvarlatılmış Dikdörtgen 11"/>
          <p:cNvSpPr/>
          <p:nvPr/>
        </p:nvSpPr>
        <p:spPr>
          <a:xfrm>
            <a:off x="599399" y="4745510"/>
            <a:ext cx="7704856" cy="91573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just"/>
            <a:r>
              <a:rPr lang="en-US" dirty="0" smtClean="0">
                <a:latin typeface="Arial" pitchFamily="34" charset="0"/>
              </a:rPr>
              <a:t>“The </a:t>
            </a:r>
            <a:r>
              <a:rPr lang="en-US" dirty="0">
                <a:latin typeface="Arial" pitchFamily="34" charset="0"/>
              </a:rPr>
              <a:t>behavior of multi-story modular construction under lateral loading is still not well-understood because of the complexities of modular </a:t>
            </a:r>
            <a:r>
              <a:rPr lang="en-US" dirty="0" smtClean="0">
                <a:latin typeface="Arial" pitchFamily="34" charset="0"/>
              </a:rPr>
              <a:t>connections”</a:t>
            </a:r>
            <a:endParaRPr lang="en-US" dirty="0"/>
          </a:p>
        </p:txBody>
      </p:sp>
    </p:spTree>
    <p:extLst>
      <p:ext uri="{BB962C8B-B14F-4D97-AF65-F5344CB8AC3E}">
        <p14:creationId xmlns:p14="http://schemas.microsoft.com/office/powerpoint/2010/main" val="4200383712"/>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par>
                          <p:cTn id="10" fill="hold">
                            <p:stCondLst>
                              <p:cond delay="1000"/>
                            </p:stCondLst>
                            <p:childTnLst>
                              <p:par>
                                <p:cTn id="11" presetID="42" presetClass="entr" presetSubtype="0"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125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3 Dikdörtgen"/>
          <p:cNvSpPr/>
          <p:nvPr/>
        </p:nvSpPr>
        <p:spPr>
          <a:xfrm>
            <a:off x="600644" y="836712"/>
            <a:ext cx="7786687" cy="1200329"/>
          </a:xfrm>
          <a:prstGeom prst="rect">
            <a:avLst/>
          </a:prstGeom>
        </p:spPr>
        <p:txBody>
          <a:bodyPr>
            <a:spAutoFit/>
          </a:bodyPr>
          <a:lstStyle/>
          <a:p>
            <a:pPr algn="just">
              <a:lnSpc>
                <a:spcPct val="150000"/>
              </a:lnSpc>
              <a:defRPr/>
            </a:pPr>
            <a:endParaRPr lang="tr-TR" sz="2400" dirty="0" smtClean="0"/>
          </a:p>
          <a:p>
            <a:pPr marL="342900" indent="-342900" algn="just">
              <a:lnSpc>
                <a:spcPct val="150000"/>
              </a:lnSpc>
              <a:buFont typeface="Arial" panose="020B0604020202020204" pitchFamily="34" charset="0"/>
              <a:buChar char="•"/>
              <a:defRPr/>
            </a:pPr>
            <a:endParaRPr lang="tr-TR" sz="2400" b="1" dirty="0">
              <a:effectLst>
                <a:outerShdw blurRad="38100" dist="38100" dir="2700000" algn="tl">
                  <a:srgbClr val="000000">
                    <a:alpha val="43137"/>
                  </a:srgbClr>
                </a:outerShdw>
              </a:effectLst>
            </a:endParaRPr>
          </a:p>
        </p:txBody>
      </p:sp>
      <p:sp>
        <p:nvSpPr>
          <p:cNvPr id="7" name="Dikdörtgen 6"/>
          <p:cNvSpPr/>
          <p:nvPr/>
        </p:nvSpPr>
        <p:spPr>
          <a:xfrm>
            <a:off x="539002" y="4065978"/>
            <a:ext cx="7931796" cy="577850"/>
          </a:xfrm>
          <a:prstGeom prst="rect">
            <a:avLst/>
          </a:prstGeom>
        </p:spPr>
        <p:txBody>
          <a:bodyPr wrap="square">
            <a:spAutoFit/>
          </a:bodyPr>
          <a:lstStyle/>
          <a:p>
            <a:pPr algn="just" eaLnBrk="1" hangingPunct="1">
              <a:lnSpc>
                <a:spcPct val="150000"/>
              </a:lnSpc>
              <a:buFont typeface="Arial" charset="0"/>
              <a:buChar char="•"/>
            </a:pPr>
            <a:endParaRPr lang="en-US" sz="2400" dirty="0"/>
          </a:p>
        </p:txBody>
      </p:sp>
      <p:sp>
        <p:nvSpPr>
          <p:cNvPr id="8" name="1 Başlık"/>
          <p:cNvSpPr>
            <a:spLocks noGrp="1"/>
          </p:cNvSpPr>
          <p:nvPr>
            <p:ph type="title"/>
          </p:nvPr>
        </p:nvSpPr>
        <p:spPr>
          <a:xfrm>
            <a:off x="434875" y="199666"/>
            <a:ext cx="8118224" cy="1050925"/>
          </a:xfrm>
        </p:spPr>
        <p:txBody>
          <a:bodyPr>
            <a:normAutofit fontScale="90000"/>
          </a:bodyPr>
          <a:lstStyle/>
          <a:p>
            <a:pPr algn="ctr">
              <a:defRPr/>
            </a:pPr>
            <a:r>
              <a:rPr lang="en-US" dirty="0" smtClean="0">
                <a:solidFill>
                  <a:srgbClr val="FF0000"/>
                </a:solidFill>
              </a:rPr>
              <a:t>Connections in modular building </a:t>
            </a:r>
            <a:endParaRPr lang="tr-TR" dirty="0">
              <a:solidFill>
                <a:srgbClr val="FF0000"/>
              </a:solidFill>
            </a:endParaRPr>
          </a:p>
        </p:txBody>
      </p:sp>
      <p:sp>
        <p:nvSpPr>
          <p:cNvPr id="6" name="Dikdörtgen 5"/>
          <p:cNvSpPr/>
          <p:nvPr/>
        </p:nvSpPr>
        <p:spPr>
          <a:xfrm>
            <a:off x="395536" y="5949280"/>
            <a:ext cx="4572000" cy="523220"/>
          </a:xfrm>
          <a:prstGeom prst="rect">
            <a:avLst/>
          </a:prstGeom>
        </p:spPr>
        <p:txBody>
          <a:bodyPr>
            <a:spAutoFit/>
          </a:bodyPr>
          <a:lstStyle/>
          <a:p>
            <a:r>
              <a:rPr lang="en-US" sz="1400" i="1" dirty="0" smtClean="0"/>
              <a:t>Steel Structure-2015</a:t>
            </a:r>
            <a:endParaRPr lang="en-US" sz="1400" b="1" dirty="0"/>
          </a:p>
          <a:p>
            <a:r>
              <a:rPr lang="en-US" sz="1400" i="1" dirty="0" smtClean="0"/>
              <a:t>Dubai, 16 </a:t>
            </a:r>
            <a:r>
              <a:rPr lang="en-US" sz="1400" i="1" dirty="0"/>
              <a:t>– </a:t>
            </a:r>
            <a:r>
              <a:rPr lang="en-US" sz="1400" i="1" dirty="0" smtClean="0"/>
              <a:t>18 November 2015 </a:t>
            </a:r>
            <a:endParaRPr lang="en-US" sz="1400" b="1" dirty="0"/>
          </a:p>
        </p:txBody>
      </p:sp>
      <p:sp>
        <p:nvSpPr>
          <p:cNvPr id="2" name="Dikdörtgen 1"/>
          <p:cNvSpPr/>
          <p:nvPr/>
        </p:nvSpPr>
        <p:spPr>
          <a:xfrm>
            <a:off x="558910" y="1650423"/>
            <a:ext cx="7870154" cy="1508105"/>
          </a:xfrm>
          <a:prstGeom prst="rect">
            <a:avLst/>
          </a:prstGeom>
        </p:spPr>
        <p:txBody>
          <a:bodyPr wrap="square">
            <a:spAutoFit/>
          </a:bodyPr>
          <a:lstStyle/>
          <a:p>
            <a:pPr marL="342900" indent="-342900" algn="just">
              <a:buFont typeface="Arial" panose="020B0604020202020204" pitchFamily="34" charset="0"/>
              <a:buChar char="•"/>
            </a:pPr>
            <a:r>
              <a:rPr lang="en-US" sz="2400" dirty="0"/>
              <a:t>The </a:t>
            </a:r>
            <a:r>
              <a:rPr lang="en-US" sz="2400" dirty="0" smtClean="0"/>
              <a:t>modules are </a:t>
            </a:r>
            <a:r>
              <a:rPr lang="en-US" sz="2400" dirty="0"/>
              <a:t>attached </a:t>
            </a:r>
            <a:r>
              <a:rPr lang="en-US" sz="2400" dirty="0" smtClean="0"/>
              <a:t>to </a:t>
            </a:r>
            <a:r>
              <a:rPr lang="en-US" sz="2400" dirty="0"/>
              <a:t>each other or to other structural </a:t>
            </a:r>
            <a:r>
              <a:rPr lang="en-US" sz="2400" dirty="0" smtClean="0"/>
              <a:t>systems </a:t>
            </a:r>
            <a:r>
              <a:rPr lang="en-US" sz="2400" dirty="0"/>
              <a:t>to form a complete modular </a:t>
            </a:r>
            <a:r>
              <a:rPr lang="en-US" sz="2400" dirty="0" smtClean="0"/>
              <a:t>building</a:t>
            </a:r>
          </a:p>
          <a:p>
            <a:pPr marL="342900" indent="-342900" algn="just">
              <a:buFont typeface="Arial" panose="020B0604020202020204" pitchFamily="34" charset="0"/>
              <a:buChar char="•"/>
            </a:pPr>
            <a:endParaRPr lang="en-US" sz="2000" dirty="0" smtClean="0"/>
          </a:p>
        </p:txBody>
      </p:sp>
      <p:sp>
        <p:nvSpPr>
          <p:cNvPr id="10" name="Yuvarlatılmış Dikdörtgen 9"/>
          <p:cNvSpPr/>
          <p:nvPr/>
        </p:nvSpPr>
        <p:spPr>
          <a:xfrm>
            <a:off x="683568" y="3057210"/>
            <a:ext cx="4656735" cy="117766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“The </a:t>
            </a:r>
            <a:r>
              <a:rPr lang="en-US" dirty="0"/>
              <a:t>connections between modules transfer the </a:t>
            </a:r>
            <a:r>
              <a:rPr lang="en-US" dirty="0" smtClean="0"/>
              <a:t>applied lateral forces to the </a:t>
            </a:r>
            <a:r>
              <a:rPr lang="en-US" dirty="0"/>
              <a:t>group of </a:t>
            </a:r>
            <a:r>
              <a:rPr lang="en-US" dirty="0" smtClean="0"/>
              <a:t>modules”</a:t>
            </a:r>
            <a:endParaRPr lang="en-US" dirty="0"/>
          </a:p>
        </p:txBody>
      </p:sp>
      <p:sp>
        <p:nvSpPr>
          <p:cNvPr id="13" name="Yuvarlatılmış Dikdörtgen 12"/>
          <p:cNvSpPr/>
          <p:nvPr/>
        </p:nvSpPr>
        <p:spPr>
          <a:xfrm>
            <a:off x="4619969" y="3968068"/>
            <a:ext cx="3933130" cy="126594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“The </a:t>
            </a:r>
            <a:r>
              <a:rPr lang="en-US" dirty="0"/>
              <a:t>connections also ensure the stability and robustness of the assembly of </a:t>
            </a:r>
            <a:r>
              <a:rPr lang="en-US" dirty="0" smtClean="0"/>
              <a:t>modules in modular construction”</a:t>
            </a:r>
            <a:endParaRPr lang="en-US" dirty="0"/>
          </a:p>
        </p:txBody>
      </p:sp>
    </p:spTree>
    <p:extLst>
      <p:ext uri="{BB962C8B-B14F-4D97-AF65-F5344CB8AC3E}">
        <p14:creationId xmlns:p14="http://schemas.microsoft.com/office/powerpoint/2010/main" val="2482544119"/>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par>
                          <p:cTn id="10" fill="hold">
                            <p:stCondLst>
                              <p:cond delay="1000"/>
                            </p:stCondLst>
                            <p:childTnLst>
                              <p:par>
                                <p:cTn id="11" presetID="42" presetClass="entr" presetSubtype="0" fill="hold" grpId="0" nodeType="afterEffect">
                                  <p:stCondLst>
                                    <p:cond delay="10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250"/>
                                        <p:tgtEl>
                                          <p:spTgt spid="10"/>
                                        </p:tgtEl>
                                      </p:cBhvr>
                                    </p:animEffect>
                                    <p:anim calcmode="lin" valueType="num">
                                      <p:cBhvr>
                                        <p:cTn id="14" dur="1250" fill="hold"/>
                                        <p:tgtEl>
                                          <p:spTgt spid="10"/>
                                        </p:tgtEl>
                                        <p:attrNameLst>
                                          <p:attrName>ppt_x</p:attrName>
                                        </p:attrNameLst>
                                      </p:cBhvr>
                                      <p:tavLst>
                                        <p:tav tm="0">
                                          <p:val>
                                            <p:strVal val="#ppt_x"/>
                                          </p:val>
                                        </p:tav>
                                        <p:tav tm="100000">
                                          <p:val>
                                            <p:strVal val="#ppt_x"/>
                                          </p:val>
                                        </p:tav>
                                      </p:tavLst>
                                    </p:anim>
                                    <p:anim calcmode="lin" valueType="num">
                                      <p:cBhvr>
                                        <p:cTn id="15" dur="125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3250"/>
                            </p:stCondLst>
                            <p:childTnLst>
                              <p:par>
                                <p:cTn id="17" presetID="42" presetClass="entr" presetSubtype="0"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250"/>
                                        <p:tgtEl>
                                          <p:spTgt spid="13"/>
                                        </p:tgtEl>
                                      </p:cBhvr>
                                    </p:animEffect>
                                    <p:anim calcmode="lin" valueType="num">
                                      <p:cBhvr>
                                        <p:cTn id="20" dur="1250" fill="hold"/>
                                        <p:tgtEl>
                                          <p:spTgt spid="13"/>
                                        </p:tgtEl>
                                        <p:attrNameLst>
                                          <p:attrName>ppt_x</p:attrName>
                                        </p:attrNameLst>
                                      </p:cBhvr>
                                      <p:tavLst>
                                        <p:tav tm="0">
                                          <p:val>
                                            <p:strVal val="#ppt_x"/>
                                          </p:val>
                                        </p:tav>
                                        <p:tav tm="100000">
                                          <p:val>
                                            <p:strVal val="#ppt_x"/>
                                          </p:val>
                                        </p:tav>
                                      </p:tavLst>
                                    </p:anim>
                                    <p:anim calcmode="lin" valueType="num">
                                      <p:cBhvr>
                                        <p:cTn id="21" dur="125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3 Dikdörtgen"/>
          <p:cNvSpPr/>
          <p:nvPr/>
        </p:nvSpPr>
        <p:spPr>
          <a:xfrm>
            <a:off x="600644" y="836712"/>
            <a:ext cx="7786687" cy="1200329"/>
          </a:xfrm>
          <a:prstGeom prst="rect">
            <a:avLst/>
          </a:prstGeom>
        </p:spPr>
        <p:txBody>
          <a:bodyPr>
            <a:spAutoFit/>
          </a:bodyPr>
          <a:lstStyle/>
          <a:p>
            <a:pPr algn="just">
              <a:lnSpc>
                <a:spcPct val="150000"/>
              </a:lnSpc>
              <a:defRPr/>
            </a:pPr>
            <a:endParaRPr lang="tr-TR" sz="2400" dirty="0" smtClean="0"/>
          </a:p>
          <a:p>
            <a:pPr marL="342900" indent="-342900" algn="just">
              <a:lnSpc>
                <a:spcPct val="150000"/>
              </a:lnSpc>
              <a:buFont typeface="Arial" panose="020B0604020202020204" pitchFamily="34" charset="0"/>
              <a:buChar char="•"/>
              <a:defRPr/>
            </a:pPr>
            <a:endParaRPr lang="tr-TR" sz="2400" b="1" dirty="0">
              <a:effectLst>
                <a:outerShdw blurRad="38100" dist="38100" dir="2700000" algn="tl">
                  <a:srgbClr val="000000">
                    <a:alpha val="43137"/>
                  </a:srgbClr>
                </a:outerShdw>
              </a:effectLst>
            </a:endParaRPr>
          </a:p>
        </p:txBody>
      </p:sp>
      <p:sp>
        <p:nvSpPr>
          <p:cNvPr id="2" name="Dikdörtgen 1"/>
          <p:cNvSpPr/>
          <p:nvPr/>
        </p:nvSpPr>
        <p:spPr>
          <a:xfrm>
            <a:off x="-252536" y="605879"/>
            <a:ext cx="8496944" cy="461665"/>
          </a:xfrm>
          <a:prstGeom prst="rect">
            <a:avLst/>
          </a:prstGeom>
        </p:spPr>
        <p:txBody>
          <a:bodyPr wrap="square">
            <a:spAutoFit/>
          </a:bodyPr>
          <a:lstStyle/>
          <a:p>
            <a:pPr lvl="2"/>
            <a:r>
              <a:rPr lang="en-US" sz="2400" b="1" dirty="0">
                <a:solidFill>
                  <a:srgbClr val="FF0000"/>
                </a:solidFill>
              </a:rPr>
              <a:t>Connections between modules in </a:t>
            </a:r>
            <a:r>
              <a:rPr lang="en-US" sz="2400" b="1" dirty="0" smtClean="0">
                <a:solidFill>
                  <a:srgbClr val="FF0000"/>
                </a:solidFill>
              </a:rPr>
              <a:t>4-sided modules</a:t>
            </a:r>
            <a:endParaRPr lang="en-US" sz="2800" b="1" dirty="0">
              <a:solidFill>
                <a:srgbClr val="FF0000"/>
              </a:solidFill>
            </a:endParaRPr>
          </a:p>
        </p:txBody>
      </p:sp>
      <p:sp>
        <p:nvSpPr>
          <p:cNvPr id="7" name="Dikdörtgen 6"/>
          <p:cNvSpPr/>
          <p:nvPr/>
        </p:nvSpPr>
        <p:spPr>
          <a:xfrm>
            <a:off x="395536" y="5949280"/>
            <a:ext cx="4572000" cy="523220"/>
          </a:xfrm>
          <a:prstGeom prst="rect">
            <a:avLst/>
          </a:prstGeom>
        </p:spPr>
        <p:txBody>
          <a:bodyPr>
            <a:spAutoFit/>
          </a:bodyPr>
          <a:lstStyle/>
          <a:p>
            <a:r>
              <a:rPr lang="en-US" sz="1400" i="1" dirty="0" smtClean="0"/>
              <a:t>Steel Structure-2015</a:t>
            </a:r>
            <a:endParaRPr lang="en-US" sz="1400" b="1" dirty="0"/>
          </a:p>
          <a:p>
            <a:r>
              <a:rPr lang="en-US" sz="1400" i="1" dirty="0" smtClean="0"/>
              <a:t>Dubai, 16 </a:t>
            </a:r>
            <a:r>
              <a:rPr lang="en-US" sz="1400" i="1" dirty="0"/>
              <a:t>– </a:t>
            </a:r>
            <a:r>
              <a:rPr lang="en-US" sz="1400" i="1" dirty="0" smtClean="0"/>
              <a:t>18 November 2015 </a:t>
            </a:r>
            <a:endParaRPr lang="en-US" sz="1400" b="1" dirty="0"/>
          </a:p>
        </p:txBody>
      </p:sp>
      <p:pic>
        <p:nvPicPr>
          <p:cNvPr id="8"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772597" y="1755597"/>
            <a:ext cx="4485302" cy="2952328"/>
          </a:xfrm>
          <a:prstGeom prst="rect">
            <a:avLst/>
          </a:prstGeom>
          <a:noFill/>
          <a:ln>
            <a:noFill/>
          </a:ln>
        </p:spPr>
      </p:pic>
      <p:pic>
        <p:nvPicPr>
          <p:cNvPr id="9" name="Picture 12"/>
          <p:cNvPicPr/>
          <p:nvPr/>
        </p:nvPicPr>
        <p:blipFill>
          <a:blip r:embed="rId4">
            <a:extLst>
              <a:ext uri="{28A0092B-C50C-407E-A947-70E740481C1C}">
                <a14:useLocalDpi xmlns:a14="http://schemas.microsoft.com/office/drawing/2010/main" val="0"/>
              </a:ext>
            </a:extLst>
          </a:blip>
          <a:srcRect/>
          <a:stretch>
            <a:fillRect/>
          </a:stretch>
        </p:blipFill>
        <p:spPr bwMode="auto">
          <a:xfrm>
            <a:off x="4283968" y="3144821"/>
            <a:ext cx="4155847" cy="2658724"/>
          </a:xfrm>
          <a:prstGeom prst="rect">
            <a:avLst/>
          </a:prstGeom>
          <a:noFill/>
          <a:ln>
            <a:noFill/>
          </a:ln>
        </p:spPr>
      </p:pic>
      <p:sp>
        <p:nvSpPr>
          <p:cNvPr id="10" name="Dikdörtgen 9"/>
          <p:cNvSpPr/>
          <p:nvPr/>
        </p:nvSpPr>
        <p:spPr>
          <a:xfrm>
            <a:off x="5398568" y="1752348"/>
            <a:ext cx="2643339" cy="769441"/>
          </a:xfrm>
          <a:prstGeom prst="rect">
            <a:avLst/>
          </a:prstGeom>
        </p:spPr>
        <p:txBody>
          <a:bodyPr wrap="square">
            <a:spAutoFit/>
          </a:bodyPr>
          <a:lstStyle/>
          <a:p>
            <a:pPr eaLnBrk="1" hangingPunct="1">
              <a:buClrTx/>
            </a:pPr>
            <a:r>
              <a:rPr lang="en-US" sz="2400" dirty="0" smtClean="0">
                <a:solidFill>
                  <a:srgbClr val="C00000"/>
                </a:solidFill>
              </a:rPr>
              <a:t>Vertical loads;</a:t>
            </a:r>
          </a:p>
          <a:p>
            <a:pPr eaLnBrk="1" hangingPunct="1">
              <a:buClrTx/>
            </a:pPr>
            <a:r>
              <a:rPr lang="en-US" sz="2000" dirty="0" smtClean="0">
                <a:latin typeface="Arial" pitchFamily="34" charset="0"/>
                <a:cs typeface="Arial" pitchFamily="34" charset="0"/>
              </a:rPr>
              <a:t>by the modules walls</a:t>
            </a:r>
            <a:endParaRPr lang="tr-TR" sz="2000" dirty="0">
              <a:latin typeface="Arial" pitchFamily="34" charset="0"/>
              <a:cs typeface="Arial" pitchFamily="34" charset="0"/>
            </a:endParaRPr>
          </a:p>
        </p:txBody>
      </p:sp>
      <p:sp>
        <p:nvSpPr>
          <p:cNvPr id="11" name="Dikdörtgen 10"/>
          <p:cNvSpPr/>
          <p:nvPr/>
        </p:nvSpPr>
        <p:spPr>
          <a:xfrm>
            <a:off x="811455" y="4762637"/>
            <a:ext cx="3740161" cy="1077218"/>
          </a:xfrm>
          <a:prstGeom prst="rect">
            <a:avLst/>
          </a:prstGeom>
        </p:spPr>
        <p:txBody>
          <a:bodyPr wrap="square">
            <a:spAutoFit/>
          </a:bodyPr>
          <a:lstStyle/>
          <a:p>
            <a:pPr eaLnBrk="1" hangingPunct="1">
              <a:buClrTx/>
            </a:pPr>
            <a:r>
              <a:rPr lang="en-US" sz="2400" dirty="0" smtClean="0">
                <a:solidFill>
                  <a:srgbClr val="C00000"/>
                </a:solidFill>
              </a:rPr>
              <a:t>Lateral loads;</a:t>
            </a:r>
          </a:p>
          <a:p>
            <a:pPr eaLnBrk="1" hangingPunct="1">
              <a:buClrTx/>
            </a:pPr>
            <a:r>
              <a:rPr lang="en-US" sz="2000" dirty="0" smtClean="0">
                <a:latin typeface="Arial" pitchFamily="34" charset="0"/>
                <a:cs typeface="Arial" pitchFamily="34" charset="0"/>
              </a:rPr>
              <a:t>by the bracing or diaphragm action of the board materials</a:t>
            </a:r>
            <a:endParaRPr lang="tr-TR" sz="2000" dirty="0">
              <a:latin typeface="Arial" pitchFamily="34" charset="0"/>
              <a:cs typeface="Arial" pitchFamily="34" charset="0"/>
            </a:endParaRPr>
          </a:p>
        </p:txBody>
      </p:sp>
      <p:sp>
        <p:nvSpPr>
          <p:cNvPr id="12" name="Dikdörtgen 11"/>
          <p:cNvSpPr/>
          <p:nvPr/>
        </p:nvSpPr>
        <p:spPr>
          <a:xfrm>
            <a:off x="687517" y="1167572"/>
            <a:ext cx="7052835" cy="461665"/>
          </a:xfrm>
          <a:prstGeom prst="rect">
            <a:avLst/>
          </a:prstGeom>
        </p:spPr>
        <p:txBody>
          <a:bodyPr wrap="square">
            <a:spAutoFit/>
          </a:bodyPr>
          <a:lstStyle/>
          <a:p>
            <a:pPr eaLnBrk="1" hangingPunct="1">
              <a:buClrTx/>
            </a:pPr>
            <a:r>
              <a:rPr lang="en-US" sz="2400" dirty="0" smtClean="0"/>
              <a:t>The loads are transferred by: </a:t>
            </a:r>
            <a:endParaRPr lang="tr-TR" sz="2000" dirty="0">
              <a:latin typeface="Arial" pitchFamily="34" charset="0"/>
              <a:cs typeface="Arial" pitchFamily="34" charset="0"/>
            </a:endParaRPr>
          </a:p>
        </p:txBody>
      </p:sp>
    </p:spTree>
    <p:extLst>
      <p:ext uri="{BB962C8B-B14F-4D97-AF65-F5344CB8AC3E}">
        <p14:creationId xmlns:p14="http://schemas.microsoft.com/office/powerpoint/2010/main" val="2633864441"/>
      </p:ext>
    </p:extLst>
  </p:cSld>
  <p:clrMapOvr>
    <a:masterClrMapping/>
  </p:clrMapOvr>
  <p:transition>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5724129" y="1217635"/>
            <a:ext cx="2527468" cy="2008800"/>
          </a:xfrm>
          <a:prstGeom prst="rect">
            <a:avLst/>
          </a:prstGeom>
          <a:noFill/>
          <a:ln>
            <a:noFill/>
          </a:ln>
        </p:spPr>
      </p:pic>
      <p:sp>
        <p:nvSpPr>
          <p:cNvPr id="4" name="3 Dikdörtgen"/>
          <p:cNvSpPr/>
          <p:nvPr/>
        </p:nvSpPr>
        <p:spPr>
          <a:xfrm>
            <a:off x="600644" y="836712"/>
            <a:ext cx="7786687" cy="1200329"/>
          </a:xfrm>
          <a:prstGeom prst="rect">
            <a:avLst/>
          </a:prstGeom>
        </p:spPr>
        <p:txBody>
          <a:bodyPr>
            <a:spAutoFit/>
          </a:bodyPr>
          <a:lstStyle/>
          <a:p>
            <a:pPr algn="just">
              <a:lnSpc>
                <a:spcPct val="150000"/>
              </a:lnSpc>
              <a:defRPr/>
            </a:pPr>
            <a:endParaRPr lang="tr-TR" sz="2400" dirty="0" smtClean="0"/>
          </a:p>
          <a:p>
            <a:pPr marL="342900" indent="-342900" algn="just">
              <a:lnSpc>
                <a:spcPct val="150000"/>
              </a:lnSpc>
              <a:buFont typeface="Arial" panose="020B0604020202020204" pitchFamily="34" charset="0"/>
              <a:buChar char="•"/>
              <a:defRPr/>
            </a:pPr>
            <a:endParaRPr lang="tr-TR" sz="2400" b="1" dirty="0">
              <a:effectLst>
                <a:outerShdw blurRad="38100" dist="38100" dir="2700000" algn="tl">
                  <a:srgbClr val="000000">
                    <a:alpha val="43137"/>
                  </a:srgbClr>
                </a:outerShdw>
              </a:effectLst>
            </a:endParaRPr>
          </a:p>
        </p:txBody>
      </p:sp>
      <p:sp>
        <p:nvSpPr>
          <p:cNvPr id="2" name="Dikdörtgen 1"/>
          <p:cNvSpPr/>
          <p:nvPr/>
        </p:nvSpPr>
        <p:spPr>
          <a:xfrm>
            <a:off x="-358574" y="605879"/>
            <a:ext cx="9145016" cy="461665"/>
          </a:xfrm>
          <a:prstGeom prst="rect">
            <a:avLst/>
          </a:prstGeom>
        </p:spPr>
        <p:txBody>
          <a:bodyPr wrap="square">
            <a:spAutoFit/>
          </a:bodyPr>
          <a:lstStyle/>
          <a:p>
            <a:pPr lvl="2"/>
            <a:r>
              <a:rPr lang="en-US" sz="2400" b="1" dirty="0">
                <a:solidFill>
                  <a:srgbClr val="FF0000"/>
                </a:solidFill>
              </a:rPr>
              <a:t>Connections between modules </a:t>
            </a:r>
            <a:r>
              <a:rPr lang="en-US" sz="2400" b="1" dirty="0" smtClean="0">
                <a:solidFill>
                  <a:srgbClr val="FF0000"/>
                </a:solidFill>
              </a:rPr>
              <a:t>in </a:t>
            </a:r>
            <a:r>
              <a:rPr lang="en-US" sz="2400" b="1" dirty="0">
                <a:solidFill>
                  <a:srgbClr val="FF0000"/>
                </a:solidFill>
              </a:rPr>
              <a:t>open-sided modules</a:t>
            </a:r>
            <a:endParaRPr lang="en-US" sz="2800" b="1" dirty="0">
              <a:solidFill>
                <a:srgbClr val="FF0000"/>
              </a:solidFill>
            </a:endParaRPr>
          </a:p>
        </p:txBody>
      </p:sp>
      <p:sp>
        <p:nvSpPr>
          <p:cNvPr id="7" name="Dikdörtgen 6"/>
          <p:cNvSpPr/>
          <p:nvPr/>
        </p:nvSpPr>
        <p:spPr>
          <a:xfrm>
            <a:off x="395536" y="5949280"/>
            <a:ext cx="4572000" cy="523220"/>
          </a:xfrm>
          <a:prstGeom prst="rect">
            <a:avLst/>
          </a:prstGeom>
        </p:spPr>
        <p:txBody>
          <a:bodyPr>
            <a:spAutoFit/>
          </a:bodyPr>
          <a:lstStyle/>
          <a:p>
            <a:r>
              <a:rPr lang="en-US" sz="1400" i="1" dirty="0" smtClean="0"/>
              <a:t>Steel Structure-2015</a:t>
            </a:r>
            <a:endParaRPr lang="en-US" sz="1400" b="1" dirty="0"/>
          </a:p>
          <a:p>
            <a:r>
              <a:rPr lang="en-US" sz="1400" i="1" dirty="0" smtClean="0"/>
              <a:t>Dubai, 16 </a:t>
            </a:r>
            <a:r>
              <a:rPr lang="en-US" sz="1400" i="1" dirty="0"/>
              <a:t>– </a:t>
            </a:r>
            <a:r>
              <a:rPr lang="en-US" sz="1400" i="1" dirty="0" smtClean="0"/>
              <a:t>18 November 2015 </a:t>
            </a:r>
            <a:endParaRPr lang="en-US" sz="1400" b="1" dirty="0"/>
          </a:p>
        </p:txBody>
      </p:sp>
      <p:sp>
        <p:nvSpPr>
          <p:cNvPr id="10" name="Dikdörtgen 9"/>
          <p:cNvSpPr/>
          <p:nvPr/>
        </p:nvSpPr>
        <p:spPr>
          <a:xfrm>
            <a:off x="752969" y="1748840"/>
            <a:ext cx="3857133" cy="707886"/>
          </a:xfrm>
          <a:prstGeom prst="rect">
            <a:avLst/>
          </a:prstGeom>
        </p:spPr>
        <p:txBody>
          <a:bodyPr wrap="square">
            <a:spAutoFit/>
          </a:bodyPr>
          <a:lstStyle/>
          <a:p>
            <a:pPr eaLnBrk="1" hangingPunct="1"/>
            <a:r>
              <a:rPr lang="en-US" sz="2000" dirty="0" smtClean="0">
                <a:solidFill>
                  <a:srgbClr val="C00000"/>
                </a:solidFill>
              </a:rPr>
              <a:t>Vertical </a:t>
            </a:r>
            <a:r>
              <a:rPr lang="en-US" sz="2000" dirty="0">
                <a:solidFill>
                  <a:srgbClr val="C00000"/>
                </a:solidFill>
              </a:rPr>
              <a:t>loads;</a:t>
            </a:r>
          </a:p>
          <a:p>
            <a:pPr eaLnBrk="1" hangingPunct="1">
              <a:buClrTx/>
            </a:pPr>
            <a:r>
              <a:rPr lang="en-US" sz="2000" dirty="0" smtClean="0">
                <a:latin typeface="Arial" pitchFamily="34" charset="0"/>
                <a:cs typeface="Arial" pitchFamily="34" charset="0"/>
              </a:rPr>
              <a:t>by </a:t>
            </a:r>
            <a:r>
              <a:rPr lang="en-US" sz="2000" dirty="0">
                <a:latin typeface="Arial" pitchFamily="34" charset="0"/>
                <a:cs typeface="Arial" pitchFamily="34" charset="0"/>
              </a:rPr>
              <a:t>columns and edge </a:t>
            </a:r>
            <a:r>
              <a:rPr lang="en-US" sz="2000" dirty="0" smtClean="0">
                <a:latin typeface="Arial" pitchFamily="34" charset="0"/>
                <a:cs typeface="Arial" pitchFamily="34" charset="0"/>
              </a:rPr>
              <a:t>beams</a:t>
            </a:r>
            <a:endParaRPr lang="tr-TR" sz="2000" dirty="0">
              <a:latin typeface="Arial" pitchFamily="34" charset="0"/>
              <a:cs typeface="Arial" pitchFamily="34" charset="0"/>
            </a:endParaRPr>
          </a:p>
        </p:txBody>
      </p:sp>
      <p:sp>
        <p:nvSpPr>
          <p:cNvPr id="11" name="Dikdörtgen 10"/>
          <p:cNvSpPr/>
          <p:nvPr/>
        </p:nvSpPr>
        <p:spPr>
          <a:xfrm>
            <a:off x="6187446" y="3335967"/>
            <a:ext cx="2540315" cy="1384995"/>
          </a:xfrm>
          <a:prstGeom prst="rect">
            <a:avLst/>
          </a:prstGeom>
        </p:spPr>
        <p:txBody>
          <a:bodyPr wrap="square">
            <a:spAutoFit/>
          </a:bodyPr>
          <a:lstStyle/>
          <a:p>
            <a:pPr eaLnBrk="1" hangingPunct="1">
              <a:buClrTx/>
            </a:pPr>
            <a:r>
              <a:rPr lang="en-US" sz="2400" dirty="0" smtClean="0">
                <a:solidFill>
                  <a:srgbClr val="C00000"/>
                </a:solidFill>
              </a:rPr>
              <a:t>Lateral loads;</a:t>
            </a:r>
          </a:p>
          <a:p>
            <a:pPr eaLnBrk="1" hangingPunct="1">
              <a:buClrTx/>
            </a:pPr>
            <a:r>
              <a:rPr lang="en-US" sz="2000" dirty="0" smtClean="0">
                <a:latin typeface="Arial" pitchFamily="34" charset="0"/>
                <a:cs typeface="Arial" pitchFamily="34" charset="0"/>
              </a:rPr>
              <a:t>by the bracing system or </a:t>
            </a:r>
            <a:r>
              <a:rPr lang="en-US" sz="2000" dirty="0" err="1" smtClean="0">
                <a:latin typeface="Arial" pitchFamily="34" charset="0"/>
                <a:cs typeface="Arial" pitchFamily="34" charset="0"/>
              </a:rPr>
              <a:t>sheatings</a:t>
            </a:r>
            <a:endParaRPr lang="en-US" sz="2000" dirty="0" smtClean="0">
              <a:latin typeface="Arial" pitchFamily="34" charset="0"/>
              <a:cs typeface="Arial" pitchFamily="34" charset="0"/>
            </a:endParaRPr>
          </a:p>
          <a:p>
            <a:pPr eaLnBrk="1" hangingPunct="1">
              <a:buClrTx/>
            </a:pPr>
            <a:r>
              <a:rPr lang="en-US" sz="2000" dirty="0" smtClean="0">
                <a:latin typeface="Arial" pitchFamily="34" charset="0"/>
                <a:cs typeface="Arial" pitchFamily="34" charset="0"/>
              </a:rPr>
              <a:t> </a:t>
            </a:r>
            <a:endParaRPr lang="tr-TR" sz="2000" dirty="0">
              <a:latin typeface="Arial" pitchFamily="34" charset="0"/>
              <a:cs typeface="Arial" pitchFamily="34" charset="0"/>
            </a:endParaRPr>
          </a:p>
        </p:txBody>
      </p:sp>
      <p:sp>
        <p:nvSpPr>
          <p:cNvPr id="12" name="Dikdörtgen 11"/>
          <p:cNvSpPr/>
          <p:nvPr/>
        </p:nvSpPr>
        <p:spPr>
          <a:xfrm>
            <a:off x="687517" y="1167572"/>
            <a:ext cx="7052835" cy="461665"/>
          </a:xfrm>
          <a:prstGeom prst="rect">
            <a:avLst/>
          </a:prstGeom>
        </p:spPr>
        <p:txBody>
          <a:bodyPr wrap="square">
            <a:spAutoFit/>
          </a:bodyPr>
          <a:lstStyle/>
          <a:p>
            <a:pPr eaLnBrk="1" hangingPunct="1">
              <a:buClrTx/>
            </a:pPr>
            <a:r>
              <a:rPr lang="en-US" sz="2400" dirty="0" smtClean="0"/>
              <a:t>The loads are transferred by: </a:t>
            </a:r>
            <a:endParaRPr lang="tr-TR" sz="2000" dirty="0">
              <a:latin typeface="Arial" pitchFamily="34" charset="0"/>
              <a:cs typeface="Arial" pitchFamily="34" charset="0"/>
            </a:endParaRPr>
          </a:p>
        </p:txBody>
      </p:sp>
      <p:pic>
        <p:nvPicPr>
          <p:cNvPr id="15" name="Picture 11"/>
          <p:cNvPicPr/>
          <p:nvPr/>
        </p:nvPicPr>
        <p:blipFill>
          <a:blip r:embed="rId4">
            <a:extLst>
              <a:ext uri="{28A0092B-C50C-407E-A947-70E740481C1C}">
                <a14:useLocalDpi xmlns:a14="http://schemas.microsoft.com/office/drawing/2010/main" val="0"/>
              </a:ext>
            </a:extLst>
          </a:blip>
          <a:srcRect/>
          <a:stretch>
            <a:fillRect/>
          </a:stretch>
        </p:blipFill>
        <p:spPr bwMode="auto">
          <a:xfrm>
            <a:off x="687517" y="4069426"/>
            <a:ext cx="2948379" cy="1666440"/>
          </a:xfrm>
          <a:prstGeom prst="rect">
            <a:avLst/>
          </a:prstGeom>
          <a:noFill/>
          <a:ln>
            <a:noFill/>
          </a:ln>
        </p:spPr>
      </p:pic>
      <p:pic>
        <p:nvPicPr>
          <p:cNvPr id="14" name="Picture 8"/>
          <p:cNvPicPr/>
          <p:nvPr/>
        </p:nvPicPr>
        <p:blipFill>
          <a:blip r:embed="rId5">
            <a:extLst>
              <a:ext uri="{28A0092B-C50C-407E-A947-70E740481C1C}">
                <a14:useLocalDpi xmlns:a14="http://schemas.microsoft.com/office/drawing/2010/main" val="0"/>
              </a:ext>
            </a:extLst>
          </a:blip>
          <a:srcRect/>
          <a:stretch>
            <a:fillRect/>
          </a:stretch>
        </p:blipFill>
        <p:spPr bwMode="auto">
          <a:xfrm>
            <a:off x="3419872" y="2649137"/>
            <a:ext cx="2767574" cy="1720836"/>
          </a:xfrm>
          <a:prstGeom prst="rect">
            <a:avLst/>
          </a:prstGeom>
          <a:noFill/>
          <a:ln>
            <a:noFill/>
          </a:ln>
        </p:spPr>
      </p:pic>
      <p:sp>
        <p:nvSpPr>
          <p:cNvPr id="6" name="Yuvarlatılmış Dikdörtgen 5"/>
          <p:cNvSpPr/>
          <p:nvPr/>
        </p:nvSpPr>
        <p:spPr>
          <a:xfrm>
            <a:off x="647564" y="2628107"/>
            <a:ext cx="2668245" cy="1288788"/>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eaLnBrk="1" hangingPunct="1"/>
            <a:r>
              <a:rPr lang="en-US" dirty="0" smtClean="0"/>
              <a:t>“Column-to-column </a:t>
            </a:r>
            <a:r>
              <a:rPr lang="en-US" dirty="0"/>
              <a:t>connections ensure bending resistance</a:t>
            </a:r>
            <a:r>
              <a:rPr lang="en-US" dirty="0" smtClean="0"/>
              <a:t>”</a:t>
            </a:r>
            <a:endParaRPr lang="tr-TR" dirty="0">
              <a:latin typeface="Arial" pitchFamily="34" charset="0"/>
              <a:cs typeface="Arial" pitchFamily="34" charset="0"/>
            </a:endParaRPr>
          </a:p>
        </p:txBody>
      </p:sp>
      <p:sp>
        <p:nvSpPr>
          <p:cNvPr id="17" name="Yuvarlatılmış Dikdörtgen 16"/>
          <p:cNvSpPr/>
          <p:nvPr/>
        </p:nvSpPr>
        <p:spPr>
          <a:xfrm>
            <a:off x="3722022" y="4501456"/>
            <a:ext cx="4665309" cy="121442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“The </a:t>
            </a:r>
            <a:r>
              <a:rPr lang="en-US" dirty="0" smtClean="0">
                <a:solidFill>
                  <a:schemeClr val="bg1"/>
                </a:solidFill>
              </a:rPr>
              <a:t>column-to-beam </a:t>
            </a:r>
            <a:r>
              <a:rPr lang="en-US" dirty="0">
                <a:solidFill>
                  <a:schemeClr val="bg1"/>
                </a:solidFill>
              </a:rPr>
              <a:t>connection makes some lateral stiffness possible and can provide stability to modules in low-rise building</a:t>
            </a:r>
            <a:r>
              <a:rPr lang="en-US" dirty="0" smtClean="0">
                <a:solidFill>
                  <a:schemeClr val="bg1"/>
                </a:solidFill>
              </a:rPr>
              <a:t>”</a:t>
            </a:r>
            <a:endParaRPr lang="en-US" dirty="0"/>
          </a:p>
        </p:txBody>
      </p:sp>
    </p:spTree>
    <p:extLst>
      <p:ext uri="{BB962C8B-B14F-4D97-AF65-F5344CB8AC3E}">
        <p14:creationId xmlns:p14="http://schemas.microsoft.com/office/powerpoint/2010/main" val="1874884535"/>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7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750"/>
                            </p:stCondLst>
                            <p:childTnLst>
                              <p:par>
                                <p:cTn id="11" presetID="42" presetClass="entr" presetSubtype="0" fill="hold" grpId="0" nodeType="afterEffect">
                                  <p:stCondLst>
                                    <p:cond delay="5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687517" y="2233406"/>
            <a:ext cx="5533216" cy="3457409"/>
          </a:xfrm>
          <a:prstGeom prst="rect">
            <a:avLst/>
          </a:prstGeom>
          <a:noFill/>
          <a:ln>
            <a:noFill/>
          </a:ln>
        </p:spPr>
      </p:pic>
      <p:sp>
        <p:nvSpPr>
          <p:cNvPr id="4" name="3 Dikdörtgen"/>
          <p:cNvSpPr/>
          <p:nvPr/>
        </p:nvSpPr>
        <p:spPr>
          <a:xfrm>
            <a:off x="600644" y="836712"/>
            <a:ext cx="7786687" cy="1200329"/>
          </a:xfrm>
          <a:prstGeom prst="rect">
            <a:avLst/>
          </a:prstGeom>
        </p:spPr>
        <p:txBody>
          <a:bodyPr>
            <a:spAutoFit/>
          </a:bodyPr>
          <a:lstStyle/>
          <a:p>
            <a:pPr algn="just">
              <a:lnSpc>
                <a:spcPct val="150000"/>
              </a:lnSpc>
              <a:defRPr/>
            </a:pPr>
            <a:endParaRPr lang="tr-TR" sz="2400" dirty="0" smtClean="0"/>
          </a:p>
          <a:p>
            <a:pPr marL="342900" indent="-342900" algn="just">
              <a:lnSpc>
                <a:spcPct val="150000"/>
              </a:lnSpc>
              <a:buFont typeface="Arial" panose="020B0604020202020204" pitchFamily="34" charset="0"/>
              <a:buChar char="•"/>
              <a:defRPr/>
            </a:pPr>
            <a:endParaRPr lang="tr-TR" sz="2400" b="1" dirty="0">
              <a:effectLst>
                <a:outerShdw blurRad="38100" dist="38100" dir="2700000" algn="tl">
                  <a:srgbClr val="000000">
                    <a:alpha val="43137"/>
                  </a:srgbClr>
                </a:outerShdw>
              </a:effectLst>
            </a:endParaRPr>
          </a:p>
        </p:txBody>
      </p:sp>
      <p:sp>
        <p:nvSpPr>
          <p:cNvPr id="2" name="Dikdörtgen 1"/>
          <p:cNvSpPr/>
          <p:nvPr/>
        </p:nvSpPr>
        <p:spPr>
          <a:xfrm>
            <a:off x="-358574" y="605879"/>
            <a:ext cx="9145016" cy="461665"/>
          </a:xfrm>
          <a:prstGeom prst="rect">
            <a:avLst/>
          </a:prstGeom>
        </p:spPr>
        <p:txBody>
          <a:bodyPr wrap="square">
            <a:spAutoFit/>
          </a:bodyPr>
          <a:lstStyle/>
          <a:p>
            <a:pPr lvl="2"/>
            <a:r>
              <a:rPr lang="en-US" sz="2400" b="1" dirty="0" smtClean="0">
                <a:solidFill>
                  <a:srgbClr val="FF0000"/>
                </a:solidFill>
              </a:rPr>
              <a:t>Beam-to-stringer connections in light steel </a:t>
            </a:r>
            <a:r>
              <a:rPr lang="en-US" sz="2400" b="1" dirty="0">
                <a:solidFill>
                  <a:srgbClr val="FF0000"/>
                </a:solidFill>
              </a:rPr>
              <a:t>modules</a:t>
            </a:r>
            <a:endParaRPr lang="en-US" sz="2800" b="1" dirty="0">
              <a:solidFill>
                <a:srgbClr val="FF0000"/>
              </a:solidFill>
            </a:endParaRPr>
          </a:p>
        </p:txBody>
      </p:sp>
      <p:sp>
        <p:nvSpPr>
          <p:cNvPr id="7" name="Dikdörtgen 6"/>
          <p:cNvSpPr/>
          <p:nvPr/>
        </p:nvSpPr>
        <p:spPr>
          <a:xfrm>
            <a:off x="395536" y="5949280"/>
            <a:ext cx="4572000" cy="523220"/>
          </a:xfrm>
          <a:prstGeom prst="rect">
            <a:avLst/>
          </a:prstGeom>
        </p:spPr>
        <p:txBody>
          <a:bodyPr>
            <a:spAutoFit/>
          </a:bodyPr>
          <a:lstStyle/>
          <a:p>
            <a:r>
              <a:rPr lang="en-US" sz="1400" i="1" dirty="0" smtClean="0"/>
              <a:t>Steel Structure-2015</a:t>
            </a:r>
            <a:endParaRPr lang="en-US" sz="1400" b="1" dirty="0"/>
          </a:p>
          <a:p>
            <a:r>
              <a:rPr lang="en-US" sz="1400" i="1" dirty="0" smtClean="0"/>
              <a:t>Dubai, 16 </a:t>
            </a:r>
            <a:r>
              <a:rPr lang="en-US" sz="1400" i="1" dirty="0"/>
              <a:t>– </a:t>
            </a:r>
            <a:r>
              <a:rPr lang="en-US" sz="1400" i="1" dirty="0" smtClean="0"/>
              <a:t>18 November 2015 </a:t>
            </a:r>
            <a:endParaRPr lang="en-US" sz="1400" b="1" dirty="0"/>
          </a:p>
        </p:txBody>
      </p:sp>
      <p:sp>
        <p:nvSpPr>
          <p:cNvPr id="12" name="Dikdörtgen 11"/>
          <p:cNvSpPr/>
          <p:nvPr/>
        </p:nvSpPr>
        <p:spPr>
          <a:xfrm>
            <a:off x="600644" y="1164669"/>
            <a:ext cx="7052835" cy="830997"/>
          </a:xfrm>
          <a:prstGeom prst="rect">
            <a:avLst/>
          </a:prstGeom>
        </p:spPr>
        <p:txBody>
          <a:bodyPr wrap="square">
            <a:spAutoFit/>
          </a:bodyPr>
          <a:lstStyle/>
          <a:p>
            <a:pPr eaLnBrk="1" hangingPunct="1">
              <a:buClrTx/>
            </a:pPr>
            <a:r>
              <a:rPr lang="en-US" sz="2400" dirty="0"/>
              <a:t>The connection </a:t>
            </a:r>
            <a:r>
              <a:rPr lang="en-US" sz="2400" dirty="0" smtClean="0"/>
              <a:t>consists </a:t>
            </a:r>
            <a:r>
              <a:rPr lang="en-US" sz="2400" dirty="0"/>
              <a:t>of directly welding these members to each other</a:t>
            </a:r>
            <a:endParaRPr lang="tr-TR" sz="2000" dirty="0">
              <a:latin typeface="Arial" pitchFamily="34" charset="0"/>
              <a:cs typeface="Arial" pitchFamily="34" charset="0"/>
            </a:endParaRPr>
          </a:p>
        </p:txBody>
      </p:sp>
      <p:sp>
        <p:nvSpPr>
          <p:cNvPr id="6" name="Yuvarlatılmış Dikdörtgen 5"/>
          <p:cNvSpPr/>
          <p:nvPr/>
        </p:nvSpPr>
        <p:spPr>
          <a:xfrm>
            <a:off x="5093777" y="1615680"/>
            <a:ext cx="3493109" cy="1636782"/>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eaLnBrk="1" hangingPunct="1"/>
            <a:r>
              <a:rPr lang="en-US" dirty="0" smtClean="0"/>
              <a:t>“</a:t>
            </a:r>
            <a:r>
              <a:rPr lang="en-US" dirty="0"/>
              <a:t>This connection is a shear connection, which is assumed not to transfer bending </a:t>
            </a:r>
            <a:r>
              <a:rPr lang="en-US" dirty="0" smtClean="0"/>
              <a:t>moment“</a:t>
            </a:r>
            <a:endParaRPr lang="en-US" dirty="0"/>
          </a:p>
        </p:txBody>
      </p:sp>
    </p:spTree>
    <p:extLst>
      <p:ext uri="{BB962C8B-B14F-4D97-AF65-F5344CB8AC3E}">
        <p14:creationId xmlns:p14="http://schemas.microsoft.com/office/powerpoint/2010/main" val="1250256656"/>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7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3 Dikdörtgen"/>
          <p:cNvSpPr/>
          <p:nvPr/>
        </p:nvSpPr>
        <p:spPr>
          <a:xfrm>
            <a:off x="600644" y="836712"/>
            <a:ext cx="7786687" cy="1200329"/>
          </a:xfrm>
          <a:prstGeom prst="rect">
            <a:avLst/>
          </a:prstGeom>
        </p:spPr>
        <p:txBody>
          <a:bodyPr>
            <a:spAutoFit/>
          </a:bodyPr>
          <a:lstStyle/>
          <a:p>
            <a:pPr algn="just">
              <a:lnSpc>
                <a:spcPct val="150000"/>
              </a:lnSpc>
              <a:defRPr/>
            </a:pPr>
            <a:endParaRPr lang="tr-TR" sz="2400" dirty="0" smtClean="0"/>
          </a:p>
          <a:p>
            <a:pPr marL="342900" indent="-342900" algn="just">
              <a:lnSpc>
                <a:spcPct val="150000"/>
              </a:lnSpc>
              <a:buFont typeface="Arial" panose="020B0604020202020204" pitchFamily="34" charset="0"/>
              <a:buChar char="•"/>
              <a:defRPr/>
            </a:pPr>
            <a:endParaRPr lang="tr-TR" sz="2400" b="1" dirty="0">
              <a:effectLst>
                <a:outerShdw blurRad="38100" dist="38100" dir="2700000" algn="tl">
                  <a:srgbClr val="000000">
                    <a:alpha val="43137"/>
                  </a:srgbClr>
                </a:outerShdw>
              </a:effectLst>
            </a:endParaRPr>
          </a:p>
        </p:txBody>
      </p:sp>
      <p:sp>
        <p:nvSpPr>
          <p:cNvPr id="2" name="Dikdörtgen 1"/>
          <p:cNvSpPr/>
          <p:nvPr/>
        </p:nvSpPr>
        <p:spPr>
          <a:xfrm>
            <a:off x="-358574" y="605879"/>
            <a:ext cx="9145016" cy="461665"/>
          </a:xfrm>
          <a:prstGeom prst="rect">
            <a:avLst/>
          </a:prstGeom>
        </p:spPr>
        <p:txBody>
          <a:bodyPr wrap="square">
            <a:spAutoFit/>
          </a:bodyPr>
          <a:lstStyle/>
          <a:p>
            <a:pPr lvl="2"/>
            <a:r>
              <a:rPr lang="en-US" sz="2400" b="1" dirty="0">
                <a:solidFill>
                  <a:srgbClr val="FF0000"/>
                </a:solidFill>
              </a:rPr>
              <a:t>Connections between </a:t>
            </a:r>
            <a:r>
              <a:rPr lang="en-US" sz="2400" b="1" dirty="0" smtClean="0">
                <a:solidFill>
                  <a:srgbClr val="FF0000"/>
                </a:solidFill>
              </a:rPr>
              <a:t>corridor cassette and modules</a:t>
            </a:r>
            <a:endParaRPr lang="en-US" sz="2800" b="1" dirty="0">
              <a:solidFill>
                <a:srgbClr val="FF0000"/>
              </a:solidFill>
            </a:endParaRPr>
          </a:p>
        </p:txBody>
      </p:sp>
      <p:sp>
        <p:nvSpPr>
          <p:cNvPr id="7" name="Dikdörtgen 6"/>
          <p:cNvSpPr/>
          <p:nvPr/>
        </p:nvSpPr>
        <p:spPr>
          <a:xfrm>
            <a:off x="395536" y="5949280"/>
            <a:ext cx="4572000" cy="523220"/>
          </a:xfrm>
          <a:prstGeom prst="rect">
            <a:avLst/>
          </a:prstGeom>
        </p:spPr>
        <p:txBody>
          <a:bodyPr>
            <a:spAutoFit/>
          </a:bodyPr>
          <a:lstStyle/>
          <a:p>
            <a:r>
              <a:rPr lang="en-US" sz="1400" i="1" dirty="0" smtClean="0"/>
              <a:t>Steel Structure-2015</a:t>
            </a:r>
            <a:endParaRPr lang="en-US" sz="1400" b="1" dirty="0"/>
          </a:p>
          <a:p>
            <a:r>
              <a:rPr lang="en-US" sz="1400" i="1" dirty="0" smtClean="0"/>
              <a:t>Dubai, 16 </a:t>
            </a:r>
            <a:r>
              <a:rPr lang="en-US" sz="1400" i="1" dirty="0"/>
              <a:t>– </a:t>
            </a:r>
            <a:r>
              <a:rPr lang="en-US" sz="1400" i="1" dirty="0" smtClean="0"/>
              <a:t>18 November 2015 </a:t>
            </a:r>
            <a:endParaRPr lang="en-US" sz="1400" b="1" dirty="0"/>
          </a:p>
        </p:txBody>
      </p:sp>
      <p:sp>
        <p:nvSpPr>
          <p:cNvPr id="11" name="Dikdörtgen 10"/>
          <p:cNvSpPr/>
          <p:nvPr/>
        </p:nvSpPr>
        <p:spPr>
          <a:xfrm>
            <a:off x="3275435" y="1609858"/>
            <a:ext cx="5180145" cy="1077218"/>
          </a:xfrm>
          <a:prstGeom prst="rect">
            <a:avLst/>
          </a:prstGeom>
        </p:spPr>
        <p:txBody>
          <a:bodyPr wrap="square">
            <a:spAutoFit/>
          </a:bodyPr>
          <a:lstStyle/>
          <a:p>
            <a:pPr eaLnBrk="1" hangingPunct="1">
              <a:buClrTx/>
            </a:pPr>
            <a:r>
              <a:rPr lang="en-US" sz="2400" dirty="0" smtClean="0">
                <a:solidFill>
                  <a:srgbClr val="C00000"/>
                </a:solidFill>
              </a:rPr>
              <a:t>Lateral loads;</a:t>
            </a:r>
          </a:p>
          <a:p>
            <a:pPr eaLnBrk="1" hangingPunct="1">
              <a:buClrTx/>
            </a:pPr>
            <a:r>
              <a:rPr lang="en-US" sz="2000" dirty="0" smtClean="0">
                <a:latin typeface="Arial" pitchFamily="34" charset="0"/>
                <a:cs typeface="Arial" pitchFamily="34" charset="0"/>
              </a:rPr>
              <a:t>by the corridor to the braced system or core</a:t>
            </a:r>
          </a:p>
          <a:p>
            <a:pPr eaLnBrk="1" hangingPunct="1">
              <a:buClrTx/>
            </a:pPr>
            <a:r>
              <a:rPr lang="en-US" sz="2000" dirty="0" smtClean="0">
                <a:latin typeface="Arial" pitchFamily="34" charset="0"/>
                <a:cs typeface="Arial" pitchFamily="34" charset="0"/>
              </a:rPr>
              <a:t> </a:t>
            </a:r>
            <a:endParaRPr lang="tr-TR" sz="2000" dirty="0">
              <a:latin typeface="Arial" pitchFamily="34" charset="0"/>
              <a:cs typeface="Arial" pitchFamily="34" charset="0"/>
            </a:endParaRPr>
          </a:p>
        </p:txBody>
      </p:sp>
      <p:sp>
        <p:nvSpPr>
          <p:cNvPr id="12" name="Dikdörtgen 11"/>
          <p:cNvSpPr/>
          <p:nvPr/>
        </p:nvSpPr>
        <p:spPr>
          <a:xfrm>
            <a:off x="600644" y="1130815"/>
            <a:ext cx="7052835" cy="461665"/>
          </a:xfrm>
          <a:prstGeom prst="rect">
            <a:avLst/>
          </a:prstGeom>
        </p:spPr>
        <p:txBody>
          <a:bodyPr wrap="square">
            <a:spAutoFit/>
          </a:bodyPr>
          <a:lstStyle/>
          <a:p>
            <a:pPr eaLnBrk="1" hangingPunct="1">
              <a:buClrTx/>
            </a:pPr>
            <a:r>
              <a:rPr lang="en-US" sz="2400" dirty="0" smtClean="0"/>
              <a:t>The loads are transferred by: </a:t>
            </a:r>
            <a:endParaRPr lang="tr-TR" sz="2000" dirty="0">
              <a:latin typeface="Arial" pitchFamily="34" charset="0"/>
              <a:cs typeface="Arial" pitchFamily="34" charset="0"/>
            </a:endParaRPr>
          </a:p>
        </p:txBody>
      </p:sp>
      <p:sp>
        <p:nvSpPr>
          <p:cNvPr id="6" name="Yuvarlatılmış Dikdörtgen 5"/>
          <p:cNvSpPr/>
          <p:nvPr/>
        </p:nvSpPr>
        <p:spPr>
          <a:xfrm>
            <a:off x="668893" y="4265146"/>
            <a:ext cx="4187523" cy="1179076"/>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eaLnBrk="1" hangingPunct="1"/>
            <a:r>
              <a:rPr lang="en-US" dirty="0" smtClean="0"/>
              <a:t>“</a:t>
            </a:r>
            <a:r>
              <a:rPr lang="en-US" dirty="0"/>
              <a:t>The connection does not ensure vertical support to the corridor and just transfers shear </a:t>
            </a:r>
            <a:r>
              <a:rPr lang="en-US" dirty="0" smtClean="0"/>
              <a:t>forces</a:t>
            </a:r>
            <a:endParaRPr lang="en-US" dirty="0"/>
          </a:p>
        </p:txBody>
      </p:sp>
      <p:sp>
        <p:nvSpPr>
          <p:cNvPr id="17" name="Yuvarlatılmış Dikdörtgen 16"/>
          <p:cNvSpPr/>
          <p:nvPr/>
        </p:nvSpPr>
        <p:spPr>
          <a:xfrm>
            <a:off x="3276542" y="2420139"/>
            <a:ext cx="5242739" cy="129315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a:t>
            </a:r>
            <a:r>
              <a:rPr lang="en-US" dirty="0"/>
              <a:t>The beams ensure vertical support to the corridor and provide additional stiffness to improve the rigidity of longitudinal sides of the open-sided modules </a:t>
            </a:r>
            <a:r>
              <a:rPr lang="en-US" dirty="0" smtClean="0">
                <a:solidFill>
                  <a:schemeClr val="bg1"/>
                </a:solidFill>
              </a:rPr>
              <a:t>”</a:t>
            </a:r>
            <a:endParaRPr lang="en-US" dirty="0"/>
          </a:p>
        </p:txBody>
      </p:sp>
      <p:pic>
        <p:nvPicPr>
          <p:cNvPr id="1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668893" y="1660922"/>
            <a:ext cx="2486025" cy="2295525"/>
          </a:xfrm>
          <a:prstGeom prst="rect">
            <a:avLst/>
          </a:prstGeom>
          <a:noFill/>
          <a:ln>
            <a:noFill/>
          </a:ln>
        </p:spPr>
      </p:pic>
      <p:pic>
        <p:nvPicPr>
          <p:cNvPr id="18" name="Picture 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938885"/>
            <a:ext cx="3227201" cy="1847850"/>
          </a:xfrm>
          <a:prstGeom prst="rect">
            <a:avLst/>
          </a:prstGeom>
          <a:noFill/>
          <a:ln>
            <a:noFill/>
          </a:ln>
        </p:spPr>
      </p:pic>
    </p:spTree>
    <p:extLst>
      <p:ext uri="{BB962C8B-B14F-4D97-AF65-F5344CB8AC3E}">
        <p14:creationId xmlns:p14="http://schemas.microsoft.com/office/powerpoint/2010/main" val="3074997044"/>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3 Dikdörtgen"/>
          <p:cNvSpPr/>
          <p:nvPr/>
        </p:nvSpPr>
        <p:spPr>
          <a:xfrm>
            <a:off x="588068" y="836711"/>
            <a:ext cx="7786687" cy="1200329"/>
          </a:xfrm>
          <a:prstGeom prst="rect">
            <a:avLst/>
          </a:prstGeom>
        </p:spPr>
        <p:txBody>
          <a:bodyPr>
            <a:spAutoFit/>
          </a:bodyPr>
          <a:lstStyle/>
          <a:p>
            <a:pPr algn="just">
              <a:lnSpc>
                <a:spcPct val="150000"/>
              </a:lnSpc>
              <a:defRPr/>
            </a:pPr>
            <a:endParaRPr lang="tr-TR" sz="2400" dirty="0" smtClean="0"/>
          </a:p>
          <a:p>
            <a:pPr marL="342900" indent="-342900" algn="just">
              <a:lnSpc>
                <a:spcPct val="150000"/>
              </a:lnSpc>
              <a:buFont typeface="Arial" panose="020B0604020202020204" pitchFamily="34" charset="0"/>
              <a:buChar char="•"/>
              <a:defRPr/>
            </a:pPr>
            <a:endParaRPr lang="tr-TR" sz="2400" b="1" dirty="0">
              <a:effectLst>
                <a:outerShdw blurRad="38100" dist="38100" dir="2700000" algn="tl">
                  <a:srgbClr val="000000">
                    <a:alpha val="43137"/>
                  </a:srgbClr>
                </a:outerShdw>
              </a:effectLst>
            </a:endParaRPr>
          </a:p>
        </p:txBody>
      </p:sp>
      <p:sp>
        <p:nvSpPr>
          <p:cNvPr id="2" name="Dikdörtgen 1"/>
          <p:cNvSpPr/>
          <p:nvPr/>
        </p:nvSpPr>
        <p:spPr>
          <a:xfrm>
            <a:off x="-108520" y="516622"/>
            <a:ext cx="7920880" cy="830997"/>
          </a:xfrm>
          <a:prstGeom prst="rect">
            <a:avLst/>
          </a:prstGeom>
        </p:spPr>
        <p:txBody>
          <a:bodyPr wrap="square">
            <a:spAutoFit/>
          </a:bodyPr>
          <a:lstStyle/>
          <a:p>
            <a:pPr lvl="2" algn="ctr"/>
            <a:r>
              <a:rPr lang="en-US" sz="2400" b="1" dirty="0">
                <a:solidFill>
                  <a:srgbClr val="FF0000"/>
                </a:solidFill>
              </a:rPr>
              <a:t>Connections between </a:t>
            </a:r>
            <a:r>
              <a:rPr lang="en-US" sz="2400" b="1" dirty="0" smtClean="0">
                <a:solidFill>
                  <a:srgbClr val="FF0000"/>
                </a:solidFill>
              </a:rPr>
              <a:t>modules and structural components in frame unit system</a:t>
            </a:r>
            <a:endParaRPr lang="en-US" sz="2800" b="1" dirty="0">
              <a:solidFill>
                <a:srgbClr val="FF0000"/>
              </a:solidFill>
            </a:endParaRPr>
          </a:p>
        </p:txBody>
      </p:sp>
      <p:sp>
        <p:nvSpPr>
          <p:cNvPr id="7" name="Dikdörtgen 6"/>
          <p:cNvSpPr/>
          <p:nvPr/>
        </p:nvSpPr>
        <p:spPr>
          <a:xfrm>
            <a:off x="395536" y="5949280"/>
            <a:ext cx="4572000" cy="523220"/>
          </a:xfrm>
          <a:prstGeom prst="rect">
            <a:avLst/>
          </a:prstGeom>
        </p:spPr>
        <p:txBody>
          <a:bodyPr>
            <a:spAutoFit/>
          </a:bodyPr>
          <a:lstStyle/>
          <a:p>
            <a:r>
              <a:rPr lang="en-US" sz="1400" i="1" dirty="0" smtClean="0"/>
              <a:t>Steel Structure-2015</a:t>
            </a:r>
            <a:endParaRPr lang="en-US" sz="1400" b="1" dirty="0"/>
          </a:p>
          <a:p>
            <a:r>
              <a:rPr lang="en-US" sz="1400" i="1" dirty="0" smtClean="0"/>
              <a:t>Dubai, 16 </a:t>
            </a:r>
            <a:r>
              <a:rPr lang="en-US" sz="1400" i="1" dirty="0"/>
              <a:t>– </a:t>
            </a:r>
            <a:r>
              <a:rPr lang="en-US" sz="1400" i="1" dirty="0" smtClean="0"/>
              <a:t>18 November 2015 </a:t>
            </a:r>
            <a:endParaRPr lang="en-US" sz="1400" b="1" dirty="0"/>
          </a:p>
        </p:txBody>
      </p:sp>
      <p:sp>
        <p:nvSpPr>
          <p:cNvPr id="12" name="Dikdörtgen 11"/>
          <p:cNvSpPr/>
          <p:nvPr/>
        </p:nvSpPr>
        <p:spPr>
          <a:xfrm>
            <a:off x="596525" y="1425259"/>
            <a:ext cx="8000583" cy="830997"/>
          </a:xfrm>
          <a:prstGeom prst="rect">
            <a:avLst/>
          </a:prstGeom>
        </p:spPr>
        <p:txBody>
          <a:bodyPr wrap="square">
            <a:spAutoFit/>
          </a:bodyPr>
          <a:lstStyle/>
          <a:p>
            <a:pPr eaLnBrk="1" hangingPunct="1"/>
            <a:r>
              <a:rPr lang="en-US" sz="2400" dirty="0"/>
              <a:t>Properties of the system are not considered dependent on the </a:t>
            </a:r>
            <a:r>
              <a:rPr lang="en-US" sz="2400" dirty="0" smtClean="0"/>
              <a:t>modules</a:t>
            </a:r>
            <a:endParaRPr lang="tr-TR" sz="2000" dirty="0">
              <a:latin typeface="Arial" pitchFamily="34" charset="0"/>
              <a:cs typeface="Arial" pitchFamily="34" charset="0"/>
            </a:endParaRPr>
          </a:p>
        </p:txBody>
      </p:sp>
      <p:sp>
        <p:nvSpPr>
          <p:cNvPr id="6" name="Yuvarlatılmış Dikdörtgen 5"/>
          <p:cNvSpPr/>
          <p:nvPr/>
        </p:nvSpPr>
        <p:spPr>
          <a:xfrm>
            <a:off x="3851920" y="4280761"/>
            <a:ext cx="4187523" cy="1179076"/>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eaLnBrk="1" hangingPunct="1">
              <a:buClrTx/>
            </a:pPr>
            <a:r>
              <a:rPr lang="en-US" dirty="0" smtClean="0"/>
              <a:t>“</a:t>
            </a:r>
            <a:r>
              <a:rPr lang="en-US" dirty="0"/>
              <a:t>A diaphragm system should be taken into account for the integration the modules and frame in the system </a:t>
            </a:r>
            <a:r>
              <a:rPr lang="en-US" dirty="0" smtClean="0"/>
              <a:t>“</a:t>
            </a:r>
            <a:endParaRPr lang="tr-TR" dirty="0">
              <a:latin typeface="Arial" pitchFamily="34" charset="0"/>
              <a:cs typeface="Arial" pitchFamily="34" charset="0"/>
            </a:endParaRPr>
          </a:p>
        </p:txBody>
      </p:sp>
      <p:sp>
        <p:nvSpPr>
          <p:cNvPr id="17" name="Yuvarlatılmış Dikdörtgen 16"/>
          <p:cNvSpPr/>
          <p:nvPr/>
        </p:nvSpPr>
        <p:spPr>
          <a:xfrm>
            <a:off x="608217" y="2684626"/>
            <a:ext cx="5907999" cy="137691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a:t>
            </a:r>
            <a:r>
              <a:rPr lang="en-US" dirty="0" smtClean="0"/>
              <a:t>The </a:t>
            </a:r>
            <a:r>
              <a:rPr lang="en-US" dirty="0"/>
              <a:t>connection between the frame and the modules must be strong enough to transfer gravity loads although modules do not bear any loads except their own gravity loads </a:t>
            </a:r>
            <a:r>
              <a:rPr lang="en-US" dirty="0" smtClean="0">
                <a:solidFill>
                  <a:schemeClr val="bg1"/>
                </a:solidFill>
              </a:rPr>
              <a:t>”</a:t>
            </a:r>
            <a:endParaRPr lang="en-US" dirty="0"/>
          </a:p>
        </p:txBody>
      </p:sp>
    </p:spTree>
    <p:extLst>
      <p:ext uri="{BB962C8B-B14F-4D97-AF65-F5344CB8AC3E}">
        <p14:creationId xmlns:p14="http://schemas.microsoft.com/office/powerpoint/2010/main" val="2622269133"/>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 name="Resim 8"/>
          <p:cNvPicPr>
            <a:picLocks noChangeAspect="1"/>
          </p:cNvPicPr>
          <p:nvPr/>
        </p:nvPicPr>
        <p:blipFill>
          <a:blip r:embed="rId3"/>
          <a:stretch>
            <a:fillRect/>
          </a:stretch>
        </p:blipFill>
        <p:spPr>
          <a:xfrm>
            <a:off x="467543" y="2505090"/>
            <a:ext cx="5771731" cy="3354383"/>
          </a:xfrm>
          <a:prstGeom prst="roundRect">
            <a:avLst>
              <a:gd name="adj" fmla="val 4167"/>
            </a:avLst>
          </a:prstGeom>
          <a:solidFill>
            <a:srgbClr val="FFFFFF"/>
          </a:solidFill>
          <a:ln w="76200" cap="sq">
            <a:solidFill>
              <a:schemeClr val="accent6">
                <a:lumMod val="60000"/>
                <a:lumOff val="4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3 Dikdörtgen"/>
          <p:cNvSpPr/>
          <p:nvPr/>
        </p:nvSpPr>
        <p:spPr>
          <a:xfrm>
            <a:off x="588068" y="836711"/>
            <a:ext cx="7786687" cy="1200329"/>
          </a:xfrm>
          <a:prstGeom prst="rect">
            <a:avLst/>
          </a:prstGeom>
        </p:spPr>
        <p:txBody>
          <a:bodyPr>
            <a:spAutoFit/>
          </a:bodyPr>
          <a:lstStyle/>
          <a:p>
            <a:pPr algn="just">
              <a:lnSpc>
                <a:spcPct val="150000"/>
              </a:lnSpc>
              <a:defRPr/>
            </a:pPr>
            <a:endParaRPr lang="tr-TR" sz="2400" dirty="0" smtClean="0"/>
          </a:p>
          <a:p>
            <a:pPr marL="342900" indent="-342900" algn="just">
              <a:lnSpc>
                <a:spcPct val="150000"/>
              </a:lnSpc>
              <a:buFont typeface="Arial" panose="020B0604020202020204" pitchFamily="34" charset="0"/>
              <a:buChar char="•"/>
              <a:defRPr/>
            </a:pPr>
            <a:endParaRPr lang="tr-TR" sz="2400" b="1" dirty="0">
              <a:effectLst>
                <a:outerShdw blurRad="38100" dist="38100" dir="2700000" algn="tl">
                  <a:srgbClr val="000000">
                    <a:alpha val="43137"/>
                  </a:srgbClr>
                </a:outerShdw>
              </a:effectLst>
            </a:endParaRPr>
          </a:p>
        </p:txBody>
      </p:sp>
      <p:sp>
        <p:nvSpPr>
          <p:cNvPr id="2" name="Dikdörtgen 1"/>
          <p:cNvSpPr/>
          <p:nvPr/>
        </p:nvSpPr>
        <p:spPr>
          <a:xfrm>
            <a:off x="-612576" y="675421"/>
            <a:ext cx="9505056" cy="461665"/>
          </a:xfrm>
          <a:prstGeom prst="rect">
            <a:avLst/>
          </a:prstGeom>
        </p:spPr>
        <p:txBody>
          <a:bodyPr wrap="square">
            <a:spAutoFit/>
          </a:bodyPr>
          <a:lstStyle/>
          <a:p>
            <a:pPr lvl="2" algn="ctr"/>
            <a:r>
              <a:rPr lang="en-US" sz="2300" b="1" dirty="0" smtClean="0">
                <a:solidFill>
                  <a:srgbClr val="FF0000"/>
                </a:solidFill>
              </a:rPr>
              <a:t>MODELING IN MODULAR BUILDING </a:t>
            </a:r>
            <a:endParaRPr lang="en-US" sz="2300" b="1" dirty="0">
              <a:solidFill>
                <a:srgbClr val="FF0000"/>
              </a:solidFill>
            </a:endParaRPr>
          </a:p>
        </p:txBody>
      </p:sp>
      <p:sp>
        <p:nvSpPr>
          <p:cNvPr id="7" name="Dikdörtgen 6"/>
          <p:cNvSpPr/>
          <p:nvPr/>
        </p:nvSpPr>
        <p:spPr>
          <a:xfrm>
            <a:off x="395536" y="5949280"/>
            <a:ext cx="4572000" cy="523220"/>
          </a:xfrm>
          <a:prstGeom prst="rect">
            <a:avLst/>
          </a:prstGeom>
        </p:spPr>
        <p:txBody>
          <a:bodyPr>
            <a:spAutoFit/>
          </a:bodyPr>
          <a:lstStyle/>
          <a:p>
            <a:r>
              <a:rPr lang="en-US" sz="1400" i="1" dirty="0" smtClean="0"/>
              <a:t>Steel Structure-2015</a:t>
            </a:r>
            <a:endParaRPr lang="en-US" sz="1400" b="1" dirty="0"/>
          </a:p>
          <a:p>
            <a:r>
              <a:rPr lang="en-US" sz="1400" i="1" dirty="0" smtClean="0"/>
              <a:t>Dubai, 16 </a:t>
            </a:r>
            <a:r>
              <a:rPr lang="en-US" sz="1400" i="1" dirty="0"/>
              <a:t>– </a:t>
            </a:r>
            <a:r>
              <a:rPr lang="en-US" sz="1400" i="1" dirty="0" smtClean="0"/>
              <a:t>18 November 2015 </a:t>
            </a:r>
            <a:endParaRPr lang="en-US" sz="1400" b="1" dirty="0"/>
          </a:p>
        </p:txBody>
      </p:sp>
      <p:sp>
        <p:nvSpPr>
          <p:cNvPr id="11" name="Dikdörtgen 10"/>
          <p:cNvSpPr/>
          <p:nvPr/>
        </p:nvSpPr>
        <p:spPr>
          <a:xfrm>
            <a:off x="595100" y="1009181"/>
            <a:ext cx="8073119" cy="1323439"/>
          </a:xfrm>
          <a:prstGeom prst="rect">
            <a:avLst/>
          </a:prstGeom>
        </p:spPr>
        <p:txBody>
          <a:bodyPr wrap="square">
            <a:spAutoFit/>
          </a:bodyPr>
          <a:lstStyle/>
          <a:p>
            <a:pPr algn="just" eaLnBrk="1" hangingPunct="1">
              <a:buClrTx/>
            </a:pPr>
            <a:endParaRPr lang="en-US" sz="2000" dirty="0" smtClean="0"/>
          </a:p>
          <a:p>
            <a:pPr algn="just" eaLnBrk="1" hangingPunct="1">
              <a:buClrTx/>
            </a:pPr>
            <a:r>
              <a:rPr lang="en-US" sz="2000" dirty="0"/>
              <a:t>Conventional steel technologies are generally used in modular building modeling and analysis due to the lack of special modular building analysis methods. </a:t>
            </a:r>
            <a:endParaRPr lang="en-US" sz="2000" dirty="0" smtClean="0"/>
          </a:p>
        </p:txBody>
      </p:sp>
      <p:sp>
        <p:nvSpPr>
          <p:cNvPr id="17" name="Yuvarlatılmış Dikdörtgen 16"/>
          <p:cNvSpPr/>
          <p:nvPr/>
        </p:nvSpPr>
        <p:spPr>
          <a:xfrm>
            <a:off x="4795056" y="2126847"/>
            <a:ext cx="3880195" cy="143159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chemeClr val="tx1"/>
                </a:solidFill>
              </a:rPr>
              <a:t>“</a:t>
            </a:r>
            <a:r>
              <a:rPr lang="en-US" dirty="0">
                <a:solidFill>
                  <a:schemeClr val="tx1"/>
                </a:solidFill>
              </a:rPr>
              <a:t>The </a:t>
            </a:r>
            <a:r>
              <a:rPr lang="en-US" dirty="0"/>
              <a:t>differences between conventional steel frames and modular steel frames can be seen at the modelling </a:t>
            </a:r>
            <a:r>
              <a:rPr lang="en-US" dirty="0" smtClean="0"/>
              <a:t>stage</a:t>
            </a: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484534708"/>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3 Dikdörtgen"/>
          <p:cNvSpPr/>
          <p:nvPr/>
        </p:nvSpPr>
        <p:spPr>
          <a:xfrm>
            <a:off x="588068" y="836711"/>
            <a:ext cx="7786687" cy="1200329"/>
          </a:xfrm>
          <a:prstGeom prst="rect">
            <a:avLst/>
          </a:prstGeom>
        </p:spPr>
        <p:txBody>
          <a:bodyPr>
            <a:spAutoFit/>
          </a:bodyPr>
          <a:lstStyle/>
          <a:p>
            <a:pPr algn="just">
              <a:lnSpc>
                <a:spcPct val="150000"/>
              </a:lnSpc>
              <a:defRPr/>
            </a:pPr>
            <a:endParaRPr lang="tr-TR" sz="2400" dirty="0" smtClean="0"/>
          </a:p>
          <a:p>
            <a:pPr marL="342900" indent="-342900" algn="just">
              <a:lnSpc>
                <a:spcPct val="150000"/>
              </a:lnSpc>
              <a:buFont typeface="Arial" panose="020B0604020202020204" pitchFamily="34" charset="0"/>
              <a:buChar char="•"/>
              <a:defRPr/>
            </a:pPr>
            <a:endParaRPr lang="tr-TR" sz="2400" b="1" dirty="0">
              <a:effectLst>
                <a:outerShdw blurRad="38100" dist="38100" dir="2700000" algn="tl">
                  <a:srgbClr val="000000">
                    <a:alpha val="43137"/>
                  </a:srgbClr>
                </a:outerShdw>
              </a:effectLst>
            </a:endParaRPr>
          </a:p>
        </p:txBody>
      </p:sp>
      <p:sp>
        <p:nvSpPr>
          <p:cNvPr id="2" name="Dikdörtgen 1"/>
          <p:cNvSpPr/>
          <p:nvPr/>
        </p:nvSpPr>
        <p:spPr>
          <a:xfrm>
            <a:off x="-612576" y="675421"/>
            <a:ext cx="9505056" cy="461665"/>
          </a:xfrm>
          <a:prstGeom prst="rect">
            <a:avLst/>
          </a:prstGeom>
        </p:spPr>
        <p:txBody>
          <a:bodyPr wrap="square">
            <a:spAutoFit/>
          </a:bodyPr>
          <a:lstStyle/>
          <a:p>
            <a:pPr lvl="2" algn="ctr"/>
            <a:r>
              <a:rPr lang="en-US" sz="2300" b="1" dirty="0" smtClean="0">
                <a:solidFill>
                  <a:srgbClr val="FF0000"/>
                </a:solidFill>
              </a:rPr>
              <a:t>MODELING IN MODULAR BUILDING </a:t>
            </a:r>
            <a:endParaRPr lang="en-US" sz="2300" b="1" dirty="0">
              <a:solidFill>
                <a:srgbClr val="FF0000"/>
              </a:solidFill>
            </a:endParaRPr>
          </a:p>
        </p:txBody>
      </p:sp>
      <p:sp>
        <p:nvSpPr>
          <p:cNvPr id="7" name="Dikdörtgen 6"/>
          <p:cNvSpPr/>
          <p:nvPr/>
        </p:nvSpPr>
        <p:spPr>
          <a:xfrm>
            <a:off x="395536" y="5949280"/>
            <a:ext cx="4572000" cy="523220"/>
          </a:xfrm>
          <a:prstGeom prst="rect">
            <a:avLst/>
          </a:prstGeom>
        </p:spPr>
        <p:txBody>
          <a:bodyPr>
            <a:spAutoFit/>
          </a:bodyPr>
          <a:lstStyle/>
          <a:p>
            <a:r>
              <a:rPr lang="en-US" sz="1400" i="1" dirty="0" smtClean="0"/>
              <a:t>Steel Structure-2015</a:t>
            </a:r>
            <a:endParaRPr lang="en-US" sz="1400" b="1" dirty="0"/>
          </a:p>
          <a:p>
            <a:r>
              <a:rPr lang="en-US" sz="1400" i="1" dirty="0" smtClean="0"/>
              <a:t>Dubai, 16 </a:t>
            </a:r>
            <a:r>
              <a:rPr lang="en-US" sz="1400" i="1" dirty="0"/>
              <a:t>– </a:t>
            </a:r>
            <a:r>
              <a:rPr lang="en-US" sz="1400" i="1" dirty="0" smtClean="0"/>
              <a:t>18 November 2015 </a:t>
            </a:r>
            <a:endParaRPr lang="en-US" sz="1400" b="1" dirty="0"/>
          </a:p>
        </p:txBody>
      </p:sp>
      <p:sp>
        <p:nvSpPr>
          <p:cNvPr id="17" name="Yuvarlatılmış Dikdörtgen 16"/>
          <p:cNvSpPr/>
          <p:nvPr/>
        </p:nvSpPr>
        <p:spPr>
          <a:xfrm>
            <a:off x="1077900" y="4171212"/>
            <a:ext cx="7055579" cy="1662193"/>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t>”Buildings </a:t>
            </a:r>
            <a:r>
              <a:rPr lang="en-US" dirty="0"/>
              <a:t>are composed of vertical and horizontal structural members that resist lateral forces caused by wind or </a:t>
            </a:r>
            <a:r>
              <a:rPr lang="en-US" dirty="0" smtClean="0"/>
              <a:t>earthquake”</a:t>
            </a:r>
            <a:endParaRPr lang="en-US" dirty="0">
              <a:solidFill>
                <a:schemeClr val="tx1"/>
              </a:solidFill>
            </a:endParaRPr>
          </a:p>
        </p:txBody>
      </p:sp>
      <p:sp>
        <p:nvSpPr>
          <p:cNvPr id="3" name="Dikdörtgen 2"/>
          <p:cNvSpPr/>
          <p:nvPr/>
        </p:nvSpPr>
        <p:spPr>
          <a:xfrm>
            <a:off x="606932" y="1354761"/>
            <a:ext cx="7997516" cy="1200329"/>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Arial" panose="020B0604020202020204" pitchFamily="34" charset="0"/>
                <a:ea typeface="Times New Roman" panose="02020603050405020304" pitchFamily="18" charset="0"/>
                <a:cs typeface="Times New Roman" panose="02020603050405020304" pitchFamily="18" charset="0"/>
              </a:rPr>
              <a:t>Light steel sections are widely used in modular construction because of their efficiency and lighter </a:t>
            </a:r>
            <a:r>
              <a:rPr lang="en-US" sz="2400" dirty="0" smtClean="0">
                <a:latin typeface="Arial" panose="020B0604020202020204" pitchFamily="34" charset="0"/>
                <a:ea typeface="Times New Roman" panose="02020603050405020304" pitchFamily="18" charset="0"/>
                <a:cs typeface="Times New Roman" panose="02020603050405020304" pitchFamily="18" charset="0"/>
              </a:rPr>
              <a:t>weight</a:t>
            </a:r>
            <a:endParaRPr lang="en-US" sz="2400" dirty="0"/>
          </a:p>
        </p:txBody>
      </p:sp>
      <p:sp>
        <p:nvSpPr>
          <p:cNvPr id="6" name="Dikdörtgen 5"/>
          <p:cNvSpPr/>
          <p:nvPr/>
        </p:nvSpPr>
        <p:spPr>
          <a:xfrm>
            <a:off x="606932" y="2543615"/>
            <a:ext cx="7975465" cy="1569660"/>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Arial" panose="020B0604020202020204" pitchFamily="34" charset="0"/>
                <a:ea typeface="Times New Roman" panose="02020603050405020304" pitchFamily="18" charset="0"/>
                <a:cs typeface="Times New Roman" panose="02020603050405020304" pitchFamily="18" charset="0"/>
              </a:rPr>
              <a:t>Light steel framing in modular buildings is limited due to its range of applications; use of hot-rolled steel posts or beams in heavily loaded structures is more suitable and efficient </a:t>
            </a:r>
            <a:endParaRPr lang="en-US" sz="2400" dirty="0"/>
          </a:p>
        </p:txBody>
      </p:sp>
    </p:spTree>
    <p:extLst>
      <p:ext uri="{BB962C8B-B14F-4D97-AF65-F5344CB8AC3E}">
        <p14:creationId xmlns:p14="http://schemas.microsoft.com/office/powerpoint/2010/main" val="2254691691"/>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Resim 2"/>
          <p:cNvPicPr>
            <a:picLocks noChangeAspect="1"/>
          </p:cNvPicPr>
          <p:nvPr/>
        </p:nvPicPr>
        <p:blipFill>
          <a:blip r:embed="rId3"/>
          <a:stretch>
            <a:fillRect/>
          </a:stretch>
        </p:blipFill>
        <p:spPr>
          <a:xfrm>
            <a:off x="4359465" y="3280318"/>
            <a:ext cx="4324160" cy="263753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1 Başlık"/>
          <p:cNvSpPr>
            <a:spLocks noGrp="1"/>
          </p:cNvSpPr>
          <p:nvPr>
            <p:ph type="title"/>
          </p:nvPr>
        </p:nvSpPr>
        <p:spPr>
          <a:xfrm>
            <a:off x="500063" y="428625"/>
            <a:ext cx="8183562" cy="1050925"/>
          </a:xfrm>
        </p:spPr>
        <p:txBody>
          <a:bodyPr>
            <a:normAutofit fontScale="90000"/>
          </a:bodyPr>
          <a:lstStyle/>
          <a:p>
            <a:pPr algn="ctr">
              <a:defRPr/>
            </a:pPr>
            <a:r>
              <a:rPr lang="tr-TR" dirty="0" smtClean="0">
                <a:solidFill>
                  <a:srgbClr val="FF0000"/>
                </a:solidFill>
              </a:rPr>
              <a:t/>
            </a:r>
            <a:br>
              <a:rPr lang="tr-TR" dirty="0" smtClean="0">
                <a:solidFill>
                  <a:srgbClr val="FF0000"/>
                </a:solidFill>
              </a:rPr>
            </a:br>
            <a:endParaRPr lang="tr-TR" dirty="0">
              <a:solidFill>
                <a:srgbClr val="FF0000"/>
              </a:solidFill>
            </a:endParaRPr>
          </a:p>
        </p:txBody>
      </p:sp>
      <p:sp>
        <p:nvSpPr>
          <p:cNvPr id="4" name="3 Dikdörtgen"/>
          <p:cNvSpPr/>
          <p:nvPr/>
        </p:nvSpPr>
        <p:spPr>
          <a:xfrm>
            <a:off x="412743" y="3640956"/>
            <a:ext cx="3874875" cy="2308324"/>
          </a:xfrm>
          <a:prstGeom prst="rect">
            <a:avLst/>
          </a:prstGeom>
        </p:spPr>
        <p:txBody>
          <a:bodyPr wrap="square">
            <a:spAutoFit/>
          </a:bodyPr>
          <a:lstStyle/>
          <a:p>
            <a:pPr marL="342900" indent="-342900" algn="just">
              <a:lnSpc>
                <a:spcPct val="150000"/>
              </a:lnSpc>
              <a:buFont typeface="Arial" panose="020B0604020202020204" pitchFamily="34" charset="0"/>
              <a:buChar char="•"/>
              <a:defRPr/>
            </a:pPr>
            <a:r>
              <a:rPr lang="en-US" sz="2400" dirty="0" smtClean="0"/>
              <a:t>to offer suggestion for improved structural-connection systems</a:t>
            </a:r>
          </a:p>
          <a:p>
            <a:pPr marL="342900" indent="-342900" algn="just">
              <a:lnSpc>
                <a:spcPct val="150000"/>
              </a:lnSpc>
              <a:buFont typeface="Arial" panose="020B0604020202020204" pitchFamily="34" charset="0"/>
              <a:buChar char="•"/>
              <a:defRPr/>
            </a:pPr>
            <a:endParaRPr lang="tr-TR" sz="2400" b="1" dirty="0">
              <a:effectLst>
                <a:outerShdw blurRad="38100" dist="38100" dir="2700000" algn="tl">
                  <a:srgbClr val="000000">
                    <a:alpha val="43137"/>
                  </a:srgbClr>
                </a:outerShdw>
              </a:effectLst>
            </a:endParaRPr>
          </a:p>
        </p:txBody>
      </p:sp>
      <p:sp>
        <p:nvSpPr>
          <p:cNvPr id="6" name="Dikdörtgen 5"/>
          <p:cNvSpPr/>
          <p:nvPr/>
        </p:nvSpPr>
        <p:spPr>
          <a:xfrm>
            <a:off x="395536" y="5949280"/>
            <a:ext cx="4572000" cy="523220"/>
          </a:xfrm>
          <a:prstGeom prst="rect">
            <a:avLst/>
          </a:prstGeom>
        </p:spPr>
        <p:txBody>
          <a:bodyPr>
            <a:spAutoFit/>
          </a:bodyPr>
          <a:lstStyle/>
          <a:p>
            <a:r>
              <a:rPr lang="en-US" sz="1400" i="1" dirty="0" smtClean="0"/>
              <a:t>Steel Structure-2015</a:t>
            </a:r>
            <a:endParaRPr lang="en-US" sz="1400" b="1" dirty="0"/>
          </a:p>
          <a:p>
            <a:r>
              <a:rPr lang="en-US" sz="1400" i="1" dirty="0" smtClean="0"/>
              <a:t>Dubai, 16 </a:t>
            </a:r>
            <a:r>
              <a:rPr lang="en-US" sz="1400" i="1" dirty="0"/>
              <a:t>– </a:t>
            </a:r>
            <a:r>
              <a:rPr lang="en-US" sz="1400" i="1" dirty="0" smtClean="0"/>
              <a:t>18 November 2015 </a:t>
            </a:r>
            <a:endParaRPr lang="en-US" sz="1400" b="1" dirty="0"/>
          </a:p>
        </p:txBody>
      </p:sp>
      <p:sp>
        <p:nvSpPr>
          <p:cNvPr id="7" name="3 Dikdörtgen"/>
          <p:cNvSpPr/>
          <p:nvPr/>
        </p:nvSpPr>
        <p:spPr>
          <a:xfrm>
            <a:off x="412743" y="1479550"/>
            <a:ext cx="7455220" cy="3416320"/>
          </a:xfrm>
          <a:prstGeom prst="rect">
            <a:avLst/>
          </a:prstGeom>
        </p:spPr>
        <p:txBody>
          <a:bodyPr wrap="square">
            <a:spAutoFit/>
          </a:bodyPr>
          <a:lstStyle/>
          <a:p>
            <a:pPr marL="342900" indent="-342900" algn="just">
              <a:lnSpc>
                <a:spcPct val="150000"/>
              </a:lnSpc>
              <a:buFont typeface="Arial" panose="020B0604020202020204" pitchFamily="34" charset="0"/>
              <a:buChar char="•"/>
              <a:defRPr/>
            </a:pPr>
            <a:r>
              <a:rPr lang="en-US" sz="2400" dirty="0" smtClean="0"/>
              <a:t>to introduce commonly used connection systems in several types of modular construction</a:t>
            </a:r>
          </a:p>
          <a:p>
            <a:pPr marL="342900" indent="-342900" algn="just">
              <a:lnSpc>
                <a:spcPct val="150000"/>
              </a:lnSpc>
              <a:buFont typeface="Arial" panose="020B0604020202020204" pitchFamily="34" charset="0"/>
              <a:buChar char="•"/>
              <a:defRPr/>
            </a:pPr>
            <a:r>
              <a:rPr lang="en-US" sz="2400" dirty="0"/>
              <a:t>to explore the limitations for constructing taller modular building </a:t>
            </a:r>
          </a:p>
          <a:p>
            <a:pPr marL="342900" indent="-342900" algn="just">
              <a:lnSpc>
                <a:spcPct val="150000"/>
              </a:lnSpc>
              <a:buFont typeface="Arial" panose="020B0604020202020204" pitchFamily="34" charset="0"/>
              <a:buChar char="•"/>
              <a:defRPr/>
            </a:pPr>
            <a:endParaRPr lang="en-US" sz="2400" dirty="0" smtClean="0"/>
          </a:p>
          <a:p>
            <a:pPr marL="342900" indent="-342900" algn="just">
              <a:lnSpc>
                <a:spcPct val="150000"/>
              </a:lnSpc>
              <a:buFont typeface="Arial" panose="020B0604020202020204" pitchFamily="34" charset="0"/>
              <a:buChar char="•"/>
              <a:defRPr/>
            </a:pPr>
            <a:endParaRPr lang="tr-TR" sz="2400" b="1" dirty="0">
              <a:effectLst>
                <a:outerShdw blurRad="38100" dist="38100" dir="2700000" algn="tl">
                  <a:srgbClr val="000000">
                    <a:alpha val="43137"/>
                  </a:srgbClr>
                </a:outerShdw>
              </a:effectLst>
            </a:endParaRPr>
          </a:p>
        </p:txBody>
      </p:sp>
      <p:sp>
        <p:nvSpPr>
          <p:cNvPr id="8" name="1 Başlık"/>
          <p:cNvSpPr txBox="1">
            <a:spLocks/>
          </p:cNvSpPr>
          <p:nvPr/>
        </p:nvSpPr>
        <p:spPr>
          <a:xfrm>
            <a:off x="-756592" y="515479"/>
            <a:ext cx="8118224" cy="874732"/>
          </a:xfrm>
          <a:prstGeom prst="rect">
            <a:avLst/>
          </a:prstGeom>
        </p:spPr>
        <p:txBody>
          <a:bodyPr vert="horz" anchor="b">
            <a:normAutofit/>
          </a:bodyPr>
          <a:lstStyle>
            <a:lvl1pPr algn="l" rtl="0" eaLnBrk="0" fontAlgn="base" hangingPunct="0">
              <a:spcBef>
                <a:spcPct val="0"/>
              </a:spcBef>
              <a:spcAft>
                <a:spcPct val="0"/>
              </a:spcAft>
              <a:defRPr sz="3600" b="1" kern="1200">
                <a:solidFill>
                  <a:srgbClr val="E8CE72"/>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E8CE72"/>
                </a:solidFill>
                <a:latin typeface="Verdana" pitchFamily="34" charset="0"/>
              </a:defRPr>
            </a:lvl2pPr>
            <a:lvl3pPr algn="l" rtl="0" eaLnBrk="0" fontAlgn="base" hangingPunct="0">
              <a:spcBef>
                <a:spcPct val="0"/>
              </a:spcBef>
              <a:spcAft>
                <a:spcPct val="0"/>
              </a:spcAft>
              <a:defRPr sz="3600" b="1">
                <a:solidFill>
                  <a:srgbClr val="E8CE72"/>
                </a:solidFill>
                <a:latin typeface="Verdana" pitchFamily="34" charset="0"/>
              </a:defRPr>
            </a:lvl3pPr>
            <a:lvl4pPr algn="l" rtl="0" eaLnBrk="0" fontAlgn="base" hangingPunct="0">
              <a:spcBef>
                <a:spcPct val="0"/>
              </a:spcBef>
              <a:spcAft>
                <a:spcPct val="0"/>
              </a:spcAft>
              <a:defRPr sz="3600" b="1">
                <a:solidFill>
                  <a:srgbClr val="E8CE72"/>
                </a:solidFill>
                <a:latin typeface="Verdana" pitchFamily="34" charset="0"/>
              </a:defRPr>
            </a:lvl4pPr>
            <a:lvl5pPr algn="l" rtl="0" eaLnBrk="0" fontAlgn="base" hangingPunct="0">
              <a:spcBef>
                <a:spcPct val="0"/>
              </a:spcBef>
              <a:spcAft>
                <a:spcPct val="0"/>
              </a:spcAft>
              <a:defRPr sz="3600" b="1">
                <a:solidFill>
                  <a:srgbClr val="E8CE72"/>
                </a:solidFill>
                <a:latin typeface="Verdana" pitchFamily="34" charset="0"/>
              </a:defRPr>
            </a:lvl5pPr>
            <a:lvl6pPr marL="457200" algn="l" rtl="0" fontAlgn="base">
              <a:spcBef>
                <a:spcPct val="0"/>
              </a:spcBef>
              <a:spcAft>
                <a:spcPct val="0"/>
              </a:spcAft>
              <a:defRPr sz="3600" b="1">
                <a:solidFill>
                  <a:srgbClr val="E8CE72"/>
                </a:solidFill>
                <a:latin typeface="Verdana" pitchFamily="34" charset="0"/>
              </a:defRPr>
            </a:lvl6pPr>
            <a:lvl7pPr marL="914400" algn="l" rtl="0" fontAlgn="base">
              <a:spcBef>
                <a:spcPct val="0"/>
              </a:spcBef>
              <a:spcAft>
                <a:spcPct val="0"/>
              </a:spcAft>
              <a:defRPr sz="3600" b="1">
                <a:solidFill>
                  <a:srgbClr val="E8CE72"/>
                </a:solidFill>
                <a:latin typeface="Verdana" pitchFamily="34" charset="0"/>
              </a:defRPr>
            </a:lvl7pPr>
            <a:lvl8pPr marL="1371600" algn="l" rtl="0" fontAlgn="base">
              <a:spcBef>
                <a:spcPct val="0"/>
              </a:spcBef>
              <a:spcAft>
                <a:spcPct val="0"/>
              </a:spcAft>
              <a:defRPr sz="3600" b="1">
                <a:solidFill>
                  <a:srgbClr val="E8CE72"/>
                </a:solidFill>
                <a:latin typeface="Verdana" pitchFamily="34" charset="0"/>
              </a:defRPr>
            </a:lvl8pPr>
            <a:lvl9pPr marL="1828800" algn="l" rtl="0" fontAlgn="base">
              <a:spcBef>
                <a:spcPct val="0"/>
              </a:spcBef>
              <a:spcAft>
                <a:spcPct val="0"/>
              </a:spcAft>
              <a:defRPr sz="3600" b="1">
                <a:solidFill>
                  <a:srgbClr val="E8CE72"/>
                </a:solidFill>
                <a:latin typeface="Verdana" pitchFamily="34" charset="0"/>
              </a:defRPr>
            </a:lvl9pPr>
            <a:extLst/>
          </a:lstStyle>
          <a:p>
            <a:pPr algn="ctr">
              <a:defRPr/>
            </a:pPr>
            <a:r>
              <a:rPr lang="en-US" dirty="0">
                <a:solidFill>
                  <a:srgbClr val="FF0000"/>
                </a:solidFill>
              </a:rPr>
              <a:t>Goals of this study</a:t>
            </a:r>
            <a:endParaRPr lang="tr-TR" dirty="0">
              <a:solidFill>
                <a:srgbClr val="FF0000"/>
              </a:solidFill>
            </a:endParaRPr>
          </a:p>
        </p:txBody>
      </p:sp>
    </p:spTree>
    <p:extLst>
      <p:ext uri="{BB962C8B-B14F-4D97-AF65-F5344CB8AC3E}">
        <p14:creationId xmlns:p14="http://schemas.microsoft.com/office/powerpoint/2010/main" val="2535657396"/>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ppt_x</p:attrName>
                                        </p:attrNameLst>
                                      </p:cBhvr>
                                      <p:tavLst>
                                        <p:tav tm="0">
                                          <p:val>
                                            <p:strVal val="#ppt_x-.2"/>
                                          </p:val>
                                        </p:tav>
                                        <p:tav tm="100000">
                                          <p:val>
                                            <p:strVal val="#ppt_x"/>
                                          </p:val>
                                        </p:tav>
                                      </p:tavLst>
                                    </p:anim>
                                    <p:anim calcmode="lin" valueType="num">
                                      <p:cBhvr>
                                        <p:cTn id="8" dur="2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2000"/>
                                        <p:tgtEl>
                                          <p:spTgt spid="2"/>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ppt_x</p:attrName>
                                        </p:attrNameLst>
                                      </p:cBhvr>
                                      <p:tavLst>
                                        <p:tav tm="0">
                                          <p:val>
                                            <p:strVal val="#ppt_x-.2"/>
                                          </p:val>
                                        </p:tav>
                                        <p:tav tm="100000">
                                          <p:val>
                                            <p:strVal val="#ppt_x"/>
                                          </p:val>
                                        </p:tav>
                                      </p:tavLst>
                                    </p:anim>
                                    <p:anim calcmode="lin" valueType="num">
                                      <p:cBhvr>
                                        <p:cTn id="1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 name="Resim 11"/>
          <p:cNvPicPr>
            <a:picLocks noChangeAspect="1"/>
          </p:cNvPicPr>
          <p:nvPr/>
        </p:nvPicPr>
        <p:blipFill>
          <a:blip r:embed="rId3"/>
          <a:stretch>
            <a:fillRect/>
          </a:stretch>
        </p:blipFill>
        <p:spPr>
          <a:xfrm>
            <a:off x="4817487" y="1866707"/>
            <a:ext cx="3815507" cy="1991347"/>
          </a:xfrm>
          <a:prstGeom prst="rect">
            <a:avLst/>
          </a:prstGeom>
          <a:ln>
            <a:noFill/>
          </a:ln>
          <a:effectLst>
            <a:softEdge rad="112500"/>
          </a:effectLst>
        </p:spPr>
      </p:pic>
      <p:pic>
        <p:nvPicPr>
          <p:cNvPr id="3" name="Resim 2"/>
          <p:cNvPicPr>
            <a:picLocks noChangeAspect="1"/>
          </p:cNvPicPr>
          <p:nvPr/>
        </p:nvPicPr>
        <p:blipFill>
          <a:blip r:embed="rId4"/>
          <a:stretch>
            <a:fillRect/>
          </a:stretch>
        </p:blipFill>
        <p:spPr>
          <a:xfrm>
            <a:off x="4817488" y="3858054"/>
            <a:ext cx="3916979" cy="2160669"/>
          </a:xfrm>
          <a:prstGeom prst="rect">
            <a:avLst/>
          </a:prstGeom>
          <a:ln>
            <a:noFill/>
          </a:ln>
          <a:effectLst>
            <a:softEdge rad="112500"/>
          </a:effectLst>
        </p:spPr>
      </p:pic>
      <p:sp>
        <p:nvSpPr>
          <p:cNvPr id="4" name="3 Dikdörtgen"/>
          <p:cNvSpPr/>
          <p:nvPr/>
        </p:nvSpPr>
        <p:spPr>
          <a:xfrm>
            <a:off x="588068" y="836711"/>
            <a:ext cx="7786687" cy="1200329"/>
          </a:xfrm>
          <a:prstGeom prst="rect">
            <a:avLst/>
          </a:prstGeom>
        </p:spPr>
        <p:txBody>
          <a:bodyPr>
            <a:spAutoFit/>
          </a:bodyPr>
          <a:lstStyle/>
          <a:p>
            <a:pPr algn="just">
              <a:lnSpc>
                <a:spcPct val="150000"/>
              </a:lnSpc>
              <a:defRPr/>
            </a:pPr>
            <a:endParaRPr lang="tr-TR" sz="2400" dirty="0" smtClean="0"/>
          </a:p>
          <a:p>
            <a:pPr marL="342900" indent="-342900" algn="just">
              <a:lnSpc>
                <a:spcPct val="150000"/>
              </a:lnSpc>
              <a:buFont typeface="Arial" panose="020B0604020202020204" pitchFamily="34" charset="0"/>
              <a:buChar char="•"/>
              <a:defRPr/>
            </a:pPr>
            <a:endParaRPr lang="tr-TR" sz="2400" b="1" dirty="0">
              <a:effectLst>
                <a:outerShdw blurRad="38100" dist="38100" dir="2700000" algn="tl">
                  <a:srgbClr val="000000">
                    <a:alpha val="43137"/>
                  </a:srgbClr>
                </a:outerShdw>
              </a:effectLst>
            </a:endParaRPr>
          </a:p>
        </p:txBody>
      </p:sp>
      <p:sp>
        <p:nvSpPr>
          <p:cNvPr id="2" name="Dikdörtgen 1"/>
          <p:cNvSpPr/>
          <p:nvPr/>
        </p:nvSpPr>
        <p:spPr>
          <a:xfrm>
            <a:off x="-612576" y="569856"/>
            <a:ext cx="9505056" cy="461665"/>
          </a:xfrm>
          <a:prstGeom prst="rect">
            <a:avLst/>
          </a:prstGeom>
        </p:spPr>
        <p:txBody>
          <a:bodyPr wrap="square">
            <a:spAutoFit/>
          </a:bodyPr>
          <a:lstStyle/>
          <a:p>
            <a:pPr lvl="2" algn="ctr"/>
            <a:r>
              <a:rPr lang="en-US" sz="2300" b="1" dirty="0" smtClean="0">
                <a:solidFill>
                  <a:srgbClr val="FF0000"/>
                </a:solidFill>
              </a:rPr>
              <a:t>MODELING IN MODULAR BUILDING </a:t>
            </a:r>
            <a:endParaRPr lang="en-US" sz="2300" b="1" dirty="0">
              <a:solidFill>
                <a:srgbClr val="FF0000"/>
              </a:solidFill>
            </a:endParaRPr>
          </a:p>
        </p:txBody>
      </p:sp>
      <p:sp>
        <p:nvSpPr>
          <p:cNvPr id="7" name="Dikdörtgen 6"/>
          <p:cNvSpPr/>
          <p:nvPr/>
        </p:nvSpPr>
        <p:spPr>
          <a:xfrm>
            <a:off x="426189" y="5963771"/>
            <a:ext cx="4572000" cy="523220"/>
          </a:xfrm>
          <a:prstGeom prst="rect">
            <a:avLst/>
          </a:prstGeom>
        </p:spPr>
        <p:txBody>
          <a:bodyPr>
            <a:spAutoFit/>
          </a:bodyPr>
          <a:lstStyle/>
          <a:p>
            <a:r>
              <a:rPr lang="en-US" sz="1400" i="1" dirty="0" smtClean="0"/>
              <a:t>Steel Structure-2015</a:t>
            </a:r>
            <a:endParaRPr lang="en-US" sz="1400" b="1" dirty="0"/>
          </a:p>
          <a:p>
            <a:r>
              <a:rPr lang="en-US" sz="1400" i="1" dirty="0" smtClean="0"/>
              <a:t>Dubai, 16 </a:t>
            </a:r>
            <a:r>
              <a:rPr lang="en-US" sz="1400" i="1" dirty="0"/>
              <a:t>– </a:t>
            </a:r>
            <a:r>
              <a:rPr lang="en-US" sz="1400" i="1" dirty="0" smtClean="0"/>
              <a:t>18 November 2015 </a:t>
            </a:r>
            <a:endParaRPr lang="en-US" sz="1400" b="1" dirty="0"/>
          </a:p>
        </p:txBody>
      </p:sp>
      <p:sp>
        <p:nvSpPr>
          <p:cNvPr id="11" name="Dikdörtgen 10"/>
          <p:cNvSpPr/>
          <p:nvPr/>
        </p:nvSpPr>
        <p:spPr>
          <a:xfrm>
            <a:off x="426189" y="3734053"/>
            <a:ext cx="6503413" cy="707886"/>
          </a:xfrm>
          <a:prstGeom prst="rect">
            <a:avLst/>
          </a:prstGeom>
        </p:spPr>
        <p:txBody>
          <a:bodyPr wrap="square">
            <a:spAutoFit/>
          </a:bodyPr>
          <a:lstStyle/>
          <a:p>
            <a:r>
              <a:rPr lang="en-US" sz="2000" dirty="0"/>
              <a:t>The floors having the diaphragm effect may be identified as horizontal resisting system against lateral forces</a:t>
            </a:r>
          </a:p>
        </p:txBody>
      </p:sp>
      <p:sp>
        <p:nvSpPr>
          <p:cNvPr id="17" name="Yuvarlatılmış Dikdörtgen 16"/>
          <p:cNvSpPr/>
          <p:nvPr/>
        </p:nvSpPr>
        <p:spPr>
          <a:xfrm>
            <a:off x="588068" y="4542240"/>
            <a:ext cx="4136738" cy="105248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just"/>
            <a:r>
              <a:rPr lang="en-US" dirty="0" smtClean="0"/>
              <a:t>“The </a:t>
            </a:r>
            <a:r>
              <a:rPr lang="en-US" dirty="0"/>
              <a:t>diaphragm behavior is an important aspect for transferring wind or seismic </a:t>
            </a:r>
            <a:r>
              <a:rPr lang="en-US" dirty="0" smtClean="0"/>
              <a:t>loads” </a:t>
            </a:r>
            <a:endParaRPr lang="en-US" dirty="0"/>
          </a:p>
        </p:txBody>
      </p:sp>
      <p:sp>
        <p:nvSpPr>
          <p:cNvPr id="5" name="Dikdörtgen 4"/>
          <p:cNvSpPr/>
          <p:nvPr/>
        </p:nvSpPr>
        <p:spPr>
          <a:xfrm>
            <a:off x="426189" y="1080977"/>
            <a:ext cx="8308278" cy="1015663"/>
          </a:xfrm>
          <a:prstGeom prst="rect">
            <a:avLst/>
          </a:prstGeom>
        </p:spPr>
        <p:txBody>
          <a:bodyPr wrap="square">
            <a:spAutoFit/>
          </a:bodyPr>
          <a:lstStyle/>
          <a:p>
            <a:pPr algn="just"/>
            <a:r>
              <a:rPr lang="en-US" sz="2000" dirty="0">
                <a:latin typeface="Arial" panose="020B0604020202020204" pitchFamily="34" charset="0"/>
                <a:ea typeface="Times New Roman" panose="02020603050405020304" pitchFamily="18" charset="0"/>
                <a:cs typeface="Times New Roman" panose="02020603050405020304" pitchFamily="18" charset="0"/>
              </a:rPr>
              <a:t>T</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he </a:t>
            </a:r>
            <a:r>
              <a:rPr lang="en-US" sz="2000" dirty="0">
                <a:latin typeface="Arial" panose="020B0604020202020204" pitchFamily="34" charset="0"/>
                <a:ea typeface="Times New Roman" panose="02020603050405020304" pitchFamily="18" charset="0"/>
                <a:cs typeface="Times New Roman" panose="02020603050405020304" pitchFamily="18" charset="0"/>
              </a:rPr>
              <a:t>lateral loads are reversible, braces are subjected to both compression and tension; consequently, they are mostly designed according to compression requirements </a:t>
            </a:r>
            <a:endParaRPr lang="en-US" sz="2000" dirty="0"/>
          </a:p>
        </p:txBody>
      </p:sp>
      <p:sp>
        <p:nvSpPr>
          <p:cNvPr id="6" name="Yuvarlatılmış Dikdörtgen 5"/>
          <p:cNvSpPr/>
          <p:nvPr/>
        </p:nvSpPr>
        <p:spPr>
          <a:xfrm>
            <a:off x="899592" y="2248285"/>
            <a:ext cx="3494723" cy="118278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latin typeface="Arial" panose="020B0604020202020204" pitchFamily="34" charset="0"/>
                <a:ea typeface="Times New Roman" panose="02020603050405020304" pitchFamily="18" charset="0"/>
                <a:cs typeface="Times New Roman" panose="02020603050405020304" pitchFamily="18" charset="0"/>
              </a:rPr>
              <a:t>The braces </a:t>
            </a:r>
            <a:r>
              <a:rPr lang="en-US" dirty="0" smtClean="0">
                <a:latin typeface="Arial" panose="020B0604020202020204" pitchFamily="34" charset="0"/>
                <a:ea typeface="Times New Roman" panose="02020603050405020304" pitchFamily="18" charset="0"/>
                <a:cs typeface="Times New Roman" panose="02020603050405020304" pitchFamily="18" charset="0"/>
              </a:rPr>
              <a:t>are designed </a:t>
            </a:r>
            <a:r>
              <a:rPr lang="en-US" dirty="0">
                <a:latin typeface="Arial" panose="020B0604020202020204" pitchFamily="34" charset="0"/>
                <a:ea typeface="Times New Roman" panose="02020603050405020304" pitchFamily="18" charset="0"/>
                <a:cs typeface="Times New Roman" panose="02020603050405020304" pitchFamily="18" charset="0"/>
              </a:rPr>
              <a:t>resisting the horizontal shear in axial compression and tension</a:t>
            </a:r>
            <a:endParaRPr lang="en-US" dirty="0"/>
          </a:p>
        </p:txBody>
      </p:sp>
    </p:spTree>
    <p:extLst>
      <p:ext uri="{BB962C8B-B14F-4D97-AF65-F5344CB8AC3E}">
        <p14:creationId xmlns:p14="http://schemas.microsoft.com/office/powerpoint/2010/main" val="3446800311"/>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7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750"/>
                            </p:stCondLst>
                            <p:childTnLst>
                              <p:par>
                                <p:cTn id="11" presetID="42" presetClass="entr" presetSubtype="0" fill="hold" grpId="0" nodeType="afterEffect">
                                  <p:stCondLst>
                                    <p:cond delay="5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3 Dikdörtgen"/>
          <p:cNvSpPr/>
          <p:nvPr/>
        </p:nvSpPr>
        <p:spPr>
          <a:xfrm>
            <a:off x="588068" y="836711"/>
            <a:ext cx="7786687" cy="1200329"/>
          </a:xfrm>
          <a:prstGeom prst="rect">
            <a:avLst/>
          </a:prstGeom>
        </p:spPr>
        <p:txBody>
          <a:bodyPr>
            <a:spAutoFit/>
          </a:bodyPr>
          <a:lstStyle/>
          <a:p>
            <a:pPr algn="just">
              <a:lnSpc>
                <a:spcPct val="150000"/>
              </a:lnSpc>
              <a:defRPr/>
            </a:pPr>
            <a:endParaRPr lang="tr-TR" sz="2400" dirty="0" smtClean="0"/>
          </a:p>
          <a:p>
            <a:pPr marL="342900" indent="-342900" algn="just">
              <a:lnSpc>
                <a:spcPct val="150000"/>
              </a:lnSpc>
              <a:buFont typeface="Arial" panose="020B0604020202020204" pitchFamily="34" charset="0"/>
              <a:buChar char="•"/>
              <a:defRPr/>
            </a:pPr>
            <a:endParaRPr lang="tr-TR" sz="2400" b="1" dirty="0">
              <a:effectLst>
                <a:outerShdw blurRad="38100" dist="38100" dir="2700000" algn="tl">
                  <a:srgbClr val="000000">
                    <a:alpha val="43137"/>
                  </a:srgbClr>
                </a:outerShdw>
              </a:effectLst>
            </a:endParaRPr>
          </a:p>
        </p:txBody>
      </p:sp>
      <p:sp>
        <p:nvSpPr>
          <p:cNvPr id="2" name="Dikdörtgen 1"/>
          <p:cNvSpPr/>
          <p:nvPr/>
        </p:nvSpPr>
        <p:spPr>
          <a:xfrm>
            <a:off x="-612576" y="675421"/>
            <a:ext cx="9505056" cy="461665"/>
          </a:xfrm>
          <a:prstGeom prst="rect">
            <a:avLst/>
          </a:prstGeom>
        </p:spPr>
        <p:txBody>
          <a:bodyPr wrap="square">
            <a:spAutoFit/>
          </a:bodyPr>
          <a:lstStyle/>
          <a:p>
            <a:pPr lvl="2" algn="ctr"/>
            <a:r>
              <a:rPr lang="en-US" sz="2300" b="1" dirty="0" smtClean="0">
                <a:solidFill>
                  <a:srgbClr val="FF0000"/>
                </a:solidFill>
              </a:rPr>
              <a:t>MODELING IN MODULAR BUILDING </a:t>
            </a:r>
            <a:endParaRPr lang="en-US" sz="2300" b="1" dirty="0">
              <a:solidFill>
                <a:srgbClr val="FF0000"/>
              </a:solidFill>
            </a:endParaRPr>
          </a:p>
        </p:txBody>
      </p:sp>
      <p:sp>
        <p:nvSpPr>
          <p:cNvPr id="7" name="Dikdörtgen 6"/>
          <p:cNvSpPr/>
          <p:nvPr/>
        </p:nvSpPr>
        <p:spPr>
          <a:xfrm>
            <a:off x="395536" y="5949280"/>
            <a:ext cx="4572000" cy="523220"/>
          </a:xfrm>
          <a:prstGeom prst="rect">
            <a:avLst/>
          </a:prstGeom>
        </p:spPr>
        <p:txBody>
          <a:bodyPr>
            <a:spAutoFit/>
          </a:bodyPr>
          <a:lstStyle/>
          <a:p>
            <a:r>
              <a:rPr lang="en-US" sz="1400" i="1" dirty="0" smtClean="0"/>
              <a:t>Steel Structure-2015</a:t>
            </a:r>
            <a:endParaRPr lang="en-US" sz="1400" b="1" dirty="0"/>
          </a:p>
          <a:p>
            <a:r>
              <a:rPr lang="en-US" sz="1400" i="1" dirty="0" smtClean="0"/>
              <a:t>Dubai, 16 </a:t>
            </a:r>
            <a:r>
              <a:rPr lang="en-US" sz="1400" i="1" dirty="0"/>
              <a:t>– </a:t>
            </a:r>
            <a:r>
              <a:rPr lang="en-US" sz="1400" i="1" dirty="0" smtClean="0"/>
              <a:t>18 November 2015 </a:t>
            </a:r>
            <a:endParaRPr lang="en-US" sz="1400" b="1" dirty="0"/>
          </a:p>
        </p:txBody>
      </p:sp>
      <p:sp>
        <p:nvSpPr>
          <p:cNvPr id="11" name="Dikdörtgen 10"/>
          <p:cNvSpPr/>
          <p:nvPr/>
        </p:nvSpPr>
        <p:spPr>
          <a:xfrm>
            <a:off x="588068" y="1137086"/>
            <a:ext cx="8073119" cy="1323439"/>
          </a:xfrm>
          <a:prstGeom prst="rect">
            <a:avLst/>
          </a:prstGeom>
        </p:spPr>
        <p:txBody>
          <a:bodyPr wrap="square">
            <a:spAutoFit/>
          </a:bodyPr>
          <a:lstStyle/>
          <a:p>
            <a:pPr algn="just" eaLnBrk="1" hangingPunct="1">
              <a:buClrTx/>
            </a:pPr>
            <a:r>
              <a:rPr lang="en-US" sz="2000" dirty="0" smtClean="0">
                <a:latin typeface="Arial" pitchFamily="34" charset="0"/>
              </a:rPr>
              <a:t>This </a:t>
            </a:r>
            <a:r>
              <a:rPr lang="en-US" sz="2000" dirty="0">
                <a:latin typeface="Arial" pitchFamily="34" charset="0"/>
              </a:rPr>
              <a:t>study was evaluated conventional modelling of modular steel building (MSB) to demonstrate potential shortcoming of the connections under selected combined lateral and gravity loading conditions. </a:t>
            </a:r>
            <a:endParaRPr lang="en-US" sz="2000" dirty="0" smtClean="0"/>
          </a:p>
        </p:txBody>
      </p:sp>
      <p:sp>
        <p:nvSpPr>
          <p:cNvPr id="17" name="Yuvarlatılmış Dikdörtgen 16"/>
          <p:cNvSpPr/>
          <p:nvPr/>
        </p:nvSpPr>
        <p:spPr>
          <a:xfrm>
            <a:off x="3900263" y="2557886"/>
            <a:ext cx="4751323" cy="156308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smtClean="0">
                <a:latin typeface="Arial" panose="020B0604020202020204" pitchFamily="34" charset="0"/>
                <a:cs typeface="Arial" panose="020B0604020202020204" pitchFamily="34" charset="0"/>
              </a:rPr>
              <a:t>”A </a:t>
            </a:r>
            <a:r>
              <a:rPr lang="en-US" sz="1600" dirty="0">
                <a:latin typeface="Arial" panose="020B0604020202020204" pitchFamily="34" charset="0"/>
                <a:cs typeface="Arial" panose="020B0604020202020204" pitchFamily="34" charset="0"/>
              </a:rPr>
              <a:t>typical story detail of the modular building in this study consists of a set of columns, a floor and a ceiling framing. A gap between floor beam and ceiling beam, and the diagonal braces providing lateral stability exist in these </a:t>
            </a:r>
            <a:r>
              <a:rPr lang="en-US" sz="1600" dirty="0" smtClean="0">
                <a:latin typeface="Arial" panose="020B0604020202020204" pitchFamily="34" charset="0"/>
                <a:cs typeface="Arial" panose="020B0604020202020204" pitchFamily="34" charset="0"/>
              </a:rPr>
              <a:t>buildings”</a:t>
            </a:r>
            <a:endParaRPr lang="en-US" sz="1600" dirty="0">
              <a:solidFill>
                <a:schemeClr val="tx1"/>
              </a:solidFill>
              <a:latin typeface="Arial" panose="020B0604020202020204" pitchFamily="34" charset="0"/>
              <a:cs typeface="Arial" panose="020B0604020202020204" pitchFamily="34" charset="0"/>
            </a:endParaRPr>
          </a:p>
        </p:txBody>
      </p:sp>
      <p:pic>
        <p:nvPicPr>
          <p:cNvPr id="8" name="Picture 17"/>
          <p:cNvPicPr/>
          <p:nvPr/>
        </p:nvPicPr>
        <p:blipFill>
          <a:blip r:embed="rId3">
            <a:extLst>
              <a:ext uri="{28A0092B-C50C-407E-A947-70E740481C1C}">
                <a14:useLocalDpi xmlns:a14="http://schemas.microsoft.com/office/drawing/2010/main" val="0"/>
              </a:ext>
            </a:extLst>
          </a:blip>
          <a:srcRect/>
          <a:stretch>
            <a:fillRect/>
          </a:stretch>
        </p:blipFill>
        <p:spPr bwMode="auto">
          <a:xfrm>
            <a:off x="580283" y="2557886"/>
            <a:ext cx="3191844" cy="29679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Dikdörtgen 2"/>
          <p:cNvSpPr/>
          <p:nvPr/>
        </p:nvSpPr>
        <p:spPr>
          <a:xfrm>
            <a:off x="3832302" y="4557522"/>
            <a:ext cx="4819284" cy="369332"/>
          </a:xfrm>
          <a:prstGeom prst="rect">
            <a:avLst/>
          </a:prstGeom>
        </p:spPr>
        <p:txBody>
          <a:bodyPr wrap="square">
            <a:spAutoFit/>
          </a:bodyPr>
          <a:lstStyle/>
          <a:p>
            <a:pPr algn="just">
              <a:spcAft>
                <a:spcPts val="600"/>
              </a:spcAft>
            </a:pP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Yuvarlatılmış Dikdörtgen 4"/>
          <p:cNvSpPr/>
          <p:nvPr/>
        </p:nvSpPr>
        <p:spPr>
          <a:xfrm>
            <a:off x="3903577" y="4370921"/>
            <a:ext cx="4748009" cy="111186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just">
              <a:spcAft>
                <a:spcPts val="600"/>
              </a:spcAft>
            </a:pPr>
            <a:r>
              <a:rPr lang="en-US" sz="1600" dirty="0" smtClean="0">
                <a:latin typeface="Arial" panose="020B0604020202020204" pitchFamily="34" charset="0"/>
                <a:ea typeface="Times New Roman" panose="02020603050405020304" pitchFamily="18" charset="0"/>
                <a:cs typeface="Arial" panose="020B0604020202020204" pitchFamily="34" charset="0"/>
              </a:rPr>
              <a:t>“Lateral </a:t>
            </a:r>
            <a:r>
              <a:rPr lang="en-US" sz="1600" dirty="0">
                <a:latin typeface="Arial" panose="020B0604020202020204" pitchFamily="34" charset="0"/>
                <a:ea typeface="Times New Roman" panose="02020603050405020304" pitchFamily="18" charset="0"/>
                <a:cs typeface="Arial" panose="020B0604020202020204" pitchFamily="34" charset="0"/>
              </a:rPr>
              <a:t>loads are transferred through the bracing elements via the horizontal connection between the modules and then to the foundation via the vertical </a:t>
            </a:r>
            <a:r>
              <a:rPr lang="en-US" sz="1600" dirty="0" smtClean="0">
                <a:latin typeface="Arial" panose="020B0604020202020204" pitchFamily="34" charset="0"/>
                <a:ea typeface="Times New Roman" panose="02020603050405020304" pitchFamily="18" charset="0"/>
                <a:cs typeface="Arial" panose="020B0604020202020204" pitchFamily="34" charset="0"/>
              </a:rPr>
              <a:t>connections”</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8287093"/>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75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3 Dikdörtgen"/>
          <p:cNvSpPr/>
          <p:nvPr/>
        </p:nvSpPr>
        <p:spPr>
          <a:xfrm>
            <a:off x="588068" y="836711"/>
            <a:ext cx="7786687" cy="1200329"/>
          </a:xfrm>
          <a:prstGeom prst="rect">
            <a:avLst/>
          </a:prstGeom>
        </p:spPr>
        <p:txBody>
          <a:bodyPr>
            <a:spAutoFit/>
          </a:bodyPr>
          <a:lstStyle/>
          <a:p>
            <a:pPr algn="just">
              <a:lnSpc>
                <a:spcPct val="150000"/>
              </a:lnSpc>
              <a:defRPr/>
            </a:pPr>
            <a:endParaRPr lang="tr-TR" sz="2400" dirty="0" smtClean="0"/>
          </a:p>
          <a:p>
            <a:pPr marL="342900" indent="-342900" algn="just">
              <a:lnSpc>
                <a:spcPct val="150000"/>
              </a:lnSpc>
              <a:buFont typeface="Arial" panose="020B0604020202020204" pitchFamily="34" charset="0"/>
              <a:buChar char="•"/>
              <a:defRPr/>
            </a:pPr>
            <a:endParaRPr lang="tr-TR" sz="2400" b="1" dirty="0">
              <a:effectLst>
                <a:outerShdw blurRad="38100" dist="38100" dir="2700000" algn="tl">
                  <a:srgbClr val="000000">
                    <a:alpha val="43137"/>
                  </a:srgbClr>
                </a:outerShdw>
              </a:effectLst>
            </a:endParaRPr>
          </a:p>
        </p:txBody>
      </p:sp>
      <p:sp>
        <p:nvSpPr>
          <p:cNvPr id="2" name="Dikdörtgen 1"/>
          <p:cNvSpPr/>
          <p:nvPr/>
        </p:nvSpPr>
        <p:spPr>
          <a:xfrm>
            <a:off x="-612576" y="675421"/>
            <a:ext cx="9505056" cy="461665"/>
          </a:xfrm>
          <a:prstGeom prst="rect">
            <a:avLst/>
          </a:prstGeom>
        </p:spPr>
        <p:txBody>
          <a:bodyPr wrap="square">
            <a:spAutoFit/>
          </a:bodyPr>
          <a:lstStyle/>
          <a:p>
            <a:pPr lvl="2" algn="ctr"/>
            <a:r>
              <a:rPr lang="en-US" sz="2300" b="1" dirty="0" smtClean="0">
                <a:solidFill>
                  <a:srgbClr val="FF0000"/>
                </a:solidFill>
              </a:rPr>
              <a:t>EVALUATION OF THE CONNECTIONS</a:t>
            </a:r>
            <a:endParaRPr lang="en-US" sz="2300" b="1" dirty="0">
              <a:solidFill>
                <a:srgbClr val="FF0000"/>
              </a:solidFill>
            </a:endParaRPr>
          </a:p>
        </p:txBody>
      </p:sp>
      <p:sp>
        <p:nvSpPr>
          <p:cNvPr id="7" name="Dikdörtgen 6"/>
          <p:cNvSpPr/>
          <p:nvPr/>
        </p:nvSpPr>
        <p:spPr>
          <a:xfrm>
            <a:off x="395536" y="5949280"/>
            <a:ext cx="4572000" cy="523220"/>
          </a:xfrm>
          <a:prstGeom prst="rect">
            <a:avLst/>
          </a:prstGeom>
        </p:spPr>
        <p:txBody>
          <a:bodyPr>
            <a:spAutoFit/>
          </a:bodyPr>
          <a:lstStyle/>
          <a:p>
            <a:r>
              <a:rPr lang="en-US" sz="1400" i="1" dirty="0" smtClean="0"/>
              <a:t>Steel Structure-2015</a:t>
            </a:r>
            <a:endParaRPr lang="en-US" sz="1400" b="1" dirty="0"/>
          </a:p>
          <a:p>
            <a:r>
              <a:rPr lang="en-US" sz="1400" i="1" dirty="0" smtClean="0"/>
              <a:t>Dubai, 16 </a:t>
            </a:r>
            <a:r>
              <a:rPr lang="en-US" sz="1400" i="1" dirty="0"/>
              <a:t>– </a:t>
            </a:r>
            <a:r>
              <a:rPr lang="en-US" sz="1400" i="1" dirty="0" smtClean="0"/>
              <a:t>18 November 2015 </a:t>
            </a:r>
            <a:endParaRPr lang="en-US" sz="1400" b="1" dirty="0"/>
          </a:p>
        </p:txBody>
      </p:sp>
      <p:sp>
        <p:nvSpPr>
          <p:cNvPr id="11" name="Dikdörtgen 10"/>
          <p:cNvSpPr/>
          <p:nvPr/>
        </p:nvSpPr>
        <p:spPr>
          <a:xfrm>
            <a:off x="588068" y="856442"/>
            <a:ext cx="8073119" cy="461665"/>
          </a:xfrm>
          <a:prstGeom prst="rect">
            <a:avLst/>
          </a:prstGeom>
        </p:spPr>
        <p:txBody>
          <a:bodyPr wrap="square">
            <a:spAutoFit/>
          </a:bodyPr>
          <a:lstStyle/>
          <a:p>
            <a:pPr algn="just" eaLnBrk="1" hangingPunct="1">
              <a:buClrTx/>
            </a:pPr>
            <a:endParaRPr lang="en-US" sz="2400" dirty="0" smtClean="0"/>
          </a:p>
        </p:txBody>
      </p:sp>
      <p:sp>
        <p:nvSpPr>
          <p:cNvPr id="17" name="Yuvarlatılmış Dikdörtgen 16"/>
          <p:cNvSpPr/>
          <p:nvPr/>
        </p:nvSpPr>
        <p:spPr>
          <a:xfrm>
            <a:off x="3635896" y="1156769"/>
            <a:ext cx="4893197" cy="143828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a:t>
            </a:r>
            <a:r>
              <a:rPr lang="en-US" dirty="0"/>
              <a:t>T</a:t>
            </a:r>
            <a:r>
              <a:rPr lang="en-US" dirty="0" smtClean="0"/>
              <a:t>he </a:t>
            </a:r>
            <a:r>
              <a:rPr lang="en-US" dirty="0"/>
              <a:t>behavior of a connection is important for the distribution of internal forces and modular buildings consist of many </a:t>
            </a:r>
            <a:r>
              <a:rPr lang="en-US" dirty="0" smtClean="0"/>
              <a:t>inter-connections</a:t>
            </a:r>
            <a:r>
              <a:rPr lang="en-US" dirty="0" smtClean="0">
                <a:solidFill>
                  <a:schemeClr val="bg1"/>
                </a:solidFill>
              </a:rPr>
              <a:t>”</a:t>
            </a:r>
            <a:endParaRPr lang="en-US" dirty="0"/>
          </a:p>
        </p:txBody>
      </p:sp>
      <p:sp>
        <p:nvSpPr>
          <p:cNvPr id="8" name="Dikdörtgen 7"/>
          <p:cNvSpPr/>
          <p:nvPr/>
        </p:nvSpPr>
        <p:spPr>
          <a:xfrm>
            <a:off x="588068" y="2465536"/>
            <a:ext cx="8073119" cy="2308324"/>
          </a:xfrm>
          <a:prstGeom prst="rect">
            <a:avLst/>
          </a:prstGeom>
        </p:spPr>
        <p:txBody>
          <a:bodyPr wrap="square">
            <a:spAutoFit/>
          </a:bodyPr>
          <a:lstStyle/>
          <a:p>
            <a:pPr algn="just" eaLnBrk="1" hangingPunct="1">
              <a:buClrTx/>
            </a:pPr>
            <a:r>
              <a:rPr lang="en-US" sz="2400" dirty="0" smtClean="0"/>
              <a:t>An </a:t>
            </a:r>
            <a:r>
              <a:rPr lang="en-US" sz="2400" dirty="0"/>
              <a:t>evaluation of </a:t>
            </a:r>
            <a:endParaRPr lang="en-US" sz="2400" dirty="0" smtClean="0"/>
          </a:p>
          <a:p>
            <a:pPr marL="342900" indent="-342900" algn="just" eaLnBrk="1" hangingPunct="1">
              <a:buClrTx/>
              <a:buFont typeface="Arial" panose="020B0604020202020204" pitchFamily="34" charset="0"/>
              <a:buChar char="•"/>
            </a:pPr>
            <a:r>
              <a:rPr lang="en-US" sz="2400" dirty="0" smtClean="0"/>
              <a:t>the </a:t>
            </a:r>
            <a:r>
              <a:rPr lang="en-US" sz="2400" dirty="0"/>
              <a:t>vertical (column-to-column) connection, </a:t>
            </a:r>
            <a:endParaRPr lang="en-US" sz="2400" dirty="0" smtClean="0"/>
          </a:p>
          <a:p>
            <a:pPr marL="342900" indent="-342900" algn="just" eaLnBrk="1" hangingPunct="1">
              <a:buClrTx/>
              <a:buFont typeface="Arial" panose="020B0604020202020204" pitchFamily="34" charset="0"/>
              <a:buChar char="•"/>
            </a:pPr>
            <a:r>
              <a:rPr lang="en-US" sz="2400" dirty="0" smtClean="0"/>
              <a:t>the </a:t>
            </a:r>
            <a:r>
              <a:rPr lang="en-US" sz="2400" dirty="0"/>
              <a:t>horizontal (module-to-module connection for adjacent modules in the same story) connection, </a:t>
            </a:r>
            <a:endParaRPr lang="en-US" sz="2400" dirty="0" smtClean="0"/>
          </a:p>
          <a:p>
            <a:pPr marL="342900" indent="-342900" algn="just" eaLnBrk="1" hangingPunct="1">
              <a:buClrTx/>
              <a:buFont typeface="Arial" panose="020B0604020202020204" pitchFamily="34" charset="0"/>
              <a:buChar char="•"/>
            </a:pPr>
            <a:r>
              <a:rPr lang="en-US" sz="2400" dirty="0" smtClean="0"/>
              <a:t>beam-to-column connection,</a:t>
            </a:r>
          </a:p>
          <a:p>
            <a:pPr marL="342900" indent="-342900" algn="just" eaLnBrk="1" hangingPunct="1">
              <a:buClrTx/>
              <a:buFont typeface="Arial" panose="020B0604020202020204" pitchFamily="34" charset="0"/>
              <a:buChar char="•"/>
            </a:pPr>
            <a:r>
              <a:rPr lang="en-US" sz="2400" dirty="0" smtClean="0"/>
              <a:t>beam-to-stringer </a:t>
            </a:r>
            <a:r>
              <a:rPr lang="en-US" sz="2400" dirty="0"/>
              <a:t>connection is presented.</a:t>
            </a:r>
            <a:endParaRPr lang="tr-TR" sz="2400" dirty="0">
              <a:latin typeface="Arial" pitchFamily="34" charset="0"/>
              <a:cs typeface="Arial" pitchFamily="34" charset="0"/>
            </a:endParaRPr>
          </a:p>
        </p:txBody>
      </p:sp>
    </p:spTree>
    <p:extLst>
      <p:ext uri="{BB962C8B-B14F-4D97-AF65-F5344CB8AC3E}">
        <p14:creationId xmlns:p14="http://schemas.microsoft.com/office/powerpoint/2010/main" val="3612365954"/>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3 Dikdörtgen"/>
          <p:cNvSpPr/>
          <p:nvPr/>
        </p:nvSpPr>
        <p:spPr>
          <a:xfrm>
            <a:off x="588068" y="836711"/>
            <a:ext cx="7786687" cy="1200329"/>
          </a:xfrm>
          <a:prstGeom prst="rect">
            <a:avLst/>
          </a:prstGeom>
        </p:spPr>
        <p:txBody>
          <a:bodyPr>
            <a:spAutoFit/>
          </a:bodyPr>
          <a:lstStyle/>
          <a:p>
            <a:pPr algn="just">
              <a:lnSpc>
                <a:spcPct val="150000"/>
              </a:lnSpc>
              <a:defRPr/>
            </a:pPr>
            <a:endParaRPr lang="tr-TR" sz="2400" dirty="0" smtClean="0"/>
          </a:p>
          <a:p>
            <a:pPr marL="342900" indent="-342900" algn="just">
              <a:lnSpc>
                <a:spcPct val="150000"/>
              </a:lnSpc>
              <a:buFont typeface="Arial" panose="020B0604020202020204" pitchFamily="34" charset="0"/>
              <a:buChar char="•"/>
              <a:defRPr/>
            </a:pPr>
            <a:endParaRPr lang="tr-TR" sz="2400" b="1" dirty="0">
              <a:effectLst>
                <a:outerShdw blurRad="38100" dist="38100" dir="2700000" algn="tl">
                  <a:srgbClr val="000000">
                    <a:alpha val="43137"/>
                  </a:srgbClr>
                </a:outerShdw>
              </a:effectLst>
            </a:endParaRPr>
          </a:p>
        </p:txBody>
      </p:sp>
      <p:sp>
        <p:nvSpPr>
          <p:cNvPr id="2" name="Dikdörtgen 1"/>
          <p:cNvSpPr/>
          <p:nvPr/>
        </p:nvSpPr>
        <p:spPr>
          <a:xfrm>
            <a:off x="294091" y="482768"/>
            <a:ext cx="8064896" cy="954107"/>
          </a:xfrm>
          <a:prstGeom prst="rect">
            <a:avLst/>
          </a:prstGeom>
        </p:spPr>
        <p:txBody>
          <a:bodyPr wrap="square">
            <a:spAutoFit/>
          </a:bodyPr>
          <a:lstStyle/>
          <a:p>
            <a:pPr lvl="2" algn="ctr"/>
            <a:r>
              <a:rPr lang="en-US" sz="2800" dirty="0" smtClean="0">
                <a:solidFill>
                  <a:srgbClr val="FF0000"/>
                </a:solidFill>
              </a:rPr>
              <a:t>VERTICAL (COLUMN-TO-COLUMN) CONNECTION</a:t>
            </a:r>
            <a:endParaRPr lang="en-US" sz="2800" b="1" dirty="0">
              <a:solidFill>
                <a:srgbClr val="FF0000"/>
              </a:solidFill>
            </a:endParaRPr>
          </a:p>
        </p:txBody>
      </p:sp>
      <p:sp>
        <p:nvSpPr>
          <p:cNvPr id="7" name="Dikdörtgen 6"/>
          <p:cNvSpPr/>
          <p:nvPr/>
        </p:nvSpPr>
        <p:spPr>
          <a:xfrm>
            <a:off x="395536" y="5949280"/>
            <a:ext cx="4572000" cy="523220"/>
          </a:xfrm>
          <a:prstGeom prst="rect">
            <a:avLst/>
          </a:prstGeom>
        </p:spPr>
        <p:txBody>
          <a:bodyPr>
            <a:spAutoFit/>
          </a:bodyPr>
          <a:lstStyle/>
          <a:p>
            <a:r>
              <a:rPr lang="en-US" sz="1400" i="1" dirty="0" smtClean="0"/>
              <a:t>Steel Structure-2015</a:t>
            </a:r>
            <a:endParaRPr lang="en-US" sz="1400" b="1" dirty="0"/>
          </a:p>
          <a:p>
            <a:r>
              <a:rPr lang="en-US" sz="1400" i="1" dirty="0" smtClean="0"/>
              <a:t>Dubai, 16 </a:t>
            </a:r>
            <a:r>
              <a:rPr lang="en-US" sz="1400" i="1" dirty="0"/>
              <a:t>– </a:t>
            </a:r>
            <a:r>
              <a:rPr lang="en-US" sz="1400" i="1" dirty="0" smtClean="0"/>
              <a:t>18 November 2015 </a:t>
            </a:r>
            <a:endParaRPr lang="en-US" sz="1400" b="1" dirty="0"/>
          </a:p>
        </p:txBody>
      </p:sp>
      <p:sp>
        <p:nvSpPr>
          <p:cNvPr id="11" name="Dikdörtgen 10"/>
          <p:cNvSpPr/>
          <p:nvPr/>
        </p:nvSpPr>
        <p:spPr>
          <a:xfrm>
            <a:off x="588068" y="856442"/>
            <a:ext cx="8073119" cy="461665"/>
          </a:xfrm>
          <a:prstGeom prst="rect">
            <a:avLst/>
          </a:prstGeom>
        </p:spPr>
        <p:txBody>
          <a:bodyPr wrap="square">
            <a:spAutoFit/>
          </a:bodyPr>
          <a:lstStyle/>
          <a:p>
            <a:pPr algn="just" eaLnBrk="1" hangingPunct="1">
              <a:buClrTx/>
            </a:pPr>
            <a:endParaRPr lang="en-US" sz="2400" dirty="0" smtClean="0"/>
          </a:p>
        </p:txBody>
      </p:sp>
      <p:sp>
        <p:nvSpPr>
          <p:cNvPr id="17" name="Yuvarlatılmış Dikdörtgen 16"/>
          <p:cNvSpPr/>
          <p:nvPr/>
        </p:nvSpPr>
        <p:spPr>
          <a:xfrm>
            <a:off x="652155" y="4484041"/>
            <a:ext cx="4496652" cy="110093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a:t>
            </a:r>
            <a:r>
              <a:rPr lang="en-US" dirty="0"/>
              <a:t>Splice column connections should be generally used in the locations performing lower buckling </a:t>
            </a:r>
            <a:r>
              <a:rPr lang="en-US" dirty="0" smtClean="0"/>
              <a:t>strength</a:t>
            </a:r>
            <a:r>
              <a:rPr lang="en-US" dirty="0" smtClean="0">
                <a:solidFill>
                  <a:schemeClr val="bg1"/>
                </a:solidFill>
              </a:rPr>
              <a:t>”</a:t>
            </a:r>
            <a:endParaRPr lang="en-US" dirty="0"/>
          </a:p>
        </p:txBody>
      </p:sp>
      <p:sp>
        <p:nvSpPr>
          <p:cNvPr id="8" name="Dikdörtgen 7"/>
          <p:cNvSpPr/>
          <p:nvPr/>
        </p:nvSpPr>
        <p:spPr>
          <a:xfrm>
            <a:off x="588068" y="2723172"/>
            <a:ext cx="4560739" cy="1569660"/>
          </a:xfrm>
          <a:prstGeom prst="rect">
            <a:avLst/>
          </a:prstGeom>
        </p:spPr>
        <p:txBody>
          <a:bodyPr wrap="square">
            <a:spAutoFit/>
          </a:bodyPr>
          <a:lstStyle/>
          <a:p>
            <a:pPr algn="just" eaLnBrk="1" hangingPunct="1">
              <a:buClrTx/>
            </a:pPr>
            <a:r>
              <a:rPr lang="en-US" sz="2400" dirty="0" smtClean="0">
                <a:latin typeface="Arial" pitchFamily="34" charset="0"/>
              </a:rPr>
              <a:t>The </a:t>
            </a:r>
            <a:r>
              <a:rPr lang="en-US" sz="2400" dirty="0">
                <a:latin typeface="Arial" pitchFamily="34" charset="0"/>
              </a:rPr>
              <a:t>connections must </a:t>
            </a:r>
            <a:r>
              <a:rPr lang="en-US" sz="2400" dirty="0" smtClean="0">
                <a:latin typeface="Arial" pitchFamily="34" charset="0"/>
              </a:rPr>
              <a:t>provide </a:t>
            </a:r>
            <a:r>
              <a:rPr lang="en-US" sz="2400" dirty="0">
                <a:latin typeface="Arial" pitchFamily="34" charset="0"/>
              </a:rPr>
              <a:t>strength and continuity of stiffness in both axes of the columns</a:t>
            </a:r>
            <a:endParaRPr lang="tr-TR" sz="2400" dirty="0">
              <a:latin typeface="Arial" pitchFamily="34" charset="0"/>
              <a:cs typeface="Arial" pitchFamily="34" charset="0"/>
            </a:endParaRPr>
          </a:p>
        </p:txBody>
      </p:sp>
      <p:pic>
        <p:nvPicPr>
          <p:cNvPr id="12" name="Resim 11"/>
          <p:cNvPicPr>
            <a:picLocks noChangeAspect="1"/>
          </p:cNvPicPr>
          <p:nvPr/>
        </p:nvPicPr>
        <p:blipFill>
          <a:blip r:embed="rId3"/>
          <a:stretch>
            <a:fillRect/>
          </a:stretch>
        </p:blipFill>
        <p:spPr>
          <a:xfrm>
            <a:off x="5278410" y="2698182"/>
            <a:ext cx="3096344" cy="25624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Yuvarlatılmış Dikdörtgen 2"/>
          <p:cNvSpPr/>
          <p:nvPr/>
        </p:nvSpPr>
        <p:spPr>
          <a:xfrm>
            <a:off x="588067" y="1500160"/>
            <a:ext cx="7786687" cy="100811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solidFill>
                  <a:schemeClr val="bg1"/>
                </a:solidFill>
                <a:latin typeface="Arial" pitchFamily="34" charset="0"/>
              </a:rPr>
              <a:t>Splice connections should be designed to allow for the transfer of stress resultants existing in the joint, with due allowance for second order effects, imperfections and load eccentricities </a:t>
            </a:r>
            <a:endParaRPr lang="tr-TR" dirty="0">
              <a:solidFill>
                <a:schemeClr val="bg1"/>
              </a:solidFill>
              <a:latin typeface="Arial" pitchFamily="34" charset="0"/>
            </a:endParaRPr>
          </a:p>
        </p:txBody>
      </p:sp>
    </p:spTree>
    <p:extLst>
      <p:ext uri="{BB962C8B-B14F-4D97-AF65-F5344CB8AC3E}">
        <p14:creationId xmlns:p14="http://schemas.microsoft.com/office/powerpoint/2010/main" val="1487900102"/>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5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3 Dikdörtgen"/>
          <p:cNvSpPr/>
          <p:nvPr/>
        </p:nvSpPr>
        <p:spPr>
          <a:xfrm>
            <a:off x="107504" y="836710"/>
            <a:ext cx="7786687" cy="1200329"/>
          </a:xfrm>
          <a:prstGeom prst="rect">
            <a:avLst/>
          </a:prstGeom>
        </p:spPr>
        <p:txBody>
          <a:bodyPr>
            <a:spAutoFit/>
          </a:bodyPr>
          <a:lstStyle/>
          <a:p>
            <a:pPr algn="just">
              <a:lnSpc>
                <a:spcPct val="150000"/>
              </a:lnSpc>
              <a:defRPr/>
            </a:pPr>
            <a:endParaRPr lang="tr-TR" sz="2400" dirty="0" smtClean="0"/>
          </a:p>
          <a:p>
            <a:pPr marL="342900" indent="-342900" algn="just">
              <a:lnSpc>
                <a:spcPct val="150000"/>
              </a:lnSpc>
              <a:buFont typeface="Arial" panose="020B0604020202020204" pitchFamily="34" charset="0"/>
              <a:buChar char="•"/>
              <a:defRPr/>
            </a:pPr>
            <a:endParaRPr lang="tr-TR" sz="2400" b="1" dirty="0">
              <a:effectLst>
                <a:outerShdw blurRad="38100" dist="38100" dir="2700000" algn="tl">
                  <a:srgbClr val="000000">
                    <a:alpha val="43137"/>
                  </a:srgbClr>
                </a:outerShdw>
              </a:effectLst>
            </a:endParaRPr>
          </a:p>
        </p:txBody>
      </p:sp>
      <p:sp>
        <p:nvSpPr>
          <p:cNvPr id="2" name="Dikdörtgen 1"/>
          <p:cNvSpPr/>
          <p:nvPr/>
        </p:nvSpPr>
        <p:spPr>
          <a:xfrm>
            <a:off x="143508" y="565526"/>
            <a:ext cx="8064896" cy="954107"/>
          </a:xfrm>
          <a:prstGeom prst="rect">
            <a:avLst/>
          </a:prstGeom>
        </p:spPr>
        <p:txBody>
          <a:bodyPr wrap="square">
            <a:spAutoFit/>
          </a:bodyPr>
          <a:lstStyle/>
          <a:p>
            <a:pPr lvl="2" algn="ctr"/>
            <a:r>
              <a:rPr lang="en-US" sz="2800" dirty="0" smtClean="0">
                <a:solidFill>
                  <a:srgbClr val="FF0000"/>
                </a:solidFill>
              </a:rPr>
              <a:t>VERTICAL (COLUMN-TO-COLUMN) CONNECTION</a:t>
            </a:r>
            <a:endParaRPr lang="en-US" sz="2800" b="1" dirty="0">
              <a:solidFill>
                <a:srgbClr val="FF0000"/>
              </a:solidFill>
            </a:endParaRPr>
          </a:p>
        </p:txBody>
      </p:sp>
      <p:sp>
        <p:nvSpPr>
          <p:cNvPr id="7" name="Dikdörtgen 6"/>
          <p:cNvSpPr/>
          <p:nvPr/>
        </p:nvSpPr>
        <p:spPr>
          <a:xfrm>
            <a:off x="395536" y="5949280"/>
            <a:ext cx="4572000" cy="523220"/>
          </a:xfrm>
          <a:prstGeom prst="rect">
            <a:avLst/>
          </a:prstGeom>
        </p:spPr>
        <p:txBody>
          <a:bodyPr>
            <a:spAutoFit/>
          </a:bodyPr>
          <a:lstStyle/>
          <a:p>
            <a:r>
              <a:rPr lang="en-US" sz="1400" i="1" dirty="0" smtClean="0"/>
              <a:t>Steel Structure-2015</a:t>
            </a:r>
            <a:endParaRPr lang="en-US" sz="1400" b="1" dirty="0"/>
          </a:p>
          <a:p>
            <a:r>
              <a:rPr lang="en-US" sz="1400" i="1" dirty="0" smtClean="0"/>
              <a:t>Dubai, 16 </a:t>
            </a:r>
            <a:r>
              <a:rPr lang="en-US" sz="1400" i="1" dirty="0"/>
              <a:t>– </a:t>
            </a:r>
            <a:r>
              <a:rPr lang="en-US" sz="1400" i="1" dirty="0" smtClean="0"/>
              <a:t>18 November 2015 </a:t>
            </a:r>
            <a:endParaRPr lang="en-US" sz="1400" b="1" dirty="0"/>
          </a:p>
        </p:txBody>
      </p:sp>
      <p:sp>
        <p:nvSpPr>
          <p:cNvPr id="11" name="Dikdörtgen 10"/>
          <p:cNvSpPr/>
          <p:nvPr/>
        </p:nvSpPr>
        <p:spPr>
          <a:xfrm>
            <a:off x="588068" y="856442"/>
            <a:ext cx="8073119" cy="461665"/>
          </a:xfrm>
          <a:prstGeom prst="rect">
            <a:avLst/>
          </a:prstGeom>
        </p:spPr>
        <p:txBody>
          <a:bodyPr wrap="square">
            <a:spAutoFit/>
          </a:bodyPr>
          <a:lstStyle/>
          <a:p>
            <a:pPr algn="just" eaLnBrk="1" hangingPunct="1">
              <a:buClrTx/>
            </a:pPr>
            <a:endParaRPr lang="en-US" sz="2400" dirty="0" smtClean="0"/>
          </a:p>
        </p:txBody>
      </p:sp>
      <p:sp>
        <p:nvSpPr>
          <p:cNvPr id="8" name="Dikdörtgen 7"/>
          <p:cNvSpPr/>
          <p:nvPr/>
        </p:nvSpPr>
        <p:spPr>
          <a:xfrm>
            <a:off x="603281" y="1519633"/>
            <a:ext cx="4976831" cy="3046988"/>
          </a:xfrm>
          <a:prstGeom prst="rect">
            <a:avLst/>
          </a:prstGeom>
        </p:spPr>
        <p:txBody>
          <a:bodyPr wrap="square">
            <a:spAutoFit/>
          </a:bodyPr>
          <a:lstStyle/>
          <a:p>
            <a:pPr marL="342900" indent="-342900" algn="just" eaLnBrk="1" hangingPunct="1">
              <a:buClrTx/>
              <a:buFont typeface="Arial" panose="020B0604020202020204" pitchFamily="34" charset="0"/>
              <a:buChar char="•"/>
            </a:pPr>
            <a:r>
              <a:rPr lang="en-US" sz="2400" dirty="0"/>
              <a:t>The splice column connections </a:t>
            </a:r>
            <a:r>
              <a:rPr lang="en-US" sz="2400" dirty="0" smtClean="0"/>
              <a:t>consist </a:t>
            </a:r>
            <a:r>
              <a:rPr lang="en-US" sz="2400" dirty="0"/>
              <a:t>of welding of base plates of upper module columns to cap plates of lower module columns in modular </a:t>
            </a:r>
            <a:r>
              <a:rPr lang="en-US" sz="2400" dirty="0" smtClean="0"/>
              <a:t>building</a:t>
            </a:r>
            <a:endParaRPr lang="en-US" sz="2400" dirty="0"/>
          </a:p>
          <a:p>
            <a:pPr algn="just" eaLnBrk="1" hangingPunct="1">
              <a:buClrTx/>
            </a:pPr>
            <a:endParaRPr lang="en-US" sz="2400" dirty="0" smtClean="0"/>
          </a:p>
          <a:p>
            <a:pPr marL="342900" indent="-342900" algn="just" eaLnBrk="1" hangingPunct="1">
              <a:buClrTx/>
              <a:buFont typeface="Arial" panose="020B0604020202020204" pitchFamily="34" charset="0"/>
              <a:buChar char="•"/>
            </a:pPr>
            <a:r>
              <a:rPr lang="en-US" sz="2400" dirty="0"/>
              <a:t>Cap and base plates are welded on site to each other</a:t>
            </a:r>
            <a:r>
              <a:rPr lang="en-US" sz="2400" dirty="0" smtClean="0"/>
              <a:t> </a:t>
            </a:r>
            <a:endParaRPr lang="tr-TR" sz="2400" dirty="0">
              <a:latin typeface="Arial" pitchFamily="34" charset="0"/>
              <a:cs typeface="Arial" pitchFamily="34" charset="0"/>
            </a:endParaRPr>
          </a:p>
        </p:txBody>
      </p:sp>
      <p:pic>
        <p:nvPicPr>
          <p:cNvPr id="10" name="Picture 24"/>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649185"/>
            <a:ext cx="2771775" cy="29483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Yuvarlatılmış Dikdörtgen 2"/>
          <p:cNvSpPr/>
          <p:nvPr/>
        </p:nvSpPr>
        <p:spPr>
          <a:xfrm>
            <a:off x="1043608" y="4850007"/>
            <a:ext cx="6264696" cy="81588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schemeClr val="bg1"/>
                </a:solidFill>
              </a:rPr>
              <a:t>“</a:t>
            </a:r>
            <a:r>
              <a:rPr lang="en-US" dirty="0"/>
              <a:t>Only the outer faces of the columns can have access to welding in these connections</a:t>
            </a:r>
            <a:r>
              <a:rPr lang="en-US" dirty="0" smtClean="0">
                <a:solidFill>
                  <a:schemeClr val="bg1"/>
                </a:solidFill>
              </a:rPr>
              <a:t>”</a:t>
            </a:r>
            <a:endParaRPr lang="en-US" dirty="0"/>
          </a:p>
        </p:txBody>
      </p:sp>
    </p:spTree>
    <p:extLst>
      <p:ext uri="{BB962C8B-B14F-4D97-AF65-F5344CB8AC3E}">
        <p14:creationId xmlns:p14="http://schemas.microsoft.com/office/powerpoint/2010/main" val="373824452"/>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3 Dikdörtgen"/>
          <p:cNvSpPr/>
          <p:nvPr/>
        </p:nvSpPr>
        <p:spPr>
          <a:xfrm>
            <a:off x="588068" y="836711"/>
            <a:ext cx="7786687" cy="1200329"/>
          </a:xfrm>
          <a:prstGeom prst="rect">
            <a:avLst/>
          </a:prstGeom>
        </p:spPr>
        <p:txBody>
          <a:bodyPr>
            <a:spAutoFit/>
          </a:bodyPr>
          <a:lstStyle/>
          <a:p>
            <a:pPr algn="just">
              <a:lnSpc>
                <a:spcPct val="150000"/>
              </a:lnSpc>
              <a:defRPr/>
            </a:pPr>
            <a:endParaRPr lang="tr-TR" sz="2400" dirty="0" smtClean="0"/>
          </a:p>
          <a:p>
            <a:pPr marL="342900" indent="-342900" algn="just">
              <a:lnSpc>
                <a:spcPct val="150000"/>
              </a:lnSpc>
              <a:buFont typeface="Arial" panose="020B0604020202020204" pitchFamily="34" charset="0"/>
              <a:buChar char="•"/>
              <a:defRPr/>
            </a:pPr>
            <a:endParaRPr lang="tr-TR" sz="2400" b="1" dirty="0">
              <a:effectLst>
                <a:outerShdw blurRad="38100" dist="38100" dir="2700000" algn="tl">
                  <a:srgbClr val="000000">
                    <a:alpha val="43137"/>
                  </a:srgbClr>
                </a:outerShdw>
              </a:effectLst>
            </a:endParaRPr>
          </a:p>
        </p:txBody>
      </p:sp>
      <p:sp>
        <p:nvSpPr>
          <p:cNvPr id="2" name="Dikdörtgen 1"/>
          <p:cNvSpPr/>
          <p:nvPr/>
        </p:nvSpPr>
        <p:spPr>
          <a:xfrm>
            <a:off x="-612576" y="675421"/>
            <a:ext cx="9505056" cy="523220"/>
          </a:xfrm>
          <a:prstGeom prst="rect">
            <a:avLst/>
          </a:prstGeom>
        </p:spPr>
        <p:txBody>
          <a:bodyPr wrap="square">
            <a:spAutoFit/>
          </a:bodyPr>
          <a:lstStyle/>
          <a:p>
            <a:pPr lvl="2" algn="ctr"/>
            <a:r>
              <a:rPr lang="en-US" sz="2800" dirty="0" smtClean="0">
                <a:solidFill>
                  <a:srgbClr val="FF0000"/>
                </a:solidFill>
              </a:rPr>
              <a:t>MODULE-TO-MODULE CONNECTION</a:t>
            </a:r>
            <a:endParaRPr lang="en-US" sz="2800" b="1" dirty="0">
              <a:solidFill>
                <a:srgbClr val="FF0000"/>
              </a:solidFill>
            </a:endParaRPr>
          </a:p>
        </p:txBody>
      </p:sp>
      <p:sp>
        <p:nvSpPr>
          <p:cNvPr id="7" name="Dikdörtgen 6"/>
          <p:cNvSpPr/>
          <p:nvPr/>
        </p:nvSpPr>
        <p:spPr>
          <a:xfrm>
            <a:off x="395536" y="5949280"/>
            <a:ext cx="4572000" cy="523220"/>
          </a:xfrm>
          <a:prstGeom prst="rect">
            <a:avLst/>
          </a:prstGeom>
        </p:spPr>
        <p:txBody>
          <a:bodyPr>
            <a:spAutoFit/>
          </a:bodyPr>
          <a:lstStyle/>
          <a:p>
            <a:r>
              <a:rPr lang="en-US" sz="1400" i="1" dirty="0" smtClean="0"/>
              <a:t>Steel Structure-2015</a:t>
            </a:r>
            <a:endParaRPr lang="en-US" sz="1400" b="1" dirty="0"/>
          </a:p>
          <a:p>
            <a:r>
              <a:rPr lang="en-US" sz="1400" i="1" dirty="0" smtClean="0"/>
              <a:t>Dubai, 16 </a:t>
            </a:r>
            <a:r>
              <a:rPr lang="en-US" sz="1400" i="1" dirty="0"/>
              <a:t>– </a:t>
            </a:r>
            <a:r>
              <a:rPr lang="en-US" sz="1400" i="1" dirty="0" smtClean="0"/>
              <a:t>18 November 2015 </a:t>
            </a:r>
            <a:endParaRPr lang="en-US" sz="1400" b="1" dirty="0"/>
          </a:p>
        </p:txBody>
      </p:sp>
      <p:sp>
        <p:nvSpPr>
          <p:cNvPr id="11" name="Dikdörtgen 10"/>
          <p:cNvSpPr/>
          <p:nvPr/>
        </p:nvSpPr>
        <p:spPr>
          <a:xfrm>
            <a:off x="588068" y="856442"/>
            <a:ext cx="8073119" cy="461665"/>
          </a:xfrm>
          <a:prstGeom prst="rect">
            <a:avLst/>
          </a:prstGeom>
        </p:spPr>
        <p:txBody>
          <a:bodyPr wrap="square">
            <a:spAutoFit/>
          </a:bodyPr>
          <a:lstStyle/>
          <a:p>
            <a:pPr algn="just" eaLnBrk="1" hangingPunct="1">
              <a:buClrTx/>
            </a:pPr>
            <a:endParaRPr lang="en-US" sz="2400" dirty="0" smtClean="0"/>
          </a:p>
        </p:txBody>
      </p:sp>
      <p:sp>
        <p:nvSpPr>
          <p:cNvPr id="17" name="Yuvarlatılmış Dikdörtgen 16"/>
          <p:cNvSpPr/>
          <p:nvPr/>
        </p:nvSpPr>
        <p:spPr>
          <a:xfrm>
            <a:off x="588068" y="1261421"/>
            <a:ext cx="7786687" cy="56778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schemeClr val="bg1"/>
                </a:solidFill>
              </a:rPr>
              <a:t>“</a:t>
            </a:r>
            <a:r>
              <a:rPr lang="en-US" dirty="0" smtClean="0"/>
              <a:t>The </a:t>
            </a:r>
            <a:r>
              <a:rPr lang="en-US" dirty="0"/>
              <a:t>connections are used to join to modules </a:t>
            </a:r>
            <a:r>
              <a:rPr lang="en-US" dirty="0" smtClean="0"/>
              <a:t>horizontally</a:t>
            </a:r>
            <a:r>
              <a:rPr lang="en-US" dirty="0" smtClean="0">
                <a:solidFill>
                  <a:schemeClr val="bg1"/>
                </a:solidFill>
              </a:rPr>
              <a:t>”</a:t>
            </a:r>
            <a:endParaRPr lang="en-US" dirty="0"/>
          </a:p>
        </p:txBody>
      </p:sp>
      <p:sp>
        <p:nvSpPr>
          <p:cNvPr id="8" name="Dikdörtgen 7"/>
          <p:cNvSpPr/>
          <p:nvPr/>
        </p:nvSpPr>
        <p:spPr>
          <a:xfrm>
            <a:off x="588068" y="2056771"/>
            <a:ext cx="3323695" cy="2677656"/>
          </a:xfrm>
          <a:prstGeom prst="rect">
            <a:avLst/>
          </a:prstGeom>
        </p:spPr>
        <p:txBody>
          <a:bodyPr wrap="square">
            <a:spAutoFit/>
          </a:bodyPr>
          <a:lstStyle/>
          <a:p>
            <a:pPr algn="just" eaLnBrk="1" hangingPunct="1">
              <a:buClrTx/>
            </a:pPr>
            <a:r>
              <a:rPr lang="en-US" sz="2400" dirty="0"/>
              <a:t>The module-to-module connection (horizontal connection) consisting of field bolting of clip angles that are shop-welded to the flange of floor </a:t>
            </a:r>
            <a:r>
              <a:rPr lang="en-US" sz="2400" dirty="0" smtClean="0"/>
              <a:t>beams</a:t>
            </a:r>
            <a:endParaRPr lang="tr-TR" sz="2400" dirty="0">
              <a:latin typeface="Arial" pitchFamily="34" charset="0"/>
              <a:cs typeface="Arial" pitchFamily="34" charset="0"/>
            </a:endParaRPr>
          </a:p>
        </p:txBody>
      </p:sp>
      <p:pic>
        <p:nvPicPr>
          <p:cNvPr id="9" name="Picture 14"/>
          <p:cNvPicPr/>
          <p:nvPr/>
        </p:nvPicPr>
        <p:blipFill>
          <a:blip r:embed="rId3">
            <a:extLst>
              <a:ext uri="{28A0092B-C50C-407E-A947-70E740481C1C}">
                <a14:useLocalDpi xmlns:a14="http://schemas.microsoft.com/office/drawing/2010/main" val="0"/>
              </a:ext>
            </a:extLst>
          </a:blip>
          <a:srcRect/>
          <a:stretch>
            <a:fillRect/>
          </a:stretch>
        </p:blipFill>
        <p:spPr bwMode="auto">
          <a:xfrm>
            <a:off x="4212360" y="1965205"/>
            <a:ext cx="4305611" cy="28959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Yuvarlatılmış Dikdörtgen 9"/>
          <p:cNvSpPr/>
          <p:nvPr/>
        </p:nvSpPr>
        <p:spPr>
          <a:xfrm>
            <a:off x="588068" y="5022065"/>
            <a:ext cx="7906374" cy="73683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bg1"/>
                </a:solidFill>
              </a:rPr>
              <a:t>“</a:t>
            </a:r>
            <a:r>
              <a:rPr lang="en-US" dirty="0"/>
              <a:t>The connections between modules transfer in-plane forces and provide the structural integrity and </a:t>
            </a:r>
            <a:r>
              <a:rPr lang="en-US" dirty="0" smtClean="0"/>
              <a:t>robustness</a:t>
            </a:r>
            <a:r>
              <a:rPr lang="en-US" dirty="0" smtClean="0">
                <a:solidFill>
                  <a:schemeClr val="bg1"/>
                </a:solidFill>
              </a:rPr>
              <a:t>”</a:t>
            </a:r>
            <a:endParaRPr lang="en-US" dirty="0"/>
          </a:p>
        </p:txBody>
      </p:sp>
    </p:spTree>
    <p:extLst>
      <p:ext uri="{BB962C8B-B14F-4D97-AF65-F5344CB8AC3E}">
        <p14:creationId xmlns:p14="http://schemas.microsoft.com/office/powerpoint/2010/main" val="3479176876"/>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5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3 Dikdörtgen"/>
          <p:cNvSpPr/>
          <p:nvPr/>
        </p:nvSpPr>
        <p:spPr>
          <a:xfrm>
            <a:off x="588068" y="836711"/>
            <a:ext cx="7786687" cy="1200329"/>
          </a:xfrm>
          <a:prstGeom prst="rect">
            <a:avLst/>
          </a:prstGeom>
        </p:spPr>
        <p:txBody>
          <a:bodyPr>
            <a:spAutoFit/>
          </a:bodyPr>
          <a:lstStyle/>
          <a:p>
            <a:pPr algn="just">
              <a:lnSpc>
                <a:spcPct val="150000"/>
              </a:lnSpc>
              <a:defRPr/>
            </a:pPr>
            <a:endParaRPr lang="tr-TR" sz="2400" dirty="0" smtClean="0"/>
          </a:p>
          <a:p>
            <a:pPr marL="342900" indent="-342900" algn="just">
              <a:lnSpc>
                <a:spcPct val="150000"/>
              </a:lnSpc>
              <a:buFont typeface="Arial" panose="020B0604020202020204" pitchFamily="34" charset="0"/>
              <a:buChar char="•"/>
              <a:defRPr/>
            </a:pPr>
            <a:endParaRPr lang="tr-TR" sz="2400" b="1" dirty="0">
              <a:effectLst>
                <a:outerShdw blurRad="38100" dist="38100" dir="2700000" algn="tl">
                  <a:srgbClr val="000000">
                    <a:alpha val="43137"/>
                  </a:srgbClr>
                </a:outerShdw>
              </a:effectLst>
            </a:endParaRPr>
          </a:p>
        </p:txBody>
      </p:sp>
      <p:sp>
        <p:nvSpPr>
          <p:cNvPr id="2" name="Dikdörtgen 1"/>
          <p:cNvSpPr/>
          <p:nvPr/>
        </p:nvSpPr>
        <p:spPr>
          <a:xfrm>
            <a:off x="-612576" y="675421"/>
            <a:ext cx="9505056" cy="523220"/>
          </a:xfrm>
          <a:prstGeom prst="rect">
            <a:avLst/>
          </a:prstGeom>
        </p:spPr>
        <p:txBody>
          <a:bodyPr wrap="square">
            <a:spAutoFit/>
          </a:bodyPr>
          <a:lstStyle/>
          <a:p>
            <a:pPr lvl="2" algn="ctr"/>
            <a:r>
              <a:rPr lang="en-US" sz="2800" dirty="0" smtClean="0">
                <a:solidFill>
                  <a:srgbClr val="FF0000"/>
                </a:solidFill>
              </a:rPr>
              <a:t>EDGE BEAM-TO-COLUMN CONNECTION</a:t>
            </a:r>
            <a:endParaRPr lang="en-US" sz="2800" b="1" dirty="0">
              <a:solidFill>
                <a:srgbClr val="FF0000"/>
              </a:solidFill>
            </a:endParaRPr>
          </a:p>
        </p:txBody>
      </p:sp>
      <p:sp>
        <p:nvSpPr>
          <p:cNvPr id="7" name="Dikdörtgen 6"/>
          <p:cNvSpPr/>
          <p:nvPr/>
        </p:nvSpPr>
        <p:spPr>
          <a:xfrm>
            <a:off x="395536" y="5949280"/>
            <a:ext cx="4572000" cy="523220"/>
          </a:xfrm>
          <a:prstGeom prst="rect">
            <a:avLst/>
          </a:prstGeom>
        </p:spPr>
        <p:txBody>
          <a:bodyPr>
            <a:spAutoFit/>
          </a:bodyPr>
          <a:lstStyle/>
          <a:p>
            <a:r>
              <a:rPr lang="en-US" sz="1400" i="1" dirty="0" smtClean="0"/>
              <a:t>Steel Structure-2015</a:t>
            </a:r>
            <a:endParaRPr lang="en-US" sz="1400" b="1" dirty="0"/>
          </a:p>
          <a:p>
            <a:r>
              <a:rPr lang="en-US" sz="1400" i="1" dirty="0" smtClean="0"/>
              <a:t>Dubai, 16 </a:t>
            </a:r>
            <a:r>
              <a:rPr lang="en-US" sz="1400" i="1" dirty="0"/>
              <a:t>– </a:t>
            </a:r>
            <a:r>
              <a:rPr lang="en-US" sz="1400" i="1" dirty="0" smtClean="0"/>
              <a:t>18 November 2015 </a:t>
            </a:r>
            <a:endParaRPr lang="en-US" sz="1400" b="1" dirty="0"/>
          </a:p>
        </p:txBody>
      </p:sp>
      <p:sp>
        <p:nvSpPr>
          <p:cNvPr id="11" name="Dikdörtgen 10"/>
          <p:cNvSpPr/>
          <p:nvPr/>
        </p:nvSpPr>
        <p:spPr>
          <a:xfrm>
            <a:off x="588068" y="856442"/>
            <a:ext cx="8073119" cy="461665"/>
          </a:xfrm>
          <a:prstGeom prst="rect">
            <a:avLst/>
          </a:prstGeom>
        </p:spPr>
        <p:txBody>
          <a:bodyPr wrap="square">
            <a:spAutoFit/>
          </a:bodyPr>
          <a:lstStyle/>
          <a:p>
            <a:pPr algn="just" eaLnBrk="1" hangingPunct="1">
              <a:buClrTx/>
            </a:pPr>
            <a:endParaRPr lang="en-US" sz="2400" dirty="0" smtClean="0"/>
          </a:p>
        </p:txBody>
      </p:sp>
      <p:sp>
        <p:nvSpPr>
          <p:cNvPr id="17" name="Yuvarlatılmış Dikdörtgen 16"/>
          <p:cNvSpPr/>
          <p:nvPr/>
        </p:nvSpPr>
        <p:spPr>
          <a:xfrm>
            <a:off x="645890" y="1184282"/>
            <a:ext cx="7844511" cy="10270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a:t>
            </a:r>
            <a:r>
              <a:rPr lang="en-US" dirty="0"/>
              <a:t>T</a:t>
            </a:r>
            <a:r>
              <a:rPr lang="en-US" dirty="0" smtClean="0"/>
              <a:t>he </a:t>
            </a:r>
            <a:r>
              <a:rPr lang="en-US" dirty="0"/>
              <a:t>connection between the corner column and edge beam makes some lateral stiffness possible and can provide stability to modules in low-rise </a:t>
            </a:r>
            <a:r>
              <a:rPr lang="en-US" dirty="0" smtClean="0"/>
              <a:t>buildings</a:t>
            </a:r>
            <a:r>
              <a:rPr lang="en-US" dirty="0" smtClean="0">
                <a:solidFill>
                  <a:schemeClr val="bg1"/>
                </a:solidFill>
              </a:rPr>
              <a:t>”</a:t>
            </a:r>
            <a:endParaRPr lang="en-US" dirty="0"/>
          </a:p>
        </p:txBody>
      </p:sp>
      <p:sp>
        <p:nvSpPr>
          <p:cNvPr id="8" name="Dikdörtgen 7"/>
          <p:cNvSpPr/>
          <p:nvPr/>
        </p:nvSpPr>
        <p:spPr>
          <a:xfrm>
            <a:off x="578776" y="2330756"/>
            <a:ext cx="3911924" cy="1938992"/>
          </a:xfrm>
          <a:prstGeom prst="rect">
            <a:avLst/>
          </a:prstGeom>
        </p:spPr>
        <p:txBody>
          <a:bodyPr wrap="square">
            <a:spAutoFit/>
          </a:bodyPr>
          <a:lstStyle/>
          <a:p>
            <a:pPr algn="just" eaLnBrk="1" hangingPunct="1">
              <a:buClrTx/>
            </a:pPr>
            <a:r>
              <a:rPr lang="en-US" sz="2400" dirty="0"/>
              <a:t>The connection between edge beams and column are generally designed as a moment-resisting connection</a:t>
            </a:r>
            <a:endParaRPr lang="tr-TR" sz="2400" dirty="0">
              <a:latin typeface="Arial" pitchFamily="34" charset="0"/>
              <a:cs typeface="Arial" pitchFamily="34" charset="0"/>
            </a:endParaRPr>
          </a:p>
        </p:txBody>
      </p:sp>
      <p:pic>
        <p:nvPicPr>
          <p:cNvPr id="9" name="Resim 8"/>
          <p:cNvPicPr>
            <a:picLocks noChangeAspect="1"/>
          </p:cNvPicPr>
          <p:nvPr/>
        </p:nvPicPr>
        <p:blipFill>
          <a:blip r:embed="rId3"/>
          <a:stretch>
            <a:fillRect/>
          </a:stretch>
        </p:blipFill>
        <p:spPr>
          <a:xfrm>
            <a:off x="4624627" y="2564904"/>
            <a:ext cx="3978508" cy="316443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2" name="Yuvarlatılmış Dikdörtgen 11"/>
          <p:cNvSpPr/>
          <p:nvPr/>
        </p:nvSpPr>
        <p:spPr>
          <a:xfrm>
            <a:off x="588067" y="4437111"/>
            <a:ext cx="3893343" cy="13038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solidFill>
                  <a:schemeClr val="bg1"/>
                </a:solidFill>
              </a:rPr>
              <a:t>“</a:t>
            </a:r>
            <a:r>
              <a:rPr lang="en-US" dirty="0"/>
              <a:t>This type of moment-resisting connection can be designed as the main stabilization system for low-rise buildings</a:t>
            </a:r>
            <a:r>
              <a:rPr lang="en-US" dirty="0" smtClean="0">
                <a:solidFill>
                  <a:schemeClr val="bg1"/>
                </a:solidFill>
              </a:rPr>
              <a:t>”</a:t>
            </a:r>
            <a:endParaRPr lang="en-US" dirty="0"/>
          </a:p>
        </p:txBody>
      </p:sp>
    </p:spTree>
    <p:extLst>
      <p:ext uri="{BB962C8B-B14F-4D97-AF65-F5344CB8AC3E}">
        <p14:creationId xmlns:p14="http://schemas.microsoft.com/office/powerpoint/2010/main" val="655801011"/>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5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3 Dikdörtgen"/>
          <p:cNvSpPr/>
          <p:nvPr/>
        </p:nvSpPr>
        <p:spPr>
          <a:xfrm>
            <a:off x="588068" y="836711"/>
            <a:ext cx="7786687" cy="1200329"/>
          </a:xfrm>
          <a:prstGeom prst="rect">
            <a:avLst/>
          </a:prstGeom>
        </p:spPr>
        <p:txBody>
          <a:bodyPr>
            <a:spAutoFit/>
          </a:bodyPr>
          <a:lstStyle/>
          <a:p>
            <a:pPr algn="just">
              <a:lnSpc>
                <a:spcPct val="150000"/>
              </a:lnSpc>
              <a:defRPr/>
            </a:pPr>
            <a:endParaRPr lang="tr-TR" sz="2400" dirty="0" smtClean="0"/>
          </a:p>
          <a:p>
            <a:pPr marL="342900" indent="-342900" algn="just">
              <a:lnSpc>
                <a:spcPct val="150000"/>
              </a:lnSpc>
              <a:buFont typeface="Arial" panose="020B0604020202020204" pitchFamily="34" charset="0"/>
              <a:buChar char="•"/>
              <a:defRPr/>
            </a:pPr>
            <a:endParaRPr lang="tr-TR" sz="2400" b="1" dirty="0">
              <a:effectLst>
                <a:outerShdw blurRad="38100" dist="38100" dir="2700000" algn="tl">
                  <a:srgbClr val="000000">
                    <a:alpha val="43137"/>
                  </a:srgbClr>
                </a:outerShdw>
              </a:effectLst>
            </a:endParaRPr>
          </a:p>
        </p:txBody>
      </p:sp>
      <p:sp>
        <p:nvSpPr>
          <p:cNvPr id="2" name="Dikdörtgen 1"/>
          <p:cNvSpPr/>
          <p:nvPr/>
        </p:nvSpPr>
        <p:spPr>
          <a:xfrm>
            <a:off x="-612576" y="721743"/>
            <a:ext cx="9505056" cy="523220"/>
          </a:xfrm>
          <a:prstGeom prst="rect">
            <a:avLst/>
          </a:prstGeom>
        </p:spPr>
        <p:txBody>
          <a:bodyPr wrap="square">
            <a:spAutoFit/>
          </a:bodyPr>
          <a:lstStyle/>
          <a:p>
            <a:pPr lvl="2" algn="ctr"/>
            <a:r>
              <a:rPr lang="en-US" sz="2800" dirty="0" smtClean="0">
                <a:solidFill>
                  <a:srgbClr val="FF0000"/>
                </a:solidFill>
              </a:rPr>
              <a:t>BEAM-TO-STRINGER CONNECTION</a:t>
            </a:r>
            <a:endParaRPr lang="en-US" sz="2800" b="1" dirty="0">
              <a:solidFill>
                <a:srgbClr val="FF0000"/>
              </a:solidFill>
            </a:endParaRPr>
          </a:p>
        </p:txBody>
      </p:sp>
      <p:sp>
        <p:nvSpPr>
          <p:cNvPr id="7" name="Dikdörtgen 6"/>
          <p:cNvSpPr/>
          <p:nvPr/>
        </p:nvSpPr>
        <p:spPr>
          <a:xfrm>
            <a:off x="395536" y="5949280"/>
            <a:ext cx="4572000" cy="523220"/>
          </a:xfrm>
          <a:prstGeom prst="rect">
            <a:avLst/>
          </a:prstGeom>
        </p:spPr>
        <p:txBody>
          <a:bodyPr>
            <a:spAutoFit/>
          </a:bodyPr>
          <a:lstStyle/>
          <a:p>
            <a:r>
              <a:rPr lang="en-US" sz="1400" i="1" dirty="0" smtClean="0"/>
              <a:t>Steel Structure-2015</a:t>
            </a:r>
            <a:endParaRPr lang="en-US" sz="1400" b="1" dirty="0"/>
          </a:p>
          <a:p>
            <a:r>
              <a:rPr lang="en-US" sz="1400" i="1" dirty="0" smtClean="0"/>
              <a:t>Dubai, 16 </a:t>
            </a:r>
            <a:r>
              <a:rPr lang="en-US" sz="1400" i="1" dirty="0"/>
              <a:t>– </a:t>
            </a:r>
            <a:r>
              <a:rPr lang="en-US" sz="1400" i="1" dirty="0" smtClean="0"/>
              <a:t>18 November 2015 </a:t>
            </a:r>
            <a:endParaRPr lang="en-US" sz="1400" b="1" dirty="0"/>
          </a:p>
        </p:txBody>
      </p:sp>
      <p:sp>
        <p:nvSpPr>
          <p:cNvPr id="11" name="Dikdörtgen 10"/>
          <p:cNvSpPr/>
          <p:nvPr/>
        </p:nvSpPr>
        <p:spPr>
          <a:xfrm>
            <a:off x="588068" y="856442"/>
            <a:ext cx="8073119" cy="461665"/>
          </a:xfrm>
          <a:prstGeom prst="rect">
            <a:avLst/>
          </a:prstGeom>
        </p:spPr>
        <p:txBody>
          <a:bodyPr wrap="square">
            <a:spAutoFit/>
          </a:bodyPr>
          <a:lstStyle/>
          <a:p>
            <a:pPr algn="just" eaLnBrk="1" hangingPunct="1">
              <a:buClrTx/>
            </a:pPr>
            <a:endParaRPr lang="en-US" sz="2400" dirty="0" smtClean="0"/>
          </a:p>
        </p:txBody>
      </p:sp>
      <p:sp>
        <p:nvSpPr>
          <p:cNvPr id="17" name="Yuvarlatılmış Dikdörtgen 16"/>
          <p:cNvSpPr/>
          <p:nvPr/>
        </p:nvSpPr>
        <p:spPr>
          <a:xfrm>
            <a:off x="1156497" y="1480136"/>
            <a:ext cx="6936260" cy="91086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schemeClr val="bg1"/>
                </a:solidFill>
              </a:rPr>
              <a:t>“</a:t>
            </a:r>
            <a:r>
              <a:rPr lang="en-US" dirty="0"/>
              <a:t>The beam-to-stringer connection consists of directly welding of the stringer to web of the </a:t>
            </a:r>
            <a:r>
              <a:rPr lang="en-US" dirty="0" smtClean="0"/>
              <a:t>beam</a:t>
            </a:r>
            <a:r>
              <a:rPr lang="en-US" dirty="0" smtClean="0">
                <a:solidFill>
                  <a:schemeClr val="bg1"/>
                </a:solidFill>
              </a:rPr>
              <a:t>”</a:t>
            </a:r>
            <a:endParaRPr lang="en-US" dirty="0"/>
          </a:p>
        </p:txBody>
      </p:sp>
      <p:pic>
        <p:nvPicPr>
          <p:cNvPr id="5" name="Resim 4"/>
          <p:cNvPicPr>
            <a:picLocks noChangeAspect="1"/>
          </p:cNvPicPr>
          <p:nvPr/>
        </p:nvPicPr>
        <p:blipFill>
          <a:blip r:embed="rId3"/>
          <a:stretch>
            <a:fillRect/>
          </a:stretch>
        </p:blipFill>
        <p:spPr>
          <a:xfrm>
            <a:off x="1156497" y="2654501"/>
            <a:ext cx="6936260" cy="29772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1464924"/>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19"/>
          <p:cNvSpPr>
            <a:spLocks noGrp="1" noChangeArrowheads="1"/>
          </p:cNvSpPr>
          <p:nvPr>
            <p:ph type="title"/>
          </p:nvPr>
        </p:nvSpPr>
        <p:spPr>
          <a:xfrm>
            <a:off x="386123" y="466431"/>
            <a:ext cx="8964488" cy="603180"/>
          </a:xfrm>
        </p:spPr>
        <p:txBody>
          <a:bodyPr>
            <a:noAutofit/>
          </a:bodyPr>
          <a:lstStyle/>
          <a:p>
            <a:pPr marL="457200" lvl="1" eaLnBrk="1" hangingPunct="1"/>
            <a:r>
              <a:rPr lang="en-US" sz="2400" dirty="0" smtClean="0">
                <a:solidFill>
                  <a:srgbClr val="FF0000"/>
                </a:solidFill>
                <a:latin typeface="Arial" panose="020B0604020202020204" pitchFamily="34" charset="0"/>
                <a:cs typeface="Arial" panose="020B0604020202020204" pitchFamily="34" charset="0"/>
              </a:rPr>
              <a:t>LIMITATIONS FOR HIGH-RISE MODULAR BUILDING</a:t>
            </a:r>
            <a:endParaRPr lang="tr-TR" sz="2400" dirty="0" smtClean="0">
              <a:solidFill>
                <a:srgbClr val="FF0000"/>
              </a:solidFill>
              <a:latin typeface="Arial" pitchFamily="34" charset="0"/>
              <a:cs typeface="Arial" pitchFamily="34" charset="0"/>
            </a:endParaRPr>
          </a:p>
        </p:txBody>
      </p:sp>
      <p:sp>
        <p:nvSpPr>
          <p:cNvPr id="10" name="Dikdörtgen 9"/>
          <p:cNvSpPr/>
          <p:nvPr/>
        </p:nvSpPr>
        <p:spPr>
          <a:xfrm>
            <a:off x="611560" y="1556792"/>
            <a:ext cx="7846055" cy="3416320"/>
          </a:xfrm>
          <a:prstGeom prst="rect">
            <a:avLst/>
          </a:prstGeom>
        </p:spPr>
        <p:txBody>
          <a:bodyPr wrap="square">
            <a:spAutoFit/>
          </a:bodyPr>
          <a:lstStyle/>
          <a:p>
            <a:pPr marL="342900" indent="-342900" algn="just" eaLnBrk="1" hangingPunct="1">
              <a:buClrTx/>
              <a:buFont typeface="Arial" panose="020B0604020202020204" pitchFamily="34" charset="0"/>
              <a:buChar char="•"/>
            </a:pPr>
            <a:r>
              <a:rPr lang="tr-TR" sz="2400" dirty="0"/>
              <a:t>R</a:t>
            </a:r>
            <a:r>
              <a:rPr lang="en-US" sz="2400" dirty="0" err="1" smtClean="0"/>
              <a:t>esistance</a:t>
            </a:r>
            <a:r>
              <a:rPr lang="en-US" sz="2400" dirty="0" smtClean="0"/>
              <a:t> </a:t>
            </a:r>
            <a:r>
              <a:rPr lang="en-US" sz="2400" dirty="0"/>
              <a:t>to lateral forces, structural integrity, load-transfer and deformation capacity of connections between structural elements were examined as some of the main topics that need to be addressed in design of a high-rise modular building. </a:t>
            </a:r>
            <a:endParaRPr lang="tr-TR" sz="2400" dirty="0" smtClean="0"/>
          </a:p>
          <a:p>
            <a:pPr marL="342900" indent="-342900" algn="just" eaLnBrk="1" hangingPunct="1">
              <a:buClrTx/>
              <a:buFont typeface="Arial" panose="020B0604020202020204" pitchFamily="34" charset="0"/>
              <a:buChar char="•"/>
            </a:pPr>
            <a:endParaRPr lang="en-US" sz="2400" dirty="0" smtClean="0"/>
          </a:p>
          <a:p>
            <a:pPr marL="342900" indent="-342900" algn="just" eaLnBrk="1" hangingPunct="1">
              <a:buClrTx/>
              <a:buFont typeface="Arial" panose="020B0604020202020204" pitchFamily="34" charset="0"/>
              <a:buChar char="•"/>
            </a:pPr>
            <a:r>
              <a:rPr lang="en-US" sz="2400" dirty="0" smtClean="0"/>
              <a:t>These </a:t>
            </a:r>
            <a:r>
              <a:rPr lang="en-US" sz="2400" dirty="0"/>
              <a:t>limitations revealed several necessary requirements for connection systems of modular buildings under the lateral loads. </a:t>
            </a:r>
            <a:endParaRPr lang="tr-TR" sz="2400" dirty="0">
              <a:latin typeface="Arial" pitchFamily="34" charset="0"/>
              <a:cs typeface="Arial" pitchFamily="34" charset="0"/>
            </a:endParaRPr>
          </a:p>
        </p:txBody>
      </p:sp>
      <p:sp>
        <p:nvSpPr>
          <p:cNvPr id="8" name="Dikdörtgen 7"/>
          <p:cNvSpPr/>
          <p:nvPr/>
        </p:nvSpPr>
        <p:spPr>
          <a:xfrm>
            <a:off x="395536" y="5949280"/>
            <a:ext cx="4572000" cy="523220"/>
          </a:xfrm>
          <a:prstGeom prst="rect">
            <a:avLst/>
          </a:prstGeom>
        </p:spPr>
        <p:txBody>
          <a:bodyPr>
            <a:spAutoFit/>
          </a:bodyPr>
          <a:lstStyle/>
          <a:p>
            <a:r>
              <a:rPr lang="en-US" sz="1400" i="1" dirty="0" smtClean="0"/>
              <a:t>Steel Structure-2015</a:t>
            </a:r>
            <a:endParaRPr lang="en-US" sz="1400" b="1" dirty="0"/>
          </a:p>
          <a:p>
            <a:r>
              <a:rPr lang="en-US" sz="1400" i="1" dirty="0" smtClean="0"/>
              <a:t>Dubai, 16 </a:t>
            </a:r>
            <a:r>
              <a:rPr lang="en-US" sz="1400" i="1" dirty="0"/>
              <a:t>– </a:t>
            </a:r>
            <a:r>
              <a:rPr lang="en-US" sz="1400" i="1" dirty="0" smtClean="0"/>
              <a:t>18 November 2015 </a:t>
            </a:r>
            <a:endParaRPr lang="en-US" sz="1400" b="1" dirty="0"/>
          </a:p>
        </p:txBody>
      </p:sp>
    </p:spTree>
    <p:extLst>
      <p:ext uri="{BB962C8B-B14F-4D97-AF65-F5344CB8AC3E}">
        <p14:creationId xmlns:p14="http://schemas.microsoft.com/office/powerpoint/2010/main" val="3979971616"/>
      </p:ext>
    </p:extLst>
  </p:cSld>
  <p:clrMapOvr>
    <a:masterClrMapping/>
  </p:clrMapOvr>
  <p:transition>
    <p:pu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616490" y="2041322"/>
            <a:ext cx="7987958" cy="576064"/>
          </a:xfrm>
          <a:prstGeom prst="rect">
            <a:avLst/>
          </a:prstGeom>
        </p:spPr>
        <p:style>
          <a:lnRef idx="0">
            <a:schemeClr val="accent1"/>
          </a:lnRef>
          <a:fillRef idx="3">
            <a:schemeClr val="accent1"/>
          </a:fillRef>
          <a:effectRef idx="3">
            <a:schemeClr val="accent1"/>
          </a:effectRef>
          <a:fontRef idx="minor">
            <a:schemeClr val="lt1"/>
          </a:fontRef>
        </p:style>
        <p:txBody>
          <a:bodyPr numCol="1" rtlCol="0" anchor="ctr"/>
          <a:lstStyle/>
          <a:p>
            <a:pPr algn="ctr"/>
            <a:r>
              <a:rPr lang="en-US" sz="1600" dirty="0"/>
              <a:t>W</a:t>
            </a:r>
            <a:r>
              <a:rPr lang="en-US" sz="1600" dirty="0" smtClean="0"/>
              <a:t>elds have </a:t>
            </a:r>
            <a:r>
              <a:rPr lang="en-US" sz="1600" dirty="0"/>
              <a:t>limited deformation capacity and display brittle failure behavior</a:t>
            </a:r>
            <a:endParaRPr lang="tr-TR" sz="1600" dirty="0">
              <a:blipFill>
                <a:blip r:embed="rId3"/>
                <a:tile tx="0" ty="0" sx="100000" sy="100000" flip="none" algn="tl"/>
              </a:blipFill>
            </a:endParaRPr>
          </a:p>
        </p:txBody>
      </p:sp>
      <p:sp>
        <p:nvSpPr>
          <p:cNvPr id="6" name="5 Dikdörtgen"/>
          <p:cNvSpPr/>
          <p:nvPr/>
        </p:nvSpPr>
        <p:spPr>
          <a:xfrm>
            <a:off x="610648" y="3568442"/>
            <a:ext cx="7993800" cy="57606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dirty="0" smtClean="0"/>
              <a:t>Column and beam </a:t>
            </a:r>
            <a:r>
              <a:rPr lang="en-US" sz="1600" dirty="0"/>
              <a:t>or </a:t>
            </a:r>
            <a:r>
              <a:rPr lang="en-US" sz="1600" dirty="0" smtClean="0"/>
              <a:t>stringer and beam </a:t>
            </a:r>
            <a:r>
              <a:rPr lang="en-US" sz="1600" dirty="0"/>
              <a:t>are welded directly to each other </a:t>
            </a:r>
            <a:endParaRPr lang="tr-TR" sz="1600" dirty="0" smtClean="0">
              <a:latin typeface="Arial" pitchFamily="34" charset="0"/>
              <a:cs typeface="Arial" pitchFamily="34" charset="0"/>
            </a:endParaRPr>
          </a:p>
        </p:txBody>
      </p:sp>
      <p:sp>
        <p:nvSpPr>
          <p:cNvPr id="11" name="AutoShape 19"/>
          <p:cNvSpPr>
            <a:spLocks noGrp="1" noChangeArrowheads="1"/>
          </p:cNvSpPr>
          <p:nvPr>
            <p:ph type="title"/>
          </p:nvPr>
        </p:nvSpPr>
        <p:spPr>
          <a:xfrm>
            <a:off x="395536" y="421422"/>
            <a:ext cx="7992888" cy="802446"/>
          </a:xfrm>
        </p:spPr>
        <p:txBody>
          <a:bodyPr>
            <a:noAutofit/>
          </a:bodyPr>
          <a:lstStyle/>
          <a:p>
            <a:pPr marL="457200" lvl="1" eaLnBrk="1" hangingPunct="1"/>
            <a:r>
              <a:rPr lang="en-US" sz="2800" dirty="0" smtClean="0">
                <a:solidFill>
                  <a:srgbClr val="FF0000"/>
                </a:solidFill>
                <a:latin typeface="Arial" panose="020B0604020202020204" pitchFamily="34" charset="0"/>
                <a:cs typeface="Arial" panose="020B0604020202020204" pitchFamily="34" charset="0"/>
              </a:rPr>
              <a:t>LIMITATIONS OF EXISTING CONNECTIONS</a:t>
            </a:r>
            <a:endParaRPr lang="tr-TR" sz="2800" dirty="0" smtClean="0">
              <a:solidFill>
                <a:srgbClr val="FF0000"/>
              </a:solidFill>
              <a:latin typeface="Arial" pitchFamily="34" charset="0"/>
              <a:cs typeface="Arial" pitchFamily="34" charset="0"/>
            </a:endParaRPr>
          </a:p>
        </p:txBody>
      </p:sp>
      <p:sp>
        <p:nvSpPr>
          <p:cNvPr id="12" name="5 Dikdörtgen"/>
          <p:cNvSpPr/>
          <p:nvPr/>
        </p:nvSpPr>
        <p:spPr>
          <a:xfrm>
            <a:off x="610648" y="2804882"/>
            <a:ext cx="7993800" cy="57606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600" b="1" dirty="0" smtClean="0">
                <a:solidFill>
                  <a:srgbClr val="CC0066"/>
                </a:solidFill>
              </a:rPr>
              <a:t>Welds</a:t>
            </a:r>
            <a:r>
              <a:rPr lang="en-US" b="1" dirty="0" smtClean="0">
                <a:solidFill>
                  <a:srgbClr val="CC0066"/>
                </a:solidFill>
              </a:rPr>
              <a:t> of column-to-column connections in the worksite</a:t>
            </a:r>
          </a:p>
        </p:txBody>
      </p:sp>
      <p:sp>
        <p:nvSpPr>
          <p:cNvPr id="13" name="5 Dikdörtgen"/>
          <p:cNvSpPr/>
          <p:nvPr/>
        </p:nvSpPr>
        <p:spPr>
          <a:xfrm>
            <a:off x="609674" y="4342581"/>
            <a:ext cx="7994774" cy="57606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Fully-welded </a:t>
            </a:r>
            <a:r>
              <a:rPr lang="en-US" dirty="0" smtClean="0"/>
              <a:t>conn </a:t>
            </a:r>
            <a:r>
              <a:rPr lang="en-US" dirty="0"/>
              <a:t>can cause damages due to their brittle response</a:t>
            </a:r>
            <a:endParaRPr lang="tr-TR" dirty="0" smtClean="0">
              <a:latin typeface="Arial" pitchFamily="34" charset="0"/>
              <a:cs typeface="Arial" pitchFamily="34" charset="0"/>
            </a:endParaRPr>
          </a:p>
        </p:txBody>
      </p:sp>
      <p:sp>
        <p:nvSpPr>
          <p:cNvPr id="14" name="5 Dikdörtgen"/>
          <p:cNvSpPr/>
          <p:nvPr/>
        </p:nvSpPr>
        <p:spPr>
          <a:xfrm>
            <a:off x="616490" y="1324602"/>
            <a:ext cx="7987958" cy="539801"/>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a:t>T</a:t>
            </a:r>
            <a:r>
              <a:rPr lang="en-US" sz="1600" dirty="0" smtClean="0"/>
              <a:t>he </a:t>
            </a:r>
            <a:r>
              <a:rPr lang="en-US" sz="1600" dirty="0"/>
              <a:t>lack of special modular building analysis methods</a:t>
            </a:r>
            <a:endParaRPr lang="tr-TR" sz="1600" dirty="0" smtClean="0">
              <a:latin typeface="Arial" pitchFamily="34" charset="0"/>
              <a:cs typeface="Arial" pitchFamily="34" charset="0"/>
            </a:endParaRPr>
          </a:p>
        </p:txBody>
      </p:sp>
      <p:sp>
        <p:nvSpPr>
          <p:cNvPr id="15" name="5 Dikdörtgen"/>
          <p:cNvSpPr/>
          <p:nvPr/>
        </p:nvSpPr>
        <p:spPr>
          <a:xfrm>
            <a:off x="616490" y="5095563"/>
            <a:ext cx="7987958" cy="640535"/>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Single side welds in </a:t>
            </a:r>
            <a:r>
              <a:rPr lang="en-US" dirty="0"/>
              <a:t>the outer faces of the columns </a:t>
            </a:r>
            <a:r>
              <a:rPr lang="en-US" dirty="0" smtClean="0"/>
              <a:t>leads </a:t>
            </a:r>
            <a:r>
              <a:rPr lang="en-US" dirty="0"/>
              <a:t>to independent upper and lower rotations at the same joint</a:t>
            </a:r>
            <a:endParaRPr lang="tr-TR" dirty="0" smtClean="0">
              <a:latin typeface="Arial" pitchFamily="34" charset="0"/>
              <a:cs typeface="Arial" pitchFamily="34" charset="0"/>
            </a:endParaRPr>
          </a:p>
        </p:txBody>
      </p:sp>
      <p:sp>
        <p:nvSpPr>
          <p:cNvPr id="10" name="Dikdörtgen 9"/>
          <p:cNvSpPr/>
          <p:nvPr/>
        </p:nvSpPr>
        <p:spPr>
          <a:xfrm>
            <a:off x="395536" y="5949280"/>
            <a:ext cx="4572000" cy="523220"/>
          </a:xfrm>
          <a:prstGeom prst="rect">
            <a:avLst/>
          </a:prstGeom>
        </p:spPr>
        <p:txBody>
          <a:bodyPr>
            <a:spAutoFit/>
          </a:bodyPr>
          <a:lstStyle/>
          <a:p>
            <a:r>
              <a:rPr lang="en-US" sz="1400" i="1" dirty="0" smtClean="0"/>
              <a:t>Steel Structure-2015</a:t>
            </a:r>
            <a:endParaRPr lang="en-US" sz="1400" b="1" dirty="0"/>
          </a:p>
          <a:p>
            <a:r>
              <a:rPr lang="en-US" sz="1400" i="1" dirty="0" smtClean="0"/>
              <a:t>Dubai, 16 </a:t>
            </a:r>
            <a:r>
              <a:rPr lang="en-US" sz="1400" i="1" dirty="0"/>
              <a:t>– </a:t>
            </a:r>
            <a:r>
              <a:rPr lang="en-US" sz="1400" i="1" dirty="0" smtClean="0"/>
              <a:t>18 November 2015 </a:t>
            </a:r>
            <a:endParaRPr lang="en-US" sz="1400" b="1" dirty="0"/>
          </a:p>
        </p:txBody>
      </p:sp>
    </p:spTree>
    <p:extLst>
      <p:ext uri="{BB962C8B-B14F-4D97-AF65-F5344CB8AC3E}">
        <p14:creationId xmlns:p14="http://schemas.microsoft.com/office/powerpoint/2010/main" val="3101812557"/>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75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3250"/>
                            </p:stCondLst>
                            <p:childTnLst>
                              <p:par>
                                <p:cTn id="17" presetID="42" presetClass="entr" presetSubtype="0" fill="hold" grpId="0" nodeType="afterEffect">
                                  <p:stCondLst>
                                    <p:cond delay="75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5000"/>
                            </p:stCondLst>
                            <p:childTnLst>
                              <p:par>
                                <p:cTn id="23" presetID="42" presetClass="entr" presetSubtype="0" fill="hold" grpId="0" nodeType="afterEffect">
                                  <p:stCondLst>
                                    <p:cond delay="75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6750"/>
                            </p:stCondLst>
                            <p:childTnLst>
                              <p:par>
                                <p:cTn id="29" presetID="42" presetClass="entr" presetSubtype="0" fill="hold" grpId="0" nodeType="afterEffect">
                                  <p:stCondLst>
                                    <p:cond delay="75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8500"/>
                            </p:stCondLst>
                            <p:childTnLst>
                              <p:par>
                                <p:cTn id="35" presetID="42" presetClass="entr" presetSubtype="0" fill="hold" grpId="0" nodeType="afterEffect">
                                  <p:stCondLst>
                                    <p:cond delay="75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animBg="1"/>
      <p:bldP spid="13"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3 Dikdörtgen"/>
          <p:cNvSpPr/>
          <p:nvPr/>
        </p:nvSpPr>
        <p:spPr>
          <a:xfrm>
            <a:off x="600644" y="836712"/>
            <a:ext cx="7786687" cy="1200329"/>
          </a:xfrm>
          <a:prstGeom prst="rect">
            <a:avLst/>
          </a:prstGeom>
        </p:spPr>
        <p:txBody>
          <a:bodyPr>
            <a:spAutoFit/>
          </a:bodyPr>
          <a:lstStyle/>
          <a:p>
            <a:pPr algn="just">
              <a:lnSpc>
                <a:spcPct val="150000"/>
              </a:lnSpc>
              <a:defRPr/>
            </a:pPr>
            <a:endParaRPr lang="tr-TR" sz="2400" dirty="0" smtClean="0"/>
          </a:p>
          <a:p>
            <a:pPr marL="342900" indent="-342900" algn="just">
              <a:lnSpc>
                <a:spcPct val="150000"/>
              </a:lnSpc>
              <a:buFont typeface="Arial" panose="020B0604020202020204" pitchFamily="34" charset="0"/>
              <a:buChar char="•"/>
              <a:defRPr/>
            </a:pPr>
            <a:endParaRPr lang="tr-TR" sz="2400" b="1" dirty="0">
              <a:effectLst>
                <a:outerShdw blurRad="38100" dist="38100" dir="2700000" algn="tl">
                  <a:srgbClr val="000000">
                    <a:alpha val="43137"/>
                  </a:srgbClr>
                </a:outerShdw>
              </a:effectLst>
            </a:endParaRPr>
          </a:p>
        </p:txBody>
      </p:sp>
      <p:sp>
        <p:nvSpPr>
          <p:cNvPr id="7" name="Dikdörtgen 6"/>
          <p:cNvSpPr/>
          <p:nvPr/>
        </p:nvSpPr>
        <p:spPr>
          <a:xfrm>
            <a:off x="445886" y="1236717"/>
            <a:ext cx="8233085" cy="1200329"/>
          </a:xfrm>
          <a:prstGeom prst="rect">
            <a:avLst/>
          </a:prstGeom>
        </p:spPr>
        <p:txBody>
          <a:bodyPr wrap="square">
            <a:spAutoFit/>
          </a:bodyPr>
          <a:lstStyle/>
          <a:p>
            <a:pPr algn="just" eaLnBrk="1" hangingPunct="1">
              <a:lnSpc>
                <a:spcPct val="150000"/>
              </a:lnSpc>
              <a:buFont typeface="Arial" charset="0"/>
              <a:buChar char="•"/>
            </a:pPr>
            <a:r>
              <a:rPr lang="tr-TR" sz="2400" dirty="0" smtClean="0"/>
              <a:t> </a:t>
            </a:r>
            <a:r>
              <a:rPr lang="en-US" sz="2400" dirty="0" smtClean="0"/>
              <a:t> Modular </a:t>
            </a:r>
            <a:r>
              <a:rPr lang="en-US" sz="2400" dirty="0"/>
              <a:t>buildings are developed as an alternative to conventional on-site </a:t>
            </a:r>
            <a:r>
              <a:rPr lang="en-US" sz="2400" dirty="0" smtClean="0"/>
              <a:t>construction</a:t>
            </a:r>
          </a:p>
        </p:txBody>
      </p:sp>
      <p:sp>
        <p:nvSpPr>
          <p:cNvPr id="8" name="1 Başlık"/>
          <p:cNvSpPr>
            <a:spLocks noGrp="1"/>
          </p:cNvSpPr>
          <p:nvPr>
            <p:ph type="title"/>
          </p:nvPr>
        </p:nvSpPr>
        <p:spPr>
          <a:xfrm>
            <a:off x="434875" y="394029"/>
            <a:ext cx="8118224" cy="874732"/>
          </a:xfrm>
        </p:spPr>
        <p:txBody>
          <a:bodyPr/>
          <a:lstStyle/>
          <a:p>
            <a:pPr algn="ctr">
              <a:defRPr/>
            </a:pPr>
            <a:r>
              <a:rPr lang="en-US" dirty="0" smtClean="0">
                <a:solidFill>
                  <a:srgbClr val="FF0000"/>
                </a:solidFill>
              </a:rPr>
              <a:t>Modular building </a:t>
            </a:r>
            <a:endParaRPr lang="tr-TR" dirty="0">
              <a:solidFill>
                <a:srgbClr val="FF0000"/>
              </a:solidFill>
            </a:endParaRPr>
          </a:p>
        </p:txBody>
      </p:sp>
      <p:sp>
        <p:nvSpPr>
          <p:cNvPr id="6" name="Dikdörtgen 5"/>
          <p:cNvSpPr/>
          <p:nvPr/>
        </p:nvSpPr>
        <p:spPr>
          <a:xfrm>
            <a:off x="395536" y="5949280"/>
            <a:ext cx="4572000" cy="523220"/>
          </a:xfrm>
          <a:prstGeom prst="rect">
            <a:avLst/>
          </a:prstGeom>
        </p:spPr>
        <p:txBody>
          <a:bodyPr>
            <a:spAutoFit/>
          </a:bodyPr>
          <a:lstStyle/>
          <a:p>
            <a:r>
              <a:rPr lang="en-US" sz="1400" i="1" dirty="0" smtClean="0"/>
              <a:t>Steel Structure-2015</a:t>
            </a:r>
            <a:endParaRPr lang="en-US" sz="1400" b="1" dirty="0"/>
          </a:p>
          <a:p>
            <a:r>
              <a:rPr lang="en-US" sz="1400" i="1" dirty="0" smtClean="0"/>
              <a:t>Dubai, 16 </a:t>
            </a:r>
            <a:r>
              <a:rPr lang="en-US" sz="1400" i="1" dirty="0"/>
              <a:t>– </a:t>
            </a:r>
            <a:r>
              <a:rPr lang="en-US" sz="1400" i="1" dirty="0" smtClean="0"/>
              <a:t>18 November 2015 </a:t>
            </a:r>
            <a:endParaRPr lang="en-US" sz="1400" b="1" dirty="0"/>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886" y="2439759"/>
            <a:ext cx="4774186" cy="346955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Yuvarlatılmış Dikdörtgen 4"/>
          <p:cNvSpPr/>
          <p:nvPr/>
        </p:nvSpPr>
        <p:spPr>
          <a:xfrm>
            <a:off x="4390216" y="2399794"/>
            <a:ext cx="4322995" cy="137473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Font typeface="Arial" panose="020B0604020202020204" pitchFamily="34" charset="0"/>
              <a:buChar char="•"/>
            </a:pPr>
            <a:r>
              <a:rPr lang="en-US" dirty="0" smtClean="0">
                <a:latin typeface="Arial" pitchFamily="34" charset="0"/>
              </a:rPr>
              <a:t>The modular </a:t>
            </a:r>
            <a:r>
              <a:rPr lang="en-US" dirty="0">
                <a:latin typeface="Arial" pitchFamily="34" charset="0"/>
              </a:rPr>
              <a:t>units are manufactured in fabrication plants off-site, </a:t>
            </a:r>
          </a:p>
          <a:p>
            <a:pPr marL="285750" indent="-285750">
              <a:buFont typeface="Arial" panose="020B0604020202020204" pitchFamily="34" charset="0"/>
              <a:buChar char="•"/>
            </a:pPr>
            <a:r>
              <a:rPr lang="tr-TR" dirty="0">
                <a:latin typeface="Arial" pitchFamily="34" charset="0"/>
              </a:rPr>
              <a:t>T</a:t>
            </a:r>
            <a:r>
              <a:rPr lang="en-US" dirty="0" smtClean="0">
                <a:latin typeface="Arial" pitchFamily="34" charset="0"/>
              </a:rPr>
              <a:t>he </a:t>
            </a:r>
            <a:r>
              <a:rPr lang="en-US" dirty="0">
                <a:latin typeface="Arial" pitchFamily="34" charset="0"/>
              </a:rPr>
              <a:t>whole units shipped to the site,</a:t>
            </a:r>
          </a:p>
          <a:p>
            <a:pPr marL="285750" indent="-285750">
              <a:buFont typeface="Arial" panose="020B0604020202020204" pitchFamily="34" charset="0"/>
              <a:buChar char="•"/>
            </a:pPr>
            <a:r>
              <a:rPr lang="tr-TR" dirty="0">
                <a:latin typeface="Arial" pitchFamily="34" charset="0"/>
              </a:rPr>
              <a:t>T</a:t>
            </a:r>
            <a:r>
              <a:rPr lang="en-US" dirty="0" smtClean="0">
                <a:latin typeface="Arial" pitchFamily="34" charset="0"/>
              </a:rPr>
              <a:t>he </a:t>
            </a:r>
            <a:r>
              <a:rPr lang="en-US" dirty="0">
                <a:latin typeface="Arial" pitchFamily="34" charset="0"/>
              </a:rPr>
              <a:t>units installed </a:t>
            </a:r>
            <a:r>
              <a:rPr lang="en-US" dirty="0" smtClean="0">
                <a:latin typeface="Arial" pitchFamily="34" charset="0"/>
              </a:rPr>
              <a:t>on-site</a:t>
            </a:r>
            <a:endParaRPr lang="en-US" dirty="0"/>
          </a:p>
        </p:txBody>
      </p:sp>
    </p:spTree>
    <p:extLst>
      <p:ext uri="{BB962C8B-B14F-4D97-AF65-F5344CB8AC3E}">
        <p14:creationId xmlns:p14="http://schemas.microsoft.com/office/powerpoint/2010/main" val="2381606125"/>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Yuvarlatılmış Dikdörtgen 6"/>
          <p:cNvSpPr/>
          <p:nvPr/>
        </p:nvSpPr>
        <p:spPr>
          <a:xfrm>
            <a:off x="5436096" y="3534537"/>
            <a:ext cx="3204356" cy="14568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rgbClr val="7030A0"/>
              </a:solidFill>
            </a:endParaRPr>
          </a:p>
          <a:p>
            <a:pPr algn="ctr"/>
            <a:r>
              <a:rPr lang="en-US" sz="2400" dirty="0" smtClean="0">
                <a:solidFill>
                  <a:srgbClr val="7030A0"/>
                </a:solidFill>
              </a:rPr>
              <a:t>Dr</a:t>
            </a:r>
            <a:r>
              <a:rPr lang="en-US" sz="2400" dirty="0">
                <a:solidFill>
                  <a:srgbClr val="7030A0"/>
                </a:solidFill>
              </a:rPr>
              <a:t>. </a:t>
            </a:r>
            <a:r>
              <a:rPr lang="tr-TR" sz="2400" dirty="0">
                <a:solidFill>
                  <a:srgbClr val="7030A0"/>
                </a:solidFill>
              </a:rPr>
              <a:t>Merve </a:t>
            </a:r>
            <a:r>
              <a:rPr lang="tr-TR" sz="2400" dirty="0" smtClean="0">
                <a:solidFill>
                  <a:srgbClr val="7030A0"/>
                </a:solidFill>
              </a:rPr>
              <a:t>SAGIROGLU</a:t>
            </a:r>
            <a:endParaRPr lang="en-US" sz="2400" dirty="0" smtClean="0">
              <a:solidFill>
                <a:srgbClr val="7030A0"/>
              </a:solidFill>
            </a:endParaRPr>
          </a:p>
          <a:p>
            <a:pPr algn="ctr"/>
            <a:endParaRPr lang="en-US" dirty="0" smtClean="0">
              <a:solidFill>
                <a:srgbClr val="7030A0"/>
              </a:solidFill>
            </a:endParaRPr>
          </a:p>
          <a:p>
            <a:pPr algn="ctr"/>
            <a:r>
              <a:rPr lang="tr-TR" dirty="0">
                <a:solidFill>
                  <a:srgbClr val="7030A0"/>
                </a:solidFill>
              </a:rPr>
              <a:t>TURKEY</a:t>
            </a:r>
          </a:p>
          <a:p>
            <a:pPr algn="ctr"/>
            <a:endParaRPr lang="tr-TR" dirty="0">
              <a:solidFill>
                <a:srgbClr val="7030A0"/>
              </a:solidFill>
            </a:endParaRPr>
          </a:p>
        </p:txBody>
      </p:sp>
      <p:sp>
        <p:nvSpPr>
          <p:cNvPr id="36867" name="3 Dikdörtgen"/>
          <p:cNvSpPr>
            <a:spLocks noChangeArrowheads="1"/>
          </p:cNvSpPr>
          <p:nvPr/>
        </p:nvSpPr>
        <p:spPr bwMode="auto">
          <a:xfrm>
            <a:off x="827584" y="772538"/>
            <a:ext cx="7272808" cy="646331"/>
          </a:xfrm>
          <a:prstGeom prst="rect">
            <a:avLst/>
          </a:prstGeom>
          <a:noFill/>
          <a:ln w="9525">
            <a:noFill/>
            <a:miter lim="800000"/>
            <a:headEnd/>
            <a:tailEnd/>
          </a:ln>
        </p:spPr>
        <p:txBody>
          <a:bodyPr wrap="square">
            <a:spAutoFit/>
          </a:bodyPr>
          <a:lstStyle/>
          <a:p>
            <a:pPr algn="ctr"/>
            <a:r>
              <a:rPr lang="tr-TR" sz="3600" dirty="0" err="1" smtClean="0">
                <a:solidFill>
                  <a:srgbClr val="FF0000"/>
                </a:solidFill>
              </a:rPr>
              <a:t>Thanks</a:t>
            </a:r>
            <a:r>
              <a:rPr lang="en-US" sz="3600" dirty="0" smtClean="0">
                <a:solidFill>
                  <a:srgbClr val="FF0000"/>
                </a:solidFill>
              </a:rPr>
              <a:t> </a:t>
            </a:r>
            <a:r>
              <a:rPr lang="tr-TR" sz="3600" dirty="0" err="1" smtClean="0">
                <a:solidFill>
                  <a:srgbClr val="FF0000"/>
                </a:solidFill>
              </a:rPr>
              <a:t>for</a:t>
            </a:r>
            <a:r>
              <a:rPr lang="tr-TR" sz="3600" dirty="0" smtClean="0">
                <a:solidFill>
                  <a:srgbClr val="FF0000"/>
                </a:solidFill>
              </a:rPr>
              <a:t> </a:t>
            </a:r>
            <a:r>
              <a:rPr lang="tr-TR" sz="3600" dirty="0" err="1" smtClean="0">
                <a:solidFill>
                  <a:srgbClr val="FF0000"/>
                </a:solidFill>
              </a:rPr>
              <a:t>your</a:t>
            </a:r>
            <a:r>
              <a:rPr lang="tr-TR" sz="3600" dirty="0" smtClean="0">
                <a:solidFill>
                  <a:srgbClr val="FF0000"/>
                </a:solidFill>
              </a:rPr>
              <a:t> </a:t>
            </a:r>
            <a:r>
              <a:rPr lang="tr-TR" sz="3600" dirty="0" err="1" smtClean="0">
                <a:solidFill>
                  <a:srgbClr val="FF0000"/>
                </a:solidFill>
              </a:rPr>
              <a:t>attention</a:t>
            </a:r>
            <a:endParaRPr lang="tr-TR" sz="3600" dirty="0">
              <a:solidFill>
                <a:srgbClr val="FF0000"/>
              </a:solidFill>
            </a:endParaRPr>
          </a:p>
        </p:txBody>
      </p:sp>
      <p:sp>
        <p:nvSpPr>
          <p:cNvPr id="2" name="Yuvarlatılmış Dikdörtgen 1"/>
          <p:cNvSpPr/>
          <p:nvPr/>
        </p:nvSpPr>
        <p:spPr>
          <a:xfrm>
            <a:off x="4319972" y="1920493"/>
            <a:ext cx="4320480" cy="46608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dirty="0" smtClean="0">
                <a:solidFill>
                  <a:srgbClr val="FF0000"/>
                </a:solidFill>
                <a:hlinkClick r:id="rId3"/>
              </a:rPr>
              <a:t>merve.sagiroglu@erzurum.edu.tr</a:t>
            </a:r>
            <a:endParaRPr lang="en-US" dirty="0">
              <a:solidFill>
                <a:srgbClr val="FF0000"/>
              </a:solidFill>
            </a:endParaRPr>
          </a:p>
        </p:txBody>
      </p:sp>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2438516"/>
            <a:ext cx="5400600" cy="298337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Dikdörtgen 8"/>
          <p:cNvSpPr/>
          <p:nvPr/>
        </p:nvSpPr>
        <p:spPr>
          <a:xfrm>
            <a:off x="395536" y="5949280"/>
            <a:ext cx="4572000" cy="523220"/>
          </a:xfrm>
          <a:prstGeom prst="rect">
            <a:avLst/>
          </a:prstGeom>
        </p:spPr>
        <p:txBody>
          <a:bodyPr>
            <a:spAutoFit/>
          </a:bodyPr>
          <a:lstStyle/>
          <a:p>
            <a:r>
              <a:rPr lang="en-US" sz="1400" i="1" dirty="0" smtClean="0"/>
              <a:t>Steel Structure-2015</a:t>
            </a:r>
            <a:endParaRPr lang="en-US" sz="1400" b="1" dirty="0"/>
          </a:p>
          <a:p>
            <a:r>
              <a:rPr lang="en-US" sz="1400" i="1" dirty="0" smtClean="0"/>
              <a:t>Dubai, 16 </a:t>
            </a:r>
            <a:r>
              <a:rPr lang="en-US" sz="1400" i="1" dirty="0"/>
              <a:t>– </a:t>
            </a:r>
            <a:r>
              <a:rPr lang="en-US" sz="1400" i="1" dirty="0" smtClean="0"/>
              <a:t>18 November 2015 </a:t>
            </a:r>
            <a:endParaRPr lang="en-US" sz="1400" b="1" dirty="0"/>
          </a:p>
        </p:txBody>
      </p:sp>
    </p:spTree>
    <p:extLst>
      <p:ext uri="{BB962C8B-B14F-4D97-AF65-F5344CB8AC3E}">
        <p14:creationId xmlns:p14="http://schemas.microsoft.com/office/powerpoint/2010/main" val="2859777948"/>
      </p:ext>
    </p:extLst>
  </p:cSld>
  <p:clrMapOvr>
    <a:masterClrMapping/>
  </p:clrMapOvr>
  <p:transition>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3 Dikdörtgen"/>
          <p:cNvSpPr/>
          <p:nvPr/>
        </p:nvSpPr>
        <p:spPr>
          <a:xfrm>
            <a:off x="600644" y="836712"/>
            <a:ext cx="7786687" cy="1200329"/>
          </a:xfrm>
          <a:prstGeom prst="rect">
            <a:avLst/>
          </a:prstGeom>
        </p:spPr>
        <p:txBody>
          <a:bodyPr>
            <a:spAutoFit/>
          </a:bodyPr>
          <a:lstStyle/>
          <a:p>
            <a:pPr algn="just">
              <a:lnSpc>
                <a:spcPct val="150000"/>
              </a:lnSpc>
              <a:defRPr/>
            </a:pPr>
            <a:endParaRPr lang="tr-TR" sz="2400" dirty="0" smtClean="0"/>
          </a:p>
          <a:p>
            <a:pPr marL="342900" indent="-342900" algn="just">
              <a:lnSpc>
                <a:spcPct val="150000"/>
              </a:lnSpc>
              <a:buFont typeface="Arial" panose="020B0604020202020204" pitchFamily="34" charset="0"/>
              <a:buChar char="•"/>
              <a:defRPr/>
            </a:pPr>
            <a:endParaRPr lang="tr-TR" sz="2400" b="1" dirty="0">
              <a:effectLst>
                <a:outerShdw blurRad="38100" dist="38100" dir="2700000" algn="tl">
                  <a:srgbClr val="000000">
                    <a:alpha val="43137"/>
                  </a:srgbClr>
                </a:outerShdw>
              </a:effectLst>
            </a:endParaRPr>
          </a:p>
        </p:txBody>
      </p:sp>
      <p:sp>
        <p:nvSpPr>
          <p:cNvPr id="7" name="Dikdörtgen 6"/>
          <p:cNvSpPr/>
          <p:nvPr/>
        </p:nvSpPr>
        <p:spPr>
          <a:xfrm>
            <a:off x="528089" y="1451602"/>
            <a:ext cx="7931796" cy="3970318"/>
          </a:xfrm>
          <a:prstGeom prst="rect">
            <a:avLst/>
          </a:prstGeom>
        </p:spPr>
        <p:txBody>
          <a:bodyPr wrap="square">
            <a:spAutoFit/>
          </a:bodyPr>
          <a:lstStyle/>
          <a:p>
            <a:pPr algn="just" eaLnBrk="1" hangingPunct="1">
              <a:lnSpc>
                <a:spcPct val="150000"/>
              </a:lnSpc>
            </a:pPr>
            <a:r>
              <a:rPr lang="en-US" sz="2400" dirty="0" smtClean="0"/>
              <a:t>The advantages </a:t>
            </a:r>
            <a:r>
              <a:rPr lang="en-US" sz="2400" dirty="0"/>
              <a:t>of modular </a:t>
            </a:r>
            <a:r>
              <a:rPr lang="en-US" sz="2400" dirty="0" smtClean="0"/>
              <a:t>construction:</a:t>
            </a:r>
          </a:p>
          <a:p>
            <a:pPr marL="342900" indent="-342900" algn="just" eaLnBrk="1" hangingPunct="1">
              <a:lnSpc>
                <a:spcPct val="150000"/>
              </a:lnSpc>
              <a:buClrTx/>
              <a:buFont typeface="Arial" panose="020B0604020202020204" pitchFamily="34" charset="0"/>
              <a:buChar char="•"/>
            </a:pPr>
            <a:r>
              <a:rPr lang="en-US" sz="2400" dirty="0" smtClean="0"/>
              <a:t>saving </a:t>
            </a:r>
            <a:r>
              <a:rPr lang="en-US" sz="2400" dirty="0"/>
              <a:t>time because of speedy </a:t>
            </a:r>
            <a:r>
              <a:rPr lang="en-US" sz="2400" dirty="0" smtClean="0"/>
              <a:t>installation</a:t>
            </a:r>
          </a:p>
          <a:p>
            <a:pPr marL="342900" indent="-342900" algn="just" eaLnBrk="1" hangingPunct="1">
              <a:lnSpc>
                <a:spcPct val="150000"/>
              </a:lnSpc>
              <a:buClrTx/>
              <a:buFont typeface="Arial" panose="020B0604020202020204" pitchFamily="34" charset="0"/>
              <a:buChar char="•"/>
            </a:pPr>
            <a:r>
              <a:rPr lang="en-US" sz="2400" dirty="0" smtClean="0"/>
              <a:t>high </a:t>
            </a:r>
            <a:r>
              <a:rPr lang="en-US" sz="2400" dirty="0"/>
              <a:t>quality, </a:t>
            </a:r>
            <a:endParaRPr lang="en-US" sz="2400" dirty="0" smtClean="0"/>
          </a:p>
          <a:p>
            <a:pPr marL="342900" indent="-342900" algn="just" eaLnBrk="1" hangingPunct="1">
              <a:lnSpc>
                <a:spcPct val="150000"/>
              </a:lnSpc>
              <a:buClrTx/>
              <a:buFont typeface="Arial" panose="020B0604020202020204" pitchFamily="34" charset="0"/>
              <a:buChar char="•"/>
            </a:pPr>
            <a:r>
              <a:rPr lang="en-US" sz="2400" dirty="0" smtClean="0"/>
              <a:t>less </a:t>
            </a:r>
            <a:r>
              <a:rPr lang="en-US" sz="2400" dirty="0"/>
              <a:t>equipment </a:t>
            </a:r>
            <a:r>
              <a:rPr lang="en-US" sz="2400" dirty="0" smtClean="0"/>
              <a:t>needs</a:t>
            </a:r>
            <a:endParaRPr lang="en-US" sz="2400" dirty="0"/>
          </a:p>
          <a:p>
            <a:pPr marL="342900" indent="-342900" algn="just" eaLnBrk="1" hangingPunct="1">
              <a:lnSpc>
                <a:spcPct val="150000"/>
              </a:lnSpc>
              <a:buClrTx/>
              <a:buFont typeface="Arial" panose="020B0604020202020204" pitchFamily="34" charset="0"/>
              <a:buChar char="•"/>
            </a:pPr>
            <a:r>
              <a:rPr lang="en-US" sz="2400" dirty="0" smtClean="0"/>
              <a:t>reduced </a:t>
            </a:r>
            <a:r>
              <a:rPr lang="en-US" sz="2400" dirty="0"/>
              <a:t>environmental </a:t>
            </a:r>
            <a:endParaRPr lang="en-US" sz="2400" dirty="0" smtClean="0"/>
          </a:p>
          <a:p>
            <a:pPr algn="just" eaLnBrk="1" hangingPunct="1">
              <a:lnSpc>
                <a:spcPct val="150000"/>
              </a:lnSpc>
              <a:buClrTx/>
            </a:pPr>
            <a:r>
              <a:rPr lang="en-US" sz="2400" dirty="0" smtClean="0"/>
              <a:t>disturbance </a:t>
            </a:r>
            <a:r>
              <a:rPr lang="en-US" sz="2400" dirty="0"/>
              <a:t>because of </a:t>
            </a:r>
            <a:endParaRPr lang="en-US" sz="2400" dirty="0" smtClean="0"/>
          </a:p>
          <a:p>
            <a:pPr algn="just" eaLnBrk="1" hangingPunct="1">
              <a:lnSpc>
                <a:spcPct val="150000"/>
              </a:lnSpc>
              <a:buClrTx/>
            </a:pPr>
            <a:r>
              <a:rPr lang="en-US" sz="2400" dirty="0" smtClean="0"/>
              <a:t>off-site manufacturing</a:t>
            </a:r>
            <a:r>
              <a:rPr lang="en-US" sz="2400" dirty="0"/>
              <a:t>. </a:t>
            </a:r>
            <a:endParaRPr lang="tr-TR" sz="2400" dirty="0">
              <a:latin typeface="Arial" pitchFamily="34" charset="0"/>
              <a:cs typeface="Arial" pitchFamily="34" charset="0"/>
            </a:endParaRPr>
          </a:p>
        </p:txBody>
      </p:sp>
      <p:sp>
        <p:nvSpPr>
          <p:cNvPr id="8" name="1 Başlık"/>
          <p:cNvSpPr>
            <a:spLocks noGrp="1"/>
          </p:cNvSpPr>
          <p:nvPr>
            <p:ph type="title"/>
          </p:nvPr>
        </p:nvSpPr>
        <p:spPr>
          <a:xfrm>
            <a:off x="434875" y="367323"/>
            <a:ext cx="8118224" cy="1050925"/>
          </a:xfrm>
        </p:spPr>
        <p:txBody>
          <a:bodyPr/>
          <a:lstStyle/>
          <a:p>
            <a:pPr algn="ctr">
              <a:defRPr/>
            </a:pPr>
            <a:r>
              <a:rPr lang="en-US" dirty="0" smtClean="0">
                <a:solidFill>
                  <a:srgbClr val="FF0000"/>
                </a:solidFill>
              </a:rPr>
              <a:t>Modular building </a:t>
            </a:r>
            <a:endParaRPr lang="tr-TR" dirty="0">
              <a:solidFill>
                <a:srgbClr val="FF0000"/>
              </a:solidFill>
            </a:endParaRPr>
          </a:p>
        </p:txBody>
      </p:sp>
      <p:sp>
        <p:nvSpPr>
          <p:cNvPr id="6" name="Dikdörtgen 5"/>
          <p:cNvSpPr/>
          <p:nvPr/>
        </p:nvSpPr>
        <p:spPr>
          <a:xfrm>
            <a:off x="395536" y="5949280"/>
            <a:ext cx="4572000" cy="523220"/>
          </a:xfrm>
          <a:prstGeom prst="rect">
            <a:avLst/>
          </a:prstGeom>
        </p:spPr>
        <p:txBody>
          <a:bodyPr>
            <a:spAutoFit/>
          </a:bodyPr>
          <a:lstStyle/>
          <a:p>
            <a:r>
              <a:rPr lang="en-US" sz="1400" i="1" dirty="0" smtClean="0"/>
              <a:t>Steel Structure-2015</a:t>
            </a:r>
            <a:endParaRPr lang="en-US" sz="1400" b="1" dirty="0"/>
          </a:p>
          <a:p>
            <a:r>
              <a:rPr lang="en-US" sz="1400" i="1" dirty="0" smtClean="0"/>
              <a:t>Dubai, 16 </a:t>
            </a:r>
            <a:r>
              <a:rPr lang="en-US" sz="1400" i="1" dirty="0"/>
              <a:t>– </a:t>
            </a:r>
            <a:r>
              <a:rPr lang="en-US" sz="1400" i="1" dirty="0" smtClean="0"/>
              <a:t>18 November 2015 </a:t>
            </a:r>
            <a:endParaRPr lang="en-US" sz="1400" b="1" dirty="0"/>
          </a:p>
        </p:txBody>
      </p:sp>
      <p:pic>
        <p:nvPicPr>
          <p:cNvPr id="9" name="Picture 17"/>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852936"/>
            <a:ext cx="3876422" cy="29189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68398947"/>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Resim 9"/>
          <p:cNvPicPr>
            <a:picLocks noChangeAspect="1"/>
          </p:cNvPicPr>
          <p:nvPr/>
        </p:nvPicPr>
        <p:blipFill>
          <a:blip r:embed="rId3"/>
          <a:stretch>
            <a:fillRect/>
          </a:stretch>
        </p:blipFill>
        <p:spPr>
          <a:xfrm>
            <a:off x="454787" y="1210886"/>
            <a:ext cx="2846874" cy="3552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1 Başlık"/>
          <p:cNvSpPr>
            <a:spLocks noGrp="1"/>
          </p:cNvSpPr>
          <p:nvPr>
            <p:ph type="title"/>
          </p:nvPr>
        </p:nvSpPr>
        <p:spPr>
          <a:xfrm>
            <a:off x="448919" y="255367"/>
            <a:ext cx="8118224" cy="816248"/>
          </a:xfrm>
        </p:spPr>
        <p:txBody>
          <a:bodyPr/>
          <a:lstStyle/>
          <a:p>
            <a:pPr algn="ctr">
              <a:defRPr/>
            </a:pPr>
            <a:r>
              <a:rPr lang="en-US" dirty="0" smtClean="0">
                <a:solidFill>
                  <a:srgbClr val="FF0000"/>
                </a:solidFill>
              </a:rPr>
              <a:t>Modular building </a:t>
            </a:r>
            <a:endParaRPr lang="tr-TR" dirty="0">
              <a:solidFill>
                <a:srgbClr val="FF0000"/>
              </a:solidFill>
            </a:endParaRPr>
          </a:p>
        </p:txBody>
      </p:sp>
      <p:sp>
        <p:nvSpPr>
          <p:cNvPr id="6" name="Dikdörtgen 5"/>
          <p:cNvSpPr/>
          <p:nvPr/>
        </p:nvSpPr>
        <p:spPr>
          <a:xfrm>
            <a:off x="395536" y="5949280"/>
            <a:ext cx="4572000" cy="523220"/>
          </a:xfrm>
          <a:prstGeom prst="rect">
            <a:avLst/>
          </a:prstGeom>
        </p:spPr>
        <p:txBody>
          <a:bodyPr>
            <a:spAutoFit/>
          </a:bodyPr>
          <a:lstStyle/>
          <a:p>
            <a:r>
              <a:rPr lang="en-US" sz="1400" i="1" dirty="0" smtClean="0"/>
              <a:t>Steel Structure-2015</a:t>
            </a:r>
            <a:endParaRPr lang="en-US" sz="1400" b="1" dirty="0"/>
          </a:p>
          <a:p>
            <a:r>
              <a:rPr lang="en-US" sz="1400" i="1" dirty="0" smtClean="0"/>
              <a:t>Dubai, 16 </a:t>
            </a:r>
            <a:r>
              <a:rPr lang="en-US" sz="1400" i="1" dirty="0"/>
              <a:t>– </a:t>
            </a:r>
            <a:r>
              <a:rPr lang="en-US" sz="1400" i="1" dirty="0" smtClean="0"/>
              <a:t>18 November 2015 </a:t>
            </a:r>
            <a:endParaRPr lang="en-US" sz="1400" b="1" dirty="0"/>
          </a:p>
        </p:txBody>
      </p:sp>
      <p:pic>
        <p:nvPicPr>
          <p:cNvPr id="9" name="Picture 16"/>
          <p:cNvPicPr/>
          <p:nvPr/>
        </p:nvPicPr>
        <p:blipFill>
          <a:blip r:embed="rId4">
            <a:extLst>
              <a:ext uri="{28A0092B-C50C-407E-A947-70E740481C1C}">
                <a14:useLocalDpi xmlns:a14="http://schemas.microsoft.com/office/drawing/2010/main" val="0"/>
              </a:ext>
            </a:extLst>
          </a:blip>
          <a:srcRect/>
          <a:stretch>
            <a:fillRect/>
          </a:stretch>
        </p:blipFill>
        <p:spPr bwMode="auto">
          <a:xfrm>
            <a:off x="4967536" y="3978736"/>
            <a:ext cx="3769193" cy="192353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5" name="Sol Ok Açıklama Balonu 4"/>
          <p:cNvSpPr/>
          <p:nvPr/>
        </p:nvSpPr>
        <p:spPr>
          <a:xfrm>
            <a:off x="3124223" y="1117462"/>
            <a:ext cx="5612506" cy="1512168"/>
          </a:xfrm>
          <a:prstGeom prst="leftArrowCallout">
            <a:avLst/>
          </a:prstGeom>
        </p:spPr>
        <p:style>
          <a:lnRef idx="0">
            <a:schemeClr val="accent2"/>
          </a:lnRef>
          <a:fillRef idx="3">
            <a:schemeClr val="accent2"/>
          </a:fillRef>
          <a:effectRef idx="3">
            <a:schemeClr val="accent2"/>
          </a:effectRef>
          <a:fontRef idx="minor">
            <a:schemeClr val="lt1"/>
          </a:fontRef>
        </p:style>
        <p:txBody>
          <a:bodyPr rtlCol="0" anchor="ctr"/>
          <a:lstStyle/>
          <a:p>
            <a:pPr algn="just" eaLnBrk="1" hangingPunct="1">
              <a:lnSpc>
                <a:spcPct val="150000"/>
              </a:lnSpc>
            </a:pPr>
            <a:r>
              <a:rPr lang="en-US" sz="1600" dirty="0"/>
              <a:t>Modular construction basically involves stacking the modular units and connecting them to one another.</a:t>
            </a:r>
          </a:p>
        </p:txBody>
      </p:sp>
      <p:sp>
        <p:nvSpPr>
          <p:cNvPr id="2" name="Yuvarlatılmış Dikdörtgen 1"/>
          <p:cNvSpPr/>
          <p:nvPr/>
        </p:nvSpPr>
        <p:spPr>
          <a:xfrm>
            <a:off x="2681536" y="2677263"/>
            <a:ext cx="3661965" cy="172819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Modules are used either as a part of the structure or as the main structure of the building.</a:t>
            </a:r>
          </a:p>
        </p:txBody>
      </p:sp>
      <p:sp>
        <p:nvSpPr>
          <p:cNvPr id="11" name="Sağ Ok Belirtme Çizgisi 10"/>
          <p:cNvSpPr/>
          <p:nvPr/>
        </p:nvSpPr>
        <p:spPr>
          <a:xfrm>
            <a:off x="1979712" y="4761249"/>
            <a:ext cx="3719697" cy="1139036"/>
          </a:xfrm>
          <a:prstGeom prst="rightArrowCallout">
            <a:avLst/>
          </a:prstGeom>
        </p:spPr>
        <p:style>
          <a:lnRef idx="0">
            <a:schemeClr val="accent1"/>
          </a:lnRef>
          <a:fillRef idx="3">
            <a:schemeClr val="accent1"/>
          </a:fillRef>
          <a:effectRef idx="3">
            <a:schemeClr val="accent1"/>
          </a:effectRef>
          <a:fontRef idx="minor">
            <a:schemeClr val="lt1"/>
          </a:fontRef>
        </p:style>
        <p:txBody>
          <a:bodyPr rtlCol="0" anchor="ctr"/>
          <a:lstStyle/>
          <a:p>
            <a:pPr>
              <a:spcBef>
                <a:spcPct val="30000"/>
              </a:spcBef>
              <a:defRPr/>
            </a:pPr>
            <a:r>
              <a:rPr lang="en-US" dirty="0"/>
              <a:t>A corner-supported module unit as an example before stacking process</a:t>
            </a:r>
          </a:p>
        </p:txBody>
      </p:sp>
    </p:spTree>
    <p:extLst>
      <p:ext uri="{BB962C8B-B14F-4D97-AF65-F5344CB8AC3E}">
        <p14:creationId xmlns:p14="http://schemas.microsoft.com/office/powerpoint/2010/main" val="1168562302"/>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par>
                          <p:cTn id="10" fill="hold">
                            <p:stCondLst>
                              <p:cond delay="1000"/>
                            </p:stCondLst>
                            <p:childTnLst>
                              <p:par>
                                <p:cTn id="11" presetID="42" presetClass="entr" presetSubtype="0" fill="hold" grpId="0" nodeType="afterEffect">
                                  <p:stCondLst>
                                    <p:cond delay="20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250"/>
                                        <p:tgtEl>
                                          <p:spTgt spid="2"/>
                                        </p:tgtEl>
                                      </p:cBhvr>
                                    </p:animEffect>
                                    <p:anim calcmode="lin" valueType="num">
                                      <p:cBhvr>
                                        <p:cTn id="14" dur="1250" fill="hold"/>
                                        <p:tgtEl>
                                          <p:spTgt spid="2"/>
                                        </p:tgtEl>
                                        <p:attrNameLst>
                                          <p:attrName>ppt_x</p:attrName>
                                        </p:attrNameLst>
                                      </p:cBhvr>
                                      <p:tavLst>
                                        <p:tav tm="0">
                                          <p:val>
                                            <p:strVal val="#ppt_x"/>
                                          </p:val>
                                        </p:tav>
                                        <p:tav tm="100000">
                                          <p:val>
                                            <p:strVal val="#ppt_x"/>
                                          </p:val>
                                        </p:tav>
                                      </p:tavLst>
                                    </p:anim>
                                    <p:anim calcmode="lin" valueType="num">
                                      <p:cBhvr>
                                        <p:cTn id="15" dur="12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3 Dikdörtgen"/>
          <p:cNvSpPr/>
          <p:nvPr/>
        </p:nvSpPr>
        <p:spPr>
          <a:xfrm>
            <a:off x="600644" y="836712"/>
            <a:ext cx="7786687" cy="1200329"/>
          </a:xfrm>
          <a:prstGeom prst="rect">
            <a:avLst/>
          </a:prstGeom>
        </p:spPr>
        <p:txBody>
          <a:bodyPr>
            <a:spAutoFit/>
          </a:bodyPr>
          <a:lstStyle/>
          <a:p>
            <a:pPr algn="just">
              <a:lnSpc>
                <a:spcPct val="150000"/>
              </a:lnSpc>
              <a:defRPr/>
            </a:pPr>
            <a:endParaRPr lang="tr-TR" sz="2400" dirty="0" smtClean="0"/>
          </a:p>
          <a:p>
            <a:pPr marL="342900" indent="-342900" algn="just">
              <a:lnSpc>
                <a:spcPct val="150000"/>
              </a:lnSpc>
              <a:buFont typeface="Arial" panose="020B0604020202020204" pitchFamily="34" charset="0"/>
              <a:buChar char="•"/>
              <a:defRPr/>
            </a:pPr>
            <a:endParaRPr lang="tr-TR" sz="2400" b="1" dirty="0">
              <a:effectLst>
                <a:outerShdw blurRad="38100" dist="38100" dir="2700000" algn="tl">
                  <a:srgbClr val="000000">
                    <a:alpha val="43137"/>
                  </a:srgbClr>
                </a:outerShdw>
              </a:effectLst>
            </a:endParaRPr>
          </a:p>
        </p:txBody>
      </p:sp>
      <p:sp>
        <p:nvSpPr>
          <p:cNvPr id="7" name="Dikdörtgen 6"/>
          <p:cNvSpPr/>
          <p:nvPr/>
        </p:nvSpPr>
        <p:spPr>
          <a:xfrm>
            <a:off x="528089" y="1235492"/>
            <a:ext cx="7931796" cy="4524315"/>
          </a:xfrm>
          <a:prstGeom prst="rect">
            <a:avLst/>
          </a:prstGeom>
        </p:spPr>
        <p:txBody>
          <a:bodyPr wrap="square">
            <a:spAutoFit/>
          </a:bodyPr>
          <a:lstStyle/>
          <a:p>
            <a:pPr algn="just" eaLnBrk="1" hangingPunct="1">
              <a:lnSpc>
                <a:spcPct val="150000"/>
              </a:lnSpc>
              <a:buClrTx/>
            </a:pPr>
            <a:r>
              <a:rPr lang="en-US" sz="2400" dirty="0" smtClean="0"/>
              <a:t>Modules </a:t>
            </a:r>
            <a:r>
              <a:rPr lang="en-US" sz="2400" dirty="0"/>
              <a:t>can be divided into three types according to their load-bearing characteristic: </a:t>
            </a:r>
            <a:endParaRPr lang="en-US" sz="2400" dirty="0" smtClean="0"/>
          </a:p>
          <a:p>
            <a:pPr marL="342900" indent="-342900" algn="just" eaLnBrk="1" hangingPunct="1">
              <a:lnSpc>
                <a:spcPct val="150000"/>
              </a:lnSpc>
              <a:buClrTx/>
              <a:buFont typeface="Arial" panose="020B0604020202020204" pitchFamily="34" charset="0"/>
              <a:buChar char="•"/>
            </a:pPr>
            <a:r>
              <a:rPr lang="en-US" sz="2400" dirty="0" smtClean="0"/>
              <a:t>Load </a:t>
            </a:r>
            <a:r>
              <a:rPr lang="en-US" sz="2400" dirty="0"/>
              <a:t>bearing modules </a:t>
            </a:r>
            <a:r>
              <a:rPr lang="en-US" sz="2400" dirty="0" smtClean="0"/>
              <a:t>-- gravity loads are transferred through the side walls in the modules, </a:t>
            </a:r>
          </a:p>
          <a:p>
            <a:pPr marL="342900" indent="-342900" algn="just" eaLnBrk="1" hangingPunct="1">
              <a:lnSpc>
                <a:spcPct val="150000"/>
              </a:lnSpc>
              <a:buClrTx/>
              <a:buFont typeface="Arial" panose="020B0604020202020204" pitchFamily="34" charset="0"/>
              <a:buChar char="•"/>
            </a:pPr>
            <a:r>
              <a:rPr lang="en-US" sz="2400" dirty="0" smtClean="0"/>
              <a:t>Load bearing corner-supported modules --   gravity loads are transferred via edge beams, and </a:t>
            </a:r>
          </a:p>
          <a:p>
            <a:pPr marL="342900" indent="-342900" algn="just" eaLnBrk="1" hangingPunct="1">
              <a:lnSpc>
                <a:spcPct val="150000"/>
              </a:lnSpc>
              <a:buClrTx/>
              <a:buFont typeface="Arial" panose="020B0604020202020204" pitchFamily="34" charset="0"/>
              <a:buChar char="•"/>
            </a:pPr>
            <a:r>
              <a:rPr lang="en-US" sz="2400" dirty="0" smtClean="0"/>
              <a:t>Non-load bearing modules – modules are supported by any structure. </a:t>
            </a:r>
            <a:endParaRPr lang="tr-TR" sz="2400" dirty="0">
              <a:latin typeface="Arial" pitchFamily="34" charset="0"/>
              <a:cs typeface="Arial" pitchFamily="34" charset="0"/>
            </a:endParaRPr>
          </a:p>
        </p:txBody>
      </p:sp>
      <p:sp>
        <p:nvSpPr>
          <p:cNvPr id="8" name="1 Başlık"/>
          <p:cNvSpPr>
            <a:spLocks noGrp="1"/>
          </p:cNvSpPr>
          <p:nvPr>
            <p:ph type="title"/>
          </p:nvPr>
        </p:nvSpPr>
        <p:spPr>
          <a:xfrm>
            <a:off x="434875" y="437932"/>
            <a:ext cx="8118224" cy="797560"/>
          </a:xfrm>
        </p:spPr>
        <p:txBody>
          <a:bodyPr/>
          <a:lstStyle/>
          <a:p>
            <a:pPr algn="ctr">
              <a:defRPr/>
            </a:pPr>
            <a:r>
              <a:rPr lang="en-US" dirty="0" smtClean="0">
                <a:solidFill>
                  <a:srgbClr val="FF0000"/>
                </a:solidFill>
              </a:rPr>
              <a:t>Modules</a:t>
            </a:r>
            <a:endParaRPr lang="tr-TR" dirty="0">
              <a:solidFill>
                <a:srgbClr val="FF0000"/>
              </a:solidFill>
            </a:endParaRPr>
          </a:p>
        </p:txBody>
      </p:sp>
      <p:sp>
        <p:nvSpPr>
          <p:cNvPr id="6" name="Dikdörtgen 5"/>
          <p:cNvSpPr/>
          <p:nvPr/>
        </p:nvSpPr>
        <p:spPr>
          <a:xfrm>
            <a:off x="395536" y="5949280"/>
            <a:ext cx="4572000" cy="523220"/>
          </a:xfrm>
          <a:prstGeom prst="rect">
            <a:avLst/>
          </a:prstGeom>
        </p:spPr>
        <p:txBody>
          <a:bodyPr>
            <a:spAutoFit/>
          </a:bodyPr>
          <a:lstStyle/>
          <a:p>
            <a:r>
              <a:rPr lang="en-US" sz="1400" i="1" dirty="0" smtClean="0"/>
              <a:t>Steel Structure-2015</a:t>
            </a:r>
            <a:endParaRPr lang="en-US" sz="1400" b="1" dirty="0"/>
          </a:p>
          <a:p>
            <a:r>
              <a:rPr lang="en-US" sz="1400" i="1" dirty="0" smtClean="0"/>
              <a:t>Dubai, 16 </a:t>
            </a:r>
            <a:r>
              <a:rPr lang="en-US" sz="1400" i="1" dirty="0"/>
              <a:t>– </a:t>
            </a:r>
            <a:r>
              <a:rPr lang="en-US" sz="1400" i="1" dirty="0" smtClean="0"/>
              <a:t>18 November 2015 </a:t>
            </a:r>
            <a:endParaRPr lang="en-US" sz="1400" b="1" dirty="0"/>
          </a:p>
        </p:txBody>
      </p:sp>
    </p:spTree>
    <p:extLst>
      <p:ext uri="{BB962C8B-B14F-4D97-AF65-F5344CB8AC3E}">
        <p14:creationId xmlns:p14="http://schemas.microsoft.com/office/powerpoint/2010/main" val="747450590"/>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3 Dikdörtgen"/>
          <p:cNvSpPr/>
          <p:nvPr/>
        </p:nvSpPr>
        <p:spPr>
          <a:xfrm>
            <a:off x="600644" y="836712"/>
            <a:ext cx="7786687" cy="1200329"/>
          </a:xfrm>
          <a:prstGeom prst="rect">
            <a:avLst/>
          </a:prstGeom>
        </p:spPr>
        <p:txBody>
          <a:bodyPr>
            <a:spAutoFit/>
          </a:bodyPr>
          <a:lstStyle/>
          <a:p>
            <a:pPr algn="just">
              <a:lnSpc>
                <a:spcPct val="150000"/>
              </a:lnSpc>
              <a:defRPr/>
            </a:pPr>
            <a:endParaRPr lang="tr-TR" sz="2400" dirty="0" smtClean="0"/>
          </a:p>
          <a:p>
            <a:pPr marL="342900" indent="-342900" algn="just">
              <a:lnSpc>
                <a:spcPct val="150000"/>
              </a:lnSpc>
              <a:buFont typeface="Arial" panose="020B0604020202020204" pitchFamily="34" charset="0"/>
              <a:buChar char="•"/>
              <a:defRPr/>
            </a:pPr>
            <a:endParaRPr lang="tr-TR" sz="2400" b="1" dirty="0">
              <a:effectLst>
                <a:outerShdw blurRad="38100" dist="38100" dir="2700000" algn="tl">
                  <a:srgbClr val="000000">
                    <a:alpha val="43137"/>
                  </a:srgbClr>
                </a:outerShdw>
              </a:effectLst>
            </a:endParaRPr>
          </a:p>
        </p:txBody>
      </p:sp>
      <p:sp>
        <p:nvSpPr>
          <p:cNvPr id="7" name="Dikdörtgen 6"/>
          <p:cNvSpPr/>
          <p:nvPr/>
        </p:nvSpPr>
        <p:spPr>
          <a:xfrm>
            <a:off x="528089" y="1653833"/>
            <a:ext cx="7931796" cy="4524315"/>
          </a:xfrm>
          <a:prstGeom prst="rect">
            <a:avLst/>
          </a:prstGeom>
        </p:spPr>
        <p:txBody>
          <a:bodyPr wrap="square">
            <a:spAutoFit/>
          </a:bodyPr>
          <a:lstStyle/>
          <a:p>
            <a:pPr algn="just" eaLnBrk="1" hangingPunct="1">
              <a:lnSpc>
                <a:spcPct val="150000"/>
              </a:lnSpc>
              <a:buFont typeface="Arial" charset="0"/>
              <a:buChar char="•"/>
            </a:pPr>
            <a:r>
              <a:rPr lang="en-US" sz="2400" dirty="0" smtClean="0"/>
              <a:t>  The various module </a:t>
            </a:r>
            <a:r>
              <a:rPr lang="en-US" sz="2400" dirty="0"/>
              <a:t>types that resist both vertical and horizontal loads are the primary type of structural systems used in the stack erection </a:t>
            </a:r>
            <a:r>
              <a:rPr lang="en-US" sz="2400" dirty="0" smtClean="0"/>
              <a:t>system  </a:t>
            </a:r>
          </a:p>
          <a:p>
            <a:pPr algn="just" eaLnBrk="1" hangingPunct="1">
              <a:lnSpc>
                <a:spcPct val="150000"/>
              </a:lnSpc>
              <a:buFont typeface="Arial" charset="0"/>
              <a:buChar char="•"/>
            </a:pPr>
            <a:endParaRPr lang="en-US" sz="2400" dirty="0" smtClean="0"/>
          </a:p>
          <a:p>
            <a:pPr algn="just" eaLnBrk="1" hangingPunct="1">
              <a:lnSpc>
                <a:spcPct val="150000"/>
              </a:lnSpc>
              <a:buFont typeface="Arial" charset="0"/>
              <a:buChar char="•"/>
            </a:pPr>
            <a:r>
              <a:rPr lang="en-US" sz="2400" dirty="0" smtClean="0"/>
              <a:t>  However</a:t>
            </a:r>
            <a:r>
              <a:rPr lang="en-US" sz="2400" dirty="0"/>
              <a:t>, the height of the system is normally limited in these systems unless another (supplemental) stabilization system is used as well</a:t>
            </a:r>
            <a:endParaRPr lang="en-US" sz="2400" dirty="0" smtClean="0"/>
          </a:p>
          <a:p>
            <a:pPr algn="just" eaLnBrk="1" hangingPunct="1">
              <a:lnSpc>
                <a:spcPct val="150000"/>
              </a:lnSpc>
              <a:buFont typeface="Arial" charset="0"/>
              <a:buChar char="•"/>
            </a:pPr>
            <a:endParaRPr lang="tr-TR" sz="2400" dirty="0">
              <a:latin typeface="Arial" pitchFamily="34" charset="0"/>
              <a:cs typeface="Arial" pitchFamily="34" charset="0"/>
            </a:endParaRPr>
          </a:p>
        </p:txBody>
      </p:sp>
      <p:sp>
        <p:nvSpPr>
          <p:cNvPr id="8" name="1 Başlık"/>
          <p:cNvSpPr>
            <a:spLocks noGrp="1"/>
          </p:cNvSpPr>
          <p:nvPr>
            <p:ph type="title"/>
          </p:nvPr>
        </p:nvSpPr>
        <p:spPr>
          <a:xfrm>
            <a:off x="434875" y="367323"/>
            <a:ext cx="8118224" cy="1050925"/>
          </a:xfrm>
        </p:spPr>
        <p:txBody>
          <a:bodyPr/>
          <a:lstStyle/>
          <a:p>
            <a:pPr algn="ctr">
              <a:defRPr/>
            </a:pPr>
            <a:r>
              <a:rPr lang="en-US" dirty="0" smtClean="0">
                <a:solidFill>
                  <a:srgbClr val="FF0000"/>
                </a:solidFill>
              </a:rPr>
              <a:t>Modular building </a:t>
            </a:r>
            <a:endParaRPr lang="tr-TR" dirty="0">
              <a:solidFill>
                <a:srgbClr val="FF0000"/>
              </a:solidFill>
            </a:endParaRPr>
          </a:p>
        </p:txBody>
      </p:sp>
      <p:sp>
        <p:nvSpPr>
          <p:cNvPr id="6" name="Dikdörtgen 5"/>
          <p:cNvSpPr/>
          <p:nvPr/>
        </p:nvSpPr>
        <p:spPr>
          <a:xfrm>
            <a:off x="395536" y="5949280"/>
            <a:ext cx="4572000" cy="523220"/>
          </a:xfrm>
          <a:prstGeom prst="rect">
            <a:avLst/>
          </a:prstGeom>
        </p:spPr>
        <p:txBody>
          <a:bodyPr>
            <a:spAutoFit/>
          </a:bodyPr>
          <a:lstStyle/>
          <a:p>
            <a:r>
              <a:rPr lang="en-US" sz="1400" i="1" dirty="0" smtClean="0"/>
              <a:t>Steel Structure-2015</a:t>
            </a:r>
            <a:endParaRPr lang="en-US" sz="1400" b="1" dirty="0"/>
          </a:p>
          <a:p>
            <a:r>
              <a:rPr lang="en-US" sz="1400" i="1" dirty="0" smtClean="0"/>
              <a:t>Dubai, 16 </a:t>
            </a:r>
            <a:r>
              <a:rPr lang="en-US" sz="1400" i="1" dirty="0"/>
              <a:t>– </a:t>
            </a:r>
            <a:r>
              <a:rPr lang="en-US" sz="1400" i="1" dirty="0" smtClean="0"/>
              <a:t>18 November 2015 </a:t>
            </a:r>
            <a:endParaRPr lang="en-US" sz="1400" b="1" dirty="0"/>
          </a:p>
        </p:txBody>
      </p:sp>
    </p:spTree>
    <p:extLst>
      <p:ext uri="{BB962C8B-B14F-4D97-AF65-F5344CB8AC3E}">
        <p14:creationId xmlns:p14="http://schemas.microsoft.com/office/powerpoint/2010/main" val="3736533598"/>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3 Dikdörtgen"/>
          <p:cNvSpPr/>
          <p:nvPr/>
        </p:nvSpPr>
        <p:spPr>
          <a:xfrm>
            <a:off x="600644" y="836712"/>
            <a:ext cx="7786687" cy="1200329"/>
          </a:xfrm>
          <a:prstGeom prst="rect">
            <a:avLst/>
          </a:prstGeom>
        </p:spPr>
        <p:txBody>
          <a:bodyPr>
            <a:spAutoFit/>
          </a:bodyPr>
          <a:lstStyle/>
          <a:p>
            <a:pPr algn="just">
              <a:lnSpc>
                <a:spcPct val="150000"/>
              </a:lnSpc>
              <a:defRPr/>
            </a:pPr>
            <a:endParaRPr lang="tr-TR" sz="2400" dirty="0" smtClean="0"/>
          </a:p>
          <a:p>
            <a:pPr marL="342900" indent="-342900" algn="just">
              <a:lnSpc>
                <a:spcPct val="150000"/>
              </a:lnSpc>
              <a:buFont typeface="Arial" panose="020B0604020202020204" pitchFamily="34" charset="0"/>
              <a:buChar char="•"/>
              <a:defRPr/>
            </a:pPr>
            <a:endParaRPr lang="tr-TR" sz="2400" b="1" dirty="0">
              <a:effectLst>
                <a:outerShdw blurRad="38100" dist="38100" dir="2700000" algn="tl">
                  <a:srgbClr val="000000">
                    <a:alpha val="43137"/>
                  </a:srgbClr>
                </a:outerShdw>
              </a:effectLst>
            </a:endParaRPr>
          </a:p>
        </p:txBody>
      </p:sp>
      <p:sp>
        <p:nvSpPr>
          <p:cNvPr id="7" name="Dikdörtgen 6"/>
          <p:cNvSpPr/>
          <p:nvPr/>
        </p:nvSpPr>
        <p:spPr>
          <a:xfrm>
            <a:off x="539002" y="4065978"/>
            <a:ext cx="7931796" cy="577850"/>
          </a:xfrm>
          <a:prstGeom prst="rect">
            <a:avLst/>
          </a:prstGeom>
        </p:spPr>
        <p:txBody>
          <a:bodyPr wrap="square">
            <a:spAutoFit/>
          </a:bodyPr>
          <a:lstStyle/>
          <a:p>
            <a:pPr algn="just" eaLnBrk="1" hangingPunct="1">
              <a:lnSpc>
                <a:spcPct val="150000"/>
              </a:lnSpc>
              <a:buFont typeface="Arial" charset="0"/>
              <a:buChar char="•"/>
            </a:pPr>
            <a:endParaRPr lang="en-US" sz="2400" dirty="0"/>
          </a:p>
        </p:txBody>
      </p:sp>
      <p:sp>
        <p:nvSpPr>
          <p:cNvPr id="8" name="1 Başlık"/>
          <p:cNvSpPr>
            <a:spLocks noGrp="1"/>
          </p:cNvSpPr>
          <p:nvPr>
            <p:ph type="title"/>
          </p:nvPr>
        </p:nvSpPr>
        <p:spPr>
          <a:xfrm>
            <a:off x="434875" y="199666"/>
            <a:ext cx="8118224" cy="1050925"/>
          </a:xfrm>
        </p:spPr>
        <p:txBody>
          <a:bodyPr/>
          <a:lstStyle/>
          <a:p>
            <a:pPr algn="ctr">
              <a:defRPr/>
            </a:pPr>
            <a:r>
              <a:rPr lang="en-US" dirty="0" smtClean="0">
                <a:solidFill>
                  <a:srgbClr val="FF0000"/>
                </a:solidFill>
              </a:rPr>
              <a:t>High-rise modular building </a:t>
            </a:r>
            <a:endParaRPr lang="tr-TR" dirty="0">
              <a:solidFill>
                <a:srgbClr val="FF0000"/>
              </a:solidFill>
            </a:endParaRPr>
          </a:p>
        </p:txBody>
      </p:sp>
      <p:sp>
        <p:nvSpPr>
          <p:cNvPr id="6" name="Dikdörtgen 5"/>
          <p:cNvSpPr/>
          <p:nvPr/>
        </p:nvSpPr>
        <p:spPr>
          <a:xfrm>
            <a:off x="395536" y="5949280"/>
            <a:ext cx="4572000" cy="523220"/>
          </a:xfrm>
          <a:prstGeom prst="rect">
            <a:avLst/>
          </a:prstGeom>
        </p:spPr>
        <p:txBody>
          <a:bodyPr>
            <a:spAutoFit/>
          </a:bodyPr>
          <a:lstStyle/>
          <a:p>
            <a:r>
              <a:rPr lang="en-US" sz="1400" i="1" dirty="0" smtClean="0"/>
              <a:t>Steel Structure-2015</a:t>
            </a:r>
            <a:endParaRPr lang="en-US" sz="1400" b="1" dirty="0"/>
          </a:p>
          <a:p>
            <a:r>
              <a:rPr lang="en-US" sz="1400" i="1" dirty="0" smtClean="0"/>
              <a:t>Dubai, 16 </a:t>
            </a:r>
            <a:r>
              <a:rPr lang="en-US" sz="1400" i="1" dirty="0"/>
              <a:t>– </a:t>
            </a:r>
            <a:r>
              <a:rPr lang="en-US" sz="1400" i="1" dirty="0" smtClean="0"/>
              <a:t>18 November 2015 </a:t>
            </a:r>
            <a:endParaRPr lang="en-US" sz="1400" b="1" dirty="0"/>
          </a:p>
        </p:txBody>
      </p:sp>
      <p:sp>
        <p:nvSpPr>
          <p:cNvPr id="2" name="Dikdörtgen 1"/>
          <p:cNvSpPr/>
          <p:nvPr/>
        </p:nvSpPr>
        <p:spPr>
          <a:xfrm>
            <a:off x="600644" y="1309453"/>
            <a:ext cx="7870154" cy="2431435"/>
          </a:xfrm>
          <a:prstGeom prst="rect">
            <a:avLst/>
          </a:prstGeom>
        </p:spPr>
        <p:txBody>
          <a:bodyPr wrap="square">
            <a:spAutoFit/>
          </a:bodyPr>
          <a:lstStyle/>
          <a:p>
            <a:pPr marL="342900" indent="-342900" algn="just">
              <a:buFont typeface="Arial" panose="020B0604020202020204" pitchFamily="34" charset="0"/>
              <a:buChar char="•"/>
            </a:pPr>
            <a:r>
              <a:rPr lang="en-US" sz="2400" dirty="0"/>
              <a:t>The most important limitation for constructing taller modular building is to provide the resistance against lateral loads. Because, the lateral load resistance mechanism type depends on the height of the </a:t>
            </a:r>
            <a:r>
              <a:rPr lang="en-US" sz="2400" dirty="0" smtClean="0"/>
              <a:t>building</a:t>
            </a:r>
          </a:p>
          <a:p>
            <a:pPr marL="342900" indent="-342900" algn="just">
              <a:buFont typeface="Arial" panose="020B0604020202020204" pitchFamily="34" charset="0"/>
              <a:buChar char="•"/>
            </a:pPr>
            <a:endParaRPr lang="en-US" sz="2000" dirty="0" smtClean="0"/>
          </a:p>
          <a:p>
            <a:pPr algn="just"/>
            <a:r>
              <a:rPr lang="en-US" dirty="0"/>
              <a:t>Lawson et al. [2] define the following three categories of modular building resisting systems that are functions of the building </a:t>
            </a:r>
            <a:r>
              <a:rPr lang="en-US" dirty="0" smtClean="0"/>
              <a:t>height:</a:t>
            </a:r>
            <a:endParaRPr lang="en-US" dirty="0"/>
          </a:p>
        </p:txBody>
      </p:sp>
      <p:sp>
        <p:nvSpPr>
          <p:cNvPr id="5" name="Aynı Yanın Köşesi Yuvarlatılmış Dikdörtgen 4"/>
          <p:cNvSpPr/>
          <p:nvPr/>
        </p:nvSpPr>
        <p:spPr>
          <a:xfrm>
            <a:off x="678699" y="4476920"/>
            <a:ext cx="7787230" cy="548045"/>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sz="1600" dirty="0" smtClean="0">
                <a:latin typeface="Arial" panose="020B0604020202020204" pitchFamily="34" charset="0"/>
                <a:cs typeface="Arial" panose="020B0604020202020204" pitchFamily="34" charset="0"/>
              </a:rPr>
              <a:t>For up to 10-story modular buildings → separate bracing system in lift or stair </a:t>
            </a:r>
            <a:endParaRPr lang="en-US" sz="1600" dirty="0">
              <a:latin typeface="Arial" panose="020B0604020202020204" pitchFamily="34" charset="0"/>
              <a:cs typeface="Arial" panose="020B0604020202020204" pitchFamily="34" charset="0"/>
            </a:endParaRPr>
          </a:p>
        </p:txBody>
      </p:sp>
      <p:sp>
        <p:nvSpPr>
          <p:cNvPr id="11" name="Aynı Yanın Köşesi Yuvarlatılmış Dikdörtgen 10"/>
          <p:cNvSpPr/>
          <p:nvPr/>
        </p:nvSpPr>
        <p:spPr>
          <a:xfrm>
            <a:off x="678699" y="5189110"/>
            <a:ext cx="7787230" cy="548045"/>
          </a:xfrm>
          <a:prstGeom prst="round2Same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1600" dirty="0" smtClean="0">
                <a:latin typeface="Arial" panose="020B0604020202020204" pitchFamily="34" charset="0"/>
                <a:cs typeface="Arial" panose="020B0604020202020204" pitchFamily="34" charset="0"/>
              </a:rPr>
              <a:t>For taller than 10-story modular buildings → additional concrete core or steel frame</a:t>
            </a:r>
            <a:endParaRPr lang="en-US" sz="1600" dirty="0">
              <a:latin typeface="Arial" panose="020B0604020202020204" pitchFamily="34" charset="0"/>
              <a:cs typeface="Arial" panose="020B0604020202020204" pitchFamily="34" charset="0"/>
            </a:endParaRPr>
          </a:p>
        </p:txBody>
      </p:sp>
      <p:sp>
        <p:nvSpPr>
          <p:cNvPr id="12" name="Aynı Yanın Köşesi Yuvarlatılmış Dikdörtgen 11"/>
          <p:cNvSpPr/>
          <p:nvPr/>
        </p:nvSpPr>
        <p:spPr>
          <a:xfrm>
            <a:off x="678699" y="3806858"/>
            <a:ext cx="7787230" cy="548045"/>
          </a:xfrm>
          <a:prstGeom prst="round2SameRect">
            <a:avLst/>
          </a:prstGeom>
        </p:spPr>
        <p:style>
          <a:lnRef idx="0">
            <a:schemeClr val="accent6"/>
          </a:lnRef>
          <a:fillRef idx="3">
            <a:schemeClr val="accent6"/>
          </a:fillRef>
          <a:effectRef idx="3">
            <a:schemeClr val="accent6"/>
          </a:effectRef>
          <a:fontRef idx="minor">
            <a:schemeClr val="lt1"/>
          </a:fontRef>
        </p:style>
        <p:txBody>
          <a:bodyPr rtlCol="0" anchor="ctr"/>
          <a:lstStyle/>
          <a:p>
            <a:pPr lvl="0"/>
            <a:r>
              <a:rPr lang="en-US" sz="1600">
                <a:latin typeface="Arial" panose="020B0604020202020204" pitchFamily="34" charset="0"/>
                <a:cs typeface="Arial" panose="020B0604020202020204" pitchFamily="34" charset="0"/>
              </a:rPr>
              <a:t>For 4- to 6-story modular buildings → diaphragm action or bracing within modules</a:t>
            </a:r>
          </a:p>
        </p:txBody>
      </p:sp>
    </p:spTree>
    <p:extLst>
      <p:ext uri="{BB962C8B-B14F-4D97-AF65-F5344CB8AC3E}">
        <p14:creationId xmlns:p14="http://schemas.microsoft.com/office/powerpoint/2010/main" val="2420456663"/>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par>
                          <p:cTn id="10" fill="hold">
                            <p:stCondLst>
                              <p:cond delay="1000"/>
                            </p:stCondLst>
                            <p:childTnLst>
                              <p:par>
                                <p:cTn id="11" presetID="2" presetClass="entr" presetSubtype="4" fill="hold" grpId="0" nodeType="afterEffect">
                                  <p:stCondLst>
                                    <p:cond delay="25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25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2500"/>
                            </p:stCondLst>
                            <p:childTnLst>
                              <p:par>
                                <p:cTn id="21" presetID="2" presetClass="entr" presetSubtype="4" fill="hold" grpId="0" nodeType="afterEffect">
                                  <p:stCondLst>
                                    <p:cond delay="25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3 Dikdörtgen"/>
          <p:cNvSpPr/>
          <p:nvPr/>
        </p:nvSpPr>
        <p:spPr>
          <a:xfrm>
            <a:off x="600644" y="836712"/>
            <a:ext cx="7786687" cy="1200329"/>
          </a:xfrm>
          <a:prstGeom prst="rect">
            <a:avLst/>
          </a:prstGeom>
        </p:spPr>
        <p:txBody>
          <a:bodyPr>
            <a:spAutoFit/>
          </a:bodyPr>
          <a:lstStyle/>
          <a:p>
            <a:pPr algn="just">
              <a:lnSpc>
                <a:spcPct val="150000"/>
              </a:lnSpc>
              <a:defRPr/>
            </a:pPr>
            <a:endParaRPr lang="tr-TR" sz="2400" dirty="0" smtClean="0"/>
          </a:p>
          <a:p>
            <a:pPr marL="342900" indent="-342900" algn="just">
              <a:lnSpc>
                <a:spcPct val="150000"/>
              </a:lnSpc>
              <a:buFont typeface="Arial" panose="020B0604020202020204" pitchFamily="34" charset="0"/>
              <a:buChar char="•"/>
              <a:defRPr/>
            </a:pPr>
            <a:endParaRPr lang="tr-TR" sz="2400" b="1" dirty="0">
              <a:effectLst>
                <a:outerShdw blurRad="38100" dist="38100" dir="2700000" algn="tl">
                  <a:srgbClr val="000000">
                    <a:alpha val="43137"/>
                  </a:srgbClr>
                </a:outerShdw>
              </a:effectLst>
            </a:endParaRPr>
          </a:p>
        </p:txBody>
      </p:sp>
      <p:sp>
        <p:nvSpPr>
          <p:cNvPr id="7" name="Dikdörtgen 6"/>
          <p:cNvSpPr/>
          <p:nvPr/>
        </p:nvSpPr>
        <p:spPr>
          <a:xfrm>
            <a:off x="528089" y="1542717"/>
            <a:ext cx="7931796" cy="577850"/>
          </a:xfrm>
          <a:prstGeom prst="rect">
            <a:avLst/>
          </a:prstGeom>
        </p:spPr>
        <p:txBody>
          <a:bodyPr wrap="square">
            <a:spAutoFit/>
          </a:bodyPr>
          <a:lstStyle/>
          <a:p>
            <a:pPr algn="just" eaLnBrk="1" hangingPunct="1">
              <a:lnSpc>
                <a:spcPct val="150000"/>
              </a:lnSpc>
            </a:pPr>
            <a:r>
              <a:rPr lang="en-US" sz="2400" smtClean="0"/>
              <a:t> </a:t>
            </a:r>
            <a:endParaRPr lang="tr-TR" sz="2400" dirty="0">
              <a:latin typeface="Arial" pitchFamily="34" charset="0"/>
              <a:cs typeface="Arial" pitchFamily="34" charset="0"/>
            </a:endParaRPr>
          </a:p>
        </p:txBody>
      </p:sp>
      <p:sp>
        <p:nvSpPr>
          <p:cNvPr id="8" name="1 Başlık"/>
          <p:cNvSpPr>
            <a:spLocks noGrp="1"/>
          </p:cNvSpPr>
          <p:nvPr>
            <p:ph type="title"/>
          </p:nvPr>
        </p:nvSpPr>
        <p:spPr>
          <a:xfrm>
            <a:off x="434875" y="367323"/>
            <a:ext cx="8118224" cy="1050925"/>
          </a:xfrm>
        </p:spPr>
        <p:txBody>
          <a:bodyPr/>
          <a:lstStyle/>
          <a:p>
            <a:pPr algn="ctr">
              <a:defRPr/>
            </a:pPr>
            <a:r>
              <a:rPr lang="en-US" dirty="0" smtClean="0">
                <a:solidFill>
                  <a:srgbClr val="FF0000"/>
                </a:solidFill>
              </a:rPr>
              <a:t>High-rise modular building </a:t>
            </a:r>
            <a:endParaRPr lang="tr-TR" dirty="0">
              <a:solidFill>
                <a:srgbClr val="FF0000"/>
              </a:solidFill>
            </a:endParaRPr>
          </a:p>
        </p:txBody>
      </p:sp>
      <p:sp>
        <p:nvSpPr>
          <p:cNvPr id="6" name="Dikdörtgen 5"/>
          <p:cNvSpPr/>
          <p:nvPr/>
        </p:nvSpPr>
        <p:spPr>
          <a:xfrm>
            <a:off x="395536" y="5949280"/>
            <a:ext cx="4572000" cy="523220"/>
          </a:xfrm>
          <a:prstGeom prst="rect">
            <a:avLst/>
          </a:prstGeom>
        </p:spPr>
        <p:txBody>
          <a:bodyPr>
            <a:spAutoFit/>
          </a:bodyPr>
          <a:lstStyle/>
          <a:p>
            <a:r>
              <a:rPr lang="en-US" sz="1400" i="1" dirty="0" smtClean="0"/>
              <a:t>Steel Structure-2015</a:t>
            </a:r>
            <a:endParaRPr lang="en-US" sz="1400" b="1" dirty="0"/>
          </a:p>
          <a:p>
            <a:r>
              <a:rPr lang="en-US" sz="1400" i="1" dirty="0" smtClean="0"/>
              <a:t>Dubai, 16 </a:t>
            </a:r>
            <a:r>
              <a:rPr lang="en-US" sz="1400" i="1" dirty="0"/>
              <a:t>– </a:t>
            </a:r>
            <a:r>
              <a:rPr lang="en-US" sz="1400" i="1" dirty="0" smtClean="0"/>
              <a:t>18 November 2015 </a:t>
            </a:r>
            <a:endParaRPr lang="en-US" sz="1400" b="1" dirty="0"/>
          </a:p>
        </p:txBody>
      </p:sp>
      <p:sp>
        <p:nvSpPr>
          <p:cNvPr id="2" name="Dikdörtgen 1"/>
          <p:cNvSpPr/>
          <p:nvPr/>
        </p:nvSpPr>
        <p:spPr>
          <a:xfrm>
            <a:off x="549266" y="1454847"/>
            <a:ext cx="7931796" cy="923330"/>
          </a:xfrm>
          <a:prstGeom prst="rect">
            <a:avLst/>
          </a:prstGeom>
        </p:spPr>
        <p:txBody>
          <a:bodyPr wrap="square">
            <a:spAutoFit/>
          </a:bodyPr>
          <a:lstStyle/>
          <a:p>
            <a:pPr algn="just" eaLnBrk="1" hangingPunct="1">
              <a:lnSpc>
                <a:spcPct val="150000"/>
              </a:lnSpc>
            </a:pPr>
            <a:r>
              <a:rPr lang="en-US" dirty="0" smtClean="0"/>
              <a:t>The common types of modular constructions that uses another </a:t>
            </a:r>
            <a:r>
              <a:rPr lang="en-US" dirty="0"/>
              <a:t>stabilization </a:t>
            </a:r>
            <a:r>
              <a:rPr lang="en-US" dirty="0" smtClean="0"/>
              <a:t>systems:</a:t>
            </a:r>
          </a:p>
        </p:txBody>
      </p:sp>
      <p:pic>
        <p:nvPicPr>
          <p:cNvPr id="9"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6043844" y="2030117"/>
            <a:ext cx="2152650" cy="2865755"/>
          </a:xfrm>
          <a:prstGeom prst="rect">
            <a:avLst/>
          </a:prstGeom>
          <a:ln w="190500" cap="sq">
            <a:solidFill>
              <a:schemeClr val="accent6">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Yuvarlatılmış Dikdörtgen 2"/>
          <p:cNvSpPr/>
          <p:nvPr/>
        </p:nvSpPr>
        <p:spPr>
          <a:xfrm>
            <a:off x="600644" y="2414776"/>
            <a:ext cx="4896544" cy="50405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marL="285750" indent="-285750" algn="just" eaLnBrk="1" hangingPunct="1">
              <a:lnSpc>
                <a:spcPct val="150000"/>
              </a:lnSpc>
              <a:buFont typeface="Arial" panose="020B0604020202020204" pitchFamily="34" charset="0"/>
              <a:buChar char="•"/>
            </a:pPr>
            <a:r>
              <a:rPr lang="en-US" dirty="0"/>
              <a:t>Concrete core construction system</a:t>
            </a:r>
          </a:p>
        </p:txBody>
      </p:sp>
      <p:sp>
        <p:nvSpPr>
          <p:cNvPr id="10" name="Yuvarlatılmış Dikdörtgen 9"/>
          <p:cNvSpPr/>
          <p:nvPr/>
        </p:nvSpPr>
        <p:spPr>
          <a:xfrm>
            <a:off x="600644" y="3127599"/>
            <a:ext cx="4896544" cy="50405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marL="285750" indent="-285750" algn="just" eaLnBrk="1" hangingPunct="1">
              <a:lnSpc>
                <a:spcPct val="150000"/>
              </a:lnSpc>
              <a:buFont typeface="Arial" panose="020B0604020202020204" pitchFamily="34" charset="0"/>
              <a:buChar char="•"/>
            </a:pPr>
            <a:r>
              <a:rPr lang="en-US" dirty="0"/>
              <a:t>Hybrid podium system </a:t>
            </a:r>
          </a:p>
        </p:txBody>
      </p:sp>
      <p:sp>
        <p:nvSpPr>
          <p:cNvPr id="11" name="Yuvarlatılmış Dikdörtgen 10"/>
          <p:cNvSpPr/>
          <p:nvPr/>
        </p:nvSpPr>
        <p:spPr>
          <a:xfrm>
            <a:off x="600644" y="3927358"/>
            <a:ext cx="4896544" cy="50405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285750" indent="-285750" algn="just" eaLnBrk="1" hangingPunct="1">
              <a:lnSpc>
                <a:spcPct val="150000"/>
              </a:lnSpc>
              <a:buFont typeface="Arial" panose="020B0604020202020204" pitchFamily="34" charset="0"/>
              <a:buChar char="•"/>
            </a:pPr>
            <a:r>
              <a:rPr lang="en-US" dirty="0"/>
              <a:t>Open building systems</a:t>
            </a:r>
          </a:p>
        </p:txBody>
      </p:sp>
      <p:sp>
        <p:nvSpPr>
          <p:cNvPr id="12" name="Yuvarlatılmış Dikdörtgen 11"/>
          <p:cNvSpPr/>
          <p:nvPr/>
        </p:nvSpPr>
        <p:spPr>
          <a:xfrm>
            <a:off x="606689" y="4650768"/>
            <a:ext cx="4896544" cy="50405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285750" indent="-285750" algn="just" eaLnBrk="1" hangingPunct="1">
              <a:lnSpc>
                <a:spcPct val="150000"/>
              </a:lnSpc>
              <a:buFont typeface="Arial" panose="020B0604020202020204" pitchFamily="34" charset="0"/>
              <a:buChar char="•"/>
            </a:pPr>
            <a:r>
              <a:rPr lang="en-US" dirty="0"/>
              <a:t>Hybrid-skeletal structures</a:t>
            </a:r>
          </a:p>
        </p:txBody>
      </p:sp>
      <p:pic>
        <p:nvPicPr>
          <p:cNvPr id="5" name="Resim 4"/>
          <p:cNvPicPr>
            <a:picLocks noChangeAspect="1"/>
          </p:cNvPicPr>
          <p:nvPr/>
        </p:nvPicPr>
        <p:blipFill>
          <a:blip r:embed="rId4"/>
          <a:stretch>
            <a:fillRect/>
          </a:stretch>
        </p:blipFill>
        <p:spPr>
          <a:xfrm>
            <a:off x="5725115" y="2602676"/>
            <a:ext cx="2790107" cy="2162175"/>
          </a:xfrm>
          <a:prstGeom prst="rect">
            <a:avLst/>
          </a:prstGeom>
          <a:ln w="190500" cap="sq">
            <a:solidFill>
              <a:schemeClr val="accent1">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3" name="Resim 12"/>
          <p:cNvPicPr>
            <a:picLocks noChangeAspect="1"/>
          </p:cNvPicPr>
          <p:nvPr/>
        </p:nvPicPr>
        <p:blipFill>
          <a:blip r:embed="rId5"/>
          <a:stretch>
            <a:fillRect/>
          </a:stretch>
        </p:blipFill>
        <p:spPr>
          <a:xfrm>
            <a:off x="5902024" y="3101807"/>
            <a:ext cx="2557861" cy="2585866"/>
          </a:xfrm>
          <a:prstGeom prst="rect">
            <a:avLst/>
          </a:prstGeom>
          <a:ln w="190500" cap="sq">
            <a:solidFill>
              <a:srgbClr val="0070C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7" name="Resim 16"/>
          <p:cNvPicPr>
            <a:picLocks noChangeAspect="1"/>
          </p:cNvPicPr>
          <p:nvPr/>
        </p:nvPicPr>
        <p:blipFill>
          <a:blip r:embed="rId6"/>
          <a:stretch>
            <a:fillRect/>
          </a:stretch>
        </p:blipFill>
        <p:spPr>
          <a:xfrm>
            <a:off x="5686125" y="3972397"/>
            <a:ext cx="2868089" cy="1860798"/>
          </a:xfrm>
          <a:prstGeom prst="rect">
            <a:avLst/>
          </a:prstGeom>
          <a:ln w="190500" cap="sq">
            <a:solidFill>
              <a:schemeClr val="accent2">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726923675"/>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örünüş">
  <a:themeElements>
    <a:clrScheme name="Güven">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Görünüş">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Görünüş">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9454</TotalTime>
  <Words>3718</Words>
  <Application>Microsoft Office PowerPoint</Application>
  <PresentationFormat>On-screen Show (4:3)</PresentationFormat>
  <Paragraphs>310</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Times New Roman</vt:lpstr>
      <vt:lpstr>Verdana</vt:lpstr>
      <vt:lpstr>Wingdings 2</vt:lpstr>
      <vt:lpstr>Görünüş</vt:lpstr>
      <vt:lpstr> </vt:lpstr>
      <vt:lpstr> </vt:lpstr>
      <vt:lpstr>Modular building </vt:lpstr>
      <vt:lpstr>Modular building </vt:lpstr>
      <vt:lpstr>Modular building </vt:lpstr>
      <vt:lpstr>Modules</vt:lpstr>
      <vt:lpstr>Modular building </vt:lpstr>
      <vt:lpstr>High-rise modular building </vt:lpstr>
      <vt:lpstr>High-rise modular building </vt:lpstr>
      <vt:lpstr>High-rise modular building </vt:lpstr>
      <vt:lpstr>PowerPoint Presentation</vt:lpstr>
      <vt:lpstr>Connections in modular building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LIMITATIONS FOR HIGH-RISE MODULAR BUILDING</vt:lpstr>
      <vt:lpstr>LIMITATIONS OF EXISTING CONNECTIONS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ÇELİK YAPILAR  ÖDEVİ</dc:title>
  <dc:creator>AHMET</dc:creator>
  <cp:lastModifiedBy>sare geler</cp:lastModifiedBy>
  <cp:revision>336</cp:revision>
  <dcterms:created xsi:type="dcterms:W3CDTF">2005-12-22T19:49:55Z</dcterms:created>
  <dcterms:modified xsi:type="dcterms:W3CDTF">2015-11-17T06:45:50Z</dcterms:modified>
</cp:coreProperties>
</file>